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327" r:id="rId5"/>
    <p:sldId id="262" r:id="rId6"/>
    <p:sldId id="264" r:id="rId7"/>
    <p:sldId id="326" r:id="rId8"/>
    <p:sldId id="266" r:id="rId9"/>
    <p:sldId id="267" r:id="rId10"/>
    <p:sldId id="268" r:id="rId11"/>
    <p:sldId id="269" r:id="rId12"/>
    <p:sldId id="328" r:id="rId13"/>
    <p:sldId id="329" r:id="rId14"/>
    <p:sldId id="330" r:id="rId15"/>
    <p:sldId id="331" r:id="rId16"/>
    <p:sldId id="270" r:id="rId17"/>
    <p:sldId id="271" r:id="rId18"/>
    <p:sldId id="272" r:id="rId19"/>
    <p:sldId id="273" r:id="rId20"/>
    <p:sldId id="276" r:id="rId21"/>
    <p:sldId id="277" r:id="rId22"/>
    <p:sldId id="274" r:id="rId23"/>
    <p:sldId id="275" r:id="rId24"/>
    <p:sldId id="278" r:id="rId25"/>
    <p:sldId id="258" r:id="rId26"/>
    <p:sldId id="279" r:id="rId27"/>
    <p:sldId id="280" r:id="rId28"/>
    <p:sldId id="283" r:id="rId29"/>
    <p:sldId id="332" r:id="rId30"/>
    <p:sldId id="284" r:id="rId31"/>
    <p:sldId id="333" r:id="rId32"/>
    <p:sldId id="285" r:id="rId33"/>
    <p:sldId id="287" r:id="rId34"/>
    <p:sldId id="334" r:id="rId35"/>
    <p:sldId id="335" r:id="rId36"/>
    <p:sldId id="288" r:id="rId37"/>
    <p:sldId id="290" r:id="rId38"/>
    <p:sldId id="289"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8/13/2017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SPINAL DYSRAPHISM</a:t>
            </a:r>
            <a:endParaRPr lang="en-IN" dirty="0"/>
          </a:p>
        </p:txBody>
      </p:sp>
      <p:sp>
        <p:nvSpPr>
          <p:cNvPr id="3" name="Subtitle 2"/>
          <p:cNvSpPr>
            <a:spLocks noGrp="1"/>
          </p:cNvSpPr>
          <p:nvPr>
            <p:ph type="subTitle" idx="1"/>
          </p:nvPr>
        </p:nvSpPr>
        <p:spPr/>
        <p:txBody>
          <a:bodyPr/>
          <a:lstStyle/>
          <a:p>
            <a:r>
              <a:rPr lang="en-IN" dirty="0" smtClean="0"/>
              <a:t>By Dr. TEJAS MANKESHWAR</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As </a:t>
            </a:r>
            <a:r>
              <a:rPr lang="en-IN" dirty="0" err="1" smtClean="0"/>
              <a:t>notochordal</a:t>
            </a:r>
            <a:r>
              <a:rPr lang="en-IN" dirty="0" smtClean="0"/>
              <a:t> cells are laid down, the primitive streak shortens and diminishes in size, and the node progressively regresses towards the caudal extremity.</a:t>
            </a:r>
          </a:p>
          <a:p>
            <a:r>
              <a:rPr lang="en-IN" dirty="0" smtClean="0"/>
              <a:t>Primitive streak remnants may persist and give rise to </a:t>
            </a:r>
            <a:r>
              <a:rPr lang="en-IN" dirty="0" err="1" smtClean="0"/>
              <a:t>sacrococcygeal</a:t>
            </a:r>
            <a:r>
              <a:rPr lang="en-IN" dirty="0" smtClean="0"/>
              <a:t> </a:t>
            </a:r>
            <a:r>
              <a:rPr lang="en-IN" dirty="0" err="1" smtClean="0"/>
              <a:t>teratomas</a:t>
            </a:r>
            <a:r>
              <a:rPr lang="en-IN" dirty="0" smtClean="0"/>
              <a:t> which typically contain various types of tissue due to the </a:t>
            </a:r>
            <a:r>
              <a:rPr lang="en-IN" dirty="0" err="1" smtClean="0"/>
              <a:t>pluripotential</a:t>
            </a:r>
            <a:r>
              <a:rPr lang="en-IN" dirty="0" smtClean="0"/>
              <a:t> nature of primitive streak cells.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PRIMARY NEURULATION</a:t>
            </a:r>
            <a:endParaRPr lang="en-IN" dirty="0"/>
          </a:p>
        </p:txBody>
      </p:sp>
      <p:sp>
        <p:nvSpPr>
          <p:cNvPr id="3" name="Content Placeholder 2"/>
          <p:cNvSpPr>
            <a:spLocks noGrp="1"/>
          </p:cNvSpPr>
          <p:nvPr>
            <p:ph idx="1"/>
          </p:nvPr>
        </p:nvSpPr>
        <p:spPr>
          <a:xfrm>
            <a:off x="457200" y="1219200"/>
            <a:ext cx="8229600" cy="5090160"/>
          </a:xfrm>
        </p:spPr>
        <p:txBody>
          <a:bodyPr>
            <a:normAutofit fontScale="92500"/>
          </a:bodyPr>
          <a:lstStyle/>
          <a:p>
            <a:r>
              <a:rPr lang="en-IN" dirty="0" smtClean="0"/>
              <a:t>The notochord induces the overlying ectoderm to differentiate into a specialized </a:t>
            </a:r>
            <a:r>
              <a:rPr lang="en-IN" dirty="0" err="1" smtClean="0"/>
              <a:t>neuroectoderm</a:t>
            </a:r>
            <a:r>
              <a:rPr lang="en-IN" dirty="0" smtClean="0"/>
              <a:t> and occurs at the beginning of gestational week 3.</a:t>
            </a:r>
          </a:p>
          <a:p>
            <a:r>
              <a:rPr lang="en-IN" dirty="0" smtClean="0"/>
              <a:t>Originally </a:t>
            </a:r>
            <a:r>
              <a:rPr lang="en-IN" dirty="0" err="1" smtClean="0"/>
              <a:t>neuroectoderm</a:t>
            </a:r>
            <a:r>
              <a:rPr lang="en-IN" dirty="0" smtClean="0"/>
              <a:t> is flat – </a:t>
            </a:r>
            <a:r>
              <a:rPr lang="en-IN" b="1" dirty="0" smtClean="0"/>
              <a:t>Neural plate.</a:t>
            </a:r>
          </a:p>
          <a:p>
            <a:r>
              <a:rPr lang="en-IN" dirty="0" smtClean="0"/>
              <a:t>On day 18, the neural plate anchors to the notochord at level of the ventral hinge point and starts bending to form a neural groove that has neural folds on each side.</a:t>
            </a:r>
          </a:p>
          <a:p>
            <a:r>
              <a:rPr lang="en-IN" dirty="0" smtClean="0"/>
              <a:t> The neural folds progressively increase in size and flex to approach each other, until they eventually fuse in the midline to form the neural </a:t>
            </a:r>
            <a:r>
              <a:rPr lang="en-IN" dirty="0" smtClean="0"/>
              <a:t>tube.</a:t>
            </a:r>
            <a:endParaRPr lang="en-IN" dirty="0" smtClean="0"/>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descr="03-07ab_Neurulatn_1"/>
          <p:cNvPicPr>
            <a:picLocks noGrp="1" noChangeAspect="1" noChangeArrowheads="1"/>
          </p:cNvPicPr>
          <p:nvPr>
            <p:ph idx="1"/>
          </p:nvPr>
        </p:nvPicPr>
        <p:blipFill>
          <a:blip r:embed="rId2"/>
          <a:stretch>
            <a:fillRect/>
          </a:stretch>
        </p:blipFill>
        <p:spPr bwMode="auto">
          <a:xfrm>
            <a:off x="1525307" y="1600200"/>
            <a:ext cx="6093385" cy="47085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5" descr="03-07cd_Neurulatn_1"/>
          <p:cNvPicPr>
            <a:picLocks noGrp="1" noChangeAspect="1" noChangeArrowheads="1"/>
          </p:cNvPicPr>
          <p:nvPr>
            <p:ph idx="1"/>
          </p:nvPr>
        </p:nvPicPr>
        <p:blipFill>
          <a:blip r:embed="rId2"/>
          <a:srcRect l="2727" t="54118" r="2727" b="7059"/>
          <a:stretch>
            <a:fillRect/>
          </a:stretch>
        </p:blipFill>
        <p:spPr bwMode="auto">
          <a:xfrm>
            <a:off x="340644" y="1828800"/>
            <a:ext cx="8803356" cy="350749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Picture 2"/>
          <p:cNvPicPr>
            <a:picLocks noGrp="1" noChangeAspect="1" noChangeArrowheads="1"/>
          </p:cNvPicPr>
          <p:nvPr>
            <p:ph idx="1"/>
          </p:nvPr>
        </p:nvPicPr>
        <p:blipFill>
          <a:blip r:embed="rId2"/>
          <a:srcRect l="42500"/>
          <a:stretch>
            <a:fillRect/>
          </a:stretch>
        </p:blipFill>
        <p:spPr>
          <a:xfrm>
            <a:off x="2057400" y="685800"/>
            <a:ext cx="4946102" cy="566928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noChangeArrowheads="1"/>
          </p:cNvPicPr>
          <p:nvPr>
            <p:ph idx="1"/>
          </p:nvPr>
        </p:nvPicPr>
        <p:blipFill>
          <a:blip r:embed="rId2"/>
          <a:srcRect l="42500"/>
          <a:stretch>
            <a:fillRect/>
          </a:stretch>
        </p:blipFill>
        <p:spPr bwMode="auto">
          <a:xfrm>
            <a:off x="2209800" y="1246882"/>
            <a:ext cx="4416151" cy="506184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Neural plate closure first occurs at the level of 4</a:t>
            </a:r>
            <a:r>
              <a:rPr lang="en-IN" baseline="30000" dirty="0" smtClean="0"/>
              <a:t>th</a:t>
            </a:r>
            <a:r>
              <a:rPr lang="en-IN" dirty="0" smtClean="0"/>
              <a:t> </a:t>
            </a:r>
            <a:r>
              <a:rPr lang="en-IN" dirty="0" err="1" smtClean="0"/>
              <a:t>somite</a:t>
            </a:r>
            <a:r>
              <a:rPr lang="en-IN" dirty="0" smtClean="0"/>
              <a:t> and proceeds in cranial and caudal direction in zipper like fashion. </a:t>
            </a:r>
          </a:p>
          <a:p>
            <a:r>
              <a:rPr lang="en-IN" dirty="0" err="1" smtClean="0"/>
              <a:t>Rostral</a:t>
            </a:r>
            <a:r>
              <a:rPr lang="en-IN" dirty="0" smtClean="0"/>
              <a:t> </a:t>
            </a:r>
            <a:r>
              <a:rPr lang="en-IN" dirty="0" err="1" smtClean="0"/>
              <a:t>craniopore</a:t>
            </a:r>
            <a:r>
              <a:rPr lang="en-IN" dirty="0" smtClean="0"/>
              <a:t> fuses early as compared to caudal </a:t>
            </a:r>
            <a:r>
              <a:rPr lang="en-IN" dirty="0" err="1" smtClean="0"/>
              <a:t>neuropore</a:t>
            </a:r>
            <a:r>
              <a:rPr lang="en-IN" dirty="0" smtClean="0"/>
              <a:t>.</a:t>
            </a:r>
          </a:p>
          <a:p>
            <a:r>
              <a:rPr lang="en-IN" dirty="0" smtClean="0"/>
              <a:t>During </a:t>
            </a:r>
            <a:r>
              <a:rPr lang="en-IN" dirty="0" err="1" smtClean="0"/>
              <a:t>neurulation</a:t>
            </a:r>
            <a:r>
              <a:rPr lang="en-IN" dirty="0" smtClean="0"/>
              <a:t>, </a:t>
            </a:r>
            <a:r>
              <a:rPr lang="en-IN" dirty="0" err="1" smtClean="0"/>
              <a:t>ectodermal</a:t>
            </a:r>
            <a:r>
              <a:rPr lang="en-IN" dirty="0" smtClean="0"/>
              <a:t> cells progressively disconnect from the lateral walls of </a:t>
            </a:r>
            <a:r>
              <a:rPr lang="en-IN" smtClean="0"/>
              <a:t>the neural folds </a:t>
            </a:r>
            <a:r>
              <a:rPr lang="en-IN" dirty="0" smtClean="0"/>
              <a:t>and differentiate into the </a:t>
            </a:r>
            <a:r>
              <a:rPr lang="en-IN" i="1" smtClean="0"/>
              <a:t>neural crests.</a:t>
            </a:r>
            <a:endParaRPr lang="en-IN" dirty="0" smtClean="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838200"/>
            <a:ext cx="8229600" cy="5471160"/>
          </a:xfrm>
        </p:spPr>
        <p:txBody>
          <a:bodyPr>
            <a:normAutofit/>
          </a:bodyPr>
          <a:lstStyle/>
          <a:p>
            <a:r>
              <a:rPr lang="en-IN" dirty="0" smtClean="0"/>
              <a:t>Immediately after neural tube closure, surface ectoderm and neural ectoderm separate from each other in a process called </a:t>
            </a:r>
            <a:r>
              <a:rPr lang="en-IN" i="1" dirty="0" smtClean="0"/>
              <a:t>disjunction.</a:t>
            </a:r>
          </a:p>
          <a:p>
            <a:r>
              <a:rPr lang="en-IN" i="1" dirty="0" smtClean="0"/>
              <a:t>Superficial layers </a:t>
            </a:r>
            <a:r>
              <a:rPr lang="en-IN" dirty="0" smtClean="0"/>
              <a:t>produce a continuous skin coverage to the underlying neural tube.</a:t>
            </a:r>
          </a:p>
          <a:p>
            <a:r>
              <a:rPr lang="en-IN" dirty="0" err="1" smtClean="0"/>
              <a:t>Mesenchyme</a:t>
            </a:r>
            <a:r>
              <a:rPr lang="en-IN" dirty="0" smtClean="0"/>
              <a:t> spread dorsally in the interface between skin and neural tube. These </a:t>
            </a:r>
            <a:r>
              <a:rPr lang="en-IN" dirty="0" err="1" smtClean="0"/>
              <a:t>mesenchymal</a:t>
            </a:r>
            <a:r>
              <a:rPr lang="en-IN" dirty="0" smtClean="0"/>
              <a:t> cells will form the </a:t>
            </a:r>
            <a:r>
              <a:rPr lang="en-IN" dirty="0" err="1" smtClean="0"/>
              <a:t>meninges</a:t>
            </a:r>
            <a:r>
              <a:rPr lang="en-IN" dirty="0" smtClean="0"/>
              <a:t>, neural arches of the vertebrae, and </a:t>
            </a:r>
            <a:r>
              <a:rPr lang="en-IN" dirty="0" err="1" smtClean="0"/>
              <a:t>paraspinal</a:t>
            </a:r>
            <a:r>
              <a:rPr lang="en-IN" dirty="0" smtClean="0"/>
              <a:t> muscles.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SECONDARY NEURULATION</a:t>
            </a:r>
            <a:endParaRPr lang="en-IN" dirty="0"/>
          </a:p>
        </p:txBody>
      </p:sp>
      <p:sp>
        <p:nvSpPr>
          <p:cNvPr id="3" name="Content Placeholder 2"/>
          <p:cNvSpPr>
            <a:spLocks noGrp="1"/>
          </p:cNvSpPr>
          <p:nvPr>
            <p:ph idx="1"/>
          </p:nvPr>
        </p:nvSpPr>
        <p:spPr>
          <a:xfrm>
            <a:off x="457200" y="1219200"/>
            <a:ext cx="8229600" cy="5090160"/>
          </a:xfrm>
        </p:spPr>
        <p:txBody>
          <a:bodyPr>
            <a:normAutofit fontScale="85000" lnSpcReduction="10000"/>
          </a:bodyPr>
          <a:lstStyle/>
          <a:p>
            <a:r>
              <a:rPr lang="en-IN" dirty="0" smtClean="0"/>
              <a:t>The caudal region of the spine and spinal cord </a:t>
            </a:r>
            <a:r>
              <a:rPr lang="en-IN" dirty="0" smtClean="0"/>
              <a:t>is formed </a:t>
            </a:r>
            <a:r>
              <a:rPr lang="en-IN" dirty="0" smtClean="0"/>
              <a:t>by the process of secondary </a:t>
            </a:r>
            <a:r>
              <a:rPr lang="en-IN" dirty="0" err="1" smtClean="0"/>
              <a:t>neurulation</a:t>
            </a:r>
            <a:r>
              <a:rPr lang="en-IN" dirty="0" smtClean="0"/>
              <a:t>, which </a:t>
            </a:r>
            <a:r>
              <a:rPr lang="en-IN" dirty="0" smtClean="0"/>
              <a:t>starts by the end of primary </a:t>
            </a:r>
            <a:r>
              <a:rPr lang="en-IN" dirty="0" err="1" smtClean="0"/>
              <a:t>neurulation</a:t>
            </a:r>
            <a:r>
              <a:rPr lang="en-IN" dirty="0" smtClean="0"/>
              <a:t> </a:t>
            </a:r>
            <a:r>
              <a:rPr lang="en-IN" dirty="0" smtClean="0"/>
              <a:t>and proceeds </a:t>
            </a:r>
            <a:r>
              <a:rPr lang="en-IN" dirty="0" smtClean="0"/>
              <a:t>until approximately gestational day </a:t>
            </a:r>
            <a:r>
              <a:rPr lang="en-IN" dirty="0" smtClean="0"/>
              <a:t>48.</a:t>
            </a:r>
          </a:p>
          <a:p>
            <a:r>
              <a:rPr lang="en-IN" dirty="0" smtClean="0"/>
              <a:t>Additional </a:t>
            </a:r>
            <a:r>
              <a:rPr lang="en-IN" dirty="0" smtClean="0"/>
              <a:t>part of the neural tube is formed </a:t>
            </a:r>
            <a:r>
              <a:rPr lang="en-IN" dirty="0" err="1" smtClean="0"/>
              <a:t>caudad</a:t>
            </a:r>
            <a:r>
              <a:rPr lang="en-IN" dirty="0" smtClean="0"/>
              <a:t> to </a:t>
            </a:r>
            <a:r>
              <a:rPr lang="en-IN" dirty="0" smtClean="0"/>
              <a:t>the caudal </a:t>
            </a:r>
            <a:r>
              <a:rPr lang="en-IN" dirty="0" err="1" smtClean="0"/>
              <a:t>neuropore</a:t>
            </a:r>
            <a:r>
              <a:rPr lang="en-IN" dirty="0" smtClean="0"/>
              <a:t>.</a:t>
            </a:r>
          </a:p>
          <a:p>
            <a:r>
              <a:rPr lang="en-IN" dirty="0" smtClean="0"/>
              <a:t>Starts between  </a:t>
            </a:r>
            <a:r>
              <a:rPr lang="en-IN" dirty="0" smtClean="0"/>
              <a:t>the third to fifth sacral vertebrae [7].</a:t>
            </a:r>
          </a:p>
          <a:p>
            <a:r>
              <a:rPr lang="en-IN" dirty="0" smtClean="0"/>
              <a:t>Therefore, the remaining five </a:t>
            </a:r>
            <a:r>
              <a:rPr lang="en-IN" dirty="0" err="1" smtClean="0"/>
              <a:t>somites</a:t>
            </a:r>
            <a:r>
              <a:rPr lang="en-IN" dirty="0" smtClean="0"/>
              <a:t> (</a:t>
            </a:r>
            <a:r>
              <a:rPr lang="en-IN" dirty="0" smtClean="0"/>
              <a:t>corresponding to the </a:t>
            </a:r>
            <a:r>
              <a:rPr lang="en-IN" dirty="0" smtClean="0"/>
              <a:t>caudal part of the sacrum and the coccyx), </a:t>
            </a:r>
            <a:r>
              <a:rPr lang="en-IN" dirty="0" smtClean="0"/>
              <a:t>as well </a:t>
            </a:r>
            <a:r>
              <a:rPr lang="en-IN" dirty="0" smtClean="0"/>
              <a:t>as the corresponding </a:t>
            </a:r>
            <a:r>
              <a:rPr lang="en-IN" dirty="0" err="1" smtClean="0"/>
              <a:t>sacrococcygeal</a:t>
            </a:r>
            <a:r>
              <a:rPr lang="en-IN" dirty="0" smtClean="0"/>
              <a:t> spinal </a:t>
            </a:r>
            <a:r>
              <a:rPr lang="en-IN" dirty="0" smtClean="0"/>
              <a:t>cord </a:t>
            </a:r>
            <a:r>
              <a:rPr lang="en-IN" dirty="0" err="1" smtClean="0"/>
              <a:t>metameres</a:t>
            </a:r>
            <a:r>
              <a:rPr lang="en-IN" dirty="0" smtClean="0"/>
              <a:t>, are formed by the process of </a:t>
            </a:r>
            <a:r>
              <a:rPr lang="en-IN" dirty="0" smtClean="0"/>
              <a:t>secondary </a:t>
            </a:r>
            <a:r>
              <a:rPr lang="en-IN" dirty="0" err="1" smtClean="0"/>
              <a:t>neurulation</a:t>
            </a:r>
            <a:r>
              <a:rPr lang="en-IN" dirty="0" smtClean="0"/>
              <a:t>. </a:t>
            </a:r>
            <a:endParaRPr lang="en-IN" dirty="0" smtClean="0"/>
          </a:p>
          <a:p>
            <a:r>
              <a:rPr lang="en-IN" dirty="0" smtClean="0"/>
              <a:t>Eventually</a:t>
            </a:r>
            <a:r>
              <a:rPr lang="en-IN" dirty="0" smtClean="0"/>
              <a:t>, the secondary neural </a:t>
            </a:r>
            <a:r>
              <a:rPr lang="en-IN" dirty="0" smtClean="0"/>
              <a:t>tube will </a:t>
            </a:r>
            <a:r>
              <a:rPr lang="en-IN" dirty="0" smtClean="0"/>
              <a:t>result in the tip of the </a:t>
            </a:r>
            <a:r>
              <a:rPr lang="en-IN" dirty="0" err="1" smtClean="0"/>
              <a:t>conus</a:t>
            </a:r>
            <a:r>
              <a:rPr lang="en-IN" dirty="0" smtClean="0"/>
              <a:t> </a:t>
            </a:r>
            <a:r>
              <a:rPr lang="en-IN" dirty="0" err="1" smtClean="0"/>
              <a:t>medullaris</a:t>
            </a:r>
            <a:r>
              <a:rPr lang="en-IN" dirty="0" smtClean="0"/>
              <a:t> and </a:t>
            </a:r>
            <a:r>
              <a:rPr lang="en-IN" dirty="0" smtClean="0"/>
              <a:t>the </a:t>
            </a:r>
            <a:r>
              <a:rPr lang="en-IN" dirty="0" err="1" smtClean="0"/>
              <a:t>filum</a:t>
            </a:r>
            <a:r>
              <a:rPr lang="en-IN" dirty="0" smtClean="0"/>
              <a:t> </a:t>
            </a:r>
            <a:r>
              <a:rPr lang="en-IN" dirty="0" smtClean="0"/>
              <a:t>terminale.</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IN" dirty="0" smtClean="0"/>
              <a:t>The secondary neural tube develops from the </a:t>
            </a:r>
            <a:r>
              <a:rPr lang="en-IN" dirty="0" smtClean="0"/>
              <a:t>so called tail </a:t>
            </a:r>
            <a:r>
              <a:rPr lang="en-IN" dirty="0" smtClean="0"/>
              <a:t>bud (also known as caudal cell mass), </a:t>
            </a:r>
            <a:r>
              <a:rPr lang="en-IN" dirty="0" smtClean="0"/>
              <a:t>which corresponds </a:t>
            </a:r>
            <a:r>
              <a:rPr lang="en-IN" dirty="0" smtClean="0"/>
              <a:t>to a mass of cells located at the caudal </a:t>
            </a:r>
            <a:r>
              <a:rPr lang="en-IN" dirty="0" smtClean="0"/>
              <a:t>end of </a:t>
            </a:r>
            <a:r>
              <a:rPr lang="en-IN" dirty="0" smtClean="0"/>
              <a:t>the embryo which, in turn, derives from the </a:t>
            </a:r>
            <a:r>
              <a:rPr lang="en-IN" dirty="0" smtClean="0"/>
              <a:t>caudal portion </a:t>
            </a:r>
            <a:r>
              <a:rPr lang="en-IN" dirty="0" smtClean="0"/>
              <a:t>of the primitive streak</a:t>
            </a:r>
            <a:r>
              <a:rPr lang="en-IN" dirty="0" smtClean="0"/>
              <a:t>.</a:t>
            </a:r>
          </a:p>
          <a:p>
            <a:r>
              <a:rPr lang="en-IN" dirty="0" err="1" smtClean="0"/>
              <a:t>Filum</a:t>
            </a:r>
            <a:r>
              <a:rPr lang="en-IN" dirty="0" smtClean="0"/>
              <a:t> terminale forms by process of Retrogressive </a:t>
            </a:r>
            <a:r>
              <a:rPr lang="en-IN" dirty="0" smtClean="0"/>
              <a:t>differentiation, in which a </a:t>
            </a:r>
            <a:r>
              <a:rPr lang="en-IN" dirty="0" smtClean="0"/>
              <a:t>combination of </a:t>
            </a:r>
            <a:r>
              <a:rPr lang="en-IN" dirty="0" smtClean="0"/>
              <a:t>regression, degeneration, and further </a:t>
            </a:r>
            <a:r>
              <a:rPr lang="en-IN" dirty="0" smtClean="0"/>
              <a:t>differentiation would </a:t>
            </a:r>
            <a:r>
              <a:rPr lang="en-IN" dirty="0" smtClean="0"/>
              <a:t>occur</a:t>
            </a:r>
            <a:r>
              <a:rPr lang="en-IN" dirty="0" smtClean="0"/>
              <a:t>.</a:t>
            </a:r>
          </a:p>
          <a:p>
            <a:r>
              <a:rPr lang="en-IN" dirty="0" smtClean="0"/>
              <a:t>A slight expansion of the central canal within </a:t>
            </a:r>
            <a:r>
              <a:rPr lang="en-IN" dirty="0" smtClean="0"/>
              <a:t>the </a:t>
            </a:r>
            <a:r>
              <a:rPr lang="en-IN" dirty="0" err="1" smtClean="0"/>
              <a:t>conus</a:t>
            </a:r>
            <a:r>
              <a:rPr lang="en-IN" dirty="0" smtClean="0"/>
              <a:t> </a:t>
            </a:r>
            <a:r>
              <a:rPr lang="en-IN" dirty="0" err="1" smtClean="0"/>
              <a:t>medullaris</a:t>
            </a:r>
            <a:r>
              <a:rPr lang="en-IN" dirty="0" smtClean="0"/>
              <a:t>, called terminal ventricle, </a:t>
            </a:r>
            <a:r>
              <a:rPr lang="en-IN" dirty="0" smtClean="0"/>
              <a:t>represents the </a:t>
            </a:r>
            <a:r>
              <a:rPr lang="en-IN" dirty="0" smtClean="0"/>
              <a:t>sole eventual remnant of the lumen of </a:t>
            </a:r>
            <a:r>
              <a:rPr lang="en-IN" dirty="0" smtClean="0"/>
              <a:t>the secondary </a:t>
            </a:r>
            <a:r>
              <a:rPr lang="en-IN" dirty="0" smtClean="0"/>
              <a:t>neural tube</a:t>
            </a:r>
            <a:r>
              <a:rPr lang="en-IN" dirty="0" smtClean="0"/>
              <a:t>. On MRI it is not identified.</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5623560"/>
          </a:xfrm>
        </p:spPr>
        <p:txBody>
          <a:bodyPr>
            <a:normAutofit/>
          </a:bodyPr>
          <a:lstStyle/>
          <a:p>
            <a:r>
              <a:rPr lang="en-IN" dirty="0" smtClean="0"/>
              <a:t>In the spine, the most common congenital lesions presenting to medical attention are the diverse forms of spinal </a:t>
            </a:r>
            <a:r>
              <a:rPr lang="en-IN" dirty="0" err="1" smtClean="0"/>
              <a:t>dysraphism</a:t>
            </a:r>
            <a:r>
              <a:rPr lang="en-IN" dirty="0" smtClean="0"/>
              <a:t> and the diverse forms of caudal spinal anomalies.</a:t>
            </a:r>
          </a:p>
          <a:p>
            <a:r>
              <a:rPr lang="en-IN" dirty="0" smtClean="0"/>
              <a:t>Spinal </a:t>
            </a:r>
            <a:r>
              <a:rPr lang="en-IN" dirty="0" err="1" smtClean="0"/>
              <a:t>dysraphisms</a:t>
            </a:r>
            <a:r>
              <a:rPr lang="en-IN" dirty="0" smtClean="0"/>
              <a:t> result from derangement in the normal </a:t>
            </a:r>
            <a:r>
              <a:rPr lang="en-IN" dirty="0" err="1" smtClean="0"/>
              <a:t>embryogenetic</a:t>
            </a:r>
            <a:r>
              <a:rPr lang="en-IN" dirty="0" smtClean="0"/>
              <a:t> cascade occurring during a limited period of time during early embryonic development, between gestational weeks 2 and 6.</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050" name="Picture 2"/>
          <p:cNvPicPr>
            <a:picLocks noGrp="1" noChangeAspect="1" noChangeArrowheads="1"/>
          </p:cNvPicPr>
          <p:nvPr>
            <p:ph idx="1"/>
          </p:nvPr>
        </p:nvPicPr>
        <p:blipFill>
          <a:blip r:embed="rId2"/>
          <a:stretch>
            <a:fillRect/>
          </a:stretch>
        </p:blipFill>
        <p:spPr bwMode="auto">
          <a:xfrm>
            <a:off x="2895600" y="304800"/>
            <a:ext cx="2839762" cy="2486173"/>
          </a:xfrm>
          <a:prstGeom prst="rect">
            <a:avLst/>
          </a:prstGeom>
          <a:noFill/>
          <a:ln w="9525">
            <a:noFill/>
            <a:miter lim="800000"/>
            <a:headEnd/>
            <a:tailEnd/>
          </a:ln>
          <a:effectLst/>
        </p:spPr>
      </p:pic>
      <p:sp>
        <p:nvSpPr>
          <p:cNvPr id="6" name="Rectangle 5"/>
          <p:cNvSpPr/>
          <p:nvPr/>
        </p:nvSpPr>
        <p:spPr>
          <a:xfrm>
            <a:off x="0" y="2895600"/>
            <a:ext cx="9144000" cy="369332"/>
          </a:xfrm>
          <a:prstGeom prst="rect">
            <a:avLst/>
          </a:prstGeom>
        </p:spPr>
        <p:txBody>
          <a:bodyPr wrap="square">
            <a:spAutoFit/>
          </a:bodyPr>
          <a:lstStyle/>
          <a:p>
            <a:r>
              <a:rPr lang="en-IN" dirty="0" smtClean="0"/>
              <a:t>The tail bud forms as a result of </a:t>
            </a:r>
            <a:r>
              <a:rPr lang="en-IN" dirty="0" err="1" smtClean="0"/>
              <a:t>coalescenceof</a:t>
            </a:r>
            <a:r>
              <a:rPr lang="en-IN" dirty="0" smtClean="0"/>
              <a:t> </a:t>
            </a:r>
            <a:r>
              <a:rPr lang="en-IN" dirty="0" smtClean="0"/>
              <a:t>the </a:t>
            </a:r>
            <a:r>
              <a:rPr lang="en-IN" dirty="0" err="1" smtClean="0"/>
              <a:t>neuroectoderm</a:t>
            </a:r>
            <a:r>
              <a:rPr lang="en-IN" dirty="0" smtClean="0"/>
              <a:t> with the lower notochord.</a:t>
            </a:r>
            <a:endParaRPr lang="en-IN" dirty="0"/>
          </a:p>
        </p:txBody>
      </p:sp>
      <p:pic>
        <p:nvPicPr>
          <p:cNvPr id="2051" name="Picture 3"/>
          <p:cNvPicPr>
            <a:picLocks noChangeAspect="1" noChangeArrowheads="1"/>
          </p:cNvPicPr>
          <p:nvPr/>
        </p:nvPicPr>
        <p:blipFill>
          <a:blip r:embed="rId3"/>
          <a:srcRect/>
          <a:stretch>
            <a:fillRect/>
          </a:stretch>
        </p:blipFill>
        <p:spPr bwMode="auto">
          <a:xfrm>
            <a:off x="2895600" y="3429000"/>
            <a:ext cx="2714625" cy="2414192"/>
          </a:xfrm>
          <a:prstGeom prst="rect">
            <a:avLst/>
          </a:prstGeom>
          <a:noFill/>
          <a:ln w="9525">
            <a:noFill/>
            <a:miter lim="800000"/>
            <a:headEnd/>
            <a:tailEnd/>
          </a:ln>
          <a:effectLst/>
        </p:spPr>
      </p:pic>
      <p:sp>
        <p:nvSpPr>
          <p:cNvPr id="8" name="Rectangle 7"/>
          <p:cNvSpPr/>
          <p:nvPr/>
        </p:nvSpPr>
        <p:spPr>
          <a:xfrm>
            <a:off x="0" y="5867400"/>
            <a:ext cx="9144000" cy="369332"/>
          </a:xfrm>
          <a:prstGeom prst="rect">
            <a:avLst/>
          </a:prstGeom>
        </p:spPr>
        <p:txBody>
          <a:bodyPr wrap="square">
            <a:spAutoFit/>
          </a:bodyPr>
          <a:lstStyle/>
          <a:p>
            <a:r>
              <a:rPr lang="en-IN" dirty="0" smtClean="0"/>
              <a:t>A secondary neural tube connects cranially with the neural tube </a:t>
            </a:r>
            <a:r>
              <a:rPr lang="en-IN" dirty="0" smtClean="0"/>
              <a:t>formed by </a:t>
            </a:r>
            <a:r>
              <a:rPr lang="en-IN" dirty="0" smtClean="0"/>
              <a:t>primary </a:t>
            </a:r>
            <a:r>
              <a:rPr lang="en-IN" dirty="0" err="1" smtClean="0"/>
              <a:t>neurulation</a:t>
            </a:r>
            <a:r>
              <a:rPr lang="en-IN" dirty="0" smtClean="0"/>
              <a:t>.</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2286000" y="609600"/>
            <a:ext cx="3705225" cy="3562716"/>
          </a:xfrm>
          <a:prstGeom prst="rect">
            <a:avLst/>
          </a:prstGeom>
          <a:noFill/>
          <a:ln w="9525">
            <a:noFill/>
            <a:miter lim="800000"/>
            <a:headEnd/>
            <a:tailEnd/>
          </a:ln>
          <a:effectLst/>
        </p:spPr>
      </p:pic>
      <p:sp>
        <p:nvSpPr>
          <p:cNvPr id="5" name="Rectangle 4"/>
          <p:cNvSpPr/>
          <p:nvPr/>
        </p:nvSpPr>
        <p:spPr>
          <a:xfrm>
            <a:off x="304800" y="4343400"/>
            <a:ext cx="8305800" cy="646331"/>
          </a:xfrm>
          <a:prstGeom prst="rect">
            <a:avLst/>
          </a:prstGeom>
        </p:spPr>
        <p:txBody>
          <a:bodyPr wrap="square">
            <a:spAutoFit/>
          </a:bodyPr>
          <a:lstStyle/>
          <a:p>
            <a:r>
              <a:rPr lang="en-IN" dirty="0" smtClean="0"/>
              <a:t>Eventually, the tip of the </a:t>
            </a:r>
            <a:r>
              <a:rPr lang="en-IN" dirty="0" err="1" smtClean="0"/>
              <a:t>conus</a:t>
            </a:r>
            <a:r>
              <a:rPr lang="en-IN" dirty="0" smtClean="0"/>
              <a:t> </a:t>
            </a:r>
            <a:r>
              <a:rPr lang="en-IN" dirty="0" err="1" smtClean="0"/>
              <a:t>medullaris</a:t>
            </a:r>
            <a:r>
              <a:rPr lang="en-IN" dirty="0" smtClean="0"/>
              <a:t> and the </a:t>
            </a:r>
            <a:r>
              <a:rPr lang="en-IN" dirty="0" err="1" smtClean="0"/>
              <a:t>fi</a:t>
            </a:r>
            <a:r>
              <a:rPr lang="en-IN" dirty="0" smtClean="0"/>
              <a:t> </a:t>
            </a:r>
            <a:r>
              <a:rPr lang="en-IN" dirty="0" err="1" smtClean="0"/>
              <a:t>lum</a:t>
            </a:r>
            <a:r>
              <a:rPr lang="en-IN" dirty="0" smtClean="0"/>
              <a:t> terminale result from this process. The </a:t>
            </a:r>
            <a:r>
              <a:rPr lang="en-IN" dirty="0" smtClean="0"/>
              <a:t>terminal ventricle </a:t>
            </a:r>
            <a:r>
              <a:rPr lang="en-IN" dirty="0" smtClean="0"/>
              <a:t>is the sole remnant of the secondary neural canal</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RELATIVE ASCENT OF SPINAL CORD</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Due to differential growth rates of spine and spinal cord relative ascent is seen.</a:t>
            </a:r>
          </a:p>
          <a:p>
            <a:r>
              <a:rPr lang="en-IN" dirty="0" smtClean="0"/>
              <a:t>Initially nerve roots are horizontal, but at term they become </a:t>
            </a:r>
            <a:r>
              <a:rPr lang="en-IN" dirty="0" err="1" smtClean="0"/>
              <a:t>caudad</a:t>
            </a:r>
            <a:r>
              <a:rPr lang="en-IN" dirty="0" smtClean="0"/>
              <a:t> and form </a:t>
            </a:r>
            <a:r>
              <a:rPr lang="en-IN" dirty="0" err="1" smtClean="0"/>
              <a:t>cauda</a:t>
            </a:r>
            <a:r>
              <a:rPr lang="en-IN" dirty="0" smtClean="0"/>
              <a:t> </a:t>
            </a:r>
            <a:r>
              <a:rPr lang="en-IN" dirty="0" err="1" smtClean="0"/>
              <a:t>equina</a:t>
            </a:r>
            <a:r>
              <a:rPr lang="en-IN" dirty="0" smtClean="0"/>
              <a:t>.</a:t>
            </a:r>
          </a:p>
          <a:p>
            <a:r>
              <a:rPr lang="en-IN" dirty="0" smtClean="0"/>
              <a:t>The spinal cord </a:t>
            </a:r>
            <a:r>
              <a:rPr lang="en-IN" dirty="0" smtClean="0"/>
              <a:t>terminates at </a:t>
            </a:r>
            <a:r>
              <a:rPr lang="en-IN" dirty="0" smtClean="0"/>
              <a:t>or above the inferior aspect of the L2 vertebral </a:t>
            </a:r>
            <a:r>
              <a:rPr lang="en-IN" dirty="0" smtClean="0"/>
              <a:t>body.</a:t>
            </a:r>
          </a:p>
          <a:p>
            <a:r>
              <a:rPr lang="en-IN" dirty="0" smtClean="0"/>
              <a:t>The </a:t>
            </a:r>
            <a:r>
              <a:rPr lang="en-IN" dirty="0" err="1" smtClean="0"/>
              <a:t>conus</a:t>
            </a:r>
            <a:r>
              <a:rPr lang="en-IN" dirty="0" smtClean="0"/>
              <a:t> </a:t>
            </a:r>
            <a:r>
              <a:rPr lang="en-IN" dirty="0" err="1" smtClean="0"/>
              <a:t>medullaris</a:t>
            </a:r>
            <a:r>
              <a:rPr lang="en-IN" dirty="0" smtClean="0"/>
              <a:t> has </a:t>
            </a:r>
            <a:r>
              <a:rPr lang="en-IN" dirty="0" smtClean="0"/>
              <a:t>reached its mature adult level at term in </a:t>
            </a:r>
            <a:r>
              <a:rPr lang="en-IN" dirty="0" smtClean="0"/>
              <a:t>most infants and </a:t>
            </a:r>
            <a:r>
              <a:rPr lang="en-IN" dirty="0" smtClean="0"/>
              <a:t>in 100% of cases at </a:t>
            </a:r>
            <a:r>
              <a:rPr lang="en-IN" dirty="0" smtClean="0"/>
              <a:t>approximately 3 </a:t>
            </a:r>
            <a:r>
              <a:rPr lang="en-IN" dirty="0" smtClean="0"/>
              <a:t>months after full-term </a:t>
            </a:r>
            <a:r>
              <a:rPr lang="en-IN" dirty="0" smtClean="0"/>
              <a:t>gestation.</a:t>
            </a:r>
          </a:p>
          <a:p>
            <a:r>
              <a:rPr lang="en-IN" dirty="0" smtClean="0"/>
              <a:t>If the position of the cord </a:t>
            </a:r>
            <a:r>
              <a:rPr lang="en-IN" dirty="0" smtClean="0"/>
              <a:t>remains low </a:t>
            </a:r>
            <a:r>
              <a:rPr lang="en-IN" dirty="0" smtClean="0"/>
              <a:t>after age 4 months or if the </a:t>
            </a:r>
            <a:r>
              <a:rPr lang="en-IN" dirty="0" err="1" smtClean="0"/>
              <a:t>conus</a:t>
            </a:r>
            <a:r>
              <a:rPr lang="en-IN" dirty="0" smtClean="0"/>
              <a:t> </a:t>
            </a:r>
            <a:r>
              <a:rPr lang="en-IN" dirty="0" err="1" smtClean="0"/>
              <a:t>medullaris</a:t>
            </a:r>
            <a:r>
              <a:rPr lang="en-IN" dirty="0" smtClean="0"/>
              <a:t> </a:t>
            </a:r>
            <a:r>
              <a:rPr lang="en-IN" dirty="0" smtClean="0"/>
              <a:t>lies at </a:t>
            </a:r>
            <a:r>
              <a:rPr lang="en-IN" dirty="0" smtClean="0"/>
              <a:t>or below the L3 level at term, </a:t>
            </a:r>
            <a:r>
              <a:rPr lang="en-IN" dirty="0" smtClean="0"/>
              <a:t>a cause of </a:t>
            </a:r>
            <a:r>
              <a:rPr lang="en-IN" dirty="0" smtClean="0"/>
              <a:t>cord tethering be actively sought.</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286000" y="567654"/>
            <a:ext cx="3855756" cy="555851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099" name="Picture 3" descr="F:\radio books\Berry\Untitled.png"/>
          <p:cNvPicPr>
            <a:picLocks noGrp="1" noChangeAspect="1" noChangeArrowheads="1"/>
          </p:cNvPicPr>
          <p:nvPr>
            <p:ph idx="1"/>
          </p:nvPr>
        </p:nvPicPr>
        <p:blipFill>
          <a:blip r:embed="rId2"/>
          <a:srcRect/>
          <a:stretch>
            <a:fillRect/>
          </a:stretch>
        </p:blipFill>
        <p:spPr bwMode="auto">
          <a:xfrm>
            <a:off x="2057400" y="533400"/>
            <a:ext cx="4800600" cy="5791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tretch>
            <a:fillRect/>
          </a:stretch>
        </p:blipFill>
        <p:spPr bwMode="auto">
          <a:xfrm>
            <a:off x="1158901" y="1600200"/>
            <a:ext cx="6826198" cy="47085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IMAGING MODALITIES</a:t>
            </a:r>
            <a:endParaRPr lang="en-IN" dirty="0"/>
          </a:p>
        </p:txBody>
      </p:sp>
      <p:sp>
        <p:nvSpPr>
          <p:cNvPr id="3" name="Content Placeholder 2"/>
          <p:cNvSpPr>
            <a:spLocks noGrp="1"/>
          </p:cNvSpPr>
          <p:nvPr>
            <p:ph idx="1"/>
          </p:nvPr>
        </p:nvSpPr>
        <p:spPr/>
        <p:txBody>
          <a:bodyPr>
            <a:normAutofit/>
          </a:bodyPr>
          <a:lstStyle/>
          <a:p>
            <a:r>
              <a:rPr lang="en-IN" dirty="0" smtClean="0"/>
              <a:t>Plain Radiograph – Preliminary examination, </a:t>
            </a:r>
            <a:r>
              <a:rPr lang="en-IN" dirty="0" smtClean="0"/>
              <a:t>focal </a:t>
            </a:r>
            <a:r>
              <a:rPr lang="en-IN" dirty="0" err="1" smtClean="0"/>
              <a:t>spina</a:t>
            </a:r>
            <a:r>
              <a:rPr lang="en-IN" dirty="0" smtClean="0"/>
              <a:t> bifida, widened </a:t>
            </a:r>
            <a:r>
              <a:rPr lang="en-IN" dirty="0" smtClean="0"/>
              <a:t>spinal canal</a:t>
            </a:r>
            <a:r>
              <a:rPr lang="en-IN" dirty="0" smtClean="0"/>
              <a:t>, scoliosis, segmentation </a:t>
            </a:r>
            <a:r>
              <a:rPr lang="en-IN" dirty="0" smtClean="0"/>
              <a:t>anomalies, bony spur in </a:t>
            </a:r>
            <a:r>
              <a:rPr lang="en-IN" dirty="0" err="1" smtClean="0"/>
              <a:t>diastematomyelia</a:t>
            </a:r>
            <a:r>
              <a:rPr lang="en-IN" dirty="0" smtClean="0"/>
              <a:t>.</a:t>
            </a:r>
          </a:p>
          <a:p>
            <a:r>
              <a:rPr lang="en-IN" dirty="0" smtClean="0"/>
              <a:t>USG – ANC  to look for flaring of posterior elements and post natal to look for contents of sac.</a:t>
            </a:r>
          </a:p>
          <a:p>
            <a:r>
              <a:rPr lang="en-IN" dirty="0" smtClean="0"/>
              <a:t>CT Scan may be used for bony spur.</a:t>
            </a:r>
          </a:p>
          <a:p>
            <a:r>
              <a:rPr lang="en-IN" dirty="0" smtClean="0"/>
              <a:t>MRI – Imaging modality of choice.</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OPEN SPINAL DYSRAPHISM</a:t>
            </a:r>
            <a:endParaRPr lang="en-IN" dirty="0"/>
          </a:p>
        </p:txBody>
      </p:sp>
      <p:sp>
        <p:nvSpPr>
          <p:cNvPr id="3" name="Content Placeholder 2"/>
          <p:cNvSpPr>
            <a:spLocks noGrp="1"/>
          </p:cNvSpPr>
          <p:nvPr>
            <p:ph idx="1"/>
          </p:nvPr>
        </p:nvSpPr>
        <p:spPr/>
        <p:txBody>
          <a:bodyPr>
            <a:normAutofit/>
          </a:bodyPr>
          <a:lstStyle/>
          <a:p>
            <a:r>
              <a:rPr lang="en-IN" dirty="0" smtClean="0"/>
              <a:t>OSD implies exposure of neural tissue or its covering </a:t>
            </a:r>
            <a:r>
              <a:rPr lang="en-IN" dirty="0" err="1" smtClean="0"/>
              <a:t>meninges</a:t>
            </a:r>
            <a:r>
              <a:rPr lang="en-IN" dirty="0" smtClean="0"/>
              <a:t> </a:t>
            </a:r>
            <a:r>
              <a:rPr lang="en-IN" dirty="0" smtClean="0"/>
              <a:t>to external </a:t>
            </a:r>
            <a:r>
              <a:rPr lang="en-IN" dirty="0" smtClean="0"/>
              <a:t>environment without any </a:t>
            </a:r>
            <a:r>
              <a:rPr lang="en-IN" dirty="0" err="1" smtClean="0"/>
              <a:t>cutaneous</a:t>
            </a:r>
            <a:r>
              <a:rPr lang="en-IN" dirty="0" smtClean="0"/>
              <a:t> covering. </a:t>
            </a:r>
            <a:endParaRPr lang="en-IN" dirty="0" smtClean="0"/>
          </a:p>
          <a:p>
            <a:r>
              <a:rPr lang="en-IN" dirty="0" smtClean="0"/>
              <a:t>Exposed non-</a:t>
            </a:r>
            <a:r>
              <a:rPr lang="en-IN" dirty="0" err="1" smtClean="0"/>
              <a:t>neurulated</a:t>
            </a:r>
            <a:r>
              <a:rPr lang="en-IN" dirty="0" smtClean="0"/>
              <a:t> </a:t>
            </a:r>
            <a:r>
              <a:rPr lang="en-IN" dirty="0" smtClean="0"/>
              <a:t>neural tissue is called </a:t>
            </a:r>
            <a:r>
              <a:rPr lang="en-IN" dirty="0" err="1" smtClean="0"/>
              <a:t>placode</a:t>
            </a:r>
            <a:r>
              <a:rPr lang="en-IN" dirty="0" smtClean="0"/>
              <a:t>. It may </a:t>
            </a:r>
            <a:r>
              <a:rPr lang="en-IN" dirty="0" smtClean="0"/>
              <a:t>be categorized into </a:t>
            </a:r>
            <a:r>
              <a:rPr lang="en-IN" i="1" dirty="0" smtClean="0"/>
              <a:t>terminal </a:t>
            </a:r>
            <a:r>
              <a:rPr lang="en-IN" dirty="0" smtClean="0"/>
              <a:t>and </a:t>
            </a:r>
            <a:r>
              <a:rPr lang="en-IN" i="1" dirty="0" smtClean="0"/>
              <a:t>segmental depending on its location </a:t>
            </a:r>
            <a:r>
              <a:rPr lang="en-IN" i="1" dirty="0" smtClean="0"/>
              <a:t>along </a:t>
            </a:r>
            <a:r>
              <a:rPr lang="en-IN" dirty="0" smtClean="0"/>
              <a:t>the </a:t>
            </a:r>
            <a:r>
              <a:rPr lang="en-IN" dirty="0" smtClean="0"/>
              <a:t>spinal </a:t>
            </a:r>
            <a:r>
              <a:rPr lang="en-IN" dirty="0" smtClean="0"/>
              <a:t>cord.</a:t>
            </a:r>
          </a:p>
          <a:p>
            <a:r>
              <a:rPr lang="en-IN" dirty="0" smtClean="0"/>
              <a:t>This category includes </a:t>
            </a:r>
            <a:r>
              <a:rPr lang="en-IN" dirty="0" err="1" smtClean="0"/>
              <a:t>myelomeningocele</a:t>
            </a:r>
            <a:r>
              <a:rPr lang="en-IN" dirty="0" smtClean="0"/>
              <a:t>, </a:t>
            </a:r>
            <a:r>
              <a:rPr lang="en-IN" dirty="0" err="1" smtClean="0"/>
              <a:t>myelocele</a:t>
            </a:r>
            <a:r>
              <a:rPr lang="en-IN" dirty="0" smtClean="0"/>
              <a:t>, </a:t>
            </a:r>
            <a:r>
              <a:rPr lang="en-IN" dirty="0" err="1" smtClean="0"/>
              <a:t>hemimeningocele</a:t>
            </a:r>
            <a:r>
              <a:rPr lang="en-IN" dirty="0" smtClean="0"/>
              <a:t> </a:t>
            </a:r>
            <a:r>
              <a:rPr lang="en-IN" dirty="0" smtClean="0"/>
              <a:t>and </a:t>
            </a:r>
            <a:r>
              <a:rPr lang="en-IN" dirty="0" err="1" smtClean="0"/>
              <a:t>hemimyelomeningocele</a:t>
            </a:r>
            <a:r>
              <a:rPr lang="en-IN" dirty="0" smtClean="0"/>
              <a:t>.</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MYELOCELE AND MYELOMENINGOCELE</a:t>
            </a:r>
            <a:endParaRPr lang="en-IN" dirty="0"/>
          </a:p>
        </p:txBody>
      </p:sp>
      <p:sp>
        <p:nvSpPr>
          <p:cNvPr id="3" name="Content Placeholder 2"/>
          <p:cNvSpPr>
            <a:spLocks noGrp="1"/>
          </p:cNvSpPr>
          <p:nvPr>
            <p:ph idx="1"/>
          </p:nvPr>
        </p:nvSpPr>
        <p:spPr/>
        <p:txBody>
          <a:bodyPr>
            <a:normAutofit/>
          </a:bodyPr>
          <a:lstStyle/>
          <a:p>
            <a:r>
              <a:rPr lang="en-IN" dirty="0" err="1" smtClean="0"/>
              <a:t>Myelomeningocele</a:t>
            </a:r>
            <a:r>
              <a:rPr lang="en-IN" dirty="0" smtClean="0"/>
              <a:t> and </a:t>
            </a:r>
            <a:r>
              <a:rPr lang="en-IN" dirty="0" err="1" smtClean="0"/>
              <a:t>myelocele</a:t>
            </a:r>
            <a:r>
              <a:rPr lang="en-IN" dirty="0" smtClean="0"/>
              <a:t> are the most common form </a:t>
            </a:r>
            <a:r>
              <a:rPr lang="en-IN" dirty="0" smtClean="0"/>
              <a:t>of OSD.</a:t>
            </a:r>
          </a:p>
          <a:p>
            <a:r>
              <a:rPr lang="en-IN" dirty="0" smtClean="0"/>
              <a:t>Serum AFP and USG can identify many cases.</a:t>
            </a:r>
          </a:p>
          <a:p>
            <a:r>
              <a:rPr lang="en-IN" dirty="0" err="1" smtClean="0"/>
              <a:t>Folate</a:t>
            </a:r>
            <a:r>
              <a:rPr lang="en-IN" dirty="0" smtClean="0"/>
              <a:t> supplementation.</a:t>
            </a:r>
          </a:p>
          <a:p>
            <a:r>
              <a:rPr lang="en-IN" dirty="0" err="1" smtClean="0"/>
              <a:t>Chiari</a:t>
            </a:r>
            <a:r>
              <a:rPr lang="en-IN" dirty="0" smtClean="0"/>
              <a:t> II is commonly associated.</a:t>
            </a:r>
          </a:p>
          <a:p>
            <a:r>
              <a:rPr lang="en-IN" dirty="0" smtClean="0"/>
              <a:t>In a </a:t>
            </a:r>
            <a:r>
              <a:rPr lang="en-IN" dirty="0" err="1" smtClean="0"/>
              <a:t>meningomyelocele</a:t>
            </a:r>
            <a:r>
              <a:rPr lang="en-IN" dirty="0" smtClean="0"/>
              <a:t> the ventral subarachnoid space </a:t>
            </a:r>
            <a:r>
              <a:rPr lang="en-IN" dirty="0" smtClean="0"/>
              <a:t>is distended </a:t>
            </a:r>
            <a:r>
              <a:rPr lang="en-IN" dirty="0" smtClean="0"/>
              <a:t>displacing the neural </a:t>
            </a:r>
            <a:r>
              <a:rPr lang="en-IN" dirty="0" err="1" smtClean="0"/>
              <a:t>placode</a:t>
            </a:r>
            <a:r>
              <a:rPr lang="en-IN" dirty="0" smtClean="0"/>
              <a:t> </a:t>
            </a:r>
            <a:r>
              <a:rPr lang="en-IN" dirty="0" smtClean="0"/>
              <a:t>posteriorly while </a:t>
            </a:r>
            <a:r>
              <a:rPr lang="en-IN" dirty="0" err="1" smtClean="0"/>
              <a:t>myelocele</a:t>
            </a:r>
            <a:r>
              <a:rPr lang="en-IN" dirty="0" smtClean="0"/>
              <a:t> lies flush with the skin surface without CSF </a:t>
            </a:r>
            <a:r>
              <a:rPr lang="en-IN" dirty="0" smtClean="0"/>
              <a:t>space expansion</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6148" name="Picture 4"/>
          <p:cNvPicPr>
            <a:picLocks noGrp="1" noChangeAspect="1" noChangeArrowheads="1"/>
          </p:cNvPicPr>
          <p:nvPr>
            <p:ph idx="1"/>
          </p:nvPr>
        </p:nvPicPr>
        <p:blipFill>
          <a:blip r:embed="rId2"/>
          <a:srcRect/>
          <a:stretch>
            <a:fillRect/>
          </a:stretch>
        </p:blipFill>
        <p:spPr bwMode="auto">
          <a:xfrm>
            <a:off x="457200" y="381000"/>
            <a:ext cx="4209648" cy="3830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800600" y="381000"/>
            <a:ext cx="3489193" cy="3829050"/>
          </a:xfrm>
          <a:prstGeom prst="rect">
            <a:avLst/>
          </a:prstGeom>
          <a:noFill/>
          <a:ln w="9525">
            <a:noFill/>
            <a:miter lim="800000"/>
            <a:headEnd/>
            <a:tailEnd/>
          </a:ln>
          <a:effectLst/>
        </p:spPr>
      </p:pic>
      <p:sp>
        <p:nvSpPr>
          <p:cNvPr id="6" name="Rectangle 5"/>
          <p:cNvSpPr/>
          <p:nvPr/>
        </p:nvSpPr>
        <p:spPr>
          <a:xfrm>
            <a:off x="228600" y="5029200"/>
            <a:ext cx="8915400" cy="1200329"/>
          </a:xfrm>
          <a:prstGeom prst="rect">
            <a:avLst/>
          </a:prstGeom>
        </p:spPr>
        <p:txBody>
          <a:bodyPr wrap="square">
            <a:spAutoFit/>
          </a:bodyPr>
          <a:lstStyle/>
          <a:p>
            <a:pPr>
              <a:buFont typeface="Arial" pitchFamily="34" charset="0"/>
              <a:buChar char="•"/>
            </a:pPr>
            <a:r>
              <a:rPr lang="en-IN" dirty="0" err="1" smtClean="0"/>
              <a:t>Membrano</a:t>
            </a:r>
            <a:r>
              <a:rPr lang="en-IN" dirty="0" smtClean="0"/>
              <a:t>-epithelial </a:t>
            </a:r>
            <a:r>
              <a:rPr lang="en-IN" dirty="0" smtClean="0"/>
              <a:t>zone is a transitional area between the </a:t>
            </a:r>
            <a:r>
              <a:rPr lang="en-IN" dirty="0" err="1" smtClean="0"/>
              <a:t>placode</a:t>
            </a:r>
            <a:r>
              <a:rPr lang="en-IN" dirty="0" smtClean="0"/>
              <a:t> and </a:t>
            </a:r>
            <a:r>
              <a:rPr lang="en-IN" dirty="0" smtClean="0"/>
              <a:t>the </a:t>
            </a:r>
            <a:r>
              <a:rPr lang="en-IN" dirty="0" err="1" smtClean="0"/>
              <a:t>cutaneous</a:t>
            </a:r>
            <a:r>
              <a:rPr lang="en-IN" dirty="0" smtClean="0"/>
              <a:t> ectoderm</a:t>
            </a:r>
            <a:r>
              <a:rPr lang="en-IN" dirty="0" smtClean="0"/>
              <a:t>.</a:t>
            </a:r>
          </a:p>
          <a:p>
            <a:pPr>
              <a:buFont typeface="Arial" pitchFamily="34" charset="0"/>
              <a:buChar char="•"/>
            </a:pPr>
            <a:r>
              <a:rPr lang="en-IN" dirty="0" err="1" smtClean="0"/>
              <a:t>Mesodermal</a:t>
            </a:r>
            <a:r>
              <a:rPr lang="en-IN" dirty="0" smtClean="0"/>
              <a:t> elements are lateral to </a:t>
            </a:r>
            <a:r>
              <a:rPr lang="en-IN" dirty="0" err="1" smtClean="0"/>
              <a:t>placode</a:t>
            </a:r>
            <a:r>
              <a:rPr lang="en-IN" dirty="0" smtClean="0"/>
              <a:t> because of failed disjunction.</a:t>
            </a:r>
          </a:p>
          <a:p>
            <a:pPr>
              <a:buFont typeface="Arial" pitchFamily="34" charset="0"/>
              <a:buChar char="•"/>
            </a:pP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5623560"/>
          </a:xfrm>
        </p:spPr>
        <p:txBody>
          <a:bodyPr/>
          <a:lstStyle/>
          <a:p>
            <a:r>
              <a:rPr lang="en-IN" dirty="0" smtClean="0"/>
              <a:t>The relevant </a:t>
            </a:r>
            <a:r>
              <a:rPr lang="en-IN" dirty="0" err="1" smtClean="0"/>
              <a:t>embryogenetic</a:t>
            </a:r>
            <a:r>
              <a:rPr lang="en-IN" dirty="0" smtClean="0"/>
              <a:t> steps are represented </a:t>
            </a:r>
            <a:r>
              <a:rPr lang="en-IN" dirty="0" smtClean="0"/>
              <a:t>by –</a:t>
            </a:r>
          </a:p>
          <a:p>
            <a:endParaRPr lang="en-IN" b="1" dirty="0" smtClean="0"/>
          </a:p>
          <a:p>
            <a:r>
              <a:rPr lang="en-IN" b="1" dirty="0" smtClean="0"/>
              <a:t>G</a:t>
            </a:r>
            <a:r>
              <a:rPr lang="en-IN" b="1" dirty="0" smtClean="0"/>
              <a:t>astrulation </a:t>
            </a:r>
            <a:r>
              <a:rPr lang="en-IN" b="1" dirty="0" smtClean="0"/>
              <a:t>(weeks 2–3</a:t>
            </a:r>
            <a:r>
              <a:rPr lang="en-IN" b="1" dirty="0" smtClean="0"/>
              <a:t>),</a:t>
            </a:r>
          </a:p>
          <a:p>
            <a:r>
              <a:rPr lang="en-IN" b="1" dirty="0" smtClean="0"/>
              <a:t>P</a:t>
            </a:r>
            <a:r>
              <a:rPr lang="en-IN" b="1" dirty="0" smtClean="0"/>
              <a:t>rimary </a:t>
            </a:r>
            <a:r>
              <a:rPr lang="en-IN" b="1" dirty="0" err="1" smtClean="0"/>
              <a:t>neurulation</a:t>
            </a:r>
            <a:r>
              <a:rPr lang="en-IN" b="1" dirty="0" smtClean="0"/>
              <a:t> (weeks 3–4), </a:t>
            </a:r>
            <a:endParaRPr lang="en-IN" b="1" dirty="0" smtClean="0"/>
          </a:p>
          <a:p>
            <a:r>
              <a:rPr lang="en-IN" b="1" dirty="0" smtClean="0"/>
              <a:t>S</a:t>
            </a:r>
            <a:r>
              <a:rPr lang="en-IN" b="1" dirty="0" smtClean="0"/>
              <a:t>econdary </a:t>
            </a:r>
            <a:r>
              <a:rPr lang="en-IN" b="1" dirty="0" err="1" smtClean="0"/>
              <a:t>neurulation</a:t>
            </a:r>
            <a:r>
              <a:rPr lang="en-IN" b="1" dirty="0" smtClean="0"/>
              <a:t> (weeks 5–6).</a:t>
            </a:r>
            <a:endParaRPr lang="en-IN"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r>
              <a:rPr lang="en-IN" dirty="0" smtClean="0"/>
              <a:t>Superficial ectoderm does not disjoin from the </a:t>
            </a:r>
            <a:r>
              <a:rPr lang="en-IN" dirty="0" err="1" smtClean="0"/>
              <a:t>neuroectoderm</a:t>
            </a:r>
            <a:r>
              <a:rPr lang="en-IN" dirty="0" smtClean="0"/>
              <a:t>, thereby </a:t>
            </a:r>
            <a:r>
              <a:rPr lang="en-IN" dirty="0" smtClean="0"/>
              <a:t>producing a midline defect</a:t>
            </a:r>
            <a:r>
              <a:rPr lang="en-IN" dirty="0" smtClean="0"/>
              <a:t>.</a:t>
            </a:r>
          </a:p>
          <a:p>
            <a:r>
              <a:rPr lang="en-IN" dirty="0" smtClean="0"/>
              <a:t> </a:t>
            </a:r>
            <a:r>
              <a:rPr lang="en-IN" dirty="0" smtClean="0"/>
              <a:t>The neural tube remains </a:t>
            </a:r>
            <a:r>
              <a:rPr lang="en-IN" dirty="0" smtClean="0"/>
              <a:t>open and </a:t>
            </a:r>
            <a:r>
              <a:rPr lang="en-IN" dirty="0" smtClean="0"/>
              <a:t>the neural folds remain in continuity with the </a:t>
            </a:r>
            <a:r>
              <a:rPr lang="en-IN" dirty="0" err="1" smtClean="0"/>
              <a:t>cutaneous</a:t>
            </a:r>
            <a:r>
              <a:rPr lang="en-IN" dirty="0" smtClean="0"/>
              <a:t> ectoderm </a:t>
            </a:r>
            <a:r>
              <a:rPr lang="en-IN" dirty="0" smtClean="0"/>
              <a:t>at the skin </a:t>
            </a:r>
            <a:r>
              <a:rPr lang="en-IN" dirty="0" smtClean="0"/>
              <a:t>surface.</a:t>
            </a:r>
          </a:p>
          <a:p>
            <a:r>
              <a:rPr lang="en-IN" dirty="0" smtClean="0"/>
              <a:t> </a:t>
            </a:r>
            <a:r>
              <a:rPr lang="en-IN" dirty="0" smtClean="0"/>
              <a:t>The affected newborn is </a:t>
            </a:r>
            <a:r>
              <a:rPr lang="en-IN" dirty="0" smtClean="0"/>
              <a:t>identified by </a:t>
            </a:r>
            <a:r>
              <a:rPr lang="en-IN" dirty="0" smtClean="0"/>
              <a:t>the presence of a </a:t>
            </a:r>
            <a:r>
              <a:rPr lang="en-IN" dirty="0" err="1" smtClean="0"/>
              <a:t>placode</a:t>
            </a:r>
            <a:r>
              <a:rPr lang="en-IN" dirty="0" smtClean="0"/>
              <a:t> of reddish neural tissue in the </a:t>
            </a:r>
            <a:r>
              <a:rPr lang="en-IN" dirty="0" smtClean="0"/>
              <a:t>middle of </a:t>
            </a:r>
            <a:r>
              <a:rPr lang="en-IN" dirty="0" smtClean="0"/>
              <a:t>the back that is exposed to air because of the absence of </a:t>
            </a:r>
            <a:r>
              <a:rPr lang="en-IN" dirty="0" smtClean="0"/>
              <a:t>overlying skin</a:t>
            </a:r>
            <a:r>
              <a:rPr lang="en-IN" dirty="0" smtClean="0"/>
              <a:t>. </a:t>
            </a:r>
            <a:endParaRPr lang="en-IN" dirty="0" smtClean="0"/>
          </a:p>
          <a:p>
            <a:r>
              <a:rPr lang="en-IN" dirty="0" smtClean="0"/>
              <a:t>Most </a:t>
            </a:r>
            <a:r>
              <a:rPr lang="en-IN" dirty="0" smtClean="0"/>
              <a:t>common location of OSDs is </a:t>
            </a:r>
            <a:r>
              <a:rPr lang="en-IN" dirty="0" err="1" smtClean="0"/>
              <a:t>lumbo</a:t>
            </a:r>
            <a:r>
              <a:rPr lang="en-IN" dirty="0" smtClean="0"/>
              <a:t>-sacral region (44</a:t>
            </a:r>
            <a:r>
              <a:rPr lang="en-IN" dirty="0" smtClean="0"/>
              <a:t>%) followed </a:t>
            </a:r>
            <a:r>
              <a:rPr lang="en-IN" dirty="0" smtClean="0"/>
              <a:t>by </a:t>
            </a:r>
            <a:r>
              <a:rPr lang="en-IN" dirty="0" err="1" smtClean="0"/>
              <a:t>thoracolumbar</a:t>
            </a:r>
            <a:r>
              <a:rPr lang="en-IN" dirty="0" smtClean="0"/>
              <a:t> region (32%). </a:t>
            </a:r>
            <a:endParaRPr lang="en-IN" dirty="0" smtClean="0"/>
          </a:p>
          <a:p>
            <a:r>
              <a:rPr lang="en-IN" dirty="0" smtClean="0"/>
              <a:t>On imaging dehiscence of overlying structures and other associated findings are looked for.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7650" name="Picture 2"/>
          <p:cNvPicPr>
            <a:picLocks noGrp="1" noChangeAspect="1" noChangeArrowheads="1"/>
          </p:cNvPicPr>
          <p:nvPr>
            <p:ph idx="1"/>
          </p:nvPr>
        </p:nvPicPr>
        <p:blipFill>
          <a:blip r:embed="rId2"/>
          <a:srcRect/>
          <a:stretch>
            <a:fillRect/>
          </a:stretch>
        </p:blipFill>
        <p:spPr bwMode="auto">
          <a:xfrm>
            <a:off x="228600" y="457200"/>
            <a:ext cx="2933700" cy="3305175"/>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6019800" y="457200"/>
            <a:ext cx="2933700" cy="3952875"/>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a:stretch>
            <a:fillRect/>
          </a:stretch>
        </p:blipFill>
        <p:spPr bwMode="auto">
          <a:xfrm>
            <a:off x="3124200" y="2886075"/>
            <a:ext cx="2924175" cy="39719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t>Hemimyelocele</a:t>
            </a:r>
            <a:r>
              <a:rPr lang="en-IN" b="1" dirty="0" smtClean="0"/>
              <a:t>/Hemi-</a:t>
            </a:r>
            <a:r>
              <a:rPr lang="en-IN" b="1" dirty="0" err="1" smtClean="0"/>
              <a:t>myelomeningocele</a:t>
            </a:r>
            <a:endParaRPr lang="en-IN" dirty="0"/>
          </a:p>
        </p:txBody>
      </p:sp>
      <p:sp>
        <p:nvSpPr>
          <p:cNvPr id="3" name="Content Placeholder 2"/>
          <p:cNvSpPr>
            <a:spLocks noGrp="1"/>
          </p:cNvSpPr>
          <p:nvPr>
            <p:ph idx="1"/>
          </p:nvPr>
        </p:nvSpPr>
        <p:spPr/>
        <p:txBody>
          <a:bodyPr/>
          <a:lstStyle/>
          <a:p>
            <a:r>
              <a:rPr lang="en-IN" dirty="0" smtClean="0"/>
              <a:t>Rarest </a:t>
            </a:r>
            <a:r>
              <a:rPr lang="en-IN" dirty="0" smtClean="0"/>
              <a:t>form of </a:t>
            </a:r>
            <a:r>
              <a:rPr lang="en-IN" dirty="0" smtClean="0"/>
              <a:t>OSD.</a:t>
            </a:r>
          </a:p>
          <a:p>
            <a:r>
              <a:rPr lang="en-IN" dirty="0" smtClean="0"/>
              <a:t>Results </a:t>
            </a:r>
            <a:r>
              <a:rPr lang="en-IN" dirty="0" smtClean="0"/>
              <a:t>when split </a:t>
            </a:r>
            <a:r>
              <a:rPr lang="en-IN" dirty="0" smtClean="0"/>
              <a:t>cord malformation </a:t>
            </a:r>
            <a:r>
              <a:rPr lang="en-IN" dirty="0" smtClean="0"/>
              <a:t>is associated with defective primary </a:t>
            </a:r>
            <a:r>
              <a:rPr lang="en-IN" dirty="0" err="1" smtClean="0"/>
              <a:t>neurulation</a:t>
            </a:r>
            <a:r>
              <a:rPr lang="en-IN" dirty="0" smtClean="0"/>
              <a:t> </a:t>
            </a:r>
            <a:r>
              <a:rPr lang="en-IN" dirty="0" smtClean="0"/>
              <a:t>of one </a:t>
            </a:r>
            <a:r>
              <a:rPr lang="en-IN" dirty="0" smtClean="0"/>
              <a:t>of the </a:t>
            </a:r>
            <a:r>
              <a:rPr lang="en-IN" dirty="0" err="1" smtClean="0"/>
              <a:t>hemicord</a:t>
            </a:r>
            <a:r>
              <a:rPr lang="en-IN" dirty="0" smtClean="0"/>
              <a:t> which forms part of </a:t>
            </a:r>
            <a:r>
              <a:rPr lang="en-IN" dirty="0" err="1" smtClean="0"/>
              <a:t>myelomeningocele</a:t>
            </a:r>
            <a:r>
              <a:rPr lang="en-IN" dirty="0" smtClean="0"/>
              <a:t>.</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990600" y="1295400"/>
            <a:ext cx="3642778" cy="344408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CLOSED SPINAL DYSRAPHISM</a:t>
            </a:r>
            <a:endParaRPr lang="en-IN" dirty="0"/>
          </a:p>
        </p:txBody>
      </p:sp>
      <p:sp>
        <p:nvSpPr>
          <p:cNvPr id="3" name="Content Placeholder 2"/>
          <p:cNvSpPr>
            <a:spLocks noGrp="1"/>
          </p:cNvSpPr>
          <p:nvPr>
            <p:ph idx="1"/>
          </p:nvPr>
        </p:nvSpPr>
        <p:spPr/>
        <p:txBody>
          <a:bodyPr/>
          <a:lstStyle/>
          <a:p>
            <a:r>
              <a:rPr lang="en-IN" dirty="0" smtClean="0"/>
              <a:t>CSDs are covered by skin (i.e., there is </a:t>
            </a:r>
            <a:r>
              <a:rPr lang="en-IN" dirty="0" smtClean="0"/>
              <a:t>no exposed </a:t>
            </a:r>
            <a:r>
              <a:rPr lang="en-IN" dirty="0" smtClean="0"/>
              <a:t>neural tissue), although </a:t>
            </a:r>
            <a:r>
              <a:rPr lang="en-IN" dirty="0" err="1" smtClean="0"/>
              <a:t>cutaneous</a:t>
            </a:r>
            <a:r>
              <a:rPr lang="en-IN" dirty="0" smtClean="0"/>
              <a:t> </a:t>
            </a:r>
            <a:r>
              <a:rPr lang="en-IN" dirty="0" smtClean="0"/>
              <a:t>stigmata, such </a:t>
            </a:r>
            <a:r>
              <a:rPr lang="en-IN" dirty="0" smtClean="0"/>
              <a:t>as hairy nevus, capillary </a:t>
            </a:r>
            <a:r>
              <a:rPr lang="en-IN" dirty="0" smtClean="0"/>
              <a:t>hemangioma, dimples</a:t>
            </a:r>
            <a:r>
              <a:rPr lang="en-IN" dirty="0" smtClean="0"/>
              <a:t>, </a:t>
            </a:r>
            <a:r>
              <a:rPr lang="en-IN" dirty="0" err="1" smtClean="0"/>
              <a:t>dyschromic</a:t>
            </a:r>
            <a:r>
              <a:rPr lang="en-IN" dirty="0" smtClean="0"/>
              <a:t> patches, dystrophy, and </a:t>
            </a:r>
            <a:r>
              <a:rPr lang="en-IN" dirty="0" smtClean="0"/>
              <a:t>subcutaneous masses</a:t>
            </a:r>
            <a:r>
              <a:rPr lang="en-IN" dirty="0" smtClean="0"/>
              <a:t>, indicate their presence in </a:t>
            </a:r>
            <a:r>
              <a:rPr lang="en-IN" dirty="0" smtClean="0"/>
              <a:t>as many </a:t>
            </a:r>
            <a:r>
              <a:rPr lang="en-IN" dirty="0" smtClean="0"/>
              <a:t>as 50% of </a:t>
            </a:r>
            <a:r>
              <a:rPr lang="en-IN" dirty="0" smtClean="0"/>
              <a:t>cases.</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5122" name="Picture 2"/>
          <p:cNvPicPr>
            <a:picLocks noGrp="1" noChangeAspect="1" noChangeArrowheads="1"/>
          </p:cNvPicPr>
          <p:nvPr>
            <p:ph idx="1"/>
          </p:nvPr>
        </p:nvPicPr>
        <p:blipFill>
          <a:blip r:embed="rId2"/>
          <a:srcRect/>
          <a:stretch>
            <a:fillRect/>
          </a:stretch>
        </p:blipFill>
        <p:spPr bwMode="auto">
          <a:xfrm>
            <a:off x="228600" y="990600"/>
            <a:ext cx="2397532" cy="3619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29000" y="1447800"/>
            <a:ext cx="2514600" cy="3118757"/>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477000" y="1066800"/>
            <a:ext cx="2385578" cy="36480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IN" dirty="0" smtClean="0"/>
              <a:t>CLOSED SPINAL DYSRAPHISM WITH SUBCUTANEOUS MASS</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At </a:t>
            </a:r>
            <a:r>
              <a:rPr lang="en-IN" dirty="0" smtClean="0"/>
              <a:t>lumbosacral region </a:t>
            </a:r>
            <a:r>
              <a:rPr lang="en-IN" dirty="0" smtClean="0"/>
              <a:t>- </a:t>
            </a:r>
            <a:r>
              <a:rPr lang="en-IN" dirty="0" err="1" smtClean="0"/>
              <a:t>lipomyelocele</a:t>
            </a:r>
            <a:r>
              <a:rPr lang="en-IN" dirty="0" smtClean="0"/>
              <a:t>, </a:t>
            </a:r>
            <a:r>
              <a:rPr lang="en-IN" dirty="0" err="1" smtClean="0"/>
              <a:t>lipomeningomyelocele</a:t>
            </a:r>
            <a:r>
              <a:rPr lang="en-IN" dirty="0" smtClean="0"/>
              <a:t>, </a:t>
            </a:r>
            <a:r>
              <a:rPr lang="en-IN" dirty="0" err="1" smtClean="0"/>
              <a:t>meningocele</a:t>
            </a:r>
            <a:r>
              <a:rPr lang="en-IN" dirty="0" smtClean="0"/>
              <a:t>, </a:t>
            </a:r>
            <a:r>
              <a:rPr lang="en-IN" dirty="0" err="1" smtClean="0"/>
              <a:t>myelocystocele</a:t>
            </a:r>
            <a:r>
              <a:rPr lang="en-IN" dirty="0" smtClean="0"/>
              <a:t>.</a:t>
            </a:r>
          </a:p>
          <a:p>
            <a:r>
              <a:rPr lang="en-IN" dirty="0" err="1" smtClean="0"/>
              <a:t>Lipomyelocele</a:t>
            </a:r>
            <a:r>
              <a:rPr lang="en-IN" dirty="0" smtClean="0"/>
              <a:t> and </a:t>
            </a:r>
            <a:r>
              <a:rPr lang="en-IN" dirty="0" err="1" smtClean="0"/>
              <a:t>lipomyelomeningocele</a:t>
            </a:r>
            <a:r>
              <a:rPr lang="en-IN" dirty="0" smtClean="0"/>
              <a:t> are common entities.</a:t>
            </a:r>
          </a:p>
          <a:p>
            <a:r>
              <a:rPr lang="en-IN" dirty="0" smtClean="0"/>
              <a:t>At cervical level </a:t>
            </a:r>
            <a:r>
              <a:rPr lang="en-IN" dirty="0" smtClean="0"/>
              <a:t>- </a:t>
            </a:r>
            <a:r>
              <a:rPr lang="en-IN" dirty="0" smtClean="0"/>
              <a:t>cervical </a:t>
            </a:r>
            <a:r>
              <a:rPr lang="en-IN" dirty="0" err="1" smtClean="0"/>
              <a:t>meningomyelocele</a:t>
            </a:r>
            <a:r>
              <a:rPr lang="en-IN" dirty="0" smtClean="0"/>
              <a:t>, </a:t>
            </a:r>
            <a:r>
              <a:rPr lang="en-IN" dirty="0" err="1" smtClean="0"/>
              <a:t>meningocele</a:t>
            </a:r>
            <a:r>
              <a:rPr lang="en-IN" dirty="0" smtClean="0"/>
              <a:t> </a:t>
            </a:r>
            <a:r>
              <a:rPr lang="en-IN" dirty="0" smtClean="0"/>
              <a:t>and </a:t>
            </a:r>
            <a:r>
              <a:rPr lang="en-IN" dirty="0" err="1" smtClean="0"/>
              <a:t>myelocystocele</a:t>
            </a:r>
            <a:r>
              <a:rPr lang="en-IN" dirty="0" smtClean="0"/>
              <a:t>.</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err="1" smtClean="0"/>
              <a:t>Lipoma</a:t>
            </a:r>
            <a:r>
              <a:rPr lang="en-IN" sz="3600" b="1" dirty="0" smtClean="0"/>
              <a:t> with Dural </a:t>
            </a:r>
            <a:r>
              <a:rPr lang="en-IN" sz="3600" b="1" dirty="0" smtClean="0"/>
              <a:t>Defect (</a:t>
            </a:r>
            <a:r>
              <a:rPr lang="en-IN" sz="3600" b="1" dirty="0" err="1" smtClean="0"/>
              <a:t>Lipomyelocele</a:t>
            </a:r>
            <a:r>
              <a:rPr lang="en-IN" sz="3600" b="1" dirty="0" smtClean="0"/>
              <a:t> and </a:t>
            </a:r>
            <a:r>
              <a:rPr lang="en-IN" sz="3600" b="1" dirty="0" err="1" smtClean="0"/>
              <a:t>Lipomyelomeningocele</a:t>
            </a:r>
            <a:r>
              <a:rPr lang="en-IN" sz="3600" b="1" dirty="0" smtClean="0"/>
              <a:t>)</a:t>
            </a:r>
            <a:endParaRPr lang="en-IN" sz="3600" b="1" dirty="0"/>
          </a:p>
        </p:txBody>
      </p:sp>
      <p:sp>
        <p:nvSpPr>
          <p:cNvPr id="3" name="Content Placeholder 2"/>
          <p:cNvSpPr>
            <a:spLocks noGrp="1"/>
          </p:cNvSpPr>
          <p:nvPr>
            <p:ph idx="1"/>
          </p:nvPr>
        </p:nvSpPr>
        <p:spPr/>
        <p:txBody>
          <a:bodyPr>
            <a:normAutofit fontScale="85000" lnSpcReduction="10000"/>
          </a:bodyPr>
          <a:lstStyle/>
          <a:p>
            <a:r>
              <a:rPr lang="en-IN" dirty="0" err="1" smtClean="0"/>
              <a:t>Lipomyelomeningocele</a:t>
            </a:r>
            <a:r>
              <a:rPr lang="en-IN" dirty="0" smtClean="0"/>
              <a:t> consists of a large subcutaneous </a:t>
            </a:r>
            <a:r>
              <a:rPr lang="en-IN" dirty="0" smtClean="0"/>
              <a:t>skin covered </a:t>
            </a:r>
            <a:r>
              <a:rPr lang="en-IN" dirty="0" smtClean="0"/>
              <a:t>mass in lumbosacral region that contains fat, neural </a:t>
            </a:r>
            <a:r>
              <a:rPr lang="en-IN" dirty="0" smtClean="0"/>
              <a:t>tissue, CSF </a:t>
            </a:r>
            <a:r>
              <a:rPr lang="en-IN" dirty="0" smtClean="0"/>
              <a:t>and </a:t>
            </a:r>
            <a:r>
              <a:rPr lang="en-IN" dirty="0" err="1" smtClean="0"/>
              <a:t>meninges</a:t>
            </a:r>
            <a:r>
              <a:rPr lang="en-IN" dirty="0" smtClean="0"/>
              <a:t>.</a:t>
            </a:r>
          </a:p>
          <a:p>
            <a:r>
              <a:rPr lang="en-IN" dirty="0" smtClean="0"/>
              <a:t>Premature </a:t>
            </a:r>
            <a:r>
              <a:rPr lang="en-IN" dirty="0" smtClean="0"/>
              <a:t>separation </a:t>
            </a:r>
            <a:r>
              <a:rPr lang="en-IN" dirty="0" smtClean="0"/>
              <a:t>of surface </a:t>
            </a:r>
            <a:r>
              <a:rPr lang="en-IN" dirty="0" smtClean="0"/>
              <a:t>ectoderm from neural ectoderm prior to formation of </a:t>
            </a:r>
            <a:r>
              <a:rPr lang="en-IN" dirty="0" smtClean="0"/>
              <a:t>proper neural </a:t>
            </a:r>
            <a:r>
              <a:rPr lang="en-IN" dirty="0" smtClean="0"/>
              <a:t>tube which allows ingress of intervening mesoderm </a:t>
            </a:r>
            <a:r>
              <a:rPr lang="en-IN" dirty="0" smtClean="0"/>
              <a:t>into neural </a:t>
            </a:r>
            <a:r>
              <a:rPr lang="en-IN" dirty="0" smtClean="0"/>
              <a:t>tube which in turn prevents further </a:t>
            </a:r>
            <a:r>
              <a:rPr lang="en-IN" dirty="0" err="1" smtClean="0"/>
              <a:t>neurulation</a:t>
            </a:r>
            <a:r>
              <a:rPr lang="en-IN" dirty="0" smtClean="0"/>
              <a:t>.</a:t>
            </a:r>
          </a:p>
          <a:p>
            <a:r>
              <a:rPr lang="en-IN" dirty="0" smtClean="0"/>
              <a:t>These </a:t>
            </a:r>
            <a:r>
              <a:rPr lang="en-IN" dirty="0" err="1" smtClean="0"/>
              <a:t>mesodermal</a:t>
            </a:r>
            <a:r>
              <a:rPr lang="en-IN" dirty="0" smtClean="0"/>
              <a:t> </a:t>
            </a:r>
            <a:r>
              <a:rPr lang="en-IN" dirty="0" smtClean="0"/>
              <a:t>components specifically differentiate towards </a:t>
            </a:r>
            <a:r>
              <a:rPr lang="en-IN" dirty="0" smtClean="0"/>
              <a:t>adipose tissue </a:t>
            </a:r>
            <a:r>
              <a:rPr lang="en-IN" dirty="0" smtClean="0"/>
              <a:t>and form fatty component of these disorders</a:t>
            </a:r>
            <a:r>
              <a:rPr lang="en-IN" dirty="0" smtClean="0"/>
              <a:t>.</a:t>
            </a:r>
          </a:p>
          <a:p>
            <a:r>
              <a:rPr lang="en-IN" dirty="0" smtClean="0"/>
              <a:t>Clinically, a midline subcutaneous mass right </a:t>
            </a:r>
            <a:r>
              <a:rPr lang="en-IN" dirty="0" smtClean="0"/>
              <a:t>above the </a:t>
            </a:r>
            <a:r>
              <a:rPr lang="en-IN" dirty="0" err="1" smtClean="0"/>
              <a:t>intergluteal</a:t>
            </a:r>
            <a:r>
              <a:rPr lang="en-IN" dirty="0" smtClean="0"/>
              <a:t> crease and extending </a:t>
            </a:r>
            <a:r>
              <a:rPr lang="en-IN" dirty="0" smtClean="0"/>
              <a:t>asymmetrically into </a:t>
            </a:r>
            <a:r>
              <a:rPr lang="en-IN" dirty="0" smtClean="0"/>
              <a:t>one buttock is the rule </a:t>
            </a:r>
            <a:r>
              <a:rPr lang="en-IN" b="1" dirty="0" smtClean="0"/>
              <a:t>.</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8194" name="Picture 2"/>
          <p:cNvPicPr>
            <a:picLocks noGrp="1" noChangeAspect="1" noChangeArrowheads="1"/>
          </p:cNvPicPr>
          <p:nvPr>
            <p:ph idx="1"/>
          </p:nvPr>
        </p:nvPicPr>
        <p:blipFill>
          <a:blip r:embed="rId2"/>
          <a:srcRect/>
          <a:stretch>
            <a:fillRect/>
          </a:stretch>
        </p:blipFill>
        <p:spPr bwMode="auto">
          <a:xfrm>
            <a:off x="1630412" y="457200"/>
            <a:ext cx="5541914" cy="615166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914400"/>
            <a:ext cx="8229600" cy="5211763"/>
          </a:xfrm>
        </p:spPr>
        <p:txBody>
          <a:bodyPr>
            <a:normAutofit/>
          </a:bodyPr>
          <a:lstStyle/>
          <a:p>
            <a:r>
              <a:rPr lang="en-IN" dirty="0" smtClean="0"/>
              <a:t>In </a:t>
            </a:r>
            <a:r>
              <a:rPr lang="en-IN" dirty="0" err="1" smtClean="0"/>
              <a:t>lipomyelomeningocele</a:t>
            </a:r>
            <a:r>
              <a:rPr lang="en-IN" dirty="0" smtClean="0"/>
              <a:t> the </a:t>
            </a:r>
            <a:r>
              <a:rPr lang="en-IN" dirty="0" err="1" smtClean="0"/>
              <a:t>lipoma</a:t>
            </a:r>
            <a:r>
              <a:rPr lang="en-IN" dirty="0" err="1" smtClean="0"/>
              <a:t>-</a:t>
            </a:r>
            <a:r>
              <a:rPr lang="en-IN" dirty="0" err="1" smtClean="0"/>
              <a:t>placode</a:t>
            </a:r>
            <a:r>
              <a:rPr lang="en-IN" dirty="0" smtClean="0"/>
              <a:t> interface </a:t>
            </a:r>
            <a:r>
              <a:rPr lang="en-IN" dirty="0" smtClean="0"/>
              <a:t>is outside the confines of spinal </a:t>
            </a:r>
            <a:r>
              <a:rPr lang="en-IN" dirty="0" smtClean="0"/>
              <a:t>canal, </a:t>
            </a:r>
            <a:r>
              <a:rPr lang="en-IN" dirty="0" smtClean="0"/>
              <a:t>whereas in </a:t>
            </a:r>
            <a:r>
              <a:rPr lang="en-IN" dirty="0" err="1" smtClean="0"/>
              <a:t>lipomyelocele</a:t>
            </a:r>
            <a:r>
              <a:rPr lang="en-IN" dirty="0" smtClean="0"/>
              <a:t> interface is </a:t>
            </a:r>
            <a:r>
              <a:rPr lang="en-IN" dirty="0" smtClean="0"/>
              <a:t>either inside </a:t>
            </a:r>
            <a:r>
              <a:rPr lang="en-IN" dirty="0" smtClean="0"/>
              <a:t>or at the edge of spinal canal </a:t>
            </a:r>
            <a:r>
              <a:rPr lang="en-IN" dirty="0" smtClean="0"/>
              <a:t>.</a:t>
            </a:r>
          </a:p>
          <a:p>
            <a:r>
              <a:rPr lang="en-IN" dirty="0" smtClean="0"/>
              <a:t>In </a:t>
            </a:r>
            <a:r>
              <a:rPr lang="en-IN" dirty="0" err="1" smtClean="0"/>
              <a:t>lipomyelocele</a:t>
            </a:r>
            <a:r>
              <a:rPr lang="en-IN" dirty="0" smtClean="0"/>
              <a:t>, size of the subarachnoid space ventral to the </a:t>
            </a:r>
            <a:r>
              <a:rPr lang="en-IN" dirty="0" smtClean="0"/>
              <a:t>cord is </a:t>
            </a:r>
            <a:r>
              <a:rPr lang="en-IN" dirty="0" smtClean="0"/>
              <a:t>normal; however, the size of the canal may be </a:t>
            </a:r>
            <a:r>
              <a:rPr lang="en-IN" dirty="0" smtClean="0"/>
              <a:t>increased depending </a:t>
            </a:r>
            <a:r>
              <a:rPr lang="en-IN" dirty="0" smtClean="0"/>
              <a:t>on size of the </a:t>
            </a:r>
            <a:r>
              <a:rPr lang="en-IN" dirty="0" err="1" smtClean="0"/>
              <a:t>lipoma</a:t>
            </a:r>
            <a:r>
              <a:rPr lang="en-IN" dirty="0" smtClean="0"/>
              <a:t>. </a:t>
            </a:r>
            <a:endParaRPr lang="en-IN" dirty="0" smtClean="0"/>
          </a:p>
          <a:p>
            <a:r>
              <a:rPr lang="en-IN" dirty="0" smtClean="0"/>
              <a:t>On </a:t>
            </a:r>
            <a:r>
              <a:rPr lang="en-IN" dirty="0" smtClean="0"/>
              <a:t>the other hand in </a:t>
            </a:r>
            <a:r>
              <a:rPr lang="en-IN" dirty="0" smtClean="0"/>
              <a:t>the </a:t>
            </a:r>
            <a:r>
              <a:rPr lang="en-IN" dirty="0" err="1" smtClean="0"/>
              <a:t>lipomyelomeningocele</a:t>
            </a:r>
            <a:r>
              <a:rPr lang="en-IN" dirty="0" smtClean="0"/>
              <a:t> </a:t>
            </a:r>
            <a:r>
              <a:rPr lang="en-IN" dirty="0" smtClean="0"/>
              <a:t>there is ballooning of subarachnoid </a:t>
            </a:r>
            <a:r>
              <a:rPr lang="en-IN" dirty="0" smtClean="0"/>
              <a:t>space ventral </a:t>
            </a:r>
            <a:r>
              <a:rPr lang="en-IN" dirty="0" smtClean="0"/>
              <a:t>to the cord. </a:t>
            </a:r>
            <a:endParaRPr lang="en-IN"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Gastrulation</a:t>
            </a:r>
            <a:endParaRPr lang="en-IN" dirty="0"/>
          </a:p>
        </p:txBody>
      </p:sp>
      <p:pic>
        <p:nvPicPr>
          <p:cNvPr id="2050" name="Picture 2"/>
          <p:cNvPicPr>
            <a:picLocks noGrp="1" noChangeAspect="1" noChangeArrowheads="1"/>
          </p:cNvPicPr>
          <p:nvPr>
            <p:ph idx="1"/>
          </p:nvPr>
        </p:nvPicPr>
        <p:blipFill>
          <a:blip r:embed="rId2"/>
          <a:stretch>
            <a:fillRect/>
          </a:stretch>
        </p:blipFill>
        <p:spPr bwMode="auto">
          <a:xfrm>
            <a:off x="914400" y="2743200"/>
            <a:ext cx="7260771" cy="2992437"/>
          </a:xfrm>
          <a:prstGeom prst="rect">
            <a:avLst/>
          </a:prstGeom>
          <a:noFill/>
          <a:ln w="9525">
            <a:noFill/>
            <a:miter lim="800000"/>
            <a:headEnd/>
            <a:tailEnd/>
          </a:ln>
          <a:effectLst/>
        </p:spPr>
      </p:pic>
      <p:sp>
        <p:nvSpPr>
          <p:cNvPr id="5" name="Rectangle 4"/>
          <p:cNvSpPr/>
          <p:nvPr/>
        </p:nvSpPr>
        <p:spPr>
          <a:xfrm>
            <a:off x="457200" y="1447800"/>
            <a:ext cx="8458200" cy="1200329"/>
          </a:xfrm>
          <a:prstGeom prst="rect">
            <a:avLst/>
          </a:prstGeom>
        </p:spPr>
        <p:txBody>
          <a:bodyPr wrap="square">
            <a:spAutoFit/>
          </a:bodyPr>
          <a:lstStyle/>
          <a:p>
            <a:pPr>
              <a:buFont typeface="Arial" pitchFamily="34" charset="0"/>
              <a:buChar char="•"/>
            </a:pPr>
            <a:r>
              <a:rPr lang="en-IN" sz="2400" dirty="0" smtClean="0"/>
              <a:t>Gastrulation is the process by which the </a:t>
            </a:r>
            <a:r>
              <a:rPr lang="en-IN" sz="2400" dirty="0" err="1" smtClean="0"/>
              <a:t>bilaminar</a:t>
            </a:r>
            <a:r>
              <a:rPr lang="en-IN" sz="2400" dirty="0" smtClean="0"/>
              <a:t> disk </a:t>
            </a:r>
            <a:r>
              <a:rPr lang="en-IN" sz="2400" dirty="0" smtClean="0"/>
              <a:t>is converted </a:t>
            </a:r>
            <a:r>
              <a:rPr lang="en-IN" sz="2400" dirty="0" smtClean="0"/>
              <a:t>into a trilaminar disk, with formation of an intervening third layer, the mesoderm.</a:t>
            </a:r>
            <a:endParaRPr lang="en-IN"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9218" name="Picture 2"/>
          <p:cNvPicPr>
            <a:picLocks noGrp="1" noChangeAspect="1" noChangeArrowheads="1"/>
          </p:cNvPicPr>
          <p:nvPr>
            <p:ph idx="1"/>
          </p:nvPr>
        </p:nvPicPr>
        <p:blipFill>
          <a:blip r:embed="rId2"/>
          <a:srcRect/>
          <a:stretch>
            <a:fillRect/>
          </a:stretch>
        </p:blipFill>
        <p:spPr bwMode="auto">
          <a:xfrm>
            <a:off x="838200" y="1371600"/>
            <a:ext cx="2790825" cy="3132559"/>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572000" y="1143000"/>
            <a:ext cx="4000500" cy="363681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0242" name="Picture 2"/>
          <p:cNvPicPr>
            <a:picLocks noGrp="1" noChangeAspect="1" noChangeArrowheads="1"/>
          </p:cNvPicPr>
          <p:nvPr>
            <p:ph idx="1"/>
          </p:nvPr>
        </p:nvPicPr>
        <p:blipFill>
          <a:blip r:embed="rId2"/>
          <a:srcRect/>
          <a:stretch>
            <a:fillRect/>
          </a:stretch>
        </p:blipFill>
        <p:spPr bwMode="auto">
          <a:xfrm>
            <a:off x="304800" y="304800"/>
            <a:ext cx="1972064" cy="511939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553200" y="228600"/>
            <a:ext cx="2590800" cy="520184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2286000" y="3200400"/>
            <a:ext cx="4214949" cy="33528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IN" dirty="0" smtClean="0"/>
              <a:t>The </a:t>
            </a:r>
            <a:r>
              <a:rPr lang="en-IN" dirty="0" err="1" smtClean="0"/>
              <a:t>placode</a:t>
            </a:r>
            <a:r>
              <a:rPr lang="en-IN" dirty="0" smtClean="0"/>
              <a:t> is terminal (apical </a:t>
            </a:r>
            <a:r>
              <a:rPr lang="en-IN" dirty="0" smtClean="0"/>
              <a:t>or parietal</a:t>
            </a:r>
            <a:r>
              <a:rPr lang="en-IN" dirty="0" smtClean="0"/>
              <a:t>) and may be asymmetric if the </a:t>
            </a:r>
            <a:r>
              <a:rPr lang="en-IN" dirty="0" smtClean="0"/>
              <a:t>premature disjunction </a:t>
            </a:r>
            <a:r>
              <a:rPr lang="en-IN" dirty="0" smtClean="0"/>
              <a:t>involves only one edge of the neural plate.</a:t>
            </a:r>
          </a:p>
          <a:p>
            <a:r>
              <a:rPr lang="en-IN" dirty="0" smtClean="0"/>
              <a:t>The </a:t>
            </a:r>
            <a:r>
              <a:rPr lang="en-IN" dirty="0" err="1" smtClean="0"/>
              <a:t>placode-lipoma</a:t>
            </a:r>
            <a:r>
              <a:rPr lang="en-IN" dirty="0" smtClean="0"/>
              <a:t> interface may extend over </a:t>
            </a:r>
            <a:r>
              <a:rPr lang="en-IN" dirty="0" smtClean="0"/>
              <a:t>several vertebral </a:t>
            </a:r>
            <a:r>
              <a:rPr lang="en-IN" dirty="0" smtClean="0"/>
              <a:t>levels</a:t>
            </a:r>
            <a:r>
              <a:rPr lang="en-IN" dirty="0" smtClean="0"/>
              <a:t>.</a:t>
            </a:r>
          </a:p>
          <a:p>
            <a:r>
              <a:rPr lang="en-IN" dirty="0" smtClean="0"/>
              <a:t>It </a:t>
            </a:r>
            <a:r>
              <a:rPr lang="en-IN" dirty="0" smtClean="0"/>
              <a:t>may be smooth and regular, or </a:t>
            </a:r>
            <a:r>
              <a:rPr lang="en-IN" dirty="0" smtClean="0"/>
              <a:t>large and </a:t>
            </a:r>
            <a:r>
              <a:rPr lang="en-IN" dirty="0" smtClean="0"/>
              <a:t>irregular, with stripes of fat permeating the </a:t>
            </a:r>
            <a:r>
              <a:rPr lang="en-IN" dirty="0" smtClean="0"/>
              <a:t>exterior of </a:t>
            </a:r>
            <a:r>
              <a:rPr lang="en-IN" dirty="0" smtClean="0"/>
              <a:t>the spinal cord and even penetrating into </a:t>
            </a:r>
            <a:r>
              <a:rPr lang="en-IN" dirty="0" smtClean="0"/>
              <a:t>the central </a:t>
            </a:r>
            <a:r>
              <a:rPr lang="en-IN" dirty="0" smtClean="0"/>
              <a:t>canal</a:t>
            </a:r>
            <a:r>
              <a:rPr lang="en-IN" dirty="0" smtClean="0"/>
              <a:t>.</a:t>
            </a:r>
          </a:p>
          <a:p>
            <a:r>
              <a:rPr lang="en-IN" dirty="0" err="1" smtClean="0"/>
              <a:t>Hydromyelia</a:t>
            </a:r>
            <a:r>
              <a:rPr lang="en-IN" dirty="0" smtClean="0"/>
              <a:t> </a:t>
            </a:r>
            <a:r>
              <a:rPr lang="en-IN" dirty="0" smtClean="0"/>
              <a:t>usually is present in </a:t>
            </a:r>
            <a:r>
              <a:rPr lang="en-IN" dirty="0" smtClean="0"/>
              <a:t>these cases.</a:t>
            </a:r>
          </a:p>
          <a:p>
            <a:r>
              <a:rPr lang="en-IN" b="1" dirty="0" smtClean="0"/>
              <a:t>The </a:t>
            </a:r>
            <a:r>
              <a:rPr lang="en-IN" b="1" dirty="0" smtClean="0"/>
              <a:t>size of the spinal canal may </a:t>
            </a:r>
            <a:r>
              <a:rPr lang="en-IN" b="1" dirty="0" smtClean="0"/>
              <a:t>be </a:t>
            </a:r>
            <a:r>
              <a:rPr lang="en-IN" dirty="0" smtClean="0"/>
              <a:t>increased, depending </a:t>
            </a:r>
            <a:r>
              <a:rPr lang="en-IN" dirty="0" smtClean="0"/>
              <a:t>on the amount of fat, but the size </a:t>
            </a:r>
            <a:r>
              <a:rPr lang="en-IN" dirty="0" smtClean="0"/>
              <a:t>of the </a:t>
            </a:r>
            <a:r>
              <a:rPr lang="en-IN" dirty="0" smtClean="0"/>
              <a:t>subarachnoid space ventral to the cord is normal.</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1266" name="Picture 2"/>
          <p:cNvPicPr>
            <a:picLocks noGrp="1" noChangeAspect="1" noChangeArrowheads="1"/>
          </p:cNvPicPr>
          <p:nvPr>
            <p:ph idx="1"/>
          </p:nvPr>
        </p:nvPicPr>
        <p:blipFill>
          <a:blip r:embed="rId2"/>
          <a:srcRect/>
          <a:stretch>
            <a:fillRect/>
          </a:stretch>
        </p:blipFill>
        <p:spPr bwMode="auto">
          <a:xfrm>
            <a:off x="381000" y="0"/>
            <a:ext cx="3362325" cy="341744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5715000" y="381000"/>
            <a:ext cx="2628900" cy="576788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1882906" y="3429000"/>
            <a:ext cx="3457186" cy="30194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2290" name="Picture 2"/>
          <p:cNvPicPr>
            <a:picLocks noGrp="1" noChangeAspect="1" noChangeArrowheads="1"/>
          </p:cNvPicPr>
          <p:nvPr>
            <p:ph idx="1"/>
          </p:nvPr>
        </p:nvPicPr>
        <p:blipFill>
          <a:blip r:embed="rId2"/>
          <a:srcRect/>
          <a:stretch>
            <a:fillRect/>
          </a:stretch>
        </p:blipFill>
        <p:spPr bwMode="auto">
          <a:xfrm>
            <a:off x="448485" y="457200"/>
            <a:ext cx="3609165" cy="34766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791200" y="228600"/>
            <a:ext cx="2281764" cy="376237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3581400" y="3352800"/>
            <a:ext cx="3276600" cy="3505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MENINGOCELE</a:t>
            </a:r>
            <a:endParaRPr lang="en-IN" dirty="0"/>
          </a:p>
        </p:txBody>
      </p:sp>
      <p:sp>
        <p:nvSpPr>
          <p:cNvPr id="3" name="Content Placeholder 2"/>
          <p:cNvSpPr>
            <a:spLocks noGrp="1"/>
          </p:cNvSpPr>
          <p:nvPr>
            <p:ph idx="1"/>
          </p:nvPr>
        </p:nvSpPr>
        <p:spPr/>
        <p:txBody>
          <a:bodyPr>
            <a:normAutofit/>
          </a:bodyPr>
          <a:lstStyle/>
          <a:p>
            <a:r>
              <a:rPr lang="en-IN" dirty="0" err="1" smtClean="0"/>
              <a:t>Meningocele</a:t>
            </a:r>
            <a:r>
              <a:rPr lang="en-IN" dirty="0" smtClean="0"/>
              <a:t> is characterized by herniation of </a:t>
            </a:r>
            <a:r>
              <a:rPr lang="en-IN" dirty="0" err="1" smtClean="0"/>
              <a:t>meninges</a:t>
            </a:r>
            <a:r>
              <a:rPr lang="en-IN" dirty="0" smtClean="0"/>
              <a:t> </a:t>
            </a:r>
            <a:r>
              <a:rPr lang="en-IN" dirty="0" smtClean="0"/>
              <a:t>through bony </a:t>
            </a:r>
            <a:r>
              <a:rPr lang="en-IN" dirty="0" smtClean="0"/>
              <a:t>defect covered externally by the skin</a:t>
            </a:r>
            <a:r>
              <a:rPr lang="en-IN" dirty="0" smtClean="0"/>
              <a:t>.</a:t>
            </a:r>
          </a:p>
          <a:p>
            <a:r>
              <a:rPr lang="en-IN" dirty="0" smtClean="0"/>
              <a:t>The </a:t>
            </a:r>
            <a:r>
              <a:rPr lang="en-IN" dirty="0" smtClean="0"/>
              <a:t>mass should </a:t>
            </a:r>
            <a:r>
              <a:rPr lang="en-IN" dirty="0" smtClean="0"/>
              <a:t>not contain </a:t>
            </a:r>
            <a:r>
              <a:rPr lang="en-IN" dirty="0" smtClean="0"/>
              <a:t>any of spinal cord segments or nerve root as </a:t>
            </a:r>
            <a:r>
              <a:rPr lang="en-IN" dirty="0" smtClean="0"/>
              <a:t>content.</a:t>
            </a:r>
          </a:p>
          <a:p>
            <a:r>
              <a:rPr lang="en-IN" dirty="0" smtClean="0"/>
              <a:t>They result </a:t>
            </a:r>
            <a:r>
              <a:rPr lang="en-IN" dirty="0" smtClean="0"/>
              <a:t>from ballooning of the </a:t>
            </a:r>
            <a:r>
              <a:rPr lang="en-IN" dirty="0" err="1" smtClean="0"/>
              <a:t>meninges</a:t>
            </a:r>
            <a:r>
              <a:rPr lang="en-IN" dirty="0" smtClean="0"/>
              <a:t> through </a:t>
            </a:r>
            <a:r>
              <a:rPr lang="en-IN" dirty="0" smtClean="0"/>
              <a:t>a posterior </a:t>
            </a:r>
            <a:r>
              <a:rPr lang="en-IN" dirty="0" err="1" smtClean="0"/>
              <a:t>spina</a:t>
            </a:r>
            <a:r>
              <a:rPr lang="en-IN" dirty="0" smtClean="0"/>
              <a:t> bifida due to the relentless effect </a:t>
            </a:r>
            <a:r>
              <a:rPr lang="en-IN" dirty="0" smtClean="0"/>
              <a:t>of CSF </a:t>
            </a:r>
            <a:r>
              <a:rPr lang="en-IN" dirty="0" smtClean="0"/>
              <a:t>pulsations in the subarachnoid </a:t>
            </a:r>
            <a:r>
              <a:rPr lang="en-IN" dirty="0" smtClean="0"/>
              <a:t>spaces.</a:t>
            </a:r>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smtClean="0"/>
              <a:t>Anterior sacral </a:t>
            </a:r>
            <a:r>
              <a:rPr lang="en-IN" dirty="0" err="1" smtClean="0"/>
              <a:t>meningocele</a:t>
            </a:r>
            <a:r>
              <a:rPr lang="en-IN" dirty="0" smtClean="0"/>
              <a:t> is characterized by herniation </a:t>
            </a:r>
            <a:r>
              <a:rPr lang="en-IN" dirty="0" smtClean="0"/>
              <a:t>of </a:t>
            </a:r>
            <a:r>
              <a:rPr lang="en-IN" dirty="0" err="1" smtClean="0"/>
              <a:t>meninges</a:t>
            </a:r>
            <a:r>
              <a:rPr lang="en-IN" dirty="0" smtClean="0"/>
              <a:t> </a:t>
            </a:r>
            <a:r>
              <a:rPr lang="en-IN" dirty="0" smtClean="0"/>
              <a:t>through anterior sacral defect, forming cyst like </a:t>
            </a:r>
            <a:r>
              <a:rPr lang="en-IN" dirty="0" smtClean="0"/>
              <a:t>structure filled </a:t>
            </a:r>
            <a:r>
              <a:rPr lang="en-IN" dirty="0" smtClean="0"/>
              <a:t>with CSF continuous with subarachnoid space of spinal cord.</a:t>
            </a:r>
          </a:p>
          <a:p>
            <a:r>
              <a:rPr lang="en-IN" dirty="0" smtClean="0"/>
              <a:t>When this condition is associated with </a:t>
            </a:r>
            <a:r>
              <a:rPr lang="en-IN" dirty="0" err="1" smtClean="0"/>
              <a:t>anorectal</a:t>
            </a:r>
            <a:r>
              <a:rPr lang="en-IN" dirty="0" smtClean="0"/>
              <a:t> anomaly it is </a:t>
            </a:r>
            <a:r>
              <a:rPr lang="en-IN" dirty="0" smtClean="0"/>
              <a:t>called </a:t>
            </a:r>
            <a:r>
              <a:rPr lang="en-IN" dirty="0" err="1" smtClean="0"/>
              <a:t>Currarino’s</a:t>
            </a:r>
            <a:r>
              <a:rPr lang="en-IN" dirty="0" smtClean="0"/>
              <a:t> </a:t>
            </a:r>
            <a:r>
              <a:rPr lang="en-IN" dirty="0" smtClean="0"/>
              <a:t>triad.</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MYELOCYSTOCELE</a:t>
            </a:r>
            <a:endParaRPr lang="en-IN" dirty="0"/>
          </a:p>
        </p:txBody>
      </p:sp>
      <p:sp>
        <p:nvSpPr>
          <p:cNvPr id="3" name="Content Placeholder 2"/>
          <p:cNvSpPr>
            <a:spLocks noGrp="1"/>
          </p:cNvSpPr>
          <p:nvPr>
            <p:ph idx="1"/>
          </p:nvPr>
        </p:nvSpPr>
        <p:spPr/>
        <p:txBody>
          <a:bodyPr>
            <a:normAutofit lnSpcReduction="10000"/>
          </a:bodyPr>
          <a:lstStyle/>
          <a:p>
            <a:r>
              <a:rPr lang="en-IN" dirty="0" smtClean="0"/>
              <a:t>Terminal </a:t>
            </a:r>
            <a:r>
              <a:rPr lang="en-IN" dirty="0" err="1" smtClean="0"/>
              <a:t>myelocystoceles</a:t>
            </a:r>
            <a:r>
              <a:rPr lang="en-IN" dirty="0" smtClean="0"/>
              <a:t> represent a rare form of </a:t>
            </a:r>
            <a:r>
              <a:rPr lang="en-IN" dirty="0" smtClean="0"/>
              <a:t>CSD.</a:t>
            </a:r>
          </a:p>
          <a:p>
            <a:r>
              <a:rPr lang="en-IN" dirty="0" smtClean="0"/>
              <a:t>Severe </a:t>
            </a:r>
            <a:r>
              <a:rPr lang="en-IN" dirty="0" smtClean="0"/>
              <a:t>disruptive form of terminal ventricle, a defect in </a:t>
            </a:r>
            <a:r>
              <a:rPr lang="en-IN" dirty="0" smtClean="0"/>
              <a:t>secondary </a:t>
            </a:r>
            <a:r>
              <a:rPr lang="en-IN" dirty="0" err="1" smtClean="0"/>
              <a:t>neurulation</a:t>
            </a:r>
            <a:r>
              <a:rPr lang="en-IN" dirty="0" smtClean="0"/>
              <a:t>.</a:t>
            </a:r>
          </a:p>
          <a:p>
            <a:r>
              <a:rPr lang="en-IN" dirty="0" smtClean="0"/>
              <a:t>Elements </a:t>
            </a:r>
            <a:r>
              <a:rPr lang="en-IN" dirty="0" smtClean="0"/>
              <a:t>include an expansion of </a:t>
            </a:r>
            <a:r>
              <a:rPr lang="en-IN" dirty="0" smtClean="0"/>
              <a:t>the central </a:t>
            </a:r>
            <a:r>
              <a:rPr lang="en-IN" dirty="0" smtClean="0"/>
              <a:t>canal of the caudal spinal cord </a:t>
            </a:r>
            <a:r>
              <a:rPr lang="en-IN" dirty="0" smtClean="0"/>
              <a:t>produced by </a:t>
            </a:r>
            <a:r>
              <a:rPr lang="en-IN" dirty="0" smtClean="0"/>
              <a:t>a CSF-containing terminal cyst (“</a:t>
            </a:r>
            <a:r>
              <a:rPr lang="en-IN" dirty="0" err="1" smtClean="0"/>
              <a:t>syringocele</a:t>
            </a:r>
            <a:r>
              <a:rPr lang="en-IN" dirty="0" smtClean="0"/>
              <a:t>”), which </a:t>
            </a:r>
            <a:r>
              <a:rPr lang="en-IN" dirty="0" smtClean="0"/>
              <a:t>itself is surrounded by an expanded </a:t>
            </a:r>
            <a:r>
              <a:rPr lang="en-IN" dirty="0" smtClean="0"/>
              <a:t>dural sheath “</a:t>
            </a:r>
            <a:r>
              <a:rPr lang="en-IN" dirty="0" err="1" smtClean="0"/>
              <a:t>meningocele</a:t>
            </a:r>
            <a:r>
              <a:rPr lang="en-IN" dirty="0" smtClean="0"/>
              <a:t>”).</a:t>
            </a:r>
          </a:p>
          <a:p>
            <a:r>
              <a:rPr lang="en-IN" dirty="0" err="1" smtClean="0"/>
              <a:t>Myelocystocele</a:t>
            </a:r>
            <a:r>
              <a:rPr lang="en-IN" dirty="0" smtClean="0"/>
              <a:t> </a:t>
            </a:r>
            <a:r>
              <a:rPr lang="en-IN" dirty="0" smtClean="0"/>
              <a:t>may be terminal </a:t>
            </a:r>
            <a:r>
              <a:rPr lang="en-IN" dirty="0" smtClean="0"/>
              <a:t>or segmental </a:t>
            </a:r>
            <a:r>
              <a:rPr lang="en-IN" dirty="0" smtClean="0"/>
              <a:t>(cervical).</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inner terminal cyst </a:t>
            </a:r>
            <a:r>
              <a:rPr lang="en-IN" dirty="0" smtClean="0"/>
              <a:t>communicates with </a:t>
            </a:r>
            <a:r>
              <a:rPr lang="en-IN" dirty="0" smtClean="0"/>
              <a:t>the central canal of the spinal cord, </a:t>
            </a:r>
            <a:r>
              <a:rPr lang="en-IN" dirty="0" smtClean="0"/>
              <a:t>whereas the </a:t>
            </a:r>
            <a:r>
              <a:rPr lang="en-IN" dirty="0" smtClean="0"/>
              <a:t>outer dural sac communicates with the </a:t>
            </a:r>
            <a:r>
              <a:rPr lang="en-IN" dirty="0" smtClean="0"/>
              <a:t>subarachnoid space.</a:t>
            </a:r>
          </a:p>
          <a:p>
            <a:r>
              <a:rPr lang="en-IN" dirty="0" smtClean="0"/>
              <a:t>The </a:t>
            </a:r>
            <a:r>
              <a:rPr lang="en-IN" dirty="0" smtClean="0"/>
              <a:t>outer and inner fluid </a:t>
            </a:r>
            <a:r>
              <a:rPr lang="en-IN" dirty="0" smtClean="0"/>
              <a:t>spaces usually </a:t>
            </a:r>
            <a:r>
              <a:rPr lang="en-IN" dirty="0" smtClean="0"/>
              <a:t>do not communicate.</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3314" name="Picture 2"/>
          <p:cNvPicPr>
            <a:picLocks noGrp="1" noChangeAspect="1" noChangeArrowheads="1"/>
          </p:cNvPicPr>
          <p:nvPr>
            <p:ph idx="1"/>
          </p:nvPr>
        </p:nvPicPr>
        <p:blipFill>
          <a:blip r:embed="rId2"/>
          <a:srcRect/>
          <a:stretch>
            <a:fillRect/>
          </a:stretch>
        </p:blipFill>
        <p:spPr bwMode="auto">
          <a:xfrm>
            <a:off x="381000" y="0"/>
            <a:ext cx="3294822" cy="38862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172200" y="0"/>
            <a:ext cx="2472940" cy="40386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3200400" y="3200400"/>
            <a:ext cx="3238500" cy="343827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Initially 2 layered embryo – </a:t>
            </a:r>
            <a:r>
              <a:rPr lang="en-IN" dirty="0" err="1" smtClean="0"/>
              <a:t>Epiblast</a:t>
            </a:r>
            <a:r>
              <a:rPr lang="en-IN" dirty="0" smtClean="0"/>
              <a:t> facing amniotic cavity and hypo blast facing the yolk sac.</a:t>
            </a:r>
          </a:p>
          <a:p>
            <a:r>
              <a:rPr lang="en-IN" dirty="0" err="1" smtClean="0"/>
              <a:t>Epiblast</a:t>
            </a:r>
            <a:r>
              <a:rPr lang="en-IN" dirty="0" smtClean="0"/>
              <a:t> forms 3 layers.</a:t>
            </a:r>
          </a:p>
          <a:p>
            <a:r>
              <a:rPr lang="en-IN" dirty="0" smtClean="0"/>
              <a:t>Hypoblast forms extra embryonic tissues.</a:t>
            </a:r>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4338" name="Picture 2"/>
          <p:cNvPicPr>
            <a:picLocks noGrp="1" noChangeAspect="1" noChangeArrowheads="1"/>
          </p:cNvPicPr>
          <p:nvPr>
            <p:ph idx="1"/>
          </p:nvPr>
        </p:nvPicPr>
        <p:blipFill>
          <a:blip r:embed="rId2"/>
          <a:srcRect/>
          <a:stretch>
            <a:fillRect/>
          </a:stretch>
        </p:blipFill>
        <p:spPr bwMode="auto">
          <a:xfrm>
            <a:off x="381000" y="381000"/>
            <a:ext cx="3088517" cy="30099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038600" y="228600"/>
            <a:ext cx="2038350" cy="465772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6629400" y="304800"/>
            <a:ext cx="2038350" cy="4657725"/>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990600" y="3717446"/>
            <a:ext cx="2857500" cy="3140554"/>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CSD WITHOUT SUBCUTANEOUS MASS</a:t>
            </a:r>
            <a:endParaRPr lang="en-IN" dirty="0"/>
          </a:p>
        </p:txBody>
      </p:sp>
      <p:sp>
        <p:nvSpPr>
          <p:cNvPr id="3" name="Content Placeholder 2"/>
          <p:cNvSpPr>
            <a:spLocks noGrp="1"/>
          </p:cNvSpPr>
          <p:nvPr>
            <p:ph idx="1"/>
          </p:nvPr>
        </p:nvSpPr>
        <p:spPr/>
        <p:txBody>
          <a:bodyPr/>
          <a:lstStyle/>
          <a:p>
            <a:r>
              <a:rPr lang="en-IN" b="1" dirty="0" smtClean="0"/>
              <a:t>Posterior Bony </a:t>
            </a:r>
            <a:r>
              <a:rPr lang="en-IN" b="1" dirty="0" err="1" smtClean="0"/>
              <a:t>Spina</a:t>
            </a:r>
            <a:r>
              <a:rPr lang="en-IN" b="1" dirty="0" smtClean="0"/>
              <a:t> </a:t>
            </a:r>
            <a:r>
              <a:rPr lang="en-IN" b="1" dirty="0" smtClean="0"/>
              <a:t>Bifida – </a:t>
            </a:r>
            <a:r>
              <a:rPr lang="en-IN" dirty="0" smtClean="0"/>
              <a:t>defective fusion </a:t>
            </a:r>
            <a:r>
              <a:rPr lang="en-IN" dirty="0" smtClean="0"/>
              <a:t>of posterior bony element</a:t>
            </a:r>
            <a:r>
              <a:rPr lang="en-IN" dirty="0" smtClean="0"/>
              <a:t>.</a:t>
            </a:r>
          </a:p>
          <a:p>
            <a:r>
              <a:rPr lang="it-IT" dirty="0" smtClean="0"/>
              <a:t>Isolated posterior spina bifida </a:t>
            </a:r>
            <a:r>
              <a:rPr lang="it-IT" dirty="0" smtClean="0"/>
              <a:t>is </a:t>
            </a:r>
            <a:r>
              <a:rPr lang="en-IN" dirty="0" smtClean="0"/>
              <a:t>seen </a:t>
            </a:r>
            <a:r>
              <a:rPr lang="en-IN" dirty="0" smtClean="0"/>
              <a:t>in upto 5 percent of the general population</a:t>
            </a:r>
            <a:r>
              <a:rPr lang="en-IN" dirty="0" smtClean="0"/>
              <a:t>.</a:t>
            </a:r>
          </a:p>
          <a:p>
            <a:r>
              <a:rPr lang="en-IN" dirty="0" smtClean="0"/>
              <a:t>Defect is commonly seen at L5-S1 </a:t>
            </a:r>
            <a:r>
              <a:rPr lang="en-IN" dirty="0" smtClean="0"/>
              <a:t>level.</a:t>
            </a:r>
          </a:p>
          <a:p>
            <a:r>
              <a:rPr lang="en-IN" dirty="0" smtClean="0"/>
              <a:t>It </a:t>
            </a:r>
            <a:r>
              <a:rPr lang="en-IN" dirty="0" smtClean="0"/>
              <a:t>is physiological to see </a:t>
            </a:r>
            <a:r>
              <a:rPr lang="en-IN" dirty="0" err="1" smtClean="0"/>
              <a:t>unfused</a:t>
            </a:r>
            <a:r>
              <a:rPr lang="en-IN" dirty="0" smtClean="0"/>
              <a:t> </a:t>
            </a:r>
            <a:r>
              <a:rPr lang="en-IN" dirty="0" smtClean="0"/>
              <a:t>posterior elements </a:t>
            </a:r>
            <a:r>
              <a:rPr lang="en-IN" dirty="0" smtClean="0"/>
              <a:t>in lumbosacral region upto 6 years of age.</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LIPOMA (INTRADURAL AND INTRAMEDULLARY)</a:t>
            </a:r>
            <a:endParaRPr lang="en-IN" dirty="0"/>
          </a:p>
        </p:txBody>
      </p:sp>
      <p:sp>
        <p:nvSpPr>
          <p:cNvPr id="3" name="Content Placeholder 2"/>
          <p:cNvSpPr>
            <a:spLocks noGrp="1"/>
          </p:cNvSpPr>
          <p:nvPr>
            <p:ph idx="1"/>
          </p:nvPr>
        </p:nvSpPr>
        <p:spPr/>
        <p:txBody>
          <a:bodyPr>
            <a:normAutofit/>
          </a:bodyPr>
          <a:lstStyle/>
          <a:p>
            <a:r>
              <a:rPr lang="en-IN" dirty="0" err="1" smtClean="0"/>
              <a:t>Lipoma</a:t>
            </a:r>
            <a:r>
              <a:rPr lang="en-IN" dirty="0" smtClean="0"/>
              <a:t> results from early disjunction between </a:t>
            </a:r>
            <a:r>
              <a:rPr lang="en-IN" dirty="0" err="1" smtClean="0"/>
              <a:t>neuroectoderm</a:t>
            </a:r>
            <a:r>
              <a:rPr lang="en-IN" dirty="0" smtClean="0"/>
              <a:t> </a:t>
            </a:r>
            <a:r>
              <a:rPr lang="en-IN" dirty="0" smtClean="0"/>
              <a:t>and ectoderm.</a:t>
            </a:r>
          </a:p>
          <a:p>
            <a:r>
              <a:rPr lang="en-IN" dirty="0" smtClean="0"/>
              <a:t>Most </a:t>
            </a:r>
            <a:r>
              <a:rPr lang="en-IN" dirty="0" smtClean="0"/>
              <a:t>commonly seen at lumbosacral </a:t>
            </a:r>
            <a:r>
              <a:rPr lang="en-IN" dirty="0" smtClean="0"/>
              <a:t>level and </a:t>
            </a:r>
            <a:r>
              <a:rPr lang="en-IN" dirty="0" smtClean="0"/>
              <a:t>is usually </a:t>
            </a:r>
            <a:r>
              <a:rPr lang="en-IN" dirty="0" err="1" smtClean="0"/>
              <a:t>subpial</a:t>
            </a:r>
            <a:r>
              <a:rPr lang="en-IN" dirty="0" smtClean="0"/>
              <a:t> in location</a:t>
            </a:r>
            <a:r>
              <a:rPr lang="en-IN" dirty="0" smtClean="0"/>
              <a:t>.</a:t>
            </a:r>
          </a:p>
          <a:p>
            <a:r>
              <a:rPr lang="en-IN" dirty="0" err="1" smtClean="0"/>
              <a:t>Lipomas</a:t>
            </a:r>
            <a:r>
              <a:rPr lang="en-IN" dirty="0" smtClean="0"/>
              <a:t> are contained within intact </a:t>
            </a:r>
            <a:r>
              <a:rPr lang="en-IN" dirty="0" smtClean="0"/>
              <a:t>dural sac </a:t>
            </a:r>
            <a:r>
              <a:rPr lang="en-IN" dirty="0" smtClean="0"/>
              <a:t>and are located in midline </a:t>
            </a:r>
            <a:r>
              <a:rPr lang="en-IN" dirty="0" smtClean="0"/>
              <a:t>dorsally.</a:t>
            </a:r>
          </a:p>
          <a:p>
            <a:r>
              <a:rPr lang="en-IN" dirty="0" smtClean="0"/>
              <a:t>If </a:t>
            </a:r>
            <a:r>
              <a:rPr lang="en-IN" dirty="0" smtClean="0"/>
              <a:t>located at the bottom of </a:t>
            </a:r>
            <a:r>
              <a:rPr lang="en-IN" dirty="0" smtClean="0"/>
              <a:t>the </a:t>
            </a:r>
            <a:r>
              <a:rPr lang="en-IN" dirty="0" err="1" smtClean="0"/>
              <a:t>thecal</a:t>
            </a:r>
            <a:r>
              <a:rPr lang="en-IN" dirty="0" smtClean="0"/>
              <a:t> </a:t>
            </a:r>
            <a:r>
              <a:rPr lang="en-IN" dirty="0" smtClean="0"/>
              <a:t>sac </a:t>
            </a:r>
            <a:r>
              <a:rPr lang="en-IN" dirty="0" smtClean="0"/>
              <a:t>may present with TCS</a:t>
            </a:r>
            <a:r>
              <a:rPr lang="en-IN" dirty="0" smtClean="0"/>
              <a:t>, </a:t>
            </a:r>
            <a:r>
              <a:rPr lang="en-IN" dirty="0" smtClean="0"/>
              <a:t>whereas </a:t>
            </a:r>
            <a:r>
              <a:rPr lang="en-IN" dirty="0" err="1" smtClean="0"/>
              <a:t>cervicothoracic</a:t>
            </a:r>
            <a:r>
              <a:rPr lang="en-IN" dirty="0" smtClean="0"/>
              <a:t> </a:t>
            </a:r>
            <a:r>
              <a:rPr lang="en-IN" dirty="0" err="1" smtClean="0"/>
              <a:t>lipomas</a:t>
            </a:r>
            <a:r>
              <a:rPr lang="en-IN" dirty="0" smtClean="0"/>
              <a:t> generally produce </a:t>
            </a:r>
            <a:r>
              <a:rPr lang="en-IN" dirty="0" smtClean="0"/>
              <a:t>insidious signs </a:t>
            </a:r>
            <a:r>
              <a:rPr lang="en-IN" dirty="0" smtClean="0"/>
              <a:t>of spinal cord compression.</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5362" name="Picture 2"/>
          <p:cNvPicPr>
            <a:picLocks noGrp="1" noChangeAspect="1" noChangeArrowheads="1"/>
          </p:cNvPicPr>
          <p:nvPr>
            <p:ph idx="1"/>
          </p:nvPr>
        </p:nvPicPr>
        <p:blipFill>
          <a:blip r:embed="rId2"/>
          <a:srcRect/>
          <a:stretch>
            <a:fillRect/>
          </a:stretch>
        </p:blipFill>
        <p:spPr bwMode="auto">
          <a:xfrm>
            <a:off x="838200" y="152400"/>
            <a:ext cx="3352800" cy="3363581"/>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914399" y="3733800"/>
            <a:ext cx="3506129" cy="280035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5562600" y="609600"/>
            <a:ext cx="2524125" cy="5410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6386" name="Picture 2"/>
          <p:cNvPicPr>
            <a:picLocks noGrp="1" noChangeAspect="1" noChangeArrowheads="1"/>
          </p:cNvPicPr>
          <p:nvPr>
            <p:ph idx="1"/>
          </p:nvPr>
        </p:nvPicPr>
        <p:blipFill>
          <a:blip r:embed="rId2"/>
          <a:srcRect/>
          <a:stretch>
            <a:fillRect/>
          </a:stretch>
        </p:blipFill>
        <p:spPr bwMode="auto">
          <a:xfrm>
            <a:off x="609600" y="533400"/>
            <a:ext cx="3857625" cy="511642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105400" y="685800"/>
            <a:ext cx="3219450" cy="4854931"/>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Filum</a:t>
            </a:r>
            <a:r>
              <a:rPr lang="en-IN" dirty="0" smtClean="0"/>
              <a:t> Terminale </a:t>
            </a:r>
            <a:r>
              <a:rPr lang="en-IN" dirty="0" err="1" smtClean="0"/>
              <a:t>Lipoma</a:t>
            </a:r>
            <a:endParaRPr lang="en-IN" dirty="0"/>
          </a:p>
        </p:txBody>
      </p:sp>
      <p:sp>
        <p:nvSpPr>
          <p:cNvPr id="3" name="Content Placeholder 2"/>
          <p:cNvSpPr>
            <a:spLocks noGrp="1"/>
          </p:cNvSpPr>
          <p:nvPr>
            <p:ph idx="1"/>
          </p:nvPr>
        </p:nvSpPr>
        <p:spPr/>
        <p:txBody>
          <a:bodyPr>
            <a:normAutofit/>
          </a:bodyPr>
          <a:lstStyle/>
          <a:p>
            <a:r>
              <a:rPr lang="en-IN" dirty="0" smtClean="0"/>
              <a:t>Results </a:t>
            </a:r>
            <a:r>
              <a:rPr lang="en-IN" dirty="0" smtClean="0"/>
              <a:t>from defective </a:t>
            </a:r>
            <a:r>
              <a:rPr lang="en-IN" dirty="0" smtClean="0"/>
              <a:t>secondary </a:t>
            </a:r>
            <a:r>
              <a:rPr lang="en-IN" dirty="0" err="1" smtClean="0"/>
              <a:t>neurulation</a:t>
            </a:r>
            <a:r>
              <a:rPr lang="en-IN" dirty="0" smtClean="0"/>
              <a:t> </a:t>
            </a:r>
            <a:r>
              <a:rPr lang="en-IN" dirty="0" smtClean="0"/>
              <a:t>which leads to persistence of </a:t>
            </a:r>
            <a:r>
              <a:rPr lang="en-IN" dirty="0" err="1" smtClean="0"/>
              <a:t>mesodermal</a:t>
            </a:r>
            <a:r>
              <a:rPr lang="en-IN" dirty="0" smtClean="0"/>
              <a:t> </a:t>
            </a:r>
            <a:r>
              <a:rPr lang="en-IN" dirty="0" smtClean="0"/>
              <a:t>elements within </a:t>
            </a:r>
            <a:r>
              <a:rPr lang="en-IN" dirty="0" err="1" smtClean="0"/>
              <a:t>filum</a:t>
            </a:r>
            <a:r>
              <a:rPr lang="en-IN" dirty="0" smtClean="0"/>
              <a:t> </a:t>
            </a:r>
            <a:r>
              <a:rPr lang="en-IN" dirty="0" smtClean="0"/>
              <a:t>terminale.</a:t>
            </a:r>
          </a:p>
          <a:p>
            <a:r>
              <a:rPr lang="en-IN" dirty="0" smtClean="0"/>
              <a:t>It is a common incidental finding.</a:t>
            </a:r>
          </a:p>
          <a:p>
            <a:r>
              <a:rPr lang="en-IN" dirty="0" smtClean="0"/>
              <a:t>Diagnosis of </a:t>
            </a:r>
            <a:r>
              <a:rPr lang="en-IN" dirty="0" err="1" smtClean="0"/>
              <a:t>filum</a:t>
            </a:r>
            <a:r>
              <a:rPr lang="en-IN" dirty="0" smtClean="0"/>
              <a:t> terminale </a:t>
            </a:r>
            <a:r>
              <a:rPr lang="en-IN" dirty="0" err="1" smtClean="0"/>
              <a:t>lipoma</a:t>
            </a:r>
            <a:r>
              <a:rPr lang="en-IN" dirty="0" smtClean="0"/>
              <a:t> should be made when the fatty </a:t>
            </a:r>
            <a:r>
              <a:rPr lang="en-IN" dirty="0" err="1" smtClean="0"/>
              <a:t>filum</a:t>
            </a:r>
            <a:r>
              <a:rPr lang="en-IN" dirty="0" smtClean="0"/>
              <a:t> </a:t>
            </a:r>
            <a:r>
              <a:rPr lang="en-IN" dirty="0" smtClean="0"/>
              <a:t>measures more </a:t>
            </a:r>
            <a:r>
              <a:rPr lang="en-IN" dirty="0" smtClean="0"/>
              <a:t>than 2 </a:t>
            </a:r>
            <a:r>
              <a:rPr lang="en-IN" dirty="0" smtClean="0"/>
              <a:t>mm.</a:t>
            </a:r>
          </a:p>
          <a:p>
            <a:r>
              <a:rPr lang="en-IN" dirty="0" smtClean="0"/>
              <a:t>May </a:t>
            </a:r>
            <a:r>
              <a:rPr lang="en-IN" dirty="0" smtClean="0"/>
              <a:t>or may not be associated with cord tethering.</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7410" name="Picture 2"/>
          <p:cNvPicPr>
            <a:picLocks noGrp="1" noChangeAspect="1" noChangeArrowheads="1"/>
          </p:cNvPicPr>
          <p:nvPr>
            <p:ph idx="1"/>
          </p:nvPr>
        </p:nvPicPr>
        <p:blipFill>
          <a:blip r:embed="rId2"/>
          <a:srcRect/>
          <a:stretch>
            <a:fillRect/>
          </a:stretch>
        </p:blipFill>
        <p:spPr bwMode="auto">
          <a:xfrm>
            <a:off x="838200" y="304800"/>
            <a:ext cx="2488175" cy="624808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4648200" y="1676400"/>
            <a:ext cx="3486150" cy="3592869"/>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TIGHT FILUM TERMINALE SYNDROME</a:t>
            </a:r>
            <a:endParaRPr lang="en-IN" dirty="0"/>
          </a:p>
        </p:txBody>
      </p:sp>
      <p:sp>
        <p:nvSpPr>
          <p:cNvPr id="3" name="Content Placeholder 2"/>
          <p:cNvSpPr>
            <a:spLocks noGrp="1"/>
          </p:cNvSpPr>
          <p:nvPr>
            <p:ph idx="1"/>
          </p:nvPr>
        </p:nvSpPr>
        <p:spPr/>
        <p:txBody>
          <a:bodyPr>
            <a:normAutofit lnSpcReduction="10000"/>
          </a:bodyPr>
          <a:lstStyle/>
          <a:p>
            <a:r>
              <a:rPr lang="en-IN" dirty="0" smtClean="0"/>
              <a:t>The tight </a:t>
            </a:r>
            <a:r>
              <a:rPr lang="en-IN" dirty="0" err="1" smtClean="0"/>
              <a:t>filum</a:t>
            </a:r>
            <a:r>
              <a:rPr lang="en-IN" dirty="0" smtClean="0"/>
              <a:t> </a:t>
            </a:r>
            <a:r>
              <a:rPr lang="en-IN" dirty="0" smtClean="0"/>
              <a:t>terminale is </a:t>
            </a:r>
            <a:r>
              <a:rPr lang="en-IN" dirty="0" smtClean="0"/>
              <a:t>characterized by a short, hypertrophic </a:t>
            </a:r>
            <a:r>
              <a:rPr lang="en-IN" dirty="0" err="1" smtClean="0"/>
              <a:t>filum</a:t>
            </a:r>
            <a:r>
              <a:rPr lang="en-IN" dirty="0" smtClean="0"/>
              <a:t> </a:t>
            </a:r>
            <a:r>
              <a:rPr lang="en-IN" dirty="0" smtClean="0"/>
              <a:t>terminale that </a:t>
            </a:r>
            <a:r>
              <a:rPr lang="en-IN" dirty="0" smtClean="0"/>
              <a:t>produces tethering and impaired ascent of </a:t>
            </a:r>
            <a:r>
              <a:rPr lang="en-IN" dirty="0" smtClean="0"/>
              <a:t>the </a:t>
            </a:r>
            <a:r>
              <a:rPr lang="en-IN" dirty="0" err="1" smtClean="0"/>
              <a:t>conus</a:t>
            </a:r>
            <a:r>
              <a:rPr lang="en-IN" dirty="0" smtClean="0"/>
              <a:t> </a:t>
            </a:r>
            <a:r>
              <a:rPr lang="en-IN" dirty="0" err="1" smtClean="0"/>
              <a:t>medullaris</a:t>
            </a:r>
            <a:r>
              <a:rPr lang="en-IN" dirty="0" smtClean="0"/>
              <a:t>.</a:t>
            </a:r>
          </a:p>
          <a:p>
            <a:r>
              <a:rPr lang="en-IN" dirty="0" smtClean="0"/>
              <a:t>Related </a:t>
            </a:r>
            <a:r>
              <a:rPr lang="en-IN" dirty="0" smtClean="0"/>
              <a:t>to abnormal retrogressive </a:t>
            </a:r>
            <a:r>
              <a:rPr lang="en-IN" dirty="0" smtClean="0"/>
              <a:t>differentiation of </a:t>
            </a:r>
            <a:r>
              <a:rPr lang="en-IN" dirty="0" smtClean="0"/>
              <a:t>the secondary neural </a:t>
            </a:r>
            <a:r>
              <a:rPr lang="en-IN" dirty="0" smtClean="0"/>
              <a:t>tube, producing </a:t>
            </a:r>
            <a:r>
              <a:rPr lang="en-IN" dirty="0" smtClean="0"/>
              <a:t>a </a:t>
            </a:r>
            <a:r>
              <a:rPr lang="en-IN" dirty="0" smtClean="0"/>
              <a:t>thicker than </a:t>
            </a:r>
            <a:r>
              <a:rPr lang="en-IN" dirty="0" smtClean="0"/>
              <a:t>normal </a:t>
            </a:r>
            <a:r>
              <a:rPr lang="en-IN" dirty="0" err="1" smtClean="0"/>
              <a:t>filum</a:t>
            </a:r>
            <a:r>
              <a:rPr lang="en-IN" dirty="0" smtClean="0"/>
              <a:t>.</a:t>
            </a:r>
          </a:p>
          <a:p>
            <a:r>
              <a:rPr lang="en-IN" dirty="0" smtClean="0"/>
              <a:t>The </a:t>
            </a:r>
            <a:r>
              <a:rPr lang="en-IN" dirty="0" err="1" smtClean="0"/>
              <a:t>filum</a:t>
            </a:r>
            <a:r>
              <a:rPr lang="en-IN" dirty="0" smtClean="0"/>
              <a:t> </a:t>
            </a:r>
            <a:r>
              <a:rPr lang="en-IN" dirty="0" smtClean="0"/>
              <a:t>terminale is not &gt;2 mm in diameter in </a:t>
            </a:r>
            <a:r>
              <a:rPr lang="en-IN" dirty="0" smtClean="0"/>
              <a:t>normal individuals.</a:t>
            </a:r>
          </a:p>
          <a:p>
            <a:r>
              <a:rPr lang="en-IN" dirty="0" smtClean="0"/>
              <a:t>May be associated with </a:t>
            </a:r>
            <a:r>
              <a:rPr lang="en-IN" dirty="0" err="1" smtClean="0"/>
              <a:t>spina</a:t>
            </a:r>
            <a:r>
              <a:rPr lang="en-IN" dirty="0" smtClean="0"/>
              <a:t> bifida and scoliosis.</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8434" name="Picture 2"/>
          <p:cNvPicPr>
            <a:picLocks noGrp="1" noChangeAspect="1" noChangeArrowheads="1"/>
          </p:cNvPicPr>
          <p:nvPr>
            <p:ph idx="1"/>
          </p:nvPr>
        </p:nvPicPr>
        <p:blipFill>
          <a:blip r:embed="rId2"/>
          <a:srcRect/>
          <a:stretch>
            <a:fillRect/>
          </a:stretch>
        </p:blipFill>
        <p:spPr bwMode="auto">
          <a:xfrm>
            <a:off x="1143000" y="304800"/>
            <a:ext cx="3000375" cy="2980829"/>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6019800" y="609600"/>
            <a:ext cx="2390775" cy="57150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838200" y="3276600"/>
            <a:ext cx="3543300" cy="3278703"/>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PERSISTENT TERMINAL VENTRICLE</a:t>
            </a:r>
            <a:endParaRPr lang="en-IN" dirty="0"/>
          </a:p>
        </p:txBody>
      </p:sp>
      <p:sp>
        <p:nvSpPr>
          <p:cNvPr id="3" name="Content Placeholder 2"/>
          <p:cNvSpPr>
            <a:spLocks noGrp="1"/>
          </p:cNvSpPr>
          <p:nvPr>
            <p:ph idx="1"/>
          </p:nvPr>
        </p:nvSpPr>
        <p:spPr/>
        <p:txBody>
          <a:bodyPr>
            <a:normAutofit/>
          </a:bodyPr>
          <a:lstStyle/>
          <a:p>
            <a:r>
              <a:rPr lang="en-IN" dirty="0" smtClean="0"/>
              <a:t>Persistent terminal ventricle results from defect in the process </a:t>
            </a:r>
            <a:r>
              <a:rPr lang="en-IN" dirty="0" smtClean="0"/>
              <a:t>of secondary </a:t>
            </a:r>
            <a:r>
              <a:rPr lang="en-IN" dirty="0" err="1" smtClean="0"/>
              <a:t>neurulation</a:t>
            </a:r>
            <a:r>
              <a:rPr lang="en-IN" dirty="0" smtClean="0"/>
              <a:t>, resulting in the formation of </a:t>
            </a:r>
            <a:r>
              <a:rPr lang="en-IN" dirty="0" smtClean="0"/>
              <a:t>small </a:t>
            </a:r>
            <a:r>
              <a:rPr lang="en-IN" dirty="0" err="1" smtClean="0"/>
              <a:t>ependymal</a:t>
            </a:r>
            <a:r>
              <a:rPr lang="en-IN" dirty="0" smtClean="0"/>
              <a:t> </a:t>
            </a:r>
            <a:r>
              <a:rPr lang="en-IN" dirty="0" smtClean="0"/>
              <a:t>lined cavity with in </a:t>
            </a:r>
            <a:r>
              <a:rPr lang="en-IN" dirty="0" err="1" smtClean="0"/>
              <a:t>conus</a:t>
            </a:r>
            <a:r>
              <a:rPr lang="en-IN" dirty="0" smtClean="0"/>
              <a:t> </a:t>
            </a:r>
            <a:r>
              <a:rPr lang="en-IN" dirty="0" err="1" smtClean="0"/>
              <a:t>medullaris</a:t>
            </a:r>
            <a:r>
              <a:rPr lang="en-IN" dirty="0" smtClean="0"/>
              <a:t>.</a:t>
            </a:r>
          </a:p>
          <a:p>
            <a:r>
              <a:rPr lang="en-IN" dirty="0" smtClean="0"/>
              <a:t>Asymptomatic.</a:t>
            </a:r>
          </a:p>
          <a:p>
            <a:r>
              <a:rPr lang="en-IN" dirty="0" smtClean="0"/>
              <a:t>Needs </a:t>
            </a:r>
            <a:r>
              <a:rPr lang="en-IN" dirty="0" smtClean="0"/>
              <a:t>to be differentiated from intramedullary </a:t>
            </a:r>
            <a:r>
              <a:rPr lang="en-IN" dirty="0" smtClean="0"/>
              <a:t>tumour which </a:t>
            </a:r>
            <a:r>
              <a:rPr lang="en-IN" dirty="0" smtClean="0"/>
              <a:t>can be done by its central location, CSF isointense </a:t>
            </a:r>
            <a:r>
              <a:rPr lang="en-IN" dirty="0" smtClean="0"/>
              <a:t>signal intensity</a:t>
            </a:r>
            <a:r>
              <a:rPr lang="en-IN" dirty="0" smtClean="0"/>
              <a:t>, and by noting lack of contrast </a:t>
            </a:r>
            <a:r>
              <a:rPr lang="en-IN" dirty="0" smtClean="0"/>
              <a:t>enhancement.</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5440363"/>
          </a:xfrm>
        </p:spPr>
        <p:txBody>
          <a:bodyPr>
            <a:normAutofit lnSpcReduction="10000"/>
          </a:bodyPr>
          <a:lstStyle/>
          <a:p>
            <a:r>
              <a:rPr lang="en-IN" dirty="0" smtClean="0"/>
              <a:t>Various terms used – </a:t>
            </a:r>
          </a:p>
          <a:p>
            <a:r>
              <a:rPr lang="en-IN" b="1" dirty="0" err="1" smtClean="0"/>
              <a:t>Prochordal</a:t>
            </a:r>
            <a:r>
              <a:rPr lang="en-IN" b="1" dirty="0" smtClean="0"/>
              <a:t> plate </a:t>
            </a:r>
            <a:r>
              <a:rPr lang="en-IN" dirty="0" smtClean="0"/>
              <a:t>– Establishes cephalic end and left right axis.</a:t>
            </a:r>
          </a:p>
          <a:p>
            <a:r>
              <a:rPr lang="en-IN" b="1" dirty="0" smtClean="0"/>
              <a:t>Primitive streak </a:t>
            </a:r>
            <a:r>
              <a:rPr lang="en-IN" dirty="0" smtClean="0"/>
              <a:t>- stripe of thickened </a:t>
            </a:r>
            <a:r>
              <a:rPr lang="en-IN" dirty="0" err="1" smtClean="0"/>
              <a:t>epiblast</a:t>
            </a:r>
            <a:r>
              <a:rPr lang="en-IN" dirty="0" smtClean="0"/>
              <a:t> that </a:t>
            </a:r>
            <a:r>
              <a:rPr lang="en-IN" i="1" dirty="0" smtClean="0"/>
              <a:t>appears caudally </a:t>
            </a:r>
            <a:r>
              <a:rPr lang="en-IN" dirty="0" smtClean="0"/>
              <a:t>in the midline of the dorsal surface of the embryo and extends along the middle of the disk.</a:t>
            </a:r>
          </a:p>
          <a:p>
            <a:r>
              <a:rPr lang="en-IN" b="1" dirty="0" smtClean="0"/>
              <a:t>Primitive groove </a:t>
            </a:r>
            <a:r>
              <a:rPr lang="en-IN" dirty="0" smtClean="0"/>
              <a:t>– superficial midline groove in primitive streak.</a:t>
            </a:r>
          </a:p>
          <a:p>
            <a:r>
              <a:rPr lang="en-IN" b="1" dirty="0" smtClean="0"/>
              <a:t>Primitive node/</a:t>
            </a:r>
            <a:r>
              <a:rPr lang="en-IN" b="1" dirty="0" err="1" smtClean="0"/>
              <a:t>Hansens</a:t>
            </a:r>
            <a:r>
              <a:rPr lang="en-IN" b="1" dirty="0" smtClean="0"/>
              <a:t> node </a:t>
            </a:r>
            <a:r>
              <a:rPr lang="en-IN" dirty="0" smtClean="0"/>
              <a:t>– Thickening of primitive streak in cranial aspect.</a:t>
            </a:r>
          </a:p>
          <a:p>
            <a:r>
              <a:rPr lang="en-IN" b="1" dirty="0" smtClean="0"/>
              <a:t>Primitive pit </a:t>
            </a:r>
            <a:r>
              <a:rPr lang="en-IN" dirty="0" smtClean="0"/>
              <a:t>– Depression in primitive node.</a:t>
            </a:r>
          </a:p>
          <a:p>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19458" name="Picture 2"/>
          <p:cNvPicPr>
            <a:picLocks noGrp="1" noChangeAspect="1" noChangeArrowheads="1"/>
          </p:cNvPicPr>
          <p:nvPr>
            <p:ph idx="1"/>
          </p:nvPr>
        </p:nvPicPr>
        <p:blipFill>
          <a:blip r:embed="rId2"/>
          <a:srcRect/>
          <a:stretch>
            <a:fillRect/>
          </a:stretch>
        </p:blipFill>
        <p:spPr bwMode="auto">
          <a:xfrm>
            <a:off x="609600" y="457200"/>
            <a:ext cx="2124432" cy="4525963"/>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3657600" y="228600"/>
            <a:ext cx="3276600" cy="32766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3657600" y="3733800"/>
            <a:ext cx="3124200" cy="31242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DORSAL DERMAL SINUS</a:t>
            </a:r>
            <a:endParaRPr lang="en-IN" dirty="0"/>
          </a:p>
        </p:txBody>
      </p:sp>
      <p:sp>
        <p:nvSpPr>
          <p:cNvPr id="3" name="Content Placeholder 2"/>
          <p:cNvSpPr>
            <a:spLocks noGrp="1"/>
          </p:cNvSpPr>
          <p:nvPr>
            <p:ph idx="1"/>
          </p:nvPr>
        </p:nvSpPr>
        <p:spPr>
          <a:xfrm>
            <a:off x="457200" y="1219200"/>
            <a:ext cx="8229600" cy="5029200"/>
          </a:xfrm>
        </p:spPr>
        <p:txBody>
          <a:bodyPr>
            <a:normAutofit lnSpcReduction="10000"/>
          </a:bodyPr>
          <a:lstStyle/>
          <a:p>
            <a:r>
              <a:rPr lang="en-IN" dirty="0" smtClean="0"/>
              <a:t>The dermal sinus is an epithelium-lined fistula </a:t>
            </a:r>
            <a:r>
              <a:rPr lang="en-IN" dirty="0" smtClean="0"/>
              <a:t>that extends </a:t>
            </a:r>
            <a:r>
              <a:rPr lang="en-IN" dirty="0" smtClean="0"/>
              <a:t>inward from the skin surface and can </a:t>
            </a:r>
            <a:r>
              <a:rPr lang="en-IN" dirty="0" smtClean="0"/>
              <a:t>connect with </a:t>
            </a:r>
            <a:r>
              <a:rPr lang="en-IN" dirty="0" smtClean="0"/>
              <a:t>the CNS and its meningeal coating</a:t>
            </a:r>
            <a:r>
              <a:rPr lang="en-IN" dirty="0" smtClean="0"/>
              <a:t>.</a:t>
            </a:r>
          </a:p>
          <a:p>
            <a:r>
              <a:rPr lang="en-IN" dirty="0" smtClean="0"/>
              <a:t>More </a:t>
            </a:r>
            <a:r>
              <a:rPr lang="en-IN" dirty="0" smtClean="0"/>
              <a:t>frequently in the lumbosacral </a:t>
            </a:r>
            <a:r>
              <a:rPr lang="en-IN" dirty="0" smtClean="0"/>
              <a:t>region.</a:t>
            </a:r>
          </a:p>
          <a:p>
            <a:r>
              <a:rPr lang="en-IN" dirty="0" smtClean="0"/>
              <a:t>On clinical examination, a midline dimple </a:t>
            </a:r>
            <a:r>
              <a:rPr lang="en-IN" dirty="0" smtClean="0"/>
              <a:t>or pinpoint </a:t>
            </a:r>
            <a:r>
              <a:rPr lang="en-IN" dirty="0" err="1" smtClean="0"/>
              <a:t>ostium</a:t>
            </a:r>
            <a:r>
              <a:rPr lang="en-IN" dirty="0" smtClean="0"/>
              <a:t> is found </a:t>
            </a:r>
            <a:r>
              <a:rPr lang="en-IN" b="1" dirty="0" smtClean="0"/>
              <a:t>often </a:t>
            </a:r>
            <a:r>
              <a:rPr lang="en-IN" b="1" dirty="0" smtClean="0"/>
              <a:t>in </a:t>
            </a:r>
            <a:r>
              <a:rPr lang="en-IN" b="1" dirty="0" smtClean="0"/>
              <a:t>association </a:t>
            </a:r>
            <a:r>
              <a:rPr lang="en-IN" dirty="0" smtClean="0"/>
              <a:t>with </a:t>
            </a:r>
            <a:r>
              <a:rPr lang="en-IN" dirty="0" smtClean="0"/>
              <a:t>hairy nevus, capillary hemangioma, </a:t>
            </a:r>
            <a:r>
              <a:rPr lang="en-IN" dirty="0" smtClean="0"/>
              <a:t>or </a:t>
            </a:r>
            <a:r>
              <a:rPr lang="en-IN" dirty="0" err="1" smtClean="0"/>
              <a:t>hyperpigmented</a:t>
            </a:r>
            <a:r>
              <a:rPr lang="en-IN" dirty="0" smtClean="0"/>
              <a:t> </a:t>
            </a:r>
            <a:r>
              <a:rPr lang="en-IN" dirty="0" smtClean="0"/>
              <a:t>patches</a:t>
            </a:r>
            <a:r>
              <a:rPr lang="en-IN" dirty="0" smtClean="0"/>
              <a:t>.</a:t>
            </a:r>
          </a:p>
          <a:p>
            <a:r>
              <a:rPr lang="en-IN" dirty="0" smtClean="0"/>
              <a:t>Result </a:t>
            </a:r>
            <a:r>
              <a:rPr lang="en-IN" dirty="0" smtClean="0"/>
              <a:t>from focal incomplete </a:t>
            </a:r>
            <a:r>
              <a:rPr lang="en-IN" dirty="0" smtClean="0"/>
              <a:t>disjunction of </a:t>
            </a:r>
            <a:r>
              <a:rPr lang="en-IN" dirty="0" smtClean="0"/>
              <a:t>the </a:t>
            </a:r>
            <a:r>
              <a:rPr lang="en-IN" dirty="0" err="1" smtClean="0"/>
              <a:t>neuroectoderm</a:t>
            </a:r>
            <a:r>
              <a:rPr lang="en-IN" dirty="0" smtClean="0"/>
              <a:t> from the </a:t>
            </a:r>
            <a:r>
              <a:rPr lang="en-IN" dirty="0" err="1" smtClean="0"/>
              <a:t>cutaneous</a:t>
            </a:r>
            <a:r>
              <a:rPr lang="en-IN" dirty="0" smtClean="0"/>
              <a:t> </a:t>
            </a:r>
            <a:r>
              <a:rPr lang="en-IN" dirty="0" smtClean="0"/>
              <a:t>ectoderm.</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33400"/>
            <a:ext cx="8229600" cy="5592763"/>
          </a:xfrm>
        </p:spPr>
        <p:txBody>
          <a:bodyPr>
            <a:normAutofit/>
          </a:bodyPr>
          <a:lstStyle/>
          <a:p>
            <a:r>
              <a:rPr lang="en-IN" dirty="0" smtClean="0"/>
              <a:t>May </a:t>
            </a:r>
            <a:r>
              <a:rPr lang="en-IN" dirty="0" smtClean="0"/>
              <a:t>open in the subarachnoid </a:t>
            </a:r>
            <a:r>
              <a:rPr lang="en-IN" dirty="0" smtClean="0"/>
              <a:t>space and </a:t>
            </a:r>
            <a:r>
              <a:rPr lang="en-IN" dirty="0" smtClean="0"/>
              <a:t>cause leakage of CSF</a:t>
            </a:r>
            <a:r>
              <a:rPr lang="en-IN" dirty="0" smtClean="0"/>
              <a:t>.</a:t>
            </a:r>
          </a:p>
          <a:p>
            <a:r>
              <a:rPr lang="en-IN" dirty="0" smtClean="0"/>
              <a:t>Meningitis </a:t>
            </a:r>
            <a:r>
              <a:rPr lang="en-IN" dirty="0" smtClean="0"/>
              <a:t>and abscesses </a:t>
            </a:r>
            <a:r>
              <a:rPr lang="en-IN" dirty="0" smtClean="0"/>
              <a:t>are recognized </a:t>
            </a:r>
            <a:r>
              <a:rPr lang="en-IN" dirty="0" smtClean="0"/>
              <a:t>complications of these </a:t>
            </a:r>
            <a:r>
              <a:rPr lang="en-IN" dirty="0" smtClean="0"/>
              <a:t>fistulas.</a:t>
            </a:r>
          </a:p>
          <a:p>
            <a:r>
              <a:rPr lang="en-IN" dirty="0" smtClean="0"/>
              <a:t>the dermal sinus courses obliquely and downward</a:t>
            </a:r>
            <a:r>
              <a:rPr lang="en-IN" dirty="0" smtClean="0"/>
              <a:t>.</a:t>
            </a:r>
          </a:p>
          <a:p>
            <a:r>
              <a:rPr lang="en-IN" dirty="0" smtClean="0"/>
              <a:t>easily recognized on midline sagittal scans as </a:t>
            </a:r>
            <a:r>
              <a:rPr lang="en-IN" dirty="0" smtClean="0"/>
              <a:t>a thin </a:t>
            </a:r>
            <a:r>
              <a:rPr lang="en-IN" dirty="0" smtClean="0"/>
              <a:t>hypointense stripe within </a:t>
            </a:r>
            <a:r>
              <a:rPr lang="en-IN" dirty="0" smtClean="0"/>
              <a:t>the subcutaneous fat.</a:t>
            </a:r>
          </a:p>
          <a:p>
            <a:r>
              <a:rPr lang="en-IN" dirty="0" err="1" smtClean="0"/>
              <a:t>Intrathecal</a:t>
            </a:r>
            <a:r>
              <a:rPr lang="en-IN" dirty="0" smtClean="0"/>
              <a:t> portion is difficult to detect.</a:t>
            </a:r>
          </a:p>
          <a:p>
            <a:r>
              <a:rPr lang="en-IN" dirty="0" smtClean="0"/>
              <a:t>Mostly associated with a </a:t>
            </a:r>
            <a:r>
              <a:rPr lang="en-IN" dirty="0" err="1" smtClean="0"/>
              <a:t>dermoid</a:t>
            </a:r>
            <a:r>
              <a:rPr lang="en-IN" dirty="0" smtClean="0"/>
              <a:t>.</a:t>
            </a: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Picture 2"/>
          <p:cNvPicPr>
            <a:picLocks noGrp="1" noChangeAspect="1" noChangeArrowheads="1"/>
          </p:cNvPicPr>
          <p:nvPr>
            <p:ph idx="1"/>
          </p:nvPr>
        </p:nvPicPr>
        <p:blipFill>
          <a:blip r:embed="rId2"/>
          <a:srcRect/>
          <a:stretch>
            <a:fillRect/>
          </a:stretch>
        </p:blipFill>
        <p:spPr bwMode="auto">
          <a:xfrm>
            <a:off x="381000" y="381000"/>
            <a:ext cx="3502168" cy="3286125"/>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a:srcRect/>
          <a:stretch>
            <a:fillRect/>
          </a:stretch>
        </p:blipFill>
        <p:spPr bwMode="auto">
          <a:xfrm>
            <a:off x="6553200" y="609600"/>
            <a:ext cx="2171700" cy="5535706"/>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a:srcRect/>
          <a:stretch>
            <a:fillRect/>
          </a:stretch>
        </p:blipFill>
        <p:spPr bwMode="auto">
          <a:xfrm>
            <a:off x="3505200" y="2438400"/>
            <a:ext cx="2438400" cy="4116779"/>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2530" name="Picture 2"/>
          <p:cNvPicPr>
            <a:picLocks noGrp="1" noChangeAspect="1" noChangeArrowheads="1"/>
          </p:cNvPicPr>
          <p:nvPr>
            <p:ph idx="1"/>
          </p:nvPr>
        </p:nvPicPr>
        <p:blipFill>
          <a:blip r:embed="rId2"/>
          <a:srcRect/>
          <a:stretch>
            <a:fillRect/>
          </a:stretch>
        </p:blipFill>
        <p:spPr bwMode="auto">
          <a:xfrm>
            <a:off x="3962400" y="304800"/>
            <a:ext cx="1949233" cy="52578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6629400" y="381000"/>
            <a:ext cx="1836234" cy="4952999"/>
          </a:xfrm>
          <a:prstGeom prst="rect">
            <a:avLst/>
          </a:prstGeom>
          <a:noFill/>
          <a:ln w="9525">
            <a:noFill/>
            <a:miter lim="800000"/>
            <a:headEnd/>
            <a:tailEnd/>
          </a:ln>
          <a:effectLst/>
        </p:spPr>
      </p:pic>
      <p:sp>
        <p:nvSpPr>
          <p:cNvPr id="6" name="Rectangle 5"/>
          <p:cNvSpPr/>
          <p:nvPr/>
        </p:nvSpPr>
        <p:spPr>
          <a:xfrm>
            <a:off x="0" y="2438400"/>
            <a:ext cx="3886200" cy="1200329"/>
          </a:xfrm>
          <a:prstGeom prst="rect">
            <a:avLst/>
          </a:prstGeom>
        </p:spPr>
        <p:txBody>
          <a:bodyPr wrap="square">
            <a:spAutoFit/>
          </a:bodyPr>
          <a:lstStyle/>
          <a:p>
            <a:r>
              <a:rPr lang="en-IN" dirty="0" smtClean="0"/>
              <a:t>Dorsal dermal </a:t>
            </a:r>
            <a:r>
              <a:rPr lang="en-IN" dirty="0" smtClean="0"/>
              <a:t>sinus will be seen as hypointense tract in both T1 </a:t>
            </a:r>
            <a:r>
              <a:rPr lang="en-IN" dirty="0" smtClean="0"/>
              <a:t>and T2 weighted </a:t>
            </a:r>
            <a:r>
              <a:rPr lang="en-IN" dirty="0" smtClean="0"/>
              <a:t>images </a:t>
            </a:r>
            <a:r>
              <a:rPr lang="en-IN" dirty="0" smtClean="0"/>
              <a:t>extending from </a:t>
            </a:r>
            <a:r>
              <a:rPr lang="en-IN" dirty="0" smtClean="0"/>
              <a:t>skin surface to spinal </a:t>
            </a:r>
            <a:r>
              <a:rPr lang="en-IN" dirty="0" smtClean="0"/>
              <a:t>canal.</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NEUROENTERIC CYST</a:t>
            </a:r>
            <a:endParaRPr lang="en-IN" dirty="0"/>
          </a:p>
        </p:txBody>
      </p:sp>
      <p:sp>
        <p:nvSpPr>
          <p:cNvPr id="3" name="Content Placeholder 2"/>
          <p:cNvSpPr>
            <a:spLocks noGrp="1"/>
          </p:cNvSpPr>
          <p:nvPr>
            <p:ph idx="1"/>
          </p:nvPr>
        </p:nvSpPr>
        <p:spPr/>
        <p:txBody>
          <a:bodyPr>
            <a:normAutofit lnSpcReduction="10000"/>
          </a:bodyPr>
          <a:lstStyle/>
          <a:p>
            <a:r>
              <a:rPr lang="en-IN" dirty="0" err="1" smtClean="0"/>
              <a:t>Neurenteric</a:t>
            </a:r>
            <a:r>
              <a:rPr lang="en-IN" dirty="0" smtClean="0"/>
              <a:t> cyst results from incomplete regression of </a:t>
            </a:r>
            <a:r>
              <a:rPr lang="en-IN" dirty="0" err="1" smtClean="0"/>
              <a:t>neuroenteric</a:t>
            </a:r>
            <a:r>
              <a:rPr lang="en-IN" dirty="0" smtClean="0"/>
              <a:t> canal.</a:t>
            </a:r>
          </a:p>
          <a:p>
            <a:r>
              <a:rPr lang="en-IN" dirty="0" smtClean="0"/>
              <a:t>They are enteric lined cysts </a:t>
            </a:r>
            <a:r>
              <a:rPr lang="en-IN" dirty="0" smtClean="0"/>
              <a:t>that present </a:t>
            </a:r>
            <a:r>
              <a:rPr lang="en-IN" dirty="0" smtClean="0"/>
              <a:t>within the spinal canal and exhibit a definite </a:t>
            </a:r>
            <a:r>
              <a:rPr lang="en-IN" dirty="0" smtClean="0"/>
              <a:t>connection with </a:t>
            </a:r>
            <a:r>
              <a:rPr lang="en-IN" dirty="0" smtClean="0"/>
              <a:t>the spinal cord and/or vertebra</a:t>
            </a:r>
            <a:r>
              <a:rPr lang="en-IN" dirty="0" smtClean="0"/>
              <a:t>.</a:t>
            </a:r>
          </a:p>
          <a:p>
            <a:r>
              <a:rPr lang="en-IN" dirty="0" smtClean="0"/>
              <a:t>May </a:t>
            </a:r>
            <a:r>
              <a:rPr lang="en-IN" dirty="0" smtClean="0"/>
              <a:t>communicate </a:t>
            </a:r>
            <a:r>
              <a:rPr lang="en-IN" dirty="0" smtClean="0"/>
              <a:t>with an </a:t>
            </a:r>
            <a:r>
              <a:rPr lang="en-IN" dirty="0" smtClean="0"/>
              <a:t>extra-spinal component of cyst in the mediastinum </a:t>
            </a:r>
            <a:r>
              <a:rPr lang="en-IN" dirty="0" smtClean="0"/>
              <a:t>or mesentery through </a:t>
            </a:r>
            <a:r>
              <a:rPr lang="en-IN" dirty="0" smtClean="0"/>
              <a:t>a </a:t>
            </a:r>
            <a:r>
              <a:rPr lang="en-IN" dirty="0" err="1" smtClean="0"/>
              <a:t>dysraphic</a:t>
            </a:r>
            <a:r>
              <a:rPr lang="en-IN" dirty="0" smtClean="0"/>
              <a:t> vertebra or they may attach by a fibrous </a:t>
            </a:r>
            <a:r>
              <a:rPr lang="en-IN" dirty="0" smtClean="0"/>
              <a:t>stalk to </a:t>
            </a:r>
            <a:r>
              <a:rPr lang="en-IN" dirty="0" smtClean="0"/>
              <a:t>the vertebra or gut.</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745163"/>
          </a:xfrm>
        </p:spPr>
        <p:txBody>
          <a:bodyPr/>
          <a:lstStyle/>
          <a:p>
            <a:r>
              <a:rPr lang="en-IN" dirty="0" smtClean="0"/>
              <a:t>Most </a:t>
            </a:r>
            <a:r>
              <a:rPr lang="en-IN" dirty="0" smtClean="0"/>
              <a:t>common location is </a:t>
            </a:r>
            <a:r>
              <a:rPr lang="en-IN" dirty="0" smtClean="0"/>
              <a:t>thoracic spine </a:t>
            </a:r>
            <a:r>
              <a:rPr lang="en-IN" dirty="0" smtClean="0"/>
              <a:t>followed by cervical spine</a:t>
            </a:r>
            <a:r>
              <a:rPr lang="en-IN" dirty="0" smtClean="0"/>
              <a:t>.</a:t>
            </a:r>
          </a:p>
          <a:p>
            <a:r>
              <a:rPr lang="en-IN" dirty="0" smtClean="0"/>
              <a:t>Vertebral </a:t>
            </a:r>
            <a:r>
              <a:rPr lang="en-IN" dirty="0" smtClean="0"/>
              <a:t>anomalies are </a:t>
            </a:r>
            <a:r>
              <a:rPr lang="en-IN" dirty="0" smtClean="0"/>
              <a:t>common.</a:t>
            </a:r>
          </a:p>
          <a:p>
            <a:r>
              <a:rPr lang="en-IN" dirty="0" smtClean="0"/>
              <a:t>Diagnosis should be thought, whenever </a:t>
            </a:r>
            <a:r>
              <a:rPr lang="en-IN" dirty="0" smtClean="0"/>
              <a:t>a posterior </a:t>
            </a:r>
            <a:r>
              <a:rPr lang="en-IN" dirty="0" smtClean="0"/>
              <a:t>mediastinal mass is seen along with congenital </a:t>
            </a:r>
            <a:r>
              <a:rPr lang="en-IN" dirty="0" smtClean="0"/>
              <a:t>vertebral anomalies.</a:t>
            </a:r>
          </a:p>
          <a:p>
            <a:r>
              <a:rPr lang="en-IN" dirty="0" err="1" smtClean="0"/>
              <a:t>Neurenteric</a:t>
            </a:r>
            <a:r>
              <a:rPr lang="en-IN" dirty="0" smtClean="0"/>
              <a:t> cysts are isointense </a:t>
            </a:r>
            <a:r>
              <a:rPr lang="en-IN" dirty="0" smtClean="0"/>
              <a:t>to CSF </a:t>
            </a:r>
            <a:r>
              <a:rPr lang="en-IN" dirty="0" smtClean="0"/>
              <a:t>on T1W images and hyperintense on T2W images</a:t>
            </a:r>
            <a:r>
              <a:rPr lang="en-IN" dirty="0" smtClean="0"/>
              <a:t>. No post contrast </a:t>
            </a:r>
            <a:r>
              <a:rPr lang="en-IN" dirty="0" err="1" smtClean="0"/>
              <a:t>enehancment</a:t>
            </a:r>
            <a:r>
              <a:rPr lang="en-IN" dirty="0" smtClean="0"/>
              <a:t> noted.</a:t>
            </a:r>
          </a:p>
          <a:p>
            <a:r>
              <a:rPr lang="en-IN" dirty="0" err="1" smtClean="0"/>
              <a:t>Neurosensory</a:t>
            </a:r>
            <a:r>
              <a:rPr lang="en-IN" dirty="0" smtClean="0"/>
              <a:t> deficit may be present.</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3554" name="Picture 2"/>
          <p:cNvPicPr>
            <a:picLocks noGrp="1" noChangeAspect="1" noChangeArrowheads="1"/>
          </p:cNvPicPr>
          <p:nvPr>
            <p:ph idx="1"/>
          </p:nvPr>
        </p:nvPicPr>
        <p:blipFill>
          <a:blip r:embed="rId2"/>
          <a:srcRect/>
          <a:stretch>
            <a:fillRect/>
          </a:stretch>
        </p:blipFill>
        <p:spPr bwMode="auto">
          <a:xfrm>
            <a:off x="990600" y="457200"/>
            <a:ext cx="2400300" cy="5870299"/>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4114800" y="457200"/>
            <a:ext cx="3781425" cy="2949267"/>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4114800" y="3733800"/>
            <a:ext cx="3987127" cy="2619375"/>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SPLIT CORD MALFORMATION</a:t>
            </a:r>
            <a:endParaRPr lang="en-IN" dirty="0"/>
          </a:p>
        </p:txBody>
      </p:sp>
      <p:sp>
        <p:nvSpPr>
          <p:cNvPr id="3" name="Content Placeholder 2"/>
          <p:cNvSpPr>
            <a:spLocks noGrp="1"/>
          </p:cNvSpPr>
          <p:nvPr>
            <p:ph idx="1"/>
          </p:nvPr>
        </p:nvSpPr>
        <p:spPr/>
        <p:txBody>
          <a:bodyPr>
            <a:normAutofit/>
          </a:bodyPr>
          <a:lstStyle/>
          <a:p>
            <a:r>
              <a:rPr lang="en-IN" dirty="0" smtClean="0"/>
              <a:t>In SCM, the spinal cord is partially or completely spilt into </a:t>
            </a:r>
            <a:r>
              <a:rPr lang="en-IN" dirty="0" smtClean="0"/>
              <a:t>two </a:t>
            </a:r>
            <a:r>
              <a:rPr lang="en-IN" dirty="0" err="1" smtClean="0"/>
              <a:t>hemicords</a:t>
            </a:r>
            <a:r>
              <a:rPr lang="en-IN" dirty="0" smtClean="0"/>
              <a:t> </a:t>
            </a:r>
            <a:r>
              <a:rPr lang="en-IN" dirty="0" smtClean="0"/>
              <a:t>by either an </a:t>
            </a:r>
            <a:r>
              <a:rPr lang="en-IN" dirty="0" err="1" smtClean="0"/>
              <a:t>osteocartilaginous</a:t>
            </a:r>
            <a:r>
              <a:rPr lang="en-IN" dirty="0" smtClean="0"/>
              <a:t> septum or by a </a:t>
            </a:r>
            <a:r>
              <a:rPr lang="en-IN" dirty="0" smtClean="0"/>
              <a:t>fibrous septum.</a:t>
            </a:r>
          </a:p>
          <a:p>
            <a:r>
              <a:rPr lang="en-IN" dirty="0" smtClean="0"/>
              <a:t>Failure of midline </a:t>
            </a:r>
            <a:r>
              <a:rPr lang="en-IN" dirty="0" err="1" smtClean="0"/>
              <a:t>notochordal</a:t>
            </a:r>
            <a:r>
              <a:rPr lang="en-IN" dirty="0" smtClean="0"/>
              <a:t> integration </a:t>
            </a:r>
            <a:r>
              <a:rPr lang="en-IN" dirty="0" smtClean="0"/>
              <a:t>produces two </a:t>
            </a:r>
            <a:r>
              <a:rPr lang="en-IN" dirty="0" smtClean="0"/>
              <a:t>separate, variably elongated </a:t>
            </a:r>
            <a:r>
              <a:rPr lang="en-IN" dirty="0" err="1" smtClean="0"/>
              <a:t>notochordal</a:t>
            </a:r>
            <a:r>
              <a:rPr lang="en-IN" dirty="0" smtClean="0"/>
              <a:t> columns</a:t>
            </a:r>
            <a:r>
              <a:rPr lang="en-IN" dirty="0" smtClean="0"/>
              <a:t>, each inducing a separate hemi-neural plate.</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IN" dirty="0" smtClean="0"/>
              <a:t>Type I SCM </a:t>
            </a:r>
            <a:r>
              <a:rPr lang="en-IN" dirty="0" smtClean="0"/>
              <a:t>consists of </a:t>
            </a:r>
            <a:r>
              <a:rPr lang="en-IN" dirty="0" smtClean="0"/>
              <a:t>two </a:t>
            </a:r>
            <a:r>
              <a:rPr lang="en-IN" dirty="0" err="1" smtClean="0"/>
              <a:t>hemicords</a:t>
            </a:r>
            <a:r>
              <a:rPr lang="en-IN" dirty="0" smtClean="0"/>
              <a:t> contained within individual </a:t>
            </a:r>
            <a:r>
              <a:rPr lang="en-IN" dirty="0" smtClean="0"/>
              <a:t>dural tubes</a:t>
            </a:r>
            <a:r>
              <a:rPr lang="en-IN" dirty="0" smtClean="0"/>
              <a:t>, separated by a bony or </a:t>
            </a:r>
            <a:r>
              <a:rPr lang="en-IN" dirty="0" err="1" smtClean="0"/>
              <a:t>osteocartilaginous</a:t>
            </a:r>
            <a:r>
              <a:rPr lang="en-IN" dirty="0" smtClean="0"/>
              <a:t> septum </a:t>
            </a:r>
            <a:r>
              <a:rPr lang="en-IN" dirty="0" smtClean="0"/>
              <a:t>that extends from the vertebral body to </a:t>
            </a:r>
            <a:r>
              <a:rPr lang="en-IN" dirty="0" smtClean="0"/>
              <a:t>the neural </a:t>
            </a:r>
            <a:r>
              <a:rPr lang="en-IN" dirty="0" smtClean="0"/>
              <a:t>arches. This rigid median septum is </a:t>
            </a:r>
            <a:r>
              <a:rPr lang="en-IN" dirty="0" smtClean="0"/>
              <a:t>entirely </a:t>
            </a:r>
            <a:r>
              <a:rPr lang="en-IN" dirty="0" err="1" smtClean="0"/>
              <a:t>extradural</a:t>
            </a:r>
            <a:r>
              <a:rPr lang="en-IN" dirty="0" smtClean="0"/>
              <a:t>.</a:t>
            </a:r>
          </a:p>
          <a:p>
            <a:r>
              <a:rPr lang="en-IN" dirty="0" smtClean="0"/>
              <a:t>In type II SCM, a common dural </a:t>
            </a:r>
            <a:r>
              <a:rPr lang="en-IN" dirty="0" smtClean="0"/>
              <a:t>tube houses </a:t>
            </a:r>
            <a:r>
              <a:rPr lang="en-IN" dirty="0" smtClean="0"/>
              <a:t>both </a:t>
            </a:r>
            <a:r>
              <a:rPr lang="en-IN" dirty="0" err="1" smtClean="0"/>
              <a:t>hemicords</a:t>
            </a:r>
            <a:r>
              <a:rPr lang="en-IN" dirty="0" smtClean="0"/>
              <a:t>, and there is no </a:t>
            </a:r>
            <a:r>
              <a:rPr lang="en-IN" dirty="0" err="1" smtClean="0"/>
              <a:t>osteocartilaginous</a:t>
            </a:r>
            <a:r>
              <a:rPr lang="en-IN" dirty="0" smtClean="0"/>
              <a:t> </a:t>
            </a:r>
            <a:r>
              <a:rPr lang="en-IN" dirty="0" smtClean="0"/>
              <a:t>spur </a:t>
            </a:r>
            <a:r>
              <a:rPr lang="en-IN" dirty="0" smtClean="0"/>
              <a:t>present</a:t>
            </a:r>
            <a:r>
              <a:rPr lang="en-IN" dirty="0" smtClean="0"/>
              <a:t>, although a midline, </a:t>
            </a:r>
            <a:r>
              <a:rPr lang="en-IN" dirty="0" err="1" smtClean="0"/>
              <a:t>nonrigid</a:t>
            </a:r>
            <a:r>
              <a:rPr lang="en-IN" dirty="0" smtClean="0"/>
              <a:t>, fibrous </a:t>
            </a:r>
            <a:r>
              <a:rPr lang="en-IN" dirty="0" smtClean="0"/>
              <a:t>septum sometimes detected </a:t>
            </a:r>
            <a:r>
              <a:rPr lang="en-IN" dirty="0" smtClean="0"/>
              <a:t>at </a:t>
            </a:r>
            <a:r>
              <a:rPr lang="en-IN" dirty="0" smtClean="0"/>
              <a:t>surgery.</a:t>
            </a:r>
          </a:p>
          <a:p>
            <a:r>
              <a:rPr lang="en-IN" dirty="0" smtClean="0"/>
              <a:t>Medial septum may </a:t>
            </a:r>
            <a:r>
              <a:rPr lang="en-IN" dirty="0" smtClean="0"/>
              <a:t>be complete </a:t>
            </a:r>
            <a:r>
              <a:rPr lang="en-IN" dirty="0" smtClean="0"/>
              <a:t>or incomplete and may course obliquely dividing </a:t>
            </a:r>
            <a:r>
              <a:rPr lang="en-IN" dirty="0" smtClean="0"/>
              <a:t>the cord </a:t>
            </a:r>
            <a:r>
              <a:rPr lang="en-IN" dirty="0" smtClean="0"/>
              <a:t>asymmetrically.</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3075" name="Picture 3"/>
          <p:cNvPicPr>
            <a:picLocks noGrp="1" noChangeAspect="1" noChangeArrowheads="1"/>
          </p:cNvPicPr>
          <p:nvPr>
            <p:ph idx="1"/>
          </p:nvPr>
        </p:nvPicPr>
        <p:blipFill>
          <a:blip r:embed="rId2"/>
          <a:srcRect/>
          <a:stretch>
            <a:fillRect/>
          </a:stretch>
        </p:blipFill>
        <p:spPr bwMode="auto">
          <a:xfrm>
            <a:off x="1295400" y="1285284"/>
            <a:ext cx="6674179" cy="4744836"/>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04800"/>
            <a:ext cx="8229600" cy="6172200"/>
          </a:xfrm>
        </p:spPr>
        <p:txBody>
          <a:bodyPr>
            <a:normAutofit fontScale="92500" lnSpcReduction="10000"/>
          </a:bodyPr>
          <a:lstStyle/>
          <a:p>
            <a:r>
              <a:rPr lang="en-IN" dirty="0" smtClean="0"/>
              <a:t>Most commonly occurs </a:t>
            </a:r>
            <a:r>
              <a:rPr lang="en-IN" dirty="0" smtClean="0"/>
              <a:t>in the </a:t>
            </a:r>
            <a:r>
              <a:rPr lang="en-IN" dirty="0" err="1" smtClean="0"/>
              <a:t>thoraco</a:t>
            </a:r>
            <a:r>
              <a:rPr lang="en-IN" dirty="0" smtClean="0"/>
              <a:t>-lumbar region (between </a:t>
            </a:r>
            <a:r>
              <a:rPr lang="en-IN" dirty="0" smtClean="0"/>
              <a:t>D9 and </a:t>
            </a:r>
            <a:r>
              <a:rPr lang="en-IN" dirty="0" smtClean="0"/>
              <a:t>S1 vertebral levels</a:t>
            </a:r>
            <a:r>
              <a:rPr lang="en-IN" dirty="0" smtClean="0"/>
              <a:t>).</a:t>
            </a:r>
          </a:p>
          <a:p>
            <a:r>
              <a:rPr lang="en-IN" dirty="0" smtClean="0"/>
              <a:t>Fibrous </a:t>
            </a:r>
            <a:r>
              <a:rPr lang="en-IN" dirty="0" smtClean="0"/>
              <a:t>septum may be very thin and is </a:t>
            </a:r>
            <a:r>
              <a:rPr lang="en-IN" dirty="0" smtClean="0"/>
              <a:t>best demonstrated </a:t>
            </a:r>
            <a:r>
              <a:rPr lang="en-IN" dirty="0" smtClean="0"/>
              <a:t>using thin axial/coronal T2W </a:t>
            </a:r>
            <a:r>
              <a:rPr lang="en-IN" dirty="0" smtClean="0"/>
              <a:t>images. It appears hypointense on T1W and T2W images.</a:t>
            </a:r>
          </a:p>
          <a:p>
            <a:r>
              <a:rPr lang="en-IN" dirty="0" smtClean="0"/>
              <a:t>In most cases of </a:t>
            </a:r>
            <a:r>
              <a:rPr lang="en-IN" dirty="0" err="1" smtClean="0"/>
              <a:t>diastematomyelia</a:t>
            </a:r>
            <a:r>
              <a:rPr lang="en-IN" dirty="0" smtClean="0"/>
              <a:t> type I, the </a:t>
            </a:r>
            <a:r>
              <a:rPr lang="en-IN" dirty="0" smtClean="0"/>
              <a:t>cleft is </a:t>
            </a:r>
            <a:r>
              <a:rPr lang="en-IN" dirty="0" smtClean="0"/>
              <a:t>located at the thoracic or lumbar level and lies at </a:t>
            </a:r>
            <a:r>
              <a:rPr lang="en-IN" dirty="0" smtClean="0"/>
              <a:t>the caudal </a:t>
            </a:r>
            <a:r>
              <a:rPr lang="en-IN" dirty="0" smtClean="0"/>
              <a:t>end of the splitting</a:t>
            </a:r>
            <a:r>
              <a:rPr lang="en-IN" dirty="0" smtClean="0"/>
              <a:t>.</a:t>
            </a:r>
          </a:p>
          <a:p>
            <a:r>
              <a:rPr lang="en-IN" dirty="0" err="1" smtClean="0"/>
              <a:t>Hydromyelia</a:t>
            </a:r>
            <a:r>
              <a:rPr lang="en-IN" dirty="0" smtClean="0"/>
              <a:t> is a common </a:t>
            </a:r>
            <a:r>
              <a:rPr lang="en-IN" dirty="0" smtClean="0"/>
              <a:t>associated finding </a:t>
            </a:r>
            <a:r>
              <a:rPr lang="en-IN" dirty="0" smtClean="0"/>
              <a:t>and may involve the normal cord both </a:t>
            </a:r>
            <a:r>
              <a:rPr lang="en-IN" dirty="0" smtClean="0"/>
              <a:t>above and </a:t>
            </a:r>
            <a:r>
              <a:rPr lang="en-IN" dirty="0" smtClean="0"/>
              <a:t>below the splitting, as well as one or both of </a:t>
            </a:r>
            <a:r>
              <a:rPr lang="en-IN" dirty="0" smtClean="0"/>
              <a:t>the </a:t>
            </a:r>
            <a:r>
              <a:rPr lang="en-IN" dirty="0" err="1" smtClean="0"/>
              <a:t>hemicords</a:t>
            </a:r>
            <a:r>
              <a:rPr lang="en-IN" dirty="0" smtClean="0"/>
              <a:t>.</a:t>
            </a:r>
          </a:p>
          <a:p>
            <a:r>
              <a:rPr lang="en-IN" dirty="0" smtClean="0"/>
              <a:t>Bilateral </a:t>
            </a:r>
            <a:r>
              <a:rPr lang="en-IN" dirty="0" err="1" smtClean="0"/>
              <a:t>hydromyelia</a:t>
            </a:r>
            <a:r>
              <a:rPr lang="en-IN" dirty="0" smtClean="0"/>
              <a:t> </a:t>
            </a:r>
            <a:r>
              <a:rPr lang="en-IN" dirty="0" smtClean="0"/>
              <a:t>generates an “owl’s eye” sign on the </a:t>
            </a:r>
            <a:r>
              <a:rPr lang="en-IN" dirty="0" smtClean="0"/>
              <a:t>axial plane.</a:t>
            </a:r>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4578" name="Picture 2"/>
          <p:cNvPicPr>
            <a:picLocks noGrp="1" noChangeAspect="1" noChangeArrowheads="1"/>
          </p:cNvPicPr>
          <p:nvPr>
            <p:ph idx="1"/>
          </p:nvPr>
        </p:nvPicPr>
        <p:blipFill>
          <a:blip r:embed="rId2"/>
          <a:srcRect/>
          <a:stretch>
            <a:fillRect/>
          </a:stretch>
        </p:blipFill>
        <p:spPr bwMode="auto">
          <a:xfrm>
            <a:off x="0" y="457200"/>
            <a:ext cx="3852244" cy="303927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5943600" y="228600"/>
            <a:ext cx="1687945" cy="388620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838200" y="4038600"/>
            <a:ext cx="2933700" cy="2352675"/>
          </a:xfrm>
          <a:prstGeom prst="rect">
            <a:avLst/>
          </a:prstGeom>
          <a:noFill/>
          <a:ln w="9525">
            <a:noFill/>
            <a:miter lim="800000"/>
            <a:headEnd/>
            <a:tailEnd/>
          </a:ln>
          <a:effectLst/>
        </p:spPr>
      </p:pic>
      <p:pic>
        <p:nvPicPr>
          <p:cNvPr id="24581" name="Picture 5"/>
          <p:cNvPicPr>
            <a:picLocks noChangeAspect="1" noChangeArrowheads="1"/>
          </p:cNvPicPr>
          <p:nvPr/>
        </p:nvPicPr>
        <p:blipFill>
          <a:blip r:embed="rId5"/>
          <a:srcRect/>
          <a:stretch>
            <a:fillRect/>
          </a:stretch>
        </p:blipFill>
        <p:spPr bwMode="auto">
          <a:xfrm>
            <a:off x="5257800" y="4267200"/>
            <a:ext cx="2933700" cy="21336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2"/>
          <a:srcRect/>
          <a:stretch>
            <a:fillRect/>
          </a:stretch>
        </p:blipFill>
        <p:spPr bwMode="auto">
          <a:xfrm>
            <a:off x="1524000" y="685800"/>
            <a:ext cx="1752600" cy="539844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105400" y="889000"/>
            <a:ext cx="2324100" cy="503555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2"/>
          <a:srcRect/>
          <a:stretch>
            <a:fillRect/>
          </a:stretch>
        </p:blipFill>
        <p:spPr bwMode="auto">
          <a:xfrm>
            <a:off x="533400" y="2011092"/>
            <a:ext cx="3493846" cy="2808558"/>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5029200" y="1681844"/>
            <a:ext cx="3323167" cy="32044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04800"/>
            <a:ext cx="8229600" cy="5821363"/>
          </a:xfrm>
        </p:spPr>
        <p:txBody>
          <a:bodyPr>
            <a:normAutofit/>
          </a:bodyPr>
          <a:lstStyle/>
          <a:p>
            <a:r>
              <a:rPr lang="en-IN" dirty="0" err="1" smtClean="0"/>
              <a:t>Epiblastic</a:t>
            </a:r>
            <a:r>
              <a:rPr lang="en-IN" dirty="0" smtClean="0"/>
              <a:t> cells start migrating toward the primitive streak and pass inward at the primitive pit.</a:t>
            </a:r>
          </a:p>
          <a:p>
            <a:r>
              <a:rPr lang="en-IN" dirty="0" smtClean="0"/>
              <a:t>The first wave of </a:t>
            </a:r>
            <a:r>
              <a:rPr lang="en-IN" dirty="0" err="1" smtClean="0"/>
              <a:t>ingressing</a:t>
            </a:r>
            <a:r>
              <a:rPr lang="en-IN" dirty="0" smtClean="0"/>
              <a:t> cells displaces the </a:t>
            </a:r>
            <a:r>
              <a:rPr lang="en-IN" dirty="0" smtClean="0"/>
              <a:t>hypoblast laterally </a:t>
            </a:r>
            <a:r>
              <a:rPr lang="en-IN" dirty="0" smtClean="0"/>
              <a:t>and becomes the endoderm.</a:t>
            </a:r>
          </a:p>
          <a:p>
            <a:r>
              <a:rPr lang="en-IN" dirty="0" smtClean="0"/>
              <a:t>Subsequent waves of </a:t>
            </a:r>
            <a:r>
              <a:rPr lang="en-IN" dirty="0" err="1" smtClean="0"/>
              <a:t>epiblastic</a:t>
            </a:r>
            <a:r>
              <a:rPr lang="en-IN" dirty="0" smtClean="0"/>
              <a:t> cells migrate laterally along the interface to form the interposed mesoderm.</a:t>
            </a:r>
          </a:p>
          <a:p>
            <a:r>
              <a:rPr lang="en-IN" dirty="0" err="1" smtClean="0"/>
              <a:t>Mesodermal</a:t>
            </a:r>
            <a:r>
              <a:rPr lang="en-IN" dirty="0" smtClean="0"/>
              <a:t> cells migrating along the midline form a rod of tissue called the </a:t>
            </a:r>
            <a:r>
              <a:rPr lang="en-IN" i="1" dirty="0" smtClean="0"/>
              <a:t>notochord.</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81000"/>
            <a:ext cx="8229600" cy="5928360"/>
          </a:xfrm>
        </p:spPr>
        <p:txBody>
          <a:bodyPr>
            <a:normAutofit/>
          </a:bodyPr>
          <a:lstStyle/>
          <a:p>
            <a:r>
              <a:rPr lang="en-IN" dirty="0" smtClean="0"/>
              <a:t>Notochord extends in length and reaches upto the level of mid brain where it ends in a </a:t>
            </a:r>
            <a:r>
              <a:rPr lang="en-IN" dirty="0" err="1" smtClean="0"/>
              <a:t>hooklike</a:t>
            </a:r>
            <a:r>
              <a:rPr lang="en-IN" dirty="0" smtClean="0"/>
              <a:t> extremity in the region of the future dorsum </a:t>
            </a:r>
            <a:r>
              <a:rPr lang="en-IN" dirty="0" err="1" smtClean="0"/>
              <a:t>sellæ</a:t>
            </a:r>
            <a:r>
              <a:rPr lang="en-IN" dirty="0" smtClean="0"/>
              <a:t> of the sphenoid bone.</a:t>
            </a:r>
          </a:p>
          <a:p>
            <a:r>
              <a:rPr lang="en-IN" dirty="0" smtClean="0"/>
              <a:t>The notochord lies at first between the neural tube and the endoderm of the yolk sac, but soon becomes separated from them by the mesoderm, which grows medially and surrounds it. </a:t>
            </a:r>
          </a:p>
          <a:p>
            <a:r>
              <a:rPr lang="en-IN" dirty="0" smtClean="0"/>
              <a:t>From the mesoderm surrounding the neural tube and notochord, the skull and vertebral column, and the membranes of the brain and spinal cord are developed.</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680</TotalTime>
  <Words>2802</Words>
  <Application>Microsoft Office PowerPoint</Application>
  <PresentationFormat>On-screen Show (4:3)</PresentationFormat>
  <Paragraphs>210</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Apex</vt:lpstr>
      <vt:lpstr>SPINAL DYSRAPHISM</vt:lpstr>
      <vt:lpstr> </vt:lpstr>
      <vt:lpstr> </vt:lpstr>
      <vt:lpstr>Gastrulation</vt:lpstr>
      <vt:lpstr>Slide 5</vt:lpstr>
      <vt:lpstr> </vt:lpstr>
      <vt:lpstr> </vt:lpstr>
      <vt:lpstr> </vt:lpstr>
      <vt:lpstr> </vt:lpstr>
      <vt:lpstr>Slide 10</vt:lpstr>
      <vt:lpstr>PRIMARY NEURULATION</vt:lpstr>
      <vt:lpstr>Slide 12</vt:lpstr>
      <vt:lpstr>Slide 13</vt:lpstr>
      <vt:lpstr> </vt:lpstr>
      <vt:lpstr>Slide 15</vt:lpstr>
      <vt:lpstr>Slide 16</vt:lpstr>
      <vt:lpstr> </vt:lpstr>
      <vt:lpstr>SECONDARY NEURULATION</vt:lpstr>
      <vt:lpstr> </vt:lpstr>
      <vt:lpstr> </vt:lpstr>
      <vt:lpstr> </vt:lpstr>
      <vt:lpstr>RELATIVE ASCENT OF SPINAL CORD</vt:lpstr>
      <vt:lpstr> </vt:lpstr>
      <vt:lpstr> </vt:lpstr>
      <vt:lpstr>Slide 25</vt:lpstr>
      <vt:lpstr>IMAGING MODALITIES</vt:lpstr>
      <vt:lpstr>OPEN SPINAL DYSRAPHISM</vt:lpstr>
      <vt:lpstr>MYELOCELE AND MYELOMENINGOCELE</vt:lpstr>
      <vt:lpstr> </vt:lpstr>
      <vt:lpstr> </vt:lpstr>
      <vt:lpstr> </vt:lpstr>
      <vt:lpstr>Hemimyelocele/Hemi-myelomeningocele</vt:lpstr>
      <vt:lpstr>Slide 33</vt:lpstr>
      <vt:lpstr>CLOSED SPINAL DYSRAPHISM</vt:lpstr>
      <vt:lpstr> </vt:lpstr>
      <vt:lpstr>CLOSED SPINAL DYSRAPHISM WITH SUBCUTANEOUS MASS </vt:lpstr>
      <vt:lpstr>Lipoma with Dural Defect (Lipomyelocele and Lipomyelomeningocele)</vt:lpstr>
      <vt:lpstr> </vt:lpstr>
      <vt:lpstr> </vt:lpstr>
      <vt:lpstr> </vt:lpstr>
      <vt:lpstr> </vt:lpstr>
      <vt:lpstr> </vt:lpstr>
      <vt:lpstr> </vt:lpstr>
      <vt:lpstr> </vt:lpstr>
      <vt:lpstr>MENINGOCELE</vt:lpstr>
      <vt:lpstr>Slide 46</vt:lpstr>
      <vt:lpstr>MYELOCYSTOCELE</vt:lpstr>
      <vt:lpstr>Slide 48</vt:lpstr>
      <vt:lpstr> </vt:lpstr>
      <vt:lpstr> </vt:lpstr>
      <vt:lpstr>CSD WITHOUT SUBCUTANEOUS MASS</vt:lpstr>
      <vt:lpstr>LIPOMA (INTRADURAL AND INTRAMEDULLARY)</vt:lpstr>
      <vt:lpstr> </vt:lpstr>
      <vt:lpstr> </vt:lpstr>
      <vt:lpstr>Filum Terminale Lipoma</vt:lpstr>
      <vt:lpstr> </vt:lpstr>
      <vt:lpstr>TIGHT FILUM TERMINALE SYNDROME</vt:lpstr>
      <vt:lpstr> </vt:lpstr>
      <vt:lpstr>PERSISTENT TERMINAL VENTRICLE</vt:lpstr>
      <vt:lpstr> </vt:lpstr>
      <vt:lpstr>DORSAL DERMAL SINUS</vt:lpstr>
      <vt:lpstr> </vt:lpstr>
      <vt:lpstr> </vt:lpstr>
      <vt:lpstr> </vt:lpstr>
      <vt:lpstr>NEUROENTERIC CYST</vt:lpstr>
      <vt:lpstr> </vt:lpstr>
      <vt:lpstr> </vt:lpstr>
      <vt:lpstr>SPLIT CORD MALFORMATION</vt:lpstr>
      <vt:lpstr> </vt:lpstr>
      <vt:lpstr> </vt:lpstr>
      <vt:lpstr> </vt:lpstr>
      <vt:lpstr>Slide 72</vt:lpstr>
      <vt:lpstr>Slide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DYSRAPHISM</dc:title>
  <dc:creator>Tejas</dc:creator>
  <cp:lastModifiedBy>Tejas</cp:lastModifiedBy>
  <cp:revision>40</cp:revision>
  <dcterms:created xsi:type="dcterms:W3CDTF">2006-08-16T00:00:00Z</dcterms:created>
  <dcterms:modified xsi:type="dcterms:W3CDTF">2017-08-13T16:57:03Z</dcterms:modified>
</cp:coreProperties>
</file>