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71262" autoAdjust="0"/>
  </p:normalViewPr>
  <p:slideViewPr>
    <p:cSldViewPr>
      <p:cViewPr varScale="1">
        <p:scale>
          <a:sx n="55" d="100"/>
          <a:sy n="55" d="100"/>
        </p:scale>
        <p:origin x="-1590"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B2B682A-EB2E-4D69-AB7B-153576120F1C}" type="datetimeFigureOut">
              <a:rPr lang="en-US" smtClean="0"/>
              <a:t>8/12/2010</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9CE898D-58B5-4721-9216-D3AF58EB3BD1}" type="slidenum">
              <a:rPr lang="en-IN" smtClean="0"/>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46.35  Tear of the glenoid </a:t>
            </a:r>
            <a:r>
              <a:rPr lang="en-IN" sz="1200" b="1" kern="1200" dirty="0" err="1" smtClean="0">
                <a:solidFill>
                  <a:schemeClr val="tx1"/>
                </a:solidFill>
                <a:latin typeface="+mn-lt"/>
                <a:ea typeface="+mn-ea"/>
                <a:cs typeface="+mn-cs"/>
              </a:rPr>
              <a:t>labrum</a:t>
            </a:r>
            <a:r>
              <a:rPr lang="en-IN" sz="1200" b="0" kern="1200" dirty="0" smtClean="0">
                <a:solidFill>
                  <a:schemeClr val="tx1"/>
                </a:solidFill>
                <a:latin typeface="+mn-lt"/>
                <a:ea typeface="+mn-ea"/>
                <a:cs typeface="+mn-cs"/>
              </a:rPr>
              <a:t>. Axial T2-weighted image in a patient who previously suffered an anterior shoulder dislocation demonstrates separation of the anterior glenoid </a:t>
            </a:r>
            <a:r>
              <a:rPr lang="en-IN" sz="1200" b="0" kern="1200" dirty="0" err="1" smtClean="0">
                <a:solidFill>
                  <a:schemeClr val="tx1"/>
                </a:solidFill>
                <a:latin typeface="+mn-lt"/>
                <a:ea typeface="+mn-ea"/>
                <a:cs typeface="+mn-cs"/>
              </a:rPr>
              <a:t>labrum</a:t>
            </a:r>
            <a:r>
              <a:rPr lang="en-IN" sz="1200" b="0" kern="1200" dirty="0" smtClean="0">
                <a:solidFill>
                  <a:schemeClr val="tx1"/>
                </a:solidFill>
                <a:latin typeface="+mn-lt"/>
                <a:ea typeface="+mn-ea"/>
                <a:cs typeface="+mn-cs"/>
              </a:rPr>
              <a:t> (arrow) from the bony glenoid (large arrow). The posterior </a:t>
            </a:r>
            <a:r>
              <a:rPr lang="en-IN" sz="1200" b="0" kern="1200" dirty="0" err="1" smtClean="0">
                <a:solidFill>
                  <a:schemeClr val="tx1"/>
                </a:solidFill>
                <a:latin typeface="+mn-lt"/>
                <a:ea typeface="+mn-ea"/>
                <a:cs typeface="+mn-cs"/>
              </a:rPr>
              <a:t>labrum</a:t>
            </a:r>
            <a:r>
              <a:rPr lang="en-IN" sz="1200" b="0" kern="1200" dirty="0" smtClean="0">
                <a:solidFill>
                  <a:schemeClr val="tx1"/>
                </a:solidFill>
                <a:latin typeface="+mn-lt"/>
                <a:ea typeface="+mn-ea"/>
                <a:cs typeface="+mn-cs"/>
              </a:rPr>
              <a:t> (open arrow) remains intact. </a:t>
            </a:r>
          </a:p>
          <a:p>
            <a:endParaRPr lang="en-IN" dirty="0"/>
          </a:p>
        </p:txBody>
      </p:sp>
      <p:sp>
        <p:nvSpPr>
          <p:cNvPr id="4" name="Slide Number Placeholder 3"/>
          <p:cNvSpPr>
            <a:spLocks noGrp="1"/>
          </p:cNvSpPr>
          <p:nvPr>
            <p:ph type="sldNum" sz="quarter" idx="10"/>
          </p:nvPr>
        </p:nvSpPr>
        <p:spPr/>
        <p:txBody>
          <a:bodyPr/>
          <a:lstStyle/>
          <a:p>
            <a:fld id="{79CE898D-58B5-4721-9216-D3AF58EB3BD1}" type="slidenum">
              <a:rPr lang="en-IN" smtClean="0"/>
              <a:t>2</a:t>
            </a:fld>
            <a:endParaRPr lang="en-IN"/>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sz="1200" b="1" kern="1200" dirty="0" smtClean="0">
                <a:solidFill>
                  <a:schemeClr val="tx1"/>
                </a:solidFill>
                <a:latin typeface="+mn-lt"/>
                <a:ea typeface="+mn-ea"/>
                <a:cs typeface="+mn-cs"/>
              </a:rPr>
              <a:t>Figure 46.50  Barton's fracture. </a:t>
            </a:r>
            <a:r>
              <a:rPr lang="en-IN" sz="1200" b="0" kern="1200" dirty="0" smtClean="0">
                <a:solidFill>
                  <a:schemeClr val="tx1"/>
                </a:solidFill>
                <a:latin typeface="+mn-lt"/>
                <a:ea typeface="+mn-ea"/>
                <a:cs typeface="+mn-cs"/>
              </a:rPr>
              <a:t>Lateral view of a </a:t>
            </a:r>
            <a:r>
              <a:rPr lang="en-IN" sz="1200" b="0" kern="1200" dirty="0" err="1" smtClean="0">
                <a:solidFill>
                  <a:schemeClr val="tx1"/>
                </a:solidFill>
                <a:latin typeface="+mn-lt"/>
                <a:ea typeface="+mn-ea"/>
                <a:cs typeface="+mn-cs"/>
              </a:rPr>
              <a:t>comminuted</a:t>
            </a:r>
            <a:r>
              <a:rPr lang="en-IN" sz="1200" b="0" kern="1200" dirty="0" smtClean="0">
                <a:solidFill>
                  <a:schemeClr val="tx1"/>
                </a:solidFill>
                <a:latin typeface="+mn-lt"/>
                <a:ea typeface="+mn-ea"/>
                <a:cs typeface="+mn-cs"/>
              </a:rPr>
              <a:t> fracture of the volar rim of the distal radius. </a:t>
            </a:r>
            <a:endParaRPr lang="en-IN" sz="1200" b="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79CE898D-58B5-4721-9216-D3AF58EB3BD1}" type="slidenum">
              <a:rPr lang="en-IN" smtClean="0"/>
              <a:t>11</a:t>
            </a:fld>
            <a:endParaRPr lang="en-IN"/>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46.51  Hutchinson's fracture of the radial styloid, </a:t>
            </a:r>
            <a:r>
              <a:rPr lang="en-IN" sz="1200" b="0" kern="1200" dirty="0" smtClean="0">
                <a:solidFill>
                  <a:schemeClr val="tx1"/>
                </a:solidFill>
                <a:latin typeface="+mn-lt"/>
                <a:ea typeface="+mn-ea"/>
                <a:cs typeface="+mn-cs"/>
              </a:rPr>
              <a:t>usually due to a direct blow. </a:t>
            </a:r>
          </a:p>
          <a:p>
            <a:endParaRPr lang="en-IN" dirty="0"/>
          </a:p>
        </p:txBody>
      </p:sp>
      <p:sp>
        <p:nvSpPr>
          <p:cNvPr id="4" name="Slide Number Placeholder 3"/>
          <p:cNvSpPr>
            <a:spLocks noGrp="1"/>
          </p:cNvSpPr>
          <p:nvPr>
            <p:ph type="sldNum" sz="quarter" idx="10"/>
          </p:nvPr>
        </p:nvSpPr>
        <p:spPr/>
        <p:txBody>
          <a:bodyPr/>
          <a:lstStyle/>
          <a:p>
            <a:fld id="{79CE898D-58B5-4721-9216-D3AF58EB3BD1}" type="slidenum">
              <a:rPr lang="en-IN" smtClean="0"/>
              <a:t>12</a:t>
            </a:fld>
            <a:endParaRPr lang="en-IN"/>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46.53  Fracture of the scaphoid. </a:t>
            </a:r>
            <a:r>
              <a:rPr lang="en-IN" sz="1200" b="0" kern="1200" dirty="0" smtClean="0">
                <a:solidFill>
                  <a:schemeClr val="tx1"/>
                </a:solidFill>
                <a:latin typeface="+mn-lt"/>
                <a:ea typeface="+mn-ea"/>
                <a:cs typeface="+mn-cs"/>
              </a:rPr>
              <a:t>In the PA projection (A), the scaphoid is somewhat rotated, and a fracture is difficult to see. The navicular view with the wrist in ulnar deviation (B) demonstrates a lucent band traversing the waist of the scaphoid, representing a fracture. Such fractures can be difficult to detect in the acute setting; occasionally, re-imaging the patient 7–10 days after injury may demonstrate the fracture due to hyperaemia of the surrounding bone. </a:t>
            </a:r>
          </a:p>
          <a:p>
            <a:endParaRPr lang="en-IN" dirty="0"/>
          </a:p>
        </p:txBody>
      </p:sp>
      <p:sp>
        <p:nvSpPr>
          <p:cNvPr id="4" name="Slide Number Placeholder 3"/>
          <p:cNvSpPr>
            <a:spLocks noGrp="1"/>
          </p:cNvSpPr>
          <p:nvPr>
            <p:ph type="sldNum" sz="quarter" idx="10"/>
          </p:nvPr>
        </p:nvSpPr>
        <p:spPr/>
        <p:txBody>
          <a:bodyPr/>
          <a:lstStyle/>
          <a:p>
            <a:fld id="{79CE898D-58B5-4721-9216-D3AF58EB3BD1}" type="slidenum">
              <a:rPr lang="en-IN" smtClean="0"/>
              <a:t>13</a:t>
            </a:fld>
            <a:endParaRPr lang="en-IN"/>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46.54  Osteonecrosis of the proximal pole of the scaphoid</a:t>
            </a:r>
            <a:r>
              <a:rPr lang="en-IN" sz="1200" b="0" kern="1200" dirty="0" smtClean="0">
                <a:solidFill>
                  <a:schemeClr val="tx1"/>
                </a:solidFill>
                <a:latin typeface="+mn-lt"/>
                <a:ea typeface="+mn-ea"/>
                <a:cs typeface="+mn-cs"/>
              </a:rPr>
              <a:t>. Direct coronal CT. (A) demonstrates the unhealed fracture through the waist of the scaphoid (arrow). The proximal pole is dense, indicating ischaemia or osteonecrosis. Coronal T1-weighted (B) and T2-weighted (C) images demonstrate abnormal low signal in the proximal fragment (arrow). </a:t>
            </a:r>
          </a:p>
          <a:p>
            <a:endParaRPr lang="en-IN" dirty="0"/>
          </a:p>
        </p:txBody>
      </p:sp>
      <p:sp>
        <p:nvSpPr>
          <p:cNvPr id="4" name="Slide Number Placeholder 3"/>
          <p:cNvSpPr>
            <a:spLocks noGrp="1"/>
          </p:cNvSpPr>
          <p:nvPr>
            <p:ph type="sldNum" sz="quarter" idx="10"/>
          </p:nvPr>
        </p:nvSpPr>
        <p:spPr/>
        <p:txBody>
          <a:bodyPr/>
          <a:lstStyle/>
          <a:p>
            <a:fld id="{79CE898D-58B5-4721-9216-D3AF58EB3BD1}" type="slidenum">
              <a:rPr lang="en-IN" smtClean="0"/>
              <a:t>14</a:t>
            </a:fld>
            <a:endParaRPr lang="en-IN"/>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sz="1200" b="1" kern="1200" dirty="0" smtClean="0">
                <a:solidFill>
                  <a:schemeClr val="tx1"/>
                </a:solidFill>
                <a:latin typeface="+mn-lt"/>
                <a:ea typeface="+mn-ea"/>
                <a:cs typeface="+mn-cs"/>
              </a:rPr>
              <a:t>Figure 46.59  </a:t>
            </a:r>
            <a:r>
              <a:rPr lang="en-IN" sz="1200" b="1" kern="1200" dirty="0" err="1" smtClean="0">
                <a:solidFill>
                  <a:schemeClr val="tx1"/>
                </a:solidFill>
                <a:latin typeface="+mn-lt"/>
                <a:ea typeface="+mn-ea"/>
                <a:cs typeface="+mn-cs"/>
              </a:rPr>
              <a:t>Scapholunate</a:t>
            </a:r>
            <a:r>
              <a:rPr lang="en-IN" sz="1200" b="1" kern="1200" dirty="0" smtClean="0">
                <a:solidFill>
                  <a:schemeClr val="tx1"/>
                </a:solidFill>
                <a:latin typeface="+mn-lt"/>
                <a:ea typeface="+mn-ea"/>
                <a:cs typeface="+mn-cs"/>
              </a:rPr>
              <a:t> dissociation. </a:t>
            </a:r>
            <a:r>
              <a:rPr lang="en-IN" sz="1200" b="0" kern="1200" dirty="0" smtClean="0">
                <a:solidFill>
                  <a:schemeClr val="tx1"/>
                </a:solidFill>
                <a:latin typeface="+mn-lt"/>
                <a:ea typeface="+mn-ea"/>
                <a:cs typeface="+mn-cs"/>
              </a:rPr>
              <a:t>PA view of the wrist in ulnar deviation (A) shows abnormal widening of the </a:t>
            </a:r>
            <a:r>
              <a:rPr lang="en-IN" sz="1200" b="0" kern="1200" dirty="0" err="1" smtClean="0">
                <a:solidFill>
                  <a:schemeClr val="tx1"/>
                </a:solidFill>
                <a:latin typeface="+mn-lt"/>
                <a:ea typeface="+mn-ea"/>
                <a:cs typeface="+mn-cs"/>
              </a:rPr>
              <a:t>scapholunate</a:t>
            </a:r>
            <a:r>
              <a:rPr lang="en-IN" sz="1200" b="0" kern="1200" dirty="0" smtClean="0">
                <a:solidFill>
                  <a:schemeClr val="tx1"/>
                </a:solidFill>
                <a:latin typeface="+mn-lt"/>
                <a:ea typeface="+mn-ea"/>
                <a:cs typeface="+mn-cs"/>
              </a:rPr>
              <a:t> distance (greater than 4 mm), consistent with disruption of the </a:t>
            </a:r>
            <a:r>
              <a:rPr lang="en-IN" sz="1200" b="0" kern="1200" dirty="0" err="1" smtClean="0">
                <a:solidFill>
                  <a:schemeClr val="tx1"/>
                </a:solidFill>
                <a:latin typeface="+mn-lt"/>
                <a:ea typeface="+mn-ea"/>
                <a:cs typeface="+mn-cs"/>
              </a:rPr>
              <a:t>scapholunate</a:t>
            </a:r>
            <a:r>
              <a:rPr lang="en-IN" sz="1200" b="0" kern="1200" dirty="0" smtClean="0">
                <a:solidFill>
                  <a:schemeClr val="tx1"/>
                </a:solidFill>
                <a:latin typeface="+mn-lt"/>
                <a:ea typeface="+mn-ea"/>
                <a:cs typeface="+mn-cs"/>
              </a:rPr>
              <a:t> ligament. View in radial deviation (B) demonstrates no significant abnormality; the widening is not apparent. </a:t>
            </a:r>
          </a:p>
          <a:p>
            <a:r>
              <a:rPr lang="en-IN" sz="1200" b="0" kern="1200" dirty="0" smtClean="0">
                <a:solidFill>
                  <a:schemeClr val="tx1"/>
                </a:solidFill>
                <a:latin typeface="+mn-lt"/>
                <a:ea typeface="+mn-ea"/>
                <a:cs typeface="+mn-cs"/>
              </a:rPr>
              <a:t/>
            </a:r>
            <a:br>
              <a:rPr lang="en-IN" sz="1200" b="0" kern="1200" dirty="0" smtClean="0">
                <a:solidFill>
                  <a:schemeClr val="tx1"/>
                </a:solidFill>
                <a:latin typeface="+mn-lt"/>
                <a:ea typeface="+mn-ea"/>
                <a:cs typeface="+mn-cs"/>
              </a:rPr>
            </a:br>
            <a:endParaRPr lang="en-IN" b="0" dirty="0"/>
          </a:p>
        </p:txBody>
      </p:sp>
      <p:sp>
        <p:nvSpPr>
          <p:cNvPr id="4" name="Slide Number Placeholder 3"/>
          <p:cNvSpPr>
            <a:spLocks noGrp="1"/>
          </p:cNvSpPr>
          <p:nvPr>
            <p:ph type="sldNum" sz="quarter" idx="10"/>
          </p:nvPr>
        </p:nvSpPr>
        <p:spPr/>
        <p:txBody>
          <a:bodyPr/>
          <a:lstStyle/>
          <a:p>
            <a:fld id="{79CE898D-58B5-4721-9216-D3AF58EB3BD1}" type="slidenum">
              <a:rPr lang="en-IN" smtClean="0"/>
              <a:t>15</a:t>
            </a:fld>
            <a:endParaRPr lang="en-IN"/>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46.60  </a:t>
            </a:r>
            <a:r>
              <a:rPr lang="en-IN" sz="1200" b="1" kern="1200" dirty="0" err="1" smtClean="0">
                <a:solidFill>
                  <a:schemeClr val="tx1"/>
                </a:solidFill>
                <a:latin typeface="+mn-lt"/>
                <a:ea typeface="+mn-ea"/>
                <a:cs typeface="+mn-cs"/>
              </a:rPr>
              <a:t>Scapholunate</a:t>
            </a:r>
            <a:r>
              <a:rPr lang="en-IN" sz="1200" b="1" kern="1200" dirty="0" smtClean="0">
                <a:solidFill>
                  <a:schemeClr val="tx1"/>
                </a:solidFill>
                <a:latin typeface="+mn-lt"/>
                <a:ea typeface="+mn-ea"/>
                <a:cs typeface="+mn-cs"/>
              </a:rPr>
              <a:t> dissociation. </a:t>
            </a:r>
            <a:r>
              <a:rPr lang="en-IN" sz="1200" b="0" kern="1200" dirty="0" smtClean="0">
                <a:solidFill>
                  <a:schemeClr val="tx1"/>
                </a:solidFill>
                <a:latin typeface="+mn-lt"/>
                <a:ea typeface="+mn-ea"/>
                <a:cs typeface="+mn-cs"/>
              </a:rPr>
              <a:t>The PA view shows rotation of the scaphoid, so that the distal pole is seen on end (the ‘signet ring’ sign) (small arrows). The </a:t>
            </a:r>
            <a:r>
              <a:rPr lang="en-IN" sz="1200" b="0" kern="1200" dirty="0" err="1" smtClean="0">
                <a:solidFill>
                  <a:schemeClr val="tx1"/>
                </a:solidFill>
                <a:latin typeface="+mn-lt"/>
                <a:ea typeface="+mn-ea"/>
                <a:cs typeface="+mn-cs"/>
              </a:rPr>
              <a:t>scapholunate</a:t>
            </a:r>
            <a:r>
              <a:rPr lang="en-IN" sz="1200" b="0" kern="1200" dirty="0" smtClean="0">
                <a:solidFill>
                  <a:schemeClr val="tx1"/>
                </a:solidFill>
                <a:latin typeface="+mn-lt"/>
                <a:ea typeface="+mn-ea"/>
                <a:cs typeface="+mn-cs"/>
              </a:rPr>
              <a:t> space is abnormally wide (large arrow). Note also old </a:t>
            </a:r>
            <a:r>
              <a:rPr lang="en-IN" sz="1200" b="0" kern="1200" dirty="0" err="1" smtClean="0">
                <a:solidFill>
                  <a:schemeClr val="tx1"/>
                </a:solidFill>
                <a:latin typeface="+mn-lt"/>
                <a:ea typeface="+mn-ea"/>
                <a:cs typeface="+mn-cs"/>
              </a:rPr>
              <a:t>ununited</a:t>
            </a:r>
            <a:r>
              <a:rPr lang="en-IN" sz="1200" b="0" kern="1200" dirty="0" smtClean="0">
                <a:solidFill>
                  <a:schemeClr val="tx1"/>
                </a:solidFill>
                <a:latin typeface="+mn-lt"/>
                <a:ea typeface="+mn-ea"/>
                <a:cs typeface="+mn-cs"/>
              </a:rPr>
              <a:t> fracture of the ulnar styloid and ossification in triangular fibrocartilage from previous injury. </a:t>
            </a:r>
          </a:p>
          <a:p>
            <a:endParaRPr lang="en-IN" dirty="0"/>
          </a:p>
        </p:txBody>
      </p:sp>
      <p:sp>
        <p:nvSpPr>
          <p:cNvPr id="4" name="Slide Number Placeholder 3"/>
          <p:cNvSpPr>
            <a:spLocks noGrp="1"/>
          </p:cNvSpPr>
          <p:nvPr>
            <p:ph type="sldNum" sz="quarter" idx="10"/>
          </p:nvPr>
        </p:nvSpPr>
        <p:spPr/>
        <p:txBody>
          <a:bodyPr/>
          <a:lstStyle/>
          <a:p>
            <a:fld id="{79CE898D-58B5-4721-9216-D3AF58EB3BD1}" type="slidenum">
              <a:rPr lang="en-IN" smtClean="0"/>
              <a:t>16</a:t>
            </a:fld>
            <a:endParaRPr lang="en-IN"/>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46.61  Posterior trans-scaphoid </a:t>
            </a:r>
            <a:r>
              <a:rPr lang="en-IN" sz="1200" b="1" kern="1200" dirty="0" err="1" smtClean="0">
                <a:solidFill>
                  <a:schemeClr val="tx1"/>
                </a:solidFill>
                <a:latin typeface="+mn-lt"/>
                <a:ea typeface="+mn-ea"/>
                <a:cs typeface="+mn-cs"/>
              </a:rPr>
              <a:t>perilunate</a:t>
            </a:r>
            <a:r>
              <a:rPr lang="en-IN" sz="1200" b="1" kern="1200" dirty="0" smtClean="0">
                <a:solidFill>
                  <a:schemeClr val="tx1"/>
                </a:solidFill>
                <a:latin typeface="+mn-lt"/>
                <a:ea typeface="+mn-ea"/>
                <a:cs typeface="+mn-cs"/>
              </a:rPr>
              <a:t> fracture-dislocation. </a:t>
            </a:r>
            <a:r>
              <a:rPr lang="en-IN" sz="1200" b="0" kern="1200" dirty="0" smtClean="0">
                <a:solidFill>
                  <a:schemeClr val="tx1"/>
                </a:solidFill>
                <a:latin typeface="+mn-lt"/>
                <a:ea typeface="+mn-ea"/>
                <a:cs typeface="+mn-cs"/>
              </a:rPr>
              <a:t>The PA view (A) demonstrates overlap of the lunate and capitate, with a ‘wedge of pie’ appearance of the lunate. There is a fracture of the scaphoid. The lateral view (B) demonstrates slight volar tilt of the lunate, with the remainder of the carpus and hand posteriorly dislocated. </a:t>
            </a:r>
          </a:p>
          <a:p>
            <a:endParaRPr lang="en-IN" b="0" dirty="0"/>
          </a:p>
        </p:txBody>
      </p:sp>
      <p:sp>
        <p:nvSpPr>
          <p:cNvPr id="4" name="Slide Number Placeholder 3"/>
          <p:cNvSpPr>
            <a:spLocks noGrp="1"/>
          </p:cNvSpPr>
          <p:nvPr>
            <p:ph type="sldNum" sz="quarter" idx="10"/>
          </p:nvPr>
        </p:nvSpPr>
        <p:spPr/>
        <p:txBody>
          <a:bodyPr/>
          <a:lstStyle/>
          <a:p>
            <a:fld id="{79CE898D-58B5-4721-9216-D3AF58EB3BD1}" type="slidenum">
              <a:rPr lang="en-IN" smtClean="0"/>
              <a:t>17</a:t>
            </a:fld>
            <a:endParaRPr lang="en-IN"/>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sz="1200" b="1" kern="1200" dirty="0" smtClean="0">
                <a:solidFill>
                  <a:schemeClr val="tx1"/>
                </a:solidFill>
                <a:latin typeface="+mn-lt"/>
                <a:ea typeface="+mn-ea"/>
                <a:cs typeface="+mn-cs"/>
              </a:rPr>
              <a:t>Figure 46.62  Anterior lunate dislocation. </a:t>
            </a:r>
            <a:r>
              <a:rPr lang="en-IN" sz="1200" b="0" kern="1200" dirty="0" smtClean="0">
                <a:solidFill>
                  <a:schemeClr val="tx1"/>
                </a:solidFill>
                <a:latin typeface="+mn-lt"/>
                <a:ea typeface="+mn-ea"/>
                <a:cs typeface="+mn-cs"/>
              </a:rPr>
              <a:t>PA view (A) can be indistinguishable from a </a:t>
            </a:r>
            <a:r>
              <a:rPr lang="en-IN" sz="1200" b="0" kern="1200" dirty="0" err="1" smtClean="0">
                <a:solidFill>
                  <a:schemeClr val="tx1"/>
                </a:solidFill>
                <a:latin typeface="+mn-lt"/>
                <a:ea typeface="+mn-ea"/>
                <a:cs typeface="+mn-cs"/>
              </a:rPr>
              <a:t>perilunate</a:t>
            </a:r>
            <a:r>
              <a:rPr lang="en-IN" sz="1200" b="0" kern="1200" dirty="0" smtClean="0">
                <a:solidFill>
                  <a:schemeClr val="tx1"/>
                </a:solidFill>
                <a:latin typeface="+mn-lt"/>
                <a:ea typeface="+mn-ea"/>
                <a:cs typeface="+mn-cs"/>
              </a:rPr>
              <a:t> dislocation. The lateral view (B) shows volar displacement, dislocation and tilt of the lunate. The remainder of the carpus is normally aligned with the radius.</a:t>
            </a:r>
            <a:endParaRPr lang="en-IN" b="0" dirty="0"/>
          </a:p>
        </p:txBody>
      </p:sp>
      <p:sp>
        <p:nvSpPr>
          <p:cNvPr id="4" name="Slide Number Placeholder 3"/>
          <p:cNvSpPr>
            <a:spLocks noGrp="1"/>
          </p:cNvSpPr>
          <p:nvPr>
            <p:ph type="sldNum" sz="quarter" idx="10"/>
          </p:nvPr>
        </p:nvSpPr>
        <p:spPr/>
        <p:txBody>
          <a:bodyPr/>
          <a:lstStyle/>
          <a:p>
            <a:fld id="{79CE898D-58B5-4721-9216-D3AF58EB3BD1}" type="slidenum">
              <a:rPr lang="en-IN" smtClean="0"/>
              <a:t>18</a:t>
            </a:fld>
            <a:endParaRPr lang="en-IN"/>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sz="1200" b="1" kern="1200" dirty="0" smtClean="0">
                <a:solidFill>
                  <a:schemeClr val="tx1"/>
                </a:solidFill>
                <a:latin typeface="+mn-lt"/>
                <a:ea typeface="+mn-ea"/>
                <a:cs typeface="+mn-cs"/>
              </a:rPr>
              <a:t>Figure 46.63  (A) Bennett's fracture-dislocation of the base of the thumb. </a:t>
            </a:r>
            <a:r>
              <a:rPr lang="en-IN" sz="1200" b="0" kern="1200" dirty="0" smtClean="0">
                <a:solidFill>
                  <a:schemeClr val="tx1"/>
                </a:solidFill>
                <a:latin typeface="+mn-lt"/>
                <a:ea typeface="+mn-ea"/>
                <a:cs typeface="+mn-cs"/>
              </a:rPr>
              <a:t>Note that the oblique fracture extends into the joint. Note also the radial and proximal displacement of the metacarpal shaft, due to contraction of the abductor pollicis longus. Extra-articular fracture (arrow, B) generally does not require surgical fixation</a:t>
            </a:r>
            <a:endParaRPr lang="en-IN" b="0" dirty="0"/>
          </a:p>
        </p:txBody>
      </p:sp>
      <p:sp>
        <p:nvSpPr>
          <p:cNvPr id="4" name="Slide Number Placeholder 3"/>
          <p:cNvSpPr>
            <a:spLocks noGrp="1"/>
          </p:cNvSpPr>
          <p:nvPr>
            <p:ph type="sldNum" sz="quarter" idx="10"/>
          </p:nvPr>
        </p:nvSpPr>
        <p:spPr/>
        <p:txBody>
          <a:bodyPr/>
          <a:lstStyle/>
          <a:p>
            <a:fld id="{79CE898D-58B5-4721-9216-D3AF58EB3BD1}" type="slidenum">
              <a:rPr lang="en-IN" smtClean="0"/>
              <a:t>19</a:t>
            </a:fld>
            <a:endParaRPr lang="en-IN"/>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46.64  Rolando's fracture of the thumb. </a:t>
            </a:r>
            <a:r>
              <a:rPr lang="en-IN" sz="1200" b="0" kern="1200" dirty="0" smtClean="0">
                <a:solidFill>
                  <a:schemeClr val="tx1"/>
                </a:solidFill>
                <a:latin typeface="+mn-lt"/>
                <a:ea typeface="+mn-ea"/>
                <a:cs typeface="+mn-cs"/>
              </a:rPr>
              <a:t>Comminution of this intra-articular fracture prevents abduction and retraction of the metacarpal shaft, and is less likely to require surgical fixation than is a Bennett's fracture. </a:t>
            </a:r>
          </a:p>
          <a:p>
            <a:endParaRPr lang="en-IN" b="0" dirty="0"/>
          </a:p>
        </p:txBody>
      </p:sp>
      <p:sp>
        <p:nvSpPr>
          <p:cNvPr id="4" name="Slide Number Placeholder 3"/>
          <p:cNvSpPr>
            <a:spLocks noGrp="1"/>
          </p:cNvSpPr>
          <p:nvPr>
            <p:ph type="sldNum" sz="quarter" idx="10"/>
          </p:nvPr>
        </p:nvSpPr>
        <p:spPr/>
        <p:txBody>
          <a:bodyPr/>
          <a:lstStyle/>
          <a:p>
            <a:fld id="{79CE898D-58B5-4721-9216-D3AF58EB3BD1}" type="slidenum">
              <a:rPr lang="en-IN" smtClean="0"/>
              <a:t>20</a:t>
            </a:fld>
            <a:endParaRPr lang="en-I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46.36  </a:t>
            </a:r>
            <a:r>
              <a:rPr lang="en-IN" sz="1200" b="1" kern="1200" dirty="0" err="1" smtClean="0">
                <a:solidFill>
                  <a:schemeClr val="tx1"/>
                </a:solidFill>
                <a:latin typeface="+mn-lt"/>
                <a:ea typeface="+mn-ea"/>
                <a:cs typeface="+mn-cs"/>
              </a:rPr>
              <a:t>Pseudodislocation</a:t>
            </a:r>
            <a:r>
              <a:rPr lang="en-IN" sz="1200" b="1" kern="1200" dirty="0" smtClean="0">
                <a:solidFill>
                  <a:schemeClr val="tx1"/>
                </a:solidFill>
                <a:latin typeface="+mn-lt"/>
                <a:ea typeface="+mn-ea"/>
                <a:cs typeface="+mn-cs"/>
              </a:rPr>
              <a:t> of the shoulder. </a:t>
            </a:r>
            <a:r>
              <a:rPr lang="en-IN" sz="1200" b="0" kern="1200" dirty="0" smtClean="0">
                <a:solidFill>
                  <a:schemeClr val="tx1"/>
                </a:solidFill>
                <a:latin typeface="+mn-lt"/>
                <a:ea typeface="+mn-ea"/>
                <a:cs typeface="+mn-cs"/>
              </a:rPr>
              <a:t>AP radiograph demonstrates a </a:t>
            </a:r>
            <a:r>
              <a:rPr lang="en-IN" sz="1200" b="0" kern="1200" dirty="0" err="1" smtClean="0">
                <a:solidFill>
                  <a:schemeClr val="tx1"/>
                </a:solidFill>
                <a:latin typeface="+mn-lt"/>
                <a:ea typeface="+mn-ea"/>
                <a:cs typeface="+mn-cs"/>
              </a:rPr>
              <a:t>comminuted</a:t>
            </a:r>
            <a:r>
              <a:rPr lang="en-IN" sz="1200" b="0" kern="1200" dirty="0" smtClean="0">
                <a:solidFill>
                  <a:schemeClr val="tx1"/>
                </a:solidFill>
                <a:latin typeface="+mn-lt"/>
                <a:ea typeface="+mn-ea"/>
                <a:cs typeface="+mn-cs"/>
              </a:rPr>
              <a:t> fracture of the surgical neck of the left humerus. There is inferior </a:t>
            </a:r>
            <a:r>
              <a:rPr lang="en-IN" sz="1200" b="0" kern="1200" dirty="0" err="1" smtClean="0">
                <a:solidFill>
                  <a:schemeClr val="tx1"/>
                </a:solidFill>
                <a:latin typeface="+mn-lt"/>
                <a:ea typeface="+mn-ea"/>
                <a:cs typeface="+mn-cs"/>
              </a:rPr>
              <a:t>pseudosubluxation</a:t>
            </a:r>
            <a:r>
              <a:rPr lang="en-IN" sz="1200" b="0" kern="1200" dirty="0" smtClean="0">
                <a:solidFill>
                  <a:schemeClr val="tx1"/>
                </a:solidFill>
                <a:latin typeface="+mn-lt"/>
                <a:ea typeface="+mn-ea"/>
                <a:cs typeface="+mn-cs"/>
              </a:rPr>
              <a:t> of the humerus relative to the glenoid due to large </a:t>
            </a:r>
            <a:r>
              <a:rPr lang="en-IN" sz="1200" b="0" kern="1200" dirty="0" err="1" smtClean="0">
                <a:solidFill>
                  <a:schemeClr val="tx1"/>
                </a:solidFill>
                <a:latin typeface="+mn-lt"/>
                <a:ea typeface="+mn-ea"/>
                <a:cs typeface="+mn-cs"/>
              </a:rPr>
              <a:t>haemarthrosis</a:t>
            </a:r>
            <a:r>
              <a:rPr lang="en-IN" sz="1200" b="0" kern="1200" dirty="0" smtClean="0">
                <a:solidFill>
                  <a:schemeClr val="tx1"/>
                </a:solidFill>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IN" sz="1200" b="0" kern="1200" dirty="0" smtClean="0">
                <a:solidFill>
                  <a:schemeClr val="tx1"/>
                </a:solidFill>
                <a:latin typeface="+mn-lt"/>
                <a:ea typeface="+mn-ea"/>
                <a:cs typeface="+mn-cs"/>
              </a:rPr>
              <a:t>The term ‘pseudo-dislocation of the shoulder’ has been used to describe the inferolateral displacement of the humeral head relative to the glenoid, secondary to a large </a:t>
            </a:r>
            <a:r>
              <a:rPr lang="en-IN" sz="1200" b="0" kern="1200" dirty="0" err="1" smtClean="0">
                <a:solidFill>
                  <a:schemeClr val="tx1"/>
                </a:solidFill>
                <a:latin typeface="+mn-lt"/>
                <a:ea typeface="+mn-ea"/>
                <a:cs typeface="+mn-cs"/>
              </a:rPr>
              <a:t>haemarthrosis</a:t>
            </a:r>
            <a:r>
              <a:rPr lang="en-IN" sz="1200" b="0" kern="1200" dirty="0" smtClean="0">
                <a:solidFill>
                  <a:schemeClr val="tx1"/>
                </a:solidFill>
                <a:latin typeface="+mn-lt"/>
                <a:ea typeface="+mn-ea"/>
                <a:cs typeface="+mn-cs"/>
              </a:rPr>
              <a:t> following </a:t>
            </a:r>
            <a:r>
              <a:rPr lang="en-IN" sz="1200" b="0" kern="1200" dirty="0" err="1" smtClean="0">
                <a:solidFill>
                  <a:schemeClr val="tx1"/>
                </a:solidFill>
                <a:latin typeface="+mn-lt"/>
                <a:ea typeface="+mn-ea"/>
                <a:cs typeface="+mn-cs"/>
              </a:rPr>
              <a:t>comminuted</a:t>
            </a:r>
            <a:r>
              <a:rPr lang="en-IN" sz="1200" b="0" kern="1200" dirty="0" smtClean="0">
                <a:solidFill>
                  <a:schemeClr val="tx1"/>
                </a:solidFill>
                <a:latin typeface="+mn-lt"/>
                <a:ea typeface="+mn-ea"/>
                <a:cs typeface="+mn-cs"/>
              </a:rPr>
              <a:t> intra-articular humeral fractures ( Fig. 46.36 ). While there is obvious incongruity of the joint in this setting, the joint alignment returns to normal after aspiration or resorption of the intra-articular fluid.</a:t>
            </a:r>
          </a:p>
          <a:p>
            <a:pPr marL="0" marR="0" indent="0" algn="l" defTabSz="914400" rtl="0" eaLnBrk="1" fontAlgn="auto" latinLnBrk="0" hangingPunct="1">
              <a:lnSpc>
                <a:spcPct val="100000"/>
              </a:lnSpc>
              <a:spcBef>
                <a:spcPts val="0"/>
              </a:spcBef>
              <a:spcAft>
                <a:spcPts val="0"/>
              </a:spcAft>
              <a:buClrTx/>
              <a:buSzTx/>
              <a:buFontTx/>
              <a:buNone/>
              <a:tabLst/>
              <a:defRPr/>
            </a:pPr>
            <a:endParaRPr lang="en-IN" sz="1200" b="0" kern="1200" dirty="0" smtClean="0">
              <a:solidFill>
                <a:schemeClr val="tx1"/>
              </a:solidFill>
              <a:latin typeface="+mn-lt"/>
              <a:ea typeface="+mn-ea"/>
              <a:cs typeface="+mn-cs"/>
            </a:endParaRPr>
          </a:p>
          <a:p>
            <a:endParaRPr lang="en-IN" dirty="0"/>
          </a:p>
        </p:txBody>
      </p:sp>
      <p:sp>
        <p:nvSpPr>
          <p:cNvPr id="4" name="Slide Number Placeholder 3"/>
          <p:cNvSpPr>
            <a:spLocks noGrp="1"/>
          </p:cNvSpPr>
          <p:nvPr>
            <p:ph type="sldNum" sz="quarter" idx="10"/>
          </p:nvPr>
        </p:nvSpPr>
        <p:spPr/>
        <p:txBody>
          <a:bodyPr/>
          <a:lstStyle/>
          <a:p>
            <a:fld id="{79CE898D-58B5-4721-9216-D3AF58EB3BD1}" type="slidenum">
              <a:rPr lang="en-IN" smtClean="0"/>
              <a:t>3</a:t>
            </a:fld>
            <a:endParaRPr lang="en-IN"/>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46.65  Gamekeeper's, or ski pole, fracture. </a:t>
            </a:r>
            <a:r>
              <a:rPr lang="en-IN" sz="1200" b="0" kern="1200" dirty="0" smtClean="0">
                <a:solidFill>
                  <a:schemeClr val="tx1"/>
                </a:solidFill>
                <a:latin typeface="+mn-lt"/>
                <a:ea typeface="+mn-ea"/>
                <a:cs typeface="+mn-cs"/>
              </a:rPr>
              <a:t>An AP view of the thumb demonstrates a bony fragment adjacent to the medial aspect of the base of the proximal phalanx of the thumb (arrow); this represents avulsion of the ulnar collateral ligament of the MCP joint, and leads to significant instability of the thumb. </a:t>
            </a:r>
          </a:p>
          <a:p>
            <a:endParaRPr lang="en-IN" b="0" dirty="0"/>
          </a:p>
        </p:txBody>
      </p:sp>
      <p:sp>
        <p:nvSpPr>
          <p:cNvPr id="4" name="Slide Number Placeholder 3"/>
          <p:cNvSpPr>
            <a:spLocks noGrp="1"/>
          </p:cNvSpPr>
          <p:nvPr>
            <p:ph type="sldNum" sz="quarter" idx="10"/>
          </p:nvPr>
        </p:nvSpPr>
        <p:spPr/>
        <p:txBody>
          <a:bodyPr/>
          <a:lstStyle/>
          <a:p>
            <a:fld id="{79CE898D-58B5-4721-9216-D3AF58EB3BD1}" type="slidenum">
              <a:rPr lang="en-IN" smtClean="0"/>
              <a:t>21</a:t>
            </a:fld>
            <a:endParaRPr lang="en-IN"/>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46.66  Volar plate avulsion. </a:t>
            </a:r>
            <a:r>
              <a:rPr lang="en-IN" sz="1200" b="0" kern="1200" dirty="0" smtClean="0">
                <a:solidFill>
                  <a:schemeClr val="tx1"/>
                </a:solidFill>
                <a:latin typeface="+mn-lt"/>
                <a:ea typeface="+mn-ea"/>
                <a:cs typeface="+mn-cs"/>
              </a:rPr>
              <a:t>The patient in (A) demonstrates dorsal subluxation of the middle phalanx, with a </a:t>
            </a:r>
            <a:r>
              <a:rPr lang="en-IN" sz="1200" b="0" kern="1200" dirty="0" err="1" smtClean="0">
                <a:solidFill>
                  <a:schemeClr val="tx1"/>
                </a:solidFill>
                <a:latin typeface="+mn-lt"/>
                <a:ea typeface="+mn-ea"/>
                <a:cs typeface="+mn-cs"/>
              </a:rPr>
              <a:t>volarly</a:t>
            </a:r>
            <a:r>
              <a:rPr lang="en-IN" sz="1200" b="0" kern="1200" dirty="0" smtClean="0">
                <a:solidFill>
                  <a:schemeClr val="tx1"/>
                </a:solidFill>
                <a:latin typeface="+mn-lt"/>
                <a:ea typeface="+mn-ea"/>
                <a:cs typeface="+mn-cs"/>
              </a:rPr>
              <a:t> displaced fracture fragment (arrow) representing an avulsion of the volar plate. In a different patient (B), there is no displacement; the fracture fragment is very subtle (arrow). </a:t>
            </a:r>
          </a:p>
          <a:p>
            <a:endParaRPr lang="en-IN" b="0" dirty="0"/>
          </a:p>
        </p:txBody>
      </p:sp>
      <p:sp>
        <p:nvSpPr>
          <p:cNvPr id="4" name="Slide Number Placeholder 3"/>
          <p:cNvSpPr>
            <a:spLocks noGrp="1"/>
          </p:cNvSpPr>
          <p:nvPr>
            <p:ph type="sldNum" sz="quarter" idx="10"/>
          </p:nvPr>
        </p:nvSpPr>
        <p:spPr/>
        <p:txBody>
          <a:bodyPr/>
          <a:lstStyle/>
          <a:p>
            <a:fld id="{79CE898D-58B5-4721-9216-D3AF58EB3BD1}" type="slidenum">
              <a:rPr lang="en-IN" smtClean="0"/>
              <a:t>22</a:t>
            </a:fld>
            <a:endParaRPr lang="en-IN"/>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sz="1200" b="1" kern="1200" dirty="0" smtClean="0">
                <a:solidFill>
                  <a:schemeClr val="tx1"/>
                </a:solidFill>
                <a:latin typeface="+mn-lt"/>
                <a:ea typeface="+mn-ea"/>
                <a:cs typeface="+mn-cs"/>
              </a:rPr>
              <a:t>Figure 46.67  Baseball finger</a:t>
            </a:r>
            <a:r>
              <a:rPr lang="en-IN" sz="1200" b="0" kern="1200" dirty="0" smtClean="0">
                <a:solidFill>
                  <a:schemeClr val="tx1"/>
                </a:solidFill>
                <a:latin typeface="+mn-lt"/>
                <a:ea typeface="+mn-ea"/>
                <a:cs typeface="+mn-cs"/>
              </a:rPr>
              <a:t>. There is a fracture fragment dorsal to the base of the distal phalanx, indicating avulsion of the extensor tendon. The fixed flexion deformity at the DIP is due to the unopposed action of the flexor tendon</a:t>
            </a:r>
            <a:endParaRPr lang="en-IN" b="0" dirty="0"/>
          </a:p>
        </p:txBody>
      </p:sp>
      <p:sp>
        <p:nvSpPr>
          <p:cNvPr id="4" name="Slide Number Placeholder 3"/>
          <p:cNvSpPr>
            <a:spLocks noGrp="1"/>
          </p:cNvSpPr>
          <p:nvPr>
            <p:ph type="sldNum" sz="quarter" idx="10"/>
          </p:nvPr>
        </p:nvSpPr>
        <p:spPr/>
        <p:txBody>
          <a:bodyPr/>
          <a:lstStyle/>
          <a:p>
            <a:fld id="{79CE898D-58B5-4721-9216-D3AF58EB3BD1}" type="slidenum">
              <a:rPr lang="en-IN" smtClean="0"/>
              <a:t>23</a:t>
            </a:fld>
            <a:endParaRPr lang="en-IN"/>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sz="1200" b="1" kern="1200" dirty="0" smtClean="0">
                <a:solidFill>
                  <a:schemeClr val="tx1"/>
                </a:solidFill>
                <a:latin typeface="+mn-lt"/>
                <a:ea typeface="+mn-ea"/>
                <a:cs typeface="+mn-cs"/>
              </a:rPr>
              <a:t>Figure 46.70  Coronal T1-weighted MRI (A) in a patient with Cushing's syndrome demonstrates a well-defined lesion in the subcortical bone demarcated by a line of low signal, consistent with avascular necrosis of the femoral head (small arrow). An ill-defined zone of decreased signal in the medial femoral neck (arrow) represents a </a:t>
            </a:r>
            <a:r>
              <a:rPr lang="en-IN" sz="1200" b="1" kern="1200" dirty="0" err="1" smtClean="0">
                <a:solidFill>
                  <a:schemeClr val="tx1"/>
                </a:solidFill>
                <a:latin typeface="+mn-lt"/>
                <a:ea typeface="+mn-ea"/>
                <a:cs typeface="+mn-cs"/>
              </a:rPr>
              <a:t>subcapital</a:t>
            </a:r>
            <a:r>
              <a:rPr lang="en-IN" sz="1200" b="1" kern="1200" dirty="0" smtClean="0">
                <a:solidFill>
                  <a:schemeClr val="tx1"/>
                </a:solidFill>
                <a:latin typeface="+mn-lt"/>
                <a:ea typeface="+mn-ea"/>
                <a:cs typeface="+mn-cs"/>
              </a:rPr>
              <a:t> fracture. An oblique axial STIR image oriented along the long axis of the femoral neck (B) shows low signal in the region of AVN (small arrow) and high signal in the posterior femoral neck fracture (arrow). There is a small joint effusion (open arrow). </a:t>
            </a:r>
            <a:endParaRPr lang="en-IN" sz="1200" b="1"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79CE898D-58B5-4721-9216-D3AF58EB3BD1}" type="slidenum">
              <a:rPr lang="en-IN" smtClean="0"/>
              <a:t>24</a:t>
            </a:fld>
            <a:endParaRPr lang="en-IN"/>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sz="1200" b="1" kern="1200" dirty="0" smtClean="0">
                <a:solidFill>
                  <a:schemeClr val="tx1"/>
                </a:solidFill>
                <a:latin typeface="+mn-lt"/>
                <a:ea typeface="+mn-ea"/>
                <a:cs typeface="+mn-cs"/>
              </a:rPr>
              <a:t>Figure 46.77  Segond fracture of the knee. </a:t>
            </a:r>
            <a:r>
              <a:rPr lang="en-IN" sz="1200" b="0" kern="1200" dirty="0" smtClean="0">
                <a:solidFill>
                  <a:schemeClr val="tx1"/>
                </a:solidFill>
                <a:latin typeface="+mn-lt"/>
                <a:ea typeface="+mn-ea"/>
                <a:cs typeface="+mn-cs"/>
              </a:rPr>
              <a:t>Coronal proton density-weighted MRI demonstrates avulsion of the bony insertion of the iliotibial band (arrow). Avulsions of the lateral collateral ligament complex have a close association with ACL injury. </a:t>
            </a:r>
          </a:p>
          <a:p>
            <a:r>
              <a:rPr lang="en-IN" sz="1200" b="0" kern="1200" dirty="0" smtClean="0">
                <a:solidFill>
                  <a:schemeClr val="tx1"/>
                </a:solidFill>
                <a:latin typeface="+mn-lt"/>
                <a:ea typeface="+mn-ea"/>
                <a:cs typeface="+mn-cs"/>
              </a:rPr>
              <a:t/>
            </a:r>
            <a:br>
              <a:rPr lang="en-IN" sz="1200" b="0" kern="1200" dirty="0" smtClean="0">
                <a:solidFill>
                  <a:schemeClr val="tx1"/>
                </a:solidFill>
                <a:latin typeface="+mn-lt"/>
                <a:ea typeface="+mn-ea"/>
                <a:cs typeface="+mn-cs"/>
              </a:rPr>
            </a:br>
            <a:endParaRPr lang="en-IN" b="0" dirty="0"/>
          </a:p>
        </p:txBody>
      </p:sp>
      <p:sp>
        <p:nvSpPr>
          <p:cNvPr id="4" name="Slide Number Placeholder 3"/>
          <p:cNvSpPr>
            <a:spLocks noGrp="1"/>
          </p:cNvSpPr>
          <p:nvPr>
            <p:ph type="sldNum" sz="quarter" idx="10"/>
          </p:nvPr>
        </p:nvSpPr>
        <p:spPr/>
        <p:txBody>
          <a:bodyPr/>
          <a:lstStyle/>
          <a:p>
            <a:fld id="{79CE898D-58B5-4721-9216-D3AF58EB3BD1}" type="slidenum">
              <a:rPr lang="en-IN" smtClean="0"/>
              <a:t>25</a:t>
            </a:fld>
            <a:endParaRPr lang="en-IN"/>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sz="1200" b="1" kern="1200" dirty="0" smtClean="0">
                <a:solidFill>
                  <a:schemeClr val="tx1"/>
                </a:solidFill>
                <a:latin typeface="+mn-lt"/>
                <a:ea typeface="+mn-ea"/>
                <a:cs typeface="+mn-cs"/>
              </a:rPr>
              <a:t>Figure 46.78  Bipartite patella (</a:t>
            </a:r>
            <a:r>
              <a:rPr lang="en-IN" sz="1200" b="0" kern="1200" dirty="0" smtClean="0">
                <a:solidFill>
                  <a:schemeClr val="tx1"/>
                </a:solidFill>
                <a:latin typeface="+mn-lt"/>
                <a:ea typeface="+mn-ea"/>
                <a:cs typeface="+mn-cs"/>
              </a:rPr>
              <a:t>A) is usually superolateral in location; the fragment is often smaller than the ‘defect’ in the patella. The edges are smooth and sclerotic (arrow). In comparison, an acute fracture of the patella (B) demonstrates fragments that fit together like puzzle pieces; the edges are indistinct (arrow). </a:t>
            </a:r>
          </a:p>
          <a:p>
            <a:r>
              <a:rPr lang="en-IN" sz="1200" b="1" kern="1200" dirty="0" smtClean="0">
                <a:solidFill>
                  <a:schemeClr val="tx1"/>
                </a:solidFill>
                <a:latin typeface="+mn-lt"/>
                <a:ea typeface="+mn-ea"/>
                <a:cs typeface="+mn-cs"/>
              </a:rPr>
              <a:t/>
            </a:r>
            <a:br>
              <a:rPr lang="en-IN" sz="1200" b="1" kern="1200" dirty="0" smtClean="0">
                <a:solidFill>
                  <a:schemeClr val="tx1"/>
                </a:solidFill>
                <a:latin typeface="+mn-lt"/>
                <a:ea typeface="+mn-ea"/>
                <a:cs typeface="+mn-cs"/>
              </a:rPr>
            </a:br>
            <a:endParaRPr lang="en-IN" dirty="0"/>
          </a:p>
        </p:txBody>
      </p:sp>
      <p:sp>
        <p:nvSpPr>
          <p:cNvPr id="4" name="Slide Number Placeholder 3"/>
          <p:cNvSpPr>
            <a:spLocks noGrp="1"/>
          </p:cNvSpPr>
          <p:nvPr>
            <p:ph type="sldNum" sz="quarter" idx="10"/>
          </p:nvPr>
        </p:nvSpPr>
        <p:spPr/>
        <p:txBody>
          <a:bodyPr/>
          <a:lstStyle/>
          <a:p>
            <a:fld id="{79CE898D-58B5-4721-9216-D3AF58EB3BD1}" type="slidenum">
              <a:rPr lang="en-IN" smtClean="0"/>
              <a:t>26</a:t>
            </a:fld>
            <a:endParaRPr lang="en-IN"/>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46.81  MRI appearance of acute rupture of the ACL. </a:t>
            </a:r>
            <a:r>
              <a:rPr lang="en-IN" sz="1200" b="0" kern="1200" dirty="0" smtClean="0">
                <a:solidFill>
                  <a:schemeClr val="tx1"/>
                </a:solidFill>
                <a:latin typeface="+mn-lt"/>
                <a:ea typeface="+mn-ea"/>
                <a:cs typeface="+mn-cs"/>
              </a:rPr>
              <a:t>Sagittal T1-weighted MRI of the knee (A) demonstrates a mass of intermediate amorphous signal in the expected location of the anterior cruciate ligament (arrow), consistent with a complete tear of the ACL. Further laterally (B), low signal in the posterior tibia and lateral femoral condyle represents typical contusions seen in association with ACL injury (small arrows). </a:t>
            </a:r>
          </a:p>
          <a:p>
            <a:endParaRPr lang="en-IN" dirty="0"/>
          </a:p>
        </p:txBody>
      </p:sp>
      <p:sp>
        <p:nvSpPr>
          <p:cNvPr id="4" name="Slide Number Placeholder 3"/>
          <p:cNvSpPr>
            <a:spLocks noGrp="1"/>
          </p:cNvSpPr>
          <p:nvPr>
            <p:ph type="sldNum" sz="quarter" idx="10"/>
          </p:nvPr>
        </p:nvSpPr>
        <p:spPr/>
        <p:txBody>
          <a:bodyPr/>
          <a:lstStyle/>
          <a:p>
            <a:fld id="{79CE898D-58B5-4721-9216-D3AF58EB3BD1}" type="slidenum">
              <a:rPr lang="en-IN" smtClean="0"/>
              <a:t>27</a:t>
            </a:fld>
            <a:endParaRPr lang="en-IN"/>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46.83  Bucket-handle tear of the medial meniscus. </a:t>
            </a:r>
            <a:r>
              <a:rPr lang="en-IN" sz="1200" b="0" kern="1200" dirty="0" smtClean="0">
                <a:solidFill>
                  <a:schemeClr val="tx1"/>
                </a:solidFill>
                <a:latin typeface="+mn-lt"/>
                <a:ea typeface="+mn-ea"/>
                <a:cs typeface="+mn-cs"/>
              </a:rPr>
              <a:t>Coronal proton density-weighted image (A) shows decreased size of the medial meniscus (long arrow) and a </a:t>
            </a:r>
            <a:r>
              <a:rPr lang="en-IN" sz="1200" b="0" kern="1200" dirty="0" err="1" smtClean="0">
                <a:solidFill>
                  <a:schemeClr val="tx1"/>
                </a:solidFill>
                <a:latin typeface="+mn-lt"/>
                <a:ea typeface="+mn-ea"/>
                <a:cs typeface="+mn-cs"/>
              </a:rPr>
              <a:t>meniscal</a:t>
            </a:r>
            <a:r>
              <a:rPr lang="en-IN" sz="1200" b="0" kern="1200" dirty="0" smtClean="0">
                <a:solidFill>
                  <a:schemeClr val="tx1"/>
                </a:solidFill>
                <a:latin typeface="+mn-lt"/>
                <a:ea typeface="+mn-ea"/>
                <a:cs typeface="+mn-cs"/>
              </a:rPr>
              <a:t> fragment displaced medially into the intercondylar notch (small arrow). Sagittal T2-weighted MRI of the knee (B) shows irregular shape and small size of the posterior horn of the medial meniscus (long arrow). The posterior horn of the meniscus should be at least as large as any other </a:t>
            </a:r>
            <a:r>
              <a:rPr lang="en-IN" sz="1200" b="0" kern="1200" dirty="0" err="1" smtClean="0">
                <a:solidFill>
                  <a:schemeClr val="tx1"/>
                </a:solidFill>
                <a:latin typeface="+mn-lt"/>
                <a:ea typeface="+mn-ea"/>
                <a:cs typeface="+mn-cs"/>
              </a:rPr>
              <a:t>meniscal</a:t>
            </a:r>
            <a:r>
              <a:rPr lang="en-IN" sz="1200" b="0" kern="1200" dirty="0" smtClean="0">
                <a:solidFill>
                  <a:schemeClr val="tx1"/>
                </a:solidFill>
                <a:latin typeface="+mn-lt"/>
                <a:ea typeface="+mn-ea"/>
                <a:cs typeface="+mn-cs"/>
              </a:rPr>
              <a:t> quadrant. There is a large area of signal void in the anterior joint (small arrow), separate from the anterior horn of the meniscus (open arrow), that represents a fragment of the meniscus that has separated and migrated anteriorly. </a:t>
            </a:r>
          </a:p>
          <a:p>
            <a:endParaRPr lang="en-IN" dirty="0"/>
          </a:p>
        </p:txBody>
      </p:sp>
      <p:sp>
        <p:nvSpPr>
          <p:cNvPr id="4" name="Slide Number Placeholder 3"/>
          <p:cNvSpPr>
            <a:spLocks noGrp="1"/>
          </p:cNvSpPr>
          <p:nvPr>
            <p:ph type="sldNum" sz="quarter" idx="10"/>
          </p:nvPr>
        </p:nvSpPr>
        <p:spPr/>
        <p:txBody>
          <a:bodyPr/>
          <a:lstStyle/>
          <a:p>
            <a:fld id="{79CE898D-58B5-4721-9216-D3AF58EB3BD1}" type="slidenum">
              <a:rPr lang="en-IN" smtClean="0"/>
              <a:t>28</a:t>
            </a:fld>
            <a:endParaRPr lang="en-IN"/>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sz="1200" b="1" kern="1200" dirty="0" smtClean="0">
                <a:solidFill>
                  <a:schemeClr val="tx1"/>
                </a:solidFill>
                <a:latin typeface="+mn-lt"/>
                <a:ea typeface="+mn-ea"/>
                <a:cs typeface="+mn-cs"/>
              </a:rPr>
              <a:t>Figure 46.84  Complete rupture of the quadriceps tendon in a dialysis patient. </a:t>
            </a:r>
            <a:r>
              <a:rPr lang="en-IN" sz="1200" b="0" kern="1200" dirty="0" smtClean="0">
                <a:solidFill>
                  <a:schemeClr val="tx1"/>
                </a:solidFill>
                <a:latin typeface="+mn-lt"/>
                <a:ea typeface="+mn-ea"/>
                <a:cs typeface="+mn-cs"/>
              </a:rPr>
              <a:t>Sagittal T1-weighted MRI of the knee demonstrates disruption of the quadriceps tendon with a large amorphous area of haemorrhage (open arrow) just above the inferiorly retracted patella. Note the retraction of the quadriceps tendon (long arrow). </a:t>
            </a:r>
          </a:p>
          <a:p>
            <a:r>
              <a:rPr lang="en-IN" sz="1200" b="0" kern="1200" dirty="0" smtClean="0">
                <a:solidFill>
                  <a:schemeClr val="tx1"/>
                </a:solidFill>
                <a:latin typeface="+mn-lt"/>
                <a:ea typeface="+mn-ea"/>
                <a:cs typeface="+mn-cs"/>
              </a:rPr>
              <a:t/>
            </a:r>
            <a:br>
              <a:rPr lang="en-IN" sz="1200" b="0" kern="1200" dirty="0" smtClean="0">
                <a:solidFill>
                  <a:schemeClr val="tx1"/>
                </a:solidFill>
                <a:latin typeface="+mn-lt"/>
                <a:ea typeface="+mn-ea"/>
                <a:cs typeface="+mn-cs"/>
              </a:rPr>
            </a:br>
            <a:endParaRPr lang="en-IN" b="0" dirty="0"/>
          </a:p>
        </p:txBody>
      </p:sp>
      <p:sp>
        <p:nvSpPr>
          <p:cNvPr id="4" name="Slide Number Placeholder 3"/>
          <p:cNvSpPr>
            <a:spLocks noGrp="1"/>
          </p:cNvSpPr>
          <p:nvPr>
            <p:ph type="sldNum" sz="quarter" idx="10"/>
          </p:nvPr>
        </p:nvSpPr>
        <p:spPr/>
        <p:txBody>
          <a:bodyPr/>
          <a:lstStyle/>
          <a:p>
            <a:fld id="{79CE898D-58B5-4721-9216-D3AF58EB3BD1}" type="slidenum">
              <a:rPr lang="en-IN" smtClean="0"/>
              <a:t>29</a:t>
            </a:fld>
            <a:endParaRPr lang="en-IN"/>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46.87  Maisonneuve fracture. </a:t>
            </a:r>
            <a:r>
              <a:rPr lang="en-IN" sz="1200" b="0" kern="1200" dirty="0" smtClean="0">
                <a:solidFill>
                  <a:schemeClr val="tx1"/>
                </a:solidFill>
                <a:latin typeface="+mn-lt"/>
                <a:ea typeface="+mn-ea"/>
                <a:cs typeface="+mn-cs"/>
              </a:rPr>
              <a:t>AP radiograph of the ankle (A) demonstrates a transverse fracture of the medial malleolus. More cranially (B) there is a fracture of the proximal fibula (arrow), indicating extension of the injury plane along the interosseous membrane. </a:t>
            </a:r>
          </a:p>
          <a:p>
            <a:endParaRPr lang="en-IN" b="0" dirty="0"/>
          </a:p>
        </p:txBody>
      </p:sp>
      <p:sp>
        <p:nvSpPr>
          <p:cNvPr id="4" name="Slide Number Placeholder 3"/>
          <p:cNvSpPr>
            <a:spLocks noGrp="1"/>
          </p:cNvSpPr>
          <p:nvPr>
            <p:ph type="sldNum" sz="quarter" idx="10"/>
          </p:nvPr>
        </p:nvSpPr>
        <p:spPr/>
        <p:txBody>
          <a:bodyPr/>
          <a:lstStyle/>
          <a:p>
            <a:fld id="{79CE898D-58B5-4721-9216-D3AF58EB3BD1}" type="slidenum">
              <a:rPr lang="en-IN" smtClean="0"/>
              <a:t>30</a:t>
            </a:fld>
            <a:endParaRPr lang="en-I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46.37  Rotator cuff tear. </a:t>
            </a:r>
            <a:r>
              <a:rPr lang="en-IN" sz="1200" b="0" kern="1200" dirty="0" smtClean="0">
                <a:solidFill>
                  <a:schemeClr val="tx1"/>
                </a:solidFill>
                <a:latin typeface="+mn-lt"/>
                <a:ea typeface="+mn-ea"/>
                <a:cs typeface="+mn-cs"/>
              </a:rPr>
              <a:t>Coronal oblique proton density (A) and T2-weighted images demonstrate abnormal high signal in the expected region of the distal supraspinatus tendon (small arrow), consistent with a complete tear. The supraspinatus tendon is retracted (large arrow). </a:t>
            </a:r>
          </a:p>
          <a:p>
            <a:endParaRPr lang="en-IN" dirty="0"/>
          </a:p>
        </p:txBody>
      </p:sp>
      <p:sp>
        <p:nvSpPr>
          <p:cNvPr id="4" name="Slide Number Placeholder 3"/>
          <p:cNvSpPr>
            <a:spLocks noGrp="1"/>
          </p:cNvSpPr>
          <p:nvPr>
            <p:ph type="sldNum" sz="quarter" idx="10"/>
          </p:nvPr>
        </p:nvSpPr>
        <p:spPr/>
        <p:txBody>
          <a:bodyPr/>
          <a:lstStyle/>
          <a:p>
            <a:fld id="{79CE898D-58B5-4721-9216-D3AF58EB3BD1}" type="slidenum">
              <a:rPr lang="en-IN" smtClean="0"/>
              <a:t>4</a:t>
            </a:fld>
            <a:endParaRPr lang="en-IN"/>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sz="1200" b="1" kern="1200" dirty="0" smtClean="0">
                <a:solidFill>
                  <a:schemeClr val="tx1"/>
                </a:solidFill>
                <a:latin typeface="+mn-lt"/>
                <a:ea typeface="+mn-ea"/>
                <a:cs typeface="+mn-cs"/>
              </a:rPr>
              <a:t>Figure 46.88  Achilles tendon rupture. </a:t>
            </a:r>
            <a:r>
              <a:rPr lang="en-IN" sz="1200" b="0" kern="1200" dirty="0" smtClean="0">
                <a:solidFill>
                  <a:schemeClr val="tx1"/>
                </a:solidFill>
                <a:latin typeface="+mn-lt"/>
                <a:ea typeface="+mn-ea"/>
                <a:cs typeface="+mn-cs"/>
              </a:rPr>
              <a:t>Sagittal T1-weighted (A) and STIR (B) MRI demonstrate discontinuity of the Achilles tendon, with abnormal signal (arrow, B) representing haemorrhage and oedema. Note how poorly the T1-weighted image demonstrates the disruption; this is because oedematous tendon and fluid may look identical with such sequences. </a:t>
            </a:r>
          </a:p>
          <a:p>
            <a:r>
              <a:rPr lang="en-IN" sz="1200" b="1" kern="1200" dirty="0" smtClean="0">
                <a:solidFill>
                  <a:schemeClr val="tx1"/>
                </a:solidFill>
                <a:latin typeface="+mn-lt"/>
                <a:ea typeface="+mn-ea"/>
                <a:cs typeface="+mn-cs"/>
              </a:rPr>
              <a:t/>
            </a:r>
            <a:br>
              <a:rPr lang="en-IN" sz="1200" b="1" kern="1200" dirty="0" smtClean="0">
                <a:solidFill>
                  <a:schemeClr val="tx1"/>
                </a:solidFill>
                <a:latin typeface="+mn-lt"/>
                <a:ea typeface="+mn-ea"/>
                <a:cs typeface="+mn-cs"/>
              </a:rPr>
            </a:br>
            <a:endParaRPr lang="en-IN" dirty="0"/>
          </a:p>
        </p:txBody>
      </p:sp>
      <p:sp>
        <p:nvSpPr>
          <p:cNvPr id="4" name="Slide Number Placeholder 3"/>
          <p:cNvSpPr>
            <a:spLocks noGrp="1"/>
          </p:cNvSpPr>
          <p:nvPr>
            <p:ph type="sldNum" sz="quarter" idx="10"/>
          </p:nvPr>
        </p:nvSpPr>
        <p:spPr/>
        <p:txBody>
          <a:bodyPr/>
          <a:lstStyle/>
          <a:p>
            <a:fld id="{79CE898D-58B5-4721-9216-D3AF58EB3BD1}" type="slidenum">
              <a:rPr lang="en-IN" smtClean="0"/>
              <a:t>31</a:t>
            </a:fld>
            <a:endParaRPr lang="en-IN"/>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46.94  Fracture of the calcaneus </a:t>
            </a:r>
            <a:r>
              <a:rPr lang="en-IN" sz="1200" b="0" kern="1200" dirty="0" smtClean="0">
                <a:solidFill>
                  <a:schemeClr val="tx1"/>
                </a:solidFill>
                <a:latin typeface="+mn-lt"/>
                <a:ea typeface="+mn-ea"/>
                <a:cs typeface="+mn-cs"/>
              </a:rPr>
              <a:t>causing flattening of </a:t>
            </a:r>
            <a:r>
              <a:rPr lang="en-IN" sz="1200" b="0" kern="1200" dirty="0" err="1" smtClean="0">
                <a:solidFill>
                  <a:schemeClr val="tx1"/>
                </a:solidFill>
                <a:latin typeface="+mn-lt"/>
                <a:ea typeface="+mn-ea"/>
                <a:cs typeface="+mn-cs"/>
              </a:rPr>
              <a:t>Boehler's</a:t>
            </a:r>
            <a:r>
              <a:rPr lang="en-IN" sz="1200" b="0" kern="1200" dirty="0" smtClean="0">
                <a:solidFill>
                  <a:schemeClr val="tx1"/>
                </a:solidFill>
                <a:latin typeface="+mn-lt"/>
                <a:ea typeface="+mn-ea"/>
                <a:cs typeface="+mn-cs"/>
              </a:rPr>
              <a:t> angle. </a:t>
            </a:r>
          </a:p>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46.93  Lateral view of the calcaneus demonstrating the proper measurement of </a:t>
            </a:r>
            <a:r>
              <a:rPr lang="en-IN" sz="1200" b="1" kern="1200" dirty="0" err="1" smtClean="0">
                <a:solidFill>
                  <a:schemeClr val="tx1"/>
                </a:solidFill>
                <a:latin typeface="+mn-lt"/>
                <a:ea typeface="+mn-ea"/>
                <a:cs typeface="+mn-cs"/>
              </a:rPr>
              <a:t>Boehler's</a:t>
            </a:r>
            <a:r>
              <a:rPr lang="en-IN" sz="1200" b="1" kern="1200" dirty="0" smtClean="0">
                <a:solidFill>
                  <a:schemeClr val="tx1"/>
                </a:solidFill>
                <a:latin typeface="+mn-lt"/>
                <a:ea typeface="+mn-ea"/>
                <a:cs typeface="+mn-cs"/>
              </a:rPr>
              <a:t> angle, which is normally 20–40 degrees</a:t>
            </a:r>
          </a:p>
          <a:p>
            <a:pPr marL="0" marR="0" indent="0" algn="l" defTabSz="914400" rtl="0" eaLnBrk="1" fontAlgn="auto" latinLnBrk="0" hangingPunct="1">
              <a:lnSpc>
                <a:spcPct val="100000"/>
              </a:lnSpc>
              <a:spcBef>
                <a:spcPts val="0"/>
              </a:spcBef>
              <a:spcAft>
                <a:spcPts val="0"/>
              </a:spcAft>
              <a:buClrTx/>
              <a:buSzTx/>
              <a:buFontTx/>
              <a:buNone/>
              <a:tabLst/>
              <a:defRPr/>
            </a:pPr>
            <a:r>
              <a:rPr lang="en-IN" sz="1200" b="0" kern="1200" dirty="0" smtClean="0">
                <a:solidFill>
                  <a:schemeClr val="tx1"/>
                </a:solidFill>
                <a:latin typeface="+mn-lt"/>
                <a:ea typeface="+mn-ea"/>
                <a:cs typeface="+mn-cs"/>
              </a:rPr>
              <a:t>Fractures of the calcaneus are usually due to compressive forces, as in a fall from a height. </a:t>
            </a:r>
            <a:r>
              <a:rPr lang="en-IN" sz="1200" b="0" kern="1200" dirty="0" err="1" smtClean="0">
                <a:solidFill>
                  <a:schemeClr val="tx1"/>
                </a:solidFill>
                <a:latin typeface="+mn-lt"/>
                <a:ea typeface="+mn-ea"/>
                <a:cs typeface="+mn-cs"/>
              </a:rPr>
              <a:t>Comminuted</a:t>
            </a:r>
            <a:r>
              <a:rPr lang="en-IN" sz="1200" b="0" kern="1200" dirty="0" smtClean="0">
                <a:solidFill>
                  <a:schemeClr val="tx1"/>
                </a:solidFill>
                <a:latin typeface="+mn-lt"/>
                <a:ea typeface="+mn-ea"/>
                <a:cs typeface="+mn-cs"/>
              </a:rPr>
              <a:t> impaction occurs in the body of the calcaneus, with flattening of the subtalar portion of the bone. </a:t>
            </a:r>
            <a:r>
              <a:rPr lang="en-IN" sz="1200" b="0" kern="1200" dirty="0" err="1" smtClean="0">
                <a:solidFill>
                  <a:schemeClr val="tx1"/>
                </a:solidFill>
                <a:latin typeface="+mn-lt"/>
                <a:ea typeface="+mn-ea"/>
                <a:cs typeface="+mn-cs"/>
              </a:rPr>
              <a:t>Boehler's</a:t>
            </a:r>
            <a:r>
              <a:rPr lang="en-IN" sz="1200" b="0" kern="1200" dirty="0" smtClean="0">
                <a:solidFill>
                  <a:schemeClr val="tx1"/>
                </a:solidFill>
                <a:latin typeface="+mn-lt"/>
                <a:ea typeface="+mn-ea"/>
                <a:cs typeface="+mn-cs"/>
              </a:rPr>
              <a:t> angle is formed by the intersection of lines drawn on a lateral view from the anterior superior and posterior superior edges of the calcaneus to the highest point of the articular surface ( Fig. 46.93 ). A normal </a:t>
            </a:r>
            <a:r>
              <a:rPr lang="en-IN" sz="1200" b="0" kern="1200" dirty="0" err="1" smtClean="0">
                <a:solidFill>
                  <a:schemeClr val="tx1"/>
                </a:solidFill>
                <a:latin typeface="+mn-lt"/>
                <a:ea typeface="+mn-ea"/>
                <a:cs typeface="+mn-cs"/>
              </a:rPr>
              <a:t>Boehler's</a:t>
            </a:r>
            <a:r>
              <a:rPr lang="en-IN" sz="1200" b="0" kern="1200" dirty="0" smtClean="0">
                <a:solidFill>
                  <a:schemeClr val="tx1"/>
                </a:solidFill>
                <a:latin typeface="+mn-lt"/>
                <a:ea typeface="+mn-ea"/>
                <a:cs typeface="+mn-cs"/>
              </a:rPr>
              <a:t> angle should be between 20 and 40 degrees. An impacted fracture of the calcaneus will reduce or even reverse </a:t>
            </a:r>
            <a:r>
              <a:rPr lang="en-IN" sz="1200" b="0" kern="1200" dirty="0" err="1" smtClean="0">
                <a:solidFill>
                  <a:schemeClr val="tx1"/>
                </a:solidFill>
                <a:latin typeface="+mn-lt"/>
                <a:ea typeface="+mn-ea"/>
                <a:cs typeface="+mn-cs"/>
              </a:rPr>
              <a:t>Boehler's</a:t>
            </a:r>
            <a:r>
              <a:rPr lang="en-IN" sz="1200" b="0" kern="1200" dirty="0" smtClean="0">
                <a:solidFill>
                  <a:schemeClr val="tx1"/>
                </a:solidFill>
                <a:latin typeface="+mn-lt"/>
                <a:ea typeface="+mn-ea"/>
                <a:cs typeface="+mn-cs"/>
              </a:rPr>
              <a:t> angle. Most calcaneal fractures are evident enough to make it unnecessary to measure </a:t>
            </a:r>
            <a:r>
              <a:rPr lang="en-IN" sz="1200" b="0" kern="1200" dirty="0" err="1" smtClean="0">
                <a:solidFill>
                  <a:schemeClr val="tx1"/>
                </a:solidFill>
                <a:latin typeface="+mn-lt"/>
                <a:ea typeface="+mn-ea"/>
                <a:cs typeface="+mn-cs"/>
              </a:rPr>
              <a:t>Boehler's</a:t>
            </a:r>
            <a:r>
              <a:rPr lang="en-IN" sz="1200" b="0" kern="1200" dirty="0" smtClean="0">
                <a:solidFill>
                  <a:schemeClr val="tx1"/>
                </a:solidFill>
                <a:latin typeface="+mn-lt"/>
                <a:ea typeface="+mn-ea"/>
                <a:cs typeface="+mn-cs"/>
              </a:rPr>
              <a:t> angle ( Fig. 46.94 ). Such fractures are also well seen in axial views of the heel (Harris view); however, complex calcaneal fractures are studied to best advantage with CT ( Fig. 46.95 ). The extension of impacted calcaneal fractures into the subtalar joints, particularly the posterior, is well evaluated with direct coronal CT. It should be remembered that impacted calcaneal fractures are commonly associated with compression fractures in the lumbar spine. Fractures without change in </a:t>
            </a:r>
            <a:r>
              <a:rPr lang="en-IN" sz="1200" b="0" kern="1200" dirty="0" err="1" smtClean="0">
                <a:solidFill>
                  <a:schemeClr val="tx1"/>
                </a:solidFill>
                <a:latin typeface="+mn-lt"/>
                <a:ea typeface="+mn-ea"/>
                <a:cs typeface="+mn-cs"/>
              </a:rPr>
              <a:t>Boehler's</a:t>
            </a:r>
            <a:r>
              <a:rPr lang="en-IN" sz="1200" b="0" kern="1200" dirty="0" smtClean="0">
                <a:solidFill>
                  <a:schemeClr val="tx1"/>
                </a:solidFill>
                <a:latin typeface="+mn-lt"/>
                <a:ea typeface="+mn-ea"/>
                <a:cs typeface="+mn-cs"/>
              </a:rPr>
              <a:t> angle may occur in the anterior process, the posterior tuberosity, or the lateral margin of the bone ( Fig. 46.96 ). Stress fractures are common in the tuberosity (see Fig 46.3 ).</a:t>
            </a:r>
          </a:p>
          <a:p>
            <a:pPr marL="0" marR="0" indent="0" algn="l" defTabSz="914400" rtl="0" eaLnBrk="1" fontAlgn="auto" latinLnBrk="0" hangingPunct="1">
              <a:lnSpc>
                <a:spcPct val="100000"/>
              </a:lnSpc>
              <a:spcBef>
                <a:spcPts val="0"/>
              </a:spcBef>
              <a:spcAft>
                <a:spcPts val="0"/>
              </a:spcAft>
              <a:buClrTx/>
              <a:buSzTx/>
              <a:buFontTx/>
              <a:buNone/>
              <a:tabLst/>
              <a:defRPr/>
            </a:pPr>
            <a:endParaRPr lang="en-IN" sz="1200" b="0" kern="1200" dirty="0" smtClean="0">
              <a:solidFill>
                <a:schemeClr val="tx1"/>
              </a:solidFill>
              <a:latin typeface="+mn-lt"/>
              <a:ea typeface="+mn-ea"/>
              <a:cs typeface="+mn-cs"/>
            </a:endParaRPr>
          </a:p>
          <a:p>
            <a:endParaRPr lang="en-IN" b="0" dirty="0"/>
          </a:p>
        </p:txBody>
      </p:sp>
      <p:sp>
        <p:nvSpPr>
          <p:cNvPr id="4" name="Slide Number Placeholder 3"/>
          <p:cNvSpPr>
            <a:spLocks noGrp="1"/>
          </p:cNvSpPr>
          <p:nvPr>
            <p:ph type="sldNum" sz="quarter" idx="10"/>
          </p:nvPr>
        </p:nvSpPr>
        <p:spPr/>
        <p:txBody>
          <a:bodyPr/>
          <a:lstStyle/>
          <a:p>
            <a:fld id="{79CE898D-58B5-4721-9216-D3AF58EB3BD1}" type="slidenum">
              <a:rPr lang="en-IN" smtClean="0"/>
              <a:t>32</a:t>
            </a:fld>
            <a:endParaRPr lang="en-IN"/>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sz="1200" b="1" kern="1200" dirty="0" smtClean="0">
                <a:solidFill>
                  <a:schemeClr val="tx1"/>
                </a:solidFill>
                <a:latin typeface="+mn-lt"/>
                <a:ea typeface="+mn-ea"/>
                <a:cs typeface="+mn-cs"/>
              </a:rPr>
              <a:t>Figure 46.97  Homolateral Lisfranc fracture-dislocation. </a:t>
            </a:r>
            <a:r>
              <a:rPr lang="en-IN" sz="1200" b="0" kern="1200" dirty="0" smtClean="0">
                <a:solidFill>
                  <a:schemeClr val="tx1"/>
                </a:solidFill>
                <a:latin typeface="+mn-lt"/>
                <a:ea typeface="+mn-ea"/>
                <a:cs typeface="+mn-cs"/>
              </a:rPr>
              <a:t>All five metatarsals are displaced laterally. </a:t>
            </a:r>
          </a:p>
          <a:p>
            <a:r>
              <a:rPr lang="en-IN" sz="1200" b="0" kern="1200" dirty="0" smtClean="0">
                <a:solidFill>
                  <a:schemeClr val="tx1"/>
                </a:solidFill>
                <a:latin typeface="+mn-lt"/>
                <a:ea typeface="+mn-ea"/>
                <a:cs typeface="+mn-cs"/>
              </a:rPr>
              <a:t/>
            </a:r>
            <a:br>
              <a:rPr lang="en-IN" sz="1200" b="0" kern="1200" dirty="0" smtClean="0">
                <a:solidFill>
                  <a:schemeClr val="tx1"/>
                </a:solidFill>
                <a:latin typeface="+mn-lt"/>
                <a:ea typeface="+mn-ea"/>
                <a:cs typeface="+mn-cs"/>
              </a:rPr>
            </a:br>
            <a:endParaRPr lang="en-IN" b="0" dirty="0"/>
          </a:p>
        </p:txBody>
      </p:sp>
      <p:sp>
        <p:nvSpPr>
          <p:cNvPr id="4" name="Slide Number Placeholder 3"/>
          <p:cNvSpPr>
            <a:spLocks noGrp="1"/>
          </p:cNvSpPr>
          <p:nvPr>
            <p:ph type="sldNum" sz="quarter" idx="10"/>
          </p:nvPr>
        </p:nvSpPr>
        <p:spPr/>
        <p:txBody>
          <a:bodyPr/>
          <a:lstStyle/>
          <a:p>
            <a:fld id="{79CE898D-58B5-4721-9216-D3AF58EB3BD1}" type="slidenum">
              <a:rPr lang="en-IN" smtClean="0"/>
              <a:t>33</a:t>
            </a:fld>
            <a:endParaRPr lang="en-IN"/>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sz="1200" b="1" kern="1200" dirty="0" smtClean="0">
                <a:solidFill>
                  <a:schemeClr val="tx1"/>
                </a:solidFill>
                <a:latin typeface="+mn-lt"/>
                <a:ea typeface="+mn-ea"/>
                <a:cs typeface="+mn-cs"/>
              </a:rPr>
              <a:t>Figure 46.98  Oblique (A) and AP (B) projections of a divergent Lisfranc fracture-dislocation, </a:t>
            </a:r>
            <a:r>
              <a:rPr lang="en-IN" sz="1200" b="0" kern="1200" dirty="0" smtClean="0">
                <a:solidFill>
                  <a:schemeClr val="tx1"/>
                </a:solidFill>
                <a:latin typeface="+mn-lt"/>
                <a:ea typeface="+mn-ea"/>
                <a:cs typeface="+mn-cs"/>
              </a:rPr>
              <a:t>which includes medial displacement of the first metatarsal (seen on A) and lateral displacement of the second to fifth metatarsals (seen on B). There is also a fracture of the medial cuneiform</a:t>
            </a:r>
            <a:endParaRPr lang="en-IN" b="0" dirty="0"/>
          </a:p>
        </p:txBody>
      </p:sp>
      <p:sp>
        <p:nvSpPr>
          <p:cNvPr id="4" name="Slide Number Placeholder 3"/>
          <p:cNvSpPr>
            <a:spLocks noGrp="1"/>
          </p:cNvSpPr>
          <p:nvPr>
            <p:ph type="sldNum" sz="quarter" idx="10"/>
          </p:nvPr>
        </p:nvSpPr>
        <p:spPr/>
        <p:txBody>
          <a:bodyPr/>
          <a:lstStyle/>
          <a:p>
            <a:fld id="{79CE898D-58B5-4721-9216-D3AF58EB3BD1}" type="slidenum">
              <a:rPr lang="en-IN" smtClean="0"/>
              <a:t>34</a:t>
            </a:fld>
            <a:endParaRPr lang="en-IN"/>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46.100  Fracture of the proximal shaft of the fifth metatarsal (‘true Jones fracture’) (arrow). </a:t>
            </a:r>
            <a:r>
              <a:rPr lang="en-IN" sz="1200" b="0" kern="1200" dirty="0" smtClean="0">
                <a:solidFill>
                  <a:schemeClr val="tx1"/>
                </a:solidFill>
                <a:latin typeface="+mn-lt"/>
                <a:ea typeface="+mn-ea"/>
                <a:cs typeface="+mn-cs"/>
              </a:rPr>
              <a:t>Jones originally described a fracture in this location, which he himself suffered while dancing. </a:t>
            </a:r>
          </a:p>
          <a:p>
            <a:endParaRPr lang="en-IN" dirty="0"/>
          </a:p>
        </p:txBody>
      </p:sp>
      <p:sp>
        <p:nvSpPr>
          <p:cNvPr id="4" name="Slide Number Placeholder 3"/>
          <p:cNvSpPr>
            <a:spLocks noGrp="1"/>
          </p:cNvSpPr>
          <p:nvPr>
            <p:ph type="sldNum" sz="quarter" idx="10"/>
          </p:nvPr>
        </p:nvSpPr>
        <p:spPr/>
        <p:txBody>
          <a:bodyPr/>
          <a:lstStyle/>
          <a:p>
            <a:fld id="{79CE898D-58B5-4721-9216-D3AF58EB3BD1}" type="slidenum">
              <a:rPr lang="en-IN" smtClean="0"/>
              <a:t>35</a:t>
            </a:fld>
            <a:endParaRPr lang="en-IN"/>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46.101  Teardrop (bursting, dispersion) fracture of C5. </a:t>
            </a:r>
            <a:r>
              <a:rPr lang="en-IN" sz="1200" b="0" kern="1200" dirty="0" smtClean="0">
                <a:solidFill>
                  <a:schemeClr val="tx1"/>
                </a:solidFill>
                <a:latin typeface="+mn-lt"/>
                <a:ea typeface="+mn-ea"/>
                <a:cs typeface="+mn-cs"/>
              </a:rPr>
              <a:t>In lateral projection (A), the body of C5 is severely </a:t>
            </a:r>
            <a:r>
              <a:rPr lang="en-IN" sz="1200" b="0" kern="1200" dirty="0" err="1" smtClean="0">
                <a:solidFill>
                  <a:schemeClr val="tx1"/>
                </a:solidFill>
                <a:latin typeface="+mn-lt"/>
                <a:ea typeface="+mn-ea"/>
                <a:cs typeface="+mn-cs"/>
              </a:rPr>
              <a:t>comminuted</a:t>
            </a:r>
            <a:r>
              <a:rPr lang="en-IN" sz="1200" b="0" kern="1200" dirty="0" smtClean="0">
                <a:solidFill>
                  <a:schemeClr val="tx1"/>
                </a:solidFill>
                <a:latin typeface="+mn-lt"/>
                <a:ea typeface="+mn-ea"/>
                <a:cs typeface="+mn-cs"/>
              </a:rPr>
              <a:t>, with posterior fragments (arrowheads) </a:t>
            </a:r>
            <a:r>
              <a:rPr lang="en-IN" sz="1200" b="0" kern="1200" dirty="0" err="1" smtClean="0">
                <a:solidFill>
                  <a:schemeClr val="tx1"/>
                </a:solidFill>
                <a:latin typeface="+mn-lt"/>
                <a:ea typeface="+mn-ea"/>
                <a:cs typeface="+mn-cs"/>
              </a:rPr>
              <a:t>retropulsed</a:t>
            </a:r>
            <a:r>
              <a:rPr lang="en-IN" sz="1200" b="0" kern="1200" dirty="0" smtClean="0">
                <a:solidFill>
                  <a:schemeClr val="tx1"/>
                </a:solidFill>
                <a:latin typeface="+mn-lt"/>
                <a:ea typeface="+mn-ea"/>
                <a:cs typeface="+mn-cs"/>
              </a:rPr>
              <a:t> into the spinal canal. In the frontal projection (B,C), a vertical fracture line is present in the vertebral body (arrows) and the Luschka joints at the C4–5 level are diastatic (curved arrows) secondary to dispersion of the body fragments. The CT image (D) demonstrates the linear body fracture (broad arrow) as well as the characteristic laminar component (long-stemmed arrow) of the burst fracture. (E) MRI of another teardrop fracture in another patient, which demonstrates retropulsion of the posterior fragment with myelomalacia within the adjacent spinal cord (arrow). </a:t>
            </a:r>
          </a:p>
          <a:p>
            <a:endParaRPr lang="en-IN" dirty="0"/>
          </a:p>
        </p:txBody>
      </p:sp>
      <p:sp>
        <p:nvSpPr>
          <p:cNvPr id="4" name="Slide Number Placeholder 3"/>
          <p:cNvSpPr>
            <a:spLocks noGrp="1"/>
          </p:cNvSpPr>
          <p:nvPr>
            <p:ph type="sldNum" sz="quarter" idx="10"/>
          </p:nvPr>
        </p:nvSpPr>
        <p:spPr/>
        <p:txBody>
          <a:bodyPr/>
          <a:lstStyle/>
          <a:p>
            <a:fld id="{79CE898D-58B5-4721-9216-D3AF58EB3BD1}" type="slidenum">
              <a:rPr lang="en-IN" smtClean="0"/>
              <a:t>36</a:t>
            </a:fld>
            <a:endParaRPr lang="en-IN"/>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sz="1200" b="1" kern="1200" dirty="0" smtClean="0">
                <a:solidFill>
                  <a:schemeClr val="tx1"/>
                </a:solidFill>
                <a:latin typeface="+mn-lt"/>
                <a:ea typeface="+mn-ea"/>
                <a:cs typeface="+mn-cs"/>
              </a:rPr>
              <a:t>Figure 46.103  Fracture-dislocation at C4–5. </a:t>
            </a:r>
            <a:r>
              <a:rPr lang="en-IN" sz="1200" b="0" kern="1200" dirty="0" smtClean="0">
                <a:solidFill>
                  <a:schemeClr val="tx1"/>
                </a:solidFill>
                <a:latin typeface="+mn-lt"/>
                <a:ea typeface="+mn-ea"/>
                <a:cs typeface="+mn-cs"/>
              </a:rPr>
              <a:t>There is a disruption of the facet joints and the intervertebral disc with the characteristic anterior displacement of the vertebra above the level of the dislocation. The interspinous ligaments are also disrupted, as evidenced by the separation of the spinous processes. The facets above are locked anterior to the facets below. This therefore represents a bilateral locked facet</a:t>
            </a:r>
            <a:endParaRPr lang="en-IN" b="0" dirty="0"/>
          </a:p>
        </p:txBody>
      </p:sp>
      <p:sp>
        <p:nvSpPr>
          <p:cNvPr id="4" name="Slide Number Placeholder 3"/>
          <p:cNvSpPr>
            <a:spLocks noGrp="1"/>
          </p:cNvSpPr>
          <p:nvPr>
            <p:ph type="sldNum" sz="quarter" idx="10"/>
          </p:nvPr>
        </p:nvSpPr>
        <p:spPr/>
        <p:txBody>
          <a:bodyPr/>
          <a:lstStyle/>
          <a:p>
            <a:fld id="{79CE898D-58B5-4721-9216-D3AF58EB3BD1}" type="slidenum">
              <a:rPr lang="en-IN" smtClean="0"/>
              <a:t>37</a:t>
            </a:fld>
            <a:endParaRPr lang="en-IN"/>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46.107  Jefferson fracture of C1. </a:t>
            </a:r>
            <a:r>
              <a:rPr lang="en-IN" sz="1200" b="0" kern="1200" dirty="0" smtClean="0">
                <a:solidFill>
                  <a:schemeClr val="tx1"/>
                </a:solidFill>
                <a:latin typeface="+mn-lt"/>
                <a:ea typeface="+mn-ea"/>
                <a:cs typeface="+mn-cs"/>
              </a:rPr>
              <a:t>(A) Lateral radiograph demonstrates fracture of the posterior arch of atlas indistinguishable from the isolated fracture seen in Figure 46.106 . (B) The open-mouth view demonstrates bilateral displacement of the lateral masses relative to the lateral border of C1 and relative to the lateral margin of the vertebral body of C2 (arrows). Note also the widening of the space between the dens and medial border of the lateral masses of C1. These findings are characteristic of a Jefferson fracture. (C,D) CT demonstrates a single fracture in the right portion of the anterior arch (arrowhead) and bilateral fractures of the posterior arch. </a:t>
            </a:r>
          </a:p>
          <a:p>
            <a:endParaRPr lang="en-IN" dirty="0"/>
          </a:p>
        </p:txBody>
      </p:sp>
      <p:sp>
        <p:nvSpPr>
          <p:cNvPr id="4" name="Slide Number Placeholder 3"/>
          <p:cNvSpPr>
            <a:spLocks noGrp="1"/>
          </p:cNvSpPr>
          <p:nvPr>
            <p:ph type="sldNum" sz="quarter" idx="10"/>
          </p:nvPr>
        </p:nvSpPr>
        <p:spPr/>
        <p:txBody>
          <a:bodyPr/>
          <a:lstStyle/>
          <a:p>
            <a:fld id="{79CE898D-58B5-4721-9216-D3AF58EB3BD1}" type="slidenum">
              <a:rPr lang="en-IN" smtClean="0"/>
              <a:t>38</a:t>
            </a:fld>
            <a:endParaRPr lang="en-IN"/>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sz="1200" b="1" kern="1200" dirty="0" smtClean="0">
                <a:solidFill>
                  <a:schemeClr val="tx1"/>
                </a:solidFill>
                <a:latin typeface="+mn-lt"/>
                <a:ea typeface="+mn-ea"/>
                <a:cs typeface="+mn-cs"/>
              </a:rPr>
              <a:t>Figure 46.108  </a:t>
            </a:r>
            <a:r>
              <a:rPr lang="en-IN" sz="1200" b="1" kern="1200" dirty="0" err="1" smtClean="0">
                <a:solidFill>
                  <a:schemeClr val="tx1"/>
                </a:solidFill>
                <a:latin typeface="+mn-lt"/>
                <a:ea typeface="+mn-ea"/>
                <a:cs typeface="+mn-cs"/>
              </a:rPr>
              <a:t>Undisplaced</a:t>
            </a:r>
            <a:r>
              <a:rPr lang="en-IN" sz="1200" b="1" kern="1200" dirty="0" smtClean="0">
                <a:solidFill>
                  <a:schemeClr val="tx1"/>
                </a:solidFill>
                <a:latin typeface="+mn-lt"/>
                <a:ea typeface="+mn-ea"/>
                <a:cs typeface="+mn-cs"/>
              </a:rPr>
              <a:t> hangman's fracture. </a:t>
            </a:r>
            <a:r>
              <a:rPr lang="en-IN" sz="1200" b="0" kern="1200" dirty="0" smtClean="0">
                <a:solidFill>
                  <a:schemeClr val="tx1"/>
                </a:solidFill>
                <a:latin typeface="+mn-lt"/>
                <a:ea typeface="+mn-ea"/>
                <a:cs typeface="+mn-cs"/>
              </a:rPr>
              <a:t>The arrow indicates the fracture of the pars </a:t>
            </a:r>
            <a:r>
              <a:rPr lang="en-IN" sz="1200" b="0" kern="1200" dirty="0" err="1" smtClean="0">
                <a:solidFill>
                  <a:schemeClr val="tx1"/>
                </a:solidFill>
                <a:latin typeface="+mn-lt"/>
                <a:ea typeface="+mn-ea"/>
                <a:cs typeface="+mn-cs"/>
              </a:rPr>
              <a:t>interarticularis</a:t>
            </a:r>
            <a:endParaRPr lang="en-IN" b="0" dirty="0"/>
          </a:p>
        </p:txBody>
      </p:sp>
      <p:sp>
        <p:nvSpPr>
          <p:cNvPr id="4" name="Slide Number Placeholder 3"/>
          <p:cNvSpPr>
            <a:spLocks noGrp="1"/>
          </p:cNvSpPr>
          <p:nvPr>
            <p:ph type="sldNum" sz="quarter" idx="10"/>
          </p:nvPr>
        </p:nvSpPr>
        <p:spPr/>
        <p:txBody>
          <a:bodyPr/>
          <a:lstStyle/>
          <a:p>
            <a:fld id="{79CE898D-58B5-4721-9216-D3AF58EB3BD1}" type="slidenum">
              <a:rPr lang="en-IN" smtClean="0"/>
              <a:t>39</a:t>
            </a:fld>
            <a:endParaRPr lang="en-IN"/>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sz="1200" b="1" kern="1200" dirty="0" smtClean="0">
                <a:solidFill>
                  <a:schemeClr val="tx1"/>
                </a:solidFill>
                <a:latin typeface="+mn-lt"/>
                <a:ea typeface="+mn-ea"/>
                <a:cs typeface="+mn-cs"/>
              </a:rPr>
              <a:t>Figure 46.109  This is a hangman's fracture with subluxation of C2 upon C3 and widely displaced fracture in the neural arch. </a:t>
            </a:r>
          </a:p>
          <a:p>
            <a:r>
              <a:rPr lang="en-IN" sz="1200" b="1" kern="1200" dirty="0" smtClean="0">
                <a:solidFill>
                  <a:schemeClr val="tx1"/>
                </a:solidFill>
                <a:latin typeface="+mn-lt"/>
                <a:ea typeface="+mn-ea"/>
                <a:cs typeface="+mn-cs"/>
              </a:rPr>
              <a:t/>
            </a:r>
            <a:br>
              <a:rPr lang="en-IN" sz="1200" b="1" kern="1200" dirty="0" smtClean="0">
                <a:solidFill>
                  <a:schemeClr val="tx1"/>
                </a:solidFill>
                <a:latin typeface="+mn-lt"/>
                <a:ea typeface="+mn-ea"/>
                <a:cs typeface="+mn-cs"/>
              </a:rPr>
            </a:br>
            <a:endParaRPr lang="en-IN" dirty="0"/>
          </a:p>
        </p:txBody>
      </p:sp>
      <p:sp>
        <p:nvSpPr>
          <p:cNvPr id="4" name="Slide Number Placeholder 3"/>
          <p:cNvSpPr>
            <a:spLocks noGrp="1"/>
          </p:cNvSpPr>
          <p:nvPr>
            <p:ph type="sldNum" sz="quarter" idx="10"/>
          </p:nvPr>
        </p:nvSpPr>
        <p:spPr/>
        <p:txBody>
          <a:bodyPr/>
          <a:lstStyle/>
          <a:p>
            <a:fld id="{79CE898D-58B5-4721-9216-D3AF58EB3BD1}" type="slidenum">
              <a:rPr lang="en-IN" smtClean="0"/>
              <a:t>40</a:t>
            </a:fld>
            <a:endParaRPr lang="en-I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sz="1200" b="1" kern="1200" dirty="0" smtClean="0">
                <a:solidFill>
                  <a:schemeClr val="tx1"/>
                </a:solidFill>
                <a:latin typeface="+mn-lt"/>
                <a:ea typeface="+mn-ea"/>
                <a:cs typeface="+mn-cs"/>
              </a:rPr>
              <a:t>Figure 46.38  Clavicular injuries. </a:t>
            </a:r>
            <a:r>
              <a:rPr lang="en-IN" sz="1200" b="0" kern="1200" dirty="0" smtClean="0">
                <a:solidFill>
                  <a:schemeClr val="tx1"/>
                </a:solidFill>
                <a:latin typeface="+mn-lt"/>
                <a:ea typeface="+mn-ea"/>
                <a:cs typeface="+mn-cs"/>
              </a:rPr>
              <a:t>The middle third of the clavicle (A) is the most common location for clavicle fractures. (B) First degree separation of the right </a:t>
            </a:r>
            <a:r>
              <a:rPr lang="en-IN" sz="1200" b="0" kern="1200" dirty="0" err="1" smtClean="0">
                <a:solidFill>
                  <a:schemeClr val="tx1"/>
                </a:solidFill>
                <a:latin typeface="+mn-lt"/>
                <a:ea typeface="+mn-ea"/>
                <a:cs typeface="+mn-cs"/>
              </a:rPr>
              <a:t>acromio</a:t>
            </a:r>
            <a:r>
              <a:rPr lang="en-IN" sz="1200" b="0" kern="1200" dirty="0" smtClean="0">
                <a:solidFill>
                  <a:schemeClr val="tx1"/>
                </a:solidFill>
                <a:latin typeface="+mn-lt"/>
                <a:ea typeface="+mn-ea"/>
                <a:cs typeface="+mn-cs"/>
              </a:rPr>
              <a:t>-clavicular joint on weight bearing (10–20lb held in the hands). Normal left </a:t>
            </a:r>
            <a:r>
              <a:rPr lang="en-IN" sz="1200" b="0" kern="1200" dirty="0" err="1" smtClean="0">
                <a:solidFill>
                  <a:schemeClr val="tx1"/>
                </a:solidFill>
                <a:latin typeface="+mn-lt"/>
                <a:ea typeface="+mn-ea"/>
                <a:cs typeface="+mn-cs"/>
              </a:rPr>
              <a:t>acromio</a:t>
            </a:r>
            <a:r>
              <a:rPr lang="en-IN" sz="1200" b="0" kern="1200" dirty="0" smtClean="0">
                <a:solidFill>
                  <a:schemeClr val="tx1"/>
                </a:solidFill>
                <a:latin typeface="+mn-lt"/>
                <a:ea typeface="+mn-ea"/>
                <a:cs typeface="+mn-cs"/>
              </a:rPr>
              <a:t>-clavicular joint (C) for comparison. </a:t>
            </a:r>
            <a:endParaRPr lang="en-IN" sz="1200" b="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79CE898D-58B5-4721-9216-D3AF58EB3BD1}" type="slidenum">
              <a:rPr lang="en-IN" smtClean="0"/>
              <a:t>5</a:t>
            </a:fld>
            <a:endParaRPr lang="en-IN"/>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sz="1200" b="1" kern="1200" dirty="0" smtClean="0">
                <a:solidFill>
                  <a:schemeClr val="tx1"/>
                </a:solidFill>
                <a:latin typeface="+mn-lt"/>
                <a:ea typeface="+mn-ea"/>
                <a:cs typeface="+mn-cs"/>
              </a:rPr>
              <a:t>Figure 46.110  Hangman's fracture </a:t>
            </a:r>
            <a:r>
              <a:rPr lang="en-IN" sz="1200" b="0" kern="1200" dirty="0" smtClean="0">
                <a:solidFill>
                  <a:schemeClr val="tx1"/>
                </a:solidFill>
                <a:latin typeface="+mn-lt"/>
                <a:ea typeface="+mn-ea"/>
                <a:cs typeface="+mn-cs"/>
              </a:rPr>
              <a:t>with wide separation of the fracture fragments and locking of the C2 facets anterior to C3. There is also a small fragment arising from the anterior margin of the vertebral body of C2</a:t>
            </a:r>
            <a:endParaRPr lang="en-IN" b="0" dirty="0"/>
          </a:p>
        </p:txBody>
      </p:sp>
      <p:sp>
        <p:nvSpPr>
          <p:cNvPr id="4" name="Slide Number Placeholder 3"/>
          <p:cNvSpPr>
            <a:spLocks noGrp="1"/>
          </p:cNvSpPr>
          <p:nvPr>
            <p:ph type="sldNum" sz="quarter" idx="10"/>
          </p:nvPr>
        </p:nvSpPr>
        <p:spPr/>
        <p:txBody>
          <a:bodyPr/>
          <a:lstStyle/>
          <a:p>
            <a:fld id="{79CE898D-58B5-4721-9216-D3AF58EB3BD1}" type="slidenum">
              <a:rPr lang="en-IN" smtClean="0"/>
              <a:t>41</a:t>
            </a:fld>
            <a:endParaRPr lang="en-I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46.39  Posterior sternoclavicular joint dislocation. </a:t>
            </a:r>
            <a:r>
              <a:rPr lang="en-IN" sz="1200" b="0" kern="1200" dirty="0" smtClean="0">
                <a:solidFill>
                  <a:schemeClr val="tx1"/>
                </a:solidFill>
                <a:latin typeface="+mn-lt"/>
                <a:ea typeface="+mn-ea"/>
                <a:cs typeface="+mn-cs"/>
              </a:rPr>
              <a:t>CT image demonstrates posterior displacement of the medial right clavicle (</a:t>
            </a:r>
            <a:r>
              <a:rPr lang="en-IN" sz="1200" b="0" kern="1200" baseline="30000" dirty="0" smtClean="0">
                <a:solidFill>
                  <a:schemeClr val="tx1"/>
                </a:solidFill>
                <a:latin typeface="+mn-lt"/>
                <a:ea typeface="+mn-ea"/>
                <a:cs typeface="+mn-cs"/>
              </a:rPr>
              <a:t>*</a:t>
            </a:r>
            <a:r>
              <a:rPr lang="en-IN" sz="1200" b="0" kern="1200" dirty="0" smtClean="0">
                <a:solidFill>
                  <a:schemeClr val="tx1"/>
                </a:solidFill>
                <a:latin typeface="+mn-lt"/>
                <a:ea typeface="+mn-ea"/>
                <a:cs typeface="+mn-cs"/>
              </a:rPr>
              <a:t>) relative to the manubrium. </a:t>
            </a:r>
          </a:p>
          <a:p>
            <a:endParaRPr lang="en-IN" b="0" dirty="0"/>
          </a:p>
        </p:txBody>
      </p:sp>
      <p:sp>
        <p:nvSpPr>
          <p:cNvPr id="4" name="Slide Number Placeholder 3"/>
          <p:cNvSpPr>
            <a:spLocks noGrp="1"/>
          </p:cNvSpPr>
          <p:nvPr>
            <p:ph type="sldNum" sz="quarter" idx="10"/>
          </p:nvPr>
        </p:nvSpPr>
        <p:spPr/>
        <p:txBody>
          <a:bodyPr/>
          <a:lstStyle/>
          <a:p>
            <a:fld id="{79CE898D-58B5-4721-9216-D3AF58EB3BD1}" type="slidenum">
              <a:rPr lang="en-IN" smtClean="0"/>
              <a:t>6</a:t>
            </a:fld>
            <a:endParaRPr lang="en-I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46.45  Tear of the medial (ulnar) collateral ligament (MCL) of the elbow</a:t>
            </a:r>
            <a:r>
              <a:rPr lang="en-IN" sz="1200" b="0" kern="1200" dirty="0" smtClean="0">
                <a:solidFill>
                  <a:schemeClr val="tx1"/>
                </a:solidFill>
                <a:latin typeface="+mn-lt"/>
                <a:ea typeface="+mn-ea"/>
                <a:cs typeface="+mn-cs"/>
              </a:rPr>
              <a:t>. Coronal T1-weighted image (A) of a normal elbow demonstrates an intact MCL as a linear low signal structure extending from the medial humeral epicondyle to the proximal ulna (arrow). Coronal T2-weighted image (B) from a different patient demonstrates disruption of the ulnar collateral, with high signal seen at the expected site of humeral attachment (arrow). A small focus of low signal is noted at the proximal end of the ligament, which may represent an avulsion fragment (small arrow). The patient was a professional baseball pitcher; such athletes are prone to MCL tears due to marked valgus stress during pitching. </a:t>
            </a:r>
          </a:p>
          <a:p>
            <a:endParaRPr lang="en-IN" dirty="0"/>
          </a:p>
        </p:txBody>
      </p:sp>
      <p:sp>
        <p:nvSpPr>
          <p:cNvPr id="4" name="Slide Number Placeholder 3"/>
          <p:cNvSpPr>
            <a:spLocks noGrp="1"/>
          </p:cNvSpPr>
          <p:nvPr>
            <p:ph type="sldNum" sz="quarter" idx="10"/>
          </p:nvPr>
        </p:nvSpPr>
        <p:spPr/>
        <p:txBody>
          <a:bodyPr/>
          <a:lstStyle/>
          <a:p>
            <a:fld id="{79CE898D-58B5-4721-9216-D3AF58EB3BD1}" type="slidenum">
              <a:rPr lang="en-IN" smtClean="0"/>
              <a:t>7</a:t>
            </a:fld>
            <a:endParaRPr lang="en-I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46.46  Monteggia fracture-dislocation of the proximal forearm. </a:t>
            </a:r>
            <a:r>
              <a:rPr lang="en-IN" sz="1200" b="0" kern="1200" dirty="0" smtClean="0">
                <a:solidFill>
                  <a:schemeClr val="tx1"/>
                </a:solidFill>
                <a:latin typeface="+mn-lt"/>
                <a:ea typeface="+mn-ea"/>
                <a:cs typeface="+mn-cs"/>
              </a:rPr>
              <a:t>AP (A) and lateral (B) views demonstrate an anteriorly angulated fracture of the proximal ulna and anterior dislocation of the radius relative to the capitellum. </a:t>
            </a:r>
          </a:p>
          <a:p>
            <a:endParaRPr lang="en-IN" b="0" dirty="0"/>
          </a:p>
        </p:txBody>
      </p:sp>
      <p:sp>
        <p:nvSpPr>
          <p:cNvPr id="4" name="Slide Number Placeholder 3"/>
          <p:cNvSpPr>
            <a:spLocks noGrp="1"/>
          </p:cNvSpPr>
          <p:nvPr>
            <p:ph type="sldNum" sz="quarter" idx="10"/>
          </p:nvPr>
        </p:nvSpPr>
        <p:spPr/>
        <p:txBody>
          <a:bodyPr/>
          <a:lstStyle/>
          <a:p>
            <a:fld id="{79CE898D-58B5-4721-9216-D3AF58EB3BD1}" type="slidenum">
              <a:rPr lang="en-IN" smtClean="0"/>
              <a:t>8</a:t>
            </a:fld>
            <a:endParaRPr lang="en-IN"/>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sz="1200" b="1" kern="1200" dirty="0" smtClean="0">
                <a:solidFill>
                  <a:schemeClr val="tx1"/>
                </a:solidFill>
                <a:latin typeface="+mn-lt"/>
                <a:ea typeface="+mn-ea"/>
                <a:cs typeface="+mn-cs"/>
              </a:rPr>
              <a:t>Figure 46.47  </a:t>
            </a:r>
            <a:r>
              <a:rPr lang="en-IN" sz="1200" b="1" kern="1200" dirty="0" err="1" smtClean="0">
                <a:solidFill>
                  <a:schemeClr val="tx1"/>
                </a:solidFill>
                <a:latin typeface="+mn-lt"/>
                <a:ea typeface="+mn-ea"/>
                <a:cs typeface="+mn-cs"/>
              </a:rPr>
              <a:t>Galeazzi</a:t>
            </a:r>
            <a:r>
              <a:rPr lang="en-IN" sz="1200" b="1" kern="1200" dirty="0" smtClean="0">
                <a:solidFill>
                  <a:schemeClr val="tx1"/>
                </a:solidFill>
                <a:latin typeface="+mn-lt"/>
                <a:ea typeface="+mn-ea"/>
                <a:cs typeface="+mn-cs"/>
              </a:rPr>
              <a:t> fracture-dislocation of the distal forearm. </a:t>
            </a:r>
            <a:r>
              <a:rPr lang="en-IN" sz="1200" b="0" kern="1200" dirty="0" smtClean="0">
                <a:solidFill>
                  <a:schemeClr val="tx1"/>
                </a:solidFill>
                <a:latin typeface="+mn-lt"/>
                <a:ea typeface="+mn-ea"/>
                <a:cs typeface="+mn-cs"/>
              </a:rPr>
              <a:t>AP (A) and lateral (B) views of the distal arm demonstrate a displaced fracture of the radius and diastasis of the distal radioulnar joint, with ulnar dislocation</a:t>
            </a:r>
            <a:endParaRPr lang="en-IN" b="0" dirty="0"/>
          </a:p>
        </p:txBody>
      </p:sp>
      <p:sp>
        <p:nvSpPr>
          <p:cNvPr id="4" name="Slide Number Placeholder 3"/>
          <p:cNvSpPr>
            <a:spLocks noGrp="1"/>
          </p:cNvSpPr>
          <p:nvPr>
            <p:ph type="sldNum" sz="quarter" idx="10"/>
          </p:nvPr>
        </p:nvSpPr>
        <p:spPr/>
        <p:txBody>
          <a:bodyPr/>
          <a:lstStyle/>
          <a:p>
            <a:fld id="{79CE898D-58B5-4721-9216-D3AF58EB3BD1}" type="slidenum">
              <a:rPr lang="en-IN" smtClean="0"/>
              <a:t>9</a:t>
            </a:fld>
            <a:endParaRPr lang="en-IN"/>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sz="1200" b="1" kern="1200" dirty="0" smtClean="0">
                <a:solidFill>
                  <a:schemeClr val="tx1"/>
                </a:solidFill>
                <a:latin typeface="+mn-lt"/>
                <a:ea typeface="+mn-ea"/>
                <a:cs typeface="+mn-cs"/>
              </a:rPr>
              <a:t>Figure 46.49  Colles' fracture of the distal radius. </a:t>
            </a:r>
            <a:r>
              <a:rPr lang="en-IN" sz="1200" b="0" kern="1200" dirty="0" smtClean="0">
                <a:solidFill>
                  <a:schemeClr val="tx1"/>
                </a:solidFill>
                <a:latin typeface="+mn-lt"/>
                <a:ea typeface="+mn-ea"/>
                <a:cs typeface="+mn-cs"/>
              </a:rPr>
              <a:t>Lateral (A) and PA (B) views demonstrate an impacted fracture of the distal radius with dorsal angulation of the distal fracture fragment. The ulnar styloid process is intact</a:t>
            </a:r>
            <a:endParaRPr lang="en-IN" b="0" dirty="0"/>
          </a:p>
        </p:txBody>
      </p:sp>
      <p:sp>
        <p:nvSpPr>
          <p:cNvPr id="4" name="Slide Number Placeholder 3"/>
          <p:cNvSpPr>
            <a:spLocks noGrp="1"/>
          </p:cNvSpPr>
          <p:nvPr>
            <p:ph type="sldNum" sz="quarter" idx="10"/>
          </p:nvPr>
        </p:nvSpPr>
        <p:spPr/>
        <p:txBody>
          <a:bodyPr/>
          <a:lstStyle/>
          <a:p>
            <a:fld id="{79CE898D-58B5-4721-9216-D3AF58EB3BD1}" type="slidenum">
              <a:rPr lang="en-IN" smtClean="0"/>
              <a:t>10</a:t>
            </a:fld>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SPOTS</a:t>
            </a:r>
            <a:endParaRPr lang="en-IN" dirty="0"/>
          </a:p>
        </p:txBody>
      </p:sp>
      <p:sp>
        <p:nvSpPr>
          <p:cNvPr id="3" name="Subtitle 2"/>
          <p:cNvSpPr>
            <a:spLocks noGrp="1"/>
          </p:cNvSpPr>
          <p:nvPr>
            <p:ph type="subTitle" idx="1"/>
          </p:nvPr>
        </p:nvSpPr>
        <p:spPr/>
        <p:txBody>
          <a:bodyPr/>
          <a:lstStyle/>
          <a:p>
            <a:endParaRPr lang="en-IN"/>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9218" name="Picture 2"/>
          <p:cNvPicPr>
            <a:picLocks noGrp="1" noChangeAspect="1" noChangeArrowheads="1"/>
          </p:cNvPicPr>
          <p:nvPr>
            <p:ph idx="1"/>
          </p:nvPr>
        </p:nvPicPr>
        <p:blipFill>
          <a:blip r:embed="rId3"/>
          <a:srcRect/>
          <a:stretch>
            <a:fillRect/>
          </a:stretch>
        </p:blipFill>
        <p:spPr bwMode="auto">
          <a:xfrm>
            <a:off x="839561" y="1219200"/>
            <a:ext cx="7390039" cy="4310856"/>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0242" name="Picture 2"/>
          <p:cNvPicPr>
            <a:picLocks noGrp="1" noChangeAspect="1" noChangeArrowheads="1"/>
          </p:cNvPicPr>
          <p:nvPr>
            <p:ph idx="1"/>
          </p:nvPr>
        </p:nvPicPr>
        <p:blipFill>
          <a:blip r:embed="rId3"/>
          <a:srcRect/>
          <a:stretch>
            <a:fillRect/>
          </a:stretch>
        </p:blipFill>
        <p:spPr bwMode="auto">
          <a:xfrm>
            <a:off x="3055802" y="1600200"/>
            <a:ext cx="3032395" cy="4525963"/>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1266" name="Picture 2"/>
          <p:cNvPicPr>
            <a:picLocks noGrp="1" noChangeAspect="1" noChangeArrowheads="1"/>
          </p:cNvPicPr>
          <p:nvPr>
            <p:ph idx="1"/>
          </p:nvPr>
        </p:nvPicPr>
        <p:blipFill>
          <a:blip r:embed="rId3"/>
          <a:srcRect/>
          <a:stretch>
            <a:fillRect/>
          </a:stretch>
        </p:blipFill>
        <p:spPr bwMode="auto">
          <a:xfrm>
            <a:off x="1714500" y="1805781"/>
            <a:ext cx="5715000" cy="4114800"/>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2290" name="Picture 2"/>
          <p:cNvPicPr>
            <a:picLocks noGrp="1" noChangeAspect="1" noChangeArrowheads="1"/>
          </p:cNvPicPr>
          <p:nvPr>
            <p:ph idx="1"/>
          </p:nvPr>
        </p:nvPicPr>
        <p:blipFill>
          <a:blip r:embed="rId3"/>
          <a:srcRect/>
          <a:stretch>
            <a:fillRect/>
          </a:stretch>
        </p:blipFill>
        <p:spPr bwMode="auto">
          <a:xfrm>
            <a:off x="1719502" y="1600200"/>
            <a:ext cx="5704995" cy="4525963"/>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3314" name="Picture 2"/>
          <p:cNvPicPr>
            <a:picLocks noGrp="1" noChangeAspect="1" noChangeArrowheads="1"/>
          </p:cNvPicPr>
          <p:nvPr>
            <p:ph idx="1"/>
          </p:nvPr>
        </p:nvPicPr>
        <p:blipFill>
          <a:blip r:embed="rId3"/>
          <a:srcRect/>
          <a:stretch>
            <a:fillRect/>
          </a:stretch>
        </p:blipFill>
        <p:spPr bwMode="auto">
          <a:xfrm>
            <a:off x="221923" y="838200"/>
            <a:ext cx="8693477" cy="4506119"/>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4338" name="Picture 2"/>
          <p:cNvPicPr>
            <a:picLocks noGrp="1" noChangeAspect="1" noChangeArrowheads="1"/>
          </p:cNvPicPr>
          <p:nvPr>
            <p:ph idx="1"/>
          </p:nvPr>
        </p:nvPicPr>
        <p:blipFill>
          <a:blip r:embed="rId3"/>
          <a:srcRect/>
          <a:stretch>
            <a:fillRect/>
          </a:stretch>
        </p:blipFill>
        <p:spPr bwMode="auto">
          <a:xfrm>
            <a:off x="1714500" y="2058194"/>
            <a:ext cx="5715000" cy="3609975"/>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5362" name="Picture 2"/>
          <p:cNvPicPr>
            <a:picLocks noGrp="1" noChangeAspect="1" noChangeArrowheads="1"/>
          </p:cNvPicPr>
          <p:nvPr>
            <p:ph idx="1"/>
          </p:nvPr>
        </p:nvPicPr>
        <p:blipFill>
          <a:blip r:embed="rId3"/>
          <a:srcRect/>
          <a:stretch>
            <a:fillRect/>
          </a:stretch>
        </p:blipFill>
        <p:spPr bwMode="auto">
          <a:xfrm>
            <a:off x="1714500" y="1872456"/>
            <a:ext cx="5715000" cy="3981450"/>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6386" name="Picture 2"/>
          <p:cNvPicPr>
            <a:picLocks noGrp="1" noChangeAspect="1" noChangeArrowheads="1"/>
          </p:cNvPicPr>
          <p:nvPr>
            <p:ph idx="1"/>
          </p:nvPr>
        </p:nvPicPr>
        <p:blipFill>
          <a:blip r:embed="rId3"/>
          <a:srcRect/>
          <a:stretch>
            <a:fillRect/>
          </a:stretch>
        </p:blipFill>
        <p:spPr bwMode="auto">
          <a:xfrm>
            <a:off x="71284" y="533400"/>
            <a:ext cx="8996516" cy="4648200"/>
          </a:xfrm>
          <a:prstGeom prst="rect">
            <a:avLst/>
          </a:prstGeom>
          <a:noFill/>
          <a:ln w="9525">
            <a:no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7410" name="Picture 2"/>
          <p:cNvPicPr>
            <a:picLocks noGrp="1" noChangeAspect="1" noChangeArrowheads="1"/>
          </p:cNvPicPr>
          <p:nvPr>
            <p:ph idx="1"/>
          </p:nvPr>
        </p:nvPicPr>
        <p:blipFill>
          <a:blip r:embed="rId3"/>
          <a:srcRect/>
          <a:stretch>
            <a:fillRect/>
          </a:stretch>
        </p:blipFill>
        <p:spPr bwMode="auto">
          <a:xfrm>
            <a:off x="762000" y="1371600"/>
            <a:ext cx="7727040" cy="3953669"/>
          </a:xfrm>
          <a:prstGeom prst="rect">
            <a:avLst/>
          </a:prstGeom>
          <a:noFill/>
          <a:ln w="9525">
            <a:no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8434" name="Picture 2"/>
          <p:cNvPicPr>
            <a:picLocks noGrp="1" noChangeAspect="1" noChangeArrowheads="1"/>
          </p:cNvPicPr>
          <p:nvPr>
            <p:ph idx="1"/>
          </p:nvPr>
        </p:nvPicPr>
        <p:blipFill>
          <a:blip r:embed="rId3"/>
          <a:srcRect/>
          <a:stretch>
            <a:fillRect/>
          </a:stretch>
        </p:blipFill>
        <p:spPr bwMode="auto">
          <a:xfrm>
            <a:off x="1714500" y="2362994"/>
            <a:ext cx="5715000" cy="3000375"/>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026" name="Picture 2"/>
          <p:cNvPicPr>
            <a:picLocks noGrp="1" noChangeAspect="1" noChangeArrowheads="1"/>
          </p:cNvPicPr>
          <p:nvPr>
            <p:ph idx="1"/>
          </p:nvPr>
        </p:nvPicPr>
        <p:blipFill>
          <a:blip r:embed="rId3"/>
          <a:srcRect/>
          <a:stretch>
            <a:fillRect/>
          </a:stretch>
        </p:blipFill>
        <p:spPr bwMode="auto">
          <a:xfrm>
            <a:off x="2133600" y="381000"/>
            <a:ext cx="5066376" cy="4525963"/>
          </a:xfrm>
          <a:prstGeom prst="rect">
            <a:avLst/>
          </a:prstGeom>
          <a:noFill/>
          <a:ln w="9525">
            <a:noFill/>
            <a:miter lim="800000"/>
            <a:headEnd/>
            <a:tailEnd/>
          </a:ln>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9458" name="Picture 2"/>
          <p:cNvPicPr>
            <a:picLocks noGrp="1" noChangeAspect="1" noChangeArrowheads="1"/>
          </p:cNvPicPr>
          <p:nvPr>
            <p:ph idx="1"/>
          </p:nvPr>
        </p:nvPicPr>
        <p:blipFill>
          <a:blip r:embed="rId3"/>
          <a:srcRect/>
          <a:stretch>
            <a:fillRect/>
          </a:stretch>
        </p:blipFill>
        <p:spPr bwMode="auto">
          <a:xfrm>
            <a:off x="2947128" y="728098"/>
            <a:ext cx="3148872" cy="5398066"/>
          </a:xfrm>
          <a:prstGeom prst="rect">
            <a:avLst/>
          </a:prstGeom>
          <a:noFill/>
          <a:ln w="9525">
            <a:noFill/>
            <a:miter lim="800000"/>
            <a:headEnd/>
            <a:tailEnd/>
          </a:ln>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20482" name="Picture 2"/>
          <p:cNvPicPr>
            <a:picLocks noGrp="1" noChangeAspect="1" noChangeArrowheads="1"/>
          </p:cNvPicPr>
          <p:nvPr>
            <p:ph idx="1"/>
          </p:nvPr>
        </p:nvPicPr>
        <p:blipFill>
          <a:blip r:embed="rId3"/>
          <a:srcRect/>
          <a:stretch>
            <a:fillRect/>
          </a:stretch>
        </p:blipFill>
        <p:spPr bwMode="auto">
          <a:xfrm>
            <a:off x="3432966" y="1600200"/>
            <a:ext cx="2278068" cy="4525963"/>
          </a:xfrm>
          <a:prstGeom prst="rect">
            <a:avLst/>
          </a:prstGeom>
          <a:noFill/>
          <a:ln w="9525">
            <a:noFill/>
            <a:miter lim="800000"/>
            <a:headEnd/>
            <a:tailEnd/>
          </a:ln>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21506" name="Picture 2"/>
          <p:cNvPicPr>
            <a:picLocks noGrp="1" noChangeAspect="1" noChangeArrowheads="1"/>
          </p:cNvPicPr>
          <p:nvPr>
            <p:ph idx="1"/>
          </p:nvPr>
        </p:nvPicPr>
        <p:blipFill>
          <a:blip r:embed="rId3"/>
          <a:srcRect/>
          <a:stretch>
            <a:fillRect/>
          </a:stretch>
        </p:blipFill>
        <p:spPr bwMode="auto">
          <a:xfrm>
            <a:off x="2331648" y="1600200"/>
            <a:ext cx="4480703" cy="4525963"/>
          </a:xfrm>
          <a:prstGeom prst="rect">
            <a:avLst/>
          </a:prstGeom>
          <a:noFill/>
          <a:ln w="9525">
            <a:noFill/>
            <a:miter lim="800000"/>
            <a:headEnd/>
            <a:tailEnd/>
          </a:ln>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22530" name="Picture 2"/>
          <p:cNvPicPr>
            <a:picLocks noGrp="1" noChangeAspect="1" noChangeArrowheads="1"/>
          </p:cNvPicPr>
          <p:nvPr>
            <p:ph idx="1"/>
          </p:nvPr>
        </p:nvPicPr>
        <p:blipFill>
          <a:blip r:embed="rId3"/>
          <a:srcRect/>
          <a:stretch>
            <a:fillRect/>
          </a:stretch>
        </p:blipFill>
        <p:spPr bwMode="auto">
          <a:xfrm>
            <a:off x="3142550" y="1600200"/>
            <a:ext cx="2858900" cy="4525963"/>
          </a:xfrm>
          <a:prstGeom prst="rect">
            <a:avLst/>
          </a:prstGeom>
          <a:noFill/>
          <a:ln w="9525">
            <a:noFill/>
            <a:miter lim="800000"/>
            <a:headEnd/>
            <a:tailEnd/>
          </a:ln>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23554" name="Picture 2"/>
          <p:cNvPicPr>
            <a:picLocks noGrp="1" noChangeAspect="1" noChangeArrowheads="1"/>
          </p:cNvPicPr>
          <p:nvPr>
            <p:ph idx="1"/>
          </p:nvPr>
        </p:nvPicPr>
        <p:blipFill>
          <a:blip r:embed="rId3"/>
          <a:srcRect/>
          <a:stretch>
            <a:fillRect/>
          </a:stretch>
        </p:blipFill>
        <p:spPr bwMode="auto">
          <a:xfrm>
            <a:off x="1714500" y="2062956"/>
            <a:ext cx="5715000" cy="3600450"/>
          </a:xfrm>
          <a:prstGeom prst="rect">
            <a:avLst/>
          </a:prstGeom>
          <a:noFill/>
          <a:ln w="9525">
            <a:noFill/>
            <a:miter lim="800000"/>
            <a:headEnd/>
            <a:tailEnd/>
          </a:ln>
          <a:effectLst/>
        </p:spPr>
      </p:pic>
      <p:sp>
        <p:nvSpPr>
          <p:cNvPr id="5" name="TextBox 4"/>
          <p:cNvSpPr txBox="1"/>
          <p:nvPr/>
        </p:nvSpPr>
        <p:spPr>
          <a:xfrm>
            <a:off x="228600" y="5867400"/>
            <a:ext cx="8610600" cy="646331"/>
          </a:xfrm>
          <a:prstGeom prst="rect">
            <a:avLst/>
          </a:prstGeom>
          <a:noFill/>
        </p:spPr>
        <p:txBody>
          <a:bodyPr wrap="square" rtlCol="0">
            <a:spAutoFit/>
          </a:bodyPr>
          <a:lstStyle/>
          <a:p>
            <a:r>
              <a:rPr lang="en-IN" b="1" dirty="0" smtClean="0"/>
              <a:t>Coronal T1-weighted MRI (A) in a patient with Cushing's </a:t>
            </a:r>
            <a:r>
              <a:rPr lang="en-IN" b="1" dirty="0" smtClean="0"/>
              <a:t>syndrome. An </a:t>
            </a:r>
            <a:r>
              <a:rPr lang="en-IN" b="1" dirty="0" smtClean="0"/>
              <a:t>oblique axial STIR </a:t>
            </a:r>
            <a:r>
              <a:rPr lang="en-IN" b="1" dirty="0" smtClean="0"/>
              <a:t>image</a:t>
            </a:r>
            <a:endParaRPr lang="en-IN"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24578" name="Picture 2"/>
          <p:cNvPicPr>
            <a:picLocks noGrp="1" noChangeAspect="1" noChangeArrowheads="1"/>
          </p:cNvPicPr>
          <p:nvPr>
            <p:ph idx="1"/>
          </p:nvPr>
        </p:nvPicPr>
        <p:blipFill>
          <a:blip r:embed="rId3"/>
          <a:srcRect/>
          <a:stretch>
            <a:fillRect/>
          </a:stretch>
        </p:blipFill>
        <p:spPr bwMode="auto">
          <a:xfrm>
            <a:off x="1970872" y="1600200"/>
            <a:ext cx="5202256" cy="4525963"/>
          </a:xfrm>
          <a:prstGeom prst="rect">
            <a:avLst/>
          </a:prstGeom>
          <a:noFill/>
          <a:ln w="9525">
            <a:noFill/>
            <a:miter lim="800000"/>
            <a:headEnd/>
            <a:tailEnd/>
          </a:ln>
          <a:effectLst/>
        </p:spPr>
      </p:pic>
      <p:sp>
        <p:nvSpPr>
          <p:cNvPr id="5" name="TextBox 4"/>
          <p:cNvSpPr txBox="1"/>
          <p:nvPr/>
        </p:nvSpPr>
        <p:spPr>
          <a:xfrm>
            <a:off x="2057400" y="6400800"/>
            <a:ext cx="5181600" cy="369332"/>
          </a:xfrm>
          <a:prstGeom prst="rect">
            <a:avLst/>
          </a:prstGeom>
          <a:noFill/>
        </p:spPr>
        <p:txBody>
          <a:bodyPr wrap="square" rtlCol="0">
            <a:spAutoFit/>
          </a:bodyPr>
          <a:lstStyle/>
          <a:p>
            <a:r>
              <a:rPr lang="en-IN" dirty="0" smtClean="0"/>
              <a:t>Coronal proton density-weighted MRI </a:t>
            </a:r>
            <a:endParaRPr lang="en-IN"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25602" name="Picture 2"/>
          <p:cNvPicPr>
            <a:picLocks noGrp="1" noChangeAspect="1" noChangeArrowheads="1"/>
          </p:cNvPicPr>
          <p:nvPr>
            <p:ph idx="1"/>
          </p:nvPr>
        </p:nvPicPr>
        <p:blipFill>
          <a:blip r:embed="rId3"/>
          <a:srcRect/>
          <a:stretch>
            <a:fillRect/>
          </a:stretch>
        </p:blipFill>
        <p:spPr bwMode="auto">
          <a:xfrm>
            <a:off x="1714500" y="1810544"/>
            <a:ext cx="5715000" cy="4105275"/>
          </a:xfrm>
          <a:prstGeom prst="rect">
            <a:avLst/>
          </a:prstGeom>
          <a:noFill/>
          <a:ln w="9525">
            <a:noFill/>
            <a:miter lim="800000"/>
            <a:headEnd/>
            <a:tailEnd/>
          </a:ln>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26626" name="Picture 2"/>
          <p:cNvPicPr>
            <a:picLocks noGrp="1" noChangeAspect="1" noChangeArrowheads="1"/>
          </p:cNvPicPr>
          <p:nvPr>
            <p:ph idx="1"/>
          </p:nvPr>
        </p:nvPicPr>
        <p:blipFill>
          <a:blip r:embed="rId3"/>
          <a:srcRect/>
          <a:stretch>
            <a:fillRect/>
          </a:stretch>
        </p:blipFill>
        <p:spPr bwMode="auto">
          <a:xfrm>
            <a:off x="1714500" y="2005806"/>
            <a:ext cx="5715000" cy="3714750"/>
          </a:xfrm>
          <a:prstGeom prst="rect">
            <a:avLst/>
          </a:prstGeom>
          <a:noFill/>
          <a:ln w="9525">
            <a:noFill/>
            <a:miter lim="800000"/>
            <a:headEnd/>
            <a:tailEnd/>
          </a:ln>
          <a:effectLst/>
        </p:spPr>
      </p:pic>
      <p:sp>
        <p:nvSpPr>
          <p:cNvPr id="5" name="TextBox 4"/>
          <p:cNvSpPr txBox="1"/>
          <p:nvPr/>
        </p:nvSpPr>
        <p:spPr>
          <a:xfrm>
            <a:off x="1447800" y="6248400"/>
            <a:ext cx="6629400" cy="369332"/>
          </a:xfrm>
          <a:prstGeom prst="rect">
            <a:avLst/>
          </a:prstGeom>
          <a:noFill/>
        </p:spPr>
        <p:txBody>
          <a:bodyPr wrap="square" rtlCol="0">
            <a:spAutoFit/>
          </a:bodyPr>
          <a:lstStyle/>
          <a:p>
            <a:r>
              <a:rPr lang="en-IN" dirty="0" smtClean="0"/>
              <a:t>Sagittal T1-weighted MRI </a:t>
            </a:r>
            <a:endParaRPr lang="en-IN"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27650" name="Picture 2"/>
          <p:cNvPicPr>
            <a:picLocks noGrp="1" noChangeAspect="1" noChangeArrowheads="1"/>
          </p:cNvPicPr>
          <p:nvPr>
            <p:ph idx="1"/>
          </p:nvPr>
        </p:nvPicPr>
        <p:blipFill>
          <a:blip r:embed="rId3"/>
          <a:srcRect/>
          <a:stretch>
            <a:fillRect/>
          </a:stretch>
        </p:blipFill>
        <p:spPr bwMode="auto">
          <a:xfrm>
            <a:off x="76200" y="1295401"/>
            <a:ext cx="8991600" cy="3192018"/>
          </a:xfrm>
          <a:prstGeom prst="rect">
            <a:avLst/>
          </a:prstGeom>
          <a:noFill/>
          <a:ln w="9525">
            <a:noFill/>
            <a:miter lim="800000"/>
            <a:headEnd/>
            <a:tailEnd/>
          </a:ln>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28674" name="Picture 2"/>
          <p:cNvPicPr>
            <a:picLocks noGrp="1" noChangeAspect="1" noChangeArrowheads="1"/>
          </p:cNvPicPr>
          <p:nvPr>
            <p:ph idx="1"/>
          </p:nvPr>
        </p:nvPicPr>
        <p:blipFill>
          <a:blip r:embed="rId3"/>
          <a:srcRect/>
          <a:stretch>
            <a:fillRect/>
          </a:stretch>
        </p:blipFill>
        <p:spPr bwMode="auto">
          <a:xfrm>
            <a:off x="2380679" y="1600200"/>
            <a:ext cx="4382641" cy="4525963"/>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2050" name="Picture 2"/>
          <p:cNvPicPr>
            <a:picLocks noGrp="1" noChangeAspect="1" noChangeArrowheads="1"/>
          </p:cNvPicPr>
          <p:nvPr>
            <p:ph idx="1"/>
          </p:nvPr>
        </p:nvPicPr>
        <p:blipFill>
          <a:blip r:embed="rId3"/>
          <a:srcRect/>
          <a:stretch>
            <a:fillRect/>
          </a:stretch>
        </p:blipFill>
        <p:spPr bwMode="auto">
          <a:xfrm>
            <a:off x="2410788" y="763520"/>
            <a:ext cx="4218612" cy="5362643"/>
          </a:xfrm>
          <a:prstGeom prst="rect">
            <a:avLst/>
          </a:prstGeom>
          <a:noFill/>
          <a:ln w="9525">
            <a:noFill/>
            <a:miter lim="800000"/>
            <a:headEnd/>
            <a:tailEnd/>
          </a:ln>
          <a:effec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29698" name="Picture 2"/>
          <p:cNvPicPr>
            <a:picLocks noGrp="1" noChangeAspect="1" noChangeArrowheads="1"/>
          </p:cNvPicPr>
          <p:nvPr>
            <p:ph idx="1"/>
          </p:nvPr>
        </p:nvPicPr>
        <p:blipFill>
          <a:blip r:embed="rId3"/>
          <a:srcRect/>
          <a:stretch>
            <a:fillRect/>
          </a:stretch>
        </p:blipFill>
        <p:spPr bwMode="auto">
          <a:xfrm>
            <a:off x="1714500" y="2158206"/>
            <a:ext cx="5715000" cy="3409950"/>
          </a:xfrm>
          <a:prstGeom prst="rect">
            <a:avLst/>
          </a:prstGeom>
          <a:noFill/>
          <a:ln w="9525">
            <a:noFill/>
            <a:miter lim="800000"/>
            <a:headEnd/>
            <a:tailEnd/>
          </a:ln>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30722" name="Picture 2"/>
          <p:cNvPicPr>
            <a:picLocks noGrp="1" noChangeAspect="1" noChangeArrowheads="1"/>
          </p:cNvPicPr>
          <p:nvPr>
            <p:ph idx="1"/>
          </p:nvPr>
        </p:nvPicPr>
        <p:blipFill>
          <a:blip r:embed="rId3"/>
          <a:srcRect/>
          <a:stretch>
            <a:fillRect/>
          </a:stretch>
        </p:blipFill>
        <p:spPr bwMode="auto">
          <a:xfrm>
            <a:off x="1714500" y="1839119"/>
            <a:ext cx="5715000" cy="4048125"/>
          </a:xfrm>
          <a:prstGeom prst="rect">
            <a:avLst/>
          </a:prstGeom>
          <a:noFill/>
          <a:ln w="9525">
            <a:noFill/>
            <a:miter lim="800000"/>
            <a:headEnd/>
            <a:tailEnd/>
          </a:ln>
          <a:effec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31746" name="Picture 2"/>
          <p:cNvPicPr>
            <a:picLocks noGrp="1" noChangeAspect="1" noChangeArrowheads="1"/>
          </p:cNvPicPr>
          <p:nvPr>
            <p:ph idx="1"/>
          </p:nvPr>
        </p:nvPicPr>
        <p:blipFill>
          <a:blip r:embed="rId3"/>
          <a:srcRect/>
          <a:stretch>
            <a:fillRect/>
          </a:stretch>
        </p:blipFill>
        <p:spPr bwMode="auto">
          <a:xfrm>
            <a:off x="76200" y="66675"/>
            <a:ext cx="5715000" cy="4352925"/>
          </a:xfrm>
          <a:prstGeom prst="rect">
            <a:avLst/>
          </a:prstGeom>
          <a:noFill/>
          <a:ln w="9525">
            <a:noFill/>
            <a:miter lim="800000"/>
            <a:headEnd/>
            <a:tailEnd/>
          </a:ln>
          <a:effectLst/>
        </p:spPr>
      </p:pic>
      <p:pic>
        <p:nvPicPr>
          <p:cNvPr id="31747" name="Picture 3"/>
          <p:cNvPicPr>
            <a:picLocks noChangeAspect="1" noChangeArrowheads="1"/>
          </p:cNvPicPr>
          <p:nvPr/>
        </p:nvPicPr>
        <p:blipFill>
          <a:blip r:embed="rId4"/>
          <a:srcRect/>
          <a:stretch>
            <a:fillRect/>
          </a:stretch>
        </p:blipFill>
        <p:spPr bwMode="auto">
          <a:xfrm>
            <a:off x="5623317" y="4267200"/>
            <a:ext cx="3444481" cy="2543175"/>
          </a:xfrm>
          <a:prstGeom prst="rect">
            <a:avLst/>
          </a:prstGeom>
          <a:noFill/>
          <a:ln w="9525">
            <a:noFill/>
            <a:miter lim="800000"/>
            <a:headEnd/>
            <a:tailEnd/>
          </a:ln>
          <a:effec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32770" name="Picture 2"/>
          <p:cNvPicPr>
            <a:picLocks noGrp="1" noChangeAspect="1" noChangeArrowheads="1"/>
          </p:cNvPicPr>
          <p:nvPr>
            <p:ph idx="1"/>
          </p:nvPr>
        </p:nvPicPr>
        <p:blipFill>
          <a:blip r:embed="rId3"/>
          <a:srcRect/>
          <a:stretch>
            <a:fillRect/>
          </a:stretch>
        </p:blipFill>
        <p:spPr bwMode="auto">
          <a:xfrm>
            <a:off x="2486285" y="1600200"/>
            <a:ext cx="4171429" cy="4525963"/>
          </a:xfrm>
          <a:prstGeom prst="rect">
            <a:avLst/>
          </a:prstGeom>
          <a:noFill/>
          <a:ln w="9525">
            <a:noFill/>
            <a:miter lim="800000"/>
            <a:headEnd/>
            <a:tailEnd/>
          </a:ln>
          <a:effec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33794" name="Picture 2"/>
          <p:cNvPicPr>
            <a:picLocks noGrp="1" noChangeAspect="1" noChangeArrowheads="1"/>
          </p:cNvPicPr>
          <p:nvPr>
            <p:ph idx="1"/>
          </p:nvPr>
        </p:nvPicPr>
        <p:blipFill>
          <a:blip r:embed="rId3"/>
          <a:srcRect/>
          <a:stretch>
            <a:fillRect/>
          </a:stretch>
        </p:blipFill>
        <p:spPr bwMode="auto">
          <a:xfrm>
            <a:off x="1714500" y="2220119"/>
            <a:ext cx="5715000" cy="3286125"/>
          </a:xfrm>
          <a:prstGeom prst="rect">
            <a:avLst/>
          </a:prstGeom>
          <a:noFill/>
          <a:ln w="9525">
            <a:noFill/>
            <a:miter lim="800000"/>
            <a:headEnd/>
            <a:tailEnd/>
          </a:ln>
          <a:effec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34818" name="Picture 2"/>
          <p:cNvPicPr>
            <a:picLocks noGrp="1" noChangeAspect="1" noChangeArrowheads="1"/>
          </p:cNvPicPr>
          <p:nvPr>
            <p:ph idx="1"/>
          </p:nvPr>
        </p:nvPicPr>
        <p:blipFill>
          <a:blip r:embed="rId3"/>
          <a:srcRect/>
          <a:stretch>
            <a:fillRect/>
          </a:stretch>
        </p:blipFill>
        <p:spPr bwMode="auto">
          <a:xfrm>
            <a:off x="3124200" y="388462"/>
            <a:ext cx="2590800" cy="6217919"/>
          </a:xfrm>
          <a:prstGeom prst="rect">
            <a:avLst/>
          </a:prstGeom>
          <a:noFill/>
          <a:ln w="9525">
            <a:noFill/>
            <a:miter lim="800000"/>
            <a:headEnd/>
            <a:tailEnd/>
          </a:ln>
          <a:effec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35842" name="Picture 2"/>
          <p:cNvPicPr>
            <a:picLocks noGrp="1" noChangeAspect="1" noChangeArrowheads="1"/>
          </p:cNvPicPr>
          <p:nvPr>
            <p:ph idx="1"/>
          </p:nvPr>
        </p:nvPicPr>
        <p:blipFill>
          <a:blip r:embed="rId3"/>
          <a:srcRect/>
          <a:stretch>
            <a:fillRect/>
          </a:stretch>
        </p:blipFill>
        <p:spPr bwMode="auto">
          <a:xfrm>
            <a:off x="219339" y="189706"/>
            <a:ext cx="8696061" cy="5753894"/>
          </a:xfrm>
          <a:prstGeom prst="rect">
            <a:avLst/>
          </a:prstGeom>
          <a:noFill/>
          <a:ln w="9525">
            <a:noFill/>
            <a:miter lim="800000"/>
            <a:headEnd/>
            <a:tailEnd/>
          </a:ln>
          <a:effec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36866" name="Picture 2"/>
          <p:cNvPicPr>
            <a:picLocks noGrp="1" noChangeAspect="1" noChangeArrowheads="1"/>
          </p:cNvPicPr>
          <p:nvPr>
            <p:ph idx="1"/>
          </p:nvPr>
        </p:nvPicPr>
        <p:blipFill>
          <a:blip r:embed="rId3"/>
          <a:srcRect/>
          <a:stretch>
            <a:fillRect/>
          </a:stretch>
        </p:blipFill>
        <p:spPr bwMode="auto">
          <a:xfrm>
            <a:off x="2576601" y="1600200"/>
            <a:ext cx="3990798" cy="4525963"/>
          </a:xfrm>
          <a:prstGeom prst="rect">
            <a:avLst/>
          </a:prstGeom>
          <a:noFill/>
          <a:ln w="9525">
            <a:noFill/>
            <a:miter lim="800000"/>
            <a:headEnd/>
            <a:tailEnd/>
          </a:ln>
          <a:effec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37890" name="Picture 2"/>
          <p:cNvPicPr>
            <a:picLocks noGrp="1" noChangeAspect="1" noChangeArrowheads="1"/>
          </p:cNvPicPr>
          <p:nvPr>
            <p:ph idx="1"/>
          </p:nvPr>
        </p:nvPicPr>
        <p:blipFill>
          <a:blip r:embed="rId3"/>
          <a:srcRect/>
          <a:stretch>
            <a:fillRect/>
          </a:stretch>
        </p:blipFill>
        <p:spPr bwMode="auto">
          <a:xfrm>
            <a:off x="17607" y="457200"/>
            <a:ext cx="9050193" cy="4977606"/>
          </a:xfrm>
          <a:prstGeom prst="rect">
            <a:avLst/>
          </a:prstGeom>
          <a:noFill/>
          <a:ln w="9525">
            <a:noFill/>
            <a:miter lim="800000"/>
            <a:headEnd/>
            <a:tailEnd/>
          </a:ln>
          <a:effec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38914" name="Picture 2"/>
          <p:cNvPicPr>
            <a:picLocks noGrp="1" noChangeAspect="1" noChangeArrowheads="1"/>
          </p:cNvPicPr>
          <p:nvPr>
            <p:ph idx="1"/>
          </p:nvPr>
        </p:nvPicPr>
        <p:blipFill>
          <a:blip r:embed="rId3"/>
          <a:srcRect/>
          <a:stretch>
            <a:fillRect/>
          </a:stretch>
        </p:blipFill>
        <p:spPr bwMode="auto">
          <a:xfrm>
            <a:off x="2735213" y="1600200"/>
            <a:ext cx="3673573" cy="4525963"/>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3074" name="Picture 2"/>
          <p:cNvPicPr>
            <a:picLocks noGrp="1" noChangeAspect="1" noChangeArrowheads="1"/>
          </p:cNvPicPr>
          <p:nvPr>
            <p:ph idx="1"/>
          </p:nvPr>
        </p:nvPicPr>
        <p:blipFill>
          <a:blip r:embed="rId3"/>
          <a:srcRect/>
          <a:stretch>
            <a:fillRect/>
          </a:stretch>
        </p:blipFill>
        <p:spPr bwMode="auto">
          <a:xfrm>
            <a:off x="302228" y="381000"/>
            <a:ext cx="8613172" cy="5210969"/>
          </a:xfrm>
          <a:prstGeom prst="rect">
            <a:avLst/>
          </a:prstGeom>
          <a:noFill/>
          <a:ln w="9525">
            <a:noFill/>
            <a:miter lim="800000"/>
            <a:headEnd/>
            <a:tailEnd/>
          </a:ln>
          <a:effec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39938" name="Picture 2"/>
          <p:cNvPicPr>
            <a:picLocks noGrp="1" noChangeAspect="1" noChangeArrowheads="1"/>
          </p:cNvPicPr>
          <p:nvPr>
            <p:ph idx="1"/>
          </p:nvPr>
        </p:nvPicPr>
        <p:blipFill>
          <a:blip r:embed="rId3"/>
          <a:srcRect/>
          <a:stretch>
            <a:fillRect/>
          </a:stretch>
        </p:blipFill>
        <p:spPr bwMode="auto">
          <a:xfrm>
            <a:off x="2327876" y="1600200"/>
            <a:ext cx="4488247" cy="4525963"/>
          </a:xfrm>
          <a:prstGeom prst="rect">
            <a:avLst/>
          </a:prstGeom>
          <a:noFill/>
          <a:ln w="9525">
            <a:noFill/>
            <a:miter lim="800000"/>
            <a:headEnd/>
            <a:tailEnd/>
          </a:ln>
          <a:effec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0962" name="Picture 2"/>
          <p:cNvPicPr>
            <a:picLocks noGrp="1" noChangeAspect="1" noChangeArrowheads="1"/>
          </p:cNvPicPr>
          <p:nvPr>
            <p:ph idx="1"/>
          </p:nvPr>
        </p:nvPicPr>
        <p:blipFill>
          <a:blip r:embed="rId3"/>
          <a:srcRect/>
          <a:stretch>
            <a:fillRect/>
          </a:stretch>
        </p:blipFill>
        <p:spPr bwMode="auto">
          <a:xfrm>
            <a:off x="2254954" y="1600200"/>
            <a:ext cx="4634092" cy="4525963"/>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098" name="Picture 2"/>
          <p:cNvPicPr>
            <a:picLocks noGrp="1" noChangeAspect="1" noChangeArrowheads="1"/>
          </p:cNvPicPr>
          <p:nvPr>
            <p:ph idx="1"/>
          </p:nvPr>
        </p:nvPicPr>
        <p:blipFill>
          <a:blip r:embed="rId3"/>
          <a:srcRect/>
          <a:stretch>
            <a:fillRect/>
          </a:stretch>
        </p:blipFill>
        <p:spPr bwMode="auto">
          <a:xfrm>
            <a:off x="2438400" y="18858"/>
            <a:ext cx="3657599" cy="6590270"/>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5122" name="Picture 2"/>
          <p:cNvPicPr>
            <a:picLocks noGrp="1" noChangeAspect="1" noChangeArrowheads="1"/>
          </p:cNvPicPr>
          <p:nvPr>
            <p:ph idx="1"/>
          </p:nvPr>
        </p:nvPicPr>
        <p:blipFill>
          <a:blip r:embed="rId3"/>
          <a:srcRect/>
          <a:stretch>
            <a:fillRect/>
          </a:stretch>
        </p:blipFill>
        <p:spPr bwMode="auto">
          <a:xfrm>
            <a:off x="1714500" y="1824831"/>
            <a:ext cx="5715000" cy="4076700"/>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6146" name="Picture 2"/>
          <p:cNvPicPr>
            <a:picLocks noGrp="1" noChangeAspect="1" noChangeArrowheads="1"/>
          </p:cNvPicPr>
          <p:nvPr>
            <p:ph idx="1"/>
          </p:nvPr>
        </p:nvPicPr>
        <p:blipFill>
          <a:blip r:embed="rId3"/>
          <a:srcRect/>
          <a:stretch>
            <a:fillRect/>
          </a:stretch>
        </p:blipFill>
        <p:spPr bwMode="auto">
          <a:xfrm>
            <a:off x="1714500" y="1815306"/>
            <a:ext cx="5715000" cy="4095750"/>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7170" name="Picture 2"/>
          <p:cNvPicPr>
            <a:picLocks noGrp="1" noChangeAspect="1" noChangeArrowheads="1"/>
          </p:cNvPicPr>
          <p:nvPr>
            <p:ph idx="1"/>
          </p:nvPr>
        </p:nvPicPr>
        <p:blipFill>
          <a:blip r:embed="rId3"/>
          <a:srcRect/>
          <a:stretch>
            <a:fillRect/>
          </a:stretch>
        </p:blipFill>
        <p:spPr bwMode="auto">
          <a:xfrm>
            <a:off x="2033560" y="275887"/>
            <a:ext cx="4748240" cy="6048713"/>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8194" name="Picture 2"/>
          <p:cNvPicPr>
            <a:picLocks noGrp="1" noChangeAspect="1" noChangeArrowheads="1"/>
          </p:cNvPicPr>
          <p:nvPr>
            <p:ph idx="1"/>
          </p:nvPr>
        </p:nvPicPr>
        <p:blipFill>
          <a:blip r:embed="rId3"/>
          <a:srcRect/>
          <a:stretch>
            <a:fillRect/>
          </a:stretch>
        </p:blipFill>
        <p:spPr bwMode="auto">
          <a:xfrm>
            <a:off x="2575973" y="251619"/>
            <a:ext cx="4129627" cy="6072981"/>
          </a:xfrm>
          <a:prstGeom prst="rect">
            <a:avLst/>
          </a:prstGeom>
          <a:noFill/>
          <a:ln w="9525">
            <a:noFill/>
            <a:miter lim="800000"/>
            <a:headEnd/>
            <a:tailEnd/>
          </a:ln>
          <a:effec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TotalTime>
  <Words>146</Words>
  <Application>Microsoft Office PowerPoint</Application>
  <PresentationFormat>On-screen Show (4:3)</PresentationFormat>
  <Paragraphs>94</Paragraphs>
  <Slides>41</Slides>
  <Notes>40</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Office Theme</vt:lpstr>
      <vt:lpstr>SPOTS</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SPOTS</dc:title>
  <dc:creator>DR.Rakesh Gupta</dc:creator>
  <cp:lastModifiedBy>gh</cp:lastModifiedBy>
  <cp:revision>6</cp:revision>
  <dcterms:created xsi:type="dcterms:W3CDTF">2006-08-16T00:00:00Z</dcterms:created>
  <dcterms:modified xsi:type="dcterms:W3CDTF">2010-08-12T04:45:01Z</dcterms:modified>
</cp:coreProperties>
</file>