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5190"/>
            <a:ext cx="5956300" cy="818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C85C5"/>
                </a:solidFill>
                <a:latin typeface="Times New Roman"/>
                <a:cs typeface="Times New Roman"/>
              </a:rPr>
              <a:t>ABDOMEN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20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mass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right iliac fossa. </a:t>
            </a:r>
            <a:r>
              <a:rPr sz="1200" dirty="0">
                <a:latin typeface="Times New Roman"/>
                <a:cs typeface="Times New Roman"/>
              </a:rPr>
              <a:t>[JUL 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acute abdomen. </a:t>
            </a:r>
            <a:r>
              <a:rPr sz="1200" dirty="0">
                <a:latin typeface="Times New Roman"/>
                <a:cs typeface="Times New Roman"/>
              </a:rPr>
              <a:t>[JUL 99,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acute abdomen.</a:t>
            </a:r>
            <a:r>
              <a:rPr sz="1200" dirty="0">
                <a:latin typeface="Times New Roman"/>
                <a:cs typeface="Times New Roman"/>
              </a:rPr>
              <a:t> 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Superior mesenteric </a:t>
            </a:r>
            <a:r>
              <a:rPr sz="1200" dirty="0">
                <a:latin typeface="Times New Roman"/>
                <a:cs typeface="Times New Roman"/>
              </a:rPr>
              <a:t>artery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syndrome.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Sonographic findings </a:t>
            </a:r>
            <a:r>
              <a:rPr sz="1200" dirty="0">
                <a:latin typeface="Times New Roman"/>
                <a:cs typeface="Times New Roman"/>
              </a:rPr>
              <a:t>in abdominal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tuberculosis.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Retroperitoneal </a:t>
            </a:r>
            <a:r>
              <a:rPr sz="1200" dirty="0">
                <a:latin typeface="Times New Roman"/>
                <a:cs typeface="Times New Roman"/>
              </a:rPr>
              <a:t>fibrosis.</a:t>
            </a:r>
            <a:endParaRPr sz="1200">
              <a:latin typeface="Times New Roman"/>
              <a:cs typeface="Times New Roman"/>
            </a:endParaRPr>
          </a:p>
          <a:p>
            <a:pPr marL="12700" marR="18415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in a 5 </a:t>
            </a:r>
            <a:r>
              <a:rPr sz="1200" spc="-5" dirty="0">
                <a:latin typeface="Times New Roman"/>
                <a:cs typeface="Times New Roman"/>
              </a:rPr>
              <a:t>years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child </a:t>
            </a:r>
            <a:r>
              <a:rPr sz="1200" dirty="0">
                <a:latin typeface="Times New Roman"/>
                <a:cs typeface="Times New Roman"/>
              </a:rPr>
              <a:t>presenting with lump in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lumbar </a:t>
            </a:r>
            <a:r>
              <a:rPr sz="1200" spc="-5" dirty="0">
                <a:latin typeface="Times New Roman"/>
                <a:cs typeface="Times New Roman"/>
              </a:rPr>
              <a:t>region. </a:t>
            </a:r>
            <a:r>
              <a:rPr sz="1200" dirty="0">
                <a:latin typeface="Times New Roman"/>
                <a:cs typeface="Times New Roman"/>
              </a:rPr>
              <a:t>[JAN  01]</a:t>
            </a:r>
            <a:endParaRPr sz="1200">
              <a:latin typeface="Times New Roman"/>
              <a:cs typeface="Times New Roman"/>
            </a:endParaRPr>
          </a:p>
          <a:p>
            <a:pPr marL="204470" indent="-191770">
              <a:lnSpc>
                <a:spcPts val="1315"/>
              </a:lnSpc>
              <a:buAutoNum type="arabicPeriod"/>
              <a:tabLst>
                <a:tab pos="2051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blunt abdominal </a:t>
            </a:r>
            <a:r>
              <a:rPr sz="1200" spc="-5" dirty="0">
                <a:latin typeface="Times New Roman"/>
                <a:cs typeface="Times New Roman"/>
              </a:rPr>
              <a:t>trauma.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Prune belly syndrome. [DEC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MDCT application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abdomen.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in </a:t>
            </a:r>
            <a:r>
              <a:rPr sz="1200" spc="-5" dirty="0">
                <a:latin typeface="Times New Roman"/>
                <a:cs typeface="Times New Roman"/>
              </a:rPr>
              <a:t>Acute abdomen.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Abdominal </a:t>
            </a:r>
            <a:r>
              <a:rPr sz="1200" spc="-5" dirty="0">
                <a:latin typeface="Times New Roman"/>
                <a:cs typeface="Times New Roman"/>
              </a:rPr>
              <a:t>trauma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Retroperitonium </a:t>
            </a:r>
            <a:r>
              <a:rPr sz="1200" dirty="0">
                <a:latin typeface="Times New Roman"/>
                <a:cs typeface="Times New Roman"/>
              </a:rPr>
              <a:t>. 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MRI-imaging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Retroperitoneum.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retroperitoneal </a:t>
            </a:r>
            <a:r>
              <a:rPr sz="1200" dirty="0">
                <a:latin typeface="Times New Roman"/>
                <a:cs typeface="Times New Roman"/>
              </a:rPr>
              <a:t>fibrosis. [JUN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plain </a:t>
            </a:r>
            <a:r>
              <a:rPr sz="1200" spc="-5" dirty="0">
                <a:latin typeface="Times New Roman"/>
                <a:cs typeface="Times New Roman"/>
              </a:rPr>
              <a:t>radiography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acute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abdomen.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9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girl 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right lower quadrant </a:t>
            </a:r>
            <a:r>
              <a:rPr sz="1200" dirty="0">
                <a:latin typeface="Times New Roman"/>
                <a:cs typeface="Times New Roman"/>
              </a:rPr>
              <a:t>pain.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8953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Draw </a:t>
            </a:r>
            <a:r>
              <a:rPr sz="1200" dirty="0">
                <a:latin typeface="Times New Roman"/>
                <a:cs typeface="Times New Roman"/>
              </a:rPr>
              <a:t>of neat line </a:t>
            </a:r>
            <a:r>
              <a:rPr sz="1200" spc="-5" dirty="0">
                <a:latin typeface="Times New Roman"/>
                <a:cs typeface="Times New Roman"/>
              </a:rPr>
              <a:t>diagram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perinephric </a:t>
            </a:r>
            <a:r>
              <a:rPr sz="1200" dirty="0">
                <a:latin typeface="Times New Roman"/>
                <a:cs typeface="Times New Roman"/>
              </a:rPr>
              <a:t>spaces including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relationship with other </a:t>
            </a:r>
            <a:r>
              <a:rPr sz="1200" spc="-5" dirty="0">
                <a:latin typeface="Times New Roman"/>
                <a:cs typeface="Times New Roman"/>
              </a:rPr>
              <a:t>spaces.  </a:t>
            </a:r>
            <a:r>
              <a:rPr sz="1200" dirty="0">
                <a:latin typeface="Times New Roman"/>
                <a:cs typeface="Times New Roman"/>
              </a:rPr>
              <a:t>Write 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perinephric </a:t>
            </a:r>
            <a:r>
              <a:rPr sz="1200" spc="-5" dirty="0">
                <a:latin typeface="Times New Roman"/>
                <a:cs typeface="Times New Roman"/>
              </a:rPr>
              <a:t>abscess </a:t>
            </a:r>
            <a:r>
              <a:rPr sz="1200" dirty="0">
                <a:latin typeface="Times New Roman"/>
                <a:cs typeface="Times New Roman"/>
              </a:rPr>
              <a:t>and urinoma. [June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Para vertebral </a:t>
            </a:r>
            <a:r>
              <a:rPr sz="1200" dirty="0">
                <a:latin typeface="Times New Roman"/>
                <a:cs typeface="Times New Roman"/>
              </a:rPr>
              <a:t>masses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imaging </a:t>
            </a:r>
            <a:r>
              <a:rPr sz="1200" spc="-5" dirty="0">
                <a:latin typeface="Times New Roman"/>
                <a:cs typeface="Times New Roman"/>
              </a:rPr>
              <a:t>features.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16637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pain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right iliac </a:t>
            </a:r>
            <a:r>
              <a:rPr sz="1200" dirty="0">
                <a:latin typeface="Times New Roman"/>
                <a:cs typeface="Times New Roman"/>
              </a:rPr>
              <a:t>fossa i 20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married female.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USG 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scan </a:t>
            </a:r>
            <a:r>
              <a:rPr sz="1200" dirty="0">
                <a:latin typeface="Times New Roman"/>
                <a:cs typeface="Times New Roman"/>
              </a:rPr>
              <a:t>in evaluation in this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spc="5" dirty="0">
                <a:latin typeface="Times New Roman"/>
                <a:cs typeface="Times New Roman"/>
              </a:rPr>
              <a:t>[June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460375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mechanical small </a:t>
            </a:r>
            <a:r>
              <a:rPr sz="1200" dirty="0">
                <a:latin typeface="Times New Roman"/>
                <a:cs typeface="Times New Roman"/>
              </a:rPr>
              <a:t>bowl </a:t>
            </a:r>
            <a:r>
              <a:rPr sz="1200" spc="-5" dirty="0">
                <a:latin typeface="Times New Roman"/>
                <a:cs typeface="Times New Roman"/>
              </a:rPr>
              <a:t>obstruction </a:t>
            </a:r>
            <a:r>
              <a:rPr sz="1200" dirty="0">
                <a:latin typeface="Times New Roman"/>
                <a:cs typeface="Times New Roman"/>
              </a:rPr>
              <a:t>in an </a:t>
            </a:r>
            <a:r>
              <a:rPr sz="1200" spc="-5" dirty="0">
                <a:latin typeface="Times New Roman"/>
                <a:cs typeface="Times New Roman"/>
              </a:rPr>
              <a:t>adult. Describe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differentiating features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and large </a:t>
            </a:r>
            <a:r>
              <a:rPr sz="1200" dirty="0">
                <a:latin typeface="Times New Roman"/>
                <a:cs typeface="Times New Roman"/>
              </a:rPr>
              <a:t>bowel </a:t>
            </a:r>
            <a:r>
              <a:rPr sz="1200" spc="-5" dirty="0">
                <a:latin typeface="Times New Roman"/>
                <a:cs typeface="Times New Roman"/>
              </a:rPr>
              <a:t>obstruction </a:t>
            </a:r>
            <a:r>
              <a:rPr sz="1200" dirty="0">
                <a:latin typeface="Times New Roman"/>
                <a:cs typeface="Times New Roman"/>
              </a:rPr>
              <a:t>on plain </a:t>
            </a:r>
            <a:r>
              <a:rPr sz="1200" spc="-5" dirty="0">
                <a:latin typeface="Times New Roman"/>
                <a:cs typeface="Times New Roman"/>
              </a:rPr>
              <a:t>radiography. </a:t>
            </a:r>
            <a:r>
              <a:rPr sz="1200" dirty="0">
                <a:latin typeface="Times New Roman"/>
                <a:cs typeface="Times New Roman"/>
              </a:rPr>
              <a:t>Briefly 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 in </a:t>
            </a:r>
            <a:r>
              <a:rPr sz="1200" spc="-5" dirty="0">
                <a:latin typeface="Times New Roman"/>
                <a:cs typeface="Times New Roman"/>
              </a:rPr>
              <a:t>mechanical small bowel obstruction.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2012](3+2+5)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the etiopathology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ileocecal tuberculosis. Discuss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that are </a:t>
            </a:r>
            <a:r>
              <a:rPr sz="1200" spc="-5" dirty="0">
                <a:latin typeface="Times New Roman"/>
                <a:cs typeface="Times New Roman"/>
              </a:rPr>
              <a:t>useful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differentiate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Crohn‘s </a:t>
            </a:r>
            <a:r>
              <a:rPr sz="1200" spc="-5" dirty="0">
                <a:latin typeface="Times New Roman"/>
                <a:cs typeface="Times New Roman"/>
              </a:rPr>
              <a:t>disease. [Dec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2012](3+2+5)</a:t>
            </a:r>
            <a:endParaRPr sz="1200">
              <a:latin typeface="Times New Roman"/>
              <a:cs typeface="Times New Roman"/>
            </a:endParaRPr>
          </a:p>
          <a:p>
            <a:pPr marL="12700" marR="53721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pancreatitis.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terms used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description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pancreatitis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indicating </a:t>
            </a:r>
            <a:r>
              <a:rPr sz="1200" dirty="0">
                <a:latin typeface="Times New Roman"/>
                <a:cs typeface="Times New Roman"/>
              </a:rPr>
              <a:t>it‘s </a:t>
            </a:r>
            <a:r>
              <a:rPr sz="1200" spc="-5" dirty="0">
                <a:latin typeface="Times New Roman"/>
                <a:cs typeface="Times New Roman"/>
              </a:rPr>
              <a:t>severity. </a:t>
            </a:r>
            <a:r>
              <a:rPr sz="1200" dirty="0">
                <a:latin typeface="Times New Roman"/>
                <a:cs typeface="Times New Roman"/>
              </a:rPr>
              <a:t>[Dec  </a:t>
            </a:r>
            <a:r>
              <a:rPr sz="1200" spc="-5" dirty="0">
                <a:latin typeface="Times New Roman"/>
                <a:cs typeface="Times New Roman"/>
              </a:rPr>
              <a:t>12](2+6+2)</a:t>
            </a:r>
            <a:endParaRPr sz="1200">
              <a:latin typeface="Times New Roman"/>
              <a:cs typeface="Times New Roman"/>
            </a:endParaRPr>
          </a:p>
          <a:p>
            <a:pPr marL="12700" marR="56261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development of </a:t>
            </a:r>
            <a:r>
              <a:rPr sz="1200" spc="-5" dirty="0">
                <a:latin typeface="Times New Roman"/>
                <a:cs typeface="Times New Roman"/>
              </a:rPr>
              <a:t>midgut. </a:t>
            </a:r>
            <a:r>
              <a:rPr sz="1200" dirty="0">
                <a:latin typeface="Times New Roman"/>
                <a:cs typeface="Times New Roman"/>
              </a:rPr>
              <a:t>Describe the 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midgut  malformation and midgut </a:t>
            </a:r>
            <a:r>
              <a:rPr sz="1200" dirty="0">
                <a:latin typeface="Times New Roman"/>
                <a:cs typeface="Times New Roman"/>
              </a:rPr>
              <a:t>volvulus on </a:t>
            </a:r>
            <a:r>
              <a:rPr sz="1200" spc="-5" dirty="0">
                <a:latin typeface="Times New Roman"/>
                <a:cs typeface="Times New Roman"/>
              </a:rPr>
              <a:t>various imaging </a:t>
            </a:r>
            <a:r>
              <a:rPr sz="1200" dirty="0">
                <a:latin typeface="Times New Roman"/>
                <a:cs typeface="Times New Roman"/>
              </a:rPr>
              <a:t>modalities. </a:t>
            </a:r>
            <a:r>
              <a:rPr sz="1200" spc="-5" dirty="0">
                <a:latin typeface="Times New Roman"/>
                <a:cs typeface="Times New Roman"/>
              </a:rPr>
              <a:t>[3+3+4 Dec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40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male </a:t>
            </a:r>
            <a:r>
              <a:rPr sz="1200" spc="-5" dirty="0">
                <a:latin typeface="Times New Roman"/>
                <a:cs typeface="Times New Roman"/>
              </a:rPr>
              <a:t>presents with </a:t>
            </a:r>
            <a:r>
              <a:rPr sz="1200" dirty="0">
                <a:latin typeface="Times New Roman"/>
                <a:cs typeface="Times New Roman"/>
              </a:rPr>
              <a:t>a lump in the </a:t>
            </a:r>
            <a:r>
              <a:rPr sz="1200" spc="-5" dirty="0">
                <a:latin typeface="Times New Roman"/>
                <a:cs typeface="Times New Roman"/>
              </a:rPr>
              <a:t>RIF. </a:t>
            </a:r>
            <a:r>
              <a:rPr sz="1200" dirty="0">
                <a:latin typeface="Times New Roman"/>
                <a:cs typeface="Times New Roman"/>
              </a:rPr>
              <a:t>What would be </a:t>
            </a:r>
            <a:r>
              <a:rPr sz="1200" spc="-5" dirty="0">
                <a:latin typeface="Times New Roman"/>
                <a:cs typeface="Times New Roman"/>
              </a:rPr>
              <a:t>your approach as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107314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radiologist </a:t>
            </a:r>
            <a:r>
              <a:rPr sz="1200" dirty="0">
                <a:latin typeface="Times New Roman"/>
                <a:cs typeface="Times New Roman"/>
              </a:rPr>
              <a:t>to help </a:t>
            </a:r>
            <a:r>
              <a:rPr sz="1200" spc="-5" dirty="0">
                <a:latin typeface="Times New Roman"/>
                <a:cs typeface="Times New Roman"/>
              </a:rPr>
              <a:t>come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diagnosis? Discuss the characteristic radiological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3  </a:t>
            </a:r>
            <a:r>
              <a:rPr sz="1200" spc="-5" dirty="0">
                <a:latin typeface="Times New Roman"/>
                <a:cs typeface="Times New Roman"/>
              </a:rPr>
              <a:t>pathologies, </a:t>
            </a:r>
            <a:r>
              <a:rPr sz="1200" dirty="0">
                <a:latin typeface="Times New Roman"/>
                <a:cs typeface="Times New Roman"/>
              </a:rPr>
              <a:t>presenting with </a:t>
            </a:r>
            <a:r>
              <a:rPr sz="1200" spc="-5" dirty="0">
                <a:latin typeface="Times New Roman"/>
                <a:cs typeface="Times New Roman"/>
              </a:rPr>
              <a:t>right iliac fossa </a:t>
            </a:r>
            <a:r>
              <a:rPr sz="1200" dirty="0">
                <a:latin typeface="Times New Roman"/>
                <a:cs typeface="Times New Roman"/>
              </a:rPr>
              <a:t>lump. [1+9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93345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DD </a:t>
            </a:r>
            <a:r>
              <a:rPr sz="1200" dirty="0">
                <a:latin typeface="Times New Roman"/>
                <a:cs typeface="Times New Roman"/>
              </a:rPr>
              <a:t>in a 38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male presenting with </a:t>
            </a:r>
            <a:r>
              <a:rPr sz="1200" spc="-5" dirty="0">
                <a:latin typeface="Times New Roman"/>
                <a:cs typeface="Times New Roman"/>
              </a:rPr>
              <a:t>RIF </a:t>
            </a:r>
            <a:r>
              <a:rPr sz="1200" dirty="0">
                <a:latin typeface="Times New Roman"/>
                <a:cs typeface="Times New Roman"/>
              </a:rPr>
              <a:t>lump, lassitude </a:t>
            </a:r>
            <a:r>
              <a:rPr sz="1200" spc="-5" dirty="0">
                <a:latin typeface="Times New Roman"/>
                <a:cs typeface="Times New Roman"/>
              </a:rPr>
              <a:t>and altered bowel  habits. Depict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conventional imaging findings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intestinal TB.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2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the 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following: </a:t>
            </a:r>
            <a:r>
              <a:rPr sz="1200" dirty="0">
                <a:latin typeface="Times New Roman"/>
                <a:cs typeface="Times New Roman"/>
              </a:rPr>
              <a:t>a) </a:t>
            </a:r>
            <a:r>
              <a:rPr sz="1200" spc="-5" dirty="0">
                <a:latin typeface="Times New Roman"/>
                <a:cs typeface="Times New Roman"/>
              </a:rPr>
              <a:t>Neuroendocrine tumors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pancreas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b) Small </a:t>
            </a:r>
            <a:r>
              <a:rPr sz="1200" spc="-5" dirty="0">
                <a:latin typeface="Times New Roman"/>
                <a:cs typeface="Times New Roman"/>
              </a:rPr>
              <a:t>bowel lymphoma.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90170">
              <a:lnSpc>
                <a:spcPts val="1380"/>
              </a:lnSpc>
              <a:spcBef>
                <a:spcPts val="65"/>
              </a:spcBef>
              <a:buAutoNum type="arabicPeriod" startAt="2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palpable </a:t>
            </a:r>
            <a:r>
              <a:rPr sz="1200" dirty="0">
                <a:latin typeface="Times New Roman"/>
                <a:cs typeface="Times New Roman"/>
              </a:rPr>
              <a:t>lumbar </a:t>
            </a:r>
            <a:r>
              <a:rPr sz="1200" spc="-5" dirty="0">
                <a:latin typeface="Times New Roman"/>
                <a:cs typeface="Times New Roman"/>
              </a:rPr>
              <a:t>mass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5-yr-old </a:t>
            </a:r>
            <a:r>
              <a:rPr sz="1200" dirty="0">
                <a:latin typeface="Times New Roman"/>
                <a:cs typeface="Times New Roman"/>
              </a:rPr>
              <a:t>child. Discuss the </a:t>
            </a:r>
            <a:r>
              <a:rPr sz="1200" spc="-5" dirty="0">
                <a:latin typeface="Times New Roman"/>
                <a:cs typeface="Times New Roman"/>
              </a:rPr>
              <a:t>algorithmic  approach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arrive at diagnosis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case.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5" dirty="0">
                <a:latin typeface="Times New Roman"/>
                <a:cs typeface="Times New Roman"/>
              </a:rPr>
              <a:t>June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359410">
              <a:lnSpc>
                <a:spcPts val="1380"/>
              </a:lnSpc>
              <a:buAutoNum type="arabicPeriod" startAt="2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pneumoperitoneum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peritonitis </a:t>
            </a:r>
            <a:r>
              <a:rPr sz="1200" dirty="0">
                <a:latin typeface="Times New Roman"/>
                <a:cs typeface="Times New Roman"/>
              </a:rPr>
              <a:t>in a 30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patient. 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spc="-5" dirty="0">
                <a:latin typeface="Times New Roman"/>
                <a:cs typeface="Times New Roman"/>
              </a:rPr>
              <a:t>can </a:t>
            </a:r>
            <a:r>
              <a:rPr sz="1200" dirty="0">
                <a:latin typeface="Times New Roman"/>
                <a:cs typeface="Times New Roman"/>
              </a:rPr>
              <a:t>be seen in supine </a:t>
            </a:r>
            <a:r>
              <a:rPr sz="1200" spc="-5" dirty="0">
                <a:latin typeface="Times New Roman"/>
                <a:cs typeface="Times New Roman"/>
              </a:rPr>
              <a:t>abdominal radiograph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86FA1-716A-462A-80B3-DBE9507A9DB8}"/>
              </a:ext>
            </a:extLst>
          </p:cNvPr>
          <p:cNvSpPr txBox="1"/>
          <p:nvPr/>
        </p:nvSpPr>
        <p:spPr>
          <a:xfrm>
            <a:off x="4953000" y="1066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Radioloksabha.com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201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angiography </a:t>
            </a:r>
            <a:r>
              <a:rPr sz="1200" dirty="0">
                <a:latin typeface="Times New Roman"/>
                <a:cs typeface="Times New Roman"/>
              </a:rPr>
              <a:t>in it. </a:t>
            </a:r>
            <a:r>
              <a:rPr sz="1200" spc="-5" dirty="0">
                <a:latin typeface="Times New Roman"/>
                <a:cs typeface="Times New Roman"/>
              </a:rPr>
              <a:t>[2+1+4+3 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8382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75. </a:t>
            </a: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hyper-translucency on chest </a:t>
            </a:r>
            <a:r>
              <a:rPr sz="1200" spc="-5" dirty="0">
                <a:latin typeface="Times New Roman"/>
                <a:cs typeface="Times New Roman"/>
              </a:rPr>
              <a:t>radiograph. </a:t>
            </a:r>
            <a:r>
              <a:rPr sz="1200" dirty="0">
                <a:latin typeface="Times New Roman"/>
                <a:cs typeface="Times New Roman"/>
              </a:rPr>
              <a:t>Briefly describe  plain </a:t>
            </a:r>
            <a:r>
              <a:rPr sz="1200" spc="-5" dirty="0">
                <a:latin typeface="Times New Roman"/>
                <a:cs typeface="Times New Roman"/>
              </a:rPr>
              <a:t>radiographic 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a 5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child 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repeated chest infection  and detected </a:t>
            </a:r>
            <a:r>
              <a:rPr sz="1200" dirty="0">
                <a:latin typeface="Times New Roman"/>
                <a:cs typeface="Times New Roman"/>
              </a:rPr>
              <a:t>to have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hyper-translucency on </a:t>
            </a:r>
            <a:r>
              <a:rPr sz="1200" spc="-5" dirty="0">
                <a:latin typeface="Times New Roman"/>
                <a:cs typeface="Times New Roman"/>
              </a:rPr>
              <a:t>chest radiograph. [2+4+4 </a:t>
            </a:r>
            <a:r>
              <a:rPr sz="1200" dirty="0">
                <a:latin typeface="Times New Roman"/>
                <a:cs typeface="Times New Roman"/>
              </a:rPr>
              <a:t>Jun 12]  76.Classify </a:t>
            </a:r>
            <a:r>
              <a:rPr sz="1200" spc="-5" dirty="0">
                <a:latin typeface="Times New Roman"/>
                <a:cs typeface="Times New Roman"/>
              </a:rPr>
              <a:t>pleural </a:t>
            </a:r>
            <a:r>
              <a:rPr sz="1200" dirty="0">
                <a:latin typeface="Times New Roman"/>
                <a:cs typeface="Times New Roman"/>
              </a:rPr>
              <a:t>tumours. Briefly </a:t>
            </a:r>
            <a:r>
              <a:rPr sz="1200" spc="-5" dirty="0">
                <a:latin typeface="Times New Roman"/>
                <a:cs typeface="Times New Roman"/>
              </a:rPr>
              <a:t>discuss chest </a:t>
            </a:r>
            <a:r>
              <a:rPr sz="1200" dirty="0">
                <a:latin typeface="Times New Roman"/>
                <a:cs typeface="Times New Roman"/>
              </a:rPr>
              <a:t>radiographic &amp; 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malignant  mesothelioma. [3+3+4 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66700">
              <a:lnSpc>
                <a:spcPts val="1380"/>
              </a:lnSpc>
              <a:buAutoNum type="arabicPeriod" startAt="7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diseases </a:t>
            </a:r>
            <a:r>
              <a:rPr sz="1200" dirty="0">
                <a:latin typeface="Times New Roman"/>
                <a:cs typeface="Times New Roman"/>
              </a:rPr>
              <a:t>caused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inhalation of </a:t>
            </a:r>
            <a:r>
              <a:rPr sz="1200" spc="-5" dirty="0">
                <a:latin typeface="Times New Roman"/>
                <a:cs typeface="Times New Roman"/>
              </a:rPr>
              <a:t>inorganic </a:t>
            </a:r>
            <a:r>
              <a:rPr sz="1200" dirty="0">
                <a:latin typeface="Times New Roman"/>
                <a:cs typeface="Times New Roman"/>
              </a:rPr>
              <a:t>dust. </a:t>
            </a:r>
            <a:r>
              <a:rPr sz="1200" spc="-5" dirty="0">
                <a:latin typeface="Times New Roman"/>
                <a:cs typeface="Times New Roman"/>
              </a:rPr>
              <a:t>Briefly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chest  radiographic and </a:t>
            </a:r>
            <a:r>
              <a:rPr sz="1200" dirty="0">
                <a:latin typeface="Times New Roman"/>
                <a:cs typeface="Times New Roman"/>
              </a:rPr>
              <a:t>CT findings of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most common </a:t>
            </a:r>
            <a:r>
              <a:rPr sz="1200" spc="-5" dirty="0">
                <a:latin typeface="Times New Roman"/>
                <a:cs typeface="Times New Roman"/>
              </a:rPr>
              <a:t>such diseases. [2+4+4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63550">
              <a:lnSpc>
                <a:spcPts val="1380"/>
              </a:lnSpc>
              <a:buAutoNum type="arabicPeriod" startAt="7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do pulmonary </a:t>
            </a:r>
            <a:r>
              <a:rPr sz="1200" spc="-5" dirty="0">
                <a:latin typeface="Times New Roman"/>
                <a:cs typeface="Times New Roman"/>
              </a:rPr>
              <a:t>arteriovenous malformation present clinically?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their chest  radiographic,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angiographic findings. </a:t>
            </a:r>
            <a:r>
              <a:rPr sz="1200" dirty="0">
                <a:latin typeface="Times New Roman"/>
                <a:cs typeface="Times New Roman"/>
              </a:rPr>
              <a:t>Briefly mention role of </a:t>
            </a:r>
            <a:r>
              <a:rPr sz="1200" spc="-5" dirty="0">
                <a:latin typeface="Times New Roman"/>
                <a:cs typeface="Times New Roman"/>
              </a:rPr>
              <a:t>interventional 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treatment. </a:t>
            </a:r>
            <a:r>
              <a:rPr sz="1200" spc="-5" dirty="0">
                <a:latin typeface="Times New Roman"/>
                <a:cs typeface="Times New Roman"/>
              </a:rPr>
              <a:t>[2+(2+2+2)+2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53060">
              <a:lnSpc>
                <a:spcPts val="1380"/>
              </a:lnSpc>
              <a:buAutoNum type="arabicPeriod" startAt="7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25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male </a:t>
            </a:r>
            <a:r>
              <a:rPr sz="1200" spc="-5" dirty="0">
                <a:latin typeface="Times New Roman"/>
                <a:cs typeface="Times New Roman"/>
              </a:rPr>
              <a:t>presented with </a:t>
            </a:r>
            <a:r>
              <a:rPr sz="1200" dirty="0">
                <a:latin typeface="Times New Roman"/>
                <a:cs typeface="Times New Roman"/>
              </a:rPr>
              <a:t>life threatening </a:t>
            </a:r>
            <a:r>
              <a:rPr sz="1200" spc="-5" dirty="0">
                <a:latin typeface="Times New Roman"/>
                <a:cs typeface="Times New Roman"/>
              </a:rPr>
              <a:t>haemoptysis. Draw an algorithm </a:t>
            </a:r>
            <a:r>
              <a:rPr sz="1200" dirty="0">
                <a:latin typeface="Times New Roman"/>
                <a:cs typeface="Times New Roman"/>
              </a:rPr>
              <a:t>to  outline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such a </a:t>
            </a:r>
            <a:r>
              <a:rPr sz="1200" spc="-5" dirty="0">
                <a:latin typeface="Times New Roman"/>
                <a:cs typeface="Times New Roman"/>
              </a:rPr>
              <a:t>case. Discuss </a:t>
            </a:r>
            <a:r>
              <a:rPr sz="1200" dirty="0">
                <a:latin typeface="Times New Roman"/>
                <a:cs typeface="Times New Roman"/>
              </a:rPr>
              <a:t>in brief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radiograph, CT </a:t>
            </a:r>
            <a:r>
              <a:rPr sz="1200" spc="-5" dirty="0">
                <a:latin typeface="Times New Roman"/>
                <a:cs typeface="Times New Roman"/>
              </a:rPr>
              <a:t>scan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(with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newer advances) and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interventional radiology. [2+(2+4+2)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74625">
              <a:lnSpc>
                <a:spcPts val="1380"/>
              </a:lnSpc>
              <a:spcBef>
                <a:spcPts val="65"/>
              </a:spcBef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superior </a:t>
            </a:r>
            <a:r>
              <a:rPr sz="1200" dirty="0">
                <a:latin typeface="Times New Roman"/>
                <a:cs typeface="Times New Roman"/>
              </a:rPr>
              <a:t>vena cava syndrome in an </a:t>
            </a:r>
            <a:r>
              <a:rPr sz="1200" spc="-5" dirty="0">
                <a:latin typeface="Times New Roman"/>
                <a:cs typeface="Times New Roman"/>
              </a:rPr>
              <a:t>adult. </a:t>
            </a:r>
            <a:r>
              <a:rPr sz="1200" dirty="0">
                <a:latin typeface="Times New Roman"/>
                <a:cs typeface="Times New Roman"/>
              </a:rPr>
              <a:t>Briefly describe the role  </a:t>
            </a:r>
            <a:r>
              <a:rPr sz="1200" spc="-5" dirty="0">
                <a:latin typeface="Times New Roman"/>
                <a:cs typeface="Times New Roman"/>
              </a:rPr>
              <a:t>and findings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imaging modalities in a case of </a:t>
            </a:r>
            <a:r>
              <a:rPr sz="1200" spc="-5" dirty="0">
                <a:latin typeface="Times New Roman"/>
                <a:cs typeface="Times New Roman"/>
              </a:rPr>
              <a:t>central </a:t>
            </a:r>
            <a:r>
              <a:rPr sz="1200" dirty="0">
                <a:latin typeface="Times New Roman"/>
                <a:cs typeface="Times New Roman"/>
              </a:rPr>
              <a:t>bronchogenic </a:t>
            </a:r>
            <a:r>
              <a:rPr sz="1200" spc="-5" dirty="0">
                <a:latin typeface="Times New Roman"/>
                <a:cs typeface="Times New Roman"/>
              </a:rPr>
              <a:t>carcinoma. </a:t>
            </a:r>
            <a:r>
              <a:rPr sz="1200" dirty="0">
                <a:latin typeface="Times New Roman"/>
                <a:cs typeface="Times New Roman"/>
              </a:rPr>
              <a:t>[2+8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87045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various HRCT lung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seen in </a:t>
            </a:r>
            <a:r>
              <a:rPr sz="1200" spc="-5" dirty="0">
                <a:latin typeface="Times New Roman"/>
                <a:cs typeface="Times New Roman"/>
              </a:rPr>
              <a:t>interstitial </a:t>
            </a:r>
            <a:r>
              <a:rPr sz="1200" dirty="0">
                <a:latin typeface="Times New Roman"/>
                <a:cs typeface="Times New Roman"/>
              </a:rPr>
              <a:t>lung </a:t>
            </a:r>
            <a:r>
              <a:rPr sz="1200" spc="-5" dirty="0">
                <a:latin typeface="Times New Roman"/>
                <a:cs typeface="Times New Roman"/>
              </a:rPr>
              <a:t>disease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diagrams. </a:t>
            </a:r>
            <a:r>
              <a:rPr sz="1200" dirty="0">
                <a:latin typeface="Times New Roman"/>
                <a:cs typeface="Times New Roman"/>
              </a:rPr>
              <a:t>Describe HRCT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usual </a:t>
            </a:r>
            <a:r>
              <a:rPr sz="1200" dirty="0">
                <a:latin typeface="Times New Roman"/>
                <a:cs typeface="Times New Roman"/>
              </a:rPr>
              <a:t>interstitial </a:t>
            </a:r>
            <a:r>
              <a:rPr sz="1200" spc="-5" dirty="0">
                <a:latin typeface="Times New Roman"/>
                <a:cs typeface="Times New Roman"/>
              </a:rPr>
              <a:t>pneumonia.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11150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respiratory </a:t>
            </a:r>
            <a:r>
              <a:rPr sz="1200" spc="-5" dirty="0">
                <a:latin typeface="Times New Roman"/>
                <a:cs typeface="Times New Roman"/>
              </a:rPr>
              <a:t>distress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new born.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congenital </a:t>
            </a:r>
            <a:r>
              <a:rPr sz="1200" dirty="0">
                <a:latin typeface="Times New Roman"/>
                <a:cs typeface="Times New Roman"/>
              </a:rPr>
              <a:t>lobar </a:t>
            </a:r>
            <a:r>
              <a:rPr sz="1200" spc="-5" dirty="0">
                <a:latin typeface="Times New Roman"/>
                <a:cs typeface="Times New Roman"/>
              </a:rPr>
              <a:t>emphysema and </a:t>
            </a:r>
            <a:r>
              <a:rPr sz="1200" dirty="0">
                <a:latin typeface="Times New Roman"/>
                <a:cs typeface="Times New Roman"/>
              </a:rPr>
              <a:t>pulmonary sequestration. </a:t>
            </a:r>
            <a:r>
              <a:rPr sz="1200" spc="-5" dirty="0">
                <a:latin typeface="Times New Roman"/>
                <a:cs typeface="Times New Roman"/>
              </a:rPr>
              <a:t>[2+4+4 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75565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hemoptysis </a:t>
            </a:r>
            <a:r>
              <a:rPr sz="1200" dirty="0">
                <a:latin typeface="Times New Roman"/>
                <a:cs typeface="Times New Roman"/>
              </a:rPr>
              <a:t>in an adult patient. 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indications,  techniques and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radiological interventions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conditions. [2+2+4+2 Dec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14935">
              <a:lnSpc>
                <a:spcPts val="1380"/>
              </a:lnSpc>
              <a:buAutoNum type="arabicPeriod" startAt="8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pulmonary edema. </a:t>
            </a:r>
            <a:r>
              <a:rPr sz="1200" spc="-5" dirty="0">
                <a:latin typeface="Times New Roman"/>
                <a:cs typeface="Times New Roman"/>
              </a:rPr>
              <a:t>What is its pathophysiology? Enumerate its causes. </a:t>
            </a:r>
            <a:r>
              <a:rPr sz="1200" dirty="0">
                <a:latin typeface="Times New Roman"/>
                <a:cs typeface="Times New Roman"/>
              </a:rPr>
              <a:t>Describe the  plain </a:t>
            </a:r>
            <a:r>
              <a:rPr sz="1200" spc="-5" dirty="0">
                <a:latin typeface="Times New Roman"/>
                <a:cs typeface="Times New Roman"/>
              </a:rPr>
              <a:t>radiographic findings </a:t>
            </a:r>
            <a:r>
              <a:rPr sz="1200" dirty="0">
                <a:latin typeface="Times New Roman"/>
                <a:cs typeface="Times New Roman"/>
              </a:rPr>
              <a:t>in pulmonary edema. </a:t>
            </a:r>
            <a:r>
              <a:rPr sz="1200" spc="-5" dirty="0">
                <a:latin typeface="Times New Roman"/>
                <a:cs typeface="Times New Roman"/>
              </a:rPr>
              <a:t>[1+2+3+4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65125">
              <a:lnSpc>
                <a:spcPts val="1380"/>
              </a:lnSpc>
              <a:spcBef>
                <a:spcPts val="5"/>
              </a:spcBef>
              <a:buAutoNum type="arabicPeriod" startAt="8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following: </a:t>
            </a:r>
            <a:r>
              <a:rPr sz="1200" dirty="0">
                <a:latin typeface="Times New Roman"/>
                <a:cs typeface="Times New Roman"/>
              </a:rPr>
              <a:t>a) Bronchial </a:t>
            </a:r>
            <a:r>
              <a:rPr sz="1200" spc="-5" dirty="0">
                <a:latin typeface="Times New Roman"/>
                <a:cs typeface="Times New Roman"/>
              </a:rPr>
              <a:t>Carcinoid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BOOP </a:t>
            </a:r>
            <a:r>
              <a:rPr sz="1200" dirty="0">
                <a:latin typeface="Times New Roman"/>
                <a:cs typeface="Times New Roman"/>
              </a:rPr>
              <a:t>c) </a:t>
            </a:r>
            <a:r>
              <a:rPr sz="1200" spc="-5" dirty="0">
                <a:latin typeface="Times New Roman"/>
                <a:cs typeface="Times New Roman"/>
              </a:rPr>
              <a:t>McLeod‘s  Syndrome.</a:t>
            </a:r>
            <a:endParaRPr sz="1200">
              <a:latin typeface="Times New Roman"/>
              <a:cs typeface="Times New Roman"/>
            </a:endParaRPr>
          </a:p>
          <a:p>
            <a:pPr marL="12700" marR="564515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Sarcoidosis.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stages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thoracic Sarcoidosis? Discuss </a:t>
            </a:r>
            <a:r>
              <a:rPr sz="1200" spc="5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radiological manifestations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thoracic Sarcoidosis </a:t>
            </a:r>
            <a:r>
              <a:rPr sz="1200" dirty="0">
                <a:latin typeface="Times New Roman"/>
                <a:cs typeface="Times New Roman"/>
              </a:rPr>
              <a:t>[2+2+6 Jun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38430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understand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term </a:t>
            </a:r>
            <a:r>
              <a:rPr sz="1200" spc="-15" dirty="0">
                <a:latin typeface="Times New Roman"/>
                <a:cs typeface="Times New Roman"/>
              </a:rPr>
              <a:t>‗extramedullary </a:t>
            </a:r>
            <a:r>
              <a:rPr sz="1200" spc="-5" dirty="0">
                <a:latin typeface="Times New Roman"/>
                <a:cs typeface="Times New Roman"/>
              </a:rPr>
              <a:t>hematopoesis‘? Enumerate </a:t>
            </a:r>
            <a:r>
              <a:rPr sz="1200" dirty="0">
                <a:latin typeface="Times New Roman"/>
                <a:cs typeface="Times New Roman"/>
              </a:rPr>
              <a:t>its </a:t>
            </a:r>
            <a:r>
              <a:rPr sz="1200" spc="-5" dirty="0">
                <a:latin typeface="Times New Roman"/>
                <a:cs typeface="Times New Roman"/>
              </a:rPr>
              <a:t>causes.  Discuss its plain plain film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cross sectional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findings. </a:t>
            </a:r>
            <a:r>
              <a:rPr sz="1200" dirty="0">
                <a:latin typeface="Times New Roman"/>
                <a:cs typeface="Times New Roman"/>
              </a:rPr>
              <a:t>[2+2+3+3 Jun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47345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briefly the </a:t>
            </a:r>
            <a:r>
              <a:rPr sz="1200" spc="-5" dirty="0">
                <a:latin typeface="Times New Roman"/>
                <a:cs typeface="Times New Roman"/>
              </a:rPr>
              <a:t>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embolism. </a:t>
            </a:r>
            <a:r>
              <a:rPr sz="1200" dirty="0">
                <a:latin typeface="Times New Roman"/>
                <a:cs typeface="Times New Roman"/>
              </a:rPr>
              <a:t>Give in detail the </a:t>
            </a:r>
            <a:r>
              <a:rPr sz="1200" spc="-5" dirty="0">
                <a:latin typeface="Times New Roman"/>
                <a:cs typeface="Times New Roman"/>
              </a:rPr>
              <a:t>imaging 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for diagnosis </a:t>
            </a:r>
            <a:r>
              <a:rPr sz="1200" dirty="0">
                <a:latin typeface="Times New Roman"/>
                <a:cs typeface="Times New Roman"/>
              </a:rPr>
              <a:t>of this entity &amp; their relative </a:t>
            </a:r>
            <a:r>
              <a:rPr sz="1200" spc="-5" dirty="0">
                <a:latin typeface="Times New Roman"/>
                <a:cs typeface="Times New Roman"/>
              </a:rPr>
              <a:t>merits </a:t>
            </a:r>
            <a:r>
              <a:rPr sz="1200" dirty="0">
                <a:latin typeface="Times New Roman"/>
                <a:cs typeface="Times New Roman"/>
              </a:rPr>
              <a:t>&amp; demerits. </a:t>
            </a:r>
            <a:r>
              <a:rPr sz="1200" spc="-5" dirty="0">
                <a:latin typeface="Times New Roman"/>
                <a:cs typeface="Times New Roman"/>
              </a:rPr>
              <a:t>[4+4+1+1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12420" algn="just">
              <a:lnSpc>
                <a:spcPts val="1380"/>
              </a:lnSpc>
              <a:buAutoNum type="arabicPeriod" startAt="8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State the </a:t>
            </a:r>
            <a:r>
              <a:rPr sz="1200" spc="-5" dirty="0">
                <a:latin typeface="Times New Roman"/>
                <a:cs typeface="Times New Roman"/>
              </a:rPr>
              <a:t>radiological basis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differentiating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mediastinal mass from </a:t>
            </a:r>
            <a:r>
              <a:rPr sz="1200" dirty="0">
                <a:latin typeface="Times New Roman"/>
                <a:cs typeface="Times New Roman"/>
              </a:rPr>
              <a:t>an intrapulmonary  </a:t>
            </a:r>
            <a:r>
              <a:rPr sz="1200" spc="-5" dirty="0">
                <a:latin typeface="Times New Roman"/>
                <a:cs typeface="Times New Roman"/>
              </a:rPr>
              <a:t>mass. 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you localize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compartment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mediastinal lesion? Discuss </a:t>
            </a:r>
            <a:r>
              <a:rPr sz="1200" dirty="0">
                <a:latin typeface="Times New Roman"/>
                <a:cs typeface="Times New Roman"/>
              </a:rPr>
              <a:t>briefly the  </a:t>
            </a: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mediastinal lesions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anterior compartment. (2+3+5 Dec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65 </a:t>
            </a:r>
            <a:r>
              <a:rPr sz="1200" spc="-5" dirty="0">
                <a:latin typeface="Times New Roman"/>
                <a:cs typeface="Times New Roman"/>
              </a:rPr>
              <a:t>year-old </a:t>
            </a:r>
            <a:r>
              <a:rPr sz="1200" dirty="0">
                <a:latin typeface="Times New Roman"/>
                <a:cs typeface="Times New Roman"/>
              </a:rPr>
              <a:t>chronic </a:t>
            </a:r>
            <a:r>
              <a:rPr sz="1200" spc="-5" dirty="0">
                <a:latin typeface="Times New Roman"/>
                <a:cs typeface="Times New Roman"/>
              </a:rPr>
              <a:t>smoker presents with hemoptysis. </a:t>
            </a:r>
            <a:r>
              <a:rPr sz="1200" dirty="0">
                <a:latin typeface="Times New Roman"/>
                <a:cs typeface="Times New Roman"/>
              </a:rPr>
              <a:t>The chest </a:t>
            </a:r>
            <a:r>
              <a:rPr sz="1200" spc="-5" dirty="0">
                <a:latin typeface="Times New Roman"/>
                <a:cs typeface="Times New Roman"/>
              </a:rPr>
              <a:t>radiograph shows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well-</a:t>
            </a:r>
            <a:endParaRPr sz="1200">
              <a:latin typeface="Times New Roman"/>
              <a:cs typeface="Times New Roman"/>
            </a:endParaRPr>
          </a:p>
          <a:p>
            <a:pPr marL="12700" marR="14033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defined cavitating </a:t>
            </a:r>
            <a:r>
              <a:rPr sz="1200" dirty="0">
                <a:latin typeface="Times New Roman"/>
                <a:cs typeface="Times New Roman"/>
              </a:rPr>
              <a:t>intrapulmonary </a:t>
            </a:r>
            <a:r>
              <a:rPr sz="1200" spc="-5" dirty="0">
                <a:latin typeface="Times New Roman"/>
                <a:cs typeface="Times New Roman"/>
              </a:rPr>
              <a:t>mass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spiculated margins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left upper zone. How 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further evaluate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determine </a:t>
            </a:r>
            <a:r>
              <a:rPr sz="1200" dirty="0">
                <a:latin typeface="Times New Roman"/>
                <a:cs typeface="Times New Roman"/>
              </a:rPr>
              <a:t>the extent of </a:t>
            </a:r>
            <a:r>
              <a:rPr sz="1200" spc="-5" dirty="0">
                <a:latin typeface="Times New Roman"/>
                <a:cs typeface="Times New Roman"/>
              </a:rPr>
              <a:t>disease? </a:t>
            </a:r>
            <a:r>
              <a:rPr sz="1200" dirty="0">
                <a:latin typeface="Times New Roman"/>
                <a:cs typeface="Times New Roman"/>
              </a:rPr>
              <a:t>What would be the  </a:t>
            </a:r>
            <a:r>
              <a:rPr sz="1200" spc="-5" dirty="0">
                <a:latin typeface="Times New Roman"/>
                <a:cs typeface="Times New Roman"/>
              </a:rPr>
              <a:t>signs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would look for to </a:t>
            </a:r>
            <a:r>
              <a:rPr sz="1200" spc="-5" dirty="0">
                <a:latin typeface="Times New Roman"/>
                <a:cs typeface="Times New Roman"/>
              </a:rPr>
              <a:t>decide </a:t>
            </a:r>
            <a:r>
              <a:rPr sz="1200" dirty="0">
                <a:latin typeface="Times New Roman"/>
                <a:cs typeface="Times New Roman"/>
              </a:rPr>
              <a:t>if the lesion </a:t>
            </a:r>
            <a:r>
              <a:rPr sz="1200" spc="-5" dirty="0">
                <a:latin typeface="Times New Roman"/>
                <a:cs typeface="Times New Roman"/>
              </a:rPr>
              <a:t>is operable? </a:t>
            </a:r>
            <a:r>
              <a:rPr sz="1200" dirty="0">
                <a:latin typeface="Times New Roman"/>
                <a:cs typeface="Times New Roman"/>
              </a:rPr>
              <a:t>[8+2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78435">
              <a:lnSpc>
                <a:spcPts val="1380"/>
              </a:lnSpc>
              <a:buAutoNum type="arabicPeriod" startAt="9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changes </a:t>
            </a:r>
            <a:r>
              <a:rPr sz="1200" dirty="0">
                <a:latin typeface="Times New Roman"/>
                <a:cs typeface="Times New Roman"/>
              </a:rPr>
              <a:t>on a </a:t>
            </a:r>
            <a:r>
              <a:rPr sz="1200" spc="-5" dirty="0">
                <a:latin typeface="Times New Roman"/>
                <a:cs typeface="Times New Roman"/>
              </a:rPr>
              <a:t>chest radiograph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collapse of different </a:t>
            </a:r>
            <a:r>
              <a:rPr sz="1200" dirty="0">
                <a:latin typeface="Times New Roman"/>
                <a:cs typeface="Times New Roman"/>
              </a:rPr>
              <a:t>lobes in both </a:t>
            </a:r>
            <a:r>
              <a:rPr sz="1200" spc="-5" dirty="0">
                <a:latin typeface="Times New Roman"/>
                <a:cs typeface="Times New Roman"/>
              </a:rPr>
              <a:t>lungs. </a:t>
            </a:r>
            <a:r>
              <a:rPr sz="1200" dirty="0">
                <a:latin typeface="Times New Roman"/>
                <a:cs typeface="Times New Roman"/>
              </a:rPr>
              <a:t>[10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011555">
              <a:lnSpc>
                <a:spcPts val="1380"/>
              </a:lnSpc>
              <a:buAutoNum type="arabicPeriod" startAt="9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in: </a:t>
            </a:r>
            <a:r>
              <a:rPr sz="1200" spc="-5" dirty="0">
                <a:latin typeface="Times New Roman"/>
                <a:cs typeface="Times New Roman"/>
              </a:rPr>
              <a:t>a) Sequestration </a:t>
            </a:r>
            <a:r>
              <a:rPr sz="1200" dirty="0">
                <a:latin typeface="Times New Roman"/>
                <a:cs typeface="Times New Roman"/>
              </a:rPr>
              <a:t>of lung b) Pulmonary hypertrophic  </a:t>
            </a:r>
            <a:r>
              <a:rPr sz="1200" spc="-5" dirty="0">
                <a:latin typeface="Times New Roman"/>
                <a:cs typeface="Times New Roman"/>
              </a:rPr>
              <a:t>osteoarthropathy.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9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SPN. Enumerate its causes.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work up of a solitary nodule  </a:t>
            </a:r>
            <a:r>
              <a:rPr sz="1200" spc="-5" dirty="0">
                <a:latin typeface="Times New Roman"/>
                <a:cs typeface="Times New Roman"/>
              </a:rPr>
              <a:t>highlighting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features which enable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differentiate b/w benign and malignant nodules.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[1+2+7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582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60020">
              <a:lnSpc>
                <a:spcPts val="1380"/>
              </a:lnSpc>
              <a:spcBef>
                <a:spcPts val="65"/>
              </a:spcBef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30-yr-old </a:t>
            </a:r>
            <a:r>
              <a:rPr sz="1200" dirty="0">
                <a:latin typeface="Times New Roman"/>
                <a:cs typeface="Times New Roman"/>
              </a:rPr>
              <a:t>female patient </a:t>
            </a:r>
            <a:r>
              <a:rPr sz="1200" spc="-5" dirty="0">
                <a:latin typeface="Times New Roman"/>
                <a:cs typeface="Times New Roman"/>
              </a:rPr>
              <a:t>presented </a:t>
            </a:r>
            <a:r>
              <a:rPr sz="1200" dirty="0">
                <a:latin typeface="Times New Roman"/>
                <a:cs typeface="Times New Roman"/>
              </a:rPr>
              <a:t>with h/o </a:t>
            </a:r>
            <a:r>
              <a:rPr sz="1200" spc="-5" dirty="0">
                <a:latin typeface="Times New Roman"/>
                <a:cs typeface="Times New Roman"/>
              </a:rPr>
              <a:t>cough and </a:t>
            </a:r>
            <a:r>
              <a:rPr sz="1200" dirty="0">
                <a:latin typeface="Times New Roman"/>
                <a:cs typeface="Times New Roman"/>
              </a:rPr>
              <a:t>one episode of </a:t>
            </a:r>
            <a:r>
              <a:rPr sz="1200" spc="-5" dirty="0">
                <a:latin typeface="Times New Roman"/>
                <a:cs typeface="Times New Roman"/>
              </a:rPr>
              <a:t>hemoptysis. Her  chest radiograph showed </a:t>
            </a:r>
            <a:r>
              <a:rPr sz="1200" dirty="0">
                <a:latin typeface="Times New Roman"/>
                <a:cs typeface="Times New Roman"/>
              </a:rPr>
              <a:t>a cavitatory lesion measuring 3 </a:t>
            </a:r>
            <a:r>
              <a:rPr sz="1200" spc="-5" dirty="0">
                <a:latin typeface="Times New Roman"/>
                <a:cs typeface="Times New Roman"/>
              </a:rPr>
              <a:t>cm </a:t>
            </a:r>
            <a:r>
              <a:rPr sz="1200" dirty="0">
                <a:latin typeface="Times New Roman"/>
                <a:cs typeface="Times New Roman"/>
              </a:rPr>
              <a:t>in left mid </a:t>
            </a:r>
            <a:r>
              <a:rPr sz="1200" spc="-5" dirty="0">
                <a:latin typeface="Times New Roman"/>
                <a:cs typeface="Times New Roman"/>
              </a:rPr>
              <a:t>zone. Enumerate </a:t>
            </a:r>
            <a:r>
              <a:rPr sz="1200" dirty="0">
                <a:latin typeface="Times New Roman"/>
                <a:cs typeface="Times New Roman"/>
              </a:rPr>
              <a:t>the  possible </a:t>
            </a:r>
            <a:r>
              <a:rPr sz="1200" spc="-5" dirty="0">
                <a:latin typeface="Times New Roman"/>
                <a:cs typeface="Times New Roman"/>
              </a:rPr>
              <a:t>causes. How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proceed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radiological evaluation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case? </a:t>
            </a:r>
            <a:r>
              <a:rPr sz="1200" dirty="0">
                <a:latin typeface="Times New Roman"/>
                <a:cs typeface="Times New Roman"/>
              </a:rPr>
              <a:t>[2+8 June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23825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anatomical structures </a:t>
            </a:r>
            <a:r>
              <a:rPr sz="1200" dirty="0">
                <a:latin typeface="Times New Roman"/>
                <a:cs typeface="Times New Roman"/>
              </a:rPr>
              <a:t>which contribute to the hilar </a:t>
            </a:r>
            <a:r>
              <a:rPr sz="1200" spc="-5" dirty="0">
                <a:latin typeface="Times New Roman"/>
                <a:cs typeface="Times New Roman"/>
              </a:rPr>
              <a:t>shadow seen </a:t>
            </a:r>
            <a:r>
              <a:rPr sz="1200" dirty="0">
                <a:latin typeface="Times New Roman"/>
                <a:cs typeface="Times New Roman"/>
              </a:rPr>
              <a:t>on a </a:t>
            </a:r>
            <a:r>
              <a:rPr sz="1200" spc="-5" dirty="0">
                <a:latin typeface="Times New Roman"/>
                <a:cs typeface="Times New Roman"/>
              </a:rPr>
              <a:t>frontal chest  radiograph.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large hilum in a 50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male.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pathological causes. [2+2+3+3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6670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20-yr-old </a:t>
            </a:r>
            <a:r>
              <a:rPr sz="1200" dirty="0">
                <a:latin typeface="Times New Roman"/>
                <a:cs typeface="Times New Roman"/>
              </a:rPr>
              <a:t>female with history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fever </a:t>
            </a:r>
            <a:r>
              <a:rPr sz="1200" dirty="0">
                <a:latin typeface="Times New Roman"/>
                <a:cs typeface="Times New Roman"/>
              </a:rPr>
              <a:t>showed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anterior mediastinal and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hilar mass  on </a:t>
            </a:r>
            <a:r>
              <a:rPr sz="1200" spc="-5" dirty="0">
                <a:latin typeface="Times New Roman"/>
                <a:cs typeface="Times New Roman"/>
              </a:rPr>
              <a:t>chest radiograph.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finding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shall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spc="-10" dirty="0">
                <a:latin typeface="Times New Roman"/>
                <a:cs typeface="Times New Roman"/>
              </a:rPr>
              <a:t>you 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formulating </a:t>
            </a:r>
            <a:r>
              <a:rPr sz="1200" spc="-10" dirty="0">
                <a:latin typeface="Times New Roman"/>
                <a:cs typeface="Times New Roman"/>
              </a:rPr>
              <a:t>your </a:t>
            </a:r>
            <a:r>
              <a:rPr sz="1200" spc="-5" dirty="0">
                <a:latin typeface="Times New Roman"/>
                <a:cs typeface="Times New Roman"/>
              </a:rPr>
              <a:t>differential diagnosis. Describe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 features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useful in  </a:t>
            </a:r>
            <a:r>
              <a:rPr sz="1200" spc="-5" dirty="0">
                <a:latin typeface="Times New Roman"/>
                <a:cs typeface="Times New Roman"/>
              </a:rPr>
              <a:t>differentiating Hodgkin‘s disease and non-Hodgkin‘s lymphoma. [2+6+2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 diaphragm.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diaphragmatic  hernias. Discuss </a:t>
            </a:r>
            <a:r>
              <a:rPr sz="1200" dirty="0">
                <a:latin typeface="Times New Roman"/>
                <a:cs typeface="Times New Roman"/>
              </a:rPr>
              <a:t>the 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hernias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spc="-5" dirty="0">
                <a:latin typeface="Times New Roman"/>
                <a:cs typeface="Times New Roman"/>
              </a:rPr>
              <a:t>can </a:t>
            </a:r>
            <a:r>
              <a:rPr sz="1200" dirty="0">
                <a:latin typeface="Times New Roman"/>
                <a:cs typeface="Times New Roman"/>
              </a:rPr>
              <a:t>be seen in a 40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[3+1+3+3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651510">
              <a:lnSpc>
                <a:spcPts val="1380"/>
              </a:lnSpc>
              <a:spcBef>
                <a:spcPts val="65"/>
              </a:spcBef>
              <a:buAutoNum type="arabicPeriod" startAt="9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cystic </a:t>
            </a:r>
            <a:r>
              <a:rPr sz="1200" dirty="0">
                <a:latin typeface="Times New Roman"/>
                <a:cs typeface="Times New Roman"/>
              </a:rPr>
              <a:t>mediastinal </a:t>
            </a:r>
            <a:r>
              <a:rPr sz="1200" spc="-5" dirty="0">
                <a:latin typeface="Times New Roman"/>
                <a:cs typeface="Times New Roman"/>
              </a:rPr>
              <a:t>lesions. 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any 2  </a:t>
            </a:r>
            <a:r>
              <a:rPr sz="1200" spc="-5" dirty="0">
                <a:latin typeface="Times New Roman"/>
                <a:cs typeface="Times New Roman"/>
              </a:rPr>
              <a:t>conditions. [2+4+4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9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Castleman‘s disease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CT in pulmonary </a:t>
            </a:r>
            <a:r>
              <a:rPr sz="1200" spc="-5" dirty="0">
                <a:latin typeface="Times New Roman"/>
                <a:cs typeface="Times New Roman"/>
              </a:rPr>
              <a:t>embolism.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5400">
              <a:lnSpc>
                <a:spcPts val="1380"/>
              </a:lnSpc>
              <a:spcBef>
                <a:spcPts val="70"/>
              </a:spcBef>
              <a:buAutoNum type="arabicPeriod" startAt="9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solitary pulmonary nodules.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newer imaging  techniques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these </a:t>
            </a:r>
            <a:r>
              <a:rPr sz="1200" dirty="0">
                <a:latin typeface="Times New Roman"/>
                <a:cs typeface="Times New Roman"/>
              </a:rPr>
              <a:t>lesions. [2+8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21285">
              <a:lnSpc>
                <a:spcPts val="1380"/>
              </a:lnSpc>
              <a:buAutoNum type="arabicPeriod" startAt="9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various </a:t>
            </a:r>
            <a:r>
              <a:rPr sz="1200" dirty="0">
                <a:latin typeface="Times New Roman"/>
                <a:cs typeface="Times New Roman"/>
              </a:rPr>
              <a:t>chest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post-operative </a:t>
            </a:r>
            <a:r>
              <a:rPr sz="1200" dirty="0">
                <a:latin typeface="Times New Roman"/>
                <a:cs typeface="Times New Roman"/>
              </a:rPr>
              <a:t>patient. Describe in </a:t>
            </a:r>
            <a:r>
              <a:rPr sz="1200" spc="-5" dirty="0">
                <a:latin typeface="Times New Roman"/>
                <a:cs typeface="Times New Roman"/>
              </a:rPr>
              <a:t>detail imaging 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conditions. </a:t>
            </a:r>
            <a:r>
              <a:rPr sz="1200" spc="-5" dirty="0">
                <a:latin typeface="Times New Roman"/>
                <a:cs typeface="Times New Roman"/>
              </a:rPr>
              <a:t>[4+3+3 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380"/>
              </a:lnSpc>
              <a:buAutoNum type="arabicPeriod" startAt="9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55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male </a:t>
            </a:r>
            <a:r>
              <a:rPr sz="1200" spc="-5" dirty="0">
                <a:latin typeface="Times New Roman"/>
                <a:cs typeface="Times New Roman"/>
              </a:rPr>
              <a:t>patient presents with left </a:t>
            </a:r>
            <a:r>
              <a:rPr sz="1200" dirty="0">
                <a:latin typeface="Times New Roman"/>
                <a:cs typeface="Times New Roman"/>
              </a:rPr>
              <a:t>opaque </a:t>
            </a:r>
            <a:r>
              <a:rPr sz="1200" spc="-5" dirty="0">
                <a:latin typeface="Times New Roman"/>
                <a:cs typeface="Times New Roman"/>
              </a:rPr>
              <a:t>hemithorax. Enumerate </a:t>
            </a:r>
            <a:r>
              <a:rPr sz="1200" dirty="0">
                <a:latin typeface="Times New Roman"/>
                <a:cs typeface="Times New Roman"/>
              </a:rPr>
              <a:t>the likely </a:t>
            </a:r>
            <a:r>
              <a:rPr sz="1200" spc="-5" dirty="0">
                <a:latin typeface="Times New Roman"/>
                <a:cs typeface="Times New Roman"/>
              </a:rPr>
              <a:t>causes and 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two common </a:t>
            </a:r>
            <a:r>
              <a:rPr sz="1200" dirty="0">
                <a:latin typeface="Times New Roman"/>
                <a:cs typeface="Times New Roman"/>
              </a:rPr>
              <a:t>conditions. </a:t>
            </a:r>
            <a:r>
              <a:rPr sz="1200" spc="-5" dirty="0">
                <a:latin typeface="Times New Roman"/>
                <a:cs typeface="Times New Roman"/>
              </a:rPr>
              <a:t>[2+4+4 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380"/>
              </a:lnSpc>
              <a:buAutoNum type="arabicPeriod" startAt="9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various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aortic aneurysms. Described </a:t>
            </a:r>
            <a:r>
              <a:rPr sz="1200" dirty="0">
                <a:latin typeface="Times New Roman"/>
                <a:cs typeface="Times New Roman"/>
              </a:rPr>
              <a:t>various modalities to </a:t>
            </a:r>
            <a:r>
              <a:rPr sz="1200" spc="-5" dirty="0">
                <a:latin typeface="Times New Roman"/>
                <a:cs typeface="Times New Roman"/>
              </a:rPr>
              <a:t>investigate </a:t>
            </a:r>
            <a:r>
              <a:rPr sz="1200" dirty="0">
                <a:latin typeface="Times New Roman"/>
                <a:cs typeface="Times New Roman"/>
              </a:rPr>
              <a:t>such  </a:t>
            </a:r>
            <a:r>
              <a:rPr sz="1200" spc="-5" dirty="0">
                <a:latin typeface="Times New Roman"/>
                <a:cs typeface="Times New Roman"/>
              </a:rPr>
              <a:t>patients with advantages and disadvantages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each.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interventional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procedure. [2+6+2 Dec</a:t>
            </a:r>
            <a:r>
              <a:rPr sz="1200" dirty="0">
                <a:latin typeface="Times New Roman"/>
                <a:cs typeface="Times New Roman"/>
              </a:rPr>
              <a:t> 14]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Takayasu‘s arteritis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RFA </a:t>
            </a:r>
            <a:r>
              <a:rPr sz="1200" dirty="0">
                <a:latin typeface="Times New Roman"/>
                <a:cs typeface="Times New Roman"/>
              </a:rPr>
              <a:t>in chest tumors. 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03505">
              <a:lnSpc>
                <a:spcPts val="1380"/>
              </a:lnSpc>
              <a:spcBef>
                <a:spcPts val="65"/>
              </a:spcBef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Etiopathogenesis, clinical forms, </a:t>
            </a:r>
            <a:r>
              <a:rPr sz="1200" dirty="0">
                <a:latin typeface="Times New Roman"/>
                <a:cs typeface="Times New Roman"/>
              </a:rPr>
              <a:t>complications </a:t>
            </a:r>
            <a:r>
              <a:rPr sz="1200" spc="-5" dirty="0">
                <a:latin typeface="Times New Roman"/>
                <a:cs typeface="Times New Roman"/>
              </a:rPr>
              <a:t>and radiological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silicosis. </a:t>
            </a:r>
            <a:r>
              <a:rPr sz="1200" dirty="0">
                <a:latin typeface="Times New Roman"/>
                <a:cs typeface="Times New Roman"/>
              </a:rPr>
              <a:t>[June  15].</a:t>
            </a:r>
            <a:endParaRPr sz="1200">
              <a:latin typeface="Times New Roman"/>
              <a:cs typeface="Times New Roman"/>
            </a:endParaRPr>
          </a:p>
          <a:p>
            <a:pPr marL="12700" marR="366395">
              <a:lnSpc>
                <a:spcPts val="1380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Causes </a:t>
            </a:r>
            <a:r>
              <a:rPr sz="1200" dirty="0">
                <a:latin typeface="Times New Roman"/>
                <a:cs typeface="Times New Roman"/>
              </a:rPr>
              <a:t>of mediastinal </a:t>
            </a:r>
            <a:r>
              <a:rPr sz="1200" spc="-5" dirty="0">
                <a:latin typeface="Times New Roman"/>
                <a:cs typeface="Times New Roman"/>
              </a:rPr>
              <a:t>lymphadenopathy. </a:t>
            </a:r>
            <a:r>
              <a:rPr sz="1200" spc="5" dirty="0">
                <a:latin typeface="Times New Roman"/>
                <a:cs typeface="Times New Roman"/>
              </a:rPr>
              <a:t>b)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their differentiation. 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2015]</a:t>
            </a:r>
            <a:endParaRPr sz="1200">
              <a:latin typeface="Times New Roman"/>
              <a:cs typeface="Times New Roman"/>
            </a:endParaRPr>
          </a:p>
          <a:p>
            <a:pPr marL="12700" marR="119380">
              <a:lnSpc>
                <a:spcPts val="1380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 adult </a:t>
            </a:r>
            <a:r>
              <a:rPr sz="1200" dirty="0">
                <a:latin typeface="Times New Roman"/>
                <a:cs typeface="Times New Roman"/>
              </a:rPr>
              <a:t>male presents </a:t>
            </a:r>
            <a:r>
              <a:rPr sz="1200" spc="-5" dirty="0">
                <a:latin typeface="Times New Roman"/>
                <a:cs typeface="Times New Roman"/>
              </a:rPr>
              <a:t>with recurrent chest </a:t>
            </a:r>
            <a:r>
              <a:rPr sz="1200" dirty="0">
                <a:latin typeface="Times New Roman"/>
                <a:cs typeface="Times New Roman"/>
              </a:rPr>
              <a:t>infections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cavitating </a:t>
            </a:r>
            <a:r>
              <a:rPr sz="1200" dirty="0">
                <a:latin typeface="Times New Roman"/>
                <a:cs typeface="Times New Roman"/>
              </a:rPr>
              <a:t>lung lesion in </a:t>
            </a:r>
            <a:r>
              <a:rPr sz="1200" spc="-5" dirty="0">
                <a:latin typeface="Times New Roman"/>
                <a:cs typeface="Times New Roman"/>
              </a:rPr>
              <a:t>left  lower </a:t>
            </a:r>
            <a:r>
              <a:rPr sz="1200" dirty="0">
                <a:latin typeface="Times New Roman"/>
                <a:cs typeface="Times New Roman"/>
              </a:rPr>
              <a:t>zone in a </a:t>
            </a:r>
            <a:r>
              <a:rPr sz="1200" spc="-5" dirty="0">
                <a:latin typeface="Times New Roman"/>
                <a:cs typeface="Times New Roman"/>
              </a:rPr>
              <a:t>chest radiograph.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and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two  most </a:t>
            </a:r>
            <a:r>
              <a:rPr sz="1200" dirty="0">
                <a:latin typeface="Times New Roman"/>
                <a:cs typeface="Times New Roman"/>
              </a:rPr>
              <a:t>likely </a:t>
            </a:r>
            <a:r>
              <a:rPr sz="1200" spc="-5" dirty="0">
                <a:latin typeface="Times New Roman"/>
                <a:cs typeface="Times New Roman"/>
              </a:rPr>
              <a:t>causes.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pleural masses and </a:t>
            </a:r>
            <a:r>
              <a:rPr sz="1200" dirty="0">
                <a:latin typeface="Times New Roman"/>
                <a:cs typeface="Times New Roman"/>
              </a:rPr>
              <a:t>their imaging </a:t>
            </a:r>
            <a:r>
              <a:rPr sz="1200" spc="-5" dirty="0">
                <a:latin typeface="Times New Roman"/>
                <a:cs typeface="Times New Roman"/>
              </a:rPr>
              <a:t>features.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2015]</a:t>
            </a:r>
            <a:endParaRPr sz="1200">
              <a:latin typeface="Times New Roman"/>
              <a:cs typeface="Times New Roman"/>
            </a:endParaRPr>
          </a:p>
          <a:p>
            <a:pPr marL="12700" marR="452755">
              <a:lnSpc>
                <a:spcPts val="1380"/>
              </a:lnSpc>
              <a:spcBef>
                <a:spcPts val="65"/>
              </a:spcBef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Anatomic </a:t>
            </a:r>
            <a:r>
              <a:rPr sz="1200" dirty="0">
                <a:latin typeface="Times New Roman"/>
                <a:cs typeface="Times New Roman"/>
              </a:rPr>
              <a:t>location </a:t>
            </a:r>
            <a:r>
              <a:rPr sz="1200" spc="-5" dirty="0">
                <a:latin typeface="Times New Roman"/>
                <a:cs typeface="Times New Roman"/>
              </a:rPr>
              <a:t>and patterns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diaphragmatic rupture.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 evaluation.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2015]</a:t>
            </a:r>
            <a:endParaRPr sz="1200">
              <a:latin typeface="Times New Roman"/>
              <a:cs typeface="Times New Roman"/>
            </a:endParaRPr>
          </a:p>
          <a:p>
            <a:pPr marL="12700" marR="440055">
              <a:lnSpc>
                <a:spcPts val="1380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manifestations </a:t>
            </a:r>
            <a:r>
              <a:rPr sz="1200" dirty="0">
                <a:latin typeface="Times New Roman"/>
                <a:cs typeface="Times New Roman"/>
              </a:rPr>
              <a:t>in patients </a:t>
            </a:r>
            <a:r>
              <a:rPr sz="1200" spc="-5" dirty="0">
                <a:latin typeface="Times New Roman"/>
                <a:cs typeface="Times New Roman"/>
              </a:rPr>
              <a:t>with </a:t>
            </a:r>
            <a:r>
              <a:rPr sz="1200" spc="-10" dirty="0">
                <a:latin typeface="Times New Roman"/>
                <a:cs typeface="Times New Roman"/>
              </a:rPr>
              <a:t>HIV.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X-ray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CT 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Pneumocystis carinii pneumonia. </a:t>
            </a:r>
            <a:r>
              <a:rPr sz="1200" dirty="0">
                <a:latin typeface="Times New Roman"/>
                <a:cs typeface="Times New Roman"/>
              </a:rPr>
              <a:t>[3+(3+4)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80645">
              <a:lnSpc>
                <a:spcPts val="1380"/>
              </a:lnSpc>
              <a:spcBef>
                <a:spcPts val="5"/>
              </a:spcBef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features of: </a:t>
            </a:r>
            <a:r>
              <a:rPr sz="1200" spc="-5" dirty="0">
                <a:latin typeface="Times New Roman"/>
                <a:cs typeface="Times New Roman"/>
              </a:rPr>
              <a:t>a) McLeod‘s </a:t>
            </a:r>
            <a:r>
              <a:rPr sz="1200" dirty="0">
                <a:latin typeface="Times New Roman"/>
                <a:cs typeface="Times New Roman"/>
              </a:rPr>
              <a:t>Syndrome b) Vanishing </a:t>
            </a:r>
            <a:r>
              <a:rPr sz="1200" spc="-5" dirty="0">
                <a:latin typeface="Times New Roman"/>
                <a:cs typeface="Times New Roman"/>
              </a:rPr>
              <a:t>Lung Syndrome c) </a:t>
            </a:r>
            <a:r>
              <a:rPr sz="1200" dirty="0">
                <a:latin typeface="Times New Roman"/>
                <a:cs typeface="Times New Roman"/>
              </a:rPr>
              <a:t>Scimitar  </a:t>
            </a:r>
            <a:r>
              <a:rPr sz="1200" spc="-5" dirty="0">
                <a:latin typeface="Times New Roman"/>
                <a:cs typeface="Times New Roman"/>
              </a:rPr>
              <a:t>syndrome. </a:t>
            </a:r>
            <a:r>
              <a:rPr sz="1200" dirty="0">
                <a:latin typeface="Times New Roman"/>
                <a:cs typeface="Times New Roman"/>
              </a:rPr>
              <a:t>[3+3+4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88265">
              <a:lnSpc>
                <a:spcPts val="1380"/>
              </a:lnSpc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Pathophysiology,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features, </a:t>
            </a:r>
            <a:r>
              <a:rPr sz="1200" dirty="0">
                <a:latin typeface="Times New Roman"/>
                <a:cs typeface="Times New Roman"/>
              </a:rPr>
              <a:t>complications </a:t>
            </a:r>
            <a:r>
              <a:rPr sz="1200" spc="-5" dirty="0">
                <a:latin typeface="Times New Roman"/>
                <a:cs typeface="Times New Roman"/>
              </a:rPr>
              <a:t>and differential diagnosis </a:t>
            </a:r>
            <a:r>
              <a:rPr sz="1200" dirty="0">
                <a:latin typeface="Times New Roman"/>
                <a:cs typeface="Times New Roman"/>
              </a:rPr>
              <a:t>of Respiratory  </a:t>
            </a:r>
            <a:r>
              <a:rPr sz="1200" spc="-5" dirty="0">
                <a:latin typeface="Times New Roman"/>
                <a:cs typeface="Times New Roman"/>
              </a:rPr>
              <a:t>Distress Syndrome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New born. [2+3+2+3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 startAt="104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Role of CT </a:t>
            </a:r>
            <a:r>
              <a:rPr sz="1200" spc="-5" dirty="0">
                <a:latin typeface="Times New Roman"/>
                <a:cs typeface="Times New Roman"/>
              </a:rPr>
              <a:t>and MRI </a:t>
            </a:r>
            <a:r>
              <a:rPr sz="1200" dirty="0">
                <a:latin typeface="Times New Roman"/>
                <a:cs typeface="Times New Roman"/>
              </a:rPr>
              <a:t>in staging of lung cancer. </a:t>
            </a:r>
            <a:r>
              <a:rPr sz="1200" spc="-5" dirty="0">
                <a:latin typeface="Times New Roman"/>
                <a:cs typeface="Times New Roman"/>
              </a:rPr>
              <a:t>[5+5 Dec </a:t>
            </a:r>
            <a:r>
              <a:rPr sz="1200" dirty="0">
                <a:latin typeface="Times New Roman"/>
                <a:cs typeface="Times New Roman"/>
              </a:rPr>
              <a:t>15] </a:t>
            </a:r>
            <a:r>
              <a:rPr sz="1200" spc="-5" dirty="0">
                <a:latin typeface="Times New Roman"/>
                <a:cs typeface="Times New Roman"/>
              </a:rPr>
              <a:t>[Repeat </a:t>
            </a:r>
            <a:r>
              <a:rPr sz="1200" dirty="0">
                <a:latin typeface="Times New Roman"/>
                <a:cs typeface="Times New Roman"/>
              </a:rPr>
              <a:t>from 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32460">
              <a:lnSpc>
                <a:spcPts val="1380"/>
              </a:lnSpc>
              <a:spcBef>
                <a:spcPts val="65"/>
              </a:spcBef>
              <a:buAutoNum type="arabicPeriod" startAt="10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Antenatal </a:t>
            </a:r>
            <a:r>
              <a:rPr sz="1200" dirty="0">
                <a:latin typeface="Times New Roman"/>
                <a:cs typeface="Times New Roman"/>
              </a:rPr>
              <a:t>diagnosis of </a:t>
            </a:r>
            <a:r>
              <a:rPr sz="1200" spc="-5" dirty="0">
                <a:latin typeface="Times New Roman"/>
                <a:cs typeface="Times New Roman"/>
              </a:rPr>
              <a:t>congenital. diaphragmatic hernia.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gestational </a:t>
            </a:r>
            <a:r>
              <a:rPr sz="1200" dirty="0">
                <a:latin typeface="Times New Roman"/>
                <a:cs typeface="Times New Roman"/>
              </a:rPr>
              <a:t>trophoblastic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45505" cy="818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115. </a:t>
            </a: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pathologies which can </a:t>
            </a:r>
            <a:r>
              <a:rPr sz="1200" dirty="0">
                <a:latin typeface="Times New Roman"/>
                <a:cs typeface="Times New Roman"/>
              </a:rPr>
              <a:t>be found in </a:t>
            </a:r>
            <a:r>
              <a:rPr sz="1200" spc="-5" dirty="0">
                <a:latin typeface="Times New Roman"/>
                <a:cs typeface="Times New Roman"/>
              </a:rPr>
              <a:t>posterior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mediastinum.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posterior </a:t>
            </a:r>
            <a:r>
              <a:rPr sz="1200" spc="-5" dirty="0">
                <a:latin typeface="Times New Roman"/>
                <a:cs typeface="Times New Roman"/>
              </a:rPr>
              <a:t>medistinal tumors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children.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116. </a:t>
            </a:r>
            <a:r>
              <a:rPr sz="1200" spc="-5" dirty="0">
                <a:latin typeface="Times New Roman"/>
                <a:cs typeface="Times New Roman"/>
              </a:rPr>
              <a:t>a) Chest </a:t>
            </a:r>
            <a:r>
              <a:rPr sz="1200" dirty="0">
                <a:latin typeface="Times New Roman"/>
                <a:cs typeface="Times New Roman"/>
              </a:rPr>
              <a:t>radiographic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pulmonary</a:t>
            </a:r>
            <a:r>
              <a:rPr sz="1200" spc="-5" dirty="0">
                <a:latin typeface="Times New Roman"/>
                <a:cs typeface="Times New Roman"/>
              </a:rPr>
              <a:t> edema.</a:t>
            </a:r>
            <a:endParaRPr sz="1200">
              <a:latin typeface="Times New Roman"/>
              <a:cs typeface="Times New Roman"/>
            </a:endParaRPr>
          </a:p>
          <a:p>
            <a:pPr marL="12700" marR="939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Radiological differences between cardiogenic and non-cardiogenic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edema. 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 marR="167005">
              <a:lnSpc>
                <a:spcPts val="1380"/>
              </a:lnSpc>
              <a:buAutoNum type="arabicPeriod" startAt="11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etiologies </a:t>
            </a:r>
            <a:r>
              <a:rPr sz="1200" dirty="0">
                <a:latin typeface="Times New Roman"/>
                <a:cs typeface="Times New Roman"/>
              </a:rPr>
              <a:t>of diffuse </a:t>
            </a:r>
            <a:r>
              <a:rPr sz="1200" spc="-5" dirty="0">
                <a:latin typeface="Times New Roman"/>
                <a:cs typeface="Times New Roman"/>
              </a:rPr>
              <a:t>cystic </a:t>
            </a:r>
            <a:r>
              <a:rPr sz="1200" dirty="0">
                <a:latin typeface="Times New Roman"/>
                <a:cs typeface="Times New Roman"/>
              </a:rPr>
              <a:t>lesions of </a:t>
            </a:r>
            <a:r>
              <a:rPr sz="1200" spc="-5" dirty="0">
                <a:latin typeface="Times New Roman"/>
                <a:cs typeface="Times New Roman"/>
              </a:rPr>
              <a:t>lung.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of them. </a:t>
            </a:r>
            <a:r>
              <a:rPr sz="1200" spc="-5" dirty="0">
                <a:latin typeface="Times New Roman"/>
                <a:cs typeface="Times New Roman"/>
              </a:rPr>
              <a:t>[2+4+4 Apr</a:t>
            </a:r>
            <a:r>
              <a:rPr sz="1200" dirty="0">
                <a:latin typeface="Times New Roman"/>
                <a:cs typeface="Times New Roman"/>
              </a:rPr>
              <a:t> 16]</a:t>
            </a:r>
            <a:endParaRPr sz="1200">
              <a:latin typeface="Times New Roman"/>
              <a:cs typeface="Times New Roman"/>
            </a:endParaRPr>
          </a:p>
          <a:p>
            <a:pPr marL="12700" marR="593090">
              <a:lnSpc>
                <a:spcPts val="1380"/>
              </a:lnSpc>
              <a:buAutoNum type="arabicPeriod" startAt="117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hemoptysis.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its  management.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 marR="46990">
              <a:lnSpc>
                <a:spcPts val="1380"/>
              </a:lnSpc>
              <a:buAutoNum type="arabicPeriod" startAt="11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and imaging findings </a:t>
            </a:r>
            <a:r>
              <a:rPr sz="1200" dirty="0">
                <a:latin typeface="Times New Roman"/>
                <a:cs typeface="Times New Roman"/>
              </a:rPr>
              <a:t>in a neonate </a:t>
            </a:r>
            <a:r>
              <a:rPr sz="1200" spc="-5" dirty="0">
                <a:latin typeface="Times New Roman"/>
                <a:cs typeface="Times New Roman"/>
              </a:rPr>
              <a:t>presenting </a:t>
            </a:r>
            <a:r>
              <a:rPr sz="1200" dirty="0">
                <a:latin typeface="Times New Roman"/>
                <a:cs typeface="Times New Roman"/>
              </a:rPr>
              <a:t>with respiratory </a:t>
            </a:r>
            <a:r>
              <a:rPr sz="1200" spc="-5" dirty="0">
                <a:latin typeface="Times New Roman"/>
                <a:cs typeface="Times New Roman"/>
              </a:rPr>
              <a:t>distress. </a:t>
            </a:r>
            <a:r>
              <a:rPr sz="1200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Apr  </a:t>
            </a:r>
            <a:r>
              <a:rPr sz="1200" dirty="0">
                <a:latin typeface="Times New Roman"/>
                <a:cs typeface="Times New Roman"/>
              </a:rPr>
              <a:t>16] </a:t>
            </a:r>
            <a:r>
              <a:rPr sz="1200" i="1" spc="-5" dirty="0">
                <a:latin typeface="Times New Roman"/>
                <a:cs typeface="Times New Roman"/>
              </a:rPr>
              <a:t>(Repeat from Dec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15)</a:t>
            </a:r>
            <a:endParaRPr sz="1200">
              <a:latin typeface="Times New Roman"/>
              <a:cs typeface="Times New Roman"/>
            </a:endParaRPr>
          </a:p>
          <a:p>
            <a:pPr marL="12700" marR="62230">
              <a:lnSpc>
                <a:spcPts val="1380"/>
              </a:lnSpc>
              <a:buAutoNum type="arabicPeriod" startAt="11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Define solitary pulmonary nodule and </a:t>
            </a:r>
            <a:r>
              <a:rPr sz="1200" spc="-5" dirty="0">
                <a:latin typeface="Times New Roman"/>
                <a:cs typeface="Times New Roman"/>
              </a:rPr>
              <a:t>enumerate its causes.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dynamic  </a:t>
            </a:r>
            <a:r>
              <a:rPr sz="1200" dirty="0">
                <a:latin typeface="Times New Roman"/>
                <a:cs typeface="Times New Roman"/>
              </a:rPr>
              <a:t>CT in the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solitary pulmonary nodule. [1+4+5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CONTRAST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MEDIA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5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contrast media. [JAN </a:t>
            </a:r>
            <a:r>
              <a:rPr sz="1200" dirty="0">
                <a:latin typeface="Times New Roman"/>
                <a:cs typeface="Times New Roman"/>
              </a:rPr>
              <a:t>97,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04,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about </a:t>
            </a:r>
            <a:r>
              <a:rPr sz="1200" spc="-5" dirty="0">
                <a:latin typeface="Times New Roman"/>
                <a:cs typeface="Times New Roman"/>
              </a:rPr>
              <a:t>various MR contrast media 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mechanism </a:t>
            </a:r>
            <a:r>
              <a:rPr sz="1200" dirty="0">
                <a:latin typeface="Times New Roman"/>
                <a:cs typeface="Times New Roman"/>
              </a:rPr>
              <a:t>of action.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204470" indent="-191770">
              <a:lnSpc>
                <a:spcPts val="1380"/>
              </a:lnSpc>
              <a:buAutoNum type="arabicPeriod"/>
              <a:tabLst>
                <a:tab pos="205104" algn="l"/>
              </a:tabLst>
            </a:pPr>
            <a:r>
              <a:rPr sz="1200" spc="-15" dirty="0">
                <a:latin typeface="Times New Roman"/>
                <a:cs typeface="Times New Roman"/>
              </a:rPr>
              <a:t>Low </a:t>
            </a:r>
            <a:r>
              <a:rPr sz="1200" dirty="0">
                <a:latin typeface="Times New Roman"/>
                <a:cs typeface="Times New Roman"/>
              </a:rPr>
              <a:t>osmolar </a:t>
            </a:r>
            <a:r>
              <a:rPr sz="1200" spc="-5" dirty="0">
                <a:latin typeface="Times New Roman"/>
                <a:cs typeface="Times New Roman"/>
              </a:rPr>
              <a:t>contrast media. </a:t>
            </a:r>
            <a:r>
              <a:rPr sz="1200" dirty="0">
                <a:latin typeface="Times New Roman"/>
                <a:cs typeface="Times New Roman"/>
              </a:rPr>
              <a:t>[JUL 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Adverse </a:t>
            </a:r>
            <a:r>
              <a:rPr sz="1200" dirty="0">
                <a:latin typeface="Times New Roman"/>
                <a:cs typeface="Times New Roman"/>
              </a:rPr>
              <a:t>drug reactions </a:t>
            </a:r>
            <a:r>
              <a:rPr sz="1200" spc="-5" dirty="0">
                <a:latin typeface="Times New Roman"/>
                <a:cs typeface="Times New Roman"/>
              </a:rPr>
              <a:t>caused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I.V. Contrast media. </a:t>
            </a:r>
            <a:r>
              <a:rPr sz="1200" spc="5" dirty="0">
                <a:latin typeface="Times New Roman"/>
                <a:cs typeface="Times New Roman"/>
              </a:rPr>
              <a:t>[JAN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12700" marR="227329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idiosyncratic reactions </a:t>
            </a:r>
            <a:r>
              <a:rPr sz="1200" dirty="0">
                <a:latin typeface="Times New Roman"/>
                <a:cs typeface="Times New Roman"/>
              </a:rPr>
              <a:t>resulting from </a:t>
            </a:r>
            <a:r>
              <a:rPr sz="1200" spc="-5" dirty="0">
                <a:latin typeface="Times New Roman"/>
                <a:cs typeface="Times New Roman"/>
              </a:rPr>
              <a:t>contrast media administration. Describe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life </a:t>
            </a:r>
            <a:r>
              <a:rPr sz="1200" spc="-5" dirty="0">
                <a:latin typeface="Times New Roman"/>
                <a:cs typeface="Times New Roman"/>
              </a:rPr>
              <a:t>threatening </a:t>
            </a:r>
            <a:r>
              <a:rPr sz="1200" dirty="0">
                <a:latin typeface="Times New Roman"/>
                <a:cs typeface="Times New Roman"/>
              </a:rPr>
              <a:t>adverse </a:t>
            </a:r>
            <a:r>
              <a:rPr sz="1200" spc="-5" dirty="0">
                <a:latin typeface="Times New Roman"/>
                <a:cs typeface="Times New Roman"/>
              </a:rPr>
              <a:t>reactions.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Non-ionic contrast </a:t>
            </a:r>
            <a:r>
              <a:rPr sz="1200" dirty="0">
                <a:latin typeface="Times New Roman"/>
                <a:cs typeface="Times New Roman"/>
              </a:rPr>
              <a:t>media. [DEC 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adverse contrast reactions. [JUN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Recent </a:t>
            </a:r>
            <a:r>
              <a:rPr sz="1200" dirty="0">
                <a:latin typeface="Times New Roman"/>
                <a:cs typeface="Times New Roman"/>
              </a:rPr>
              <a:t>contrast </a:t>
            </a:r>
            <a:r>
              <a:rPr sz="1200" spc="-5" dirty="0">
                <a:latin typeface="Times New Roman"/>
                <a:cs typeface="Times New Roman"/>
              </a:rPr>
              <a:t>media </a:t>
            </a:r>
            <a:r>
              <a:rPr sz="1200" dirty="0">
                <a:latin typeface="Times New Roman"/>
                <a:cs typeface="Times New Roman"/>
              </a:rPr>
              <a:t>used in </a:t>
            </a:r>
            <a:r>
              <a:rPr sz="1200" spc="-5" dirty="0">
                <a:latin typeface="Times New Roman"/>
                <a:cs typeface="Times New Roman"/>
              </a:rPr>
              <a:t>USG. [JAN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Ultrasound Contrast Agents </a:t>
            </a:r>
            <a:r>
              <a:rPr sz="1200" dirty="0">
                <a:latin typeface="Times New Roman"/>
                <a:cs typeface="Times New Roman"/>
              </a:rPr>
              <a:t>in gastro-intestinal </a:t>
            </a:r>
            <a:r>
              <a:rPr sz="1200" spc="-5" dirty="0">
                <a:latin typeface="Times New Roman"/>
                <a:cs typeface="Times New Roman"/>
              </a:rPr>
              <a:t>diseases. </a:t>
            </a:r>
            <a:r>
              <a:rPr sz="1200" dirty="0">
                <a:latin typeface="Times New Roman"/>
                <a:cs typeface="Times New Roman"/>
              </a:rPr>
              <a:t>[JUL 98,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Ultrasonography </a:t>
            </a:r>
            <a:r>
              <a:rPr sz="1200" spc="-5" dirty="0">
                <a:latin typeface="Times New Roman"/>
                <a:cs typeface="Times New Roman"/>
              </a:rPr>
              <a:t>contrast media. (OR) </a:t>
            </a:r>
            <a:r>
              <a:rPr sz="1200" dirty="0">
                <a:latin typeface="Times New Roman"/>
                <a:cs typeface="Times New Roman"/>
              </a:rPr>
              <a:t>Echo enhancing </a:t>
            </a:r>
            <a:r>
              <a:rPr sz="1200" spc="-5" dirty="0">
                <a:latin typeface="Times New Roman"/>
                <a:cs typeface="Times New Roman"/>
              </a:rPr>
              <a:t>agents. </a:t>
            </a:r>
            <a:r>
              <a:rPr sz="1200" dirty="0">
                <a:latin typeface="Times New Roman"/>
                <a:cs typeface="Times New Roman"/>
              </a:rPr>
              <a:t>[JUN 06,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Contrast induced nephropathy.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46037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contrast media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Hepato </a:t>
            </a:r>
            <a:r>
              <a:rPr sz="1200" dirty="0">
                <a:latin typeface="Times New Roman"/>
                <a:cs typeface="Times New Roman"/>
              </a:rPr>
              <a:t>biliary </a:t>
            </a:r>
            <a:r>
              <a:rPr sz="1200" spc="-5" dirty="0">
                <a:latin typeface="Times New Roman"/>
                <a:cs typeface="Times New Roman"/>
              </a:rPr>
              <a:t>system/MR contrast agents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Hepatic Imaging.  [06/09]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Emergency </a:t>
            </a:r>
            <a:r>
              <a:rPr sz="1200" dirty="0">
                <a:latin typeface="Times New Roman"/>
                <a:cs typeface="Times New Roman"/>
              </a:rPr>
              <a:t>drugs with </a:t>
            </a:r>
            <a:r>
              <a:rPr sz="1200" spc="-5" dirty="0">
                <a:latin typeface="Times New Roman"/>
                <a:cs typeface="Times New Roman"/>
              </a:rPr>
              <a:t>doses </a:t>
            </a:r>
            <a:r>
              <a:rPr sz="1200" dirty="0">
                <a:latin typeface="Times New Roman"/>
                <a:cs typeface="Times New Roman"/>
              </a:rPr>
              <a:t>that should be </a:t>
            </a:r>
            <a:r>
              <a:rPr sz="1200" spc="-5" dirty="0">
                <a:latin typeface="Times New Roman"/>
                <a:cs typeface="Times New Roman"/>
              </a:rPr>
              <a:t>available </a:t>
            </a:r>
            <a:r>
              <a:rPr sz="1200" dirty="0">
                <a:latin typeface="Times New Roman"/>
                <a:cs typeface="Times New Roman"/>
              </a:rPr>
              <a:t>in radiology </a:t>
            </a:r>
            <a:r>
              <a:rPr sz="1200" spc="-5" dirty="0">
                <a:latin typeface="Times New Roman"/>
                <a:cs typeface="Times New Roman"/>
              </a:rPr>
              <a:t>department.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Adverse reactions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MR contrast media.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ultrasonic contrast </a:t>
            </a:r>
            <a:r>
              <a:rPr sz="1200" dirty="0">
                <a:latin typeface="Times New Roman"/>
                <a:cs typeface="Times New Roman"/>
              </a:rPr>
              <a:t>media.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principle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clinical application 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Hepatic mass </a:t>
            </a:r>
            <a:r>
              <a:rPr sz="1200" dirty="0">
                <a:latin typeface="Times New Roman"/>
                <a:cs typeface="Times New Roman"/>
              </a:rPr>
              <a:t>lesion.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316230">
              <a:lnSpc>
                <a:spcPts val="1380"/>
              </a:lnSpc>
              <a:buAutoNum type="arabicPeriod" startAt="16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notes- a. Management </a:t>
            </a:r>
            <a:r>
              <a:rPr sz="1200" dirty="0">
                <a:latin typeface="Times New Roman"/>
                <a:cs typeface="Times New Roman"/>
              </a:rPr>
              <a:t>of severe </a:t>
            </a:r>
            <a:r>
              <a:rPr sz="1200" spc="-5" dirty="0">
                <a:latin typeface="Times New Roman"/>
                <a:cs typeface="Times New Roman"/>
              </a:rPr>
              <a:t>contrast reaction.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Nephrogenic systemic  fibrosis.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  <a:buAutoNum type="arabicPeriod" startAt="1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contrast nephropathy. </a:t>
            </a:r>
            <a:r>
              <a:rPr sz="1200" dirty="0">
                <a:latin typeface="Times New Roman"/>
                <a:cs typeface="Times New Roman"/>
              </a:rPr>
              <a:t>Who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patients at </a:t>
            </a:r>
            <a:r>
              <a:rPr sz="1200" spc="-5" dirty="0">
                <a:latin typeface="Times New Roman"/>
                <a:cs typeface="Times New Roman"/>
              </a:rPr>
              <a:t>risk?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mechanism at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work?</a:t>
            </a:r>
            <a:endParaRPr sz="1200">
              <a:latin typeface="Times New Roman"/>
              <a:cs typeface="Times New Roman"/>
            </a:endParaRPr>
          </a:p>
          <a:p>
            <a:pPr marL="12700" marR="1576705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Outline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time </a:t>
            </a:r>
            <a:r>
              <a:rPr sz="1200" spc="-5" dirty="0">
                <a:latin typeface="Times New Roman"/>
                <a:cs typeface="Times New Roman"/>
              </a:rPr>
              <a:t>course.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recommendations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check its  occurrence? [2+2+2+2+2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buAutoNum type="arabicPeriod" startAt="1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contrast enhanced </a:t>
            </a:r>
            <a:r>
              <a:rPr sz="1200" dirty="0">
                <a:latin typeface="Times New Roman"/>
                <a:cs typeface="Times New Roman"/>
              </a:rPr>
              <a:t>MRI and </a:t>
            </a:r>
            <a:r>
              <a:rPr sz="1200" spc="-5" dirty="0">
                <a:latin typeface="Times New Roman"/>
                <a:cs typeface="Times New Roman"/>
              </a:rPr>
              <a:t>Organ </a:t>
            </a:r>
            <a:r>
              <a:rPr sz="1200" dirty="0">
                <a:latin typeface="Times New Roman"/>
                <a:cs typeface="Times New Roman"/>
              </a:rPr>
              <a:t>specific </a:t>
            </a:r>
            <a:r>
              <a:rPr sz="1200" spc="-5" dirty="0">
                <a:latin typeface="Times New Roman"/>
                <a:cs typeface="Times New Roman"/>
              </a:rPr>
              <a:t>MR contrast media. </a:t>
            </a:r>
            <a:r>
              <a:rPr sz="1200" spc="5" dirty="0">
                <a:latin typeface="Times New Roman"/>
                <a:cs typeface="Times New Roman"/>
              </a:rPr>
              <a:t>[3+7 </a:t>
            </a:r>
            <a:r>
              <a:rPr sz="1200" dirty="0">
                <a:latin typeface="Times New Roman"/>
                <a:cs typeface="Times New Roman"/>
              </a:rPr>
              <a:t>Jun  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acute </a:t>
            </a:r>
            <a:r>
              <a:rPr sz="1200" spc="-5" dirty="0">
                <a:latin typeface="Times New Roman"/>
                <a:cs typeface="Times New Roman"/>
              </a:rPr>
              <a:t>idiosyncratic contrast </a:t>
            </a:r>
            <a:r>
              <a:rPr sz="1200" dirty="0">
                <a:latin typeface="Times New Roman"/>
                <a:cs typeface="Times New Roman"/>
              </a:rPr>
              <a:t>reactions.[June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84150">
              <a:lnSpc>
                <a:spcPts val="1380"/>
              </a:lnSpc>
              <a:spcBef>
                <a:spcPts val="65"/>
              </a:spcBef>
              <a:buAutoNum type="arabicPeriod" startAt="1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What 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MR contrast enhancement.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organ </a:t>
            </a:r>
            <a:r>
              <a:rPr sz="1200" dirty="0">
                <a:latin typeface="Times New Roman"/>
                <a:cs typeface="Times New Roman"/>
              </a:rPr>
              <a:t>specific  </a:t>
            </a:r>
            <a:r>
              <a:rPr sz="1200" spc="-5" dirty="0">
                <a:latin typeface="Times New Roman"/>
                <a:cs typeface="Times New Roman"/>
              </a:rPr>
              <a:t>contrast agents </a:t>
            </a:r>
            <a:r>
              <a:rPr sz="1200" dirty="0">
                <a:latin typeface="Times New Roman"/>
                <a:cs typeface="Times New Roman"/>
              </a:rPr>
              <a:t>and their </a:t>
            </a:r>
            <a:r>
              <a:rPr sz="1200" spc="-5" dirty="0">
                <a:latin typeface="Times New Roman"/>
                <a:cs typeface="Times New Roman"/>
              </a:rPr>
              <a:t>clinical applications.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40335">
              <a:lnSpc>
                <a:spcPts val="1380"/>
              </a:lnSpc>
              <a:buAutoNum type="arabicPeriod" startAt="1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Define contrast induced </a:t>
            </a:r>
            <a:r>
              <a:rPr sz="1200" dirty="0">
                <a:latin typeface="Times New Roman"/>
                <a:cs typeface="Times New Roman"/>
              </a:rPr>
              <a:t>nephropathy </a:t>
            </a:r>
            <a:r>
              <a:rPr sz="1200" spc="-5" dirty="0">
                <a:latin typeface="Times New Roman"/>
                <a:cs typeface="Times New Roman"/>
              </a:rPr>
              <a:t>(CIN). </a:t>
            </a:r>
            <a:r>
              <a:rPr sz="1200" dirty="0">
                <a:latin typeface="Times New Roman"/>
                <a:cs typeface="Times New Roman"/>
              </a:rPr>
              <a:t>b) Conditions </a:t>
            </a:r>
            <a:r>
              <a:rPr sz="1200" spc="-5" dirty="0">
                <a:latin typeface="Times New Roman"/>
                <a:cs typeface="Times New Roman"/>
              </a:rPr>
              <a:t>predisposing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CIN and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precautions </a:t>
            </a:r>
            <a:r>
              <a:rPr sz="1200" dirty="0">
                <a:latin typeface="Times New Roman"/>
                <a:cs typeface="Times New Roman"/>
              </a:rPr>
              <a:t>to be taken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avoid </a:t>
            </a:r>
            <a:r>
              <a:rPr sz="1200" dirty="0">
                <a:latin typeface="Times New Roman"/>
                <a:cs typeface="Times New Roman"/>
              </a:rPr>
              <a:t>ClN. </a:t>
            </a:r>
            <a:r>
              <a:rPr sz="1200" spc="-5" dirty="0">
                <a:latin typeface="Times New Roman"/>
                <a:cs typeface="Times New Roman"/>
              </a:rPr>
              <a:t>[1+(5+4) 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13755" cy="81057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8636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022. </a:t>
            </a:r>
            <a:r>
              <a:rPr sz="1200" spc="-5" dirty="0">
                <a:latin typeface="Times New Roman"/>
                <a:cs typeface="Times New Roman"/>
              </a:rPr>
              <a:t>a) Iso-osmolar contrast agents. </a:t>
            </a:r>
            <a:r>
              <a:rPr sz="1200" dirty="0">
                <a:latin typeface="Times New Roman"/>
                <a:cs typeface="Times New Roman"/>
              </a:rPr>
              <a:t>b) Classify </a:t>
            </a:r>
            <a:r>
              <a:rPr sz="1200" spc="-5" dirty="0">
                <a:latin typeface="Times New Roman"/>
                <a:cs typeface="Times New Roman"/>
              </a:rPr>
              <a:t>MR contrast agents. </a:t>
            </a:r>
            <a:r>
              <a:rPr sz="1200" dirty="0">
                <a:latin typeface="Times New Roman"/>
                <a:cs typeface="Times New Roman"/>
              </a:rPr>
              <a:t>c) </a:t>
            </a:r>
            <a:r>
              <a:rPr sz="1200" spc="-5" dirty="0">
                <a:latin typeface="Times New Roman"/>
                <a:cs typeface="Times New Roman"/>
              </a:rPr>
              <a:t>Nephrogenic </a:t>
            </a:r>
            <a:r>
              <a:rPr sz="1200" dirty="0">
                <a:latin typeface="Times New Roman"/>
                <a:cs typeface="Times New Roman"/>
              </a:rPr>
              <a:t>systemic  </a:t>
            </a:r>
            <a:r>
              <a:rPr sz="1200" spc="-5" dirty="0">
                <a:latin typeface="Times New Roman"/>
                <a:cs typeface="Times New Roman"/>
              </a:rPr>
              <a:t>fibrosis. [3+3+4 Apr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ENT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5"/>
              </a:spcBef>
              <a:buAutoNum type="arabicPeriod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Laryngeal carcinoma. </a:t>
            </a:r>
            <a:r>
              <a:rPr sz="1200" dirty="0">
                <a:latin typeface="Times New Roman"/>
                <a:cs typeface="Times New Roman"/>
              </a:rPr>
              <a:t>[DEC 03, JUN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ts val="1380"/>
              </a:lnSpc>
              <a:buAutoNum type="arabicPeriod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temporal bone/Petrous bone. </a:t>
            </a:r>
            <a:r>
              <a:rPr sz="1200" dirty="0">
                <a:latin typeface="Times New Roman"/>
                <a:cs typeface="Times New Roman"/>
              </a:rPr>
              <a:t>[DEC 05, 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juvenile nasopharyngeal angiofibroma.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radiological 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management.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44145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infrahyoid </a:t>
            </a:r>
            <a:r>
              <a:rPr sz="1200" dirty="0">
                <a:latin typeface="Times New Roman"/>
                <a:cs typeface="Times New Roman"/>
              </a:rPr>
              <a:t>neck </a:t>
            </a:r>
            <a:r>
              <a:rPr sz="1200" spc="-5" dirty="0">
                <a:latin typeface="Times New Roman"/>
                <a:cs typeface="Times New Roman"/>
              </a:rPr>
              <a:t>spaces.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pathologies </a:t>
            </a:r>
            <a:r>
              <a:rPr sz="1200" dirty="0">
                <a:latin typeface="Times New Roman"/>
                <a:cs typeface="Times New Roman"/>
              </a:rPr>
              <a:t>of the  </a:t>
            </a:r>
            <a:r>
              <a:rPr sz="1200" spc="-5" dirty="0">
                <a:latin typeface="Times New Roman"/>
                <a:cs typeface="Times New Roman"/>
              </a:rPr>
              <a:t>carotid space. </a:t>
            </a:r>
            <a:r>
              <a:rPr sz="1200" dirty="0">
                <a:latin typeface="Times New Roman"/>
                <a:cs typeface="Times New Roman"/>
              </a:rPr>
              <a:t>[4+6 June 14]</a:t>
            </a:r>
            <a:endParaRPr sz="1200">
              <a:latin typeface="Times New Roman"/>
              <a:cs typeface="Times New Roman"/>
            </a:endParaRPr>
          </a:p>
          <a:p>
            <a:pPr marL="12700" marR="31369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evaluate a </a:t>
            </a:r>
            <a:r>
              <a:rPr sz="1200" spc="-5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hyperparathyroidism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imaging? Enumerate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plain </a:t>
            </a:r>
            <a:r>
              <a:rPr sz="1200" dirty="0">
                <a:latin typeface="Times New Roman"/>
                <a:cs typeface="Times New Roman"/>
              </a:rPr>
              <a:t>films, CT </a:t>
            </a:r>
            <a:r>
              <a:rPr sz="1200" spc="-5" dirty="0">
                <a:latin typeface="Times New Roman"/>
                <a:cs typeface="Times New Roman"/>
              </a:rPr>
              <a:t>and Scintigraphy. </a:t>
            </a:r>
            <a:r>
              <a:rPr sz="1200" dirty="0">
                <a:latin typeface="Times New Roman"/>
                <a:cs typeface="Times New Roman"/>
              </a:rPr>
              <a:t>[4+2+2+2 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Staging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juvenile nasopharyngeal angiofibroma. </a:t>
            </a:r>
            <a:r>
              <a:rPr sz="1200" dirty="0">
                <a:latin typeface="Times New Roman"/>
                <a:cs typeface="Times New Roman"/>
              </a:rPr>
              <a:t>[10 June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524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infrahyoid spaces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carotid </a:t>
            </a:r>
            <a:r>
              <a:rPr sz="1200" dirty="0">
                <a:latin typeface="Times New Roman"/>
                <a:cs typeface="Times New Roman"/>
              </a:rPr>
              <a:t>body tumour </a:t>
            </a:r>
            <a:r>
              <a:rPr sz="1200" spc="-5" dirty="0">
                <a:latin typeface="Times New Roman"/>
                <a:cs typeface="Times New Roman"/>
              </a:rPr>
              <a:t>[2+8 Dec 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diagram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cross sectional </a:t>
            </a:r>
            <a:r>
              <a:rPr sz="1200" dirty="0">
                <a:latin typeface="Times New Roman"/>
                <a:cs typeface="Times New Roman"/>
              </a:rPr>
              <a:t>anatomy of inner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ear.</a:t>
            </a:r>
            <a:endParaRPr sz="1200">
              <a:latin typeface="Times New Roman"/>
              <a:cs typeface="Times New Roman"/>
            </a:endParaRPr>
          </a:p>
          <a:p>
            <a:pPr marL="12700" marR="12700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workup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child 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congenital </a:t>
            </a:r>
            <a:r>
              <a:rPr sz="1200" dirty="0">
                <a:latin typeface="Times New Roman"/>
                <a:cs typeface="Times New Roman"/>
              </a:rPr>
              <a:t>sensorineural </a:t>
            </a:r>
            <a:r>
              <a:rPr sz="1200" spc="-5" dirty="0">
                <a:latin typeface="Times New Roman"/>
                <a:cs typeface="Times New Roman"/>
              </a:rPr>
              <a:t>hearing loss. </a:t>
            </a:r>
            <a:r>
              <a:rPr sz="1200" dirty="0">
                <a:latin typeface="Times New Roman"/>
                <a:cs typeface="Times New Roman"/>
              </a:rPr>
              <a:t>[3+7 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GASTROINTESTINAL SYSTEM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2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gastric malignancies.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 marR="64643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the </a:t>
            </a:r>
            <a:r>
              <a:rPr sz="1200" spc="-5" dirty="0">
                <a:latin typeface="Times New Roman"/>
                <a:cs typeface="Times New Roman"/>
              </a:rPr>
              <a:t>pathology, role </a:t>
            </a:r>
            <a:r>
              <a:rPr sz="1200" dirty="0">
                <a:latin typeface="Times New Roman"/>
                <a:cs typeface="Times New Roman"/>
              </a:rPr>
              <a:t>of imaging &amp; radiological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GI </a:t>
            </a:r>
            <a:r>
              <a:rPr sz="1200" spc="-5" dirty="0">
                <a:latin typeface="Times New Roman"/>
                <a:cs typeface="Times New Roman"/>
              </a:rPr>
              <a:t>tract  lymphomas. </a:t>
            </a:r>
            <a:r>
              <a:rPr sz="1200" dirty="0">
                <a:latin typeface="Times New Roman"/>
                <a:cs typeface="Times New Roman"/>
              </a:rPr>
              <a:t>[JUL 97,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Necrotising </a:t>
            </a:r>
            <a:r>
              <a:rPr sz="1200" dirty="0">
                <a:latin typeface="Times New Roman"/>
                <a:cs typeface="Times New Roman"/>
              </a:rPr>
              <a:t>enterocolitis. [JUL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Carcinoid </a:t>
            </a:r>
            <a:r>
              <a:rPr sz="1200" dirty="0">
                <a:latin typeface="Times New Roman"/>
                <a:cs typeface="Times New Roman"/>
              </a:rPr>
              <a:t>tumours. </a:t>
            </a:r>
            <a:r>
              <a:rPr sz="1200" spc="-5" dirty="0">
                <a:latin typeface="Times New Roman"/>
                <a:cs typeface="Times New Roman"/>
              </a:rPr>
              <a:t>[JUL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Radiology and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intestinal ischemia.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profile of </a:t>
            </a:r>
            <a:r>
              <a:rPr sz="1200" spc="-5" dirty="0">
                <a:latin typeface="Times New Roman"/>
                <a:cs typeface="Times New Roman"/>
              </a:rPr>
              <a:t>ulcerative colitis. [JAN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 Vomiting </a:t>
            </a:r>
            <a:r>
              <a:rPr sz="1200" spc="-5" dirty="0">
                <a:latin typeface="Times New Roman"/>
                <a:cs typeface="Times New Roman"/>
              </a:rPr>
              <a:t>infant.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upper GI </a:t>
            </a:r>
            <a:r>
              <a:rPr sz="1200" spc="-5" dirty="0">
                <a:latin typeface="Times New Roman"/>
                <a:cs typeface="Times New Roman"/>
              </a:rPr>
              <a:t>bleeding.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postoperative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stomach.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Anorectal </a:t>
            </a:r>
            <a:r>
              <a:rPr sz="1200" dirty="0">
                <a:latin typeface="Times New Roman"/>
                <a:cs typeface="Times New Roman"/>
              </a:rPr>
              <a:t>Malformations.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Intusssusception. 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Gastric lymphoma </a:t>
            </a:r>
            <a:r>
              <a:rPr sz="1200" dirty="0">
                <a:latin typeface="Times New Roman"/>
                <a:cs typeface="Times New Roman"/>
              </a:rPr>
              <a:t>. [DEC 02/03/06/07]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Malabsorption </a:t>
            </a:r>
            <a:r>
              <a:rPr sz="1200" dirty="0">
                <a:latin typeface="Times New Roman"/>
                <a:cs typeface="Times New Roman"/>
              </a:rPr>
              <a:t>syndrome. 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Gastrointestinal </a:t>
            </a:r>
            <a:r>
              <a:rPr sz="1200" dirty="0">
                <a:latin typeface="Times New Roman"/>
                <a:cs typeface="Times New Roman"/>
              </a:rPr>
              <a:t>lymphoma. </a:t>
            </a:r>
            <a:r>
              <a:rPr sz="1200" spc="-5" dirty="0">
                <a:latin typeface="Times New Roman"/>
                <a:cs typeface="Times New Roman"/>
              </a:rPr>
              <a:t>[JUN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appendicitis.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Non-tubular </a:t>
            </a:r>
            <a:r>
              <a:rPr sz="1200" dirty="0">
                <a:latin typeface="Times New Roman"/>
                <a:cs typeface="Times New Roman"/>
              </a:rPr>
              <a:t>inflammatory bowel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[DEC 05,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Critical appraisal </a:t>
            </a:r>
            <a:r>
              <a:rPr sz="1200" dirty="0">
                <a:latin typeface="Times New Roman"/>
                <a:cs typeface="Times New Roman"/>
              </a:rPr>
              <a:t>on role of small </a:t>
            </a:r>
            <a:r>
              <a:rPr sz="1200" spc="-5" dirty="0">
                <a:latin typeface="Times New Roman"/>
                <a:cs typeface="Times New Roman"/>
              </a:rPr>
              <a:t>bowel enema, </a:t>
            </a:r>
            <a:r>
              <a:rPr sz="1200" dirty="0">
                <a:latin typeface="Times New Roman"/>
                <a:cs typeface="Times New Roman"/>
              </a:rPr>
              <a:t>CT &amp; MRI enteroclysis. [JUN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Colonic </a:t>
            </a:r>
            <a:r>
              <a:rPr sz="1200" spc="-5" dirty="0">
                <a:latin typeface="Times New Roman"/>
                <a:cs typeface="Times New Roman"/>
              </a:rPr>
              <a:t>strictures </a:t>
            </a:r>
            <a:r>
              <a:rPr sz="1200" dirty="0">
                <a:latin typeface="Times New Roman"/>
                <a:cs typeface="Times New Roman"/>
              </a:rPr>
              <a:t>– etiology </a:t>
            </a:r>
            <a:r>
              <a:rPr sz="1200" spc="-5" dirty="0">
                <a:latin typeface="Times New Roman"/>
                <a:cs typeface="Times New Roman"/>
              </a:rPr>
              <a:t>and role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structures.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Role of CT in </a:t>
            </a:r>
            <a:r>
              <a:rPr sz="1200" spc="-5" dirty="0">
                <a:latin typeface="Times New Roman"/>
                <a:cs typeface="Times New Roman"/>
              </a:rPr>
              <a:t>Epiploic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Appendigitis.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Internal Hernias.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Appendicitis.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lower gastrointestinal bleeding.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current </a:t>
            </a:r>
            <a:r>
              <a:rPr sz="1200" dirty="0">
                <a:latin typeface="Times New Roman"/>
                <a:cs typeface="Times New Roman"/>
              </a:rPr>
              <a:t>imaging techniques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646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evaluation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evaluation.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bowel abnormalities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newborn.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vs MR enteroclysis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bowel diseases.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of low </a:t>
            </a:r>
            <a:r>
              <a:rPr sz="1200" spc="-5" dirty="0">
                <a:latin typeface="Times New Roman"/>
                <a:cs typeface="Times New Roman"/>
              </a:rPr>
              <a:t>intestinal obstruction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neonate.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&amp; </a:t>
            </a:r>
            <a:r>
              <a:rPr sz="1200" spc="-5" dirty="0">
                <a:latin typeface="Times New Roman"/>
                <a:cs typeface="Times New Roman"/>
              </a:rPr>
              <a:t>Endoscopic </a:t>
            </a:r>
            <a:r>
              <a:rPr sz="1200" dirty="0">
                <a:latin typeface="Times New Roman"/>
                <a:cs typeface="Times New Roman"/>
              </a:rPr>
              <a:t>ultrasound staging of </a:t>
            </a:r>
            <a:r>
              <a:rPr sz="1200" spc="-5" dirty="0">
                <a:latin typeface="Times New Roman"/>
                <a:cs typeface="Times New Roman"/>
              </a:rPr>
              <a:t>Esophageal carcinoma.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evaluation of </a:t>
            </a:r>
            <a:r>
              <a:rPr sz="1200" spc="-5" dirty="0">
                <a:latin typeface="Times New Roman"/>
                <a:cs typeface="Times New Roman"/>
              </a:rPr>
              <a:t>suspected Small Bowel obstruction.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662940">
              <a:lnSpc>
                <a:spcPts val="1380"/>
              </a:lnSpc>
              <a:spcBef>
                <a:spcPts val="65"/>
              </a:spcBef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technique </a:t>
            </a:r>
            <a:r>
              <a:rPr sz="1200" spc="-5" dirty="0">
                <a:latin typeface="Times New Roman"/>
                <a:cs typeface="Times New Roman"/>
              </a:rPr>
              <a:t>and ultrasound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acute appendicitis. Also describe  ultrasound features </a:t>
            </a:r>
            <a:r>
              <a:rPr sz="1200" dirty="0">
                <a:latin typeface="Times New Roman"/>
                <a:cs typeface="Times New Roman"/>
              </a:rPr>
              <a:t>of conditions </a:t>
            </a:r>
            <a:r>
              <a:rPr sz="1200" spc="-5" dirty="0">
                <a:latin typeface="Times New Roman"/>
                <a:cs typeface="Times New Roman"/>
              </a:rPr>
              <a:t>mimicking </a:t>
            </a:r>
            <a:r>
              <a:rPr sz="1200" dirty="0">
                <a:latin typeface="Times New Roman"/>
                <a:cs typeface="Times New Roman"/>
              </a:rPr>
              <a:t>acute </a:t>
            </a:r>
            <a:r>
              <a:rPr sz="1200" spc="-5" dirty="0">
                <a:latin typeface="Times New Roman"/>
                <a:cs typeface="Times New Roman"/>
              </a:rPr>
              <a:t>appendicitis.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 marR="25781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various causes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stricture </a:t>
            </a:r>
            <a:r>
              <a:rPr sz="1200" dirty="0">
                <a:latin typeface="Times New Roman"/>
                <a:cs typeface="Times New Roman"/>
              </a:rPr>
              <a:t>of lower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esophagus. </a:t>
            </a:r>
            <a:r>
              <a:rPr sz="1200" dirty="0">
                <a:latin typeface="Times New Roman"/>
                <a:cs typeface="Times New Roman"/>
              </a:rPr>
              <a:t>[June  2008]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intestinal </a:t>
            </a:r>
            <a:r>
              <a:rPr sz="1200" spc="-5" dirty="0">
                <a:latin typeface="Times New Roman"/>
                <a:cs typeface="Times New Roman"/>
              </a:rPr>
              <a:t>perforation.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187325">
              <a:lnSpc>
                <a:spcPts val="1380"/>
              </a:lnSpc>
              <a:spcBef>
                <a:spcPts val="65"/>
              </a:spcBef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clinical features, sonographic </a:t>
            </a:r>
            <a:r>
              <a:rPr sz="1200" dirty="0">
                <a:latin typeface="Times New Roman"/>
                <a:cs typeface="Times New Roman"/>
              </a:rPr>
              <a:t>and CT </a:t>
            </a:r>
            <a:r>
              <a:rPr sz="1200" spc="-5" dirty="0">
                <a:latin typeface="Times New Roman"/>
                <a:cs typeface="Times New Roman"/>
              </a:rPr>
              <a:t>appearances </a:t>
            </a:r>
            <a:r>
              <a:rPr sz="1200" dirty="0">
                <a:latin typeface="Times New Roman"/>
                <a:cs typeface="Times New Roman"/>
              </a:rPr>
              <a:t>in acute </a:t>
            </a:r>
            <a:r>
              <a:rPr sz="1200" spc="-5" dirty="0">
                <a:latin typeface="Times New Roman"/>
                <a:cs typeface="Times New Roman"/>
              </a:rPr>
              <a:t>Appendicits. [Dec 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91135">
              <a:lnSpc>
                <a:spcPts val="1380"/>
              </a:lnSpc>
              <a:spcBef>
                <a:spcPts val="5"/>
              </a:spcBef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plain </a:t>
            </a:r>
            <a:r>
              <a:rPr sz="1200" spc="-5" dirty="0">
                <a:latin typeface="Times New Roman"/>
                <a:cs typeface="Times New Roman"/>
              </a:rPr>
              <a:t>radiograph </a:t>
            </a:r>
            <a:r>
              <a:rPr sz="1200" dirty="0">
                <a:latin typeface="Times New Roman"/>
                <a:cs typeface="Times New Roman"/>
              </a:rPr>
              <a:t>, barium studies ,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&amp; CT abdomen in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gastrointestinal </a:t>
            </a:r>
            <a:r>
              <a:rPr sz="1200" dirty="0">
                <a:latin typeface="Times New Roman"/>
                <a:cs typeface="Times New Roman"/>
              </a:rPr>
              <a:t>TB. [2+3 + </a:t>
            </a:r>
            <a:r>
              <a:rPr sz="1200" spc="-5" dirty="0">
                <a:latin typeface="Times New Roman"/>
                <a:cs typeface="Times New Roman"/>
              </a:rPr>
              <a:t>2+3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the role of </a:t>
            </a:r>
            <a:r>
              <a:rPr sz="1200" spc="-5" dirty="0">
                <a:latin typeface="Times New Roman"/>
                <a:cs typeface="Times New Roman"/>
              </a:rPr>
              <a:t>plain </a:t>
            </a:r>
            <a:r>
              <a:rPr sz="1200" dirty="0">
                <a:latin typeface="Times New Roman"/>
                <a:cs typeface="Times New Roman"/>
              </a:rPr>
              <a:t>radiography , </a:t>
            </a:r>
            <a:r>
              <a:rPr sz="1200" spc="-5" dirty="0">
                <a:latin typeface="Times New Roman"/>
                <a:cs typeface="Times New Roman"/>
              </a:rPr>
              <a:t>enteroclysis, USG,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evaluation 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bowel obstruction. </a:t>
            </a:r>
            <a:r>
              <a:rPr sz="1200" dirty="0">
                <a:latin typeface="Times New Roman"/>
                <a:cs typeface="Times New Roman"/>
              </a:rPr>
              <a:t>[June 2011]</a:t>
            </a:r>
            <a:endParaRPr sz="1200">
              <a:latin typeface="Times New Roman"/>
              <a:cs typeface="Times New Roman"/>
            </a:endParaRPr>
          </a:p>
          <a:p>
            <a:pPr marL="12700" marR="39243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mesentric ischaemia. </a:t>
            </a:r>
            <a:r>
              <a:rPr sz="1200" dirty="0">
                <a:latin typeface="Times New Roman"/>
                <a:cs typeface="Times New Roman"/>
              </a:rPr>
              <a:t>Briefly discuss </a:t>
            </a:r>
            <a:r>
              <a:rPr sz="1200" spc="-5" dirty="0">
                <a:latin typeface="Times New Roman"/>
                <a:cs typeface="Times New Roman"/>
              </a:rPr>
              <a:t>plain radiographic, USG, </a:t>
            </a:r>
            <a:r>
              <a:rPr sz="1200" dirty="0">
                <a:latin typeface="Times New Roman"/>
                <a:cs typeface="Times New Roman"/>
              </a:rPr>
              <a:t>CT 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and the role of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this condition. </a:t>
            </a:r>
            <a:r>
              <a:rPr sz="1200" spc="-5" dirty="0">
                <a:latin typeface="Times New Roman"/>
                <a:cs typeface="Times New Roman"/>
              </a:rPr>
              <a:t>[2+2+2+2+2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87655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dirty="0">
                <a:latin typeface="Times New Roman"/>
                <a:cs typeface="Times New Roman"/>
              </a:rPr>
              <a:t>the various motility disorders of </a:t>
            </a:r>
            <a:r>
              <a:rPr sz="1200" spc="-5" dirty="0">
                <a:latin typeface="Times New Roman"/>
                <a:cs typeface="Times New Roman"/>
              </a:rPr>
              <a:t>esophagus. Discuss </a:t>
            </a:r>
            <a:r>
              <a:rPr sz="1200" dirty="0">
                <a:latin typeface="Times New Roman"/>
                <a:cs typeface="Times New Roman"/>
              </a:rPr>
              <a:t>pathophysiology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imaging 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cardiac imaging. [2+3+5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8194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multiple </a:t>
            </a:r>
            <a:r>
              <a:rPr sz="1200" spc="-5" dirty="0">
                <a:latin typeface="Times New Roman"/>
                <a:cs typeface="Times New Roman"/>
              </a:rPr>
              <a:t>nodular filling defects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small bowel.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imaging  features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bowel </a:t>
            </a:r>
            <a:r>
              <a:rPr sz="1200" dirty="0">
                <a:latin typeface="Times New Roman"/>
                <a:cs typeface="Times New Roman"/>
              </a:rPr>
              <a:t>lymphoma. </a:t>
            </a:r>
            <a:r>
              <a:rPr sz="1200" spc="-5" dirty="0">
                <a:latin typeface="Times New Roman"/>
                <a:cs typeface="Times New Roman"/>
              </a:rPr>
              <a:t>[3+7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51765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diseases associated with H. pylori infection. </a:t>
            </a:r>
            <a:r>
              <a:rPr sz="1200" dirty="0">
                <a:latin typeface="Times New Roman"/>
                <a:cs typeface="Times New Roman"/>
              </a:rPr>
              <a:t>Brieﬂy discuss </a:t>
            </a:r>
            <a:r>
              <a:rPr sz="1200" spc="-5" dirty="0">
                <a:latin typeface="Times New Roman"/>
                <a:cs typeface="Times New Roman"/>
              </a:rPr>
              <a:t>barium meal features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benign and malignant gastric ulcer supported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suitable diagrams. </a:t>
            </a:r>
            <a:r>
              <a:rPr sz="1200" dirty="0">
                <a:latin typeface="Times New Roman"/>
                <a:cs typeface="Times New Roman"/>
              </a:rPr>
              <a:t>[2+4+4 Jun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7526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infections </a:t>
            </a:r>
            <a:r>
              <a:rPr sz="1200" dirty="0">
                <a:latin typeface="Times New Roman"/>
                <a:cs typeface="Times New Roman"/>
              </a:rPr>
              <a:t>&amp; neoplasms </a:t>
            </a:r>
            <a:r>
              <a:rPr sz="1200" spc="-5" dirty="0">
                <a:latin typeface="Times New Roman"/>
                <a:cs typeface="Times New Roman"/>
              </a:rPr>
              <a:t>affecting </a:t>
            </a:r>
            <a:r>
              <a:rPr sz="1200" dirty="0">
                <a:latin typeface="Times New Roman"/>
                <a:cs typeface="Times New Roman"/>
              </a:rPr>
              <a:t>gastrointestinal </a:t>
            </a:r>
            <a:r>
              <a:rPr sz="1200" spc="-5" dirty="0">
                <a:latin typeface="Times New Roman"/>
                <a:cs typeface="Times New Roman"/>
              </a:rPr>
              <a:t>tract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AIDS. </a:t>
            </a:r>
            <a:r>
              <a:rPr sz="1200" dirty="0">
                <a:latin typeface="Times New Roman"/>
                <a:cs typeface="Times New Roman"/>
              </a:rPr>
              <a:t>Briefly 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barium </a:t>
            </a:r>
            <a:r>
              <a:rPr sz="1200" spc="-5" dirty="0">
                <a:latin typeface="Times New Roman"/>
                <a:cs typeface="Times New Roman"/>
              </a:rPr>
              <a:t>meal </a:t>
            </a:r>
            <a:r>
              <a:rPr sz="1200" dirty="0">
                <a:latin typeface="Times New Roman"/>
                <a:cs typeface="Times New Roman"/>
              </a:rPr>
              <a:t>follow </a:t>
            </a:r>
            <a:r>
              <a:rPr sz="1200" spc="-5" dirty="0">
                <a:latin typeface="Times New Roman"/>
                <a:cs typeface="Times New Roman"/>
              </a:rPr>
              <a:t>through 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AIDS lymphoma. </a:t>
            </a:r>
            <a:r>
              <a:rPr sz="1200" dirty="0">
                <a:latin typeface="Times New Roman"/>
                <a:cs typeface="Times New Roman"/>
              </a:rPr>
              <a:t>[3+7 Jun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90170">
              <a:lnSpc>
                <a:spcPts val="1380"/>
              </a:lnSpc>
              <a:buAutoNum type="arabicPeriod" startAt="2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polypoidal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colon.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radiological differences between </a:t>
            </a:r>
            <a:r>
              <a:rPr sz="1200" dirty="0">
                <a:latin typeface="Times New Roman"/>
                <a:cs typeface="Times New Roman"/>
              </a:rPr>
              <a:t>benign  </a:t>
            </a:r>
            <a:r>
              <a:rPr sz="1200" spc="-5" dirty="0">
                <a:latin typeface="Times New Roman"/>
                <a:cs typeface="Times New Roman"/>
              </a:rPr>
              <a:t>and malignant polyps.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salient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types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adenomatous polyps.  [2+3+5 </a:t>
            </a:r>
            <a:r>
              <a:rPr sz="1200" dirty="0">
                <a:latin typeface="Times New Roman"/>
                <a:cs typeface="Times New Roman"/>
              </a:rPr>
              <a:t>Jun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93980">
              <a:lnSpc>
                <a:spcPts val="1380"/>
              </a:lnSpc>
              <a:buAutoNum type="arabicPeriod" startAt="4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malabsorption syndrome. 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tropical sprue.  Brieﬂy </a:t>
            </a:r>
            <a:r>
              <a:rPr sz="1200" dirty="0">
                <a:latin typeface="Times New Roman"/>
                <a:cs typeface="Times New Roman"/>
              </a:rPr>
              <a:t>discuss its </a:t>
            </a:r>
            <a:r>
              <a:rPr sz="1200" spc="-5" dirty="0">
                <a:latin typeface="Times New Roman"/>
                <a:cs typeface="Times New Roman"/>
              </a:rPr>
              <a:t>complications. [2+6+2 </a:t>
            </a:r>
            <a:r>
              <a:rPr sz="1200" dirty="0">
                <a:latin typeface="Times New Roman"/>
                <a:cs typeface="Times New Roman"/>
              </a:rPr>
              <a:t>Jun 12]</a:t>
            </a:r>
            <a:endParaRPr sz="1200">
              <a:latin typeface="Times New Roman"/>
              <a:cs typeface="Times New Roman"/>
            </a:endParaRPr>
          </a:p>
          <a:p>
            <a:pPr marL="12700" marR="115570">
              <a:lnSpc>
                <a:spcPts val="1380"/>
              </a:lnSpc>
              <a:buAutoNum type="arabicPeriod" startAt="4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technique of </a:t>
            </a:r>
            <a:r>
              <a:rPr sz="1200" spc="-5" dirty="0">
                <a:latin typeface="Times New Roman"/>
                <a:cs typeface="Times New Roman"/>
              </a:rPr>
              <a:t>MDCT and imaging findings </a:t>
            </a:r>
            <a:r>
              <a:rPr sz="1200" dirty="0">
                <a:latin typeface="Times New Roman"/>
                <a:cs typeface="Times New Roman"/>
              </a:rPr>
              <a:t>in an 80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male </a:t>
            </a:r>
            <a:r>
              <a:rPr sz="1200" spc="-5" dirty="0">
                <a:latin typeface="Times New Roman"/>
                <a:cs typeface="Times New Roman"/>
              </a:rPr>
              <a:t>presenting </a:t>
            </a:r>
            <a:r>
              <a:rPr sz="1200" dirty="0">
                <a:latin typeface="Times New Roman"/>
                <a:cs typeface="Times New Roman"/>
              </a:rPr>
              <a:t>with  </a:t>
            </a:r>
            <a:r>
              <a:rPr sz="1200" spc="-5" dirty="0">
                <a:latin typeface="Times New Roman"/>
                <a:cs typeface="Times New Roman"/>
              </a:rPr>
              <a:t>lower gastrointestinal bleeding. Brieﬂy </a:t>
            </a:r>
            <a:r>
              <a:rPr sz="1200" dirty="0">
                <a:latin typeface="Times New Roman"/>
                <a:cs typeface="Times New Roman"/>
              </a:rPr>
              <a:t>discuss its </a:t>
            </a:r>
            <a:r>
              <a:rPr sz="1200" spc="-5" dirty="0">
                <a:latin typeface="Times New Roman"/>
                <a:cs typeface="Times New Roman"/>
              </a:rPr>
              <a:t>therapeutic implications. 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suitable  algorithm </a:t>
            </a:r>
            <a:r>
              <a:rPr sz="1200" dirty="0">
                <a:latin typeface="Times New Roman"/>
                <a:cs typeface="Times New Roman"/>
              </a:rPr>
              <a:t>outlining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investigative </a:t>
            </a:r>
            <a:r>
              <a:rPr sz="1200" dirty="0">
                <a:latin typeface="Times New Roman"/>
                <a:cs typeface="Times New Roman"/>
              </a:rPr>
              <a:t>modalities. </a:t>
            </a:r>
            <a:r>
              <a:rPr sz="1200" spc="-5" dirty="0">
                <a:latin typeface="Times New Roman"/>
                <a:cs typeface="Times New Roman"/>
              </a:rPr>
              <a:t>[3+5+2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8895">
              <a:lnSpc>
                <a:spcPts val="1380"/>
              </a:lnSpc>
              <a:buAutoNum type="arabicPeriod" startAt="4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normal </a:t>
            </a:r>
            <a:r>
              <a:rPr sz="1200" spc="-5" dirty="0">
                <a:latin typeface="Times New Roman"/>
                <a:cs typeface="Times New Roman"/>
              </a:rPr>
              <a:t>gastroesophageal </a:t>
            </a:r>
            <a:r>
              <a:rPr sz="1200" dirty="0">
                <a:latin typeface="Times New Roman"/>
                <a:cs typeface="Times New Roman"/>
              </a:rPr>
              <a:t>junction 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suitable diagram. Label various  rings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lines </a:t>
            </a:r>
            <a:r>
              <a:rPr sz="1200" dirty="0">
                <a:latin typeface="Times New Roman"/>
                <a:cs typeface="Times New Roman"/>
              </a:rPr>
              <a:t>visualized on double </a:t>
            </a:r>
            <a:r>
              <a:rPr sz="1200" spc="-5" dirty="0">
                <a:latin typeface="Times New Roman"/>
                <a:cs typeface="Times New Roman"/>
              </a:rPr>
              <a:t>contrast </a:t>
            </a:r>
            <a:r>
              <a:rPr sz="1200" dirty="0">
                <a:latin typeface="Times New Roman"/>
                <a:cs typeface="Times New Roman"/>
              </a:rPr>
              <a:t>barium </a:t>
            </a:r>
            <a:r>
              <a:rPr sz="1200" spc="-5" dirty="0">
                <a:latin typeface="Times New Roman"/>
                <a:cs typeface="Times New Roman"/>
              </a:rPr>
              <a:t>swallow. Discuss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Schatzki‘s ring. [6+2+2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00330">
              <a:lnSpc>
                <a:spcPts val="1380"/>
              </a:lnSpc>
              <a:spcBef>
                <a:spcPts val="65"/>
              </a:spcBef>
              <a:buAutoNum type="arabicPeriod" startAt="43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normal and </a:t>
            </a:r>
            <a:r>
              <a:rPr sz="1200" spc="-5" dirty="0">
                <a:latin typeface="Times New Roman"/>
                <a:cs typeface="Times New Roman"/>
              </a:rPr>
              <a:t>abnormal </a:t>
            </a:r>
            <a:r>
              <a:rPr sz="1200" dirty="0">
                <a:latin typeface="Times New Roman"/>
                <a:cs typeface="Times New Roman"/>
              </a:rPr>
              <a:t>extrinsic </a:t>
            </a:r>
            <a:r>
              <a:rPr sz="1200" spc="-5" dirty="0">
                <a:latin typeface="Times New Roman"/>
                <a:cs typeface="Times New Roman"/>
              </a:rPr>
              <a:t>impressions </a:t>
            </a:r>
            <a:r>
              <a:rPr sz="1200" dirty="0">
                <a:latin typeface="Times New Roman"/>
                <a:cs typeface="Times New Roman"/>
              </a:rPr>
              <a:t>on the </a:t>
            </a:r>
            <a:r>
              <a:rPr sz="1200" spc="-5" dirty="0">
                <a:latin typeface="Times New Roman"/>
                <a:cs typeface="Times New Roman"/>
              </a:rPr>
              <a:t>cervical </a:t>
            </a:r>
            <a:r>
              <a:rPr sz="1200" dirty="0">
                <a:latin typeface="Times New Roman"/>
                <a:cs typeface="Times New Roman"/>
              </a:rPr>
              <a:t>&amp; thoracic parts  of the </a:t>
            </a:r>
            <a:r>
              <a:rPr sz="1200" spc="-5" dirty="0">
                <a:latin typeface="Times New Roman"/>
                <a:cs typeface="Times New Roman"/>
              </a:rPr>
              <a:t>esophagus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5" dirty="0">
                <a:latin typeface="Times New Roman"/>
                <a:cs typeface="Times New Roman"/>
              </a:rPr>
              <a:t>Barium </a:t>
            </a:r>
            <a:r>
              <a:rPr sz="1200" dirty="0">
                <a:latin typeface="Times New Roman"/>
                <a:cs typeface="Times New Roman"/>
              </a:rPr>
              <a:t>swallow </a:t>
            </a:r>
            <a:r>
              <a:rPr sz="1200" spc="-5" dirty="0">
                <a:latin typeface="Times New Roman"/>
                <a:cs typeface="Times New Roman"/>
              </a:rPr>
              <a:t>examination.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possibilities </a:t>
            </a:r>
            <a:r>
              <a:rPr sz="1200" dirty="0">
                <a:latin typeface="Times New Roman"/>
                <a:cs typeface="Times New Roman"/>
              </a:rPr>
              <a:t>in a 56-year-old  </a:t>
            </a:r>
            <a:r>
              <a:rPr sz="1200" spc="-5" dirty="0">
                <a:latin typeface="Times New Roman"/>
                <a:cs typeface="Times New Roman"/>
              </a:rPr>
              <a:t>woman 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dysphagia. Describe </a:t>
            </a:r>
            <a:r>
              <a:rPr sz="1200" dirty="0">
                <a:latin typeface="Times New Roman"/>
                <a:cs typeface="Times New Roman"/>
              </a:rPr>
              <a:t>briefly 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3  </a:t>
            </a:r>
            <a:r>
              <a:rPr sz="1200" spc="-5" dirty="0">
                <a:latin typeface="Times New Roman"/>
                <a:cs typeface="Times New Roman"/>
              </a:rPr>
              <a:t>conditions. [2+2+2+2+2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59410">
              <a:lnSpc>
                <a:spcPts val="1380"/>
              </a:lnSpc>
              <a:buAutoNum type="arabicPeriod" startAt="43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70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man </a:t>
            </a:r>
            <a:r>
              <a:rPr sz="1200" spc="-5" dirty="0">
                <a:latin typeface="Times New Roman"/>
                <a:cs typeface="Times New Roman"/>
              </a:rPr>
              <a:t>presented </a:t>
            </a:r>
            <a:r>
              <a:rPr sz="1200" dirty="0">
                <a:latin typeface="Times New Roman"/>
                <a:cs typeface="Times New Roman"/>
              </a:rPr>
              <a:t>with lower </a:t>
            </a:r>
            <a:r>
              <a:rPr sz="1200" spc="-5" dirty="0">
                <a:latin typeface="Times New Roman"/>
                <a:cs typeface="Times New Roman"/>
              </a:rPr>
              <a:t>GI </a:t>
            </a:r>
            <a:r>
              <a:rPr sz="1200" dirty="0">
                <a:latin typeface="Times New Roman"/>
                <a:cs typeface="Times New Roman"/>
              </a:rPr>
              <a:t>bleed. </a:t>
            </a:r>
            <a:r>
              <a:rPr sz="1200" spc="-5" dirty="0">
                <a:latin typeface="Times New Roman"/>
                <a:cs typeface="Times New Roman"/>
              </a:rPr>
              <a:t>Mention various </a:t>
            </a:r>
            <a:r>
              <a:rPr sz="1200" dirty="0">
                <a:latin typeface="Times New Roman"/>
                <a:cs typeface="Times New Roman"/>
              </a:rPr>
              <a:t>causes of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spc="5" dirty="0">
                <a:latin typeface="Times New Roman"/>
                <a:cs typeface="Times New Roman"/>
              </a:rPr>
              <a:t>GI  </a:t>
            </a:r>
            <a:r>
              <a:rPr sz="1200" spc="-5" dirty="0">
                <a:latin typeface="Times New Roman"/>
                <a:cs typeface="Times New Roman"/>
              </a:rPr>
              <a:t>bleed and </a:t>
            </a:r>
            <a:r>
              <a:rPr sz="1200" dirty="0">
                <a:latin typeface="Times New Roman"/>
                <a:cs typeface="Times New Roman"/>
              </a:rPr>
              <a:t>briefly describe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contrast studies,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scan imaging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it.  </a:t>
            </a:r>
            <a:r>
              <a:rPr sz="1200" spc="-5" dirty="0">
                <a:latin typeface="Times New Roman"/>
                <a:cs typeface="Times New Roman"/>
              </a:rPr>
              <a:t>[2+2+2+2+2 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43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technique of </a:t>
            </a:r>
            <a:r>
              <a:rPr sz="1200" spc="-5" dirty="0">
                <a:latin typeface="Times New Roman"/>
                <a:cs typeface="Times New Roman"/>
              </a:rPr>
              <a:t>MR Enterography. Compare its benefits </a:t>
            </a:r>
            <a:r>
              <a:rPr sz="1200" dirty="0">
                <a:latin typeface="Times New Roman"/>
                <a:cs typeface="Times New Roman"/>
              </a:rPr>
              <a:t>&amp; limitations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vis-a-vis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14D802-FF0F-4BB1-8F79-74CE7E2C154E}"/>
              </a:ext>
            </a:extLst>
          </p:cNvPr>
          <p:cNvSpPr txBox="1"/>
          <p:nvPr/>
        </p:nvSpPr>
        <p:spPr>
          <a:xfrm>
            <a:off x="4648200" y="228600"/>
            <a:ext cx="200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Radioloksabha.com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0110" cy="3363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conventional contrast </a:t>
            </a:r>
            <a:r>
              <a:rPr sz="1200" dirty="0">
                <a:latin typeface="Times New Roman"/>
                <a:cs typeface="Times New Roman"/>
              </a:rPr>
              <a:t>studies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enteroclysis.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65"/>
              </a:spcBef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techniques </a:t>
            </a:r>
            <a:r>
              <a:rPr sz="1200" spc="-5" dirty="0">
                <a:latin typeface="Times New Roman"/>
                <a:cs typeface="Times New Roman"/>
              </a:rPr>
              <a:t>employed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evaluation of small </a:t>
            </a:r>
            <a:r>
              <a:rPr sz="1200" spc="-5" dirty="0">
                <a:latin typeface="Times New Roman"/>
                <a:cs typeface="Times New Roman"/>
              </a:rPr>
              <a:t>bowel  pathologies.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merits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demerits </a:t>
            </a:r>
            <a:r>
              <a:rPr sz="1200" dirty="0">
                <a:latin typeface="Times New Roman"/>
                <a:cs typeface="Times New Roman"/>
              </a:rPr>
              <a:t>of each </a:t>
            </a:r>
            <a:r>
              <a:rPr sz="1200" spc="-5" dirty="0">
                <a:latin typeface="Times New Roman"/>
                <a:cs typeface="Times New Roman"/>
              </a:rPr>
              <a:t>technique. 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brief, </a:t>
            </a:r>
            <a:r>
              <a:rPr sz="1200" dirty="0">
                <a:latin typeface="Times New Roman"/>
                <a:cs typeface="Times New Roman"/>
              </a:rPr>
              <a:t>CT findings in a 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ileocecal T.B. </a:t>
            </a:r>
            <a:r>
              <a:rPr sz="1200" dirty="0">
                <a:latin typeface="Times New Roman"/>
                <a:cs typeface="Times New Roman"/>
              </a:rPr>
              <a:t>[2+5+3 June 14]</a:t>
            </a:r>
            <a:endParaRPr sz="1200">
              <a:latin typeface="Times New Roman"/>
              <a:cs typeface="Times New Roman"/>
            </a:endParaRPr>
          </a:p>
          <a:p>
            <a:pPr marL="12700" marR="167005">
              <a:lnSpc>
                <a:spcPts val="1380"/>
              </a:lnSpc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conditions </a:t>
            </a:r>
            <a:r>
              <a:rPr sz="1200" spc="-5" dirty="0">
                <a:latin typeface="Times New Roman"/>
                <a:cs typeface="Times New Roman"/>
              </a:rPr>
              <a:t>associated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polypoidal lesions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large bowel. How  will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distinguish b/w benign and malignant polyps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imaging?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merits </a:t>
            </a:r>
            <a:r>
              <a:rPr sz="1200" dirty="0">
                <a:latin typeface="Times New Roman"/>
                <a:cs typeface="Times New Roman"/>
              </a:rPr>
              <a:t>and  </a:t>
            </a:r>
            <a:r>
              <a:rPr sz="1200" spc="-5" dirty="0">
                <a:latin typeface="Times New Roman"/>
                <a:cs typeface="Times New Roman"/>
              </a:rPr>
              <a:t>demerits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virtual </a:t>
            </a:r>
            <a:r>
              <a:rPr sz="1200" dirty="0">
                <a:latin typeface="Times New Roman"/>
                <a:cs typeface="Times New Roman"/>
              </a:rPr>
              <a:t>CT colonoscopy 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suspected familial polyposis </a:t>
            </a:r>
            <a:r>
              <a:rPr sz="1200" dirty="0">
                <a:latin typeface="Times New Roman"/>
                <a:cs typeface="Times New Roman"/>
              </a:rPr>
              <a:t>coli. </a:t>
            </a:r>
            <a:r>
              <a:rPr sz="1200" spc="-5" dirty="0">
                <a:latin typeface="Times New Roman"/>
                <a:cs typeface="Times New Roman"/>
              </a:rPr>
              <a:t>[2+4+4 </a:t>
            </a:r>
            <a:r>
              <a:rPr sz="1200" dirty="0">
                <a:latin typeface="Times New Roman"/>
                <a:cs typeface="Times New Roman"/>
              </a:rPr>
              <a:t>June  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Technique </a:t>
            </a:r>
            <a:r>
              <a:rPr sz="1200" dirty="0">
                <a:latin typeface="Times New Roman"/>
                <a:cs typeface="Times New Roman"/>
              </a:rPr>
              <a:t>to evaluate the </a:t>
            </a:r>
            <a:r>
              <a:rPr sz="1200" spc="-5" dirty="0">
                <a:latin typeface="Times New Roman"/>
                <a:cs typeface="Times New Roman"/>
              </a:rPr>
              <a:t>stomach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stomach </a:t>
            </a:r>
            <a:r>
              <a:rPr sz="1200" dirty="0">
                <a:latin typeface="Times New Roman"/>
                <a:cs typeface="Times New Roman"/>
              </a:rPr>
              <a:t>malignancies.[June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Pathophysiology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small </a:t>
            </a:r>
            <a:r>
              <a:rPr sz="1200" spc="-5" dirty="0">
                <a:latin typeface="Times New Roman"/>
                <a:cs typeface="Times New Roman"/>
              </a:rPr>
              <a:t>bowel lymphoma. </a:t>
            </a:r>
            <a:r>
              <a:rPr sz="1200" dirty="0">
                <a:latin typeface="Times New Roman"/>
                <a:cs typeface="Times New Roman"/>
              </a:rPr>
              <a:t>[10 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321945">
              <a:lnSpc>
                <a:spcPts val="1380"/>
              </a:lnSpc>
              <a:spcBef>
                <a:spcPts val="65"/>
              </a:spcBef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Characteristic pathological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gastrointestinal stromal tumors along </a:t>
            </a:r>
            <a:r>
              <a:rPr sz="1200" dirty="0">
                <a:latin typeface="Times New Roman"/>
                <a:cs typeface="Times New Roman"/>
              </a:rPr>
              <a:t>with the  </a:t>
            </a:r>
            <a:r>
              <a:rPr sz="1200" spc="-5" dirty="0">
                <a:latin typeface="Times New Roman"/>
                <a:cs typeface="Times New Roman"/>
              </a:rPr>
              <a:t>imaging findings.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options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post </a:t>
            </a:r>
            <a:r>
              <a:rPr sz="1200" spc="-5" dirty="0">
                <a:latin typeface="Times New Roman"/>
                <a:cs typeface="Times New Roman"/>
              </a:rPr>
              <a:t>treatment </a:t>
            </a:r>
            <a:r>
              <a:rPr sz="1200" dirty="0">
                <a:latin typeface="Times New Roman"/>
                <a:cs typeface="Times New Roman"/>
              </a:rPr>
              <a:t>follow up of these </a:t>
            </a:r>
            <a:r>
              <a:rPr sz="1200" spc="-5" dirty="0">
                <a:latin typeface="Times New Roman"/>
                <a:cs typeface="Times New Roman"/>
              </a:rPr>
              <a:t>tumors.  [(3+3)+(2+2) Dec </a:t>
            </a:r>
            <a:r>
              <a:rPr sz="1200" dirty="0">
                <a:latin typeface="Times New Roman"/>
                <a:cs typeface="Times New Roman"/>
              </a:rPr>
              <a:t>15].</a:t>
            </a:r>
            <a:endParaRPr sz="1200">
              <a:latin typeface="Times New Roman"/>
              <a:cs typeface="Times New Roman"/>
            </a:endParaRPr>
          </a:p>
          <a:p>
            <a:pPr marL="12700" marR="129539">
              <a:lnSpc>
                <a:spcPts val="1380"/>
              </a:lnSpc>
              <a:spcBef>
                <a:spcPts val="5"/>
              </a:spcBef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Pathophysiology </a:t>
            </a:r>
            <a:r>
              <a:rPr sz="1200" spc="-5" dirty="0">
                <a:latin typeface="Times New Roman"/>
                <a:cs typeface="Times New Roman"/>
              </a:rPr>
              <a:t>and imaging features </a:t>
            </a:r>
            <a:r>
              <a:rPr sz="1200" dirty="0">
                <a:latin typeface="Times New Roman"/>
                <a:cs typeface="Times New Roman"/>
              </a:rPr>
              <a:t>in inflammatory bowel </a:t>
            </a:r>
            <a:r>
              <a:rPr sz="1200" spc="-5" dirty="0">
                <a:latin typeface="Times New Roman"/>
                <a:cs typeface="Times New Roman"/>
              </a:rPr>
              <a:t>disease (IBD). </a:t>
            </a:r>
            <a:r>
              <a:rPr sz="1200" dirty="0">
                <a:latin typeface="Times New Roman"/>
                <a:cs typeface="Times New Roman"/>
              </a:rPr>
              <a:t>b) Role of  CT </a:t>
            </a:r>
            <a:r>
              <a:rPr sz="1200" spc="-5" dirty="0">
                <a:latin typeface="Times New Roman"/>
                <a:cs typeface="Times New Roman"/>
              </a:rPr>
              <a:t>enteroclysis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10" dirty="0">
                <a:latin typeface="Times New Roman"/>
                <a:cs typeface="Times New Roman"/>
              </a:rPr>
              <a:t>IBD. </a:t>
            </a:r>
            <a:r>
              <a:rPr sz="1200" spc="-5" dirty="0">
                <a:latin typeface="Times New Roman"/>
                <a:cs typeface="Times New Roman"/>
              </a:rPr>
              <a:t>[(3+4)+3 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97815">
              <a:lnSpc>
                <a:spcPts val="1380"/>
              </a:lnSpc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Differential </a:t>
            </a:r>
            <a:r>
              <a:rPr sz="1200" dirty="0">
                <a:latin typeface="Times New Roman"/>
                <a:cs typeface="Times New Roman"/>
              </a:rPr>
              <a:t>diagnosis of multiple </a:t>
            </a:r>
            <a:r>
              <a:rPr sz="1200" spc="-5" dirty="0">
                <a:latin typeface="Times New Roman"/>
                <a:cs typeface="Times New Roman"/>
              </a:rPr>
              <a:t>colonic polyps. </a:t>
            </a:r>
            <a:r>
              <a:rPr sz="1200" dirty="0">
                <a:latin typeface="Times New Roman"/>
                <a:cs typeface="Times New Roman"/>
              </a:rPr>
              <a:t>b) Role of double </a:t>
            </a:r>
            <a:r>
              <a:rPr sz="1200" spc="-5" dirty="0">
                <a:latin typeface="Times New Roman"/>
                <a:cs typeface="Times New Roman"/>
              </a:rPr>
              <a:t>contrast </a:t>
            </a:r>
            <a:r>
              <a:rPr sz="1200" dirty="0">
                <a:latin typeface="Times New Roman"/>
                <a:cs typeface="Times New Roman"/>
              </a:rPr>
              <a:t>barium  </a:t>
            </a:r>
            <a:r>
              <a:rPr sz="1200" spc="-5" dirty="0">
                <a:latin typeface="Times New Roman"/>
                <a:cs typeface="Times New Roman"/>
              </a:rPr>
              <a:t>enema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evaluation.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dirty="0">
                <a:latin typeface="Times New Roman"/>
                <a:cs typeface="Times New Roman"/>
              </a:rPr>
              <a:t> 16]</a:t>
            </a:r>
            <a:endParaRPr sz="1200">
              <a:latin typeface="Times New Roman"/>
              <a:cs typeface="Times New Roman"/>
            </a:endParaRPr>
          </a:p>
          <a:p>
            <a:pPr marL="12700" marR="411480">
              <a:lnSpc>
                <a:spcPts val="1380"/>
              </a:lnSpc>
              <a:buAutoNum type="arabicPeriod" startAt="4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Radiological differences between gastric carcinoma and </a:t>
            </a:r>
            <a:r>
              <a:rPr sz="1200" dirty="0">
                <a:latin typeface="Times New Roman"/>
                <a:cs typeface="Times New Roman"/>
              </a:rPr>
              <a:t>lymphoma. b) Role of 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the staging of </a:t>
            </a:r>
            <a:r>
              <a:rPr sz="1200" spc="-5" dirty="0">
                <a:latin typeface="Times New Roman"/>
                <a:cs typeface="Times New Roman"/>
              </a:rPr>
              <a:t>gastric carcinoma.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92295"/>
            <a:ext cx="3016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GENITOURINARY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835778"/>
            <a:ext cx="5670550" cy="423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Differentiation </a:t>
            </a:r>
            <a:r>
              <a:rPr sz="1200" dirty="0">
                <a:latin typeface="Times New Roman"/>
                <a:cs typeface="Times New Roman"/>
              </a:rPr>
              <a:t>of Renal </a:t>
            </a:r>
            <a:r>
              <a:rPr sz="1200" spc="-5" dirty="0">
                <a:latin typeface="Times New Roman"/>
                <a:cs typeface="Times New Roman"/>
              </a:rPr>
              <a:t>Cyst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tumour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I.V.P.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5" dirty="0">
                <a:latin typeface="Times New Roman"/>
                <a:cs typeface="Times New Roman"/>
              </a:rPr>
              <a:t> 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Urinary </a:t>
            </a:r>
            <a:r>
              <a:rPr sz="1200" spc="-5" dirty="0">
                <a:latin typeface="Times New Roman"/>
                <a:cs typeface="Times New Roman"/>
              </a:rPr>
              <a:t>Bladder‘s </a:t>
            </a:r>
            <a:r>
              <a:rPr sz="1200" dirty="0">
                <a:latin typeface="Times New Roman"/>
                <a:cs typeface="Times New Roman"/>
              </a:rPr>
              <a:t>Tumours.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[97,02]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Renal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trauma.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Polycystic disease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kidneys. </a:t>
            </a:r>
            <a:r>
              <a:rPr sz="1200" dirty="0">
                <a:latin typeface="Times New Roman"/>
                <a:cs typeface="Times New Roman"/>
              </a:rPr>
              <a:t>[JAN 97, 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Posterior urethral </a:t>
            </a:r>
            <a:r>
              <a:rPr sz="1200" dirty="0">
                <a:latin typeface="Times New Roman"/>
                <a:cs typeface="Times New Roman"/>
              </a:rPr>
              <a:t>valves. [JUL 97, JUN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6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Epispadias </a:t>
            </a:r>
            <a:r>
              <a:rPr sz="1200" dirty="0">
                <a:latin typeface="Times New Roman"/>
                <a:cs typeface="Times New Roman"/>
              </a:rPr>
              <a:t>extrophy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complex.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6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Pathology of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neoplasms in the </a:t>
            </a:r>
            <a:r>
              <a:rPr sz="1200" spc="-5" dirty="0">
                <a:latin typeface="Times New Roman"/>
                <a:cs typeface="Times New Roman"/>
              </a:rPr>
              <a:t>paediatric age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group.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6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Acute scrotum </a:t>
            </a:r>
            <a:r>
              <a:rPr sz="1200" spc="5" dirty="0">
                <a:latin typeface="Times New Roman"/>
                <a:cs typeface="Times New Roman"/>
              </a:rPr>
              <a:t>[JUL </a:t>
            </a:r>
            <a:r>
              <a:rPr sz="1200" dirty="0">
                <a:latin typeface="Times New Roman"/>
                <a:cs typeface="Times New Roman"/>
              </a:rPr>
              <a:t>99,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6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Cystic diseases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kidney.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Child with </a:t>
            </a:r>
            <a:r>
              <a:rPr sz="1200" spc="-10" dirty="0">
                <a:latin typeface="Times New Roman"/>
                <a:cs typeface="Times New Roman"/>
              </a:rPr>
              <a:t>UTI. </a:t>
            </a:r>
            <a:r>
              <a:rPr sz="1200" dirty="0">
                <a:latin typeface="Times New Roman"/>
                <a:cs typeface="Times New Roman"/>
              </a:rPr>
              <a:t>Provide a </a:t>
            </a:r>
            <a:r>
              <a:rPr sz="1200" spc="-5" dirty="0">
                <a:latin typeface="Times New Roman"/>
                <a:cs typeface="Times New Roman"/>
              </a:rPr>
              <a:t>protocol </a:t>
            </a:r>
            <a:r>
              <a:rPr sz="1200" dirty="0">
                <a:latin typeface="Times New Roman"/>
                <a:cs typeface="Times New Roman"/>
              </a:rPr>
              <a:t>for imaging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mention their </a:t>
            </a:r>
            <a:r>
              <a:rPr sz="1200" spc="-5" dirty="0">
                <a:latin typeface="Times New Roman"/>
                <a:cs typeface="Times New Roman"/>
              </a:rPr>
              <a:t>features.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will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investigate a case of </a:t>
            </a:r>
            <a:r>
              <a:rPr sz="1200" spc="-5" dirty="0">
                <a:latin typeface="Times New Roman"/>
                <a:cs typeface="Times New Roman"/>
              </a:rPr>
              <a:t>painless </a:t>
            </a:r>
            <a:r>
              <a:rPr sz="1200" dirty="0">
                <a:latin typeface="Times New Roman"/>
                <a:cs typeface="Times New Roman"/>
              </a:rPr>
              <a:t>hematuria? 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Radiologist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 management?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15"/>
              </a:lnSpc>
              <a:buAutoNum type="arabicPeriod" startAt="10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prostate. </a:t>
            </a:r>
            <a:r>
              <a:rPr sz="1200" dirty="0">
                <a:latin typeface="Times New Roman"/>
                <a:cs typeface="Times New Roman"/>
              </a:rPr>
              <a:t>[JAN 00, 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Prostatic tumors. [JUN</a:t>
            </a:r>
            <a:r>
              <a:rPr sz="1200" dirty="0">
                <a:latin typeface="Times New Roman"/>
                <a:cs typeface="Times New Roman"/>
              </a:rPr>
              <a:t> 03]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Testicular germ cell tumors.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diagnosis of </a:t>
            </a:r>
            <a:r>
              <a:rPr sz="1200" spc="-5" dirty="0">
                <a:latin typeface="Times New Roman"/>
                <a:cs typeface="Times New Roman"/>
              </a:rPr>
              <a:t>congenital lesions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kidney.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10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upper </a:t>
            </a:r>
            <a:r>
              <a:rPr sz="1200" dirty="0">
                <a:latin typeface="Times New Roman"/>
                <a:cs typeface="Times New Roman"/>
              </a:rPr>
              <a:t>urinary </a:t>
            </a:r>
            <a:r>
              <a:rPr sz="1200" spc="-5" dirty="0">
                <a:latin typeface="Times New Roman"/>
                <a:cs typeface="Times New Roman"/>
              </a:rPr>
              <a:t>tract </a:t>
            </a:r>
            <a:r>
              <a:rPr sz="1200" dirty="0">
                <a:latin typeface="Times New Roman"/>
                <a:cs typeface="Times New Roman"/>
              </a:rPr>
              <a:t>obstruction.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[01]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10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malignancies.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Doppler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testicular tumor.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Vesicoureteric </a:t>
            </a:r>
            <a:r>
              <a:rPr sz="1200" dirty="0">
                <a:latin typeface="Times New Roman"/>
                <a:cs typeface="Times New Roman"/>
              </a:rPr>
              <a:t>reflux. [DEC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04/09]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Nephrocalcinosis. </a:t>
            </a:r>
            <a:r>
              <a:rPr sz="1200" dirty="0">
                <a:latin typeface="Times New Roman"/>
                <a:cs typeface="Times New Roman"/>
              </a:rPr>
              <a:t>[02,04,06]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10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malignancies.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Renal tuberculosis. [Dec </a:t>
            </a:r>
            <a:r>
              <a:rPr sz="1200" dirty="0">
                <a:latin typeface="Times New Roman"/>
                <a:cs typeface="Times New Roman"/>
              </a:rPr>
              <a:t>05/07/09, Jun </a:t>
            </a:r>
            <a:r>
              <a:rPr sz="1200" spc="-5" dirty="0">
                <a:latin typeface="Times New Roman"/>
                <a:cs typeface="Times New Roman"/>
              </a:rPr>
              <a:t>07,Dec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Ureterocoele. </a:t>
            </a:r>
            <a:r>
              <a:rPr sz="1200" dirty="0">
                <a:latin typeface="Times New Roman"/>
                <a:cs typeface="Times New Roman"/>
              </a:rPr>
              <a:t>[02, 05]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8840" cy="8096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buAutoNum type="arabicPeriod" startAt="2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pathology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hypertension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radiological investigations </a:t>
            </a:r>
            <a:r>
              <a:rPr sz="1200" dirty="0">
                <a:latin typeface="Times New Roman"/>
                <a:cs typeface="Times New Roman"/>
              </a:rPr>
              <a:t>for the </a:t>
            </a:r>
            <a:r>
              <a:rPr sz="1200" spc="-5" dirty="0">
                <a:latin typeface="Times New Roman"/>
                <a:cs typeface="Times New Roman"/>
              </a:rPr>
              <a:t>same. </a:t>
            </a:r>
            <a:r>
              <a:rPr sz="1200" dirty="0">
                <a:latin typeface="Times New Roman"/>
                <a:cs typeface="Times New Roman"/>
              </a:rPr>
              <a:t>[JUL  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2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pathophysiology of </a:t>
            </a:r>
            <a:r>
              <a:rPr sz="1200" spc="-5" dirty="0">
                <a:latin typeface="Times New Roman"/>
                <a:cs typeface="Times New Roman"/>
              </a:rPr>
              <a:t>renovascular HTN and 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imaging.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hypertension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present </a:t>
            </a:r>
            <a:r>
              <a:rPr sz="1200" dirty="0">
                <a:latin typeface="Times New Roman"/>
                <a:cs typeface="Times New Roman"/>
              </a:rPr>
              <a:t>day </a:t>
            </a:r>
            <a:r>
              <a:rPr sz="1200" spc="-5" dirty="0">
                <a:latin typeface="Times New Roman"/>
                <a:cs typeface="Times New Roman"/>
              </a:rPr>
              <a:t>approach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evaluation of </a:t>
            </a:r>
            <a:r>
              <a:rPr sz="1200" spc="-5" dirty="0">
                <a:latin typeface="Times New Roman"/>
                <a:cs typeface="Times New Roman"/>
              </a:rPr>
              <a:t>renovascular </a:t>
            </a:r>
            <a:r>
              <a:rPr sz="1200" dirty="0">
                <a:latin typeface="Times New Roman"/>
                <a:cs typeface="Times New Roman"/>
              </a:rPr>
              <a:t>hypertension in a </a:t>
            </a:r>
            <a:r>
              <a:rPr sz="1200" spc="-5" dirty="0">
                <a:latin typeface="Times New Roman"/>
                <a:cs typeface="Times New Roman"/>
              </a:rPr>
              <a:t>ten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male.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662940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various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modalities in a </a:t>
            </a:r>
            <a:r>
              <a:rPr sz="1200" spc="-5" dirty="0">
                <a:latin typeface="Times New Roman"/>
                <a:cs typeface="Times New Roman"/>
              </a:rPr>
              <a:t>suspected case </a:t>
            </a:r>
            <a:r>
              <a:rPr sz="1200" dirty="0">
                <a:latin typeface="Times New Roman"/>
                <a:cs typeface="Times New Roman"/>
              </a:rPr>
              <a:t>of reno </a:t>
            </a:r>
            <a:r>
              <a:rPr sz="1200" spc="-5" dirty="0">
                <a:latin typeface="Times New Roman"/>
                <a:cs typeface="Times New Roman"/>
              </a:rPr>
              <a:t>vascular  hypertension.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2008]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scrotal swelling.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non malignant </a:t>
            </a:r>
            <a:r>
              <a:rPr sz="1200" dirty="0">
                <a:latin typeface="Times New Roman"/>
                <a:cs typeface="Times New Roman"/>
              </a:rPr>
              <a:t>prostatic </a:t>
            </a:r>
            <a:r>
              <a:rPr sz="1200" spc="-5" dirty="0">
                <a:latin typeface="Times New Roman"/>
                <a:cs typeface="Times New Roman"/>
              </a:rPr>
              <a:t>enlargement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Angiomyolipoma </a:t>
            </a:r>
            <a:r>
              <a:rPr sz="1200" dirty="0">
                <a:latin typeface="Times New Roman"/>
                <a:cs typeface="Times New Roman"/>
              </a:rPr>
              <a:t>of the kidney . [JUN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Neurogenic bladder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large kidney in a </a:t>
            </a:r>
            <a:r>
              <a:rPr sz="1200" spc="-5" dirty="0">
                <a:latin typeface="Times New Roman"/>
                <a:cs typeface="Times New Roman"/>
              </a:rPr>
              <a:t>child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Renal Cell Carcinoma.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Emphysematous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pyelonephritis.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evaluation </a:t>
            </a:r>
            <a:r>
              <a:rPr sz="1200" dirty="0">
                <a:latin typeface="Times New Roman"/>
                <a:cs typeface="Times New Roman"/>
              </a:rPr>
              <a:t>in male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impotence.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cystic diseases </a:t>
            </a:r>
            <a:r>
              <a:rPr sz="1200" dirty="0">
                <a:latin typeface="Times New Roman"/>
                <a:cs typeface="Times New Roman"/>
              </a:rPr>
              <a:t>of kidney </a:t>
            </a:r>
            <a:r>
              <a:rPr sz="1200" spc="-5" dirty="0">
                <a:latin typeface="Times New Roman"/>
                <a:cs typeface="Times New Roman"/>
              </a:rPr>
              <a:t>and discuss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in these lesions. 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 marR="208915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small kidney,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its diagnosis. 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12700" marR="14605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ultrasound and Doppler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varicocele. Describe </a:t>
            </a:r>
            <a:r>
              <a:rPr sz="1200" dirty="0">
                <a:latin typeface="Times New Roman"/>
                <a:cs typeface="Times New Roman"/>
              </a:rPr>
              <a:t>the role of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its management.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12700" marR="84455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Varicocele. </a:t>
            </a: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10" dirty="0">
                <a:latin typeface="Times New Roman"/>
                <a:cs typeface="Times New Roman"/>
              </a:rPr>
              <a:t>US </a:t>
            </a:r>
            <a:r>
              <a:rPr sz="1200" spc="-5" dirty="0">
                <a:latin typeface="Times New Roman"/>
                <a:cs typeface="Times New Roman"/>
              </a:rPr>
              <a:t>technique and US </a:t>
            </a:r>
            <a:r>
              <a:rPr sz="1200" dirty="0">
                <a:latin typeface="Times New Roman"/>
                <a:cs typeface="Times New Roman"/>
              </a:rPr>
              <a:t>and color </a:t>
            </a:r>
            <a:r>
              <a:rPr sz="1200" spc="-5" dirty="0">
                <a:latin typeface="Times New Roman"/>
                <a:cs typeface="Times New Roman"/>
              </a:rPr>
              <a:t>Doppler features 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Varicocele.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staging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prostate carcinoma.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Penile doppler.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imaging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erectile dysfunction. </a:t>
            </a:r>
            <a:r>
              <a:rPr sz="1200" dirty="0">
                <a:latin typeface="Times New Roman"/>
                <a:cs typeface="Times New Roman"/>
              </a:rPr>
              <a:t>[09,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Color </a:t>
            </a:r>
            <a:r>
              <a:rPr sz="1200" spc="-5" dirty="0">
                <a:latin typeface="Times New Roman"/>
                <a:cs typeface="Times New Roman"/>
              </a:rPr>
              <a:t>Doppler 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erectile dysfunction.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Transplant </a:t>
            </a:r>
            <a:r>
              <a:rPr sz="1200" spc="-5" dirty="0">
                <a:latin typeface="Times New Roman"/>
                <a:cs typeface="Times New Roman"/>
              </a:rPr>
              <a:t>kidney.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 marR="249554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investigative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transplanted </a:t>
            </a:r>
            <a:r>
              <a:rPr sz="1200" dirty="0">
                <a:latin typeface="Times New Roman"/>
                <a:cs typeface="Times New Roman"/>
              </a:rPr>
              <a:t>kidney &amp; </a:t>
            </a:r>
            <a:r>
              <a:rPr sz="1200" spc="-5" dirty="0">
                <a:latin typeface="Times New Roman"/>
                <a:cs typeface="Times New Roman"/>
              </a:rPr>
              <a:t>give </a:t>
            </a:r>
            <a:r>
              <a:rPr sz="1200" dirty="0">
                <a:latin typeface="Times New Roman"/>
                <a:cs typeface="Times New Roman"/>
              </a:rPr>
              <a:t>the normal 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them.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transplant [DEC 02/09, JUN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color </a:t>
            </a:r>
            <a:r>
              <a:rPr sz="1200" dirty="0">
                <a:latin typeface="Times New Roman"/>
                <a:cs typeface="Times New Roman"/>
              </a:rPr>
              <a:t>Doppler </a:t>
            </a:r>
            <a:r>
              <a:rPr sz="1200" spc="-5" dirty="0">
                <a:latin typeface="Times New Roman"/>
                <a:cs typeface="Times New Roman"/>
              </a:rPr>
              <a:t>and ultrasound </a:t>
            </a:r>
            <a:r>
              <a:rPr sz="1200" dirty="0">
                <a:latin typeface="Times New Roman"/>
                <a:cs typeface="Times New Roman"/>
              </a:rPr>
              <a:t>in post </a:t>
            </a:r>
            <a:r>
              <a:rPr sz="1200" spc="-5" dirty="0">
                <a:latin typeface="Times New Roman"/>
                <a:cs typeface="Times New Roman"/>
              </a:rPr>
              <a:t>renal transplant </a:t>
            </a:r>
            <a:r>
              <a:rPr sz="1200" dirty="0">
                <a:latin typeface="Times New Roman"/>
                <a:cs typeface="Times New Roman"/>
              </a:rPr>
              <a:t>patient.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659130">
              <a:lnSpc>
                <a:spcPts val="1380"/>
              </a:lnSpc>
              <a:spcBef>
                <a:spcPts val="70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evaluate </a:t>
            </a:r>
            <a:r>
              <a:rPr sz="1200" dirty="0">
                <a:latin typeface="Times New Roman"/>
                <a:cs typeface="Times New Roman"/>
              </a:rPr>
              <a:t>donor kidney for </a:t>
            </a:r>
            <a:r>
              <a:rPr sz="1200" spc="-5" dirty="0">
                <a:latin typeface="Times New Roman"/>
                <a:cs typeface="Times New Roman"/>
              </a:rPr>
              <a:t>renal transplant. Discuss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10" dirty="0">
                <a:latin typeface="Times New Roman"/>
                <a:cs typeface="Times New Roman"/>
              </a:rPr>
              <a:t>US </a:t>
            </a:r>
            <a:r>
              <a:rPr sz="1200" spc="-5" dirty="0">
                <a:latin typeface="Times New Roman"/>
                <a:cs typeface="Times New Roman"/>
              </a:rPr>
              <a:t>and  Scintigraphy </a:t>
            </a:r>
            <a:r>
              <a:rPr sz="1200" dirty="0">
                <a:latin typeface="Times New Roman"/>
                <a:cs typeface="Times New Roman"/>
              </a:rPr>
              <a:t>in various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graft </a:t>
            </a:r>
            <a:r>
              <a:rPr sz="1200" dirty="0">
                <a:latin typeface="Times New Roman"/>
                <a:cs typeface="Times New Roman"/>
              </a:rPr>
              <a:t>dysfunction. 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Non tubercular </a:t>
            </a:r>
            <a:r>
              <a:rPr sz="1200" spc="-5" dirty="0">
                <a:latin typeface="Times New Roman"/>
                <a:cs typeface="Times New Roman"/>
              </a:rPr>
              <a:t>renal infections [December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Non </a:t>
            </a:r>
            <a:r>
              <a:rPr sz="1200" spc="-5" dirty="0">
                <a:latin typeface="Times New Roman"/>
                <a:cs typeface="Times New Roman"/>
              </a:rPr>
              <a:t>vascular Interventions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upper </a:t>
            </a:r>
            <a:r>
              <a:rPr sz="1200" dirty="0">
                <a:latin typeface="Times New Roman"/>
                <a:cs typeface="Times New Roman"/>
              </a:rPr>
              <a:t>urinary </a:t>
            </a:r>
            <a:r>
              <a:rPr sz="1200" spc="-5" dirty="0">
                <a:latin typeface="Times New Roman"/>
                <a:cs typeface="Times New Roman"/>
              </a:rPr>
              <a:t>tract.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Embryology, clinical significance and imaging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undescended Testis.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Indications, imaging features </a:t>
            </a:r>
            <a:r>
              <a:rPr sz="1200" dirty="0">
                <a:latin typeface="Times New Roman"/>
                <a:cs typeface="Times New Roman"/>
              </a:rPr>
              <a:t>and limitations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erectile dysfunction.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290195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blood supply of </a:t>
            </a:r>
            <a:r>
              <a:rPr sz="1200" spc="-5" dirty="0">
                <a:latin typeface="Times New Roman"/>
                <a:cs typeface="Times New Roman"/>
              </a:rPr>
              <a:t>testes </a:t>
            </a:r>
            <a:r>
              <a:rPr sz="1200" dirty="0">
                <a:latin typeface="Times New Roman"/>
                <a:cs typeface="Times New Roman"/>
              </a:rPr>
              <a:t>with the help of </a:t>
            </a:r>
            <a:r>
              <a:rPr sz="1200" spc="-5" dirty="0">
                <a:latin typeface="Times New Roman"/>
                <a:cs typeface="Times New Roman"/>
              </a:rPr>
              <a:t>diagram. Enumerate various types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testicular torsions. Describe imaging findings </a:t>
            </a:r>
            <a:r>
              <a:rPr sz="1200" dirty="0">
                <a:latin typeface="Times New Roman"/>
                <a:cs typeface="Times New Roman"/>
              </a:rPr>
              <a:t>in each.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etiopathogenesis and radiological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tuberculosis. [Dec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358140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indications </a:t>
            </a:r>
            <a:r>
              <a:rPr sz="1200" spc="-5" dirty="0">
                <a:latin typeface="Times New Roman"/>
                <a:cs typeface="Times New Roman"/>
              </a:rPr>
              <a:t>and describe </a:t>
            </a:r>
            <a:r>
              <a:rPr sz="1200" dirty="0">
                <a:latin typeface="Times New Roman"/>
                <a:cs typeface="Times New Roman"/>
              </a:rPr>
              <a:t>the techniques of </a:t>
            </a:r>
            <a:r>
              <a:rPr sz="1200" spc="-5" dirty="0">
                <a:latin typeface="Times New Roman"/>
                <a:cs typeface="Times New Roman"/>
              </a:rPr>
              <a:t>color </a:t>
            </a:r>
            <a:r>
              <a:rPr sz="1200" dirty="0">
                <a:latin typeface="Times New Roman"/>
                <a:cs typeface="Times New Roman"/>
              </a:rPr>
              <a:t>doppler in </a:t>
            </a:r>
            <a:r>
              <a:rPr sz="1200" spc="-5" dirty="0">
                <a:latin typeface="Times New Roman"/>
                <a:cs typeface="Times New Roman"/>
              </a:rPr>
              <a:t>Renovascular  hypertension.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30607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transplant and </a:t>
            </a:r>
            <a:r>
              <a:rPr sz="1200" spc="-5" dirty="0">
                <a:latin typeface="Times New Roman"/>
                <a:cs typeface="Times New Roman"/>
              </a:rPr>
              <a:t>discuss their imaging findings.  [Dec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1430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hypertension </a:t>
            </a:r>
            <a:r>
              <a:rPr sz="1200" dirty="0">
                <a:latin typeface="Times New Roman"/>
                <a:cs typeface="Times New Roman"/>
              </a:rPr>
              <a:t>in 10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child </a:t>
            </a:r>
            <a:r>
              <a:rPr sz="1200" dirty="0">
                <a:latin typeface="Times New Roman"/>
                <a:cs typeface="Times New Roman"/>
              </a:rPr>
              <a:t>. Outline </a:t>
            </a:r>
            <a:r>
              <a:rPr sz="1200" spc="-5" dirty="0">
                <a:latin typeface="Times New Roman"/>
                <a:cs typeface="Times New Roman"/>
              </a:rPr>
              <a:t>radiological approach </a:t>
            </a:r>
            <a:r>
              <a:rPr sz="1200" dirty="0">
                <a:latin typeface="Times New Roman"/>
                <a:cs typeface="Times New Roman"/>
              </a:rPr>
              <a:t>in  such a </a:t>
            </a:r>
            <a:r>
              <a:rPr sz="1200" spc="-5" dirty="0">
                <a:latin typeface="Times New Roman"/>
                <a:cs typeface="Times New Roman"/>
              </a:rPr>
              <a:t>case. </a:t>
            </a:r>
            <a:r>
              <a:rPr sz="1200" dirty="0">
                <a:latin typeface="Times New Roman"/>
                <a:cs typeface="Times New Roman"/>
              </a:rPr>
              <a:t>Role of MDCT </a:t>
            </a:r>
            <a:r>
              <a:rPr sz="1200" spc="-5" dirty="0">
                <a:latin typeface="Times New Roman"/>
                <a:cs typeface="Times New Roman"/>
              </a:rPr>
              <a:t>and 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hypertension.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25820" cy="8096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67690">
              <a:lnSpc>
                <a:spcPts val="1380"/>
              </a:lnSpc>
              <a:spcBef>
                <a:spcPts val="195"/>
              </a:spcBef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vesico-ureteric reflux. Discuss its causes and grading 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Briefly </a:t>
            </a:r>
            <a:r>
              <a:rPr sz="1200" dirty="0">
                <a:latin typeface="Times New Roman"/>
                <a:cs typeface="Times New Roman"/>
              </a:rPr>
              <a:t>describe role 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this condition. [June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7559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small Kidney. Discuss </a:t>
            </a:r>
            <a:r>
              <a:rPr sz="1200" dirty="0">
                <a:latin typeface="Times New Roman"/>
                <a:cs typeface="Times New Roman"/>
              </a:rPr>
              <a:t>role of imaging in establishing the  </a:t>
            </a:r>
            <a:r>
              <a:rPr sz="1200" spc="-5" dirty="0">
                <a:latin typeface="Times New Roman"/>
                <a:cs typeface="Times New Roman"/>
              </a:rPr>
              <a:t>diagnosis.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76517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uraemia, </a:t>
            </a:r>
            <a:r>
              <a:rPr sz="1200" dirty="0">
                <a:latin typeface="Times New Roman"/>
                <a:cs typeface="Times New Roman"/>
              </a:rPr>
              <a:t>citing the </a:t>
            </a:r>
            <a:r>
              <a:rPr sz="1200" spc="-5" dirty="0">
                <a:latin typeface="Times New Roman"/>
                <a:cs typeface="Times New Roman"/>
              </a:rPr>
              <a:t>specific </a:t>
            </a:r>
            <a:r>
              <a:rPr sz="1200" dirty="0">
                <a:latin typeface="Times New Roman"/>
                <a:cs typeface="Times New Roman"/>
              </a:rPr>
              <a:t>role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limitations of  </a:t>
            </a:r>
            <a:r>
              <a:rPr sz="1200" spc="-5" dirty="0">
                <a:latin typeface="Times New Roman"/>
                <a:cs typeface="Times New Roman"/>
              </a:rPr>
              <a:t>conventional radiography, US, </a:t>
            </a:r>
            <a:r>
              <a:rPr sz="1200" dirty="0">
                <a:latin typeface="Times New Roman"/>
                <a:cs typeface="Times New Roman"/>
              </a:rPr>
              <a:t>CT, MRI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renal </a:t>
            </a:r>
            <a:r>
              <a:rPr sz="1200" spc="-5" dirty="0">
                <a:latin typeface="Times New Roman"/>
                <a:cs typeface="Times New Roman"/>
              </a:rPr>
              <a:t>scintigraphy.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857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grading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trauma.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its evaluation.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3337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</a:t>
            </a:r>
            <a:r>
              <a:rPr sz="1200" spc="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penile </a:t>
            </a:r>
            <a:r>
              <a:rPr sz="1200" spc="-5" dirty="0">
                <a:latin typeface="Times New Roman"/>
                <a:cs typeface="Times New Roman"/>
              </a:rPr>
              <a:t>arterial </a:t>
            </a:r>
            <a:r>
              <a:rPr sz="1200" dirty="0">
                <a:latin typeface="Times New Roman"/>
                <a:cs typeface="Times New Roman"/>
              </a:rPr>
              <a:t>flow </a:t>
            </a:r>
            <a:r>
              <a:rPr sz="1200" spc="-5" dirty="0">
                <a:latin typeface="Times New Roman"/>
                <a:cs typeface="Times New Roman"/>
              </a:rPr>
              <a:t>physiology. Discuss </a:t>
            </a:r>
            <a:r>
              <a:rPr sz="1200" dirty="0">
                <a:latin typeface="Times New Roman"/>
                <a:cs typeface="Times New Roman"/>
              </a:rPr>
              <a:t>the technique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utility of  duplex </a:t>
            </a:r>
            <a:r>
              <a:rPr sz="1200" spc="-5" dirty="0">
                <a:latin typeface="Times New Roman"/>
                <a:cs typeface="Times New Roman"/>
              </a:rPr>
              <a:t>sonography </a:t>
            </a:r>
            <a:r>
              <a:rPr sz="1200" dirty="0">
                <a:latin typeface="Times New Roman"/>
                <a:cs typeface="Times New Roman"/>
              </a:rPr>
              <a:t>in evaluation of </a:t>
            </a:r>
            <a:r>
              <a:rPr sz="1200" spc="-5" dirty="0">
                <a:latin typeface="Times New Roman"/>
                <a:cs typeface="Times New Roman"/>
              </a:rPr>
              <a:t>erectile dysfunction. [3+4+3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3271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venous </a:t>
            </a:r>
            <a:r>
              <a:rPr sz="1200" spc="-5" dirty="0">
                <a:latin typeface="Times New Roman"/>
                <a:cs typeface="Times New Roman"/>
              </a:rPr>
              <a:t>drainage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testis. Discuss imaging features </a:t>
            </a:r>
            <a:r>
              <a:rPr sz="1200" dirty="0">
                <a:latin typeface="Times New Roman"/>
                <a:cs typeface="Times New Roman"/>
              </a:rPr>
              <a:t>&amp; interventions in </a:t>
            </a:r>
            <a:r>
              <a:rPr sz="1200" spc="-5" dirty="0">
                <a:latin typeface="Times New Roman"/>
                <a:cs typeface="Times New Roman"/>
              </a:rPr>
              <a:t>varicocele.  [3+4+3 Dec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0480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vascular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transplant. </a:t>
            </a:r>
            <a:r>
              <a:rPr sz="1200" dirty="0">
                <a:latin typeface="Times New Roman"/>
                <a:cs typeface="Times New Roman"/>
              </a:rPr>
              <a:t>Briefly 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color doppler, </a:t>
            </a:r>
            <a:r>
              <a:rPr sz="1200" dirty="0">
                <a:latin typeface="Times New Roman"/>
                <a:cs typeface="Times New Roman"/>
              </a:rPr>
              <a:t>CT, MRI and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these </a:t>
            </a:r>
            <a:r>
              <a:rPr sz="1200" dirty="0">
                <a:latin typeface="Times New Roman"/>
                <a:cs typeface="Times New Roman"/>
              </a:rPr>
              <a:t>conditions. </a:t>
            </a:r>
            <a:r>
              <a:rPr sz="1200" spc="-5" dirty="0">
                <a:latin typeface="Times New Roman"/>
                <a:cs typeface="Times New Roman"/>
              </a:rPr>
              <a:t>[1+3+2+2+2 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80645">
              <a:lnSpc>
                <a:spcPts val="1380"/>
              </a:lnSpc>
              <a:spcBef>
                <a:spcPts val="5"/>
              </a:spcBef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MRI </a:t>
            </a:r>
            <a:r>
              <a:rPr sz="1200" spc="-5" dirty="0">
                <a:latin typeface="Times New Roman"/>
                <a:cs typeface="Times New Roman"/>
              </a:rPr>
              <a:t>and MRS findings </a:t>
            </a:r>
            <a:r>
              <a:rPr sz="1200" dirty="0">
                <a:latin typeface="Times New Roman"/>
                <a:cs typeface="Times New Roman"/>
              </a:rPr>
              <a:t>in prostatic </a:t>
            </a:r>
            <a:r>
              <a:rPr sz="1200" spc="-5" dirty="0">
                <a:latin typeface="Times New Roman"/>
                <a:cs typeface="Times New Roman"/>
              </a:rPr>
              <a:t>carcinoma and its staging. </a:t>
            </a:r>
            <a:r>
              <a:rPr sz="1200" dirty="0">
                <a:latin typeface="Times New Roman"/>
                <a:cs typeface="Times New Roman"/>
              </a:rPr>
              <a:t>Discuss role  of </a:t>
            </a:r>
            <a:r>
              <a:rPr sz="1200" spc="-5" dirty="0">
                <a:latin typeface="Times New Roman"/>
                <a:cs typeface="Times New Roman"/>
              </a:rPr>
              <a:t>TRUS biopsy. [4+4+2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492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common causes </a:t>
            </a:r>
            <a:r>
              <a:rPr sz="1200" dirty="0">
                <a:latin typeface="Times New Roman"/>
                <a:cs typeface="Times New Roman"/>
              </a:rPr>
              <a:t>of medially </a:t>
            </a:r>
            <a:r>
              <a:rPr sz="1200" spc="-5" dirty="0">
                <a:latin typeface="Times New Roman"/>
                <a:cs typeface="Times New Roman"/>
              </a:rPr>
              <a:t>placed ureters? Discuss various associations. </a:t>
            </a:r>
            <a:r>
              <a:rPr sz="1200" spc="-10" dirty="0">
                <a:latin typeface="Times New Roman"/>
                <a:cs typeface="Times New Roman"/>
              </a:rPr>
              <a:t>IVU, </a:t>
            </a:r>
            <a:r>
              <a:rPr sz="1200" dirty="0">
                <a:latin typeface="Times New Roman"/>
                <a:cs typeface="Times New Roman"/>
              </a:rPr>
              <a:t>CT  &amp; MRI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retroperitoneal </a:t>
            </a:r>
            <a:r>
              <a:rPr sz="1200" dirty="0">
                <a:latin typeface="Times New Roman"/>
                <a:cs typeface="Times New Roman"/>
              </a:rPr>
              <a:t>fibrosis. </a:t>
            </a:r>
            <a:r>
              <a:rPr sz="1200" spc="-5" dirty="0">
                <a:latin typeface="Times New Roman"/>
                <a:cs typeface="Times New Roman"/>
              </a:rPr>
              <a:t>[2+2+2+2+2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1496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urethral strictures. Briefly </a:t>
            </a:r>
            <a:r>
              <a:rPr sz="1200" dirty="0">
                <a:latin typeface="Times New Roman"/>
                <a:cs typeface="Times New Roman"/>
              </a:rPr>
              <a:t>discuss role </a:t>
            </a:r>
            <a:r>
              <a:rPr sz="1200" spc="-5" dirty="0">
                <a:latin typeface="Times New Roman"/>
                <a:cs typeface="Times New Roman"/>
              </a:rPr>
              <a:t>ascending urethrogram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strictures </a:t>
            </a:r>
            <a:r>
              <a:rPr sz="1200" dirty="0">
                <a:latin typeface="Times New Roman"/>
                <a:cs typeface="Times New Roman"/>
              </a:rPr>
              <a:t>due to </a:t>
            </a:r>
            <a:r>
              <a:rPr sz="1200" spc="-5" dirty="0">
                <a:latin typeface="Times New Roman"/>
                <a:cs typeface="Times New Roman"/>
              </a:rPr>
              <a:t>trauma. Name common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urethral strictures. [3+5+2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Jun12]</a:t>
            </a:r>
            <a:endParaRPr sz="1200">
              <a:latin typeface="Times New Roman"/>
              <a:cs typeface="Times New Roman"/>
            </a:endParaRPr>
          </a:p>
          <a:p>
            <a:pPr marL="12700" marR="31178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ovarian 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stromal origin. Brieﬂy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serous and </a:t>
            </a:r>
            <a:r>
              <a:rPr sz="1200" dirty="0">
                <a:latin typeface="Times New Roman"/>
                <a:cs typeface="Times New Roman"/>
              </a:rPr>
              <a:t>mucinous </a:t>
            </a:r>
            <a:r>
              <a:rPr sz="1200" spc="-5" dirty="0">
                <a:latin typeface="Times New Roman"/>
                <a:cs typeface="Times New Roman"/>
              </a:rPr>
              <a:t>cystadenocarcinoma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cystadenoma. [3+2+2+3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3401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technique of </a:t>
            </a:r>
            <a:r>
              <a:rPr sz="1200" spc="-5" dirty="0">
                <a:latin typeface="Times New Roman"/>
                <a:cs typeface="Times New Roman"/>
              </a:rPr>
              <a:t>TRUS guided </a:t>
            </a:r>
            <a:r>
              <a:rPr sz="1200" dirty="0">
                <a:latin typeface="Times New Roman"/>
                <a:cs typeface="Times New Roman"/>
              </a:rPr>
              <a:t>biopsy of </a:t>
            </a:r>
            <a:r>
              <a:rPr sz="1200" spc="-5" dirty="0">
                <a:latin typeface="Times New Roman"/>
                <a:cs typeface="Times New Roman"/>
              </a:rPr>
              <a:t>prostate. </a:t>
            </a:r>
            <a:r>
              <a:rPr sz="1200" dirty="0">
                <a:latin typeface="Times New Roman"/>
                <a:cs typeface="Times New Roman"/>
              </a:rPr>
              <a:t>Brieﬂy mention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contrast  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investigation </a:t>
            </a:r>
            <a:r>
              <a:rPr sz="1200" dirty="0">
                <a:latin typeface="Times New Roman"/>
                <a:cs typeface="Times New Roman"/>
              </a:rPr>
              <a:t>&amp; biopsy of a prostatic lesion. [8+2 Jun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5336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hematuria </a:t>
            </a:r>
            <a:r>
              <a:rPr sz="1200" dirty="0">
                <a:latin typeface="Times New Roman"/>
                <a:cs typeface="Times New Roman"/>
              </a:rPr>
              <a:t>in a 50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patient. </a:t>
            </a:r>
            <a:r>
              <a:rPr sz="1200" dirty="0">
                <a:latin typeface="Times New Roman"/>
                <a:cs typeface="Times New Roman"/>
              </a:rPr>
              <a:t>Briefly 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various imaging </a:t>
            </a:r>
            <a:r>
              <a:rPr sz="1200" dirty="0">
                <a:latin typeface="Times New Roman"/>
                <a:cs typeface="Times New Roman"/>
              </a:rPr>
              <a:t>modalities in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and staging of </a:t>
            </a:r>
            <a:r>
              <a:rPr sz="1200" spc="-5" dirty="0">
                <a:latin typeface="Times New Roman"/>
                <a:cs typeface="Times New Roman"/>
              </a:rPr>
              <a:t>renal cell carcinoma. [2+4+4 Dec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7239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uremia, citing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specific </a:t>
            </a:r>
            <a:r>
              <a:rPr sz="1200" dirty="0">
                <a:latin typeface="Times New Roman"/>
                <a:cs typeface="Times New Roman"/>
              </a:rPr>
              <a:t>role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limitation of </a:t>
            </a:r>
            <a:r>
              <a:rPr sz="1200" spc="-5" dirty="0">
                <a:latin typeface="Times New Roman"/>
                <a:cs typeface="Times New Roman"/>
              </a:rPr>
              <a:t>conventional  radiography, </a:t>
            </a:r>
            <a:r>
              <a:rPr sz="1200" dirty="0">
                <a:latin typeface="Times New Roman"/>
                <a:cs typeface="Times New Roman"/>
              </a:rPr>
              <a:t>sonography, CT,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renal scintigraphy. </a:t>
            </a:r>
            <a:r>
              <a:rPr sz="1200" dirty="0">
                <a:latin typeface="Times New Roman"/>
                <a:cs typeface="Times New Roman"/>
              </a:rPr>
              <a:t>[5+2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70485">
              <a:lnSpc>
                <a:spcPts val="1380"/>
              </a:lnSpc>
              <a:buAutoNum type="arabicPeriod" startAt="59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anatomical sites which </a:t>
            </a:r>
            <a:r>
              <a:rPr sz="1200" spc="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become </a:t>
            </a:r>
            <a:r>
              <a:rPr sz="1200" spc="-5" dirty="0">
                <a:latin typeface="Times New Roman"/>
                <a:cs typeface="Times New Roman"/>
              </a:rPr>
              <a:t>afflicted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TB. Discuss </a:t>
            </a:r>
            <a:r>
              <a:rPr sz="1200" spc="-5" dirty="0">
                <a:latin typeface="Times New Roman"/>
                <a:cs typeface="Times New Roman"/>
              </a:rPr>
              <a:t>their radiological 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brief. [2+8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7589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24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with presenting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 grade fever, </a:t>
            </a:r>
            <a:r>
              <a:rPr sz="1200" dirty="0">
                <a:latin typeface="Times New Roman"/>
                <a:cs typeface="Times New Roman"/>
              </a:rPr>
              <a:t>lassitude </a:t>
            </a:r>
            <a:r>
              <a:rPr sz="1200" spc="-5" dirty="0">
                <a:latin typeface="Times New Roman"/>
                <a:cs typeface="Times New Roman"/>
              </a:rPr>
              <a:t>and aseptic pyuria is  referred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radiological work </a:t>
            </a:r>
            <a:r>
              <a:rPr sz="1200" dirty="0">
                <a:latin typeface="Times New Roman"/>
                <a:cs typeface="Times New Roman"/>
              </a:rPr>
              <a:t>up. 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likely diagnosis?. </a:t>
            </a: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 </a:t>
            </a:r>
            <a:r>
              <a:rPr sz="1200" spc="-5" dirty="0">
                <a:latin typeface="Times New Roman"/>
                <a:cs typeface="Times New Roman"/>
              </a:rPr>
              <a:t>investigate </a:t>
            </a:r>
            <a:r>
              <a:rPr sz="1200" dirty="0">
                <a:latin typeface="Times New Roman"/>
                <a:cs typeface="Times New Roman"/>
              </a:rPr>
              <a:t>this patient?. </a:t>
            </a:r>
            <a:r>
              <a:rPr sz="1200" spc="-5" dirty="0">
                <a:latin typeface="Times New Roman"/>
                <a:cs typeface="Times New Roman"/>
              </a:rPr>
              <a:t>Described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signs, </a:t>
            </a:r>
            <a:r>
              <a:rPr sz="1200" dirty="0">
                <a:latin typeface="Times New Roman"/>
                <a:cs typeface="Times New Roman"/>
              </a:rPr>
              <a:t>specifying the </a:t>
            </a:r>
            <a:r>
              <a:rPr sz="1200" spc="-5" dirty="0">
                <a:latin typeface="Times New Roman"/>
                <a:cs typeface="Times New Roman"/>
              </a:rPr>
              <a:t>changes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early,  intermediate </a:t>
            </a:r>
            <a:r>
              <a:rPr sz="1200" dirty="0">
                <a:latin typeface="Times New Roman"/>
                <a:cs typeface="Times New Roman"/>
              </a:rPr>
              <a:t>&amp; late </a:t>
            </a:r>
            <a:r>
              <a:rPr sz="1200" spc="-5" dirty="0">
                <a:latin typeface="Times New Roman"/>
                <a:cs typeface="Times New Roman"/>
              </a:rPr>
              <a:t>stages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disease. [1+3+6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489584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38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RTA victim </a:t>
            </a:r>
            <a:r>
              <a:rPr sz="1200" spc="-5" dirty="0">
                <a:latin typeface="Times New Roman"/>
                <a:cs typeface="Times New Roman"/>
              </a:rPr>
              <a:t>is brought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from the casualty with history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frank  hematuria. 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you evaluate </a:t>
            </a:r>
            <a:r>
              <a:rPr sz="1200" dirty="0">
                <a:latin typeface="Times New Roman"/>
                <a:cs typeface="Times New Roman"/>
              </a:rPr>
              <a:t>this patient?.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possibilities with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key  </a:t>
            </a:r>
            <a:r>
              <a:rPr sz="1200" spc="-5" dirty="0">
                <a:latin typeface="Times New Roman"/>
                <a:cs typeface="Times New Roman"/>
              </a:rPr>
              <a:t>radiological findings.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13]</a:t>
            </a:r>
            <a:endParaRPr sz="1200">
              <a:latin typeface="Times New Roman"/>
              <a:cs typeface="Times New Roman"/>
            </a:endParaRPr>
          </a:p>
          <a:p>
            <a:pPr marL="12700" marR="328295">
              <a:lnSpc>
                <a:spcPts val="1380"/>
              </a:lnSpc>
              <a:spcBef>
                <a:spcPts val="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penile circulation. 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male </a:t>
            </a:r>
            <a:r>
              <a:rPr sz="1200" spc="-5" dirty="0">
                <a:latin typeface="Times New Roman"/>
                <a:cs typeface="Times New Roman"/>
              </a:rPr>
              <a:t>impotence?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Color doppler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impotence. [4+2+4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40yr-old-female </a:t>
            </a:r>
            <a:r>
              <a:rPr sz="1200" dirty="0">
                <a:latin typeface="Times New Roman"/>
                <a:cs typeface="Times New Roman"/>
              </a:rPr>
              <a:t>pt. </a:t>
            </a:r>
            <a:r>
              <a:rPr sz="1200" spc="-5" dirty="0">
                <a:latin typeface="Times New Roman"/>
                <a:cs typeface="Times New Roman"/>
              </a:rPr>
              <a:t>presented with </a:t>
            </a:r>
            <a:r>
              <a:rPr sz="1200" dirty="0">
                <a:latin typeface="Times New Roman"/>
                <a:cs typeface="Times New Roman"/>
              </a:rPr>
              <a:t>complaints of </a:t>
            </a:r>
            <a:r>
              <a:rPr sz="1200" spc="-5" dirty="0">
                <a:latin typeface="Times New Roman"/>
                <a:cs typeface="Times New Roman"/>
              </a:rPr>
              <a:t>vague right </a:t>
            </a:r>
            <a:r>
              <a:rPr sz="1200" dirty="0">
                <a:latin typeface="Times New Roman"/>
                <a:cs typeface="Times New Roman"/>
              </a:rPr>
              <a:t>lumbar </a:t>
            </a:r>
            <a:r>
              <a:rPr sz="1200" spc="-5" dirty="0">
                <a:latin typeface="Times New Roman"/>
                <a:cs typeface="Times New Roman"/>
              </a:rPr>
              <a:t>pain. An USG  revealed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cystic </a:t>
            </a:r>
            <a:r>
              <a:rPr sz="1200" dirty="0">
                <a:latin typeface="Times New Roman"/>
                <a:cs typeface="Times New Roman"/>
              </a:rPr>
              <a:t>lesion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right kidney. She was </a:t>
            </a:r>
            <a:r>
              <a:rPr sz="1200" dirty="0">
                <a:latin typeface="Times New Roman"/>
                <a:cs typeface="Times New Roman"/>
              </a:rPr>
              <a:t>advised to </a:t>
            </a:r>
            <a:r>
              <a:rPr sz="1200" spc="-5" dirty="0">
                <a:latin typeface="Times New Roman"/>
                <a:cs typeface="Times New Roman"/>
              </a:rPr>
              <a:t>undergo </a:t>
            </a:r>
            <a:r>
              <a:rPr sz="1200" dirty="0">
                <a:latin typeface="Times New Roman"/>
                <a:cs typeface="Times New Roman"/>
              </a:rPr>
              <a:t>CT scan </a:t>
            </a:r>
            <a:r>
              <a:rPr sz="1200" spc="5" dirty="0">
                <a:latin typeface="Times New Roman"/>
                <a:cs typeface="Times New Roman"/>
              </a:rPr>
              <a:t>by the </a:t>
            </a:r>
            <a:r>
              <a:rPr sz="1200" spc="-5" dirty="0">
                <a:latin typeface="Times New Roman"/>
                <a:cs typeface="Times New Roman"/>
              </a:rPr>
              <a:t>radiologist 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further evaluation. Enumerate </a:t>
            </a:r>
            <a:r>
              <a:rPr sz="1200" dirty="0">
                <a:latin typeface="Times New Roman"/>
                <a:cs typeface="Times New Roman"/>
              </a:rPr>
              <a:t>possible </a:t>
            </a:r>
            <a:r>
              <a:rPr sz="1200" spc="-5" dirty="0">
                <a:latin typeface="Times New Roman"/>
                <a:cs typeface="Times New Roman"/>
              </a:rPr>
              <a:t>causes. Discuss </a:t>
            </a:r>
            <a:r>
              <a:rPr sz="1200" dirty="0">
                <a:latin typeface="Times New Roman"/>
                <a:cs typeface="Times New Roman"/>
              </a:rPr>
              <a:t>the CT </a:t>
            </a:r>
            <a:r>
              <a:rPr sz="1200" spc="-5" dirty="0">
                <a:latin typeface="Times New Roman"/>
                <a:cs typeface="Times New Roman"/>
              </a:rPr>
              <a:t>protocol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various  </a:t>
            </a:r>
            <a:r>
              <a:rPr sz="1200" dirty="0">
                <a:latin typeface="Times New Roman"/>
                <a:cs typeface="Times New Roman"/>
              </a:rPr>
              <a:t>lesions. </a:t>
            </a:r>
            <a:r>
              <a:rPr sz="1200" spc="-5" dirty="0">
                <a:latin typeface="Times New Roman"/>
                <a:cs typeface="Times New Roman"/>
              </a:rPr>
              <a:t>[2+2+6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67310">
              <a:lnSpc>
                <a:spcPts val="1380"/>
              </a:lnSpc>
              <a:buAutoNum type="arabicPeriod" startAt="78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painless hematuria </a:t>
            </a:r>
            <a:r>
              <a:rPr sz="1200" dirty="0">
                <a:latin typeface="Times New Roman"/>
                <a:cs typeface="Times New Roman"/>
              </a:rPr>
              <a:t>in a 50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patient?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 features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two </a:t>
            </a:r>
            <a:r>
              <a:rPr sz="1200" spc="-5" dirty="0">
                <a:latin typeface="Times New Roman"/>
                <a:cs typeface="Times New Roman"/>
              </a:rPr>
              <a:t>such pathologies. </a:t>
            </a:r>
            <a:r>
              <a:rPr sz="1200" dirty="0">
                <a:latin typeface="Times New Roman"/>
                <a:cs typeface="Times New Roman"/>
              </a:rPr>
              <a:t>[2+4+4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7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Renal tuberculosis.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05/07/09, Jun </a:t>
            </a:r>
            <a:r>
              <a:rPr sz="1200" spc="-5" dirty="0">
                <a:latin typeface="Times New Roman"/>
                <a:cs typeface="Times New Roman"/>
              </a:rPr>
              <a:t>07,Dec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48045" cy="81876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buAutoNum type="arabicPeriod" startAt="8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young adult </a:t>
            </a:r>
            <a:r>
              <a:rPr sz="1200" dirty="0">
                <a:latin typeface="Times New Roman"/>
                <a:cs typeface="Times New Roman"/>
              </a:rPr>
              <a:t>male </a:t>
            </a:r>
            <a:r>
              <a:rPr sz="1200" spc="-5" dirty="0">
                <a:latin typeface="Times New Roman"/>
                <a:cs typeface="Times New Roman"/>
              </a:rPr>
              <a:t>presents with </a:t>
            </a:r>
            <a:r>
              <a:rPr sz="1200" dirty="0">
                <a:latin typeface="Times New Roman"/>
                <a:cs typeface="Times New Roman"/>
              </a:rPr>
              <a:t>painless testicular </a:t>
            </a:r>
            <a:r>
              <a:rPr sz="1200" spc="-5" dirty="0">
                <a:latin typeface="Times New Roman"/>
                <a:cs typeface="Times New Roman"/>
              </a:rPr>
              <a:t>mass.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differential diagnosis  and imaging features </a:t>
            </a:r>
            <a:r>
              <a:rPr sz="1200" dirty="0">
                <a:latin typeface="Times New Roman"/>
                <a:cs typeface="Times New Roman"/>
              </a:rPr>
              <a:t>in the most </a:t>
            </a:r>
            <a:r>
              <a:rPr sz="1200" spc="-5" dirty="0">
                <a:latin typeface="Times New Roman"/>
                <a:cs typeface="Times New Roman"/>
              </a:rPr>
              <a:t>common cause?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</a:p>
          <a:p>
            <a:pPr marL="12700" marR="172720">
              <a:lnSpc>
                <a:spcPts val="1380"/>
              </a:lnSpc>
              <a:buAutoNum type="arabicPeriod" startAt="8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Pathogenesis and 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xanthogranulomatous pyelonephritis.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abdominal lymphangioma.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</a:p>
          <a:p>
            <a:pPr marL="12700">
              <a:lnSpc>
                <a:spcPts val="1315"/>
              </a:lnSpc>
              <a:buAutoNum type="arabicPeriod" startAt="8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renal injuries.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features and </a:t>
            </a:r>
            <a:r>
              <a:rPr sz="1200" spc="-5" dirty="0">
                <a:latin typeface="Times New Roman"/>
                <a:cs typeface="Times New Roman"/>
              </a:rPr>
              <a:t>interventions </a:t>
            </a:r>
            <a:r>
              <a:rPr sz="1200" dirty="0">
                <a:latin typeface="Times New Roman"/>
                <a:cs typeface="Times New Roman"/>
              </a:rPr>
              <a:t>in them. </a:t>
            </a:r>
            <a:r>
              <a:rPr sz="1200" spc="-5" dirty="0">
                <a:latin typeface="Times New Roman"/>
                <a:cs typeface="Times New Roman"/>
              </a:rPr>
              <a:t>[2+(4+4) </a:t>
            </a:r>
            <a:r>
              <a:rPr sz="1200" spc="5" dirty="0">
                <a:latin typeface="Times New Roman"/>
                <a:cs typeface="Times New Roman"/>
              </a:rPr>
              <a:t>Dec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15].</a:t>
            </a:r>
          </a:p>
          <a:p>
            <a:pPr marL="12700" marR="222885">
              <a:lnSpc>
                <a:spcPts val="1380"/>
              </a:lnSpc>
              <a:spcBef>
                <a:spcPts val="65"/>
              </a:spcBef>
              <a:buAutoNum type="arabicPeriod" startAt="80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Important differential diagnosis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child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acute scrotum 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imaging features. 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</a:p>
          <a:p>
            <a:pPr marL="12700" marR="161290">
              <a:lnSpc>
                <a:spcPts val="1380"/>
              </a:lnSpc>
              <a:buAutoNum type="arabicPeriod" startAt="8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Bosniak classification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cysts.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lymphoma.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15]</a:t>
            </a:r>
          </a:p>
          <a:p>
            <a:pPr marL="12700" marR="338455">
              <a:lnSpc>
                <a:spcPts val="1380"/>
              </a:lnSpc>
              <a:spcBef>
                <a:spcPts val="5"/>
              </a:spcBef>
              <a:buAutoNum type="arabicPeriod" startAt="8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normal </a:t>
            </a:r>
            <a:r>
              <a:rPr sz="1200" spc="-5" dirty="0">
                <a:latin typeface="Times New Roman"/>
                <a:cs typeface="Times New Roman"/>
              </a:rPr>
              <a:t>prostate: Technique, </a:t>
            </a:r>
            <a:r>
              <a:rPr sz="1200" dirty="0">
                <a:latin typeface="Times New Roman"/>
                <a:cs typeface="Times New Roman"/>
              </a:rPr>
              <a:t>zonal </a:t>
            </a:r>
            <a:r>
              <a:rPr sz="1200" spc="-5" dirty="0">
                <a:latin typeface="Times New Roman"/>
                <a:cs typeface="Times New Roman"/>
              </a:rPr>
              <a:t>anatomy.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MR imaging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staging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carcinoma </a:t>
            </a:r>
            <a:r>
              <a:rPr sz="1200" dirty="0">
                <a:latin typeface="Times New Roman"/>
                <a:cs typeface="Times New Roman"/>
              </a:rPr>
              <a:t>prostate. </a:t>
            </a:r>
            <a:r>
              <a:rPr sz="1200" spc="-5" dirty="0">
                <a:latin typeface="Times New Roman"/>
                <a:cs typeface="Times New Roman"/>
              </a:rPr>
              <a:t>[3+3+4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</a:p>
          <a:p>
            <a:pPr marL="12700">
              <a:lnSpc>
                <a:spcPts val="1315"/>
              </a:lnSpc>
              <a:buAutoNum type="arabicPeriod" startAt="80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 post </a:t>
            </a:r>
            <a:r>
              <a:rPr sz="1200" spc="-5" dirty="0">
                <a:latin typeface="Times New Roman"/>
                <a:cs typeface="Times New Roman"/>
              </a:rPr>
              <a:t>renal transplant </a:t>
            </a:r>
            <a:r>
              <a:rPr sz="1200" dirty="0">
                <a:latin typeface="Times New Roman"/>
                <a:cs typeface="Times New Roman"/>
              </a:rPr>
              <a:t>patient. 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</a:p>
          <a:p>
            <a:pPr marL="12700">
              <a:lnSpc>
                <a:spcPts val="1380"/>
              </a:lnSpc>
              <a:buAutoNum type="arabicPeriod" startAt="80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young </a:t>
            </a:r>
            <a:r>
              <a:rPr sz="1200" dirty="0">
                <a:latin typeface="Times New Roman"/>
                <a:cs typeface="Times New Roman"/>
              </a:rPr>
              <a:t>male presenting with </a:t>
            </a:r>
            <a:r>
              <a:rPr sz="1200" spc="-5" dirty="0">
                <a:latin typeface="Times New Roman"/>
                <a:cs typeface="Times New Roman"/>
              </a:rPr>
              <a:t>acute scrotal </a:t>
            </a:r>
            <a:r>
              <a:rPr sz="1200" dirty="0">
                <a:latin typeface="Times New Roman"/>
                <a:cs typeface="Times New Roman"/>
              </a:rPr>
              <a:t>pain. 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</a:p>
          <a:p>
            <a:pPr marL="356870" indent="-344170">
              <a:lnSpc>
                <a:spcPts val="1410"/>
              </a:lnSpc>
              <a:buAutoNum type="arabicPeriod" startAt="80"/>
              <a:tabLst>
                <a:tab pos="3575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manifestations of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lymphoma </a:t>
            </a:r>
            <a:r>
              <a:rPr sz="1200" spc="-5" dirty="0">
                <a:latin typeface="Times New Roman"/>
                <a:cs typeface="Times New Roman"/>
              </a:rPr>
              <a:t>and its differential diagnosis.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HEPATOBILIARY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SYSTEM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Choledochal cyst. </a:t>
            </a:r>
            <a:r>
              <a:rPr sz="1200" dirty="0">
                <a:latin typeface="Times New Roman"/>
                <a:cs typeface="Times New Roman"/>
              </a:rPr>
              <a:t>[JAN 97, JUL 98,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02/05]</a:t>
            </a:r>
          </a:p>
          <a:p>
            <a:pPr marL="12700" marR="9906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etiology, Classification, imaging features and complication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choledochal </a:t>
            </a:r>
            <a:r>
              <a:rPr sz="1200" spc="5" dirty="0">
                <a:latin typeface="Times New Roman"/>
                <a:cs typeface="Times New Roman"/>
              </a:rPr>
              <a:t>cyst. 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</a:p>
          <a:p>
            <a:pPr marL="127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Budd-chiari syndrome. </a:t>
            </a:r>
            <a:r>
              <a:rPr sz="1200" dirty="0">
                <a:latin typeface="Times New Roman"/>
                <a:cs typeface="Times New Roman"/>
              </a:rPr>
              <a:t>[JAN 97,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Ultrasonography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cirrhosis liver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portal hypertension.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obstructive </a:t>
            </a:r>
            <a:r>
              <a:rPr sz="1200" spc="-5" dirty="0">
                <a:latin typeface="Times New Roman"/>
                <a:cs typeface="Times New Roman"/>
              </a:rPr>
              <a:t>jaundice.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Hepatobiliary </a:t>
            </a:r>
            <a:r>
              <a:rPr sz="1200" dirty="0">
                <a:latin typeface="Times New Roman"/>
                <a:cs typeface="Times New Roman"/>
              </a:rPr>
              <a:t>intervention in </a:t>
            </a:r>
            <a:r>
              <a:rPr sz="1200" spc="-5" dirty="0">
                <a:latin typeface="Times New Roman"/>
                <a:cs typeface="Times New Roman"/>
              </a:rPr>
              <a:t>Obstructive jaundice.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</a:p>
          <a:p>
            <a:pPr marL="12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Non-Invasive </a:t>
            </a:r>
            <a:r>
              <a:rPr sz="1200" dirty="0">
                <a:latin typeface="Times New Roman"/>
                <a:cs typeface="Times New Roman"/>
              </a:rPr>
              <a:t>evaluation </a:t>
            </a:r>
            <a:r>
              <a:rPr sz="1200" spc="-5" dirty="0">
                <a:latin typeface="Times New Roman"/>
                <a:cs typeface="Times New Roman"/>
              </a:rPr>
              <a:t>Of Portal Hypertension.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</a:p>
          <a:p>
            <a:pPr marL="12700" marR="889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Portal </a:t>
            </a:r>
            <a:r>
              <a:rPr sz="1200" spc="-5" dirty="0">
                <a:latin typeface="Times New Roman"/>
                <a:cs typeface="Times New Roman"/>
              </a:rPr>
              <a:t>Hypertension: its radiological diagnosis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interventional therapy. </a:t>
            </a:r>
            <a:r>
              <a:rPr sz="1200" dirty="0">
                <a:latin typeface="Times New Roman"/>
                <a:cs typeface="Times New Roman"/>
              </a:rPr>
              <a:t>[JAN 00,  DEC 02, 03,05; JUN 06,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</a:p>
          <a:p>
            <a:pPr marL="127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Neonatal </a:t>
            </a:r>
            <a:r>
              <a:rPr sz="1200" dirty="0">
                <a:latin typeface="Times New Roman"/>
                <a:cs typeface="Times New Roman"/>
              </a:rPr>
              <a:t>jaundice. [02]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MRCP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obstructive jaundice </a:t>
            </a:r>
            <a:r>
              <a:rPr sz="1200" dirty="0">
                <a:latin typeface="Times New Roman"/>
                <a:cs typeface="Times New Roman"/>
              </a:rPr>
              <a:t>. [DEC 02]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Cystic lesions </a:t>
            </a:r>
            <a:r>
              <a:rPr sz="1200" dirty="0">
                <a:latin typeface="Times New Roman"/>
                <a:cs typeface="Times New Roman"/>
              </a:rPr>
              <a:t>of liver . [DEC 04]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Benign lesions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liver. </a:t>
            </a:r>
            <a:r>
              <a:rPr sz="1200" dirty="0">
                <a:latin typeface="Times New Roman"/>
                <a:cs typeface="Times New Roman"/>
              </a:rPr>
              <a:t>[DEC 05,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Therapeutic interventions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liver </a:t>
            </a:r>
            <a:r>
              <a:rPr sz="1200" dirty="0">
                <a:latin typeface="Times New Roman"/>
                <a:cs typeface="Times New Roman"/>
              </a:rPr>
              <a:t>tumors. </a:t>
            </a:r>
            <a:r>
              <a:rPr sz="1200" spc="-5" dirty="0">
                <a:latin typeface="Times New Roman"/>
                <a:cs typeface="Times New Roman"/>
              </a:rPr>
              <a:t>[JUN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Triple phase Portography.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hepatic cirrhosis.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Colour </a:t>
            </a:r>
            <a:r>
              <a:rPr sz="1200" spc="-5" dirty="0">
                <a:latin typeface="Times New Roman"/>
                <a:cs typeface="Times New Roman"/>
              </a:rPr>
              <a:t>Doppler 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portal </a:t>
            </a:r>
            <a:r>
              <a:rPr sz="1200" spc="-5" dirty="0">
                <a:latin typeface="Times New Roman"/>
                <a:cs typeface="Times New Roman"/>
              </a:rPr>
              <a:t>hypertension.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</a:p>
          <a:p>
            <a:pPr marL="242570" indent="-229870">
              <a:lnSpc>
                <a:spcPts val="1375"/>
              </a:lnSpc>
              <a:buAutoNum type="arabicPeriod" startAt="10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Hepatic tumors.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 dirty="0">
              <a:latin typeface="Times New Roman"/>
              <a:cs typeface="Times New Roman"/>
            </a:endParaRPr>
          </a:p>
          <a:p>
            <a:pPr marL="242570" indent="-229870">
              <a:lnSpc>
                <a:spcPts val="1375"/>
              </a:lnSpc>
              <a:buAutoNum type="arabicPeriod" startAt="10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management of </a:t>
            </a:r>
            <a:r>
              <a:rPr sz="1200" spc="-5" dirty="0">
                <a:latin typeface="Times New Roman"/>
                <a:cs typeface="Times New Roman"/>
              </a:rPr>
              <a:t>Hepatocellular carcinoma.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</a:p>
          <a:p>
            <a:pPr marL="12700" marR="605790">
              <a:lnSpc>
                <a:spcPts val="1380"/>
              </a:lnSpc>
              <a:spcBef>
                <a:spcPts val="70"/>
              </a:spcBef>
              <a:buAutoNum type="arabicPeriod" startAt="1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hepatic </a:t>
            </a:r>
            <a:r>
              <a:rPr sz="1200" spc="-5" dirty="0">
                <a:latin typeface="Times New Roman"/>
                <a:cs typeface="Times New Roman"/>
              </a:rPr>
              <a:t>hemangioma.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role of radiology in </a:t>
            </a:r>
            <a:r>
              <a:rPr sz="1200" spc="-5" dirty="0">
                <a:latin typeface="Times New Roman"/>
                <a:cs typeface="Times New Roman"/>
              </a:rPr>
              <a:t>treatment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hepatic </a:t>
            </a:r>
            <a:r>
              <a:rPr sz="1200" dirty="0">
                <a:latin typeface="Times New Roman"/>
                <a:cs typeface="Times New Roman"/>
              </a:rPr>
              <a:t>haemangioma.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</a:p>
          <a:p>
            <a:pPr marL="12700">
              <a:lnSpc>
                <a:spcPts val="1315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frequency ablation of </a:t>
            </a:r>
            <a:r>
              <a:rPr sz="1200" spc="-5" dirty="0">
                <a:latin typeface="Times New Roman"/>
                <a:cs typeface="Times New Roman"/>
              </a:rPr>
              <a:t>hepatic neoplasm.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</a:p>
          <a:p>
            <a:pPr marL="1270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liver trauma and </a:t>
            </a:r>
            <a:r>
              <a:rPr sz="1200" dirty="0">
                <a:latin typeface="Times New Roman"/>
                <a:cs typeface="Times New Roman"/>
              </a:rPr>
              <a:t>discuss role of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this. [June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2008]</a:t>
            </a:r>
            <a:endParaRPr sz="1200" dirty="0">
              <a:latin typeface="Times New Roman"/>
              <a:cs typeface="Times New Roman"/>
            </a:endParaRPr>
          </a:p>
          <a:p>
            <a:pPr marL="12700" marR="180975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obstructive Jaundice. Describe </a:t>
            </a:r>
            <a:r>
              <a:rPr sz="1200" dirty="0">
                <a:latin typeface="Times New Roman"/>
                <a:cs typeface="Times New Roman"/>
              </a:rPr>
              <a:t>technique of MRCP </a:t>
            </a:r>
            <a:r>
              <a:rPr sz="1200" spc="-5" dirty="0">
                <a:latin typeface="Times New Roman"/>
                <a:cs typeface="Times New Roman"/>
              </a:rPr>
              <a:t>and its </a:t>
            </a:r>
            <a:r>
              <a:rPr sz="1200" dirty="0">
                <a:latin typeface="Times New Roman"/>
                <a:cs typeface="Times New Roman"/>
              </a:rPr>
              <a:t>role in  </a:t>
            </a:r>
            <a:r>
              <a:rPr sz="1200" spc="-5" dirty="0">
                <a:latin typeface="Times New Roman"/>
                <a:cs typeface="Times New Roman"/>
              </a:rPr>
              <a:t>obstructive Jaundice. [Dec</a:t>
            </a:r>
            <a:r>
              <a:rPr sz="1200" dirty="0">
                <a:latin typeface="Times New Roman"/>
                <a:cs typeface="Times New Roman"/>
              </a:rPr>
              <a:t> 2010]</a:t>
            </a:r>
          </a:p>
          <a:p>
            <a:pPr marL="12700" marR="43180">
              <a:lnSpc>
                <a:spcPts val="1380"/>
              </a:lnSpc>
              <a:buAutoNum type="arabicPeriod" startAt="1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diagnostic </a:t>
            </a:r>
            <a:r>
              <a:rPr sz="1200" dirty="0">
                <a:latin typeface="Times New Roman"/>
                <a:cs typeface="Times New Roman"/>
              </a:rPr>
              <a:t>imaging modalities in </a:t>
            </a:r>
            <a:r>
              <a:rPr sz="1200" spc="-5" dirty="0">
                <a:latin typeface="Times New Roman"/>
                <a:cs typeface="Times New Roman"/>
              </a:rPr>
              <a:t>Cholangio.Ca. </a:t>
            </a:r>
            <a:r>
              <a:rPr sz="1200" dirty="0">
                <a:latin typeface="Times New Roman"/>
                <a:cs typeface="Times New Roman"/>
              </a:rPr>
              <a:t>Discuss the  </a:t>
            </a:r>
            <a:r>
              <a:rPr sz="1200" spc="-5" dirty="0">
                <a:latin typeface="Times New Roman"/>
                <a:cs typeface="Times New Roman"/>
              </a:rPr>
              <a:t>morphological findings </a:t>
            </a:r>
            <a:r>
              <a:rPr sz="1200" dirty="0">
                <a:latin typeface="Times New Roman"/>
                <a:cs typeface="Times New Roman"/>
              </a:rPr>
              <a:t>and the </a:t>
            </a:r>
            <a:r>
              <a:rPr sz="1200" spc="-5" dirty="0">
                <a:latin typeface="Times New Roman"/>
                <a:cs typeface="Times New Roman"/>
              </a:rPr>
              <a:t>significance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modalities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disease. 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4D812-C467-47DC-A9EB-F8BE3ABD34D8}"/>
              </a:ext>
            </a:extLst>
          </p:cNvPr>
          <p:cNvSpPr txBox="1"/>
          <p:nvPr/>
        </p:nvSpPr>
        <p:spPr>
          <a:xfrm>
            <a:off x="4191000" y="3810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Radioloksabha.com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20740" cy="7395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SOL in liver 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USG features </a:t>
            </a:r>
            <a:r>
              <a:rPr sz="1200" dirty="0">
                <a:latin typeface="Times New Roman"/>
                <a:cs typeface="Times New Roman"/>
              </a:rPr>
              <a:t>in any 3 of </a:t>
            </a:r>
            <a:r>
              <a:rPr sz="1200" spc="-5" dirty="0">
                <a:latin typeface="Times New Roman"/>
                <a:cs typeface="Times New Roman"/>
              </a:rPr>
              <a:t>them.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95885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Mention the </a:t>
            </a:r>
            <a:r>
              <a:rPr sz="1200" spc="-5" dirty="0">
                <a:latin typeface="Times New Roman"/>
                <a:cs typeface="Times New Roman"/>
              </a:rPr>
              <a:t>various interventional techniques </a:t>
            </a:r>
            <a:r>
              <a:rPr sz="1200" dirty="0">
                <a:latin typeface="Times New Roman"/>
                <a:cs typeface="Times New Roman"/>
              </a:rPr>
              <a:t>used in </a:t>
            </a:r>
            <a:r>
              <a:rPr sz="1200" spc="-5" dirty="0">
                <a:latin typeface="Times New Roman"/>
                <a:cs typeface="Times New Roman"/>
              </a:rPr>
              <a:t>HCC. </a:t>
            </a:r>
            <a:r>
              <a:rPr sz="1200" dirty="0">
                <a:latin typeface="Times New Roman"/>
                <a:cs typeface="Times New Roman"/>
              </a:rPr>
              <a:t>Briefly discuss </a:t>
            </a:r>
            <a:r>
              <a:rPr sz="1200" spc="-5" dirty="0">
                <a:latin typeface="Times New Roman"/>
                <a:cs typeface="Times New Roman"/>
              </a:rPr>
              <a:t>indications and  technique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commonly </a:t>
            </a:r>
            <a:r>
              <a:rPr sz="1200" spc="-5" dirty="0">
                <a:latin typeface="Times New Roman"/>
                <a:cs typeface="Times New Roman"/>
              </a:rPr>
              <a:t>employed </a:t>
            </a:r>
            <a:r>
              <a:rPr sz="1200" dirty="0">
                <a:latin typeface="Times New Roman"/>
                <a:cs typeface="Times New Roman"/>
              </a:rPr>
              <a:t>techniques. Outline </a:t>
            </a:r>
            <a:r>
              <a:rPr sz="1200" spc="-5" dirty="0">
                <a:latin typeface="Times New Roman"/>
                <a:cs typeface="Times New Roman"/>
              </a:rPr>
              <a:t>protocol </a:t>
            </a:r>
            <a:r>
              <a:rPr sz="1200" dirty="0">
                <a:latin typeface="Times New Roman"/>
                <a:cs typeface="Times New Roman"/>
              </a:rPr>
              <a:t>for follow up in a case of  HCC. </a:t>
            </a:r>
            <a:r>
              <a:rPr sz="1200" spc="-5" dirty="0">
                <a:latin typeface="Times New Roman"/>
                <a:cs typeface="Times New Roman"/>
              </a:rPr>
              <a:t>[1+8+1 Dec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8288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most common </a:t>
            </a:r>
            <a:r>
              <a:rPr sz="1200" spc="-5" dirty="0">
                <a:latin typeface="Times New Roman"/>
                <a:cs typeface="Times New Roman"/>
              </a:rPr>
              <a:t>cause of </a:t>
            </a:r>
            <a:r>
              <a:rPr sz="1200" dirty="0">
                <a:latin typeface="Times New Roman"/>
                <a:cs typeface="Times New Roman"/>
              </a:rPr>
              <a:t>a 6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hepatomegaly,  ascites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portal hypertension. Discuss imaging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employed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investigate  </a:t>
            </a:r>
            <a:r>
              <a:rPr sz="1200" dirty="0">
                <a:latin typeface="Times New Roman"/>
                <a:cs typeface="Times New Roman"/>
              </a:rPr>
              <a:t>such </a:t>
            </a:r>
            <a:r>
              <a:rPr sz="1200" spc="-5" dirty="0">
                <a:latin typeface="Times New Roman"/>
                <a:cs typeface="Times New Roman"/>
              </a:rPr>
              <a:t>patients </a:t>
            </a:r>
            <a:r>
              <a:rPr sz="1200" dirty="0">
                <a:latin typeface="Times New Roman"/>
                <a:cs typeface="Times New Roman"/>
              </a:rPr>
              <a:t>along with </a:t>
            </a:r>
            <a:r>
              <a:rPr sz="1200" spc="-5" dirty="0">
                <a:latin typeface="Times New Roman"/>
                <a:cs typeface="Times New Roman"/>
              </a:rPr>
              <a:t>various imaging features. </a:t>
            </a:r>
            <a:r>
              <a:rPr sz="1200" dirty="0">
                <a:latin typeface="Times New Roman"/>
                <a:cs typeface="Times New Roman"/>
              </a:rPr>
              <a:t>Briefly mention </a:t>
            </a:r>
            <a:r>
              <a:rPr sz="1200" spc="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interventional 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its management. [1+7+2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5113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15 </a:t>
            </a:r>
            <a:r>
              <a:rPr sz="1200" spc="5" dirty="0">
                <a:latin typeface="Times New Roman"/>
                <a:cs typeface="Times New Roman"/>
              </a:rPr>
              <a:t>day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infant </a:t>
            </a:r>
            <a:r>
              <a:rPr sz="1200" dirty="0">
                <a:latin typeface="Times New Roman"/>
                <a:cs typeface="Times New Roman"/>
              </a:rPr>
              <a:t>has </a:t>
            </a:r>
            <a:r>
              <a:rPr sz="1200" spc="-5" dirty="0">
                <a:latin typeface="Times New Roman"/>
                <a:cs typeface="Times New Roman"/>
              </a:rPr>
              <a:t>presented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prolonged conjugated </a:t>
            </a:r>
            <a:r>
              <a:rPr sz="1200" dirty="0">
                <a:latin typeface="Times New Roman"/>
                <a:cs typeface="Times New Roman"/>
              </a:rPr>
              <a:t>hyperbilirubinemia  </a:t>
            </a:r>
            <a:r>
              <a:rPr sz="1200" spc="-5" dirty="0">
                <a:latin typeface="Times New Roman"/>
                <a:cs typeface="Times New Roman"/>
              </a:rPr>
              <a:t>accompanied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non </a:t>
            </a:r>
            <a:r>
              <a:rPr sz="1200" spc="-5" dirty="0">
                <a:latin typeface="Times New Roman"/>
                <a:cs typeface="Times New Roman"/>
              </a:rPr>
              <a:t>pigmented </a:t>
            </a:r>
            <a:r>
              <a:rPr sz="1200" dirty="0">
                <a:latin typeface="Times New Roman"/>
                <a:cs typeface="Times New Roman"/>
              </a:rPr>
              <a:t>stools. </a:t>
            </a: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dirty="0">
                <a:latin typeface="Times New Roman"/>
                <a:cs typeface="Times New Roman"/>
              </a:rPr>
              <a:t>the possible </a:t>
            </a:r>
            <a:r>
              <a:rPr sz="1200" spc="-5" dirty="0">
                <a:latin typeface="Times New Roman"/>
                <a:cs typeface="Times New Roman"/>
              </a:rPr>
              <a:t>etiology.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imaging features  and various </a:t>
            </a:r>
            <a:r>
              <a:rPr sz="1200" dirty="0">
                <a:latin typeface="Times New Roman"/>
                <a:cs typeface="Times New Roman"/>
              </a:rPr>
              <a:t>associations </a:t>
            </a:r>
            <a:r>
              <a:rPr sz="1200" spc="-5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may </a:t>
            </a:r>
            <a:r>
              <a:rPr sz="1200" spc="5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seen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such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case. </a:t>
            </a:r>
            <a:r>
              <a:rPr sz="1200" dirty="0">
                <a:latin typeface="Times New Roman"/>
                <a:cs typeface="Times New Roman"/>
              </a:rPr>
              <a:t>[1+6+3 Jun 12]</a:t>
            </a:r>
            <a:endParaRPr sz="1200">
              <a:latin typeface="Times New Roman"/>
              <a:cs typeface="Times New Roman"/>
            </a:endParaRPr>
          </a:p>
          <a:p>
            <a:pPr marL="12700" marR="26924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benign </a:t>
            </a:r>
            <a:r>
              <a:rPr sz="1200" dirty="0">
                <a:latin typeface="Times New Roman"/>
                <a:cs typeface="Times New Roman"/>
              </a:rPr>
              <a:t>hepatic </a:t>
            </a:r>
            <a:r>
              <a:rPr sz="1200" spc="-5" dirty="0">
                <a:latin typeface="Times New Roman"/>
                <a:cs typeface="Times New Roman"/>
              </a:rPr>
              <a:t>masses. 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(USG, </a:t>
            </a:r>
            <a:r>
              <a:rPr sz="1200" dirty="0">
                <a:latin typeface="Times New Roman"/>
                <a:cs typeface="Times New Roman"/>
              </a:rPr>
              <a:t>CT, &amp; </a:t>
            </a:r>
            <a:r>
              <a:rPr sz="1200" spc="-5" dirty="0">
                <a:latin typeface="Times New Roman"/>
                <a:cs typeface="Times New Roman"/>
              </a:rPr>
              <a:t>MRI)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 </a:t>
            </a:r>
            <a:r>
              <a:rPr sz="1200" dirty="0">
                <a:latin typeface="Times New Roman"/>
                <a:cs typeface="Times New Roman"/>
              </a:rPr>
              <a:t>commonly </a:t>
            </a:r>
            <a:r>
              <a:rPr sz="1200" spc="-5" dirty="0">
                <a:latin typeface="Times New Roman"/>
                <a:cs typeface="Times New Roman"/>
              </a:rPr>
              <a:t>encountered </a:t>
            </a:r>
            <a:r>
              <a:rPr sz="1200" dirty="0">
                <a:latin typeface="Times New Roman"/>
                <a:cs typeface="Times New Roman"/>
              </a:rPr>
              <a:t>such lesions. </a:t>
            </a:r>
            <a:r>
              <a:rPr sz="1200" spc="-5" dirty="0">
                <a:latin typeface="Times New Roman"/>
                <a:cs typeface="Times New Roman"/>
              </a:rPr>
              <a:t>[2+4+4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segmental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liver </a:t>
            </a:r>
            <a:r>
              <a:rPr sz="1200" dirty="0">
                <a:latin typeface="Times New Roman"/>
                <a:cs typeface="Times New Roman"/>
              </a:rPr>
              <a:t>in cross </a:t>
            </a:r>
            <a:r>
              <a:rPr sz="1200" spc="-5" dirty="0">
                <a:latin typeface="Times New Roman"/>
                <a:cs typeface="Times New Roman"/>
              </a:rPr>
              <a:t>sectional </a:t>
            </a:r>
            <a:r>
              <a:rPr sz="1200" dirty="0">
                <a:latin typeface="Times New Roman"/>
                <a:cs typeface="Times New Roman"/>
              </a:rPr>
              <a:t>imaging. 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triple  </a:t>
            </a:r>
            <a:r>
              <a:rPr sz="1200" spc="-5" dirty="0">
                <a:latin typeface="Times New Roman"/>
                <a:cs typeface="Times New Roman"/>
              </a:rPr>
              <a:t>phase </a:t>
            </a:r>
            <a:r>
              <a:rPr sz="1200" dirty="0">
                <a:latin typeface="Times New Roman"/>
                <a:cs typeface="Times New Roman"/>
              </a:rPr>
              <a:t>CT in </a:t>
            </a:r>
            <a:r>
              <a:rPr sz="1200" spc="-5" dirty="0">
                <a:latin typeface="Times New Roman"/>
                <a:cs typeface="Times New Roman"/>
              </a:rPr>
              <a:t>differentiating focal lesions </a:t>
            </a:r>
            <a:r>
              <a:rPr sz="1200" dirty="0">
                <a:latin typeface="Times New Roman"/>
                <a:cs typeface="Times New Roman"/>
              </a:rPr>
              <a:t>in cirrhotic </a:t>
            </a:r>
            <a:r>
              <a:rPr sz="1200" spc="-5" dirty="0">
                <a:latin typeface="Times New Roman"/>
                <a:cs typeface="Times New Roman"/>
              </a:rPr>
              <a:t>liver.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09855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common causes </a:t>
            </a:r>
            <a:r>
              <a:rPr sz="1200" dirty="0">
                <a:latin typeface="Times New Roman"/>
                <a:cs typeface="Times New Roman"/>
              </a:rPr>
              <a:t>of obstructive </a:t>
            </a:r>
            <a:r>
              <a:rPr sz="1200" spc="-5" dirty="0">
                <a:latin typeface="Times New Roman"/>
                <a:cs typeface="Times New Roman"/>
              </a:rPr>
              <a:t>jaundice. Discuss </a:t>
            </a:r>
            <a:r>
              <a:rPr sz="1200" dirty="0">
                <a:latin typeface="Times New Roman"/>
                <a:cs typeface="Times New Roman"/>
              </a:rPr>
              <a:t>the role of </a:t>
            </a:r>
            <a:r>
              <a:rPr sz="1200" spc="-5" dirty="0">
                <a:latin typeface="Times New Roman"/>
                <a:cs typeface="Times New Roman"/>
              </a:rPr>
              <a:t>various imaging  </a:t>
            </a:r>
            <a:r>
              <a:rPr sz="1200" dirty="0">
                <a:latin typeface="Times New Roman"/>
                <a:cs typeface="Times New Roman"/>
              </a:rPr>
              <a:t>modalities in </a:t>
            </a:r>
            <a:r>
              <a:rPr sz="1200" spc="-5" dirty="0">
                <a:latin typeface="Times New Roman"/>
                <a:cs typeface="Times New Roman"/>
              </a:rPr>
              <a:t>its diagnosis. </a:t>
            </a:r>
            <a:r>
              <a:rPr sz="1200" dirty="0">
                <a:latin typeface="Times New Roman"/>
                <a:cs typeface="Times New Roman"/>
              </a:rPr>
              <a:t>[2+8 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2451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etiopathogenesis </a:t>
            </a:r>
            <a:r>
              <a:rPr sz="1200" dirty="0">
                <a:latin typeface="Times New Roman"/>
                <a:cs typeface="Times New Roman"/>
              </a:rPr>
              <a:t>of biliary </a:t>
            </a:r>
            <a:r>
              <a:rPr sz="1200" spc="-5" dirty="0">
                <a:latin typeface="Times New Roman"/>
                <a:cs typeface="Times New Roman"/>
              </a:rPr>
              <a:t>atresia.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ultrasound, MRI </a:t>
            </a:r>
            <a:r>
              <a:rPr sz="1200" spc="-5" dirty="0">
                <a:latin typeface="Times New Roman"/>
                <a:cs typeface="Times New Roman"/>
              </a:rPr>
              <a:t>and  scintigraphy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biliary </a:t>
            </a:r>
            <a:r>
              <a:rPr sz="1200" spc="-5" dirty="0">
                <a:latin typeface="Times New Roman"/>
                <a:cs typeface="Times New Roman"/>
              </a:rPr>
              <a:t>atresia. </a:t>
            </a:r>
            <a:r>
              <a:rPr sz="1200" dirty="0">
                <a:latin typeface="Times New Roman"/>
                <a:cs typeface="Times New Roman"/>
              </a:rPr>
              <a:t>[2+3+2+3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pre-transplant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 liver donor. What </a:t>
            </a:r>
            <a:r>
              <a:rPr sz="1200" spc="-5" dirty="0">
                <a:latin typeface="Times New Roman"/>
                <a:cs typeface="Times New Roman"/>
              </a:rPr>
              <a:t>are common complications after liver  transplant?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treating complications. [3+2+5 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04139" algn="just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various interventional techniques available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treat hepatic malignancies? Discuss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chemoembolization </a:t>
            </a:r>
            <a:r>
              <a:rPr sz="1200" spc="-5" dirty="0">
                <a:latin typeface="Times New Roman"/>
                <a:cs typeface="Times New Roman"/>
              </a:rPr>
              <a:t>and radioembolization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hepatic malignant </a:t>
            </a:r>
            <a:r>
              <a:rPr sz="1200" dirty="0">
                <a:latin typeface="Times New Roman"/>
                <a:cs typeface="Times New Roman"/>
              </a:rPr>
              <a:t>lesion. </a:t>
            </a:r>
            <a:r>
              <a:rPr sz="1200" spc="-5" dirty="0">
                <a:latin typeface="Times New Roman"/>
                <a:cs typeface="Times New Roman"/>
              </a:rPr>
              <a:t>[3+4+3 </a:t>
            </a:r>
            <a:r>
              <a:rPr sz="1200" dirty="0">
                <a:latin typeface="Times New Roman"/>
                <a:cs typeface="Times New Roman"/>
              </a:rPr>
              <a:t>Dec  13]</a:t>
            </a:r>
            <a:endParaRPr sz="1200">
              <a:latin typeface="Times New Roman"/>
              <a:cs typeface="Times New Roman"/>
            </a:endParaRPr>
          </a:p>
          <a:p>
            <a:pPr marL="12700" marR="11303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anatomy of </a:t>
            </a:r>
            <a:r>
              <a:rPr sz="1200" spc="-5" dirty="0">
                <a:latin typeface="Times New Roman"/>
                <a:cs typeface="Times New Roman"/>
              </a:rPr>
              <a:t>portal </a:t>
            </a:r>
            <a:r>
              <a:rPr sz="1200" dirty="0">
                <a:latin typeface="Times New Roman"/>
                <a:cs typeface="Times New Roman"/>
              </a:rPr>
              <a:t>venous </a:t>
            </a:r>
            <a:r>
              <a:rPr sz="1200" spc="-5" dirty="0">
                <a:latin typeface="Times New Roman"/>
                <a:cs typeface="Times New Roman"/>
              </a:rPr>
              <a:t>system.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portal </a:t>
            </a:r>
            <a:r>
              <a:rPr sz="1200" spc="-5" dirty="0">
                <a:latin typeface="Times New Roman"/>
                <a:cs typeface="Times New Roman"/>
              </a:rPr>
              <a:t>hypertension? 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intervention in </a:t>
            </a:r>
            <a:r>
              <a:rPr sz="1200" spc="-5" dirty="0">
                <a:latin typeface="Times New Roman"/>
                <a:cs typeface="Times New Roman"/>
              </a:rPr>
              <a:t>portal hypertension. [4+2+4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15570">
              <a:lnSpc>
                <a:spcPts val="1380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arterial </a:t>
            </a:r>
            <a:r>
              <a:rPr sz="1200" dirty="0">
                <a:latin typeface="Times New Roman"/>
                <a:cs typeface="Times New Roman"/>
              </a:rPr>
              <a:t>phase </a:t>
            </a:r>
            <a:r>
              <a:rPr sz="1200" spc="-5" dirty="0">
                <a:latin typeface="Times New Roman"/>
                <a:cs typeface="Times New Roman"/>
              </a:rPr>
              <a:t>enhancing focal lesions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liver. </a:t>
            </a:r>
            <a:r>
              <a:rPr sz="1200" dirty="0">
                <a:latin typeface="Times New Roman"/>
                <a:cs typeface="Times New Roman"/>
              </a:rPr>
              <a:t>Discuss the role  of </a:t>
            </a:r>
            <a:r>
              <a:rPr sz="1200" spc="-5" dirty="0">
                <a:latin typeface="Times New Roman"/>
                <a:cs typeface="Times New Roman"/>
              </a:rPr>
              <a:t>MDCT and </a:t>
            </a:r>
            <a:r>
              <a:rPr sz="1200" dirty="0">
                <a:latin typeface="Times New Roman"/>
                <a:cs typeface="Times New Roman"/>
              </a:rPr>
              <a:t>MRI in DD of these lesions. [2+4+4 June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Von </a:t>
            </a:r>
            <a:r>
              <a:rPr sz="1200" dirty="0">
                <a:latin typeface="Times New Roman"/>
                <a:cs typeface="Times New Roman"/>
              </a:rPr>
              <a:t>Meyenburg complex. 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fibrolamellar </a:t>
            </a:r>
            <a:r>
              <a:rPr sz="1200" dirty="0">
                <a:latin typeface="Times New Roman"/>
                <a:cs typeface="Times New Roman"/>
              </a:rPr>
              <a:t>HCC. 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14].</a:t>
            </a:r>
            <a:endParaRPr sz="1200">
              <a:latin typeface="Times New Roman"/>
              <a:cs typeface="Times New Roman"/>
            </a:endParaRPr>
          </a:p>
          <a:p>
            <a:pPr marL="12700" marR="164465">
              <a:lnSpc>
                <a:spcPts val="1380"/>
              </a:lnSpc>
              <a:spcBef>
                <a:spcPts val="65"/>
              </a:spcBef>
              <a:buAutoNum type="arabicPeriod" startAt="2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US examination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cirrhotic patient shows </a:t>
            </a:r>
            <a:r>
              <a:rPr sz="1200" dirty="0">
                <a:latin typeface="Times New Roman"/>
                <a:cs typeface="Times New Roman"/>
              </a:rPr>
              <a:t>a solitary nodule in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lobe of </a:t>
            </a:r>
            <a:r>
              <a:rPr sz="1200" spc="-5" dirty="0">
                <a:latin typeface="Times New Roman"/>
                <a:cs typeface="Times New Roman"/>
              </a:rPr>
              <a:t>liver. How 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investigate </a:t>
            </a:r>
            <a:r>
              <a:rPr sz="1200" dirty="0">
                <a:latin typeface="Times New Roman"/>
                <a:cs typeface="Times New Roman"/>
              </a:rPr>
              <a:t>such a </a:t>
            </a:r>
            <a:r>
              <a:rPr sz="1200" spc="-5" dirty="0">
                <a:latin typeface="Times New Roman"/>
                <a:cs typeface="Times New Roman"/>
              </a:rPr>
              <a:t>patient? 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detail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CT, MRI </a:t>
            </a:r>
            <a:r>
              <a:rPr sz="1200" spc="-5" dirty="0">
                <a:latin typeface="Times New Roman"/>
                <a:cs typeface="Times New Roman"/>
              </a:rPr>
              <a:t>and interventional 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such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case. [2+3+3+2 Dec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8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techniques </a:t>
            </a:r>
            <a:r>
              <a:rPr sz="1200" spc="-5" dirty="0">
                <a:latin typeface="Times New Roman"/>
                <a:cs typeface="Times New Roman"/>
              </a:rPr>
              <a:t>and findings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Budd Chiari </a:t>
            </a:r>
            <a:r>
              <a:rPr sz="1200" dirty="0">
                <a:latin typeface="Times New Roman"/>
                <a:cs typeface="Times New Roman"/>
              </a:rPr>
              <a:t>synd. 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24790">
              <a:lnSpc>
                <a:spcPts val="1380"/>
              </a:lnSpc>
              <a:spcBef>
                <a:spcPts val="70"/>
              </a:spcBef>
              <a:buAutoNum type="arabicPeriod" startAt="3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causes of </a:t>
            </a:r>
            <a:r>
              <a:rPr sz="1200" spc="-5" dirty="0">
                <a:latin typeface="Times New Roman"/>
                <a:cs typeface="Times New Roman"/>
              </a:rPr>
              <a:t>obstructive </a:t>
            </a:r>
            <a:r>
              <a:rPr sz="1200" dirty="0">
                <a:latin typeface="Times New Roman"/>
                <a:cs typeface="Times New Roman"/>
              </a:rPr>
              <a:t>jaundice in adults. b) Role of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&amp; MRI in the 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obstructive jaundice. [2+(4+4) 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27990">
              <a:lnSpc>
                <a:spcPts val="1380"/>
              </a:lnSpc>
              <a:buAutoNum type="arabicPeriod" startAt="3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nodules in a </a:t>
            </a:r>
            <a:r>
              <a:rPr sz="1200" spc="-5" dirty="0">
                <a:latin typeface="Times New Roman"/>
                <a:cs typeface="Times New Roman"/>
              </a:rPr>
              <a:t>cirrhotic liver. </a:t>
            </a: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differentiating </a:t>
            </a:r>
            <a:r>
              <a:rPr sz="1200" dirty="0">
                <a:latin typeface="Times New Roman"/>
                <a:cs typeface="Times New Roman"/>
              </a:rPr>
              <a:t>them. [3+7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8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of: a) </a:t>
            </a:r>
            <a:r>
              <a:rPr sz="1200" spc="-5" dirty="0">
                <a:latin typeface="Times New Roman"/>
                <a:cs typeface="Times New Roman"/>
              </a:rPr>
              <a:t>Carolidisease </a:t>
            </a:r>
            <a:r>
              <a:rPr sz="1200" spc="5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Biliary atresia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15].</a:t>
            </a:r>
            <a:endParaRPr sz="1200">
              <a:latin typeface="Times New Roman"/>
              <a:cs typeface="Times New Roman"/>
            </a:endParaRPr>
          </a:p>
          <a:p>
            <a:pPr marL="12700" marR="142240">
              <a:lnSpc>
                <a:spcPts val="1380"/>
              </a:lnSpc>
              <a:spcBef>
                <a:spcPts val="65"/>
              </a:spcBef>
              <a:buAutoNum type="arabicPeriod" startAt="38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Indications. imaging evaluation </a:t>
            </a:r>
            <a:r>
              <a:rPr sz="1200" dirty="0">
                <a:latin typeface="Times New Roman"/>
                <a:cs typeface="Times New Roman"/>
              </a:rPr>
              <a:t>and technique of </a:t>
            </a:r>
            <a:r>
              <a:rPr sz="1200" spc="-5" dirty="0">
                <a:latin typeface="Times New Roman"/>
                <a:cs typeface="Times New Roman"/>
              </a:rPr>
              <a:t>Transjugular lntrahepatic Portosystemic  </a:t>
            </a:r>
            <a:r>
              <a:rPr sz="1200" dirty="0">
                <a:latin typeface="Times New Roman"/>
                <a:cs typeface="Times New Roman"/>
              </a:rPr>
              <a:t>Shunt (TlPS). </a:t>
            </a:r>
            <a:r>
              <a:rPr sz="1200" spc="-5" dirty="0">
                <a:latin typeface="Times New Roman"/>
                <a:cs typeface="Times New Roman"/>
              </a:rPr>
              <a:t>[2+4+4 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2225">
              <a:lnSpc>
                <a:spcPts val="1380"/>
              </a:lnSpc>
              <a:buAutoNum type="arabicPeriod" startAt="3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Segmental </a:t>
            </a:r>
            <a:r>
              <a:rPr sz="1200" dirty="0">
                <a:latin typeface="Times New Roman"/>
                <a:cs typeface="Times New Roman"/>
              </a:rPr>
              <a:t>anatomy of liver-Labeled </a:t>
            </a:r>
            <a:r>
              <a:rPr sz="1200" spc="-5" dirty="0">
                <a:latin typeface="Times New Roman"/>
                <a:cs typeface="Times New Roman"/>
              </a:rPr>
              <a:t>diagram. </a:t>
            </a:r>
            <a:r>
              <a:rPr sz="1200" dirty="0">
                <a:latin typeface="Times New Roman"/>
                <a:cs typeface="Times New Roman"/>
              </a:rPr>
              <a:t>b) Role of MRI in evaluation of a nodule  in </a:t>
            </a:r>
            <a:r>
              <a:rPr sz="1200" spc="-5" dirty="0">
                <a:latin typeface="Times New Roman"/>
                <a:cs typeface="Times New Roman"/>
              </a:rPr>
              <a:t>cirrhotic liver. [3+7 </a:t>
            </a:r>
            <a:r>
              <a:rPr sz="1200" dirty="0">
                <a:latin typeface="Times New Roman"/>
                <a:cs typeface="Times New Roman"/>
              </a:rPr>
              <a:t>Apr 16]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423909"/>
            <a:ext cx="3423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MUSCULOSKELETAL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3920" cy="81057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9017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pneumoperitoneum. </a:t>
            </a:r>
            <a:r>
              <a:rPr sz="1200" dirty="0">
                <a:latin typeface="Times New Roman"/>
                <a:cs typeface="Times New Roman"/>
              </a:rPr>
              <a:t>Discuss the 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which may </a:t>
            </a:r>
            <a:r>
              <a:rPr sz="1200" spc="5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seen </a:t>
            </a:r>
            <a:r>
              <a:rPr sz="1200" dirty="0">
                <a:latin typeface="Times New Roman"/>
                <a:cs typeface="Times New Roman"/>
              </a:rPr>
              <a:t>in bowel ischemia due to acute  </a:t>
            </a:r>
            <a:r>
              <a:rPr sz="1200" spc="-5" dirty="0">
                <a:latin typeface="Times New Roman"/>
                <a:cs typeface="Times New Roman"/>
              </a:rPr>
              <a:t>superior venous </a:t>
            </a:r>
            <a:r>
              <a:rPr sz="1200" dirty="0">
                <a:latin typeface="Times New Roman"/>
                <a:cs typeface="Times New Roman"/>
              </a:rPr>
              <a:t>thrombosis. </a:t>
            </a:r>
            <a:r>
              <a:rPr sz="1200" spc="-5" dirty="0">
                <a:latin typeface="Times New Roman"/>
                <a:cs typeface="Times New Roman"/>
              </a:rPr>
              <a:t>[2+2+6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016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30. </a:t>
            </a: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10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female </a:t>
            </a:r>
            <a:r>
              <a:rPr sz="1200" dirty="0">
                <a:latin typeface="Times New Roman"/>
                <a:cs typeface="Times New Roman"/>
              </a:rPr>
              <a:t>child </a:t>
            </a:r>
            <a:r>
              <a:rPr sz="1200" spc="-5" dirty="0">
                <a:latin typeface="Times New Roman"/>
                <a:cs typeface="Times New Roman"/>
              </a:rPr>
              <a:t>presents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emergency department </a:t>
            </a:r>
            <a:r>
              <a:rPr sz="1200" dirty="0">
                <a:latin typeface="Times New Roman"/>
                <a:cs typeface="Times New Roman"/>
              </a:rPr>
              <a:t>with acute </a:t>
            </a:r>
            <a:r>
              <a:rPr sz="1200" spc="-5" dirty="0">
                <a:latin typeface="Times New Roman"/>
                <a:cs typeface="Times New Roman"/>
              </a:rPr>
              <a:t>onset RIF </a:t>
            </a:r>
            <a:r>
              <a:rPr sz="1200" dirty="0">
                <a:latin typeface="Times New Roman"/>
                <a:cs typeface="Times New Roman"/>
              </a:rPr>
              <a:t>pain. 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possible causes.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work </a:t>
            </a:r>
            <a:r>
              <a:rPr sz="1200" dirty="0">
                <a:latin typeface="Times New Roman"/>
                <a:cs typeface="Times New Roman"/>
              </a:rPr>
              <a:t>up </a:t>
            </a:r>
            <a:r>
              <a:rPr sz="1200" spc="-5" dirty="0">
                <a:latin typeface="Times New Roman"/>
                <a:cs typeface="Times New Roman"/>
              </a:rPr>
              <a:t>highlighting imaging findings </a:t>
            </a:r>
            <a:r>
              <a:rPr sz="1200" dirty="0">
                <a:latin typeface="Times New Roman"/>
                <a:cs typeface="Times New Roman"/>
              </a:rPr>
              <a:t>in 2  </a:t>
            </a:r>
            <a:r>
              <a:rPr sz="1200" spc="-5" dirty="0">
                <a:latin typeface="Times New Roman"/>
                <a:cs typeface="Times New Roman"/>
              </a:rPr>
              <a:t>common conditions. [2+8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2827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31.A 27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married </a:t>
            </a:r>
            <a:r>
              <a:rPr sz="1200" dirty="0">
                <a:latin typeface="Times New Roman"/>
                <a:cs typeface="Times New Roman"/>
              </a:rPr>
              <a:t>woman </a:t>
            </a:r>
            <a:r>
              <a:rPr sz="1200" spc="-5" dirty="0">
                <a:latin typeface="Times New Roman"/>
                <a:cs typeface="Times New Roman"/>
              </a:rPr>
              <a:t>presents </a:t>
            </a:r>
            <a:r>
              <a:rPr sz="1200" dirty="0">
                <a:latin typeface="Times New Roman"/>
                <a:cs typeface="Times New Roman"/>
              </a:rPr>
              <a:t>to emergency room </a:t>
            </a:r>
            <a:r>
              <a:rPr sz="1200" spc="-5" dirty="0">
                <a:latin typeface="Times New Roman"/>
                <a:cs typeface="Times New Roman"/>
              </a:rPr>
              <a:t>with sudden </a:t>
            </a:r>
            <a:r>
              <a:rPr sz="1200" dirty="0">
                <a:latin typeface="Times New Roman"/>
                <a:cs typeface="Times New Roman"/>
              </a:rPr>
              <a:t>onset of </a:t>
            </a:r>
            <a:r>
              <a:rPr sz="1200" spc="-5" dirty="0">
                <a:latin typeface="Times New Roman"/>
                <a:cs typeface="Times New Roman"/>
              </a:rPr>
              <a:t>severe pelvic  pain. Enumerate </a:t>
            </a:r>
            <a:r>
              <a:rPr sz="1200" dirty="0">
                <a:latin typeface="Times New Roman"/>
                <a:cs typeface="Times New Roman"/>
              </a:rPr>
              <a:t>possible </a:t>
            </a:r>
            <a:r>
              <a:rPr sz="1200" spc="-5" dirty="0">
                <a:latin typeface="Times New Roman"/>
                <a:cs typeface="Times New Roman"/>
              </a:rPr>
              <a:t>causes. Discuss </a:t>
            </a:r>
            <a:r>
              <a:rPr sz="1200" dirty="0">
                <a:latin typeface="Times New Roman"/>
                <a:cs typeface="Times New Roman"/>
              </a:rPr>
              <a:t>the 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case.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findings  </a:t>
            </a:r>
            <a:r>
              <a:rPr sz="1200" dirty="0">
                <a:latin typeface="Times New Roman"/>
                <a:cs typeface="Times New Roman"/>
              </a:rPr>
              <a:t>in 2 common conditions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spc="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cause above </a:t>
            </a:r>
            <a:r>
              <a:rPr sz="1200" spc="-5" dirty="0">
                <a:latin typeface="Times New Roman"/>
                <a:cs typeface="Times New Roman"/>
              </a:rPr>
              <a:t>symptoms. [2+2+4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72390">
              <a:lnSpc>
                <a:spcPts val="1380"/>
              </a:lnSpc>
              <a:buAutoNum type="arabicPeriod" startAt="3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Abdominal </a:t>
            </a:r>
            <a:r>
              <a:rPr sz="1200" spc="-5" dirty="0">
                <a:latin typeface="Times New Roman"/>
                <a:cs typeface="Times New Roman"/>
              </a:rPr>
              <a:t>radiograph shows pneumointestinalis </a:t>
            </a:r>
            <a:r>
              <a:rPr sz="1200" dirty="0">
                <a:latin typeface="Times New Roman"/>
                <a:cs typeface="Times New Roman"/>
              </a:rPr>
              <a:t>in a 55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male patient. </a:t>
            </a:r>
            <a:r>
              <a:rPr sz="1200" spc="-5" dirty="0">
                <a:latin typeface="Times New Roman"/>
                <a:cs typeface="Times New Roman"/>
              </a:rPr>
              <a:t>Enumerate  various causes.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MDCT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2 such </a:t>
            </a:r>
            <a:r>
              <a:rPr sz="1200" spc="-5" dirty="0">
                <a:latin typeface="Times New Roman"/>
                <a:cs typeface="Times New Roman"/>
              </a:rPr>
              <a:t>conditions.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83515">
              <a:lnSpc>
                <a:spcPts val="1380"/>
              </a:lnSpc>
              <a:buAutoNum type="arabicPeriod" startAt="32"/>
              <a:tabLst>
                <a:tab pos="2051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evaluation </a:t>
            </a:r>
            <a:r>
              <a:rPr sz="1200" dirty="0">
                <a:latin typeface="Times New Roman"/>
                <a:cs typeface="Times New Roman"/>
              </a:rPr>
              <a:t>in a 13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girl </a:t>
            </a:r>
            <a:r>
              <a:rPr sz="1200" dirty="0">
                <a:latin typeface="Times New Roman"/>
                <a:cs typeface="Times New Roman"/>
              </a:rPr>
              <a:t>presented with </a:t>
            </a:r>
            <a:r>
              <a:rPr sz="1200" spc="-5" dirty="0">
                <a:latin typeface="Times New Roman"/>
                <a:cs typeface="Times New Roman"/>
              </a:rPr>
              <a:t>acute right </a:t>
            </a:r>
            <a:r>
              <a:rPr sz="1200" dirty="0">
                <a:latin typeface="Times New Roman"/>
                <a:cs typeface="Times New Roman"/>
              </a:rPr>
              <a:t>lower </a:t>
            </a:r>
            <a:r>
              <a:rPr sz="1200" spc="-5" dirty="0">
                <a:latin typeface="Times New Roman"/>
                <a:cs typeface="Times New Roman"/>
              </a:rPr>
              <a:t>quadrant </a:t>
            </a:r>
            <a:r>
              <a:rPr sz="1200" dirty="0">
                <a:latin typeface="Times New Roman"/>
                <a:cs typeface="Times New Roman"/>
              </a:rPr>
              <a:t>pain. [10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C85C5"/>
                </a:solidFill>
                <a:latin typeface="Times New Roman"/>
                <a:cs typeface="Times New Roman"/>
              </a:rPr>
              <a:t>ADRENALS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1651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adrenal tumours. [JAN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Pheochromocytoma. </a:t>
            </a:r>
            <a:r>
              <a:rPr sz="1200" dirty="0">
                <a:latin typeface="Times New Roman"/>
                <a:cs typeface="Times New Roman"/>
              </a:rPr>
              <a:t>[JUL 97, JUN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dirty="0">
                <a:latin typeface="Times New Roman"/>
                <a:cs typeface="Times New Roman"/>
              </a:rPr>
              <a:t>Total </a:t>
            </a:r>
            <a:r>
              <a:rPr sz="1200" spc="-5" dirty="0">
                <a:latin typeface="Times New Roman"/>
                <a:cs typeface="Times New Roman"/>
              </a:rPr>
              <a:t>evaluation techniques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adrenal disease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Classify adrenal </a:t>
            </a:r>
            <a:r>
              <a:rPr sz="1200" dirty="0">
                <a:latin typeface="Times New Roman"/>
                <a:cs typeface="Times New Roman"/>
              </a:rPr>
              <a:t>tumors and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in evaluating them. [DEC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07/09]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dirty="0">
                <a:latin typeface="Times New Roman"/>
                <a:cs typeface="Times New Roman"/>
              </a:rPr>
              <a:t>CT and MRI anatomy of </a:t>
            </a:r>
            <a:r>
              <a:rPr sz="1200" spc="-5" dirty="0">
                <a:latin typeface="Times New Roman"/>
                <a:cs typeface="Times New Roman"/>
              </a:rPr>
              <a:t>Adrenal glands and </a:t>
            </a:r>
            <a:r>
              <a:rPr sz="1200" dirty="0">
                <a:latin typeface="Times New Roman"/>
                <a:cs typeface="Times New Roman"/>
              </a:rPr>
              <a:t>normal </a:t>
            </a:r>
            <a:r>
              <a:rPr sz="1200" spc="-5" dirty="0">
                <a:latin typeface="Times New Roman"/>
                <a:cs typeface="Times New Roman"/>
              </a:rPr>
              <a:t>variants.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25971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What are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b/l </a:t>
            </a:r>
            <a:r>
              <a:rPr sz="1200" spc="-5" dirty="0">
                <a:latin typeface="Times New Roman"/>
                <a:cs typeface="Times New Roman"/>
              </a:rPr>
              <a:t>adrenal </a:t>
            </a:r>
            <a:r>
              <a:rPr sz="1200" dirty="0">
                <a:latin typeface="Times New Roman"/>
                <a:cs typeface="Times New Roman"/>
              </a:rPr>
              <a:t>masses? b) </a:t>
            </a:r>
            <a:r>
              <a:rPr sz="1200" spc="-5" dirty="0">
                <a:latin typeface="Times New Roman"/>
                <a:cs typeface="Times New Roman"/>
              </a:rPr>
              <a:t>Characteristic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different  imaging </a:t>
            </a:r>
            <a:r>
              <a:rPr sz="1200" dirty="0">
                <a:latin typeface="Times New Roman"/>
                <a:cs typeface="Times New Roman"/>
              </a:rPr>
              <a:t>modalities in </a:t>
            </a:r>
            <a:r>
              <a:rPr sz="1200" spc="-5" dirty="0">
                <a:latin typeface="Times New Roman"/>
                <a:cs typeface="Times New Roman"/>
              </a:rPr>
              <a:t>two such causes. [2+2+4 </a:t>
            </a:r>
            <a:r>
              <a:rPr sz="1200" spc="5" dirty="0">
                <a:latin typeface="Times New Roman"/>
                <a:cs typeface="Times New Roman"/>
              </a:rPr>
              <a:t>June</a:t>
            </a:r>
            <a:r>
              <a:rPr sz="1200" dirty="0">
                <a:latin typeface="Times New Roman"/>
                <a:cs typeface="Times New Roman"/>
              </a:rPr>
              <a:t> 15]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3C85C5"/>
                </a:solidFill>
                <a:latin typeface="Times New Roman"/>
                <a:cs typeface="Times New Roman"/>
              </a:rPr>
              <a:t>ANATOMY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20"/>
              </a:spcBef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urethra.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Segmental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liver and its importance.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Cross-Sectional labeled diagram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Peritoneal Spaces </a:t>
            </a:r>
            <a:r>
              <a:rPr sz="1200" dirty="0">
                <a:latin typeface="Times New Roman"/>
                <a:cs typeface="Times New Roman"/>
              </a:rPr>
              <a:t>at level of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hila. [JUL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12700" marR="2349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Cross Sectional </a:t>
            </a:r>
            <a:r>
              <a:rPr sz="1200" dirty="0">
                <a:latin typeface="Times New Roman"/>
                <a:cs typeface="Times New Roman"/>
              </a:rPr>
              <a:t>Anatomy of Supra Renal </a:t>
            </a:r>
            <a:r>
              <a:rPr sz="1200" spc="-5" dirty="0">
                <a:latin typeface="Times New Roman"/>
                <a:cs typeface="Times New Roman"/>
              </a:rPr>
              <a:t>level. </a:t>
            </a:r>
            <a:r>
              <a:rPr sz="1200" dirty="0">
                <a:latin typeface="Times New Roman"/>
                <a:cs typeface="Times New Roman"/>
              </a:rPr>
              <a:t>Enumerate the hormones </a:t>
            </a:r>
            <a:r>
              <a:rPr sz="1200" spc="-5" dirty="0">
                <a:latin typeface="Times New Roman"/>
                <a:cs typeface="Times New Roman"/>
              </a:rPr>
              <a:t>elaborated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zones  of the Supra </a:t>
            </a:r>
            <a:r>
              <a:rPr sz="1200" spc="-5" dirty="0">
                <a:latin typeface="Times New Roman"/>
                <a:cs typeface="Times New Roman"/>
              </a:rPr>
              <a:t>renal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glands.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Maxillary sinus and classification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pathologic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diseases.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Mediastinum.</a:t>
            </a:r>
            <a:endParaRPr sz="1200">
              <a:latin typeface="Times New Roman"/>
              <a:cs typeface="Times New Roman"/>
            </a:endParaRPr>
          </a:p>
          <a:p>
            <a:pPr marL="12700" marR="67881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Anatomical boundaries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Ant. mediastinum </a:t>
            </a:r>
            <a:r>
              <a:rPr sz="1200" dirty="0">
                <a:latin typeface="Times New Roman"/>
                <a:cs typeface="Times New Roman"/>
              </a:rPr>
              <a:t>– Role of CT in </a:t>
            </a:r>
            <a:r>
              <a:rPr sz="1200" spc="-5" dirty="0">
                <a:latin typeface="Times New Roman"/>
                <a:cs typeface="Times New Roman"/>
              </a:rPr>
              <a:t>detection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diagnosis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anterior </a:t>
            </a:r>
            <a:r>
              <a:rPr sz="1200" dirty="0">
                <a:latin typeface="Times New Roman"/>
                <a:cs typeface="Times New Roman"/>
              </a:rPr>
              <a:t>Mediastinal</a:t>
            </a:r>
            <a:r>
              <a:rPr sz="1200" spc="-5" dirty="0">
                <a:latin typeface="Times New Roman"/>
                <a:cs typeface="Times New Roman"/>
              </a:rPr>
              <a:t> Masses.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Sella turcia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suprasellar masses. </a:t>
            </a:r>
            <a:r>
              <a:rPr sz="1200" dirty="0">
                <a:latin typeface="Times New Roman"/>
                <a:cs typeface="Times New Roman"/>
              </a:rPr>
              <a:t>[JUL 99/Dec  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anatomy of </a:t>
            </a:r>
            <a:r>
              <a:rPr sz="1200" spc="-5" dirty="0">
                <a:latin typeface="Times New Roman"/>
                <a:cs typeface="Times New Roman"/>
              </a:rPr>
              <a:t>Gastro-oesophageal junction and imaging </a:t>
            </a:r>
            <a:r>
              <a:rPr sz="1200" dirty="0">
                <a:latin typeface="Times New Roman"/>
                <a:cs typeface="Times New Roman"/>
              </a:rPr>
              <a:t>of hiatus </a:t>
            </a:r>
            <a:r>
              <a:rPr sz="1200" spc="-5" dirty="0">
                <a:latin typeface="Times New Roman"/>
                <a:cs typeface="Times New Roman"/>
              </a:rPr>
              <a:t>hernia.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Segmental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Lungs. </a:t>
            </a:r>
            <a:r>
              <a:rPr sz="1200" dirty="0">
                <a:latin typeface="Times New Roman"/>
                <a:cs typeface="Times New Roman"/>
              </a:rPr>
              <a:t>[JAN 01,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02,10]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Orbit </a:t>
            </a:r>
            <a:r>
              <a:rPr sz="1200" dirty="0">
                <a:latin typeface="Times New Roman"/>
                <a:cs typeface="Times New Roman"/>
              </a:rPr>
              <a:t>[DEC 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Temporal </a:t>
            </a:r>
            <a:r>
              <a:rPr sz="1200" dirty="0">
                <a:latin typeface="Times New Roman"/>
                <a:cs typeface="Times New Roman"/>
              </a:rPr>
              <a:t>bone </a:t>
            </a:r>
            <a:r>
              <a:rPr sz="1200" spc="-5" dirty="0">
                <a:latin typeface="Times New Roman"/>
                <a:cs typeface="Times New Roman"/>
              </a:rPr>
              <a:t>and Internal </a:t>
            </a:r>
            <a:r>
              <a:rPr sz="1200" dirty="0">
                <a:latin typeface="Times New Roman"/>
                <a:cs typeface="Times New Roman"/>
              </a:rPr>
              <a:t>Auditory </a:t>
            </a:r>
            <a:r>
              <a:rPr sz="1200" spc="-5" dirty="0">
                <a:latin typeface="Times New Roman"/>
                <a:cs typeface="Times New Roman"/>
              </a:rPr>
              <a:t>Canal.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Middle</a:t>
            </a:r>
            <a:r>
              <a:rPr sz="1200" spc="-5" dirty="0">
                <a:latin typeface="Times New Roman"/>
                <a:cs typeface="Times New Roman"/>
              </a:rPr>
              <a:t> ear.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Neck </a:t>
            </a:r>
            <a:r>
              <a:rPr sz="1200" dirty="0">
                <a:latin typeface="Times New Roman"/>
                <a:cs typeface="Times New Roman"/>
              </a:rPr>
              <a:t>space CT </a:t>
            </a:r>
            <a:r>
              <a:rPr sz="1200" spc="-5" dirty="0">
                <a:latin typeface="Times New Roman"/>
                <a:cs typeface="Times New Roman"/>
              </a:rPr>
              <a:t>anatomy.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CSF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pathways.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Blood brain barrier.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73849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48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Thoracic skeletal changes associated </a:t>
            </a:r>
            <a:r>
              <a:rPr sz="1200" dirty="0">
                <a:latin typeface="Times New Roman"/>
                <a:cs typeface="Times New Roman"/>
              </a:rPr>
              <a:t>with cardio-vascular </a:t>
            </a:r>
            <a:r>
              <a:rPr sz="1200" spc="-5" dirty="0">
                <a:latin typeface="Times New Roman"/>
                <a:cs typeface="Times New Roman"/>
              </a:rPr>
              <a:t>diseases.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features in </a:t>
            </a:r>
            <a:r>
              <a:rPr sz="1200" spc="-5" dirty="0">
                <a:latin typeface="Times New Roman"/>
                <a:cs typeface="Times New Roman"/>
              </a:rPr>
              <a:t>nutritional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rickets.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</a:t>
            </a:r>
            <a:r>
              <a:rPr sz="1200" dirty="0">
                <a:latin typeface="Times New Roman"/>
                <a:cs typeface="Times New Roman"/>
              </a:rPr>
              <a:t>diagnosis of expanding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of mandible. [JAN 97, </a:t>
            </a:r>
            <a:r>
              <a:rPr sz="1200" spc="-5" dirty="0">
                <a:latin typeface="Times New Roman"/>
                <a:cs typeface="Times New Roman"/>
              </a:rPr>
              <a:t>JAN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Pyknodysostosis.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features of spinal </a:t>
            </a:r>
            <a:r>
              <a:rPr sz="1200" spc="-5" dirty="0">
                <a:latin typeface="Times New Roman"/>
                <a:cs typeface="Times New Roman"/>
              </a:rPr>
              <a:t>tuberculosis. </a:t>
            </a:r>
            <a:r>
              <a:rPr sz="1200" dirty="0">
                <a:latin typeface="Times New Roman"/>
                <a:cs typeface="Times New Roman"/>
              </a:rPr>
              <a:t>[JUL 97, JUL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features of </a:t>
            </a:r>
            <a:r>
              <a:rPr sz="1200" spc="-5" dirty="0">
                <a:latin typeface="Times New Roman"/>
                <a:cs typeface="Times New Roman"/>
              </a:rPr>
              <a:t>congenital</a:t>
            </a:r>
            <a:r>
              <a:rPr sz="1200" dirty="0">
                <a:latin typeface="Times New Roman"/>
                <a:cs typeface="Times New Roman"/>
              </a:rPr>
              <a:t> syphilis.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Neurophatic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joints.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features of </a:t>
            </a:r>
            <a:r>
              <a:rPr sz="1200" spc="-5" dirty="0">
                <a:latin typeface="Times New Roman"/>
                <a:cs typeface="Times New Roman"/>
              </a:rPr>
              <a:t>Osteosarcoma.</a:t>
            </a:r>
            <a:r>
              <a:rPr sz="1200" dirty="0">
                <a:latin typeface="Times New Roman"/>
                <a:cs typeface="Times New Roman"/>
              </a:rPr>
              <a:t> [98]</a:t>
            </a:r>
            <a:endParaRPr sz="1200">
              <a:latin typeface="Times New Roman"/>
              <a:cs typeface="Times New Roman"/>
            </a:endParaRPr>
          </a:p>
          <a:p>
            <a:pPr marL="355600" indent="-3429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DD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generalized decrease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Bone </a:t>
            </a:r>
            <a:r>
              <a:rPr sz="1200" dirty="0">
                <a:latin typeface="Times New Roman"/>
                <a:cs typeface="Times New Roman"/>
              </a:rPr>
              <a:t>Density.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[98]</a:t>
            </a:r>
            <a:endParaRPr sz="1200">
              <a:latin typeface="Times New Roman"/>
              <a:cs typeface="Times New Roman"/>
            </a:endParaRPr>
          </a:p>
          <a:p>
            <a:pPr marL="280035" indent="-267335">
              <a:lnSpc>
                <a:spcPts val="1380"/>
              </a:lnSpc>
              <a:buAutoNum type="arabicPeriod"/>
              <a:tabLst>
                <a:tab pos="280035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expanding lesions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metaphysis </a:t>
            </a:r>
            <a:r>
              <a:rPr sz="1200" dirty="0">
                <a:latin typeface="Times New Roman"/>
                <a:cs typeface="Times New Roman"/>
              </a:rPr>
              <a:t>of long bones. [JUL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Cleido-cranial </a:t>
            </a:r>
            <a:r>
              <a:rPr sz="1200" dirty="0">
                <a:latin typeface="Times New Roman"/>
                <a:cs typeface="Times New Roman"/>
              </a:rPr>
              <a:t>dysostosis.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Pancoast </a:t>
            </a:r>
            <a:r>
              <a:rPr sz="1200" dirty="0">
                <a:latin typeface="Times New Roman"/>
                <a:cs typeface="Times New Roman"/>
              </a:rPr>
              <a:t>tumour. [JUL 98, 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02,03]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Hypertrophic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osteoartropathy. [JUL </a:t>
            </a:r>
            <a:r>
              <a:rPr sz="1200" dirty="0">
                <a:latin typeface="Times New Roman"/>
                <a:cs typeface="Times New Roman"/>
              </a:rPr>
              <a:t>98, JUL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Osteoporosis and use </a:t>
            </a:r>
            <a:r>
              <a:rPr sz="1200" dirty="0">
                <a:latin typeface="Times New Roman"/>
                <a:cs typeface="Times New Roman"/>
              </a:rPr>
              <a:t>of CT in </a:t>
            </a:r>
            <a:r>
              <a:rPr sz="1200" spc="-5" dirty="0">
                <a:latin typeface="Times New Roman"/>
                <a:cs typeface="Times New Roman"/>
              </a:rPr>
              <a:t>Bone Mineral </a:t>
            </a:r>
            <a:r>
              <a:rPr sz="1200" dirty="0">
                <a:latin typeface="Times New Roman"/>
                <a:cs typeface="Times New Roman"/>
              </a:rPr>
              <a:t>Studies. [JUL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metaphyseal </a:t>
            </a:r>
            <a:r>
              <a:rPr sz="1200" dirty="0">
                <a:latin typeface="Times New Roman"/>
                <a:cs typeface="Times New Roman"/>
              </a:rPr>
              <a:t>lucent lesions. [JUL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Renal osteodystrophy.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renal rickets.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Psoriatic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arthritis.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Hyperparathyroidism.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Radio-diagnosis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hyperparathyroidism. </a:t>
            </a:r>
            <a:r>
              <a:rPr sz="1200" dirty="0">
                <a:latin typeface="Times New Roman"/>
                <a:cs typeface="Times New Roman"/>
              </a:rPr>
              <a:t>[JAN 00,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03, 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04/09]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of Rheumatoid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Cystic jaw lesions </a:t>
            </a:r>
            <a:r>
              <a:rPr sz="1200" dirty="0">
                <a:latin typeface="Times New Roman"/>
                <a:cs typeface="Times New Roman"/>
              </a:rPr>
              <a:t>. [DEC 02, DEC 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Perthe‘s disease.</a:t>
            </a:r>
            <a:r>
              <a:rPr sz="1200" dirty="0">
                <a:latin typeface="Times New Roman"/>
                <a:cs typeface="Times New Roman"/>
              </a:rPr>
              <a:t> 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Expansile </a:t>
            </a:r>
            <a:r>
              <a:rPr sz="1200" spc="-5" dirty="0">
                <a:latin typeface="Times New Roman"/>
                <a:cs typeface="Times New Roman"/>
              </a:rPr>
              <a:t>lytic lesion at </a:t>
            </a:r>
            <a:r>
              <a:rPr sz="1200" dirty="0">
                <a:latin typeface="Times New Roman"/>
                <a:cs typeface="Times New Roman"/>
              </a:rPr>
              <a:t>upper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Tibia.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Hand: </a:t>
            </a:r>
            <a:r>
              <a:rPr sz="1200" dirty="0">
                <a:latin typeface="Times New Roman"/>
                <a:cs typeface="Times New Roman"/>
              </a:rPr>
              <a:t>an </a:t>
            </a:r>
            <a:r>
              <a:rPr sz="1200" spc="-5" dirty="0">
                <a:latin typeface="Times New Roman"/>
                <a:cs typeface="Times New Roman"/>
              </a:rPr>
              <a:t>index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[DEC 02,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Neurofibromatosis. OR Osseous spectrum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neurofibromatosis. </a:t>
            </a:r>
            <a:r>
              <a:rPr sz="1200" dirty="0">
                <a:latin typeface="Times New Roman"/>
                <a:cs typeface="Times New Roman"/>
              </a:rPr>
              <a:t>[DEC 02/07/09, JUN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Skeletal </a:t>
            </a:r>
            <a:r>
              <a:rPr sz="1200" dirty="0">
                <a:latin typeface="Times New Roman"/>
                <a:cs typeface="Times New Roman"/>
              </a:rPr>
              <a:t>Radiogrpahy in estimation of </a:t>
            </a:r>
            <a:r>
              <a:rPr sz="1200" spc="-5" dirty="0">
                <a:latin typeface="Times New Roman"/>
                <a:cs typeface="Times New Roman"/>
              </a:rPr>
              <a:t>age.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Bone age estimation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Osteogenesis imperfecta</a:t>
            </a:r>
            <a:r>
              <a:rPr sz="1200" dirty="0">
                <a:latin typeface="Times New Roman"/>
                <a:cs typeface="Times New Roman"/>
              </a:rPr>
              <a:t> 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Solitary </a:t>
            </a:r>
            <a:r>
              <a:rPr sz="1200" spc="-5" dirty="0">
                <a:latin typeface="Times New Roman"/>
                <a:cs typeface="Times New Roman"/>
              </a:rPr>
              <a:t>dense vertebra.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1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Low </a:t>
            </a:r>
            <a:r>
              <a:rPr sz="1200" spc="-5" dirty="0">
                <a:latin typeface="Times New Roman"/>
                <a:cs typeface="Times New Roman"/>
              </a:rPr>
              <a:t>Back pain.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MRI in bone </a:t>
            </a:r>
            <a:r>
              <a:rPr sz="1200" spc="-5" dirty="0">
                <a:latin typeface="Times New Roman"/>
                <a:cs typeface="Times New Roman"/>
              </a:rPr>
              <a:t>tumors </a:t>
            </a:r>
            <a:r>
              <a:rPr sz="1200" dirty="0">
                <a:latin typeface="Times New Roman"/>
                <a:cs typeface="Times New Roman"/>
              </a:rPr>
              <a:t>. [DEC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of </a:t>
            </a:r>
            <a:r>
              <a:rPr sz="1200" spc="-5" dirty="0">
                <a:latin typeface="Times New Roman"/>
                <a:cs typeface="Times New Roman"/>
              </a:rPr>
              <a:t>CARDIO-VASCULAR SYSTEM </a:t>
            </a:r>
            <a:r>
              <a:rPr sz="1200" dirty="0">
                <a:latin typeface="Times New Roman"/>
                <a:cs typeface="Times New Roman"/>
              </a:rPr>
              <a:t>soft </a:t>
            </a:r>
            <a:r>
              <a:rPr sz="1200" spc="-5" dirty="0">
                <a:latin typeface="Times New Roman"/>
                <a:cs typeface="Times New Roman"/>
              </a:rPr>
              <a:t>tissues </a:t>
            </a:r>
            <a:r>
              <a:rPr sz="1200" dirty="0">
                <a:latin typeface="Times New Roman"/>
                <a:cs typeface="Times New Roman"/>
              </a:rPr>
              <a:t>. [DEC 05,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Secondary </a:t>
            </a:r>
            <a:r>
              <a:rPr sz="1200" spc="-5" dirty="0">
                <a:latin typeface="Times New Roman"/>
                <a:cs typeface="Times New Roman"/>
              </a:rPr>
              <a:t>hyperparathyroidism.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Osseous lymphoma.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Plain </a:t>
            </a:r>
            <a:r>
              <a:rPr sz="1200" spc="-5" dirty="0">
                <a:latin typeface="Times New Roman"/>
                <a:cs typeface="Times New Roman"/>
              </a:rPr>
              <a:t>film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Acromegaly.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Acromegaly . [JUN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Basilar invagination </a:t>
            </a:r>
            <a:r>
              <a:rPr sz="1200" dirty="0">
                <a:latin typeface="Times New Roman"/>
                <a:cs typeface="Times New Roman"/>
              </a:rPr>
              <a:t>. [JUN 05/06]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of a </a:t>
            </a:r>
            <a:r>
              <a:rPr sz="1200" spc="-5" dirty="0">
                <a:latin typeface="Times New Roman"/>
                <a:cs typeface="Times New Roman"/>
              </a:rPr>
              <a:t>Limping </a:t>
            </a:r>
            <a:r>
              <a:rPr sz="1200" dirty="0">
                <a:latin typeface="Times New Roman"/>
                <a:cs typeface="Times New Roman"/>
              </a:rPr>
              <a:t>Child. [DEC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1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Mucopolysaccharidosis. </a:t>
            </a:r>
            <a:r>
              <a:rPr sz="1200" dirty="0">
                <a:latin typeface="Times New Roman"/>
                <a:cs typeface="Times New Roman"/>
              </a:rPr>
              <a:t>[DEC 06, 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Periosteal Reactions (DD). </a:t>
            </a:r>
            <a:r>
              <a:rPr sz="1200" dirty="0">
                <a:latin typeface="Times New Roman"/>
                <a:cs typeface="Times New Roman"/>
              </a:rPr>
              <a:t>[DEC 02,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1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Tuberous </a:t>
            </a:r>
            <a:r>
              <a:rPr sz="1200" spc="-5" dirty="0">
                <a:latin typeface="Times New Roman"/>
                <a:cs typeface="Times New Roman"/>
              </a:rPr>
              <a:t>Sclerosis and its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associations.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Sickle </a:t>
            </a:r>
            <a:r>
              <a:rPr sz="1200" spc="-5" dirty="0">
                <a:latin typeface="Times New Roman"/>
                <a:cs typeface="Times New Roman"/>
              </a:rPr>
              <a:t>cell disease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radiological appearances. [JUN/DEC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causes </a:t>
            </a:r>
            <a:r>
              <a:rPr sz="1200" dirty="0">
                <a:latin typeface="Times New Roman"/>
                <a:cs typeface="Times New Roman"/>
              </a:rPr>
              <a:t>of diffuse </a:t>
            </a:r>
            <a:r>
              <a:rPr sz="1200" spc="-5" dirty="0">
                <a:latin typeface="Times New Roman"/>
                <a:cs typeface="Times New Roman"/>
              </a:rPr>
              <a:t>skeletal sclerosis </a:t>
            </a:r>
            <a:r>
              <a:rPr sz="1200" dirty="0">
                <a:latin typeface="Times New Roman"/>
                <a:cs typeface="Times New Roman"/>
              </a:rPr>
              <a:t>and role of imaging 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Sero-negative Spondyloarthropathy.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appearance of absorption of terminal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phalanges.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249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 startAt="4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Imaging </a:t>
            </a:r>
            <a:r>
              <a:rPr sz="1200" dirty="0">
                <a:latin typeface="Times New Roman"/>
                <a:cs typeface="Times New Roman"/>
              </a:rPr>
              <a:t>of Traumatic </a:t>
            </a:r>
            <a:r>
              <a:rPr sz="1200" spc="-5" dirty="0">
                <a:latin typeface="Times New Roman"/>
                <a:cs typeface="Times New Roman"/>
              </a:rPr>
              <a:t>knee.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47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Meniscal tear </a:t>
            </a:r>
            <a:r>
              <a:rPr sz="1200" dirty="0">
                <a:latin typeface="Times New Roman"/>
                <a:cs typeface="Times New Roman"/>
              </a:rPr>
              <a:t>of knee.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4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plain </a:t>
            </a:r>
            <a:r>
              <a:rPr sz="1200" spc="-5" dirty="0">
                <a:latin typeface="Times New Roman"/>
                <a:cs typeface="Times New Roman"/>
              </a:rPr>
              <a:t>X rays and 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Congenital Dislocation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Hip </a:t>
            </a:r>
            <a:r>
              <a:rPr sz="1200" dirty="0">
                <a:latin typeface="Times New Roman"/>
                <a:cs typeface="Times New Roman"/>
              </a:rPr>
              <a:t>jt.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4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congenital dislocation </a:t>
            </a:r>
            <a:r>
              <a:rPr sz="1200" dirty="0">
                <a:latin typeface="Times New Roman"/>
                <a:cs typeface="Times New Roman"/>
              </a:rPr>
              <a:t>of hip joint.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[09]]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4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SLAP lesions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shoulder.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Rib </a:t>
            </a:r>
            <a:r>
              <a:rPr sz="1200" spc="-5" dirty="0">
                <a:latin typeface="Times New Roman"/>
                <a:cs typeface="Times New Roman"/>
              </a:rPr>
              <a:t>Notching.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Para vertebral </a:t>
            </a:r>
            <a:r>
              <a:rPr sz="1200" dirty="0">
                <a:latin typeface="Times New Roman"/>
                <a:cs typeface="Times New Roman"/>
              </a:rPr>
              <a:t>masses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imaging features. [June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inferior </a:t>
            </a:r>
            <a:r>
              <a:rPr sz="1200" spc="-5" dirty="0">
                <a:latin typeface="Times New Roman"/>
                <a:cs typeface="Times New Roman"/>
              </a:rPr>
              <a:t>RIB notching.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2 </a:t>
            </a:r>
            <a:r>
              <a:rPr sz="1200" spc="-5" dirty="0">
                <a:latin typeface="Times New Roman"/>
                <a:cs typeface="Times New Roman"/>
              </a:rPr>
              <a:t>common causes.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ossification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bones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elbow.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5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and </a:t>
            </a:r>
            <a:r>
              <a:rPr sz="1200" dirty="0">
                <a:latin typeface="Times New Roman"/>
                <a:cs typeface="Times New Roman"/>
              </a:rPr>
              <a:t>associations of </a:t>
            </a:r>
            <a:r>
              <a:rPr sz="1200" spc="-5" dirty="0">
                <a:latin typeface="Times New Roman"/>
                <a:cs typeface="Times New Roman"/>
              </a:rPr>
              <a:t>Fibrous dysplasia.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imaging of pre-sacral </a:t>
            </a:r>
            <a:r>
              <a:rPr sz="1200" spc="-5" dirty="0">
                <a:latin typeface="Times New Roman"/>
                <a:cs typeface="Times New Roman"/>
              </a:rPr>
              <a:t>masses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children.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Ozone therapy for </a:t>
            </a:r>
            <a:r>
              <a:rPr sz="1200" spc="-5" dirty="0">
                <a:latin typeface="Times New Roman"/>
                <a:cs typeface="Times New Roman"/>
              </a:rPr>
              <a:t>backache.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5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Plasma </a:t>
            </a:r>
            <a:r>
              <a:rPr sz="1200" spc="-5" dirty="0">
                <a:latin typeface="Times New Roman"/>
                <a:cs typeface="Times New Roman"/>
              </a:rPr>
              <a:t>Cell </a:t>
            </a:r>
            <a:r>
              <a:rPr sz="1200" dirty="0">
                <a:latin typeface="Times New Roman"/>
                <a:cs typeface="Times New Roman"/>
              </a:rPr>
              <a:t>Tumors. 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Skeletal </a:t>
            </a:r>
            <a:r>
              <a:rPr sz="1200" spc="-5" dirty="0">
                <a:latin typeface="Times New Roman"/>
                <a:cs typeface="Times New Roman"/>
              </a:rPr>
              <a:t>Dysplasias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utero.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5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Rotator cuff </a:t>
            </a:r>
            <a:r>
              <a:rPr sz="1200" spc="-5" dirty="0">
                <a:latin typeface="Times New Roman"/>
                <a:cs typeface="Times New Roman"/>
              </a:rPr>
              <a:t>lesions.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300355">
              <a:lnSpc>
                <a:spcPts val="1380"/>
              </a:lnSpc>
              <a:spcBef>
                <a:spcPts val="65"/>
              </a:spcBef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round </a:t>
            </a:r>
            <a:r>
              <a:rPr sz="1200" dirty="0">
                <a:latin typeface="Times New Roman"/>
                <a:cs typeface="Times New Roman"/>
              </a:rPr>
              <a:t>cell </a:t>
            </a:r>
            <a:r>
              <a:rPr sz="1200" spc="-5" dirty="0">
                <a:latin typeface="Times New Roman"/>
                <a:cs typeface="Times New Roman"/>
              </a:rPr>
              <a:t>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bone?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in detail differentiating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these.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2008]</a:t>
            </a:r>
            <a:endParaRPr sz="1200">
              <a:latin typeface="Times New Roman"/>
              <a:cs typeface="Times New Roman"/>
            </a:endParaRPr>
          </a:p>
          <a:p>
            <a:pPr marL="12700" marR="19177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radiological features, complications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Paget‘s disease. 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 marR="58547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techniques, imaging features </a:t>
            </a:r>
            <a:r>
              <a:rPr sz="1200" dirty="0">
                <a:latin typeface="Times New Roman"/>
                <a:cs typeface="Times New Roman"/>
              </a:rPr>
              <a:t>&amp; limitations of </a:t>
            </a:r>
            <a:r>
              <a:rPr sz="1200" spc="-5" dirty="0">
                <a:latin typeface="Times New Roman"/>
                <a:cs typeface="Times New Roman"/>
              </a:rPr>
              <a:t>sonographic </a:t>
            </a:r>
            <a:r>
              <a:rPr sz="1200" dirty="0">
                <a:latin typeface="Times New Roman"/>
                <a:cs typeface="Times New Roman"/>
              </a:rPr>
              <a:t>evaluation of  the </a:t>
            </a:r>
            <a:r>
              <a:rPr sz="1200" spc="-5" dirty="0">
                <a:latin typeface="Times New Roman"/>
                <a:cs typeface="Times New Roman"/>
              </a:rPr>
              <a:t>rotator cuff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2008]</a:t>
            </a:r>
            <a:endParaRPr sz="1200">
              <a:latin typeface="Times New Roman"/>
              <a:cs typeface="Times New Roman"/>
            </a:endParaRPr>
          </a:p>
          <a:p>
            <a:pPr marL="12700" marR="27686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different types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fractures. </a:t>
            </a:r>
            <a:r>
              <a:rPr sz="1200" dirty="0">
                <a:latin typeface="Times New Roman"/>
                <a:cs typeface="Times New Roman"/>
              </a:rPr>
              <a:t>What are the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fracture?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22606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Stress </a:t>
            </a:r>
            <a:r>
              <a:rPr sz="1200" dirty="0">
                <a:latin typeface="Times New Roman"/>
                <a:cs typeface="Times New Roman"/>
              </a:rPr>
              <a:t>fracture.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sites and </a:t>
            </a:r>
            <a:r>
              <a:rPr sz="1200" dirty="0">
                <a:latin typeface="Times New Roman"/>
                <a:cs typeface="Times New Roman"/>
              </a:rPr>
              <a:t>predisposing </a:t>
            </a:r>
            <a:r>
              <a:rPr sz="1200" spc="-5" dirty="0">
                <a:latin typeface="Times New Roman"/>
                <a:cs typeface="Times New Roman"/>
              </a:rPr>
              <a:t>factors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stress fracture.  Describe </a:t>
            </a:r>
            <a:r>
              <a:rPr sz="1200" dirty="0">
                <a:latin typeface="Times New Roman"/>
                <a:cs typeface="Times New Roman"/>
              </a:rPr>
              <a:t>various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stress fractures.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467359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various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Osteoid osteoma.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its differential  diagnosis.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39700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life </a:t>
            </a:r>
            <a:r>
              <a:rPr sz="1200" spc="-5" dirty="0">
                <a:latin typeface="Times New Roman"/>
                <a:cs typeface="Times New Roman"/>
              </a:rPr>
              <a:t>cycle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hydatid disease causative organisms. Enumerate sites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affection 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human beings. Describe 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Musculoskeletal hydatidosis. [Dec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20014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Hypertrophic osteoarthropathy.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its DD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describe its imaging  findings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plain </a:t>
            </a:r>
            <a:r>
              <a:rPr sz="1200" dirty="0">
                <a:latin typeface="Times New Roman"/>
                <a:cs typeface="Times New Roman"/>
              </a:rPr>
              <a:t>radiograph. 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156845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radiographic </a:t>
            </a:r>
            <a:r>
              <a:rPr sz="1200" spc="-5" dirty="0">
                <a:latin typeface="Times New Roman"/>
                <a:cs typeface="Times New Roman"/>
              </a:rPr>
              <a:t>and sonographic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developmental </a:t>
            </a:r>
            <a:r>
              <a:rPr sz="1200" dirty="0">
                <a:latin typeface="Times New Roman"/>
                <a:cs typeface="Times New Roman"/>
              </a:rPr>
              <a:t>dysplasia of Hip. [Jun  2011]</a:t>
            </a:r>
            <a:endParaRPr sz="1200">
              <a:latin typeface="Times New Roman"/>
              <a:cs typeface="Times New Roman"/>
            </a:endParaRPr>
          </a:p>
          <a:p>
            <a:pPr marL="12700" marR="403225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anatomy of the knee joint. Briefly state the </a:t>
            </a:r>
            <a:r>
              <a:rPr sz="1200" spc="-5" dirty="0">
                <a:latin typeface="Times New Roman"/>
                <a:cs typeface="Times New Roman"/>
              </a:rPr>
              <a:t>MR sequences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would  employ to delineate a suspected </a:t>
            </a:r>
            <a:r>
              <a:rPr sz="1200" spc="-5" dirty="0">
                <a:latin typeface="Times New Roman"/>
                <a:cs typeface="Times New Roman"/>
              </a:rPr>
              <a:t>medial meniscus </a:t>
            </a:r>
            <a:r>
              <a:rPr sz="1200" dirty="0">
                <a:latin typeface="Times New Roman"/>
                <a:cs typeface="Times New Roman"/>
              </a:rPr>
              <a:t>tear. [June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different </a:t>
            </a:r>
            <a:r>
              <a:rPr sz="1200" dirty="0">
                <a:latin typeface="Times New Roman"/>
                <a:cs typeface="Times New Roman"/>
              </a:rPr>
              <a:t>varieties of </a:t>
            </a:r>
            <a:r>
              <a:rPr sz="1200" spc="-5" dirty="0">
                <a:latin typeface="Times New Roman"/>
                <a:cs typeface="Times New Roman"/>
              </a:rPr>
              <a:t>Osteosarcoma. Discuss their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87325">
              <a:lnSpc>
                <a:spcPts val="1380"/>
              </a:lnSpc>
              <a:spcBef>
                <a:spcPts val="70"/>
              </a:spcBef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Decribe etiopathogenesis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Osteomyelitis. Discuss 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acute osteomyelitis. 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40995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associations of </a:t>
            </a:r>
            <a:r>
              <a:rPr sz="1200" spc="-5" dirty="0">
                <a:latin typeface="Times New Roman"/>
                <a:cs typeface="Times New Roman"/>
              </a:rPr>
              <a:t>Hypertrophic Osteoarthropathy. Briefly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its  radiological findings, Differential diagnosis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Nuclear medicine. </a:t>
            </a:r>
            <a:r>
              <a:rPr sz="1200" dirty="0">
                <a:latin typeface="Times New Roman"/>
                <a:cs typeface="Times New Roman"/>
              </a:rPr>
              <a:t>[3+4+2+1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706755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scoliosis. Discuss 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plain </a:t>
            </a:r>
            <a:r>
              <a:rPr sz="1200" spc="-5" dirty="0">
                <a:latin typeface="Times New Roman"/>
                <a:cs typeface="Times New Roman"/>
              </a:rPr>
              <a:t>radiographic, </a:t>
            </a:r>
            <a:r>
              <a:rPr sz="1200" dirty="0">
                <a:latin typeface="Times New Roman"/>
                <a:cs typeface="Times New Roman"/>
              </a:rPr>
              <a:t>CT and MRI in  </a:t>
            </a:r>
            <a:r>
              <a:rPr sz="1200" spc="-5" dirty="0">
                <a:latin typeface="Times New Roman"/>
                <a:cs typeface="Times New Roman"/>
              </a:rPr>
              <a:t>neuroﬁbromatosis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spine. Discuss </a:t>
            </a:r>
            <a:r>
              <a:rPr sz="1200" dirty="0">
                <a:latin typeface="Times New Roman"/>
                <a:cs typeface="Times New Roman"/>
              </a:rPr>
              <a:t>Cobb‘s </a:t>
            </a:r>
            <a:r>
              <a:rPr sz="1200" spc="-5" dirty="0">
                <a:latin typeface="Times New Roman"/>
                <a:cs typeface="Times New Roman"/>
              </a:rPr>
              <a:t>angle and draw </a:t>
            </a:r>
            <a:r>
              <a:rPr sz="1200" dirty="0">
                <a:latin typeface="Times New Roman"/>
                <a:cs typeface="Times New Roman"/>
              </a:rPr>
              <a:t>a diagram </a:t>
            </a:r>
            <a:r>
              <a:rPr sz="1200" spc="-5" dirty="0">
                <a:latin typeface="Times New Roman"/>
                <a:cs typeface="Times New Roman"/>
              </a:rPr>
              <a:t>illustrating its  measurement. </a:t>
            </a:r>
            <a:r>
              <a:rPr sz="1200" dirty="0">
                <a:latin typeface="Times New Roman"/>
                <a:cs typeface="Times New Roman"/>
              </a:rPr>
              <a:t>[2+5+2+1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98425">
              <a:lnSpc>
                <a:spcPts val="1380"/>
              </a:lnSpc>
              <a:buAutoNum type="arabicPeriod" startAt="5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Mention causes </a:t>
            </a:r>
            <a:r>
              <a:rPr sz="1200" dirty="0">
                <a:latin typeface="Times New Roman"/>
                <a:cs typeface="Times New Roman"/>
              </a:rPr>
              <a:t>of periosteal new bone formation. </a:t>
            </a:r>
            <a:r>
              <a:rPr sz="1200" spc="-5" dirty="0">
                <a:latin typeface="Times New Roman"/>
                <a:cs typeface="Times New Roman"/>
              </a:rPr>
              <a:t>Brieﬂy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characteristic radiological 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osteomyelitis affecting </a:t>
            </a:r>
            <a:r>
              <a:rPr sz="1200" dirty="0">
                <a:latin typeface="Times New Roman"/>
                <a:cs typeface="Times New Roman"/>
              </a:rPr>
              <a:t>infants, children &amp; </a:t>
            </a:r>
            <a:r>
              <a:rPr sz="1200" spc="-5" dirty="0">
                <a:latin typeface="Times New Roman"/>
                <a:cs typeface="Times New Roman"/>
              </a:rPr>
              <a:t>adults. </a:t>
            </a:r>
            <a:r>
              <a:rPr sz="1200" dirty="0">
                <a:latin typeface="Times New Roman"/>
                <a:cs typeface="Times New Roman"/>
              </a:rPr>
              <a:t>[2+8 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5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15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spc="5" dirty="0">
                <a:latin typeface="Times New Roman"/>
                <a:cs typeface="Times New Roman"/>
              </a:rPr>
              <a:t>boy </a:t>
            </a:r>
            <a:r>
              <a:rPr sz="1200" spc="-5" dirty="0">
                <a:latin typeface="Times New Roman"/>
                <a:cs typeface="Times New Roman"/>
              </a:rPr>
              <a:t>presenting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localized pain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swelling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884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 months </a:t>
            </a:r>
            <a:r>
              <a:rPr sz="1200" spc="-5" dirty="0">
                <a:latin typeface="Times New Roman"/>
                <a:cs typeface="Times New Roman"/>
              </a:rPr>
              <a:t>duration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right lower thigh. Discuss conventional radiographic, </a:t>
            </a:r>
            <a:r>
              <a:rPr sz="1200" dirty="0">
                <a:latin typeface="Times New Roman"/>
                <a:cs typeface="Times New Roman"/>
              </a:rPr>
              <a:t>CT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tabLst>
                <a:tab pos="451484" algn="l"/>
              </a:tabLst>
            </a:pPr>
            <a:r>
              <a:rPr sz="1200" dirty="0">
                <a:latin typeface="Times New Roman"/>
                <a:cs typeface="Times New Roman"/>
              </a:rPr>
              <a:t>MRI	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commonest primary malignant bone tumor in this </a:t>
            </a:r>
            <a:r>
              <a:rPr sz="1200" spc="-5" dirty="0">
                <a:latin typeface="Times New Roman"/>
                <a:cs typeface="Times New Roman"/>
              </a:rPr>
              <a:t>age. [1+3+3+3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78435">
              <a:lnSpc>
                <a:spcPts val="1380"/>
              </a:lnSpc>
              <a:spcBef>
                <a:spcPts val="65"/>
              </a:spcBef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cysts </a:t>
            </a:r>
            <a:r>
              <a:rPr sz="1200" dirty="0">
                <a:latin typeface="Times New Roman"/>
                <a:cs typeface="Times New Roman"/>
              </a:rPr>
              <a:t>of jaw.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brieﬂy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type of </a:t>
            </a:r>
            <a:r>
              <a:rPr sz="1200" spc="-10" dirty="0">
                <a:latin typeface="Times New Roman"/>
                <a:cs typeface="Times New Roman"/>
              </a:rPr>
              <a:t>cyst. </a:t>
            </a:r>
            <a:r>
              <a:rPr sz="1200" dirty="0">
                <a:latin typeface="Times New Roman"/>
                <a:cs typeface="Times New Roman"/>
              </a:rPr>
              <a:t>Draw </a:t>
            </a:r>
            <a:r>
              <a:rPr sz="1200" spc="-5" dirty="0">
                <a:latin typeface="Times New Roman"/>
                <a:cs typeface="Times New Roman"/>
              </a:rPr>
              <a:t>suitable  diagrams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types. [2+6+2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6035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differential diagnosis </a:t>
            </a:r>
            <a:r>
              <a:rPr sz="1200" dirty="0">
                <a:latin typeface="Times New Roman"/>
                <a:cs typeface="Times New Roman"/>
              </a:rPr>
              <a:t>and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painless </a:t>
            </a:r>
            <a:r>
              <a:rPr sz="1200" dirty="0">
                <a:latin typeface="Times New Roman"/>
                <a:cs typeface="Times New Roman"/>
              </a:rPr>
              <a:t>expansile lesion involving  </a:t>
            </a:r>
            <a:r>
              <a:rPr sz="1200" spc="-5" dirty="0">
                <a:latin typeface="Times New Roman"/>
                <a:cs typeface="Times New Roman"/>
              </a:rPr>
              <a:t>single rib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adult. </a:t>
            </a:r>
            <a:r>
              <a:rPr sz="1200" dirty="0">
                <a:latin typeface="Times New Roman"/>
                <a:cs typeface="Times New Roman"/>
              </a:rPr>
              <a:t>[3+7 Jun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54000">
              <a:lnSpc>
                <a:spcPts val="1380"/>
              </a:lnSpc>
              <a:buAutoNum type="arabicPeriod" startAt="79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posterior scalloping of </a:t>
            </a:r>
            <a:r>
              <a:rPr sz="1200" spc="-5" dirty="0">
                <a:latin typeface="Times New Roman"/>
                <a:cs typeface="Times New Roman"/>
              </a:rPr>
              <a:t>vertebrae. Describe </a:t>
            </a:r>
            <a:r>
              <a:rPr sz="1200" dirty="0">
                <a:latin typeface="Times New Roman"/>
                <a:cs typeface="Times New Roman"/>
              </a:rPr>
              <a:t>skeletal </a:t>
            </a:r>
            <a:r>
              <a:rPr sz="1200" spc="-5" dirty="0">
                <a:latin typeface="Times New Roman"/>
                <a:cs typeface="Times New Roman"/>
              </a:rPr>
              <a:t>changes seen </a:t>
            </a:r>
            <a:r>
              <a:rPr sz="1200" dirty="0">
                <a:latin typeface="Times New Roman"/>
                <a:cs typeface="Times New Roman"/>
              </a:rPr>
              <a:t>in von  </a:t>
            </a:r>
            <a:r>
              <a:rPr sz="1200" spc="-5" dirty="0">
                <a:latin typeface="Times New Roman"/>
                <a:cs typeface="Times New Roman"/>
              </a:rPr>
              <a:t>Recklinghausen‘s disease.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9558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hemolytic anemia.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Thalassemia major.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its DDs from </a:t>
            </a:r>
            <a:r>
              <a:rPr sz="1200" dirty="0">
                <a:latin typeface="Times New Roman"/>
                <a:cs typeface="Times New Roman"/>
              </a:rPr>
              <a:t>sickle </a:t>
            </a:r>
            <a:r>
              <a:rPr sz="1200" spc="-5" dirty="0">
                <a:latin typeface="Times New Roman"/>
                <a:cs typeface="Times New Roman"/>
              </a:rPr>
              <a:t>cell anaemia. </a:t>
            </a:r>
            <a:r>
              <a:rPr sz="1200" dirty="0">
                <a:latin typeface="Times New Roman"/>
                <a:cs typeface="Times New Roman"/>
              </a:rPr>
              <a:t>[2+5+3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2288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osteomalacia.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renal osteodystrophy.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differentiating </a:t>
            </a:r>
            <a:r>
              <a:rPr sz="1200" dirty="0">
                <a:latin typeface="Times New Roman"/>
                <a:cs typeface="Times New Roman"/>
              </a:rPr>
              <a:t>from primary  </a:t>
            </a:r>
            <a:r>
              <a:rPr sz="1200" spc="-5" dirty="0">
                <a:latin typeface="Times New Roman"/>
                <a:cs typeface="Times New Roman"/>
              </a:rPr>
              <a:t>hyperparathyroidism. </a:t>
            </a:r>
            <a:r>
              <a:rPr sz="1200" dirty="0">
                <a:latin typeface="Times New Roman"/>
                <a:cs typeface="Times New Roman"/>
              </a:rPr>
              <a:t>[3+4+3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40970">
              <a:lnSpc>
                <a:spcPts val="1380"/>
              </a:lnSpc>
              <a:spcBef>
                <a:spcPts val="5"/>
              </a:spcBef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Osteoporosis? Enumerate causes </a:t>
            </a:r>
            <a:r>
              <a:rPr sz="1200" dirty="0">
                <a:latin typeface="Times New Roman"/>
                <a:cs typeface="Times New Roman"/>
              </a:rPr>
              <a:t>if </a:t>
            </a:r>
            <a:r>
              <a:rPr sz="1200" spc="-5" dirty="0">
                <a:latin typeface="Times New Roman"/>
                <a:cs typeface="Times New Roman"/>
              </a:rPr>
              <a:t>osteoporosis. Discuss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modalities  currently in </a:t>
            </a:r>
            <a:r>
              <a:rPr sz="1200" spc="-5" dirty="0">
                <a:latin typeface="Times New Roman"/>
                <a:cs typeface="Times New Roman"/>
              </a:rPr>
              <a:t>vogue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bone </a:t>
            </a:r>
            <a:r>
              <a:rPr sz="1200" spc="-5" dirty="0">
                <a:latin typeface="Times New Roman"/>
                <a:cs typeface="Times New Roman"/>
              </a:rPr>
              <a:t>mineral density. [2+2+6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8483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clinical features, </a:t>
            </a:r>
            <a:r>
              <a:rPr sz="1200" dirty="0">
                <a:latin typeface="Times New Roman"/>
                <a:cs typeface="Times New Roman"/>
              </a:rPr>
              <a:t>common </a:t>
            </a:r>
            <a:r>
              <a:rPr sz="1200" spc="-5" dirty="0">
                <a:latin typeface="Times New Roman"/>
                <a:cs typeface="Times New Roman"/>
              </a:rPr>
              <a:t>sites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findings in </a:t>
            </a:r>
            <a:r>
              <a:rPr sz="1200" spc="-5" dirty="0">
                <a:latin typeface="Times New Roman"/>
                <a:cs typeface="Times New Roman"/>
              </a:rPr>
              <a:t>Ewing‘s  sarcoma? Discuss its differential diagnosis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brief. [2+2+4+2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22987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The Child </a:t>
            </a:r>
            <a:r>
              <a:rPr sz="1200" spc="-5" dirty="0">
                <a:latin typeface="Times New Roman"/>
                <a:cs typeface="Times New Roman"/>
              </a:rPr>
              <a:t>Welfare Board has referred an </a:t>
            </a:r>
            <a:r>
              <a:rPr sz="1200" dirty="0">
                <a:latin typeface="Times New Roman"/>
                <a:cs typeface="Times New Roman"/>
              </a:rPr>
              <a:t>accused to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estimation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age. Being </a:t>
            </a:r>
            <a:r>
              <a:rPr sz="1200" dirty="0">
                <a:latin typeface="Times New Roman"/>
                <a:cs typeface="Times New Roman"/>
              </a:rPr>
              <a:t>a  </a:t>
            </a:r>
            <a:r>
              <a:rPr sz="1200" spc="-5" dirty="0">
                <a:latin typeface="Times New Roman"/>
                <a:cs typeface="Times New Roman"/>
              </a:rPr>
              <a:t>radiologist, </a:t>
            </a:r>
            <a:r>
              <a:rPr sz="1200" dirty="0">
                <a:latin typeface="Times New Roman"/>
                <a:cs typeface="Times New Roman"/>
              </a:rPr>
              <a:t>how </a:t>
            </a:r>
            <a:r>
              <a:rPr sz="1200" spc="-5" dirty="0">
                <a:latin typeface="Times New Roman"/>
                <a:cs typeface="Times New Roman"/>
              </a:rPr>
              <a:t>would you </a:t>
            </a:r>
            <a:r>
              <a:rPr sz="1200" dirty="0">
                <a:latin typeface="Times New Roman"/>
                <a:cs typeface="Times New Roman"/>
              </a:rPr>
              <a:t>carry out this assignment?.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spc="5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variables </a:t>
            </a:r>
            <a:r>
              <a:rPr sz="1200" dirty="0">
                <a:latin typeface="Times New Roman"/>
                <a:cs typeface="Times New Roman"/>
              </a:rPr>
              <a:t>that can  </a:t>
            </a:r>
            <a:r>
              <a:rPr sz="1200" spc="-5" dirty="0">
                <a:latin typeface="Times New Roman"/>
                <a:cs typeface="Times New Roman"/>
              </a:rPr>
              <a:t>affect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estimated </a:t>
            </a:r>
            <a:r>
              <a:rPr sz="1200" dirty="0">
                <a:latin typeface="Times New Roman"/>
                <a:cs typeface="Times New Roman"/>
              </a:rPr>
              <a:t>age. [6+4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13].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painful </a:t>
            </a:r>
            <a:r>
              <a:rPr sz="1200" dirty="0">
                <a:latin typeface="Times New Roman"/>
                <a:cs typeface="Times New Roman"/>
              </a:rPr>
              <a:t>limp in a </a:t>
            </a:r>
            <a:r>
              <a:rPr sz="1200" spc="-5" dirty="0">
                <a:latin typeface="Times New Roman"/>
                <a:cs typeface="Times New Roman"/>
              </a:rPr>
              <a:t>child unable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bear weight.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plain </a:t>
            </a:r>
            <a:r>
              <a:rPr sz="1200" spc="-5" dirty="0">
                <a:latin typeface="Times New Roman"/>
                <a:cs typeface="Times New Roman"/>
              </a:rPr>
              <a:t>X-ray, arthrography, US, </a:t>
            </a:r>
            <a:r>
              <a:rPr sz="1200" dirty="0">
                <a:latin typeface="Times New Roman"/>
                <a:cs typeface="Times New Roman"/>
              </a:rPr>
              <a:t>CT, MRI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scintigraphy in arriving </a:t>
            </a:r>
            <a:r>
              <a:rPr sz="1200" spc="-5" dirty="0">
                <a:latin typeface="Times New Roman"/>
                <a:cs typeface="Times New Roman"/>
              </a:rPr>
              <a:t>at diagnosis.  [2+2+1+1+1+2+1 </a:t>
            </a:r>
            <a:r>
              <a:rPr sz="1200" dirty="0">
                <a:latin typeface="Times New Roman"/>
                <a:cs typeface="Times New Roman"/>
              </a:rPr>
              <a:t>Jun 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plain </a:t>
            </a:r>
            <a:r>
              <a:rPr sz="1200" spc="-5" dirty="0">
                <a:latin typeface="Times New Roman"/>
                <a:cs typeface="Times New Roman"/>
              </a:rPr>
              <a:t>X-ray,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MRI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cases </a:t>
            </a:r>
            <a:r>
              <a:rPr sz="1200" dirty="0">
                <a:latin typeface="Times New Roman"/>
                <a:cs typeface="Times New Roman"/>
              </a:rPr>
              <a:t>of lower </a:t>
            </a:r>
            <a:r>
              <a:rPr sz="1200" spc="-5" dirty="0">
                <a:latin typeface="Times New Roman"/>
                <a:cs typeface="Times New Roman"/>
              </a:rPr>
              <a:t>cervical spinal trauma. [3+4+3 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5" dirty="0">
                <a:latin typeface="Times New Roman"/>
                <a:cs typeface="Times New Roman"/>
              </a:rPr>
              <a:t> 13]</a:t>
            </a:r>
            <a:endParaRPr sz="1200">
              <a:latin typeface="Times New Roman"/>
              <a:cs typeface="Times New Roman"/>
            </a:endParaRPr>
          </a:p>
          <a:p>
            <a:pPr marL="12700" marR="17335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anatomy of the </a:t>
            </a:r>
            <a:r>
              <a:rPr sz="1200" spc="-5" dirty="0">
                <a:latin typeface="Times New Roman"/>
                <a:cs typeface="Times New Roman"/>
              </a:rPr>
              <a:t>shoulder </a:t>
            </a:r>
            <a:r>
              <a:rPr sz="1200" dirty="0">
                <a:latin typeface="Times New Roman"/>
                <a:cs typeface="Times New Roman"/>
              </a:rPr>
              <a:t>joint. Briefly state the </a:t>
            </a:r>
            <a:r>
              <a:rPr sz="1200" spc="-5" dirty="0">
                <a:latin typeface="Times New Roman"/>
                <a:cs typeface="Times New Roman"/>
              </a:rPr>
              <a:t>MR sequences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would  employ to delineate </a:t>
            </a:r>
            <a:r>
              <a:rPr sz="1200" spc="-5" dirty="0">
                <a:latin typeface="Times New Roman"/>
                <a:cs typeface="Times New Roman"/>
              </a:rPr>
              <a:t>various lesions </a:t>
            </a:r>
            <a:r>
              <a:rPr sz="1200" dirty="0">
                <a:latin typeface="Times New Roman"/>
                <a:cs typeface="Times New Roman"/>
              </a:rPr>
              <a:t>of the shoulder joint. [4+6 Jun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Ossification </a:t>
            </a:r>
            <a:r>
              <a:rPr sz="1200" dirty="0">
                <a:latin typeface="Times New Roman"/>
                <a:cs typeface="Times New Roman"/>
              </a:rPr>
              <a:t>of elbow joint </a:t>
            </a:r>
            <a:r>
              <a:rPr sz="1200" spc="-5" dirty="0">
                <a:latin typeface="Times New Roman"/>
                <a:cs typeface="Times New Roman"/>
              </a:rPr>
              <a:t>and its clinical significance.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Fusion imaging. </a:t>
            </a:r>
            <a:r>
              <a:rPr sz="1200" dirty="0">
                <a:latin typeface="Times New Roman"/>
                <a:cs typeface="Times New Roman"/>
              </a:rPr>
              <a:t>[5+5 Jun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28955">
              <a:lnSpc>
                <a:spcPts val="1380"/>
              </a:lnSpc>
              <a:spcBef>
                <a:spcPts val="65"/>
              </a:spcBef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5 </a:t>
            </a:r>
            <a:r>
              <a:rPr sz="1200" spc="-5" dirty="0">
                <a:latin typeface="Times New Roman"/>
                <a:cs typeface="Times New Roman"/>
              </a:rPr>
              <a:t>morphological </a:t>
            </a:r>
            <a:r>
              <a:rPr sz="1200" dirty="0">
                <a:latin typeface="Times New Roman"/>
                <a:cs typeface="Times New Roman"/>
              </a:rPr>
              <a:t>patterns of </a:t>
            </a:r>
            <a:r>
              <a:rPr sz="1200" spc="-5" dirty="0">
                <a:latin typeface="Times New Roman"/>
                <a:cs typeface="Times New Roman"/>
              </a:rPr>
              <a:t>periosteal reaction and state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clinical  significance. </a:t>
            </a:r>
            <a:r>
              <a:rPr sz="1200" dirty="0">
                <a:latin typeface="Times New Roman"/>
                <a:cs typeface="Times New Roman"/>
              </a:rPr>
              <a:t>[2+2+2+2+2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60452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pathophysiology of </a:t>
            </a:r>
            <a:r>
              <a:rPr sz="1200" spc="-5" dirty="0">
                <a:latin typeface="Times New Roman"/>
                <a:cs typeface="Times New Roman"/>
              </a:rPr>
              <a:t>osteomalacia. Describe </a:t>
            </a:r>
            <a:r>
              <a:rPr sz="1200" dirty="0">
                <a:latin typeface="Times New Roman"/>
                <a:cs typeface="Times New Roman"/>
              </a:rPr>
              <a:t>imaging features in primary  </a:t>
            </a:r>
            <a:r>
              <a:rPr sz="1200" spc="-5" dirty="0">
                <a:latin typeface="Times New Roman"/>
                <a:cs typeface="Times New Roman"/>
              </a:rPr>
              <a:t>hyperparathyroidism.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3845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hematopoietic </a:t>
            </a:r>
            <a:r>
              <a:rPr sz="1200" spc="-5" dirty="0">
                <a:latin typeface="Times New Roman"/>
                <a:cs typeface="Times New Roman"/>
              </a:rPr>
              <a:t>disorders which causes </a:t>
            </a:r>
            <a:r>
              <a:rPr sz="1200" dirty="0">
                <a:latin typeface="Times New Roman"/>
                <a:cs typeface="Times New Roman"/>
              </a:rPr>
              <a:t>marrow </a:t>
            </a:r>
            <a:r>
              <a:rPr sz="1200" spc="-5" dirty="0">
                <a:latin typeface="Times New Roman"/>
                <a:cs typeface="Times New Roman"/>
              </a:rPr>
              <a:t>changes. Discuss </a:t>
            </a:r>
            <a:r>
              <a:rPr sz="1200" dirty="0">
                <a:latin typeface="Times New Roman"/>
                <a:cs typeface="Times New Roman"/>
              </a:rPr>
              <a:t>the MRI 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of these </a:t>
            </a:r>
            <a:r>
              <a:rPr sz="1200" spc="-5" dirty="0">
                <a:latin typeface="Times New Roman"/>
                <a:cs typeface="Times New Roman"/>
              </a:rPr>
              <a:t>marrow disorders. </a:t>
            </a:r>
            <a:r>
              <a:rPr sz="1200" dirty="0">
                <a:latin typeface="Times New Roman"/>
                <a:cs typeface="Times New Roman"/>
              </a:rPr>
              <a:t>[2+4+4 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avascular </a:t>
            </a:r>
            <a:r>
              <a:rPr sz="1200" dirty="0">
                <a:latin typeface="Times New Roman"/>
                <a:cs typeface="Times New Roman"/>
              </a:rPr>
              <a:t>necrosis of the hip and </a:t>
            </a:r>
            <a:r>
              <a:rPr sz="1200" spc="-5" dirty="0">
                <a:latin typeface="Times New Roman"/>
                <a:cs typeface="Times New Roman"/>
              </a:rPr>
              <a:t>its DD. </a:t>
            </a:r>
            <a:r>
              <a:rPr sz="1200" dirty="0">
                <a:latin typeface="Times New Roman"/>
                <a:cs typeface="Times New Roman"/>
              </a:rPr>
              <a:t>[7+3 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hypertrophic </a:t>
            </a:r>
            <a:r>
              <a:rPr sz="1200" dirty="0">
                <a:latin typeface="Times New Roman"/>
                <a:cs typeface="Times New Roman"/>
              </a:rPr>
              <a:t>osteoarthropathy [3+7 June 14]</a:t>
            </a:r>
            <a:endParaRPr sz="1200">
              <a:latin typeface="Times New Roman"/>
              <a:cs typeface="Times New Roman"/>
            </a:endParaRPr>
          </a:p>
          <a:p>
            <a:pPr marL="12700" marR="268605">
              <a:lnSpc>
                <a:spcPts val="1380"/>
              </a:lnSpc>
              <a:spcBef>
                <a:spcPts val="65"/>
              </a:spcBef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10-yr-old </a:t>
            </a:r>
            <a:r>
              <a:rPr sz="1200" dirty="0">
                <a:latin typeface="Times New Roman"/>
                <a:cs typeface="Times New Roman"/>
              </a:rPr>
              <a:t>child </a:t>
            </a:r>
            <a:r>
              <a:rPr sz="1200" spc="-5" dirty="0">
                <a:latin typeface="Times New Roman"/>
                <a:cs typeface="Times New Roman"/>
              </a:rPr>
              <a:t>has presented with swelling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mandible. </a:t>
            </a:r>
            <a:r>
              <a:rPr sz="1200" dirty="0">
                <a:latin typeface="Times New Roman"/>
                <a:cs typeface="Times New Roman"/>
              </a:rPr>
              <a:t>Enumerate the </a:t>
            </a:r>
            <a:r>
              <a:rPr sz="1200" spc="-5" dirty="0">
                <a:latin typeface="Times New Roman"/>
                <a:cs typeface="Times New Roman"/>
              </a:rPr>
              <a:t>causes and 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two. </a:t>
            </a:r>
            <a:r>
              <a:rPr sz="1200" spc="-5" dirty="0">
                <a:latin typeface="Times New Roman"/>
                <a:cs typeface="Times New Roman"/>
              </a:rPr>
              <a:t>[2+2+6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346710">
              <a:lnSpc>
                <a:spcPts val="1380"/>
              </a:lnSpc>
              <a:spcBef>
                <a:spcPts val="5"/>
              </a:spcBef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hypertrophic osteoarthropathy. </a:t>
            </a:r>
            <a:r>
              <a:rPr sz="1200" dirty="0">
                <a:latin typeface="Times New Roman"/>
                <a:cs typeface="Times New Roman"/>
              </a:rPr>
              <a:t>Briefly describe </a:t>
            </a:r>
            <a:r>
              <a:rPr sz="1200" spc="-5" dirty="0">
                <a:latin typeface="Times New Roman"/>
                <a:cs typeface="Times New Roman"/>
              </a:rPr>
              <a:t>its radiological  findings, DD and 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Nuclear medicine.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[2+4+2+2]</a:t>
            </a:r>
            <a:endParaRPr sz="1200">
              <a:latin typeface="Times New Roman"/>
              <a:cs typeface="Times New Roman"/>
            </a:endParaRPr>
          </a:p>
          <a:p>
            <a:pPr marL="12700" marR="194945">
              <a:lnSpc>
                <a:spcPts val="1380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hemolytic anemia.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Thalassemia major.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its DDs from </a:t>
            </a:r>
            <a:r>
              <a:rPr sz="1200" dirty="0">
                <a:latin typeface="Times New Roman"/>
                <a:cs typeface="Times New Roman"/>
              </a:rPr>
              <a:t>sickle </a:t>
            </a:r>
            <a:r>
              <a:rPr sz="1200" spc="-5" dirty="0">
                <a:latin typeface="Times New Roman"/>
                <a:cs typeface="Times New Roman"/>
              </a:rPr>
              <a:t>cell anaemia. </a:t>
            </a:r>
            <a:r>
              <a:rPr sz="1200" dirty="0">
                <a:latin typeface="Times New Roman"/>
                <a:cs typeface="Times New Roman"/>
              </a:rPr>
              <a:t>[2+5+3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this  </a:t>
            </a:r>
            <a:r>
              <a:rPr sz="1200" i="1" spc="-5" dirty="0">
                <a:latin typeface="Times New Roman"/>
                <a:cs typeface="Times New Roman"/>
              </a:rPr>
              <a:t>question was repeated from Dec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12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252095">
              <a:lnSpc>
                <a:spcPts val="1380"/>
              </a:lnSpc>
              <a:buAutoNum type="arabicPeriod" startAt="79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posterior scalloping of </a:t>
            </a:r>
            <a:r>
              <a:rPr sz="1200" spc="-5" dirty="0">
                <a:latin typeface="Times New Roman"/>
                <a:cs typeface="Times New Roman"/>
              </a:rPr>
              <a:t>vertebrae. Describe </a:t>
            </a:r>
            <a:r>
              <a:rPr sz="1200" dirty="0">
                <a:latin typeface="Times New Roman"/>
                <a:cs typeface="Times New Roman"/>
              </a:rPr>
              <a:t>skeletal </a:t>
            </a:r>
            <a:r>
              <a:rPr sz="1200" spc="-5" dirty="0">
                <a:latin typeface="Times New Roman"/>
                <a:cs typeface="Times New Roman"/>
              </a:rPr>
              <a:t>changes seen </a:t>
            </a:r>
            <a:r>
              <a:rPr sz="1200" dirty="0">
                <a:latin typeface="Times New Roman"/>
                <a:cs typeface="Times New Roman"/>
              </a:rPr>
              <a:t>in von  </a:t>
            </a:r>
            <a:r>
              <a:rPr sz="1200" spc="-5" dirty="0">
                <a:latin typeface="Times New Roman"/>
                <a:cs typeface="Times New Roman"/>
              </a:rPr>
              <a:t>Recklinghausen‘s disease.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(r</a:t>
            </a:r>
            <a:r>
              <a:rPr sz="1200" i="1" dirty="0">
                <a:latin typeface="Times New Roman"/>
                <a:cs typeface="Times New Roman"/>
              </a:rPr>
              <a:t>epeat </a:t>
            </a:r>
            <a:r>
              <a:rPr sz="1200" i="1" spc="-5" dirty="0">
                <a:latin typeface="Times New Roman"/>
                <a:cs typeface="Times New Roman"/>
              </a:rPr>
              <a:t>from Dec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12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7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painful </a:t>
            </a:r>
            <a:r>
              <a:rPr sz="1200" dirty="0">
                <a:latin typeface="Times New Roman"/>
                <a:cs typeface="Times New Roman"/>
              </a:rPr>
              <a:t>limp in a </a:t>
            </a:r>
            <a:r>
              <a:rPr sz="1200" spc="-5" dirty="0">
                <a:latin typeface="Times New Roman"/>
                <a:cs typeface="Times New Roman"/>
              </a:rPr>
              <a:t>child unable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bear weight.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80100" cy="49415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864869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plain </a:t>
            </a:r>
            <a:r>
              <a:rPr sz="1200" spc="-5" dirty="0">
                <a:latin typeface="Times New Roman"/>
                <a:cs typeface="Times New Roman"/>
              </a:rPr>
              <a:t>X-ray, arthrography, US, </a:t>
            </a:r>
            <a:r>
              <a:rPr sz="1200" dirty="0">
                <a:latin typeface="Times New Roman"/>
                <a:cs typeface="Times New Roman"/>
              </a:rPr>
              <a:t>CT, MRI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scintigraphy in arriving </a:t>
            </a:r>
            <a:r>
              <a:rPr sz="1200" spc="-5" dirty="0">
                <a:latin typeface="Times New Roman"/>
                <a:cs typeface="Times New Roman"/>
              </a:rPr>
              <a:t>at diagnosis.  [2+2+1+1+1+2+1 Dec </a:t>
            </a:r>
            <a:r>
              <a:rPr sz="1200" dirty="0">
                <a:latin typeface="Times New Roman"/>
                <a:cs typeface="Times New Roman"/>
              </a:rPr>
              <a:t>14](</a:t>
            </a:r>
            <a:r>
              <a:rPr sz="1200" i="1" dirty="0">
                <a:latin typeface="Times New Roman"/>
                <a:cs typeface="Times New Roman"/>
              </a:rPr>
              <a:t>exact </a:t>
            </a:r>
            <a:r>
              <a:rPr sz="1200" i="1" spc="-5" dirty="0">
                <a:latin typeface="Times New Roman"/>
                <a:cs typeface="Times New Roman"/>
              </a:rPr>
              <a:t>repeat from </a:t>
            </a:r>
            <a:r>
              <a:rPr sz="1200" i="1" dirty="0">
                <a:latin typeface="Times New Roman"/>
                <a:cs typeface="Times New Roman"/>
              </a:rPr>
              <a:t>June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13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2349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100. Classify </a:t>
            </a:r>
            <a:r>
              <a:rPr sz="1200" spc="-5" dirty="0">
                <a:latin typeface="Times New Roman"/>
                <a:cs typeface="Times New Roman"/>
              </a:rPr>
              <a:t>cysts </a:t>
            </a:r>
            <a:r>
              <a:rPr sz="1200" dirty="0">
                <a:latin typeface="Times New Roman"/>
                <a:cs typeface="Times New Roman"/>
              </a:rPr>
              <a:t>of jaw.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brieﬂy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type of </a:t>
            </a:r>
            <a:r>
              <a:rPr sz="1200" spc="-5" dirty="0">
                <a:latin typeface="Times New Roman"/>
                <a:cs typeface="Times New Roman"/>
              </a:rPr>
              <a:t>cyst. Draw suitable  diagrams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types. [2+6+2 Dec </a:t>
            </a:r>
            <a:r>
              <a:rPr sz="1200" dirty="0">
                <a:latin typeface="Times New Roman"/>
                <a:cs typeface="Times New Roman"/>
              </a:rPr>
              <a:t>14](</a:t>
            </a:r>
            <a:r>
              <a:rPr sz="1200" i="1" dirty="0">
                <a:latin typeface="Times New Roman"/>
                <a:cs typeface="Times New Roman"/>
              </a:rPr>
              <a:t>exact </a:t>
            </a:r>
            <a:r>
              <a:rPr sz="1200" i="1" spc="-5" dirty="0">
                <a:latin typeface="Times New Roman"/>
                <a:cs typeface="Times New Roman"/>
              </a:rPr>
              <a:t>repeat from </a:t>
            </a:r>
            <a:r>
              <a:rPr sz="1200" i="1" dirty="0">
                <a:latin typeface="Times New Roman"/>
                <a:cs typeface="Times New Roman"/>
              </a:rPr>
              <a:t>June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12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4953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101.a. Ossification </a:t>
            </a:r>
            <a:r>
              <a:rPr sz="1200" dirty="0">
                <a:latin typeface="Times New Roman"/>
                <a:cs typeface="Times New Roman"/>
              </a:rPr>
              <a:t>of elbow joint </a:t>
            </a:r>
            <a:r>
              <a:rPr sz="1200" spc="-5" dirty="0">
                <a:latin typeface="Times New Roman"/>
                <a:cs typeface="Times New Roman"/>
              </a:rPr>
              <a:t>and its clinical significance.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Fusion imaging.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exact 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 Jun</a:t>
            </a:r>
            <a:r>
              <a:rPr sz="1200" i="1" spc="5" dirty="0">
                <a:latin typeface="Times New Roman"/>
                <a:cs typeface="Times New Roman"/>
              </a:rPr>
              <a:t> 13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93040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different varieties </a:t>
            </a:r>
            <a:r>
              <a:rPr sz="1200" dirty="0">
                <a:latin typeface="Times New Roman"/>
                <a:cs typeface="Times New Roman"/>
              </a:rPr>
              <a:t>of osteosarcoma. 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surface  osteosarcomas.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15].</a:t>
            </a:r>
            <a:endParaRPr sz="1200">
              <a:latin typeface="Times New Roman"/>
              <a:cs typeface="Times New Roman"/>
            </a:endParaRPr>
          </a:p>
          <a:p>
            <a:pPr marL="12700" marR="380365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Pathophysiology of </a:t>
            </a:r>
            <a:r>
              <a:rPr sz="1200" spc="-5" dirty="0">
                <a:latin typeface="Times New Roman"/>
                <a:cs typeface="Times New Roman"/>
              </a:rPr>
              <a:t>different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hyperparathryoidism.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of  </a:t>
            </a:r>
            <a:r>
              <a:rPr sz="1200" dirty="0">
                <a:latin typeface="Times New Roman"/>
                <a:cs typeface="Times New Roman"/>
              </a:rPr>
              <a:t>primary </a:t>
            </a:r>
            <a:r>
              <a:rPr sz="1200" spc="-5" dirty="0">
                <a:latin typeface="Times New Roman"/>
                <a:cs typeface="Times New Roman"/>
              </a:rPr>
              <a:t>HPT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MRI anatomy of </a:t>
            </a:r>
            <a:r>
              <a:rPr sz="1200" spc="-5" dirty="0">
                <a:latin typeface="Times New Roman"/>
                <a:cs typeface="Times New Roman"/>
              </a:rPr>
              <a:t>knee </a:t>
            </a:r>
            <a:r>
              <a:rPr sz="1200" dirty="0">
                <a:latin typeface="Times New Roman"/>
                <a:cs typeface="Times New Roman"/>
              </a:rPr>
              <a:t>joint. b)Role of MRI in evaluation of </a:t>
            </a:r>
            <a:r>
              <a:rPr sz="1200" spc="-5" dirty="0">
                <a:latin typeface="Times New Roman"/>
                <a:cs typeface="Times New Roman"/>
              </a:rPr>
              <a:t>meniscal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injuries.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Various osseous changes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NF.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paravertebral </a:t>
            </a:r>
            <a:r>
              <a:rPr sz="1200" dirty="0">
                <a:latin typeface="Times New Roman"/>
                <a:cs typeface="Times New Roman"/>
              </a:rPr>
              <a:t>shadow in </a:t>
            </a:r>
            <a:r>
              <a:rPr sz="1200" spc="-5" dirty="0">
                <a:latin typeface="Times New Roman"/>
                <a:cs typeface="Times New Roman"/>
              </a:rPr>
              <a:t>lumbar region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differential </a:t>
            </a:r>
            <a:r>
              <a:rPr sz="1200" spc="-5" dirty="0">
                <a:latin typeface="Times New Roman"/>
                <a:cs typeface="Times New Roman"/>
              </a:rPr>
              <a:t>diagnosis.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48945">
              <a:lnSpc>
                <a:spcPts val="1380"/>
              </a:lnSpc>
              <a:spcBef>
                <a:spcPts val="70"/>
              </a:spcBef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periosteal </a:t>
            </a:r>
            <a:r>
              <a:rPr sz="1200" dirty="0">
                <a:latin typeface="Times New Roman"/>
                <a:cs typeface="Times New Roman"/>
              </a:rPr>
              <a:t>new bone formation. 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 osteomyelitis </a:t>
            </a:r>
            <a:r>
              <a:rPr sz="1200" dirty="0">
                <a:latin typeface="Times New Roman"/>
                <a:cs typeface="Times New Roman"/>
              </a:rPr>
              <a:t>and infantile </a:t>
            </a:r>
            <a:r>
              <a:rPr sz="1200" spc="-5" dirty="0">
                <a:latin typeface="Times New Roman"/>
                <a:cs typeface="Times New Roman"/>
              </a:rPr>
              <a:t>cortical </a:t>
            </a:r>
            <a:r>
              <a:rPr sz="1200" dirty="0">
                <a:latin typeface="Times New Roman"/>
                <a:cs typeface="Times New Roman"/>
              </a:rPr>
              <a:t>hyperostosis. </a:t>
            </a:r>
            <a:r>
              <a:rPr sz="1200" spc="-5" dirty="0">
                <a:latin typeface="Times New Roman"/>
                <a:cs typeface="Times New Roman"/>
              </a:rPr>
              <a:t>[3+(4+3)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30810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Various radiological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Battered Baby </a:t>
            </a:r>
            <a:r>
              <a:rPr sz="1200" dirty="0">
                <a:latin typeface="Times New Roman"/>
                <a:cs typeface="Times New Roman"/>
              </a:rPr>
              <a:t>Syndrome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mimickers. [6+4 Dec 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in: </a:t>
            </a:r>
            <a:r>
              <a:rPr sz="1200" spc="-5" dirty="0">
                <a:latin typeface="Times New Roman"/>
                <a:cs typeface="Times New Roman"/>
              </a:rPr>
              <a:t>a) Dermatomyositis.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Lipoma arborescens.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3970">
              <a:lnSpc>
                <a:spcPts val="1380"/>
              </a:lnSpc>
              <a:spcBef>
                <a:spcPts val="65"/>
              </a:spcBef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skeletal </a:t>
            </a:r>
            <a:r>
              <a:rPr sz="1200" dirty="0">
                <a:latin typeface="Times New Roman"/>
                <a:cs typeface="Times New Roman"/>
              </a:rPr>
              <a:t>radiography in determination of bone </a:t>
            </a:r>
            <a:r>
              <a:rPr sz="1200" spc="-5" dirty="0">
                <a:latin typeface="Times New Roman"/>
                <a:cs typeface="Times New Roman"/>
              </a:rPr>
              <a:t>age </a:t>
            </a:r>
            <a:r>
              <a:rPr sz="1200" dirty="0">
                <a:latin typeface="Times New Roman"/>
                <a:cs typeface="Times New Roman"/>
              </a:rPr>
              <a:t>in a male likely to be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between  12-18 years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age. </a:t>
            </a:r>
            <a:r>
              <a:rPr sz="1200" spc="5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Factors affecting </a:t>
            </a:r>
            <a:r>
              <a:rPr sz="1200" dirty="0">
                <a:latin typeface="Times New Roman"/>
                <a:cs typeface="Times New Roman"/>
              </a:rPr>
              <a:t>bone </a:t>
            </a:r>
            <a:r>
              <a:rPr sz="1200" spc="-5" dirty="0">
                <a:latin typeface="Times New Roman"/>
                <a:cs typeface="Times New Roman"/>
              </a:rPr>
              <a:t>growth and remodeling.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569595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Radiological features </a:t>
            </a:r>
            <a:r>
              <a:rPr sz="1200" dirty="0">
                <a:latin typeface="Times New Roman"/>
                <a:cs typeface="Times New Roman"/>
              </a:rPr>
              <a:t>of osteopenia on a plain </a:t>
            </a:r>
            <a:r>
              <a:rPr sz="1200" spc="-5" dirty="0">
                <a:latin typeface="Times New Roman"/>
                <a:cs typeface="Times New Roman"/>
              </a:rPr>
              <a:t>radiography.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Various imaging 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used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bone </a:t>
            </a:r>
            <a:r>
              <a:rPr sz="1200" spc="-5" dirty="0">
                <a:latin typeface="Times New Roman"/>
                <a:cs typeface="Times New Roman"/>
              </a:rPr>
              <a:t>mineral density.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dirty="0">
                <a:latin typeface="Times New Roman"/>
                <a:cs typeface="Times New Roman"/>
              </a:rPr>
              <a:t> 16]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380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Various radiological findings </a:t>
            </a:r>
            <a:r>
              <a:rPr sz="1200" dirty="0">
                <a:latin typeface="Times New Roman"/>
                <a:cs typeface="Times New Roman"/>
              </a:rPr>
              <a:t>in multiple </a:t>
            </a:r>
            <a:r>
              <a:rPr sz="1200" spc="-5" dirty="0">
                <a:latin typeface="Times New Roman"/>
                <a:cs typeface="Times New Roman"/>
              </a:rPr>
              <a:t>myeloma and its differential diagnosis.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Apr 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primary </a:t>
            </a:r>
            <a:r>
              <a:rPr sz="1200" spc="-5" dirty="0">
                <a:latin typeface="Times New Roman"/>
                <a:cs typeface="Times New Roman"/>
              </a:rPr>
              <a:t>hyperparathyroidism. </a:t>
            </a:r>
            <a:r>
              <a:rPr sz="1200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16].</a:t>
            </a:r>
            <a:endParaRPr sz="1200">
              <a:latin typeface="Times New Roman"/>
              <a:cs typeface="Times New Roman"/>
            </a:endParaRPr>
          </a:p>
          <a:p>
            <a:pPr marL="12700" marR="124460">
              <a:lnSpc>
                <a:spcPts val="1380"/>
              </a:lnSpc>
              <a:spcBef>
                <a:spcPts val="65"/>
              </a:spcBef>
              <a:buAutoNum type="arabicPeriod" startAt="102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mucopolysaccharidosis.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Radiographic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Morquio  syndrome. </a:t>
            </a:r>
            <a:r>
              <a:rPr sz="1200" dirty="0">
                <a:latin typeface="Times New Roman"/>
                <a:cs typeface="Times New Roman"/>
              </a:rPr>
              <a:t>[2+8 Apr 16]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102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evaluation of </a:t>
            </a:r>
            <a:r>
              <a:rPr sz="1200" spc="-5" dirty="0">
                <a:latin typeface="Times New Roman"/>
                <a:cs typeface="Times New Roman"/>
              </a:rPr>
              <a:t>skeletal maturity </a:t>
            </a:r>
            <a:r>
              <a:rPr sz="1200" dirty="0">
                <a:latin typeface="Times New Roman"/>
                <a:cs typeface="Times New Roman"/>
              </a:rPr>
              <a:t>for bone age </a:t>
            </a:r>
            <a:r>
              <a:rPr sz="1200" spc="-5" dirty="0">
                <a:latin typeface="Times New Roman"/>
                <a:cs typeface="Times New Roman"/>
              </a:rPr>
              <a:t>estimation. </a:t>
            </a:r>
            <a:r>
              <a:rPr sz="1200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297548"/>
            <a:ext cx="5617845" cy="275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NEURORADIOLOGY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CT in </a:t>
            </a:r>
            <a:r>
              <a:rPr sz="1200" spc="-5" dirty="0">
                <a:latin typeface="Times New Roman"/>
                <a:cs typeface="Times New Roman"/>
              </a:rPr>
              <a:t>Neurotuberculosis.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computed </a:t>
            </a:r>
            <a:r>
              <a:rPr sz="1200" spc="-5" dirty="0">
                <a:latin typeface="Times New Roman"/>
                <a:cs typeface="Times New Roman"/>
              </a:rPr>
              <a:t>tomography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cerebrovascular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accidents.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Arnold-Chiari </a:t>
            </a:r>
            <a:r>
              <a:rPr sz="1200" dirty="0">
                <a:latin typeface="Times New Roman"/>
                <a:cs typeface="Times New Roman"/>
              </a:rPr>
              <a:t>malformations. [JUL 97, JUN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Ring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on computed tomography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brain.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Neurosonography. </a:t>
            </a:r>
            <a:r>
              <a:rPr sz="1200" dirty="0">
                <a:latin typeface="Times New Roman"/>
                <a:cs typeface="Times New Roman"/>
              </a:rPr>
              <a:t>[JUL 97, JUN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computed </a:t>
            </a:r>
            <a:r>
              <a:rPr sz="1200" spc="-5" dirty="0">
                <a:latin typeface="Times New Roman"/>
                <a:cs typeface="Times New Roman"/>
              </a:rPr>
              <a:t>tomography </a:t>
            </a:r>
            <a:r>
              <a:rPr sz="1200" dirty="0">
                <a:latin typeface="Times New Roman"/>
                <a:cs typeface="Times New Roman"/>
              </a:rPr>
              <a:t>in infective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of brain. [JUL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Radiology </a:t>
            </a:r>
            <a:r>
              <a:rPr sz="1200" spc="-5" dirty="0">
                <a:latin typeface="Times New Roman"/>
                <a:cs typeface="Times New Roman"/>
              </a:rPr>
              <a:t>and 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Acoustic Neuroma. </a:t>
            </a:r>
            <a:r>
              <a:rPr sz="1200" dirty="0">
                <a:latin typeface="Times New Roman"/>
                <a:cs typeface="Times New Roman"/>
              </a:rPr>
              <a:t>[98]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diagnosis of </a:t>
            </a:r>
            <a:r>
              <a:rPr sz="1200" spc="-5" dirty="0">
                <a:latin typeface="Times New Roman"/>
                <a:cs typeface="Times New Roman"/>
              </a:rPr>
              <a:t>extra-dural spinal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masses.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neurocutaneous </a:t>
            </a:r>
            <a:r>
              <a:rPr sz="1200" dirty="0">
                <a:latin typeface="Times New Roman"/>
                <a:cs typeface="Times New Roman"/>
              </a:rPr>
              <a:t>syndrome &amp; describe imaging in any 2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these. 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1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C.T. </a:t>
            </a:r>
            <a:r>
              <a:rPr sz="1200" spc="-5" dirty="0">
                <a:latin typeface="Times New Roman"/>
                <a:cs typeface="Times New Roman"/>
              </a:rPr>
              <a:t>versus M.R.I.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brain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tumours.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10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congenital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of the spine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spinal cord. [JAN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1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</a:t>
            </a:r>
            <a:r>
              <a:rPr sz="1200" spc="-5" dirty="0">
                <a:latin typeface="Times New Roman"/>
                <a:cs typeface="Times New Roman"/>
              </a:rPr>
              <a:t>and Imaging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Meningiomas. </a:t>
            </a:r>
            <a:r>
              <a:rPr sz="1200" dirty="0">
                <a:latin typeface="Times New Roman"/>
                <a:cs typeface="Times New Roman"/>
              </a:rPr>
              <a:t>[JAN 00, JUN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6549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stroke.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Acute stroke. 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Intervertebral </a:t>
            </a:r>
            <a:r>
              <a:rPr sz="1200" dirty="0">
                <a:latin typeface="Times New Roman"/>
                <a:cs typeface="Times New Roman"/>
              </a:rPr>
              <a:t>disc </a:t>
            </a:r>
            <a:r>
              <a:rPr sz="1200" spc="-5" dirty="0">
                <a:latin typeface="Times New Roman"/>
                <a:cs typeface="Times New Roman"/>
              </a:rPr>
              <a:t>Prolaspse.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 marR="97790">
              <a:lnSpc>
                <a:spcPts val="1380"/>
              </a:lnSpc>
              <a:spcBef>
                <a:spcPts val="65"/>
              </a:spcBef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anatomy </a:t>
            </a:r>
            <a:r>
              <a:rPr sz="1200" spc="-5" dirty="0">
                <a:latin typeface="Times New Roman"/>
                <a:cs typeface="Times New Roman"/>
              </a:rPr>
              <a:t>and anomalies </a:t>
            </a:r>
            <a:r>
              <a:rPr sz="1200" dirty="0">
                <a:latin typeface="Times New Roman"/>
                <a:cs typeface="Times New Roman"/>
              </a:rPr>
              <a:t>of the Cranio-Vertebral </a:t>
            </a:r>
            <a:r>
              <a:rPr sz="1200" spc="-5" dirty="0">
                <a:latin typeface="Times New Roman"/>
                <a:cs typeface="Times New Roman"/>
              </a:rPr>
              <a:t>region. </a:t>
            </a:r>
            <a:r>
              <a:rPr sz="1200" dirty="0">
                <a:latin typeface="Times New Roman"/>
                <a:cs typeface="Times New Roman"/>
              </a:rPr>
              <a:t>How </a:t>
            </a:r>
            <a:r>
              <a:rPr sz="1200" spc="-5" dirty="0">
                <a:latin typeface="Times New Roman"/>
                <a:cs typeface="Times New Roman"/>
              </a:rPr>
              <a:t>will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assess </a:t>
            </a:r>
            <a:r>
              <a:rPr sz="1200" dirty="0">
                <a:latin typeface="Times New Roman"/>
                <a:cs typeface="Times New Roman"/>
              </a:rPr>
              <a:t>it  </a:t>
            </a:r>
            <a:r>
              <a:rPr sz="1200" spc="-5" dirty="0">
                <a:latin typeface="Times New Roman"/>
                <a:cs typeface="Times New Roman"/>
              </a:rPr>
              <a:t>Radiologically.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 marR="21336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White matter </a:t>
            </a:r>
            <a:r>
              <a:rPr sz="1200" spc="-5" dirty="0">
                <a:latin typeface="Times New Roman"/>
                <a:cs typeface="Times New Roman"/>
              </a:rPr>
              <a:t>disorders OR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in white matter </a:t>
            </a:r>
            <a:r>
              <a:rPr sz="1200" spc="-5" dirty="0">
                <a:latin typeface="Times New Roman"/>
                <a:cs typeface="Times New Roman"/>
              </a:rPr>
              <a:t>diseases OR </a:t>
            </a:r>
            <a:r>
              <a:rPr sz="1200" spc="5" dirty="0">
                <a:latin typeface="Times New Roman"/>
                <a:cs typeface="Times New Roman"/>
              </a:rPr>
              <a:t>MRI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CNS </a:t>
            </a:r>
            <a:r>
              <a:rPr sz="1200" dirty="0">
                <a:latin typeface="Times New Roman"/>
                <a:cs typeface="Times New Roman"/>
              </a:rPr>
              <a:t>white  matter </a:t>
            </a:r>
            <a:r>
              <a:rPr sz="1200" spc="-5" dirty="0">
                <a:latin typeface="Times New Roman"/>
                <a:cs typeface="Times New Roman"/>
              </a:rPr>
              <a:t>disease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Brain. </a:t>
            </a:r>
            <a:r>
              <a:rPr sz="1200" dirty="0">
                <a:latin typeface="Times New Roman"/>
                <a:cs typeface="Times New Roman"/>
              </a:rPr>
              <a:t>[DEC 02, 03,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4th </a:t>
            </a:r>
            <a:r>
              <a:rPr sz="1200" spc="-5" dirty="0">
                <a:latin typeface="Times New Roman"/>
                <a:cs typeface="Times New Roman"/>
              </a:rPr>
              <a:t>Ventricular Ependymoma.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Migrational anomaly.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DWI in brain . [DEC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Sub Arachnoid </a:t>
            </a:r>
            <a:r>
              <a:rPr sz="1200" dirty="0">
                <a:latin typeface="Times New Roman"/>
                <a:cs typeface="Times New Roman"/>
              </a:rPr>
              <a:t>space anatomy </a:t>
            </a:r>
            <a:r>
              <a:rPr sz="1200" spc="-5" dirty="0">
                <a:latin typeface="Times New Roman"/>
                <a:cs typeface="Times New Roman"/>
              </a:rPr>
              <a:t>and SAH. </a:t>
            </a:r>
            <a:r>
              <a:rPr sz="1200" dirty="0">
                <a:latin typeface="Times New Roman"/>
                <a:cs typeface="Times New Roman"/>
              </a:rPr>
              <a:t>[DEC 02, JUN </a:t>
            </a:r>
            <a:r>
              <a:rPr sz="1200" spc="-5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investigation in </a:t>
            </a:r>
            <a:r>
              <a:rPr sz="1200" spc="-5" dirty="0">
                <a:latin typeface="Times New Roman"/>
                <a:cs typeface="Times New Roman"/>
              </a:rPr>
              <a:t>SAH.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SAH.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Endovascular </a:t>
            </a:r>
            <a:r>
              <a:rPr sz="1200" dirty="0">
                <a:latin typeface="Times New Roman"/>
                <a:cs typeface="Times New Roman"/>
              </a:rPr>
              <a:t>management of </a:t>
            </a:r>
            <a:r>
              <a:rPr sz="1200" spc="-5" dirty="0">
                <a:latin typeface="Times New Roman"/>
                <a:cs typeface="Times New Roman"/>
              </a:rPr>
              <a:t>intra-cranial aneurysm. </a:t>
            </a:r>
            <a:r>
              <a:rPr sz="1200" dirty="0">
                <a:latin typeface="Times New Roman"/>
                <a:cs typeface="Times New Roman"/>
              </a:rPr>
              <a:t>[DEC 05, 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cerebral ischaemic infarct.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Posterior fossa neoplasms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childhood.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Lateral </a:t>
            </a:r>
            <a:r>
              <a:rPr sz="1200" dirty="0">
                <a:latin typeface="Times New Roman"/>
                <a:cs typeface="Times New Roman"/>
              </a:rPr>
              <a:t>ventricular masses.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of </a:t>
            </a:r>
            <a:r>
              <a:rPr sz="1200" spc="-5" dirty="0">
                <a:latin typeface="Times New Roman"/>
                <a:cs typeface="Times New Roman"/>
              </a:rPr>
              <a:t>brain </a:t>
            </a:r>
            <a:r>
              <a:rPr sz="1200" dirty="0">
                <a:latin typeface="Times New Roman"/>
                <a:cs typeface="Times New Roman"/>
              </a:rPr>
              <a:t>tumors.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Leukodystrophies.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Carotico-Cavernous Fistula.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Intracranial </a:t>
            </a:r>
            <a:r>
              <a:rPr sz="1200" dirty="0">
                <a:latin typeface="Times New Roman"/>
                <a:cs typeface="Times New Roman"/>
              </a:rPr>
              <a:t>AVM. [JUN 07,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and intervention </a:t>
            </a:r>
            <a:r>
              <a:rPr sz="1200" dirty="0">
                <a:latin typeface="Times New Roman"/>
                <a:cs typeface="Times New Roman"/>
              </a:rPr>
              <a:t>in spinal </a:t>
            </a:r>
            <a:r>
              <a:rPr sz="1200" spc="-5" dirty="0">
                <a:latin typeface="Times New Roman"/>
                <a:cs typeface="Times New Roman"/>
              </a:rPr>
              <a:t>anterior-venous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malformation.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Alzheimer‘s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disease.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diffuse axonal injury.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Central </a:t>
            </a:r>
            <a:r>
              <a:rPr sz="1200" dirty="0">
                <a:latin typeface="Times New Roman"/>
                <a:cs typeface="Times New Roman"/>
              </a:rPr>
              <a:t>pontine </a:t>
            </a:r>
            <a:r>
              <a:rPr sz="1200" spc="-5" dirty="0">
                <a:latin typeface="Times New Roman"/>
                <a:cs typeface="Times New Roman"/>
              </a:rPr>
              <a:t>myelinolysis.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Vein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Galen</a:t>
            </a:r>
            <a:r>
              <a:rPr sz="1200" dirty="0">
                <a:latin typeface="Times New Roman"/>
                <a:cs typeface="Times New Roman"/>
              </a:rPr>
              <a:t> malformation.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Glutaric </a:t>
            </a:r>
            <a:r>
              <a:rPr sz="1200" dirty="0">
                <a:latin typeface="Times New Roman"/>
                <a:cs typeface="Times New Roman"/>
              </a:rPr>
              <a:t>Aciduria Type </a:t>
            </a:r>
            <a:r>
              <a:rPr sz="1200" spc="-10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DD </a:t>
            </a:r>
            <a:r>
              <a:rPr sz="1200" dirty="0">
                <a:latin typeface="Times New Roman"/>
                <a:cs typeface="Times New Roman"/>
              </a:rPr>
              <a:t>of ring enhancing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brain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immunocompromised </a:t>
            </a:r>
            <a:r>
              <a:rPr sz="1200" spc="-5" dirty="0">
                <a:latin typeface="Times New Roman"/>
                <a:cs typeface="Times New Roman"/>
              </a:rPr>
              <a:t>patient.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Intramedullary </a:t>
            </a:r>
            <a:r>
              <a:rPr sz="1200" dirty="0">
                <a:latin typeface="Times New Roman"/>
                <a:cs typeface="Times New Roman"/>
              </a:rPr>
              <a:t>neoplasms of spinal </a:t>
            </a:r>
            <a:r>
              <a:rPr sz="1200" spc="-5" dirty="0">
                <a:latin typeface="Times New Roman"/>
                <a:cs typeface="Times New Roman"/>
              </a:rPr>
              <a:t>cord.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intramedullary </a:t>
            </a:r>
            <a:r>
              <a:rPr sz="1200" dirty="0">
                <a:latin typeface="Times New Roman"/>
                <a:cs typeface="Times New Roman"/>
              </a:rPr>
              <a:t>neoplasms of </a:t>
            </a:r>
            <a:r>
              <a:rPr sz="1200" spc="-5" dirty="0">
                <a:latin typeface="Times New Roman"/>
                <a:cs typeface="Times New Roman"/>
              </a:rPr>
              <a:t>spinal </a:t>
            </a:r>
            <a:r>
              <a:rPr sz="1200" dirty="0">
                <a:latin typeface="Times New Roman"/>
                <a:cs typeface="Times New Roman"/>
              </a:rPr>
              <a:t>cord.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Diffusion Tensor imaging.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MR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acute stroke.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versus </a:t>
            </a:r>
            <a:r>
              <a:rPr sz="1200" dirty="0">
                <a:latin typeface="Times New Roman"/>
                <a:cs typeface="Times New Roman"/>
              </a:rPr>
              <a:t>MRI in stroke.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Embolization 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acute </a:t>
            </a:r>
            <a:r>
              <a:rPr sz="1200" spc="-5" dirty="0">
                <a:latin typeface="Times New Roman"/>
                <a:cs typeface="Times New Roman"/>
              </a:rPr>
              <a:t>hemorrhage.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3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dementia.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and 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Dural </a:t>
            </a:r>
            <a:r>
              <a:rPr sz="1200" dirty="0">
                <a:latin typeface="Times New Roman"/>
                <a:cs typeface="Times New Roman"/>
              </a:rPr>
              <a:t>Arteriovenous </a:t>
            </a:r>
            <a:r>
              <a:rPr sz="1200" spc="-5" dirty="0">
                <a:latin typeface="Times New Roman"/>
                <a:cs typeface="Times New Roman"/>
              </a:rPr>
              <a:t>Fistula.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Neuro-imaging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AIDS.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02/06]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Neurological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AIDS.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MR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neurological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AIDS.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Functional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Brain.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CP angle tumors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discuss their differentiating features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CT and </a:t>
            </a:r>
            <a:r>
              <a:rPr sz="1200" spc="-10" dirty="0">
                <a:latin typeface="Times New Roman"/>
                <a:cs typeface="Times New Roman"/>
              </a:rPr>
              <a:t>MRI. </a:t>
            </a:r>
            <a:r>
              <a:rPr sz="1200" dirty="0">
                <a:latin typeface="Times New Roman"/>
                <a:cs typeface="Times New Roman"/>
              </a:rPr>
              <a:t>[June  2008]</a:t>
            </a:r>
            <a:endParaRPr sz="1200">
              <a:latin typeface="Times New Roman"/>
              <a:cs typeface="Times New Roman"/>
            </a:endParaRPr>
          </a:p>
          <a:p>
            <a:pPr marL="12700" marR="160020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MR </a:t>
            </a:r>
            <a:r>
              <a:rPr sz="1200" dirty="0">
                <a:latin typeface="Times New Roman"/>
                <a:cs typeface="Times New Roman"/>
              </a:rPr>
              <a:t>anatomy of pituitary </a:t>
            </a:r>
            <a:r>
              <a:rPr sz="1200" spc="-5" dirty="0">
                <a:latin typeface="Times New Roman"/>
                <a:cs typeface="Times New Roman"/>
              </a:rPr>
              <a:t>gland. </a:t>
            </a:r>
            <a:r>
              <a:rPr sz="1200" dirty="0">
                <a:latin typeface="Times New Roman"/>
                <a:cs typeface="Times New Roman"/>
              </a:rPr>
              <a:t>Discuss in </a:t>
            </a:r>
            <a:r>
              <a:rPr sz="1200" spc="-5" dirty="0">
                <a:latin typeface="Times New Roman"/>
                <a:cs typeface="Times New Roman"/>
              </a:rPr>
              <a:t>detail MR techniques and features </a:t>
            </a:r>
            <a:r>
              <a:rPr sz="1200" dirty="0">
                <a:latin typeface="Times New Roman"/>
                <a:cs typeface="Times New Roman"/>
              </a:rPr>
              <a:t>to  </a:t>
            </a:r>
            <a:r>
              <a:rPr sz="1200" spc="-5" dirty="0">
                <a:latin typeface="Times New Roman"/>
                <a:cs typeface="Times New Roman"/>
              </a:rPr>
              <a:t>diagnose </a:t>
            </a:r>
            <a:r>
              <a:rPr sz="1200" dirty="0">
                <a:latin typeface="Times New Roman"/>
                <a:cs typeface="Times New Roman"/>
              </a:rPr>
              <a:t>pituitary adenomas. [June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buAutoNum type="arabicPeriod" startAt="13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Spinal </a:t>
            </a:r>
            <a:r>
              <a:rPr sz="1200" dirty="0">
                <a:latin typeface="Times New Roman"/>
                <a:cs typeface="Times New Roman"/>
              </a:rPr>
              <a:t>Dysraphism.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the </a:t>
            </a:r>
            <a:r>
              <a:rPr sz="1200" spc="-5" dirty="0">
                <a:latin typeface="Times New Roman"/>
                <a:cs typeface="Times New Roman"/>
              </a:rPr>
              <a:t>MR sequences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will use for diagnosis </a:t>
            </a:r>
            <a:r>
              <a:rPr sz="1200" dirty="0">
                <a:latin typeface="Times New Roman"/>
                <a:cs typeface="Times New Roman"/>
              </a:rPr>
              <a:t>of  spinal </a:t>
            </a:r>
            <a:r>
              <a:rPr sz="1200" spc="-5" dirty="0">
                <a:latin typeface="Times New Roman"/>
                <a:cs typeface="Times New Roman"/>
              </a:rPr>
              <a:t>dysraphism. [2010]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392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Infective </a:t>
            </a:r>
            <a:r>
              <a:rPr sz="1200" dirty="0">
                <a:latin typeface="Times New Roman"/>
                <a:cs typeface="Times New Roman"/>
              </a:rPr>
              <a:t>Discitis.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CT, MRI and </a:t>
            </a:r>
            <a:r>
              <a:rPr sz="1200" spc="-5" dirty="0">
                <a:latin typeface="Times New Roman"/>
                <a:cs typeface="Times New Roman"/>
              </a:rPr>
              <a:t>Isotope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discitis.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891540">
              <a:lnSpc>
                <a:spcPts val="1380"/>
              </a:lnSpc>
              <a:spcBef>
                <a:spcPts val="65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Supra-sellar masses.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Craniopharyngioma.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67359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MR Imaging features </a:t>
            </a:r>
            <a:r>
              <a:rPr sz="1200" dirty="0">
                <a:latin typeface="Times New Roman"/>
                <a:cs typeface="Times New Roman"/>
              </a:rPr>
              <a:t>in intra-cerebral </a:t>
            </a:r>
            <a:r>
              <a:rPr sz="1200" spc="-5" dirty="0">
                <a:latin typeface="Times New Roman"/>
                <a:cs typeface="Times New Roman"/>
              </a:rPr>
              <a:t>Hematoma and </a:t>
            </a:r>
            <a:r>
              <a:rPr sz="1200" dirty="0">
                <a:latin typeface="Times New Roman"/>
                <a:cs typeface="Times New Roman"/>
              </a:rPr>
              <a:t>techniques of </a:t>
            </a:r>
            <a:r>
              <a:rPr sz="1200" spc="-5" dirty="0">
                <a:latin typeface="Times New Roman"/>
                <a:cs typeface="Times New Roman"/>
              </a:rPr>
              <a:t>Volume  calculation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such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case.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2545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neural </a:t>
            </a:r>
            <a:r>
              <a:rPr sz="1200" dirty="0">
                <a:latin typeface="Times New Roman"/>
                <a:cs typeface="Times New Roman"/>
              </a:rPr>
              <a:t>tube closure </a:t>
            </a:r>
            <a:r>
              <a:rPr sz="1200" spc="-5" dirty="0">
                <a:latin typeface="Times New Roman"/>
                <a:cs typeface="Times New Roman"/>
              </a:rPr>
              <a:t>defects.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various Chiari </a:t>
            </a:r>
            <a:r>
              <a:rPr sz="1200" dirty="0">
                <a:latin typeface="Times New Roman"/>
                <a:cs typeface="Times New Roman"/>
              </a:rPr>
              <a:t>malformation and their </a:t>
            </a:r>
            <a:r>
              <a:rPr sz="1200" spc="-5" dirty="0">
                <a:latin typeface="Times New Roman"/>
                <a:cs typeface="Times New Roman"/>
              </a:rPr>
              <a:t>imaging  features.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029969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brain tumors of </a:t>
            </a:r>
            <a:r>
              <a:rPr sz="1200" spc="-5" dirty="0">
                <a:latin typeface="Times New Roman"/>
                <a:cs typeface="Times New Roman"/>
              </a:rPr>
              <a:t>children.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Primitive  </a:t>
            </a:r>
            <a:r>
              <a:rPr sz="1200" spc="-5" dirty="0">
                <a:latin typeface="Times New Roman"/>
                <a:cs typeface="Times New Roman"/>
              </a:rPr>
              <a:t>Neuroectodermal tumors. 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2667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MR </a:t>
            </a:r>
            <a:r>
              <a:rPr sz="1200" dirty="0">
                <a:latin typeface="Times New Roman"/>
                <a:cs typeface="Times New Roman"/>
              </a:rPr>
              <a:t>anatomy of Pituitary </a:t>
            </a:r>
            <a:r>
              <a:rPr sz="1200" spc="-5" dirty="0">
                <a:latin typeface="Times New Roman"/>
                <a:cs typeface="Times New Roman"/>
              </a:rPr>
              <a:t>fossa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diagram. </a:t>
            </a:r>
            <a:r>
              <a:rPr sz="1200" dirty="0">
                <a:latin typeface="Times New Roman"/>
                <a:cs typeface="Times New Roman"/>
              </a:rPr>
              <a:t>Describe the </a:t>
            </a:r>
            <a:r>
              <a:rPr sz="1200" spc="-5" dirty="0">
                <a:latin typeface="Times New Roman"/>
                <a:cs typeface="Times New Roman"/>
              </a:rPr>
              <a:t>radiological diagnosis </a:t>
            </a:r>
            <a:r>
              <a:rPr sz="1200" dirty="0">
                <a:latin typeface="Times New Roman"/>
                <a:cs typeface="Times New Roman"/>
              </a:rPr>
              <a:t>of  Pituitary </a:t>
            </a:r>
            <a:r>
              <a:rPr sz="1200" spc="-5" dirty="0">
                <a:latin typeface="Times New Roman"/>
                <a:cs typeface="Times New Roman"/>
              </a:rPr>
              <a:t>adenoma.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clinical features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MR imaging features </a:t>
            </a:r>
            <a:r>
              <a:rPr sz="1200" dirty="0">
                <a:latin typeface="Times New Roman"/>
                <a:cs typeface="Times New Roman"/>
              </a:rPr>
              <a:t>of Multiple </a:t>
            </a:r>
            <a:r>
              <a:rPr sz="1200" spc="-5" dirty="0">
                <a:latin typeface="Times New Roman"/>
                <a:cs typeface="Times New Roman"/>
              </a:rPr>
              <a:t>Sclerosis. [Dec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vein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galen malformation.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98500">
              <a:lnSpc>
                <a:spcPts val="1380"/>
              </a:lnSpc>
              <a:spcBef>
                <a:spcPts val="70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grading 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imaging features and </a:t>
            </a:r>
            <a:r>
              <a:rPr sz="1200" dirty="0">
                <a:latin typeface="Times New Roman"/>
                <a:cs typeface="Times New Roman"/>
              </a:rPr>
              <a:t>differential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Glioblastoma  </a:t>
            </a:r>
            <a:r>
              <a:rPr sz="1200" spc="-5" dirty="0">
                <a:latin typeface="Times New Roman"/>
                <a:cs typeface="Times New Roman"/>
              </a:rPr>
              <a:t>multiforme.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76275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Neurocysticercosis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brain. 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 </a:t>
            </a:r>
            <a:r>
              <a:rPr sz="1200" spc="-5" dirty="0">
                <a:latin typeface="Times New Roman"/>
                <a:cs typeface="Times New Roman"/>
              </a:rPr>
              <a:t>differentiate from </a:t>
            </a:r>
            <a:r>
              <a:rPr sz="1200" dirty="0">
                <a:latin typeface="Times New Roman"/>
                <a:cs typeface="Times New Roman"/>
              </a:rPr>
              <a:t>other </a:t>
            </a:r>
            <a:r>
              <a:rPr sz="1200" spc="-5" dirty="0">
                <a:latin typeface="Times New Roman"/>
                <a:cs typeface="Times New Roman"/>
              </a:rPr>
              <a:t>granulomatous lesions. [June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5367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acute </a:t>
            </a:r>
            <a:r>
              <a:rPr sz="1200" spc="-5" dirty="0">
                <a:latin typeface="Times New Roman"/>
                <a:cs typeface="Times New Roman"/>
              </a:rPr>
              <a:t>cerebral stroke.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its </a:t>
            </a:r>
            <a:r>
              <a:rPr sz="1200" dirty="0">
                <a:latin typeface="Times New Roman"/>
                <a:cs typeface="Times New Roman"/>
              </a:rPr>
              <a:t>types. 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 </a:t>
            </a:r>
            <a:r>
              <a:rPr sz="1200" spc="-5" dirty="0">
                <a:latin typeface="Times New Roman"/>
                <a:cs typeface="Times New Roman"/>
              </a:rPr>
              <a:t>and MR imaging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patients with acute </a:t>
            </a:r>
            <a:r>
              <a:rPr sz="1200" dirty="0">
                <a:latin typeface="Times New Roman"/>
                <a:cs typeface="Times New Roman"/>
              </a:rPr>
              <a:t>stroke, </a:t>
            </a:r>
            <a:r>
              <a:rPr sz="1200" spc="-5" dirty="0">
                <a:latin typeface="Times New Roman"/>
                <a:cs typeface="Times New Roman"/>
              </a:rPr>
              <a:t>enumerating </a:t>
            </a:r>
            <a:r>
              <a:rPr sz="1200" dirty="0">
                <a:latin typeface="Times New Roman"/>
                <a:cs typeface="Times New Roman"/>
              </a:rPr>
              <a:t>the techniques that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shall employ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characteristic findings you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expect.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74625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patients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acute head injury, staging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injury, </a:t>
            </a:r>
            <a:r>
              <a:rPr sz="1200" dirty="0">
                <a:latin typeface="Times New Roman"/>
                <a:cs typeface="Times New Roman"/>
              </a:rPr>
              <a:t>possible </a:t>
            </a:r>
            <a:r>
              <a:rPr sz="1200" spc="-5" dirty="0">
                <a:latin typeface="Times New Roman"/>
                <a:cs typeface="Times New Roman"/>
              </a:rPr>
              <a:t>complications and </a:t>
            </a:r>
            <a:r>
              <a:rPr sz="1200" dirty="0">
                <a:latin typeface="Times New Roman"/>
                <a:cs typeface="Times New Roman"/>
              </a:rPr>
              <a:t>their long </a:t>
            </a:r>
            <a:r>
              <a:rPr sz="1200" spc="-5" dirty="0">
                <a:latin typeface="Times New Roman"/>
                <a:cs typeface="Times New Roman"/>
              </a:rPr>
              <a:t>term sequalae.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5875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clinical 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MR spectroscopy </a:t>
            </a:r>
            <a:r>
              <a:rPr sz="1200" dirty="0">
                <a:latin typeface="Times New Roman"/>
                <a:cs typeface="Times New Roman"/>
              </a:rPr>
              <a:t>in disorders </a:t>
            </a:r>
            <a:r>
              <a:rPr sz="1200" spc="-5" dirty="0">
                <a:latin typeface="Times New Roman"/>
                <a:cs typeface="Times New Roman"/>
              </a:rPr>
              <a:t>and diseases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brain 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Briefly  discuss its </a:t>
            </a:r>
            <a:r>
              <a:rPr sz="1200" dirty="0">
                <a:latin typeface="Times New Roman"/>
                <a:cs typeface="Times New Roman"/>
              </a:rPr>
              <a:t>role 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brain </a:t>
            </a:r>
            <a:r>
              <a:rPr sz="1200" dirty="0">
                <a:latin typeface="Times New Roman"/>
                <a:cs typeface="Times New Roman"/>
              </a:rPr>
              <a:t>tumors. [June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SAH.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 in </a:t>
            </a:r>
            <a:r>
              <a:rPr sz="1200" spc="-5" dirty="0">
                <a:latin typeface="Times New Roman"/>
                <a:cs typeface="Times New Roman"/>
              </a:rPr>
              <a:t>its evaluation. [2+8 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08915">
              <a:lnSpc>
                <a:spcPts val="1380"/>
              </a:lnSpc>
              <a:spcBef>
                <a:spcPts val="65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demyelinating diseases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spinal cord. Discuss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imaging features  and DDs. [2+5+3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14984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clinical presentation, imaging findings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USG, </a:t>
            </a:r>
            <a:r>
              <a:rPr sz="1200" dirty="0">
                <a:latin typeface="Times New Roman"/>
                <a:cs typeface="Times New Roman"/>
              </a:rPr>
              <a:t>CT &amp; MRI in </a:t>
            </a:r>
            <a:r>
              <a:rPr sz="1200" spc="-5" dirty="0">
                <a:latin typeface="Times New Roman"/>
                <a:cs typeface="Times New Roman"/>
              </a:rPr>
              <a:t>Vein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Galen  malformation.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its interventional management. [2+2+2+2+2 Dec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40132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normal intracranial calcifications. Discuss imaging features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pathological intracranial calcifications </a:t>
            </a:r>
            <a:r>
              <a:rPr sz="1200" dirty="0">
                <a:latin typeface="Times New Roman"/>
                <a:cs typeface="Times New Roman"/>
              </a:rPr>
              <a:t>secondary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infections </a:t>
            </a:r>
            <a:r>
              <a:rPr sz="1200" dirty="0">
                <a:latin typeface="Times New Roman"/>
                <a:cs typeface="Times New Roman"/>
              </a:rPr>
              <a:t>&amp; infestations. [3+7 Jun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0160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spinal </a:t>
            </a:r>
            <a:r>
              <a:rPr sz="1200" spc="-5" dirty="0">
                <a:latin typeface="Times New Roman"/>
                <a:cs typeface="Times New Roman"/>
              </a:rPr>
              <a:t>canal stenosis.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normal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measurement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spinal canal  at various levels. </a:t>
            </a:r>
            <a:r>
              <a:rPr sz="1200" dirty="0">
                <a:latin typeface="Times New Roman"/>
                <a:cs typeface="Times New Roman"/>
              </a:rPr>
              <a:t>Describe plain </a:t>
            </a:r>
            <a:r>
              <a:rPr sz="1200" spc="-5" dirty="0">
                <a:latin typeface="Times New Roman"/>
                <a:cs typeface="Times New Roman"/>
              </a:rPr>
              <a:t>radiograpnic, </a:t>
            </a:r>
            <a:r>
              <a:rPr sz="1200" dirty="0">
                <a:latin typeface="Times New Roman"/>
                <a:cs typeface="Times New Roman"/>
              </a:rPr>
              <a:t>CT &amp; MRI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spinal canal stenosis.  [2+2+2+2+2 </a:t>
            </a:r>
            <a:r>
              <a:rPr sz="1200" dirty="0">
                <a:latin typeface="Times New Roman"/>
                <a:cs typeface="Times New Roman"/>
              </a:rPr>
              <a:t>Jun 12]</a:t>
            </a:r>
            <a:endParaRPr sz="1200">
              <a:latin typeface="Times New Roman"/>
              <a:cs typeface="Times New Roman"/>
            </a:endParaRPr>
          </a:p>
          <a:p>
            <a:pPr marL="12700" marR="53086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suprasellar </a:t>
            </a:r>
            <a:r>
              <a:rPr sz="1200" dirty="0">
                <a:latin typeface="Times New Roman"/>
                <a:cs typeface="Times New Roman"/>
              </a:rPr>
              <a:t>lesions in adults and </a:t>
            </a:r>
            <a:r>
              <a:rPr sz="1200" spc="-5" dirty="0">
                <a:latin typeface="Times New Roman"/>
                <a:cs typeface="Times New Roman"/>
              </a:rPr>
              <a:t>children Describe </a:t>
            </a:r>
            <a:r>
              <a:rPr sz="1200" dirty="0">
                <a:latin typeface="Times New Roman"/>
                <a:cs typeface="Times New Roman"/>
              </a:rPr>
              <a:t>plain  </a:t>
            </a:r>
            <a:r>
              <a:rPr sz="1200" spc="-5" dirty="0">
                <a:latin typeface="Times New Roman"/>
                <a:cs typeface="Times New Roman"/>
              </a:rPr>
              <a:t>radiographic,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Craniopharyngioma. </a:t>
            </a:r>
            <a:r>
              <a:rPr sz="1200" dirty="0">
                <a:latin typeface="Times New Roman"/>
                <a:cs typeface="Times New Roman"/>
              </a:rPr>
              <a:t>[4+6 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cerebral </a:t>
            </a:r>
            <a:r>
              <a:rPr sz="1200" dirty="0">
                <a:latin typeface="Times New Roman"/>
                <a:cs typeface="Times New Roman"/>
              </a:rPr>
              <a:t>venous thrombosis.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CT &amp; </a:t>
            </a:r>
            <a:r>
              <a:rPr sz="1200" spc="-5" dirty="0">
                <a:latin typeface="Times New Roman"/>
                <a:cs typeface="Times New Roman"/>
              </a:rPr>
              <a:t>MR 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cerebral  venous thrombosis. </a:t>
            </a:r>
            <a:r>
              <a:rPr sz="1200" dirty="0">
                <a:latin typeface="Times New Roman"/>
                <a:cs typeface="Times New Roman"/>
              </a:rPr>
              <a:t>[2+4+4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2700" marR="37465">
              <a:lnSpc>
                <a:spcPts val="1380"/>
              </a:lnSpc>
              <a:spcBef>
                <a:spcPts val="5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enlarged jugular </a:t>
            </a:r>
            <a:r>
              <a:rPr sz="1200" dirty="0">
                <a:latin typeface="Times New Roman"/>
                <a:cs typeface="Times New Roman"/>
              </a:rPr>
              <a:t>foramen.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and role of 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Glomus </a:t>
            </a:r>
            <a:r>
              <a:rPr sz="1200" spc="-5" dirty="0">
                <a:latin typeface="Times New Roman"/>
                <a:cs typeface="Times New Roman"/>
              </a:rPr>
              <a:t>Jugulare tumor. [2+5+3 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4765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ring enhancing </a:t>
            </a:r>
            <a:r>
              <a:rPr sz="1200" dirty="0">
                <a:latin typeface="Times New Roman"/>
                <a:cs typeface="Times New Roman"/>
              </a:rPr>
              <a:t>lessons of </a:t>
            </a:r>
            <a:r>
              <a:rPr sz="1200" spc="-5" dirty="0">
                <a:latin typeface="Times New Roman"/>
                <a:cs typeface="Times New Roman"/>
              </a:rPr>
              <a:t>brain parenchyma </a:t>
            </a:r>
            <a:r>
              <a:rPr sz="1200" dirty="0">
                <a:latin typeface="Times New Roman"/>
                <a:cs typeface="Times New Roman"/>
              </a:rPr>
              <a:t>in MRI.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 role of DWI </a:t>
            </a:r>
            <a:r>
              <a:rPr sz="1200" spc="-5" dirty="0">
                <a:latin typeface="Times New Roman"/>
                <a:cs typeface="Times New Roman"/>
              </a:rPr>
              <a:t>and MR </a:t>
            </a:r>
            <a:r>
              <a:rPr sz="1200" dirty="0">
                <a:latin typeface="Times New Roman"/>
                <a:cs typeface="Times New Roman"/>
              </a:rPr>
              <a:t>spectroscopy in </a:t>
            </a:r>
            <a:r>
              <a:rPr sz="1200" spc="-5" dirty="0">
                <a:latin typeface="Times New Roman"/>
                <a:cs typeface="Times New Roman"/>
              </a:rPr>
              <a:t>differentiation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lesions. </a:t>
            </a:r>
            <a:r>
              <a:rPr sz="1200" spc="-5" dirty="0">
                <a:latin typeface="Times New Roman"/>
                <a:cs typeface="Times New Roman"/>
              </a:rPr>
              <a:t>[2+4+4 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90855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neural </a:t>
            </a:r>
            <a:r>
              <a:rPr sz="1200" dirty="0">
                <a:latin typeface="Times New Roman"/>
                <a:cs typeface="Times New Roman"/>
              </a:rPr>
              <a:t>tube closure </a:t>
            </a:r>
            <a:r>
              <a:rPr sz="1200" spc="-5" dirty="0">
                <a:latin typeface="Times New Roman"/>
                <a:cs typeface="Times New Roman"/>
              </a:rPr>
              <a:t>defects </a:t>
            </a:r>
            <a:r>
              <a:rPr sz="1200" dirty="0">
                <a:latin typeface="Times New Roman"/>
                <a:cs typeface="Times New Roman"/>
              </a:rPr>
              <a:t>of brain. Briefly </a:t>
            </a:r>
            <a:r>
              <a:rPr sz="1200" spc="-5" dirty="0">
                <a:latin typeface="Times New Roman"/>
                <a:cs typeface="Times New Roman"/>
              </a:rPr>
              <a:t>described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Arnold Chiari  malformation and </a:t>
            </a:r>
            <a:r>
              <a:rPr sz="1200" dirty="0">
                <a:latin typeface="Times New Roman"/>
                <a:cs typeface="Times New Roman"/>
              </a:rPr>
              <a:t>discuss their </a:t>
            </a:r>
            <a:r>
              <a:rPr sz="1200" spc="-5" dirty="0">
                <a:latin typeface="Times New Roman"/>
                <a:cs typeface="Times New Roman"/>
              </a:rPr>
              <a:t>imaging findings. [2+2+6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20574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etiology </a:t>
            </a:r>
            <a:r>
              <a:rPr sz="1200" spc="-5" dirty="0">
                <a:latin typeface="Times New Roman"/>
                <a:cs typeface="Times New Roman"/>
              </a:rPr>
              <a:t>and characteristic imaging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135" dirty="0">
                <a:latin typeface="Times New Roman"/>
                <a:cs typeface="Times New Roman"/>
              </a:rPr>
              <a:t>―ring </a:t>
            </a:r>
            <a:r>
              <a:rPr sz="1200" dirty="0">
                <a:latin typeface="Times New Roman"/>
                <a:cs typeface="Times New Roman"/>
              </a:rPr>
              <a:t>enhancing </a:t>
            </a:r>
            <a:r>
              <a:rPr sz="1200" spc="-55" dirty="0">
                <a:latin typeface="Times New Roman"/>
                <a:cs typeface="Times New Roman"/>
              </a:rPr>
              <a:t>lesions‖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9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brain. </a:t>
            </a:r>
            <a:r>
              <a:rPr sz="1200" dirty="0">
                <a:latin typeface="Times New Roman"/>
                <a:cs typeface="Times New Roman"/>
              </a:rPr>
              <a:t>[ </a:t>
            </a:r>
            <a:r>
              <a:rPr sz="1200" spc="-5" dirty="0">
                <a:latin typeface="Times New Roman"/>
                <a:cs typeface="Times New Roman"/>
              </a:rPr>
              <a:t>3+7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0745" cy="75704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9050">
              <a:lnSpc>
                <a:spcPts val="1380"/>
              </a:lnSpc>
              <a:spcBef>
                <a:spcPts val="195"/>
              </a:spcBef>
              <a:buAutoNum type="arabicPeriod" startAt="7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common sellar </a:t>
            </a:r>
            <a:r>
              <a:rPr sz="1200" spc="-5" dirty="0">
                <a:latin typeface="Times New Roman"/>
                <a:cs typeface="Times New Roman"/>
              </a:rPr>
              <a:t>and parasellar </a:t>
            </a:r>
            <a:r>
              <a:rPr sz="1200" dirty="0">
                <a:latin typeface="Times New Roman"/>
                <a:cs typeface="Times New Roman"/>
              </a:rPr>
              <a:t>lesions?.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craniopharyngioma </a:t>
            </a:r>
            <a:r>
              <a:rPr sz="1200" dirty="0">
                <a:latin typeface="Times New Roman"/>
                <a:cs typeface="Times New Roman"/>
              </a:rPr>
              <a:t>on skull </a:t>
            </a:r>
            <a:r>
              <a:rPr sz="1200" spc="-5" dirty="0">
                <a:latin typeface="Times New Roman"/>
                <a:cs typeface="Times New Roman"/>
              </a:rPr>
              <a:t>radiographs, </a:t>
            </a:r>
            <a:r>
              <a:rPr sz="1200" spc="5" dirty="0">
                <a:latin typeface="Times New Roman"/>
                <a:cs typeface="Times New Roman"/>
              </a:rPr>
              <a:t>CT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MRI. </a:t>
            </a:r>
            <a:r>
              <a:rPr sz="1200" dirty="0">
                <a:latin typeface="Times New Roman"/>
                <a:cs typeface="Times New Roman"/>
              </a:rPr>
              <a:t>[4+2+2+2 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7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38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man, who </a:t>
            </a:r>
            <a:r>
              <a:rPr sz="1200" spc="-5" dirty="0">
                <a:latin typeface="Times New Roman"/>
                <a:cs typeface="Times New Roman"/>
              </a:rPr>
              <a:t>has been </a:t>
            </a:r>
            <a:r>
              <a:rPr sz="1200" dirty="0">
                <a:latin typeface="Times New Roman"/>
                <a:cs typeface="Times New Roman"/>
              </a:rPr>
              <a:t>throwing </a:t>
            </a:r>
            <a:r>
              <a:rPr sz="1200" spc="-5" dirty="0">
                <a:latin typeface="Times New Roman"/>
                <a:cs typeface="Times New Roman"/>
              </a:rPr>
              <a:t>epileptic seizures, is found </a:t>
            </a:r>
            <a:r>
              <a:rPr sz="1200" dirty="0">
                <a:latin typeface="Times New Roman"/>
                <a:cs typeface="Times New Roman"/>
              </a:rPr>
              <a:t>to have ring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on  MRI of </a:t>
            </a:r>
            <a:r>
              <a:rPr sz="1200" spc="-5" dirty="0">
                <a:latin typeface="Times New Roman"/>
                <a:cs typeface="Times New Roman"/>
              </a:rPr>
              <a:t>brain.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differential diagnosis. Describe </a:t>
            </a:r>
            <a:r>
              <a:rPr sz="1200" dirty="0">
                <a:latin typeface="Times New Roman"/>
                <a:cs typeface="Times New Roman"/>
              </a:rPr>
              <a:t>the specific </a:t>
            </a:r>
            <a:r>
              <a:rPr sz="1200" spc="-5" dirty="0">
                <a:latin typeface="Times New Roman"/>
                <a:cs typeface="Times New Roman"/>
              </a:rPr>
              <a:t>MRI features </a:t>
            </a:r>
            <a:r>
              <a:rPr sz="1200" dirty="0">
                <a:latin typeface="Times New Roman"/>
                <a:cs typeface="Times New Roman"/>
              </a:rPr>
              <a:t>of any 4  </a:t>
            </a:r>
            <a:r>
              <a:rPr sz="1200" spc="-5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entities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may </a:t>
            </a:r>
            <a:r>
              <a:rPr sz="1200" spc="-5" dirty="0">
                <a:latin typeface="Times New Roman"/>
                <a:cs typeface="Times New Roman"/>
              </a:rPr>
              <a:t>present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these clinicoradiological findings. [2+2+2+2+2 Dec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58750">
              <a:lnSpc>
                <a:spcPts val="1380"/>
              </a:lnSpc>
              <a:buAutoNum type="arabicPeriod" startAt="7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State the </a:t>
            </a:r>
            <a:r>
              <a:rPr sz="1200" spc="-5" dirty="0">
                <a:latin typeface="Times New Roman"/>
                <a:cs typeface="Times New Roman"/>
              </a:rPr>
              <a:t>distinguishing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intramedullar, extramedullary, intradural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extradural  spinal lesions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MRI. </a:t>
            </a:r>
            <a:r>
              <a:rPr sz="1200" dirty="0">
                <a:latin typeface="Times New Roman"/>
                <a:cs typeface="Times New Roman"/>
              </a:rPr>
              <a:t>Discuss briefly the </a:t>
            </a:r>
            <a:r>
              <a:rPr sz="1200" spc="-5" dirty="0">
                <a:latin typeface="Times New Roman"/>
                <a:cs typeface="Times New Roman"/>
              </a:rPr>
              <a:t>DD‘s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intramedullary </a:t>
            </a:r>
            <a:r>
              <a:rPr sz="1200" spc="-5" dirty="0">
                <a:latin typeface="Times New Roman"/>
                <a:cs typeface="Times New Roman"/>
              </a:rPr>
              <a:t>spinal lesions.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85725">
              <a:lnSpc>
                <a:spcPts val="1380"/>
              </a:lnSpc>
              <a:buAutoNum type="arabicPeriod" startAt="7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differentiate between an </a:t>
            </a:r>
            <a:r>
              <a:rPr sz="1200" dirty="0">
                <a:latin typeface="Times New Roman"/>
                <a:cs typeface="Times New Roman"/>
              </a:rPr>
              <a:t>extra-axial </a:t>
            </a:r>
            <a:r>
              <a:rPr sz="1200" spc="-5" dirty="0">
                <a:latin typeface="Times New Roman"/>
                <a:cs typeface="Times New Roman"/>
              </a:rPr>
              <a:t>and intra-axial mass </a:t>
            </a:r>
            <a:r>
              <a:rPr sz="1200" dirty="0">
                <a:latin typeface="Times New Roman"/>
                <a:cs typeface="Times New Roman"/>
              </a:rPr>
              <a:t>lesion on </a:t>
            </a:r>
            <a:r>
              <a:rPr sz="1200" spc="-5" dirty="0">
                <a:latin typeface="Times New Roman"/>
                <a:cs typeface="Times New Roman"/>
              </a:rPr>
              <a:t>cranial  MRI?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the most common extra-axial </a:t>
            </a:r>
            <a:r>
              <a:rPr sz="1200" spc="-5" dirty="0">
                <a:latin typeface="Times New Roman"/>
                <a:cs typeface="Times New Roman"/>
              </a:rPr>
              <a:t>lesion </a:t>
            </a:r>
            <a:r>
              <a:rPr sz="1200" dirty="0">
                <a:latin typeface="Times New Roman"/>
                <a:cs typeface="Times New Roman"/>
              </a:rPr>
              <a:t>found in middle  </a:t>
            </a:r>
            <a:r>
              <a:rPr sz="1200" spc="-5" dirty="0">
                <a:latin typeface="Times New Roman"/>
                <a:cs typeface="Times New Roman"/>
              </a:rPr>
              <a:t>aged patients. </a:t>
            </a:r>
            <a:r>
              <a:rPr sz="1200" dirty="0">
                <a:latin typeface="Times New Roman"/>
                <a:cs typeface="Times New Roman"/>
              </a:rPr>
              <a:t>[4+6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16230">
              <a:lnSpc>
                <a:spcPts val="1380"/>
              </a:lnSpc>
              <a:buAutoNum type="arabicPeriod" startAt="7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classification </a:t>
            </a:r>
            <a:r>
              <a:rPr sz="1200" dirty="0">
                <a:latin typeface="Times New Roman"/>
                <a:cs typeface="Times New Roman"/>
              </a:rPr>
              <a:t>of gliomas.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various 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gliomas.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imaging in </a:t>
            </a:r>
            <a:r>
              <a:rPr sz="1200" spc="-5" dirty="0">
                <a:latin typeface="Times New Roman"/>
                <a:cs typeface="Times New Roman"/>
              </a:rPr>
              <a:t>gliomas. [3+5+2 Dec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basic difference b/w </a:t>
            </a:r>
            <a:r>
              <a:rPr sz="1200" dirty="0">
                <a:latin typeface="Times New Roman"/>
                <a:cs typeface="Times New Roman"/>
              </a:rPr>
              <a:t>NF type I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-15" dirty="0">
                <a:latin typeface="Times New Roman"/>
                <a:cs typeface="Times New Roman"/>
              </a:rPr>
              <a:t>II?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NF-II.</a:t>
            </a:r>
            <a:endParaRPr sz="1200">
              <a:latin typeface="Times New Roman"/>
              <a:cs typeface="Times New Roman"/>
            </a:endParaRPr>
          </a:p>
          <a:p>
            <a:pPr marL="12700" marR="122555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Briefly describe extra </a:t>
            </a:r>
            <a:r>
              <a:rPr sz="1200" spc="-5" dirty="0">
                <a:latin typeface="Times New Roman"/>
                <a:cs typeface="Times New Roman"/>
              </a:rPr>
              <a:t>skeletal manifestations and associations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Neurofibromatosis. [4+3+2+1 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92710">
              <a:lnSpc>
                <a:spcPts val="1380"/>
              </a:lnSpc>
              <a:buAutoNum type="arabicPeriod" startAt="8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with a </a:t>
            </a:r>
            <a:r>
              <a:rPr sz="1200" spc="-5" dirty="0">
                <a:latin typeface="Times New Roman"/>
                <a:cs typeface="Times New Roman"/>
              </a:rPr>
              <a:t>diagram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cerebral </a:t>
            </a:r>
            <a:r>
              <a:rPr sz="1200" dirty="0">
                <a:latin typeface="Times New Roman"/>
                <a:cs typeface="Times New Roman"/>
              </a:rPr>
              <a:t>venous </a:t>
            </a:r>
            <a:r>
              <a:rPr sz="1200" spc="-5" dirty="0">
                <a:latin typeface="Times New Roman"/>
                <a:cs typeface="Times New Roman"/>
              </a:rPr>
              <a:t>system.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and </a:t>
            </a:r>
            <a:r>
              <a:rPr sz="1200" dirty="0">
                <a:latin typeface="Times New Roman"/>
                <a:cs typeface="Times New Roman"/>
              </a:rPr>
              <a:t>imaging 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cortical </a:t>
            </a:r>
            <a:r>
              <a:rPr sz="1200" dirty="0">
                <a:latin typeface="Times New Roman"/>
                <a:cs typeface="Times New Roman"/>
              </a:rPr>
              <a:t>venous thrombosis. </a:t>
            </a:r>
            <a:r>
              <a:rPr sz="1200" spc="-5" dirty="0">
                <a:latin typeface="Times New Roman"/>
                <a:cs typeface="Times New Roman"/>
              </a:rPr>
              <a:t>[3+2+5 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34290">
              <a:lnSpc>
                <a:spcPts val="1380"/>
              </a:lnSpc>
              <a:buAutoNum type="arabicPeriod" startAt="8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40-yr-old </a:t>
            </a:r>
            <a:r>
              <a:rPr sz="1200" dirty="0">
                <a:latin typeface="Times New Roman"/>
                <a:cs typeface="Times New Roman"/>
              </a:rPr>
              <a:t>female has </a:t>
            </a:r>
            <a:r>
              <a:rPr sz="1200" spc="-5" dirty="0">
                <a:latin typeface="Times New Roman"/>
                <a:cs typeface="Times New Roman"/>
              </a:rPr>
              <a:t>presented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loss </a:t>
            </a:r>
            <a:r>
              <a:rPr sz="1200" dirty="0">
                <a:latin typeface="Times New Roman"/>
                <a:cs typeface="Times New Roman"/>
              </a:rPr>
              <a:t>of vision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instability in </a:t>
            </a:r>
            <a:r>
              <a:rPr sz="1200" spc="-5" dirty="0">
                <a:latin typeface="Times New Roman"/>
                <a:cs typeface="Times New Roman"/>
              </a:rPr>
              <a:t>gait.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DD  and </a:t>
            </a: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the most </a:t>
            </a:r>
            <a:r>
              <a:rPr sz="1200" spc="-5" dirty="0">
                <a:latin typeface="Times New Roman"/>
                <a:cs typeface="Times New Roman"/>
              </a:rPr>
              <a:t>probable cause.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diffusion </a:t>
            </a:r>
            <a:r>
              <a:rPr sz="1200" dirty="0">
                <a:latin typeface="Times New Roman"/>
                <a:cs typeface="Times New Roman"/>
              </a:rPr>
              <a:t>tensor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this  </a:t>
            </a:r>
            <a:r>
              <a:rPr sz="1200" spc="-5" dirty="0">
                <a:latin typeface="Times New Roman"/>
                <a:cs typeface="Times New Roman"/>
              </a:rPr>
              <a:t>patient. [2+6+2 </a:t>
            </a:r>
            <a:r>
              <a:rPr sz="1200" dirty="0">
                <a:latin typeface="Times New Roman"/>
                <a:cs typeface="Times New Roman"/>
              </a:rPr>
              <a:t>June 14]</a:t>
            </a:r>
            <a:endParaRPr sz="1200">
              <a:latin typeface="Times New Roman"/>
              <a:cs typeface="Times New Roman"/>
            </a:endParaRPr>
          </a:p>
          <a:p>
            <a:pPr marL="12700" marR="234315">
              <a:lnSpc>
                <a:spcPts val="1380"/>
              </a:lnSpc>
              <a:buAutoNum type="arabicPeriod" startAt="8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grading,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on MRI </a:t>
            </a:r>
            <a:r>
              <a:rPr sz="1200" spc="-5" dirty="0">
                <a:latin typeface="Times New Roman"/>
                <a:cs typeface="Times New Roman"/>
              </a:rPr>
              <a:t>and 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GBM. [3+5+2 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488315">
              <a:lnSpc>
                <a:spcPts val="1380"/>
              </a:lnSpc>
              <a:buAutoNum type="arabicPeriod" startAt="8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neural </a:t>
            </a:r>
            <a:r>
              <a:rPr sz="1200" dirty="0">
                <a:latin typeface="Times New Roman"/>
                <a:cs typeface="Times New Roman"/>
              </a:rPr>
              <a:t>tube closure </a:t>
            </a:r>
            <a:r>
              <a:rPr sz="1200" spc="-5" dirty="0">
                <a:latin typeface="Times New Roman"/>
                <a:cs typeface="Times New Roman"/>
              </a:rPr>
              <a:t>defects </a:t>
            </a:r>
            <a:r>
              <a:rPr sz="1200" dirty="0">
                <a:latin typeface="Times New Roman"/>
                <a:cs typeface="Times New Roman"/>
              </a:rPr>
              <a:t>of brain. Briefly </a:t>
            </a:r>
            <a:r>
              <a:rPr sz="1200" spc="-5" dirty="0">
                <a:latin typeface="Times New Roman"/>
                <a:cs typeface="Times New Roman"/>
              </a:rPr>
              <a:t>described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Arnold Chiari  malformation and </a:t>
            </a:r>
            <a:r>
              <a:rPr sz="1200" dirty="0">
                <a:latin typeface="Times New Roman"/>
                <a:cs typeface="Times New Roman"/>
              </a:rPr>
              <a:t>discuss their </a:t>
            </a:r>
            <a:r>
              <a:rPr sz="1200" spc="-5" dirty="0">
                <a:latin typeface="Times New Roman"/>
                <a:cs typeface="Times New Roman"/>
              </a:rPr>
              <a:t>imaging findings. [2+2+6 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repeat from </a:t>
            </a:r>
            <a:r>
              <a:rPr sz="1200" i="1" spc="-5" dirty="0">
                <a:latin typeface="Times New Roman"/>
                <a:cs typeface="Times New Roman"/>
              </a:rPr>
              <a:t>June</a:t>
            </a:r>
            <a:r>
              <a:rPr sz="1200" i="1" spc="9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13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8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Embolization 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acute </a:t>
            </a:r>
            <a:r>
              <a:rPr sz="1200" spc="-5" dirty="0">
                <a:latin typeface="Times New Roman"/>
                <a:cs typeface="Times New Roman"/>
              </a:rPr>
              <a:t>hemorrhage.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14](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09)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8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demyelinating lesions </a:t>
            </a:r>
            <a:r>
              <a:rPr sz="1200" dirty="0">
                <a:latin typeface="Times New Roman"/>
                <a:cs typeface="Times New Roman"/>
              </a:rPr>
              <a:t>of spinal cord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imaging </a:t>
            </a:r>
            <a:r>
              <a:rPr sz="1200" spc="-5" dirty="0">
                <a:latin typeface="Times New Roman"/>
                <a:cs typeface="Times New Roman"/>
              </a:rPr>
              <a:t>features. </a:t>
            </a:r>
            <a:r>
              <a:rPr sz="1200" dirty="0">
                <a:latin typeface="Times New Roman"/>
                <a:cs typeface="Times New Roman"/>
              </a:rPr>
              <a:t>[10 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2545">
              <a:lnSpc>
                <a:spcPts val="1380"/>
              </a:lnSpc>
              <a:spcBef>
                <a:spcPts val="65"/>
              </a:spcBef>
              <a:buAutoNum type="arabicPeriod" startAt="8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neurocutaneous </a:t>
            </a:r>
            <a:r>
              <a:rPr sz="1200" dirty="0">
                <a:latin typeface="Times New Roman"/>
                <a:cs typeface="Times New Roman"/>
              </a:rPr>
              <a:t>syndromes. b) </a:t>
            </a:r>
            <a:r>
              <a:rPr sz="1200" spc="-5" dirty="0">
                <a:latin typeface="Times New Roman"/>
                <a:cs typeface="Times New Roman"/>
              </a:rPr>
              <a:t>Etiopathogenesis imaging features and  associations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Sturge-Weber </a:t>
            </a:r>
            <a:r>
              <a:rPr sz="1200" dirty="0">
                <a:latin typeface="Times New Roman"/>
                <a:cs typeface="Times New Roman"/>
              </a:rPr>
              <a:t>syndrome. 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Cystic lesions </a:t>
            </a:r>
            <a:r>
              <a:rPr sz="1200" dirty="0">
                <a:latin typeface="Times New Roman"/>
                <a:cs typeface="Times New Roman"/>
              </a:rPr>
              <a:t>of posterior </a:t>
            </a:r>
            <a:r>
              <a:rPr sz="1200" spc="-5" dirty="0">
                <a:latin typeface="Times New Roman"/>
                <a:cs typeface="Times New Roman"/>
              </a:rPr>
              <a:t>fossa 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differential diagnosis.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8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causes of </a:t>
            </a:r>
            <a:r>
              <a:rPr sz="1200" spc="-5" dirty="0">
                <a:latin typeface="Times New Roman"/>
                <a:cs typeface="Times New Roman"/>
              </a:rPr>
              <a:t>epilepsy.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Distinguishing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cortical lesions associated  </a:t>
            </a:r>
            <a:r>
              <a:rPr sz="1200" dirty="0">
                <a:latin typeface="Times New Roman"/>
                <a:cs typeface="Times New Roman"/>
              </a:rPr>
              <a:t>with epilepsy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340995">
              <a:lnSpc>
                <a:spcPts val="1380"/>
              </a:lnSpc>
              <a:buAutoNum type="arabicPeriod" startAt="8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spinal dysraphism. </a:t>
            </a:r>
            <a:r>
              <a:rPr sz="1200" dirty="0">
                <a:latin typeface="Times New Roman"/>
                <a:cs typeface="Times New Roman"/>
              </a:rPr>
              <a:t>b) Pathology 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diastomatomyelia.  [2+(3+5)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6098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94. </a:t>
            </a:r>
            <a:r>
              <a:rPr sz="1200" spc="-5" dirty="0">
                <a:latin typeface="Times New Roman"/>
                <a:cs typeface="Times New Roman"/>
              </a:rPr>
              <a:t>a) Radiological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Sella turcica.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evaluation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suspected </a:t>
            </a:r>
            <a:r>
              <a:rPr sz="1200" dirty="0">
                <a:latin typeface="Times New Roman"/>
                <a:cs typeface="Times New Roman"/>
              </a:rPr>
              <a:t>pituitary  </a:t>
            </a:r>
            <a:r>
              <a:rPr sz="1200" spc="-5" dirty="0">
                <a:latin typeface="Times New Roman"/>
                <a:cs typeface="Times New Roman"/>
              </a:rPr>
              <a:t>tumor.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16].</a:t>
            </a:r>
            <a:endParaRPr sz="1200">
              <a:latin typeface="Times New Roman"/>
              <a:cs typeface="Times New Roman"/>
            </a:endParaRPr>
          </a:p>
          <a:p>
            <a:pPr marL="12700" marR="240665">
              <a:lnSpc>
                <a:spcPts val="1380"/>
              </a:lnSpc>
              <a:buAutoNum type="arabicPeriod" startAt="95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neurocutaneous </a:t>
            </a:r>
            <a:r>
              <a:rPr sz="1200" dirty="0">
                <a:latin typeface="Times New Roman"/>
                <a:cs typeface="Times New Roman"/>
              </a:rPr>
              <a:t>syndromes. b) Various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a 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neurofibromatosis </a:t>
            </a:r>
            <a:r>
              <a:rPr sz="1200" dirty="0">
                <a:latin typeface="Times New Roman"/>
                <a:cs typeface="Times New Roman"/>
              </a:rPr>
              <a:t>II [3+7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16].</a:t>
            </a:r>
            <a:endParaRPr sz="1200">
              <a:latin typeface="Times New Roman"/>
              <a:cs typeface="Times New Roman"/>
            </a:endParaRPr>
          </a:p>
          <a:p>
            <a:pPr marL="12700" marR="765810">
              <a:lnSpc>
                <a:spcPts val="1380"/>
              </a:lnSpc>
              <a:spcBef>
                <a:spcPts val="5"/>
              </a:spcBef>
              <a:buAutoNum type="arabicPeriod" startAt="9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spinal dysraphism. </a:t>
            </a:r>
            <a:r>
              <a:rPr sz="1200" dirty="0">
                <a:latin typeface="Times New Roman"/>
                <a:cs typeface="Times New Roman"/>
              </a:rPr>
              <a:t>b) Pathology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diastematomyelia.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Apr </a:t>
            </a:r>
            <a:r>
              <a:rPr sz="1200" dirty="0">
                <a:latin typeface="Times New Roman"/>
                <a:cs typeface="Times New Roman"/>
              </a:rPr>
              <a:t>16] [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 Dec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15</a:t>
            </a:r>
            <a:r>
              <a:rPr sz="1200" dirty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  <a:p>
            <a:pPr marL="12700" marR="380365">
              <a:lnSpc>
                <a:spcPts val="1380"/>
              </a:lnSpc>
              <a:buAutoNum type="arabicPeriod" startAt="98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Indications, contraindications and </a:t>
            </a:r>
            <a:r>
              <a:rPr sz="1200" dirty="0">
                <a:latin typeface="Times New Roman"/>
                <a:cs typeface="Times New Roman"/>
              </a:rPr>
              <a:t>technique of </a:t>
            </a:r>
            <a:r>
              <a:rPr sz="1200" spc="-5" dirty="0">
                <a:latin typeface="Times New Roman"/>
                <a:cs typeface="Times New Roman"/>
              </a:rPr>
              <a:t>intra-arterial thrombolysis for </a:t>
            </a:r>
            <a:r>
              <a:rPr sz="1200" dirty="0">
                <a:latin typeface="Times New Roman"/>
                <a:cs typeface="Times New Roman"/>
              </a:rPr>
              <a:t>acute  </a:t>
            </a:r>
            <a:r>
              <a:rPr sz="1200" spc="-5" dirty="0">
                <a:latin typeface="Times New Roman"/>
                <a:cs typeface="Times New Roman"/>
              </a:rPr>
              <a:t>stroke. [3+3+4 Apr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 marR="148590">
              <a:lnSpc>
                <a:spcPts val="1380"/>
              </a:lnSpc>
              <a:buAutoNum type="arabicPeriod" startAt="9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Role of CT perfusion in </a:t>
            </a:r>
            <a:r>
              <a:rPr sz="1200" spc="-5" dirty="0">
                <a:latin typeface="Times New Roman"/>
                <a:cs typeface="Times New Roman"/>
              </a:rPr>
              <a:t>hepatic tumors. </a:t>
            </a:r>
            <a:r>
              <a:rPr sz="1200" dirty="0">
                <a:latin typeface="Times New Roman"/>
                <a:cs typeface="Times New Roman"/>
              </a:rPr>
              <a:t>b) Role of CT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pancreatic tumors.  </a:t>
            </a:r>
            <a:r>
              <a:rPr sz="1200" dirty="0">
                <a:latin typeface="Times New Roman"/>
                <a:cs typeface="Times New Roman"/>
              </a:rPr>
              <a:t>[5+5 Apr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599119"/>
            <a:ext cx="2406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NUCLEAR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MEDICINE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122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nuclide imaging of the </a:t>
            </a:r>
            <a:r>
              <a:rPr sz="1200" spc="-5" dirty="0">
                <a:latin typeface="Times New Roman"/>
                <a:cs typeface="Times New Roman"/>
              </a:rPr>
              <a:t>C.N.S.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isotope </a:t>
            </a:r>
            <a:r>
              <a:rPr sz="1200" spc="-5" dirty="0">
                <a:latin typeface="Times New Roman"/>
                <a:cs typeface="Times New Roman"/>
              </a:rPr>
              <a:t>scanning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thyroid disease.[JUL </a:t>
            </a:r>
            <a:r>
              <a:rPr sz="1200" dirty="0">
                <a:latin typeface="Times New Roman"/>
                <a:cs typeface="Times New Roman"/>
              </a:rPr>
              <a:t>97,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356870" indent="-344170">
              <a:lnSpc>
                <a:spcPts val="1380"/>
              </a:lnSpc>
              <a:buAutoNum type="arabicPeriod"/>
              <a:tabLst>
                <a:tab pos="357505" algn="l"/>
              </a:tabLst>
            </a:pPr>
            <a:r>
              <a:rPr sz="1200" spc="-5" dirty="0">
                <a:latin typeface="Times New Roman"/>
                <a:cs typeface="Times New Roman"/>
              </a:rPr>
              <a:t>Isotope </a:t>
            </a:r>
            <a:r>
              <a:rPr sz="1200" dirty="0">
                <a:latin typeface="Times New Roman"/>
                <a:cs typeface="Times New Roman"/>
              </a:rPr>
              <a:t>imaging of the </a:t>
            </a:r>
            <a:r>
              <a:rPr sz="1200" spc="-5" dirty="0">
                <a:latin typeface="Times New Roman"/>
                <a:cs typeface="Times New Roman"/>
              </a:rPr>
              <a:t>Parathyroids.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nuclide imaging of urinary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tract.</a:t>
            </a:r>
            <a:endParaRPr sz="1200">
              <a:latin typeface="Times New Roman"/>
              <a:cs typeface="Times New Roman"/>
            </a:endParaRPr>
          </a:p>
          <a:p>
            <a:pPr marL="12700" marR="7239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357505" algn="l"/>
              </a:tabLst>
            </a:pPr>
            <a:r>
              <a:rPr sz="1200" spc="-5" dirty="0">
                <a:latin typeface="Times New Roman"/>
                <a:cs typeface="Times New Roman"/>
              </a:rPr>
              <a:t>Isotopes </a:t>
            </a:r>
            <a:r>
              <a:rPr sz="1200" dirty="0">
                <a:latin typeface="Times New Roman"/>
                <a:cs typeface="Times New Roman"/>
              </a:rPr>
              <a:t>in Myocardial </a:t>
            </a:r>
            <a:r>
              <a:rPr sz="1200" spc="-5" dirty="0">
                <a:latin typeface="Times New Roman"/>
                <a:cs typeface="Times New Roman"/>
              </a:rPr>
              <a:t>ischaemia OR </a:t>
            </a:r>
            <a:r>
              <a:rPr sz="1200" dirty="0">
                <a:latin typeface="Times New Roman"/>
                <a:cs typeface="Times New Roman"/>
              </a:rPr>
              <a:t>Scintigraphy in </a:t>
            </a:r>
            <a:r>
              <a:rPr sz="1200" spc="-5" dirty="0">
                <a:latin typeface="Times New Roman"/>
                <a:cs typeface="Times New Roman"/>
              </a:rPr>
              <a:t>ischaemic Heart disease OR </a:t>
            </a:r>
            <a:r>
              <a:rPr sz="1200" dirty="0">
                <a:latin typeface="Times New Roman"/>
                <a:cs typeface="Times New Roman"/>
              </a:rPr>
              <a:t>Role of  </a:t>
            </a:r>
            <a:r>
              <a:rPr sz="1200" spc="-5" dirty="0">
                <a:latin typeface="Times New Roman"/>
                <a:cs typeface="Times New Roman"/>
              </a:rPr>
              <a:t>nuclear </a:t>
            </a:r>
            <a:r>
              <a:rPr sz="1200" dirty="0">
                <a:latin typeface="Times New Roman"/>
                <a:cs typeface="Times New Roman"/>
              </a:rPr>
              <a:t>medicine in </a:t>
            </a:r>
            <a:r>
              <a:rPr sz="1200" spc="-5" dirty="0">
                <a:latin typeface="Times New Roman"/>
                <a:cs typeface="Times New Roman"/>
              </a:rPr>
              <a:t>ischaemic heart disease. </a:t>
            </a:r>
            <a:r>
              <a:rPr sz="1200" dirty="0">
                <a:latin typeface="Times New Roman"/>
                <a:cs typeface="Times New Roman"/>
              </a:rPr>
              <a:t>[JUL 98,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02/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99m Tc </a:t>
            </a:r>
            <a:r>
              <a:rPr sz="1200" spc="-5" dirty="0">
                <a:latin typeface="Times New Roman"/>
                <a:cs typeface="Times New Roman"/>
              </a:rPr>
              <a:t>labeled N </a:t>
            </a:r>
            <a:r>
              <a:rPr sz="1200" dirty="0">
                <a:latin typeface="Times New Roman"/>
                <a:cs typeface="Times New Roman"/>
              </a:rPr>
              <a:t>– substituted </a:t>
            </a:r>
            <a:r>
              <a:rPr sz="1200" spc="-5" dirty="0">
                <a:latin typeface="Times New Roman"/>
                <a:cs typeface="Times New Roman"/>
              </a:rPr>
              <a:t>Imino-diacetic acid (HIDA)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Scan.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scintigraphy </a:t>
            </a:r>
            <a:r>
              <a:rPr sz="1200" dirty="0">
                <a:latin typeface="Times New Roman"/>
                <a:cs typeface="Times New Roman"/>
              </a:rPr>
              <a:t>in liver </a:t>
            </a:r>
            <a:r>
              <a:rPr sz="1200" spc="-5" dirty="0">
                <a:latin typeface="Times New Roman"/>
                <a:cs typeface="Times New Roman"/>
              </a:rPr>
              <a:t>diseases.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Radio-isotope </a:t>
            </a:r>
            <a:r>
              <a:rPr sz="1200" dirty="0">
                <a:latin typeface="Times New Roman"/>
                <a:cs typeface="Times New Roman"/>
              </a:rPr>
              <a:t>scanning in </a:t>
            </a: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lesions. [JAN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12700" marR="23901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Nuclear </a:t>
            </a:r>
            <a:r>
              <a:rPr sz="1200" dirty="0">
                <a:latin typeface="Times New Roman"/>
                <a:cs typeface="Times New Roman"/>
              </a:rPr>
              <a:t>medicine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liver imaging </a:t>
            </a:r>
            <a:r>
              <a:rPr sz="1200" dirty="0">
                <a:latin typeface="Times New Roman"/>
                <a:cs typeface="Times New Roman"/>
              </a:rPr>
              <a:t>[DEC 02]  </a:t>
            </a:r>
            <a:r>
              <a:rPr sz="1200" spc="-5" dirty="0">
                <a:latin typeface="Times New Roman"/>
                <a:cs typeface="Times New Roman"/>
              </a:rPr>
              <a:t>010.Clinical application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radionuclide Renography.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Renogram.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Bone </a:t>
            </a:r>
            <a:r>
              <a:rPr sz="1200" dirty="0">
                <a:latin typeface="Times New Roman"/>
                <a:cs typeface="Times New Roman"/>
              </a:rPr>
              <a:t>scan. [DEC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GI </a:t>
            </a:r>
            <a:r>
              <a:rPr sz="1200" spc="-5" dirty="0">
                <a:latin typeface="Times New Roman"/>
                <a:cs typeface="Times New Roman"/>
              </a:rPr>
              <a:t>Scintigraphy.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Outline of </a:t>
            </a:r>
            <a:r>
              <a:rPr sz="1200" spc="-5" dirty="0">
                <a:latin typeface="Times New Roman"/>
                <a:cs typeface="Times New Roman"/>
              </a:rPr>
              <a:t>radio-isotopes available. </a:t>
            </a:r>
            <a:r>
              <a:rPr sz="1200" dirty="0">
                <a:latin typeface="Times New Roman"/>
                <a:cs typeface="Times New Roman"/>
              </a:rPr>
              <a:t>[JUN 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Radioistopes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Cardiac imaging.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Radionuclide </a:t>
            </a:r>
            <a:r>
              <a:rPr sz="1200" dirty="0">
                <a:latin typeface="Times New Roman"/>
                <a:cs typeface="Times New Roman"/>
              </a:rPr>
              <a:t>bone </a:t>
            </a:r>
            <a:r>
              <a:rPr sz="1200" spc="-5" dirty="0">
                <a:latin typeface="Times New Roman"/>
                <a:cs typeface="Times New Roman"/>
              </a:rPr>
              <a:t>Scintigraphy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infective disorders.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Application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DMSA Scintigraphy.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Scintigraphy </a:t>
            </a:r>
            <a:r>
              <a:rPr sz="1200" dirty="0">
                <a:latin typeface="Times New Roman"/>
                <a:cs typeface="Times New Roman"/>
              </a:rPr>
              <a:t>evaluation of </a:t>
            </a:r>
            <a:r>
              <a:rPr sz="1200" spc="-5" dirty="0">
                <a:latin typeface="Times New Roman"/>
                <a:cs typeface="Times New Roman"/>
              </a:rPr>
              <a:t>Gastro-intestinal bleeding.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Fusion imaging.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PET </a:t>
            </a:r>
            <a:r>
              <a:rPr sz="1200" dirty="0">
                <a:latin typeface="Times New Roman"/>
                <a:cs typeface="Times New Roman"/>
              </a:rPr>
              <a:t>[DEC 04,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and role of </a:t>
            </a:r>
            <a:r>
              <a:rPr sz="1200" spc="-5" dirty="0">
                <a:latin typeface="Times New Roman"/>
                <a:cs typeface="Times New Roman"/>
              </a:rPr>
              <a:t>PET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clinical radiology.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Radiopharmaceuticals used </a:t>
            </a:r>
            <a:r>
              <a:rPr sz="1200" dirty="0">
                <a:latin typeface="Times New Roman"/>
                <a:cs typeface="Times New Roman"/>
              </a:rPr>
              <a:t>in PET CT with </a:t>
            </a:r>
            <a:r>
              <a:rPr sz="1200" spc="-5" dirty="0">
                <a:latin typeface="Times New Roman"/>
                <a:cs typeface="Times New Roman"/>
              </a:rPr>
              <a:t>their clinical applications.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Radionuclide scanning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5" dirty="0">
                <a:latin typeface="Times New Roman"/>
                <a:cs typeface="Times New Roman"/>
              </a:rPr>
              <a:t>bony </a:t>
            </a:r>
            <a:r>
              <a:rPr sz="1200" dirty="0">
                <a:latin typeface="Times New Roman"/>
                <a:cs typeface="Times New Roman"/>
              </a:rPr>
              <a:t>lesion.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307975">
              <a:lnSpc>
                <a:spcPts val="1380"/>
              </a:lnSpc>
              <a:spcBef>
                <a:spcPts val="65"/>
              </a:spcBef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radio-isotopes </a:t>
            </a:r>
            <a:r>
              <a:rPr sz="1200" dirty="0">
                <a:latin typeface="Times New Roman"/>
                <a:cs typeface="Times New Roman"/>
              </a:rPr>
              <a:t>used in Hepato-Biliary </a:t>
            </a:r>
            <a:r>
              <a:rPr sz="1200" spc="-5" dirty="0">
                <a:latin typeface="Times New Roman"/>
                <a:cs typeface="Times New Roman"/>
              </a:rPr>
              <a:t>system. </a:t>
            </a:r>
            <a:r>
              <a:rPr sz="1200" dirty="0">
                <a:latin typeface="Times New Roman"/>
                <a:cs typeface="Times New Roman"/>
              </a:rPr>
              <a:t>Describe the imaging 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in Biliary </a:t>
            </a:r>
            <a:r>
              <a:rPr sz="1200" spc="-5" dirty="0">
                <a:latin typeface="Times New Roman"/>
                <a:cs typeface="Times New Roman"/>
              </a:rPr>
              <a:t>atresia. [Dec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6510">
              <a:lnSpc>
                <a:spcPts val="1380"/>
              </a:lnSpc>
              <a:spcBef>
                <a:spcPts val="5"/>
              </a:spcBef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scintigraphy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imaging with </a:t>
            </a:r>
            <a:r>
              <a:rPr sz="1200" spc="-5" dirty="0">
                <a:latin typeface="Times New Roman"/>
                <a:cs typeface="Times New Roman"/>
              </a:rPr>
              <a:t>emphasis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myocardial perfusion  and viability. </a:t>
            </a:r>
            <a:r>
              <a:rPr sz="1200" dirty="0">
                <a:latin typeface="Times New Roman"/>
                <a:cs typeface="Times New Roman"/>
              </a:rPr>
              <a:t>[June </a:t>
            </a:r>
            <a:r>
              <a:rPr sz="1200" spc="-5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62103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indications of </a:t>
            </a:r>
            <a:r>
              <a:rPr sz="1200" spc="-5" dirty="0">
                <a:latin typeface="Times New Roman"/>
                <a:cs typeface="Times New Roman"/>
              </a:rPr>
              <a:t>scinitigraphic </a:t>
            </a:r>
            <a:r>
              <a:rPr sz="1200" dirty="0">
                <a:latin typeface="Times New Roman"/>
                <a:cs typeface="Times New Roman"/>
              </a:rPr>
              <a:t>evaluation in GI bleed. </a:t>
            </a:r>
            <a:r>
              <a:rPr sz="1200" spc="-5" dirty="0">
                <a:latin typeface="Times New Roman"/>
                <a:cs typeface="Times New Roman"/>
              </a:rPr>
              <a:t>Briefly discuss  technique, radioisotopes </a:t>
            </a:r>
            <a:r>
              <a:rPr sz="1200" dirty="0">
                <a:latin typeface="Times New Roman"/>
                <a:cs typeface="Times New Roman"/>
              </a:rPr>
              <a:t>used &amp; </a:t>
            </a:r>
            <a:r>
              <a:rPr sz="1200" spc="-5" dirty="0">
                <a:latin typeface="Times New Roman"/>
                <a:cs typeface="Times New Roman"/>
              </a:rPr>
              <a:t>interpretation </a:t>
            </a:r>
            <a:r>
              <a:rPr sz="1200" dirty="0">
                <a:latin typeface="Times New Roman"/>
                <a:cs typeface="Times New Roman"/>
              </a:rPr>
              <a:t>of results. </a:t>
            </a:r>
            <a:r>
              <a:rPr sz="1200" spc="-5" dirty="0">
                <a:latin typeface="Times New Roman"/>
                <a:cs typeface="Times New Roman"/>
              </a:rPr>
              <a:t>[2+4+2 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indications </a:t>
            </a:r>
            <a:r>
              <a:rPr sz="1200" spc="-5" dirty="0">
                <a:latin typeface="Times New Roman"/>
                <a:cs typeface="Times New Roman"/>
              </a:rPr>
              <a:t>and radio-isotopes </a:t>
            </a:r>
            <a:r>
              <a:rPr sz="1200" dirty="0">
                <a:latin typeface="Times New Roman"/>
                <a:cs typeface="Times New Roman"/>
              </a:rPr>
              <a:t>used for </a:t>
            </a:r>
            <a:r>
              <a:rPr sz="1200" spc="-5" dirty="0">
                <a:latin typeface="Times New Roman"/>
                <a:cs typeface="Times New Roman"/>
              </a:rPr>
              <a:t>radionuclide </a:t>
            </a:r>
            <a:r>
              <a:rPr sz="1200" dirty="0">
                <a:latin typeface="Times New Roman"/>
                <a:cs typeface="Times New Roman"/>
              </a:rPr>
              <a:t>scanning of </a:t>
            </a:r>
            <a:r>
              <a:rPr sz="1200" spc="-5" dirty="0">
                <a:latin typeface="Times New Roman"/>
                <a:cs typeface="Times New Roman"/>
              </a:rPr>
              <a:t>lungs. Brieﬂy  describe </a:t>
            </a:r>
            <a:r>
              <a:rPr sz="1200" dirty="0">
                <a:latin typeface="Times New Roman"/>
                <a:cs typeface="Times New Roman"/>
              </a:rPr>
              <a:t>3 techniques of isotope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of lung with their </a:t>
            </a:r>
            <a:r>
              <a:rPr sz="1200" spc="-5" dirty="0">
                <a:latin typeface="Times New Roman"/>
                <a:cs typeface="Times New Roman"/>
              </a:rPr>
              <a:t>clinical implications. [(2+2)+(2+2+2) 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5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2700" marR="20955">
              <a:lnSpc>
                <a:spcPts val="1380"/>
              </a:lnSpc>
              <a:buAutoNum type="arabicPeriod" startAt="11"/>
              <a:tabLst>
                <a:tab pos="319405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indications </a:t>
            </a:r>
            <a:r>
              <a:rPr sz="1200" dirty="0">
                <a:latin typeface="Times New Roman"/>
                <a:cs typeface="Times New Roman"/>
              </a:rPr>
              <a:t>of hepatobiliary scintigraphy in </a:t>
            </a:r>
            <a:r>
              <a:rPr sz="1200" spc="-5" dirty="0">
                <a:latin typeface="Times New Roman"/>
                <a:cs typeface="Times New Roman"/>
              </a:rPr>
              <a:t>children and </a:t>
            </a:r>
            <a:r>
              <a:rPr sz="1200" dirty="0">
                <a:latin typeface="Times New Roman"/>
                <a:cs typeface="Times New Roman"/>
              </a:rPr>
              <a:t>adults.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the  </a:t>
            </a:r>
            <a:r>
              <a:rPr sz="1200" spc="-5" dirty="0">
                <a:latin typeface="Times New Roman"/>
                <a:cs typeface="Times New Roman"/>
              </a:rPr>
              <a:t>principle, technique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on scintigraphy in a </a:t>
            </a:r>
            <a:r>
              <a:rPr sz="1200" spc="-5" dirty="0">
                <a:latin typeface="Times New Roman"/>
                <a:cs typeface="Times New Roman"/>
              </a:rPr>
              <a:t>car </a:t>
            </a:r>
            <a:r>
              <a:rPr sz="1200" dirty="0">
                <a:latin typeface="Times New Roman"/>
                <a:cs typeface="Times New Roman"/>
              </a:rPr>
              <a:t>off neonatal jaundice. </a:t>
            </a:r>
            <a:r>
              <a:rPr sz="1200" spc="-5" dirty="0">
                <a:latin typeface="Times New Roman"/>
                <a:cs typeface="Times New Roman"/>
              </a:rPr>
              <a:t>[2+2+2+4 Dec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0132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the </a:t>
            </a:r>
            <a:r>
              <a:rPr sz="1200" spc="-5" dirty="0">
                <a:latin typeface="Times New Roman"/>
                <a:cs typeface="Times New Roman"/>
              </a:rPr>
              <a:t>etiopathogenesis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choledochal cyst.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choledochal </a:t>
            </a:r>
            <a:r>
              <a:rPr sz="1200" spc="-10" dirty="0">
                <a:latin typeface="Times New Roman"/>
                <a:cs typeface="Times New Roman"/>
              </a:rPr>
              <a:t>cyst.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Caroli‘s disease. [2+3+5 </a:t>
            </a:r>
            <a:r>
              <a:rPr sz="1200" dirty="0">
                <a:latin typeface="Times New Roman"/>
                <a:cs typeface="Times New Roman"/>
              </a:rPr>
              <a:t>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5052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</a:t>
            </a:r>
            <a:r>
              <a:rPr sz="1200" dirty="0">
                <a:latin typeface="Times New Roman"/>
                <a:cs typeface="Times New Roman"/>
              </a:rPr>
              <a:t>Radio isotope scanning of the skeletal system. b. </a:t>
            </a: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3D and 4D  ultrasound. </a:t>
            </a:r>
            <a:r>
              <a:rPr sz="1200" dirty="0">
                <a:latin typeface="Times New Roman"/>
                <a:cs typeface="Times New Roman"/>
              </a:rPr>
              <a:t>[5+5 Jun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238125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scintigraphy in </a:t>
            </a:r>
            <a:r>
              <a:rPr sz="1200" spc="-5" dirty="0">
                <a:latin typeface="Times New Roman"/>
                <a:cs typeface="Times New Roman"/>
              </a:rPr>
              <a:t>cardiac imaging </a:t>
            </a:r>
            <a:r>
              <a:rPr sz="1200" dirty="0">
                <a:latin typeface="Times New Roman"/>
                <a:cs typeface="Times New Roman"/>
              </a:rPr>
              <a:t>with special emphasis on </a:t>
            </a:r>
            <a:r>
              <a:rPr sz="1200" spc="-5" dirty="0">
                <a:latin typeface="Times New Roman"/>
                <a:cs typeface="Times New Roman"/>
              </a:rPr>
              <a:t>myocardial  perfusion and viability. </a:t>
            </a:r>
            <a:r>
              <a:rPr sz="1200" spc="5" dirty="0">
                <a:latin typeface="Times New Roman"/>
                <a:cs typeface="Times New Roman"/>
              </a:rPr>
              <a:t>[10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14300">
              <a:lnSpc>
                <a:spcPts val="1380"/>
              </a:lnSpc>
              <a:buAutoNum type="arabicPeriod" startAt="11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PET scanning? Briefly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FDG-PET </a:t>
            </a:r>
            <a:r>
              <a:rPr sz="1200" spc="-5" dirty="0">
                <a:latin typeface="Times New Roman"/>
                <a:cs typeface="Times New Roman"/>
              </a:rPr>
              <a:t>scanning and  importance and clinical </a:t>
            </a:r>
            <a:r>
              <a:rPr sz="1200" dirty="0">
                <a:latin typeface="Times New Roman"/>
                <a:cs typeface="Times New Roman"/>
              </a:rPr>
              <a:t>utility of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non-FDG </a:t>
            </a:r>
            <a:r>
              <a:rPr sz="1200" spc="-5" dirty="0">
                <a:latin typeface="Times New Roman"/>
                <a:cs typeface="Times New Roman"/>
              </a:rPr>
              <a:t>molecules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PET scanning. [2+4+4 Dec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Renal </a:t>
            </a:r>
            <a:r>
              <a:rPr sz="1200" dirty="0">
                <a:latin typeface="Times New Roman"/>
                <a:cs typeface="Times New Roman"/>
              </a:rPr>
              <a:t>isotope scanning b) </a:t>
            </a:r>
            <a:r>
              <a:rPr sz="1200" spc="-5" dirty="0">
                <a:latin typeface="Times New Roman"/>
                <a:cs typeface="Times New Roman"/>
              </a:rPr>
              <a:t>Tomosynthesis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mammography.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355600" indent="-342900">
              <a:lnSpc>
                <a:spcPts val="1380"/>
              </a:lnSpc>
              <a:buAutoNum type="arabicPeriod" startAt="11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Classification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choledochal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cyst.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Enumerate its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complications and </a:t>
            </a:r>
            <a:r>
              <a:rPr sz="1200" dirty="0">
                <a:latin typeface="Times New Roman"/>
                <a:cs typeface="Times New Roman"/>
              </a:rPr>
              <a:t>the role of imaging in </a:t>
            </a:r>
            <a:r>
              <a:rPr sz="1200" spc="-5" dirty="0">
                <a:latin typeface="Times New Roman"/>
                <a:cs typeface="Times New Roman"/>
              </a:rPr>
              <a:t>their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diagnosis.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5665" cy="818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[2+2+6 Apr16]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035. Role of radionuclide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renal </a:t>
            </a:r>
            <a:r>
              <a:rPr sz="1200" dirty="0">
                <a:latin typeface="Times New Roman"/>
                <a:cs typeface="Times New Roman"/>
              </a:rPr>
              <a:t>disorders. 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OBSTETRICS AND </a:t>
            </a:r>
            <a:r>
              <a:rPr sz="1800" b="1" dirty="0">
                <a:latin typeface="Times New Roman"/>
                <a:cs typeface="Times New Roman"/>
              </a:rPr>
              <a:t>GYNAECOLOGY</a:t>
            </a:r>
            <a:endParaRPr sz="1800">
              <a:latin typeface="Times New Roman"/>
              <a:cs typeface="Times New Roman"/>
            </a:endParaRPr>
          </a:p>
          <a:p>
            <a:pPr marL="242570" indent="-22987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Intra </a:t>
            </a:r>
            <a:r>
              <a:rPr sz="1200" dirty="0">
                <a:latin typeface="Times New Roman"/>
                <a:cs typeface="Times New Roman"/>
              </a:rPr>
              <a:t>Uterine </a:t>
            </a:r>
            <a:r>
              <a:rPr sz="1200" spc="-5" dirty="0">
                <a:latin typeface="Times New Roman"/>
                <a:cs typeface="Times New Roman"/>
              </a:rPr>
              <a:t>Foetal Death.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uterine </a:t>
            </a:r>
            <a:r>
              <a:rPr sz="1200" dirty="0">
                <a:latin typeface="Times New Roman"/>
                <a:cs typeface="Times New Roman"/>
              </a:rPr>
              <a:t>lesions. [JUL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Endometriosis. </a:t>
            </a:r>
            <a:r>
              <a:rPr sz="1200" dirty="0">
                <a:latin typeface="Times New Roman"/>
                <a:cs typeface="Times New Roman"/>
              </a:rPr>
              <a:t>[JUL 98,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04,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Ectopic Pregnancy. </a:t>
            </a:r>
            <a:r>
              <a:rPr sz="1200" dirty="0">
                <a:latin typeface="Times New Roman"/>
                <a:cs typeface="Times New Roman"/>
              </a:rPr>
              <a:t>[JUL 99, 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Alimentary tract </a:t>
            </a:r>
            <a:r>
              <a:rPr sz="1200" dirty="0">
                <a:latin typeface="Times New Roman"/>
                <a:cs typeface="Times New Roman"/>
              </a:rPr>
              <a:t>lesions </a:t>
            </a:r>
            <a:r>
              <a:rPr sz="1200" spc="-5" dirty="0">
                <a:latin typeface="Times New Roman"/>
                <a:cs typeface="Times New Roman"/>
              </a:rPr>
              <a:t>diagnosable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in-utero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Sonography 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I.U.G.R.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placenta </a:t>
            </a:r>
            <a:r>
              <a:rPr sz="1200" spc="-5" dirty="0">
                <a:latin typeface="Times New Roman"/>
                <a:cs typeface="Times New Roman"/>
              </a:rPr>
              <a:t>[JAN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detail US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placental </a:t>
            </a:r>
            <a:r>
              <a:rPr sz="1200" dirty="0">
                <a:latin typeface="Times New Roman"/>
                <a:cs typeface="Times New Roman"/>
              </a:rPr>
              <a:t>evaluation. [June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Sonographic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ectopic pregnancy. </a:t>
            </a:r>
            <a:r>
              <a:rPr sz="1200" spc="5" dirty="0">
                <a:latin typeface="Times New Roman"/>
                <a:cs typeface="Times New Roman"/>
              </a:rPr>
              <a:t>[JAN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10. </a:t>
            </a:r>
            <a:r>
              <a:rPr sz="1200" spc="-5" dirty="0">
                <a:latin typeface="Times New Roman"/>
                <a:cs typeface="Times New Roman"/>
              </a:rPr>
              <a:t>PCOD. 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1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Infertility </a:t>
            </a:r>
            <a:r>
              <a:rPr sz="1200" dirty="0">
                <a:latin typeface="Times New Roman"/>
                <a:cs typeface="Times New Roman"/>
              </a:rPr>
              <a:t>. [DEC 02,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Endometrium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USG. [JUN</a:t>
            </a:r>
            <a:r>
              <a:rPr sz="1200" dirty="0">
                <a:latin typeface="Times New Roman"/>
                <a:cs typeface="Times New Roman"/>
              </a:rPr>
              <a:t> 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Biophysical </a:t>
            </a:r>
            <a:r>
              <a:rPr sz="1200" dirty="0">
                <a:latin typeface="Times New Roman"/>
                <a:cs typeface="Times New Roman"/>
              </a:rPr>
              <a:t>score . [DEC 03, 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 marR="3703954">
              <a:lnSpc>
                <a:spcPts val="1380"/>
              </a:lnSpc>
              <a:spcBef>
                <a:spcPts val="65"/>
              </a:spcBef>
              <a:buAutoNum type="arabicPeriod" startAt="1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Uterine interventions </a:t>
            </a:r>
            <a:r>
              <a:rPr sz="1200" dirty="0">
                <a:latin typeface="Times New Roman"/>
                <a:cs typeface="Times New Roman"/>
              </a:rPr>
              <a:t>. [DEC 05]  15. </a:t>
            </a:r>
            <a:r>
              <a:rPr sz="1200" spc="-5" dirty="0">
                <a:latin typeface="Times New Roman"/>
                <a:cs typeface="Times New Roman"/>
              </a:rPr>
              <a:t>PNDT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05/06/07]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gynecologic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Cystic lesions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ovaries. </a:t>
            </a:r>
            <a:r>
              <a:rPr sz="1200" dirty="0">
                <a:latin typeface="Times New Roman"/>
                <a:cs typeface="Times New Roman"/>
              </a:rPr>
              <a:t>[JUN 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Sonography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cystic ovarian masses.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evaluation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10" dirty="0">
                <a:latin typeface="Times New Roman"/>
                <a:cs typeface="Times New Roman"/>
              </a:rPr>
              <a:t>IUGR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05,06]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evaluation of </a:t>
            </a:r>
            <a:r>
              <a:rPr sz="1200" spc="-5" dirty="0">
                <a:latin typeface="Times New Roman"/>
                <a:cs typeface="Times New Roman"/>
              </a:rPr>
              <a:t>delayed milestones.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assessment of </a:t>
            </a:r>
            <a:r>
              <a:rPr sz="1200" spc="-5" dirty="0">
                <a:latin typeface="Times New Roman"/>
                <a:cs typeface="Times New Roman"/>
              </a:rPr>
              <a:t>prenatal </a:t>
            </a:r>
            <a:r>
              <a:rPr sz="1200" dirty="0">
                <a:latin typeface="Times New Roman"/>
                <a:cs typeface="Times New Roman"/>
              </a:rPr>
              <a:t>genitourinary </a:t>
            </a:r>
            <a:r>
              <a:rPr sz="1200" spc="-5" dirty="0">
                <a:latin typeface="Times New Roman"/>
                <a:cs typeface="Times New Roman"/>
              </a:rPr>
              <a:t>tract. </a:t>
            </a:r>
            <a:r>
              <a:rPr sz="1200" dirty="0">
                <a:latin typeface="Times New Roman"/>
                <a:cs typeface="Times New Roman"/>
              </a:rPr>
              <a:t>[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Antenatal detection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Vein </a:t>
            </a:r>
            <a:r>
              <a:rPr sz="1200" dirty="0">
                <a:latin typeface="Times New Roman"/>
                <a:cs typeface="Times New Roman"/>
              </a:rPr>
              <a:t>of Galen </a:t>
            </a:r>
            <a:r>
              <a:rPr sz="1200" spc="-5" dirty="0">
                <a:latin typeface="Times New Roman"/>
                <a:cs typeface="Times New Roman"/>
              </a:rPr>
              <a:t>malformation.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Antenatal MRI. [JUN/DEC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Sonography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cystic ovarian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masses.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Pelvimetry.</a:t>
            </a:r>
            <a:endParaRPr sz="1200">
              <a:latin typeface="Times New Roman"/>
              <a:cs typeface="Times New Roman"/>
            </a:endParaRPr>
          </a:p>
          <a:p>
            <a:pPr marL="12700" marR="309245">
              <a:lnSpc>
                <a:spcPts val="1380"/>
              </a:lnSpc>
              <a:spcBef>
                <a:spcPts val="70"/>
              </a:spcBef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markers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chromosome </a:t>
            </a:r>
            <a:r>
              <a:rPr sz="1200" dirty="0">
                <a:latin typeface="Times New Roman"/>
                <a:cs typeface="Times New Roman"/>
              </a:rPr>
              <a:t>abnormality on </a:t>
            </a:r>
            <a:r>
              <a:rPr sz="1200" spc="-5" dirty="0">
                <a:latin typeface="Times New Roman"/>
                <a:cs typeface="Times New Roman"/>
              </a:rPr>
              <a:t>antenatal </a:t>
            </a:r>
            <a:r>
              <a:rPr sz="1200" dirty="0">
                <a:latin typeface="Times New Roman"/>
                <a:cs typeface="Times New Roman"/>
              </a:rPr>
              <a:t>ultrasound. Briefly </a:t>
            </a:r>
            <a:r>
              <a:rPr sz="1200" spc="-5" dirty="0">
                <a:latin typeface="Times New Roman"/>
                <a:cs typeface="Times New Roman"/>
              </a:rPr>
              <a:t>discuss 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sonographic </a:t>
            </a:r>
            <a:r>
              <a:rPr sz="1200" dirty="0">
                <a:latin typeface="Times New Roman"/>
                <a:cs typeface="Times New Roman"/>
              </a:rPr>
              <a:t>features.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Transvaginal </a:t>
            </a:r>
            <a:r>
              <a:rPr sz="1200" dirty="0">
                <a:latin typeface="Times New Roman"/>
                <a:cs typeface="Times New Roman"/>
              </a:rPr>
              <a:t>scan in </a:t>
            </a:r>
            <a:r>
              <a:rPr sz="1200" spc="-5" dirty="0">
                <a:latin typeface="Times New Roman"/>
                <a:cs typeface="Times New Roman"/>
              </a:rPr>
              <a:t>female infertility.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female </a:t>
            </a:r>
            <a:r>
              <a:rPr sz="1200" dirty="0">
                <a:latin typeface="Times New Roman"/>
                <a:cs typeface="Times New Roman"/>
              </a:rPr>
              <a:t>Infertility </a:t>
            </a:r>
            <a:r>
              <a:rPr sz="1200" spc="-5" dirty="0">
                <a:latin typeface="Times New Roman"/>
                <a:cs typeface="Times New Roman"/>
              </a:rPr>
              <a:t>[December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Uterine </a:t>
            </a:r>
            <a:r>
              <a:rPr sz="1200" dirty="0">
                <a:latin typeface="Times New Roman"/>
                <a:cs typeface="Times New Roman"/>
              </a:rPr>
              <a:t>artery embolisation. </a:t>
            </a:r>
            <a:r>
              <a:rPr sz="1200" spc="-5" dirty="0">
                <a:latin typeface="Times New Roman"/>
                <a:cs typeface="Times New Roman"/>
              </a:rPr>
              <a:t>[December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 marR="100965">
              <a:lnSpc>
                <a:spcPts val="1370"/>
              </a:lnSpc>
              <a:spcBef>
                <a:spcPts val="70"/>
              </a:spcBef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sonographic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favouring the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ectopic </a:t>
            </a:r>
            <a:r>
              <a:rPr sz="1200" dirty="0">
                <a:latin typeface="Times New Roman"/>
                <a:cs typeface="Times New Roman"/>
              </a:rPr>
              <a:t>pregnancy </a:t>
            </a:r>
            <a:r>
              <a:rPr sz="1200" spc="-5" dirty="0">
                <a:latin typeface="Times New Roman"/>
                <a:cs typeface="Times New Roman"/>
              </a:rPr>
              <a:t>and its DD. 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350520">
              <a:lnSpc>
                <a:spcPts val="1380"/>
              </a:lnSpc>
              <a:spcBef>
                <a:spcPts val="5"/>
              </a:spcBef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vascular </a:t>
            </a:r>
            <a:r>
              <a:rPr sz="1200" spc="-5" dirty="0">
                <a:latin typeface="Times New Roman"/>
                <a:cs typeface="Times New Roman"/>
              </a:rPr>
              <a:t>and structural abnormalities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Umbilical </a:t>
            </a:r>
            <a:r>
              <a:rPr sz="1200" dirty="0">
                <a:latin typeface="Times New Roman"/>
                <a:cs typeface="Times New Roman"/>
              </a:rPr>
              <a:t>cord.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 velocity waveform </a:t>
            </a:r>
            <a:r>
              <a:rPr sz="1200" spc="-5" dirty="0">
                <a:latin typeface="Times New Roman"/>
                <a:cs typeface="Times New Roman"/>
              </a:rPr>
              <a:t>changes seen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umbilical </a:t>
            </a:r>
            <a:r>
              <a:rPr sz="1200" dirty="0">
                <a:latin typeface="Times New Roman"/>
                <a:cs typeface="Times New Roman"/>
              </a:rPr>
              <a:t>artery </a:t>
            </a:r>
            <a:r>
              <a:rPr sz="1200" spc="-5" dirty="0">
                <a:latin typeface="Times New Roman"/>
                <a:cs typeface="Times New Roman"/>
              </a:rPr>
              <a:t>Doppler.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infertility.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assisted reproduction. [Dec 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52705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fetal </a:t>
            </a:r>
            <a:r>
              <a:rPr sz="1200" spc="-5" dirty="0">
                <a:latin typeface="Times New Roman"/>
                <a:cs typeface="Times New Roman"/>
              </a:rPr>
              <a:t>hydrops. Enumerate its causes. Describe sonographic and </a:t>
            </a:r>
            <a:r>
              <a:rPr sz="1200" dirty="0">
                <a:latin typeface="Times New Roman"/>
                <a:cs typeface="Times New Roman"/>
              </a:rPr>
              <a:t>color doppler </a:t>
            </a:r>
            <a:r>
              <a:rPr sz="1200" spc="-5" dirty="0">
                <a:latin typeface="Times New Roman"/>
                <a:cs typeface="Times New Roman"/>
              </a:rPr>
              <a:t>findings  </a:t>
            </a:r>
            <a:r>
              <a:rPr sz="1200" dirty="0">
                <a:latin typeface="Times New Roman"/>
                <a:cs typeface="Times New Roman"/>
              </a:rPr>
              <a:t>noted in this </a:t>
            </a:r>
            <a:r>
              <a:rPr sz="1200" spc="-5" dirty="0">
                <a:latin typeface="Times New Roman"/>
                <a:cs typeface="Times New Roman"/>
              </a:rPr>
              <a:t>condition.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514984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sonographic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criteria </a:t>
            </a:r>
            <a:r>
              <a:rPr sz="1200" dirty="0">
                <a:latin typeface="Times New Roman"/>
                <a:cs typeface="Times New Roman"/>
              </a:rPr>
              <a:t>used 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uterine </a:t>
            </a:r>
            <a:r>
              <a:rPr sz="1200" spc="-5" dirty="0">
                <a:latin typeface="Times New Roman"/>
                <a:cs typeface="Times New Roman"/>
              </a:rPr>
              <a:t>cervical  incompetence.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common locations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ectopic </a:t>
            </a:r>
            <a:r>
              <a:rPr sz="1200" dirty="0">
                <a:latin typeface="Times New Roman"/>
                <a:cs typeface="Times New Roman"/>
              </a:rPr>
              <a:t>pregnancy in order of </a:t>
            </a:r>
            <a:r>
              <a:rPr sz="1200" spc="-5" dirty="0">
                <a:latin typeface="Times New Roman"/>
                <a:cs typeface="Times New Roman"/>
              </a:rPr>
              <a:t>frequency. Discuss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4804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sonographic 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ectopic pregnancy. 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recurrence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ovarian </a:t>
            </a:r>
            <a:r>
              <a:rPr sz="1200" dirty="0">
                <a:latin typeface="Times New Roman"/>
                <a:cs typeface="Times New Roman"/>
              </a:rPr>
              <a:t>malignancy </a:t>
            </a:r>
            <a:r>
              <a:rPr sz="1200" spc="-5" dirty="0">
                <a:latin typeface="Times New Roman"/>
                <a:cs typeface="Times New Roman"/>
              </a:rPr>
              <a:t>after surgery. [Dec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20014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conditions under which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revised PNDT act </a:t>
            </a:r>
            <a:r>
              <a:rPr sz="1200" dirty="0">
                <a:latin typeface="Times New Roman"/>
                <a:cs typeface="Times New Roman"/>
              </a:rPr>
              <a:t>2010, </a:t>
            </a:r>
            <a:r>
              <a:rPr sz="1200" spc="-5" dirty="0">
                <a:latin typeface="Times New Roman"/>
                <a:cs typeface="Times New Roman"/>
              </a:rPr>
              <a:t>permits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to conduct  </a:t>
            </a:r>
            <a:r>
              <a:rPr sz="1200" spc="-5" dirty="0">
                <a:latin typeface="Times New Roman"/>
                <a:cs typeface="Times New Roman"/>
              </a:rPr>
              <a:t>prenatal diagnostic </a:t>
            </a:r>
            <a:r>
              <a:rPr sz="1200" dirty="0">
                <a:latin typeface="Times New Roman"/>
                <a:cs typeface="Times New Roman"/>
              </a:rPr>
              <a:t>techniques . </a:t>
            </a:r>
            <a:r>
              <a:rPr sz="1200" spc="-5" dirty="0">
                <a:latin typeface="Times New Roman"/>
                <a:cs typeface="Times New Roman"/>
              </a:rPr>
              <a:t>What steps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take in </a:t>
            </a:r>
            <a:r>
              <a:rPr sz="1200" spc="-5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USG </a:t>
            </a:r>
            <a:r>
              <a:rPr sz="1200" spc="-5" dirty="0">
                <a:latin typeface="Times New Roman"/>
                <a:cs typeface="Times New Roman"/>
              </a:rPr>
              <a:t>practice </a:t>
            </a:r>
            <a:r>
              <a:rPr sz="1200" dirty="0">
                <a:latin typeface="Times New Roman"/>
                <a:cs typeface="Times New Roman"/>
              </a:rPr>
              <a:t>to comply  with the </a:t>
            </a:r>
            <a:r>
              <a:rPr sz="1200" spc="-5" dirty="0">
                <a:latin typeface="Times New Roman"/>
                <a:cs typeface="Times New Roman"/>
              </a:rPr>
              <a:t>act.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032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Outline the </a:t>
            </a:r>
            <a:r>
              <a:rPr sz="1200" spc="-5" dirty="0">
                <a:latin typeface="Times New Roman"/>
                <a:cs typeface="Times New Roman"/>
              </a:rPr>
              <a:t>diagnostic imaging approach </a:t>
            </a:r>
            <a:r>
              <a:rPr sz="1200" dirty="0">
                <a:latin typeface="Times New Roman"/>
                <a:cs typeface="Times New Roman"/>
              </a:rPr>
              <a:t>in a pt. with </a:t>
            </a:r>
            <a:r>
              <a:rPr sz="1200" spc="-5" dirty="0">
                <a:latin typeface="Times New Roman"/>
                <a:cs typeface="Times New Roman"/>
              </a:rPr>
              <a:t>Ovarian malignancy. Describe </a:t>
            </a:r>
            <a:r>
              <a:rPr sz="1200" dirty="0">
                <a:latin typeface="Times New Roman"/>
                <a:cs typeface="Times New Roman"/>
              </a:rPr>
              <a:t>imaging  </a:t>
            </a:r>
            <a:r>
              <a:rPr sz="1200" spc="-5" dirty="0">
                <a:latin typeface="Times New Roman"/>
                <a:cs typeface="Times New Roman"/>
              </a:rPr>
              <a:t>features, staging </a:t>
            </a:r>
            <a:r>
              <a:rPr sz="1200" dirty="0">
                <a:latin typeface="Times New Roman"/>
                <a:cs typeface="Times New Roman"/>
              </a:rPr>
              <a:t>&amp; impact of </a:t>
            </a:r>
            <a:r>
              <a:rPr sz="1200" spc="-5" dirty="0">
                <a:latin typeface="Times New Roman"/>
                <a:cs typeface="Times New Roman"/>
              </a:rPr>
              <a:t>cross sectional </a:t>
            </a:r>
            <a:r>
              <a:rPr sz="1200" dirty="0">
                <a:latin typeface="Times New Roman"/>
                <a:cs typeface="Times New Roman"/>
              </a:rPr>
              <a:t>imaging in </a:t>
            </a:r>
            <a:r>
              <a:rPr sz="1200" spc="-5" dirty="0">
                <a:latin typeface="Times New Roman"/>
                <a:cs typeface="Times New Roman"/>
              </a:rPr>
              <a:t>ovarian cancer.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77495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abnormal </a:t>
            </a:r>
            <a:r>
              <a:rPr sz="1200" dirty="0">
                <a:latin typeface="Times New Roman"/>
                <a:cs typeface="Times New Roman"/>
              </a:rPr>
              <a:t>endometrial </a:t>
            </a:r>
            <a:r>
              <a:rPr sz="1200" spc="-5" dirty="0">
                <a:latin typeface="Times New Roman"/>
                <a:cs typeface="Times New Roman"/>
              </a:rPr>
              <a:t>thickening. Enumerate its causes </a:t>
            </a:r>
            <a:r>
              <a:rPr sz="1200" dirty="0">
                <a:latin typeface="Times New Roman"/>
                <a:cs typeface="Times New Roman"/>
              </a:rPr>
              <a:t>and discuss </a:t>
            </a:r>
            <a:r>
              <a:rPr sz="1200" spc="-5" dirty="0">
                <a:latin typeface="Times New Roman"/>
                <a:cs typeface="Times New Roman"/>
              </a:rPr>
              <a:t>their imaging  features. [2+2+6 Dec</a:t>
            </a:r>
            <a:r>
              <a:rPr sz="1200" dirty="0">
                <a:latin typeface="Times New Roman"/>
                <a:cs typeface="Times New Roman"/>
              </a:rPr>
              <a:t> 11]</a:t>
            </a:r>
            <a:endParaRPr sz="1200">
              <a:latin typeface="Times New Roman"/>
              <a:cs typeface="Times New Roman"/>
            </a:endParaRPr>
          </a:p>
          <a:p>
            <a:pPr marL="12700" marR="695325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spc="-5" dirty="0">
                <a:latin typeface="Times New Roman"/>
                <a:cs typeface="Times New Roman"/>
              </a:rPr>
              <a:t>various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female infertility. </a:t>
            </a:r>
            <a:r>
              <a:rPr sz="1200" dirty="0">
                <a:latin typeface="Times New Roman"/>
                <a:cs typeface="Times New Roman"/>
              </a:rPr>
              <a:t>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HSG and </a:t>
            </a:r>
            <a:r>
              <a:rPr sz="1200" spc="5" dirty="0">
                <a:latin typeface="Times New Roman"/>
                <a:cs typeface="Times New Roman"/>
              </a:rPr>
              <a:t>MRI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their  evaluation. [2+4+4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55270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spc="-5" dirty="0">
                <a:latin typeface="Times New Roman"/>
                <a:cs typeface="Times New Roman"/>
              </a:rPr>
              <a:t>various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bleeding </a:t>
            </a:r>
            <a:r>
              <a:rPr sz="1200" dirty="0">
                <a:latin typeface="Times New Roman"/>
                <a:cs typeface="Times New Roman"/>
              </a:rPr>
              <a:t>in first </a:t>
            </a:r>
            <a:r>
              <a:rPr sz="1200" spc="-5" dirty="0">
                <a:latin typeface="Times New Roman"/>
                <a:cs typeface="Times New Roman"/>
              </a:rPr>
              <a:t>trimester. Discuss their sonographic </a:t>
            </a:r>
            <a:r>
              <a:rPr sz="1200" dirty="0">
                <a:latin typeface="Times New Roman"/>
                <a:cs typeface="Times New Roman"/>
              </a:rPr>
              <a:t>features. [2+8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72110">
              <a:lnSpc>
                <a:spcPts val="1380"/>
              </a:lnSpc>
              <a:spcBef>
                <a:spcPts val="5"/>
              </a:spcBef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color </a:t>
            </a:r>
            <a:r>
              <a:rPr sz="1200" spc="-5" dirty="0">
                <a:latin typeface="Times New Roman"/>
                <a:cs typeface="Times New Roman"/>
              </a:rPr>
              <a:t>doppler parameters </a:t>
            </a:r>
            <a:r>
              <a:rPr sz="1200" dirty="0">
                <a:latin typeface="Times New Roman"/>
                <a:cs typeface="Times New Roman"/>
              </a:rPr>
              <a:t>used in </a:t>
            </a:r>
            <a:r>
              <a:rPr sz="1200" spc="-10" dirty="0">
                <a:latin typeface="Times New Roman"/>
                <a:cs typeface="Times New Roman"/>
              </a:rPr>
              <a:t>IUGR. </a:t>
            </a:r>
            <a:r>
              <a:rPr sz="1200" dirty="0">
                <a:latin typeface="Times New Roman"/>
                <a:cs typeface="Times New Roman"/>
              </a:rPr>
              <a:t>Briefly discuss </a:t>
            </a:r>
            <a:r>
              <a:rPr sz="1200" spc="-5" dirty="0">
                <a:latin typeface="Times New Roman"/>
                <a:cs typeface="Times New Roman"/>
              </a:rPr>
              <a:t>their role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IUGR. </a:t>
            </a:r>
            <a:r>
              <a:rPr sz="1200" dirty="0">
                <a:latin typeface="Times New Roman"/>
                <a:cs typeface="Times New Roman"/>
              </a:rPr>
              <a:t>Mention the </a:t>
            </a:r>
            <a:r>
              <a:rPr sz="1200" spc="-5" dirty="0">
                <a:latin typeface="Times New Roman"/>
                <a:cs typeface="Times New Roman"/>
              </a:rPr>
              <a:t>significance </a:t>
            </a:r>
            <a:r>
              <a:rPr sz="1200" dirty="0">
                <a:latin typeface="Times New Roman"/>
                <a:cs typeface="Times New Roman"/>
              </a:rPr>
              <a:t>of aortic isthmic index. </a:t>
            </a:r>
            <a:r>
              <a:rPr sz="1200" spc="-5" dirty="0">
                <a:latin typeface="Times New Roman"/>
                <a:cs typeface="Times New Roman"/>
              </a:rPr>
              <a:t>[2+6+2 Dec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556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measurement </a:t>
            </a:r>
            <a:r>
              <a:rPr sz="1200" spc="-5" dirty="0">
                <a:latin typeface="Times New Roman"/>
                <a:cs typeface="Times New Roman"/>
              </a:rPr>
              <a:t>technique </a:t>
            </a:r>
            <a:r>
              <a:rPr sz="1200" dirty="0">
                <a:latin typeface="Times New Roman"/>
                <a:cs typeface="Times New Roman"/>
              </a:rPr>
              <a:t>&amp; normal values of </a:t>
            </a:r>
            <a:r>
              <a:rPr sz="1200" spc="-5" dirty="0">
                <a:latin typeface="Times New Roman"/>
                <a:cs typeface="Times New Roman"/>
              </a:rPr>
              <a:t>nuchal </a:t>
            </a:r>
            <a:r>
              <a:rPr sz="1200" dirty="0">
                <a:latin typeface="Times New Roman"/>
                <a:cs typeface="Times New Roman"/>
              </a:rPr>
              <a:t>translucency. Briefly </a:t>
            </a:r>
            <a:r>
              <a:rPr sz="1200" spc="-5" dirty="0">
                <a:latin typeface="Times New Roman"/>
                <a:cs typeface="Times New Roman"/>
              </a:rPr>
              <a:t>discuss its  </a:t>
            </a:r>
            <a:r>
              <a:rPr sz="1200" dirty="0">
                <a:latin typeface="Times New Roman"/>
                <a:cs typeface="Times New Roman"/>
              </a:rPr>
              <a:t>role in Trisomy 21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other </a:t>
            </a:r>
            <a:r>
              <a:rPr sz="1200" spc="-5" dirty="0">
                <a:latin typeface="Times New Roman"/>
                <a:cs typeface="Times New Roman"/>
              </a:rPr>
              <a:t>chromosomal anomalies. [4+2+2+2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60045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various fetal Doppler </a:t>
            </a:r>
            <a:r>
              <a:rPr sz="1200" spc="-5" dirty="0">
                <a:latin typeface="Times New Roman"/>
                <a:cs typeface="Times New Roman"/>
              </a:rPr>
              <a:t>parameters </a:t>
            </a:r>
            <a:r>
              <a:rPr sz="1200" dirty="0">
                <a:latin typeface="Times New Roman"/>
                <a:cs typeface="Times New Roman"/>
              </a:rPr>
              <a:t>used to </a:t>
            </a:r>
            <a:r>
              <a:rPr sz="1200" spc="-5" dirty="0">
                <a:latin typeface="Times New Roman"/>
                <a:cs typeface="Times New Roman"/>
              </a:rPr>
              <a:t>assess fetus </a:t>
            </a:r>
            <a:r>
              <a:rPr sz="1200" dirty="0">
                <a:latin typeface="Times New Roman"/>
                <a:cs typeface="Times New Roman"/>
              </a:rPr>
              <a:t>at risk of </a:t>
            </a:r>
            <a:r>
              <a:rPr sz="1200" spc="-10" dirty="0">
                <a:latin typeface="Times New Roman"/>
                <a:cs typeface="Times New Roman"/>
              </a:rPr>
              <a:t>IUGR. </a:t>
            </a:r>
            <a:r>
              <a:rPr sz="1200" spc="-5" dirty="0">
                <a:latin typeface="Times New Roman"/>
                <a:cs typeface="Times New Roman"/>
              </a:rPr>
              <a:t>Discuss  recent advances as regards their significance </a:t>
            </a:r>
            <a:r>
              <a:rPr sz="1200" dirty="0">
                <a:latin typeface="Times New Roman"/>
                <a:cs typeface="Times New Roman"/>
              </a:rPr>
              <a:t>in predicting fetus at risk. [6+4 Jun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45415" algn="just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indications of MRI </a:t>
            </a:r>
            <a:r>
              <a:rPr sz="1200" spc="-5" dirty="0">
                <a:latin typeface="Times New Roman"/>
                <a:cs typeface="Times New Roman"/>
              </a:rPr>
              <a:t>examinations in obstetrics. Outline various sequences </a:t>
            </a:r>
            <a:r>
              <a:rPr sz="1200" dirty="0">
                <a:latin typeface="Times New Roman"/>
                <a:cs typeface="Times New Roman"/>
              </a:rPr>
              <a:t>used  </a:t>
            </a:r>
            <a:r>
              <a:rPr sz="1200" spc="-5" dirty="0">
                <a:latin typeface="Times New Roman"/>
                <a:cs typeface="Times New Roman"/>
              </a:rPr>
              <a:t>along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their rationale. </a:t>
            </a:r>
            <a:r>
              <a:rPr sz="1200" dirty="0">
                <a:latin typeface="Times New Roman"/>
                <a:cs typeface="Times New Roman"/>
              </a:rPr>
              <a:t>Briefly describe MRI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two conditions presenting obstetric  emergencies. [2+4+4 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2700" marR="273685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post </a:t>
            </a:r>
            <a:r>
              <a:rPr sz="1200" spc="-5" dirty="0">
                <a:latin typeface="Times New Roman"/>
                <a:cs typeface="Times New Roman"/>
              </a:rPr>
              <a:t>menopausal bleeding. </a:t>
            </a:r>
            <a:r>
              <a:rPr sz="1200" dirty="0">
                <a:latin typeface="Times New Roman"/>
                <a:cs typeface="Times New Roman"/>
              </a:rPr>
              <a:t>Briefly describe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imaging 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highlighting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advantages </a:t>
            </a:r>
            <a:r>
              <a:rPr sz="1200" dirty="0">
                <a:latin typeface="Times New Roman"/>
                <a:cs typeface="Times New Roman"/>
              </a:rPr>
              <a:t>and pitfalls.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MRI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 carcinoma </a:t>
            </a:r>
            <a:r>
              <a:rPr sz="1200" dirty="0">
                <a:latin typeface="Times New Roman"/>
                <a:cs typeface="Times New Roman"/>
              </a:rPr>
              <a:t>cervix. </a:t>
            </a:r>
            <a:r>
              <a:rPr sz="1200" spc="-5" dirty="0">
                <a:latin typeface="Times New Roman"/>
                <a:cs typeface="Times New Roman"/>
              </a:rPr>
              <a:t>[2+4+4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048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female </a:t>
            </a:r>
            <a:r>
              <a:rPr sz="1200" spc="-5" dirty="0">
                <a:latin typeface="Times New Roman"/>
                <a:cs typeface="Times New Roman"/>
              </a:rPr>
              <a:t>infertility.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HSG </a:t>
            </a:r>
            <a:r>
              <a:rPr sz="1200" dirty="0">
                <a:latin typeface="Times New Roman"/>
                <a:cs typeface="Times New Roman"/>
              </a:rPr>
              <a:t>&amp; MRI in </a:t>
            </a:r>
            <a:r>
              <a:rPr sz="1200" spc="-5" dirty="0">
                <a:latin typeface="Times New Roman"/>
                <a:cs typeface="Times New Roman"/>
              </a:rPr>
              <a:t>their  diagnosis. [2+4+4 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98755" lvl="1" indent="-186055">
              <a:lnSpc>
                <a:spcPts val="1380"/>
              </a:lnSpc>
              <a:buAutoNum type="alphaUcPeriod"/>
              <a:tabLst>
                <a:tab pos="199390" algn="l"/>
              </a:tabLst>
            </a:pPr>
            <a:r>
              <a:rPr sz="1200" spc="-5" dirty="0">
                <a:latin typeface="Times New Roman"/>
                <a:cs typeface="Times New Roman"/>
              </a:rPr>
              <a:t>PC-PNDT Act</a:t>
            </a:r>
            <a:endParaRPr sz="1200">
              <a:latin typeface="Times New Roman"/>
              <a:cs typeface="Times New Roman"/>
            </a:endParaRPr>
          </a:p>
          <a:p>
            <a:pPr marL="189230" lvl="1" indent="-176530">
              <a:lnSpc>
                <a:spcPts val="1380"/>
              </a:lnSpc>
              <a:buAutoNum type="alphaUcPeriod"/>
              <a:tabLst>
                <a:tab pos="189865" algn="l"/>
              </a:tabLst>
            </a:pPr>
            <a:r>
              <a:rPr sz="1200" spc="-5" dirty="0">
                <a:latin typeface="Times New Roman"/>
                <a:cs typeface="Times New Roman"/>
              </a:rPr>
              <a:t>Conventional lead </a:t>
            </a:r>
            <a:r>
              <a:rPr sz="1200" dirty="0">
                <a:latin typeface="Times New Roman"/>
                <a:cs typeface="Times New Roman"/>
              </a:rPr>
              <a:t>apron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zero </a:t>
            </a:r>
            <a:r>
              <a:rPr sz="1200" spc="-5" dirty="0">
                <a:latin typeface="Times New Roman"/>
                <a:cs typeface="Times New Roman"/>
              </a:rPr>
              <a:t>lead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apron.</a:t>
            </a:r>
            <a:endParaRPr sz="1200">
              <a:latin typeface="Times New Roman"/>
              <a:cs typeface="Times New Roman"/>
            </a:endParaRPr>
          </a:p>
          <a:p>
            <a:pPr marL="12700" marR="19050">
              <a:lnSpc>
                <a:spcPts val="1380"/>
              </a:lnSpc>
              <a:spcBef>
                <a:spcPts val="65"/>
              </a:spcBef>
              <a:buAutoNum type="arabicPeriod" startAt="4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is </a:t>
            </a:r>
            <a:r>
              <a:rPr sz="1200" spc="-25" dirty="0">
                <a:latin typeface="Times New Roman"/>
                <a:cs typeface="Times New Roman"/>
              </a:rPr>
              <a:t>‗placenta </a:t>
            </a:r>
            <a:r>
              <a:rPr sz="1200" spc="-5" dirty="0">
                <a:latin typeface="Times New Roman"/>
                <a:cs typeface="Times New Roman"/>
              </a:rPr>
              <a:t>accreta‘?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its </a:t>
            </a:r>
            <a:r>
              <a:rPr sz="1200" spc="-5" dirty="0">
                <a:latin typeface="Times New Roman"/>
                <a:cs typeface="Times New Roman"/>
              </a:rPr>
              <a:t>types?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would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useful </a:t>
            </a:r>
            <a:r>
              <a:rPr sz="1200" spc="15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its diagnosis? Briefly </a:t>
            </a:r>
            <a:r>
              <a:rPr sz="1200" dirty="0">
                <a:latin typeface="Times New Roman"/>
                <a:cs typeface="Times New Roman"/>
              </a:rPr>
              <a:t>describe the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modality?[1+1+2+6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60020">
              <a:lnSpc>
                <a:spcPts val="1380"/>
              </a:lnSpc>
              <a:buAutoNum type="arabicPeriod" startAt="4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factors the </a:t>
            </a:r>
            <a:r>
              <a:rPr sz="1200" spc="-5" dirty="0">
                <a:latin typeface="Times New Roman"/>
                <a:cs typeface="Times New Roman"/>
              </a:rPr>
              <a:t>enhance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risk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ectopic pregnancy. </a:t>
            </a:r>
            <a:r>
              <a:rPr sz="1200" dirty="0">
                <a:latin typeface="Times New Roman"/>
                <a:cs typeface="Times New Roman"/>
              </a:rPr>
              <a:t>What would be </a:t>
            </a:r>
            <a:r>
              <a:rPr sz="1200" spc="-5" dirty="0">
                <a:latin typeface="Times New Roman"/>
                <a:cs typeface="Times New Roman"/>
              </a:rPr>
              <a:t>its classic  clinical signs? Discuss the 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diagnosis highlighting the key imaging </a:t>
            </a:r>
            <a:r>
              <a:rPr sz="1200" spc="-5" dirty="0">
                <a:latin typeface="Times New Roman"/>
                <a:cs typeface="Times New Roman"/>
              </a:rPr>
              <a:t>features.  [2+2+6 </a:t>
            </a:r>
            <a:r>
              <a:rPr sz="1200" dirty="0">
                <a:latin typeface="Times New Roman"/>
                <a:cs typeface="Times New Roman"/>
              </a:rPr>
              <a:t>Jun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4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19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girl is referred </a:t>
            </a:r>
            <a:r>
              <a:rPr sz="1200" dirty="0">
                <a:latin typeface="Times New Roman"/>
                <a:cs typeface="Times New Roman"/>
              </a:rPr>
              <a:t>with complaint of primary </a:t>
            </a:r>
            <a:r>
              <a:rPr sz="1200" spc="-5" dirty="0">
                <a:latin typeface="Times New Roman"/>
                <a:cs typeface="Times New Roman"/>
              </a:rPr>
              <a:t>amenorrhea </a:t>
            </a:r>
            <a:r>
              <a:rPr sz="1200" dirty="0">
                <a:latin typeface="Times New Roman"/>
                <a:cs typeface="Times New Roman"/>
              </a:rPr>
              <a:t>from the </a:t>
            </a:r>
            <a:r>
              <a:rPr sz="1200" spc="-5" dirty="0">
                <a:latin typeface="Times New Roman"/>
                <a:cs typeface="Times New Roman"/>
              </a:rPr>
              <a:t>Department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Gynecology. 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radiologist, </a:t>
            </a:r>
            <a:r>
              <a:rPr sz="1200" dirty="0">
                <a:latin typeface="Times New Roman"/>
                <a:cs typeface="Times New Roman"/>
              </a:rPr>
              <a:t>how </a:t>
            </a:r>
            <a:r>
              <a:rPr sz="1200" spc="-5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evaluate </a:t>
            </a:r>
            <a:r>
              <a:rPr sz="1200" spc="-5" dirty="0">
                <a:latin typeface="Times New Roman"/>
                <a:cs typeface="Times New Roman"/>
              </a:rPr>
              <a:t>her? </a:t>
            </a:r>
            <a:r>
              <a:rPr sz="1200" dirty="0">
                <a:latin typeface="Times New Roman"/>
                <a:cs typeface="Times New Roman"/>
              </a:rPr>
              <a:t>Enlist the </a:t>
            </a:r>
            <a:r>
              <a:rPr sz="1200" spc="-5" dirty="0">
                <a:latin typeface="Times New Roman"/>
                <a:cs typeface="Times New Roman"/>
              </a:rPr>
              <a:t>radiological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investigations</a:t>
            </a:r>
            <a:endParaRPr sz="1200">
              <a:latin typeface="Times New Roman"/>
              <a:cs typeface="Times New Roman"/>
            </a:endParaRPr>
          </a:p>
          <a:p>
            <a:pPr marL="12700" marR="250825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might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beneficial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her, enumerating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precise entities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might </a:t>
            </a:r>
            <a:r>
              <a:rPr sz="1200" dirty="0">
                <a:latin typeface="Times New Roman"/>
                <a:cs typeface="Times New Roman"/>
              </a:rPr>
              <a:t>identify with </a:t>
            </a:r>
            <a:r>
              <a:rPr sz="1200" spc="-5" dirty="0">
                <a:latin typeface="Times New Roman"/>
                <a:cs typeface="Times New Roman"/>
              </a:rPr>
              <a:t>each. 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condition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may </a:t>
            </a:r>
            <a:r>
              <a:rPr sz="1200" spc="-5" dirty="0">
                <a:latin typeface="Times New Roman"/>
                <a:cs typeface="Times New Roman"/>
              </a:rPr>
              <a:t>present as  </a:t>
            </a:r>
            <a:r>
              <a:rPr sz="1200" dirty="0">
                <a:latin typeface="Times New Roman"/>
                <a:cs typeface="Times New Roman"/>
              </a:rPr>
              <a:t>primary </a:t>
            </a:r>
            <a:r>
              <a:rPr sz="1200" spc="-5" dirty="0">
                <a:latin typeface="Times New Roman"/>
                <a:cs typeface="Times New Roman"/>
              </a:rPr>
              <a:t>amenorrhea. [2+5+3 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380"/>
              </a:lnSpc>
              <a:buAutoNum type="arabicPeriod" startAt="5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26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patient, </a:t>
            </a:r>
            <a:r>
              <a:rPr sz="1200" dirty="0">
                <a:latin typeface="Times New Roman"/>
                <a:cs typeface="Times New Roman"/>
              </a:rPr>
              <a:t>who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12 </a:t>
            </a:r>
            <a:r>
              <a:rPr sz="1200" spc="-5" dirty="0">
                <a:latin typeface="Times New Roman"/>
                <a:cs typeface="Times New Roman"/>
              </a:rPr>
              <a:t>weeks </a:t>
            </a:r>
            <a:r>
              <a:rPr sz="1200" dirty="0">
                <a:latin typeface="Times New Roman"/>
                <a:cs typeface="Times New Roman"/>
              </a:rPr>
              <a:t>post-partum, </a:t>
            </a:r>
            <a:r>
              <a:rPr sz="1200" spc="-5" dirty="0">
                <a:latin typeface="Times New Roman"/>
                <a:cs typeface="Times New Roman"/>
              </a:rPr>
              <a:t>is referred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radiological  appraisal </a:t>
            </a:r>
            <a:r>
              <a:rPr sz="1200" dirty="0">
                <a:latin typeface="Times New Roman"/>
                <a:cs typeface="Times New Roman"/>
              </a:rPr>
              <a:t>with a history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bleeding per vaginum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raised beta-HCG </a:t>
            </a:r>
            <a:r>
              <a:rPr sz="1200" dirty="0">
                <a:latin typeface="Times New Roman"/>
                <a:cs typeface="Times New Roman"/>
              </a:rPr>
              <a:t>levels. 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likely  diagnosis?. </a:t>
            </a: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you evaluate </a:t>
            </a:r>
            <a:r>
              <a:rPr sz="1200" dirty="0">
                <a:latin typeface="Times New Roman"/>
                <a:cs typeface="Times New Roman"/>
              </a:rPr>
              <a:t>this patient?.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possibilities with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key  </a:t>
            </a:r>
            <a:r>
              <a:rPr sz="1200" spc="-5" dirty="0">
                <a:latin typeface="Times New Roman"/>
                <a:cs typeface="Times New Roman"/>
              </a:rPr>
              <a:t>radiological findings. </a:t>
            </a:r>
            <a:r>
              <a:rPr sz="1200" dirty="0">
                <a:latin typeface="Times New Roman"/>
                <a:cs typeface="Times New Roman"/>
              </a:rPr>
              <a:t>[1+3+6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13]</a:t>
            </a:r>
            <a:endParaRPr sz="1200">
              <a:latin typeface="Times New Roman"/>
              <a:cs typeface="Times New Roman"/>
            </a:endParaRPr>
          </a:p>
          <a:p>
            <a:pPr marL="12700" marR="71120">
              <a:lnSpc>
                <a:spcPts val="1380"/>
              </a:lnSpc>
              <a:buAutoNum type="arabicPeriod" startAt="5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decide on the amnionicity and chorionicity in twin </a:t>
            </a:r>
            <a:r>
              <a:rPr sz="1200" spc="-5" dirty="0">
                <a:latin typeface="Times New Roman"/>
                <a:cs typeface="Times New Roman"/>
              </a:rPr>
              <a:t>pregnancies? Enumerate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various complications </a:t>
            </a:r>
            <a:r>
              <a:rPr sz="1200" dirty="0">
                <a:latin typeface="Times New Roman"/>
                <a:cs typeface="Times New Roman"/>
              </a:rPr>
              <a:t>that may occur in a twin </a:t>
            </a:r>
            <a:r>
              <a:rPr sz="1200" spc="-5" dirty="0">
                <a:latin typeface="Times New Roman"/>
                <a:cs typeface="Times New Roman"/>
              </a:rPr>
              <a:t>pregnancy.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various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radiological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14390" cy="669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normal Anatomy of </a:t>
            </a:r>
            <a:r>
              <a:rPr sz="1200" spc="-5" dirty="0">
                <a:latin typeface="Times New Roman"/>
                <a:cs typeface="Times New Roman"/>
              </a:rPr>
              <a:t>Knee as </a:t>
            </a:r>
            <a:r>
              <a:rPr sz="1200" dirty="0">
                <a:latin typeface="Times New Roman"/>
                <a:cs typeface="Times New Roman"/>
              </a:rPr>
              <a:t>seen on </a:t>
            </a:r>
            <a:r>
              <a:rPr sz="1200" spc="-5" dirty="0">
                <a:latin typeface="Times New Roman"/>
                <a:cs typeface="Times New Roman"/>
              </a:rPr>
              <a:t>MRI.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20955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normal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coronary </a:t>
            </a:r>
            <a:r>
              <a:rPr sz="1200" spc="-5" dirty="0">
                <a:latin typeface="Times New Roman"/>
                <a:cs typeface="Times New Roman"/>
              </a:rPr>
              <a:t>arteries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in coronary  artery </a:t>
            </a:r>
            <a:r>
              <a:rPr sz="1200" spc="-5" dirty="0">
                <a:latin typeface="Times New Roman"/>
                <a:cs typeface="Times New Roman"/>
              </a:rPr>
              <a:t>diseases.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17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Lymphatic </a:t>
            </a:r>
            <a:r>
              <a:rPr sz="1200" dirty="0">
                <a:latin typeface="Times New Roman"/>
                <a:cs typeface="Times New Roman"/>
              </a:rPr>
              <a:t>drainage of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Lungs.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Embryology of </a:t>
            </a:r>
            <a:r>
              <a:rPr sz="1200" spc="-5" dirty="0">
                <a:latin typeface="Times New Roman"/>
                <a:cs typeface="Times New Roman"/>
              </a:rPr>
              <a:t>Gastrointestinal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Tract.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Embryology of </a:t>
            </a:r>
            <a:r>
              <a:rPr sz="1200" spc="-5" dirty="0">
                <a:latin typeface="Times New Roman"/>
                <a:cs typeface="Times New Roman"/>
              </a:rPr>
              <a:t>Genitourinary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Tract.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Embryology 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Diaphragm.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Larynx 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Pharynx.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-5" dirty="0">
                <a:latin typeface="Times New Roman"/>
                <a:cs typeface="Times New Roman"/>
              </a:rPr>
              <a:t>and lesions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parapharyngeal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 duodenum 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relations.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pancreas.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Peritoneal ligaments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mesentries </a:t>
            </a:r>
            <a:r>
              <a:rPr sz="1200" dirty="0">
                <a:latin typeface="Times New Roman"/>
                <a:cs typeface="Times New Roman"/>
              </a:rPr>
              <a:t>(pathways of </a:t>
            </a:r>
            <a:r>
              <a:rPr sz="1200" spc="-5" dirty="0">
                <a:latin typeface="Times New Roman"/>
                <a:cs typeface="Times New Roman"/>
              </a:rPr>
              <a:t>intra-abdominal disease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spread).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Blood </a:t>
            </a:r>
            <a:r>
              <a:rPr sz="1200" dirty="0">
                <a:latin typeface="Times New Roman"/>
                <a:cs typeface="Times New Roman"/>
              </a:rPr>
              <a:t>supply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large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intestine.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carotid </a:t>
            </a:r>
            <a:r>
              <a:rPr sz="1200" dirty="0">
                <a:latin typeface="Times New Roman"/>
                <a:cs typeface="Times New Roman"/>
              </a:rPr>
              <a:t>artery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branches.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Biliary tree </a:t>
            </a:r>
            <a:r>
              <a:rPr sz="1200" spc="-5" dirty="0">
                <a:latin typeface="Times New Roman"/>
                <a:cs typeface="Times New Roman"/>
              </a:rPr>
              <a:t>and investigations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evaluation.</a:t>
            </a:r>
            <a:endParaRPr sz="1200">
              <a:latin typeface="Times New Roman"/>
              <a:cs typeface="Times New Roman"/>
            </a:endParaRPr>
          </a:p>
          <a:p>
            <a:pPr marL="12700" marR="405765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Circle of Willis with </a:t>
            </a:r>
            <a:r>
              <a:rPr sz="1200" spc="-5" dirty="0">
                <a:latin typeface="Times New Roman"/>
                <a:cs typeface="Times New Roman"/>
              </a:rPr>
              <a:t>Diagram.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Subarachnoid  Hemorrhage.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382270">
              <a:lnSpc>
                <a:spcPts val="1380"/>
              </a:lnSpc>
              <a:buAutoNum type="arabicPeriod" startAt="17"/>
              <a:tabLst>
                <a:tab pos="241300" algn="l"/>
                <a:tab pos="151511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Embryology </a:t>
            </a:r>
            <a:r>
              <a:rPr sz="1200" spc="-5" dirty="0">
                <a:latin typeface="Times New Roman"/>
                <a:cs typeface="Times New Roman"/>
              </a:rPr>
              <a:t>and development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pancreas. Describe </a:t>
            </a:r>
            <a:r>
              <a:rPr sz="1200" dirty="0">
                <a:latin typeface="Times New Roman"/>
                <a:cs typeface="Times New Roman"/>
              </a:rPr>
              <a:t>the imaging </a:t>
            </a:r>
            <a:r>
              <a:rPr sz="1200" spc="-5" dirty="0">
                <a:latin typeface="Times New Roman"/>
                <a:cs typeface="Times New Roman"/>
              </a:rPr>
              <a:t>features 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5" dirty="0">
                <a:latin typeface="Times New Roman"/>
                <a:cs typeface="Times New Roman"/>
              </a:rPr>
              <a:t>any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important	congenital </a:t>
            </a:r>
            <a:r>
              <a:rPr sz="1200" dirty="0">
                <a:latin typeface="Times New Roman"/>
                <a:cs typeface="Times New Roman"/>
              </a:rPr>
              <a:t>anomaly of </a:t>
            </a:r>
            <a:r>
              <a:rPr sz="1200" spc="-5" dirty="0">
                <a:latin typeface="Times New Roman"/>
                <a:cs typeface="Times New Roman"/>
              </a:rPr>
              <a:t>pancreas.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540385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labeled </a:t>
            </a:r>
            <a:r>
              <a:rPr sz="1200" dirty="0">
                <a:latin typeface="Times New Roman"/>
                <a:cs typeface="Times New Roman"/>
              </a:rPr>
              <a:t>diagram of </a:t>
            </a:r>
            <a:r>
              <a:rPr sz="1200" spc="-5" dirty="0">
                <a:latin typeface="Times New Roman"/>
                <a:cs typeface="Times New Roman"/>
              </a:rPr>
              <a:t>Bronchopulmonary segments </a:t>
            </a:r>
            <a:r>
              <a:rPr sz="1200" dirty="0">
                <a:latin typeface="Times New Roman"/>
                <a:cs typeface="Times New Roman"/>
              </a:rPr>
              <a:t>on CHEST PA </a:t>
            </a:r>
            <a:r>
              <a:rPr sz="1200" spc="-5" dirty="0">
                <a:latin typeface="Times New Roman"/>
                <a:cs typeface="Times New Roman"/>
              </a:rPr>
              <a:t>and Lateral  radiograph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LEFT </a:t>
            </a:r>
            <a:r>
              <a:rPr sz="1200" spc="-5" dirty="0">
                <a:latin typeface="Times New Roman"/>
                <a:cs typeface="Times New Roman"/>
              </a:rPr>
              <a:t>LUNG. [Dec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36195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anatomical variations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Circle </a:t>
            </a:r>
            <a:r>
              <a:rPr sz="1200" dirty="0">
                <a:latin typeface="Times New Roman"/>
                <a:cs typeface="Times New Roman"/>
              </a:rPr>
              <a:t>of Willis 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diagram. Enumerate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sites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intracranial aneurysm. 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6985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basis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Hepatic segmental anatomy. Draw </a:t>
            </a:r>
            <a:r>
              <a:rPr sz="1200" dirty="0">
                <a:latin typeface="Times New Roman"/>
                <a:cs typeface="Times New Roman"/>
              </a:rPr>
              <a:t>a diagram to depict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hepatic  </a:t>
            </a:r>
            <a:r>
              <a:rPr sz="1200" spc="-5" dirty="0">
                <a:latin typeface="Times New Roman"/>
                <a:cs typeface="Times New Roman"/>
              </a:rPr>
              <a:t>segments.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embryogenesis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human </a:t>
            </a:r>
            <a:r>
              <a:rPr sz="1200" dirty="0">
                <a:latin typeface="Times New Roman"/>
                <a:cs typeface="Times New Roman"/>
              </a:rPr>
              <a:t>urinary </a:t>
            </a:r>
            <a:r>
              <a:rPr sz="1200" spc="-5" dirty="0">
                <a:latin typeface="Times New Roman"/>
                <a:cs typeface="Times New Roman"/>
              </a:rPr>
              <a:t>system </a:t>
            </a:r>
            <a:r>
              <a:rPr sz="1200" dirty="0">
                <a:latin typeface="Times New Roman"/>
                <a:cs typeface="Times New Roman"/>
              </a:rPr>
              <a:t>using </a:t>
            </a:r>
            <a:r>
              <a:rPr sz="1200" spc="-5" dirty="0">
                <a:latin typeface="Times New Roman"/>
                <a:cs typeface="Times New Roman"/>
              </a:rPr>
              <a:t>labelled diagram. </a:t>
            </a:r>
            <a:r>
              <a:rPr sz="1200" dirty="0">
                <a:latin typeface="Times New Roman"/>
                <a:cs typeface="Times New Roman"/>
              </a:rPr>
              <a:t>briefly discuss  the </a:t>
            </a:r>
            <a:r>
              <a:rPr sz="1200" spc="-5" dirty="0">
                <a:latin typeface="Times New Roman"/>
                <a:cs typeface="Times New Roman"/>
              </a:rPr>
              <a:t>basis </a:t>
            </a:r>
            <a:r>
              <a:rPr sz="1200" dirty="0">
                <a:latin typeface="Times New Roman"/>
                <a:cs typeface="Times New Roman"/>
              </a:rPr>
              <a:t>of any 3 congenital </a:t>
            </a:r>
            <a:r>
              <a:rPr sz="1200" spc="-5" dirty="0">
                <a:latin typeface="Times New Roman"/>
                <a:cs typeface="Times New Roman"/>
              </a:rPr>
              <a:t>defects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kidney.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with help of </a:t>
            </a:r>
            <a:r>
              <a:rPr sz="1200" spc="-5" dirty="0">
                <a:latin typeface="Times New Roman"/>
                <a:cs typeface="Times New Roman"/>
              </a:rPr>
              <a:t>labeled </a:t>
            </a:r>
            <a:r>
              <a:rPr sz="1200" dirty="0">
                <a:latin typeface="Times New Roman"/>
                <a:cs typeface="Times New Roman"/>
              </a:rPr>
              <a:t>diagram-vascular anatomy of </a:t>
            </a:r>
            <a:r>
              <a:rPr sz="1200" spc="-5" dirty="0">
                <a:latin typeface="Times New Roman"/>
                <a:cs typeface="Times New Roman"/>
              </a:rPr>
              <a:t>testes. </a:t>
            </a:r>
            <a:r>
              <a:rPr sz="1200" dirty="0">
                <a:latin typeface="Times New Roman"/>
                <a:cs typeface="Times New Roman"/>
              </a:rPr>
              <a:t>Explain briefly </a:t>
            </a:r>
            <a:r>
              <a:rPr sz="1200" spc="-5" dirty="0">
                <a:latin typeface="Times New Roman"/>
                <a:cs typeface="Times New Roman"/>
              </a:rPr>
              <a:t>its clinical  relevance </a:t>
            </a:r>
            <a:r>
              <a:rPr sz="1200" dirty="0">
                <a:latin typeface="Times New Roman"/>
                <a:cs typeface="Times New Roman"/>
              </a:rPr>
              <a:t>in imaging of </a:t>
            </a:r>
            <a:r>
              <a:rPr sz="1200" spc="-5" dirty="0">
                <a:latin typeface="Times New Roman"/>
                <a:cs typeface="Times New Roman"/>
              </a:rPr>
              <a:t>testicular malignancies. </a:t>
            </a:r>
            <a:r>
              <a:rPr sz="1200" dirty="0">
                <a:latin typeface="Times New Roman"/>
                <a:cs typeface="Times New Roman"/>
              </a:rPr>
              <a:t>[June 11]</a:t>
            </a:r>
            <a:endParaRPr sz="1200">
              <a:latin typeface="Times New Roman"/>
              <a:cs typeface="Times New Roman"/>
            </a:endParaRPr>
          </a:p>
          <a:p>
            <a:pPr marL="12700" marR="168275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neat </a:t>
            </a:r>
            <a:r>
              <a:rPr sz="1200" dirty="0">
                <a:latin typeface="Times New Roman"/>
                <a:cs typeface="Times New Roman"/>
              </a:rPr>
              <a:t>line </a:t>
            </a:r>
            <a:r>
              <a:rPr sz="1200" spc="-5" dirty="0">
                <a:latin typeface="Times New Roman"/>
                <a:cs typeface="Times New Roman"/>
              </a:rPr>
              <a:t>diagram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perinephric </a:t>
            </a:r>
            <a:r>
              <a:rPr sz="1200" dirty="0">
                <a:latin typeface="Times New Roman"/>
                <a:cs typeface="Times New Roman"/>
              </a:rPr>
              <a:t>space including </a:t>
            </a:r>
            <a:r>
              <a:rPr sz="1200" spc="-5" dirty="0">
                <a:latin typeface="Times New Roman"/>
                <a:cs typeface="Times New Roman"/>
              </a:rPr>
              <a:t>its relationship </a:t>
            </a:r>
            <a:r>
              <a:rPr sz="1200" dirty="0">
                <a:latin typeface="Times New Roman"/>
                <a:cs typeface="Times New Roman"/>
              </a:rPr>
              <a:t>with other </a:t>
            </a:r>
            <a:r>
              <a:rPr sz="1200" spc="-5" dirty="0">
                <a:latin typeface="Times New Roman"/>
                <a:cs typeface="Times New Roman"/>
              </a:rPr>
              <a:t>spaces.  </a:t>
            </a:r>
            <a:r>
              <a:rPr sz="1200" dirty="0">
                <a:latin typeface="Times New Roman"/>
                <a:cs typeface="Times New Roman"/>
              </a:rPr>
              <a:t>Write 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perinephric </a:t>
            </a:r>
            <a:r>
              <a:rPr sz="1200" spc="-5" dirty="0">
                <a:latin typeface="Times New Roman"/>
                <a:cs typeface="Times New Roman"/>
              </a:rPr>
              <a:t>abscess </a:t>
            </a:r>
            <a:r>
              <a:rPr sz="1200" dirty="0">
                <a:latin typeface="Times New Roman"/>
                <a:cs typeface="Times New Roman"/>
              </a:rPr>
              <a:t>and urinoma. </a:t>
            </a:r>
            <a:r>
              <a:rPr sz="1200" spc="-5" dirty="0">
                <a:latin typeface="Times New Roman"/>
                <a:cs typeface="Times New Roman"/>
              </a:rPr>
              <a:t>[4+3+3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01625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diagram </a:t>
            </a:r>
            <a:r>
              <a:rPr sz="1200" dirty="0">
                <a:latin typeface="Times New Roman"/>
                <a:cs typeface="Times New Roman"/>
              </a:rPr>
              <a:t>the 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Circle </a:t>
            </a:r>
            <a:r>
              <a:rPr sz="1200" dirty="0">
                <a:latin typeface="Times New Roman"/>
                <a:cs typeface="Times New Roman"/>
              </a:rPr>
              <a:t>of Willis. What </a:t>
            </a:r>
            <a:r>
              <a:rPr sz="1200" spc="-10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 </a:t>
            </a:r>
            <a:r>
              <a:rPr sz="1200" dirty="0">
                <a:latin typeface="Times New Roman"/>
                <a:cs typeface="Times New Roman"/>
              </a:rPr>
              <a:t>of Sub  </a:t>
            </a:r>
            <a:r>
              <a:rPr sz="1200" spc="-5" dirty="0">
                <a:latin typeface="Times New Roman"/>
                <a:cs typeface="Times New Roman"/>
              </a:rPr>
              <a:t>Arachnoid </a:t>
            </a:r>
            <a:r>
              <a:rPr sz="1200" dirty="0">
                <a:latin typeface="Times New Roman"/>
                <a:cs typeface="Times New Roman"/>
              </a:rPr>
              <a:t>hemorrhage?.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SAH. [3+3+4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905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suitable diagram(s) </a:t>
            </a:r>
            <a:r>
              <a:rPr sz="1200" dirty="0">
                <a:latin typeface="Times New Roman"/>
                <a:cs typeface="Times New Roman"/>
              </a:rPr>
              <a:t>the anatomy of </a:t>
            </a:r>
            <a:r>
              <a:rPr sz="1200" spc="-5" dirty="0">
                <a:latin typeface="Times New Roman"/>
                <a:cs typeface="Times New Roman"/>
              </a:rPr>
              <a:t>peri and </a:t>
            </a:r>
            <a:r>
              <a:rPr sz="1200" dirty="0">
                <a:latin typeface="Times New Roman"/>
                <a:cs typeface="Times New Roman"/>
              </a:rPr>
              <a:t>paranephric </a:t>
            </a:r>
            <a:r>
              <a:rPr sz="1200" spc="-5" dirty="0">
                <a:latin typeface="Times New Roman"/>
                <a:cs typeface="Times New Roman"/>
              </a:rPr>
              <a:t>spaces. Enumerate  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perinephric spaces. 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one of </a:t>
            </a:r>
            <a:r>
              <a:rPr sz="1200" spc="-5" dirty="0">
                <a:latin typeface="Times New Roman"/>
                <a:cs typeface="Times New Roman"/>
              </a:rPr>
              <a:t>these. [4+2+4 Dec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43815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neat diagram </a:t>
            </a:r>
            <a:r>
              <a:rPr sz="1200" dirty="0">
                <a:latin typeface="Times New Roman"/>
                <a:cs typeface="Times New Roman"/>
              </a:rPr>
              <a:t>showing the 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retroperitoneum. </a:t>
            </a:r>
            <a:r>
              <a:rPr sz="1200" dirty="0">
                <a:latin typeface="Times New Roman"/>
                <a:cs typeface="Times New Roman"/>
              </a:rPr>
              <a:t>What are </a:t>
            </a:r>
            <a:r>
              <a:rPr sz="1200" spc="-5" dirty="0">
                <a:latin typeface="Times New Roman"/>
                <a:cs typeface="Times New Roman"/>
              </a:rPr>
              <a:t>various conditions  affecting </a:t>
            </a:r>
            <a:r>
              <a:rPr sz="1200" dirty="0">
                <a:latin typeface="Times New Roman"/>
                <a:cs typeface="Times New Roman"/>
              </a:rPr>
              <a:t>perinephric </a:t>
            </a:r>
            <a:r>
              <a:rPr sz="1200" spc="-5" dirty="0">
                <a:latin typeface="Times New Roman"/>
                <a:cs typeface="Times New Roman"/>
              </a:rPr>
              <a:t>space. Describe </a:t>
            </a:r>
            <a:r>
              <a:rPr sz="1200" dirty="0">
                <a:latin typeface="Times New Roman"/>
                <a:cs typeface="Times New Roman"/>
              </a:rPr>
              <a:t>the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three </a:t>
            </a:r>
            <a:r>
              <a:rPr sz="1200" dirty="0">
                <a:latin typeface="Times New Roman"/>
                <a:cs typeface="Times New Roman"/>
              </a:rPr>
              <a:t>such conditions. </a:t>
            </a:r>
            <a:r>
              <a:rPr sz="1200" spc="-5" dirty="0">
                <a:latin typeface="Times New Roman"/>
                <a:cs typeface="Times New Roman"/>
              </a:rPr>
              <a:t>[2+2+6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722869"/>
            <a:ext cx="939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BRE</a:t>
            </a:r>
            <a:r>
              <a:rPr sz="1800" b="1" spc="-15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ST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164830"/>
            <a:ext cx="476821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Breast Masses.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Indications </a:t>
            </a:r>
            <a:r>
              <a:rPr sz="1200" dirty="0">
                <a:latin typeface="Times New Roman"/>
                <a:cs typeface="Times New Roman"/>
              </a:rPr>
              <a:t>of X-ray </a:t>
            </a:r>
            <a:r>
              <a:rPr sz="1200" spc="-5" dirty="0">
                <a:latin typeface="Times New Roman"/>
                <a:cs typeface="Times New Roman"/>
              </a:rPr>
              <a:t>mammography, </a:t>
            </a:r>
            <a:r>
              <a:rPr sz="1200" dirty="0">
                <a:latin typeface="Times New Roman"/>
                <a:cs typeface="Times New Roman"/>
              </a:rPr>
              <a:t>Sonography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Breast.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recent advances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Mammography.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Mammographic features </a:t>
            </a:r>
            <a:r>
              <a:rPr sz="1200" dirty="0">
                <a:latin typeface="Times New Roman"/>
                <a:cs typeface="Times New Roman"/>
              </a:rPr>
              <a:t>of Carcinoma </a:t>
            </a:r>
            <a:r>
              <a:rPr sz="1200" spc="-5" dirty="0">
                <a:latin typeface="Times New Roman"/>
                <a:cs typeface="Times New Roman"/>
              </a:rPr>
              <a:t>Breast.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Sonography </a:t>
            </a:r>
            <a:r>
              <a:rPr sz="1200" dirty="0">
                <a:latin typeface="Times New Roman"/>
                <a:cs typeface="Times New Roman"/>
              </a:rPr>
              <a:t>in solid </a:t>
            </a:r>
            <a:r>
              <a:rPr sz="1200" spc="-5" dirty="0">
                <a:latin typeface="Times New Roman"/>
                <a:cs typeface="Times New Roman"/>
              </a:rPr>
              <a:t>breast masses.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08040" cy="818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twin-twin </a:t>
            </a:r>
            <a:r>
              <a:rPr sz="1200" dirty="0">
                <a:latin typeface="Times New Roman"/>
                <a:cs typeface="Times New Roman"/>
              </a:rPr>
              <a:t>transfusion </a:t>
            </a:r>
            <a:r>
              <a:rPr sz="1200" spc="-5" dirty="0">
                <a:latin typeface="Times New Roman"/>
                <a:cs typeface="Times New Roman"/>
              </a:rPr>
              <a:t>syndrome. </a:t>
            </a:r>
            <a:r>
              <a:rPr sz="1200" dirty="0">
                <a:latin typeface="Times New Roman"/>
                <a:cs typeface="Times New Roman"/>
              </a:rPr>
              <a:t>[4+2+4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42240">
              <a:lnSpc>
                <a:spcPts val="1380"/>
              </a:lnSpc>
              <a:spcBef>
                <a:spcPts val="65"/>
              </a:spcBef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IUGR. Enumerate its causes.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imaging 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IUGR.  [1+2+7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75895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and </a:t>
            </a:r>
            <a:r>
              <a:rPr sz="1200" dirty="0">
                <a:latin typeface="Times New Roman"/>
                <a:cs typeface="Times New Roman"/>
              </a:rPr>
              <a:t>classify various </a:t>
            </a:r>
            <a:r>
              <a:rPr sz="1200" spc="-5" dirty="0">
                <a:latin typeface="Times New Roman"/>
                <a:cs typeface="Times New Roman"/>
              </a:rPr>
              <a:t>congenital </a:t>
            </a:r>
            <a:r>
              <a:rPr sz="1200" dirty="0">
                <a:latin typeface="Times New Roman"/>
                <a:cs typeface="Times New Roman"/>
              </a:rPr>
              <a:t>anomalies of the </a:t>
            </a:r>
            <a:r>
              <a:rPr sz="1200" spc="-5" dirty="0">
                <a:latin typeface="Times New Roman"/>
                <a:cs typeface="Times New Roman"/>
              </a:rPr>
              <a:t>uterus.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US  and </a:t>
            </a: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diagnosis, </a:t>
            </a:r>
            <a:r>
              <a:rPr sz="1200" spc="-5" dirty="0">
                <a:latin typeface="Times New Roman"/>
                <a:cs typeface="Times New Roman"/>
              </a:rPr>
              <a:t>highlighting </a:t>
            </a:r>
            <a:r>
              <a:rPr sz="1200" dirty="0">
                <a:latin typeface="Times New Roman"/>
                <a:cs typeface="Times New Roman"/>
              </a:rPr>
              <a:t>their advantages and limitations. </a:t>
            </a:r>
            <a:r>
              <a:rPr sz="1200" spc="-5" dirty="0">
                <a:latin typeface="Times New Roman"/>
                <a:cs typeface="Times New Roman"/>
              </a:rPr>
              <a:t>[3+7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373380" algn="just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MRI </a:t>
            </a:r>
            <a:r>
              <a:rPr sz="1200" spc="-5" dirty="0">
                <a:latin typeface="Times New Roman"/>
                <a:cs typeface="Times New Roman"/>
              </a:rPr>
              <a:t>sequences </a:t>
            </a:r>
            <a:r>
              <a:rPr sz="1200" dirty="0">
                <a:latin typeface="Times New Roman"/>
                <a:cs typeface="Times New Roman"/>
              </a:rPr>
              <a:t>used for evaluation of the </a:t>
            </a:r>
            <a:r>
              <a:rPr sz="1200" spc="-5" dirty="0">
                <a:latin typeface="Times New Roman"/>
                <a:cs typeface="Times New Roman"/>
              </a:rPr>
              <a:t>uterus, highlighting </a:t>
            </a:r>
            <a:r>
              <a:rPr sz="1200" dirty="0">
                <a:latin typeface="Times New Roman"/>
                <a:cs typeface="Times New Roman"/>
              </a:rPr>
              <a:t>their  </a:t>
            </a:r>
            <a:r>
              <a:rPr sz="1200" spc="-5" dirty="0">
                <a:latin typeface="Times New Roman"/>
                <a:cs typeface="Times New Roman"/>
              </a:rPr>
              <a:t>specific role.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MRI in suspected </a:t>
            </a:r>
            <a:r>
              <a:rPr sz="1200" spc="-5" dirty="0">
                <a:latin typeface="Times New Roman"/>
                <a:cs typeface="Times New Roman"/>
              </a:rPr>
              <a:t>carcinoma </a:t>
            </a:r>
            <a:r>
              <a:rPr sz="1200" dirty="0">
                <a:latin typeface="Times New Roman"/>
                <a:cs typeface="Times New Roman"/>
              </a:rPr>
              <a:t>cervix </a:t>
            </a:r>
            <a:r>
              <a:rPr sz="1200" spc="-5" dirty="0">
                <a:latin typeface="Times New Roman"/>
                <a:cs typeface="Times New Roman"/>
              </a:rPr>
              <a:t>along </a:t>
            </a:r>
            <a:r>
              <a:rPr sz="1200" dirty="0">
                <a:latin typeface="Times New Roman"/>
                <a:cs typeface="Times New Roman"/>
              </a:rPr>
              <a:t>with their </a:t>
            </a:r>
            <a:r>
              <a:rPr sz="1200" spc="-5" dirty="0">
                <a:latin typeface="Times New Roman"/>
                <a:cs typeface="Times New Roman"/>
              </a:rPr>
              <a:t>MR  findings. </a:t>
            </a:r>
            <a:r>
              <a:rPr sz="1200" dirty="0">
                <a:latin typeface="Times New Roman"/>
                <a:cs typeface="Times New Roman"/>
              </a:rPr>
              <a:t>[4+6 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57150">
              <a:lnSpc>
                <a:spcPts val="1380"/>
              </a:lnSpc>
              <a:buAutoNum type="arabicPeriod" startAt="5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habitual abortion.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habitual </a:t>
            </a:r>
            <a:r>
              <a:rPr sz="1200" dirty="0">
                <a:latin typeface="Times New Roman"/>
                <a:cs typeface="Times New Roman"/>
              </a:rPr>
              <a:t>abortion.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follow </a:t>
            </a:r>
            <a:r>
              <a:rPr sz="1200" dirty="0">
                <a:latin typeface="Times New Roman"/>
                <a:cs typeface="Times New Roman"/>
              </a:rPr>
              <a:t>up of these </a:t>
            </a:r>
            <a:r>
              <a:rPr sz="1200" spc="-5" dirty="0">
                <a:latin typeface="Times New Roman"/>
                <a:cs typeface="Times New Roman"/>
              </a:rPr>
              <a:t>cases. [1+2+5+2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72390">
              <a:lnSpc>
                <a:spcPts val="1380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first trimester bleeding.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diagnose and  follow-up such patients.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Placenta accreta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Pathophysiology and imaging findings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ts val="1380"/>
              </a:lnSpc>
              <a:buAutoNum type="arabicPeriod" startAt="58"/>
              <a:tabLst>
                <a:tab pos="3194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Indications, </a:t>
            </a:r>
            <a:r>
              <a:rPr sz="1200" dirty="0">
                <a:latin typeface="Times New Roman"/>
                <a:cs typeface="Times New Roman"/>
              </a:rPr>
              <a:t>technique </a:t>
            </a:r>
            <a:r>
              <a:rPr sz="1200" spc="-5" dirty="0">
                <a:latin typeface="Times New Roman"/>
                <a:cs typeface="Times New Roman"/>
              </a:rPr>
              <a:t>and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uterine </a:t>
            </a:r>
            <a:r>
              <a:rPr sz="1200" dirty="0">
                <a:latin typeface="Times New Roman"/>
                <a:cs typeface="Times New Roman"/>
              </a:rPr>
              <a:t>artery </a:t>
            </a:r>
            <a:r>
              <a:rPr sz="1200" spc="-5" dirty="0">
                <a:latin typeface="Times New Roman"/>
                <a:cs typeface="Times New Roman"/>
              </a:rPr>
              <a:t>embolization.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02235">
              <a:lnSpc>
                <a:spcPts val="1380"/>
              </a:lnSpc>
              <a:spcBef>
                <a:spcPts val="65"/>
              </a:spcBef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in a 35 </a:t>
            </a:r>
            <a:r>
              <a:rPr sz="1200" spc="-10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female shows </a:t>
            </a:r>
            <a:r>
              <a:rPr sz="1200" dirty="0">
                <a:latin typeface="Times New Roman"/>
                <a:cs typeface="Times New Roman"/>
              </a:rPr>
              <a:t>a right </a:t>
            </a:r>
            <a:r>
              <a:rPr sz="1200" spc="-5" dirty="0">
                <a:latin typeface="Times New Roman"/>
                <a:cs typeface="Times New Roman"/>
              </a:rPr>
              <a:t>adnexal cystic mass. </a:t>
            </a:r>
            <a:r>
              <a:rPr sz="1200" dirty="0">
                <a:latin typeface="Times New Roman"/>
                <a:cs typeface="Times New Roman"/>
              </a:rPr>
              <a:t>a) 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likely  </a:t>
            </a:r>
            <a:r>
              <a:rPr sz="1200" spc="-5" dirty="0">
                <a:latin typeface="Times New Roman"/>
                <a:cs typeface="Times New Roman"/>
              </a:rPr>
              <a:t>causes?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Algorithmic approach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these causes. </a:t>
            </a:r>
            <a:r>
              <a:rPr sz="1200" dirty="0">
                <a:latin typeface="Times New Roman"/>
                <a:cs typeface="Times New Roman"/>
              </a:rPr>
              <a:t>[2+8 June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381635">
              <a:lnSpc>
                <a:spcPts val="1380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Normal </a:t>
            </a:r>
            <a:r>
              <a:rPr sz="1200" dirty="0">
                <a:latin typeface="Times New Roman"/>
                <a:cs typeface="Times New Roman"/>
              </a:rPr>
              <a:t>anatomy of </a:t>
            </a:r>
            <a:r>
              <a:rPr sz="1200" spc="-5" dirty="0">
                <a:latin typeface="Times New Roman"/>
                <a:cs typeface="Times New Roman"/>
              </a:rPr>
              <a:t>placenta.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What 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abnormal placental  implantation. c)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placenta </a:t>
            </a:r>
            <a:r>
              <a:rPr sz="1200" dirty="0">
                <a:latin typeface="Times New Roman"/>
                <a:cs typeface="Times New Roman"/>
              </a:rPr>
              <a:t>accreta. </a:t>
            </a:r>
            <a:r>
              <a:rPr sz="1200" spc="-5" dirty="0">
                <a:latin typeface="Times New Roman"/>
                <a:cs typeface="Times New Roman"/>
              </a:rPr>
              <a:t>[2+2+6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06400">
              <a:lnSpc>
                <a:spcPts val="1380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Documentary requirements </a:t>
            </a:r>
            <a:r>
              <a:rPr sz="1200" spc="-5" dirty="0">
                <a:latin typeface="Times New Roman"/>
                <a:cs typeface="Times New Roman"/>
              </a:rPr>
              <a:t>under </a:t>
            </a:r>
            <a:r>
              <a:rPr sz="1200" dirty="0">
                <a:latin typeface="Times New Roman"/>
                <a:cs typeface="Times New Roman"/>
              </a:rPr>
              <a:t>PC-PNDT </a:t>
            </a:r>
            <a:r>
              <a:rPr sz="1200" spc="-5" dirty="0">
                <a:latin typeface="Times New Roman"/>
                <a:cs typeface="Times New Roman"/>
              </a:rPr>
              <a:t>Act. </a:t>
            </a:r>
            <a:r>
              <a:rPr sz="1200" dirty="0">
                <a:latin typeface="Times New Roman"/>
                <a:cs typeface="Times New Roman"/>
              </a:rPr>
              <a:t>b) Positioning and </a:t>
            </a:r>
            <a:r>
              <a:rPr sz="1200" spc="-5" dirty="0">
                <a:latin typeface="Times New Roman"/>
                <a:cs typeface="Times New Roman"/>
              </a:rPr>
              <a:t>technique for  Water‘s view. </a:t>
            </a:r>
            <a:r>
              <a:rPr sz="1200" dirty="0">
                <a:latin typeface="Times New Roman"/>
                <a:cs typeface="Times New Roman"/>
              </a:rPr>
              <a:t>[ </a:t>
            </a:r>
            <a:r>
              <a:rPr sz="1200" spc="-5" dirty="0">
                <a:latin typeface="Times New Roman"/>
                <a:cs typeface="Times New Roman"/>
              </a:rPr>
              <a:t>5+5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92100">
              <a:lnSpc>
                <a:spcPts val="1380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congenital anomalies affecting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uterus.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MR lmaging findings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these.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54025">
              <a:lnSpc>
                <a:spcPts val="1380"/>
              </a:lnSpc>
              <a:buAutoNum type="arabicPeriod" startAt="58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Differential </a:t>
            </a:r>
            <a:r>
              <a:rPr sz="1200" dirty="0">
                <a:latin typeface="Times New Roman"/>
                <a:cs typeface="Times New Roman"/>
              </a:rPr>
              <a:t>diagnosis of </a:t>
            </a:r>
            <a:r>
              <a:rPr sz="1200" spc="-5" dirty="0">
                <a:latin typeface="Times New Roman"/>
                <a:cs typeface="Times New Roman"/>
              </a:rPr>
              <a:t>acute pelvic </a:t>
            </a:r>
            <a:r>
              <a:rPr sz="1200" dirty="0">
                <a:latin typeface="Times New Roman"/>
                <a:cs typeface="Times New Roman"/>
              </a:rPr>
              <a:t>pain in a </a:t>
            </a:r>
            <a:r>
              <a:rPr sz="1200" spc="-5" dirty="0">
                <a:latin typeface="Times New Roman"/>
                <a:cs typeface="Times New Roman"/>
              </a:rPr>
              <a:t>young female </a:t>
            </a:r>
            <a:r>
              <a:rPr sz="1200" dirty="0">
                <a:latin typeface="Times New Roman"/>
                <a:cs typeface="Times New Roman"/>
              </a:rPr>
              <a:t>patient. b) </a:t>
            </a:r>
            <a:r>
              <a:rPr sz="1200" spc="-5" dirty="0">
                <a:latin typeface="Times New Roman"/>
                <a:cs typeface="Times New Roman"/>
              </a:rPr>
              <a:t>Imaging  findings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ovarian </a:t>
            </a:r>
            <a:r>
              <a:rPr sz="1200" dirty="0">
                <a:latin typeface="Times New Roman"/>
                <a:cs typeface="Times New Roman"/>
              </a:rPr>
              <a:t>torsion. [4+6 </a:t>
            </a:r>
            <a:r>
              <a:rPr sz="1200" spc="-5" dirty="0">
                <a:latin typeface="Times New Roman"/>
                <a:cs typeface="Times New Roman"/>
              </a:rPr>
              <a:t>Apr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8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Role of MRI in evaluation of a </a:t>
            </a:r>
            <a:r>
              <a:rPr sz="1200" spc="-5" dirty="0">
                <a:latin typeface="Times New Roman"/>
                <a:cs typeface="Times New Roman"/>
              </a:rPr>
              <a:t>suspected </a:t>
            </a:r>
            <a:r>
              <a:rPr sz="1200" dirty="0">
                <a:latin typeface="Times New Roman"/>
                <a:cs typeface="Times New Roman"/>
              </a:rPr>
              <a:t>case of </a:t>
            </a:r>
            <a:r>
              <a:rPr sz="1200" spc="-5" dirty="0">
                <a:latin typeface="Times New Roman"/>
                <a:cs typeface="Times New Roman"/>
              </a:rPr>
              <a:t>endometrial </a:t>
            </a:r>
            <a:r>
              <a:rPr sz="1200" dirty="0">
                <a:latin typeface="Times New Roman"/>
                <a:cs typeface="Times New Roman"/>
              </a:rPr>
              <a:t>carcinoma. 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 marR="195580">
              <a:lnSpc>
                <a:spcPts val="1380"/>
              </a:lnSpc>
              <a:spcBef>
                <a:spcPts val="70"/>
              </a:spcBef>
              <a:buAutoNum type="arabicPeriod" startAt="58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ultrasound and </a:t>
            </a:r>
            <a:r>
              <a:rPr sz="1200" dirty="0">
                <a:latin typeface="Times New Roman"/>
                <a:cs typeface="Times New Roman"/>
              </a:rPr>
              <a:t>MRI in the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morbidly adherent </a:t>
            </a:r>
            <a:r>
              <a:rPr sz="1200" spc="-5" dirty="0">
                <a:latin typeface="Times New Roman"/>
                <a:cs typeface="Times New Roman"/>
              </a:rPr>
              <a:t>placenta. [5+5  Apr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PANCREAS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Endocrine </a:t>
            </a:r>
            <a:r>
              <a:rPr sz="1200" dirty="0">
                <a:latin typeface="Times New Roman"/>
                <a:cs typeface="Times New Roman"/>
              </a:rPr>
              <a:t>tumours of the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Pancreatic pathology.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Classification and Imaging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Neuroendocrine </a:t>
            </a:r>
            <a:r>
              <a:rPr sz="1200" dirty="0">
                <a:latin typeface="Times New Roman"/>
                <a:cs typeface="Times New Roman"/>
              </a:rPr>
              <a:t>tumors of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04/09]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Grading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Pancreatitis and its relevance.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dirty="0">
                <a:latin typeface="Times New Roman"/>
                <a:cs typeface="Times New Roman"/>
              </a:rPr>
              <a:t>CT in </a:t>
            </a:r>
            <a:r>
              <a:rPr sz="1200" spc="-5" dirty="0">
                <a:latin typeface="Times New Roman"/>
                <a:cs typeface="Times New Roman"/>
              </a:rPr>
              <a:t>Pancreatitis 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[JUN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Acute Pancreatitis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Pancreatic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Endosonography.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ts val="1380"/>
              </a:lnSpc>
              <a:buAutoNum type="arabicPeriod"/>
              <a:tabLst>
                <a:tab pos="1670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Image guided </a:t>
            </a:r>
            <a:r>
              <a:rPr sz="1200" dirty="0">
                <a:latin typeface="Times New Roman"/>
                <a:cs typeface="Times New Roman"/>
              </a:rPr>
              <a:t>interventions in </a:t>
            </a:r>
            <a:r>
              <a:rPr sz="1200" spc="-5" dirty="0">
                <a:latin typeface="Times New Roman"/>
                <a:cs typeface="Times New Roman"/>
              </a:rPr>
              <a:t>pancreatic </a:t>
            </a:r>
            <a:r>
              <a:rPr sz="1200" dirty="0">
                <a:latin typeface="Times New Roman"/>
                <a:cs typeface="Times New Roman"/>
              </a:rPr>
              <a:t>disease.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cystic tumors </a:t>
            </a:r>
            <a:r>
              <a:rPr sz="1200" dirty="0">
                <a:latin typeface="Times New Roman"/>
                <a:cs typeface="Times New Roman"/>
              </a:rPr>
              <a:t>of pancreas.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24892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pancreatic </a:t>
            </a:r>
            <a:r>
              <a:rPr sz="1200" dirty="0">
                <a:latin typeface="Times New Roman"/>
                <a:cs typeface="Times New Roman"/>
              </a:rPr>
              <a:t>neoplasms.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a case of </a:t>
            </a:r>
            <a:r>
              <a:rPr sz="1200" spc="-5" dirty="0">
                <a:latin typeface="Times New Roman"/>
                <a:cs typeface="Times New Roman"/>
              </a:rPr>
              <a:t>carcinoma </a:t>
            </a:r>
            <a:r>
              <a:rPr sz="1200" dirty="0">
                <a:latin typeface="Times New Roman"/>
                <a:cs typeface="Times New Roman"/>
              </a:rPr>
              <a:t>head of  </a:t>
            </a:r>
            <a:r>
              <a:rPr sz="1200" spc="-5" dirty="0">
                <a:latin typeface="Times New Roman"/>
                <a:cs typeface="Times New Roman"/>
              </a:rPr>
              <a:t>pancreas. [Dec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5494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pt. with </a:t>
            </a:r>
            <a:r>
              <a:rPr sz="1200" spc="-5" dirty="0">
                <a:latin typeface="Times New Roman"/>
                <a:cs typeface="Times New Roman"/>
              </a:rPr>
              <a:t>acute pancreatitis, outlining </a:t>
            </a:r>
            <a:r>
              <a:rPr sz="1200" dirty="0">
                <a:latin typeface="Times New Roman"/>
                <a:cs typeface="Times New Roman"/>
              </a:rPr>
              <a:t>the technique,  CT </a:t>
            </a:r>
            <a:r>
              <a:rPr sz="1200" spc="-5" dirty="0">
                <a:latin typeface="Times New Roman"/>
                <a:cs typeface="Times New Roman"/>
              </a:rPr>
              <a:t>signs, assessment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disease </a:t>
            </a:r>
            <a:r>
              <a:rPr sz="1200" dirty="0">
                <a:latin typeface="Times New Roman"/>
                <a:cs typeface="Times New Roman"/>
              </a:rPr>
              <a:t>severity </a:t>
            </a:r>
            <a:r>
              <a:rPr sz="1200" spc="-5" dirty="0">
                <a:latin typeface="Times New Roman"/>
                <a:cs typeface="Times New Roman"/>
              </a:rPr>
              <a:t>and its </a:t>
            </a:r>
            <a:r>
              <a:rPr sz="1200" dirty="0">
                <a:latin typeface="Times New Roman"/>
                <a:cs typeface="Times New Roman"/>
              </a:rPr>
              <a:t>relationship </a:t>
            </a:r>
            <a:r>
              <a:rPr sz="1200" spc="10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outcome of </a:t>
            </a:r>
            <a:r>
              <a:rPr sz="1200" spc="-5" dirty="0">
                <a:latin typeface="Times New Roman"/>
                <a:cs typeface="Times New Roman"/>
              </a:rPr>
              <a:t>patient.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Pancreatic </a:t>
            </a:r>
            <a:r>
              <a:rPr sz="1200" dirty="0">
                <a:latin typeface="Times New Roman"/>
                <a:cs typeface="Times New Roman"/>
              </a:rPr>
              <a:t>divisum?. </a:t>
            </a:r>
            <a:r>
              <a:rPr sz="1200" spc="-5" dirty="0">
                <a:latin typeface="Times New Roman"/>
                <a:cs typeface="Times New Roman"/>
              </a:rPr>
              <a:t>Briefly discuss </a:t>
            </a:r>
            <a:r>
              <a:rPr sz="1200" dirty="0">
                <a:latin typeface="Times New Roman"/>
                <a:cs typeface="Times New Roman"/>
              </a:rPr>
              <a:t>its </a:t>
            </a:r>
            <a:r>
              <a:rPr sz="1200" spc="-5" dirty="0">
                <a:latin typeface="Times New Roman"/>
                <a:cs typeface="Times New Roman"/>
              </a:rPr>
              <a:t>embryologic basis and clinical significance. 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ERCP, </a:t>
            </a:r>
            <a:r>
              <a:rPr sz="1200" spc="-5" dirty="0">
                <a:latin typeface="Times New Roman"/>
                <a:cs typeface="Times New Roman"/>
              </a:rPr>
              <a:t>MRCP and MDCT findings. </a:t>
            </a:r>
            <a:r>
              <a:rPr sz="1200" dirty="0">
                <a:latin typeface="Times New Roman"/>
                <a:cs typeface="Times New Roman"/>
              </a:rPr>
              <a:t>[2+3+5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11]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4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pancreatic </a:t>
            </a:r>
            <a:r>
              <a:rPr sz="1200" dirty="0">
                <a:latin typeface="Times New Roman"/>
                <a:cs typeface="Times New Roman"/>
              </a:rPr>
              <a:t>masses of childhood. </a:t>
            </a:r>
            <a:r>
              <a:rPr sz="1200" spc="-5" dirty="0">
                <a:latin typeface="Times New Roman"/>
                <a:cs typeface="Times New Roman"/>
              </a:rPr>
              <a:t>Discuss their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DDs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0585" cy="818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pancreatoblastoma. [2+5+3 Dec</a:t>
            </a:r>
            <a:r>
              <a:rPr sz="1200" dirty="0">
                <a:latin typeface="Times New Roman"/>
                <a:cs typeface="Times New Roman"/>
              </a:rPr>
              <a:t> 11]</a:t>
            </a:r>
            <a:endParaRPr sz="1200">
              <a:latin typeface="Times New Roman"/>
              <a:cs typeface="Times New Roman"/>
            </a:endParaRPr>
          </a:p>
          <a:p>
            <a:pPr marL="12700" marR="17145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14. </a:t>
            </a:r>
            <a:r>
              <a:rPr sz="1200" spc="-5" dirty="0">
                <a:latin typeface="Times New Roman"/>
                <a:cs typeface="Times New Roman"/>
              </a:rPr>
              <a:t>Brieﬂy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embryological development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pancreas. Describe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anomalies and  variations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its development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suitable diagrams. Discuss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(on  </a:t>
            </a:r>
            <a:r>
              <a:rPr sz="1200" spc="-5" dirty="0">
                <a:latin typeface="Times New Roman"/>
                <a:cs typeface="Times New Roman"/>
              </a:rPr>
              <a:t>barium meal </a:t>
            </a:r>
            <a:r>
              <a:rPr sz="1200" dirty="0">
                <a:latin typeface="Times New Roman"/>
                <a:cs typeface="Times New Roman"/>
              </a:rPr>
              <a:t>and CT scan) of </a:t>
            </a:r>
            <a:r>
              <a:rPr sz="1200" spc="-5" dirty="0">
                <a:latin typeface="Times New Roman"/>
                <a:cs typeface="Times New Roman"/>
              </a:rPr>
              <a:t>annular pancreas. </a:t>
            </a:r>
            <a:r>
              <a:rPr sz="1200" dirty="0">
                <a:latin typeface="Times New Roman"/>
                <a:cs typeface="Times New Roman"/>
              </a:rPr>
              <a:t>[4+3+3 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73050">
              <a:lnSpc>
                <a:spcPts val="1380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indications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upper gastrointestinal endoscopic sonography. </a:t>
            </a:r>
            <a:r>
              <a:rPr sz="1200" dirty="0">
                <a:latin typeface="Times New Roman"/>
                <a:cs typeface="Times New Roman"/>
              </a:rPr>
              <a:t>Briefly  discuss it‘s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pancreatic pathologies </a:t>
            </a:r>
            <a:r>
              <a:rPr sz="1200" dirty="0">
                <a:latin typeface="Times New Roman"/>
                <a:cs typeface="Times New Roman"/>
              </a:rPr>
              <a:t>outlining the </a:t>
            </a:r>
            <a:r>
              <a:rPr sz="1200" spc="-5" dirty="0">
                <a:latin typeface="Times New Roman"/>
                <a:cs typeface="Times New Roman"/>
              </a:rPr>
              <a:t>advantages </a:t>
            </a:r>
            <a:r>
              <a:rPr sz="1200" dirty="0">
                <a:latin typeface="Times New Roman"/>
                <a:cs typeface="Times New Roman"/>
              </a:rPr>
              <a:t>and  </a:t>
            </a:r>
            <a:r>
              <a:rPr sz="1200" spc="-5" dirty="0">
                <a:latin typeface="Times New Roman"/>
                <a:cs typeface="Times New Roman"/>
              </a:rPr>
              <a:t>disadvantages.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technique </a:t>
            </a:r>
            <a:r>
              <a:rPr sz="1200" spc="-5" dirty="0">
                <a:latin typeface="Times New Roman"/>
                <a:cs typeface="Times New Roman"/>
              </a:rPr>
              <a:t>and role </a:t>
            </a:r>
            <a:r>
              <a:rPr sz="1200" dirty="0">
                <a:latin typeface="Times New Roman"/>
                <a:cs typeface="Times New Roman"/>
              </a:rPr>
              <a:t>of CT in the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pancreatitis </a:t>
            </a:r>
            <a:r>
              <a:rPr sz="1200" dirty="0">
                <a:latin typeface="Times New Roman"/>
                <a:cs typeface="Times New Roman"/>
              </a:rPr>
              <a:t>[2+8 Jun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80010">
              <a:lnSpc>
                <a:spcPts val="1380"/>
              </a:lnSpc>
              <a:spcBef>
                <a:spcPts val="65"/>
              </a:spcBef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40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female with pain </a:t>
            </a:r>
            <a:r>
              <a:rPr sz="1200" spc="-5" dirty="0">
                <a:latin typeface="Times New Roman"/>
                <a:cs typeface="Times New Roman"/>
              </a:rPr>
              <a:t>abdomen is </a:t>
            </a:r>
            <a:r>
              <a:rPr sz="1200" dirty="0">
                <a:latin typeface="Times New Roman"/>
                <a:cs typeface="Times New Roman"/>
              </a:rPr>
              <a:t>found to have a </a:t>
            </a:r>
            <a:r>
              <a:rPr sz="1200" spc="-5" dirty="0">
                <a:latin typeface="Times New Roman"/>
                <a:cs typeface="Times New Roman"/>
              </a:rPr>
              <a:t>cyst </a:t>
            </a:r>
            <a:r>
              <a:rPr sz="1200" dirty="0">
                <a:latin typeface="Times New Roman"/>
                <a:cs typeface="Times New Roman"/>
              </a:rPr>
              <a:t>in the body of </a:t>
            </a:r>
            <a:r>
              <a:rPr sz="1200" spc="-5" dirty="0">
                <a:latin typeface="Times New Roman"/>
                <a:cs typeface="Times New Roman"/>
              </a:rPr>
              <a:t>pancreas </a:t>
            </a:r>
            <a:r>
              <a:rPr sz="1200" dirty="0">
                <a:latin typeface="Times New Roman"/>
                <a:cs typeface="Times New Roman"/>
              </a:rPr>
              <a:t>on  </a:t>
            </a:r>
            <a:r>
              <a:rPr sz="1200" spc="-5" dirty="0">
                <a:latin typeface="Times New Roman"/>
                <a:cs typeface="Times New Roman"/>
              </a:rPr>
              <a:t>USG. Enumerate </a:t>
            </a:r>
            <a:r>
              <a:rPr sz="1200" dirty="0">
                <a:latin typeface="Times New Roman"/>
                <a:cs typeface="Times New Roman"/>
              </a:rPr>
              <a:t>various possible </a:t>
            </a:r>
            <a:r>
              <a:rPr sz="1200" spc="-5" dirty="0">
                <a:latin typeface="Times New Roman"/>
                <a:cs typeface="Times New Roman"/>
              </a:rPr>
              <a:t>causes.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algorithm </a:t>
            </a:r>
            <a:r>
              <a:rPr sz="1200" spc="-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5" dirty="0">
                <a:latin typeface="Times New Roman"/>
                <a:cs typeface="Times New Roman"/>
              </a:rPr>
              <a:t>follow for  arriving at diagnosis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case. </a:t>
            </a:r>
            <a:r>
              <a:rPr sz="1200" dirty="0">
                <a:latin typeface="Times New Roman"/>
                <a:cs typeface="Times New Roman"/>
              </a:rPr>
              <a:t>[2+8 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b)Anomalus </a:t>
            </a:r>
            <a:r>
              <a:rPr sz="1200" dirty="0">
                <a:latin typeface="Times New Roman"/>
                <a:cs typeface="Times New Roman"/>
              </a:rPr>
              <a:t>pancreatico-biliary </a:t>
            </a:r>
            <a:r>
              <a:rPr sz="1200" spc="-5" dirty="0">
                <a:latin typeface="Times New Roman"/>
                <a:cs typeface="Times New Roman"/>
              </a:rPr>
              <a:t>ductal </a:t>
            </a:r>
            <a:r>
              <a:rPr sz="1200" dirty="0">
                <a:latin typeface="Times New Roman"/>
                <a:cs typeface="Times New Roman"/>
              </a:rPr>
              <a:t>junction </a:t>
            </a:r>
            <a:r>
              <a:rPr sz="1200" spc="-5" dirty="0">
                <a:latin typeface="Times New Roman"/>
                <a:cs typeface="Times New Roman"/>
              </a:rPr>
              <a:t>and its complications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5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Intra-ductal </a:t>
            </a:r>
            <a:r>
              <a:rPr sz="1200" dirty="0">
                <a:latin typeface="Times New Roman"/>
                <a:cs typeface="Times New Roman"/>
              </a:rPr>
              <a:t>papillary </a:t>
            </a:r>
            <a:r>
              <a:rPr sz="1200" spc="-5" dirty="0">
                <a:latin typeface="Times New Roman"/>
                <a:cs typeface="Times New Roman"/>
              </a:rPr>
              <a:t>tumors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83845">
              <a:lnSpc>
                <a:spcPts val="1380"/>
              </a:lnSpc>
              <a:spcBef>
                <a:spcPts val="70"/>
              </a:spcBef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complications of </a:t>
            </a:r>
            <a:r>
              <a:rPr sz="1200" spc="-5" dirty="0">
                <a:latin typeface="Times New Roman"/>
                <a:cs typeface="Times New Roman"/>
              </a:rPr>
              <a:t>acute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chronic pancreatitis. Describe </a:t>
            </a:r>
            <a:r>
              <a:rPr sz="1200" dirty="0">
                <a:latin typeface="Times New Roman"/>
                <a:cs typeface="Times New Roman"/>
              </a:rPr>
              <a:t>briefly the  </a:t>
            </a:r>
            <a:r>
              <a:rPr sz="1200" spc="-5" dirty="0">
                <a:latin typeface="Times New Roman"/>
                <a:cs typeface="Times New Roman"/>
              </a:rPr>
              <a:t>imaging features and 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these conditions. [2+4+4 Dec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5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b) Biliary </a:t>
            </a:r>
            <a:r>
              <a:rPr sz="1200" spc="-5" dirty="0">
                <a:latin typeface="Times New Roman"/>
                <a:cs typeface="Times New Roman"/>
              </a:rPr>
              <a:t>atresia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4604">
              <a:lnSpc>
                <a:spcPts val="1380"/>
              </a:lnSpc>
              <a:spcBef>
                <a:spcPts val="65"/>
              </a:spcBef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neuroendocrine 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b) Characteristic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these  on </a:t>
            </a:r>
            <a:r>
              <a:rPr sz="1200" spc="-5" dirty="0">
                <a:latin typeface="Times New Roman"/>
                <a:cs typeface="Times New Roman"/>
              </a:rPr>
              <a:t>various imaging </a:t>
            </a:r>
            <a:r>
              <a:rPr sz="1200" dirty="0">
                <a:latin typeface="Times New Roman"/>
                <a:cs typeface="Times New Roman"/>
              </a:rPr>
              <a:t>modalities including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radio-nucleide imaging.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02870">
              <a:lnSpc>
                <a:spcPts val="1380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Imaging and </a:t>
            </a:r>
            <a:r>
              <a:rPr sz="1200" dirty="0">
                <a:latin typeface="Times New Roman"/>
                <a:cs typeface="Times New Roman"/>
              </a:rPr>
              <a:t>interventions in </a:t>
            </a:r>
            <a:r>
              <a:rPr sz="1200" spc="-5" dirty="0">
                <a:latin typeface="Times New Roman"/>
                <a:cs typeface="Times New Roman"/>
              </a:rPr>
              <a:t>vascular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pancreatitis.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features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multicystic dysplastic kidney.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5" dirty="0">
                <a:latin typeface="Times New Roman"/>
                <a:cs typeface="Times New Roman"/>
              </a:rPr>
              <a:t>June</a:t>
            </a:r>
            <a:r>
              <a:rPr sz="1200" dirty="0">
                <a:latin typeface="Times New Roman"/>
                <a:cs typeface="Times New Roman"/>
              </a:rPr>
              <a:t> 15]</a:t>
            </a:r>
            <a:endParaRPr sz="1200">
              <a:latin typeface="Times New Roman"/>
              <a:cs typeface="Times New Roman"/>
            </a:endParaRPr>
          </a:p>
          <a:p>
            <a:pPr marL="12700" marR="144145">
              <a:lnSpc>
                <a:spcPts val="1380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neuroendocrine 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b) Their 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MRI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features.  [2+(5+3)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5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Grading, imaging appearances and 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pancreatic trauma. [3+4+3 Apr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15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Role of imaging in </a:t>
            </a:r>
            <a:r>
              <a:rPr sz="1200" spc="-5" dirty="0">
                <a:latin typeface="Times New Roman"/>
                <a:cs typeface="Times New Roman"/>
              </a:rPr>
              <a:t>intraductal </a:t>
            </a:r>
            <a:r>
              <a:rPr sz="1200" dirty="0">
                <a:latin typeface="Times New Roman"/>
                <a:cs typeface="Times New Roman"/>
              </a:rPr>
              <a:t>papillary mucinous tumor of </a:t>
            </a:r>
            <a:r>
              <a:rPr sz="1200" spc="-5" dirty="0">
                <a:latin typeface="Times New Roman"/>
                <a:cs typeface="Times New Roman"/>
              </a:rPr>
              <a:t>pancreas.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criteria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malignancy. </a:t>
            </a:r>
            <a:r>
              <a:rPr sz="1200" dirty="0">
                <a:latin typeface="Times New Roman"/>
                <a:cs typeface="Times New Roman"/>
              </a:rPr>
              <a:t>[7+3 </a:t>
            </a:r>
            <a:r>
              <a:rPr sz="1200" spc="-5" dirty="0">
                <a:latin typeface="Times New Roman"/>
                <a:cs typeface="Times New Roman"/>
              </a:rPr>
              <a:t>Apr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PHYSICS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5"/>
              </a:spcBef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Technical </a:t>
            </a:r>
            <a:r>
              <a:rPr sz="1200" dirty="0">
                <a:latin typeface="Times New Roman"/>
                <a:cs typeface="Times New Roman"/>
              </a:rPr>
              <a:t>parameters of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x-ray </a:t>
            </a:r>
            <a:r>
              <a:rPr sz="1200" spc="-5" dirty="0">
                <a:latin typeface="Times New Roman"/>
                <a:cs typeface="Times New Roman"/>
              </a:rPr>
              <a:t>equipment </a:t>
            </a:r>
            <a:r>
              <a:rPr sz="1200" dirty="0">
                <a:latin typeface="Times New Roman"/>
                <a:cs typeface="Times New Roman"/>
              </a:rPr>
              <a:t>for fluoroscopic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procedures.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Basic construction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spc="5" dirty="0">
                <a:latin typeface="Times New Roman"/>
                <a:cs typeface="Times New Roman"/>
              </a:rPr>
              <a:t>x-ray </a:t>
            </a:r>
            <a:r>
              <a:rPr sz="1200" dirty="0">
                <a:latin typeface="Times New Roman"/>
                <a:cs typeface="Times New Roman"/>
              </a:rPr>
              <a:t>tube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recent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advances.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 </a:t>
            </a:r>
            <a:r>
              <a:rPr sz="1200" dirty="0">
                <a:latin typeface="Times New Roman"/>
                <a:cs typeface="Times New Roman"/>
              </a:rPr>
              <a:t>of doppler </a:t>
            </a:r>
            <a:r>
              <a:rPr sz="1200" spc="-5" dirty="0">
                <a:latin typeface="Times New Roman"/>
                <a:cs typeface="Times New Roman"/>
              </a:rPr>
              <a:t>ultrasound and its application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neck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ultrasound.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Factors affecting </a:t>
            </a:r>
            <a:r>
              <a:rPr sz="1200" dirty="0">
                <a:latin typeface="Times New Roman"/>
                <a:cs typeface="Times New Roman"/>
              </a:rPr>
              <a:t>quality of a </a:t>
            </a:r>
            <a:r>
              <a:rPr sz="1200" spc="-5" dirty="0">
                <a:latin typeface="Times New Roman"/>
                <a:cs typeface="Times New Roman"/>
              </a:rPr>
              <a:t>radiograph. </a:t>
            </a:r>
            <a:r>
              <a:rPr sz="1200" dirty="0">
                <a:latin typeface="Times New Roman"/>
                <a:cs typeface="Times New Roman"/>
              </a:rPr>
              <a:t>[JUL 97, JAN 01,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interactions </a:t>
            </a:r>
            <a:r>
              <a:rPr sz="1200" dirty="0">
                <a:latin typeface="Times New Roman"/>
                <a:cs typeface="Times New Roman"/>
              </a:rPr>
              <a:t>of X-ray photons with </a:t>
            </a:r>
            <a:r>
              <a:rPr sz="1200" spc="-5" dirty="0">
                <a:latin typeface="Times New Roman"/>
                <a:cs typeface="Times New Roman"/>
              </a:rPr>
              <a:t>matter. Describe </a:t>
            </a:r>
            <a:r>
              <a:rPr sz="1200" spc="5" dirty="0">
                <a:latin typeface="Times New Roman"/>
                <a:cs typeface="Times New Roman"/>
              </a:rPr>
              <a:t>any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Focal </a:t>
            </a:r>
            <a:r>
              <a:rPr sz="1200" dirty="0">
                <a:latin typeface="Times New Roman"/>
                <a:cs typeface="Times New Roman"/>
              </a:rPr>
              <a:t>spot in a diagnostic x-ray </a:t>
            </a:r>
            <a:r>
              <a:rPr sz="1200" spc="-5" dirty="0">
                <a:latin typeface="Times New Roman"/>
                <a:cs typeface="Times New Roman"/>
              </a:rPr>
              <a:t>tube. </a:t>
            </a:r>
            <a:r>
              <a:rPr sz="1200" dirty="0">
                <a:latin typeface="Times New Roman"/>
                <a:cs typeface="Times New Roman"/>
              </a:rPr>
              <a:t>[JUL 99,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image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artifacts.</a:t>
            </a:r>
            <a:endParaRPr sz="1200">
              <a:latin typeface="Times New Roman"/>
              <a:cs typeface="Times New Roman"/>
            </a:endParaRPr>
          </a:p>
          <a:p>
            <a:pPr marL="356870" indent="-344170">
              <a:lnSpc>
                <a:spcPts val="1375"/>
              </a:lnSpc>
              <a:buAutoNum type="arabicPeriod"/>
              <a:tabLst>
                <a:tab pos="3575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Image Intensifier. </a:t>
            </a:r>
            <a:r>
              <a:rPr sz="1200" dirty="0">
                <a:latin typeface="Times New Roman"/>
                <a:cs typeface="Times New Roman"/>
              </a:rPr>
              <a:t>[JAN 00,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02,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12700" marR="156210">
              <a:lnSpc>
                <a:spcPts val="1380"/>
              </a:lnSpc>
              <a:spcBef>
                <a:spcPts val="60"/>
              </a:spcBef>
              <a:buAutoNum type="arabicPeriod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Biological effects </a:t>
            </a:r>
            <a:r>
              <a:rPr sz="1200" dirty="0">
                <a:latin typeface="Times New Roman"/>
                <a:cs typeface="Times New Roman"/>
              </a:rPr>
              <a:t>of Radiations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measures taken against its protection 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Radiation workers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patients </a:t>
            </a:r>
            <a:r>
              <a:rPr sz="1200" dirty="0">
                <a:latin typeface="Times New Roman"/>
                <a:cs typeface="Times New Roman"/>
              </a:rPr>
              <a:t>in Radio-diagnosis dept. [JAN 01,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05,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 marR="25781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radiation protection. Describe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parameters which can </a:t>
            </a:r>
            <a:r>
              <a:rPr sz="1200" dirty="0">
                <a:latin typeface="Times New Roman"/>
                <a:cs typeface="Times New Roman"/>
              </a:rPr>
              <a:t>reduce  </a:t>
            </a:r>
            <a:r>
              <a:rPr sz="1200" spc="-5" dirty="0">
                <a:latin typeface="Times New Roman"/>
                <a:cs typeface="Times New Roman"/>
              </a:rPr>
              <a:t>patient radiation </a:t>
            </a:r>
            <a:r>
              <a:rPr sz="1200" dirty="0">
                <a:latin typeface="Times New Roman"/>
                <a:cs typeface="Times New Roman"/>
              </a:rPr>
              <a:t>dose in radiography </a:t>
            </a:r>
            <a:r>
              <a:rPr sz="1200" spc="-5" dirty="0">
                <a:latin typeface="Times New Roman"/>
                <a:cs typeface="Times New Roman"/>
              </a:rPr>
              <a:t>and fluoroscopy.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15"/>
              </a:lnSpc>
              <a:buAutoNum type="arabicPeriod" startAt="11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Measures </a:t>
            </a:r>
            <a:r>
              <a:rPr sz="1200" dirty="0">
                <a:latin typeface="Times New Roman"/>
                <a:cs typeface="Times New Roman"/>
              </a:rPr>
              <a:t>to decrease </a:t>
            </a:r>
            <a:r>
              <a:rPr sz="1200" spc="-5" dirty="0">
                <a:latin typeface="Times New Roman"/>
                <a:cs typeface="Times New Roman"/>
              </a:rPr>
              <a:t>radiation </a:t>
            </a:r>
            <a:r>
              <a:rPr sz="1200" dirty="0">
                <a:latin typeface="Times New Roman"/>
                <a:cs typeface="Times New Roman"/>
              </a:rPr>
              <a:t>dose to patient.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1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AERB </a:t>
            </a:r>
            <a:r>
              <a:rPr sz="1200" spc="-5" dirty="0">
                <a:latin typeface="Times New Roman"/>
                <a:cs typeface="Times New Roman"/>
              </a:rPr>
              <a:t>guidelines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Radiation safety.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11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Ionizing radiation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bone.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11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Intensifying </a:t>
            </a:r>
            <a:r>
              <a:rPr sz="1200" dirty="0">
                <a:latin typeface="Times New Roman"/>
                <a:cs typeface="Times New Roman"/>
              </a:rPr>
              <a:t>screens. [DEC 02/04;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1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Portable radiography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410"/>
              </a:lnSpc>
              <a:buAutoNum type="arabicPeriod" startAt="11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colour </a:t>
            </a:r>
            <a:r>
              <a:rPr sz="1200" dirty="0">
                <a:latin typeface="Times New Roman"/>
                <a:cs typeface="Times New Roman"/>
              </a:rPr>
              <a:t>doppler </a:t>
            </a:r>
            <a:r>
              <a:rPr sz="1200" spc="-5" dirty="0">
                <a:latin typeface="Times New Roman"/>
                <a:cs typeface="Times New Roman"/>
              </a:rPr>
              <a:t>sonography.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9915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MDCT technology.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02/03/04]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X-Ray </a:t>
            </a:r>
            <a:r>
              <a:rPr sz="1200" spc="-5" dirty="0">
                <a:latin typeface="Times New Roman"/>
                <a:cs typeface="Times New Roman"/>
              </a:rPr>
              <a:t>film </a:t>
            </a:r>
            <a:r>
              <a:rPr sz="1200" dirty="0">
                <a:latin typeface="Times New Roman"/>
                <a:cs typeface="Times New Roman"/>
              </a:rPr>
              <a:t>and Types of </a:t>
            </a:r>
            <a:r>
              <a:rPr sz="1200" spc="-5" dirty="0">
                <a:latin typeface="Times New Roman"/>
                <a:cs typeface="Times New Roman"/>
              </a:rPr>
              <a:t>films used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Radiology. </a:t>
            </a:r>
            <a:r>
              <a:rPr sz="1200" dirty="0">
                <a:latin typeface="Times New Roman"/>
                <a:cs typeface="Times New Roman"/>
              </a:rPr>
              <a:t>[DEC 02, 03,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Construction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conventional </a:t>
            </a:r>
            <a:r>
              <a:rPr sz="1200" dirty="0">
                <a:latin typeface="Times New Roman"/>
                <a:cs typeface="Times New Roman"/>
              </a:rPr>
              <a:t>X-ray film and </a:t>
            </a:r>
            <a:r>
              <a:rPr sz="1200" spc="-5" dirty="0">
                <a:latin typeface="Times New Roman"/>
                <a:cs typeface="Times New Roman"/>
              </a:rPr>
              <a:t>functions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layer.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 marR="450215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Composition of </a:t>
            </a:r>
            <a:r>
              <a:rPr sz="1200" spc="-5" dirty="0">
                <a:latin typeface="Times New Roman"/>
                <a:cs typeface="Times New Roman"/>
              </a:rPr>
              <a:t>X-ray </a:t>
            </a:r>
            <a:r>
              <a:rPr sz="1200" dirty="0">
                <a:latin typeface="Times New Roman"/>
                <a:cs typeface="Times New Roman"/>
              </a:rPr>
              <a:t>films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about </a:t>
            </a:r>
            <a:r>
              <a:rPr sz="1200" spc="-5" dirty="0">
                <a:latin typeface="Times New Roman"/>
                <a:cs typeface="Times New Roman"/>
              </a:rPr>
              <a:t>different </a:t>
            </a:r>
            <a:r>
              <a:rPr sz="1200" dirty="0">
                <a:latin typeface="Times New Roman"/>
                <a:cs typeface="Times New Roman"/>
              </a:rPr>
              <a:t>parameters </a:t>
            </a:r>
            <a:r>
              <a:rPr sz="1200" spc="-5" dirty="0">
                <a:latin typeface="Times New Roman"/>
                <a:cs typeface="Times New Roman"/>
              </a:rPr>
              <a:t>which influence </a:t>
            </a:r>
            <a:r>
              <a:rPr sz="1200" dirty="0">
                <a:latin typeface="Times New Roman"/>
                <a:cs typeface="Times New Roman"/>
              </a:rPr>
              <a:t>film  </a:t>
            </a:r>
            <a:r>
              <a:rPr sz="1200" spc="-5" dirty="0">
                <a:latin typeface="Times New Roman"/>
                <a:cs typeface="Times New Roman"/>
              </a:rPr>
              <a:t>contrast.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Properties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X-rays.</a:t>
            </a:r>
            <a:r>
              <a:rPr sz="1200" dirty="0">
                <a:latin typeface="Times New Roman"/>
                <a:cs typeface="Times New Roman"/>
              </a:rPr>
              <a:t> 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Medical X </a:t>
            </a:r>
            <a:r>
              <a:rPr sz="1200" spc="5" dirty="0">
                <a:latin typeface="Times New Roman"/>
                <a:cs typeface="Times New Roman"/>
              </a:rPr>
              <a:t>ray </a:t>
            </a:r>
            <a:r>
              <a:rPr sz="1200" spc="-5" dirty="0">
                <a:latin typeface="Times New Roman"/>
                <a:cs typeface="Times New Roman"/>
              </a:rPr>
              <a:t>films </a:t>
            </a:r>
            <a:r>
              <a:rPr sz="1200" dirty="0">
                <a:latin typeface="Times New Roman"/>
                <a:cs typeface="Times New Roman"/>
              </a:rPr>
              <a:t>processing </a:t>
            </a:r>
            <a:r>
              <a:rPr sz="1200" spc="-5" dirty="0">
                <a:latin typeface="Times New Roman"/>
                <a:cs typeface="Times New Roman"/>
              </a:rPr>
              <a:t>chemicals.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High generator transformer.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Radiation monitoring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devices.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Radiation scatter. </a:t>
            </a:r>
            <a:r>
              <a:rPr sz="1200" dirty="0">
                <a:latin typeface="Times New Roman"/>
                <a:cs typeface="Times New Roman"/>
              </a:rPr>
              <a:t>[DEC 05, JUN </a:t>
            </a:r>
            <a:r>
              <a:rPr sz="1200" spc="-5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scatter </a:t>
            </a:r>
            <a:r>
              <a:rPr sz="1200" dirty="0">
                <a:latin typeface="Times New Roman"/>
                <a:cs typeface="Times New Roman"/>
              </a:rPr>
              <a:t>radiation.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briefly the </a:t>
            </a:r>
            <a:r>
              <a:rPr sz="1200" spc="-5" dirty="0">
                <a:latin typeface="Times New Roman"/>
                <a:cs typeface="Times New Roman"/>
              </a:rPr>
              <a:t>parameters </a:t>
            </a:r>
            <a:r>
              <a:rPr sz="1200" dirty="0">
                <a:latin typeface="Times New Roman"/>
                <a:cs typeface="Times New Roman"/>
              </a:rPr>
              <a:t>which influence </a:t>
            </a:r>
            <a:r>
              <a:rPr sz="1200" spc="-5" dirty="0">
                <a:latin typeface="Times New Roman"/>
                <a:cs typeface="Times New Roman"/>
              </a:rPr>
              <a:t>scatter radiation </a:t>
            </a:r>
            <a:r>
              <a:rPr sz="1200" dirty="0">
                <a:latin typeface="Times New Roman"/>
                <a:cs typeface="Times New Roman"/>
              </a:rPr>
              <a:t>and  methods to </a:t>
            </a:r>
            <a:r>
              <a:rPr sz="1200" spc="-5" dirty="0">
                <a:latin typeface="Times New Roman"/>
                <a:cs typeface="Times New Roman"/>
              </a:rPr>
              <a:t>reduce scatter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radiation.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Rare </a:t>
            </a:r>
            <a:r>
              <a:rPr sz="1200" dirty="0">
                <a:latin typeface="Times New Roman"/>
                <a:cs typeface="Times New Roman"/>
              </a:rPr>
              <a:t>earth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screens.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New MR </a:t>
            </a:r>
            <a:r>
              <a:rPr sz="1200" dirty="0">
                <a:latin typeface="Times New Roman"/>
                <a:cs typeface="Times New Roman"/>
              </a:rPr>
              <a:t>pulse </a:t>
            </a:r>
            <a:r>
              <a:rPr sz="1200" spc="-5" dirty="0">
                <a:latin typeface="Times New Roman"/>
                <a:cs typeface="Times New Roman"/>
              </a:rPr>
              <a:t>sequences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X-ray beam </a:t>
            </a:r>
            <a:r>
              <a:rPr sz="1200" spc="-5" dirty="0">
                <a:latin typeface="Times New Roman"/>
                <a:cs typeface="Times New Roman"/>
              </a:rPr>
              <a:t>restrictors. </a:t>
            </a:r>
            <a:r>
              <a:rPr sz="1200" dirty="0">
                <a:latin typeface="Times New Roman"/>
                <a:cs typeface="Times New Roman"/>
              </a:rPr>
              <a:t>[DEC 06,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Motion and pulsation </a:t>
            </a:r>
            <a:r>
              <a:rPr sz="1200" spc="-5" dirty="0">
                <a:latin typeface="Times New Roman"/>
                <a:cs typeface="Times New Roman"/>
              </a:rPr>
              <a:t>artifacts </a:t>
            </a:r>
            <a:r>
              <a:rPr sz="1200" dirty="0">
                <a:latin typeface="Times New Roman"/>
                <a:cs typeface="Times New Roman"/>
              </a:rPr>
              <a:t>in MRI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Adverse effects </a:t>
            </a:r>
            <a:r>
              <a:rPr sz="1200" dirty="0">
                <a:latin typeface="Times New Roman"/>
                <a:cs typeface="Times New Roman"/>
              </a:rPr>
              <a:t>of radiation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fluoroscopy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Grids </a:t>
            </a:r>
            <a:r>
              <a:rPr sz="1200" dirty="0">
                <a:latin typeface="Times New Roman"/>
                <a:cs typeface="Times New Roman"/>
              </a:rPr>
              <a:t>[DEC 05/07]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CT. [JUN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Radiation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reductions </a:t>
            </a:r>
            <a:r>
              <a:rPr sz="1200" dirty="0">
                <a:latin typeface="Times New Roman"/>
                <a:cs typeface="Times New Roman"/>
              </a:rPr>
              <a:t>in CT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Darkroom illumination.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Modern </a:t>
            </a:r>
            <a:r>
              <a:rPr sz="1200" dirty="0">
                <a:latin typeface="Times New Roman"/>
                <a:cs typeface="Times New Roman"/>
              </a:rPr>
              <a:t>rotatory x-ray tube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PACS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picture archival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communication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system.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10" dirty="0">
                <a:latin typeface="Times New Roman"/>
                <a:cs typeface="Times New Roman"/>
              </a:rPr>
              <a:t>TLD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Thermo Luminescence Dosimeter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Filters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filtrations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coils.</a:t>
            </a:r>
            <a:endParaRPr sz="1200">
              <a:latin typeface="Times New Roman"/>
              <a:cs typeface="Times New Roman"/>
            </a:endParaRPr>
          </a:p>
          <a:p>
            <a:pPr marL="12700" marR="95885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Design and setup </a:t>
            </a:r>
            <a:r>
              <a:rPr sz="1200" dirty="0">
                <a:latin typeface="Times New Roman"/>
                <a:cs typeface="Times New Roman"/>
              </a:rPr>
              <a:t>of a radiology </a:t>
            </a:r>
            <a:r>
              <a:rPr sz="1200" spc="-5" dirty="0">
                <a:latin typeface="Times New Roman"/>
                <a:cs typeface="Times New Roman"/>
              </a:rPr>
              <a:t>department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Setting </a:t>
            </a:r>
            <a:r>
              <a:rPr sz="1200" dirty="0">
                <a:latin typeface="Times New Roman"/>
                <a:cs typeface="Times New Roman"/>
              </a:rPr>
              <a:t>up a radiology </a:t>
            </a:r>
            <a:r>
              <a:rPr sz="1200" spc="-5" dirty="0">
                <a:latin typeface="Times New Roman"/>
                <a:cs typeface="Times New Roman"/>
              </a:rPr>
              <a:t>department </a:t>
            </a:r>
            <a:r>
              <a:rPr sz="1200" dirty="0">
                <a:latin typeface="Times New Roman"/>
                <a:cs typeface="Times New Roman"/>
              </a:rPr>
              <a:t>in a 200  </a:t>
            </a:r>
            <a:r>
              <a:rPr sz="1200" spc="-5" dirty="0">
                <a:latin typeface="Times New Roman"/>
                <a:cs typeface="Times New Roman"/>
              </a:rPr>
              <a:t>bedded </a:t>
            </a:r>
            <a:r>
              <a:rPr sz="1200" dirty="0">
                <a:latin typeface="Times New Roman"/>
                <a:cs typeface="Times New Roman"/>
              </a:rPr>
              <a:t>hospital [JUN</a:t>
            </a:r>
            <a:r>
              <a:rPr sz="1200" spc="-5" dirty="0">
                <a:latin typeface="Times New Roman"/>
                <a:cs typeface="Times New Roman"/>
              </a:rPr>
              <a:t> 05/06]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Film artifacts.</a:t>
            </a:r>
            <a:r>
              <a:rPr sz="1200" dirty="0">
                <a:latin typeface="Times New Roman"/>
                <a:cs typeface="Times New Roman"/>
              </a:rPr>
              <a:t> [02/05]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Electrical </a:t>
            </a:r>
            <a:r>
              <a:rPr sz="1200" dirty="0">
                <a:latin typeface="Times New Roman"/>
                <a:cs typeface="Times New Roman"/>
              </a:rPr>
              <a:t>circuits of x-ray machine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Safety </a:t>
            </a:r>
            <a:r>
              <a:rPr sz="1200" spc="-5" dirty="0">
                <a:latin typeface="Times New Roman"/>
                <a:cs typeface="Times New Roman"/>
              </a:rPr>
              <a:t>hazards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MRI.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Steps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improve </a:t>
            </a:r>
            <a:r>
              <a:rPr sz="1200" dirty="0">
                <a:latin typeface="Times New Roman"/>
                <a:cs typeface="Times New Roman"/>
              </a:rPr>
              <a:t>the quality of a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spc="5" dirty="0">
                <a:latin typeface="Times New Roman"/>
                <a:cs typeface="Times New Roman"/>
              </a:rPr>
              <a:t>X-ray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management of </a:t>
            </a:r>
            <a:r>
              <a:rPr sz="1200" spc="-5" dirty="0">
                <a:latin typeface="Times New Roman"/>
                <a:cs typeface="Times New Roman"/>
              </a:rPr>
              <a:t>Bomb-Blast injury.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Maximum </a:t>
            </a:r>
            <a:r>
              <a:rPr sz="1200" spc="-5" dirty="0">
                <a:latin typeface="Times New Roman"/>
                <a:cs typeface="Times New Roman"/>
              </a:rPr>
              <a:t>permissible radiation </a:t>
            </a:r>
            <a:r>
              <a:rPr sz="1200" dirty="0">
                <a:latin typeface="Times New Roman"/>
                <a:cs typeface="Times New Roman"/>
              </a:rPr>
              <a:t>dose.</a:t>
            </a:r>
            <a:endParaRPr sz="1200">
              <a:latin typeface="Times New Roman"/>
              <a:cs typeface="Times New Roman"/>
            </a:endParaRPr>
          </a:p>
          <a:p>
            <a:pPr marL="12700" marR="280670">
              <a:lnSpc>
                <a:spcPts val="1380"/>
              </a:lnSpc>
              <a:spcBef>
                <a:spcPts val="65"/>
              </a:spcBef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radiation protection.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parameters </a:t>
            </a:r>
            <a:r>
              <a:rPr sz="1200" spc="-5" dirty="0">
                <a:latin typeface="Times New Roman"/>
                <a:cs typeface="Times New Roman"/>
              </a:rPr>
              <a:t>which can </a:t>
            </a:r>
            <a:r>
              <a:rPr sz="1200" dirty="0">
                <a:latin typeface="Times New Roman"/>
                <a:cs typeface="Times New Roman"/>
              </a:rPr>
              <a:t>reduce  </a:t>
            </a:r>
            <a:r>
              <a:rPr sz="1200" spc="-5" dirty="0">
                <a:latin typeface="Times New Roman"/>
                <a:cs typeface="Times New Roman"/>
              </a:rPr>
              <a:t>patient radiation </a:t>
            </a:r>
            <a:r>
              <a:rPr sz="1200" dirty="0">
                <a:latin typeface="Times New Roman"/>
                <a:cs typeface="Times New Roman"/>
              </a:rPr>
              <a:t>dose in radiography </a:t>
            </a:r>
            <a:r>
              <a:rPr sz="1200" spc="-5" dirty="0">
                <a:latin typeface="Times New Roman"/>
                <a:cs typeface="Times New Roman"/>
              </a:rPr>
              <a:t>and fluoroscopy.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Photoelectric effect </a:t>
            </a:r>
            <a:r>
              <a:rPr sz="1200" dirty="0">
                <a:latin typeface="Times New Roman"/>
                <a:cs typeface="Times New Roman"/>
              </a:rPr>
              <a:t>andf </a:t>
            </a:r>
            <a:r>
              <a:rPr sz="1200" spc="-5" dirty="0">
                <a:latin typeface="Times New Roman"/>
                <a:cs typeface="Times New Roman"/>
              </a:rPr>
              <a:t>its application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diagnostic radiology.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Film contrast.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Dosimeters </a:t>
            </a:r>
            <a:r>
              <a:rPr sz="1200" dirty="0">
                <a:latin typeface="Times New Roman"/>
                <a:cs typeface="Times New Roman"/>
              </a:rPr>
              <a:t>used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radiation </a:t>
            </a:r>
            <a:r>
              <a:rPr sz="1200" spc="-5" dirty="0">
                <a:latin typeface="Times New Roman"/>
                <a:cs typeface="Times New Roman"/>
              </a:rPr>
              <a:t>monitoring.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Radiation </a:t>
            </a:r>
            <a:r>
              <a:rPr sz="1200" dirty="0">
                <a:latin typeface="Times New Roman"/>
                <a:cs typeface="Times New Roman"/>
              </a:rPr>
              <a:t>dose in various </a:t>
            </a:r>
            <a:r>
              <a:rPr sz="1200" spc="-5" dirty="0">
                <a:latin typeface="Times New Roman"/>
                <a:cs typeface="Times New Roman"/>
              </a:rPr>
              <a:t>examinations </a:t>
            </a:r>
            <a:r>
              <a:rPr sz="1200" dirty="0">
                <a:latin typeface="Times New Roman"/>
                <a:cs typeface="Times New Roman"/>
              </a:rPr>
              <a:t>using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Computed </a:t>
            </a:r>
            <a:r>
              <a:rPr sz="1200" dirty="0">
                <a:latin typeface="Times New Roman"/>
                <a:cs typeface="Times New Roman"/>
              </a:rPr>
              <a:t>radiography cassette.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PACS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radiology.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Genetic Screening.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Planning </a:t>
            </a:r>
            <a:r>
              <a:rPr sz="1200" spc="-5" dirty="0">
                <a:latin typeface="Times New Roman"/>
                <a:cs typeface="Times New Roman"/>
              </a:rPr>
              <a:t>considerations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installation </a:t>
            </a:r>
            <a:r>
              <a:rPr sz="1200" dirty="0">
                <a:latin typeface="Times New Roman"/>
                <a:cs typeface="Times New Roman"/>
              </a:rPr>
              <a:t>of 500 </a:t>
            </a:r>
            <a:r>
              <a:rPr sz="1200" spc="-5" dirty="0">
                <a:latin typeface="Times New Roman"/>
                <a:cs typeface="Times New Roman"/>
              </a:rPr>
              <a:t>mA </a:t>
            </a:r>
            <a:r>
              <a:rPr sz="1200" dirty="0">
                <a:latin typeface="Times New Roman"/>
                <a:cs typeface="Times New Roman"/>
              </a:rPr>
              <a:t>X—ray machine.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17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Composition of </a:t>
            </a:r>
            <a:r>
              <a:rPr sz="1200" spc="-5" dirty="0">
                <a:latin typeface="Times New Roman"/>
                <a:cs typeface="Times New Roman"/>
              </a:rPr>
              <a:t>X-Ray </a:t>
            </a:r>
            <a:r>
              <a:rPr sz="1200" dirty="0">
                <a:latin typeface="Times New Roman"/>
                <a:cs typeface="Times New Roman"/>
              </a:rPr>
              <a:t>films.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about </a:t>
            </a:r>
            <a:r>
              <a:rPr sz="1200" spc="-5" dirty="0">
                <a:latin typeface="Times New Roman"/>
                <a:cs typeface="Times New Roman"/>
              </a:rPr>
              <a:t>different parameters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spc="-5" dirty="0">
                <a:latin typeface="Times New Roman"/>
                <a:cs typeface="Times New Roman"/>
              </a:rPr>
              <a:t>influence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film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1883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contrast.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 marR="57785">
              <a:lnSpc>
                <a:spcPts val="1380"/>
              </a:lnSpc>
              <a:spcBef>
                <a:spcPts val="6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basic units of </a:t>
            </a:r>
            <a:r>
              <a:rPr sz="1200" spc="-5" dirty="0">
                <a:latin typeface="Times New Roman"/>
                <a:cs typeface="Times New Roman"/>
              </a:rPr>
              <a:t>radiation exposure. </a:t>
            </a: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spc="-5" dirty="0">
                <a:latin typeface="Times New Roman"/>
                <a:cs typeface="Times New Roman"/>
              </a:rPr>
              <a:t>recommended </a:t>
            </a:r>
            <a:r>
              <a:rPr sz="1200" dirty="0">
                <a:latin typeface="Times New Roman"/>
                <a:cs typeface="Times New Roman"/>
              </a:rPr>
              <a:t>dose limits for </a:t>
            </a:r>
            <a:r>
              <a:rPr sz="1200" spc="-5" dirty="0">
                <a:latin typeface="Times New Roman"/>
                <a:cs typeface="Times New Roman"/>
              </a:rPr>
              <a:t>radiation </a:t>
            </a:r>
            <a:r>
              <a:rPr sz="1200" dirty="0">
                <a:latin typeface="Times New Roman"/>
                <a:cs typeface="Times New Roman"/>
              </a:rPr>
              <a:t>worker  </a:t>
            </a:r>
            <a:r>
              <a:rPr sz="1200" spc="-5" dirty="0">
                <a:latin typeface="Times New Roman"/>
                <a:cs typeface="Times New Roman"/>
              </a:rPr>
              <a:t>and general </a:t>
            </a:r>
            <a:r>
              <a:rPr sz="1200" dirty="0">
                <a:latin typeface="Times New Roman"/>
                <a:cs typeface="Times New Roman"/>
              </a:rPr>
              <a:t>public.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the basic units of </a:t>
            </a:r>
            <a:r>
              <a:rPr sz="1200" spc="-5" dirty="0">
                <a:latin typeface="Times New Roman"/>
                <a:cs typeface="Times New Roman"/>
              </a:rPr>
              <a:t>radiation exposure. Describe biological effects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radiation.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about mammography X-ray unit. [June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59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Legal </a:t>
            </a:r>
            <a:r>
              <a:rPr sz="1200" spc="-5" dirty="0">
                <a:latin typeface="Times New Roman"/>
                <a:cs typeface="Times New Roman"/>
              </a:rPr>
              <a:t>responsibilities and duties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radiologist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clinical practice.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artifacts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pitfalls.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12700" marR="18415">
              <a:lnSpc>
                <a:spcPts val="1380"/>
              </a:lnSpc>
              <a:spcBef>
                <a:spcPts val="6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quality </a:t>
            </a:r>
            <a:r>
              <a:rPr sz="1200" spc="-5" dirty="0">
                <a:latin typeface="Times New Roman"/>
                <a:cs typeface="Times New Roman"/>
              </a:rPr>
              <a:t>assurance. Discuss </a:t>
            </a:r>
            <a:r>
              <a:rPr sz="1200" dirty="0">
                <a:latin typeface="Times New Roman"/>
                <a:cs typeface="Times New Roman"/>
              </a:rPr>
              <a:t>the organization of a quality assurance </a:t>
            </a:r>
            <a:r>
              <a:rPr sz="1200" spc="-5" dirty="0">
                <a:latin typeface="Times New Roman"/>
                <a:cs typeface="Times New Roman"/>
              </a:rPr>
              <a:t>program </a:t>
            </a:r>
            <a:r>
              <a:rPr sz="1200" dirty="0">
                <a:latin typeface="Times New Roman"/>
                <a:cs typeface="Times New Roman"/>
              </a:rPr>
              <a:t>pertaining  to radiology </a:t>
            </a:r>
            <a:r>
              <a:rPr sz="1200" spc="-5" dirty="0">
                <a:latin typeface="Times New Roman"/>
                <a:cs typeface="Times New Roman"/>
              </a:rPr>
              <a:t>equipment.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CT.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[08/2010]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Enumerate,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interactions </a:t>
            </a:r>
            <a:r>
              <a:rPr sz="1200" dirty="0">
                <a:latin typeface="Times New Roman"/>
                <a:cs typeface="Times New Roman"/>
              </a:rPr>
              <a:t>of X-ray photons with </a:t>
            </a:r>
            <a:r>
              <a:rPr sz="1200" spc="-5" dirty="0">
                <a:latin typeface="Times New Roman"/>
                <a:cs typeface="Times New Roman"/>
              </a:rPr>
              <a:t>matter. Describe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2 in </a:t>
            </a:r>
            <a:r>
              <a:rPr sz="1200" spc="-5" dirty="0">
                <a:latin typeface="Times New Roman"/>
                <a:cs typeface="Times New Roman"/>
              </a:rPr>
              <a:t>brief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Rare </a:t>
            </a:r>
            <a:r>
              <a:rPr sz="1200" dirty="0">
                <a:latin typeface="Times New Roman"/>
                <a:cs typeface="Times New Roman"/>
              </a:rPr>
              <a:t>earth </a:t>
            </a:r>
            <a:r>
              <a:rPr sz="1200" spc="-5" dirty="0">
                <a:latin typeface="Times New Roman"/>
                <a:cs typeface="Times New Roman"/>
              </a:rPr>
              <a:t>screens.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86409">
              <a:lnSpc>
                <a:spcPts val="1380"/>
              </a:lnSpc>
              <a:spcBef>
                <a:spcPts val="6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scatter </a:t>
            </a:r>
            <a:r>
              <a:rPr sz="1200" dirty="0">
                <a:latin typeface="Times New Roman"/>
                <a:cs typeface="Times New Roman"/>
              </a:rPr>
              <a:t>radiations. Comment briefly on the </a:t>
            </a:r>
            <a:r>
              <a:rPr sz="1200" spc="-5" dirty="0">
                <a:latin typeface="Times New Roman"/>
                <a:cs typeface="Times New Roman"/>
              </a:rPr>
              <a:t>parameters which influence scatter  radiation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methods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reduce scatter radiation.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[2008/2010]</a:t>
            </a:r>
            <a:endParaRPr sz="1200">
              <a:latin typeface="Times New Roman"/>
              <a:cs typeface="Times New Roman"/>
            </a:endParaRPr>
          </a:p>
          <a:p>
            <a:pPr marL="12700" marR="313055">
              <a:lnSpc>
                <a:spcPts val="1380"/>
              </a:lnSpc>
              <a:spcBef>
                <a:spcPts val="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Roentgen.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various recommendations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maximum permissible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for  patients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staff </a:t>
            </a:r>
            <a:r>
              <a:rPr sz="1200" dirty="0">
                <a:latin typeface="Times New Roman"/>
                <a:cs typeface="Times New Roman"/>
              </a:rPr>
              <a:t>members in Radiology department.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basis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BOLD </a:t>
            </a:r>
            <a:r>
              <a:rPr sz="1200" spc="-5" dirty="0">
                <a:latin typeface="Times New Roman"/>
                <a:cs typeface="Times New Roman"/>
              </a:rPr>
              <a:t>imaging. </a:t>
            </a: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utility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limitations. </a:t>
            </a:r>
            <a:r>
              <a:rPr sz="1200" spc="-5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330200">
              <a:lnSpc>
                <a:spcPts val="1380"/>
              </a:lnSpc>
              <a:spcBef>
                <a:spcPts val="65"/>
              </a:spcBef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 and types </a:t>
            </a:r>
            <a:r>
              <a:rPr sz="1200" dirty="0">
                <a:latin typeface="Times New Roman"/>
                <a:cs typeface="Times New Roman"/>
              </a:rPr>
              <a:t>of Digital </a:t>
            </a:r>
            <a:r>
              <a:rPr sz="1200" spc="-5" dirty="0">
                <a:latin typeface="Times New Roman"/>
                <a:cs typeface="Times New Roman"/>
              </a:rPr>
              <a:t>radiography. </a:t>
            </a:r>
            <a:r>
              <a:rPr sz="1200" dirty="0">
                <a:latin typeface="Times New Roman"/>
                <a:cs typeface="Times New Roman"/>
              </a:rPr>
              <a:t>Outline </a:t>
            </a:r>
            <a:r>
              <a:rPr sz="1200" spc="-5" dirty="0">
                <a:latin typeface="Times New Roman"/>
                <a:cs typeface="Times New Roman"/>
              </a:rPr>
              <a:t>its advantages and  disadvantages. </a:t>
            </a:r>
            <a:r>
              <a:rPr sz="1200" dirty="0">
                <a:latin typeface="Times New Roman"/>
                <a:cs typeface="Times New Roman"/>
              </a:rPr>
              <a:t>[2008/2010]</a:t>
            </a:r>
            <a:endParaRPr sz="1200">
              <a:latin typeface="Times New Roman"/>
              <a:cs typeface="Times New Roman"/>
            </a:endParaRPr>
          </a:p>
          <a:p>
            <a:pPr marL="12700" marR="28321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and classify </a:t>
            </a:r>
            <a:r>
              <a:rPr sz="1200" spc="-5" dirty="0">
                <a:latin typeface="Times New Roman"/>
                <a:cs typeface="Times New Roman"/>
              </a:rPr>
              <a:t>radiographic </a:t>
            </a:r>
            <a:r>
              <a:rPr sz="1200" dirty="0">
                <a:latin typeface="Times New Roman"/>
                <a:cs typeface="Times New Roman"/>
              </a:rPr>
              <a:t>Grids. Describe their </a:t>
            </a:r>
            <a:r>
              <a:rPr sz="1200" spc="-5" dirty="0">
                <a:latin typeface="Times New Roman"/>
                <a:cs typeface="Times New Roman"/>
              </a:rPr>
              <a:t>various uses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radiography. [Dec 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radiographic contrast. Describe various factors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affect radiographic contrast. </a:t>
            </a:r>
            <a:r>
              <a:rPr sz="1200" dirty="0">
                <a:latin typeface="Times New Roman"/>
                <a:cs typeface="Times New Roman"/>
              </a:rPr>
              <a:t>[Dec  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AERB </a:t>
            </a:r>
            <a:r>
              <a:rPr sz="1200" spc="-5" dirty="0">
                <a:latin typeface="Times New Roman"/>
                <a:cs typeface="Times New Roman"/>
              </a:rPr>
              <a:t>guidelines </a:t>
            </a:r>
            <a:r>
              <a:rPr sz="1200" dirty="0">
                <a:latin typeface="Times New Roman"/>
                <a:cs typeface="Times New Roman"/>
              </a:rPr>
              <a:t>on X-ray room </a:t>
            </a:r>
            <a:r>
              <a:rPr sz="1200" spc="-5" dirty="0">
                <a:latin typeface="Times New Roman"/>
                <a:cs typeface="Times New Roman"/>
              </a:rPr>
              <a:t>installation. [Dec</a:t>
            </a:r>
            <a:r>
              <a:rPr sz="1200" dirty="0">
                <a:latin typeface="Times New Roman"/>
                <a:cs typeface="Times New Roman"/>
              </a:rPr>
              <a:t> 2010]</a:t>
            </a:r>
            <a:endParaRPr sz="1200">
              <a:latin typeface="Times New Roman"/>
              <a:cs typeface="Times New Roman"/>
            </a:endParaRPr>
          </a:p>
          <a:p>
            <a:pPr marL="12700" marR="254635">
              <a:lnSpc>
                <a:spcPts val="1380"/>
              </a:lnSpc>
              <a:spcBef>
                <a:spcPts val="6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various techniques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will </a:t>
            </a:r>
            <a:r>
              <a:rPr sz="1200" dirty="0">
                <a:latin typeface="Times New Roman"/>
                <a:cs typeface="Times New Roman"/>
              </a:rPr>
              <a:t>employ to </a:t>
            </a:r>
            <a:r>
              <a:rPr sz="1200" spc="-5" dirty="0">
                <a:latin typeface="Times New Roman"/>
                <a:cs typeface="Times New Roman"/>
              </a:rPr>
              <a:t>reduce </a:t>
            </a:r>
            <a:r>
              <a:rPr sz="1200" dirty="0">
                <a:latin typeface="Times New Roman"/>
                <a:cs typeface="Times New Roman"/>
              </a:rPr>
              <a:t>patient and </a:t>
            </a:r>
            <a:r>
              <a:rPr sz="1200" spc="-5" dirty="0">
                <a:latin typeface="Times New Roman"/>
                <a:cs typeface="Times New Roman"/>
              </a:rPr>
              <a:t>operator </a:t>
            </a:r>
            <a:r>
              <a:rPr sz="1200" dirty="0">
                <a:latin typeface="Times New Roman"/>
                <a:cs typeface="Times New Roman"/>
              </a:rPr>
              <a:t>radiation  dose in CT </a:t>
            </a:r>
            <a:r>
              <a:rPr sz="1200" spc="-5" dirty="0">
                <a:latin typeface="Times New Roman"/>
                <a:cs typeface="Times New Roman"/>
              </a:rPr>
              <a:t>angiography. [Dec</a:t>
            </a:r>
            <a:r>
              <a:rPr sz="1200" dirty="0">
                <a:latin typeface="Times New Roman"/>
                <a:cs typeface="Times New Roman"/>
              </a:rPr>
              <a:t> 2010]</a:t>
            </a:r>
            <a:endParaRPr sz="1200">
              <a:latin typeface="Times New Roman"/>
              <a:cs typeface="Times New Roman"/>
            </a:endParaRPr>
          </a:p>
          <a:p>
            <a:pPr marL="12700" marR="483234">
              <a:lnSpc>
                <a:spcPts val="1380"/>
              </a:lnSpc>
              <a:spcBef>
                <a:spcPts val="5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basic properties of </a:t>
            </a:r>
            <a:r>
              <a:rPr sz="1200" spc="-5" dirty="0">
                <a:latin typeface="Times New Roman"/>
                <a:cs typeface="Times New Roman"/>
              </a:rPr>
              <a:t>X rays. Describe factors affecting scatter </a:t>
            </a:r>
            <a:r>
              <a:rPr sz="1200" dirty="0">
                <a:latin typeface="Times New Roman"/>
                <a:cs typeface="Times New Roman"/>
              </a:rPr>
              <a:t>radiation and 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to minimise </a:t>
            </a:r>
            <a:r>
              <a:rPr sz="1200" spc="-5" dirty="0">
                <a:latin typeface="Times New Roman"/>
                <a:cs typeface="Times New Roman"/>
              </a:rPr>
              <a:t>scatter radiation.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45339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outline the evolution of </a:t>
            </a:r>
            <a:r>
              <a:rPr sz="1200" spc="-5" dirty="0">
                <a:latin typeface="Times New Roman"/>
                <a:cs typeface="Times New Roman"/>
              </a:rPr>
              <a:t>present </a:t>
            </a:r>
            <a:r>
              <a:rPr sz="1200" spc="5" dirty="0">
                <a:latin typeface="Times New Roman"/>
                <a:cs typeface="Times New Roman"/>
              </a:rPr>
              <a:t>day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scanners citing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dirty="0">
                <a:latin typeface="Times New Roman"/>
                <a:cs typeface="Times New Roman"/>
              </a:rPr>
              <a:t>specific </a:t>
            </a:r>
            <a:r>
              <a:rPr sz="1200" spc="-5" dirty="0">
                <a:latin typeface="Times New Roman"/>
                <a:cs typeface="Times New Roman"/>
              </a:rPr>
              <a:t>changes  through different </a:t>
            </a:r>
            <a:r>
              <a:rPr sz="1200" dirty="0">
                <a:latin typeface="Times New Roman"/>
                <a:cs typeface="Times New Roman"/>
              </a:rPr>
              <a:t>generations. [June 11]</a:t>
            </a:r>
            <a:endParaRPr sz="1200">
              <a:latin typeface="Times New Roman"/>
              <a:cs typeface="Times New Roman"/>
            </a:endParaRPr>
          </a:p>
          <a:p>
            <a:pPr marL="12700" marR="14287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While </a:t>
            </a:r>
            <a:r>
              <a:rPr sz="1200" spc="-5" dirty="0">
                <a:latin typeface="Times New Roman"/>
                <a:cs typeface="Times New Roman"/>
              </a:rPr>
              <a:t>conducting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conventional diagnostic radiographic procedure </a:t>
            </a:r>
            <a:r>
              <a:rPr sz="1200" dirty="0">
                <a:latin typeface="Times New Roman"/>
                <a:cs typeface="Times New Roman"/>
              </a:rPr>
              <a:t>under </a:t>
            </a:r>
            <a:r>
              <a:rPr sz="1200" spc="-5" dirty="0">
                <a:latin typeface="Times New Roman"/>
                <a:cs typeface="Times New Roman"/>
              </a:rPr>
              <a:t>fluoroscopic  guidance 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what steps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take to reduce radiation dose to pt. </a:t>
            </a:r>
            <a:r>
              <a:rPr sz="1200" spc="-5" dirty="0">
                <a:latin typeface="Times New Roman"/>
                <a:cs typeface="Times New Roman"/>
              </a:rPr>
              <a:t>what measures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 </a:t>
            </a:r>
            <a:r>
              <a:rPr sz="1200" dirty="0">
                <a:latin typeface="Times New Roman"/>
                <a:cs typeface="Times New Roman"/>
              </a:rPr>
              <a:t>take to </a:t>
            </a:r>
            <a:r>
              <a:rPr sz="1200" spc="-5" dirty="0">
                <a:latin typeface="Times New Roman"/>
                <a:cs typeface="Times New Roman"/>
              </a:rPr>
              <a:t>safeguard yourself.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7937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briefly the principle of </a:t>
            </a:r>
            <a:r>
              <a:rPr sz="1200" spc="-5" dirty="0">
                <a:latin typeface="Times New Roman"/>
                <a:cs typeface="Times New Roman"/>
              </a:rPr>
              <a:t>MR spectroscopy. Enumerate its clinical significance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 </a:t>
            </a:r>
            <a:r>
              <a:rPr sz="1200" spc="-5" dirty="0">
                <a:latin typeface="Times New Roman"/>
                <a:cs typeface="Times New Roman"/>
              </a:rPr>
              <a:t>three clinical settings </a:t>
            </a:r>
            <a:r>
              <a:rPr sz="1200" dirty="0">
                <a:latin typeface="Times New Roman"/>
                <a:cs typeface="Times New Roman"/>
              </a:rPr>
              <a:t>, outlining explicitly how it would be </a:t>
            </a:r>
            <a:r>
              <a:rPr sz="1200" spc="-5" dirty="0">
                <a:latin typeface="Times New Roman"/>
                <a:cs typeface="Times New Roman"/>
              </a:rPr>
              <a:t>useful.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6954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various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reduction techniques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Mention the </a:t>
            </a:r>
            <a:r>
              <a:rPr sz="1200" spc="-5" dirty="0">
                <a:latin typeface="Times New Roman"/>
                <a:cs typeface="Times New Roman"/>
              </a:rPr>
              <a:t>average radiation doses  received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common examination </a:t>
            </a:r>
            <a:r>
              <a:rPr sz="1200" dirty="0">
                <a:latin typeface="Times New Roman"/>
                <a:cs typeface="Times New Roman"/>
              </a:rPr>
              <a:t>using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731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Doppler effect. Briefly describe </a:t>
            </a:r>
            <a:r>
              <a:rPr sz="1200" spc="-5" dirty="0">
                <a:latin typeface="Times New Roman"/>
                <a:cs typeface="Times New Roman"/>
              </a:rPr>
              <a:t>color </a:t>
            </a:r>
            <a:r>
              <a:rPr sz="1200" dirty="0">
                <a:latin typeface="Times New Roman"/>
                <a:cs typeface="Times New Roman"/>
              </a:rPr>
              <a:t>doppler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power doppler </a:t>
            </a:r>
            <a:r>
              <a:rPr sz="1200" spc="-5" dirty="0">
                <a:latin typeface="Times New Roman"/>
                <a:cs typeface="Times New Roman"/>
              </a:rPr>
              <a:t>modes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imaging.  Enumerate advantages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mode. </a:t>
            </a:r>
            <a:r>
              <a:rPr sz="1200" spc="-5" dirty="0">
                <a:latin typeface="Times New Roman"/>
                <a:cs typeface="Times New Roman"/>
              </a:rPr>
              <a:t>[1+4+5 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major </a:t>
            </a:r>
            <a:r>
              <a:rPr sz="1200" spc="-5" dirty="0">
                <a:latin typeface="Times New Roman"/>
                <a:cs typeface="Times New Roman"/>
              </a:rPr>
              <a:t>components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PACS system 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functions </a:t>
            </a:r>
            <a:r>
              <a:rPr sz="1200" dirty="0">
                <a:latin typeface="Times New Roman"/>
                <a:cs typeface="Times New Roman"/>
              </a:rPr>
              <a:t>in brief. [10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90525">
              <a:lnSpc>
                <a:spcPts val="1380"/>
              </a:lnSpc>
              <a:spcBef>
                <a:spcPts val="70"/>
              </a:spcBef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film </a:t>
            </a:r>
            <a:r>
              <a:rPr sz="1200" dirty="0">
                <a:latin typeface="Times New Roman"/>
                <a:cs typeface="Times New Roman"/>
              </a:rPr>
              <a:t>contrast.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factors </a:t>
            </a:r>
            <a:r>
              <a:rPr sz="1200" spc="-5" dirty="0">
                <a:latin typeface="Times New Roman"/>
                <a:cs typeface="Times New Roman"/>
              </a:rPr>
              <a:t>affecting </a:t>
            </a:r>
            <a:r>
              <a:rPr sz="1200" dirty="0">
                <a:latin typeface="Times New Roman"/>
                <a:cs typeface="Times New Roman"/>
              </a:rPr>
              <a:t>film </a:t>
            </a:r>
            <a:r>
              <a:rPr sz="1200" spc="-5" dirty="0">
                <a:latin typeface="Times New Roman"/>
                <a:cs typeface="Times New Roman"/>
              </a:rPr>
              <a:t>contrast.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 </a:t>
            </a:r>
            <a:r>
              <a:rPr sz="1200" dirty="0">
                <a:latin typeface="Times New Roman"/>
                <a:cs typeface="Times New Roman"/>
              </a:rPr>
              <a:t>methods to </a:t>
            </a:r>
            <a:r>
              <a:rPr sz="1200" spc="-5" dirty="0">
                <a:latin typeface="Times New Roman"/>
                <a:cs typeface="Times New Roman"/>
              </a:rPr>
              <a:t>improve </a:t>
            </a:r>
            <a:r>
              <a:rPr sz="1200" dirty="0">
                <a:latin typeface="Times New Roman"/>
                <a:cs typeface="Times New Roman"/>
              </a:rPr>
              <a:t>it. </a:t>
            </a:r>
            <a:r>
              <a:rPr sz="1200" spc="-5" dirty="0">
                <a:latin typeface="Times New Roman"/>
                <a:cs typeface="Times New Roman"/>
              </a:rPr>
              <a:t>[2+4+4 </a:t>
            </a:r>
            <a:r>
              <a:rPr sz="1200" dirty="0">
                <a:latin typeface="Times New Roman"/>
                <a:cs typeface="Times New Roman"/>
              </a:rPr>
              <a:t>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385445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</a:t>
            </a:r>
            <a:r>
              <a:rPr sz="1200" spc="-5" dirty="0">
                <a:latin typeface="Times New Roman"/>
                <a:cs typeface="Times New Roman"/>
              </a:rPr>
              <a:t>components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function of a rotating </a:t>
            </a:r>
            <a:r>
              <a:rPr sz="1200" spc="5" dirty="0">
                <a:latin typeface="Times New Roman"/>
                <a:cs typeface="Times New Roman"/>
              </a:rPr>
              <a:t>X-ray </a:t>
            </a:r>
            <a:r>
              <a:rPr sz="1200" dirty="0">
                <a:latin typeface="Times New Roman"/>
                <a:cs typeface="Times New Roman"/>
              </a:rPr>
              <a:t>tube. </a:t>
            </a:r>
            <a:r>
              <a:rPr sz="1200" spc="-5" dirty="0">
                <a:latin typeface="Times New Roman"/>
                <a:cs typeface="Times New Roman"/>
              </a:rPr>
              <a:t>Draw its neat  diagram </a:t>
            </a:r>
            <a:r>
              <a:rPr sz="1200" dirty="0">
                <a:latin typeface="Times New Roman"/>
                <a:cs typeface="Times New Roman"/>
              </a:rPr>
              <a:t>and label </a:t>
            </a:r>
            <a:r>
              <a:rPr sz="1200" spc="-5" dirty="0">
                <a:latin typeface="Times New Roman"/>
                <a:cs typeface="Times New Roman"/>
              </a:rPr>
              <a:t>its components.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59130">
              <a:lnSpc>
                <a:spcPts val="1380"/>
              </a:lnSpc>
              <a:buAutoNum type="arabicPeriod" startAt="59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various </a:t>
            </a:r>
            <a:r>
              <a:rPr sz="1200" dirty="0">
                <a:latin typeface="Times New Roman"/>
                <a:cs typeface="Times New Roman"/>
              </a:rPr>
              <a:t>statutory </a:t>
            </a:r>
            <a:r>
              <a:rPr sz="1200" spc="-5" dirty="0">
                <a:latin typeface="Times New Roman"/>
                <a:cs typeface="Times New Roman"/>
              </a:rPr>
              <a:t>requirements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spc="-5" dirty="0">
                <a:latin typeface="Times New Roman"/>
                <a:cs typeface="Times New Roman"/>
              </a:rPr>
              <a:t>followed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installation </a:t>
            </a:r>
            <a:r>
              <a:rPr sz="1200" dirty="0">
                <a:latin typeface="Times New Roman"/>
                <a:cs typeface="Times New Roman"/>
              </a:rPr>
              <a:t>of following  </a:t>
            </a: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equipments: </a:t>
            </a:r>
            <a:r>
              <a:rPr sz="1200" spc="-5" dirty="0">
                <a:latin typeface="Times New Roman"/>
                <a:cs typeface="Times New Roman"/>
              </a:rPr>
              <a:t>[4+3+3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566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755" indent="-186055">
              <a:lnSpc>
                <a:spcPts val="1410"/>
              </a:lnSpc>
              <a:spcBef>
                <a:spcPts val="100"/>
              </a:spcBef>
              <a:buAutoNum type="alphaUcPeriod"/>
              <a:tabLst>
                <a:tab pos="199390" algn="l"/>
              </a:tabLst>
            </a:pPr>
            <a:r>
              <a:rPr sz="1200" dirty="0">
                <a:latin typeface="Times New Roman"/>
                <a:cs typeface="Times New Roman"/>
              </a:rPr>
              <a:t>1000 </a:t>
            </a:r>
            <a:r>
              <a:rPr sz="1200" spc="-5" dirty="0">
                <a:latin typeface="Times New Roman"/>
                <a:cs typeface="Times New Roman"/>
              </a:rPr>
              <a:t>mA </a:t>
            </a:r>
            <a:r>
              <a:rPr sz="1200" dirty="0">
                <a:latin typeface="Times New Roman"/>
                <a:cs typeface="Times New Roman"/>
              </a:rPr>
              <a:t>x-ray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machine</a:t>
            </a:r>
            <a:endParaRPr sz="1200">
              <a:latin typeface="Times New Roman"/>
              <a:cs typeface="Times New Roman"/>
            </a:endParaRPr>
          </a:p>
          <a:p>
            <a:pPr marL="189230" indent="-176530">
              <a:lnSpc>
                <a:spcPts val="1380"/>
              </a:lnSpc>
              <a:buAutoNum type="alphaUcPeriod"/>
              <a:tabLst>
                <a:tab pos="189865" algn="l"/>
              </a:tabLst>
            </a:pPr>
            <a:r>
              <a:rPr sz="1200" dirty="0">
                <a:latin typeface="Times New Roman"/>
                <a:cs typeface="Times New Roman"/>
              </a:rPr>
              <a:t>CT</a:t>
            </a:r>
            <a:r>
              <a:rPr sz="1200" spc="-5" dirty="0">
                <a:latin typeface="Times New Roman"/>
                <a:cs typeface="Times New Roman"/>
              </a:rPr>
              <a:t> scan</a:t>
            </a:r>
            <a:endParaRPr sz="1200">
              <a:latin typeface="Times New Roman"/>
              <a:cs typeface="Times New Roman"/>
            </a:endParaRPr>
          </a:p>
          <a:p>
            <a:pPr marL="190500" indent="-177800">
              <a:lnSpc>
                <a:spcPts val="1380"/>
              </a:lnSpc>
              <a:buAutoNum type="alphaUcPeriod"/>
              <a:tabLst>
                <a:tab pos="191135" algn="l"/>
              </a:tabLst>
            </a:pPr>
            <a:r>
              <a:rPr sz="1200" spc="-5" dirty="0">
                <a:latin typeface="Times New Roman"/>
                <a:cs typeface="Times New Roman"/>
              </a:rPr>
              <a:t>DSA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Lab</a:t>
            </a:r>
            <a:endParaRPr sz="1200">
              <a:latin typeface="Times New Roman"/>
              <a:cs typeface="Times New Roman"/>
            </a:endParaRPr>
          </a:p>
          <a:p>
            <a:pPr marL="12700" marR="87630">
              <a:lnSpc>
                <a:spcPts val="1380"/>
              </a:lnSpc>
              <a:spcBef>
                <a:spcPts val="65"/>
              </a:spcBef>
              <a:buAutoNum type="arabicPeriod" startAt="8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measures </a:t>
            </a:r>
            <a:r>
              <a:rPr sz="1200" dirty="0">
                <a:latin typeface="Times New Roman"/>
                <a:cs typeface="Times New Roman"/>
              </a:rPr>
              <a:t>to reduce radiation exposure to patients </a:t>
            </a:r>
            <a:r>
              <a:rPr sz="1200" spc="-5" dirty="0">
                <a:latin typeface="Times New Roman"/>
                <a:cs typeface="Times New Roman"/>
              </a:rPr>
              <a:t>as well as personnel  performing </a:t>
            </a:r>
            <a:r>
              <a:rPr sz="1200" dirty="0">
                <a:latin typeface="Times New Roman"/>
                <a:cs typeface="Times New Roman"/>
              </a:rPr>
              <a:t>fluoroscopically </a:t>
            </a:r>
            <a:r>
              <a:rPr sz="1200" spc="-5" dirty="0">
                <a:latin typeface="Times New Roman"/>
                <a:cs typeface="Times New Roman"/>
              </a:rPr>
              <a:t>guided vascular interventional procedures </a:t>
            </a:r>
            <a:r>
              <a:rPr sz="1200" dirty="0">
                <a:latin typeface="Times New Roman"/>
                <a:cs typeface="Times New Roman"/>
              </a:rPr>
              <a:t>in DSA </a:t>
            </a:r>
            <a:r>
              <a:rPr sz="1200" spc="-10" dirty="0">
                <a:latin typeface="Times New Roman"/>
                <a:cs typeface="Times New Roman"/>
              </a:rPr>
              <a:t>Lab. </a:t>
            </a:r>
            <a:r>
              <a:rPr sz="1200" dirty="0">
                <a:latin typeface="Times New Roman"/>
                <a:cs typeface="Times New Roman"/>
              </a:rPr>
              <a:t>[10 Jun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</a:t>
            </a:r>
            <a:r>
              <a:rPr sz="1200" dirty="0">
                <a:latin typeface="Times New Roman"/>
                <a:cs typeface="Times New Roman"/>
              </a:rPr>
              <a:t>notes on: </a:t>
            </a:r>
            <a:r>
              <a:rPr sz="1200" spc="-5" dirty="0">
                <a:latin typeface="Times New Roman"/>
                <a:cs typeface="Times New Roman"/>
              </a:rPr>
              <a:t>[3+3+4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98755" lvl="1" indent="-186055">
              <a:lnSpc>
                <a:spcPts val="1380"/>
              </a:lnSpc>
              <a:buAutoNum type="alphaUcPeriod"/>
              <a:tabLst>
                <a:tab pos="199390" algn="l"/>
              </a:tabLst>
            </a:pPr>
            <a:r>
              <a:rPr sz="1200" spc="-5" dirty="0">
                <a:latin typeface="Times New Roman"/>
                <a:cs typeface="Times New Roman"/>
              </a:rPr>
              <a:t>Heel effect</a:t>
            </a:r>
            <a:endParaRPr sz="1200">
              <a:latin typeface="Times New Roman"/>
              <a:cs typeface="Times New Roman"/>
            </a:endParaRPr>
          </a:p>
          <a:p>
            <a:pPr marL="189230" lvl="1" indent="-176530">
              <a:lnSpc>
                <a:spcPts val="1380"/>
              </a:lnSpc>
              <a:buAutoNum type="alphaUcPeriod"/>
              <a:tabLst>
                <a:tab pos="189865" algn="l"/>
              </a:tabLst>
            </a:pPr>
            <a:r>
              <a:rPr sz="1200" spc="-5" dirty="0">
                <a:latin typeface="Times New Roman"/>
                <a:cs typeface="Times New Roman"/>
              </a:rPr>
              <a:t>Genetic effect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radiation</a:t>
            </a:r>
            <a:endParaRPr sz="1200">
              <a:latin typeface="Times New Roman"/>
              <a:cs typeface="Times New Roman"/>
            </a:endParaRPr>
          </a:p>
          <a:p>
            <a:pPr marL="190500" lvl="1" indent="-177800">
              <a:lnSpc>
                <a:spcPts val="1380"/>
              </a:lnSpc>
              <a:buAutoNum type="alphaUcPeriod"/>
              <a:tabLst>
                <a:tab pos="191135" algn="l"/>
              </a:tabLst>
            </a:pPr>
            <a:r>
              <a:rPr sz="1200" spc="-5" dirty="0">
                <a:latin typeface="Times New Roman"/>
                <a:cs typeface="Times New Roman"/>
              </a:rPr>
              <a:t>Conventional lead </a:t>
            </a:r>
            <a:r>
              <a:rPr sz="1200" dirty="0">
                <a:latin typeface="Times New Roman"/>
                <a:cs typeface="Times New Roman"/>
              </a:rPr>
              <a:t>apron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zero </a:t>
            </a:r>
            <a:r>
              <a:rPr sz="1200" spc="-5" dirty="0">
                <a:latin typeface="Times New Roman"/>
                <a:cs typeface="Times New Roman"/>
              </a:rPr>
              <a:t>lead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apron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88. 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 the </a:t>
            </a:r>
            <a:r>
              <a:rPr sz="1200" spc="-5" dirty="0">
                <a:latin typeface="Times New Roman"/>
                <a:cs typeface="Times New Roman"/>
              </a:rPr>
              <a:t>following: [4+3+3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826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a) Factors affecting </a:t>
            </a:r>
            <a:r>
              <a:rPr sz="1200" dirty="0">
                <a:latin typeface="Times New Roman"/>
                <a:cs typeface="Times New Roman"/>
              </a:rPr>
              <a:t>scatter </a:t>
            </a:r>
            <a:r>
              <a:rPr sz="1200" spc="-5" dirty="0">
                <a:latin typeface="Times New Roman"/>
                <a:cs typeface="Times New Roman"/>
              </a:rPr>
              <a:t>radiation and different techniques </a:t>
            </a:r>
            <a:r>
              <a:rPr sz="1200" dirty="0">
                <a:latin typeface="Times New Roman"/>
                <a:cs typeface="Times New Roman"/>
              </a:rPr>
              <a:t>to minimize </a:t>
            </a:r>
            <a:r>
              <a:rPr sz="1200" spc="-5" dirty="0">
                <a:latin typeface="Times New Roman"/>
                <a:cs typeface="Times New Roman"/>
              </a:rPr>
              <a:t>them.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Radiographic  contrast </a:t>
            </a:r>
            <a:r>
              <a:rPr sz="1200" dirty="0">
                <a:latin typeface="Times New Roman"/>
                <a:cs typeface="Times New Roman"/>
              </a:rPr>
              <a:t>c) Properties of</a:t>
            </a:r>
            <a:r>
              <a:rPr sz="1200" spc="-5" dirty="0">
                <a:latin typeface="Times New Roman"/>
                <a:cs typeface="Times New Roman"/>
              </a:rPr>
              <a:t> x-rays.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 startAt="89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 : </a:t>
            </a:r>
            <a:r>
              <a:rPr sz="1200" spc="-5" dirty="0">
                <a:latin typeface="Times New Roman"/>
                <a:cs typeface="Times New Roman"/>
              </a:rPr>
              <a:t>[3+3+4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98755" lvl="1" indent="-186055">
              <a:lnSpc>
                <a:spcPts val="1380"/>
              </a:lnSpc>
              <a:buAutoNum type="alphaUcPeriod"/>
              <a:tabLst>
                <a:tab pos="199390" algn="l"/>
              </a:tabLst>
            </a:pPr>
            <a:r>
              <a:rPr sz="1200" spc="-5" dirty="0">
                <a:latin typeface="Times New Roman"/>
                <a:cs typeface="Times New Roman"/>
              </a:rPr>
              <a:t>Photoelectric effect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role in </a:t>
            </a:r>
            <a:r>
              <a:rPr sz="1200" spc="-5" dirty="0">
                <a:latin typeface="Times New Roman"/>
                <a:cs typeface="Times New Roman"/>
              </a:rPr>
              <a:t>production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radiographic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image.</a:t>
            </a:r>
            <a:endParaRPr sz="1200">
              <a:latin typeface="Times New Roman"/>
              <a:cs typeface="Times New Roman"/>
            </a:endParaRPr>
          </a:p>
          <a:p>
            <a:pPr marL="189230" lvl="1" indent="-176530">
              <a:lnSpc>
                <a:spcPts val="1380"/>
              </a:lnSpc>
              <a:buAutoNum type="alphaUcPeriod"/>
              <a:tabLst>
                <a:tab pos="189865" algn="l"/>
              </a:tabLst>
            </a:pPr>
            <a:r>
              <a:rPr sz="1200" spc="-5" dirty="0">
                <a:latin typeface="Times New Roman"/>
                <a:cs typeface="Times New Roman"/>
              </a:rPr>
              <a:t>TLD</a:t>
            </a:r>
            <a:endParaRPr sz="1200">
              <a:latin typeface="Times New Roman"/>
              <a:cs typeface="Times New Roman"/>
            </a:endParaRPr>
          </a:p>
          <a:p>
            <a:pPr marL="190500" lvl="1" indent="-177800">
              <a:lnSpc>
                <a:spcPts val="1380"/>
              </a:lnSpc>
              <a:buAutoNum type="alphaUcPeriod"/>
              <a:tabLst>
                <a:tab pos="191135" algn="l"/>
              </a:tabLst>
            </a:pPr>
            <a:r>
              <a:rPr sz="1200" spc="-5" dirty="0">
                <a:latin typeface="Times New Roman"/>
                <a:cs typeface="Times New Roman"/>
              </a:rPr>
              <a:t>Mammographic </a:t>
            </a:r>
            <a:r>
              <a:rPr sz="1200" dirty="0">
                <a:latin typeface="Times New Roman"/>
                <a:cs typeface="Times New Roman"/>
              </a:rPr>
              <a:t>X-ray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tube.</a:t>
            </a:r>
            <a:endParaRPr sz="1200">
              <a:latin typeface="Times New Roman"/>
              <a:cs typeface="Times New Roman"/>
            </a:endParaRPr>
          </a:p>
          <a:p>
            <a:pPr marL="12700" marR="214629">
              <a:lnSpc>
                <a:spcPts val="1380"/>
              </a:lnSpc>
              <a:spcBef>
                <a:spcPts val="65"/>
              </a:spcBef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construction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X-ray tube </a:t>
            </a:r>
            <a:r>
              <a:rPr sz="1200" spc="-5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a labeled </a:t>
            </a:r>
            <a:r>
              <a:rPr sz="1200" spc="-5" dirty="0">
                <a:latin typeface="Times New Roman"/>
                <a:cs typeface="Times New Roman"/>
              </a:rPr>
              <a:t>diagram. Discuss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mechanism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production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X-rays.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properties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X-ray. [3+4+3 Dec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Rare earth screens.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Green </a:t>
            </a:r>
            <a:r>
              <a:rPr sz="1200" dirty="0">
                <a:latin typeface="Times New Roman"/>
                <a:cs typeface="Times New Roman"/>
              </a:rPr>
              <a:t>sensitive </a:t>
            </a:r>
            <a:r>
              <a:rPr sz="1200" spc="-5" dirty="0">
                <a:latin typeface="Times New Roman"/>
                <a:cs typeface="Times New Roman"/>
              </a:rPr>
              <a:t>film. </a:t>
            </a:r>
            <a:r>
              <a:rPr sz="1200" dirty="0">
                <a:latin typeface="Times New Roman"/>
                <a:cs typeface="Times New Roman"/>
              </a:rPr>
              <a:t>c.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</a:t>
            </a:r>
            <a:r>
              <a:rPr sz="1200" spc="-5" dirty="0">
                <a:latin typeface="Times New Roman"/>
                <a:cs typeface="Times New Roman"/>
              </a:rPr>
              <a:t>substractions. [3+3+4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74015">
              <a:lnSpc>
                <a:spcPts val="1380"/>
              </a:lnSpc>
              <a:spcBef>
                <a:spcPts val="65"/>
              </a:spcBef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Roentgen.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various recommendations </a:t>
            </a:r>
            <a:r>
              <a:rPr sz="1200" dirty="0">
                <a:latin typeface="Times New Roman"/>
                <a:cs typeface="Times New Roman"/>
              </a:rPr>
              <a:t>of maximum </a:t>
            </a:r>
            <a:r>
              <a:rPr sz="1200" spc="-5" dirty="0">
                <a:latin typeface="Times New Roman"/>
                <a:cs typeface="Times New Roman"/>
              </a:rPr>
              <a:t>permissible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for  patients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staff </a:t>
            </a:r>
            <a:r>
              <a:rPr sz="1200" dirty="0">
                <a:latin typeface="Times New Roman"/>
                <a:cs typeface="Times New Roman"/>
              </a:rPr>
              <a:t>members of the Radiology department. </a:t>
            </a:r>
            <a:r>
              <a:rPr sz="1200" spc="-5" dirty="0">
                <a:latin typeface="Times New Roman"/>
                <a:cs typeface="Times New Roman"/>
              </a:rPr>
              <a:t>[2+4+4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1380"/>
              </a:lnSpc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interactions </a:t>
            </a:r>
            <a:r>
              <a:rPr sz="1200" dirty="0">
                <a:latin typeface="Times New Roman"/>
                <a:cs typeface="Times New Roman"/>
              </a:rPr>
              <a:t>of X-ray photons with </a:t>
            </a:r>
            <a:r>
              <a:rPr sz="1200" spc="-5" dirty="0">
                <a:latin typeface="Times New Roman"/>
                <a:cs typeface="Times New Roman"/>
              </a:rPr>
              <a:t>matter. Discuss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details </a:t>
            </a:r>
            <a:r>
              <a:rPr sz="1200" dirty="0">
                <a:latin typeface="Times New Roman"/>
                <a:cs typeface="Times New Roman"/>
              </a:rPr>
              <a:t>with  their </a:t>
            </a:r>
            <a:r>
              <a:rPr sz="1200" spc="-5" dirty="0">
                <a:latin typeface="Times New Roman"/>
                <a:cs typeface="Times New Roman"/>
              </a:rPr>
              <a:t>significance </a:t>
            </a:r>
            <a:r>
              <a:rPr sz="1200" dirty="0">
                <a:latin typeface="Times New Roman"/>
                <a:cs typeface="Times New Roman"/>
              </a:rPr>
              <a:t>in radiology department. [3+3+4 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AERB </a:t>
            </a:r>
            <a:r>
              <a:rPr sz="1200" spc="-5" dirty="0">
                <a:latin typeface="Times New Roman"/>
                <a:cs typeface="Times New Roman"/>
              </a:rPr>
              <a:t>guidelines </a:t>
            </a:r>
            <a:r>
              <a:rPr sz="1200" dirty="0">
                <a:latin typeface="Times New Roman"/>
                <a:cs typeface="Times New Roman"/>
              </a:rPr>
              <a:t>for X-ray a CT installation. [5+5 June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229235">
              <a:lnSpc>
                <a:spcPts val="1380"/>
              </a:lnSpc>
              <a:spcBef>
                <a:spcPts val="70"/>
              </a:spcBef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AERB guidelines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installation </a:t>
            </a:r>
            <a:r>
              <a:rPr sz="1200" dirty="0">
                <a:latin typeface="Times New Roman"/>
                <a:cs typeface="Times New Roman"/>
              </a:rPr>
              <a:t>of X-ray equiptment. </a:t>
            </a:r>
            <a:r>
              <a:rPr sz="1200" spc="-5" dirty="0">
                <a:latin typeface="Times New Roman"/>
                <a:cs typeface="Times New Roman"/>
              </a:rPr>
              <a:t>b)Thermoluminiscent dosimeter 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9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Quality of </a:t>
            </a:r>
            <a:r>
              <a:rPr sz="1200" spc="-5" dirty="0">
                <a:latin typeface="Times New Roman"/>
                <a:cs typeface="Times New Roman"/>
              </a:rPr>
              <a:t>radiologic </a:t>
            </a:r>
            <a:r>
              <a:rPr sz="1200" dirty="0">
                <a:latin typeface="Times New Roman"/>
                <a:cs typeface="Times New Roman"/>
              </a:rPr>
              <a:t>images b) </a:t>
            </a:r>
            <a:r>
              <a:rPr sz="1200" spc="-5" dirty="0">
                <a:latin typeface="Times New Roman"/>
                <a:cs typeface="Times New Roman"/>
              </a:rPr>
              <a:t>Different types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x-ray tubes.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619125">
              <a:lnSpc>
                <a:spcPts val="1380"/>
              </a:lnSpc>
              <a:spcBef>
                <a:spcPts val="65"/>
              </a:spcBef>
              <a:buAutoNum type="arabicPeriod" startAt="9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detail </a:t>
            </a:r>
            <a:r>
              <a:rPr sz="1200" spc="-5" dirty="0">
                <a:latin typeface="Times New Roman"/>
                <a:cs typeface="Times New Roman"/>
              </a:rPr>
              <a:t>various requirements </a:t>
            </a:r>
            <a:r>
              <a:rPr sz="1200" dirty="0">
                <a:latin typeface="Times New Roman"/>
                <a:cs typeface="Times New Roman"/>
              </a:rPr>
              <a:t>of quality </a:t>
            </a:r>
            <a:r>
              <a:rPr sz="1200" spc="-5" dirty="0">
                <a:latin typeface="Times New Roman"/>
                <a:cs typeface="Times New Roman"/>
              </a:rPr>
              <a:t>control programme </a:t>
            </a:r>
            <a:r>
              <a:rPr sz="1200" dirty="0">
                <a:latin typeface="Times New Roman"/>
                <a:cs typeface="Times New Roman"/>
              </a:rPr>
              <a:t>in radiology  </a:t>
            </a:r>
            <a:r>
              <a:rPr sz="1200" spc="-5" dirty="0">
                <a:latin typeface="Times New Roman"/>
                <a:cs typeface="Times New Roman"/>
              </a:rPr>
              <a:t>department. </a:t>
            </a:r>
            <a:r>
              <a:rPr sz="1200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96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 types </a:t>
            </a:r>
            <a:r>
              <a:rPr sz="1200" dirty="0">
                <a:latin typeface="Times New Roman"/>
                <a:cs typeface="Times New Roman"/>
              </a:rPr>
              <a:t>of X-ray tubes. 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difference between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conventional  </a:t>
            </a:r>
            <a:r>
              <a:rPr sz="1200" dirty="0">
                <a:latin typeface="Times New Roman"/>
                <a:cs typeface="Times New Roman"/>
              </a:rPr>
              <a:t>X-ray tube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 mammography tube? Briefly describe mammography tube 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a  </a:t>
            </a:r>
            <a:r>
              <a:rPr sz="1200" spc="-5" dirty="0">
                <a:latin typeface="Times New Roman"/>
                <a:cs typeface="Times New Roman"/>
              </a:rPr>
              <a:t>neat labeled diagram. </a:t>
            </a:r>
            <a:r>
              <a:rPr sz="1200" dirty="0">
                <a:latin typeface="Times New Roman"/>
                <a:cs typeface="Times New Roman"/>
              </a:rPr>
              <a:t>[2+4+4 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12725">
              <a:lnSpc>
                <a:spcPts val="1380"/>
              </a:lnSpc>
              <a:buAutoNum type="arabicPeriod" startAt="96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cardinal 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radiation protection?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methods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to  </a:t>
            </a:r>
            <a:r>
              <a:rPr sz="1200" spc="-5" dirty="0">
                <a:latin typeface="Times New Roman"/>
                <a:cs typeface="Times New Roman"/>
              </a:rPr>
              <a:t>decrease </a:t>
            </a:r>
            <a:r>
              <a:rPr sz="1200" dirty="0">
                <a:latin typeface="Times New Roman"/>
                <a:cs typeface="Times New Roman"/>
              </a:rPr>
              <a:t>exposure in </a:t>
            </a:r>
            <a:r>
              <a:rPr sz="1200" spc="-5" dirty="0">
                <a:latin typeface="Times New Roman"/>
                <a:cs typeface="Times New Roman"/>
              </a:rPr>
              <a:t>fluoroscopy? </a:t>
            </a:r>
            <a:r>
              <a:rPr sz="1200" dirty="0">
                <a:latin typeface="Times New Roman"/>
                <a:cs typeface="Times New Roman"/>
              </a:rPr>
              <a:t>[6+4 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0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a)Personal Dosimeters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Tissue </a:t>
            </a:r>
            <a:r>
              <a:rPr sz="1200" dirty="0">
                <a:latin typeface="Times New Roman"/>
                <a:cs typeface="Times New Roman"/>
              </a:rPr>
              <a:t>Harmonic </a:t>
            </a:r>
            <a:r>
              <a:rPr sz="1200" spc="-5" dirty="0">
                <a:latin typeface="Times New Roman"/>
                <a:cs typeface="Times New Roman"/>
              </a:rPr>
              <a:t>imaging.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43510">
              <a:lnSpc>
                <a:spcPts val="1380"/>
              </a:lnSpc>
              <a:spcBef>
                <a:spcPts val="65"/>
              </a:spcBef>
              <a:buAutoNum type="arabicPeriod" startAt="10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MR contrast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liver imaging </a:t>
            </a:r>
            <a:r>
              <a:rPr sz="1200" spc="5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Contrast induced </a:t>
            </a:r>
            <a:r>
              <a:rPr sz="1200" dirty="0">
                <a:latin typeface="Times New Roman"/>
                <a:cs typeface="Times New Roman"/>
              </a:rPr>
              <a:t>nephropathy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methods to </a:t>
            </a:r>
            <a:r>
              <a:rPr sz="1200" spc="-5" dirty="0">
                <a:latin typeface="Times New Roman"/>
                <a:cs typeface="Times New Roman"/>
              </a:rPr>
              <a:t>prevent  </a:t>
            </a:r>
            <a:r>
              <a:rPr sz="1200" dirty="0">
                <a:latin typeface="Times New Roman"/>
                <a:cs typeface="Times New Roman"/>
              </a:rPr>
              <a:t>it. [5+5 June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91465">
              <a:lnSpc>
                <a:spcPts val="1380"/>
              </a:lnSpc>
              <a:spcBef>
                <a:spcPts val="5"/>
              </a:spcBef>
              <a:buAutoNum type="arabicPeriod" startAt="10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Advances </a:t>
            </a:r>
            <a:r>
              <a:rPr sz="1200" dirty="0">
                <a:latin typeface="Times New Roman"/>
                <a:cs typeface="Times New Roman"/>
              </a:rPr>
              <a:t>in CT technology to </a:t>
            </a:r>
            <a:r>
              <a:rPr sz="1200" spc="-5" dirty="0">
                <a:latin typeface="Times New Roman"/>
                <a:cs typeface="Times New Roman"/>
              </a:rPr>
              <a:t>decrease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radiation </a:t>
            </a:r>
            <a:r>
              <a:rPr sz="1200" dirty="0">
                <a:latin typeface="Times New Roman"/>
                <a:cs typeface="Times New Roman"/>
              </a:rPr>
              <a:t>dose in </a:t>
            </a:r>
            <a:r>
              <a:rPr sz="1200" spc="-5" dirty="0">
                <a:latin typeface="Times New Roman"/>
                <a:cs typeface="Times New Roman"/>
              </a:rPr>
              <a:t>children.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CT dose  index </a:t>
            </a:r>
            <a:r>
              <a:rPr sz="1200" spc="-5" dirty="0">
                <a:latin typeface="Times New Roman"/>
                <a:cs typeface="Times New Roman"/>
              </a:rPr>
              <a:t>(CTDI). [8+2 </a:t>
            </a:r>
            <a:r>
              <a:rPr sz="1200" dirty="0">
                <a:latin typeface="Times New Roman"/>
                <a:cs typeface="Times New Roman"/>
              </a:rPr>
              <a:t>June 14 </a:t>
            </a:r>
            <a:r>
              <a:rPr sz="1200" spc="-5" dirty="0">
                <a:latin typeface="Times New Roman"/>
                <a:cs typeface="Times New Roman"/>
              </a:rPr>
              <a:t>and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328930">
              <a:lnSpc>
                <a:spcPts val="1380"/>
              </a:lnSpc>
              <a:buAutoNum type="arabicPeriod" startAt="100"/>
              <a:tabLst>
                <a:tab pos="280035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 and types </a:t>
            </a:r>
            <a:r>
              <a:rPr sz="1200" dirty="0">
                <a:latin typeface="Times New Roman"/>
                <a:cs typeface="Times New Roman"/>
              </a:rPr>
              <a:t>of Digital </a:t>
            </a:r>
            <a:r>
              <a:rPr sz="1200" spc="-5" dirty="0">
                <a:latin typeface="Times New Roman"/>
                <a:cs typeface="Times New Roman"/>
              </a:rPr>
              <a:t>radiography. </a:t>
            </a:r>
            <a:r>
              <a:rPr sz="1200" dirty="0">
                <a:latin typeface="Times New Roman"/>
                <a:cs typeface="Times New Roman"/>
              </a:rPr>
              <a:t>Outline </a:t>
            </a:r>
            <a:r>
              <a:rPr sz="1200" spc="-5" dirty="0">
                <a:latin typeface="Times New Roman"/>
                <a:cs typeface="Times New Roman"/>
              </a:rPr>
              <a:t>its advantages and  disadvantages. [2+4+4 Dec </a:t>
            </a:r>
            <a:r>
              <a:rPr sz="1200" dirty="0">
                <a:latin typeface="Times New Roman"/>
                <a:cs typeface="Times New Roman"/>
              </a:rPr>
              <a:t>14]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repeat from </a:t>
            </a:r>
            <a:r>
              <a:rPr sz="1200" i="1" dirty="0">
                <a:latin typeface="Times New Roman"/>
                <a:cs typeface="Times New Roman"/>
              </a:rPr>
              <a:t>2008 and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2010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56845">
              <a:lnSpc>
                <a:spcPts val="1380"/>
              </a:lnSpc>
              <a:buAutoNum type="arabicPeriod" startAt="10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AERB guidelines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installation </a:t>
            </a:r>
            <a:r>
              <a:rPr sz="1200" dirty="0">
                <a:latin typeface="Times New Roman"/>
                <a:cs typeface="Times New Roman"/>
              </a:rPr>
              <a:t>of X-ray equipment. b) </a:t>
            </a:r>
            <a:r>
              <a:rPr sz="1200" spc="-5" dirty="0">
                <a:latin typeface="Times New Roman"/>
                <a:cs typeface="Times New Roman"/>
              </a:rPr>
              <a:t>Thermoluminiscent dosimeter 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repeat </a:t>
            </a:r>
            <a:r>
              <a:rPr sz="1200" i="1" dirty="0">
                <a:latin typeface="Times New Roman"/>
                <a:cs typeface="Times New Roman"/>
              </a:rPr>
              <a:t>from </a:t>
            </a:r>
            <a:r>
              <a:rPr sz="1200" i="1" spc="-5" dirty="0">
                <a:latin typeface="Times New Roman"/>
                <a:cs typeface="Times New Roman"/>
              </a:rPr>
              <a:t>Dec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13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290830">
              <a:lnSpc>
                <a:spcPts val="1380"/>
              </a:lnSpc>
              <a:buAutoNum type="arabicPeriod" startAt="100"/>
              <a:tabLst>
                <a:tab pos="280035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interactions </a:t>
            </a:r>
            <a:r>
              <a:rPr sz="1200" dirty="0">
                <a:latin typeface="Times New Roman"/>
                <a:cs typeface="Times New Roman"/>
              </a:rPr>
              <a:t>of X-ray photons with </a:t>
            </a:r>
            <a:r>
              <a:rPr sz="1200" spc="-5" dirty="0">
                <a:latin typeface="Times New Roman"/>
                <a:cs typeface="Times New Roman"/>
              </a:rPr>
              <a:t>matter. Discuss </a:t>
            </a:r>
            <a:r>
              <a:rPr sz="1200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in details  with </a:t>
            </a:r>
            <a:r>
              <a:rPr sz="1200" spc="-5" dirty="0">
                <a:latin typeface="Times New Roman"/>
                <a:cs typeface="Times New Roman"/>
              </a:rPr>
              <a:t>their significance </a:t>
            </a:r>
            <a:r>
              <a:rPr sz="1200" dirty="0">
                <a:latin typeface="Times New Roman"/>
                <a:cs typeface="Times New Roman"/>
              </a:rPr>
              <a:t>in radiology </a:t>
            </a:r>
            <a:r>
              <a:rPr sz="1200" spc="-5" dirty="0">
                <a:latin typeface="Times New Roman"/>
                <a:cs typeface="Times New Roman"/>
              </a:rPr>
              <a:t>department. [3+3+4 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repeat from </a:t>
            </a:r>
            <a:r>
              <a:rPr sz="1200" i="1" spc="-5" dirty="0">
                <a:latin typeface="Times New Roman"/>
                <a:cs typeface="Times New Roman"/>
              </a:rPr>
              <a:t>June</a:t>
            </a:r>
            <a:r>
              <a:rPr sz="1200" i="1" spc="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13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100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Advances </a:t>
            </a:r>
            <a:r>
              <a:rPr sz="1200" dirty="0">
                <a:latin typeface="Times New Roman"/>
                <a:cs typeface="Times New Roman"/>
              </a:rPr>
              <a:t>in technology to </a:t>
            </a:r>
            <a:r>
              <a:rPr sz="1200" spc="-5" dirty="0">
                <a:latin typeface="Times New Roman"/>
                <a:cs typeface="Times New Roman"/>
              </a:rPr>
              <a:t>reduce radiation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5" dirty="0">
                <a:latin typeface="Times New Roman"/>
                <a:cs typeface="Times New Roman"/>
              </a:rPr>
              <a:t>radiography.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42000" cy="810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10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Clinical applications and techniques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fat suppression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MRI.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10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CT and </a:t>
            </a:r>
            <a:r>
              <a:rPr sz="1200" spc="-5" dirty="0">
                <a:latin typeface="Times New Roman"/>
                <a:cs typeface="Times New Roman"/>
              </a:rPr>
              <a:t>quantification </a:t>
            </a:r>
            <a:r>
              <a:rPr sz="1200" dirty="0">
                <a:latin typeface="Times New Roman"/>
                <a:cs typeface="Times New Roman"/>
              </a:rPr>
              <a:t>of tumor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parameters. [June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10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What is scatter radiation? How does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affect radiographic image quality? </a:t>
            </a:r>
            <a:r>
              <a:rPr sz="1200" dirty="0">
                <a:latin typeface="Times New Roman"/>
                <a:cs typeface="Times New Roman"/>
              </a:rPr>
              <a:t>b) Methods to  </a:t>
            </a:r>
            <a:r>
              <a:rPr sz="1200" spc="-5" dirty="0">
                <a:latin typeface="Times New Roman"/>
                <a:cs typeface="Times New Roman"/>
              </a:rPr>
              <a:t>reduce scatter radiation. [(1+2)+7 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07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types of </a:t>
            </a:r>
            <a:r>
              <a:rPr sz="1200" spc="-5" dirty="0">
                <a:latin typeface="Times New Roman"/>
                <a:cs typeface="Times New Roman"/>
              </a:rPr>
              <a:t>digital radiography. Describe each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briefly.</a:t>
            </a:r>
            <a:endParaRPr sz="1200">
              <a:latin typeface="Times New Roman"/>
              <a:cs typeface="Times New Roman"/>
            </a:endParaRPr>
          </a:p>
          <a:p>
            <a:pPr marL="12700" marR="129539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Advantages and </a:t>
            </a:r>
            <a:r>
              <a:rPr sz="1200" dirty="0">
                <a:latin typeface="Times New Roman"/>
                <a:cs typeface="Times New Roman"/>
              </a:rPr>
              <a:t>limitations of </a:t>
            </a:r>
            <a:r>
              <a:rPr sz="1200" spc="-5" dirty="0">
                <a:latin typeface="Times New Roman"/>
                <a:cs typeface="Times New Roman"/>
              </a:rPr>
              <a:t>digital </a:t>
            </a:r>
            <a:r>
              <a:rPr sz="1200" dirty="0">
                <a:latin typeface="Times New Roman"/>
                <a:cs typeface="Times New Roman"/>
              </a:rPr>
              <a:t>radiography </a:t>
            </a:r>
            <a:r>
              <a:rPr sz="1200" spc="-5" dirty="0">
                <a:latin typeface="Times New Roman"/>
                <a:cs typeface="Times New Roman"/>
              </a:rPr>
              <a:t>compared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conventional </a:t>
            </a:r>
            <a:r>
              <a:rPr sz="1200" dirty="0">
                <a:latin typeface="Times New Roman"/>
                <a:cs typeface="Times New Roman"/>
              </a:rPr>
              <a:t>film </a:t>
            </a:r>
            <a:r>
              <a:rPr sz="1200" spc="-5" dirty="0">
                <a:latin typeface="Times New Roman"/>
                <a:cs typeface="Times New Roman"/>
              </a:rPr>
              <a:t>screen  radiography. </a:t>
            </a:r>
            <a:r>
              <a:rPr sz="1200" dirty="0">
                <a:latin typeface="Times New Roman"/>
                <a:cs typeface="Times New Roman"/>
              </a:rPr>
              <a:t>[ </a:t>
            </a:r>
            <a:r>
              <a:rPr sz="1200" spc="-5" dirty="0">
                <a:latin typeface="Times New Roman"/>
                <a:cs typeface="Times New Roman"/>
              </a:rPr>
              <a:t>4+6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1275">
              <a:lnSpc>
                <a:spcPts val="1380"/>
              </a:lnSpc>
              <a:buAutoNum type="arabicPeriod" startAt="1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Techniques for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reduction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How is mammography </a:t>
            </a:r>
            <a:r>
              <a:rPr sz="1200" dirty="0">
                <a:latin typeface="Times New Roman"/>
                <a:cs typeface="Times New Roman"/>
              </a:rPr>
              <a:t>tube </a:t>
            </a:r>
            <a:r>
              <a:rPr sz="1200" spc="-5" dirty="0">
                <a:latin typeface="Times New Roman"/>
                <a:cs typeface="Times New Roman"/>
              </a:rPr>
              <a:t>different from  conventional X </a:t>
            </a:r>
            <a:r>
              <a:rPr sz="1200" dirty="0">
                <a:latin typeface="Times New Roman"/>
                <a:cs typeface="Times New Roman"/>
              </a:rPr>
              <a:t>ray tube? [ </a:t>
            </a:r>
            <a:r>
              <a:rPr sz="1200" spc="-5" dirty="0">
                <a:latin typeface="Times New Roman"/>
                <a:cs typeface="Times New Roman"/>
              </a:rPr>
              <a:t>5+5 Dec</a:t>
            </a:r>
            <a:r>
              <a:rPr sz="1200" dirty="0">
                <a:latin typeface="Times New Roman"/>
                <a:cs typeface="Times New Roman"/>
              </a:rPr>
              <a:t> 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111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Principles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radiation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protection.</a:t>
            </a:r>
            <a:endParaRPr sz="1200">
              <a:latin typeface="Times New Roman"/>
              <a:cs typeface="Times New Roman"/>
            </a:endParaRPr>
          </a:p>
          <a:p>
            <a:pPr marL="12700" marR="48895">
              <a:lnSpc>
                <a:spcPts val="1380"/>
              </a:lnSpc>
              <a:spcBef>
                <a:spcPts val="65"/>
              </a:spcBef>
              <a:tabLst>
                <a:tab pos="780415" algn="l"/>
                <a:tab pos="1382395" algn="l"/>
                <a:tab pos="2078989" algn="l"/>
                <a:tab pos="2528570" algn="l"/>
                <a:tab pos="2900680" algn="l"/>
                <a:tab pos="3314065" algn="l"/>
              </a:tabLst>
            </a:pPr>
            <a:r>
              <a:rPr sz="1200" dirty="0">
                <a:latin typeface="Times New Roman"/>
                <a:cs typeface="Times New Roman"/>
              </a:rPr>
              <a:t>b)  </a:t>
            </a:r>
            <a:r>
              <a:rPr sz="1200" spc="-5" dirty="0">
                <a:latin typeface="Times New Roman"/>
                <a:cs typeface="Times New Roman"/>
              </a:rPr>
              <a:t>Define	</a:t>
            </a:r>
            <a:r>
              <a:rPr sz="1200" dirty="0">
                <a:latin typeface="Times New Roman"/>
                <a:cs typeface="Times New Roman"/>
              </a:rPr>
              <a:t>various	radiation	units	</a:t>
            </a:r>
            <a:r>
              <a:rPr sz="1200" spc="-5" dirty="0">
                <a:latin typeface="Times New Roman"/>
                <a:cs typeface="Times New Roman"/>
              </a:rPr>
              <a:t>and	give	</a:t>
            </a:r>
            <a:r>
              <a:rPr sz="1200" dirty="0">
                <a:latin typeface="Times New Roman"/>
                <a:cs typeface="Times New Roman"/>
              </a:rPr>
              <a:t>maximum </a:t>
            </a:r>
            <a:r>
              <a:rPr sz="1200" spc="-5" dirty="0">
                <a:latin typeface="Times New Roman"/>
                <a:cs typeface="Times New Roman"/>
              </a:rPr>
              <a:t>permissible </a:t>
            </a:r>
            <a:r>
              <a:rPr sz="1200" dirty="0">
                <a:latin typeface="Times New Roman"/>
                <a:cs typeface="Times New Roman"/>
              </a:rPr>
              <a:t>dose </a:t>
            </a:r>
            <a:r>
              <a:rPr sz="1200" spc="-5" dirty="0">
                <a:latin typeface="Times New Roman"/>
                <a:cs typeface="Times New Roman"/>
              </a:rPr>
              <a:t>for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radiation  </a:t>
            </a:r>
            <a:r>
              <a:rPr sz="1200" spc="-5" dirty="0">
                <a:latin typeface="Times New Roman"/>
                <a:cs typeface="Times New Roman"/>
              </a:rPr>
              <a:t>workers. [4+(3+3) Apr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RADIOGRAPHIC POSITIONING</a:t>
            </a:r>
            <a:endParaRPr sz="1800">
              <a:latin typeface="Times New Roman"/>
              <a:cs typeface="Times New Roman"/>
            </a:endParaRPr>
          </a:p>
          <a:p>
            <a:pPr marL="317500" indent="-304800">
              <a:lnSpc>
                <a:spcPts val="1410"/>
              </a:lnSpc>
              <a:spcBef>
                <a:spcPts val="1330"/>
              </a:spcBef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positioning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various skull x-ray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Conventional </a:t>
            </a:r>
            <a:r>
              <a:rPr sz="1200" dirty="0">
                <a:latin typeface="Times New Roman"/>
                <a:cs typeface="Times New Roman"/>
              </a:rPr>
              <a:t>skull </a:t>
            </a:r>
            <a:r>
              <a:rPr sz="1200" spc="-5" dirty="0">
                <a:latin typeface="Times New Roman"/>
                <a:cs typeface="Times New Roman"/>
              </a:rPr>
              <a:t>radiography.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Radiography of the </a:t>
            </a:r>
            <a:r>
              <a:rPr sz="1200" spc="-5" dirty="0">
                <a:latin typeface="Times New Roman"/>
                <a:cs typeface="Times New Roman"/>
              </a:rPr>
              <a:t>Jugular Foramen.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Base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Skull.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41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Positioning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technique for </a:t>
            </a:r>
            <a:r>
              <a:rPr sz="1200" spc="-5" dirty="0">
                <a:latin typeface="Times New Roman"/>
                <a:cs typeface="Times New Roman"/>
              </a:rPr>
              <a:t>apicogram.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Magnification radiography. </a:t>
            </a:r>
            <a:r>
              <a:rPr sz="1200" dirty="0">
                <a:latin typeface="Times New Roman"/>
                <a:cs typeface="Times New Roman"/>
              </a:rPr>
              <a:t>[5+5 Apr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SKULL AND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ORBIT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20"/>
              </a:spcBef>
              <a:buAutoNum type="arabicPeriod"/>
              <a:tabLst>
                <a:tab pos="167005" algn="l"/>
              </a:tabLst>
            </a:pPr>
            <a:r>
              <a:rPr sz="1200" spc="-5" dirty="0">
                <a:latin typeface="Times New Roman"/>
                <a:cs typeface="Times New Roman"/>
              </a:rPr>
              <a:t>Investigation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exophthalmos. [JAN </a:t>
            </a:r>
            <a:r>
              <a:rPr sz="1200" spc="-5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70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posterior </a:t>
            </a:r>
            <a:r>
              <a:rPr sz="1200" dirty="0">
                <a:latin typeface="Times New Roman"/>
                <a:cs typeface="Times New Roman"/>
              </a:rPr>
              <a:t>fossa. </a:t>
            </a:r>
            <a:r>
              <a:rPr sz="1200" spc="-5" dirty="0">
                <a:latin typeface="Times New Roman"/>
                <a:cs typeface="Times New Roman"/>
              </a:rPr>
              <a:t>[JAN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Orbit. </a:t>
            </a:r>
            <a:r>
              <a:rPr sz="1200" dirty="0">
                <a:latin typeface="Times New Roman"/>
                <a:cs typeface="Times New Roman"/>
              </a:rPr>
              <a:t>[DEC 02]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tumours . [DEC 03, JUN</a:t>
            </a:r>
            <a:r>
              <a:rPr sz="1200" spc="-5" dirty="0">
                <a:latin typeface="Times New Roman"/>
                <a:cs typeface="Times New Roman"/>
              </a:rPr>
              <a:t> 04]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retinal retinal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choroidal detachment.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Orbital pathologies. </a:t>
            </a:r>
            <a:r>
              <a:rPr sz="1200" dirty="0">
                <a:latin typeface="Times New Roman"/>
                <a:cs typeface="Times New Roman"/>
              </a:rPr>
              <a:t>[JUN 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/>
              <a:tabLst>
                <a:tab pos="1670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exophthalmos. [DEC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Ocular </a:t>
            </a:r>
            <a:r>
              <a:rPr sz="1200" dirty="0">
                <a:latin typeface="Times New Roman"/>
                <a:cs typeface="Times New Roman"/>
              </a:rPr>
              <a:t>blood flow in normal </a:t>
            </a:r>
            <a:r>
              <a:rPr sz="1200" spc="-5" dirty="0">
                <a:latin typeface="Times New Roman"/>
                <a:cs typeface="Times New Roman"/>
              </a:rPr>
              <a:t>and Glaucomatous </a:t>
            </a:r>
            <a:r>
              <a:rPr sz="1200" spc="-10" dirty="0">
                <a:latin typeface="Times New Roman"/>
                <a:cs typeface="Times New Roman"/>
              </a:rPr>
              <a:t>eye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color Doppler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imaging.</a:t>
            </a:r>
            <a:endParaRPr sz="1200">
              <a:latin typeface="Times New Roman"/>
              <a:cs typeface="Times New Roman"/>
            </a:endParaRPr>
          </a:p>
          <a:p>
            <a:pPr marL="12700" marR="11938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orbital </a:t>
            </a:r>
            <a:r>
              <a:rPr sz="1200" spc="-5" dirty="0">
                <a:latin typeface="Times New Roman"/>
                <a:cs typeface="Times New Roman"/>
              </a:rPr>
              <a:t>masses. Discuss 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common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 adult.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8509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orbital lesions in </a:t>
            </a:r>
            <a:r>
              <a:rPr sz="1200" spc="-5" dirty="0">
                <a:latin typeface="Times New Roman"/>
                <a:cs typeface="Times New Roman"/>
              </a:rPr>
              <a:t>relation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various orbital spaces. Discuss </a:t>
            </a:r>
            <a:r>
              <a:rPr sz="1200" dirty="0">
                <a:latin typeface="Times New Roman"/>
                <a:cs typeface="Times New Roman"/>
              </a:rPr>
              <a:t>MR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orbital  pseudo tumors. </a:t>
            </a:r>
            <a:r>
              <a:rPr sz="1200" dirty="0">
                <a:latin typeface="Times New Roman"/>
                <a:cs typeface="Times New Roman"/>
              </a:rPr>
              <a:t>[June 08]</a:t>
            </a:r>
            <a:endParaRPr sz="1200">
              <a:latin typeface="Times New Roman"/>
              <a:cs typeface="Times New Roman"/>
            </a:endParaRPr>
          </a:p>
          <a:p>
            <a:pPr marL="12700" marR="239395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proptosis. describe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of optic </a:t>
            </a:r>
            <a:r>
              <a:rPr sz="1200" spc="-5" dirty="0">
                <a:latin typeface="Times New Roman"/>
                <a:cs typeface="Times New Roman"/>
              </a:rPr>
              <a:t>glioma and  caroticocavernous fistula.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85725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anatomy of </a:t>
            </a:r>
            <a:r>
              <a:rPr sz="1200" spc="-5" dirty="0">
                <a:latin typeface="Times New Roman"/>
                <a:cs typeface="Times New Roman"/>
              </a:rPr>
              <a:t>sella turcica.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sellar and parasellar masses.  Discuss 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craniopharyngioma. </a:t>
            </a:r>
            <a:r>
              <a:rPr sz="1200" dirty="0">
                <a:latin typeface="Times New Roman"/>
                <a:cs typeface="Times New Roman"/>
              </a:rPr>
              <a:t>[3+2+5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588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indications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ultrasound.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color  Doppler </a:t>
            </a:r>
            <a:r>
              <a:rPr sz="1200" dirty="0">
                <a:latin typeface="Times New Roman"/>
                <a:cs typeface="Times New Roman"/>
              </a:rPr>
              <a:t>in a case of white </a:t>
            </a:r>
            <a:r>
              <a:rPr sz="1200" spc="-5" dirty="0">
                <a:latin typeface="Times New Roman"/>
                <a:cs typeface="Times New Roman"/>
              </a:rPr>
              <a:t>reflex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child. [2+4+4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499745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 </a:t>
            </a:r>
            <a:r>
              <a:rPr sz="1200" dirty="0">
                <a:latin typeface="Times New Roman"/>
                <a:cs typeface="Times New Roman"/>
              </a:rPr>
              <a:t>of solitary lytic lesion in the skull.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distinguishing  </a:t>
            </a:r>
            <a:r>
              <a:rPr sz="1200" spc="-5" dirty="0">
                <a:latin typeface="Times New Roman"/>
                <a:cs typeface="Times New Roman"/>
              </a:rPr>
              <a:t>radiological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three. </a:t>
            </a:r>
            <a:r>
              <a:rPr sz="1200" dirty="0">
                <a:latin typeface="Times New Roman"/>
                <a:cs typeface="Times New Roman"/>
              </a:rPr>
              <a:t>[4+6 Jun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397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pulsatile exophthalmos.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any two  </a:t>
            </a:r>
            <a:r>
              <a:rPr sz="1200" spc="-5" dirty="0">
                <a:latin typeface="Times New Roman"/>
                <a:cs typeface="Times New Roman"/>
              </a:rPr>
              <a:t>conditions. [2+4+4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9475" cy="12604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32715">
              <a:lnSpc>
                <a:spcPts val="1380"/>
              </a:lnSpc>
              <a:spcBef>
                <a:spcPts val="195"/>
              </a:spcBef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proptosis.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of optic </a:t>
            </a:r>
            <a:r>
              <a:rPr sz="1200" spc="-5" dirty="0">
                <a:latin typeface="Times New Roman"/>
                <a:cs typeface="Times New Roman"/>
              </a:rPr>
              <a:t>glioma  and caroticocavernous fistula. [2+4+4 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How </a:t>
            </a:r>
            <a:r>
              <a:rPr sz="1200" dirty="0">
                <a:latin typeface="Times New Roman"/>
                <a:cs typeface="Times New Roman"/>
              </a:rPr>
              <a:t>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classify </a:t>
            </a:r>
            <a:r>
              <a:rPr sz="1200" dirty="0">
                <a:latin typeface="Times New Roman"/>
                <a:cs typeface="Times New Roman"/>
              </a:rPr>
              <a:t>orbital </a:t>
            </a:r>
            <a:r>
              <a:rPr sz="1200" spc="-5" dirty="0">
                <a:latin typeface="Times New Roman"/>
                <a:cs typeface="Times New Roman"/>
              </a:rPr>
              <a:t>masses?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Orbital masses c) MR 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pseudotumors. [June 15]</a:t>
            </a:r>
            <a:endParaRPr sz="1200">
              <a:latin typeface="Times New Roman"/>
              <a:cs typeface="Times New Roman"/>
            </a:endParaRPr>
          </a:p>
          <a:p>
            <a:pPr marL="12700" marR="322580">
              <a:lnSpc>
                <a:spcPts val="1380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indications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ultrasound. b) Role of ultrasound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Colour  </a:t>
            </a:r>
            <a:r>
              <a:rPr sz="1200" spc="-5" dirty="0">
                <a:latin typeface="Times New Roman"/>
                <a:cs typeface="Times New Roman"/>
              </a:rPr>
              <a:t>Doppler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child </a:t>
            </a:r>
            <a:r>
              <a:rPr sz="1200" dirty="0">
                <a:latin typeface="Times New Roman"/>
                <a:cs typeface="Times New Roman"/>
              </a:rPr>
              <a:t>with white </a:t>
            </a:r>
            <a:r>
              <a:rPr sz="1200" spc="-5" dirty="0">
                <a:latin typeface="Times New Roman"/>
                <a:cs typeface="Times New Roman"/>
              </a:rPr>
              <a:t>reflex. [2+(4+4)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1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proptosis in a </a:t>
            </a:r>
            <a:r>
              <a:rPr sz="1200" spc="-5" dirty="0">
                <a:latin typeface="Times New Roman"/>
                <a:cs typeface="Times New Roman"/>
              </a:rPr>
              <a:t>child. </a:t>
            </a:r>
            <a:r>
              <a:rPr sz="1200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290318"/>
            <a:ext cx="5631180" cy="5619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2060"/>
              </a:lnSpc>
              <a:spcBef>
                <a:spcPts val="250"/>
              </a:spcBef>
            </a:pPr>
            <a:r>
              <a:rPr sz="1800" b="1" spc="-5" dirty="0">
                <a:latin typeface="Times New Roman"/>
                <a:cs typeface="Times New Roman"/>
              </a:rPr>
              <a:t>TECHNIQUES, </a:t>
            </a:r>
            <a:r>
              <a:rPr sz="1800" b="1" dirty="0">
                <a:latin typeface="Times New Roman"/>
                <a:cs typeface="Times New Roman"/>
              </a:rPr>
              <a:t>NEWER </a:t>
            </a:r>
            <a:r>
              <a:rPr sz="1800" b="1" spc="-5" dirty="0">
                <a:latin typeface="Times New Roman"/>
                <a:cs typeface="Times New Roman"/>
              </a:rPr>
              <a:t>MODALITIES AND RECENT  ADVANCES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994406"/>
            <a:ext cx="5921375" cy="5993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48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Spiral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its major applications.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Ultrasound transducers and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applications.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Developments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ultrasound transducer technology.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Xeroradiography.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High </a:t>
            </a:r>
            <a:r>
              <a:rPr sz="1200" dirty="0">
                <a:latin typeface="Times New Roman"/>
                <a:cs typeface="Times New Roman"/>
              </a:rPr>
              <a:t>resolution CT </a:t>
            </a:r>
            <a:r>
              <a:rPr sz="1200" spc="-5" dirty="0">
                <a:latin typeface="Times New Roman"/>
                <a:cs typeface="Times New Roman"/>
              </a:rPr>
              <a:t>and its </a:t>
            </a:r>
            <a:r>
              <a:rPr sz="1200" dirty="0">
                <a:latin typeface="Times New Roman"/>
                <a:cs typeface="Times New Roman"/>
              </a:rPr>
              <a:t>major </a:t>
            </a:r>
            <a:r>
              <a:rPr sz="1200" spc="-5" dirty="0">
                <a:latin typeface="Times New Roman"/>
                <a:cs typeface="Times New Roman"/>
              </a:rPr>
              <a:t>applications. </a:t>
            </a:r>
            <a:r>
              <a:rPr sz="1200" dirty="0">
                <a:latin typeface="Times New Roman"/>
                <a:cs typeface="Times New Roman"/>
              </a:rPr>
              <a:t>[97,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Spectroscopy. </a:t>
            </a:r>
            <a:r>
              <a:rPr sz="1200" spc="5" dirty="0">
                <a:latin typeface="Times New Roman"/>
                <a:cs typeface="Times New Roman"/>
              </a:rPr>
              <a:t>[JUL </a:t>
            </a:r>
            <a:r>
              <a:rPr sz="1200" dirty="0">
                <a:latin typeface="Times New Roman"/>
                <a:cs typeface="Times New Roman"/>
              </a:rPr>
              <a:t>97, 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02/05/06]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Automatic </a:t>
            </a:r>
            <a:r>
              <a:rPr sz="1200" spc="-5" dirty="0">
                <a:latin typeface="Times New Roman"/>
                <a:cs typeface="Times New Roman"/>
              </a:rPr>
              <a:t>processing and </a:t>
            </a:r>
            <a:r>
              <a:rPr sz="1200" dirty="0">
                <a:latin typeface="Times New Roman"/>
                <a:cs typeface="Times New Roman"/>
              </a:rPr>
              <a:t>Automatic </a:t>
            </a:r>
            <a:r>
              <a:rPr sz="1200" spc="-5" dirty="0">
                <a:latin typeface="Times New Roman"/>
                <a:cs typeface="Times New Roman"/>
              </a:rPr>
              <a:t>Film Processor (AFP). </a:t>
            </a:r>
            <a:r>
              <a:rPr sz="1200" dirty="0">
                <a:latin typeface="Times New Roman"/>
                <a:cs typeface="Times New Roman"/>
              </a:rPr>
              <a:t>[JUL 97, JAN 00,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02/05]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3D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angiography.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Digital radiography. </a:t>
            </a:r>
            <a:r>
              <a:rPr sz="1200" dirty="0">
                <a:latin typeface="Times New Roman"/>
                <a:cs typeface="Times New Roman"/>
              </a:rPr>
              <a:t>[DEC 05/06, JUN 05]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Flat panel digital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radiography.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digital radiography? Discuss its advantages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disadvantages.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Computed </a:t>
            </a:r>
            <a:r>
              <a:rPr sz="1200" dirty="0">
                <a:latin typeface="Times New Roman"/>
                <a:cs typeface="Times New Roman"/>
              </a:rPr>
              <a:t>radiography </a:t>
            </a:r>
            <a:r>
              <a:rPr sz="1200" spc="-5" dirty="0">
                <a:latin typeface="Times New Roman"/>
                <a:cs typeface="Times New Roman"/>
              </a:rPr>
              <a:t>and digital radiography. </a:t>
            </a:r>
            <a:r>
              <a:rPr sz="1200" dirty="0">
                <a:latin typeface="Times New Roman"/>
                <a:cs typeface="Times New Roman"/>
              </a:rPr>
              <a:t>[DEC 05, JUN 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13. ERCP.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MRCP. </a:t>
            </a:r>
            <a:r>
              <a:rPr sz="1200" dirty="0">
                <a:latin typeface="Times New Roman"/>
                <a:cs typeface="Times New Roman"/>
              </a:rPr>
              <a:t>[JUL 99, DEC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MRCP vs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ERCP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Small </a:t>
            </a:r>
            <a:r>
              <a:rPr sz="1200" spc="-5" dirty="0">
                <a:latin typeface="Times New Roman"/>
                <a:cs typeface="Times New Roman"/>
              </a:rPr>
              <a:t>bowel enema.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Tissue Harmonic imaging. </a:t>
            </a:r>
            <a:r>
              <a:rPr sz="1200" dirty="0">
                <a:latin typeface="Times New Roman"/>
                <a:cs typeface="Times New Roman"/>
              </a:rPr>
              <a:t>[JAN 01,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Urography.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Venography.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angiography. </a:t>
            </a:r>
            <a:r>
              <a:rPr sz="1200" dirty="0">
                <a:latin typeface="Times New Roman"/>
                <a:cs typeface="Times New Roman"/>
              </a:rPr>
              <a:t>[JUL 97, DEC 02/04,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MRA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arteries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C.T. </a:t>
            </a:r>
            <a:r>
              <a:rPr sz="1200" spc="-5" dirty="0">
                <a:latin typeface="Times New Roman"/>
                <a:cs typeface="Times New Roman"/>
              </a:rPr>
              <a:t>angiography, its indications, advantages and </a:t>
            </a:r>
            <a:r>
              <a:rPr sz="1200" dirty="0">
                <a:latin typeface="Times New Roman"/>
                <a:cs typeface="Times New Roman"/>
              </a:rPr>
              <a:t>limitations. [JAN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angiography and its application </a:t>
            </a:r>
            <a:r>
              <a:rPr sz="1200" dirty="0">
                <a:latin typeface="Times New Roman"/>
                <a:cs typeface="Times New Roman"/>
              </a:rPr>
              <a:t>in abdomen. [DEC 05, 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of CT </a:t>
            </a:r>
            <a:r>
              <a:rPr sz="1200" spc="-5" dirty="0">
                <a:latin typeface="Times New Roman"/>
                <a:cs typeface="Times New Roman"/>
              </a:rPr>
              <a:t>angiography.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angiography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present status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Methods of </a:t>
            </a:r>
            <a:r>
              <a:rPr sz="1200" spc="-5" dirty="0">
                <a:latin typeface="Times New Roman"/>
                <a:cs typeface="Times New Roman"/>
              </a:rPr>
              <a:t>contrast administration for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angiography.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angiography vs MR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angiography.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1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Virtual endoscopy.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Virtual Colonoscopy. </a:t>
            </a:r>
            <a:r>
              <a:rPr sz="1200" dirty="0">
                <a:latin typeface="Times New Roman"/>
                <a:cs typeface="Times New Roman"/>
              </a:rPr>
              <a:t>[DEC 05/07, JUN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Virtual </a:t>
            </a:r>
            <a:r>
              <a:rPr sz="1200" dirty="0">
                <a:latin typeface="Times New Roman"/>
                <a:cs typeface="Times New Roman"/>
              </a:rPr>
              <a:t>bronchoscopy . [DEC 05, JUN 06,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Coronary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angiography.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14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Intra-operative USG.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TRUS.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 startAt="1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Trans-rectal and Trans-Perineal USG </a:t>
            </a:r>
            <a:r>
              <a:rPr sz="1200" dirty="0">
                <a:latin typeface="Times New Roman"/>
                <a:cs typeface="Times New Roman"/>
              </a:rPr>
              <a:t>in elderly </a:t>
            </a:r>
            <a:r>
              <a:rPr sz="1200" spc="-5" dirty="0">
                <a:latin typeface="Times New Roman"/>
                <a:cs typeface="Times New Roman"/>
              </a:rPr>
              <a:t>patients.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312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Sonohysterography.</a:t>
            </a:r>
            <a:endParaRPr sz="1200">
              <a:latin typeface="Times New Roman"/>
              <a:cs typeface="Times New Roman"/>
            </a:endParaRPr>
          </a:p>
          <a:p>
            <a:pPr marL="12700" marR="210820">
              <a:lnSpc>
                <a:spcPts val="1380"/>
              </a:lnSpc>
              <a:spcBef>
                <a:spcPts val="65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principle,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of elastography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clinical applications. </a:t>
            </a:r>
            <a:r>
              <a:rPr sz="1200" dirty="0">
                <a:latin typeface="Times New Roman"/>
                <a:cs typeface="Times New Roman"/>
              </a:rPr>
              <a:t>[June  08/2010]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Peripheral </a:t>
            </a:r>
            <a:r>
              <a:rPr sz="1200" dirty="0">
                <a:latin typeface="Times New Roman"/>
                <a:cs typeface="Times New Roman"/>
              </a:rPr>
              <a:t>venous </a:t>
            </a:r>
            <a:r>
              <a:rPr sz="1200" spc="-5" dirty="0">
                <a:latin typeface="Times New Roman"/>
                <a:cs typeface="Times New Roman"/>
              </a:rPr>
              <a:t>doppler.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DSA.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35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Intravascular Ultrasound.</a:t>
            </a:r>
            <a:r>
              <a:rPr sz="1200" dirty="0">
                <a:latin typeface="Times New Roman"/>
                <a:cs typeface="Times New Roman"/>
              </a:rPr>
              <a:t> 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Full field Digital Mammography.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Radiofrequency Ablation </a:t>
            </a:r>
            <a:r>
              <a:rPr sz="1200" spc="-5" dirty="0">
                <a:latin typeface="Times New Roman"/>
                <a:cs typeface="Times New Roman"/>
              </a:rPr>
              <a:t>[clinical application and </a:t>
            </a:r>
            <a:r>
              <a:rPr sz="1200" dirty="0">
                <a:latin typeface="Times New Roman"/>
                <a:cs typeface="Times New Roman"/>
              </a:rPr>
              <a:t>principle]. [03,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Percutaneous vertebroplasty.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Outline of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functional MRI.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Diffusion weighted MRI.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Dry view laser </a:t>
            </a:r>
            <a:r>
              <a:rPr sz="1200" spc="-5" dirty="0">
                <a:latin typeface="Times New Roman"/>
                <a:cs typeface="Times New Roman"/>
              </a:rPr>
              <a:t>camera.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3T </a:t>
            </a:r>
            <a:r>
              <a:rPr sz="1200" spc="-5" dirty="0">
                <a:latin typeface="Times New Roman"/>
                <a:cs typeface="Times New Roman"/>
              </a:rPr>
              <a:t>MRI.</a:t>
            </a:r>
            <a:r>
              <a:rPr sz="1200" dirty="0">
                <a:latin typeface="Times New Roman"/>
                <a:cs typeface="Times New Roman"/>
              </a:rPr>
              <a:t> 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procedure </a:t>
            </a:r>
            <a:r>
              <a:rPr sz="1200" spc="-5" dirty="0">
                <a:latin typeface="Times New Roman"/>
                <a:cs typeface="Times New Roman"/>
              </a:rPr>
              <a:t>for Barium</a:t>
            </a:r>
            <a:r>
              <a:rPr sz="1200" dirty="0">
                <a:latin typeface="Times New Roman"/>
                <a:cs typeface="Times New Roman"/>
              </a:rPr>
              <a:t> Enema.</a:t>
            </a:r>
            <a:endParaRPr sz="1200">
              <a:latin typeface="Times New Roman"/>
              <a:cs typeface="Times New Roman"/>
            </a:endParaRPr>
          </a:p>
          <a:p>
            <a:pPr marL="12700" marR="13970">
              <a:lnSpc>
                <a:spcPts val="1380"/>
              </a:lnSpc>
              <a:spcBef>
                <a:spcPts val="65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Technique </a:t>
            </a:r>
            <a:r>
              <a:rPr sz="1200" dirty="0">
                <a:latin typeface="Times New Roman"/>
                <a:cs typeface="Times New Roman"/>
              </a:rPr>
              <a:t>of Double </a:t>
            </a:r>
            <a:r>
              <a:rPr sz="1200" spc="-5" dirty="0">
                <a:latin typeface="Times New Roman"/>
                <a:cs typeface="Times New Roman"/>
              </a:rPr>
              <a:t>Constrast Barium </a:t>
            </a:r>
            <a:r>
              <a:rPr sz="1200" dirty="0">
                <a:latin typeface="Times New Roman"/>
                <a:cs typeface="Times New Roman"/>
              </a:rPr>
              <a:t>Enema. [02] </a:t>
            </a: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DD </a:t>
            </a:r>
            <a:r>
              <a:rPr sz="1200" spc="-5" dirty="0">
                <a:latin typeface="Times New Roman"/>
                <a:cs typeface="Times New Roman"/>
              </a:rPr>
              <a:t>and imaging features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Hepatic flexure mass.</a:t>
            </a:r>
            <a:r>
              <a:rPr sz="1200" dirty="0">
                <a:latin typeface="Times New Roman"/>
                <a:cs typeface="Times New Roman"/>
              </a:rPr>
              <a:t> 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MR enteroclysis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techniques, indications and applications. </a:t>
            </a:r>
            <a:r>
              <a:rPr sz="1200" dirty="0">
                <a:latin typeface="Times New Roman"/>
                <a:cs typeface="Times New Roman"/>
              </a:rPr>
              <a:t>[02,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Cardiac Imaging OR MR sequences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Cardiac Imaging. </a:t>
            </a:r>
            <a:r>
              <a:rPr sz="1200" dirty="0">
                <a:latin typeface="Times New Roman"/>
                <a:cs typeface="Times New Roman"/>
              </a:rPr>
              <a:t>[JUN/DEC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Vertebroplasty </a:t>
            </a:r>
            <a:r>
              <a:rPr sz="1200" dirty="0">
                <a:latin typeface="Times New Roman"/>
                <a:cs typeface="Times New Roman"/>
              </a:rPr>
              <a:t>in non-infective </a:t>
            </a:r>
            <a:r>
              <a:rPr sz="1200" spc="-5" dirty="0">
                <a:latin typeface="Times New Roman"/>
                <a:cs typeface="Times New Roman"/>
              </a:rPr>
              <a:t>vertebral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collapse.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Tomosynthesis </a:t>
            </a:r>
            <a:r>
              <a:rPr sz="1200" dirty="0">
                <a:latin typeface="Times New Roman"/>
                <a:cs typeface="Times New Roman"/>
              </a:rPr>
              <a:t>and its </a:t>
            </a:r>
            <a:r>
              <a:rPr sz="1200" spc="-5" dirty="0">
                <a:latin typeface="Times New Roman"/>
                <a:cs typeface="Times New Roman"/>
              </a:rPr>
              <a:t>clinical applications.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Volume </a:t>
            </a:r>
            <a:r>
              <a:rPr sz="1200" spc="-5" dirty="0">
                <a:latin typeface="Times New Roman"/>
                <a:cs typeface="Times New Roman"/>
              </a:rPr>
              <a:t>ultrasound.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358775">
              <a:lnSpc>
                <a:spcPts val="1380"/>
              </a:lnSpc>
              <a:spcBef>
                <a:spcPts val="65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indications, technique and complication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bronchial </a:t>
            </a:r>
            <a:r>
              <a:rPr sz="1200" dirty="0">
                <a:latin typeface="Times New Roman"/>
                <a:cs typeface="Times New Roman"/>
              </a:rPr>
              <a:t>artery </a:t>
            </a:r>
            <a:r>
              <a:rPr sz="1200" spc="-5" dirty="0">
                <a:latin typeface="Times New Roman"/>
                <a:cs typeface="Times New Roman"/>
              </a:rPr>
              <a:t>embolisation. </a:t>
            </a:r>
            <a:r>
              <a:rPr sz="1200" dirty="0">
                <a:latin typeface="Times New Roman"/>
                <a:cs typeface="Times New Roman"/>
              </a:rPr>
              <a:t>[June  2008,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PACS.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0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principle </a:t>
            </a:r>
            <a:r>
              <a:rPr sz="1200" spc="-5" dirty="0">
                <a:latin typeface="Times New Roman"/>
                <a:cs typeface="Times New Roman"/>
              </a:rPr>
              <a:t>and types </a:t>
            </a:r>
            <a:r>
              <a:rPr sz="1200" dirty="0">
                <a:latin typeface="Times New Roman"/>
                <a:cs typeface="Times New Roman"/>
              </a:rPr>
              <a:t>of bone </a:t>
            </a:r>
            <a:r>
              <a:rPr sz="1200" spc="-5" dirty="0">
                <a:latin typeface="Times New Roman"/>
                <a:cs typeface="Times New Roman"/>
              </a:rPr>
              <a:t>densitometry. </a:t>
            </a:r>
            <a:r>
              <a:rPr sz="1200" dirty="0">
                <a:latin typeface="Times New Roman"/>
                <a:cs typeface="Times New Roman"/>
              </a:rPr>
              <a:t>Outline the </a:t>
            </a:r>
            <a:r>
              <a:rPr sz="1200" spc="-5" dirty="0">
                <a:latin typeface="Times New Roman"/>
                <a:cs typeface="Times New Roman"/>
              </a:rPr>
              <a:t>advantages, disadvantages  and </a:t>
            </a:r>
            <a:r>
              <a:rPr sz="1200" dirty="0">
                <a:latin typeface="Times New Roman"/>
                <a:cs typeface="Times New Roman"/>
              </a:rPr>
              <a:t>limitations of </a:t>
            </a:r>
            <a:r>
              <a:rPr sz="1200" spc="-5" dirty="0">
                <a:latin typeface="Times New Roman"/>
                <a:cs typeface="Times New Roman"/>
              </a:rPr>
              <a:t>each type.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33528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gradient echo </a:t>
            </a:r>
            <a:r>
              <a:rPr sz="1200" dirty="0">
                <a:latin typeface="Times New Roman"/>
                <a:cs typeface="Times New Roman"/>
              </a:rPr>
              <a:t>sequences.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the principle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 </a:t>
            </a:r>
            <a:r>
              <a:rPr sz="1200" spc="-5" dirty="0">
                <a:latin typeface="Times New Roman"/>
                <a:cs typeface="Times New Roman"/>
              </a:rPr>
              <a:t>clinical applications.</a:t>
            </a:r>
            <a:r>
              <a:rPr sz="1200" dirty="0">
                <a:latin typeface="Times New Roman"/>
                <a:cs typeface="Times New Roman"/>
              </a:rPr>
              <a:t> [2010]</a:t>
            </a:r>
            <a:endParaRPr sz="1200">
              <a:latin typeface="Times New Roman"/>
              <a:cs typeface="Times New Roman"/>
            </a:endParaRPr>
          </a:p>
          <a:p>
            <a:pPr marL="12700" marR="32639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techniques of </a:t>
            </a:r>
            <a:r>
              <a:rPr sz="1200" spc="-5" dirty="0">
                <a:latin typeface="Times New Roman"/>
                <a:cs typeface="Times New Roman"/>
              </a:rPr>
              <a:t>MRCP.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advantages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disadvantages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MRCP </a:t>
            </a:r>
            <a:r>
              <a:rPr sz="1200" spc="-5" dirty="0">
                <a:latin typeface="Times New Roman"/>
                <a:cs typeface="Times New Roman"/>
              </a:rPr>
              <a:t>vs  </a:t>
            </a:r>
            <a:r>
              <a:rPr sz="1200" dirty="0">
                <a:latin typeface="Times New Roman"/>
                <a:cs typeface="Times New Roman"/>
              </a:rPr>
              <a:t>ERCP.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Techniques and applications </a:t>
            </a:r>
            <a:r>
              <a:rPr sz="1200" dirty="0">
                <a:latin typeface="Times New Roman"/>
                <a:cs typeface="Times New Roman"/>
              </a:rPr>
              <a:t>of CT </a:t>
            </a:r>
            <a:r>
              <a:rPr sz="1200" spc="-5" dirty="0">
                <a:latin typeface="Times New Roman"/>
                <a:cs typeface="Times New Roman"/>
              </a:rPr>
              <a:t>colonography.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27990">
              <a:lnSpc>
                <a:spcPts val="1380"/>
              </a:lnSpc>
              <a:spcBef>
                <a:spcPts val="65"/>
              </a:spcBef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of Radio frequency </a:t>
            </a:r>
            <a:r>
              <a:rPr sz="1200" spc="-5" dirty="0">
                <a:latin typeface="Times New Roman"/>
                <a:cs typeface="Times New Roman"/>
              </a:rPr>
              <a:t>ablation [RFA]. </a:t>
            </a:r>
            <a:r>
              <a:rPr sz="1200" dirty="0">
                <a:latin typeface="Times New Roman"/>
                <a:cs typeface="Times New Roman"/>
              </a:rPr>
              <a:t>Enlist </a:t>
            </a:r>
            <a:r>
              <a:rPr sz="1200" spc="-5" dirty="0">
                <a:latin typeface="Times New Roman"/>
                <a:cs typeface="Times New Roman"/>
              </a:rPr>
              <a:t>its indications,  contraindications and complications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Hepatocellular carcinoma.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advantages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3T MRI </a:t>
            </a:r>
            <a:r>
              <a:rPr sz="1200" spc="-5" dirty="0">
                <a:latin typeface="Times New Roman"/>
                <a:cs typeface="Times New Roman"/>
              </a:rPr>
              <a:t>over </a:t>
            </a:r>
            <a:r>
              <a:rPr sz="1200" dirty="0">
                <a:latin typeface="Times New Roman"/>
                <a:cs typeface="Times New Roman"/>
              </a:rPr>
              <a:t>1.5T MRI ? </a:t>
            </a:r>
            <a:r>
              <a:rPr sz="1200" spc="-5" dirty="0">
                <a:latin typeface="Times New Roman"/>
                <a:cs typeface="Times New Roman"/>
              </a:rPr>
              <a:t>Comment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its limitations.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31165">
              <a:lnSpc>
                <a:spcPts val="1380"/>
              </a:lnSpc>
              <a:spcBef>
                <a:spcPts val="65"/>
              </a:spcBef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diffusion weighted </a:t>
            </a:r>
            <a:r>
              <a:rPr sz="1200" dirty="0">
                <a:latin typeface="Times New Roman"/>
                <a:cs typeface="Times New Roman"/>
              </a:rPr>
              <a:t>imaging and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role 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breast  masses.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indications of </a:t>
            </a:r>
            <a:r>
              <a:rPr sz="1200" spc="-5" dirty="0">
                <a:latin typeface="Times New Roman"/>
                <a:cs typeface="Times New Roman"/>
              </a:rPr>
              <a:t>foetal MRI. </a:t>
            </a:r>
            <a:r>
              <a:rPr sz="1200" dirty="0">
                <a:latin typeface="Times New Roman"/>
                <a:cs typeface="Times New Roman"/>
              </a:rPr>
              <a:t>Comment on </a:t>
            </a:r>
            <a:r>
              <a:rPr sz="1200" spc="-5" dirty="0">
                <a:latin typeface="Times New Roman"/>
                <a:cs typeface="Times New Roman"/>
              </a:rPr>
              <a:t>its limitations.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brief about problem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storage </a:t>
            </a:r>
            <a:r>
              <a:rPr sz="1200" dirty="0">
                <a:latin typeface="Times New Roman"/>
                <a:cs typeface="Times New Roman"/>
              </a:rPr>
              <a:t>requirements in </a:t>
            </a:r>
            <a:r>
              <a:rPr sz="1200" spc="-5" dirty="0">
                <a:latin typeface="Times New Roman"/>
                <a:cs typeface="Times New Roman"/>
              </a:rPr>
              <a:t>PACS. Describe its </a:t>
            </a:r>
            <a:r>
              <a:rPr sz="1200" dirty="0">
                <a:latin typeface="Times New Roman"/>
                <a:cs typeface="Times New Roman"/>
              </a:rPr>
              <a:t>solutions.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424180">
              <a:lnSpc>
                <a:spcPts val="1380"/>
              </a:lnSpc>
              <a:spcBef>
                <a:spcPts val="70"/>
              </a:spcBef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indications, </a:t>
            </a:r>
            <a:r>
              <a:rPr sz="1200" spc="-5" dirty="0">
                <a:latin typeface="Times New Roman"/>
                <a:cs typeface="Times New Roman"/>
              </a:rPr>
              <a:t>technique, complications and </a:t>
            </a:r>
            <a:r>
              <a:rPr sz="1200" dirty="0">
                <a:latin typeface="Times New Roman"/>
                <a:cs typeface="Times New Roman"/>
              </a:rPr>
              <a:t>post </a:t>
            </a:r>
            <a:r>
              <a:rPr sz="1200" spc="-5" dirty="0">
                <a:latin typeface="Times New Roman"/>
                <a:cs typeface="Times New Roman"/>
              </a:rPr>
              <a:t>procedure follow </a:t>
            </a:r>
            <a:r>
              <a:rPr sz="1200" dirty="0">
                <a:latin typeface="Times New Roman"/>
                <a:cs typeface="Times New Roman"/>
              </a:rPr>
              <a:t>up of  </a:t>
            </a:r>
            <a:r>
              <a:rPr sz="1200" spc="-5" dirty="0">
                <a:latin typeface="Times New Roman"/>
                <a:cs typeface="Times New Roman"/>
              </a:rPr>
              <a:t>Transjugular Intrahepatic Portosystemic </a:t>
            </a:r>
            <a:r>
              <a:rPr sz="1200" dirty="0">
                <a:latin typeface="Times New Roman"/>
                <a:cs typeface="Times New Roman"/>
              </a:rPr>
              <a:t>Shunt.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509905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technique of CT </a:t>
            </a:r>
            <a:r>
              <a:rPr sz="1200" spc="-5" dirty="0">
                <a:latin typeface="Times New Roman"/>
                <a:cs typeface="Times New Roman"/>
              </a:rPr>
              <a:t>enteroclysis. Enumerate its indications, advantages </a:t>
            </a:r>
            <a:r>
              <a:rPr sz="1200" dirty="0">
                <a:latin typeface="Times New Roman"/>
                <a:cs typeface="Times New Roman"/>
              </a:rPr>
              <a:t>and  limitations.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361950">
              <a:lnSpc>
                <a:spcPts val="138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technique of CT coronary </a:t>
            </a:r>
            <a:r>
              <a:rPr sz="1200" spc="-5" dirty="0">
                <a:latin typeface="Times New Roman"/>
                <a:cs typeface="Times New Roman"/>
              </a:rPr>
              <a:t>angiography. Draw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labeled diagram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normal  </a:t>
            </a:r>
            <a:r>
              <a:rPr sz="1200" dirty="0">
                <a:latin typeface="Times New Roman"/>
                <a:cs typeface="Times New Roman"/>
              </a:rPr>
              <a:t>coronary </a:t>
            </a:r>
            <a:r>
              <a:rPr sz="1200" spc="-5" dirty="0">
                <a:latin typeface="Times New Roman"/>
                <a:cs typeface="Times New Roman"/>
              </a:rPr>
              <a:t>arteries. </a:t>
            </a:r>
            <a:r>
              <a:rPr sz="1200" dirty="0">
                <a:latin typeface="Times New Roman"/>
                <a:cs typeface="Times New Roman"/>
              </a:rPr>
              <a:t>Mention the </a:t>
            </a:r>
            <a:r>
              <a:rPr sz="1200" spc="-5" dirty="0">
                <a:latin typeface="Times New Roman"/>
                <a:cs typeface="Times New Roman"/>
              </a:rPr>
              <a:t>major anatomical variants. </a:t>
            </a:r>
            <a:r>
              <a:rPr sz="1200" dirty="0">
                <a:latin typeface="Times New Roman"/>
                <a:cs typeface="Times New Roman"/>
              </a:rPr>
              <a:t>[Dec 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molecular imaging and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role in </a:t>
            </a:r>
            <a:r>
              <a:rPr sz="1200" spc="-5" dirty="0">
                <a:latin typeface="Times New Roman"/>
                <a:cs typeface="Times New Roman"/>
              </a:rPr>
              <a:t>musculoskeletal system. [Dec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 startAt="3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technique of </a:t>
            </a:r>
            <a:r>
              <a:rPr sz="1200" spc="-5" dirty="0">
                <a:latin typeface="Times New Roman"/>
                <a:cs typeface="Times New Roman"/>
              </a:rPr>
              <a:t>MR Arthrography. Enumerate its indications, advantages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5947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limitation.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367030">
              <a:lnSpc>
                <a:spcPts val="1380"/>
              </a:lnSpc>
              <a:spcBef>
                <a:spcPts val="65"/>
              </a:spcBef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understand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imaging?.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CT and </a:t>
            </a:r>
            <a:r>
              <a:rPr sz="1200" spc="-5" dirty="0">
                <a:latin typeface="Times New Roman"/>
                <a:cs typeface="Times New Roman"/>
              </a:rPr>
              <a:t>MR perfusion  imaging techniques. [Dec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1841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endoscopic </a:t>
            </a: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techniques. </a:t>
            </a:r>
            <a:r>
              <a:rPr sz="1200" dirty="0">
                <a:latin typeface="Times New Roman"/>
                <a:cs typeface="Times New Roman"/>
              </a:rPr>
              <a:t>Describe </a:t>
            </a:r>
            <a:r>
              <a:rPr sz="1200" spc="-5" dirty="0">
                <a:latin typeface="Times New Roman"/>
                <a:cs typeface="Times New Roman"/>
              </a:rPr>
              <a:t>common endoscopic  ultrasound imaging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esophageal disease. [Dec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46291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in </a:t>
            </a:r>
            <a:r>
              <a:rPr sz="1200" spc="-5" dirty="0">
                <a:latin typeface="Times New Roman"/>
                <a:cs typeface="Times New Roman"/>
              </a:rPr>
              <a:t>brief about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technique, </a:t>
            </a:r>
            <a:r>
              <a:rPr sz="1200" dirty="0">
                <a:latin typeface="Times New Roman"/>
                <a:cs typeface="Times New Roman"/>
              </a:rPr>
              <a:t>indications, </a:t>
            </a:r>
            <a:r>
              <a:rPr sz="1200" spc="-5" dirty="0">
                <a:latin typeface="Times New Roman"/>
                <a:cs typeface="Times New Roman"/>
              </a:rPr>
              <a:t>contraindications and complications </a:t>
            </a:r>
            <a:r>
              <a:rPr sz="1200" dirty="0">
                <a:latin typeface="Times New Roman"/>
                <a:cs typeface="Times New Roman"/>
              </a:rPr>
              <a:t>of  Radiofrequency </a:t>
            </a:r>
            <a:r>
              <a:rPr sz="1200" spc="-5" dirty="0">
                <a:latin typeface="Times New Roman"/>
                <a:cs typeface="Times New Roman"/>
              </a:rPr>
              <a:t>ablation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hepatic and </a:t>
            </a:r>
            <a:r>
              <a:rPr sz="1200" dirty="0">
                <a:latin typeface="Times New Roman"/>
                <a:cs typeface="Times New Roman"/>
              </a:rPr>
              <a:t>biliary lesions.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22669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understand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tissue </a:t>
            </a:r>
            <a:r>
              <a:rPr sz="1200" dirty="0">
                <a:latin typeface="Times New Roman"/>
                <a:cs typeface="Times New Roman"/>
              </a:rPr>
              <a:t>harmonic </a:t>
            </a:r>
            <a:r>
              <a:rPr sz="1200" spc="-5" dirty="0">
                <a:latin typeface="Times New Roman"/>
                <a:cs typeface="Times New Roman"/>
              </a:rPr>
              <a:t>imaging. How is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useful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5" dirty="0">
                <a:latin typeface="Times New Roman"/>
                <a:cs typeface="Times New Roman"/>
              </a:rPr>
              <a:t>sonographic  evaluation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parts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body? </a:t>
            </a:r>
            <a:r>
              <a:rPr sz="1200" dirty="0">
                <a:latin typeface="Times New Roman"/>
                <a:cs typeface="Times New Roman"/>
              </a:rPr>
              <a:t>[3+7 June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High </a:t>
            </a:r>
            <a:r>
              <a:rPr sz="1200" dirty="0">
                <a:latin typeface="Times New Roman"/>
                <a:cs typeface="Times New Roman"/>
              </a:rPr>
              <a:t>Intensity </a:t>
            </a:r>
            <a:r>
              <a:rPr sz="1200" spc="-5" dirty="0">
                <a:latin typeface="Times New Roman"/>
                <a:cs typeface="Times New Roman"/>
              </a:rPr>
              <a:t>Focused Ultrasound. Describe its clinical </a:t>
            </a:r>
            <a:r>
              <a:rPr sz="1200" dirty="0">
                <a:latin typeface="Times New Roman"/>
                <a:cs typeface="Times New Roman"/>
              </a:rPr>
              <a:t>applications. [2+8 June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31140">
              <a:lnSpc>
                <a:spcPts val="1380"/>
              </a:lnSpc>
              <a:spcBef>
                <a:spcPts val="65"/>
              </a:spcBef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principle 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CT, different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acquisition </a:t>
            </a:r>
            <a:r>
              <a:rPr sz="1200" spc="-5" dirty="0">
                <a:latin typeface="Times New Roman"/>
                <a:cs typeface="Times New Roman"/>
              </a:rPr>
              <a:t>and  various applications. [3+2+5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43116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principle, components, advantages and </a:t>
            </a:r>
            <a:r>
              <a:rPr sz="1200" dirty="0">
                <a:latin typeface="Times New Roman"/>
                <a:cs typeface="Times New Roman"/>
              </a:rPr>
              <a:t>limitations of </a:t>
            </a:r>
            <a:r>
              <a:rPr sz="1200" spc="-5" dirty="0">
                <a:latin typeface="Times New Roman"/>
                <a:cs typeface="Times New Roman"/>
              </a:rPr>
              <a:t>Digital Radiography.  [1+4+3+2 Dec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6515">
              <a:lnSpc>
                <a:spcPts val="1380"/>
              </a:lnSpc>
              <a:spcBef>
                <a:spcPts val="5"/>
              </a:spcBef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principle of </a:t>
            </a: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elastography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its </a:t>
            </a:r>
            <a:r>
              <a:rPr sz="1200" spc="-5" dirty="0">
                <a:latin typeface="Times New Roman"/>
                <a:cs typeface="Times New Roman"/>
              </a:rPr>
              <a:t>clinical </a:t>
            </a:r>
            <a:r>
              <a:rPr sz="1200" dirty="0">
                <a:latin typeface="Times New Roman"/>
                <a:cs typeface="Times New Roman"/>
              </a:rPr>
              <a:t>applications. Briefly </a:t>
            </a:r>
            <a:r>
              <a:rPr sz="1200" spc="-5" dirty="0">
                <a:latin typeface="Times New Roman"/>
                <a:cs typeface="Times New Roman"/>
              </a:rPr>
              <a:t>discuss its  usefulness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BIRAD </a:t>
            </a:r>
            <a:r>
              <a:rPr sz="1200" dirty="0">
                <a:latin typeface="Times New Roman"/>
                <a:cs typeface="Times New Roman"/>
              </a:rPr>
              <a:t>3 lesions. </a:t>
            </a:r>
            <a:r>
              <a:rPr sz="1200" spc="-5" dirty="0">
                <a:latin typeface="Times New Roman"/>
                <a:cs typeface="Times New Roman"/>
              </a:rPr>
              <a:t>[(4+3)+3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5430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physical principles </a:t>
            </a:r>
            <a:r>
              <a:rPr sz="1200" dirty="0">
                <a:latin typeface="Times New Roman"/>
                <a:cs typeface="Times New Roman"/>
              </a:rPr>
              <a:t>of PET-CT. Discuss 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computed tomography </a:t>
            </a:r>
            <a:r>
              <a:rPr sz="1200" spc="-5" dirty="0">
                <a:latin typeface="Times New Roman"/>
                <a:cs typeface="Times New Roman"/>
              </a:rPr>
              <a:t>and  PET-CT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diagnosis post-treatment 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lymphoma. [2+4+4 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57086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physical principles </a:t>
            </a:r>
            <a:r>
              <a:rPr sz="1200" dirty="0">
                <a:latin typeface="Times New Roman"/>
                <a:cs typeface="Times New Roman"/>
              </a:rPr>
              <a:t>of CR </a:t>
            </a:r>
            <a:r>
              <a:rPr sz="1200" spc="-5" dirty="0">
                <a:latin typeface="Times New Roman"/>
                <a:cs typeface="Times New Roman"/>
              </a:rPr>
              <a:t>and DR.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their advantages </a:t>
            </a:r>
            <a:r>
              <a:rPr sz="1200" dirty="0">
                <a:latin typeface="Times New Roman"/>
                <a:cs typeface="Times New Roman"/>
              </a:rPr>
              <a:t>and  </a:t>
            </a:r>
            <a:r>
              <a:rPr sz="1200" spc="-5" dirty="0">
                <a:latin typeface="Times New Roman"/>
                <a:cs typeface="Times New Roman"/>
              </a:rPr>
              <a:t>disadvantages. </a:t>
            </a:r>
            <a:r>
              <a:rPr sz="1200" dirty="0">
                <a:latin typeface="Times New Roman"/>
                <a:cs typeface="Times New Roman"/>
              </a:rPr>
              <a:t>[3+3+2+2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6098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physical </a:t>
            </a:r>
            <a:r>
              <a:rPr sz="1200" dirty="0">
                <a:latin typeface="Times New Roman"/>
                <a:cs typeface="Times New Roman"/>
              </a:rPr>
              <a:t>principle of </a:t>
            </a: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frequency </a:t>
            </a:r>
            <a:r>
              <a:rPr sz="1200" spc="-5" dirty="0">
                <a:latin typeface="Times New Roman"/>
                <a:cs typeface="Times New Roman"/>
              </a:rPr>
              <a:t>ablation. Enumerate </a:t>
            </a:r>
            <a:r>
              <a:rPr sz="1200" dirty="0">
                <a:latin typeface="Times New Roman"/>
                <a:cs typeface="Times New Roman"/>
              </a:rPr>
              <a:t>it‘s  </a:t>
            </a:r>
            <a:r>
              <a:rPr sz="1200" spc="-5" dirty="0">
                <a:latin typeface="Times New Roman"/>
                <a:cs typeface="Times New Roman"/>
              </a:rPr>
              <a:t>applications. Discuss </a:t>
            </a:r>
            <a:r>
              <a:rPr sz="1200" dirty="0">
                <a:latin typeface="Times New Roman"/>
                <a:cs typeface="Times New Roman"/>
              </a:rPr>
              <a:t>the role of </a:t>
            </a:r>
            <a:r>
              <a:rPr sz="1200" spc="-5" dirty="0">
                <a:latin typeface="Times New Roman"/>
                <a:cs typeface="Times New Roman"/>
              </a:rPr>
              <a:t>radio </a:t>
            </a:r>
            <a:r>
              <a:rPr sz="1200" dirty="0">
                <a:latin typeface="Times New Roman"/>
                <a:cs typeface="Times New Roman"/>
              </a:rPr>
              <a:t>frequency ablation in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osteoid osteoma.  [2+2+6 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98755" lvl="1" indent="-186055">
              <a:lnSpc>
                <a:spcPts val="1380"/>
              </a:lnSpc>
              <a:buAutoNum type="alphaUcPeriod"/>
              <a:tabLst>
                <a:tab pos="199390" algn="l"/>
              </a:tabLst>
            </a:pPr>
            <a:r>
              <a:rPr sz="1200" spc="-5" dirty="0">
                <a:latin typeface="Times New Roman"/>
                <a:cs typeface="Times New Roman"/>
              </a:rPr>
              <a:t>Focussed abdominal </a:t>
            </a:r>
            <a:r>
              <a:rPr sz="1200" dirty="0">
                <a:latin typeface="Times New Roman"/>
                <a:cs typeface="Times New Roman"/>
              </a:rPr>
              <a:t>sonography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trauma. </a:t>
            </a:r>
            <a:r>
              <a:rPr sz="1200" spc="-5" dirty="0">
                <a:latin typeface="Times New Roman"/>
                <a:cs typeface="Times New Roman"/>
              </a:rPr>
              <a:t>B. Pressure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injector</a:t>
            </a:r>
            <a:endParaRPr sz="1200">
              <a:latin typeface="Times New Roman"/>
              <a:cs typeface="Times New Roman"/>
            </a:endParaRPr>
          </a:p>
          <a:p>
            <a:pPr marL="12700" marR="216535">
              <a:lnSpc>
                <a:spcPts val="1380"/>
              </a:lnSpc>
              <a:spcBef>
                <a:spcPts val="65"/>
              </a:spcBef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strain and </a:t>
            </a:r>
            <a:r>
              <a:rPr sz="1200" spc="-5" dirty="0">
                <a:latin typeface="Times New Roman"/>
                <a:cs typeface="Times New Roman"/>
              </a:rPr>
              <a:t>shear wave elastography.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role in </a:t>
            </a:r>
            <a:r>
              <a:rPr sz="1200" spc="-5" dirty="0">
                <a:latin typeface="Times New Roman"/>
                <a:cs typeface="Times New Roman"/>
              </a:rPr>
              <a:t>breast, </a:t>
            </a:r>
            <a:r>
              <a:rPr sz="1200" dirty="0">
                <a:latin typeface="Times New Roman"/>
                <a:cs typeface="Times New Roman"/>
              </a:rPr>
              <a:t>prostatic </a:t>
            </a:r>
            <a:r>
              <a:rPr sz="1200" spc="-5" dirty="0">
                <a:latin typeface="Times New Roman"/>
                <a:cs typeface="Times New Roman"/>
              </a:rPr>
              <a:t>and  musculoskeletal </a:t>
            </a:r>
            <a:r>
              <a:rPr sz="1200" dirty="0">
                <a:latin typeface="Times New Roman"/>
                <a:cs typeface="Times New Roman"/>
              </a:rPr>
              <a:t>lesion. </a:t>
            </a:r>
            <a:r>
              <a:rPr sz="1200" spc="-5" dirty="0">
                <a:latin typeface="Times New Roman"/>
                <a:cs typeface="Times New Roman"/>
              </a:rPr>
              <a:t>Compare its </a:t>
            </a:r>
            <a:r>
              <a:rPr sz="1200" dirty="0">
                <a:latin typeface="Times New Roman"/>
                <a:cs typeface="Times New Roman"/>
              </a:rPr>
              <a:t>sensitivity and specificity with </a:t>
            </a:r>
            <a:r>
              <a:rPr sz="1200" spc="-5" dirty="0">
                <a:latin typeface="Times New Roman"/>
                <a:cs typeface="Times New Roman"/>
              </a:rPr>
              <a:t>MR elastography. [2+6+2 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-5" dirty="0">
                <a:latin typeface="Times New Roman"/>
                <a:cs typeface="Times New Roman"/>
              </a:rPr>
              <a:t> 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vs MR Urography. </a:t>
            </a:r>
            <a:r>
              <a:rPr sz="1200" dirty="0">
                <a:latin typeface="Times New Roman"/>
                <a:cs typeface="Times New Roman"/>
              </a:rPr>
              <a:t>b) CT </a:t>
            </a:r>
            <a:r>
              <a:rPr sz="1200" spc="-5" dirty="0">
                <a:latin typeface="Times New Roman"/>
                <a:cs typeface="Times New Roman"/>
              </a:rPr>
              <a:t>vs MR Enteroclysis </a:t>
            </a:r>
            <a:r>
              <a:rPr sz="1200" dirty="0">
                <a:latin typeface="Times New Roman"/>
                <a:cs typeface="Times New Roman"/>
              </a:rPr>
              <a:t>[5+5 Jun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250190">
              <a:lnSpc>
                <a:spcPts val="1380"/>
              </a:lnSpc>
              <a:spcBef>
                <a:spcPts val="65"/>
              </a:spcBef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recent advances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various dose reduction </a:t>
            </a: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MDCT?. Mention average radiation </a:t>
            </a:r>
            <a:r>
              <a:rPr sz="1200" dirty="0">
                <a:latin typeface="Times New Roman"/>
                <a:cs typeface="Times New Roman"/>
              </a:rPr>
              <a:t>dose received for </a:t>
            </a:r>
            <a:r>
              <a:rPr sz="1200" spc="-5" dirty="0">
                <a:latin typeface="Times New Roman"/>
                <a:cs typeface="Times New Roman"/>
              </a:rPr>
              <a:t>common examinations </a:t>
            </a:r>
            <a:r>
              <a:rPr sz="1200" dirty="0">
                <a:latin typeface="Times New Roman"/>
                <a:cs typeface="Times New Roman"/>
              </a:rPr>
              <a:t>using </a:t>
            </a:r>
            <a:r>
              <a:rPr sz="1200" spc="-5" dirty="0">
                <a:latin typeface="Times New Roman"/>
                <a:cs typeface="Times New Roman"/>
              </a:rPr>
              <a:t>MDCT.  [4+4+2 </a:t>
            </a:r>
            <a:r>
              <a:rPr sz="1200" dirty="0">
                <a:latin typeface="Times New Roman"/>
                <a:cs typeface="Times New Roman"/>
              </a:rPr>
              <a:t>Jun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66370">
              <a:lnSpc>
                <a:spcPts val="1380"/>
              </a:lnSpc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Principle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Digital radiography.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molecular imaging. </a:t>
            </a:r>
            <a:r>
              <a:rPr sz="1200" dirty="0">
                <a:latin typeface="Times New Roman"/>
                <a:cs typeface="Times New Roman"/>
              </a:rPr>
              <a:t>[5+5 Jun  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MR artefacts </a:t>
            </a:r>
            <a:r>
              <a:rPr sz="1200" dirty="0">
                <a:latin typeface="Times New Roman"/>
                <a:cs typeface="Times New Roman"/>
              </a:rPr>
              <a:t>b. CT </a:t>
            </a:r>
            <a:r>
              <a:rPr sz="1200" spc="-5" dirty="0">
                <a:latin typeface="Times New Roman"/>
                <a:cs typeface="Times New Roman"/>
              </a:rPr>
              <a:t>artefacts. </a:t>
            </a:r>
            <a:r>
              <a:rPr sz="1200" dirty="0">
                <a:latin typeface="Times New Roman"/>
                <a:cs typeface="Times New Roman"/>
              </a:rPr>
              <a:t>[5+5 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457834">
              <a:lnSpc>
                <a:spcPts val="1380"/>
              </a:lnSpc>
              <a:spcBef>
                <a:spcPts val="70"/>
              </a:spcBef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following: </a:t>
            </a:r>
            <a:r>
              <a:rPr sz="1200" dirty="0">
                <a:latin typeface="Times New Roman"/>
                <a:cs typeface="Times New Roman"/>
              </a:rPr>
              <a:t>a. </a:t>
            </a:r>
            <a:r>
              <a:rPr sz="1200" spc="-10" dirty="0">
                <a:latin typeface="Times New Roman"/>
                <a:cs typeface="Times New Roman"/>
              </a:rPr>
              <a:t>BOLD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b. </a:t>
            </a:r>
            <a:r>
              <a:rPr sz="1200" spc="-5" dirty="0">
                <a:latin typeface="Times New Roman"/>
                <a:cs typeface="Times New Roman"/>
              </a:rPr>
              <a:t>Genetic Screening c. PACS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Radiology.  [3+3+4 </a:t>
            </a:r>
            <a:r>
              <a:rPr sz="1200" dirty="0">
                <a:latin typeface="Times New Roman"/>
                <a:cs typeface="Times New Roman"/>
              </a:rPr>
              <a:t>Jun </a:t>
            </a:r>
            <a:r>
              <a:rPr sz="1200" spc="-5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419100">
              <a:lnSpc>
                <a:spcPts val="1380"/>
              </a:lnSpc>
              <a:buAutoNum type="arabicPeriod" startAt="8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1) </a:t>
            </a:r>
            <a:r>
              <a:rPr sz="1200" spc="-5" dirty="0">
                <a:latin typeface="Times New Roman"/>
                <a:cs typeface="Times New Roman"/>
              </a:rPr>
              <a:t>MR tractography </a:t>
            </a:r>
            <a:r>
              <a:rPr sz="1200" spc="5" dirty="0">
                <a:latin typeface="Times New Roman"/>
                <a:cs typeface="Times New Roman"/>
              </a:rPr>
              <a:t>2)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scanning in musculo-skeletal  </a:t>
            </a:r>
            <a:r>
              <a:rPr sz="1200" spc="-5" dirty="0">
                <a:latin typeface="Times New Roman"/>
                <a:cs typeface="Times New Roman"/>
              </a:rPr>
              <a:t>system. </a:t>
            </a:r>
            <a:r>
              <a:rPr sz="1200" dirty="0">
                <a:latin typeface="Times New Roman"/>
                <a:cs typeface="Times New Roman"/>
              </a:rPr>
              <a:t>(5+5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8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1) CO2 angiography 2) </a:t>
            </a:r>
            <a:r>
              <a:rPr sz="1200" spc="-5" dirty="0">
                <a:latin typeface="Times New Roman"/>
                <a:cs typeface="Times New Roman"/>
              </a:rPr>
              <a:t>Transcranial </a:t>
            </a:r>
            <a:r>
              <a:rPr sz="1200" dirty="0">
                <a:latin typeface="Times New Roman"/>
                <a:cs typeface="Times New Roman"/>
              </a:rPr>
              <a:t>sonography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stroke </a:t>
            </a:r>
            <a:r>
              <a:rPr sz="1200" spc="-5" dirty="0">
                <a:latin typeface="Times New Roman"/>
                <a:cs typeface="Times New Roman"/>
              </a:rPr>
              <a:t>(5+5 Dec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13)</a:t>
            </a:r>
            <a:endParaRPr sz="1200">
              <a:latin typeface="Times New Roman"/>
              <a:cs typeface="Times New Roman"/>
            </a:endParaRPr>
          </a:p>
          <a:p>
            <a:pPr marL="12700" marR="93980">
              <a:lnSpc>
                <a:spcPts val="1380"/>
              </a:lnSpc>
              <a:spcBef>
                <a:spcPts val="65"/>
              </a:spcBef>
              <a:buAutoNum type="arabicPeriod" startAt="8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</a:t>
            </a:r>
            <a:r>
              <a:rPr sz="1200" spc="-5" dirty="0">
                <a:latin typeface="Times New Roman"/>
                <a:cs typeface="Times New Roman"/>
              </a:rPr>
              <a:t>a) Flat </a:t>
            </a:r>
            <a:r>
              <a:rPr sz="1200" dirty="0">
                <a:latin typeface="Times New Roman"/>
                <a:cs typeface="Times New Roman"/>
              </a:rPr>
              <a:t>panel detector b) </a:t>
            </a:r>
            <a:r>
              <a:rPr sz="1200" spc="-5" dirty="0">
                <a:latin typeface="Times New Roman"/>
                <a:cs typeface="Times New Roman"/>
              </a:rPr>
              <a:t>HIFU-Clinical indications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utility.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709295">
              <a:lnSpc>
                <a:spcPts val="1380"/>
              </a:lnSpc>
              <a:buAutoNum type="arabicPeriod" startAt="8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</a:t>
            </a: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Mobile CT </a:t>
            </a:r>
            <a:r>
              <a:rPr sz="1200" spc="-5" dirty="0">
                <a:latin typeface="Times New Roman"/>
                <a:cs typeface="Times New Roman"/>
              </a:rPr>
              <a:t>scanner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Renal denervation for renovascular  hypertension.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15"/>
              </a:lnSpc>
              <a:buAutoNum type="arabicPeriod" startAt="82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MR-PET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Dose reduction techniques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MDCT.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 startAt="82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Imaging </a:t>
            </a:r>
            <a:r>
              <a:rPr sz="1200" dirty="0">
                <a:latin typeface="Times New Roman"/>
                <a:cs typeface="Times New Roman"/>
              </a:rPr>
              <a:t>of hemobilia </a:t>
            </a:r>
            <a:r>
              <a:rPr sz="1200" spc="-5" dirty="0">
                <a:latin typeface="Times New Roman"/>
                <a:cs typeface="Times New Roman"/>
              </a:rPr>
              <a:t>and interventions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RF ablation.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[5+5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7095" cy="628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perfusion </a:t>
            </a:r>
            <a:r>
              <a:rPr sz="1200" dirty="0">
                <a:latin typeface="Times New Roman"/>
                <a:cs typeface="Times New Roman"/>
              </a:rPr>
              <a:t>in acute stroke b) </a:t>
            </a: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functional MRI.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Techniques </a:t>
            </a:r>
            <a:r>
              <a:rPr sz="1200" dirty="0">
                <a:latin typeface="Times New Roman"/>
                <a:cs typeface="Times New Roman"/>
              </a:rPr>
              <a:t>of ultrasound elastography </a:t>
            </a:r>
            <a:r>
              <a:rPr sz="1200" spc="-5" dirty="0">
                <a:latin typeface="Times New Roman"/>
                <a:cs typeface="Times New Roman"/>
              </a:rPr>
              <a:t>and its applications. </a:t>
            </a:r>
            <a:r>
              <a:rPr sz="1200" dirty="0">
                <a:latin typeface="Times New Roman"/>
                <a:cs typeface="Times New Roman"/>
              </a:rPr>
              <a:t>[5+5 June </a:t>
            </a:r>
            <a:r>
              <a:rPr sz="1200" spc="-5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46050">
              <a:lnSpc>
                <a:spcPts val="1380"/>
              </a:lnSpc>
              <a:spcBef>
                <a:spcPts val="65"/>
              </a:spcBef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Advantages and disadvantages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computed </a:t>
            </a:r>
            <a:r>
              <a:rPr sz="1200" dirty="0">
                <a:latin typeface="Times New Roman"/>
                <a:cs typeface="Times New Roman"/>
              </a:rPr>
              <a:t>radiography </a:t>
            </a:r>
            <a:r>
              <a:rPr sz="1200" spc="-5" dirty="0">
                <a:latin typeface="Times New Roman"/>
                <a:cs typeface="Times New Roman"/>
              </a:rPr>
              <a:t>and direct digital radiography. </a:t>
            </a:r>
            <a:r>
              <a:rPr sz="1200" dirty="0">
                <a:latin typeface="Times New Roman"/>
                <a:cs typeface="Times New Roman"/>
              </a:rPr>
              <a:t>[10  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13664">
              <a:lnSpc>
                <a:spcPts val="1380"/>
              </a:lnSpc>
              <a:buAutoNum type="arabicPeriod" startAt="9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advantages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3T MRI </a:t>
            </a:r>
            <a:r>
              <a:rPr sz="1200" spc="-5" dirty="0">
                <a:latin typeface="Times New Roman"/>
                <a:cs typeface="Times New Roman"/>
              </a:rPr>
              <a:t>over </a:t>
            </a:r>
            <a:r>
              <a:rPr sz="1200" dirty="0">
                <a:latin typeface="Times New Roman"/>
                <a:cs typeface="Times New Roman"/>
              </a:rPr>
              <a:t>1.5T MRI ? </a:t>
            </a:r>
            <a:r>
              <a:rPr sz="1200" spc="-5" dirty="0">
                <a:latin typeface="Times New Roman"/>
                <a:cs typeface="Times New Roman"/>
              </a:rPr>
              <a:t>Comment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its limitations. </a:t>
            </a:r>
            <a:r>
              <a:rPr sz="1200" dirty="0">
                <a:latin typeface="Times New Roman"/>
                <a:cs typeface="Times New Roman"/>
              </a:rPr>
              <a:t>[6+4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14]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exact repeat from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2010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a. MR artefacts </a:t>
            </a:r>
            <a:r>
              <a:rPr sz="1200" dirty="0">
                <a:latin typeface="Times New Roman"/>
                <a:cs typeface="Times New Roman"/>
              </a:rPr>
              <a:t>b. CT </a:t>
            </a:r>
            <a:r>
              <a:rPr sz="1200" spc="-5" dirty="0">
                <a:latin typeface="Times New Roman"/>
                <a:cs typeface="Times New Roman"/>
              </a:rPr>
              <a:t>artefacts.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exact repeat </a:t>
            </a:r>
            <a:r>
              <a:rPr sz="1200" i="1" spc="-5" dirty="0">
                <a:latin typeface="Times New Roman"/>
                <a:cs typeface="Times New Roman"/>
              </a:rPr>
              <a:t>from Jun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13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290195">
              <a:lnSpc>
                <a:spcPts val="1380"/>
              </a:lnSpc>
              <a:spcBef>
                <a:spcPts val="65"/>
              </a:spcBef>
              <a:buAutoNum type="arabicPeriod" startAt="94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gradient echo </a:t>
            </a:r>
            <a:r>
              <a:rPr sz="1200" dirty="0">
                <a:latin typeface="Times New Roman"/>
                <a:cs typeface="Times New Roman"/>
              </a:rPr>
              <a:t>sequences.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in brief the principles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 </a:t>
            </a:r>
            <a:r>
              <a:rPr sz="1200" spc="-5" dirty="0">
                <a:latin typeface="Times New Roman"/>
                <a:cs typeface="Times New Roman"/>
              </a:rPr>
              <a:t>clinical applications. [3+3+4 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2010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6604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High Intensity Focused Ultrasound 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Describe its clinical applications.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repeat from </a:t>
            </a:r>
            <a:r>
              <a:rPr sz="1200" i="1" dirty="0">
                <a:latin typeface="Times New Roman"/>
                <a:cs typeface="Times New Roman"/>
              </a:rPr>
              <a:t>June 11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2192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What 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understand by </a:t>
            </a:r>
            <a:r>
              <a:rPr sz="1200" spc="-5" dirty="0">
                <a:latin typeface="Times New Roman"/>
                <a:cs typeface="Times New Roman"/>
              </a:rPr>
              <a:t>tissue </a:t>
            </a:r>
            <a:r>
              <a:rPr sz="1200" dirty="0">
                <a:latin typeface="Times New Roman"/>
                <a:cs typeface="Times New Roman"/>
              </a:rPr>
              <a:t>harmonic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How is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useful </a:t>
            </a:r>
            <a:r>
              <a:rPr sz="1200" dirty="0">
                <a:latin typeface="Times New Roman"/>
                <a:cs typeface="Times New Roman"/>
              </a:rPr>
              <a:t>during </a:t>
            </a:r>
            <a:r>
              <a:rPr sz="1200" spc="-5" dirty="0">
                <a:latin typeface="Times New Roman"/>
                <a:cs typeface="Times New Roman"/>
              </a:rPr>
              <a:t>sonographic  evaluation </a:t>
            </a:r>
            <a:r>
              <a:rPr sz="1200" dirty="0">
                <a:latin typeface="Times New Roman"/>
                <a:cs typeface="Times New Roman"/>
              </a:rPr>
              <a:t>of small </a:t>
            </a:r>
            <a:r>
              <a:rPr sz="1200" spc="-5" dirty="0">
                <a:latin typeface="Times New Roman"/>
                <a:cs typeface="Times New Roman"/>
              </a:rPr>
              <a:t>parts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body. </a:t>
            </a:r>
            <a:r>
              <a:rPr sz="1200" dirty="0">
                <a:latin typeface="Times New Roman"/>
                <a:cs typeface="Times New Roman"/>
              </a:rPr>
              <a:t>[3+7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 June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11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Fusion imaging.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ELORA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Advances </a:t>
            </a:r>
            <a:r>
              <a:rPr sz="1200" dirty="0">
                <a:latin typeface="Times New Roman"/>
                <a:cs typeface="Times New Roman"/>
              </a:rPr>
              <a:t>in ultrasound </a:t>
            </a:r>
            <a:r>
              <a:rPr sz="1200" spc="-5" dirty="0">
                <a:latin typeface="Times New Roman"/>
                <a:cs typeface="Times New Roman"/>
              </a:rPr>
              <a:t>transducer technology.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Advances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MR gradient </a:t>
            </a:r>
            <a:r>
              <a:rPr sz="1200" dirty="0">
                <a:latin typeface="Times New Roman"/>
                <a:cs typeface="Times New Roman"/>
              </a:rPr>
              <a:t>technology </a:t>
            </a:r>
            <a:r>
              <a:rPr sz="1200" spc="-5" dirty="0">
                <a:latin typeface="Times New Roman"/>
                <a:cs typeface="Times New Roman"/>
              </a:rPr>
              <a:t>and its advantages.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Zero lead </a:t>
            </a:r>
            <a:r>
              <a:rPr sz="1200" dirty="0">
                <a:latin typeface="Times New Roman"/>
                <a:cs typeface="Times New Roman"/>
              </a:rPr>
              <a:t>aprons. b) </a:t>
            </a:r>
            <a:r>
              <a:rPr sz="1200" spc="-5" dirty="0">
                <a:latin typeface="Times New Roman"/>
                <a:cs typeface="Times New Roman"/>
              </a:rPr>
              <a:t>Spatial </a:t>
            </a:r>
            <a:r>
              <a:rPr sz="1200" dirty="0">
                <a:latin typeface="Times New Roman"/>
                <a:cs typeface="Times New Roman"/>
              </a:rPr>
              <a:t>compound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[5+5 June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91440">
              <a:lnSpc>
                <a:spcPts val="1380"/>
              </a:lnSpc>
              <a:spcBef>
                <a:spcPts val="65"/>
              </a:spcBef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Principles </a:t>
            </a:r>
            <a:r>
              <a:rPr sz="1200" dirty="0">
                <a:latin typeface="Times New Roman"/>
                <a:cs typeface="Times New Roman"/>
              </a:rPr>
              <a:t>and techniques 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CT. b) </a:t>
            </a: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dual </a:t>
            </a:r>
            <a:r>
              <a:rPr sz="1200" dirty="0">
                <a:latin typeface="Times New Roman"/>
                <a:cs typeface="Times New Roman"/>
              </a:rPr>
              <a:t>energy CT.  </a:t>
            </a:r>
            <a:r>
              <a:rPr sz="1200" spc="-5" dirty="0">
                <a:latin typeface="Times New Roman"/>
                <a:cs typeface="Times New Roman"/>
              </a:rPr>
              <a:t>[(3+3)+4 Dec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164465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Principles </a:t>
            </a:r>
            <a:r>
              <a:rPr sz="1200" dirty="0">
                <a:latin typeface="Times New Roman"/>
                <a:cs typeface="Times New Roman"/>
              </a:rPr>
              <a:t>and techniques of </a:t>
            </a: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elastography along with </a:t>
            </a:r>
            <a:r>
              <a:rPr sz="1200" spc="-5" dirty="0">
                <a:latin typeface="Times New Roman"/>
                <a:cs typeface="Times New Roman"/>
              </a:rPr>
              <a:t>its clinical applications. </a:t>
            </a:r>
            <a:r>
              <a:rPr sz="1200" dirty="0">
                <a:latin typeface="Times New Roman"/>
                <a:cs typeface="Times New Roman"/>
              </a:rPr>
              <a:t>[  </a:t>
            </a:r>
            <a:r>
              <a:rPr sz="1200" spc="-5" dirty="0">
                <a:latin typeface="Times New Roman"/>
                <a:cs typeface="Times New Roman"/>
              </a:rPr>
              <a:t>2+4+4 Dec </a:t>
            </a:r>
            <a:r>
              <a:rPr sz="1200" dirty="0">
                <a:latin typeface="Times New Roman"/>
                <a:cs typeface="Times New Roman"/>
              </a:rPr>
              <a:t>15] </a:t>
            </a:r>
            <a:r>
              <a:rPr sz="1200" spc="-5" dirty="0">
                <a:latin typeface="Times New Roman"/>
                <a:cs typeface="Times New Roman"/>
              </a:rPr>
              <a:t>(repeat </a:t>
            </a:r>
            <a:r>
              <a:rPr sz="1200" dirty="0">
                <a:latin typeface="Times New Roman"/>
                <a:cs typeface="Times New Roman"/>
              </a:rPr>
              <a:t>from 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6. </a:t>
            </a:r>
            <a:r>
              <a:rPr sz="1200" spc="-5" dirty="0">
                <a:latin typeface="Times New Roman"/>
                <a:cs typeface="Times New Roman"/>
              </a:rPr>
              <a:t>a) HlFU </a:t>
            </a:r>
            <a:r>
              <a:rPr sz="1200" dirty="0">
                <a:latin typeface="Times New Roman"/>
                <a:cs typeface="Times New Roman"/>
              </a:rPr>
              <a:t>- Principles </a:t>
            </a:r>
            <a:r>
              <a:rPr sz="1200" spc="-5" dirty="0">
                <a:latin typeface="Times New Roman"/>
                <a:cs typeface="Times New Roman"/>
              </a:rPr>
              <a:t>and clinical uses. </a:t>
            </a:r>
            <a:r>
              <a:rPr sz="1200" dirty="0">
                <a:latin typeface="Times New Roman"/>
                <a:cs typeface="Times New Roman"/>
              </a:rPr>
              <a:t>b) PET-CT in </a:t>
            </a:r>
            <a:r>
              <a:rPr sz="1200" spc="-5" dirty="0">
                <a:latin typeface="Times New Roman"/>
                <a:cs typeface="Times New Roman"/>
              </a:rPr>
              <a:t>staging </a:t>
            </a:r>
            <a:r>
              <a:rPr sz="1200" dirty="0">
                <a:latin typeface="Times New Roman"/>
                <a:cs typeface="Times New Roman"/>
              </a:rPr>
              <a:t>of brain tumours. [ </a:t>
            </a:r>
            <a:r>
              <a:rPr sz="1200" spc="-5" dirty="0">
                <a:latin typeface="Times New Roman"/>
                <a:cs typeface="Times New Roman"/>
              </a:rPr>
              <a:t>(3+3+)+4 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71805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Advances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lead apron technology. </a:t>
            </a:r>
            <a:r>
              <a:rPr sz="1200" dirty="0">
                <a:latin typeface="Times New Roman"/>
                <a:cs typeface="Times New Roman"/>
              </a:rPr>
              <a:t>b) Technique of </a:t>
            </a:r>
            <a:r>
              <a:rPr sz="1200" spc="-5" dirty="0">
                <a:latin typeface="Times New Roman"/>
                <a:cs typeface="Times New Roman"/>
              </a:rPr>
              <a:t>MR perfusion and its clinical  applications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brain </a:t>
            </a:r>
            <a:r>
              <a:rPr sz="1200" dirty="0">
                <a:latin typeface="Times New Roman"/>
                <a:cs typeface="Times New Roman"/>
              </a:rPr>
              <a:t>lesions. [ </a:t>
            </a:r>
            <a:r>
              <a:rPr sz="1200" spc="-5" dirty="0">
                <a:latin typeface="Times New Roman"/>
                <a:cs typeface="Times New Roman"/>
              </a:rPr>
              <a:t>4+(3+3)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15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MR spectroscopy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breast.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spectroscopy in prostate. </a:t>
            </a:r>
            <a:r>
              <a:rPr sz="1200" spc="-5" dirty="0">
                <a:latin typeface="Times New Roman"/>
                <a:cs typeface="Times New Roman"/>
              </a:rPr>
              <a:t>[5+5 Apr</a:t>
            </a:r>
            <a:r>
              <a:rPr sz="1200" dirty="0">
                <a:latin typeface="Times New Roman"/>
                <a:cs typeface="Times New Roman"/>
              </a:rPr>
              <a:t> 16]</a:t>
            </a:r>
            <a:endParaRPr sz="1200">
              <a:latin typeface="Times New Roman"/>
              <a:cs typeface="Times New Roman"/>
            </a:endParaRPr>
          </a:p>
          <a:p>
            <a:pPr marL="317500" indent="-304800">
              <a:lnSpc>
                <a:spcPts val="1380"/>
              </a:lnSpc>
              <a:buAutoNum type="arabicPeriod" startAt="94"/>
              <a:tabLst>
                <a:tab pos="3175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PET-MR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MR guided interventions.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 marL="355600" indent="-342900">
              <a:lnSpc>
                <a:spcPts val="1410"/>
              </a:lnSpc>
              <a:buAutoNum type="arabicPeriod" startAt="94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perfusion and diffusion </a:t>
            </a:r>
            <a:r>
              <a:rPr sz="1200" dirty="0">
                <a:latin typeface="Times New Roman"/>
                <a:cs typeface="Times New Roman"/>
              </a:rPr>
              <a:t>MRI in post </a:t>
            </a:r>
            <a:r>
              <a:rPr sz="1200" spc="-5" dirty="0">
                <a:latin typeface="Times New Roman"/>
                <a:cs typeface="Times New Roman"/>
              </a:rPr>
              <a:t>chemotherapy evaluation.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THYROID</a:t>
            </a:r>
            <a:endParaRPr sz="18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345"/>
              </a:spcBef>
              <a:buAutoNum type="arabicPeriod"/>
              <a:tabLst>
                <a:tab pos="1651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USG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thyroid diseases.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66370" indent="-15367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70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thyroid pathology.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F42B16-420D-441C-BBBC-4E9871A4846C}"/>
              </a:ext>
            </a:extLst>
          </p:cNvPr>
          <p:cNvSpPr txBox="1"/>
          <p:nvPr/>
        </p:nvSpPr>
        <p:spPr>
          <a:xfrm>
            <a:off x="3429000" y="8305800"/>
            <a:ext cx="200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Radioloksabha.com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94070" cy="626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Benign breast disease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malignant breast lesions.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Conventional </a:t>
            </a:r>
            <a:r>
              <a:rPr sz="1200" dirty="0">
                <a:latin typeface="Times New Roman"/>
                <a:cs typeface="Times New Roman"/>
              </a:rPr>
              <a:t>mammography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techniques.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X-ray Mammographic tube </a:t>
            </a:r>
            <a:r>
              <a:rPr sz="1200" spc="-5" dirty="0">
                <a:latin typeface="Times New Roman"/>
                <a:cs typeface="Times New Roman"/>
              </a:rPr>
              <a:t>and Breast mammographic views. </a:t>
            </a:r>
            <a:r>
              <a:rPr sz="1200" spc="5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Mammography. </a:t>
            </a:r>
            <a:r>
              <a:rPr sz="1200" dirty="0">
                <a:latin typeface="Times New Roman"/>
                <a:cs typeface="Times New Roman"/>
              </a:rPr>
              <a:t>[DEC 05, JUN</a:t>
            </a:r>
            <a:r>
              <a:rPr sz="1200" spc="-5" dirty="0">
                <a:latin typeface="Times New Roman"/>
                <a:cs typeface="Times New Roman"/>
              </a:rPr>
              <a:t> 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Mammographic Tube </a:t>
            </a:r>
            <a:r>
              <a:rPr sz="1200" dirty="0">
                <a:latin typeface="Times New Roman"/>
                <a:cs typeface="Times New Roman"/>
              </a:rPr>
              <a:t>&amp; Mammography equipment. [JAN 00,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04, JUN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about mammography X-ray unit.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Recent developments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mammography </a:t>
            </a:r>
            <a:r>
              <a:rPr sz="1200" spc="5" dirty="0">
                <a:latin typeface="Times New Roman"/>
                <a:cs typeface="Times New Roman"/>
              </a:rPr>
              <a:t>X-ray </a:t>
            </a:r>
            <a:r>
              <a:rPr sz="1200" dirty="0">
                <a:latin typeface="Times New Roman"/>
                <a:cs typeface="Times New Roman"/>
              </a:rPr>
              <a:t>tube.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Computer aided detection (CAD)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Mammography.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Screening </a:t>
            </a:r>
            <a:r>
              <a:rPr sz="1200" dirty="0">
                <a:latin typeface="Times New Roman"/>
                <a:cs typeface="Times New Roman"/>
              </a:rPr>
              <a:t>mammography — </a:t>
            </a:r>
            <a:r>
              <a:rPr sz="1200" spc="-5" dirty="0">
                <a:latin typeface="Times New Roman"/>
                <a:cs typeface="Times New Roman"/>
              </a:rPr>
              <a:t>Current status. </a:t>
            </a:r>
            <a:r>
              <a:rPr sz="1200" dirty="0">
                <a:latin typeface="Times New Roman"/>
                <a:cs typeface="Times New Roman"/>
              </a:rPr>
              <a:t>[09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i="1" spc="-5" dirty="0">
                <a:latin typeface="Times New Roman"/>
                <a:cs typeface="Times New Roman"/>
              </a:rPr>
              <a:t>repeated </a:t>
            </a:r>
            <a:r>
              <a:rPr sz="1200" i="1" dirty="0">
                <a:latin typeface="Times New Roman"/>
                <a:cs typeface="Times New Roman"/>
              </a:rPr>
              <a:t>on </a:t>
            </a:r>
            <a:r>
              <a:rPr sz="1200" i="1" spc="-5" dirty="0">
                <a:latin typeface="Times New Roman"/>
                <a:cs typeface="Times New Roman"/>
              </a:rPr>
              <a:t>Dec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14</a:t>
            </a:r>
            <a:r>
              <a:rPr sz="1200" dirty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BIRADS classification.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Ultrasound </a:t>
            </a:r>
            <a:r>
              <a:rPr sz="1200" dirty="0">
                <a:latin typeface="Times New Roman"/>
                <a:cs typeface="Times New Roman"/>
              </a:rPr>
              <a:t>Elastography in </a:t>
            </a:r>
            <a:r>
              <a:rPr sz="1200" spc="-5" dirty="0">
                <a:latin typeface="Times New Roman"/>
                <a:cs typeface="Times New Roman"/>
              </a:rPr>
              <a:t>Breast lesions. [09]</a:t>
            </a:r>
            <a:endParaRPr sz="1200">
              <a:latin typeface="Times New Roman"/>
              <a:cs typeface="Times New Roman"/>
            </a:endParaRPr>
          </a:p>
          <a:p>
            <a:pPr marL="12700" marR="24765">
              <a:lnSpc>
                <a:spcPts val="1380"/>
              </a:lnSpc>
              <a:spcBef>
                <a:spcPts val="65"/>
              </a:spcBef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Breast cancer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Mammography, US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MRI. </a:t>
            </a:r>
            <a:r>
              <a:rPr sz="1200" dirty="0">
                <a:latin typeface="Times New Roman"/>
                <a:cs typeface="Times New Roman"/>
              </a:rPr>
              <a:t>Briefly outline  </a:t>
            </a:r>
            <a:r>
              <a:rPr sz="1200" spc="-5" dirty="0">
                <a:latin typeface="Times New Roman"/>
                <a:cs typeface="Times New Roman"/>
              </a:rPr>
              <a:t>approach </a:t>
            </a:r>
            <a:r>
              <a:rPr sz="1200" spc="5" dirty="0">
                <a:latin typeface="Times New Roman"/>
                <a:cs typeface="Times New Roman"/>
              </a:rPr>
              <a:t>(by </a:t>
            </a:r>
            <a:r>
              <a:rPr sz="1200" spc="-5" dirty="0">
                <a:latin typeface="Times New Roman"/>
                <a:cs typeface="Times New Roman"/>
              </a:rPr>
              <a:t>flow chart)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BIRADS </a:t>
            </a:r>
            <a:r>
              <a:rPr sz="1200" dirty="0">
                <a:latin typeface="Times New Roman"/>
                <a:cs typeface="Times New Roman"/>
              </a:rPr>
              <a:t>4 lesion. [June 2011]</a:t>
            </a:r>
            <a:endParaRPr sz="1200">
              <a:latin typeface="Times New Roman"/>
              <a:cs typeface="Times New Roman"/>
            </a:endParaRPr>
          </a:p>
          <a:p>
            <a:pPr marL="12700" marR="52069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current indications </a:t>
            </a:r>
            <a:r>
              <a:rPr sz="1200" dirty="0">
                <a:latin typeface="Times New Roman"/>
                <a:cs typeface="Times New Roman"/>
              </a:rPr>
              <a:t>of MRI in breast </a:t>
            </a:r>
            <a:r>
              <a:rPr sz="1200" spc="-5" dirty="0">
                <a:latin typeface="Times New Roman"/>
                <a:cs typeface="Times New Roman"/>
              </a:rPr>
              <a:t>cancer evaluation. </a:t>
            </a:r>
            <a:r>
              <a:rPr sz="1200" dirty="0">
                <a:latin typeface="Times New Roman"/>
                <a:cs typeface="Times New Roman"/>
              </a:rPr>
              <a:t>Discuss MRI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breast </a:t>
            </a:r>
            <a:r>
              <a:rPr sz="1200" dirty="0">
                <a:latin typeface="Times New Roman"/>
                <a:cs typeface="Times New Roman"/>
              </a:rPr>
              <a:t>cancer. </a:t>
            </a:r>
            <a:r>
              <a:rPr sz="1200" spc="-5" dirty="0">
                <a:latin typeface="Times New Roman"/>
                <a:cs typeface="Times New Roman"/>
              </a:rPr>
              <a:t>[5+5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various mammographic techniques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brief, 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mammographic euipments  available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current recommendations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its use </a:t>
            </a:r>
            <a:r>
              <a:rPr sz="1200" dirty="0">
                <a:latin typeface="Times New Roman"/>
                <a:cs typeface="Times New Roman"/>
              </a:rPr>
              <a:t>fr </a:t>
            </a:r>
            <a:r>
              <a:rPr sz="1200" spc="-5" dirty="0">
                <a:latin typeface="Times New Roman"/>
                <a:cs typeface="Times New Roman"/>
              </a:rPr>
              <a:t>routine screening. [4+3+3 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54737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diffusion </a:t>
            </a:r>
            <a:r>
              <a:rPr sz="1200" spc="-5" dirty="0">
                <a:latin typeface="Times New Roman"/>
                <a:cs typeface="Times New Roman"/>
              </a:rPr>
              <a:t>protocol </a:t>
            </a:r>
            <a:r>
              <a:rPr sz="1200" dirty="0">
                <a:latin typeface="Times New Roman"/>
                <a:cs typeface="Times New Roman"/>
              </a:rPr>
              <a:t>for MRI </a:t>
            </a:r>
            <a:r>
              <a:rPr sz="1200" spc="-5" dirty="0">
                <a:latin typeface="Times New Roman"/>
                <a:cs typeface="Times New Roman"/>
              </a:rPr>
              <a:t>breast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characterization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benign and  malignant breast lesion. </a:t>
            </a:r>
            <a:r>
              <a:rPr sz="1200" dirty="0">
                <a:latin typeface="Times New Roman"/>
                <a:cs typeface="Times New Roman"/>
              </a:rPr>
              <a:t>[ 2x2x4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38125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the components if </a:t>
            </a:r>
            <a:r>
              <a:rPr sz="1200" spc="-5" dirty="0">
                <a:latin typeface="Times New Roman"/>
                <a:cs typeface="Times New Roman"/>
              </a:rPr>
              <a:t>BIRADS system used </a:t>
            </a:r>
            <a:r>
              <a:rPr sz="1200" dirty="0">
                <a:latin typeface="Times New Roman"/>
                <a:cs typeface="Times New Roman"/>
              </a:rPr>
              <a:t>for reporting of </a:t>
            </a:r>
            <a:r>
              <a:rPr sz="1200" spc="-5" dirty="0">
                <a:latin typeface="Times New Roman"/>
                <a:cs typeface="Times New Roman"/>
              </a:rPr>
              <a:t>mammograms. 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indications and findings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breast lesions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MRI. [4+2+4 Dec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7940">
              <a:lnSpc>
                <a:spcPts val="1380"/>
              </a:lnSpc>
              <a:buAutoNum type="arabicPeriod" startAt="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Breast cancer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Mammography, US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MRI. </a:t>
            </a:r>
            <a:r>
              <a:rPr sz="1200" dirty="0">
                <a:latin typeface="Times New Roman"/>
                <a:cs typeface="Times New Roman"/>
              </a:rPr>
              <a:t>Briefly outline  </a:t>
            </a:r>
            <a:r>
              <a:rPr sz="1200" spc="-5" dirty="0">
                <a:latin typeface="Times New Roman"/>
                <a:cs typeface="Times New Roman"/>
              </a:rPr>
              <a:t>approach </a:t>
            </a:r>
            <a:r>
              <a:rPr sz="1200" spc="5" dirty="0">
                <a:latin typeface="Times New Roman"/>
                <a:cs typeface="Times New Roman"/>
              </a:rPr>
              <a:t>(by </a:t>
            </a:r>
            <a:r>
              <a:rPr sz="1200" spc="-5" dirty="0">
                <a:latin typeface="Times New Roman"/>
                <a:cs typeface="Times New Roman"/>
              </a:rPr>
              <a:t>flow chart)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BIRADS </a:t>
            </a:r>
            <a:r>
              <a:rPr sz="1200" dirty="0">
                <a:latin typeface="Times New Roman"/>
                <a:cs typeface="Times New Roman"/>
              </a:rPr>
              <a:t>4 lesion. </a:t>
            </a:r>
            <a:r>
              <a:rPr sz="1200" spc="-5" dirty="0">
                <a:latin typeface="Times New Roman"/>
                <a:cs typeface="Times New Roman"/>
              </a:rPr>
              <a:t>[Dec </a:t>
            </a:r>
            <a:r>
              <a:rPr sz="1200" dirty="0">
                <a:latin typeface="Times New Roman"/>
                <a:cs typeface="Times New Roman"/>
              </a:rPr>
              <a:t>14] (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 June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11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311785">
              <a:lnSpc>
                <a:spcPts val="1380"/>
              </a:lnSpc>
              <a:buAutoNum type="arabicPeriod" startAt="6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BIRADS classification.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Phyllodes </a:t>
            </a:r>
            <a:r>
              <a:rPr sz="1200" dirty="0">
                <a:latin typeface="Times New Roman"/>
                <a:cs typeface="Times New Roman"/>
              </a:rPr>
              <a:t>tumour </a:t>
            </a:r>
            <a:r>
              <a:rPr sz="1200" spc="-5" dirty="0">
                <a:latin typeface="Times New Roman"/>
                <a:cs typeface="Times New Roman"/>
              </a:rPr>
              <a:t>on mammography,  uItrasound and MRI. [4+(2+2+2) Dec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MRI in the evaluation of </a:t>
            </a:r>
            <a:r>
              <a:rPr sz="1200" spc="-5" dirty="0">
                <a:latin typeface="Times New Roman"/>
                <a:cs typeface="Times New Roman"/>
              </a:rPr>
              <a:t>breast masses. </a:t>
            </a:r>
            <a:r>
              <a:rPr sz="1200" spc="5" dirty="0">
                <a:latin typeface="Times New Roman"/>
                <a:cs typeface="Times New Roman"/>
              </a:rPr>
              <a:t>[10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BIOSTATISTICS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30"/>
              </a:spcBef>
            </a:pPr>
            <a:r>
              <a:rPr sz="1200" dirty="0">
                <a:latin typeface="Times New Roman"/>
                <a:cs typeface="Times New Roman"/>
              </a:rPr>
              <a:t>1. Write </a:t>
            </a:r>
            <a:r>
              <a:rPr sz="1200" spc="-5" dirty="0">
                <a:latin typeface="Times New Roman"/>
                <a:cs typeface="Times New Roman"/>
              </a:rPr>
              <a:t>short notes </a:t>
            </a:r>
            <a:r>
              <a:rPr sz="1200" dirty="0">
                <a:latin typeface="Times New Roman"/>
                <a:cs typeface="Times New Roman"/>
              </a:rPr>
              <a:t>on: </a:t>
            </a:r>
            <a:r>
              <a:rPr sz="1200" spc="-5" dirty="0">
                <a:latin typeface="Times New Roman"/>
                <a:cs typeface="Times New Roman"/>
              </a:rPr>
              <a:t>[4+2+2+2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A.What is </a:t>
            </a:r>
            <a:r>
              <a:rPr sz="1200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value?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its significance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clinical applications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research?</a:t>
            </a:r>
            <a:endParaRPr sz="1200">
              <a:latin typeface="Times New Roman"/>
              <a:cs typeface="Times New Roman"/>
            </a:endParaRPr>
          </a:p>
          <a:p>
            <a:pPr marL="189230" indent="-176530">
              <a:lnSpc>
                <a:spcPts val="1380"/>
              </a:lnSpc>
              <a:buAutoNum type="alphaUcPeriod" startAt="2"/>
              <a:tabLst>
                <a:tab pos="189865" algn="l"/>
              </a:tabLst>
            </a:pPr>
            <a:r>
              <a:rPr sz="1200" dirty="0">
                <a:latin typeface="Times New Roman"/>
                <a:cs typeface="Times New Roman"/>
              </a:rPr>
              <a:t>Sensitivity</a:t>
            </a:r>
            <a:endParaRPr sz="1200">
              <a:latin typeface="Times New Roman"/>
              <a:cs typeface="Times New Roman"/>
            </a:endParaRPr>
          </a:p>
          <a:p>
            <a:pPr marL="190500" indent="-177800">
              <a:lnSpc>
                <a:spcPts val="1380"/>
              </a:lnSpc>
              <a:buAutoNum type="alphaUcPeriod" startAt="2"/>
              <a:tabLst>
                <a:tab pos="191135" algn="l"/>
              </a:tabLst>
            </a:pPr>
            <a:r>
              <a:rPr sz="1200" spc="-5" dirty="0">
                <a:latin typeface="Times New Roman"/>
                <a:cs typeface="Times New Roman"/>
              </a:rPr>
              <a:t>Speciﬁcity</a:t>
            </a:r>
            <a:endParaRPr sz="1200">
              <a:latin typeface="Times New Roman"/>
              <a:cs typeface="Times New Roman"/>
            </a:endParaRPr>
          </a:p>
          <a:p>
            <a:pPr marL="198755" indent="-186055">
              <a:lnSpc>
                <a:spcPts val="1410"/>
              </a:lnSpc>
              <a:buAutoNum type="alphaUcPeriod" startAt="2"/>
              <a:tabLst>
                <a:tab pos="199390" algn="l"/>
              </a:tabLst>
            </a:pPr>
            <a:r>
              <a:rPr sz="1200" dirty="0">
                <a:latin typeface="Times New Roman"/>
                <a:cs typeface="Times New Roman"/>
              </a:rPr>
              <a:t>Positive </a:t>
            </a:r>
            <a:r>
              <a:rPr sz="1200" spc="-5" dirty="0">
                <a:latin typeface="Times New Roman"/>
                <a:cs typeface="Times New Roman"/>
              </a:rPr>
              <a:t>and negative predictive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value.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290054"/>
            <a:ext cx="3220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CARDIOVASCULAR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32014"/>
            <a:ext cx="5342255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ultrasound </a:t>
            </a:r>
            <a:r>
              <a:rPr sz="1200" dirty="0">
                <a:latin typeface="Times New Roman"/>
                <a:cs typeface="Times New Roman"/>
              </a:rPr>
              <a:t>versus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angiography of </a:t>
            </a:r>
            <a:r>
              <a:rPr sz="1200" spc="-5" dirty="0">
                <a:latin typeface="Times New Roman"/>
                <a:cs typeface="Times New Roman"/>
              </a:rPr>
              <a:t>carotid vessels.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Cardiac and </a:t>
            </a:r>
            <a:r>
              <a:rPr sz="1200" dirty="0">
                <a:latin typeface="Times New Roman"/>
                <a:cs typeface="Times New Roman"/>
              </a:rPr>
              <a:t>pericardial </a:t>
            </a:r>
            <a:r>
              <a:rPr sz="1200" spc="-5" dirty="0">
                <a:latin typeface="Times New Roman"/>
                <a:cs typeface="Times New Roman"/>
              </a:rPr>
              <a:t>calcification.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plain </a:t>
            </a:r>
            <a:r>
              <a:rPr sz="1200" spc="-5" dirty="0">
                <a:latin typeface="Times New Roman"/>
                <a:cs typeface="Times New Roman"/>
              </a:rPr>
              <a:t>skiagram chest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pulmonary </a:t>
            </a:r>
            <a:r>
              <a:rPr sz="1200" spc="-5" dirty="0">
                <a:latin typeface="Times New Roman"/>
                <a:cs typeface="Times New Roman"/>
              </a:rPr>
              <a:t>Hypertension.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Scimitar syndrome. </a:t>
            </a:r>
            <a:r>
              <a:rPr sz="1200" spc="5" dirty="0">
                <a:latin typeface="Times New Roman"/>
                <a:cs typeface="Times New Roman"/>
              </a:rPr>
              <a:t>[JUL </a:t>
            </a:r>
            <a:r>
              <a:rPr sz="1200" dirty="0">
                <a:latin typeface="Times New Roman"/>
                <a:cs typeface="Times New Roman"/>
              </a:rPr>
              <a:t>97, 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06/07]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Pathogenesis </a:t>
            </a:r>
            <a:r>
              <a:rPr sz="1200" dirty="0">
                <a:latin typeface="Times New Roman"/>
                <a:cs typeface="Times New Roman"/>
              </a:rPr>
              <a:t>of ASD. [JUL 97,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Atrial myxoma. </a:t>
            </a:r>
            <a:r>
              <a:rPr sz="1200" dirty="0">
                <a:latin typeface="Times New Roman"/>
                <a:cs typeface="Times New Roman"/>
              </a:rPr>
              <a:t>[JUL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Amyloid </a:t>
            </a:r>
            <a:r>
              <a:rPr sz="1200" dirty="0">
                <a:latin typeface="Times New Roman"/>
                <a:cs typeface="Times New Roman"/>
              </a:rPr>
              <a:t>heart </a:t>
            </a:r>
            <a:r>
              <a:rPr sz="1200" spc="-5" dirty="0">
                <a:latin typeface="Times New Roman"/>
                <a:cs typeface="Times New Roman"/>
              </a:rPr>
              <a:t>diseases.</a:t>
            </a:r>
            <a:r>
              <a:rPr sz="1200" dirty="0">
                <a:latin typeface="Times New Roman"/>
                <a:cs typeface="Times New Roman"/>
              </a:rPr>
              <a:t> [98]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16295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indent="-229870">
              <a:lnSpc>
                <a:spcPts val="1410"/>
              </a:lnSpc>
              <a:spcBef>
                <a:spcPts val="100"/>
              </a:spcBef>
              <a:buAutoNum type="arabicPeriod" startAt="8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extracranial </a:t>
            </a:r>
            <a:r>
              <a:rPr sz="1200" dirty="0">
                <a:latin typeface="Times New Roman"/>
                <a:cs typeface="Times New Roman"/>
              </a:rPr>
              <a:t>carotid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arteries.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Pathogenesis and classification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Dissecting Aneurysm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Aorta.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Coarctation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aorta. </a:t>
            </a:r>
            <a:r>
              <a:rPr sz="1200" dirty="0">
                <a:latin typeface="Times New Roman"/>
                <a:cs typeface="Times New Roman"/>
              </a:rPr>
              <a:t>[JUL 99; 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02,03]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Role of doppler study in </a:t>
            </a:r>
            <a:r>
              <a:rPr sz="1200" spc="-5" dirty="0">
                <a:latin typeface="Times New Roman"/>
                <a:cs typeface="Times New Roman"/>
              </a:rPr>
              <a:t>lowest </a:t>
            </a:r>
            <a:r>
              <a:rPr sz="1200" dirty="0">
                <a:latin typeface="Times New Roman"/>
                <a:cs typeface="Times New Roman"/>
              </a:rPr>
              <a:t>extremity </a:t>
            </a:r>
            <a:r>
              <a:rPr sz="1200" spc="-5" dirty="0">
                <a:latin typeface="Times New Roman"/>
                <a:cs typeface="Times New Roman"/>
              </a:rPr>
              <a:t>arterial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disease.</a:t>
            </a:r>
            <a:endParaRPr sz="1200">
              <a:latin typeface="Times New Roman"/>
              <a:cs typeface="Times New Roman"/>
            </a:endParaRPr>
          </a:p>
          <a:p>
            <a:pPr marL="280670" indent="-267970">
              <a:lnSpc>
                <a:spcPts val="1380"/>
              </a:lnSpc>
              <a:buAutoNum type="arabicPeriod" startAt="8"/>
              <a:tabLst>
                <a:tab pos="281305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aorto-arteritis. </a:t>
            </a:r>
            <a:r>
              <a:rPr sz="1200" dirty="0">
                <a:latin typeface="Times New Roman"/>
                <a:cs typeface="Times New Roman"/>
              </a:rPr>
              <a:t>[JAN 00,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and 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pericardial effusion.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Abdominal </a:t>
            </a:r>
            <a:r>
              <a:rPr sz="1200" spc="-5" dirty="0">
                <a:latin typeface="Times New Roman"/>
                <a:cs typeface="Times New Roman"/>
              </a:rPr>
              <a:t>aortic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aneurysm.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Doppler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peripheral arterial</a:t>
            </a:r>
            <a:r>
              <a:rPr sz="1200" dirty="0">
                <a:latin typeface="Times New Roman"/>
                <a:cs typeface="Times New Roman"/>
              </a:rPr>
              <a:t> diseases.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disease. [DEC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Tetralogy of </a:t>
            </a:r>
            <a:r>
              <a:rPr sz="1200" spc="-5" dirty="0">
                <a:latin typeface="Times New Roman"/>
                <a:cs typeface="Times New Roman"/>
              </a:rPr>
              <a:t>Fallot.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Stenosis.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8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ischaemic heart disease.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Aortic Dissection.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Imaging and Intervention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Aortic dissection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02/03/09]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8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X-ray in </a:t>
            </a:r>
            <a:r>
              <a:rPr sz="1200" spc="-5" dirty="0">
                <a:latin typeface="Times New Roman"/>
                <a:cs typeface="Times New Roman"/>
              </a:rPr>
              <a:t>CHD.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Plain X-ray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cardiomyopathy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MRI in </a:t>
            </a:r>
            <a:r>
              <a:rPr sz="1200" spc="-5" dirty="0">
                <a:latin typeface="Times New Roman"/>
                <a:cs typeface="Times New Roman"/>
              </a:rPr>
              <a:t>Cardiac Imaging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04/09]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 startAt="8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Pathophysiology </a:t>
            </a:r>
            <a:r>
              <a:rPr sz="1200" dirty="0">
                <a:latin typeface="Times New Roman"/>
                <a:cs typeface="Times New Roman"/>
              </a:rPr>
              <a:t>&amp; imaging of </a:t>
            </a:r>
            <a:r>
              <a:rPr sz="1200" spc="-5" dirty="0">
                <a:latin typeface="Times New Roman"/>
                <a:cs typeface="Times New Roman"/>
              </a:rPr>
              <a:t>Mitral </a:t>
            </a:r>
            <a:r>
              <a:rPr sz="1200" dirty="0">
                <a:latin typeface="Times New Roman"/>
                <a:cs typeface="Times New Roman"/>
              </a:rPr>
              <a:t>valve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[DEC 04, JUN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Congenital anomalies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aortic arch and </a:t>
            </a:r>
            <a:r>
              <a:rPr sz="1200" dirty="0">
                <a:latin typeface="Times New Roman"/>
                <a:cs typeface="Times New Roman"/>
              </a:rPr>
              <a:t>major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branches.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Coronary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Aortic aneurysm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interventions. </a:t>
            </a:r>
            <a:r>
              <a:rPr sz="1200" dirty="0">
                <a:latin typeface="Times New Roman"/>
                <a:cs typeface="Times New Roman"/>
              </a:rPr>
              <a:t>[JUN 05,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05/06]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Superior Vena </a:t>
            </a:r>
            <a:r>
              <a:rPr sz="1200" dirty="0">
                <a:latin typeface="Times New Roman"/>
                <a:cs typeface="Times New Roman"/>
              </a:rPr>
              <a:t>Cava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obstruction.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Total </a:t>
            </a:r>
            <a:r>
              <a:rPr sz="1200" spc="-5" dirty="0">
                <a:latin typeface="Times New Roman"/>
                <a:cs typeface="Times New Roman"/>
              </a:rPr>
              <a:t>anomalous </a:t>
            </a:r>
            <a:r>
              <a:rPr sz="1200" dirty="0">
                <a:latin typeface="Times New Roman"/>
                <a:cs typeface="Times New Roman"/>
              </a:rPr>
              <a:t>pulmonary venous </a:t>
            </a:r>
            <a:r>
              <a:rPr sz="1200" spc="-5" dirty="0">
                <a:latin typeface="Times New Roman"/>
                <a:cs typeface="Times New Roman"/>
              </a:rPr>
              <a:t>drainage.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02/05/07]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Doppler 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deep veins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Takayasu‘s disease </a:t>
            </a:r>
            <a:r>
              <a:rPr sz="1200" spc="5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Non-specific aortoarteritis.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05/06/07]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6"/>
              <a:tabLst>
                <a:tab pos="243204" algn="l"/>
              </a:tabLst>
            </a:pPr>
            <a:r>
              <a:rPr sz="1200" spc="-10" dirty="0">
                <a:latin typeface="Times New Roman"/>
                <a:cs typeface="Times New Roman"/>
              </a:rPr>
              <a:t>Left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right shunts/Extracardiac Left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Right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shunts.[05/06]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Enlarged Left atrium.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Ebstein‘s anomaly. [JUN </a:t>
            </a:r>
            <a:r>
              <a:rPr sz="1200" dirty="0">
                <a:latin typeface="Times New Roman"/>
                <a:cs typeface="Times New Roman"/>
              </a:rPr>
              <a:t>07,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approach in </a:t>
            </a:r>
            <a:r>
              <a:rPr sz="1200" spc="-5" dirty="0">
                <a:latin typeface="Times New Roman"/>
                <a:cs typeface="Times New Roman"/>
              </a:rPr>
              <a:t>Cyanotic </a:t>
            </a:r>
            <a:r>
              <a:rPr sz="1200" dirty="0">
                <a:latin typeface="Times New Roman"/>
                <a:cs typeface="Times New Roman"/>
              </a:rPr>
              <a:t>heart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 marR="491490">
              <a:lnSpc>
                <a:spcPts val="1380"/>
              </a:lnSpc>
              <a:spcBef>
                <a:spcPts val="65"/>
              </a:spcBef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normal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Cornonary arteries and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role 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in  coronary artery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spc="5" dirty="0">
                <a:latin typeface="Times New Roman"/>
                <a:cs typeface="Times New Roman"/>
              </a:rPr>
              <a:t>[June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&amp;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constrictive pericarditis.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congenital anomalies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IVC. Comment </a:t>
            </a:r>
            <a:r>
              <a:rPr sz="1200" dirty="0">
                <a:latin typeface="Times New Roman"/>
                <a:cs typeface="Times New Roman"/>
              </a:rPr>
              <a:t>on role of </a:t>
            </a:r>
            <a:r>
              <a:rPr sz="1200" spc="-5" dirty="0">
                <a:latin typeface="Times New Roman"/>
                <a:cs typeface="Times New Roman"/>
              </a:rPr>
              <a:t>MR </a:t>
            </a:r>
            <a:r>
              <a:rPr sz="1200" dirty="0">
                <a:latin typeface="Times New Roman"/>
                <a:cs typeface="Times New Roman"/>
              </a:rPr>
              <a:t>I in </a:t>
            </a:r>
            <a:r>
              <a:rPr sz="1200" spc="-5" dirty="0">
                <a:latin typeface="Times New Roman"/>
                <a:cs typeface="Times New Roman"/>
              </a:rPr>
              <a:t>their diagnosis.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MRI of </a:t>
            </a: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tumors.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transposition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great vessels. </a:t>
            </a:r>
            <a:r>
              <a:rPr sz="1200" dirty="0">
                <a:latin typeface="Times New Roman"/>
                <a:cs typeface="Times New Roman"/>
              </a:rPr>
              <a:t>Describe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total  anomalous </a:t>
            </a:r>
            <a:r>
              <a:rPr sz="1200" dirty="0">
                <a:latin typeface="Times New Roman"/>
                <a:cs typeface="Times New Roman"/>
              </a:rPr>
              <a:t>pulmonary venous </a:t>
            </a:r>
            <a:r>
              <a:rPr sz="1200" spc="-5" dirty="0">
                <a:latin typeface="Times New Roman"/>
                <a:cs typeface="Times New Roman"/>
              </a:rPr>
              <a:t>drainage.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2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management of </a:t>
            </a:r>
            <a:r>
              <a:rPr sz="1200" spc="-5" dirty="0">
                <a:latin typeface="Times New Roman"/>
                <a:cs typeface="Times New Roman"/>
              </a:rPr>
              <a:t>deep </a:t>
            </a:r>
            <a:r>
              <a:rPr sz="1200" dirty="0">
                <a:latin typeface="Times New Roman"/>
                <a:cs typeface="Times New Roman"/>
              </a:rPr>
              <a:t>vein thrombosis. </a:t>
            </a:r>
            <a:r>
              <a:rPr sz="1200" spc="-5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Intermittent claudication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2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14 </a:t>
            </a:r>
            <a:r>
              <a:rPr sz="1200" spc="-5" dirty="0">
                <a:latin typeface="Times New Roman"/>
                <a:cs typeface="Times New Roman"/>
              </a:rPr>
              <a:t>years </a:t>
            </a:r>
            <a:r>
              <a:rPr sz="1200" dirty="0">
                <a:latin typeface="Times New Roman"/>
                <a:cs typeface="Times New Roman"/>
              </a:rPr>
              <a:t>old with </a:t>
            </a:r>
            <a:r>
              <a:rPr sz="1200" spc="-5" dirty="0">
                <a:latin typeface="Times New Roman"/>
                <a:cs typeface="Times New Roman"/>
              </a:rPr>
              <a:t>hypertension.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239395">
              <a:lnSpc>
                <a:spcPts val="1380"/>
              </a:lnSpc>
              <a:spcBef>
                <a:spcPts val="65"/>
              </a:spcBef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diagnostic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radiograph </a:t>
            </a:r>
            <a:r>
              <a:rPr sz="1200" spc="-5" dirty="0">
                <a:latin typeface="Times New Roman"/>
                <a:cs typeface="Times New Roman"/>
              </a:rPr>
              <a:t>which can </a:t>
            </a:r>
            <a:r>
              <a:rPr sz="1200" dirty="0">
                <a:latin typeface="Times New Roman"/>
                <a:cs typeface="Times New Roman"/>
              </a:rPr>
              <a:t>help in evaluation </a:t>
            </a:r>
            <a:r>
              <a:rPr sz="1200" spc="-5" dirty="0">
                <a:latin typeface="Times New Roman"/>
                <a:cs typeface="Times New Roman"/>
              </a:rPr>
              <a:t>congenital  heart disease.</a:t>
            </a:r>
            <a:r>
              <a:rPr sz="1200" dirty="0">
                <a:latin typeface="Times New Roman"/>
                <a:cs typeface="Times New Roman"/>
              </a:rPr>
              <a:t> 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2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PDA.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657225">
              <a:lnSpc>
                <a:spcPts val="1380"/>
              </a:lnSpc>
              <a:spcBef>
                <a:spcPts val="65"/>
              </a:spcBef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Assessment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correctness </a:t>
            </a:r>
            <a:r>
              <a:rPr sz="1200" dirty="0">
                <a:latin typeface="Times New Roman"/>
                <a:cs typeface="Times New Roman"/>
              </a:rPr>
              <a:t>of positioning of various </a:t>
            </a:r>
            <a:r>
              <a:rPr sz="1200" spc="-5" dirty="0">
                <a:latin typeface="Times New Roman"/>
                <a:cs typeface="Times New Roman"/>
              </a:rPr>
              <a:t>catheters and </a:t>
            </a:r>
            <a:r>
              <a:rPr sz="1200" dirty="0">
                <a:latin typeface="Times New Roman"/>
                <a:cs typeface="Times New Roman"/>
              </a:rPr>
              <a:t>tubes </a:t>
            </a:r>
            <a:r>
              <a:rPr sz="1200" spc="-5" dirty="0">
                <a:latin typeface="Times New Roman"/>
                <a:cs typeface="Times New Roman"/>
              </a:rPr>
              <a:t>as seen </a:t>
            </a:r>
            <a:r>
              <a:rPr sz="1200" dirty="0">
                <a:latin typeface="Times New Roman"/>
                <a:cs typeface="Times New Roman"/>
              </a:rPr>
              <a:t>on  </a:t>
            </a:r>
            <a:r>
              <a:rPr sz="1200" spc="-5" dirty="0">
                <a:latin typeface="Times New Roman"/>
                <a:cs typeface="Times New Roman"/>
              </a:rPr>
              <a:t>chest radiographs.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Cardiac </a:t>
            </a:r>
            <a:r>
              <a:rPr sz="1200" dirty="0">
                <a:latin typeface="Times New Roman"/>
                <a:cs typeface="Times New Roman"/>
              </a:rPr>
              <a:t>CT.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2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MR 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pericardium and its pathologies.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 startAt="2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pulmonary </a:t>
            </a:r>
            <a:r>
              <a:rPr sz="1200" spc="-5" dirty="0">
                <a:latin typeface="Times New Roman"/>
                <a:cs typeface="Times New Roman"/>
              </a:rPr>
              <a:t>venous hypertension? Describe </a:t>
            </a:r>
            <a:r>
              <a:rPr sz="1200" dirty="0">
                <a:latin typeface="Times New Roman"/>
                <a:cs typeface="Times New Roman"/>
              </a:rPr>
              <a:t>plain X-ray </a:t>
            </a:r>
            <a:r>
              <a:rPr sz="1200" spc="-5" dirty="0">
                <a:latin typeface="Times New Roman"/>
                <a:cs typeface="Times New Roman"/>
              </a:rPr>
              <a:t>findings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265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pulmonary venous </a:t>
            </a:r>
            <a:r>
              <a:rPr sz="1200" spc="-5" dirty="0">
                <a:latin typeface="Times New Roman"/>
                <a:cs typeface="Times New Roman"/>
              </a:rPr>
              <a:t>hypertension.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</a:t>
            </a:r>
            <a:r>
              <a:rPr sz="1200" dirty="0">
                <a:latin typeface="Times New Roman"/>
                <a:cs typeface="Times New Roman"/>
              </a:rPr>
              <a:t>approach in </a:t>
            </a:r>
            <a:r>
              <a:rPr sz="1200" spc="-5" dirty="0">
                <a:latin typeface="Times New Roman"/>
                <a:cs typeface="Times New Roman"/>
              </a:rPr>
              <a:t>Acyanotic </a:t>
            </a:r>
            <a:r>
              <a:rPr sz="1200" dirty="0">
                <a:latin typeface="Times New Roman"/>
                <a:cs typeface="Times New Roman"/>
              </a:rPr>
              <a:t>heart </a:t>
            </a:r>
            <a:r>
              <a:rPr sz="1200" spc="-5" dirty="0">
                <a:latin typeface="Times New Roman"/>
                <a:cs typeface="Times New Roman"/>
              </a:rPr>
              <a:t>disease.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Total </a:t>
            </a:r>
            <a:r>
              <a:rPr sz="1200" spc="-5" dirty="0">
                <a:latin typeface="Times New Roman"/>
                <a:cs typeface="Times New Roman"/>
              </a:rPr>
              <a:t>Anomalous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Venous drainage.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51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on chest </a:t>
            </a:r>
            <a:r>
              <a:rPr sz="1200" spc="-5" dirty="0">
                <a:latin typeface="Times New Roman"/>
                <a:cs typeface="Times New Roman"/>
              </a:rPr>
              <a:t>radiograph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acyanotic congenital </a:t>
            </a:r>
            <a:r>
              <a:rPr sz="1200" dirty="0">
                <a:latin typeface="Times New Roman"/>
                <a:cs typeface="Times New Roman"/>
              </a:rPr>
              <a:t>heart </a:t>
            </a:r>
            <a:r>
              <a:rPr sz="1200" spc="-5" dirty="0">
                <a:latin typeface="Times New Roman"/>
                <a:cs typeface="Times New Roman"/>
              </a:rPr>
              <a:t>diseases.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 marR="269875">
              <a:lnSpc>
                <a:spcPts val="1380"/>
              </a:lnSpc>
              <a:spcBef>
                <a:spcPts val="65"/>
              </a:spcBef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Classify peripheral </a:t>
            </a:r>
            <a:r>
              <a:rPr sz="1200" dirty="0">
                <a:latin typeface="Times New Roman"/>
                <a:cs typeface="Times New Roman"/>
              </a:rPr>
              <a:t>vascular </a:t>
            </a:r>
            <a:r>
              <a:rPr sz="1200" spc="-5" dirty="0">
                <a:latin typeface="Times New Roman"/>
                <a:cs typeface="Times New Roman"/>
              </a:rPr>
              <a:t>malformation. Describe sonographic color doppler, </a:t>
            </a:r>
            <a:r>
              <a:rPr sz="1200" dirty="0">
                <a:latin typeface="Times New Roman"/>
                <a:cs typeface="Times New Roman"/>
              </a:rPr>
              <a:t>MRI </a:t>
            </a:r>
            <a:r>
              <a:rPr sz="1200" spc="-5" dirty="0">
                <a:latin typeface="Times New Roman"/>
                <a:cs typeface="Times New Roman"/>
              </a:rPr>
              <a:t>and  angiographic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venous malformation. </a:t>
            </a:r>
            <a:r>
              <a:rPr sz="1200" dirty="0">
                <a:latin typeface="Times New Roman"/>
                <a:cs typeface="Times New Roman"/>
              </a:rPr>
              <a:t>Mention suitable </a:t>
            </a:r>
            <a:r>
              <a:rPr sz="1200" spc="-5" dirty="0">
                <a:latin typeface="Times New Roman"/>
                <a:cs typeface="Times New Roman"/>
              </a:rPr>
              <a:t>embolic material for their  interventional management. [Dec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8255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heart. </a:t>
            </a:r>
            <a:r>
              <a:rPr sz="1200" dirty="0">
                <a:latin typeface="Times New Roman"/>
                <a:cs typeface="Times New Roman"/>
              </a:rPr>
              <a:t>Describe the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myxoma </a:t>
            </a:r>
            <a:r>
              <a:rPr sz="1200" dirty="0">
                <a:latin typeface="Times New Roman"/>
                <a:cs typeface="Times New Roman"/>
              </a:rPr>
              <a:t>of heart. </a:t>
            </a:r>
            <a:r>
              <a:rPr sz="1200" spc="-5" dirty="0">
                <a:latin typeface="Times New Roman"/>
                <a:cs typeface="Times New Roman"/>
              </a:rPr>
              <a:t>[Dec 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42672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venous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 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diagram. Describe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technique </a:t>
            </a:r>
            <a:r>
              <a:rPr sz="1200" dirty="0">
                <a:latin typeface="Times New Roman"/>
                <a:cs typeface="Times New Roman"/>
              </a:rPr>
              <a:t>of color </a:t>
            </a:r>
            <a:r>
              <a:rPr sz="1200" spc="-5" dirty="0">
                <a:latin typeface="Times New Roman"/>
                <a:cs typeface="Times New Roman"/>
              </a:rPr>
              <a:t>doppler 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 </a:t>
            </a:r>
            <a:r>
              <a:rPr sz="1200" spc="-5" dirty="0">
                <a:latin typeface="Times New Roman"/>
                <a:cs typeface="Times New Roman"/>
              </a:rPr>
              <a:t>veins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deep Vein  </a:t>
            </a:r>
            <a:r>
              <a:rPr sz="1200" dirty="0">
                <a:latin typeface="Times New Roman"/>
                <a:cs typeface="Times New Roman"/>
              </a:rPr>
              <a:t>thrombosis. </a:t>
            </a:r>
            <a:r>
              <a:rPr sz="1200" spc="-5" dirty="0">
                <a:latin typeface="Times New Roman"/>
                <a:cs typeface="Times New Roman"/>
              </a:rPr>
              <a:t>[Dec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2010]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of Coarctation of </a:t>
            </a:r>
            <a:r>
              <a:rPr sz="1200" spc="-5" dirty="0">
                <a:latin typeface="Times New Roman"/>
                <a:cs typeface="Times New Roman"/>
              </a:rPr>
              <a:t>aorta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plain radiograph, barium  contrast study, DSA and </a:t>
            </a:r>
            <a:r>
              <a:rPr sz="1200" dirty="0">
                <a:latin typeface="Times New Roman"/>
                <a:cs typeface="Times New Roman"/>
              </a:rPr>
              <a:t>MRI . Briefly describe role of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it. [June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26695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plain </a:t>
            </a:r>
            <a:r>
              <a:rPr sz="1200" spc="-5" dirty="0">
                <a:latin typeface="Times New Roman"/>
                <a:cs typeface="Times New Roman"/>
              </a:rPr>
              <a:t>radiographic findings </a:t>
            </a:r>
            <a:r>
              <a:rPr sz="1200" dirty="0">
                <a:latin typeface="Times New Roman"/>
                <a:cs typeface="Times New Roman"/>
              </a:rPr>
              <a:t>in Rheumatic </a:t>
            </a:r>
            <a:r>
              <a:rPr sz="1200" spc="-5" dirty="0">
                <a:latin typeface="Times New Roman"/>
                <a:cs typeface="Times New Roman"/>
              </a:rPr>
              <a:t>heart </a:t>
            </a:r>
            <a:r>
              <a:rPr sz="1200" dirty="0">
                <a:latin typeface="Times New Roman"/>
                <a:cs typeface="Times New Roman"/>
              </a:rPr>
              <a:t>disease in Mitral Stenosis. </a:t>
            </a:r>
            <a:r>
              <a:rPr sz="1200" spc="-5" dirty="0">
                <a:latin typeface="Times New Roman"/>
                <a:cs typeface="Times New Roman"/>
              </a:rPr>
              <a:t>Mitral  regurgitation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mitral stenosis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Aortic </a:t>
            </a:r>
            <a:r>
              <a:rPr sz="1200" dirty="0">
                <a:latin typeface="Times New Roman"/>
                <a:cs typeface="Times New Roman"/>
              </a:rPr>
              <a:t>stenois. [June 2011]</a:t>
            </a:r>
            <a:endParaRPr sz="1200">
              <a:latin typeface="Times New Roman"/>
              <a:cs typeface="Times New Roman"/>
            </a:endParaRPr>
          </a:p>
          <a:p>
            <a:pPr marL="12700" marR="801370">
              <a:lnSpc>
                <a:spcPts val="1380"/>
              </a:lnSpc>
              <a:buAutoNum type="arabicPeriod" startAt="51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Classify aortic </a:t>
            </a:r>
            <a:r>
              <a:rPr sz="1200" spc="-5" dirty="0">
                <a:latin typeface="Times New Roman"/>
                <a:cs typeface="Times New Roman"/>
              </a:rPr>
              <a:t>dissection.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CT </a:t>
            </a:r>
            <a:r>
              <a:rPr sz="1200" spc="-5" dirty="0">
                <a:latin typeface="Times New Roman"/>
                <a:cs typeface="Times New Roman"/>
              </a:rPr>
              <a:t>angiography </a:t>
            </a:r>
            <a:r>
              <a:rPr sz="1200" dirty="0">
                <a:latin typeface="Times New Roman"/>
                <a:cs typeface="Times New Roman"/>
              </a:rPr>
              <a:t>in diagnosis and 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aortic </a:t>
            </a:r>
            <a:r>
              <a:rPr sz="1200" dirty="0">
                <a:latin typeface="Times New Roman"/>
                <a:cs typeface="Times New Roman"/>
              </a:rPr>
              <a:t>dissection. </a:t>
            </a:r>
            <a:r>
              <a:rPr sz="1200" spc="-5" dirty="0">
                <a:latin typeface="Times New Roman"/>
                <a:cs typeface="Times New Roman"/>
              </a:rPr>
              <a:t>[2+5+3 Dec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95885">
              <a:lnSpc>
                <a:spcPts val="1380"/>
              </a:lnSpc>
              <a:spcBef>
                <a:spcPts val="5"/>
              </a:spcBef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</a:t>
            </a:r>
            <a:r>
              <a:rPr sz="1200" dirty="0">
                <a:latin typeface="Times New Roman"/>
                <a:cs typeface="Times New Roman"/>
              </a:rPr>
              <a:t>chest pain in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elderly patient. Briefly describe 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3  </a:t>
            </a:r>
            <a:r>
              <a:rPr sz="1200" spc="-5" dirty="0">
                <a:latin typeface="Times New Roman"/>
                <a:cs typeface="Times New Roman"/>
              </a:rPr>
              <a:t>common </a:t>
            </a:r>
            <a:r>
              <a:rPr sz="1200" dirty="0">
                <a:latin typeface="Times New Roman"/>
                <a:cs typeface="Times New Roman"/>
              </a:rPr>
              <a:t>likely </a:t>
            </a:r>
            <a:r>
              <a:rPr sz="1200" spc="-5" dirty="0">
                <a:latin typeface="Times New Roman"/>
                <a:cs typeface="Times New Roman"/>
              </a:rPr>
              <a:t>conditions. [1+3+3+3 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22225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congenital cardiac abnormalities. Briefly </a:t>
            </a:r>
            <a:r>
              <a:rPr sz="1200" dirty="0">
                <a:latin typeface="Times New Roman"/>
                <a:cs typeface="Times New Roman"/>
              </a:rPr>
              <a:t>discuss </a:t>
            </a:r>
            <a:r>
              <a:rPr sz="1200" spc="-5" dirty="0">
                <a:latin typeface="Times New Roman"/>
                <a:cs typeface="Times New Roman"/>
              </a:rPr>
              <a:t>abnormalities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Situs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Looping  </a:t>
            </a:r>
            <a:r>
              <a:rPr sz="1200" dirty="0">
                <a:latin typeface="Times New Roman"/>
                <a:cs typeface="Times New Roman"/>
              </a:rPr>
              <a:t>(or </a:t>
            </a:r>
            <a:r>
              <a:rPr sz="1200" spc="-5" dirty="0">
                <a:latin typeface="Times New Roman"/>
                <a:cs typeface="Times New Roman"/>
              </a:rPr>
              <a:t>topology)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their imaging features. </a:t>
            </a:r>
            <a:r>
              <a:rPr sz="1200" dirty="0">
                <a:latin typeface="Times New Roman"/>
                <a:cs typeface="Times New Roman"/>
              </a:rPr>
              <a:t>[2+4+4 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59385" algn="just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truncus </a:t>
            </a:r>
            <a:r>
              <a:rPr sz="1200" spc="-5" dirty="0">
                <a:latin typeface="Times New Roman"/>
                <a:cs typeface="Times New Roman"/>
              </a:rPr>
              <a:t>arteriosus. </a:t>
            </a:r>
            <a:r>
              <a:rPr sz="1200" dirty="0">
                <a:latin typeface="Times New Roman"/>
                <a:cs typeface="Times New Roman"/>
              </a:rPr>
              <a:t>Mention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spc="-10" dirty="0">
                <a:latin typeface="Times New Roman"/>
                <a:cs typeface="Times New Roman"/>
              </a:rPr>
              <a:t>types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characteristic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its various types.  </a:t>
            </a:r>
            <a:r>
              <a:rPr sz="1200" dirty="0">
                <a:latin typeface="Times New Roman"/>
                <a:cs typeface="Times New Roman"/>
              </a:rPr>
              <a:t>Briefly describe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chest </a:t>
            </a:r>
            <a:r>
              <a:rPr sz="1200" spc="-5" dirty="0">
                <a:latin typeface="Times New Roman"/>
                <a:cs typeface="Times New Roman"/>
              </a:rPr>
              <a:t>radiographic, echocardiographic and </a:t>
            </a:r>
            <a:r>
              <a:rPr sz="1200" dirty="0">
                <a:latin typeface="Times New Roman"/>
                <a:cs typeface="Times New Roman"/>
              </a:rPr>
              <a:t>MRI findings. </a:t>
            </a:r>
            <a:r>
              <a:rPr sz="1200" spc="-5" dirty="0">
                <a:latin typeface="Times New Roman"/>
                <a:cs typeface="Times New Roman"/>
              </a:rPr>
              <a:t>[2+2+2+2+2 </a:t>
            </a:r>
            <a:r>
              <a:rPr sz="1200" dirty="0">
                <a:latin typeface="Times New Roman"/>
                <a:cs typeface="Times New Roman"/>
              </a:rPr>
              <a:t>Jun  12]</a:t>
            </a:r>
            <a:endParaRPr sz="1200">
              <a:latin typeface="Times New Roman"/>
              <a:cs typeface="Times New Roman"/>
            </a:endParaRPr>
          </a:p>
          <a:p>
            <a:pPr marL="12700" marR="4064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bilateral inferior rib notching. Describe chest  radiographic,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angiographic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Coarctation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Aorta. </a:t>
            </a:r>
            <a:r>
              <a:rPr sz="1200" dirty="0">
                <a:latin typeface="Times New Roman"/>
                <a:cs typeface="Times New Roman"/>
              </a:rPr>
              <a:t>Briefly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role of 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</a:t>
            </a:r>
            <a:r>
              <a:rPr sz="1200" spc="-5" dirty="0">
                <a:latin typeface="Times New Roman"/>
                <a:cs typeface="Times New Roman"/>
              </a:rPr>
              <a:t>inmanagement </a:t>
            </a:r>
            <a:r>
              <a:rPr sz="1200" dirty="0">
                <a:latin typeface="Times New Roman"/>
                <a:cs typeface="Times New Roman"/>
              </a:rPr>
              <a:t>of Coarctation of </a:t>
            </a:r>
            <a:r>
              <a:rPr sz="1200" spc="-5" dirty="0">
                <a:latin typeface="Times New Roman"/>
                <a:cs typeface="Times New Roman"/>
              </a:rPr>
              <a:t>Aorta. [2+(2+2+2)+2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248285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How will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radiologically investigate a 60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hypertensive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diabetic female  presenting with severe chest </a:t>
            </a:r>
            <a:r>
              <a:rPr sz="1200" dirty="0">
                <a:latin typeface="Times New Roman"/>
                <a:cs typeface="Times New Roman"/>
              </a:rPr>
              <a:t>pain of </a:t>
            </a:r>
            <a:r>
              <a:rPr sz="1200" spc="-5" dirty="0">
                <a:latin typeface="Times New Roman"/>
                <a:cs typeface="Times New Roman"/>
              </a:rPr>
              <a:t>acute onset? Brieﬂy </a:t>
            </a:r>
            <a:r>
              <a:rPr sz="1200" dirty="0">
                <a:latin typeface="Times New Roman"/>
                <a:cs typeface="Times New Roman"/>
              </a:rPr>
              <a:t>discuss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the most  </a:t>
            </a:r>
            <a:r>
              <a:rPr sz="1200" spc="-5" dirty="0">
                <a:latin typeface="Times New Roman"/>
                <a:cs typeface="Times New Roman"/>
              </a:rPr>
              <a:t>common cause </a:t>
            </a:r>
            <a:r>
              <a:rPr sz="1200" dirty="0">
                <a:latin typeface="Times New Roman"/>
                <a:cs typeface="Times New Roman"/>
              </a:rPr>
              <a:t>for it. </a:t>
            </a:r>
            <a:r>
              <a:rPr sz="1200" spc="-5" dirty="0">
                <a:latin typeface="Times New Roman"/>
                <a:cs typeface="Times New Roman"/>
              </a:rPr>
              <a:t>Also describe </a:t>
            </a:r>
            <a:r>
              <a:rPr sz="1200" dirty="0">
                <a:latin typeface="Times New Roman"/>
                <a:cs typeface="Times New Roman"/>
              </a:rPr>
              <a:t>role of radiology in </a:t>
            </a:r>
            <a:r>
              <a:rPr sz="1200" spc="-5" dirty="0">
                <a:latin typeface="Times New Roman"/>
                <a:cs typeface="Times New Roman"/>
              </a:rPr>
              <a:t>its complications. [3+5+2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39878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sided </a:t>
            </a:r>
            <a:r>
              <a:rPr sz="1200" spc="-5" dirty="0">
                <a:latin typeface="Times New Roman"/>
                <a:cs typeface="Times New Roman"/>
              </a:rPr>
              <a:t>aortic arch abnormalities. Draw suitable diagrams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these  </a:t>
            </a:r>
            <a:r>
              <a:rPr sz="1200" spc="-5" dirty="0">
                <a:latin typeface="Times New Roman"/>
                <a:cs typeface="Times New Roman"/>
              </a:rPr>
              <a:t>anomalies. Discuss imaging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dysphagia </a:t>
            </a:r>
            <a:r>
              <a:rPr sz="1200" dirty="0">
                <a:latin typeface="Times New Roman"/>
                <a:cs typeface="Times New Roman"/>
              </a:rPr>
              <a:t>lusoria. </a:t>
            </a:r>
            <a:r>
              <a:rPr sz="1200" spc="-5" dirty="0">
                <a:latin typeface="Times New Roman"/>
                <a:cs typeface="Times New Roman"/>
              </a:rPr>
              <a:t>[2+5+3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5875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and briefly describe the 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diagnosis and management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thoracic </a:t>
            </a:r>
            <a:r>
              <a:rPr sz="1200" dirty="0">
                <a:latin typeface="Times New Roman"/>
                <a:cs typeface="Times New Roman"/>
              </a:rPr>
              <a:t>aortic </a:t>
            </a:r>
            <a:r>
              <a:rPr sz="1200" spc="-5" dirty="0">
                <a:latin typeface="Times New Roman"/>
                <a:cs typeface="Times New Roman"/>
              </a:rPr>
              <a:t>aneurysm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below the age of forty </a:t>
            </a:r>
            <a:r>
              <a:rPr sz="1200" spc="-5" dirty="0">
                <a:latin typeface="Times New Roman"/>
                <a:cs typeface="Times New Roman"/>
              </a:rPr>
              <a:t>years. [2+4+4 Dec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radiographic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enlarged right atrium and enlarged left </a:t>
            </a:r>
            <a:r>
              <a:rPr sz="1200" dirty="0">
                <a:latin typeface="Times New Roman"/>
                <a:cs typeface="Times New Roman"/>
              </a:rPr>
              <a:t>atrium. Briefly 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lung </a:t>
            </a:r>
            <a:r>
              <a:rPr sz="1200" spc="-5" dirty="0">
                <a:latin typeface="Times New Roman"/>
                <a:cs typeface="Times New Roman"/>
              </a:rPr>
              <a:t>field changes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of mitral </a:t>
            </a:r>
            <a:r>
              <a:rPr sz="1200" spc="-5" dirty="0">
                <a:latin typeface="Times New Roman"/>
                <a:cs typeface="Times New Roman"/>
              </a:rPr>
              <a:t>stenosis [2+3+5 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61594">
              <a:lnSpc>
                <a:spcPts val="1380"/>
              </a:lnSpc>
              <a:spcBef>
                <a:spcPts val="5"/>
              </a:spcBef>
              <a:buAutoNum type="arabicPeriod" startAt="51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Briefly describe the anatomy of the pericardium. </a:t>
            </a:r>
            <a:r>
              <a:rPr sz="1200" spc="-10" dirty="0">
                <a:latin typeface="Times New Roman"/>
                <a:cs typeface="Times New Roman"/>
              </a:rPr>
              <a:t>List </a:t>
            </a:r>
            <a:r>
              <a:rPr sz="1200" spc="-5" dirty="0">
                <a:latin typeface="Times New Roman"/>
                <a:cs typeface="Times New Roman"/>
              </a:rPr>
              <a:t>various causes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 a </a:t>
            </a:r>
            <a:r>
              <a:rPr sz="1200" spc="-5" dirty="0">
                <a:latin typeface="Times New Roman"/>
                <a:cs typeface="Times New Roman"/>
              </a:rPr>
              <a:t>case </a:t>
            </a:r>
            <a:r>
              <a:rPr sz="1200" dirty="0">
                <a:latin typeface="Times New Roman"/>
                <a:cs typeface="Times New Roman"/>
              </a:rPr>
              <a:t>odd </a:t>
            </a:r>
            <a:r>
              <a:rPr sz="1200" spc="-5" dirty="0">
                <a:latin typeface="Times New Roman"/>
                <a:cs typeface="Times New Roman"/>
              </a:rPr>
              <a:t>constrictive </a:t>
            </a:r>
            <a:r>
              <a:rPr sz="1200" dirty="0">
                <a:latin typeface="Times New Roman"/>
                <a:cs typeface="Times New Roman"/>
              </a:rPr>
              <a:t>pericarditis. </a:t>
            </a:r>
            <a:r>
              <a:rPr sz="1200" spc="-5" dirty="0">
                <a:latin typeface="Times New Roman"/>
                <a:cs typeface="Times New Roman"/>
              </a:rPr>
              <a:t>[2+2+6 Dec</a:t>
            </a:r>
            <a:r>
              <a:rPr sz="1200" dirty="0">
                <a:latin typeface="Times New Roman"/>
                <a:cs typeface="Times New Roman"/>
              </a:rPr>
              <a:t> 12]</a:t>
            </a:r>
            <a:endParaRPr sz="1200">
              <a:latin typeface="Times New Roman"/>
              <a:cs typeface="Times New Roman"/>
            </a:endParaRPr>
          </a:p>
          <a:p>
            <a:pPr marL="12700" marR="172720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arterial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carotid </a:t>
            </a:r>
            <a:r>
              <a:rPr sz="1200" dirty="0">
                <a:latin typeface="Times New Roman"/>
                <a:cs typeface="Times New Roman"/>
              </a:rPr>
              <a:t>vascular </a:t>
            </a:r>
            <a:r>
              <a:rPr sz="1200" spc="-5" dirty="0">
                <a:latin typeface="Times New Roman"/>
                <a:cs typeface="Times New Roman"/>
              </a:rPr>
              <a:t>system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labeled diagrams. 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ultrasound &amp; </a:t>
            </a:r>
            <a:r>
              <a:rPr sz="1200" spc="-5" dirty="0">
                <a:latin typeface="Times New Roman"/>
                <a:cs typeface="Times New Roman"/>
              </a:rPr>
              <a:t>color Doppler </a:t>
            </a:r>
            <a:r>
              <a:rPr sz="1200" dirty="0">
                <a:latin typeface="Times New Roman"/>
                <a:cs typeface="Times New Roman"/>
              </a:rPr>
              <a:t>imaging in evaluation of extra </a:t>
            </a:r>
            <a:r>
              <a:rPr sz="1200" spc="-5" dirty="0">
                <a:latin typeface="Times New Roman"/>
                <a:cs typeface="Times New Roman"/>
              </a:rPr>
              <a:t>cranial </a:t>
            </a:r>
            <a:r>
              <a:rPr sz="1200" dirty="0">
                <a:latin typeface="Times New Roman"/>
                <a:cs typeface="Times New Roman"/>
              </a:rPr>
              <a:t>carotid  </a:t>
            </a:r>
            <a:r>
              <a:rPr sz="1200" spc="-5" dirty="0">
                <a:latin typeface="Times New Roman"/>
                <a:cs typeface="Times New Roman"/>
              </a:rPr>
              <a:t>occlusive disease. </a:t>
            </a:r>
            <a:r>
              <a:rPr sz="1200" dirty="0">
                <a:latin typeface="Times New Roman"/>
                <a:cs typeface="Times New Roman"/>
              </a:rPr>
              <a:t>[2+2+6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 marR="102870" algn="just">
              <a:lnSpc>
                <a:spcPts val="1380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indications of </a:t>
            </a:r>
            <a:r>
              <a:rPr sz="1200" spc="-5" dirty="0">
                <a:latin typeface="Times New Roman"/>
                <a:cs typeface="Times New Roman"/>
              </a:rPr>
              <a:t>MDCT coronary angiography. Describe </a:t>
            </a:r>
            <a:r>
              <a:rPr sz="1200" dirty="0">
                <a:latin typeface="Times New Roman"/>
                <a:cs typeface="Times New Roman"/>
              </a:rPr>
              <a:t>the methods to </a:t>
            </a:r>
            <a:r>
              <a:rPr sz="1200" spc="-5" dirty="0">
                <a:latin typeface="Times New Roman"/>
                <a:cs typeface="Times New Roman"/>
              </a:rPr>
              <a:t>reduce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radiation dosage </a:t>
            </a:r>
            <a:r>
              <a:rPr sz="1200" dirty="0">
                <a:latin typeface="Times New Roman"/>
                <a:cs typeface="Times New Roman"/>
              </a:rPr>
              <a:t>to patients during performance 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coronary </a:t>
            </a:r>
            <a:r>
              <a:rPr sz="1200" spc="-5" dirty="0">
                <a:latin typeface="Times New Roman"/>
                <a:cs typeface="Times New Roman"/>
              </a:rPr>
              <a:t>angiography. </a:t>
            </a:r>
            <a:r>
              <a:rPr sz="1200" dirty="0">
                <a:latin typeface="Times New Roman"/>
                <a:cs typeface="Times New Roman"/>
              </a:rPr>
              <a:t>[2+8 </a:t>
            </a:r>
            <a:r>
              <a:rPr sz="1200" spc="-5" dirty="0">
                <a:latin typeface="Times New Roman"/>
                <a:cs typeface="Times New Roman"/>
              </a:rPr>
              <a:t>Dec  </a:t>
            </a:r>
            <a:r>
              <a:rPr sz="1200" dirty="0">
                <a:latin typeface="Times New Roman"/>
                <a:cs typeface="Times New Roman"/>
              </a:rPr>
              <a:t>12]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buAutoNum type="arabicPeriod" startAt="51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left atrial enlargement. Discuss its findings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chest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radiograph.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67095" cy="8096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33401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other imaging </a:t>
            </a:r>
            <a:r>
              <a:rPr sz="1200" dirty="0">
                <a:latin typeface="Times New Roman"/>
                <a:cs typeface="Times New Roman"/>
              </a:rPr>
              <a:t>techniques </a:t>
            </a:r>
            <a:r>
              <a:rPr sz="1200" spc="-5" dirty="0">
                <a:latin typeface="Times New Roman"/>
                <a:cs typeface="Times New Roman"/>
              </a:rPr>
              <a:t>will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useful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making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diagnosis? Briefly highlight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significance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each. [2+3+2+3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8419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is Eisenmenger Syndrome? 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conditions that </a:t>
            </a:r>
            <a:r>
              <a:rPr sz="1200" dirty="0">
                <a:latin typeface="Times New Roman"/>
                <a:cs typeface="Times New Roman"/>
              </a:rPr>
              <a:t>may produce this </a:t>
            </a:r>
            <a:r>
              <a:rPr sz="1200" spc="-5" dirty="0">
                <a:latin typeface="Times New Roman"/>
                <a:cs typeface="Times New Roman"/>
              </a:rPr>
              <a:t>syndrome.  Discuss its </a:t>
            </a:r>
            <a:r>
              <a:rPr sz="1200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features. [2+2+6 </a:t>
            </a:r>
            <a:r>
              <a:rPr sz="1200" dirty="0">
                <a:latin typeface="Times New Roman"/>
                <a:cs typeface="Times New Roman"/>
              </a:rPr>
              <a:t>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183515" algn="just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four clinical </a:t>
            </a:r>
            <a:r>
              <a:rPr sz="1200" dirty="0">
                <a:latin typeface="Times New Roman"/>
                <a:cs typeface="Times New Roman"/>
              </a:rPr>
              <a:t>conditions which </a:t>
            </a:r>
            <a:r>
              <a:rPr sz="1200" spc="-5" dirty="0">
                <a:latin typeface="Times New Roman"/>
                <a:cs typeface="Times New Roman"/>
              </a:rPr>
              <a:t>produce </a:t>
            </a:r>
            <a:r>
              <a:rPr sz="1200" dirty="0">
                <a:latin typeface="Times New Roman"/>
                <a:cs typeface="Times New Roman"/>
              </a:rPr>
              <a:t>a left to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cardiac shunt. </a:t>
            </a:r>
            <a:r>
              <a:rPr sz="1200" spc="-5" dirty="0">
                <a:latin typeface="Times New Roman"/>
                <a:cs typeface="Times New Roman"/>
              </a:rPr>
              <a:t>Discuss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two. What would be the </a:t>
            </a:r>
            <a:r>
              <a:rPr sz="1200" spc="-5" dirty="0">
                <a:latin typeface="Times New Roman"/>
                <a:cs typeface="Times New Roman"/>
              </a:rPr>
              <a:t>radiographic signs </a:t>
            </a:r>
            <a:r>
              <a:rPr sz="1200" dirty="0">
                <a:latin typeface="Times New Roman"/>
                <a:cs typeface="Times New Roman"/>
              </a:rPr>
              <a:t>of the possible  </a:t>
            </a:r>
            <a:r>
              <a:rPr sz="1200" spc="-5" dirty="0">
                <a:latin typeface="Times New Roman"/>
                <a:cs typeface="Times New Roman"/>
              </a:rPr>
              <a:t>hemodynamic complications, </a:t>
            </a:r>
            <a:r>
              <a:rPr sz="1200" dirty="0">
                <a:latin typeface="Times New Roman"/>
                <a:cs typeface="Times New Roman"/>
              </a:rPr>
              <a:t>if the </a:t>
            </a:r>
            <a:r>
              <a:rPr sz="1200" spc="-5" dirty="0">
                <a:latin typeface="Times New Roman"/>
                <a:cs typeface="Times New Roman"/>
              </a:rPr>
              <a:t>condition remains </a:t>
            </a:r>
            <a:r>
              <a:rPr sz="1200" dirty="0">
                <a:latin typeface="Times New Roman"/>
                <a:cs typeface="Times New Roman"/>
              </a:rPr>
              <a:t>untreated?. </a:t>
            </a:r>
            <a:r>
              <a:rPr sz="1200" spc="-5" dirty="0">
                <a:latin typeface="Times New Roman"/>
                <a:cs typeface="Times New Roman"/>
              </a:rPr>
              <a:t>[2+3+3+2 Dec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6413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radiologically-evident pericardial afflictions </a:t>
            </a:r>
            <a:r>
              <a:rPr sz="1200" dirty="0">
                <a:latin typeface="Times New Roman"/>
                <a:cs typeface="Times New Roman"/>
              </a:rPr>
              <a:t>on a chest </a:t>
            </a:r>
            <a:r>
              <a:rPr sz="1200" spc="-5" dirty="0">
                <a:latin typeface="Times New Roman"/>
                <a:cs typeface="Times New Roman"/>
              </a:rPr>
              <a:t>radiograph. </a:t>
            </a:r>
            <a:r>
              <a:rPr sz="1200" dirty="0">
                <a:latin typeface="Times New Roman"/>
                <a:cs typeface="Times New Roman"/>
              </a:rPr>
              <a:t>Described  their </a:t>
            </a:r>
            <a:r>
              <a:rPr sz="1200" spc="5" dirty="0">
                <a:latin typeface="Times New Roman"/>
                <a:cs typeface="Times New Roman"/>
              </a:rPr>
              <a:t>key </a:t>
            </a:r>
            <a:r>
              <a:rPr sz="1200" spc="-5" dirty="0">
                <a:latin typeface="Times New Roman"/>
                <a:cs typeface="Times New Roman"/>
              </a:rPr>
              <a:t>radiological findings. (2+8 Dec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13)</a:t>
            </a:r>
            <a:endParaRPr sz="1200">
              <a:latin typeface="Times New Roman"/>
              <a:cs typeface="Times New Roman"/>
            </a:endParaRPr>
          </a:p>
          <a:p>
            <a:pPr marL="12700" marR="47625">
              <a:lnSpc>
                <a:spcPts val="1380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diagnostic approach </a:t>
            </a:r>
            <a:r>
              <a:rPr sz="1200" dirty="0">
                <a:latin typeface="Times New Roman"/>
                <a:cs typeface="Times New Roman"/>
              </a:rPr>
              <a:t>in a 7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boy presenting with a </a:t>
            </a:r>
            <a:r>
              <a:rPr sz="1200" spc="-5" dirty="0">
                <a:latin typeface="Times New Roman"/>
                <a:cs typeface="Times New Roman"/>
              </a:rPr>
              <a:t>progressive </a:t>
            </a:r>
            <a:r>
              <a:rPr sz="1200" dirty="0">
                <a:latin typeface="Times New Roman"/>
                <a:cs typeface="Times New Roman"/>
              </a:rPr>
              <a:t>pulsatile  </a:t>
            </a:r>
            <a:r>
              <a:rPr sz="1200" spc="-5" dirty="0">
                <a:latin typeface="Times New Roman"/>
                <a:cs typeface="Times New Roman"/>
              </a:rPr>
              <a:t>swelling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right </a:t>
            </a:r>
            <a:r>
              <a:rPr sz="1200" dirty="0">
                <a:latin typeface="Times New Roman"/>
                <a:cs typeface="Times New Roman"/>
              </a:rPr>
              <a:t>forearm.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imaging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Doppler and MRI. [3+3+4 Dec 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pathophysiology of </a:t>
            </a:r>
            <a:r>
              <a:rPr sz="1200" spc="-5" dirty="0">
                <a:latin typeface="Times New Roman"/>
                <a:cs typeface="Times New Roman"/>
              </a:rPr>
              <a:t>venous incompetence </a:t>
            </a:r>
            <a:r>
              <a:rPr sz="1200" dirty="0">
                <a:latin typeface="Times New Roman"/>
                <a:cs typeface="Times New Roman"/>
              </a:rPr>
              <a:t>in lower </a:t>
            </a:r>
            <a:r>
              <a:rPr sz="1200" spc="-5" dirty="0">
                <a:latin typeface="Times New Roman"/>
                <a:cs typeface="Times New Roman"/>
              </a:rPr>
              <a:t>extremity. </a:t>
            </a:r>
            <a:r>
              <a:rPr sz="1200" dirty="0">
                <a:latin typeface="Times New Roman"/>
                <a:cs typeface="Times New Roman"/>
              </a:rPr>
              <a:t>What are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common</a:t>
            </a:r>
            <a:endParaRPr sz="1200">
              <a:latin typeface="Times New Roman"/>
              <a:cs typeface="Times New Roman"/>
            </a:endParaRPr>
          </a:p>
          <a:p>
            <a:pPr marL="12700" marR="382905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locations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perforators? Describe </a:t>
            </a:r>
            <a:r>
              <a:rPr sz="1200" dirty="0">
                <a:latin typeface="Times New Roman"/>
                <a:cs typeface="Times New Roman"/>
              </a:rPr>
              <a:t>technique &amp; 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Doppler examination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venous </a:t>
            </a:r>
            <a:r>
              <a:rPr sz="1200" dirty="0">
                <a:latin typeface="Times New Roman"/>
                <a:cs typeface="Times New Roman"/>
              </a:rPr>
              <a:t>incompetency in </a:t>
            </a:r>
            <a:r>
              <a:rPr sz="1200" spc="-5" dirty="0">
                <a:latin typeface="Times New Roman"/>
                <a:cs typeface="Times New Roman"/>
              </a:rPr>
              <a:t>lower extremity. [2+3+5 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indications of coronary CT </a:t>
            </a:r>
            <a:r>
              <a:rPr sz="1200" spc="-5" dirty="0">
                <a:latin typeface="Times New Roman"/>
                <a:cs typeface="Times New Roman"/>
              </a:rPr>
              <a:t>angiography? Describe </a:t>
            </a:r>
            <a:r>
              <a:rPr sz="1200" dirty="0">
                <a:latin typeface="Times New Roman"/>
                <a:cs typeface="Times New Roman"/>
              </a:rPr>
              <a:t>the techniques of performing  coronary CT </a:t>
            </a:r>
            <a:r>
              <a:rPr sz="1200" spc="-5" dirty="0">
                <a:latin typeface="Times New Roman"/>
                <a:cs typeface="Times New Roman"/>
              </a:rPr>
              <a:t>angiography. </a:t>
            </a:r>
            <a:r>
              <a:rPr sz="1200" dirty="0">
                <a:latin typeface="Times New Roman"/>
                <a:cs typeface="Times New Roman"/>
              </a:rPr>
              <a:t>What do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understand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Calcium </a:t>
            </a:r>
            <a:r>
              <a:rPr sz="1200" dirty="0">
                <a:latin typeface="Times New Roman"/>
                <a:cs typeface="Times New Roman"/>
              </a:rPr>
              <a:t>score </a:t>
            </a:r>
            <a:r>
              <a:rPr sz="1200" spc="-5" dirty="0">
                <a:latin typeface="Times New Roman"/>
                <a:cs typeface="Times New Roman"/>
              </a:rPr>
              <a:t>and what is its clinical  relevance? [2+5+3 Dec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13]</a:t>
            </a:r>
            <a:endParaRPr sz="1200">
              <a:latin typeface="Times New Roman"/>
              <a:cs typeface="Times New Roman"/>
            </a:endParaRPr>
          </a:p>
          <a:p>
            <a:pPr marL="12700" marR="33020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Aortic aneurysm </a:t>
            </a:r>
            <a:r>
              <a:rPr sz="1200" dirty="0">
                <a:latin typeface="Times New Roman"/>
                <a:cs typeface="Times New Roman"/>
              </a:rPr>
              <a:t>in a 30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male patient. How </a:t>
            </a:r>
            <a:r>
              <a:rPr sz="1200" spc="-5" dirty="0">
                <a:latin typeface="Times New Roman"/>
                <a:cs typeface="Times New Roman"/>
              </a:rPr>
              <a:t>will </a:t>
            </a:r>
            <a:r>
              <a:rPr sz="1200" spc="-10" dirty="0">
                <a:latin typeface="Times New Roman"/>
                <a:cs typeface="Times New Roman"/>
              </a:rPr>
              <a:t>you  </a:t>
            </a:r>
            <a:r>
              <a:rPr sz="1200" spc="-5" dirty="0">
                <a:latin typeface="Times New Roman"/>
                <a:cs typeface="Times New Roman"/>
              </a:rPr>
              <a:t>differential b/w </a:t>
            </a:r>
            <a:r>
              <a:rPr sz="1200" dirty="0">
                <a:latin typeface="Times New Roman"/>
                <a:cs typeface="Times New Roman"/>
              </a:rPr>
              <a:t>these various </a:t>
            </a:r>
            <a:r>
              <a:rPr sz="1200" spc="-5" dirty="0">
                <a:latin typeface="Times New Roman"/>
                <a:cs typeface="Times New Roman"/>
              </a:rPr>
              <a:t>causes?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information you shall highlight </a:t>
            </a:r>
            <a:r>
              <a:rPr sz="1200" dirty="0">
                <a:latin typeface="Times New Roman"/>
                <a:cs typeface="Times New Roman"/>
              </a:rPr>
              <a:t>in a  </a:t>
            </a:r>
            <a:r>
              <a:rPr sz="1200" spc="-5" dirty="0">
                <a:latin typeface="Times New Roman"/>
                <a:cs typeface="Times New Roman"/>
              </a:rPr>
              <a:t>case which is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spc="-5" dirty="0">
                <a:latin typeface="Times New Roman"/>
                <a:cs typeface="Times New Roman"/>
              </a:rPr>
              <a:t>manages </a:t>
            </a:r>
            <a:r>
              <a:rPr sz="1200" dirty="0">
                <a:latin typeface="Times New Roman"/>
                <a:cs typeface="Times New Roman"/>
              </a:rPr>
              <a:t>using </a:t>
            </a:r>
            <a:r>
              <a:rPr sz="1200" spc="-5" dirty="0">
                <a:latin typeface="Times New Roman"/>
                <a:cs typeface="Times New Roman"/>
              </a:rPr>
              <a:t>an aortic </a:t>
            </a:r>
            <a:r>
              <a:rPr sz="1200" dirty="0">
                <a:latin typeface="Times New Roman"/>
                <a:cs typeface="Times New Roman"/>
              </a:rPr>
              <a:t>stent </a:t>
            </a:r>
            <a:r>
              <a:rPr sz="1200" spc="-5" dirty="0">
                <a:latin typeface="Times New Roman"/>
                <a:cs typeface="Times New Roman"/>
              </a:rPr>
              <a:t>graft. [2+5+3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225425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bilateral </a:t>
            </a:r>
            <a:r>
              <a:rPr sz="1200" dirty="0">
                <a:latin typeface="Times New Roman"/>
                <a:cs typeface="Times New Roman"/>
              </a:rPr>
              <a:t>weak </a:t>
            </a:r>
            <a:r>
              <a:rPr sz="1200" spc="-5" dirty="0">
                <a:latin typeface="Times New Roman"/>
                <a:cs typeface="Times New Roman"/>
              </a:rPr>
              <a:t>femoral arterial </a:t>
            </a:r>
            <a:r>
              <a:rPr sz="1200" dirty="0">
                <a:latin typeface="Times New Roman"/>
                <a:cs typeface="Times New Roman"/>
              </a:rPr>
              <a:t>pulsations in a 20 </a:t>
            </a:r>
            <a:r>
              <a:rPr sz="1200" spc="-10" dirty="0">
                <a:latin typeface="Times New Roman"/>
                <a:cs typeface="Times New Roman"/>
              </a:rPr>
              <a:t>year </a:t>
            </a:r>
            <a:r>
              <a:rPr sz="1200" dirty="0">
                <a:latin typeface="Times New Roman"/>
                <a:cs typeface="Times New Roman"/>
              </a:rPr>
              <a:t>old  </a:t>
            </a:r>
            <a:r>
              <a:rPr sz="1200" spc="-5" dirty="0">
                <a:latin typeface="Times New Roman"/>
                <a:cs typeface="Times New Roman"/>
              </a:rPr>
              <a:t>female patient. </a:t>
            </a:r>
            <a:r>
              <a:rPr sz="1200" dirty="0">
                <a:latin typeface="Times New Roman"/>
                <a:cs typeface="Times New Roman"/>
              </a:rPr>
              <a:t>Describe the </a:t>
            </a: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two important causes. [2+4+4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408940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and enumerate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restrictive </a:t>
            </a:r>
            <a:r>
              <a:rPr sz="1200" dirty="0">
                <a:latin typeface="Times New Roman"/>
                <a:cs typeface="Times New Roman"/>
              </a:rPr>
              <a:t>cardiac </a:t>
            </a:r>
            <a:r>
              <a:rPr sz="1200" spc="-5" dirty="0">
                <a:latin typeface="Times New Roman"/>
                <a:cs typeface="Times New Roman"/>
              </a:rPr>
              <a:t>diseases. 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various 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modalities along with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two </a:t>
            </a:r>
            <a:r>
              <a:rPr sz="1200" spc="-5" dirty="0">
                <a:latin typeface="Times New Roman"/>
                <a:cs typeface="Times New Roman"/>
              </a:rPr>
              <a:t>such diseases. </a:t>
            </a:r>
            <a:r>
              <a:rPr sz="1200" dirty="0">
                <a:latin typeface="Times New Roman"/>
                <a:cs typeface="Times New Roman"/>
              </a:rPr>
              <a:t>[1+2]+[3+4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91135" algn="just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50 </a:t>
            </a:r>
            <a:r>
              <a:rPr sz="1200" spc="-15" dirty="0">
                <a:latin typeface="Times New Roman"/>
                <a:cs typeface="Times New Roman"/>
              </a:rPr>
              <a:t>yr </a:t>
            </a:r>
            <a:r>
              <a:rPr sz="1200" dirty="0">
                <a:latin typeface="Times New Roman"/>
                <a:cs typeface="Times New Roman"/>
              </a:rPr>
              <a:t>old </a:t>
            </a:r>
            <a:r>
              <a:rPr sz="1200" spc="-5" dirty="0">
                <a:latin typeface="Times New Roman"/>
                <a:cs typeface="Times New Roman"/>
              </a:rPr>
              <a:t>male </a:t>
            </a:r>
            <a:r>
              <a:rPr sz="1200" dirty="0">
                <a:latin typeface="Times New Roman"/>
                <a:cs typeface="Times New Roman"/>
              </a:rPr>
              <a:t>patient in emergency with acute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pain.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likely </a:t>
            </a:r>
            <a:r>
              <a:rPr sz="1200" spc="-5" dirty="0">
                <a:latin typeface="Times New Roman"/>
                <a:cs typeface="Times New Roman"/>
              </a:rPr>
              <a:t>causes and  approach </a:t>
            </a:r>
            <a:r>
              <a:rPr sz="1200" dirty="0">
                <a:latin typeface="Times New Roman"/>
                <a:cs typeface="Times New Roman"/>
              </a:rPr>
              <a:t>to diagnose such </a:t>
            </a:r>
            <a:r>
              <a:rPr sz="1200" spc="-5" dirty="0">
                <a:latin typeface="Times New Roman"/>
                <a:cs typeface="Times New Roman"/>
              </a:rPr>
              <a:t>patients. Discuss </a:t>
            </a:r>
            <a:r>
              <a:rPr sz="1200" dirty="0">
                <a:latin typeface="Times New Roman"/>
                <a:cs typeface="Times New Roman"/>
              </a:rPr>
              <a:t>the role of CT </a:t>
            </a:r>
            <a:r>
              <a:rPr sz="1200" spc="-5" dirty="0">
                <a:latin typeface="Times New Roman"/>
                <a:cs typeface="Times New Roman"/>
              </a:rPr>
              <a:t>angiography </a:t>
            </a:r>
            <a:r>
              <a:rPr sz="1200" dirty="0">
                <a:latin typeface="Times New Roman"/>
                <a:cs typeface="Times New Roman"/>
              </a:rPr>
              <a:t>in these </a:t>
            </a:r>
            <a:r>
              <a:rPr sz="1200" spc="-5" dirty="0">
                <a:latin typeface="Times New Roman"/>
                <a:cs typeface="Times New Roman"/>
              </a:rPr>
              <a:t>patients. </a:t>
            </a:r>
            <a:r>
              <a:rPr sz="1200" dirty="0">
                <a:latin typeface="Times New Roman"/>
                <a:cs typeface="Times New Roman"/>
              </a:rPr>
              <a:t>[5+5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87325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Doppler assessment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AV fistula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hemodialysis access. </a:t>
            </a:r>
            <a:r>
              <a:rPr sz="1200" spc="5" dirty="0">
                <a:latin typeface="Times New Roman"/>
                <a:cs typeface="Times New Roman"/>
              </a:rPr>
              <a:t>b)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cyanotic  heart </a:t>
            </a:r>
            <a:r>
              <a:rPr sz="1200" dirty="0">
                <a:latin typeface="Times New Roman"/>
                <a:cs typeface="Times New Roman"/>
              </a:rPr>
              <a:t>disease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Vascular </a:t>
            </a:r>
            <a:r>
              <a:rPr sz="1200" dirty="0">
                <a:latin typeface="Times New Roman"/>
                <a:cs typeface="Times New Roman"/>
              </a:rPr>
              <a:t>compression </a:t>
            </a:r>
            <a:r>
              <a:rPr sz="1200" spc="-5" dirty="0">
                <a:latin typeface="Times New Roman"/>
                <a:cs typeface="Times New Roman"/>
              </a:rPr>
              <a:t>syndromes </a:t>
            </a:r>
            <a:r>
              <a:rPr sz="1200" dirty="0">
                <a:latin typeface="Times New Roman"/>
                <a:cs typeface="Times New Roman"/>
              </a:rPr>
              <a:t>in abdomen </a:t>
            </a:r>
            <a:r>
              <a:rPr sz="1200" spc="-5" dirty="0">
                <a:latin typeface="Times New Roman"/>
                <a:cs typeface="Times New Roman"/>
              </a:rPr>
              <a:t>and pelvis </a:t>
            </a:r>
            <a:r>
              <a:rPr sz="1200" dirty="0">
                <a:latin typeface="Times New Roman"/>
                <a:cs typeface="Times New Roman"/>
              </a:rPr>
              <a:t>[5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14]</a:t>
            </a:r>
            <a:endParaRPr sz="1200">
              <a:latin typeface="Times New Roman"/>
              <a:cs typeface="Times New Roman"/>
            </a:endParaRPr>
          </a:p>
          <a:p>
            <a:pPr marL="12700" marR="177800">
              <a:lnSpc>
                <a:spcPts val="1380"/>
              </a:lnSpc>
              <a:spcBef>
                <a:spcPts val="65"/>
              </a:spcBef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different </a:t>
            </a:r>
            <a:r>
              <a:rPr sz="1200" dirty="0">
                <a:latin typeface="Times New Roman"/>
                <a:cs typeface="Times New Roman"/>
              </a:rPr>
              <a:t>imaging modalities in evaluation of a case of limb </a:t>
            </a:r>
            <a:r>
              <a:rPr sz="1200" spc="-5" dirty="0">
                <a:latin typeface="Times New Roman"/>
                <a:cs typeface="Times New Roman"/>
              </a:rPr>
              <a:t>ischemia. </a:t>
            </a:r>
            <a:r>
              <a:rPr sz="1200" dirty="0">
                <a:latin typeface="Times New Roman"/>
                <a:cs typeface="Times New Roman"/>
              </a:rPr>
              <a:t>b) Role of  </a:t>
            </a:r>
            <a:r>
              <a:rPr sz="1200" spc="-5" dirty="0">
                <a:latin typeface="Times New Roman"/>
                <a:cs typeface="Times New Roman"/>
              </a:rPr>
              <a:t>interventional procedures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these patients.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36195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thoracic aortic </a:t>
            </a:r>
            <a:r>
              <a:rPr sz="1200" dirty="0">
                <a:latin typeface="Times New Roman"/>
                <a:cs typeface="Times New Roman"/>
              </a:rPr>
              <a:t>aneurysm. b) Role of CT </a:t>
            </a:r>
            <a:r>
              <a:rPr sz="1200" spc="-5" dirty="0">
                <a:latin typeface="Times New Roman"/>
                <a:cs typeface="Times New Roman"/>
              </a:rPr>
              <a:t>angiography </a:t>
            </a:r>
            <a:r>
              <a:rPr sz="1200" dirty="0">
                <a:latin typeface="Times New Roman"/>
                <a:cs typeface="Times New Roman"/>
              </a:rPr>
              <a:t>in the diagnosis  </a:t>
            </a:r>
            <a:r>
              <a:rPr sz="1200" spc="-5" dirty="0">
                <a:latin typeface="Times New Roman"/>
                <a:cs typeface="Times New Roman"/>
              </a:rPr>
              <a:t>and management </a:t>
            </a:r>
            <a:r>
              <a:rPr sz="1200" dirty="0">
                <a:latin typeface="Times New Roman"/>
                <a:cs typeface="Times New Roman"/>
              </a:rPr>
              <a:t>of aortic </a:t>
            </a:r>
            <a:r>
              <a:rPr sz="1200" spc="-5" dirty="0">
                <a:latin typeface="Times New Roman"/>
                <a:cs typeface="Times New Roman"/>
              </a:rPr>
              <a:t>dissection.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0640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Define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hypertension </a:t>
            </a:r>
            <a:r>
              <a:rPr sz="1200" dirty="0">
                <a:latin typeface="Times New Roman"/>
                <a:cs typeface="Times New Roman"/>
              </a:rPr>
              <a:t>b) Enumerate </a:t>
            </a:r>
            <a:r>
              <a:rPr sz="1200" spc="-5" dirty="0">
                <a:latin typeface="Times New Roman"/>
                <a:cs typeface="Times New Roman"/>
              </a:rPr>
              <a:t>its causes and </a:t>
            </a:r>
            <a:r>
              <a:rPr sz="1200" dirty="0">
                <a:latin typeface="Times New Roman"/>
                <a:cs typeface="Times New Roman"/>
              </a:rPr>
              <a:t>describe the </a:t>
            </a:r>
            <a:r>
              <a:rPr sz="1200" spc="-5" dirty="0">
                <a:latin typeface="Times New Roman"/>
                <a:cs typeface="Times New Roman"/>
              </a:rPr>
              <a:t>imaging findings 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43815">
              <a:lnSpc>
                <a:spcPts val="1380"/>
              </a:lnSpc>
              <a:spcBef>
                <a:spcPts val="5"/>
              </a:spcBef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Venous </a:t>
            </a:r>
            <a:r>
              <a:rPr sz="1200" dirty="0">
                <a:latin typeface="Times New Roman"/>
                <a:cs typeface="Times New Roman"/>
              </a:rPr>
              <a:t>anatomy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 with the help of a </a:t>
            </a:r>
            <a:r>
              <a:rPr sz="1200" spc="-5" dirty="0">
                <a:latin typeface="Times New Roman"/>
                <a:cs typeface="Times New Roman"/>
              </a:rPr>
              <a:t>diagram.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5" dirty="0">
                <a:latin typeface="Times New Roman"/>
                <a:cs typeface="Times New Roman"/>
              </a:rPr>
              <a:t>Technique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colour </a:t>
            </a:r>
            <a:r>
              <a:rPr sz="1200" dirty="0">
                <a:latin typeface="Times New Roman"/>
                <a:cs typeface="Times New Roman"/>
              </a:rPr>
              <a:t>doppler 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of lower limb veins and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DVT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40029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heart diseases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cyanosis and increased </a:t>
            </a: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circulation </a:t>
            </a:r>
            <a:r>
              <a:rPr sz="1200" dirty="0">
                <a:latin typeface="Times New Roman"/>
                <a:cs typeface="Times New Roman"/>
              </a:rPr>
              <a:t>b) 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two </a:t>
            </a:r>
            <a:r>
              <a:rPr sz="1200" spc="-5" dirty="0">
                <a:latin typeface="Times New Roman"/>
                <a:cs typeface="Times New Roman"/>
              </a:rPr>
              <a:t>such diseases.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15"/>
              </a:lnSpc>
              <a:buAutoNum type="arabicPeriod" startAt="75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vein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Galen aneurysmal </a:t>
            </a:r>
            <a:r>
              <a:rPr sz="1200" dirty="0">
                <a:latin typeface="Times New Roman"/>
                <a:cs typeface="Times New Roman"/>
              </a:rPr>
              <a:t>malformation. [5+5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15].</a:t>
            </a:r>
            <a:endParaRPr sz="1200">
              <a:latin typeface="Times New Roman"/>
              <a:cs typeface="Times New Roman"/>
            </a:endParaRPr>
          </a:p>
          <a:p>
            <a:pPr marL="12700" marR="674370">
              <a:lnSpc>
                <a:spcPts val="1380"/>
              </a:lnSpc>
              <a:spcBef>
                <a:spcPts val="65"/>
              </a:spcBef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What is truncus arteriosus?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1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classification, </a:t>
            </a:r>
            <a:r>
              <a:rPr sz="1200" spc="-5" dirty="0">
                <a:latin typeface="Times New Roman"/>
                <a:cs typeface="Times New Roman"/>
              </a:rPr>
              <a:t>imaging features </a:t>
            </a:r>
            <a:r>
              <a:rPr sz="1200" dirty="0">
                <a:latin typeface="Times New Roman"/>
                <a:cs typeface="Times New Roman"/>
              </a:rPr>
              <a:t>on chest X-ray  </a:t>
            </a:r>
            <a:r>
              <a:rPr sz="1200" spc="-5" dirty="0">
                <a:latin typeface="Times New Roman"/>
                <a:cs typeface="Times New Roman"/>
              </a:rPr>
              <a:t>echocardiography and MRI. </a:t>
            </a:r>
            <a:r>
              <a:rPr sz="1200" dirty="0">
                <a:latin typeface="Times New Roman"/>
                <a:cs typeface="Times New Roman"/>
              </a:rPr>
              <a:t>[2+(2+2+2+2)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  <a:p>
            <a:pPr marL="12700" marR="220345">
              <a:lnSpc>
                <a:spcPts val="1380"/>
              </a:lnSpc>
              <a:buAutoNum type="arabicPeriod" startAt="75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Enumerate </a:t>
            </a:r>
            <a:r>
              <a:rPr sz="1200" dirty="0">
                <a:latin typeface="Times New Roman"/>
                <a:cs typeface="Times New Roman"/>
              </a:rPr>
              <a:t>the causes of </a:t>
            </a:r>
            <a:r>
              <a:rPr sz="1200" spc="-5" dirty="0">
                <a:latin typeface="Times New Roman"/>
                <a:cs typeface="Times New Roman"/>
              </a:rPr>
              <a:t>SVC obstruction. </a:t>
            </a:r>
            <a:r>
              <a:rPr sz="1200" dirty="0">
                <a:latin typeface="Times New Roman"/>
                <a:cs typeface="Times New Roman"/>
              </a:rPr>
              <a:t>b) </a:t>
            </a:r>
            <a:r>
              <a:rPr sz="1200" spc="-1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pathophysiology and </a:t>
            </a:r>
            <a:r>
              <a:rPr sz="1200" spc="-5" dirty="0">
                <a:latin typeface="Times New Roman"/>
                <a:cs typeface="Times New Roman"/>
              </a:rPr>
              <a:t>imaging features.  [3+(3+4) 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36285" cy="818769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  <a:buAutoNum type="arabicPeriod" startAt="90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venous incompetence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lower extremity. </a:t>
            </a:r>
            <a:r>
              <a:rPr sz="1200" dirty="0">
                <a:latin typeface="Times New Roman"/>
                <a:cs typeface="Times New Roman"/>
              </a:rPr>
              <a:t>b) What </a:t>
            </a:r>
            <a:r>
              <a:rPr sz="1200" spc="-5" dirty="0">
                <a:latin typeface="Times New Roman"/>
                <a:cs typeface="Times New Roman"/>
              </a:rPr>
              <a:t>are common  locations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Perforators? c) </a:t>
            </a:r>
            <a:r>
              <a:rPr sz="1200" dirty="0">
                <a:latin typeface="Times New Roman"/>
                <a:cs typeface="Times New Roman"/>
              </a:rPr>
              <a:t>Colour </a:t>
            </a:r>
            <a:r>
              <a:rPr sz="1200" spc="-5" dirty="0">
                <a:latin typeface="Times New Roman"/>
                <a:cs typeface="Times New Roman"/>
              </a:rPr>
              <a:t>Doppler findings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interventions </a:t>
            </a:r>
            <a:r>
              <a:rPr sz="1200" dirty="0">
                <a:latin typeface="Times New Roman"/>
                <a:cs typeface="Times New Roman"/>
              </a:rPr>
              <a:t>of venous incompetency  in </a:t>
            </a:r>
            <a:r>
              <a:rPr sz="1200" spc="-5" dirty="0">
                <a:latin typeface="Times New Roman"/>
                <a:cs typeface="Times New Roman"/>
              </a:rPr>
              <a:t>lower </a:t>
            </a:r>
            <a:r>
              <a:rPr sz="1200" dirty="0">
                <a:latin typeface="Times New Roman"/>
                <a:cs typeface="Times New Roman"/>
              </a:rPr>
              <a:t>limb. </a:t>
            </a:r>
            <a:r>
              <a:rPr sz="1200" spc="-5" dirty="0">
                <a:latin typeface="Times New Roman"/>
                <a:cs typeface="Times New Roman"/>
              </a:rPr>
              <a:t>[2+2+(3+3) Dec </a:t>
            </a:r>
            <a:r>
              <a:rPr sz="1200" dirty="0">
                <a:latin typeface="Times New Roman"/>
                <a:cs typeface="Times New Roman"/>
              </a:rPr>
              <a:t>15] [</a:t>
            </a:r>
            <a:r>
              <a:rPr sz="1200" i="1" dirty="0">
                <a:latin typeface="Times New Roman"/>
                <a:cs typeface="Times New Roman"/>
              </a:rPr>
              <a:t>Repeat </a:t>
            </a:r>
            <a:r>
              <a:rPr sz="1200" i="1" spc="-5" dirty="0">
                <a:latin typeface="Times New Roman"/>
                <a:cs typeface="Times New Roman"/>
              </a:rPr>
              <a:t>from Dec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2013</a:t>
            </a:r>
            <a:r>
              <a:rPr sz="1200" dirty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50"/>
              </a:lnSpc>
              <a:buAutoNum type="arabicPeriod" startAt="90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a) </a:t>
            </a:r>
            <a:r>
              <a:rPr sz="1200" dirty="0">
                <a:latin typeface="Times New Roman"/>
                <a:cs typeface="Times New Roman"/>
              </a:rPr>
              <a:t>Role of ultrasound in the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suspected vascular </a:t>
            </a:r>
            <a:r>
              <a:rPr sz="1200" dirty="0">
                <a:latin typeface="Times New Roman"/>
                <a:cs typeface="Times New Roman"/>
              </a:rPr>
              <a:t>malformation.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b) Role of </a:t>
            </a:r>
            <a:r>
              <a:rPr sz="1200" spc="-5" dirty="0">
                <a:latin typeface="Times New Roman"/>
                <a:cs typeface="Times New Roman"/>
              </a:rPr>
              <a:t>interventional </a:t>
            </a:r>
            <a:r>
              <a:rPr sz="1200" dirty="0">
                <a:latin typeface="Times New Roman"/>
                <a:cs typeface="Times New Roman"/>
              </a:rPr>
              <a:t>radiology in </a:t>
            </a:r>
            <a:r>
              <a:rPr sz="1200" spc="-5" dirty="0">
                <a:latin typeface="Times New Roman"/>
                <a:cs typeface="Times New Roman"/>
              </a:rPr>
              <a:t>low </a:t>
            </a:r>
            <a:r>
              <a:rPr sz="1200" dirty="0">
                <a:latin typeface="Times New Roman"/>
                <a:cs typeface="Times New Roman"/>
              </a:rPr>
              <a:t>flow </a:t>
            </a:r>
            <a:r>
              <a:rPr sz="1200" spc="-5" dirty="0">
                <a:latin typeface="Times New Roman"/>
                <a:cs typeface="Times New Roman"/>
              </a:rPr>
              <a:t>vascular malformations. </a:t>
            </a:r>
            <a:r>
              <a:rPr sz="1200" dirty="0">
                <a:latin typeface="Times New Roman"/>
                <a:cs typeface="Times New Roman"/>
              </a:rPr>
              <a:t>[5+5 </a:t>
            </a:r>
            <a:r>
              <a:rPr sz="1200" spc="-5" dirty="0">
                <a:latin typeface="Times New Roman"/>
                <a:cs typeface="Times New Roman"/>
              </a:rPr>
              <a:t>Apr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CHEST</a:t>
            </a:r>
            <a:endParaRPr sz="1800">
              <a:latin typeface="Times New Roman"/>
              <a:cs typeface="Times New Roman"/>
            </a:endParaRPr>
          </a:p>
          <a:p>
            <a:pPr marL="12700" marR="195580">
              <a:lnSpc>
                <a:spcPts val="1380"/>
              </a:lnSpc>
              <a:spcBef>
                <a:spcPts val="1425"/>
              </a:spcBef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briefly the pathophysiology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Pulmonary Embolism. Give in </a:t>
            </a:r>
            <a:r>
              <a:rPr sz="1200" spc="-5" dirty="0">
                <a:latin typeface="Times New Roman"/>
                <a:cs typeface="Times New Roman"/>
              </a:rPr>
              <a:t>detail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imaging  </a:t>
            </a:r>
            <a:r>
              <a:rPr sz="1200" dirty="0">
                <a:latin typeface="Times New Roman"/>
                <a:cs typeface="Times New Roman"/>
              </a:rPr>
              <a:t>modalities </a:t>
            </a:r>
            <a:r>
              <a:rPr sz="1200" spc="-5" dirty="0">
                <a:latin typeface="Times New Roman"/>
                <a:cs typeface="Times New Roman"/>
              </a:rPr>
              <a:t>for diagnosis </a:t>
            </a:r>
            <a:r>
              <a:rPr sz="1200" dirty="0">
                <a:latin typeface="Times New Roman"/>
                <a:cs typeface="Times New Roman"/>
              </a:rPr>
              <a:t>of this entity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relative </a:t>
            </a:r>
            <a:r>
              <a:rPr sz="1200" spc="-5" dirty="0">
                <a:latin typeface="Times New Roman"/>
                <a:cs typeface="Times New Roman"/>
              </a:rPr>
              <a:t>merits </a:t>
            </a:r>
            <a:r>
              <a:rPr sz="1200" dirty="0">
                <a:latin typeface="Times New Roman"/>
                <a:cs typeface="Times New Roman"/>
              </a:rPr>
              <a:t>and demerits. [JAN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203200" indent="-190500">
              <a:lnSpc>
                <a:spcPts val="1315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Wegner‘s granulomatosis </a:t>
            </a:r>
            <a:r>
              <a:rPr sz="1200" dirty="0">
                <a:latin typeface="Times New Roman"/>
                <a:cs typeface="Times New Roman"/>
              </a:rPr>
              <a:t>[JAN 97, JUN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203200" indent="-1905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Pathogenesis and </a:t>
            </a:r>
            <a:r>
              <a:rPr sz="1200" dirty="0">
                <a:latin typeface="Times New Roman"/>
                <a:cs typeface="Times New Roman"/>
              </a:rPr>
              <a:t>imaging of pulmonary sequestration. [JAN 97, </a:t>
            </a:r>
            <a:r>
              <a:rPr sz="1200" spc="-5" dirty="0">
                <a:latin typeface="Times New Roman"/>
                <a:cs typeface="Times New Roman"/>
              </a:rPr>
              <a:t>DEC </a:t>
            </a:r>
            <a:r>
              <a:rPr sz="1200" dirty="0">
                <a:latin typeface="Times New Roman"/>
                <a:cs typeface="Times New Roman"/>
              </a:rPr>
              <a:t>02, JUN 06,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203200" indent="-190500">
              <a:lnSpc>
                <a:spcPts val="1380"/>
              </a:lnSpc>
              <a:buAutoNum type="arabicPeriod"/>
              <a:tabLst>
                <a:tab pos="2032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bronchogenic carcinoma. </a:t>
            </a:r>
            <a:r>
              <a:rPr sz="1200" spc="5" dirty="0">
                <a:latin typeface="Times New Roman"/>
                <a:cs typeface="Times New Roman"/>
              </a:rPr>
              <a:t>[JUL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97]</a:t>
            </a:r>
            <a:endParaRPr sz="1200">
              <a:latin typeface="Times New Roman"/>
              <a:cs typeface="Times New Roman"/>
            </a:endParaRPr>
          </a:p>
          <a:p>
            <a:pPr marL="12700" marR="40068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032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differential diagnosis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mediastinal masses and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radiological  appearances.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Alveolar Proteinosis.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[98]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Anterior mediastinal mass </a:t>
            </a:r>
            <a:r>
              <a:rPr sz="1200" dirty="0">
                <a:latin typeface="Times New Roman"/>
                <a:cs typeface="Times New Roman"/>
              </a:rPr>
              <a:t>lesions.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Anterior mediastinal masses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children.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posterior mediastinal masses. [JUL </a:t>
            </a:r>
            <a:r>
              <a:rPr sz="1200" spc="5" dirty="0">
                <a:latin typeface="Times New Roman"/>
                <a:cs typeface="Times New Roman"/>
              </a:rPr>
              <a:t>99, </a:t>
            </a:r>
            <a:r>
              <a:rPr sz="1200" dirty="0">
                <a:latin typeface="Times New Roman"/>
                <a:cs typeface="Times New Roman"/>
              </a:rPr>
              <a:t>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Pleural </a:t>
            </a:r>
            <a:r>
              <a:rPr sz="1200" dirty="0">
                <a:latin typeface="Times New Roman"/>
                <a:cs typeface="Times New Roman"/>
              </a:rPr>
              <a:t>tumours. [JUL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98]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Diagnosis </a:t>
            </a:r>
            <a:r>
              <a:rPr sz="1200" dirty="0">
                <a:latin typeface="Times New Roman"/>
                <a:cs typeface="Times New Roman"/>
              </a:rPr>
              <a:t>of pulmonary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infarction.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Pulmonary oedema. [JUL 99,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Adult </a:t>
            </a:r>
            <a:r>
              <a:rPr sz="1200" spc="-5" dirty="0">
                <a:latin typeface="Times New Roman"/>
                <a:cs typeface="Times New Roman"/>
              </a:rPr>
              <a:t>Respiratory Distress Syndrome (ARDS). </a:t>
            </a:r>
            <a:r>
              <a:rPr sz="1200" dirty="0">
                <a:latin typeface="Times New Roman"/>
                <a:cs typeface="Times New Roman"/>
              </a:rPr>
              <a:t>[JUL 99,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Sarcoidosis. </a:t>
            </a:r>
            <a:r>
              <a:rPr sz="1200" dirty="0">
                <a:latin typeface="Times New Roman"/>
                <a:cs typeface="Times New Roman"/>
              </a:rPr>
              <a:t>[JUL 99, DEC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Differentiating features </a:t>
            </a:r>
            <a:r>
              <a:rPr sz="1200" dirty="0">
                <a:latin typeface="Times New Roman"/>
                <a:cs typeface="Times New Roman"/>
              </a:rPr>
              <a:t>of intra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extralobar </a:t>
            </a:r>
            <a:r>
              <a:rPr sz="1200" spc="-5" dirty="0">
                <a:latin typeface="Times New Roman"/>
                <a:cs typeface="Times New Roman"/>
              </a:rPr>
              <a:t>sequestration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lung.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Pulmonary plethora </a:t>
            </a:r>
            <a:r>
              <a:rPr sz="1200" spc="-5" dirty="0">
                <a:latin typeface="Times New Roman"/>
                <a:cs typeface="Times New Roman"/>
              </a:rPr>
              <a:t>and its distinctive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features.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MRI in bronchogenic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carcinoma.</a:t>
            </a:r>
            <a:endParaRPr sz="1200">
              <a:latin typeface="Times New Roman"/>
              <a:cs typeface="Times New Roman"/>
            </a:endParaRPr>
          </a:p>
          <a:p>
            <a:pPr marL="12700" marR="493395">
              <a:lnSpc>
                <a:spcPts val="1380"/>
              </a:lnSpc>
              <a:spcBef>
                <a:spcPts val="70"/>
              </a:spcBef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clinical applications </a:t>
            </a:r>
            <a:r>
              <a:rPr sz="1200" dirty="0">
                <a:latin typeface="Times New Roman"/>
                <a:cs typeface="Times New Roman"/>
              </a:rPr>
              <a:t>of CT in </a:t>
            </a: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of non-neoplastic lung </a:t>
            </a:r>
            <a:r>
              <a:rPr sz="1200" spc="-5" dirty="0">
                <a:latin typeface="Times New Roman"/>
                <a:cs typeface="Times New Roman"/>
              </a:rPr>
              <a:t>diseases?  </a:t>
            </a:r>
            <a:r>
              <a:rPr sz="1200" dirty="0">
                <a:latin typeface="Times New Roman"/>
                <a:cs typeface="Times New Roman"/>
              </a:rPr>
              <a:t>[JAN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15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Pan-acinar Emphysema.</a:t>
            </a:r>
            <a:r>
              <a:rPr sz="1200" dirty="0">
                <a:latin typeface="Times New Roman"/>
                <a:cs typeface="Times New Roman"/>
              </a:rPr>
              <a:t> 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Tracheoesophageal </a:t>
            </a:r>
            <a:r>
              <a:rPr sz="1200" dirty="0">
                <a:latin typeface="Times New Roman"/>
                <a:cs typeface="Times New Roman"/>
              </a:rPr>
              <a:t>fistula. [DEC </a:t>
            </a:r>
            <a:r>
              <a:rPr sz="1200" spc="-5" dirty="0">
                <a:latin typeface="Times New Roman"/>
                <a:cs typeface="Times New Roman"/>
              </a:rPr>
              <a:t>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Evaluation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DD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Hilar Mass.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Solitary Pulmonary nodule.</a:t>
            </a:r>
            <a:r>
              <a:rPr sz="1200" spc="-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Metastatic tumors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Lung.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80"/>
              </a:lnSpc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Silicosis.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79400" indent="-266700">
              <a:lnSpc>
                <a:spcPts val="1375"/>
              </a:lnSpc>
              <a:buAutoNum type="arabicPeriod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Bronchopulmonary </a:t>
            </a:r>
            <a:r>
              <a:rPr sz="1200" spc="-5" dirty="0">
                <a:latin typeface="Times New Roman"/>
                <a:cs typeface="Times New Roman"/>
              </a:rPr>
              <a:t>Aspergillosis.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75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Ground glass </a:t>
            </a:r>
            <a:r>
              <a:rPr sz="1200" dirty="0">
                <a:latin typeface="Times New Roman"/>
                <a:cs typeface="Times New Roman"/>
              </a:rPr>
              <a:t>opacity HRCT- </a:t>
            </a:r>
            <a:r>
              <a:rPr sz="1200" spc="-5" dirty="0">
                <a:latin typeface="Times New Roman"/>
                <a:cs typeface="Times New Roman"/>
              </a:rPr>
              <a:t>Significance and DD. </a:t>
            </a:r>
            <a:r>
              <a:rPr sz="1200" dirty="0">
                <a:latin typeface="Times New Roman"/>
                <a:cs typeface="Times New Roman"/>
              </a:rPr>
              <a:t>[DEC 02,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Unilateral </a:t>
            </a:r>
            <a:r>
              <a:rPr sz="1200" dirty="0">
                <a:latin typeface="Times New Roman"/>
                <a:cs typeface="Times New Roman"/>
              </a:rPr>
              <a:t>opaque hemithorax.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Unilateral Hyperlucent </a:t>
            </a:r>
            <a:r>
              <a:rPr sz="1200" dirty="0">
                <a:latin typeface="Times New Roman"/>
                <a:cs typeface="Times New Roman"/>
              </a:rPr>
              <a:t>hemithorax.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Pulmonary thromembolism. [DEC 03, JUN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06]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acute chest </a:t>
            </a:r>
            <a:r>
              <a:rPr sz="1200" spc="-5" dirty="0">
                <a:latin typeface="Times New Roman"/>
                <a:cs typeface="Times New Roman"/>
              </a:rPr>
              <a:t>trauma.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Lung lesions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AIDS.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[98]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Atypical Pneumonia.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HRCT in </a:t>
            </a:r>
            <a:r>
              <a:rPr sz="1200" spc="-15" dirty="0">
                <a:latin typeface="Times New Roman"/>
                <a:cs typeface="Times New Roman"/>
              </a:rPr>
              <a:t>ILD </a:t>
            </a:r>
            <a:r>
              <a:rPr sz="1200" dirty="0">
                <a:latin typeface="Times New Roman"/>
                <a:cs typeface="Times New Roman"/>
              </a:rPr>
              <a:t>. [JUN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04]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lesions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AIDS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Eventration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diaphragm </a:t>
            </a:r>
            <a:r>
              <a:rPr sz="1200" dirty="0">
                <a:latin typeface="Times New Roman"/>
                <a:cs typeface="Times New Roman"/>
              </a:rPr>
              <a:t>. [DEC 04]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878830" cy="809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Pulmonary </a:t>
            </a:r>
            <a:r>
              <a:rPr sz="1200" spc="-5" dirty="0">
                <a:latin typeface="Times New Roman"/>
                <a:cs typeface="Times New Roman"/>
              </a:rPr>
              <a:t>Aspergillosis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Hyaline </a:t>
            </a:r>
            <a:r>
              <a:rPr sz="1200" dirty="0">
                <a:latin typeface="Times New Roman"/>
                <a:cs typeface="Times New Roman"/>
              </a:rPr>
              <a:t>membrane </a:t>
            </a:r>
            <a:r>
              <a:rPr sz="1200" spc="-5" dirty="0">
                <a:latin typeface="Times New Roman"/>
                <a:cs typeface="Times New Roman"/>
              </a:rPr>
              <a:t>disease. </a:t>
            </a:r>
            <a:r>
              <a:rPr sz="1200" dirty="0">
                <a:latin typeface="Times New Roman"/>
                <a:cs typeface="Times New Roman"/>
              </a:rPr>
              <a:t>[DEC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central bronchogenic carcinoma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Radiology of primary pulmonary </a:t>
            </a:r>
            <a:r>
              <a:rPr sz="1200" spc="-5" dirty="0">
                <a:latin typeface="Times New Roman"/>
                <a:cs typeface="Times New Roman"/>
              </a:rPr>
              <a:t>Koch‘s. </a:t>
            </a:r>
            <a:r>
              <a:rPr sz="1200" dirty="0">
                <a:latin typeface="Times New Roman"/>
                <a:cs typeface="Times New Roman"/>
              </a:rPr>
              <a:t>[02, JUN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05,06]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Salient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radiology of pulmonary </a:t>
            </a:r>
            <a:r>
              <a:rPr sz="1200" spc="-5" dirty="0">
                <a:latin typeface="Times New Roman"/>
                <a:cs typeface="Times New Roman"/>
              </a:rPr>
              <a:t>metastases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Raised left </a:t>
            </a:r>
            <a:r>
              <a:rPr sz="1200" dirty="0">
                <a:latin typeface="Times New Roman"/>
                <a:cs typeface="Times New Roman"/>
              </a:rPr>
              <a:t>Dome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Diaphragm.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feat.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Congenital Cystic </a:t>
            </a:r>
            <a:r>
              <a:rPr sz="1200" dirty="0">
                <a:latin typeface="Times New Roman"/>
                <a:cs typeface="Times New Roman"/>
              </a:rPr>
              <a:t>Adenomatoid </a:t>
            </a:r>
            <a:r>
              <a:rPr sz="1200" spc="-5" dirty="0">
                <a:latin typeface="Times New Roman"/>
                <a:cs typeface="Times New Roman"/>
              </a:rPr>
              <a:t>Malformation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lung. </a:t>
            </a:r>
            <a:r>
              <a:rPr sz="1200" dirty="0">
                <a:latin typeface="Times New Roman"/>
                <a:cs typeface="Times New Roman"/>
              </a:rPr>
              <a:t>[JUN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chest radiograph </a:t>
            </a:r>
            <a:r>
              <a:rPr sz="1200" dirty="0">
                <a:latin typeface="Times New Roman"/>
                <a:cs typeface="Times New Roman"/>
              </a:rPr>
              <a:t>and CT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in AIDS. [DEC </a:t>
            </a:r>
            <a:r>
              <a:rPr sz="1200" spc="-5" dirty="0">
                <a:latin typeface="Times New Roman"/>
                <a:cs typeface="Times New Roman"/>
              </a:rPr>
              <a:t>07/09]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Anterior mediastinal masses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children.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Anterior Mediastinal Masses.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[02]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Azygos lobe.</a:t>
            </a:r>
            <a:endParaRPr sz="1200">
              <a:latin typeface="Times New Roman"/>
              <a:cs typeface="Times New Roman"/>
            </a:endParaRPr>
          </a:p>
          <a:p>
            <a:pPr marL="12700" marR="141605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pulmonary </a:t>
            </a:r>
            <a:r>
              <a:rPr sz="1200" spc="-5" dirty="0">
                <a:latin typeface="Times New Roman"/>
                <a:cs typeface="Times New Roman"/>
              </a:rPr>
              <a:t>venous </a:t>
            </a:r>
            <a:r>
              <a:rPr sz="1200" dirty="0">
                <a:latin typeface="Times New Roman"/>
                <a:cs typeface="Times New Roman"/>
              </a:rPr>
              <a:t>hypertension?.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plain X-ray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 pulmonary venous </a:t>
            </a:r>
            <a:r>
              <a:rPr sz="1200" spc="-5" dirty="0">
                <a:latin typeface="Times New Roman"/>
                <a:cs typeface="Times New Roman"/>
              </a:rPr>
              <a:t>hypertension.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pathophysiology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respiratory </a:t>
            </a:r>
            <a:r>
              <a:rPr sz="1200" spc="-5" dirty="0">
                <a:latin typeface="Times New Roman"/>
                <a:cs typeface="Times New Roman"/>
              </a:rPr>
              <a:t>distress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newborn.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pulmonary the thrombo-embolism.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Scintigraphic evaluation </a:t>
            </a:r>
            <a:r>
              <a:rPr sz="1200" dirty="0">
                <a:latin typeface="Times New Roman"/>
                <a:cs typeface="Times New Roman"/>
              </a:rPr>
              <a:t>of pulmonary </a:t>
            </a:r>
            <a:r>
              <a:rPr sz="1200" spc="-5" dirty="0">
                <a:latin typeface="Times New Roman"/>
                <a:cs typeface="Times New Roman"/>
              </a:rPr>
              <a:t>embolism.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 marR="158750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causes </a:t>
            </a:r>
            <a:r>
              <a:rPr sz="1200" dirty="0">
                <a:latin typeface="Times New Roman"/>
                <a:cs typeface="Times New Roman"/>
              </a:rPr>
              <a:t>of usual </a:t>
            </a:r>
            <a:r>
              <a:rPr sz="1200" spc="-5" dirty="0">
                <a:latin typeface="Times New Roman"/>
                <a:cs typeface="Times New Roman"/>
              </a:rPr>
              <a:t>interstitial </a:t>
            </a:r>
            <a:r>
              <a:rPr sz="1200" dirty="0">
                <a:latin typeface="Times New Roman"/>
                <a:cs typeface="Times New Roman"/>
              </a:rPr>
              <a:t>pneumonitis. </a:t>
            </a: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HRCT </a:t>
            </a:r>
            <a:r>
              <a:rPr sz="1200" spc="-5" dirty="0">
                <a:latin typeface="Times New Roman"/>
                <a:cs typeface="Times New Roman"/>
              </a:rPr>
              <a:t>Endings </a:t>
            </a:r>
            <a:r>
              <a:rPr sz="1200" dirty="0">
                <a:latin typeface="Times New Roman"/>
                <a:cs typeface="Times New Roman"/>
              </a:rPr>
              <a:t>in idiopathic  pulmonary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fibrosis.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detail imaging 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thoracic lymphoma.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Thoracic Lymphoma.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extra </a:t>
            </a:r>
            <a:r>
              <a:rPr sz="1200" spc="-5" dirty="0">
                <a:latin typeface="Times New Roman"/>
                <a:cs typeface="Times New Roman"/>
              </a:rPr>
              <a:t>nodal presentations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non Hodgkin lymphomas.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imaging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new born </a:t>
            </a:r>
            <a:r>
              <a:rPr sz="1200" dirty="0">
                <a:latin typeface="Times New Roman"/>
                <a:cs typeface="Times New Roman"/>
              </a:rPr>
              <a:t>with respiratory </a:t>
            </a:r>
            <a:r>
              <a:rPr sz="1200" spc="-5" dirty="0">
                <a:latin typeface="Times New Roman"/>
                <a:cs typeface="Times New Roman"/>
              </a:rPr>
              <a:t>distress.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[06,09]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pathophysiology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in respiratory </a:t>
            </a:r>
            <a:r>
              <a:rPr sz="1200" spc="-5" dirty="0">
                <a:latin typeface="Times New Roman"/>
                <a:cs typeface="Times New Roman"/>
              </a:rPr>
              <a:t>distress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newborn.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HRCT in </a:t>
            </a:r>
            <a:r>
              <a:rPr sz="1200" spc="-5" dirty="0">
                <a:latin typeface="Times New Roman"/>
                <a:cs typeface="Times New Roman"/>
              </a:rPr>
              <a:t>Diffuse </a:t>
            </a:r>
            <a:r>
              <a:rPr sz="1200" dirty="0">
                <a:latin typeface="Times New Roman"/>
                <a:cs typeface="Times New Roman"/>
              </a:rPr>
              <a:t>lung </a:t>
            </a:r>
            <a:r>
              <a:rPr sz="1200" spc="-5" dirty="0">
                <a:latin typeface="Times New Roman"/>
                <a:cs typeface="Times New Roman"/>
              </a:rPr>
              <a:t>disease.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[06]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HRCT in </a:t>
            </a:r>
            <a:r>
              <a:rPr sz="1200" spc="-5" dirty="0">
                <a:latin typeface="Times New Roman"/>
                <a:cs typeface="Times New Roman"/>
              </a:rPr>
              <a:t>occupational </a:t>
            </a:r>
            <a:r>
              <a:rPr sz="1200" dirty="0">
                <a:latin typeface="Times New Roman"/>
                <a:cs typeface="Times New Roman"/>
              </a:rPr>
              <a:t>lung </a:t>
            </a:r>
            <a:r>
              <a:rPr sz="1200" spc="-5" dirty="0">
                <a:latin typeface="Times New Roman"/>
                <a:cs typeface="Times New Roman"/>
              </a:rPr>
              <a:t>diseases.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HRCT in pulmonary </a:t>
            </a:r>
            <a:r>
              <a:rPr sz="1200" spc="-5" dirty="0">
                <a:latin typeface="Times New Roman"/>
                <a:cs typeface="Times New Roman"/>
              </a:rPr>
              <a:t>tuberculosis.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[09]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Role of </a:t>
            </a:r>
            <a:r>
              <a:rPr sz="1200" spc="-5" dirty="0">
                <a:latin typeface="Times New Roman"/>
                <a:cs typeface="Times New Roman"/>
              </a:rPr>
              <a:t>chest </a:t>
            </a:r>
            <a:r>
              <a:rPr sz="1200" dirty="0">
                <a:latin typeface="Times New Roman"/>
                <a:cs typeface="Times New Roman"/>
              </a:rPr>
              <a:t>radiography in emergency situations. [June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2008]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DD and </a:t>
            </a:r>
            <a:r>
              <a:rPr sz="1200" dirty="0">
                <a:latin typeface="Times New Roman"/>
                <a:cs typeface="Times New Roman"/>
              </a:rPr>
              <a:t>imaging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para-vertebral </a:t>
            </a:r>
            <a:r>
              <a:rPr sz="1200" dirty="0">
                <a:latin typeface="Times New Roman"/>
                <a:cs typeface="Times New Roman"/>
              </a:rPr>
              <a:t>shadow. 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MDCT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staging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carcinoma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lung.</a:t>
            </a:r>
            <a:r>
              <a:rPr sz="1200" dirty="0">
                <a:latin typeface="Times New Roman"/>
                <a:cs typeface="Times New Roman"/>
              </a:rPr>
              <a:t> [2010]</a:t>
            </a:r>
            <a:endParaRPr sz="1200">
              <a:latin typeface="Times New Roman"/>
              <a:cs typeface="Times New Roman"/>
            </a:endParaRPr>
          </a:p>
          <a:p>
            <a:pPr marL="242570" indent="-229870">
              <a:lnSpc>
                <a:spcPts val="1380"/>
              </a:lnSpc>
              <a:buAutoNum type="arabicPeriod" startAt="36"/>
              <a:tabLst>
                <a:tab pos="243204" algn="l"/>
              </a:tabLst>
            </a:pPr>
            <a:r>
              <a:rPr sz="1200" spc="-5" dirty="0">
                <a:latin typeface="Times New Roman"/>
                <a:cs typeface="Times New Roman"/>
              </a:rPr>
              <a:t>Imaging 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germ cell </a:t>
            </a:r>
            <a:r>
              <a:rPr sz="1200" dirty="0">
                <a:latin typeface="Times New Roman"/>
                <a:cs typeface="Times New Roman"/>
              </a:rPr>
              <a:t>tumor of the mediastinum and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brief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DD.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of the Pulmonary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HIV </a:t>
            </a:r>
            <a:r>
              <a:rPr sz="1200" dirty="0">
                <a:latin typeface="Times New Roman"/>
                <a:cs typeface="Times New Roman"/>
              </a:rPr>
              <a:t>infections.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[2010]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chest radiograph and </a:t>
            </a:r>
            <a:r>
              <a:rPr sz="1200" dirty="0">
                <a:latin typeface="Times New Roman"/>
                <a:cs typeface="Times New Roman"/>
              </a:rPr>
              <a:t>HRCT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Sarcoidosis. </a:t>
            </a:r>
            <a:r>
              <a:rPr sz="1200" dirty="0">
                <a:latin typeface="Times New Roman"/>
                <a:cs typeface="Times New Roman"/>
              </a:rPr>
              <a:t>[09,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10]</a:t>
            </a:r>
            <a:endParaRPr sz="1200">
              <a:latin typeface="Times New Roman"/>
              <a:cs typeface="Times New Roman"/>
            </a:endParaRPr>
          </a:p>
          <a:p>
            <a:pPr marL="12700" marR="307340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etiopathogenesis, common causes, </a:t>
            </a:r>
            <a:r>
              <a:rPr sz="1200" dirty="0">
                <a:latin typeface="Times New Roman"/>
                <a:cs typeface="Times New Roman"/>
              </a:rPr>
              <a:t>plain film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features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lymphangitis  carcinomatosis.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2011]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plain </a:t>
            </a:r>
            <a:r>
              <a:rPr sz="1200" spc="-5" dirty="0">
                <a:latin typeface="Times New Roman"/>
                <a:cs typeface="Times New Roman"/>
              </a:rPr>
              <a:t>radiographic and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rt. </a:t>
            </a:r>
            <a:r>
              <a:rPr sz="1200" dirty="0">
                <a:latin typeface="Times New Roman"/>
                <a:cs typeface="Times New Roman"/>
              </a:rPr>
              <a:t>upper lobe pulmonary </a:t>
            </a:r>
            <a:r>
              <a:rPr sz="1200" spc="-5" dirty="0">
                <a:latin typeface="Times New Roman"/>
                <a:cs typeface="Times New Roman"/>
              </a:rPr>
              <a:t>collapse.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role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MRI in staging of lung cancer. </a:t>
            </a:r>
            <a:r>
              <a:rPr sz="1200" spc="5" dirty="0">
                <a:latin typeface="Times New Roman"/>
                <a:cs typeface="Times New Roman"/>
              </a:rPr>
              <a:t>[June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2011]</a:t>
            </a:r>
            <a:endParaRPr sz="1200">
              <a:latin typeface="Times New Roman"/>
              <a:cs typeface="Times New Roman"/>
            </a:endParaRPr>
          </a:p>
          <a:p>
            <a:pPr marL="12700" marR="248285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findings </a:t>
            </a:r>
            <a:r>
              <a:rPr sz="1200" dirty="0">
                <a:latin typeface="Times New Roman"/>
                <a:cs typeface="Times New Roman"/>
              </a:rPr>
              <a:t>of pulmonary </a:t>
            </a:r>
            <a:r>
              <a:rPr sz="1200" spc="-5" dirty="0">
                <a:latin typeface="Times New Roman"/>
                <a:cs typeface="Times New Roman"/>
              </a:rPr>
              <a:t>complications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pts infected with HIV. 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43510">
              <a:lnSpc>
                <a:spcPts val="1380"/>
              </a:lnSpc>
              <a:spcBef>
                <a:spcPts val="5"/>
              </a:spcBef>
              <a:buAutoNum type="arabicPeriod" startAt="36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Classify diaphragmatic </a:t>
            </a:r>
            <a:r>
              <a:rPr sz="1200" spc="-5" dirty="0">
                <a:latin typeface="Times New Roman"/>
                <a:cs typeface="Times New Roman"/>
              </a:rPr>
              <a:t>hernias. Describe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radiological means </a:t>
            </a:r>
            <a:r>
              <a:rPr sz="1200" dirty="0">
                <a:latin typeface="Times New Roman"/>
                <a:cs typeface="Times New Roman"/>
              </a:rPr>
              <a:t>to establish the </a:t>
            </a:r>
            <a:r>
              <a:rPr sz="1200" spc="-5" dirty="0">
                <a:latin typeface="Times New Roman"/>
                <a:cs typeface="Times New Roman"/>
              </a:rPr>
              <a:t>diagnosis 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relevant imaging findings. </a:t>
            </a:r>
            <a:r>
              <a:rPr sz="1200" dirty="0">
                <a:latin typeface="Times New Roman"/>
                <a:cs typeface="Times New Roman"/>
              </a:rPr>
              <a:t>[June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133350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various </a:t>
            </a:r>
            <a:r>
              <a:rPr sz="1200" spc="-5" dirty="0">
                <a:latin typeface="Times New Roman"/>
                <a:cs typeface="Times New Roman"/>
              </a:rPr>
              <a:t>germ cell tumors </a:t>
            </a:r>
            <a:r>
              <a:rPr sz="1200" dirty="0">
                <a:latin typeface="Times New Roman"/>
                <a:cs typeface="Times New Roman"/>
              </a:rPr>
              <a:t>of mediastinum. </a:t>
            </a:r>
            <a:r>
              <a:rPr sz="1200" spc="-5" dirty="0">
                <a:latin typeface="Times New Roman"/>
                <a:cs typeface="Times New Roman"/>
              </a:rPr>
              <a:t>Discuss their imaging features. </a:t>
            </a:r>
            <a:r>
              <a:rPr sz="1200" dirty="0">
                <a:latin typeface="Times New Roman"/>
                <a:cs typeface="Times New Roman"/>
              </a:rPr>
              <a:t>[3+7 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 marR="636905">
              <a:lnSpc>
                <a:spcPts val="138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Enumerate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causes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Acute </a:t>
            </a:r>
            <a:r>
              <a:rPr sz="1200" dirty="0">
                <a:latin typeface="Times New Roman"/>
                <a:cs typeface="Times New Roman"/>
              </a:rPr>
              <a:t>Respiratory Distress </a:t>
            </a:r>
            <a:r>
              <a:rPr sz="1200" spc="-5" dirty="0">
                <a:latin typeface="Times New Roman"/>
                <a:cs typeface="Times New Roman"/>
              </a:rPr>
              <a:t>Syndrome. </a:t>
            </a:r>
            <a:r>
              <a:rPr sz="1200" dirty="0">
                <a:latin typeface="Times New Roman"/>
                <a:cs typeface="Times New Roman"/>
              </a:rPr>
              <a:t>Give in </a:t>
            </a:r>
            <a:r>
              <a:rPr sz="1200" spc="-5" dirty="0">
                <a:latin typeface="Times New Roman"/>
                <a:cs typeface="Times New Roman"/>
              </a:rPr>
              <a:t>detail </a:t>
            </a:r>
            <a:r>
              <a:rPr sz="1200" dirty="0">
                <a:latin typeface="Times New Roman"/>
                <a:cs typeface="Times New Roman"/>
              </a:rPr>
              <a:t>and  </a:t>
            </a:r>
            <a:r>
              <a:rPr sz="1200" spc="-5" dirty="0">
                <a:latin typeface="Times New Roman"/>
                <a:cs typeface="Times New Roman"/>
              </a:rPr>
              <a:t>management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aortic </a:t>
            </a:r>
            <a:r>
              <a:rPr sz="1200" dirty="0">
                <a:latin typeface="Times New Roman"/>
                <a:cs typeface="Times New Roman"/>
              </a:rPr>
              <a:t>dissection. [3+7 </a:t>
            </a:r>
            <a:r>
              <a:rPr sz="1200" spc="-5" dirty="0">
                <a:latin typeface="Times New Roman"/>
                <a:cs typeface="Times New Roman"/>
              </a:rPr>
              <a:t>Dec</a:t>
            </a:r>
            <a:r>
              <a:rPr sz="1200" dirty="0">
                <a:latin typeface="Times New Roman"/>
                <a:cs typeface="Times New Roman"/>
              </a:rPr>
              <a:t> 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etiopathogenesis, imaging features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DD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silicosis. [3+4+4 Dec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buAutoNum type="arabicPeriod" startAt="36"/>
              <a:tabLst>
                <a:tab pos="241300" algn="l"/>
              </a:tabLst>
            </a:pPr>
            <a:r>
              <a:rPr sz="1200" spc="-5" dirty="0">
                <a:latin typeface="Times New Roman"/>
                <a:cs typeface="Times New Roman"/>
              </a:rPr>
              <a:t>Define </a:t>
            </a:r>
            <a:r>
              <a:rPr sz="1200" dirty="0">
                <a:latin typeface="Times New Roman"/>
                <a:cs typeface="Times New Roman"/>
              </a:rPr>
              <a:t>pulmonary sequestration. </a:t>
            </a:r>
            <a:r>
              <a:rPr sz="1200" spc="-5" dirty="0">
                <a:latin typeface="Times New Roman"/>
                <a:cs typeface="Times New Roman"/>
              </a:rPr>
              <a:t>Describe its types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discuss </a:t>
            </a:r>
            <a:r>
              <a:rPr sz="1200" dirty="0">
                <a:latin typeface="Times New Roman"/>
                <a:cs typeface="Times New Roman"/>
              </a:rPr>
              <a:t>CT </a:t>
            </a:r>
            <a:r>
              <a:rPr sz="1200" spc="-5" dirty="0">
                <a:latin typeface="Times New Roman"/>
                <a:cs typeface="Times New Roman"/>
              </a:rPr>
              <a:t>findings </a:t>
            </a:r>
            <a:r>
              <a:rPr sz="1200" dirty="0">
                <a:latin typeface="Times New Roman"/>
                <a:cs typeface="Times New Roman"/>
              </a:rPr>
              <a:t>and role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BBEE9-B6B2-4B2E-AA21-1F87EF3FC216}"/>
              </a:ext>
            </a:extLst>
          </p:cNvPr>
          <p:cNvSpPr txBox="1"/>
          <p:nvPr/>
        </p:nvSpPr>
        <p:spPr>
          <a:xfrm>
            <a:off x="5029200" y="1295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Radioloksabha.com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18684</Words>
  <Application>Microsoft Office PowerPoint</Application>
  <PresentationFormat>Custom</PresentationFormat>
  <Paragraphs>1215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chaudhary anju</cp:lastModifiedBy>
  <cp:revision>2</cp:revision>
  <dcterms:created xsi:type="dcterms:W3CDTF">2018-06-25T06:00:16Z</dcterms:created>
  <dcterms:modified xsi:type="dcterms:W3CDTF">2018-06-25T06:05:11Z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2018-06-25T00:00:00Z</vt:filetime>
  </property>
</Properties>
</file>