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6"/>
  </p:notesMasterIdLst>
  <p:sldIdLst>
    <p:sldId id="260" r:id="rId2"/>
    <p:sldId id="278" r:id="rId3"/>
    <p:sldId id="266" r:id="rId4"/>
    <p:sldId id="267" r:id="rId5"/>
    <p:sldId id="427" r:id="rId6"/>
    <p:sldId id="271" r:id="rId7"/>
    <p:sldId id="272" r:id="rId8"/>
    <p:sldId id="273" r:id="rId9"/>
    <p:sldId id="268" r:id="rId10"/>
    <p:sldId id="261" r:id="rId11"/>
    <p:sldId id="262" r:id="rId12"/>
    <p:sldId id="263" r:id="rId13"/>
    <p:sldId id="274" r:id="rId14"/>
    <p:sldId id="275" r:id="rId15"/>
    <p:sldId id="269" r:id="rId16"/>
    <p:sldId id="270" r:id="rId17"/>
    <p:sldId id="264" r:id="rId18"/>
    <p:sldId id="265" r:id="rId19"/>
    <p:sldId id="276" r:id="rId20"/>
    <p:sldId id="277" r:id="rId21"/>
    <p:sldId id="364" r:id="rId22"/>
    <p:sldId id="365" r:id="rId23"/>
    <p:sldId id="366" r:id="rId24"/>
    <p:sldId id="279" r:id="rId25"/>
    <p:sldId id="280" r:id="rId26"/>
    <p:sldId id="415" r:id="rId27"/>
    <p:sldId id="423" r:id="rId28"/>
    <p:sldId id="389" r:id="rId29"/>
    <p:sldId id="390" r:id="rId30"/>
    <p:sldId id="392" r:id="rId31"/>
    <p:sldId id="393" r:id="rId32"/>
    <p:sldId id="395" r:id="rId33"/>
    <p:sldId id="374" r:id="rId34"/>
    <p:sldId id="396" r:id="rId35"/>
    <p:sldId id="376" r:id="rId36"/>
    <p:sldId id="400" r:id="rId37"/>
    <p:sldId id="399" r:id="rId38"/>
    <p:sldId id="372" r:id="rId39"/>
    <p:sldId id="402" r:id="rId40"/>
    <p:sldId id="401" r:id="rId41"/>
    <p:sldId id="379" r:id="rId42"/>
    <p:sldId id="424" r:id="rId43"/>
    <p:sldId id="425" r:id="rId44"/>
    <p:sldId id="426" r:id="rId45"/>
    <p:sldId id="404" r:id="rId46"/>
    <p:sldId id="286" r:id="rId47"/>
    <p:sldId id="288" r:id="rId48"/>
    <p:sldId id="289" r:id="rId49"/>
    <p:sldId id="408" r:id="rId50"/>
    <p:sldId id="290" r:id="rId51"/>
    <p:sldId id="407" r:id="rId52"/>
    <p:sldId id="292" r:id="rId53"/>
    <p:sldId id="405" r:id="rId54"/>
    <p:sldId id="409" r:id="rId55"/>
    <p:sldId id="410" r:id="rId56"/>
    <p:sldId id="300" r:id="rId57"/>
    <p:sldId id="302" r:id="rId58"/>
    <p:sldId id="417" r:id="rId59"/>
    <p:sldId id="411" r:id="rId60"/>
    <p:sldId id="391" r:id="rId61"/>
    <p:sldId id="416" r:id="rId62"/>
    <p:sldId id="314" r:id="rId63"/>
    <p:sldId id="316" r:id="rId64"/>
    <p:sldId id="318" r:id="rId65"/>
    <p:sldId id="418" r:id="rId66"/>
    <p:sldId id="420" r:id="rId67"/>
    <p:sldId id="421" r:id="rId68"/>
    <p:sldId id="355" r:id="rId69"/>
    <p:sldId id="419" r:id="rId70"/>
    <p:sldId id="356" r:id="rId71"/>
    <p:sldId id="357" r:id="rId72"/>
    <p:sldId id="358" r:id="rId73"/>
    <p:sldId id="422" r:id="rId74"/>
    <p:sldId id="362"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8D837B-D6BF-479D-A6D7-0D2307DB1301}" type="datetimeFigureOut">
              <a:rPr lang="en-IN" smtClean="0"/>
              <a:pPr/>
              <a:t>29-07-2017</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F09E17-9A66-4C82-83B5-1CB758CD210E}"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9CF09E17-9A66-4C82-83B5-1CB758CD210E}" type="slidenum">
              <a:rPr lang="en-IN" smtClean="0"/>
              <a:pPr/>
              <a:t>16</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dirty="0" smtClean="0"/>
              <a:t>This image is a proton density weighted image (PDWI). They are crucial for studying the spinal cord. Use a 512 matrix and cardiac gating for optimal results.</a:t>
            </a:r>
          </a:p>
          <a:p>
            <a:pPr marL="0" marR="0" indent="0" algn="l" defTabSz="914400" rtl="0" eaLnBrk="1" fontAlgn="auto" latinLnBrk="0" hangingPunct="1">
              <a:lnSpc>
                <a:spcPct val="100000"/>
              </a:lnSpc>
              <a:spcBef>
                <a:spcPts val="0"/>
              </a:spcBef>
              <a:spcAft>
                <a:spcPts val="0"/>
              </a:spcAft>
              <a:buClrTx/>
              <a:buSzTx/>
              <a:buFontTx/>
              <a:buNone/>
              <a:tabLst/>
              <a:defRPr/>
            </a:pPr>
            <a:endParaRPr lang="en-IN" sz="1200" b="1" dirty="0" smtClean="0"/>
          </a:p>
          <a:p>
            <a:endParaRPr lang="en-IN" dirty="0"/>
          </a:p>
        </p:txBody>
      </p:sp>
      <p:sp>
        <p:nvSpPr>
          <p:cNvPr id="4" name="Slide Number Placeholder 3"/>
          <p:cNvSpPr>
            <a:spLocks noGrp="1"/>
          </p:cNvSpPr>
          <p:nvPr>
            <p:ph type="sldNum" sz="quarter" idx="10"/>
          </p:nvPr>
        </p:nvSpPr>
        <p:spPr/>
        <p:txBody>
          <a:bodyPr/>
          <a:lstStyle/>
          <a:p>
            <a:fld id="{9CF09E17-9A66-4C82-83B5-1CB758CD210E}" type="slidenum">
              <a:rPr lang="en-IN" smtClean="0"/>
              <a:pPr/>
              <a:t>53</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Typical findings for MS as seen in this case are: T1WI: multiple enhancing lesions</a:t>
            </a:r>
          </a:p>
          <a:p>
            <a:endParaRPr lang="en-IN" dirty="0"/>
          </a:p>
        </p:txBody>
      </p:sp>
      <p:sp>
        <p:nvSpPr>
          <p:cNvPr id="4" name="Slide Number Placeholder 3"/>
          <p:cNvSpPr>
            <a:spLocks noGrp="1"/>
          </p:cNvSpPr>
          <p:nvPr>
            <p:ph type="sldNum" sz="quarter" idx="10"/>
          </p:nvPr>
        </p:nvSpPr>
        <p:spPr/>
        <p:txBody>
          <a:bodyPr/>
          <a:lstStyle/>
          <a:p>
            <a:fld id="{9CF09E17-9A66-4C82-83B5-1CB758CD210E}" type="slidenum">
              <a:rPr lang="en-IN" smtClean="0"/>
              <a:pPr/>
              <a:t>56</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IN" sz="1000" dirty="0" smtClean="0"/>
              <a:t>MS has a typical distribution of WMLs. This can be very helpful in differentiating them from vascular lesions </a:t>
            </a:r>
            <a:r>
              <a:rPr lang="en-IN" sz="1000" dirty="0" smtClean="0"/>
              <a:t>.Typical </a:t>
            </a:r>
            <a:r>
              <a:rPr lang="en-IN" sz="1000" dirty="0" smtClean="0"/>
              <a:t>for MS is involvement of corpus callosum, U-fibres, temporal lobes, brainstem, cerebellum and spinal cord. This pattern of involvement is uncommon in other diseases.</a:t>
            </a:r>
          </a:p>
          <a:p>
            <a:pPr algn="just"/>
            <a:r>
              <a:rPr lang="en-IN" sz="1000" dirty="0" smtClean="0"/>
              <a:t>In small vessel disease there may be involvement of the brainstem, but it is usually symmetrical and central, while in MS it is peripheral.</a:t>
            </a:r>
          </a:p>
          <a:p>
            <a:endParaRPr lang="en-IN" sz="1000" dirty="0"/>
          </a:p>
        </p:txBody>
      </p:sp>
      <p:sp>
        <p:nvSpPr>
          <p:cNvPr id="4" name="Slide Number Placeholder 3"/>
          <p:cNvSpPr>
            <a:spLocks noGrp="1"/>
          </p:cNvSpPr>
          <p:nvPr>
            <p:ph type="sldNum" sz="quarter" idx="10"/>
          </p:nvPr>
        </p:nvSpPr>
        <p:spPr/>
        <p:txBody>
          <a:bodyPr/>
          <a:lstStyle/>
          <a:p>
            <a:fld id="{9CF09E17-9A66-4C82-83B5-1CB758CD210E}" type="slidenum">
              <a:rPr lang="en-IN" smtClean="0"/>
              <a:pPr/>
              <a:t>25</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IN" sz="1000" dirty="0" smtClean="0"/>
              <a:t>There is an </a:t>
            </a:r>
            <a:r>
              <a:rPr lang="en-IN" sz="1000" dirty="0" err="1" smtClean="0"/>
              <a:t>intraparenchymal</a:t>
            </a:r>
            <a:r>
              <a:rPr lang="en-IN" sz="1000" dirty="0" smtClean="0"/>
              <a:t> mass in the right temporal and occipital lobe with a hypointense rim on T2W, which only partially enhances (open-ring sign) on the </a:t>
            </a:r>
            <a:r>
              <a:rPr lang="en-IN" sz="1000" dirty="0" err="1" smtClean="0"/>
              <a:t>postcontrast</a:t>
            </a:r>
            <a:r>
              <a:rPr lang="en-IN" sz="1000" dirty="0" smtClean="0"/>
              <a:t> images.</a:t>
            </a:r>
            <a:br>
              <a:rPr lang="en-IN" sz="1000" dirty="0" smtClean="0"/>
            </a:br>
            <a:r>
              <a:rPr lang="en-IN" sz="1000" dirty="0" smtClean="0"/>
              <a:t>There is surrounding edema, but relatively little mass effect.</a:t>
            </a:r>
            <a:br>
              <a:rPr lang="en-IN" sz="1000" dirty="0" smtClean="0"/>
            </a:br>
            <a:r>
              <a:rPr lang="en-IN" sz="1000" dirty="0" smtClean="0"/>
              <a:t>This was a biopsy-proven demyelinating lesion.</a:t>
            </a:r>
          </a:p>
          <a:p>
            <a:pPr algn="just"/>
            <a:r>
              <a:rPr lang="en-IN" sz="1000" dirty="0" smtClean="0"/>
              <a:t>The open-ring enhancement pattern with low signal T2 ring and low CBF are all indicative of demyelination.</a:t>
            </a:r>
          </a:p>
          <a:p>
            <a:endParaRPr lang="en-IN" sz="1000" dirty="0"/>
          </a:p>
        </p:txBody>
      </p:sp>
      <p:sp>
        <p:nvSpPr>
          <p:cNvPr id="4" name="Slide Number Placeholder 3"/>
          <p:cNvSpPr>
            <a:spLocks noGrp="1"/>
          </p:cNvSpPr>
          <p:nvPr>
            <p:ph type="sldNum" sz="quarter" idx="10"/>
          </p:nvPr>
        </p:nvSpPr>
        <p:spPr/>
        <p:txBody>
          <a:bodyPr/>
          <a:lstStyle/>
          <a:p>
            <a:fld id="{9CF09E17-9A66-4C82-83B5-1CB758CD210E}" type="slidenum">
              <a:rPr lang="en-IN" smtClean="0"/>
              <a:pPr/>
              <a:t>33</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9CF09E17-9A66-4C82-83B5-1CB758CD210E}" type="slidenum">
              <a:rPr lang="en-IN" smtClean="0"/>
              <a:pPr/>
              <a:t>34</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Here T2 and </a:t>
            </a:r>
            <a:r>
              <a:rPr lang="en-IN" dirty="0" err="1" smtClean="0"/>
              <a:t>postcontrast</a:t>
            </a:r>
            <a:r>
              <a:rPr lang="en-IN" dirty="0" smtClean="0"/>
              <a:t> T1W images showing a large lesion in the left hemisphere with alternating T2-hyperintense and isointense bands.</a:t>
            </a:r>
            <a:br>
              <a:rPr lang="en-IN" dirty="0" smtClean="0"/>
            </a:br>
            <a:r>
              <a:rPr lang="en-IN" dirty="0" smtClean="0"/>
              <a:t>On the T1W images after gadolinium there is alternating linear enhancement.</a:t>
            </a:r>
            <a:br>
              <a:rPr lang="en-IN" dirty="0" smtClean="0"/>
            </a:br>
            <a:r>
              <a:rPr lang="en-IN" dirty="0" smtClean="0"/>
              <a:t>There is a smaller, similar lesion on the right.</a:t>
            </a:r>
          </a:p>
          <a:p>
            <a:endParaRPr lang="en-IN" dirty="0"/>
          </a:p>
        </p:txBody>
      </p:sp>
      <p:sp>
        <p:nvSpPr>
          <p:cNvPr id="4" name="Slide Number Placeholder 3"/>
          <p:cNvSpPr>
            <a:spLocks noGrp="1"/>
          </p:cNvSpPr>
          <p:nvPr>
            <p:ph type="sldNum" sz="quarter" idx="10"/>
          </p:nvPr>
        </p:nvSpPr>
        <p:spPr/>
        <p:txBody>
          <a:bodyPr/>
          <a:lstStyle/>
          <a:p>
            <a:fld id="{9CF09E17-9A66-4C82-83B5-1CB758CD210E}" type="slidenum">
              <a:rPr lang="en-IN" smtClean="0"/>
              <a:pPr/>
              <a:t>35</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i="0" kern="1200" dirty="0" smtClean="0">
                <a:solidFill>
                  <a:schemeClr val="tx1"/>
                </a:solidFill>
                <a:latin typeface="+mn-lt"/>
                <a:ea typeface="+mn-ea"/>
                <a:cs typeface="+mn-cs"/>
              </a:rPr>
              <a:t>Cellular structure with a single morphologic pattern ---</a:t>
            </a:r>
            <a:r>
              <a:rPr lang="en-IN" sz="1200" b="1" i="0" kern="1200" dirty="0" err="1" smtClean="0">
                <a:solidFill>
                  <a:schemeClr val="tx1"/>
                </a:solidFill>
                <a:latin typeface="+mn-lt"/>
                <a:ea typeface="+mn-ea"/>
                <a:cs typeface="+mn-cs"/>
              </a:rPr>
              <a:t>monophasic</a:t>
            </a:r>
            <a:r>
              <a:rPr lang="en-IN" sz="1200" b="1" i="0" kern="1200" dirty="0" smtClean="0">
                <a:solidFill>
                  <a:schemeClr val="tx1"/>
                </a:solidFill>
                <a:latin typeface="+mn-lt"/>
                <a:ea typeface="+mn-ea"/>
                <a:cs typeface="+mn-cs"/>
              </a:rPr>
              <a:t>. having a single phase</a:t>
            </a:r>
            <a:r>
              <a:rPr lang="en-IN" sz="1200" b="0" i="0" kern="1200" dirty="0" smtClean="0">
                <a:solidFill>
                  <a:schemeClr val="tx1"/>
                </a:solidFill>
                <a:latin typeface="+mn-lt"/>
                <a:ea typeface="+mn-ea"/>
                <a:cs typeface="+mn-cs"/>
              </a:rPr>
              <a:t>;</a:t>
            </a:r>
            <a:endParaRPr lang="en-IN" b="1" dirty="0"/>
          </a:p>
        </p:txBody>
      </p:sp>
      <p:sp>
        <p:nvSpPr>
          <p:cNvPr id="4" name="Slide Number Placeholder 3"/>
          <p:cNvSpPr>
            <a:spLocks noGrp="1"/>
          </p:cNvSpPr>
          <p:nvPr>
            <p:ph type="sldNum" sz="quarter" idx="10"/>
          </p:nvPr>
        </p:nvSpPr>
        <p:spPr/>
        <p:txBody>
          <a:bodyPr/>
          <a:lstStyle/>
          <a:p>
            <a:fld id="{9CF09E17-9A66-4C82-83B5-1CB758CD210E}" type="slidenum">
              <a:rPr lang="en-IN" smtClean="0"/>
              <a:pPr/>
              <a:t>36</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9CF09E17-9A66-4C82-83B5-1CB758CD210E}" type="slidenum">
              <a:rPr lang="en-IN" smtClean="0"/>
              <a:pPr/>
              <a:t>42</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Here we see a sagittal T2-weighted image of the spinal cord in a patient with NMO showing a longitudinally extensive cord lesion with marked swelling.</a:t>
            </a:r>
            <a:br>
              <a:rPr lang="en-IN" dirty="0" smtClean="0"/>
            </a:br>
            <a:endParaRPr lang="en-IN" dirty="0"/>
          </a:p>
        </p:txBody>
      </p:sp>
      <p:sp>
        <p:nvSpPr>
          <p:cNvPr id="4" name="Slide Number Placeholder 3"/>
          <p:cNvSpPr>
            <a:spLocks noGrp="1"/>
          </p:cNvSpPr>
          <p:nvPr>
            <p:ph type="sldNum" sz="quarter" idx="10"/>
          </p:nvPr>
        </p:nvSpPr>
        <p:spPr/>
        <p:txBody>
          <a:bodyPr/>
          <a:lstStyle/>
          <a:p>
            <a:fld id="{9CF09E17-9A66-4C82-83B5-1CB758CD210E}" type="slidenum">
              <a:rPr lang="en-IN" smtClean="0"/>
              <a:pPr/>
              <a:t>44</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In small vessel disease these </a:t>
            </a:r>
            <a:r>
              <a:rPr lang="en-IN" dirty="0" err="1" smtClean="0"/>
              <a:t>juxtacortical</a:t>
            </a:r>
            <a:r>
              <a:rPr lang="en-IN" dirty="0" smtClean="0"/>
              <a:t> U-</a:t>
            </a:r>
            <a:r>
              <a:rPr lang="en-IN" dirty="0" err="1" smtClean="0"/>
              <a:t>fibers</a:t>
            </a:r>
            <a:r>
              <a:rPr lang="en-IN" dirty="0" smtClean="0"/>
              <a:t> are not involved and on T2 and FLAIR there will be a dark band between the WML and the (also bright) cortex (yellow arrow).</a:t>
            </a:r>
            <a:endParaRPr lang="en-IN" dirty="0"/>
          </a:p>
        </p:txBody>
      </p:sp>
      <p:sp>
        <p:nvSpPr>
          <p:cNvPr id="4" name="Slide Number Placeholder 3"/>
          <p:cNvSpPr>
            <a:spLocks noGrp="1"/>
          </p:cNvSpPr>
          <p:nvPr>
            <p:ph type="sldNum" sz="quarter" idx="10"/>
          </p:nvPr>
        </p:nvSpPr>
        <p:spPr/>
        <p:txBody>
          <a:bodyPr/>
          <a:lstStyle/>
          <a:p>
            <a:fld id="{9CF09E17-9A66-4C82-83B5-1CB758CD210E}" type="slidenum">
              <a:rPr lang="en-IN" smtClean="0"/>
              <a:pPr/>
              <a:t>48</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AA87A3F-6A78-48F9-BCC8-662B80B6D561}" type="datetimeFigureOut">
              <a:rPr lang="en-IN" smtClean="0"/>
              <a:pPr/>
              <a:t>29-07-2017</a:t>
            </a:fld>
            <a:endParaRPr lang="en-IN"/>
          </a:p>
        </p:txBody>
      </p:sp>
      <p:sp>
        <p:nvSpPr>
          <p:cNvPr id="19" name="Footer Placeholder 18"/>
          <p:cNvSpPr>
            <a:spLocks noGrp="1"/>
          </p:cNvSpPr>
          <p:nvPr>
            <p:ph type="ftr" sz="quarter" idx="11"/>
          </p:nvPr>
        </p:nvSpPr>
        <p:spPr/>
        <p:txBody>
          <a:bodyPr/>
          <a:lstStyle/>
          <a:p>
            <a:endParaRPr lang="en-IN"/>
          </a:p>
        </p:txBody>
      </p:sp>
      <p:sp>
        <p:nvSpPr>
          <p:cNvPr id="27" name="Slide Number Placeholder 26"/>
          <p:cNvSpPr>
            <a:spLocks noGrp="1"/>
          </p:cNvSpPr>
          <p:nvPr>
            <p:ph type="sldNum" sz="quarter" idx="12"/>
          </p:nvPr>
        </p:nvSpPr>
        <p:spPr/>
        <p:txBody>
          <a:bodyPr/>
          <a:lstStyle/>
          <a:p>
            <a:fld id="{AF9919A0-4357-4BEB-BCBB-8B3420819A73}"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AA87A3F-6A78-48F9-BCC8-662B80B6D561}" type="datetimeFigureOut">
              <a:rPr lang="en-IN" smtClean="0"/>
              <a:pPr/>
              <a:t>29-07-2017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F9919A0-4357-4BEB-BCBB-8B3420819A73}"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AA87A3F-6A78-48F9-BCC8-662B80B6D561}" type="datetimeFigureOut">
              <a:rPr lang="en-IN" smtClean="0"/>
              <a:pPr/>
              <a:t>29-07-2017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F9919A0-4357-4BEB-BCBB-8B3420819A73}"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AA87A3F-6A78-48F9-BCC8-662B80B6D561}" type="datetimeFigureOut">
              <a:rPr lang="en-IN" smtClean="0"/>
              <a:pPr/>
              <a:t>29-07-2017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F9919A0-4357-4BEB-BCBB-8B3420819A73}"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AA87A3F-6A78-48F9-BCC8-662B80B6D561}" type="datetimeFigureOut">
              <a:rPr lang="en-IN" smtClean="0"/>
              <a:pPr/>
              <a:t>29-07-2017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F9919A0-4357-4BEB-BCBB-8B3420819A73}"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AA87A3F-6A78-48F9-BCC8-662B80B6D561}" type="datetimeFigureOut">
              <a:rPr lang="en-IN" smtClean="0"/>
              <a:pPr/>
              <a:t>29-07-2017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F9919A0-4357-4BEB-BCBB-8B3420819A73}"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AA87A3F-6A78-48F9-BCC8-662B80B6D561}" type="datetimeFigureOut">
              <a:rPr lang="en-IN" smtClean="0"/>
              <a:pPr/>
              <a:t>29-07-2017</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F9919A0-4357-4BEB-BCBB-8B3420819A73}"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AA87A3F-6A78-48F9-BCC8-662B80B6D561}" type="datetimeFigureOut">
              <a:rPr lang="en-IN" smtClean="0"/>
              <a:pPr/>
              <a:t>29-07-2017</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F9919A0-4357-4BEB-BCBB-8B3420819A73}"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A87A3F-6A78-48F9-BCC8-662B80B6D561}" type="datetimeFigureOut">
              <a:rPr lang="en-IN" smtClean="0"/>
              <a:pPr/>
              <a:t>29-07-2017</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F9919A0-4357-4BEB-BCBB-8B3420819A73}"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AA87A3F-6A78-48F9-BCC8-662B80B6D561}" type="datetimeFigureOut">
              <a:rPr lang="en-IN" smtClean="0"/>
              <a:pPr/>
              <a:t>29-07-2017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F9919A0-4357-4BEB-BCBB-8B3420819A73}"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AA87A3F-6A78-48F9-BCC8-662B80B6D561}" type="datetimeFigureOut">
              <a:rPr lang="en-IN" smtClean="0"/>
              <a:pPr/>
              <a:t>29-07-2017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8077200" y="6356350"/>
            <a:ext cx="609600" cy="365125"/>
          </a:xfrm>
        </p:spPr>
        <p:txBody>
          <a:bodyPr/>
          <a:lstStyle/>
          <a:p>
            <a:fld id="{AF9919A0-4357-4BEB-BCBB-8B3420819A73}" type="slidenum">
              <a:rPr lang="en-IN" smtClean="0"/>
              <a:pPr/>
              <a:t>‹#›</a:t>
            </a:fld>
            <a:endParaRPr lang="en-IN"/>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AA87A3F-6A78-48F9-BCC8-662B80B6D561}" type="datetimeFigureOut">
              <a:rPr lang="en-IN" smtClean="0"/>
              <a:pPr/>
              <a:t>29-07-2017</a:t>
            </a:fld>
            <a:endParaRPr lang="en-IN"/>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N"/>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F9919A0-4357-4BEB-BCBB-8B3420819A73}" type="slidenum">
              <a:rPr lang="en-IN" smtClean="0"/>
              <a:pPr/>
              <a:t>‹#›</a:t>
            </a:fld>
            <a:endParaRPr lang="en-IN"/>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1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1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1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eg"/></Relationships>
</file>

<file path=ppt/slides/_rels/slide1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s>
</file>

<file path=ppt/slides/_rels/slide1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image" Target="../media/image6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 Id="rId5" Type="http://schemas.openxmlformats.org/officeDocument/2006/relationships/image" Target="../media/image70.jpeg"/><Relationship Id="rId4" Type="http://schemas.openxmlformats.org/officeDocument/2006/relationships/image" Target="../media/image69.jpeg"/></Relationships>
</file>

<file path=ppt/slides/_rels/slide2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en.wikipedia.org/wiki/Neuron" TargetMode="External"/><Relationship Id="rId7" Type="http://schemas.openxmlformats.org/officeDocument/2006/relationships/image" Target="../media/image77.png"/><Relationship Id="rId2" Type="http://schemas.openxmlformats.org/officeDocument/2006/relationships/hyperlink" Target="https://en.wikipedia.org/wiki/Axon" TargetMode="External"/><Relationship Id="rId1" Type="http://schemas.openxmlformats.org/officeDocument/2006/relationships/slideLayout" Target="../slideLayouts/slideLayout2.xml"/><Relationship Id="rId6" Type="http://schemas.openxmlformats.org/officeDocument/2006/relationships/hyperlink" Target="https://en.wikipedia.org/wiki/Glial_cell" TargetMode="External"/><Relationship Id="rId5" Type="http://schemas.openxmlformats.org/officeDocument/2006/relationships/hyperlink" Target="https://en.wikipedia.org/wiki/Nervous_system" TargetMode="External"/><Relationship Id="rId4" Type="http://schemas.openxmlformats.org/officeDocument/2006/relationships/hyperlink" Target="https://en.wikipedia.org/wiki/Insulator_(electrical)"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radiopaedia.org/articles/multiple-sclerosi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radiopaedia.org/articles/marburgs-variant-of-multiple-sclerosi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radiopaedia.org/articles/open-ring-sign" TargetMode="External"/><Relationship Id="rId2" Type="http://schemas.openxmlformats.org/officeDocument/2006/relationships/hyperlink" Target="https://radiopaedia.org/articles/tumefactive-demyelinating-lesion" TargetMode="External"/><Relationship Id="rId1" Type="http://schemas.openxmlformats.org/officeDocument/2006/relationships/slideLayout" Target="../slideLayouts/slideLayout2.xml"/><Relationship Id="rId5" Type="http://schemas.openxmlformats.org/officeDocument/2006/relationships/hyperlink" Target="https://radiopaedia.org/articles/acute-disseminated-encephalomyelitis-adem-1" TargetMode="External"/><Relationship Id="rId4" Type="http://schemas.openxmlformats.org/officeDocument/2006/relationships/hyperlink" Target="https://radiopaedia.org/articles/balo-concentric-sclerosis-bcs"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 Id="rId5" Type="http://schemas.openxmlformats.org/officeDocument/2006/relationships/image" Target="../media/image85.jpeg"/><Relationship Id="rId4" Type="http://schemas.openxmlformats.org/officeDocument/2006/relationships/image" Target="../media/image84.jpeg"/></Relationships>
</file>

<file path=ppt/slides/_rels/slide39.xml.rels><?xml version="1.0" encoding="UTF-8" standalone="yes"?>
<Relationships xmlns="http://schemas.openxmlformats.org/package/2006/relationships"><Relationship Id="rId2" Type="http://schemas.openxmlformats.org/officeDocument/2006/relationships/hyperlink" Target="https://radiopaedia.org/articles/multiple-sclerosi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hyperlink" Target="https://radiopaedia.org/articles/marburgs-variant-of-multiple-sclerosis" TargetMode="External"/><Relationship Id="rId2" Type="http://schemas.openxmlformats.org/officeDocument/2006/relationships/hyperlink" Target="https://radiopaedia.org/articles/tumefactive-demyelinating-lesion"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50.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radiopaedia.org/articles/progressive-multifocal-leukoencephalopathy-immune-reconstitution-inflammatory-syndrome" TargetMode="External"/><Relationship Id="rId2" Type="http://schemas.openxmlformats.org/officeDocument/2006/relationships/hyperlink" Target="https://radiopaedia.org/articles/progressive-multifocal-leukoencephalopathy" TargetMode="External"/><Relationship Id="rId1" Type="http://schemas.openxmlformats.org/officeDocument/2006/relationships/slideLayout" Target="../slideLayouts/slideLayout2.xml"/><Relationship Id="rId4" Type="http://schemas.openxmlformats.org/officeDocument/2006/relationships/hyperlink" Target="https://radiopaedia.org/articles/primary-cns-lymphoma"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70.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radiopaedia.org/articles/demyelinating-disease"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71600"/>
            <a:ext cx="9144000" cy="1553344"/>
          </a:xfrm>
        </p:spPr>
        <p:txBody>
          <a:bodyPr>
            <a:normAutofit/>
          </a:bodyPr>
          <a:lstStyle/>
          <a:p>
            <a:pPr algn="ctr"/>
            <a:r>
              <a:rPr lang="en-US" sz="4800" dirty="0" smtClean="0"/>
              <a:t>Long case presentation</a:t>
            </a:r>
          </a:p>
        </p:txBody>
      </p:sp>
      <p:sp>
        <p:nvSpPr>
          <p:cNvPr id="3" name="Subtitle 2"/>
          <p:cNvSpPr>
            <a:spLocks noGrp="1"/>
          </p:cNvSpPr>
          <p:nvPr>
            <p:ph type="subTitle" idx="1"/>
          </p:nvPr>
        </p:nvSpPr>
        <p:spPr>
          <a:xfrm>
            <a:off x="611560" y="3717032"/>
            <a:ext cx="7854696" cy="2616696"/>
          </a:xfrm>
        </p:spPr>
        <p:txBody>
          <a:bodyPr>
            <a:normAutofit/>
          </a:bodyPr>
          <a:lstStyle/>
          <a:p>
            <a:r>
              <a:rPr lang="en-US" dirty="0" smtClean="0"/>
              <a:t>DR ANURAG BIJPURIYA</a:t>
            </a:r>
          </a:p>
          <a:p>
            <a:r>
              <a:rPr lang="en-US" dirty="0" smtClean="0"/>
              <a:t>JUNIOR RESIDENT III</a:t>
            </a:r>
          </a:p>
          <a:p>
            <a:r>
              <a:rPr lang="en-US" dirty="0" smtClean="0"/>
              <a:t>DEPT OF RADIODIAGNOSIS</a:t>
            </a:r>
          </a:p>
          <a:p>
            <a:r>
              <a:rPr lang="en-US" dirty="0" smtClean="0"/>
              <a:t>BJGMC &amp; SGH PUNE</a:t>
            </a:r>
            <a:endParaRPr lang="en-IN"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ONY\Desktop\IMG-0010-00001.jpg"/>
          <p:cNvPicPr preferRelativeResize="0">
            <a:picLocks noGrp="1" noChangeArrowheads="1"/>
          </p:cNvPicPr>
          <p:nvPr>
            <p:ph idx="1"/>
          </p:nvPr>
        </p:nvPicPr>
        <p:blipFill>
          <a:blip r:embed="rId2" cstate="print"/>
          <a:srcRect/>
          <a:stretch>
            <a:fillRect/>
          </a:stretch>
        </p:blipFill>
        <p:spPr bwMode="auto">
          <a:xfrm>
            <a:off x="395536" y="0"/>
            <a:ext cx="3960000" cy="3420000"/>
          </a:xfrm>
          <a:prstGeom prst="rect">
            <a:avLst/>
          </a:prstGeom>
          <a:noFill/>
        </p:spPr>
      </p:pic>
      <p:pic>
        <p:nvPicPr>
          <p:cNvPr id="3075" name="Picture 3" descr="C:\Users\SONY\Desktop\IMG-0011-00001.jpg"/>
          <p:cNvPicPr preferRelativeResize="0">
            <a:picLocks noChangeArrowheads="1"/>
          </p:cNvPicPr>
          <p:nvPr/>
        </p:nvPicPr>
        <p:blipFill>
          <a:blip r:embed="rId3" cstate="print"/>
          <a:srcRect/>
          <a:stretch>
            <a:fillRect/>
          </a:stretch>
        </p:blipFill>
        <p:spPr bwMode="auto">
          <a:xfrm>
            <a:off x="4644008" y="0"/>
            <a:ext cx="3960000" cy="3420000"/>
          </a:xfrm>
          <a:prstGeom prst="rect">
            <a:avLst/>
          </a:prstGeom>
          <a:noFill/>
        </p:spPr>
      </p:pic>
      <p:pic>
        <p:nvPicPr>
          <p:cNvPr id="3076" name="Picture 4" descr="C:\Users\SONY\Desktop\IMG-0012-00001.jpg"/>
          <p:cNvPicPr preferRelativeResize="0">
            <a:picLocks noChangeArrowheads="1"/>
          </p:cNvPicPr>
          <p:nvPr/>
        </p:nvPicPr>
        <p:blipFill>
          <a:blip r:embed="rId4" cstate="print"/>
          <a:srcRect/>
          <a:stretch>
            <a:fillRect/>
          </a:stretch>
        </p:blipFill>
        <p:spPr bwMode="auto">
          <a:xfrm>
            <a:off x="395536" y="3438000"/>
            <a:ext cx="3960000" cy="3420000"/>
          </a:xfrm>
          <a:prstGeom prst="rect">
            <a:avLst/>
          </a:prstGeom>
          <a:noFill/>
        </p:spPr>
      </p:pic>
      <p:pic>
        <p:nvPicPr>
          <p:cNvPr id="3077" name="Picture 5" descr="C:\Users\SONY\Desktop\IMG-0013-00001.jpg"/>
          <p:cNvPicPr preferRelativeResize="0">
            <a:picLocks noChangeArrowheads="1"/>
          </p:cNvPicPr>
          <p:nvPr/>
        </p:nvPicPr>
        <p:blipFill>
          <a:blip r:embed="rId5" cstate="print"/>
          <a:srcRect/>
          <a:stretch>
            <a:fillRect/>
          </a:stretch>
        </p:blipFill>
        <p:spPr bwMode="auto">
          <a:xfrm>
            <a:off x="4644008" y="3438000"/>
            <a:ext cx="3960000" cy="3420000"/>
          </a:xfrm>
          <a:prstGeom prst="rect">
            <a:avLst/>
          </a:prstGeom>
          <a:noFill/>
        </p:spPr>
      </p:pic>
      <p:sp>
        <p:nvSpPr>
          <p:cNvPr id="8" name="TextBox 7"/>
          <p:cNvSpPr txBox="1"/>
          <p:nvPr/>
        </p:nvSpPr>
        <p:spPr>
          <a:xfrm>
            <a:off x="395536" y="0"/>
            <a:ext cx="1152128" cy="246221"/>
          </a:xfrm>
          <a:prstGeom prst="rect">
            <a:avLst/>
          </a:prstGeom>
          <a:solidFill>
            <a:schemeClr val="bg1"/>
          </a:solidFill>
        </p:spPr>
        <p:txBody>
          <a:bodyPr wrap="square" rtlCol="0">
            <a:spAutoFit/>
          </a:bodyPr>
          <a:lstStyle/>
          <a:p>
            <a:r>
              <a:rPr lang="en-US" sz="1000" b="1" dirty="0" smtClean="0"/>
              <a:t>AXIAL T2 FLAIR</a:t>
            </a:r>
            <a:endParaRPr lang="en-IN" sz="10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ONY\Desktop\IMG-0014-00001.jpg"/>
          <p:cNvPicPr preferRelativeResize="0">
            <a:picLocks noGrp="1" noChangeArrowheads="1"/>
          </p:cNvPicPr>
          <p:nvPr>
            <p:ph idx="1"/>
          </p:nvPr>
        </p:nvPicPr>
        <p:blipFill>
          <a:blip r:embed="rId2" cstate="print"/>
          <a:srcRect/>
          <a:stretch>
            <a:fillRect/>
          </a:stretch>
        </p:blipFill>
        <p:spPr bwMode="auto">
          <a:xfrm>
            <a:off x="395536" y="0"/>
            <a:ext cx="3960000" cy="3420000"/>
          </a:xfrm>
          <a:prstGeom prst="rect">
            <a:avLst/>
          </a:prstGeom>
          <a:noFill/>
        </p:spPr>
      </p:pic>
      <p:pic>
        <p:nvPicPr>
          <p:cNvPr id="4099" name="Picture 3" descr="C:\Users\SONY\Desktop\IMG-0015-00001.jpg"/>
          <p:cNvPicPr preferRelativeResize="0">
            <a:picLocks noChangeArrowheads="1"/>
          </p:cNvPicPr>
          <p:nvPr/>
        </p:nvPicPr>
        <p:blipFill>
          <a:blip r:embed="rId3" cstate="print"/>
          <a:srcRect/>
          <a:stretch>
            <a:fillRect/>
          </a:stretch>
        </p:blipFill>
        <p:spPr bwMode="auto">
          <a:xfrm>
            <a:off x="4644008" y="0"/>
            <a:ext cx="3960000" cy="3420000"/>
          </a:xfrm>
          <a:prstGeom prst="rect">
            <a:avLst/>
          </a:prstGeom>
          <a:noFill/>
        </p:spPr>
      </p:pic>
      <p:pic>
        <p:nvPicPr>
          <p:cNvPr id="4100" name="Picture 4" descr="C:\Users\SONY\Desktop\IMG-0016-00001.jpg"/>
          <p:cNvPicPr preferRelativeResize="0">
            <a:picLocks noChangeArrowheads="1"/>
          </p:cNvPicPr>
          <p:nvPr/>
        </p:nvPicPr>
        <p:blipFill>
          <a:blip r:embed="rId4" cstate="print"/>
          <a:srcRect/>
          <a:stretch>
            <a:fillRect/>
          </a:stretch>
        </p:blipFill>
        <p:spPr bwMode="auto">
          <a:xfrm>
            <a:off x="395536" y="3438000"/>
            <a:ext cx="3960000" cy="3420000"/>
          </a:xfrm>
          <a:prstGeom prst="rect">
            <a:avLst/>
          </a:prstGeom>
          <a:noFill/>
        </p:spPr>
      </p:pic>
      <p:pic>
        <p:nvPicPr>
          <p:cNvPr id="4101" name="Picture 5" descr="C:\Users\SONY\Desktop\IMG-0017-00001.jpg"/>
          <p:cNvPicPr preferRelativeResize="0">
            <a:picLocks noChangeArrowheads="1"/>
          </p:cNvPicPr>
          <p:nvPr/>
        </p:nvPicPr>
        <p:blipFill>
          <a:blip r:embed="rId5" cstate="print"/>
          <a:srcRect/>
          <a:stretch>
            <a:fillRect/>
          </a:stretch>
        </p:blipFill>
        <p:spPr bwMode="auto">
          <a:xfrm>
            <a:off x="4644008" y="3438000"/>
            <a:ext cx="3960000" cy="3420000"/>
          </a:xfrm>
          <a:prstGeom prst="rect">
            <a:avLst/>
          </a:prstGeom>
          <a:noFill/>
        </p:spPr>
      </p:pic>
      <p:sp>
        <p:nvSpPr>
          <p:cNvPr id="8" name="TextBox 7"/>
          <p:cNvSpPr txBox="1"/>
          <p:nvPr/>
        </p:nvSpPr>
        <p:spPr>
          <a:xfrm>
            <a:off x="395536" y="0"/>
            <a:ext cx="1152128" cy="246221"/>
          </a:xfrm>
          <a:prstGeom prst="rect">
            <a:avLst/>
          </a:prstGeom>
          <a:solidFill>
            <a:schemeClr val="bg1"/>
          </a:solidFill>
        </p:spPr>
        <p:txBody>
          <a:bodyPr wrap="square" rtlCol="0">
            <a:spAutoFit/>
          </a:bodyPr>
          <a:lstStyle/>
          <a:p>
            <a:r>
              <a:rPr lang="en-US" sz="1000" b="1" dirty="0" smtClean="0"/>
              <a:t>AXIAL T2 FLAIR</a:t>
            </a:r>
            <a:endParaRPr lang="en-IN" sz="10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ONY\Desktop\IMG-0019-00001.jpg"/>
          <p:cNvPicPr preferRelativeResize="0">
            <a:picLocks noGrp="1" noChangeArrowheads="1"/>
          </p:cNvPicPr>
          <p:nvPr>
            <p:ph idx="1"/>
          </p:nvPr>
        </p:nvPicPr>
        <p:blipFill>
          <a:blip r:embed="rId2" cstate="print"/>
          <a:srcRect/>
          <a:stretch>
            <a:fillRect/>
          </a:stretch>
        </p:blipFill>
        <p:spPr bwMode="auto">
          <a:xfrm>
            <a:off x="539552" y="0"/>
            <a:ext cx="3960000" cy="3420000"/>
          </a:xfrm>
          <a:prstGeom prst="rect">
            <a:avLst/>
          </a:prstGeom>
          <a:noFill/>
        </p:spPr>
      </p:pic>
      <p:pic>
        <p:nvPicPr>
          <p:cNvPr id="5123" name="Picture 3" descr="C:\Users\SONY\Desktop\IMG-0020-00001.jpg"/>
          <p:cNvPicPr preferRelativeResize="0">
            <a:picLocks noChangeArrowheads="1"/>
          </p:cNvPicPr>
          <p:nvPr/>
        </p:nvPicPr>
        <p:blipFill>
          <a:blip r:embed="rId3" cstate="print"/>
          <a:srcRect/>
          <a:stretch>
            <a:fillRect/>
          </a:stretch>
        </p:blipFill>
        <p:spPr bwMode="auto">
          <a:xfrm>
            <a:off x="4788024" y="0"/>
            <a:ext cx="3960000" cy="3420000"/>
          </a:xfrm>
          <a:prstGeom prst="rect">
            <a:avLst/>
          </a:prstGeom>
          <a:noFill/>
        </p:spPr>
      </p:pic>
      <p:pic>
        <p:nvPicPr>
          <p:cNvPr id="5124" name="Picture 4" descr="C:\Users\SONY\Desktop\IMG-0021-00001.jpg"/>
          <p:cNvPicPr preferRelativeResize="0">
            <a:picLocks noChangeArrowheads="1"/>
          </p:cNvPicPr>
          <p:nvPr/>
        </p:nvPicPr>
        <p:blipFill>
          <a:blip r:embed="rId4" cstate="print"/>
          <a:srcRect/>
          <a:stretch>
            <a:fillRect/>
          </a:stretch>
        </p:blipFill>
        <p:spPr bwMode="auto">
          <a:xfrm>
            <a:off x="539552" y="3438000"/>
            <a:ext cx="3960000" cy="3420000"/>
          </a:xfrm>
          <a:prstGeom prst="rect">
            <a:avLst/>
          </a:prstGeom>
          <a:noFill/>
        </p:spPr>
      </p:pic>
      <p:pic>
        <p:nvPicPr>
          <p:cNvPr id="5125" name="Picture 5" descr="C:\Users\SONY\Desktop\IMG-0022-00001.jpg"/>
          <p:cNvPicPr preferRelativeResize="0">
            <a:picLocks noChangeArrowheads="1"/>
          </p:cNvPicPr>
          <p:nvPr/>
        </p:nvPicPr>
        <p:blipFill>
          <a:blip r:embed="rId5" cstate="print"/>
          <a:srcRect/>
          <a:stretch>
            <a:fillRect/>
          </a:stretch>
        </p:blipFill>
        <p:spPr bwMode="auto">
          <a:xfrm>
            <a:off x="4788024" y="3438000"/>
            <a:ext cx="3960000" cy="3420000"/>
          </a:xfrm>
          <a:prstGeom prst="rect">
            <a:avLst/>
          </a:prstGeom>
          <a:noFill/>
        </p:spPr>
      </p:pic>
      <p:sp>
        <p:nvSpPr>
          <p:cNvPr id="8" name="TextBox 7"/>
          <p:cNvSpPr txBox="1"/>
          <p:nvPr/>
        </p:nvSpPr>
        <p:spPr>
          <a:xfrm>
            <a:off x="539552" y="0"/>
            <a:ext cx="1152128" cy="246221"/>
          </a:xfrm>
          <a:prstGeom prst="rect">
            <a:avLst/>
          </a:prstGeom>
          <a:solidFill>
            <a:schemeClr val="bg1"/>
          </a:solidFill>
        </p:spPr>
        <p:txBody>
          <a:bodyPr wrap="square" rtlCol="0">
            <a:spAutoFit/>
          </a:bodyPr>
          <a:lstStyle/>
          <a:p>
            <a:r>
              <a:rPr lang="en-US" sz="1000" b="1" dirty="0" smtClean="0"/>
              <a:t>AXIAL T2 FLAIR</a:t>
            </a:r>
            <a:endParaRPr lang="en-IN" sz="10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SONY\Desktop\IMG-0057-00001.jpg"/>
          <p:cNvPicPr preferRelativeResize="0">
            <a:picLocks noGrp="1" noChangeArrowheads="1"/>
          </p:cNvPicPr>
          <p:nvPr>
            <p:ph idx="1"/>
          </p:nvPr>
        </p:nvPicPr>
        <p:blipFill>
          <a:blip r:embed="rId2" cstate="print"/>
          <a:srcRect/>
          <a:stretch>
            <a:fillRect/>
          </a:stretch>
        </p:blipFill>
        <p:spPr bwMode="auto">
          <a:xfrm>
            <a:off x="395536" y="0"/>
            <a:ext cx="3960000" cy="3420000"/>
          </a:xfrm>
          <a:prstGeom prst="rect">
            <a:avLst/>
          </a:prstGeom>
          <a:noFill/>
        </p:spPr>
      </p:pic>
      <p:pic>
        <p:nvPicPr>
          <p:cNvPr id="14339" name="Picture 3" descr="C:\Users\SONY\Desktop\IMG-0058-00001.jpg"/>
          <p:cNvPicPr preferRelativeResize="0">
            <a:picLocks noChangeArrowheads="1"/>
          </p:cNvPicPr>
          <p:nvPr/>
        </p:nvPicPr>
        <p:blipFill>
          <a:blip r:embed="rId3" cstate="print"/>
          <a:srcRect/>
          <a:stretch>
            <a:fillRect/>
          </a:stretch>
        </p:blipFill>
        <p:spPr bwMode="auto">
          <a:xfrm>
            <a:off x="4716016" y="0"/>
            <a:ext cx="3960000" cy="3420000"/>
          </a:xfrm>
          <a:prstGeom prst="rect">
            <a:avLst/>
          </a:prstGeom>
          <a:noFill/>
        </p:spPr>
      </p:pic>
      <p:pic>
        <p:nvPicPr>
          <p:cNvPr id="14340" name="Picture 4" descr="C:\Users\SONY\Desktop\IMG-0059-00001.jpg"/>
          <p:cNvPicPr preferRelativeResize="0">
            <a:picLocks noChangeArrowheads="1"/>
          </p:cNvPicPr>
          <p:nvPr/>
        </p:nvPicPr>
        <p:blipFill>
          <a:blip r:embed="rId4" cstate="print"/>
          <a:srcRect/>
          <a:stretch>
            <a:fillRect/>
          </a:stretch>
        </p:blipFill>
        <p:spPr bwMode="auto">
          <a:xfrm>
            <a:off x="395536" y="3438000"/>
            <a:ext cx="3960000" cy="3420000"/>
          </a:xfrm>
          <a:prstGeom prst="rect">
            <a:avLst/>
          </a:prstGeom>
          <a:noFill/>
        </p:spPr>
      </p:pic>
      <p:pic>
        <p:nvPicPr>
          <p:cNvPr id="14341" name="Picture 5" descr="C:\Users\SONY\Desktop\IMG-0060-00001.jpg"/>
          <p:cNvPicPr preferRelativeResize="0">
            <a:picLocks noChangeArrowheads="1"/>
          </p:cNvPicPr>
          <p:nvPr/>
        </p:nvPicPr>
        <p:blipFill>
          <a:blip r:embed="rId5" cstate="print"/>
          <a:srcRect/>
          <a:stretch>
            <a:fillRect/>
          </a:stretch>
        </p:blipFill>
        <p:spPr bwMode="auto">
          <a:xfrm>
            <a:off x="4716016" y="3438000"/>
            <a:ext cx="3960000" cy="3420000"/>
          </a:xfrm>
          <a:prstGeom prst="rect">
            <a:avLst/>
          </a:prstGeom>
          <a:noFill/>
        </p:spPr>
      </p:pic>
      <p:sp>
        <p:nvSpPr>
          <p:cNvPr id="8" name="TextBox 7"/>
          <p:cNvSpPr txBox="1"/>
          <p:nvPr/>
        </p:nvSpPr>
        <p:spPr>
          <a:xfrm>
            <a:off x="395536" y="0"/>
            <a:ext cx="1008112" cy="246221"/>
          </a:xfrm>
          <a:prstGeom prst="rect">
            <a:avLst/>
          </a:prstGeom>
          <a:solidFill>
            <a:schemeClr val="bg1"/>
          </a:solidFill>
        </p:spPr>
        <p:txBody>
          <a:bodyPr wrap="square" rtlCol="0">
            <a:spAutoFit/>
          </a:bodyPr>
          <a:lstStyle/>
          <a:p>
            <a:r>
              <a:rPr lang="en-US" sz="1000" b="1" dirty="0" smtClean="0"/>
              <a:t>SAG T2 FLAIR</a:t>
            </a:r>
            <a:endParaRPr lang="en-IN" sz="10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SONY\Desktop\IMG-0061-00001.jpg"/>
          <p:cNvPicPr preferRelativeResize="0">
            <a:picLocks noGrp="1" noChangeArrowheads="1"/>
          </p:cNvPicPr>
          <p:nvPr>
            <p:ph idx="1"/>
          </p:nvPr>
        </p:nvPicPr>
        <p:blipFill>
          <a:blip r:embed="rId2" cstate="print"/>
          <a:srcRect/>
          <a:stretch>
            <a:fillRect/>
          </a:stretch>
        </p:blipFill>
        <p:spPr bwMode="auto">
          <a:xfrm>
            <a:off x="467544" y="0"/>
            <a:ext cx="3960000" cy="3420000"/>
          </a:xfrm>
          <a:prstGeom prst="rect">
            <a:avLst/>
          </a:prstGeom>
          <a:noFill/>
        </p:spPr>
      </p:pic>
      <p:pic>
        <p:nvPicPr>
          <p:cNvPr id="15365" name="Picture 5" descr="C:\Users\SONY\Desktop\IMG-0064-00001.jpg"/>
          <p:cNvPicPr preferRelativeResize="0">
            <a:picLocks noChangeArrowheads="1"/>
          </p:cNvPicPr>
          <p:nvPr/>
        </p:nvPicPr>
        <p:blipFill>
          <a:blip r:embed="rId3" cstate="print"/>
          <a:srcRect/>
          <a:stretch>
            <a:fillRect/>
          </a:stretch>
        </p:blipFill>
        <p:spPr bwMode="auto">
          <a:xfrm>
            <a:off x="467544" y="3438000"/>
            <a:ext cx="3960000" cy="3420000"/>
          </a:xfrm>
          <a:prstGeom prst="rect">
            <a:avLst/>
          </a:prstGeom>
          <a:noFill/>
        </p:spPr>
      </p:pic>
      <p:pic>
        <p:nvPicPr>
          <p:cNvPr id="15366" name="Picture 6" descr="C:\Users\SONY\Desktop\IMG-0065-00001.jpg"/>
          <p:cNvPicPr preferRelativeResize="0">
            <a:picLocks noChangeArrowheads="1"/>
          </p:cNvPicPr>
          <p:nvPr/>
        </p:nvPicPr>
        <p:blipFill>
          <a:blip r:embed="rId4" cstate="print"/>
          <a:srcRect/>
          <a:stretch>
            <a:fillRect/>
          </a:stretch>
        </p:blipFill>
        <p:spPr bwMode="auto">
          <a:xfrm>
            <a:off x="4716016" y="3438000"/>
            <a:ext cx="3960000" cy="3420000"/>
          </a:xfrm>
          <a:prstGeom prst="rect">
            <a:avLst/>
          </a:prstGeom>
          <a:noFill/>
        </p:spPr>
      </p:pic>
      <p:pic>
        <p:nvPicPr>
          <p:cNvPr id="15367" name="Picture 7" descr="C:\Users\SONY\Desktop\IMG-0062-00001.jpg"/>
          <p:cNvPicPr preferRelativeResize="0">
            <a:picLocks noChangeArrowheads="1"/>
          </p:cNvPicPr>
          <p:nvPr/>
        </p:nvPicPr>
        <p:blipFill>
          <a:blip r:embed="rId5" cstate="print"/>
          <a:srcRect/>
          <a:stretch>
            <a:fillRect/>
          </a:stretch>
        </p:blipFill>
        <p:spPr bwMode="auto">
          <a:xfrm>
            <a:off x="4716016" y="0"/>
            <a:ext cx="3960000" cy="3420000"/>
          </a:xfrm>
          <a:prstGeom prst="rect">
            <a:avLst/>
          </a:prstGeom>
          <a:noFill/>
        </p:spPr>
      </p:pic>
      <p:sp>
        <p:nvSpPr>
          <p:cNvPr id="10" name="TextBox 9"/>
          <p:cNvSpPr txBox="1"/>
          <p:nvPr/>
        </p:nvSpPr>
        <p:spPr>
          <a:xfrm>
            <a:off x="467544" y="0"/>
            <a:ext cx="1008112" cy="246221"/>
          </a:xfrm>
          <a:prstGeom prst="rect">
            <a:avLst/>
          </a:prstGeom>
          <a:solidFill>
            <a:schemeClr val="bg1"/>
          </a:solidFill>
        </p:spPr>
        <p:txBody>
          <a:bodyPr wrap="square" rtlCol="0">
            <a:spAutoFit/>
          </a:bodyPr>
          <a:lstStyle/>
          <a:p>
            <a:r>
              <a:rPr lang="en-US" sz="1000" b="1" dirty="0" smtClean="0"/>
              <a:t>SAG T2 FLAIR</a:t>
            </a:r>
            <a:endParaRPr lang="en-IN" sz="10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ONY\Desktop\IMG-0002-00001.jpg"/>
          <p:cNvPicPr preferRelativeResize="0">
            <a:picLocks noGrp="1" noChangeArrowheads="1"/>
          </p:cNvPicPr>
          <p:nvPr>
            <p:ph idx="1"/>
          </p:nvPr>
        </p:nvPicPr>
        <p:blipFill>
          <a:blip r:embed="rId2" cstate="print"/>
          <a:srcRect/>
          <a:stretch>
            <a:fillRect/>
          </a:stretch>
        </p:blipFill>
        <p:spPr bwMode="auto">
          <a:xfrm>
            <a:off x="467544" y="0"/>
            <a:ext cx="3960000" cy="3420000"/>
          </a:xfrm>
          <a:prstGeom prst="rect">
            <a:avLst/>
          </a:prstGeom>
          <a:noFill/>
        </p:spPr>
      </p:pic>
      <p:pic>
        <p:nvPicPr>
          <p:cNvPr id="1027" name="Picture 3" descr="C:\Users\SONY\Desktop\IMG-0003-00001.jpg"/>
          <p:cNvPicPr preferRelativeResize="0">
            <a:picLocks noChangeArrowheads="1"/>
          </p:cNvPicPr>
          <p:nvPr/>
        </p:nvPicPr>
        <p:blipFill>
          <a:blip r:embed="rId3" cstate="print"/>
          <a:srcRect/>
          <a:stretch>
            <a:fillRect/>
          </a:stretch>
        </p:blipFill>
        <p:spPr bwMode="auto">
          <a:xfrm>
            <a:off x="4644008" y="0"/>
            <a:ext cx="3960000" cy="3420000"/>
          </a:xfrm>
          <a:prstGeom prst="rect">
            <a:avLst/>
          </a:prstGeom>
          <a:noFill/>
        </p:spPr>
      </p:pic>
      <p:pic>
        <p:nvPicPr>
          <p:cNvPr id="1028" name="Picture 4" descr="C:\Users\SONY\Desktop\IMG-0004-00001.jpg"/>
          <p:cNvPicPr preferRelativeResize="0">
            <a:picLocks noChangeArrowheads="1"/>
          </p:cNvPicPr>
          <p:nvPr/>
        </p:nvPicPr>
        <p:blipFill>
          <a:blip r:embed="rId4" cstate="print"/>
          <a:srcRect/>
          <a:stretch>
            <a:fillRect/>
          </a:stretch>
        </p:blipFill>
        <p:spPr bwMode="auto">
          <a:xfrm>
            <a:off x="467544" y="3438000"/>
            <a:ext cx="3960000" cy="3420000"/>
          </a:xfrm>
          <a:prstGeom prst="rect">
            <a:avLst/>
          </a:prstGeom>
          <a:noFill/>
        </p:spPr>
      </p:pic>
      <p:pic>
        <p:nvPicPr>
          <p:cNvPr id="1029" name="Picture 5" descr="C:\Users\SONY\Desktop\IMG-0005-00001.jpg"/>
          <p:cNvPicPr preferRelativeResize="0">
            <a:picLocks noChangeArrowheads="1"/>
          </p:cNvPicPr>
          <p:nvPr/>
        </p:nvPicPr>
        <p:blipFill>
          <a:blip r:embed="rId5" cstate="print"/>
          <a:srcRect/>
          <a:stretch>
            <a:fillRect/>
          </a:stretch>
        </p:blipFill>
        <p:spPr bwMode="auto">
          <a:xfrm>
            <a:off x="4644008" y="3438000"/>
            <a:ext cx="3960000" cy="3420000"/>
          </a:xfrm>
          <a:prstGeom prst="rect">
            <a:avLst/>
          </a:prstGeom>
          <a:noFill/>
        </p:spPr>
      </p:pic>
      <p:sp>
        <p:nvSpPr>
          <p:cNvPr id="8" name="TextBox 7"/>
          <p:cNvSpPr txBox="1"/>
          <p:nvPr/>
        </p:nvSpPr>
        <p:spPr>
          <a:xfrm>
            <a:off x="467544" y="0"/>
            <a:ext cx="936104" cy="246221"/>
          </a:xfrm>
          <a:prstGeom prst="rect">
            <a:avLst/>
          </a:prstGeom>
          <a:solidFill>
            <a:schemeClr val="bg1"/>
          </a:solidFill>
        </p:spPr>
        <p:txBody>
          <a:bodyPr wrap="square" rtlCol="0">
            <a:spAutoFit/>
          </a:bodyPr>
          <a:lstStyle/>
          <a:p>
            <a:r>
              <a:rPr lang="en-US" sz="1000" b="1" dirty="0" smtClean="0"/>
              <a:t>AXIAL DWI</a:t>
            </a:r>
            <a:endParaRPr lang="en-IN" sz="10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ONY\Desktop\IMG-0006-00001.jpg"/>
          <p:cNvPicPr preferRelativeResize="0">
            <a:picLocks noGrp="1" noChangeArrowheads="1"/>
          </p:cNvPicPr>
          <p:nvPr>
            <p:ph idx="1"/>
          </p:nvPr>
        </p:nvPicPr>
        <p:blipFill>
          <a:blip r:embed="rId3" cstate="print"/>
          <a:srcRect/>
          <a:stretch>
            <a:fillRect/>
          </a:stretch>
        </p:blipFill>
        <p:spPr bwMode="auto">
          <a:xfrm>
            <a:off x="539552" y="0"/>
            <a:ext cx="3960000" cy="3420000"/>
          </a:xfrm>
          <a:prstGeom prst="rect">
            <a:avLst/>
          </a:prstGeom>
          <a:noFill/>
        </p:spPr>
      </p:pic>
      <p:pic>
        <p:nvPicPr>
          <p:cNvPr id="2051" name="Picture 3" descr="C:\Users\SONY\Desktop\IMG-0007-00001.jpg"/>
          <p:cNvPicPr preferRelativeResize="0">
            <a:picLocks noChangeArrowheads="1"/>
          </p:cNvPicPr>
          <p:nvPr/>
        </p:nvPicPr>
        <p:blipFill>
          <a:blip r:embed="rId4" cstate="print"/>
          <a:srcRect/>
          <a:stretch>
            <a:fillRect/>
          </a:stretch>
        </p:blipFill>
        <p:spPr bwMode="auto">
          <a:xfrm>
            <a:off x="4644008" y="0"/>
            <a:ext cx="3960000" cy="3420000"/>
          </a:xfrm>
          <a:prstGeom prst="rect">
            <a:avLst/>
          </a:prstGeom>
          <a:noFill/>
        </p:spPr>
      </p:pic>
      <p:pic>
        <p:nvPicPr>
          <p:cNvPr id="2052" name="Picture 4" descr="C:\Users\SONY\Desktop\IMG-0008-00001.jpg"/>
          <p:cNvPicPr preferRelativeResize="0">
            <a:picLocks noChangeArrowheads="1"/>
          </p:cNvPicPr>
          <p:nvPr/>
        </p:nvPicPr>
        <p:blipFill>
          <a:blip r:embed="rId5" cstate="print"/>
          <a:srcRect/>
          <a:stretch>
            <a:fillRect/>
          </a:stretch>
        </p:blipFill>
        <p:spPr bwMode="auto">
          <a:xfrm>
            <a:off x="539552" y="3438000"/>
            <a:ext cx="3960000" cy="3420000"/>
          </a:xfrm>
          <a:prstGeom prst="rect">
            <a:avLst/>
          </a:prstGeom>
          <a:noFill/>
        </p:spPr>
      </p:pic>
      <p:pic>
        <p:nvPicPr>
          <p:cNvPr id="2053" name="Picture 5" descr="C:\Users\SONY\Desktop\IMG-0009-00001.jpg"/>
          <p:cNvPicPr preferRelativeResize="0">
            <a:picLocks noChangeArrowheads="1"/>
          </p:cNvPicPr>
          <p:nvPr/>
        </p:nvPicPr>
        <p:blipFill>
          <a:blip r:embed="rId6" cstate="print"/>
          <a:srcRect/>
          <a:stretch>
            <a:fillRect/>
          </a:stretch>
        </p:blipFill>
        <p:spPr bwMode="auto">
          <a:xfrm>
            <a:off x="4644008" y="3438000"/>
            <a:ext cx="3960000" cy="3420000"/>
          </a:xfrm>
          <a:prstGeom prst="rect">
            <a:avLst/>
          </a:prstGeom>
          <a:noFill/>
        </p:spPr>
      </p:pic>
      <p:sp>
        <p:nvSpPr>
          <p:cNvPr id="9" name="TextBox 8"/>
          <p:cNvSpPr txBox="1"/>
          <p:nvPr/>
        </p:nvSpPr>
        <p:spPr>
          <a:xfrm>
            <a:off x="539552" y="0"/>
            <a:ext cx="936104" cy="246221"/>
          </a:xfrm>
          <a:prstGeom prst="rect">
            <a:avLst/>
          </a:prstGeom>
          <a:solidFill>
            <a:schemeClr val="bg1"/>
          </a:solidFill>
        </p:spPr>
        <p:txBody>
          <a:bodyPr wrap="square" rtlCol="0">
            <a:spAutoFit/>
          </a:bodyPr>
          <a:lstStyle/>
          <a:p>
            <a:r>
              <a:rPr lang="en-US" sz="1000" b="1" dirty="0" smtClean="0"/>
              <a:t>AXIAL DWI</a:t>
            </a:r>
            <a:endParaRPr lang="en-IN" sz="10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ONY\Desktop\IMG-0023-00001.jpg"/>
          <p:cNvPicPr preferRelativeResize="0">
            <a:picLocks noGrp="1" noChangeArrowheads="1"/>
          </p:cNvPicPr>
          <p:nvPr>
            <p:ph idx="1"/>
          </p:nvPr>
        </p:nvPicPr>
        <p:blipFill>
          <a:blip r:embed="rId2" cstate="print"/>
          <a:srcRect/>
          <a:stretch>
            <a:fillRect/>
          </a:stretch>
        </p:blipFill>
        <p:spPr bwMode="auto">
          <a:xfrm>
            <a:off x="467544" y="0"/>
            <a:ext cx="3960000" cy="3420000"/>
          </a:xfrm>
          <a:prstGeom prst="rect">
            <a:avLst/>
          </a:prstGeom>
          <a:noFill/>
        </p:spPr>
      </p:pic>
      <p:pic>
        <p:nvPicPr>
          <p:cNvPr id="6148" name="Picture 4" descr="C:\Users\SONY\Desktop\IMG-0025-00001.jpg"/>
          <p:cNvPicPr preferRelativeResize="0">
            <a:picLocks noChangeArrowheads="1"/>
          </p:cNvPicPr>
          <p:nvPr/>
        </p:nvPicPr>
        <p:blipFill>
          <a:blip r:embed="rId3" cstate="print"/>
          <a:srcRect/>
          <a:stretch>
            <a:fillRect/>
          </a:stretch>
        </p:blipFill>
        <p:spPr bwMode="auto">
          <a:xfrm>
            <a:off x="4716016" y="0"/>
            <a:ext cx="3960000" cy="3420000"/>
          </a:xfrm>
          <a:prstGeom prst="rect">
            <a:avLst/>
          </a:prstGeom>
          <a:noFill/>
        </p:spPr>
      </p:pic>
      <p:pic>
        <p:nvPicPr>
          <p:cNvPr id="6149" name="Picture 5" descr="C:\Users\SONY\Desktop\IMG-0026-00001.jpg"/>
          <p:cNvPicPr preferRelativeResize="0">
            <a:picLocks noChangeArrowheads="1"/>
          </p:cNvPicPr>
          <p:nvPr/>
        </p:nvPicPr>
        <p:blipFill>
          <a:blip r:embed="rId4" cstate="print"/>
          <a:srcRect/>
          <a:stretch>
            <a:fillRect/>
          </a:stretch>
        </p:blipFill>
        <p:spPr bwMode="auto">
          <a:xfrm>
            <a:off x="467544" y="3438000"/>
            <a:ext cx="3960000" cy="3420000"/>
          </a:xfrm>
          <a:prstGeom prst="rect">
            <a:avLst/>
          </a:prstGeom>
          <a:noFill/>
        </p:spPr>
      </p:pic>
      <p:pic>
        <p:nvPicPr>
          <p:cNvPr id="6150" name="Picture 6" descr="C:\Users\SONY\Desktop\IMG-0027-00001.jpg"/>
          <p:cNvPicPr preferRelativeResize="0">
            <a:picLocks noChangeArrowheads="1"/>
          </p:cNvPicPr>
          <p:nvPr/>
        </p:nvPicPr>
        <p:blipFill>
          <a:blip r:embed="rId5" cstate="print"/>
          <a:srcRect/>
          <a:stretch>
            <a:fillRect/>
          </a:stretch>
        </p:blipFill>
        <p:spPr bwMode="auto">
          <a:xfrm>
            <a:off x="4716016" y="3438000"/>
            <a:ext cx="3960000" cy="3420000"/>
          </a:xfrm>
          <a:prstGeom prst="rect">
            <a:avLst/>
          </a:prstGeom>
          <a:noFill/>
        </p:spPr>
      </p:pic>
      <p:sp>
        <p:nvSpPr>
          <p:cNvPr id="9" name="TextBox 8"/>
          <p:cNvSpPr txBox="1"/>
          <p:nvPr/>
        </p:nvSpPr>
        <p:spPr>
          <a:xfrm>
            <a:off x="467544" y="0"/>
            <a:ext cx="864096" cy="246221"/>
          </a:xfrm>
          <a:prstGeom prst="rect">
            <a:avLst/>
          </a:prstGeom>
          <a:solidFill>
            <a:schemeClr val="bg1"/>
          </a:solidFill>
        </p:spPr>
        <p:txBody>
          <a:bodyPr wrap="square" rtlCol="0">
            <a:spAutoFit/>
          </a:bodyPr>
          <a:lstStyle/>
          <a:p>
            <a:r>
              <a:rPr lang="en-US" sz="1000" b="1" dirty="0" smtClean="0"/>
              <a:t>AXIAL GRE</a:t>
            </a:r>
            <a:endParaRPr lang="en-IN" sz="10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SONY\Desktop\IMG-0028-00001.jpg"/>
          <p:cNvPicPr preferRelativeResize="0">
            <a:picLocks noGrp="1" noChangeArrowheads="1"/>
          </p:cNvPicPr>
          <p:nvPr>
            <p:ph idx="1"/>
          </p:nvPr>
        </p:nvPicPr>
        <p:blipFill>
          <a:blip r:embed="rId2" cstate="print"/>
          <a:srcRect/>
          <a:stretch>
            <a:fillRect/>
          </a:stretch>
        </p:blipFill>
        <p:spPr bwMode="auto">
          <a:xfrm>
            <a:off x="539552" y="0"/>
            <a:ext cx="3960000" cy="3420000"/>
          </a:xfrm>
          <a:prstGeom prst="rect">
            <a:avLst/>
          </a:prstGeom>
          <a:noFill/>
        </p:spPr>
      </p:pic>
      <p:pic>
        <p:nvPicPr>
          <p:cNvPr id="7171" name="Picture 3" descr="C:\Users\SONY\Desktop\IMG-0029-00001.jpg"/>
          <p:cNvPicPr preferRelativeResize="0">
            <a:picLocks noChangeArrowheads="1"/>
          </p:cNvPicPr>
          <p:nvPr/>
        </p:nvPicPr>
        <p:blipFill>
          <a:blip r:embed="rId3" cstate="print"/>
          <a:srcRect/>
          <a:stretch>
            <a:fillRect/>
          </a:stretch>
        </p:blipFill>
        <p:spPr bwMode="auto">
          <a:xfrm>
            <a:off x="4788024" y="0"/>
            <a:ext cx="3960000" cy="3420000"/>
          </a:xfrm>
          <a:prstGeom prst="rect">
            <a:avLst/>
          </a:prstGeom>
          <a:noFill/>
        </p:spPr>
      </p:pic>
      <p:pic>
        <p:nvPicPr>
          <p:cNvPr id="7172" name="Picture 4" descr="C:\Users\SONY\Desktop\IMG-0030-00001.jpg"/>
          <p:cNvPicPr preferRelativeResize="0">
            <a:picLocks noChangeArrowheads="1"/>
          </p:cNvPicPr>
          <p:nvPr/>
        </p:nvPicPr>
        <p:blipFill>
          <a:blip r:embed="rId4" cstate="print"/>
          <a:srcRect/>
          <a:stretch>
            <a:fillRect/>
          </a:stretch>
        </p:blipFill>
        <p:spPr bwMode="auto">
          <a:xfrm>
            <a:off x="539552" y="3438000"/>
            <a:ext cx="3960000" cy="3420000"/>
          </a:xfrm>
          <a:prstGeom prst="rect">
            <a:avLst/>
          </a:prstGeom>
          <a:noFill/>
        </p:spPr>
      </p:pic>
      <p:pic>
        <p:nvPicPr>
          <p:cNvPr id="7173" name="Picture 5" descr="C:\Users\SONY\Desktop\IMG-0031-00001.jpg"/>
          <p:cNvPicPr preferRelativeResize="0">
            <a:picLocks noChangeArrowheads="1"/>
          </p:cNvPicPr>
          <p:nvPr/>
        </p:nvPicPr>
        <p:blipFill>
          <a:blip r:embed="rId5" cstate="print"/>
          <a:srcRect/>
          <a:stretch>
            <a:fillRect/>
          </a:stretch>
        </p:blipFill>
        <p:spPr bwMode="auto">
          <a:xfrm>
            <a:off x="4788024" y="3438000"/>
            <a:ext cx="3960000" cy="3420000"/>
          </a:xfrm>
          <a:prstGeom prst="rect">
            <a:avLst/>
          </a:prstGeom>
          <a:noFill/>
        </p:spPr>
      </p:pic>
      <p:sp>
        <p:nvSpPr>
          <p:cNvPr id="8" name="TextBox 7"/>
          <p:cNvSpPr txBox="1"/>
          <p:nvPr/>
        </p:nvSpPr>
        <p:spPr>
          <a:xfrm>
            <a:off x="539552" y="0"/>
            <a:ext cx="864096" cy="246221"/>
          </a:xfrm>
          <a:prstGeom prst="rect">
            <a:avLst/>
          </a:prstGeom>
          <a:solidFill>
            <a:schemeClr val="bg1"/>
          </a:solidFill>
        </p:spPr>
        <p:txBody>
          <a:bodyPr wrap="square" rtlCol="0">
            <a:spAutoFit/>
          </a:bodyPr>
          <a:lstStyle/>
          <a:p>
            <a:r>
              <a:rPr lang="en-US" sz="1000" b="1" dirty="0" smtClean="0"/>
              <a:t>AXIAL GRE</a:t>
            </a:r>
            <a:endParaRPr lang="en-IN" sz="10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SONY\Desktop\IMG-0066-00001.jpg"/>
          <p:cNvPicPr preferRelativeResize="0">
            <a:picLocks noGrp="1" noChangeArrowheads="1"/>
          </p:cNvPicPr>
          <p:nvPr>
            <p:ph idx="1"/>
          </p:nvPr>
        </p:nvPicPr>
        <p:blipFill>
          <a:blip r:embed="rId2" cstate="print"/>
          <a:srcRect/>
          <a:stretch>
            <a:fillRect/>
          </a:stretch>
        </p:blipFill>
        <p:spPr bwMode="auto">
          <a:xfrm>
            <a:off x="467544" y="0"/>
            <a:ext cx="3960000" cy="3420000"/>
          </a:xfrm>
          <a:prstGeom prst="rect">
            <a:avLst/>
          </a:prstGeom>
          <a:noFill/>
        </p:spPr>
      </p:pic>
      <p:pic>
        <p:nvPicPr>
          <p:cNvPr id="16387" name="Picture 3" descr="C:\Users\SONY\Desktop\IMG-0067-00001.jpg"/>
          <p:cNvPicPr preferRelativeResize="0">
            <a:picLocks noChangeArrowheads="1"/>
          </p:cNvPicPr>
          <p:nvPr/>
        </p:nvPicPr>
        <p:blipFill>
          <a:blip r:embed="rId3" cstate="print"/>
          <a:srcRect/>
          <a:stretch>
            <a:fillRect/>
          </a:stretch>
        </p:blipFill>
        <p:spPr bwMode="auto">
          <a:xfrm>
            <a:off x="4644008" y="0"/>
            <a:ext cx="3960000" cy="3420000"/>
          </a:xfrm>
          <a:prstGeom prst="rect">
            <a:avLst/>
          </a:prstGeom>
          <a:noFill/>
        </p:spPr>
      </p:pic>
      <p:pic>
        <p:nvPicPr>
          <p:cNvPr id="16388" name="Picture 4" descr="C:\Users\SONY\Desktop\IMG-0068-00001.jpg"/>
          <p:cNvPicPr preferRelativeResize="0">
            <a:picLocks noChangeArrowheads="1"/>
          </p:cNvPicPr>
          <p:nvPr/>
        </p:nvPicPr>
        <p:blipFill>
          <a:blip r:embed="rId4" cstate="print"/>
          <a:srcRect/>
          <a:stretch>
            <a:fillRect/>
          </a:stretch>
        </p:blipFill>
        <p:spPr bwMode="auto">
          <a:xfrm>
            <a:off x="467544" y="3438000"/>
            <a:ext cx="3960000" cy="3420000"/>
          </a:xfrm>
          <a:prstGeom prst="rect">
            <a:avLst/>
          </a:prstGeom>
          <a:noFill/>
        </p:spPr>
      </p:pic>
      <p:pic>
        <p:nvPicPr>
          <p:cNvPr id="16389" name="Picture 5" descr="C:\Users\SONY\Desktop\IMG-0069-00001.jpg"/>
          <p:cNvPicPr preferRelativeResize="0">
            <a:picLocks noChangeArrowheads="1"/>
          </p:cNvPicPr>
          <p:nvPr/>
        </p:nvPicPr>
        <p:blipFill>
          <a:blip r:embed="rId5" cstate="print"/>
          <a:srcRect/>
          <a:stretch>
            <a:fillRect/>
          </a:stretch>
        </p:blipFill>
        <p:spPr bwMode="auto">
          <a:xfrm>
            <a:off x="4644008" y="3438000"/>
            <a:ext cx="3960000" cy="3420000"/>
          </a:xfrm>
          <a:prstGeom prst="rect">
            <a:avLst/>
          </a:prstGeom>
          <a:noFill/>
        </p:spPr>
      </p:pic>
      <p:sp>
        <p:nvSpPr>
          <p:cNvPr id="8" name="TextBox 7"/>
          <p:cNvSpPr txBox="1"/>
          <p:nvPr/>
        </p:nvSpPr>
        <p:spPr>
          <a:xfrm>
            <a:off x="467544" y="0"/>
            <a:ext cx="1008112" cy="246221"/>
          </a:xfrm>
          <a:prstGeom prst="rect">
            <a:avLst/>
          </a:prstGeom>
          <a:solidFill>
            <a:schemeClr val="bg1"/>
          </a:solidFill>
        </p:spPr>
        <p:txBody>
          <a:bodyPr wrap="square" rtlCol="0">
            <a:spAutoFit/>
          </a:bodyPr>
          <a:lstStyle/>
          <a:p>
            <a:r>
              <a:rPr lang="en-US" sz="1000" b="1" dirty="0" smtClean="0"/>
              <a:t>AXIAL CON</a:t>
            </a:r>
            <a:endParaRPr lang="en-IN" sz="10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722040"/>
            <a:ext cx="8507288" cy="6135960"/>
          </a:xfrm>
        </p:spPr>
        <p:txBody>
          <a:bodyPr>
            <a:normAutofit fontScale="47500" lnSpcReduction="20000"/>
          </a:bodyPr>
          <a:lstStyle/>
          <a:p>
            <a:endParaRPr lang="en-US" dirty="0" smtClean="0"/>
          </a:p>
          <a:p>
            <a:endParaRPr lang="en-US" dirty="0" smtClean="0"/>
          </a:p>
          <a:p>
            <a:pPr>
              <a:buNone/>
            </a:pPr>
            <a:endParaRPr lang="en-US" dirty="0" smtClean="0"/>
          </a:p>
          <a:p>
            <a:pPr algn="just"/>
            <a:r>
              <a:rPr lang="en-US" sz="5100" dirty="0" smtClean="0"/>
              <a:t>40 Years old male came in out patient department with complaint of </a:t>
            </a:r>
            <a:endParaRPr lang="en-US" sz="5100" dirty="0" smtClean="0"/>
          </a:p>
          <a:p>
            <a:pPr algn="just">
              <a:buNone/>
            </a:pPr>
            <a:r>
              <a:rPr lang="en-US" sz="5100" dirty="0" smtClean="0"/>
              <a:t>      -Difficulty in speech since one month.</a:t>
            </a:r>
          </a:p>
          <a:p>
            <a:pPr algn="just">
              <a:buNone/>
            </a:pPr>
            <a:r>
              <a:rPr lang="en-US" sz="5100" dirty="0" smtClean="0"/>
              <a:t>      -Difficulty in walking since one month. </a:t>
            </a:r>
            <a:endParaRPr lang="en-US" sz="5100" dirty="0" smtClean="0"/>
          </a:p>
          <a:p>
            <a:pPr algn="just"/>
            <a:endParaRPr lang="en-US" sz="5100" dirty="0" smtClean="0"/>
          </a:p>
          <a:p>
            <a:pPr algn="just"/>
            <a:r>
              <a:rPr lang="en-US" sz="5100" dirty="0" smtClean="0"/>
              <a:t>H/o similar complaints in the past on and off.</a:t>
            </a:r>
          </a:p>
          <a:p>
            <a:pPr algn="just"/>
            <a:endParaRPr lang="en-US" sz="5100" dirty="0" smtClean="0"/>
          </a:p>
          <a:p>
            <a:pPr algn="just"/>
            <a:r>
              <a:rPr lang="en-US" sz="5100" dirty="0" smtClean="0"/>
              <a:t>There is no history of any major illness  in the past.</a:t>
            </a:r>
            <a:endParaRPr lang="en-US" sz="5100" dirty="0" smtClean="0"/>
          </a:p>
          <a:p>
            <a:pPr algn="just"/>
            <a:endParaRPr lang="en-US" sz="5100" dirty="0" smtClean="0"/>
          </a:p>
          <a:p>
            <a:pPr algn="just"/>
            <a:r>
              <a:rPr lang="en-US" sz="5100" dirty="0" smtClean="0"/>
              <a:t>Patient </a:t>
            </a:r>
            <a:r>
              <a:rPr lang="en-US" sz="5100" dirty="0" smtClean="0"/>
              <a:t>advised MRI brain contrast study for further evaluation.</a:t>
            </a:r>
          </a:p>
          <a:p>
            <a:pPr algn="just">
              <a:buNone/>
            </a:pPr>
            <a:endParaRPr lang="en-US" sz="5100" dirty="0" smtClean="0"/>
          </a:p>
          <a:p>
            <a:pPr algn="just"/>
            <a:endParaRPr lang="en-US" sz="4400" dirty="0" smtClean="0"/>
          </a:p>
          <a:p>
            <a:pPr algn="just"/>
            <a:endParaRPr lang="en-IN" sz="4400" dirty="0" smtClean="0"/>
          </a:p>
          <a:p>
            <a:pPr>
              <a:buNone/>
            </a:pPr>
            <a:endParaRPr lang="en-US" sz="4400" dirty="0" smtClean="0"/>
          </a:p>
          <a:p>
            <a:pPr>
              <a:buNone/>
            </a:pPr>
            <a:r>
              <a:rPr lang="en-US" sz="4400" dirty="0" smtClean="0"/>
              <a:t> </a:t>
            </a:r>
          </a:p>
          <a:p>
            <a:pPr>
              <a:buNone/>
            </a:pPr>
            <a:endParaRPr lang="en-IN" sz="4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SONY\Desktop\IMG-0070-00001.jpg"/>
          <p:cNvPicPr preferRelativeResize="0">
            <a:picLocks noGrp="1" noChangeArrowheads="1"/>
          </p:cNvPicPr>
          <p:nvPr>
            <p:ph idx="1"/>
          </p:nvPr>
        </p:nvPicPr>
        <p:blipFill>
          <a:blip r:embed="rId2" cstate="print"/>
          <a:srcRect/>
          <a:stretch>
            <a:fillRect/>
          </a:stretch>
        </p:blipFill>
        <p:spPr bwMode="auto">
          <a:xfrm>
            <a:off x="467544" y="0"/>
            <a:ext cx="3960000" cy="3420000"/>
          </a:xfrm>
          <a:prstGeom prst="rect">
            <a:avLst/>
          </a:prstGeom>
          <a:noFill/>
        </p:spPr>
      </p:pic>
      <p:pic>
        <p:nvPicPr>
          <p:cNvPr id="17411" name="Picture 3" descr="C:\Users\SONY\Desktop\IMG-0071-00001.jpg"/>
          <p:cNvPicPr preferRelativeResize="0">
            <a:picLocks noChangeArrowheads="1"/>
          </p:cNvPicPr>
          <p:nvPr/>
        </p:nvPicPr>
        <p:blipFill>
          <a:blip r:embed="rId3" cstate="print"/>
          <a:srcRect/>
          <a:stretch>
            <a:fillRect/>
          </a:stretch>
        </p:blipFill>
        <p:spPr bwMode="auto">
          <a:xfrm>
            <a:off x="4716016" y="0"/>
            <a:ext cx="3960000" cy="3420000"/>
          </a:xfrm>
          <a:prstGeom prst="rect">
            <a:avLst/>
          </a:prstGeom>
          <a:noFill/>
        </p:spPr>
      </p:pic>
      <p:pic>
        <p:nvPicPr>
          <p:cNvPr id="17412" name="Picture 4" descr="C:\Users\SONY\Desktop\IMG-0072-00001.jpg"/>
          <p:cNvPicPr preferRelativeResize="0">
            <a:picLocks noChangeArrowheads="1"/>
          </p:cNvPicPr>
          <p:nvPr/>
        </p:nvPicPr>
        <p:blipFill>
          <a:blip r:embed="rId4" cstate="print"/>
          <a:srcRect/>
          <a:stretch>
            <a:fillRect/>
          </a:stretch>
        </p:blipFill>
        <p:spPr bwMode="auto">
          <a:xfrm>
            <a:off x="467544" y="3438000"/>
            <a:ext cx="3960000" cy="3420000"/>
          </a:xfrm>
          <a:prstGeom prst="rect">
            <a:avLst/>
          </a:prstGeom>
          <a:noFill/>
        </p:spPr>
      </p:pic>
      <p:pic>
        <p:nvPicPr>
          <p:cNvPr id="17413" name="Picture 5" descr="C:\Users\SONY\Desktop\IMG-0073-00001.jpg"/>
          <p:cNvPicPr preferRelativeResize="0">
            <a:picLocks noChangeArrowheads="1"/>
          </p:cNvPicPr>
          <p:nvPr/>
        </p:nvPicPr>
        <p:blipFill>
          <a:blip r:embed="rId5" cstate="print"/>
          <a:srcRect/>
          <a:stretch>
            <a:fillRect/>
          </a:stretch>
        </p:blipFill>
        <p:spPr bwMode="auto">
          <a:xfrm>
            <a:off x="4716016" y="3438000"/>
            <a:ext cx="3960000" cy="3420000"/>
          </a:xfrm>
          <a:prstGeom prst="rect">
            <a:avLst/>
          </a:prstGeom>
          <a:noFill/>
        </p:spPr>
      </p:pic>
      <p:sp>
        <p:nvSpPr>
          <p:cNvPr id="8" name="TextBox 7"/>
          <p:cNvSpPr txBox="1"/>
          <p:nvPr/>
        </p:nvSpPr>
        <p:spPr>
          <a:xfrm>
            <a:off x="467544" y="0"/>
            <a:ext cx="1008112" cy="246221"/>
          </a:xfrm>
          <a:prstGeom prst="rect">
            <a:avLst/>
          </a:prstGeom>
          <a:solidFill>
            <a:schemeClr val="bg1"/>
          </a:solidFill>
        </p:spPr>
        <p:txBody>
          <a:bodyPr wrap="square" rtlCol="0">
            <a:spAutoFit/>
          </a:bodyPr>
          <a:lstStyle/>
          <a:p>
            <a:r>
              <a:rPr lang="en-US" sz="1000" b="1" dirty="0" smtClean="0"/>
              <a:t>AXIAL CON</a:t>
            </a:r>
            <a:endParaRPr lang="en-IN" sz="10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ONY\Desktop\IMG-0001-00001.jpg"/>
          <p:cNvPicPr preferRelativeResize="0">
            <a:picLocks noGrp="1" noChangeArrowheads="1"/>
          </p:cNvPicPr>
          <p:nvPr>
            <p:ph idx="1"/>
          </p:nvPr>
        </p:nvPicPr>
        <p:blipFill>
          <a:blip r:embed="rId2" cstate="print"/>
          <a:srcRect/>
          <a:stretch>
            <a:fillRect/>
          </a:stretch>
        </p:blipFill>
        <p:spPr bwMode="auto">
          <a:xfrm>
            <a:off x="4644008" y="260648"/>
            <a:ext cx="4320000" cy="6597352"/>
          </a:xfrm>
          <a:prstGeom prst="rect">
            <a:avLst/>
          </a:prstGeom>
          <a:noFill/>
        </p:spPr>
      </p:pic>
      <p:pic>
        <p:nvPicPr>
          <p:cNvPr id="1027" name="Picture 3" descr="C:\Users\SONY\Desktop\IMG-0002-00001.jpg"/>
          <p:cNvPicPr preferRelativeResize="0">
            <a:picLocks noChangeArrowheads="1"/>
          </p:cNvPicPr>
          <p:nvPr/>
        </p:nvPicPr>
        <p:blipFill>
          <a:blip r:embed="rId3" cstate="print"/>
          <a:srcRect/>
          <a:stretch>
            <a:fillRect/>
          </a:stretch>
        </p:blipFill>
        <p:spPr bwMode="auto">
          <a:xfrm>
            <a:off x="179512" y="260648"/>
            <a:ext cx="4320000" cy="6597352"/>
          </a:xfrm>
          <a:prstGeom prst="rect">
            <a:avLst/>
          </a:prstGeom>
          <a:noFill/>
        </p:spPr>
      </p:pic>
      <p:sp>
        <p:nvSpPr>
          <p:cNvPr id="6" name="TextBox 5"/>
          <p:cNvSpPr txBox="1"/>
          <p:nvPr/>
        </p:nvSpPr>
        <p:spPr>
          <a:xfrm>
            <a:off x="179512" y="0"/>
            <a:ext cx="1080120" cy="246221"/>
          </a:xfrm>
          <a:prstGeom prst="rect">
            <a:avLst/>
          </a:prstGeom>
          <a:solidFill>
            <a:schemeClr val="bg1"/>
          </a:solidFill>
        </p:spPr>
        <p:txBody>
          <a:bodyPr wrap="square" rtlCol="0">
            <a:spAutoFit/>
          </a:bodyPr>
          <a:lstStyle/>
          <a:p>
            <a:r>
              <a:rPr lang="en-US" sz="1000" b="1" dirty="0" smtClean="0"/>
              <a:t>SAG T2W TOP</a:t>
            </a:r>
            <a:endParaRPr lang="en-IN" sz="10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ONY\Desktop\IMG-0003-00001.jpg"/>
          <p:cNvPicPr preferRelativeResize="0">
            <a:picLocks noGrp="1" noChangeArrowheads="1"/>
          </p:cNvPicPr>
          <p:nvPr>
            <p:ph idx="1"/>
          </p:nvPr>
        </p:nvPicPr>
        <p:blipFill>
          <a:blip r:embed="rId2" cstate="print"/>
          <a:srcRect/>
          <a:stretch>
            <a:fillRect/>
          </a:stretch>
        </p:blipFill>
        <p:spPr bwMode="auto">
          <a:xfrm>
            <a:off x="4644008" y="260648"/>
            <a:ext cx="4320000" cy="6597352"/>
          </a:xfrm>
          <a:prstGeom prst="rect">
            <a:avLst/>
          </a:prstGeom>
          <a:noFill/>
        </p:spPr>
      </p:pic>
      <p:pic>
        <p:nvPicPr>
          <p:cNvPr id="2051" name="Picture 3" descr="C:\Users\SONY\Desktop\IMG-0004-00001.jpg"/>
          <p:cNvPicPr preferRelativeResize="0">
            <a:picLocks noChangeArrowheads="1"/>
          </p:cNvPicPr>
          <p:nvPr/>
        </p:nvPicPr>
        <p:blipFill>
          <a:blip r:embed="rId3" cstate="print"/>
          <a:srcRect/>
          <a:stretch>
            <a:fillRect/>
          </a:stretch>
        </p:blipFill>
        <p:spPr bwMode="auto">
          <a:xfrm>
            <a:off x="179512" y="260648"/>
            <a:ext cx="4320000" cy="6597352"/>
          </a:xfrm>
          <a:prstGeom prst="rect">
            <a:avLst/>
          </a:prstGeom>
          <a:noFill/>
        </p:spPr>
      </p:pic>
      <p:sp>
        <p:nvSpPr>
          <p:cNvPr id="6" name="TextBox 5"/>
          <p:cNvSpPr txBox="1"/>
          <p:nvPr/>
        </p:nvSpPr>
        <p:spPr>
          <a:xfrm>
            <a:off x="179512" y="0"/>
            <a:ext cx="1080120" cy="246221"/>
          </a:xfrm>
          <a:prstGeom prst="rect">
            <a:avLst/>
          </a:prstGeom>
          <a:solidFill>
            <a:schemeClr val="bg1"/>
          </a:solidFill>
        </p:spPr>
        <p:txBody>
          <a:bodyPr wrap="square" rtlCol="0">
            <a:spAutoFit/>
          </a:bodyPr>
          <a:lstStyle/>
          <a:p>
            <a:r>
              <a:rPr lang="en-US" sz="1000" b="1" dirty="0" smtClean="0"/>
              <a:t>SAG T2W MID</a:t>
            </a:r>
            <a:endParaRPr lang="en-IN" sz="10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ONY\Desktop\IMG-0005-00001.jpg"/>
          <p:cNvPicPr preferRelativeResize="0">
            <a:picLocks noGrp="1" noChangeArrowheads="1"/>
          </p:cNvPicPr>
          <p:nvPr>
            <p:ph idx="1"/>
          </p:nvPr>
        </p:nvPicPr>
        <p:blipFill>
          <a:blip r:embed="rId2" cstate="print"/>
          <a:srcRect/>
          <a:stretch>
            <a:fillRect/>
          </a:stretch>
        </p:blipFill>
        <p:spPr bwMode="auto">
          <a:xfrm>
            <a:off x="179512" y="260648"/>
            <a:ext cx="4320000" cy="6597352"/>
          </a:xfrm>
          <a:prstGeom prst="rect">
            <a:avLst/>
          </a:prstGeom>
          <a:noFill/>
        </p:spPr>
      </p:pic>
      <p:pic>
        <p:nvPicPr>
          <p:cNvPr id="3075" name="Picture 3" descr="C:\Users\SONY\Desktop\IMG-0006-00001.jpg"/>
          <p:cNvPicPr preferRelativeResize="0">
            <a:picLocks noChangeArrowheads="1"/>
          </p:cNvPicPr>
          <p:nvPr/>
        </p:nvPicPr>
        <p:blipFill>
          <a:blip r:embed="rId3" cstate="print"/>
          <a:srcRect/>
          <a:stretch>
            <a:fillRect/>
          </a:stretch>
        </p:blipFill>
        <p:spPr bwMode="auto">
          <a:xfrm>
            <a:off x="4644008" y="260648"/>
            <a:ext cx="4320000" cy="6597352"/>
          </a:xfrm>
          <a:prstGeom prst="rect">
            <a:avLst/>
          </a:prstGeom>
          <a:noFill/>
        </p:spPr>
      </p:pic>
      <p:sp>
        <p:nvSpPr>
          <p:cNvPr id="6" name="TextBox 5"/>
          <p:cNvSpPr txBox="1"/>
          <p:nvPr/>
        </p:nvSpPr>
        <p:spPr>
          <a:xfrm>
            <a:off x="179512" y="0"/>
            <a:ext cx="1080120" cy="246221"/>
          </a:xfrm>
          <a:prstGeom prst="rect">
            <a:avLst/>
          </a:prstGeom>
          <a:solidFill>
            <a:schemeClr val="bg1"/>
          </a:solidFill>
        </p:spPr>
        <p:txBody>
          <a:bodyPr wrap="square" rtlCol="0">
            <a:spAutoFit/>
          </a:bodyPr>
          <a:lstStyle/>
          <a:p>
            <a:r>
              <a:rPr lang="en-US" sz="1000" b="1" dirty="0" smtClean="0"/>
              <a:t>SAG T2W BOT</a:t>
            </a:r>
            <a:endParaRPr lang="en-IN" sz="10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8892480" cy="6858000"/>
          </a:xfrm>
        </p:spPr>
        <p:txBody>
          <a:bodyPr>
            <a:normAutofit/>
          </a:bodyPr>
          <a:lstStyle/>
          <a:p>
            <a:pPr>
              <a:buNone/>
            </a:pPr>
            <a:r>
              <a:rPr lang="en-US" b="1" dirty="0" smtClean="0"/>
              <a:t>Findings are</a:t>
            </a:r>
          </a:p>
          <a:p>
            <a:pPr>
              <a:spcBef>
                <a:spcPts val="0"/>
              </a:spcBef>
              <a:buNone/>
            </a:pPr>
            <a:endParaRPr lang="en-US" b="1" dirty="0" smtClean="0"/>
          </a:p>
          <a:p>
            <a:pPr algn="just">
              <a:buClrTx/>
              <a:buFont typeface="Wingdings" pitchFamily="2" charset="2"/>
              <a:buChar char="v"/>
            </a:pPr>
            <a:r>
              <a:rPr lang="en-US" sz="2400" dirty="0" smtClean="0">
                <a:latin typeface="+mj-lt"/>
              </a:rPr>
              <a:t>Multiple discrete foci of T2W and FLAIR hyperintensities are noted in bilateral cerebral and cerebellar hemispheres, corpus callosum at the calloseptal interface, posterior limbs of bilateral internal capsules, bilateral thalami, midbrain and pons.</a:t>
            </a:r>
          </a:p>
          <a:p>
            <a:pPr algn="just">
              <a:buFont typeface="Wingdings" pitchFamily="2" charset="2"/>
              <a:buChar char="v"/>
            </a:pPr>
            <a:endParaRPr lang="en-US" sz="2400" dirty="0" smtClean="0">
              <a:latin typeface="+mj-lt"/>
            </a:endParaRPr>
          </a:p>
          <a:p>
            <a:pPr algn="just">
              <a:buClrTx/>
              <a:buFont typeface="Wingdings" pitchFamily="2" charset="2"/>
              <a:buChar char="v"/>
            </a:pPr>
            <a:r>
              <a:rPr lang="en-US" sz="2400" dirty="0" smtClean="0">
                <a:latin typeface="+mj-lt"/>
              </a:rPr>
              <a:t>These areas appear isointense on T1W images.</a:t>
            </a:r>
          </a:p>
          <a:p>
            <a:pPr algn="just">
              <a:buFont typeface="Wingdings" pitchFamily="2" charset="2"/>
              <a:buChar char="v"/>
            </a:pPr>
            <a:endParaRPr lang="en-US" sz="2400" dirty="0" smtClean="0">
              <a:latin typeface="+mj-lt"/>
            </a:endParaRPr>
          </a:p>
          <a:p>
            <a:pPr algn="just">
              <a:buClrTx/>
              <a:buFont typeface="Wingdings" pitchFamily="2" charset="2"/>
              <a:buChar char="v"/>
            </a:pPr>
            <a:r>
              <a:rPr lang="en-US" sz="2400" dirty="0" smtClean="0">
                <a:latin typeface="+mj-lt"/>
              </a:rPr>
              <a:t>Few of them appear hypointense on TIW images s/o chronicity.</a:t>
            </a:r>
          </a:p>
          <a:p>
            <a:pPr algn="just">
              <a:buClrTx/>
              <a:buFont typeface="Wingdings" pitchFamily="2" charset="2"/>
              <a:buChar char="v"/>
            </a:pPr>
            <a:endParaRPr lang="en-US" sz="2400" dirty="0" smtClean="0">
              <a:latin typeface="+mj-lt"/>
            </a:endParaRPr>
          </a:p>
          <a:p>
            <a:pPr algn="just">
              <a:buClrTx/>
              <a:buFont typeface="Wingdings" pitchFamily="2" charset="2"/>
              <a:buChar char="v"/>
            </a:pPr>
            <a:r>
              <a:rPr lang="en-US" sz="2400" dirty="0" smtClean="0">
                <a:latin typeface="+mj-lt"/>
              </a:rPr>
              <a:t>No obvious restriction diffusion/blooming on DWI/GRE images noted.</a:t>
            </a:r>
          </a:p>
          <a:p>
            <a:pPr algn="just">
              <a:buClrTx/>
              <a:buFont typeface="Wingdings" pitchFamily="2" charset="2"/>
              <a:buChar char="v"/>
            </a:pPr>
            <a:endParaRPr lang="en-US" sz="2400" dirty="0" smtClean="0">
              <a:latin typeface="+mj-lt"/>
            </a:endParaRPr>
          </a:p>
          <a:p>
            <a:pPr algn="just">
              <a:buClrTx/>
              <a:buFont typeface="Wingdings" pitchFamily="2" charset="2"/>
              <a:buChar char="v"/>
            </a:pPr>
            <a:r>
              <a:rPr lang="en-US" sz="2400" dirty="0" smtClean="0">
                <a:latin typeface="+mj-lt"/>
              </a:rPr>
              <a:t>No obvious enhancement on post contrast images.</a:t>
            </a:r>
          </a:p>
          <a:p>
            <a:endParaRPr lang="en-US" dirty="0" smtClean="0">
              <a:latin typeface="+mj-lt"/>
            </a:endParaRPr>
          </a:p>
          <a:p>
            <a:pPr>
              <a:buNone/>
            </a:pPr>
            <a:endParaRPr lang="en-US" dirty="0" smtClean="0">
              <a:latin typeface="+mj-lt"/>
            </a:endParaRPr>
          </a:p>
          <a:p>
            <a:pPr>
              <a:buNone/>
            </a:pPr>
            <a:endParaRPr lang="en-US" dirty="0" smtClean="0"/>
          </a:p>
          <a:p>
            <a:endParaRPr lang="en-US" dirty="0" smtClean="0"/>
          </a:p>
          <a:p>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343872"/>
          </a:xfrm>
        </p:spPr>
        <p:txBody>
          <a:bodyPr/>
          <a:lstStyle/>
          <a:p>
            <a:pPr>
              <a:buNone/>
            </a:pPr>
            <a:r>
              <a:rPr lang="en-US" sz="2400" b="1" dirty="0" smtClean="0"/>
              <a:t> Differential diagnosis-</a:t>
            </a:r>
          </a:p>
          <a:p>
            <a:pPr>
              <a:buFont typeface="Wingdings" pitchFamily="2" charset="2"/>
              <a:buChar char="Ø"/>
            </a:pPr>
            <a:r>
              <a:rPr lang="en-US" sz="2400" b="1" dirty="0" smtClean="0"/>
              <a:t>  Multiple sclerosis.  </a:t>
            </a:r>
          </a:p>
          <a:p>
            <a:pPr>
              <a:buFont typeface="Wingdings" pitchFamily="2" charset="2"/>
              <a:buChar char="Ø"/>
            </a:pPr>
            <a:r>
              <a:rPr lang="en-US" sz="2400" b="1" dirty="0" smtClean="0"/>
              <a:t>  ADEM.</a:t>
            </a:r>
          </a:p>
          <a:p>
            <a:pPr>
              <a:buFont typeface="Wingdings" pitchFamily="2" charset="2"/>
              <a:buChar char="Ø"/>
            </a:pPr>
            <a:r>
              <a:rPr lang="en-US" sz="2400" b="1" dirty="0" smtClean="0"/>
              <a:t>  Autoimmune mediated vasculitis.</a:t>
            </a:r>
          </a:p>
          <a:p>
            <a:pPr>
              <a:buFont typeface="Wingdings" pitchFamily="2" charset="2"/>
              <a:buChar char="Ø"/>
            </a:pPr>
            <a:r>
              <a:rPr lang="en-US" sz="2400" b="1" dirty="0" smtClean="0"/>
              <a:t>  Lyme’s disease.</a:t>
            </a:r>
          </a:p>
          <a:p>
            <a:pPr>
              <a:buFont typeface="Wingdings" pitchFamily="2" charset="2"/>
              <a:buChar char="Ø"/>
            </a:pPr>
            <a:r>
              <a:rPr lang="en-US" sz="2400" b="1" dirty="0" smtClean="0"/>
              <a:t>  Susac </a:t>
            </a:r>
            <a:r>
              <a:rPr lang="en-US" sz="2400" b="1" dirty="0" smtClean="0"/>
              <a:t>syndrome (SICRET syndrome).</a:t>
            </a:r>
            <a:endParaRPr lang="en-US" sz="2400" b="1" dirty="0" smtClean="0"/>
          </a:p>
          <a:p>
            <a:pPr>
              <a:buNone/>
            </a:pPr>
            <a:endParaRPr lang="en-US" dirty="0" smtClean="0"/>
          </a:p>
          <a:p>
            <a:endParaRPr lang="en-IN"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568952" cy="6480720"/>
          </a:xfrm>
        </p:spPr>
        <p:txBody>
          <a:bodyPr>
            <a:normAutofit fontScale="70000" lnSpcReduction="20000"/>
          </a:bodyPr>
          <a:lstStyle/>
          <a:p>
            <a:pPr>
              <a:buNone/>
            </a:pPr>
            <a:r>
              <a:rPr lang="en-IN" sz="3400" b="1" dirty="0" smtClean="0">
                <a:latin typeface="Arial" pitchFamily="34" charset="0"/>
                <a:cs typeface="Arial" pitchFamily="34" charset="0"/>
              </a:rPr>
              <a:t>DISORDERS THAT CAN MIMIC MULTIPLE SCLEROSIS</a:t>
            </a:r>
          </a:p>
          <a:p>
            <a:pPr>
              <a:buNone/>
            </a:pPr>
            <a:endParaRPr lang="en-IN" sz="3400" b="1" dirty="0" smtClean="0">
              <a:latin typeface="Arial" pitchFamily="34" charset="0"/>
              <a:cs typeface="Arial" pitchFamily="34" charset="0"/>
            </a:endParaRPr>
          </a:p>
          <a:p>
            <a:r>
              <a:rPr lang="en-IN" b="1" dirty="0" smtClean="0"/>
              <a:t>Acute disseminated encephalomyelitis (ADEM).</a:t>
            </a:r>
          </a:p>
          <a:p>
            <a:r>
              <a:rPr lang="en-IN" b="1" dirty="0" err="1" smtClean="0"/>
              <a:t>Antiphospholipid</a:t>
            </a:r>
            <a:r>
              <a:rPr lang="en-IN" b="1" dirty="0" smtClean="0"/>
              <a:t> antibody syndrome.</a:t>
            </a:r>
          </a:p>
          <a:p>
            <a:r>
              <a:rPr lang="en-IN" b="1" dirty="0" err="1" smtClean="0"/>
              <a:t>Behcet’s</a:t>
            </a:r>
            <a:r>
              <a:rPr lang="en-IN" b="1" dirty="0" smtClean="0"/>
              <a:t> disease.</a:t>
            </a:r>
          </a:p>
          <a:p>
            <a:r>
              <a:rPr lang="en-IN" b="1" dirty="0" smtClean="0"/>
              <a:t>CADASIL.</a:t>
            </a:r>
          </a:p>
          <a:p>
            <a:r>
              <a:rPr lang="en-IN" b="1" dirty="0" smtClean="0"/>
              <a:t>Congenital </a:t>
            </a:r>
            <a:r>
              <a:rPr lang="en-IN" b="1" dirty="0" err="1" smtClean="0"/>
              <a:t>leukodystrophies</a:t>
            </a:r>
            <a:r>
              <a:rPr lang="en-IN" b="1" dirty="0" smtClean="0"/>
              <a:t> (e.g., </a:t>
            </a:r>
            <a:r>
              <a:rPr lang="en-IN" b="1" dirty="0" err="1" smtClean="0"/>
              <a:t>adrenoleukodystrophy</a:t>
            </a:r>
            <a:r>
              <a:rPr lang="en-IN" b="1" dirty="0" smtClean="0"/>
              <a:t>, </a:t>
            </a:r>
            <a:r>
              <a:rPr lang="en-IN" b="1" dirty="0" err="1" smtClean="0"/>
              <a:t>metachromatic</a:t>
            </a:r>
            <a:endParaRPr lang="en-IN" b="1" dirty="0" smtClean="0"/>
          </a:p>
          <a:p>
            <a:pPr>
              <a:buNone/>
            </a:pPr>
            <a:r>
              <a:rPr lang="en-IN" b="1" dirty="0" smtClean="0"/>
              <a:t>      </a:t>
            </a:r>
            <a:r>
              <a:rPr lang="en-IN" b="1" dirty="0" err="1" smtClean="0"/>
              <a:t>leukodystrophy</a:t>
            </a:r>
            <a:r>
              <a:rPr lang="en-IN" b="1" dirty="0" smtClean="0"/>
              <a:t>).</a:t>
            </a:r>
          </a:p>
          <a:p>
            <a:r>
              <a:rPr lang="en-IN" b="1" dirty="0" smtClean="0"/>
              <a:t>HIV infection.</a:t>
            </a:r>
          </a:p>
          <a:p>
            <a:r>
              <a:rPr lang="en-IN" b="1" dirty="0" smtClean="0"/>
              <a:t>Ischemic optic neuropathy (</a:t>
            </a:r>
            <a:r>
              <a:rPr lang="en-IN" b="1" dirty="0" err="1" smtClean="0"/>
              <a:t>arteritic</a:t>
            </a:r>
            <a:r>
              <a:rPr lang="en-IN" b="1" dirty="0" smtClean="0"/>
              <a:t> and </a:t>
            </a:r>
            <a:r>
              <a:rPr lang="en-IN" b="1" dirty="0" err="1" smtClean="0"/>
              <a:t>nonarteritic</a:t>
            </a:r>
            <a:r>
              <a:rPr lang="en-IN" b="1" dirty="0" smtClean="0"/>
              <a:t>).</a:t>
            </a:r>
          </a:p>
          <a:p>
            <a:r>
              <a:rPr lang="en-IN" b="1" dirty="0" smtClean="0"/>
              <a:t>Lyme disease.</a:t>
            </a:r>
          </a:p>
          <a:p>
            <a:r>
              <a:rPr lang="en-IN" b="1" dirty="0" smtClean="0"/>
              <a:t>MELAS.</a:t>
            </a:r>
          </a:p>
          <a:p>
            <a:r>
              <a:rPr lang="en-IN" b="1" dirty="0" smtClean="0"/>
              <a:t>Neoplasms (e.g., lymphoma, glioma, </a:t>
            </a:r>
            <a:r>
              <a:rPr lang="en-IN" b="1" dirty="0" err="1" smtClean="0"/>
              <a:t>meningioma</a:t>
            </a:r>
            <a:r>
              <a:rPr lang="en-IN" b="1" dirty="0" smtClean="0"/>
              <a:t>)</a:t>
            </a:r>
          </a:p>
          <a:p>
            <a:r>
              <a:rPr lang="en-IN" b="1" dirty="0" err="1" smtClean="0"/>
              <a:t>Sarcoid</a:t>
            </a:r>
            <a:r>
              <a:rPr lang="en-IN" b="1" dirty="0" smtClean="0"/>
              <a:t>.</a:t>
            </a:r>
          </a:p>
          <a:p>
            <a:r>
              <a:rPr lang="en-IN" b="1" dirty="0" err="1" smtClean="0"/>
              <a:t>Sjogren’s</a:t>
            </a:r>
            <a:r>
              <a:rPr lang="en-IN" b="1" dirty="0" smtClean="0"/>
              <a:t> syndrome.</a:t>
            </a:r>
          </a:p>
          <a:p>
            <a:r>
              <a:rPr lang="en-IN" b="1" dirty="0" smtClean="0"/>
              <a:t>Stroke and ischemic </a:t>
            </a:r>
            <a:r>
              <a:rPr lang="en-IN" b="1" dirty="0" err="1" smtClean="0"/>
              <a:t>cerebrovascular</a:t>
            </a:r>
            <a:r>
              <a:rPr lang="en-IN" b="1" dirty="0" smtClean="0"/>
              <a:t> disease.</a:t>
            </a:r>
          </a:p>
          <a:p>
            <a:r>
              <a:rPr lang="en-IN" b="1" dirty="0" smtClean="0"/>
              <a:t>Syphilis.</a:t>
            </a:r>
          </a:p>
          <a:p>
            <a:r>
              <a:rPr lang="en-IN" b="1" dirty="0" smtClean="0"/>
              <a:t>Systemic lupus </a:t>
            </a:r>
            <a:r>
              <a:rPr lang="en-IN" b="1" dirty="0" err="1" smtClean="0"/>
              <a:t>erythematosus</a:t>
            </a:r>
            <a:r>
              <a:rPr lang="en-IN" b="1" dirty="0" smtClean="0"/>
              <a:t> and related collagen vascular disorders.</a:t>
            </a:r>
          </a:p>
          <a:p>
            <a:r>
              <a:rPr lang="en-IN" b="1" dirty="0" smtClean="0"/>
              <a:t>Tropical spastic </a:t>
            </a:r>
            <a:r>
              <a:rPr lang="en-IN" b="1" dirty="0" err="1" smtClean="0"/>
              <a:t>paraparesis</a:t>
            </a:r>
            <a:r>
              <a:rPr lang="en-IN" b="1" dirty="0" smtClean="0"/>
              <a:t> (HTLV-1/2 infection).</a:t>
            </a:r>
          </a:p>
          <a:p>
            <a:r>
              <a:rPr lang="en-IN" b="1" dirty="0" smtClean="0"/>
              <a:t>Vascular malformations (especially spinal </a:t>
            </a:r>
            <a:r>
              <a:rPr lang="en-IN" b="1" dirty="0" err="1" smtClean="0"/>
              <a:t>dural</a:t>
            </a:r>
            <a:r>
              <a:rPr lang="en-IN" b="1" dirty="0" smtClean="0"/>
              <a:t> AV fistulas).</a:t>
            </a:r>
          </a:p>
          <a:p>
            <a:r>
              <a:rPr lang="en-IN" b="1" dirty="0" smtClean="0"/>
              <a:t>Vasculitis (primary CNS or other).</a:t>
            </a:r>
          </a:p>
          <a:p>
            <a:r>
              <a:rPr lang="en-IN" b="1" dirty="0" smtClean="0"/>
              <a:t>Vitamin B12 deficiency.</a:t>
            </a:r>
            <a:endParaRPr lang="en-IN"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80696"/>
          </a:xfrm>
        </p:spPr>
        <p:txBody>
          <a:bodyPr>
            <a:normAutofit/>
          </a:bodyPr>
          <a:lstStyle/>
          <a:p>
            <a:r>
              <a:rPr lang="en-IN" sz="3600" b="1" dirty="0" smtClean="0">
                <a:solidFill>
                  <a:schemeClr val="tx1"/>
                </a:solidFill>
                <a:latin typeface="Algerian" pitchFamily="82" charset="0"/>
              </a:rPr>
              <a:t>Multiple sclerosis</a:t>
            </a:r>
            <a:endParaRPr lang="en-IN" sz="3600" dirty="0">
              <a:solidFill>
                <a:schemeClr val="tx1"/>
              </a:solidFill>
              <a:latin typeface="Algerian" pitchFamily="82" charset="0"/>
            </a:endParaRPr>
          </a:p>
        </p:txBody>
      </p:sp>
      <p:sp>
        <p:nvSpPr>
          <p:cNvPr id="3" name="Content Placeholder 2"/>
          <p:cNvSpPr>
            <a:spLocks noGrp="1"/>
          </p:cNvSpPr>
          <p:nvPr>
            <p:ph idx="1"/>
          </p:nvPr>
        </p:nvSpPr>
        <p:spPr>
          <a:xfrm>
            <a:off x="323528" y="1628800"/>
            <a:ext cx="8568952" cy="4695800"/>
          </a:xfrm>
        </p:spPr>
        <p:txBody>
          <a:bodyPr>
            <a:normAutofit lnSpcReduction="10000"/>
          </a:bodyPr>
          <a:lstStyle/>
          <a:p>
            <a:pPr algn="just">
              <a:buClrTx/>
              <a:buFont typeface="Wingdings" pitchFamily="2" charset="2"/>
              <a:buChar char="v"/>
            </a:pPr>
            <a:r>
              <a:rPr lang="en-IN" b="1" dirty="0" smtClean="0"/>
              <a:t>Multiple sclerosis </a:t>
            </a:r>
            <a:r>
              <a:rPr lang="en-IN" b="1" dirty="0" smtClean="0">
                <a:solidFill>
                  <a:srgbClr val="FF0000"/>
                </a:solidFill>
              </a:rPr>
              <a:t>(MS)</a:t>
            </a:r>
            <a:r>
              <a:rPr lang="en-IN" dirty="0" smtClean="0"/>
              <a:t> is the most common inflammatory demyelinating disease of the central nervous system in young and middle-age adults, but also affects older people.</a:t>
            </a:r>
          </a:p>
          <a:p>
            <a:pPr algn="just">
              <a:buClrTx/>
              <a:buNone/>
            </a:pPr>
            <a:endParaRPr lang="en-IN" dirty="0" smtClean="0"/>
          </a:p>
          <a:p>
            <a:pPr algn="just">
              <a:buClrTx/>
              <a:buFont typeface="Wingdings" pitchFamily="2" charset="2"/>
              <a:buChar char="v"/>
            </a:pPr>
            <a:r>
              <a:rPr lang="en-IN" dirty="0" smtClean="0"/>
              <a:t>Its counterpart in the peripheral nervous system is inflammatory </a:t>
            </a:r>
            <a:r>
              <a:rPr lang="en-IN" dirty="0" err="1" smtClean="0"/>
              <a:t>demyelinative</a:t>
            </a:r>
            <a:r>
              <a:rPr lang="en-IN" dirty="0" smtClean="0"/>
              <a:t> </a:t>
            </a:r>
            <a:r>
              <a:rPr lang="en-IN" dirty="0" err="1" smtClean="0"/>
              <a:t>polyradiculoneuropathy</a:t>
            </a:r>
            <a:r>
              <a:rPr lang="en-IN" dirty="0" smtClean="0"/>
              <a:t> (</a:t>
            </a:r>
            <a:r>
              <a:rPr lang="en-IN" b="1" dirty="0" err="1" smtClean="0"/>
              <a:t>Guillain-Barré</a:t>
            </a:r>
            <a:r>
              <a:rPr lang="en-IN" b="1" dirty="0" smtClean="0"/>
              <a:t> syndrome-GBS</a:t>
            </a:r>
            <a:r>
              <a:rPr lang="en-IN" dirty="0" smtClean="0"/>
              <a:t>) and its chronic variants.</a:t>
            </a:r>
          </a:p>
          <a:p>
            <a:pPr algn="just">
              <a:buClrTx/>
              <a:buNone/>
            </a:pPr>
            <a:r>
              <a:rPr lang="en-IN" dirty="0" smtClean="0"/>
              <a:t> </a:t>
            </a:r>
          </a:p>
          <a:p>
            <a:pPr algn="just">
              <a:buClrTx/>
              <a:buFont typeface="Wingdings" pitchFamily="2" charset="2"/>
              <a:buChar char="v"/>
            </a:pPr>
            <a:r>
              <a:rPr lang="en-IN" dirty="0" smtClean="0"/>
              <a:t>MS and GBS are autoimmune inflammatory diseases. </a:t>
            </a:r>
          </a:p>
          <a:p>
            <a:endParaRPr lang="en-IN"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52704"/>
          </a:xfrm>
        </p:spPr>
        <p:txBody>
          <a:bodyPr>
            <a:normAutofit/>
          </a:bodyPr>
          <a:lstStyle/>
          <a:p>
            <a:r>
              <a:rPr lang="en-US" sz="3600" b="1" dirty="0" smtClean="0">
                <a:solidFill>
                  <a:schemeClr val="tx1"/>
                </a:solidFill>
                <a:latin typeface="Algerian" pitchFamily="82" charset="0"/>
              </a:rPr>
              <a:t>PATHOLOGY</a:t>
            </a:r>
            <a:endParaRPr lang="en-IN" sz="3600" b="1" dirty="0">
              <a:solidFill>
                <a:schemeClr val="tx1"/>
              </a:solidFill>
              <a:latin typeface="Algerian" pitchFamily="82" charset="0"/>
            </a:endParaRPr>
          </a:p>
        </p:txBody>
      </p:sp>
      <p:sp>
        <p:nvSpPr>
          <p:cNvPr id="3" name="Content Placeholder 2"/>
          <p:cNvSpPr>
            <a:spLocks noGrp="1"/>
          </p:cNvSpPr>
          <p:nvPr>
            <p:ph idx="1"/>
          </p:nvPr>
        </p:nvSpPr>
        <p:spPr>
          <a:xfrm>
            <a:off x="457200" y="1628800"/>
            <a:ext cx="8229600" cy="4695800"/>
          </a:xfrm>
        </p:spPr>
        <p:txBody>
          <a:bodyPr/>
          <a:lstStyle/>
          <a:p>
            <a:pPr algn="just"/>
            <a:r>
              <a:rPr lang="en-IN" b="1" dirty="0" smtClean="0"/>
              <a:t>Myelin</a:t>
            </a:r>
            <a:r>
              <a:rPr lang="en-IN" dirty="0" smtClean="0"/>
              <a:t> is a fatty white substance that surrounds the </a:t>
            </a:r>
            <a:r>
              <a:rPr lang="en-IN" dirty="0" smtClean="0">
                <a:ln>
                  <a:solidFill>
                    <a:srgbClr val="FF0000"/>
                  </a:solidFill>
                </a:ln>
                <a:hlinkClick r:id="rId2" tooltip="Axon"/>
              </a:rPr>
              <a:t>axon</a:t>
            </a:r>
            <a:r>
              <a:rPr lang="en-IN" dirty="0" smtClean="0">
                <a:ln>
                  <a:solidFill>
                    <a:srgbClr val="FF0000"/>
                  </a:solidFill>
                </a:ln>
              </a:rPr>
              <a:t> </a:t>
            </a:r>
            <a:r>
              <a:rPr lang="en-IN" dirty="0" smtClean="0"/>
              <a:t>of some </a:t>
            </a:r>
            <a:r>
              <a:rPr lang="en-IN" dirty="0" smtClean="0">
                <a:ln>
                  <a:solidFill>
                    <a:srgbClr val="FF0000"/>
                  </a:solidFill>
                </a:ln>
                <a:hlinkClick r:id="rId3" tooltip="Neuron"/>
              </a:rPr>
              <a:t>nerve cells</a:t>
            </a:r>
            <a:r>
              <a:rPr lang="en-IN" dirty="0" smtClean="0"/>
              <a:t>, forming an </a:t>
            </a:r>
            <a:r>
              <a:rPr lang="en-IN" dirty="0" smtClean="0">
                <a:ln>
                  <a:solidFill>
                    <a:srgbClr val="FF0000"/>
                  </a:solidFill>
                </a:ln>
                <a:hlinkClick r:id="rId4" tooltip="Insulator (electrical)"/>
              </a:rPr>
              <a:t>electrically </a:t>
            </a:r>
            <a:r>
              <a:rPr lang="en-IN" dirty="0" err="1" smtClean="0">
                <a:ln>
                  <a:solidFill>
                    <a:srgbClr val="FF0000"/>
                  </a:solidFill>
                </a:ln>
                <a:hlinkClick r:id="rId4" tooltip="Insulator (electrical)"/>
              </a:rPr>
              <a:t>insulating</a:t>
            </a:r>
            <a:r>
              <a:rPr lang="en-IN" dirty="0" err="1" smtClean="0"/>
              <a:t>layer</a:t>
            </a:r>
            <a:r>
              <a:rPr lang="en-IN" dirty="0" smtClean="0"/>
              <a:t>. It is essential for the proper functioning of the </a:t>
            </a:r>
            <a:r>
              <a:rPr lang="en-IN" u="sng" dirty="0" smtClean="0">
                <a:ln>
                  <a:solidFill>
                    <a:srgbClr val="FF0000"/>
                  </a:solidFill>
                </a:ln>
                <a:hlinkClick r:id="rId5" tooltip="Nervous system"/>
              </a:rPr>
              <a:t>nervous system</a:t>
            </a:r>
            <a:r>
              <a:rPr lang="en-IN" dirty="0" smtClean="0"/>
              <a:t>. It is an outgrowth of a type of </a:t>
            </a:r>
            <a:r>
              <a:rPr lang="en-IN" dirty="0" err="1" smtClean="0">
                <a:ln>
                  <a:solidFill>
                    <a:srgbClr val="FF0000"/>
                  </a:solidFill>
                </a:ln>
                <a:hlinkClick r:id="rId6" tooltip="Glial cell"/>
              </a:rPr>
              <a:t>glial</a:t>
            </a:r>
            <a:r>
              <a:rPr lang="en-IN" dirty="0" smtClean="0">
                <a:ln>
                  <a:solidFill>
                    <a:srgbClr val="FF0000"/>
                  </a:solidFill>
                </a:ln>
                <a:hlinkClick r:id="rId6" tooltip="Glial cell"/>
              </a:rPr>
              <a:t> cell</a:t>
            </a:r>
            <a:r>
              <a:rPr lang="en-IN" dirty="0" smtClean="0"/>
              <a:t>.</a:t>
            </a:r>
            <a:endParaRPr lang="en-IN" dirty="0"/>
          </a:p>
        </p:txBody>
      </p:sp>
      <p:pic>
        <p:nvPicPr>
          <p:cNvPr id="1026" name="Picture 2" descr="C:\Users\SONY\Desktop\400px-Neuron_Hand-tuned.svg.png"/>
          <p:cNvPicPr>
            <a:picLocks noChangeAspect="1" noChangeArrowheads="1"/>
          </p:cNvPicPr>
          <p:nvPr/>
        </p:nvPicPr>
        <p:blipFill>
          <a:blip r:embed="rId7" cstate="print"/>
          <a:srcRect/>
          <a:stretch>
            <a:fillRect/>
          </a:stretch>
        </p:blipFill>
        <p:spPr bwMode="auto">
          <a:xfrm>
            <a:off x="971600" y="3861048"/>
            <a:ext cx="6840760" cy="2736304"/>
          </a:xfrm>
          <a:prstGeom prst="rect">
            <a:avLst/>
          </a:prstGeom>
          <a:noFill/>
        </p:spPr>
      </p:pic>
      <p:sp>
        <p:nvSpPr>
          <p:cNvPr id="5" name="TextBox 4"/>
          <p:cNvSpPr txBox="1"/>
          <p:nvPr/>
        </p:nvSpPr>
        <p:spPr>
          <a:xfrm>
            <a:off x="1187624" y="3789040"/>
            <a:ext cx="1944216" cy="338554"/>
          </a:xfrm>
          <a:prstGeom prst="rect">
            <a:avLst/>
          </a:prstGeom>
          <a:noFill/>
        </p:spPr>
        <p:txBody>
          <a:bodyPr wrap="square" rtlCol="0">
            <a:spAutoFit/>
          </a:bodyPr>
          <a:lstStyle/>
          <a:p>
            <a:r>
              <a:rPr lang="en-US" sz="1600" dirty="0" smtClean="0"/>
              <a:t>DENDRITE</a:t>
            </a:r>
            <a:endParaRPr lang="en-IN" sz="1600" dirty="0"/>
          </a:p>
        </p:txBody>
      </p:sp>
      <p:sp>
        <p:nvSpPr>
          <p:cNvPr id="6" name="TextBox 5"/>
          <p:cNvSpPr txBox="1"/>
          <p:nvPr/>
        </p:nvSpPr>
        <p:spPr>
          <a:xfrm>
            <a:off x="3203848" y="4581128"/>
            <a:ext cx="1152128" cy="338554"/>
          </a:xfrm>
          <a:prstGeom prst="rect">
            <a:avLst/>
          </a:prstGeom>
          <a:noFill/>
        </p:spPr>
        <p:txBody>
          <a:bodyPr wrap="square" rtlCol="0">
            <a:spAutoFit/>
          </a:bodyPr>
          <a:lstStyle/>
          <a:p>
            <a:r>
              <a:rPr lang="en-US" sz="1600" dirty="0" smtClean="0"/>
              <a:t>SOMA</a:t>
            </a:r>
            <a:endParaRPr lang="en-IN" sz="1600" dirty="0"/>
          </a:p>
        </p:txBody>
      </p:sp>
      <p:sp>
        <p:nvSpPr>
          <p:cNvPr id="7" name="TextBox 6"/>
          <p:cNvSpPr txBox="1"/>
          <p:nvPr/>
        </p:nvSpPr>
        <p:spPr>
          <a:xfrm>
            <a:off x="1475656" y="6525344"/>
            <a:ext cx="184731" cy="369332"/>
          </a:xfrm>
          <a:prstGeom prst="rect">
            <a:avLst/>
          </a:prstGeom>
          <a:noFill/>
        </p:spPr>
        <p:txBody>
          <a:bodyPr wrap="none" rtlCol="0">
            <a:spAutoFit/>
          </a:bodyPr>
          <a:lstStyle/>
          <a:p>
            <a:endParaRPr lang="en-IN" dirty="0"/>
          </a:p>
        </p:txBody>
      </p:sp>
      <p:sp>
        <p:nvSpPr>
          <p:cNvPr id="8" name="TextBox 7"/>
          <p:cNvSpPr txBox="1"/>
          <p:nvPr/>
        </p:nvSpPr>
        <p:spPr>
          <a:xfrm>
            <a:off x="827584" y="6309320"/>
            <a:ext cx="1368152" cy="338554"/>
          </a:xfrm>
          <a:prstGeom prst="rect">
            <a:avLst/>
          </a:prstGeom>
          <a:noFill/>
        </p:spPr>
        <p:txBody>
          <a:bodyPr wrap="square" rtlCol="0">
            <a:spAutoFit/>
          </a:bodyPr>
          <a:lstStyle/>
          <a:p>
            <a:r>
              <a:rPr lang="en-US" sz="1600" dirty="0" smtClean="0"/>
              <a:t>NUCLEUS</a:t>
            </a:r>
            <a:endParaRPr lang="en-IN" sz="1600" dirty="0"/>
          </a:p>
        </p:txBody>
      </p:sp>
      <p:sp>
        <p:nvSpPr>
          <p:cNvPr id="9" name="TextBox 8"/>
          <p:cNvSpPr txBox="1"/>
          <p:nvPr/>
        </p:nvSpPr>
        <p:spPr>
          <a:xfrm>
            <a:off x="4211960" y="5085184"/>
            <a:ext cx="1984931" cy="338554"/>
          </a:xfrm>
          <a:prstGeom prst="rect">
            <a:avLst/>
          </a:prstGeom>
          <a:noFill/>
        </p:spPr>
        <p:txBody>
          <a:bodyPr wrap="square" rtlCol="0">
            <a:spAutoFit/>
          </a:bodyPr>
          <a:lstStyle/>
          <a:p>
            <a:r>
              <a:rPr lang="en-US" sz="1600" dirty="0" smtClean="0"/>
              <a:t>AXON</a:t>
            </a:r>
            <a:endParaRPr lang="en-IN" sz="1600" dirty="0"/>
          </a:p>
        </p:txBody>
      </p:sp>
      <p:sp>
        <p:nvSpPr>
          <p:cNvPr id="10" name="TextBox 9"/>
          <p:cNvSpPr txBox="1"/>
          <p:nvPr/>
        </p:nvSpPr>
        <p:spPr>
          <a:xfrm>
            <a:off x="3635896" y="6237312"/>
            <a:ext cx="2088232" cy="338554"/>
          </a:xfrm>
          <a:prstGeom prst="rect">
            <a:avLst/>
          </a:prstGeom>
          <a:noFill/>
        </p:spPr>
        <p:txBody>
          <a:bodyPr wrap="square" rtlCol="0">
            <a:spAutoFit/>
          </a:bodyPr>
          <a:lstStyle/>
          <a:p>
            <a:r>
              <a:rPr lang="en-US" sz="1600" dirty="0" smtClean="0"/>
              <a:t>MYELIN SHEATH</a:t>
            </a:r>
            <a:endParaRPr lang="en-IN" sz="1600" dirty="0"/>
          </a:p>
        </p:txBody>
      </p:sp>
      <p:sp>
        <p:nvSpPr>
          <p:cNvPr id="11" name="TextBox 10"/>
          <p:cNvSpPr txBox="1"/>
          <p:nvPr/>
        </p:nvSpPr>
        <p:spPr>
          <a:xfrm>
            <a:off x="3923928" y="4221088"/>
            <a:ext cx="2664296" cy="338554"/>
          </a:xfrm>
          <a:prstGeom prst="rect">
            <a:avLst/>
          </a:prstGeom>
          <a:noFill/>
        </p:spPr>
        <p:txBody>
          <a:bodyPr wrap="square" rtlCol="0">
            <a:spAutoFit/>
          </a:bodyPr>
          <a:lstStyle/>
          <a:p>
            <a:r>
              <a:rPr lang="en-US" sz="1600" dirty="0" smtClean="0"/>
              <a:t>NODE OF RANVIER</a:t>
            </a:r>
            <a:endParaRPr lang="en-IN" sz="1600" dirty="0"/>
          </a:p>
        </p:txBody>
      </p:sp>
      <p:sp>
        <p:nvSpPr>
          <p:cNvPr id="12" name="TextBox 11"/>
          <p:cNvSpPr txBox="1"/>
          <p:nvPr/>
        </p:nvSpPr>
        <p:spPr>
          <a:xfrm>
            <a:off x="5076056" y="5877272"/>
            <a:ext cx="4067944" cy="338554"/>
          </a:xfrm>
          <a:prstGeom prst="rect">
            <a:avLst/>
          </a:prstGeom>
          <a:noFill/>
        </p:spPr>
        <p:txBody>
          <a:bodyPr wrap="square" rtlCol="0">
            <a:spAutoFit/>
          </a:bodyPr>
          <a:lstStyle/>
          <a:p>
            <a:r>
              <a:rPr lang="en-US" sz="1600" dirty="0" smtClean="0"/>
              <a:t>OLIGODENDROCYTE/SCHWANN CELL</a:t>
            </a:r>
            <a:endParaRPr lang="en-IN" sz="1600" dirty="0"/>
          </a:p>
        </p:txBody>
      </p:sp>
      <p:sp>
        <p:nvSpPr>
          <p:cNvPr id="13" name="TextBox 12"/>
          <p:cNvSpPr txBox="1"/>
          <p:nvPr/>
        </p:nvSpPr>
        <p:spPr>
          <a:xfrm>
            <a:off x="6588224" y="4005064"/>
            <a:ext cx="1872208" cy="338554"/>
          </a:xfrm>
          <a:prstGeom prst="rect">
            <a:avLst/>
          </a:prstGeom>
          <a:noFill/>
        </p:spPr>
        <p:txBody>
          <a:bodyPr wrap="square" rtlCol="0">
            <a:spAutoFit/>
          </a:bodyPr>
          <a:lstStyle/>
          <a:p>
            <a:r>
              <a:rPr lang="en-US" sz="1600" dirty="0" smtClean="0"/>
              <a:t>AXON TERMINAL</a:t>
            </a:r>
            <a:endParaRPr lang="en-IN" sz="1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636680"/>
          </a:xfrm>
        </p:spPr>
        <p:txBody>
          <a:bodyPr>
            <a:normAutofit/>
          </a:bodyPr>
          <a:lstStyle/>
          <a:p>
            <a:r>
              <a:rPr lang="en-US" sz="3600" b="1" dirty="0" smtClean="0">
                <a:solidFill>
                  <a:schemeClr val="tx1"/>
                </a:solidFill>
                <a:latin typeface="Algerian" pitchFamily="82" charset="0"/>
              </a:rPr>
              <a:t>PATHOLOGY</a:t>
            </a:r>
            <a:endParaRPr lang="en-IN" sz="3600" dirty="0"/>
          </a:p>
        </p:txBody>
      </p:sp>
      <p:sp>
        <p:nvSpPr>
          <p:cNvPr id="3" name="Content Placeholder 2"/>
          <p:cNvSpPr>
            <a:spLocks noGrp="1"/>
          </p:cNvSpPr>
          <p:nvPr>
            <p:ph idx="1"/>
          </p:nvPr>
        </p:nvSpPr>
        <p:spPr>
          <a:xfrm>
            <a:off x="0" y="620688"/>
            <a:ext cx="8686800" cy="5109200"/>
          </a:xfrm>
        </p:spPr>
        <p:txBody>
          <a:bodyPr/>
          <a:lstStyle/>
          <a:p>
            <a:pPr algn="just"/>
            <a:r>
              <a:rPr lang="en-IN" sz="2000" dirty="0" smtClean="0"/>
              <a:t>MS is thought to be an </a:t>
            </a:r>
            <a:r>
              <a:rPr lang="en-IN" sz="2000" b="1" dirty="0" smtClean="0">
                <a:solidFill>
                  <a:srgbClr val="FF0000"/>
                </a:solidFill>
              </a:rPr>
              <a:t>autoimmune disorder </a:t>
            </a:r>
            <a:r>
              <a:rPr lang="en-IN" sz="2000" dirty="0" smtClean="0"/>
              <a:t>which is probably triggered by a </a:t>
            </a:r>
            <a:r>
              <a:rPr lang="en-IN" sz="2000" b="1" dirty="0" smtClean="0">
                <a:solidFill>
                  <a:srgbClr val="FF0000"/>
                </a:solidFill>
              </a:rPr>
              <a:t>viral infection</a:t>
            </a:r>
            <a:r>
              <a:rPr lang="en-IN" sz="2000" dirty="0" smtClean="0"/>
              <a:t>. Genetic susceptibility and environmental factors play important roles in its pathogenesis.  A strong association with HLA-DR2 class II has been identified</a:t>
            </a:r>
          </a:p>
          <a:p>
            <a:pPr algn="just"/>
            <a:r>
              <a:rPr lang="en-IN" sz="2000" dirty="0" smtClean="0"/>
              <a:t>There is </a:t>
            </a:r>
            <a:r>
              <a:rPr lang="en-IN" sz="2000" b="1" dirty="0" smtClean="0">
                <a:solidFill>
                  <a:srgbClr val="FF0000"/>
                </a:solidFill>
              </a:rPr>
              <a:t>chronic inflammation and selective destruction of CNS myelin</a:t>
            </a:r>
            <a:r>
              <a:rPr lang="en-IN" sz="2000" dirty="0" smtClean="0"/>
              <a:t>. Peripheral nervous system is spared .</a:t>
            </a:r>
          </a:p>
          <a:p>
            <a:pPr algn="just"/>
            <a:r>
              <a:rPr lang="en-IN" sz="2000" dirty="0" smtClean="0"/>
              <a:t>Pathologically, the multifocal scarred lesions of multiple sclerosis (MS) are termed </a:t>
            </a:r>
            <a:r>
              <a:rPr lang="en-IN" sz="2000" i="1" dirty="0" smtClean="0"/>
              <a:t>plaques. </a:t>
            </a:r>
          </a:p>
          <a:p>
            <a:pPr algn="just"/>
            <a:r>
              <a:rPr lang="en-IN" sz="2000" dirty="0" smtClean="0"/>
              <a:t>Plaques can occur anywhere in the central nervous system. They are typically ovoid in shape and </a:t>
            </a:r>
            <a:r>
              <a:rPr lang="en-IN" sz="2000" dirty="0" err="1" smtClean="0"/>
              <a:t>perivenular</a:t>
            </a:r>
            <a:r>
              <a:rPr lang="en-IN" sz="2000" dirty="0" smtClean="0"/>
              <a:t> in distribution</a:t>
            </a:r>
            <a:r>
              <a:rPr lang="en-IN" sz="2400" dirty="0" smtClean="0"/>
              <a:t>.</a:t>
            </a:r>
            <a:endParaRPr lang="en-IN" sz="2200" dirty="0" smtClean="0"/>
          </a:p>
          <a:p>
            <a:pPr algn="just"/>
            <a:endParaRPr lang="en-IN" dirty="0" smtClean="0"/>
          </a:p>
          <a:p>
            <a:endParaRPr lang="en-IN" dirty="0"/>
          </a:p>
        </p:txBody>
      </p:sp>
      <p:pic>
        <p:nvPicPr>
          <p:cNvPr id="5" name="Picture 2" descr="C:\Users\SONY\Desktop\6-1l.jpg"/>
          <p:cNvPicPr preferRelativeResize="0">
            <a:picLocks noChangeArrowheads="1"/>
          </p:cNvPicPr>
          <p:nvPr/>
        </p:nvPicPr>
        <p:blipFill>
          <a:blip r:embed="rId2" cstate="print"/>
          <a:srcRect/>
          <a:stretch>
            <a:fillRect/>
          </a:stretch>
        </p:blipFill>
        <p:spPr bwMode="auto">
          <a:xfrm>
            <a:off x="467544" y="4077072"/>
            <a:ext cx="3960000" cy="2700000"/>
          </a:xfrm>
          <a:prstGeom prst="rect">
            <a:avLst/>
          </a:prstGeom>
          <a:noFill/>
        </p:spPr>
      </p:pic>
      <p:pic>
        <p:nvPicPr>
          <p:cNvPr id="3075" name="Picture 3" descr="C:\Users\SONY\Desktop\6-MS.jpg"/>
          <p:cNvPicPr preferRelativeResize="0">
            <a:picLocks noChangeArrowheads="1"/>
          </p:cNvPicPr>
          <p:nvPr/>
        </p:nvPicPr>
        <p:blipFill>
          <a:blip r:embed="rId3" cstate="print"/>
          <a:srcRect/>
          <a:stretch>
            <a:fillRect/>
          </a:stretch>
        </p:blipFill>
        <p:spPr bwMode="auto">
          <a:xfrm>
            <a:off x="4716016" y="4077072"/>
            <a:ext cx="3960000" cy="2700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SONY\Desktop\IMG-0032-00001.jpg"/>
          <p:cNvPicPr preferRelativeResize="0">
            <a:picLocks noGrp="1" noChangeArrowheads="1"/>
          </p:cNvPicPr>
          <p:nvPr>
            <p:ph idx="1"/>
          </p:nvPr>
        </p:nvPicPr>
        <p:blipFill>
          <a:blip r:embed="rId2" cstate="print"/>
          <a:srcRect/>
          <a:stretch>
            <a:fillRect/>
          </a:stretch>
        </p:blipFill>
        <p:spPr bwMode="auto">
          <a:xfrm>
            <a:off x="539552" y="0"/>
            <a:ext cx="3960000" cy="3420000"/>
          </a:xfrm>
          <a:prstGeom prst="rect">
            <a:avLst/>
          </a:prstGeom>
          <a:noFill/>
        </p:spPr>
      </p:pic>
      <p:pic>
        <p:nvPicPr>
          <p:cNvPr id="8195" name="Picture 3" descr="C:\Users\SONY\Desktop\IMG-0033-00001.jpg"/>
          <p:cNvPicPr preferRelativeResize="0">
            <a:picLocks noChangeArrowheads="1"/>
          </p:cNvPicPr>
          <p:nvPr/>
        </p:nvPicPr>
        <p:blipFill>
          <a:blip r:embed="rId3" cstate="print"/>
          <a:srcRect/>
          <a:stretch>
            <a:fillRect/>
          </a:stretch>
        </p:blipFill>
        <p:spPr bwMode="auto">
          <a:xfrm>
            <a:off x="4716016" y="0"/>
            <a:ext cx="3960000" cy="3420000"/>
          </a:xfrm>
          <a:prstGeom prst="rect">
            <a:avLst/>
          </a:prstGeom>
          <a:noFill/>
        </p:spPr>
      </p:pic>
      <p:pic>
        <p:nvPicPr>
          <p:cNvPr id="8196" name="Picture 4" descr="C:\Users\SONY\Desktop\IMG-0034-00001.jpg"/>
          <p:cNvPicPr preferRelativeResize="0">
            <a:picLocks noChangeArrowheads="1"/>
          </p:cNvPicPr>
          <p:nvPr/>
        </p:nvPicPr>
        <p:blipFill>
          <a:blip r:embed="rId4" cstate="print"/>
          <a:srcRect/>
          <a:stretch>
            <a:fillRect/>
          </a:stretch>
        </p:blipFill>
        <p:spPr bwMode="auto">
          <a:xfrm>
            <a:off x="539552" y="3438000"/>
            <a:ext cx="3960000" cy="3420000"/>
          </a:xfrm>
          <a:prstGeom prst="rect">
            <a:avLst/>
          </a:prstGeom>
          <a:noFill/>
        </p:spPr>
      </p:pic>
      <p:pic>
        <p:nvPicPr>
          <p:cNvPr id="8197" name="Picture 5" descr="C:\Users\SONY\Desktop\IMG-0035-00001.jpg"/>
          <p:cNvPicPr preferRelativeResize="0">
            <a:picLocks noChangeArrowheads="1"/>
          </p:cNvPicPr>
          <p:nvPr/>
        </p:nvPicPr>
        <p:blipFill>
          <a:blip r:embed="rId5" cstate="print"/>
          <a:srcRect/>
          <a:stretch>
            <a:fillRect/>
          </a:stretch>
        </p:blipFill>
        <p:spPr bwMode="auto">
          <a:xfrm>
            <a:off x="4716016" y="3438000"/>
            <a:ext cx="3960000" cy="3420000"/>
          </a:xfrm>
          <a:prstGeom prst="rect">
            <a:avLst/>
          </a:prstGeom>
          <a:noFill/>
        </p:spPr>
      </p:pic>
      <p:sp>
        <p:nvSpPr>
          <p:cNvPr id="8" name="TextBox 7"/>
          <p:cNvSpPr txBox="1"/>
          <p:nvPr/>
        </p:nvSpPr>
        <p:spPr>
          <a:xfrm>
            <a:off x="539552" y="0"/>
            <a:ext cx="864096" cy="246221"/>
          </a:xfrm>
          <a:prstGeom prst="rect">
            <a:avLst/>
          </a:prstGeom>
          <a:solidFill>
            <a:schemeClr val="bg1"/>
          </a:solidFill>
        </p:spPr>
        <p:txBody>
          <a:bodyPr wrap="square" rtlCol="0">
            <a:spAutoFit/>
          </a:bodyPr>
          <a:lstStyle/>
          <a:p>
            <a:r>
              <a:rPr lang="en-US" sz="1000" b="1" dirty="0" smtClean="0"/>
              <a:t>AXIAL T1W</a:t>
            </a:r>
            <a:endParaRPr lang="en-IN" sz="10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smtClean="0">
                <a:solidFill>
                  <a:schemeClr val="tx1"/>
                </a:solidFill>
                <a:latin typeface="Algerian" pitchFamily="82" charset="0"/>
              </a:rPr>
              <a:t>Epidemiology</a:t>
            </a:r>
            <a:br>
              <a:rPr lang="en-IN" sz="3600" b="1" dirty="0" smtClean="0">
                <a:solidFill>
                  <a:schemeClr val="tx1"/>
                </a:solidFill>
                <a:latin typeface="Algerian" pitchFamily="82" charset="0"/>
              </a:rPr>
            </a:br>
            <a:endParaRPr lang="en-IN" sz="3600" dirty="0">
              <a:solidFill>
                <a:schemeClr val="tx1"/>
              </a:solidFill>
              <a:latin typeface="Algerian" pitchFamily="82" charset="0"/>
            </a:endParaRPr>
          </a:p>
        </p:txBody>
      </p:sp>
      <p:sp>
        <p:nvSpPr>
          <p:cNvPr id="3" name="Content Placeholder 2"/>
          <p:cNvSpPr>
            <a:spLocks noGrp="1"/>
          </p:cNvSpPr>
          <p:nvPr>
            <p:ph idx="1"/>
          </p:nvPr>
        </p:nvSpPr>
        <p:spPr>
          <a:xfrm>
            <a:off x="457200" y="1556792"/>
            <a:ext cx="8229600" cy="4767808"/>
          </a:xfrm>
        </p:spPr>
        <p:txBody>
          <a:bodyPr/>
          <a:lstStyle/>
          <a:p>
            <a:pPr>
              <a:buClrTx/>
              <a:buFont typeface="Wingdings" pitchFamily="2" charset="2"/>
              <a:buChar char="v"/>
            </a:pPr>
            <a:r>
              <a:rPr lang="en-IN" b="1" dirty="0" smtClean="0"/>
              <a:t>Age:</a:t>
            </a:r>
            <a:r>
              <a:rPr lang="en-IN" dirty="0" smtClean="0"/>
              <a:t> 20-40 yrs; peak onset = 30 yrs; 3-5% cases &lt; I5 yrs, 8-10% cases &gt; 50 yrs.</a:t>
            </a:r>
          </a:p>
          <a:p>
            <a:pPr>
              <a:buClrTx/>
              <a:buFont typeface="Wingdings" pitchFamily="2" charset="2"/>
              <a:buChar char="v"/>
            </a:pPr>
            <a:r>
              <a:rPr lang="en-IN" b="1" dirty="0" smtClean="0"/>
              <a:t>Adults:</a:t>
            </a:r>
            <a:r>
              <a:rPr lang="en-IN" dirty="0" smtClean="0"/>
              <a:t> M:F = </a:t>
            </a:r>
            <a:r>
              <a:rPr lang="en-IN" dirty="0" smtClean="0"/>
              <a:t>1:2. More common in females.</a:t>
            </a:r>
            <a:endParaRPr lang="en-IN" dirty="0" smtClean="0"/>
          </a:p>
          <a:p>
            <a:pPr>
              <a:buClrTx/>
              <a:buFont typeface="Wingdings" pitchFamily="2" charset="2"/>
              <a:buChar char="v"/>
            </a:pPr>
            <a:r>
              <a:rPr lang="en-IN" b="1" dirty="0" smtClean="0"/>
              <a:t>Children/adolescents:</a:t>
            </a:r>
            <a:r>
              <a:rPr lang="en-IN" dirty="0" smtClean="0"/>
              <a:t> M:F = 1:5-10.</a:t>
            </a:r>
          </a:p>
          <a:p>
            <a:pPr>
              <a:buClrTx/>
              <a:buFont typeface="Wingdings" pitchFamily="2" charset="2"/>
              <a:buChar char="v"/>
            </a:pPr>
            <a:r>
              <a:rPr lang="en-IN" dirty="0" smtClean="0"/>
              <a:t>All groups but Caucasian most common.</a:t>
            </a:r>
          </a:p>
          <a:p>
            <a:pPr>
              <a:buClrTx/>
              <a:buFont typeface="Wingdings" pitchFamily="2" charset="2"/>
              <a:buChar char="v"/>
            </a:pPr>
            <a:r>
              <a:rPr lang="en-IN" dirty="0" smtClean="0"/>
              <a:t>Most often occurs in temperate zones.</a:t>
            </a:r>
          </a:p>
          <a:p>
            <a:pPr>
              <a:buClrTx/>
              <a:buFont typeface="Wingdings" pitchFamily="2" charset="2"/>
              <a:buChar char="v"/>
            </a:pPr>
            <a:r>
              <a:rPr lang="en-IN" dirty="0" smtClean="0"/>
              <a:t>45% patients with</a:t>
            </a:r>
            <a:r>
              <a:rPr lang="en-IN" b="1" dirty="0" smtClean="0">
                <a:solidFill>
                  <a:srgbClr val="FF0000"/>
                </a:solidFill>
              </a:rPr>
              <a:t> "probable" MS </a:t>
            </a:r>
            <a:r>
              <a:rPr lang="en-IN" b="1" dirty="0" smtClean="0"/>
              <a:t>and</a:t>
            </a:r>
            <a:r>
              <a:rPr lang="en-IN" b="1" dirty="0" smtClean="0">
                <a:solidFill>
                  <a:srgbClr val="FF0000"/>
                </a:solidFill>
              </a:rPr>
              <a:t> positive MR </a:t>
            </a:r>
            <a:r>
              <a:rPr lang="en-IN" dirty="0" smtClean="0"/>
              <a:t>progress to clinically definite </a:t>
            </a:r>
            <a:r>
              <a:rPr lang="en-IN" b="1" dirty="0" smtClean="0"/>
              <a:t>MS</a:t>
            </a:r>
            <a:r>
              <a:rPr lang="en-IN" dirty="0" smtClean="0"/>
              <a:t>.</a:t>
            </a:r>
          </a:p>
          <a:p>
            <a:endParaRPr lang="en-IN"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980728"/>
            <a:ext cx="8784976" cy="5343872"/>
          </a:xfrm>
        </p:spPr>
        <p:txBody>
          <a:bodyPr>
            <a:normAutofit lnSpcReduction="10000"/>
          </a:bodyPr>
          <a:lstStyle/>
          <a:p>
            <a:pPr algn="just">
              <a:buNone/>
            </a:pPr>
            <a:r>
              <a:rPr lang="en-IN" sz="3600" b="1" dirty="0" smtClean="0">
                <a:latin typeface="Algerian" pitchFamily="82" charset="0"/>
              </a:rPr>
              <a:t>MS variants/subtypes-</a:t>
            </a:r>
          </a:p>
          <a:p>
            <a:pPr algn="just">
              <a:buClrTx/>
              <a:buFont typeface="Wingdings" pitchFamily="2" charset="2"/>
              <a:buChar char="v"/>
            </a:pPr>
            <a:r>
              <a:rPr lang="en-IN" b="1" dirty="0" err="1" smtClean="0">
                <a:solidFill>
                  <a:srgbClr val="FF0000"/>
                </a:solidFill>
              </a:rPr>
              <a:t>Tumefactive</a:t>
            </a:r>
            <a:r>
              <a:rPr lang="en-IN" b="1" dirty="0" smtClean="0">
                <a:solidFill>
                  <a:srgbClr val="FF0000"/>
                </a:solidFill>
              </a:rPr>
              <a:t> MS.</a:t>
            </a:r>
            <a:r>
              <a:rPr lang="en-IN" dirty="0" smtClean="0"/>
              <a:t> It is seen in patients with established </a:t>
            </a:r>
            <a:r>
              <a:rPr lang="en-IN" dirty="0" smtClean="0">
                <a:ln>
                  <a:solidFill>
                    <a:srgbClr val="FF0000"/>
                  </a:solidFill>
                </a:ln>
                <a:hlinkClick r:id="rId2"/>
              </a:rPr>
              <a:t>multiple sclerosis</a:t>
            </a:r>
            <a:r>
              <a:rPr lang="en-IN" dirty="0" smtClean="0"/>
              <a:t> who develop large aggressive demyelinating lesions.</a:t>
            </a:r>
            <a:endParaRPr lang="en-IN" b="1" dirty="0" smtClean="0">
              <a:solidFill>
                <a:srgbClr val="FF0000"/>
              </a:solidFill>
            </a:endParaRPr>
          </a:p>
          <a:p>
            <a:pPr algn="just">
              <a:buClrTx/>
              <a:buFont typeface="Wingdings" pitchFamily="2" charset="2"/>
              <a:buChar char="v"/>
            </a:pPr>
            <a:r>
              <a:rPr lang="en-IN" b="1" dirty="0" smtClean="0">
                <a:solidFill>
                  <a:srgbClr val="FF0000"/>
                </a:solidFill>
              </a:rPr>
              <a:t>Marburg type</a:t>
            </a:r>
            <a:r>
              <a:rPr lang="en-IN" dirty="0" smtClean="0"/>
              <a:t>: Younger patients, febrile </a:t>
            </a:r>
            <a:r>
              <a:rPr lang="en-IN" dirty="0" err="1" smtClean="0"/>
              <a:t>prodrome</a:t>
            </a:r>
            <a:r>
              <a:rPr lang="en-IN" dirty="0" smtClean="0"/>
              <a:t>, clinically fulminant, death in months.</a:t>
            </a:r>
          </a:p>
          <a:p>
            <a:pPr algn="just">
              <a:buClrTx/>
              <a:buFont typeface="Wingdings" pitchFamily="2" charset="2"/>
              <a:buChar char="v"/>
            </a:pPr>
            <a:r>
              <a:rPr lang="en-IN" b="1" dirty="0" err="1" smtClean="0">
                <a:solidFill>
                  <a:srgbClr val="FF0000"/>
                </a:solidFill>
              </a:rPr>
              <a:t>Schilder</a:t>
            </a:r>
            <a:r>
              <a:rPr lang="en-IN" b="1" dirty="0" smtClean="0">
                <a:solidFill>
                  <a:srgbClr val="FF0000"/>
                </a:solidFill>
              </a:rPr>
              <a:t> type </a:t>
            </a:r>
            <a:r>
              <a:rPr lang="en-IN" dirty="0" smtClean="0"/>
              <a:t>("diffuse sclerosis"): Extensive, confluent, asymmetric </a:t>
            </a:r>
            <a:r>
              <a:rPr lang="en-IN" dirty="0" smtClean="0"/>
              <a:t>demyelination, </a:t>
            </a:r>
            <a:r>
              <a:rPr lang="en-IN" dirty="0" smtClean="0"/>
              <a:t>bilateral supra-/infra-</a:t>
            </a:r>
            <a:r>
              <a:rPr lang="en-IN" dirty="0" err="1" smtClean="0"/>
              <a:t>tentorial</a:t>
            </a:r>
            <a:r>
              <a:rPr lang="en-IN" dirty="0" smtClean="0"/>
              <a:t> </a:t>
            </a:r>
            <a:r>
              <a:rPr lang="en-IN" dirty="0" smtClean="0"/>
              <a:t>parenchyma.</a:t>
            </a:r>
            <a:endParaRPr lang="en-IN" dirty="0" smtClean="0"/>
          </a:p>
          <a:p>
            <a:pPr algn="just">
              <a:buClrTx/>
              <a:buFont typeface="Wingdings" pitchFamily="2" charset="2"/>
              <a:buChar char="v"/>
            </a:pPr>
            <a:r>
              <a:rPr lang="en-IN" b="1" dirty="0" err="1" smtClean="0">
                <a:solidFill>
                  <a:srgbClr val="FF0000"/>
                </a:solidFill>
              </a:rPr>
              <a:t>Balo</a:t>
            </a:r>
            <a:r>
              <a:rPr lang="en-IN" b="1" dirty="0" smtClean="0">
                <a:solidFill>
                  <a:srgbClr val="FF0000"/>
                </a:solidFill>
              </a:rPr>
              <a:t> type </a:t>
            </a:r>
            <a:r>
              <a:rPr lang="en-IN" dirty="0" smtClean="0"/>
              <a:t>("concentric sclerosis"): Large lesions with alternating zones of </a:t>
            </a:r>
            <a:r>
              <a:rPr lang="en-IN" dirty="0" err="1" smtClean="0"/>
              <a:t>demyelinated</a:t>
            </a:r>
            <a:r>
              <a:rPr lang="en-IN" dirty="0" smtClean="0"/>
              <a:t>/myelinated WM.</a:t>
            </a:r>
          </a:p>
          <a:p>
            <a:pPr algn="just">
              <a:buClrTx/>
              <a:buFont typeface="Wingdings" pitchFamily="2" charset="2"/>
              <a:buChar char="v"/>
            </a:pPr>
            <a:r>
              <a:rPr lang="en-IN" b="1" dirty="0" err="1" smtClean="0">
                <a:solidFill>
                  <a:srgbClr val="FF0000"/>
                </a:solidFill>
              </a:rPr>
              <a:t>Devic</a:t>
            </a:r>
            <a:r>
              <a:rPr lang="en-IN" b="1" dirty="0" smtClean="0">
                <a:solidFill>
                  <a:srgbClr val="FF0000"/>
                </a:solidFill>
              </a:rPr>
              <a:t> type </a:t>
            </a:r>
            <a:r>
              <a:rPr lang="en-IN" dirty="0" smtClean="0"/>
              <a:t>("</a:t>
            </a:r>
            <a:r>
              <a:rPr lang="en-IN" dirty="0" err="1" smtClean="0"/>
              <a:t>neuromyelitis</a:t>
            </a:r>
            <a:r>
              <a:rPr lang="en-IN" dirty="0" smtClean="0"/>
              <a:t> </a:t>
            </a:r>
            <a:r>
              <a:rPr lang="en-IN" dirty="0" err="1" smtClean="0"/>
              <a:t>optica</a:t>
            </a:r>
            <a:r>
              <a:rPr lang="en-IN" dirty="0" smtClean="0"/>
              <a:t>"): Simultaneous optic/spinal demyelination.</a:t>
            </a:r>
          </a:p>
          <a:p>
            <a:pPr algn="just"/>
            <a:endParaRPr lang="en-IN"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1"/>
                </a:solidFill>
                <a:latin typeface="Algerian" pitchFamily="82" charset="0"/>
              </a:rPr>
              <a:t>TUMEFACTIVE MULTIPLE SCLEROSIS</a:t>
            </a:r>
            <a:r>
              <a:rPr lang="en-IN" sz="3600" b="1" dirty="0" smtClean="0">
                <a:solidFill>
                  <a:schemeClr val="tx1"/>
                </a:solidFill>
                <a:latin typeface="Algerian" pitchFamily="82" charset="0"/>
              </a:rPr>
              <a:t/>
            </a:r>
            <a:br>
              <a:rPr lang="en-IN" sz="3600" b="1" dirty="0" smtClean="0">
                <a:solidFill>
                  <a:schemeClr val="tx1"/>
                </a:solidFill>
                <a:latin typeface="Algerian" pitchFamily="82" charset="0"/>
              </a:rPr>
            </a:br>
            <a:endParaRPr lang="en-IN" sz="3600" dirty="0">
              <a:solidFill>
                <a:schemeClr val="tx1"/>
              </a:solidFill>
              <a:latin typeface="Algerian" pitchFamily="82" charset="0"/>
            </a:endParaRPr>
          </a:p>
        </p:txBody>
      </p:sp>
      <p:sp>
        <p:nvSpPr>
          <p:cNvPr id="3" name="Content Placeholder 2"/>
          <p:cNvSpPr>
            <a:spLocks noGrp="1"/>
          </p:cNvSpPr>
          <p:nvPr>
            <p:ph idx="1"/>
          </p:nvPr>
        </p:nvSpPr>
        <p:spPr>
          <a:xfrm>
            <a:off x="457200" y="1484784"/>
            <a:ext cx="8229600" cy="4839816"/>
          </a:xfrm>
        </p:spPr>
        <p:txBody>
          <a:bodyPr/>
          <a:lstStyle/>
          <a:p>
            <a:pPr algn="just">
              <a:buClrTx/>
              <a:buFont typeface="Wingdings" pitchFamily="2" charset="2"/>
              <a:buChar char="v"/>
            </a:pPr>
            <a:r>
              <a:rPr lang="en-IN" dirty="0" err="1" smtClean="0"/>
              <a:t>Tumefactive</a:t>
            </a:r>
            <a:r>
              <a:rPr lang="en-IN" dirty="0" smtClean="0"/>
              <a:t> MS is a variant of Multiple Sclerosis. </a:t>
            </a:r>
            <a:br>
              <a:rPr lang="en-IN" dirty="0" smtClean="0"/>
            </a:br>
            <a:r>
              <a:rPr lang="en-IN" dirty="0" smtClean="0"/>
              <a:t>It on MRI presents as a </a:t>
            </a:r>
            <a:r>
              <a:rPr lang="en-IN" b="1" dirty="0" smtClean="0">
                <a:solidFill>
                  <a:srgbClr val="FF0000"/>
                </a:solidFill>
              </a:rPr>
              <a:t>large intra-parenchymal lesion </a:t>
            </a:r>
            <a:r>
              <a:rPr lang="en-IN" dirty="0" smtClean="0"/>
              <a:t>with usually less mass effect than would be expected for its size.</a:t>
            </a:r>
          </a:p>
          <a:p>
            <a:pPr algn="just">
              <a:buClrTx/>
              <a:buFont typeface="Wingdings" pitchFamily="2" charset="2"/>
              <a:buChar char="v"/>
            </a:pPr>
            <a:r>
              <a:rPr lang="en-IN" dirty="0" smtClean="0"/>
              <a:t>After the administration of gadolinium, there may be some peripheral enhancement, often with </a:t>
            </a:r>
            <a:r>
              <a:rPr lang="en-IN" b="1" dirty="0" smtClean="0">
                <a:solidFill>
                  <a:srgbClr val="FF0000"/>
                </a:solidFill>
              </a:rPr>
              <a:t>an incomplete </a:t>
            </a:r>
            <a:r>
              <a:rPr lang="en-IN" b="1" dirty="0" smtClean="0">
                <a:solidFill>
                  <a:srgbClr val="FF0000"/>
                </a:solidFill>
              </a:rPr>
              <a:t>ring/open ring enhancement</a:t>
            </a:r>
            <a:r>
              <a:rPr lang="en-IN" dirty="0" smtClean="0"/>
              <a:t>.</a:t>
            </a:r>
            <a:endParaRPr lang="en-IN" dirty="0" smtClean="0"/>
          </a:p>
          <a:p>
            <a:pPr algn="just">
              <a:buClrTx/>
              <a:buFont typeface="Wingdings" pitchFamily="2" charset="2"/>
              <a:buChar char="v"/>
            </a:pPr>
            <a:r>
              <a:rPr lang="en-IN" dirty="0" smtClean="0"/>
              <a:t>These lesions can be distinguished from </a:t>
            </a:r>
            <a:r>
              <a:rPr lang="en-IN" dirty="0" err="1" smtClean="0"/>
              <a:t>gliomas</a:t>
            </a:r>
            <a:r>
              <a:rPr lang="en-IN" dirty="0" smtClean="0"/>
              <a:t> or </a:t>
            </a:r>
            <a:r>
              <a:rPr lang="en-IN" dirty="0" err="1" smtClean="0"/>
              <a:t>intraparenchymal</a:t>
            </a:r>
            <a:r>
              <a:rPr lang="en-IN" dirty="0" smtClean="0"/>
              <a:t> abscesses, which typically have a </a:t>
            </a:r>
            <a:r>
              <a:rPr lang="en-IN" b="1" dirty="0" smtClean="0">
                <a:solidFill>
                  <a:srgbClr val="FF0000"/>
                </a:solidFill>
              </a:rPr>
              <a:t>closed-ring enhancement</a:t>
            </a:r>
            <a:r>
              <a:rPr lang="en-IN" dirty="0" smtClean="0"/>
              <a:t>.</a:t>
            </a:r>
          </a:p>
          <a:p>
            <a:endParaRPr lang="en-IN"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SONY\Desktop\a5190c32f4d629_2-c-tumefactive.jpg"/>
          <p:cNvPicPr>
            <a:picLocks noGrp="1" noChangeAspect="1" noChangeArrowheads="1"/>
          </p:cNvPicPr>
          <p:nvPr>
            <p:ph idx="1"/>
          </p:nvPr>
        </p:nvPicPr>
        <p:blipFill>
          <a:blip r:embed="rId3" cstate="print"/>
          <a:srcRect/>
          <a:stretch>
            <a:fillRect/>
          </a:stretch>
        </p:blipFill>
        <p:spPr bwMode="auto">
          <a:xfrm>
            <a:off x="611560" y="188640"/>
            <a:ext cx="7488832" cy="6336705"/>
          </a:xfrm>
          <a:prstGeom prst="rect">
            <a:avLst/>
          </a:prstGeom>
          <a:noFill/>
        </p:spPr>
      </p:pic>
      <p:sp>
        <p:nvSpPr>
          <p:cNvPr id="3" name="TextBox 2"/>
          <p:cNvSpPr txBox="1"/>
          <p:nvPr/>
        </p:nvSpPr>
        <p:spPr>
          <a:xfrm>
            <a:off x="611560" y="6611779"/>
            <a:ext cx="2520280" cy="246221"/>
          </a:xfrm>
          <a:prstGeom prst="rect">
            <a:avLst/>
          </a:prstGeom>
          <a:solidFill>
            <a:schemeClr val="bg1"/>
          </a:solidFill>
        </p:spPr>
        <p:txBody>
          <a:bodyPr wrap="square" rtlCol="0">
            <a:spAutoFit/>
          </a:bodyPr>
          <a:lstStyle/>
          <a:p>
            <a:r>
              <a:rPr lang="en-US" sz="1000" b="1" dirty="0" smtClean="0"/>
              <a:t>TUMEFACTIVE MULTIPLE SCLEROSIS</a:t>
            </a:r>
            <a:endParaRPr lang="en-IN" sz="1000"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4000" b="1" dirty="0" err="1" smtClean="0">
                <a:solidFill>
                  <a:schemeClr val="tx1"/>
                </a:solidFill>
                <a:latin typeface="Algerian" pitchFamily="82" charset="0"/>
              </a:rPr>
              <a:t>Balo’s</a:t>
            </a:r>
            <a:r>
              <a:rPr lang="en-IN" sz="4000" b="1" dirty="0" smtClean="0">
                <a:solidFill>
                  <a:schemeClr val="tx1"/>
                </a:solidFill>
                <a:latin typeface="Algerian" pitchFamily="82" charset="0"/>
              </a:rPr>
              <a:t> Concentric Sclerosis</a:t>
            </a:r>
            <a:r>
              <a:rPr lang="en-IN" b="1" dirty="0" smtClean="0"/>
              <a:t/>
            </a:r>
            <a:br>
              <a:rPr lang="en-IN" b="1" dirty="0" smtClean="0"/>
            </a:br>
            <a:endParaRPr lang="en-IN" dirty="0"/>
          </a:p>
        </p:txBody>
      </p:sp>
      <p:sp>
        <p:nvSpPr>
          <p:cNvPr id="3" name="Content Placeholder 2"/>
          <p:cNvSpPr>
            <a:spLocks noGrp="1"/>
          </p:cNvSpPr>
          <p:nvPr>
            <p:ph idx="1"/>
          </p:nvPr>
        </p:nvSpPr>
        <p:spPr>
          <a:xfrm>
            <a:off x="457200" y="1196752"/>
            <a:ext cx="8229600" cy="5127848"/>
          </a:xfrm>
        </p:spPr>
        <p:txBody>
          <a:bodyPr>
            <a:normAutofit fontScale="92500" lnSpcReduction="10000"/>
          </a:bodyPr>
          <a:lstStyle/>
          <a:p>
            <a:pPr algn="just">
              <a:buClrTx/>
              <a:buFont typeface="Wingdings" pitchFamily="2" charset="2"/>
              <a:buChar char="v"/>
            </a:pPr>
            <a:r>
              <a:rPr lang="en-IN" dirty="0" err="1" smtClean="0"/>
              <a:t>Balo's</a:t>
            </a:r>
            <a:r>
              <a:rPr lang="en-IN" dirty="0" smtClean="0"/>
              <a:t> Concentric Sclerosis is an uncommon demyelinating disease.</a:t>
            </a:r>
          </a:p>
          <a:p>
            <a:pPr algn="just">
              <a:buClrTx/>
              <a:buNone/>
            </a:pPr>
            <a:endParaRPr lang="en-IN" dirty="0" smtClean="0"/>
          </a:p>
          <a:p>
            <a:pPr algn="just">
              <a:buClrTx/>
              <a:buFont typeface="Wingdings" pitchFamily="2" charset="2"/>
              <a:buChar char="v"/>
            </a:pPr>
            <a:r>
              <a:rPr lang="en-IN" dirty="0" smtClean="0"/>
              <a:t>It was first described by </a:t>
            </a:r>
            <a:r>
              <a:rPr lang="en-IN" b="1" dirty="0" smtClean="0"/>
              <a:t>J </a:t>
            </a:r>
            <a:r>
              <a:rPr lang="en-IN" b="1" dirty="0" err="1" smtClean="0"/>
              <a:t>Balo</a:t>
            </a:r>
            <a:r>
              <a:rPr lang="en-IN" dirty="0" smtClean="0"/>
              <a:t> in 1928.</a:t>
            </a:r>
          </a:p>
          <a:p>
            <a:pPr algn="just">
              <a:buClrTx/>
              <a:buNone/>
            </a:pPr>
            <a:endParaRPr lang="en-IN" dirty="0" smtClean="0"/>
          </a:p>
          <a:p>
            <a:pPr algn="just">
              <a:buClrTx/>
              <a:buFont typeface="Wingdings" pitchFamily="2" charset="2"/>
              <a:buChar char="v"/>
            </a:pPr>
            <a:r>
              <a:rPr lang="en-IN" dirty="0" smtClean="0"/>
              <a:t>It is characterized by </a:t>
            </a:r>
            <a:r>
              <a:rPr lang="en-IN" b="1" dirty="0" smtClean="0">
                <a:solidFill>
                  <a:srgbClr val="FF0000"/>
                </a:solidFill>
              </a:rPr>
              <a:t>alternative bands of demyelination and myelin preservation</a:t>
            </a:r>
            <a:r>
              <a:rPr lang="en-IN" dirty="0" smtClean="0"/>
              <a:t>, often in whorl-like configurations giving it a characteristic </a:t>
            </a:r>
            <a:r>
              <a:rPr lang="en-IN" dirty="0" smtClean="0"/>
              <a:t>'bulls eye</a:t>
            </a:r>
            <a:r>
              <a:rPr lang="en-IN" dirty="0" smtClean="0"/>
              <a:t>' or 'onion bulb' appearance.</a:t>
            </a:r>
          </a:p>
          <a:p>
            <a:pPr algn="just">
              <a:buClrTx/>
              <a:buNone/>
            </a:pPr>
            <a:endParaRPr lang="en-IN" dirty="0" smtClean="0"/>
          </a:p>
          <a:p>
            <a:pPr algn="just">
              <a:buClrTx/>
              <a:buFont typeface="Wingdings" pitchFamily="2" charset="2"/>
              <a:buChar char="v"/>
            </a:pPr>
            <a:r>
              <a:rPr lang="en-IN" dirty="0" smtClean="0"/>
              <a:t>it is usually </a:t>
            </a:r>
            <a:r>
              <a:rPr lang="en-IN" dirty="0" err="1" smtClean="0"/>
              <a:t>monophasic</a:t>
            </a:r>
            <a:r>
              <a:rPr lang="en-IN" dirty="0" smtClean="0"/>
              <a:t>, but most closely resembles </a:t>
            </a:r>
            <a:r>
              <a:rPr lang="en-IN" dirty="0" smtClean="0">
                <a:ln>
                  <a:solidFill>
                    <a:srgbClr val="FF0000"/>
                  </a:solidFill>
                </a:ln>
                <a:solidFill>
                  <a:srgbClr val="FF0000"/>
                </a:solidFill>
                <a:hlinkClick r:id="rId3"/>
              </a:rPr>
              <a:t>acute Marburg type multiple sclerosis</a:t>
            </a:r>
            <a:r>
              <a:rPr lang="en-IN" dirty="0" smtClean="0"/>
              <a:t>, with rapid progression and sometimes fulminant </a:t>
            </a:r>
            <a:r>
              <a:rPr lang="en-IN" dirty="0" smtClean="0"/>
              <a:t>course.</a:t>
            </a:r>
            <a:endParaRPr lang="en-IN" dirty="0" smtClean="0"/>
          </a:p>
          <a:p>
            <a:pPr>
              <a:buNone/>
            </a:pPr>
            <a:endParaRPr lang="en-IN"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SONY\Desktop\a5190caafa6eb9_4-Balo.jpg"/>
          <p:cNvPicPr>
            <a:picLocks noGrp="1" noChangeAspect="1" noChangeArrowheads="1"/>
          </p:cNvPicPr>
          <p:nvPr>
            <p:ph idx="1"/>
          </p:nvPr>
        </p:nvPicPr>
        <p:blipFill>
          <a:blip r:embed="rId3" cstate="print"/>
          <a:srcRect/>
          <a:stretch>
            <a:fillRect/>
          </a:stretch>
        </p:blipFill>
        <p:spPr bwMode="auto">
          <a:xfrm>
            <a:off x="1007605" y="94320"/>
            <a:ext cx="7128791" cy="666936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088"/>
            <a:ext cx="9144000" cy="708688"/>
          </a:xfrm>
        </p:spPr>
        <p:txBody>
          <a:bodyPr>
            <a:normAutofit/>
          </a:bodyPr>
          <a:lstStyle/>
          <a:p>
            <a:r>
              <a:rPr lang="en-IN" sz="3200" b="1" dirty="0" smtClean="0">
                <a:solidFill>
                  <a:schemeClr val="tx1"/>
                </a:solidFill>
                <a:latin typeface="Algerian" pitchFamily="82" charset="0"/>
              </a:rPr>
              <a:t>Marburg's variant of multiple sclerosis</a:t>
            </a:r>
            <a:endParaRPr lang="en-IN" sz="3200" dirty="0">
              <a:solidFill>
                <a:schemeClr val="tx1"/>
              </a:solidFill>
              <a:latin typeface="Algerian" pitchFamily="82" charset="0"/>
            </a:endParaRPr>
          </a:p>
        </p:txBody>
      </p:sp>
      <p:sp>
        <p:nvSpPr>
          <p:cNvPr id="3" name="Content Placeholder 2"/>
          <p:cNvSpPr>
            <a:spLocks noGrp="1"/>
          </p:cNvSpPr>
          <p:nvPr>
            <p:ph idx="1"/>
          </p:nvPr>
        </p:nvSpPr>
        <p:spPr>
          <a:xfrm>
            <a:off x="251520" y="1484784"/>
            <a:ext cx="8640960" cy="5373216"/>
          </a:xfrm>
        </p:spPr>
        <p:txBody>
          <a:bodyPr>
            <a:normAutofit fontScale="92500" lnSpcReduction="10000"/>
          </a:bodyPr>
          <a:lstStyle/>
          <a:p>
            <a:pPr algn="just">
              <a:buClrTx/>
              <a:buFont typeface="Wingdings" pitchFamily="2" charset="2"/>
              <a:buChar char="v"/>
            </a:pPr>
            <a:r>
              <a:rPr lang="en-IN" b="1" dirty="0" smtClean="0"/>
              <a:t>Marburg's variant of multiple sclerosis</a:t>
            </a:r>
            <a:r>
              <a:rPr lang="en-IN" dirty="0" smtClean="0"/>
              <a:t>, also known</a:t>
            </a:r>
            <a:r>
              <a:rPr lang="en-IN" b="1" dirty="0" smtClean="0"/>
              <a:t> </a:t>
            </a:r>
            <a:r>
              <a:rPr lang="en-IN" dirty="0" smtClean="0"/>
              <a:t>as </a:t>
            </a:r>
            <a:r>
              <a:rPr lang="en-IN" b="1" dirty="0" smtClean="0"/>
              <a:t>acute</a:t>
            </a:r>
            <a:r>
              <a:rPr lang="en-IN" dirty="0" smtClean="0"/>
              <a:t>, </a:t>
            </a:r>
            <a:r>
              <a:rPr lang="en-IN" b="1" dirty="0" smtClean="0"/>
              <a:t>fulminant</a:t>
            </a:r>
            <a:r>
              <a:rPr lang="en-IN" dirty="0" smtClean="0"/>
              <a:t>, or </a:t>
            </a:r>
            <a:r>
              <a:rPr lang="en-IN" b="1" dirty="0" smtClean="0"/>
              <a:t>malignant multiple sclerosis</a:t>
            </a:r>
            <a:r>
              <a:rPr lang="en-IN" dirty="0" smtClean="0"/>
              <a:t>, is characterised by extensive and fulminant acute demyelination, often resulting in death within one year after the onset of clinical signs. </a:t>
            </a:r>
          </a:p>
          <a:p>
            <a:pPr algn="just">
              <a:buClrTx/>
              <a:buFont typeface="Wingdings" pitchFamily="2" charset="2"/>
              <a:buChar char="v"/>
            </a:pPr>
            <a:r>
              <a:rPr lang="en-IN" dirty="0" smtClean="0"/>
              <a:t>Marburg variant is typically seen in younger patients .</a:t>
            </a:r>
          </a:p>
          <a:p>
            <a:pPr algn="just">
              <a:buClrTx/>
              <a:buFont typeface="Wingdings" pitchFamily="2" charset="2"/>
              <a:buChar char="v"/>
            </a:pPr>
            <a:r>
              <a:rPr lang="en-IN" b="1" dirty="0" smtClean="0"/>
              <a:t>Clinical presentation-</a:t>
            </a:r>
            <a:r>
              <a:rPr lang="en-IN" dirty="0" smtClean="0"/>
              <a:t>Symptoms may be preceded by fevers and are typically </a:t>
            </a:r>
            <a:r>
              <a:rPr lang="en-IN" dirty="0" err="1" smtClean="0"/>
              <a:t>monophasic</a:t>
            </a:r>
            <a:r>
              <a:rPr lang="en-IN" dirty="0" smtClean="0"/>
              <a:t>.</a:t>
            </a:r>
          </a:p>
          <a:p>
            <a:pPr algn="just">
              <a:buClrTx/>
              <a:buFont typeface="Wingdings" pitchFamily="2" charset="2"/>
              <a:buChar char="v"/>
            </a:pPr>
            <a:r>
              <a:rPr lang="en-IN" b="1" dirty="0" smtClean="0"/>
              <a:t>Pathology-</a:t>
            </a:r>
            <a:r>
              <a:rPr lang="en-IN" dirty="0" smtClean="0"/>
              <a:t>Areas of demyelination demonstrate marked macrophage infiltration, marked associated inflammation, and extensive tissue destruction, necrosis and axonal damage and necrosis. </a:t>
            </a:r>
          </a:p>
          <a:p>
            <a:pPr algn="just">
              <a:buClrTx/>
              <a:buFont typeface="Wingdings" pitchFamily="2" charset="2"/>
              <a:buChar char="v"/>
            </a:pPr>
            <a:r>
              <a:rPr lang="en-IN" dirty="0" smtClean="0"/>
              <a:t>Unlike other multiple sclerosis variants, </a:t>
            </a:r>
            <a:r>
              <a:rPr lang="en-IN" b="1" dirty="0" smtClean="0">
                <a:solidFill>
                  <a:srgbClr val="FF0000"/>
                </a:solidFill>
              </a:rPr>
              <a:t>the peripheral nervous system</a:t>
            </a:r>
            <a:r>
              <a:rPr lang="en-IN" dirty="0" smtClean="0"/>
              <a:t> may also be involved </a:t>
            </a:r>
            <a:r>
              <a:rPr lang="en-IN" baseline="30000" dirty="0" smtClean="0"/>
              <a:t>2</a:t>
            </a:r>
            <a:r>
              <a:rPr lang="en-IN" dirty="0" smtClean="0"/>
              <a:t>. </a:t>
            </a:r>
          </a:p>
          <a:p>
            <a:endParaRPr lang="en-IN"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697144" cy="1143000"/>
          </a:xfrm>
        </p:spPr>
        <p:txBody>
          <a:bodyPr>
            <a:normAutofit/>
          </a:bodyPr>
          <a:lstStyle/>
          <a:p>
            <a:r>
              <a:rPr lang="en-IN" sz="3200" b="1" dirty="0" smtClean="0">
                <a:solidFill>
                  <a:schemeClr val="tx1"/>
                </a:solidFill>
                <a:latin typeface="Algerian" pitchFamily="82" charset="0"/>
              </a:rPr>
              <a:t>Marburg's variant of multiple sclerosis</a:t>
            </a:r>
            <a:endParaRPr lang="en-IN" sz="3200" dirty="0"/>
          </a:p>
        </p:txBody>
      </p:sp>
      <p:sp>
        <p:nvSpPr>
          <p:cNvPr id="3" name="Content Placeholder 2"/>
          <p:cNvSpPr>
            <a:spLocks noGrp="1"/>
          </p:cNvSpPr>
          <p:nvPr>
            <p:ph idx="1"/>
          </p:nvPr>
        </p:nvSpPr>
        <p:spPr>
          <a:xfrm>
            <a:off x="228600" y="1196752"/>
            <a:ext cx="8686800" cy="5127848"/>
          </a:xfrm>
        </p:spPr>
        <p:txBody>
          <a:bodyPr>
            <a:normAutofit fontScale="85000" lnSpcReduction="20000"/>
          </a:bodyPr>
          <a:lstStyle/>
          <a:p>
            <a:pPr algn="just">
              <a:buClrTx/>
              <a:buFont typeface="Wingdings" pitchFamily="2" charset="2"/>
              <a:buChar char="v"/>
            </a:pPr>
            <a:r>
              <a:rPr lang="en-IN" b="1" dirty="0" smtClean="0"/>
              <a:t>On MRI e</a:t>
            </a:r>
            <a:r>
              <a:rPr lang="en-IN" dirty="0" smtClean="0"/>
              <a:t>xtensive confluent areas</a:t>
            </a:r>
            <a:r>
              <a:rPr lang="en-IN" dirty="0" smtClean="0">
                <a:ln>
                  <a:solidFill>
                    <a:srgbClr val="FF0000"/>
                  </a:solidFill>
                </a:ln>
              </a:rPr>
              <a:t> </a:t>
            </a:r>
            <a:r>
              <a:rPr lang="en-IN" dirty="0" err="1" smtClean="0">
                <a:ln>
                  <a:solidFill>
                    <a:srgbClr val="FF0000"/>
                  </a:solidFill>
                </a:ln>
                <a:hlinkClick r:id="rId2"/>
              </a:rPr>
              <a:t>tumefactive</a:t>
            </a:r>
            <a:r>
              <a:rPr lang="en-IN" dirty="0" smtClean="0">
                <a:ln>
                  <a:solidFill>
                    <a:srgbClr val="FF0000"/>
                  </a:solidFill>
                </a:ln>
                <a:hlinkClick r:id="rId2"/>
              </a:rPr>
              <a:t> demyelination</a:t>
            </a:r>
            <a:r>
              <a:rPr lang="en-IN" dirty="0" smtClean="0"/>
              <a:t> are seen with mass effect and defined rings and </a:t>
            </a:r>
            <a:r>
              <a:rPr lang="en-IN" dirty="0" smtClean="0">
                <a:ln>
                  <a:solidFill>
                    <a:srgbClr val="FF0000"/>
                  </a:solidFill>
                </a:ln>
                <a:hlinkClick r:id="rId3"/>
              </a:rPr>
              <a:t>incomplete ring enhancement</a:t>
            </a:r>
            <a:r>
              <a:rPr lang="en-IN" dirty="0" smtClean="0">
                <a:ln>
                  <a:solidFill>
                    <a:srgbClr val="FF0000"/>
                  </a:solidFill>
                </a:ln>
              </a:rPr>
              <a:t> .  </a:t>
            </a:r>
            <a:r>
              <a:rPr lang="en-IN" dirty="0" smtClean="0"/>
              <a:t>Only rarely are numerous smaller lesions seen disseminated throughout the brain. </a:t>
            </a:r>
          </a:p>
          <a:p>
            <a:pPr algn="just">
              <a:buClrTx/>
              <a:buFont typeface="Wingdings" pitchFamily="2" charset="2"/>
              <a:buChar char="v"/>
            </a:pPr>
            <a:endParaRPr lang="en-IN" dirty="0" smtClean="0"/>
          </a:p>
          <a:p>
            <a:pPr algn="just">
              <a:buClrTx/>
              <a:buFont typeface="Wingdings" pitchFamily="2" charset="2"/>
              <a:buChar char="v"/>
            </a:pPr>
            <a:r>
              <a:rPr lang="en-IN" b="1" dirty="0" smtClean="0"/>
              <a:t>Treatment and prognosis- </a:t>
            </a:r>
            <a:r>
              <a:rPr lang="en-IN" dirty="0" smtClean="0"/>
              <a:t>Marburg type MS typically is rapidly progressive, fulminant and often results in death from involvement of the brain stem or due to marked mass effect and herniation.  Only rarely do affected areas remyelinate. </a:t>
            </a:r>
          </a:p>
          <a:p>
            <a:pPr algn="just">
              <a:buClrTx/>
              <a:buFont typeface="Wingdings" pitchFamily="2" charset="2"/>
              <a:buChar char="v"/>
            </a:pPr>
            <a:endParaRPr lang="en-IN" dirty="0" smtClean="0"/>
          </a:p>
          <a:p>
            <a:pPr algn="just">
              <a:buClrTx/>
              <a:buFont typeface="Wingdings" pitchFamily="2" charset="2"/>
              <a:buChar char="v"/>
            </a:pPr>
            <a:r>
              <a:rPr lang="en-IN" dirty="0" smtClean="0"/>
              <a:t>It was first described in 1906 by </a:t>
            </a:r>
            <a:r>
              <a:rPr lang="en-IN" b="1" dirty="0" smtClean="0"/>
              <a:t>Otto Marburg </a:t>
            </a:r>
            <a:r>
              <a:rPr lang="en-IN" dirty="0" smtClean="0"/>
              <a:t>.</a:t>
            </a:r>
          </a:p>
          <a:p>
            <a:pPr algn="just">
              <a:buClrTx/>
              <a:buFont typeface="Wingdings" pitchFamily="2" charset="2"/>
              <a:buChar char="v"/>
            </a:pPr>
            <a:endParaRPr lang="en-IN" dirty="0" smtClean="0"/>
          </a:p>
          <a:p>
            <a:pPr algn="just">
              <a:buClrTx/>
              <a:buFont typeface="Wingdings" pitchFamily="2" charset="2"/>
              <a:buChar char="v"/>
            </a:pPr>
            <a:r>
              <a:rPr lang="en-IN" b="1" dirty="0" smtClean="0"/>
              <a:t>Differential diagnosis</a:t>
            </a:r>
          </a:p>
          <a:p>
            <a:pPr algn="just">
              <a:buClrTx/>
              <a:buFont typeface="Wingdings" pitchFamily="2" charset="2"/>
              <a:buChar char="v"/>
            </a:pPr>
            <a:r>
              <a:rPr lang="en-IN" dirty="0" err="1" smtClean="0">
                <a:ln>
                  <a:solidFill>
                    <a:srgbClr val="FF0000"/>
                  </a:solidFill>
                </a:ln>
                <a:hlinkClick r:id="rId4"/>
              </a:rPr>
              <a:t>Balo</a:t>
            </a:r>
            <a:r>
              <a:rPr lang="en-IN" dirty="0" smtClean="0">
                <a:ln>
                  <a:solidFill>
                    <a:srgbClr val="FF0000"/>
                  </a:solidFill>
                </a:ln>
                <a:hlinkClick r:id="rId4"/>
              </a:rPr>
              <a:t> concentric sclerosis (BCS)</a:t>
            </a:r>
            <a:r>
              <a:rPr lang="en-IN" dirty="0" smtClean="0">
                <a:ln>
                  <a:solidFill>
                    <a:srgbClr val="FF0000"/>
                  </a:solidFill>
                </a:ln>
              </a:rPr>
              <a:t>.</a:t>
            </a:r>
          </a:p>
          <a:p>
            <a:pPr algn="just">
              <a:buClrTx/>
              <a:buFont typeface="Wingdings" pitchFamily="2" charset="2"/>
              <a:buChar char="v"/>
            </a:pPr>
            <a:r>
              <a:rPr lang="en-IN" dirty="0" smtClean="0">
                <a:ln>
                  <a:solidFill>
                    <a:srgbClr val="FF0000"/>
                  </a:solidFill>
                </a:ln>
                <a:hlinkClick r:id="rId5"/>
              </a:rPr>
              <a:t>acute disseminated encephalomyelitis (ADEM)</a:t>
            </a:r>
            <a:r>
              <a:rPr lang="en-IN" dirty="0" smtClean="0">
                <a:ln>
                  <a:solidFill>
                    <a:srgbClr val="FF0000"/>
                  </a:solidFill>
                </a:ln>
              </a:rPr>
              <a:t>.</a:t>
            </a:r>
          </a:p>
          <a:p>
            <a:pPr>
              <a:buNone/>
            </a:pPr>
            <a:endParaRPr lang="en-IN"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SONY\Desktop\c07bc168c152a910beba87f9720c4e_big_gallery (1).jpg"/>
          <p:cNvPicPr preferRelativeResize="0">
            <a:picLocks noChangeArrowheads="1"/>
          </p:cNvPicPr>
          <p:nvPr/>
        </p:nvPicPr>
        <p:blipFill>
          <a:blip r:embed="rId2" cstate="print"/>
          <a:srcRect/>
          <a:stretch>
            <a:fillRect/>
          </a:stretch>
        </p:blipFill>
        <p:spPr bwMode="auto">
          <a:xfrm>
            <a:off x="467544" y="0"/>
            <a:ext cx="3960000" cy="3420000"/>
          </a:xfrm>
          <a:prstGeom prst="rect">
            <a:avLst/>
          </a:prstGeom>
          <a:noFill/>
        </p:spPr>
      </p:pic>
      <p:pic>
        <p:nvPicPr>
          <p:cNvPr id="4100" name="Picture 4" descr="C:\Users\SONY\Desktop\2c9ae58d2e9a13586c9bf0dfe81444_big_gallery.jpg"/>
          <p:cNvPicPr preferRelativeResize="0">
            <a:picLocks noGrp="1" noChangeArrowheads="1"/>
          </p:cNvPicPr>
          <p:nvPr>
            <p:ph idx="1"/>
          </p:nvPr>
        </p:nvPicPr>
        <p:blipFill>
          <a:blip r:embed="rId3" cstate="print"/>
          <a:srcRect/>
          <a:stretch>
            <a:fillRect/>
          </a:stretch>
        </p:blipFill>
        <p:spPr bwMode="auto">
          <a:xfrm>
            <a:off x="4788024" y="0"/>
            <a:ext cx="3960000" cy="3420000"/>
          </a:xfrm>
          <a:prstGeom prst="rect">
            <a:avLst/>
          </a:prstGeom>
          <a:noFill/>
        </p:spPr>
      </p:pic>
      <p:pic>
        <p:nvPicPr>
          <p:cNvPr id="4101" name="Picture 5" descr="C:\Users\SONY\Desktop\6f142a3ae52f4224e278d052fd80c2_big_gallery.jpg"/>
          <p:cNvPicPr preferRelativeResize="0">
            <a:picLocks noChangeArrowheads="1"/>
          </p:cNvPicPr>
          <p:nvPr/>
        </p:nvPicPr>
        <p:blipFill>
          <a:blip r:embed="rId4" cstate="print"/>
          <a:srcRect/>
          <a:stretch>
            <a:fillRect/>
          </a:stretch>
        </p:blipFill>
        <p:spPr bwMode="auto">
          <a:xfrm>
            <a:off x="467544" y="3438000"/>
            <a:ext cx="3960000" cy="3420000"/>
          </a:xfrm>
          <a:prstGeom prst="rect">
            <a:avLst/>
          </a:prstGeom>
          <a:noFill/>
        </p:spPr>
      </p:pic>
      <p:pic>
        <p:nvPicPr>
          <p:cNvPr id="4102" name="Picture 6" descr="C:\Users\SONY\Desktop\18d697a43249f3ca413012d10145c5_big_gallery.jpg"/>
          <p:cNvPicPr preferRelativeResize="0">
            <a:picLocks noChangeArrowheads="1"/>
          </p:cNvPicPr>
          <p:nvPr/>
        </p:nvPicPr>
        <p:blipFill>
          <a:blip r:embed="rId5" cstate="print"/>
          <a:srcRect/>
          <a:stretch>
            <a:fillRect/>
          </a:stretch>
        </p:blipFill>
        <p:spPr bwMode="auto">
          <a:xfrm>
            <a:off x="4788024" y="3438000"/>
            <a:ext cx="3960000" cy="34200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708688"/>
          </a:xfrm>
        </p:spPr>
        <p:txBody>
          <a:bodyPr/>
          <a:lstStyle/>
          <a:p>
            <a:r>
              <a:rPr lang="en-IN" sz="3600" b="1" dirty="0" smtClean="0">
                <a:solidFill>
                  <a:schemeClr val="tx1"/>
                </a:solidFill>
                <a:latin typeface="Algerian" pitchFamily="82" charset="0"/>
              </a:rPr>
              <a:t>Schilder's disease</a:t>
            </a:r>
            <a:endParaRPr lang="en-IN" dirty="0"/>
          </a:p>
        </p:txBody>
      </p:sp>
      <p:sp>
        <p:nvSpPr>
          <p:cNvPr id="3" name="Content Placeholder 2"/>
          <p:cNvSpPr>
            <a:spLocks noGrp="1"/>
          </p:cNvSpPr>
          <p:nvPr>
            <p:ph idx="1"/>
          </p:nvPr>
        </p:nvSpPr>
        <p:spPr>
          <a:xfrm>
            <a:off x="179512" y="1124744"/>
            <a:ext cx="8964488" cy="5544616"/>
          </a:xfrm>
        </p:spPr>
        <p:txBody>
          <a:bodyPr>
            <a:normAutofit fontScale="92500" lnSpcReduction="20000"/>
          </a:bodyPr>
          <a:lstStyle/>
          <a:p>
            <a:pPr algn="just">
              <a:buClrTx/>
              <a:buFont typeface="Wingdings" pitchFamily="2" charset="2"/>
              <a:buChar char="v"/>
            </a:pPr>
            <a:r>
              <a:rPr lang="en-IN" b="1" dirty="0" smtClean="0"/>
              <a:t>Schilder's disease</a:t>
            </a:r>
            <a:r>
              <a:rPr lang="en-IN" dirty="0" smtClean="0"/>
              <a:t>, (also known as </a:t>
            </a:r>
            <a:r>
              <a:rPr lang="en-IN" b="1" dirty="0" smtClean="0"/>
              <a:t>diffuse </a:t>
            </a:r>
            <a:r>
              <a:rPr lang="en-IN" b="1" dirty="0" err="1" smtClean="0"/>
              <a:t>myelinoclastic</a:t>
            </a:r>
            <a:r>
              <a:rPr lang="en-IN" b="1" dirty="0" smtClean="0"/>
              <a:t> sclerosis</a:t>
            </a:r>
            <a:r>
              <a:rPr lang="en-IN" dirty="0" smtClean="0"/>
              <a:t>, or </a:t>
            </a:r>
            <a:r>
              <a:rPr lang="en-IN" b="1" dirty="0" smtClean="0"/>
              <a:t>diffuse cerebral sclerosis</a:t>
            </a:r>
            <a:r>
              <a:rPr lang="en-IN" dirty="0" smtClean="0"/>
              <a:t>) is considered a variant of </a:t>
            </a:r>
            <a:r>
              <a:rPr lang="en-IN" dirty="0" smtClean="0">
                <a:ln>
                  <a:solidFill>
                    <a:srgbClr val="FF0000"/>
                  </a:solidFill>
                </a:ln>
                <a:hlinkClick r:id="rId2"/>
              </a:rPr>
              <a:t>multiple sclerosis (MS)</a:t>
            </a:r>
            <a:r>
              <a:rPr lang="en-IN" dirty="0" smtClean="0"/>
              <a:t>, and represents an extremely rare progressive demyelinating process that begins in childhood.</a:t>
            </a:r>
          </a:p>
          <a:p>
            <a:pPr algn="just">
              <a:buClrTx/>
              <a:buNone/>
            </a:pPr>
            <a:endParaRPr lang="en-IN" dirty="0" smtClean="0"/>
          </a:p>
          <a:p>
            <a:pPr algn="just">
              <a:buClrTx/>
              <a:buFont typeface="Wingdings" pitchFamily="2" charset="2"/>
              <a:buChar char="v"/>
            </a:pPr>
            <a:r>
              <a:rPr lang="en-IN" b="1" dirty="0" smtClean="0">
                <a:solidFill>
                  <a:srgbClr val="FF0000"/>
                </a:solidFill>
              </a:rPr>
              <a:t>Posner diagnostic criteria</a:t>
            </a:r>
            <a:r>
              <a:rPr lang="en-IN" dirty="0" smtClean="0"/>
              <a:t>. All six criteria must be met. </a:t>
            </a:r>
          </a:p>
          <a:p>
            <a:pPr marL="514350" indent="-514350" algn="just">
              <a:buClrTx/>
              <a:buFont typeface="+mj-lt"/>
              <a:buAutoNum type="arabicParenR"/>
            </a:pPr>
            <a:r>
              <a:rPr lang="en-IN" dirty="0" smtClean="0"/>
              <a:t>1-2 large plaques: should be in each brain hemisphere predominantly in </a:t>
            </a:r>
            <a:r>
              <a:rPr lang="en-IN" dirty="0" err="1" smtClean="0"/>
              <a:t>centrum</a:t>
            </a:r>
            <a:r>
              <a:rPr lang="en-IN" dirty="0" smtClean="0"/>
              <a:t> </a:t>
            </a:r>
            <a:r>
              <a:rPr lang="en-IN" dirty="0" err="1" smtClean="0"/>
              <a:t>semiovale</a:t>
            </a:r>
            <a:r>
              <a:rPr lang="en-IN" dirty="0" smtClean="0"/>
              <a:t>. Lesions are greater than 2 cm in 2/3 </a:t>
            </a:r>
            <a:r>
              <a:rPr lang="en-IN" dirty="0" smtClean="0"/>
              <a:t>dimensions</a:t>
            </a:r>
            <a:r>
              <a:rPr lang="en-IN" dirty="0" smtClean="0"/>
              <a:t>.</a:t>
            </a:r>
            <a:endParaRPr lang="en-IN" dirty="0" smtClean="0"/>
          </a:p>
          <a:p>
            <a:pPr marL="514350" indent="-514350" algn="just">
              <a:buClrTx/>
              <a:buFont typeface="+mj-lt"/>
              <a:buAutoNum type="arabicParenR"/>
            </a:pPr>
            <a:r>
              <a:rPr lang="en-IN" dirty="0" smtClean="0"/>
              <a:t>No additional lesions </a:t>
            </a:r>
            <a:r>
              <a:rPr lang="en-IN" dirty="0" smtClean="0"/>
              <a:t>identified.</a:t>
            </a:r>
            <a:endParaRPr lang="en-IN" dirty="0" smtClean="0"/>
          </a:p>
          <a:p>
            <a:pPr marL="514350" indent="-514350" algn="just">
              <a:buClrTx/>
              <a:buFont typeface="+mj-lt"/>
              <a:buAutoNum type="arabicParenR"/>
            </a:pPr>
            <a:r>
              <a:rPr lang="en-IN" dirty="0" smtClean="0"/>
              <a:t>No peripheral nervous system </a:t>
            </a:r>
            <a:r>
              <a:rPr lang="en-IN" dirty="0" smtClean="0"/>
              <a:t>abnormality.</a:t>
            </a:r>
            <a:endParaRPr lang="en-IN" dirty="0" smtClean="0"/>
          </a:p>
          <a:p>
            <a:pPr marL="514350" indent="-514350" algn="just">
              <a:buClrTx/>
              <a:buFont typeface="+mj-lt"/>
              <a:buAutoNum type="arabicParenR"/>
            </a:pPr>
            <a:r>
              <a:rPr lang="en-IN" dirty="0" smtClean="0"/>
              <a:t>Normal adrenal </a:t>
            </a:r>
            <a:r>
              <a:rPr lang="en-IN" dirty="0" smtClean="0"/>
              <a:t>function.</a:t>
            </a:r>
            <a:endParaRPr lang="en-IN" dirty="0" smtClean="0"/>
          </a:p>
          <a:p>
            <a:pPr marL="514350" indent="-514350" algn="just">
              <a:buClrTx/>
              <a:buFont typeface="+mj-lt"/>
              <a:buAutoNum type="arabicParenR"/>
            </a:pPr>
            <a:r>
              <a:rPr lang="en-IN" dirty="0" smtClean="0"/>
              <a:t>Normal serum long chain fatty </a:t>
            </a:r>
            <a:r>
              <a:rPr lang="en-IN" dirty="0" smtClean="0"/>
              <a:t>acids.</a:t>
            </a:r>
            <a:r>
              <a:rPr lang="en-IN" dirty="0" smtClean="0"/>
              <a:t> </a:t>
            </a:r>
          </a:p>
          <a:p>
            <a:pPr marL="514350" indent="-514350" algn="just">
              <a:buClrTx/>
              <a:buFont typeface="+mj-lt"/>
              <a:buAutoNum type="arabicParenR"/>
            </a:pPr>
            <a:r>
              <a:rPr lang="en-IN" dirty="0" smtClean="0"/>
              <a:t>Pathologic/</a:t>
            </a:r>
            <a:r>
              <a:rPr lang="en-IN" dirty="0" err="1" smtClean="0"/>
              <a:t>histologic</a:t>
            </a:r>
            <a:r>
              <a:rPr lang="en-IN" dirty="0" smtClean="0"/>
              <a:t> changes consistent with </a:t>
            </a:r>
            <a:r>
              <a:rPr lang="en-IN" dirty="0" smtClean="0"/>
              <a:t>sub-acute</a:t>
            </a:r>
            <a:r>
              <a:rPr lang="en-IN" dirty="0" smtClean="0"/>
              <a:t>/ chronic </a:t>
            </a:r>
            <a:r>
              <a:rPr lang="en-IN" dirty="0" err="1" smtClean="0"/>
              <a:t>myelino-clastic</a:t>
            </a:r>
            <a:r>
              <a:rPr lang="en-IN" dirty="0" smtClean="0"/>
              <a:t> </a:t>
            </a:r>
            <a:r>
              <a:rPr lang="en-IN" dirty="0" smtClean="0"/>
              <a:t>diffuse </a:t>
            </a:r>
            <a:r>
              <a:rPr lang="en-IN" dirty="0" smtClean="0"/>
              <a:t>sclerosis.</a:t>
            </a:r>
            <a:endParaRPr lang="en-I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ONY\Desktop\IMG-0036-00001.jpg"/>
          <p:cNvPicPr preferRelativeResize="0">
            <a:picLocks noGrp="1" noChangeArrowheads="1"/>
          </p:cNvPicPr>
          <p:nvPr>
            <p:ph idx="1"/>
          </p:nvPr>
        </p:nvPicPr>
        <p:blipFill>
          <a:blip r:embed="rId2" cstate="print"/>
          <a:srcRect/>
          <a:stretch>
            <a:fillRect/>
          </a:stretch>
        </p:blipFill>
        <p:spPr bwMode="auto">
          <a:xfrm>
            <a:off x="467544" y="3438000"/>
            <a:ext cx="3960000" cy="3420000"/>
          </a:xfrm>
          <a:prstGeom prst="rect">
            <a:avLst/>
          </a:prstGeom>
          <a:noFill/>
        </p:spPr>
      </p:pic>
      <p:pic>
        <p:nvPicPr>
          <p:cNvPr id="10242" name="Picture 2" descr="C:\Users\SONY\Desktop\IMG-0041-00001.jpg"/>
          <p:cNvPicPr preferRelativeResize="0">
            <a:picLocks noChangeArrowheads="1"/>
          </p:cNvPicPr>
          <p:nvPr/>
        </p:nvPicPr>
        <p:blipFill>
          <a:blip r:embed="rId3" cstate="print"/>
          <a:srcRect/>
          <a:stretch>
            <a:fillRect/>
          </a:stretch>
        </p:blipFill>
        <p:spPr bwMode="auto">
          <a:xfrm>
            <a:off x="467544" y="0"/>
            <a:ext cx="3960000" cy="3420000"/>
          </a:xfrm>
          <a:prstGeom prst="rect">
            <a:avLst/>
          </a:prstGeom>
          <a:noFill/>
        </p:spPr>
      </p:pic>
      <p:pic>
        <p:nvPicPr>
          <p:cNvPr id="10244" name="Picture 4" descr="C:\Users\SONY\Desktop\IMG-0043-00001.jpg"/>
          <p:cNvPicPr preferRelativeResize="0">
            <a:picLocks noChangeArrowheads="1"/>
          </p:cNvPicPr>
          <p:nvPr/>
        </p:nvPicPr>
        <p:blipFill>
          <a:blip r:embed="rId4" cstate="print"/>
          <a:srcRect/>
          <a:stretch>
            <a:fillRect/>
          </a:stretch>
        </p:blipFill>
        <p:spPr bwMode="auto">
          <a:xfrm>
            <a:off x="4788024" y="0"/>
            <a:ext cx="3960000" cy="3420000"/>
          </a:xfrm>
          <a:prstGeom prst="rect">
            <a:avLst/>
          </a:prstGeom>
          <a:noFill/>
        </p:spPr>
      </p:pic>
      <p:pic>
        <p:nvPicPr>
          <p:cNvPr id="9" name="Picture 3" descr="C:\Users\SONY\Desktop\IMG-0037-00001.jpg"/>
          <p:cNvPicPr preferRelativeResize="0">
            <a:picLocks noChangeArrowheads="1"/>
          </p:cNvPicPr>
          <p:nvPr/>
        </p:nvPicPr>
        <p:blipFill>
          <a:blip r:embed="rId5" cstate="print"/>
          <a:srcRect/>
          <a:stretch>
            <a:fillRect/>
          </a:stretch>
        </p:blipFill>
        <p:spPr bwMode="auto">
          <a:xfrm>
            <a:off x="4788024" y="3438000"/>
            <a:ext cx="3960000" cy="3420000"/>
          </a:xfrm>
          <a:prstGeom prst="rect">
            <a:avLst/>
          </a:prstGeom>
          <a:noFill/>
        </p:spPr>
      </p:pic>
      <p:sp>
        <p:nvSpPr>
          <p:cNvPr id="10" name="TextBox 9"/>
          <p:cNvSpPr txBox="1"/>
          <p:nvPr/>
        </p:nvSpPr>
        <p:spPr>
          <a:xfrm>
            <a:off x="467544" y="0"/>
            <a:ext cx="864096" cy="246221"/>
          </a:xfrm>
          <a:prstGeom prst="rect">
            <a:avLst/>
          </a:prstGeom>
          <a:solidFill>
            <a:schemeClr val="bg1"/>
          </a:solidFill>
        </p:spPr>
        <p:txBody>
          <a:bodyPr wrap="square" rtlCol="0">
            <a:spAutoFit/>
          </a:bodyPr>
          <a:lstStyle/>
          <a:p>
            <a:r>
              <a:rPr lang="en-US" sz="1000" b="1" dirty="0" smtClean="0"/>
              <a:t>AXIAL T1W</a:t>
            </a:r>
            <a:endParaRPr lang="en-IN" sz="1000"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36680"/>
          </a:xfrm>
        </p:spPr>
        <p:txBody>
          <a:bodyPr>
            <a:normAutofit/>
          </a:bodyPr>
          <a:lstStyle/>
          <a:p>
            <a:r>
              <a:rPr lang="en-IN" sz="3600" b="1" dirty="0" smtClean="0">
                <a:solidFill>
                  <a:schemeClr val="tx1"/>
                </a:solidFill>
                <a:latin typeface="Algerian" pitchFamily="82" charset="0"/>
              </a:rPr>
              <a:t>Schilder's disease</a:t>
            </a:r>
            <a:endParaRPr lang="en-IN" sz="3600" dirty="0"/>
          </a:p>
        </p:txBody>
      </p:sp>
      <p:sp>
        <p:nvSpPr>
          <p:cNvPr id="3" name="Content Placeholder 2"/>
          <p:cNvSpPr>
            <a:spLocks noGrp="1"/>
          </p:cNvSpPr>
          <p:nvPr>
            <p:ph idx="1"/>
          </p:nvPr>
        </p:nvSpPr>
        <p:spPr>
          <a:xfrm>
            <a:off x="457200" y="1412776"/>
            <a:ext cx="8507288" cy="5445224"/>
          </a:xfrm>
        </p:spPr>
        <p:txBody>
          <a:bodyPr>
            <a:normAutofit fontScale="92500" lnSpcReduction="20000"/>
          </a:bodyPr>
          <a:lstStyle/>
          <a:p>
            <a:pPr>
              <a:buClrTx/>
              <a:buFont typeface="Wingdings" pitchFamily="2" charset="2"/>
              <a:buChar char="v"/>
            </a:pPr>
            <a:r>
              <a:rPr lang="en-IN" dirty="0" smtClean="0"/>
              <a:t>Note that the diagnosis cannot be made on imaging findings alone.</a:t>
            </a:r>
          </a:p>
          <a:p>
            <a:pPr>
              <a:buClrTx/>
              <a:buNone/>
            </a:pPr>
            <a:endParaRPr lang="en-IN" dirty="0" smtClean="0"/>
          </a:p>
          <a:p>
            <a:pPr algn="just">
              <a:buClrTx/>
              <a:buFont typeface="Wingdings" pitchFamily="2" charset="2"/>
              <a:buChar char="v"/>
            </a:pPr>
            <a:r>
              <a:rPr lang="en-IN" b="1" dirty="0" smtClean="0"/>
              <a:t>Treatment-</a:t>
            </a:r>
            <a:r>
              <a:rPr lang="en-IN" dirty="0" smtClean="0"/>
              <a:t>Patients have a poor prognosis. Current recommendations are high dose corticosteroids and supportive care .</a:t>
            </a:r>
          </a:p>
          <a:p>
            <a:pPr>
              <a:buClrTx/>
              <a:buNone/>
            </a:pPr>
            <a:endParaRPr lang="en-IN" dirty="0" smtClean="0"/>
          </a:p>
          <a:p>
            <a:pPr>
              <a:buClrTx/>
              <a:buFont typeface="Wingdings" pitchFamily="2" charset="2"/>
              <a:buChar char="v"/>
            </a:pPr>
            <a:r>
              <a:rPr lang="en-IN" b="1" dirty="0" smtClean="0"/>
              <a:t>Differential diagnosis</a:t>
            </a:r>
          </a:p>
          <a:p>
            <a:pPr marL="514350" indent="-514350" algn="just">
              <a:buClrTx/>
              <a:buFont typeface="+mj-lt"/>
              <a:buAutoNum type="arabicParenR"/>
            </a:pPr>
            <a:r>
              <a:rPr lang="en-IN" dirty="0" smtClean="0"/>
              <a:t>Appearances, clinical presentation and histological findings are similar to </a:t>
            </a:r>
            <a:r>
              <a:rPr lang="en-IN" dirty="0" err="1" smtClean="0">
                <a:ln>
                  <a:solidFill>
                    <a:srgbClr val="FF0000"/>
                  </a:solidFill>
                </a:ln>
                <a:hlinkClick r:id="rId2" tooltip="Tumefactive demyelinating lesions"/>
              </a:rPr>
              <a:t>tumefactive</a:t>
            </a:r>
            <a:r>
              <a:rPr lang="en-IN" dirty="0" smtClean="0">
                <a:ln>
                  <a:solidFill>
                    <a:srgbClr val="FF0000"/>
                  </a:solidFill>
                </a:ln>
                <a:hlinkClick r:id="rId2" tooltip="Tumefactive demyelinating lesions"/>
              </a:rPr>
              <a:t> demyelinating lesions</a:t>
            </a:r>
            <a:r>
              <a:rPr lang="en-IN" dirty="0" smtClean="0">
                <a:ln>
                  <a:solidFill>
                    <a:srgbClr val="FF0000"/>
                  </a:solidFill>
                </a:ln>
              </a:rPr>
              <a:t>,</a:t>
            </a:r>
            <a:r>
              <a:rPr lang="en-IN" dirty="0" smtClean="0"/>
              <a:t> and it has been proposed that in fact </a:t>
            </a:r>
            <a:r>
              <a:rPr lang="en-IN" dirty="0" err="1" smtClean="0"/>
              <a:t>Schilder</a:t>
            </a:r>
            <a:r>
              <a:rPr lang="en-IN" dirty="0" smtClean="0"/>
              <a:t> type multiple sclerosis actually merely represents the paediatric version of </a:t>
            </a:r>
            <a:r>
              <a:rPr lang="en-IN" dirty="0" err="1" smtClean="0"/>
              <a:t>tumefactive</a:t>
            </a:r>
            <a:r>
              <a:rPr lang="en-IN" dirty="0" smtClean="0"/>
              <a:t> demyelinating lesions .</a:t>
            </a:r>
          </a:p>
          <a:p>
            <a:pPr marL="514350" indent="-514350" algn="just">
              <a:buClrTx/>
              <a:buFont typeface="+mj-lt"/>
              <a:buAutoNum type="arabicParenR"/>
            </a:pPr>
            <a:r>
              <a:rPr lang="en-IN" dirty="0" smtClean="0"/>
              <a:t>Appearances are also similar to </a:t>
            </a:r>
            <a:r>
              <a:rPr lang="en-IN" dirty="0" smtClean="0">
                <a:ln>
                  <a:solidFill>
                    <a:srgbClr val="FF0000"/>
                  </a:solidFill>
                </a:ln>
                <a:hlinkClick r:id="rId3" tooltip="Marburg multiple sclerosis"/>
              </a:rPr>
              <a:t>Marburg variant of multiple sclerosis</a:t>
            </a:r>
            <a:r>
              <a:rPr lang="en-IN" dirty="0" smtClean="0"/>
              <a:t>, although the brain stem is usually spared, and response to steroids is more common.</a:t>
            </a:r>
          </a:p>
          <a:p>
            <a:endParaRPr lang="en-IN"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preferRelativeResize="0">
            <a:picLocks noGrp="1" noChangeArrowheads="1"/>
          </p:cNvPicPr>
          <p:nvPr>
            <p:ph idx="1"/>
          </p:nvPr>
        </p:nvPicPr>
        <p:blipFill>
          <a:blip r:embed="rId2" cstate="print"/>
          <a:srcRect/>
          <a:stretch>
            <a:fillRect/>
          </a:stretch>
        </p:blipFill>
        <p:spPr bwMode="auto">
          <a:xfrm>
            <a:off x="179512" y="260648"/>
            <a:ext cx="4355976" cy="5328592"/>
          </a:xfrm>
          <a:prstGeom prst="rect">
            <a:avLst/>
          </a:prstGeom>
          <a:noFill/>
          <a:ln w="9525">
            <a:noFill/>
            <a:miter lim="800000"/>
            <a:headEnd/>
            <a:tailEnd/>
          </a:ln>
        </p:spPr>
      </p:pic>
      <p:pic>
        <p:nvPicPr>
          <p:cNvPr id="5123" name="Picture 3"/>
          <p:cNvPicPr preferRelativeResize="0">
            <a:picLocks noChangeArrowheads="1"/>
          </p:cNvPicPr>
          <p:nvPr/>
        </p:nvPicPr>
        <p:blipFill>
          <a:blip r:embed="rId3" cstate="print"/>
          <a:srcRect/>
          <a:stretch>
            <a:fillRect/>
          </a:stretch>
        </p:blipFill>
        <p:spPr bwMode="auto">
          <a:xfrm>
            <a:off x="4572000" y="260648"/>
            <a:ext cx="4392488" cy="5328592"/>
          </a:xfrm>
          <a:prstGeom prst="rect">
            <a:avLst/>
          </a:prstGeom>
          <a:noFill/>
          <a:ln w="9525">
            <a:noFill/>
            <a:miter lim="800000"/>
            <a:headEnd/>
            <a:tailEnd/>
          </a:ln>
        </p:spPr>
      </p:pic>
      <p:sp>
        <p:nvSpPr>
          <p:cNvPr id="6" name="TextBox 5"/>
          <p:cNvSpPr txBox="1"/>
          <p:nvPr/>
        </p:nvSpPr>
        <p:spPr>
          <a:xfrm>
            <a:off x="0" y="5733256"/>
            <a:ext cx="8892480" cy="923330"/>
          </a:xfrm>
          <a:prstGeom prst="rect">
            <a:avLst/>
          </a:prstGeom>
          <a:noFill/>
        </p:spPr>
        <p:txBody>
          <a:bodyPr wrap="square" rtlCol="0">
            <a:spAutoFit/>
          </a:bodyPr>
          <a:lstStyle/>
          <a:p>
            <a:pPr algn="just"/>
            <a:r>
              <a:rPr lang="en-IN" dirty="0" smtClean="0"/>
              <a:t>Schilder’s disease. A 10-year-old male presented with headache, vomiting, ataxia and foot drop. The MRI reveals multiple large hemispheric (predominantly T2-hyperintense) lesions (</a:t>
            </a:r>
            <a:r>
              <a:rPr lang="en-IN" b="1" dirty="0" smtClean="0"/>
              <a:t>a) with ring enhancement (b). </a:t>
            </a:r>
            <a:endParaRPr lang="en-IN"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20688"/>
            <a:ext cx="8640960" cy="5703912"/>
          </a:xfrm>
        </p:spPr>
        <p:txBody>
          <a:bodyPr>
            <a:normAutofit fontScale="92500" lnSpcReduction="10000"/>
          </a:bodyPr>
          <a:lstStyle/>
          <a:p>
            <a:pPr>
              <a:buNone/>
            </a:pPr>
            <a:r>
              <a:rPr lang="en-IN" sz="3900" b="1" dirty="0" err="1" smtClean="0">
                <a:latin typeface="Algerian" pitchFamily="82" charset="0"/>
              </a:rPr>
              <a:t>Neuromyelitis</a:t>
            </a:r>
            <a:r>
              <a:rPr lang="en-IN" sz="3900" b="1" dirty="0" smtClean="0">
                <a:latin typeface="Algerian" pitchFamily="82" charset="0"/>
              </a:rPr>
              <a:t> </a:t>
            </a:r>
            <a:r>
              <a:rPr lang="en-IN" sz="3900" b="1" dirty="0" err="1" smtClean="0">
                <a:latin typeface="Algerian" pitchFamily="82" charset="0"/>
              </a:rPr>
              <a:t>Optica</a:t>
            </a:r>
            <a:endParaRPr lang="en-IN" sz="3900" b="1" dirty="0" smtClean="0">
              <a:latin typeface="Algerian" pitchFamily="82" charset="0"/>
            </a:endParaRPr>
          </a:p>
          <a:p>
            <a:pPr algn="just">
              <a:buClrTx/>
              <a:buFont typeface="Wingdings" pitchFamily="2" charset="2"/>
              <a:buChar char="v"/>
            </a:pPr>
            <a:r>
              <a:rPr lang="en-IN" dirty="0" smtClean="0"/>
              <a:t>A very important </a:t>
            </a:r>
            <a:r>
              <a:rPr lang="en-IN" dirty="0" smtClean="0"/>
              <a:t>variant </a:t>
            </a:r>
            <a:r>
              <a:rPr lang="en-IN" dirty="0" smtClean="0"/>
              <a:t>to keep in mind, especially in patients with a </a:t>
            </a:r>
            <a:r>
              <a:rPr lang="en-IN" b="1" dirty="0" smtClean="0">
                <a:solidFill>
                  <a:srgbClr val="FF0000"/>
                </a:solidFill>
              </a:rPr>
              <a:t>bilateral optic neuritis</a:t>
            </a:r>
            <a:r>
              <a:rPr lang="en-IN" dirty="0" smtClean="0"/>
              <a:t>, is </a:t>
            </a:r>
            <a:r>
              <a:rPr lang="en-IN" dirty="0" err="1" smtClean="0"/>
              <a:t>Neuromyelitis</a:t>
            </a:r>
            <a:r>
              <a:rPr lang="en-IN" dirty="0" smtClean="0"/>
              <a:t> </a:t>
            </a:r>
            <a:r>
              <a:rPr lang="en-IN" dirty="0" err="1" smtClean="0"/>
              <a:t>Optica</a:t>
            </a:r>
            <a:r>
              <a:rPr lang="en-IN" dirty="0" smtClean="0"/>
              <a:t> (NMO) or </a:t>
            </a:r>
            <a:r>
              <a:rPr lang="en-IN" dirty="0" err="1" smtClean="0"/>
              <a:t>Devic's</a:t>
            </a:r>
            <a:r>
              <a:rPr lang="en-IN" dirty="0" smtClean="0"/>
              <a:t> Disease.</a:t>
            </a:r>
          </a:p>
          <a:p>
            <a:pPr algn="just">
              <a:buClrTx/>
              <a:buFont typeface="Wingdings" pitchFamily="2" charset="2"/>
              <a:buChar char="v"/>
            </a:pPr>
            <a:r>
              <a:rPr lang="en-IN" dirty="0" smtClean="0"/>
              <a:t>This is a demyelinating disease in which </a:t>
            </a:r>
            <a:r>
              <a:rPr lang="en-IN" b="1" dirty="0" smtClean="0">
                <a:solidFill>
                  <a:srgbClr val="FF0000"/>
                </a:solidFill>
              </a:rPr>
              <a:t>the optic nerves </a:t>
            </a:r>
            <a:r>
              <a:rPr lang="en-IN" dirty="0" smtClean="0"/>
              <a:t>and </a:t>
            </a:r>
            <a:r>
              <a:rPr lang="en-IN" b="1" dirty="0" smtClean="0">
                <a:solidFill>
                  <a:srgbClr val="FF0000"/>
                </a:solidFill>
              </a:rPr>
              <a:t>spinal cord </a:t>
            </a:r>
            <a:r>
              <a:rPr lang="en-IN" dirty="0" smtClean="0"/>
              <a:t>are usually involved.</a:t>
            </a:r>
          </a:p>
          <a:p>
            <a:pPr algn="just">
              <a:buClrTx/>
              <a:buFont typeface="Wingdings" pitchFamily="2" charset="2"/>
              <a:buChar char="v"/>
            </a:pPr>
            <a:r>
              <a:rPr lang="en-IN" dirty="0" smtClean="0"/>
              <a:t>Often there are few T2-lesions in the brain.</a:t>
            </a:r>
            <a:br>
              <a:rPr lang="en-IN" dirty="0" smtClean="0"/>
            </a:br>
            <a:r>
              <a:rPr lang="en-IN" dirty="0" smtClean="0"/>
              <a:t>Think of NMO when there are </a:t>
            </a:r>
            <a:r>
              <a:rPr lang="en-IN" b="1" dirty="0" smtClean="0">
                <a:solidFill>
                  <a:srgbClr val="FF0000"/>
                </a:solidFill>
              </a:rPr>
              <a:t>extensive spinal cord lesions </a:t>
            </a:r>
            <a:r>
              <a:rPr lang="en-IN" dirty="0" smtClean="0"/>
              <a:t>(more than 3 vertebral segments) with low T1-signal intensity and swelling of the cord.</a:t>
            </a:r>
          </a:p>
          <a:p>
            <a:pPr algn="just">
              <a:buClrTx/>
              <a:buFont typeface="Wingdings" pitchFamily="2" charset="2"/>
              <a:buChar char="v"/>
            </a:pPr>
            <a:r>
              <a:rPr lang="en-IN" dirty="0" smtClean="0"/>
              <a:t>On axial images the lesions often involve most of the cord.</a:t>
            </a:r>
            <a:br>
              <a:rPr lang="en-IN" dirty="0" smtClean="0"/>
            </a:br>
            <a:r>
              <a:rPr lang="en-IN" dirty="0" smtClean="0"/>
              <a:t>This is unlike MS, in which the lesions are usually smaller and peripherally located.</a:t>
            </a:r>
          </a:p>
          <a:p>
            <a:pPr algn="just">
              <a:buClrTx/>
              <a:buFont typeface="Wingdings" pitchFamily="2" charset="2"/>
              <a:buChar char="v"/>
            </a:pPr>
            <a:r>
              <a:rPr lang="en-IN" dirty="0" smtClean="0"/>
              <a:t>The clue to the diagnosis was the </a:t>
            </a:r>
            <a:r>
              <a:rPr lang="en-IN" b="1" dirty="0" smtClean="0">
                <a:solidFill>
                  <a:srgbClr val="FF0000"/>
                </a:solidFill>
              </a:rPr>
              <a:t>AQP4-AB </a:t>
            </a:r>
            <a:r>
              <a:rPr lang="en-IN" b="1" dirty="0" err="1" smtClean="0">
                <a:solidFill>
                  <a:srgbClr val="FF0000"/>
                </a:solidFill>
              </a:rPr>
              <a:t>titer</a:t>
            </a:r>
            <a:r>
              <a:rPr lang="en-IN" b="1" dirty="0" smtClean="0">
                <a:solidFill>
                  <a:srgbClr val="FF0000"/>
                </a:solidFill>
              </a:rPr>
              <a:t> 1:1024.</a:t>
            </a:r>
          </a:p>
          <a:p>
            <a:endParaRPr lang="en-IN"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err="1" smtClean="0">
                <a:solidFill>
                  <a:schemeClr val="tx1"/>
                </a:solidFill>
                <a:latin typeface="Algerian" pitchFamily="82" charset="0"/>
              </a:rPr>
              <a:t>Neuromyelitis</a:t>
            </a:r>
            <a:r>
              <a:rPr lang="en-IN" sz="3600" b="1" dirty="0" smtClean="0">
                <a:solidFill>
                  <a:schemeClr val="tx1"/>
                </a:solidFill>
                <a:latin typeface="Algerian" pitchFamily="82" charset="0"/>
              </a:rPr>
              <a:t> </a:t>
            </a:r>
            <a:r>
              <a:rPr lang="en-IN" sz="3600" b="1" dirty="0" err="1" smtClean="0">
                <a:solidFill>
                  <a:schemeClr val="tx1"/>
                </a:solidFill>
                <a:latin typeface="Algerian" pitchFamily="82" charset="0"/>
              </a:rPr>
              <a:t>Optica</a:t>
            </a:r>
            <a:r>
              <a:rPr lang="en-IN" sz="3600" b="1" dirty="0" smtClean="0">
                <a:solidFill>
                  <a:schemeClr val="tx1"/>
                </a:solidFill>
                <a:latin typeface="Algerian" pitchFamily="82" charset="0"/>
              </a:rPr>
              <a:t/>
            </a:r>
            <a:br>
              <a:rPr lang="en-IN" sz="3600" b="1" dirty="0" smtClean="0">
                <a:solidFill>
                  <a:schemeClr val="tx1"/>
                </a:solidFill>
                <a:latin typeface="Algerian" pitchFamily="82" charset="0"/>
              </a:rPr>
            </a:br>
            <a:endParaRPr lang="en-IN" sz="3600" dirty="0">
              <a:solidFill>
                <a:schemeClr val="tx1"/>
              </a:solidFill>
            </a:endParaRPr>
          </a:p>
        </p:txBody>
      </p:sp>
      <p:sp>
        <p:nvSpPr>
          <p:cNvPr id="3" name="Content Placeholder 2"/>
          <p:cNvSpPr>
            <a:spLocks noGrp="1"/>
          </p:cNvSpPr>
          <p:nvPr>
            <p:ph idx="1"/>
          </p:nvPr>
        </p:nvSpPr>
        <p:spPr>
          <a:xfrm>
            <a:off x="457200" y="1484784"/>
            <a:ext cx="8229600" cy="4839816"/>
          </a:xfrm>
        </p:spPr>
        <p:txBody>
          <a:bodyPr/>
          <a:lstStyle/>
          <a:p>
            <a:pPr algn="just">
              <a:buClrTx/>
              <a:buFont typeface="Wingdings" pitchFamily="2" charset="2"/>
              <a:buChar char="v"/>
            </a:pPr>
            <a:r>
              <a:rPr lang="en-IN" dirty="0" smtClean="0"/>
              <a:t>NMO is now recognized as an </a:t>
            </a:r>
            <a:r>
              <a:rPr lang="en-IN" b="1" dirty="0" smtClean="0">
                <a:solidFill>
                  <a:srgbClr val="FF0000"/>
                </a:solidFill>
              </a:rPr>
              <a:t>autoimmune encephalitis</a:t>
            </a:r>
            <a:r>
              <a:rPr lang="en-IN" dirty="0" smtClean="0"/>
              <a:t> caused by antibodies directed against neuronal-</a:t>
            </a:r>
            <a:r>
              <a:rPr lang="en-IN" dirty="0" err="1" smtClean="0"/>
              <a:t>glial</a:t>
            </a:r>
            <a:r>
              <a:rPr lang="en-IN" dirty="0" smtClean="0"/>
              <a:t> surface antigens, specifically antibodies to the water channel protein </a:t>
            </a:r>
            <a:r>
              <a:rPr lang="en-IN" b="1" dirty="0" smtClean="0">
                <a:solidFill>
                  <a:srgbClr val="FF0000"/>
                </a:solidFill>
              </a:rPr>
              <a:t>Aquaporin-4 (AQP4)</a:t>
            </a:r>
            <a:r>
              <a:rPr lang="en-IN" dirty="0" smtClean="0">
                <a:solidFill>
                  <a:srgbClr val="FF0000"/>
                </a:solidFill>
              </a:rPr>
              <a:t>, </a:t>
            </a:r>
            <a:r>
              <a:rPr lang="en-IN" dirty="0" smtClean="0"/>
              <a:t>which is present in </a:t>
            </a:r>
            <a:r>
              <a:rPr lang="en-IN" dirty="0" err="1" smtClean="0"/>
              <a:t>astrocytic</a:t>
            </a:r>
            <a:r>
              <a:rPr lang="en-IN" dirty="0" smtClean="0"/>
              <a:t> processes along the BBB.</a:t>
            </a:r>
          </a:p>
          <a:p>
            <a:pPr algn="just">
              <a:buClrTx/>
              <a:buFont typeface="Wingdings" pitchFamily="2" charset="2"/>
              <a:buChar char="v"/>
            </a:pPr>
            <a:r>
              <a:rPr lang="en-IN" dirty="0" smtClean="0"/>
              <a:t>Because of its broad clinical spectrum, this entity is now called </a:t>
            </a:r>
            <a:r>
              <a:rPr lang="en-IN" b="1" dirty="0" err="1" smtClean="0">
                <a:solidFill>
                  <a:srgbClr val="FF0000"/>
                </a:solidFill>
              </a:rPr>
              <a:t>Neuromyelitis</a:t>
            </a:r>
            <a:r>
              <a:rPr lang="en-IN" b="1" dirty="0" smtClean="0">
                <a:solidFill>
                  <a:srgbClr val="FF0000"/>
                </a:solidFill>
              </a:rPr>
              <a:t> </a:t>
            </a:r>
            <a:r>
              <a:rPr lang="en-IN" b="1" dirty="0" err="1" smtClean="0">
                <a:solidFill>
                  <a:srgbClr val="FF0000"/>
                </a:solidFill>
              </a:rPr>
              <a:t>Optica</a:t>
            </a:r>
            <a:r>
              <a:rPr lang="en-IN" b="1" dirty="0" smtClean="0">
                <a:solidFill>
                  <a:srgbClr val="FF0000"/>
                </a:solidFill>
              </a:rPr>
              <a:t> Spectrum Disorder (NMOSD).</a:t>
            </a:r>
          </a:p>
          <a:p>
            <a:pPr algn="just">
              <a:buClrTx/>
              <a:buFont typeface="Wingdings" pitchFamily="2" charset="2"/>
              <a:buChar char="v"/>
            </a:pPr>
            <a:r>
              <a:rPr lang="en-IN" dirty="0" smtClean="0"/>
              <a:t>Unlike MS, </a:t>
            </a:r>
            <a:r>
              <a:rPr lang="en-IN" b="1" dirty="0" smtClean="0">
                <a:solidFill>
                  <a:srgbClr val="FF0000"/>
                </a:solidFill>
              </a:rPr>
              <a:t>NMOSD</a:t>
            </a:r>
            <a:r>
              <a:rPr lang="en-IN" dirty="0" smtClean="0"/>
              <a:t> is frequently associated with other autoimmune diseases (</a:t>
            </a:r>
            <a:r>
              <a:rPr lang="en-IN" dirty="0" err="1" smtClean="0"/>
              <a:t>thyroiditis</a:t>
            </a:r>
            <a:r>
              <a:rPr lang="en-IN" dirty="0" smtClean="0"/>
              <a:t>, type 1 diabetes, celiac disease, SLE, </a:t>
            </a:r>
            <a:r>
              <a:rPr lang="en-IN" dirty="0" err="1" smtClean="0"/>
              <a:t>Sjogren</a:t>
            </a:r>
            <a:r>
              <a:rPr lang="en-IN" dirty="0" smtClean="0"/>
              <a:t> syndrome)</a:t>
            </a:r>
          </a:p>
          <a:p>
            <a:endParaRPr lang="en-IN"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SONY\Desktop\a5190d123d1676_5-Devic.jpg"/>
          <p:cNvPicPr>
            <a:picLocks noGrp="1" noChangeAspect="1" noChangeArrowheads="1"/>
          </p:cNvPicPr>
          <p:nvPr>
            <p:ph idx="1"/>
          </p:nvPr>
        </p:nvPicPr>
        <p:blipFill>
          <a:blip r:embed="rId3" cstate="print"/>
          <a:srcRect/>
          <a:stretch>
            <a:fillRect/>
          </a:stretch>
        </p:blipFill>
        <p:spPr bwMode="auto">
          <a:xfrm>
            <a:off x="611560" y="188640"/>
            <a:ext cx="7920880" cy="6408711"/>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a:bodyPr>
          <a:lstStyle/>
          <a:p>
            <a:pPr algn="ctr"/>
            <a:r>
              <a:rPr lang="en-US" sz="3600" b="1" dirty="0" smtClean="0">
                <a:solidFill>
                  <a:schemeClr val="tx1"/>
                </a:solidFill>
                <a:latin typeface="Algerian" pitchFamily="82" charset="0"/>
              </a:rPr>
              <a:t>Radiographic features</a:t>
            </a:r>
            <a:endParaRPr lang="en-IN" sz="3600" b="1" dirty="0">
              <a:solidFill>
                <a:schemeClr val="tx1"/>
              </a:solidFill>
              <a:latin typeface="Algerian" pitchFamily="82"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1728192"/>
          </a:xfrm>
        </p:spPr>
        <p:txBody>
          <a:bodyPr>
            <a:normAutofit fontScale="70000" lnSpcReduction="20000"/>
          </a:bodyPr>
          <a:lstStyle/>
          <a:p>
            <a:pPr>
              <a:buClrTx/>
              <a:buNone/>
            </a:pPr>
            <a:r>
              <a:rPr lang="en-IN" b="1" dirty="0" smtClean="0"/>
              <a:t>Typical </a:t>
            </a:r>
            <a:r>
              <a:rPr lang="en-IN" b="1" dirty="0" smtClean="0"/>
              <a:t>for MS in this case is:</a:t>
            </a:r>
          </a:p>
          <a:p>
            <a:pPr>
              <a:buClrTx/>
              <a:buFont typeface="Wingdings" pitchFamily="2" charset="2"/>
              <a:buChar char="v"/>
            </a:pPr>
            <a:r>
              <a:rPr lang="en-IN" b="1" dirty="0" smtClean="0"/>
              <a:t>Involvement of the temporal lobe (red arrow).</a:t>
            </a:r>
          </a:p>
          <a:p>
            <a:pPr>
              <a:buClrTx/>
              <a:buFont typeface="Wingdings" pitchFamily="2" charset="2"/>
              <a:buChar char="v"/>
            </a:pPr>
            <a:r>
              <a:rPr lang="en-IN" b="1" dirty="0" err="1" smtClean="0"/>
              <a:t>Juxta</a:t>
            </a:r>
            <a:r>
              <a:rPr lang="en-IN" b="1" dirty="0" smtClean="0"/>
              <a:t>-cortical </a:t>
            </a:r>
            <a:r>
              <a:rPr lang="en-IN" b="1" dirty="0" smtClean="0"/>
              <a:t>lesions (green arrow) - touching the cortex.</a:t>
            </a:r>
          </a:p>
          <a:p>
            <a:pPr>
              <a:buClrTx/>
              <a:buFont typeface="Wingdings" pitchFamily="2" charset="2"/>
              <a:buChar char="v"/>
            </a:pPr>
            <a:r>
              <a:rPr lang="en-IN" b="1" dirty="0" smtClean="0"/>
              <a:t>Involvement of the corpus callosum (blue arrow).</a:t>
            </a:r>
          </a:p>
          <a:p>
            <a:pPr>
              <a:buClrTx/>
              <a:buFont typeface="Wingdings" pitchFamily="2" charset="2"/>
              <a:buChar char="v"/>
            </a:pPr>
            <a:r>
              <a:rPr lang="en-IN" b="1" dirty="0" smtClean="0"/>
              <a:t>Peri-ventricular </a:t>
            </a:r>
            <a:r>
              <a:rPr lang="en-IN" b="1" dirty="0" smtClean="0"/>
              <a:t>lesions - touching the ventricles</a:t>
            </a:r>
            <a:r>
              <a:rPr lang="en-IN" b="1" dirty="0" smtClean="0"/>
              <a:t>. </a:t>
            </a:r>
            <a:endParaRPr lang="en-IN" b="1" dirty="0" smtClean="0"/>
          </a:p>
          <a:p>
            <a:pPr>
              <a:buClrTx/>
              <a:buFont typeface="Wingdings" pitchFamily="2" charset="2"/>
              <a:buChar char="v"/>
            </a:pPr>
            <a:r>
              <a:rPr lang="en-IN" b="1" dirty="0" smtClean="0"/>
              <a:t>The </a:t>
            </a:r>
            <a:r>
              <a:rPr lang="en-IN" b="1" dirty="0" smtClean="0"/>
              <a:t>lesions in the deep white matter (yellow arrow) </a:t>
            </a:r>
            <a:r>
              <a:rPr lang="en-IN" b="1" dirty="0" smtClean="0"/>
              <a:t>can </a:t>
            </a:r>
            <a:r>
              <a:rPr lang="en-IN" b="1" dirty="0" smtClean="0"/>
              <a:t>be seen in many diseases.</a:t>
            </a:r>
            <a:endParaRPr lang="en-IN" b="1" dirty="0" smtClean="0"/>
          </a:p>
          <a:p>
            <a:endParaRPr lang="en-IN" dirty="0"/>
          </a:p>
        </p:txBody>
      </p:sp>
      <p:pic>
        <p:nvPicPr>
          <p:cNvPr id="4" name="Picture 2" descr="C:\Users\SONY\Desktop\a50979777c67af_typ-MS2b.jpg"/>
          <p:cNvPicPr>
            <a:picLocks noChangeAspect="1" noChangeArrowheads="1"/>
          </p:cNvPicPr>
          <p:nvPr/>
        </p:nvPicPr>
        <p:blipFill>
          <a:blip r:embed="rId2" cstate="print"/>
          <a:srcRect/>
          <a:stretch>
            <a:fillRect/>
          </a:stretch>
        </p:blipFill>
        <p:spPr bwMode="auto">
          <a:xfrm>
            <a:off x="215516" y="1700808"/>
            <a:ext cx="8712968" cy="5157192"/>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04664"/>
            <a:ext cx="8892480" cy="5919936"/>
          </a:xfrm>
        </p:spPr>
        <p:txBody>
          <a:bodyPr>
            <a:normAutofit/>
          </a:bodyPr>
          <a:lstStyle/>
          <a:p>
            <a:pPr marL="514350" indent="-514350" algn="just">
              <a:buClrTx/>
              <a:buFont typeface="+mj-lt"/>
              <a:buAutoNum type="arabicPeriod"/>
            </a:pPr>
            <a:endParaRPr lang="en-IN" b="1" dirty="0" smtClean="0"/>
          </a:p>
          <a:p>
            <a:pPr marL="514350" indent="-514350" algn="just">
              <a:buClrTx/>
              <a:buFont typeface="Wingdings" pitchFamily="2" charset="2"/>
              <a:buChar char="v"/>
            </a:pPr>
            <a:r>
              <a:rPr lang="en-IN" b="1" dirty="0" err="1" smtClean="0"/>
              <a:t>Juxtacortical</a:t>
            </a:r>
            <a:r>
              <a:rPr lang="en-IN" b="1" dirty="0" smtClean="0"/>
              <a:t> lesions</a:t>
            </a:r>
            <a:r>
              <a:rPr lang="en-IN" dirty="0" smtClean="0"/>
              <a:t> are specific for MS. </a:t>
            </a:r>
            <a:r>
              <a:rPr lang="en-IN" b="1" dirty="0" smtClean="0"/>
              <a:t>-</a:t>
            </a:r>
            <a:r>
              <a:rPr lang="en-IN" dirty="0" smtClean="0"/>
              <a:t>These are adjacent to the cortex and must touch the cortex.</a:t>
            </a:r>
            <a:br>
              <a:rPr lang="en-IN" dirty="0" smtClean="0"/>
            </a:br>
            <a:r>
              <a:rPr lang="en-IN" b="1" dirty="0" err="1" smtClean="0">
                <a:solidFill>
                  <a:srgbClr val="FF0000"/>
                </a:solidFill>
              </a:rPr>
              <a:t>Subcortical</a:t>
            </a:r>
            <a:r>
              <a:rPr lang="en-IN" b="1" dirty="0" smtClean="0">
                <a:solidFill>
                  <a:srgbClr val="FF0000"/>
                </a:solidFill>
              </a:rPr>
              <a:t> word </a:t>
            </a:r>
            <a:r>
              <a:rPr lang="en-IN" dirty="0" smtClean="0"/>
              <a:t>is not used to describe this location, because that is a less specific term, indicating a larger area of white matter almost reaching the ventricles.</a:t>
            </a:r>
            <a:br>
              <a:rPr lang="en-IN" dirty="0" smtClean="0"/>
            </a:br>
            <a:endParaRPr lang="en-IN" dirty="0" smtClean="0"/>
          </a:p>
          <a:p>
            <a:pPr algn="just">
              <a:buClrTx/>
              <a:buFont typeface="Wingdings" pitchFamily="2" charset="2"/>
              <a:buChar char="v"/>
            </a:pPr>
            <a:r>
              <a:rPr lang="en-IN" b="1" dirty="0" smtClean="0"/>
              <a:t>Temporal lobe involvement</a:t>
            </a:r>
            <a:r>
              <a:rPr lang="en-IN" dirty="0" smtClean="0"/>
              <a:t> is also specific for MS.</a:t>
            </a:r>
            <a:br>
              <a:rPr lang="en-IN" dirty="0" smtClean="0"/>
            </a:br>
            <a:r>
              <a:rPr lang="en-IN" dirty="0" smtClean="0"/>
              <a:t>In hypertensive encephalopathy, the WMLs are located in the </a:t>
            </a:r>
            <a:r>
              <a:rPr lang="en-IN" b="1" dirty="0" smtClean="0">
                <a:solidFill>
                  <a:srgbClr val="FF0000"/>
                </a:solidFill>
              </a:rPr>
              <a:t>frontal and parietal lobes</a:t>
            </a:r>
            <a:r>
              <a:rPr lang="en-IN" dirty="0" smtClean="0"/>
              <a:t>, uncommonly in the occipital lobes and not in the temporal lobes.</a:t>
            </a:r>
            <a:br>
              <a:rPr lang="en-IN" dirty="0" smtClean="0"/>
            </a:br>
            <a:r>
              <a:rPr lang="en-IN" dirty="0" smtClean="0"/>
              <a:t>Only in CADASIL there is early involvement of the temporal lobes.</a:t>
            </a:r>
          </a:p>
          <a:p>
            <a:endParaRPr lang="en-IN"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SONY\Desktop\a50979777c6fd0_typ-MS3.jpg"/>
          <p:cNvPicPr preferRelativeResize="0">
            <a:picLocks noGrp="1" noChangeArrowheads="1"/>
          </p:cNvPicPr>
          <p:nvPr>
            <p:ph idx="1"/>
          </p:nvPr>
        </p:nvPicPr>
        <p:blipFill>
          <a:blip r:embed="rId3" cstate="print"/>
          <a:srcRect/>
          <a:stretch>
            <a:fillRect/>
          </a:stretch>
        </p:blipFill>
        <p:spPr bwMode="auto">
          <a:xfrm>
            <a:off x="251520" y="188640"/>
            <a:ext cx="8640960" cy="648072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76672"/>
            <a:ext cx="9144000" cy="2016224"/>
          </a:xfrm>
        </p:spPr>
        <p:txBody>
          <a:bodyPr>
            <a:normAutofit/>
          </a:bodyPr>
          <a:lstStyle/>
          <a:p>
            <a:pPr algn="just"/>
            <a:r>
              <a:rPr lang="en-IN" sz="2000" b="1" dirty="0" err="1" smtClean="0"/>
              <a:t>Juxta-ortical</a:t>
            </a:r>
            <a:r>
              <a:rPr lang="en-IN" sz="2000" b="1" dirty="0" smtClean="0"/>
              <a:t> </a:t>
            </a:r>
            <a:r>
              <a:rPr lang="en-IN" sz="2000" b="1" dirty="0" smtClean="0"/>
              <a:t>lesions</a:t>
            </a:r>
            <a:r>
              <a:rPr lang="en-IN" sz="2000" dirty="0" smtClean="0"/>
              <a:t> located in the U-</a:t>
            </a:r>
            <a:r>
              <a:rPr lang="en-IN" sz="2000" dirty="0" err="1" smtClean="0"/>
              <a:t>fibers</a:t>
            </a:r>
            <a:r>
              <a:rPr lang="en-IN" sz="2000" dirty="0" smtClean="0"/>
              <a:t> are </a:t>
            </a:r>
            <a:r>
              <a:rPr lang="en-IN" sz="2000" dirty="0" smtClean="0"/>
              <a:t>specific </a:t>
            </a:r>
            <a:r>
              <a:rPr lang="en-IN" sz="2000" dirty="0" smtClean="0"/>
              <a:t>for MS. They are difficult to differentiate from the hyperintense cortex. The involvement of the U-</a:t>
            </a:r>
            <a:r>
              <a:rPr lang="en-IN" sz="2000" dirty="0" err="1" smtClean="0"/>
              <a:t>fibers</a:t>
            </a:r>
            <a:r>
              <a:rPr lang="en-IN" sz="2000" dirty="0" smtClean="0"/>
              <a:t> is best seen on the magnification view.</a:t>
            </a:r>
          </a:p>
          <a:p>
            <a:pPr algn="just"/>
            <a:r>
              <a:rPr lang="en-IN" sz="2000" dirty="0" smtClean="0"/>
              <a:t>There are multiple </a:t>
            </a:r>
            <a:r>
              <a:rPr lang="en-IN" sz="2000" dirty="0" err="1" smtClean="0"/>
              <a:t>peri</a:t>
            </a:r>
            <a:r>
              <a:rPr lang="en-IN" sz="2000" dirty="0" smtClean="0"/>
              <a:t>-ventricular </a:t>
            </a:r>
            <a:r>
              <a:rPr lang="en-IN" sz="2000" dirty="0" smtClean="0"/>
              <a:t>lesions of which some have the typical Dawson finger aspect (blue arrow), but there is also a </a:t>
            </a:r>
            <a:r>
              <a:rPr lang="en-IN" sz="2000" dirty="0" err="1" smtClean="0"/>
              <a:t>juxta</a:t>
            </a:r>
            <a:r>
              <a:rPr lang="en-IN" sz="2000" dirty="0" smtClean="0"/>
              <a:t>-cortical </a:t>
            </a:r>
            <a:r>
              <a:rPr lang="en-IN" sz="2000" dirty="0" smtClean="0"/>
              <a:t>lesion.</a:t>
            </a:r>
            <a:br>
              <a:rPr lang="en-IN" sz="2000" dirty="0" smtClean="0"/>
            </a:br>
            <a:endParaRPr lang="en-IN" sz="2000" dirty="0"/>
          </a:p>
        </p:txBody>
      </p:sp>
      <p:pic>
        <p:nvPicPr>
          <p:cNvPr id="4" name="Picture 2" descr="C:\Users\SONY\Desktop\a50979777c9fb6_U-fiber.jpg"/>
          <p:cNvPicPr>
            <a:picLocks noChangeAspect="1" noChangeArrowheads="1"/>
          </p:cNvPicPr>
          <p:nvPr/>
        </p:nvPicPr>
        <p:blipFill>
          <a:blip r:embed="rId2" cstate="print"/>
          <a:srcRect/>
          <a:stretch>
            <a:fillRect/>
          </a:stretch>
        </p:blipFill>
        <p:spPr bwMode="auto">
          <a:xfrm>
            <a:off x="251520" y="2204864"/>
            <a:ext cx="8712968" cy="465313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ONY\Desktop\IMG-0007-00001.jpg"/>
          <p:cNvPicPr preferRelativeResize="0">
            <a:picLocks noGrp="1" noChangeArrowheads="1"/>
          </p:cNvPicPr>
          <p:nvPr>
            <p:ph idx="1"/>
          </p:nvPr>
        </p:nvPicPr>
        <p:blipFill>
          <a:blip r:embed="rId2" cstate="print"/>
          <a:srcRect/>
          <a:stretch>
            <a:fillRect/>
          </a:stretch>
        </p:blipFill>
        <p:spPr bwMode="auto">
          <a:xfrm>
            <a:off x="467544" y="0"/>
            <a:ext cx="3960000" cy="3420000"/>
          </a:xfrm>
          <a:prstGeom prst="rect">
            <a:avLst/>
          </a:prstGeom>
          <a:noFill/>
        </p:spPr>
      </p:pic>
      <p:pic>
        <p:nvPicPr>
          <p:cNvPr id="1027" name="Picture 3" descr="C:\Users\SONY\Desktop\IMG-0008-00001.jpg"/>
          <p:cNvPicPr preferRelativeResize="0">
            <a:picLocks noChangeArrowheads="1"/>
          </p:cNvPicPr>
          <p:nvPr/>
        </p:nvPicPr>
        <p:blipFill>
          <a:blip r:embed="rId3" cstate="print"/>
          <a:srcRect/>
          <a:stretch>
            <a:fillRect/>
          </a:stretch>
        </p:blipFill>
        <p:spPr bwMode="auto">
          <a:xfrm>
            <a:off x="4644008" y="0"/>
            <a:ext cx="3960000" cy="3420000"/>
          </a:xfrm>
          <a:prstGeom prst="rect">
            <a:avLst/>
          </a:prstGeom>
          <a:noFill/>
        </p:spPr>
      </p:pic>
      <p:pic>
        <p:nvPicPr>
          <p:cNvPr id="1028" name="Picture 4" descr="C:\Users\SONY\Desktop\IMG-0009-00001.jpg"/>
          <p:cNvPicPr preferRelativeResize="0">
            <a:picLocks noChangeArrowheads="1"/>
          </p:cNvPicPr>
          <p:nvPr/>
        </p:nvPicPr>
        <p:blipFill>
          <a:blip r:embed="rId4" cstate="print"/>
          <a:srcRect/>
          <a:stretch>
            <a:fillRect/>
          </a:stretch>
        </p:blipFill>
        <p:spPr bwMode="auto">
          <a:xfrm>
            <a:off x="467544" y="3438000"/>
            <a:ext cx="3960000" cy="3420000"/>
          </a:xfrm>
          <a:prstGeom prst="rect">
            <a:avLst/>
          </a:prstGeom>
          <a:noFill/>
        </p:spPr>
      </p:pic>
      <p:pic>
        <p:nvPicPr>
          <p:cNvPr id="1029" name="Picture 5" descr="C:\Users\SONY\Desktop\IMG-0010-00001.jpg"/>
          <p:cNvPicPr preferRelativeResize="0">
            <a:picLocks noChangeArrowheads="1"/>
          </p:cNvPicPr>
          <p:nvPr/>
        </p:nvPicPr>
        <p:blipFill>
          <a:blip r:embed="rId5" cstate="print"/>
          <a:srcRect/>
          <a:stretch>
            <a:fillRect/>
          </a:stretch>
        </p:blipFill>
        <p:spPr bwMode="auto">
          <a:xfrm>
            <a:off x="4644008" y="3438000"/>
            <a:ext cx="3960000" cy="3420000"/>
          </a:xfrm>
          <a:prstGeom prst="rect">
            <a:avLst/>
          </a:prstGeom>
          <a:noFill/>
        </p:spPr>
      </p:pic>
      <p:sp>
        <p:nvSpPr>
          <p:cNvPr id="6" name="TextBox 5"/>
          <p:cNvSpPr txBox="1"/>
          <p:nvPr/>
        </p:nvSpPr>
        <p:spPr>
          <a:xfrm>
            <a:off x="467544" y="0"/>
            <a:ext cx="864096" cy="246221"/>
          </a:xfrm>
          <a:prstGeom prst="rect">
            <a:avLst/>
          </a:prstGeom>
          <a:solidFill>
            <a:schemeClr val="bg1"/>
          </a:solidFill>
        </p:spPr>
        <p:txBody>
          <a:bodyPr wrap="square" rtlCol="0">
            <a:spAutoFit/>
          </a:bodyPr>
          <a:lstStyle/>
          <a:p>
            <a:r>
              <a:rPr lang="en-US" sz="1000" b="1" dirty="0" smtClean="0"/>
              <a:t>AXIAL T1W</a:t>
            </a:r>
            <a:endParaRPr lang="en-IN" sz="1000" b="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8640"/>
            <a:ext cx="8892480" cy="1772816"/>
          </a:xfrm>
        </p:spPr>
        <p:txBody>
          <a:bodyPr>
            <a:normAutofit fontScale="62500" lnSpcReduction="20000"/>
          </a:bodyPr>
          <a:lstStyle/>
          <a:p>
            <a:pPr algn="just">
              <a:buClrTx/>
              <a:buFont typeface="Wingdings" pitchFamily="2" charset="2"/>
              <a:buChar char="v"/>
            </a:pPr>
            <a:r>
              <a:rPr lang="en-IN" b="1" dirty="0" smtClean="0"/>
              <a:t>Multiple </a:t>
            </a:r>
            <a:r>
              <a:rPr lang="en-IN" b="1" dirty="0" smtClean="0"/>
              <a:t>lesions adjacent to the ventricles (red arrow).</a:t>
            </a:r>
          </a:p>
          <a:p>
            <a:pPr algn="just">
              <a:buClrTx/>
              <a:buFont typeface="Wingdings" pitchFamily="2" charset="2"/>
              <a:buChar char="v"/>
            </a:pPr>
            <a:r>
              <a:rPr lang="en-IN" b="1" dirty="0" smtClean="0"/>
              <a:t>Ovoid lesions perpendicular to the ventricles (yellow arrow). These ovoid lesions are also called Dawson fingers. They represent areas of demyelination along the small cerebral veins that run perpendicular to the ventricles.</a:t>
            </a:r>
          </a:p>
          <a:p>
            <a:pPr algn="just">
              <a:buClrTx/>
              <a:buFont typeface="Wingdings" pitchFamily="2" charset="2"/>
              <a:buChar char="v"/>
            </a:pPr>
            <a:r>
              <a:rPr lang="en-IN" b="1" dirty="0" smtClean="0"/>
              <a:t>Multiple lesions in brainstem and cerebellum.</a:t>
            </a:r>
          </a:p>
          <a:p>
            <a:pPr>
              <a:buNone/>
            </a:pPr>
            <a:r>
              <a:rPr lang="en-IN" dirty="0" smtClean="0"/>
              <a:t/>
            </a:r>
            <a:br>
              <a:rPr lang="en-IN" dirty="0" smtClean="0"/>
            </a:br>
            <a:endParaRPr lang="en-IN" dirty="0" smtClean="0"/>
          </a:p>
          <a:p>
            <a:endParaRPr lang="en-IN" dirty="0"/>
          </a:p>
        </p:txBody>
      </p:sp>
      <p:pic>
        <p:nvPicPr>
          <p:cNvPr id="4" name="Picture 2" descr="C:\Users\SONY\Desktop\a50979777c7763_typ-MS1.jpg"/>
          <p:cNvPicPr preferRelativeResize="0">
            <a:picLocks noChangeArrowheads="1"/>
          </p:cNvPicPr>
          <p:nvPr/>
        </p:nvPicPr>
        <p:blipFill>
          <a:blip r:embed="rId2" cstate="print"/>
          <a:srcRect/>
          <a:stretch>
            <a:fillRect/>
          </a:stretch>
        </p:blipFill>
        <p:spPr bwMode="auto">
          <a:xfrm>
            <a:off x="251520" y="1412776"/>
            <a:ext cx="8712000" cy="5445224"/>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04664"/>
            <a:ext cx="9144000" cy="1656184"/>
          </a:xfrm>
        </p:spPr>
        <p:txBody>
          <a:bodyPr>
            <a:normAutofit/>
          </a:bodyPr>
          <a:lstStyle/>
          <a:p>
            <a:pPr algn="just">
              <a:buClrTx/>
              <a:buFont typeface="Wingdings" pitchFamily="2" charset="2"/>
              <a:buChar char="v"/>
            </a:pPr>
            <a:r>
              <a:rPr lang="en-IN" sz="2000" b="1" dirty="0" smtClean="0"/>
              <a:t>Dawson fingers, typical </a:t>
            </a:r>
            <a:r>
              <a:rPr lang="en-IN" sz="2000" b="1" dirty="0" smtClean="0"/>
              <a:t>for MS and are the result of inflammation around penetrating venules. These veins are perpendicular to the ventricular surface.</a:t>
            </a:r>
          </a:p>
          <a:p>
            <a:pPr algn="just">
              <a:buClrTx/>
              <a:buFont typeface="Wingdings" pitchFamily="2" charset="2"/>
              <a:buChar char="v"/>
            </a:pPr>
            <a:r>
              <a:rPr lang="en-IN" sz="2000" b="1" dirty="0" smtClean="0"/>
              <a:t>Multiple lesions adjacent to the </a:t>
            </a:r>
            <a:r>
              <a:rPr lang="en-IN" sz="2000" b="1" dirty="0" smtClean="0"/>
              <a:t>ventricles are also noted.</a:t>
            </a:r>
            <a:endParaRPr lang="en-IN" sz="2000" b="1" dirty="0" smtClean="0"/>
          </a:p>
          <a:p>
            <a:pPr algn="just"/>
            <a:endParaRPr lang="en-IN" dirty="0"/>
          </a:p>
        </p:txBody>
      </p:sp>
      <p:pic>
        <p:nvPicPr>
          <p:cNvPr id="4" name="Picture 2" descr="C:\Users\SONY\Desktop\a50979777c419d_gado-enhancement.jpg"/>
          <p:cNvPicPr>
            <a:picLocks noChangeAspect="1" noChangeArrowheads="1"/>
          </p:cNvPicPr>
          <p:nvPr/>
        </p:nvPicPr>
        <p:blipFill>
          <a:blip r:embed="rId2" cstate="print"/>
          <a:srcRect/>
          <a:stretch>
            <a:fillRect/>
          </a:stretch>
        </p:blipFill>
        <p:spPr bwMode="auto">
          <a:xfrm>
            <a:off x="179512" y="2132856"/>
            <a:ext cx="5616624" cy="4536504"/>
          </a:xfrm>
          <a:prstGeom prst="rect">
            <a:avLst/>
          </a:prstGeom>
          <a:noFill/>
        </p:spPr>
      </p:pic>
      <p:pic>
        <p:nvPicPr>
          <p:cNvPr id="4098" name="Picture 2" descr="C:\Users\SONY\Desktop\a50979777c969a_perivenule-inflammation.jpg"/>
          <p:cNvPicPr>
            <a:picLocks noChangeAspect="1" noChangeArrowheads="1"/>
          </p:cNvPicPr>
          <p:nvPr/>
        </p:nvPicPr>
        <p:blipFill>
          <a:blip r:embed="rId3" cstate="print"/>
          <a:srcRect/>
          <a:stretch>
            <a:fillRect/>
          </a:stretch>
        </p:blipFill>
        <p:spPr bwMode="auto">
          <a:xfrm>
            <a:off x="5889104" y="2132856"/>
            <a:ext cx="3075384" cy="4536504"/>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548680"/>
            <a:ext cx="8712968" cy="5775920"/>
          </a:xfrm>
        </p:spPr>
        <p:txBody>
          <a:bodyPr>
            <a:normAutofit/>
          </a:bodyPr>
          <a:lstStyle/>
          <a:p>
            <a:pPr algn="just"/>
            <a:r>
              <a:rPr lang="en-IN" dirty="0" smtClean="0"/>
              <a:t>There are </a:t>
            </a:r>
            <a:r>
              <a:rPr lang="en-IN" b="1" dirty="0" smtClean="0">
                <a:solidFill>
                  <a:srgbClr val="FF0000"/>
                </a:solidFill>
              </a:rPr>
              <a:t>multiple lesions </a:t>
            </a:r>
            <a:r>
              <a:rPr lang="en-IN" dirty="0" smtClean="0"/>
              <a:t>in the spinal cord. This is another typical feature of MS.</a:t>
            </a:r>
          </a:p>
          <a:p>
            <a:pPr algn="just"/>
            <a:r>
              <a:rPr lang="en-IN" dirty="0" smtClean="0"/>
              <a:t>Typical spinal cord lesions in MS are relatively </a:t>
            </a:r>
            <a:r>
              <a:rPr lang="en-IN" b="1" dirty="0" smtClean="0">
                <a:solidFill>
                  <a:srgbClr val="FF0000"/>
                </a:solidFill>
              </a:rPr>
              <a:t>small and peripherally located</a:t>
            </a:r>
            <a:r>
              <a:rPr lang="en-IN" dirty="0" smtClean="0"/>
              <a:t>.</a:t>
            </a:r>
          </a:p>
          <a:p>
            <a:pPr algn="just"/>
            <a:r>
              <a:rPr lang="en-IN" dirty="0" smtClean="0"/>
              <a:t>They are most often found in the </a:t>
            </a:r>
            <a:r>
              <a:rPr lang="en-IN" b="1" dirty="0" smtClean="0">
                <a:solidFill>
                  <a:srgbClr val="FF0000"/>
                </a:solidFill>
              </a:rPr>
              <a:t>cervical cord </a:t>
            </a:r>
            <a:r>
              <a:rPr lang="en-IN" dirty="0" smtClean="0"/>
              <a:t>and are usually </a:t>
            </a:r>
            <a:r>
              <a:rPr lang="en-IN" b="1" dirty="0" smtClean="0">
                <a:solidFill>
                  <a:srgbClr val="FF0000"/>
                </a:solidFill>
              </a:rPr>
              <a:t>less than 2 vertebral segments in length</a:t>
            </a:r>
            <a:r>
              <a:rPr lang="en-IN" dirty="0" smtClean="0"/>
              <a:t>.</a:t>
            </a:r>
          </a:p>
          <a:p>
            <a:pPr algn="just"/>
            <a:r>
              <a:rPr lang="en-IN" dirty="0" smtClean="0"/>
              <a:t>A </a:t>
            </a:r>
            <a:r>
              <a:rPr lang="en-IN" b="1" dirty="0" smtClean="0">
                <a:solidFill>
                  <a:srgbClr val="FF0000"/>
                </a:solidFill>
              </a:rPr>
              <a:t>spinal cord lesion </a:t>
            </a:r>
            <a:r>
              <a:rPr lang="en-IN" dirty="0" smtClean="0"/>
              <a:t>together with a lesion in the </a:t>
            </a:r>
            <a:r>
              <a:rPr lang="en-IN" b="1" dirty="0" smtClean="0">
                <a:solidFill>
                  <a:srgbClr val="FF0000"/>
                </a:solidFill>
              </a:rPr>
              <a:t>cerebellum or brainstem </a:t>
            </a:r>
            <a:r>
              <a:rPr lang="en-IN" dirty="0" smtClean="0"/>
              <a:t>is very suggestive of MS.</a:t>
            </a:r>
          </a:p>
          <a:p>
            <a:pPr algn="just"/>
            <a:r>
              <a:rPr lang="en-IN" dirty="0" smtClean="0"/>
              <a:t>Spinal cord lesions are uncommon in most other CNS diseases, with the exception of ADEM, </a:t>
            </a:r>
            <a:r>
              <a:rPr lang="en-IN" dirty="0" err="1" smtClean="0"/>
              <a:t>sarcoid</a:t>
            </a:r>
            <a:r>
              <a:rPr lang="en-IN" dirty="0" smtClean="0"/>
              <a:t>, Lyme disease and SLE.</a:t>
            </a:r>
          </a:p>
          <a:p>
            <a:pPr algn="just"/>
            <a:endParaRPr lang="en-IN"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64488" cy="2160240"/>
          </a:xfrm>
        </p:spPr>
        <p:txBody>
          <a:bodyPr/>
          <a:lstStyle/>
          <a:p>
            <a:pPr algn="just">
              <a:buClrTx/>
              <a:buFont typeface="Wingdings" pitchFamily="2" charset="2"/>
              <a:buChar char="v"/>
            </a:pPr>
            <a:endParaRPr lang="en-IN" sz="1800" b="1" dirty="0" smtClean="0"/>
          </a:p>
          <a:p>
            <a:pPr algn="just">
              <a:buClrTx/>
              <a:buFont typeface="Wingdings" pitchFamily="2" charset="2"/>
              <a:buChar char="v"/>
            </a:pPr>
            <a:r>
              <a:rPr lang="en-IN" sz="1800" b="1" dirty="0" smtClean="0"/>
              <a:t>On </a:t>
            </a:r>
            <a:r>
              <a:rPr lang="en-IN" sz="1800" b="1" dirty="0" smtClean="0"/>
              <a:t>PDW-images the spinal cord has a uniformly low signal intensity (like CSF), which gives the MS lesions a good contrast against the surrounding CSF and normal cord tissue.</a:t>
            </a:r>
          </a:p>
          <a:p>
            <a:endParaRPr lang="en-IN" dirty="0"/>
          </a:p>
        </p:txBody>
      </p:sp>
      <p:pic>
        <p:nvPicPr>
          <p:cNvPr id="5" name="Picture 2" descr="C:\Users\SONY\Desktop\a50979777c7f4b_typ-MS-myelum.jpg"/>
          <p:cNvPicPr>
            <a:picLocks noChangeAspect="1" noChangeArrowheads="1"/>
          </p:cNvPicPr>
          <p:nvPr/>
        </p:nvPicPr>
        <p:blipFill>
          <a:blip r:embed="rId3" cstate="print"/>
          <a:srcRect/>
          <a:stretch>
            <a:fillRect/>
          </a:stretch>
        </p:blipFill>
        <p:spPr bwMode="auto">
          <a:xfrm>
            <a:off x="179512" y="1268760"/>
            <a:ext cx="8784976" cy="558924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32656"/>
            <a:ext cx="8229600" cy="5991944"/>
          </a:xfrm>
        </p:spPr>
        <p:txBody>
          <a:bodyPr/>
          <a:lstStyle/>
          <a:p>
            <a:pPr>
              <a:buClrTx/>
              <a:buFont typeface="Wingdings" pitchFamily="2" charset="2"/>
              <a:buChar char="v"/>
            </a:pPr>
            <a:r>
              <a:rPr lang="en-IN" sz="2000" b="1" dirty="0" smtClean="0"/>
              <a:t>For dissemination in space (DIS) lesions in two out of four typical areas of the CNS are required:</a:t>
            </a:r>
          </a:p>
          <a:p>
            <a:pPr marL="457200" indent="-457200">
              <a:buClrTx/>
              <a:buFont typeface="+mj-lt"/>
              <a:buAutoNum type="arabicParenR"/>
            </a:pPr>
            <a:r>
              <a:rPr lang="en-IN" sz="2000" b="1" dirty="0" err="1" smtClean="0"/>
              <a:t>Juxtacortical</a:t>
            </a:r>
            <a:endParaRPr lang="en-IN" sz="2000" b="1" dirty="0" smtClean="0"/>
          </a:p>
          <a:p>
            <a:pPr marL="457200" indent="-457200">
              <a:buClrTx/>
              <a:buFont typeface="+mj-lt"/>
              <a:buAutoNum type="arabicParenR"/>
            </a:pPr>
            <a:r>
              <a:rPr lang="en-IN" sz="2000" b="1" dirty="0" err="1" smtClean="0"/>
              <a:t>Periventricular</a:t>
            </a:r>
            <a:endParaRPr lang="en-IN" sz="2000" b="1" dirty="0" smtClean="0"/>
          </a:p>
          <a:p>
            <a:pPr marL="457200" indent="-457200">
              <a:buClrTx/>
              <a:buFont typeface="+mj-lt"/>
              <a:buAutoNum type="arabicParenR"/>
            </a:pPr>
            <a:r>
              <a:rPr lang="en-IN" sz="2000" b="1" dirty="0" err="1" smtClean="0"/>
              <a:t>Infratentorial</a:t>
            </a:r>
            <a:endParaRPr lang="en-IN" sz="2000" b="1" dirty="0" smtClean="0"/>
          </a:p>
          <a:p>
            <a:pPr marL="457200" indent="-457200">
              <a:buClrTx/>
              <a:buFont typeface="+mj-lt"/>
              <a:buAutoNum type="arabicParenR"/>
            </a:pPr>
            <a:r>
              <a:rPr lang="en-IN" sz="2000" b="1" dirty="0" smtClean="0"/>
              <a:t>Spinal </a:t>
            </a:r>
            <a:r>
              <a:rPr lang="en-IN" sz="2000" b="1" dirty="0" smtClean="0"/>
              <a:t>cord</a:t>
            </a:r>
          </a:p>
          <a:p>
            <a:pPr>
              <a:buNone/>
            </a:pPr>
            <a:endParaRPr lang="en-IN" dirty="0"/>
          </a:p>
        </p:txBody>
      </p:sp>
      <p:pic>
        <p:nvPicPr>
          <p:cNvPr id="4" name="Picture 2" descr="C:\Users\SONY\Desktop\a51910e08181d7_15-MS-typisch.jpg"/>
          <p:cNvPicPr>
            <a:picLocks noChangeAspect="1" noChangeArrowheads="1"/>
          </p:cNvPicPr>
          <p:nvPr/>
        </p:nvPicPr>
        <p:blipFill>
          <a:blip r:embed="rId2" cstate="print"/>
          <a:srcRect/>
          <a:stretch>
            <a:fillRect/>
          </a:stretch>
        </p:blipFill>
        <p:spPr bwMode="auto">
          <a:xfrm>
            <a:off x="2987824" y="1052736"/>
            <a:ext cx="5976664" cy="5805264"/>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892480" cy="6135960"/>
          </a:xfrm>
        </p:spPr>
        <p:txBody>
          <a:bodyPr/>
          <a:lstStyle/>
          <a:p>
            <a:pPr>
              <a:buClrTx/>
              <a:buFont typeface="Wingdings" pitchFamily="2" charset="2"/>
              <a:buChar char="v"/>
            </a:pPr>
            <a:r>
              <a:rPr lang="en-IN" sz="1600" b="1" dirty="0" smtClean="0"/>
              <a:t>For dissemination in time (DIT) there are two possibilities:</a:t>
            </a:r>
          </a:p>
          <a:p>
            <a:pPr algn="just">
              <a:buClrTx/>
              <a:buFont typeface="Wingdings" pitchFamily="2" charset="2"/>
              <a:buChar char="v"/>
            </a:pPr>
            <a:r>
              <a:rPr lang="en-IN" sz="1600" b="1" dirty="0" smtClean="0"/>
              <a:t>A new T2 and/or gadolinium-enhancing lesion(s) on follow-up MRI, with reference to a baseline scan, irrespective of the timing of the baseline MRI </a:t>
            </a:r>
            <a:r>
              <a:rPr lang="en-IN" sz="1600" b="1" i="1" dirty="0" smtClean="0"/>
              <a:t>OR</a:t>
            </a:r>
            <a:endParaRPr lang="en-IN" sz="1600" b="1" dirty="0" smtClean="0"/>
          </a:p>
          <a:p>
            <a:pPr algn="just">
              <a:buClrTx/>
              <a:buFont typeface="Wingdings" pitchFamily="2" charset="2"/>
              <a:buChar char="v"/>
            </a:pPr>
            <a:r>
              <a:rPr lang="en-IN" sz="1600" b="1" dirty="0" smtClean="0"/>
              <a:t>Simultaneous presence of asymptomatic gadolinium-enhancing and non-enhancing lesions at any </a:t>
            </a:r>
            <a:r>
              <a:rPr lang="en-IN" sz="1600" b="1" dirty="0" smtClean="0"/>
              <a:t>time.</a:t>
            </a:r>
            <a:endParaRPr lang="en-IN" sz="1600" b="1" dirty="0" smtClean="0"/>
          </a:p>
          <a:p>
            <a:endParaRPr lang="en-IN" dirty="0"/>
          </a:p>
        </p:txBody>
      </p:sp>
      <p:pic>
        <p:nvPicPr>
          <p:cNvPr id="4" name="Picture 2" descr="C:\Users\SONY\Desktop\a5191140bc4fd8_16-MS-DIT.jpg"/>
          <p:cNvPicPr>
            <a:picLocks noChangeAspect="1" noChangeArrowheads="1"/>
          </p:cNvPicPr>
          <p:nvPr/>
        </p:nvPicPr>
        <p:blipFill>
          <a:blip r:embed="rId2" cstate="print"/>
          <a:srcRect/>
          <a:stretch>
            <a:fillRect/>
          </a:stretch>
        </p:blipFill>
        <p:spPr bwMode="auto">
          <a:xfrm>
            <a:off x="611560" y="1412776"/>
            <a:ext cx="7704856" cy="5445223"/>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76672"/>
            <a:ext cx="8964488" cy="1584176"/>
          </a:xfrm>
        </p:spPr>
        <p:txBody>
          <a:bodyPr>
            <a:normAutofit lnSpcReduction="10000"/>
          </a:bodyPr>
          <a:lstStyle/>
          <a:p>
            <a:pPr algn="just">
              <a:buClrTx/>
              <a:buFont typeface="Wingdings" pitchFamily="2" charset="2"/>
              <a:buChar char="v"/>
            </a:pPr>
            <a:r>
              <a:rPr lang="en-IN" sz="2000" dirty="0" smtClean="0"/>
              <a:t>Multiple enhancing lesions. Many of these lesions 'touch the cortex' and must be located in the U-</a:t>
            </a:r>
            <a:r>
              <a:rPr lang="en-IN" sz="2000" dirty="0" err="1" smtClean="0"/>
              <a:t>fibers</a:t>
            </a:r>
            <a:r>
              <a:rPr lang="en-IN" sz="2000" dirty="0" smtClean="0"/>
              <a:t>.</a:t>
            </a:r>
          </a:p>
          <a:p>
            <a:pPr algn="just">
              <a:buClrTx/>
              <a:buFont typeface="Wingdings" pitchFamily="2" charset="2"/>
              <a:buChar char="v"/>
            </a:pPr>
            <a:r>
              <a:rPr lang="en-IN" sz="2000" dirty="0" smtClean="0"/>
              <a:t>These enhancing lesions all are new lesions, since Gadolinium enhancement is only visible for about 1 month. So this finding is proof of dissemination in time.</a:t>
            </a:r>
          </a:p>
          <a:p>
            <a:endParaRPr lang="en-IN" dirty="0"/>
          </a:p>
        </p:txBody>
      </p:sp>
      <p:pic>
        <p:nvPicPr>
          <p:cNvPr id="4" name="Picture 2" descr="C:\Users\SONY\Desktop\a50979777ca8e3_new-enhancing-lesions.jpg"/>
          <p:cNvPicPr>
            <a:picLocks noChangeAspect="1" noChangeArrowheads="1"/>
          </p:cNvPicPr>
          <p:nvPr/>
        </p:nvPicPr>
        <p:blipFill>
          <a:blip r:embed="rId3" cstate="print"/>
          <a:srcRect/>
          <a:stretch>
            <a:fillRect/>
          </a:stretch>
        </p:blipFill>
        <p:spPr bwMode="auto">
          <a:xfrm>
            <a:off x="179512" y="1916832"/>
            <a:ext cx="8784976" cy="4941168"/>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88640"/>
            <a:ext cx="8568952" cy="1800200"/>
          </a:xfrm>
        </p:spPr>
        <p:txBody>
          <a:bodyPr>
            <a:normAutofit/>
          </a:bodyPr>
          <a:lstStyle/>
          <a:p>
            <a:pPr algn="just">
              <a:buClrTx/>
              <a:buFont typeface="Wingdings" pitchFamily="2" charset="2"/>
              <a:buChar char="v"/>
            </a:pPr>
            <a:r>
              <a:rPr lang="en-IN" sz="2000" b="1" dirty="0" smtClean="0"/>
              <a:t>New lesions on T2W images also indicate dissemination in time.</a:t>
            </a:r>
            <a:br>
              <a:rPr lang="en-IN" sz="2000" b="1" dirty="0" smtClean="0"/>
            </a:br>
            <a:r>
              <a:rPr lang="en-IN" sz="2000" b="1" dirty="0" smtClean="0"/>
              <a:t>The patient on the left had a follow-up examination 3 months after the first clinical event.</a:t>
            </a:r>
          </a:p>
          <a:p>
            <a:pPr algn="just">
              <a:buClrTx/>
              <a:buFont typeface="Wingdings" pitchFamily="2" charset="2"/>
              <a:buChar char="v"/>
            </a:pPr>
            <a:r>
              <a:rPr lang="en-IN" sz="2000" b="1" dirty="0" smtClean="0"/>
              <a:t>LEFT: Single lesion on T2WI. RIGHT: Two new lesions at 3 month follow-up.</a:t>
            </a:r>
          </a:p>
          <a:p>
            <a:endParaRPr lang="en-IN" dirty="0"/>
          </a:p>
        </p:txBody>
      </p:sp>
      <p:pic>
        <p:nvPicPr>
          <p:cNvPr id="4" name="Picture 2" descr="C:\Users\SONY\Desktop\a50979777cb0db_new-t2-lesions.jpg"/>
          <p:cNvPicPr>
            <a:picLocks noChangeAspect="1" noChangeArrowheads="1"/>
          </p:cNvPicPr>
          <p:nvPr/>
        </p:nvPicPr>
        <p:blipFill>
          <a:blip r:embed="rId2" cstate="print"/>
          <a:srcRect/>
          <a:stretch>
            <a:fillRect/>
          </a:stretch>
        </p:blipFill>
        <p:spPr bwMode="auto">
          <a:xfrm>
            <a:off x="287524" y="1916833"/>
            <a:ext cx="8568952" cy="4941167"/>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559896"/>
          </a:xfrm>
        </p:spPr>
        <p:txBody>
          <a:bodyPr/>
          <a:lstStyle/>
          <a:p>
            <a:r>
              <a:rPr lang="en-IN" b="1" dirty="0" smtClean="0">
                <a:solidFill>
                  <a:srgbClr val="FF0000"/>
                </a:solidFill>
              </a:rPr>
              <a:t>MR spectroscopy</a:t>
            </a:r>
            <a:r>
              <a:rPr lang="en-IN" dirty="0" smtClean="0"/>
              <a:t> </a:t>
            </a:r>
          </a:p>
          <a:p>
            <a:pPr lvl="1" algn="just">
              <a:buClrTx/>
              <a:buFont typeface="Wingdings" pitchFamily="2" charset="2"/>
              <a:buChar char="v"/>
            </a:pPr>
            <a:r>
              <a:rPr lang="en-IN" dirty="0" smtClean="0"/>
              <a:t>NAA peaks may be reduced within plaques, which is the most common and remarkable finding.</a:t>
            </a:r>
          </a:p>
          <a:p>
            <a:pPr lvl="1" algn="just">
              <a:buClrTx/>
              <a:buFont typeface="Wingdings" pitchFamily="2" charset="2"/>
              <a:buChar char="v"/>
            </a:pPr>
            <a:r>
              <a:rPr lang="en-IN" dirty="0" err="1" smtClean="0"/>
              <a:t>Choline</a:t>
            </a:r>
            <a:r>
              <a:rPr lang="en-IN" dirty="0" smtClean="0"/>
              <a:t> and lactate are found to be increased in the acute pathologic phase.</a:t>
            </a:r>
          </a:p>
          <a:p>
            <a:pPr algn="just"/>
            <a:r>
              <a:rPr lang="en-IN" b="1" dirty="0" smtClean="0">
                <a:solidFill>
                  <a:srgbClr val="FF0000"/>
                </a:solidFill>
              </a:rPr>
              <a:t>Double inversion recovery DIR</a:t>
            </a:r>
            <a:r>
              <a:rPr lang="en-IN" b="1" dirty="0" smtClean="0"/>
              <a:t>: </a:t>
            </a:r>
            <a:r>
              <a:rPr lang="en-IN" dirty="0" smtClean="0"/>
              <a:t>A new sequence that suppresses both CSF and white matter signal and offers better delineation of the plaques.</a:t>
            </a:r>
          </a:p>
          <a:p>
            <a:endParaRPr lang="en-IN"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smtClean="0">
                <a:solidFill>
                  <a:schemeClr val="tx1"/>
                </a:solidFill>
                <a:latin typeface="Algerian" pitchFamily="82" charset="0"/>
              </a:rPr>
              <a:t>Diagnosis</a:t>
            </a:r>
            <a:br>
              <a:rPr lang="en-IN" sz="3600" b="1" dirty="0" smtClean="0">
                <a:solidFill>
                  <a:schemeClr val="tx1"/>
                </a:solidFill>
                <a:latin typeface="Algerian" pitchFamily="82" charset="0"/>
              </a:rPr>
            </a:br>
            <a:endParaRPr lang="en-IN" sz="3600" dirty="0">
              <a:solidFill>
                <a:schemeClr val="tx1"/>
              </a:solidFill>
              <a:latin typeface="Algerian" pitchFamily="82" charset="0"/>
            </a:endParaRPr>
          </a:p>
        </p:txBody>
      </p:sp>
      <p:sp>
        <p:nvSpPr>
          <p:cNvPr id="3" name="Content Placeholder 2"/>
          <p:cNvSpPr>
            <a:spLocks noGrp="1"/>
          </p:cNvSpPr>
          <p:nvPr>
            <p:ph idx="1"/>
          </p:nvPr>
        </p:nvSpPr>
        <p:spPr>
          <a:xfrm>
            <a:off x="457200" y="1412776"/>
            <a:ext cx="8229600" cy="4911824"/>
          </a:xfrm>
        </p:spPr>
        <p:txBody>
          <a:bodyPr>
            <a:normAutofit/>
          </a:bodyPr>
          <a:lstStyle/>
          <a:p>
            <a:pPr algn="just"/>
            <a:r>
              <a:rPr lang="en-IN" dirty="0" smtClean="0"/>
              <a:t>The diagnosis of multiple sclerosis requires the constellation of clinical findings and various investigations, including.</a:t>
            </a:r>
          </a:p>
          <a:p>
            <a:pPr>
              <a:buClrTx/>
              <a:buFont typeface="Wingdings" pitchFamily="2" charset="2"/>
              <a:buChar char="v"/>
            </a:pPr>
            <a:r>
              <a:rPr lang="en-IN" dirty="0" smtClean="0"/>
              <a:t>Typical history.</a:t>
            </a:r>
          </a:p>
          <a:p>
            <a:pPr>
              <a:buClrTx/>
              <a:buFont typeface="Wingdings" pitchFamily="2" charset="2"/>
              <a:buChar char="v"/>
            </a:pPr>
            <a:r>
              <a:rPr lang="en-IN" dirty="0" smtClean="0"/>
              <a:t>MR imaging.</a:t>
            </a:r>
          </a:p>
          <a:p>
            <a:pPr>
              <a:buClrTx/>
              <a:buFont typeface="Wingdings" pitchFamily="2" charset="2"/>
              <a:buChar char="v"/>
            </a:pPr>
            <a:r>
              <a:rPr lang="en-IN" dirty="0" err="1" smtClean="0"/>
              <a:t>Oligo-clonal</a:t>
            </a:r>
            <a:r>
              <a:rPr lang="en-IN" dirty="0" smtClean="0"/>
              <a:t> </a:t>
            </a:r>
            <a:r>
              <a:rPr lang="en-IN" dirty="0" smtClean="0"/>
              <a:t>bands in CSF.</a:t>
            </a:r>
          </a:p>
          <a:p>
            <a:pPr>
              <a:buClrTx/>
              <a:buFont typeface="Wingdings" pitchFamily="2" charset="2"/>
              <a:buChar char="v"/>
            </a:pPr>
            <a:r>
              <a:rPr lang="en-IN" dirty="0" smtClean="0"/>
              <a:t>Immunoglobulin G in serum.</a:t>
            </a:r>
          </a:p>
          <a:p>
            <a:pPr>
              <a:buClrTx/>
              <a:buFont typeface="Wingdings" pitchFamily="2" charset="2"/>
              <a:buChar char="v"/>
            </a:pPr>
            <a:r>
              <a:rPr lang="en-IN" dirty="0" smtClean="0"/>
              <a:t>Abnormal visual evoked potential.</a:t>
            </a:r>
          </a:p>
          <a:p>
            <a:pPr>
              <a:buClrTx/>
              <a:buFont typeface="Wingdings" pitchFamily="2" charset="2"/>
              <a:buChar char="v"/>
            </a:pPr>
            <a:r>
              <a:rPr lang="en-IN" dirty="0" smtClean="0"/>
              <a:t>Lack of viable alternative diagnosis.</a:t>
            </a:r>
          </a:p>
          <a:p>
            <a:endParaRPr lang="en-I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SONY\Desktop\IMG-0045-00001.jpg"/>
          <p:cNvPicPr preferRelativeResize="0">
            <a:picLocks noGrp="1" noChangeArrowheads="1"/>
          </p:cNvPicPr>
          <p:nvPr>
            <p:ph idx="1"/>
          </p:nvPr>
        </p:nvPicPr>
        <p:blipFill>
          <a:blip r:embed="rId2" cstate="print"/>
          <a:srcRect/>
          <a:stretch>
            <a:fillRect/>
          </a:stretch>
        </p:blipFill>
        <p:spPr bwMode="auto">
          <a:xfrm>
            <a:off x="539552" y="0"/>
            <a:ext cx="3960000" cy="3420000"/>
          </a:xfrm>
          <a:prstGeom prst="rect">
            <a:avLst/>
          </a:prstGeom>
          <a:noFill/>
        </p:spPr>
      </p:pic>
      <p:pic>
        <p:nvPicPr>
          <p:cNvPr id="11267" name="Picture 3" descr="C:\Users\SONY\Desktop\IMG-0046-00001.jpg"/>
          <p:cNvPicPr preferRelativeResize="0">
            <a:picLocks noChangeArrowheads="1"/>
          </p:cNvPicPr>
          <p:nvPr/>
        </p:nvPicPr>
        <p:blipFill>
          <a:blip r:embed="rId3" cstate="print"/>
          <a:srcRect/>
          <a:stretch>
            <a:fillRect/>
          </a:stretch>
        </p:blipFill>
        <p:spPr bwMode="auto">
          <a:xfrm>
            <a:off x="4716016" y="0"/>
            <a:ext cx="3960000" cy="3420000"/>
          </a:xfrm>
          <a:prstGeom prst="rect">
            <a:avLst/>
          </a:prstGeom>
          <a:noFill/>
        </p:spPr>
      </p:pic>
      <p:pic>
        <p:nvPicPr>
          <p:cNvPr id="11268" name="Picture 4" descr="C:\Users\SONY\Desktop\IMG-0047-00001.jpg"/>
          <p:cNvPicPr preferRelativeResize="0">
            <a:picLocks noChangeArrowheads="1"/>
          </p:cNvPicPr>
          <p:nvPr/>
        </p:nvPicPr>
        <p:blipFill>
          <a:blip r:embed="rId4" cstate="print"/>
          <a:srcRect/>
          <a:stretch>
            <a:fillRect/>
          </a:stretch>
        </p:blipFill>
        <p:spPr bwMode="auto">
          <a:xfrm>
            <a:off x="539552" y="3438000"/>
            <a:ext cx="3960000" cy="3420000"/>
          </a:xfrm>
          <a:prstGeom prst="rect">
            <a:avLst/>
          </a:prstGeom>
          <a:noFill/>
        </p:spPr>
      </p:pic>
      <p:pic>
        <p:nvPicPr>
          <p:cNvPr id="11269" name="Picture 5" descr="C:\Users\SONY\Desktop\IMG-0048-00001.jpg"/>
          <p:cNvPicPr preferRelativeResize="0">
            <a:picLocks noChangeArrowheads="1"/>
          </p:cNvPicPr>
          <p:nvPr/>
        </p:nvPicPr>
        <p:blipFill>
          <a:blip r:embed="rId5" cstate="print"/>
          <a:srcRect/>
          <a:stretch>
            <a:fillRect/>
          </a:stretch>
        </p:blipFill>
        <p:spPr bwMode="auto">
          <a:xfrm>
            <a:off x="4716016" y="3438000"/>
            <a:ext cx="3960000" cy="3420000"/>
          </a:xfrm>
          <a:prstGeom prst="rect">
            <a:avLst/>
          </a:prstGeom>
          <a:noFill/>
        </p:spPr>
      </p:pic>
      <p:sp>
        <p:nvSpPr>
          <p:cNvPr id="8" name="TextBox 7"/>
          <p:cNvSpPr txBox="1"/>
          <p:nvPr/>
        </p:nvSpPr>
        <p:spPr>
          <a:xfrm>
            <a:off x="539552" y="0"/>
            <a:ext cx="864096" cy="246221"/>
          </a:xfrm>
          <a:prstGeom prst="rect">
            <a:avLst/>
          </a:prstGeom>
          <a:solidFill>
            <a:schemeClr val="bg1"/>
          </a:solidFill>
        </p:spPr>
        <p:txBody>
          <a:bodyPr wrap="square" rtlCol="0">
            <a:spAutoFit/>
          </a:bodyPr>
          <a:lstStyle/>
          <a:p>
            <a:r>
              <a:rPr lang="en-US" sz="1000" b="1" dirty="0" smtClean="0"/>
              <a:t>AXIAL T2W</a:t>
            </a:r>
            <a:endParaRPr lang="en-IN" sz="1000" b="1"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775920"/>
          </a:xfrm>
        </p:spPr>
        <p:txBody>
          <a:bodyPr>
            <a:normAutofit fontScale="92500"/>
          </a:bodyPr>
          <a:lstStyle/>
          <a:p>
            <a:pPr algn="just">
              <a:buClrTx/>
              <a:buFont typeface="Wingdings" pitchFamily="2" charset="2"/>
              <a:buChar char="v"/>
            </a:pPr>
            <a:r>
              <a:rPr lang="en-IN" sz="2800" dirty="0" smtClean="0"/>
              <a:t>The diagnosis of MS requires </a:t>
            </a:r>
            <a:r>
              <a:rPr lang="en-IN" sz="2800" b="1" dirty="0" smtClean="0">
                <a:solidFill>
                  <a:srgbClr val="FF0000"/>
                </a:solidFill>
              </a:rPr>
              <a:t>elimination</a:t>
            </a:r>
            <a:r>
              <a:rPr lang="en-IN" sz="2800" dirty="0" smtClean="0"/>
              <a:t> of more likely diagnoses and </a:t>
            </a:r>
            <a:r>
              <a:rPr lang="en-IN" sz="2800" b="1" dirty="0" smtClean="0">
                <a:solidFill>
                  <a:srgbClr val="FF0000"/>
                </a:solidFill>
              </a:rPr>
              <a:t>demonstration</a:t>
            </a:r>
            <a:r>
              <a:rPr lang="en-IN" sz="2800" dirty="0" smtClean="0"/>
              <a:t> of dissemination of lesions in space and time.</a:t>
            </a:r>
          </a:p>
          <a:p>
            <a:pPr algn="just">
              <a:buClrTx/>
              <a:buNone/>
            </a:pPr>
            <a:endParaRPr lang="en-IN" sz="2800" dirty="0" smtClean="0"/>
          </a:p>
          <a:p>
            <a:pPr algn="just">
              <a:buClrTx/>
              <a:buFont typeface="Wingdings" pitchFamily="2" charset="2"/>
              <a:buChar char="v"/>
            </a:pPr>
            <a:r>
              <a:rPr lang="en-IN" sz="2800" dirty="0" smtClean="0"/>
              <a:t>According </a:t>
            </a:r>
            <a:r>
              <a:rPr lang="en-IN" sz="2800" dirty="0" smtClean="0"/>
              <a:t>to the McDonald criteria for MS, the diagnosis requires </a:t>
            </a:r>
            <a:r>
              <a:rPr lang="en-IN" sz="2800" b="1" dirty="0" smtClean="0">
                <a:solidFill>
                  <a:srgbClr val="FF0000"/>
                </a:solidFill>
              </a:rPr>
              <a:t>objective</a:t>
            </a:r>
            <a:r>
              <a:rPr lang="en-IN" sz="2800" dirty="0" smtClean="0"/>
              <a:t> evidence of </a:t>
            </a:r>
            <a:r>
              <a:rPr lang="en-IN" sz="2800" b="1" dirty="0" smtClean="0">
                <a:solidFill>
                  <a:srgbClr val="FF0000"/>
                </a:solidFill>
              </a:rPr>
              <a:t>lesions disseminated in time and space</a:t>
            </a:r>
            <a:r>
              <a:rPr lang="en-IN" sz="2800" dirty="0" smtClean="0"/>
              <a:t>.</a:t>
            </a:r>
          </a:p>
          <a:p>
            <a:pPr algn="just">
              <a:buClrTx/>
              <a:buFont typeface="Wingdings" pitchFamily="2" charset="2"/>
              <a:buChar char="v"/>
            </a:pPr>
            <a:endParaRPr lang="en-IN" sz="2800" dirty="0" smtClean="0"/>
          </a:p>
          <a:p>
            <a:pPr algn="just">
              <a:buClrTx/>
              <a:buFont typeface="Wingdings" pitchFamily="2" charset="2"/>
              <a:buChar char="v"/>
            </a:pPr>
            <a:r>
              <a:rPr lang="en-IN" sz="2800" dirty="0" smtClean="0"/>
              <a:t>As a consequence there is an important role for MRI in the diagnosis of MS, since MRI can show multiple lesions </a:t>
            </a:r>
            <a:r>
              <a:rPr lang="en-IN" sz="2800" b="1" dirty="0" smtClean="0">
                <a:solidFill>
                  <a:srgbClr val="FF0000"/>
                </a:solidFill>
              </a:rPr>
              <a:t>(dissemination in space), </a:t>
            </a:r>
            <a:r>
              <a:rPr lang="en-IN" sz="2800" dirty="0" smtClean="0"/>
              <a:t>some of which can be clinically occult, and MRI can show new lesions on follow up scans </a:t>
            </a:r>
            <a:r>
              <a:rPr lang="en-IN" sz="2800" b="1" dirty="0" smtClean="0">
                <a:solidFill>
                  <a:srgbClr val="FF0000"/>
                </a:solidFill>
              </a:rPr>
              <a:t>(dissemination in time).</a:t>
            </a:r>
          </a:p>
          <a:p>
            <a:endParaRPr lang="en-IN"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363272" cy="5775920"/>
          </a:xfrm>
        </p:spPr>
        <p:txBody>
          <a:bodyPr>
            <a:normAutofit lnSpcReduction="10000"/>
          </a:bodyPr>
          <a:lstStyle/>
          <a:p>
            <a:pPr algn="just">
              <a:buNone/>
            </a:pPr>
            <a:endParaRPr lang="en-IN" dirty="0" smtClean="0"/>
          </a:p>
          <a:p>
            <a:pPr algn="just"/>
            <a:r>
              <a:rPr lang="en-IN" b="1" dirty="0" smtClean="0">
                <a:solidFill>
                  <a:srgbClr val="FF0000"/>
                </a:solidFill>
              </a:rPr>
              <a:t>Dissemination in Space (DIS) </a:t>
            </a:r>
            <a:r>
              <a:rPr lang="en-IN" dirty="0" smtClean="0"/>
              <a:t>is:</a:t>
            </a:r>
          </a:p>
          <a:p>
            <a:pPr algn="just">
              <a:buClrTx/>
              <a:buFont typeface="Wingdings" pitchFamily="2" charset="2"/>
              <a:buChar char="v"/>
            </a:pPr>
            <a:r>
              <a:rPr lang="en-IN" dirty="0" smtClean="0"/>
              <a:t>≥ 1 T2 lesion in at least two out of four areas of the CNS: </a:t>
            </a:r>
            <a:r>
              <a:rPr lang="en-IN" dirty="0" err="1" smtClean="0"/>
              <a:t>periventricular</a:t>
            </a:r>
            <a:r>
              <a:rPr lang="en-IN" dirty="0" smtClean="0"/>
              <a:t>, </a:t>
            </a:r>
            <a:r>
              <a:rPr lang="en-IN" dirty="0" err="1" smtClean="0"/>
              <a:t>juxtacortical</a:t>
            </a:r>
            <a:r>
              <a:rPr lang="en-IN" dirty="0" smtClean="0"/>
              <a:t>, </a:t>
            </a:r>
            <a:r>
              <a:rPr lang="en-IN" dirty="0" err="1" smtClean="0"/>
              <a:t>infratentorial</a:t>
            </a:r>
            <a:r>
              <a:rPr lang="en-IN" dirty="0" smtClean="0"/>
              <a:t>, or spinal cord.</a:t>
            </a:r>
          </a:p>
          <a:p>
            <a:pPr algn="just">
              <a:buClrTx/>
              <a:buFont typeface="Wingdings" pitchFamily="2" charset="2"/>
              <a:buChar char="v"/>
            </a:pPr>
            <a:r>
              <a:rPr lang="en-IN" dirty="0" smtClean="0"/>
              <a:t>Gadolinium enhancement of lesions is not required for DIS.</a:t>
            </a:r>
          </a:p>
          <a:p>
            <a:pPr algn="just">
              <a:buClrTx/>
              <a:buNone/>
            </a:pPr>
            <a:endParaRPr lang="en-IN" dirty="0" smtClean="0"/>
          </a:p>
          <a:p>
            <a:pPr algn="just"/>
            <a:r>
              <a:rPr lang="en-IN" b="1" dirty="0" smtClean="0">
                <a:solidFill>
                  <a:srgbClr val="FF0000"/>
                </a:solidFill>
              </a:rPr>
              <a:t>Dissemination in Time </a:t>
            </a:r>
            <a:r>
              <a:rPr lang="en-IN" dirty="0" smtClean="0"/>
              <a:t>is</a:t>
            </a:r>
            <a:r>
              <a:rPr lang="en-IN" i="1" dirty="0" smtClean="0"/>
              <a:t>:</a:t>
            </a:r>
          </a:p>
          <a:p>
            <a:pPr algn="just">
              <a:buClrTx/>
              <a:buFont typeface="Wingdings" pitchFamily="2" charset="2"/>
              <a:buChar char="v"/>
            </a:pPr>
            <a:r>
              <a:rPr lang="en-IN" dirty="0" smtClean="0"/>
              <a:t>A new T2 and/or gadolinium-enhancing lesion(s) on follow-up MRI, with reference to a baseline scan, irrespective of the timing of the baseline MRI OR</a:t>
            </a:r>
          </a:p>
          <a:p>
            <a:pPr algn="just">
              <a:buClrTx/>
              <a:buFont typeface="Wingdings" pitchFamily="2" charset="2"/>
              <a:buChar char="v"/>
            </a:pPr>
            <a:r>
              <a:rPr lang="en-IN" dirty="0" smtClean="0"/>
              <a:t>Simultaneous presence of asymptomatic gadolinium-enhancing and non-enhancing lesions at any time.</a:t>
            </a:r>
          </a:p>
          <a:p>
            <a:endParaRPr lang="en-IN"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SONY\Desktop\a5190b325cc8fb_TAB-space-time.png"/>
          <p:cNvPicPr>
            <a:picLocks noGrp="1" noChangeAspect="1" noChangeArrowheads="1"/>
          </p:cNvPicPr>
          <p:nvPr>
            <p:ph idx="1"/>
          </p:nvPr>
        </p:nvPicPr>
        <p:blipFill>
          <a:blip r:embed="rId2" cstate="print"/>
          <a:srcRect/>
          <a:stretch>
            <a:fillRect/>
          </a:stretch>
        </p:blipFill>
        <p:spPr bwMode="auto">
          <a:xfrm>
            <a:off x="755576" y="620688"/>
            <a:ext cx="7312436" cy="5904655"/>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SONY\Desktop\a5190b27d7a644_TAB-Criteria-2010.png"/>
          <p:cNvPicPr>
            <a:picLocks noGrp="1" noChangeAspect="1" noChangeArrowheads="1"/>
          </p:cNvPicPr>
          <p:nvPr>
            <p:ph idx="1"/>
          </p:nvPr>
        </p:nvPicPr>
        <p:blipFill>
          <a:blip r:embed="rId2" cstate="print"/>
          <a:srcRect/>
          <a:stretch>
            <a:fillRect/>
          </a:stretch>
        </p:blipFill>
        <p:spPr bwMode="auto">
          <a:xfrm>
            <a:off x="827584" y="548680"/>
            <a:ext cx="7632848" cy="5976664"/>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991944"/>
          </a:xfrm>
        </p:spPr>
        <p:txBody>
          <a:bodyPr>
            <a:normAutofit/>
          </a:bodyPr>
          <a:lstStyle/>
          <a:p>
            <a:pPr>
              <a:buNone/>
            </a:pPr>
            <a:endParaRPr lang="en-IN" dirty="0" smtClean="0"/>
          </a:p>
          <a:p>
            <a:pPr>
              <a:buNone/>
            </a:pPr>
            <a:endParaRPr lang="en-IN" dirty="0" smtClean="0"/>
          </a:p>
          <a:p>
            <a:pPr>
              <a:buNone/>
            </a:pPr>
            <a:endParaRPr lang="en-IN" dirty="0" smtClean="0"/>
          </a:p>
          <a:p>
            <a:pPr>
              <a:buNone/>
            </a:pPr>
            <a:endParaRPr lang="en-IN" dirty="0" smtClean="0"/>
          </a:p>
          <a:p>
            <a:pPr>
              <a:buNone/>
            </a:pPr>
            <a:r>
              <a:rPr lang="en-IN" dirty="0" smtClean="0"/>
              <a:t>The </a:t>
            </a:r>
            <a:r>
              <a:rPr lang="en-IN" dirty="0" smtClean="0"/>
              <a:t>diagnosis is </a:t>
            </a:r>
            <a:r>
              <a:rPr lang="en-IN" dirty="0" smtClean="0"/>
              <a:t>either-</a:t>
            </a:r>
          </a:p>
          <a:p>
            <a:pPr>
              <a:buNone/>
            </a:pPr>
            <a:endParaRPr lang="en-IN" dirty="0" smtClean="0"/>
          </a:p>
          <a:p>
            <a:pPr>
              <a:buClrTx/>
              <a:buFont typeface="Wingdings" pitchFamily="2" charset="2"/>
              <a:buChar char="v"/>
            </a:pPr>
            <a:r>
              <a:rPr lang="en-IN" b="1" dirty="0" smtClean="0"/>
              <a:t>MS</a:t>
            </a:r>
            <a:r>
              <a:rPr lang="en-IN" dirty="0" smtClean="0"/>
              <a:t> : all criteria fulfilled.</a:t>
            </a:r>
          </a:p>
          <a:p>
            <a:pPr>
              <a:buClrTx/>
              <a:buFont typeface="Wingdings" pitchFamily="2" charset="2"/>
              <a:buChar char="v"/>
            </a:pPr>
            <a:r>
              <a:rPr lang="en-IN" b="1" dirty="0" smtClean="0"/>
              <a:t>Possible MS </a:t>
            </a:r>
            <a:r>
              <a:rPr lang="en-IN" dirty="0" smtClean="0"/>
              <a:t>: not all criteria fulfilled.</a:t>
            </a:r>
          </a:p>
          <a:p>
            <a:pPr>
              <a:buClrTx/>
              <a:buFont typeface="Wingdings" pitchFamily="2" charset="2"/>
              <a:buChar char="v"/>
            </a:pPr>
            <a:r>
              <a:rPr lang="en-IN" b="1" dirty="0" smtClean="0"/>
              <a:t>Not MS </a:t>
            </a:r>
            <a:r>
              <a:rPr lang="en-IN" dirty="0" smtClean="0"/>
              <a:t>: no criteria fulfilled.</a:t>
            </a:r>
          </a:p>
          <a:p>
            <a:endParaRPr lang="en-IN"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363272" cy="5487888"/>
          </a:xfrm>
        </p:spPr>
        <p:txBody>
          <a:bodyPr>
            <a:normAutofit/>
          </a:bodyPr>
          <a:lstStyle/>
          <a:p>
            <a:pPr>
              <a:buNone/>
            </a:pPr>
            <a:r>
              <a:rPr lang="en-IN" sz="3600" b="1" dirty="0" smtClean="0">
                <a:latin typeface="Algerian" pitchFamily="82" charset="0"/>
              </a:rPr>
              <a:t>Major clinical subtypes</a:t>
            </a:r>
          </a:p>
          <a:p>
            <a:pPr algn="just"/>
            <a:r>
              <a:rPr lang="en-IN" b="1" dirty="0" smtClean="0">
                <a:solidFill>
                  <a:srgbClr val="FF0000"/>
                </a:solidFill>
              </a:rPr>
              <a:t>Relapsing-remitting (RR) </a:t>
            </a:r>
            <a:r>
              <a:rPr lang="en-IN" dirty="0" smtClean="0"/>
              <a:t>(85% initial presentation)</a:t>
            </a:r>
          </a:p>
          <a:p>
            <a:pPr algn="just"/>
            <a:r>
              <a:rPr lang="en-IN" b="1" dirty="0" smtClean="0">
                <a:solidFill>
                  <a:srgbClr val="FF0000"/>
                </a:solidFill>
              </a:rPr>
              <a:t>Secondary-progressive (SP) </a:t>
            </a:r>
            <a:r>
              <a:rPr lang="en-IN" dirty="0" smtClean="0"/>
              <a:t>also called as relapsing progressive. By 10 years 50%, and by 25 years 90% of RR patients enter SP progressive phase.</a:t>
            </a:r>
          </a:p>
          <a:p>
            <a:pPr algn="just"/>
            <a:r>
              <a:rPr lang="en-IN" b="1" dirty="0" smtClean="0">
                <a:solidFill>
                  <a:srgbClr val="FF0000"/>
                </a:solidFill>
              </a:rPr>
              <a:t>Primary-progressive (PP) </a:t>
            </a:r>
            <a:r>
              <a:rPr lang="en-IN" dirty="0" smtClean="0"/>
              <a:t>also called as chronic progressive. 5-10% of MS population progressive from start</a:t>
            </a:r>
          </a:p>
          <a:p>
            <a:pPr algn="just"/>
            <a:r>
              <a:rPr lang="en-IN" b="1" dirty="0" smtClean="0">
                <a:solidFill>
                  <a:srgbClr val="FF0000"/>
                </a:solidFill>
              </a:rPr>
              <a:t>Progressive-relapsing (PR)</a:t>
            </a:r>
            <a:r>
              <a:rPr lang="en-IN" dirty="0" smtClean="0"/>
              <a:t> rare, defined as progressive disease with clear acute relapses, with/without full recovery. Periods between relapses characterized by continuing disease progression.</a:t>
            </a:r>
            <a:endParaRPr lang="en-IN"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4000" b="1" dirty="0" smtClean="0">
                <a:solidFill>
                  <a:schemeClr val="tx1"/>
                </a:solidFill>
                <a:latin typeface="Algerian" pitchFamily="82" charset="0"/>
              </a:rPr>
              <a:t>Treatment and prognosis</a:t>
            </a:r>
            <a:r>
              <a:rPr lang="en-IN" b="1" dirty="0" smtClean="0"/>
              <a:t/>
            </a:r>
            <a:br>
              <a:rPr lang="en-IN" b="1" dirty="0" smtClean="0"/>
            </a:br>
            <a:endParaRPr lang="en-IN" dirty="0"/>
          </a:p>
        </p:txBody>
      </p:sp>
      <p:sp>
        <p:nvSpPr>
          <p:cNvPr id="3" name="Content Placeholder 2"/>
          <p:cNvSpPr>
            <a:spLocks noGrp="1"/>
          </p:cNvSpPr>
          <p:nvPr>
            <p:ph idx="1"/>
          </p:nvPr>
        </p:nvSpPr>
        <p:spPr>
          <a:xfrm>
            <a:off x="457200" y="1412776"/>
            <a:ext cx="8229600" cy="4911824"/>
          </a:xfrm>
        </p:spPr>
        <p:txBody>
          <a:bodyPr/>
          <a:lstStyle/>
          <a:p>
            <a:pPr algn="just"/>
            <a:r>
              <a:rPr lang="en-IN" dirty="0" smtClean="0"/>
              <a:t>The aim of treatment is </a:t>
            </a:r>
            <a:r>
              <a:rPr lang="en-IN" b="1" dirty="0" smtClean="0">
                <a:solidFill>
                  <a:srgbClr val="FF0000"/>
                </a:solidFill>
              </a:rPr>
              <a:t>twofold</a:t>
            </a:r>
            <a:r>
              <a:rPr lang="en-IN" dirty="0" smtClean="0"/>
              <a:t>: to curtail progression (disease-modifying agents) and symptomatic relief.</a:t>
            </a:r>
          </a:p>
          <a:p>
            <a:pPr algn="just"/>
            <a:endParaRPr lang="en-IN" dirty="0" smtClean="0"/>
          </a:p>
          <a:p>
            <a:pPr algn="just"/>
            <a:r>
              <a:rPr lang="en-IN" dirty="0" smtClean="0"/>
              <a:t>Steroids, interferon, monoclonal antibodies and </a:t>
            </a:r>
            <a:r>
              <a:rPr lang="en-IN" dirty="0" err="1" smtClean="0"/>
              <a:t>autologous</a:t>
            </a:r>
            <a:r>
              <a:rPr lang="en-IN" dirty="0" smtClean="0"/>
              <a:t> hematopoietic stem cell transplantation are all used.</a:t>
            </a:r>
          </a:p>
          <a:p>
            <a:pPr algn="just"/>
            <a:endParaRPr lang="en-US" dirty="0" smtClean="0"/>
          </a:p>
          <a:p>
            <a:pPr algn="just"/>
            <a:r>
              <a:rPr lang="en-IN" dirty="0" smtClean="0"/>
              <a:t>Prognosis is variable and depends on the pattern of disease a patient has (e.g. primary progressive carries a worse prognosis than relapsing-remitting).</a:t>
            </a:r>
            <a:endParaRPr lang="en-IN"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smtClean="0">
                <a:solidFill>
                  <a:schemeClr val="tx1"/>
                </a:solidFill>
                <a:latin typeface="Algerian" pitchFamily="82" charset="0"/>
              </a:rPr>
              <a:t>Complications</a:t>
            </a:r>
            <a:br>
              <a:rPr lang="en-IN" sz="3600" b="1" dirty="0" smtClean="0">
                <a:solidFill>
                  <a:schemeClr val="tx1"/>
                </a:solidFill>
                <a:latin typeface="Algerian" pitchFamily="82" charset="0"/>
              </a:rPr>
            </a:br>
            <a:endParaRPr lang="en-IN" sz="3600" dirty="0">
              <a:solidFill>
                <a:schemeClr val="tx1"/>
              </a:solidFill>
              <a:latin typeface="Algerian" pitchFamily="82" charset="0"/>
            </a:endParaRPr>
          </a:p>
        </p:txBody>
      </p:sp>
      <p:sp>
        <p:nvSpPr>
          <p:cNvPr id="3" name="Content Placeholder 2"/>
          <p:cNvSpPr>
            <a:spLocks noGrp="1"/>
          </p:cNvSpPr>
          <p:nvPr>
            <p:ph idx="1"/>
          </p:nvPr>
        </p:nvSpPr>
        <p:spPr>
          <a:xfrm>
            <a:off x="457200" y="1412776"/>
            <a:ext cx="8229600" cy="4911824"/>
          </a:xfrm>
        </p:spPr>
        <p:txBody>
          <a:bodyPr>
            <a:normAutofit fontScale="92500" lnSpcReduction="10000"/>
          </a:bodyPr>
          <a:lstStyle/>
          <a:p>
            <a:pPr algn="just"/>
            <a:r>
              <a:rPr lang="en-IN" dirty="0" smtClean="0"/>
              <a:t>In addition to the potential for disease progression resulting in progressive neurological impairment, a number of specific complications need to be considered.</a:t>
            </a:r>
          </a:p>
          <a:p>
            <a:pPr algn="just"/>
            <a:r>
              <a:rPr lang="en-IN" dirty="0" smtClean="0">
                <a:ln>
                  <a:solidFill>
                    <a:srgbClr val="FF0000"/>
                  </a:solidFill>
                </a:ln>
                <a:hlinkClick r:id="rId2"/>
              </a:rPr>
              <a:t>Progressive multifocal </a:t>
            </a:r>
            <a:r>
              <a:rPr lang="en-IN" dirty="0" err="1" smtClean="0">
                <a:ln>
                  <a:solidFill>
                    <a:srgbClr val="FF0000"/>
                  </a:solidFill>
                </a:ln>
                <a:hlinkClick r:id="rId2"/>
              </a:rPr>
              <a:t>leukoencephalopathy</a:t>
            </a:r>
            <a:r>
              <a:rPr lang="en-IN" dirty="0" smtClean="0">
                <a:ln>
                  <a:solidFill>
                    <a:srgbClr val="FF0000"/>
                  </a:solidFill>
                </a:ln>
                <a:hlinkClick r:id="rId2"/>
              </a:rPr>
              <a:t> (PML)</a:t>
            </a:r>
            <a:endParaRPr lang="en-IN" dirty="0" smtClean="0">
              <a:ln>
                <a:solidFill>
                  <a:srgbClr val="FF0000"/>
                </a:solidFill>
              </a:ln>
            </a:endParaRPr>
          </a:p>
          <a:p>
            <a:pPr lvl="1" algn="just"/>
            <a:r>
              <a:rPr lang="en-IN" dirty="0" smtClean="0"/>
              <a:t>Particularly in patients treated with </a:t>
            </a:r>
            <a:r>
              <a:rPr lang="en-IN" dirty="0" err="1" smtClean="0"/>
              <a:t>natalizumab</a:t>
            </a:r>
            <a:r>
              <a:rPr lang="en-IN" dirty="0" smtClean="0"/>
              <a:t> with positive JC virus serology.</a:t>
            </a:r>
          </a:p>
          <a:p>
            <a:pPr algn="just"/>
            <a:r>
              <a:rPr lang="en-IN" dirty="0" smtClean="0">
                <a:ln>
                  <a:solidFill>
                    <a:srgbClr val="FF0000"/>
                  </a:solidFill>
                </a:ln>
                <a:hlinkClick r:id="rId3"/>
              </a:rPr>
              <a:t>PML-IRIS</a:t>
            </a:r>
            <a:endParaRPr lang="en-IN" dirty="0" smtClean="0">
              <a:ln>
                <a:solidFill>
                  <a:srgbClr val="FF0000"/>
                </a:solidFill>
              </a:ln>
            </a:endParaRPr>
          </a:p>
          <a:p>
            <a:pPr lvl="1" algn="just"/>
            <a:r>
              <a:rPr lang="en-IN" dirty="0" smtClean="0"/>
              <a:t>A complication of cessation of </a:t>
            </a:r>
            <a:r>
              <a:rPr lang="en-IN" dirty="0" err="1" smtClean="0"/>
              <a:t>natalizumab</a:t>
            </a:r>
            <a:r>
              <a:rPr lang="en-IN" dirty="0" smtClean="0"/>
              <a:t> or treatment for </a:t>
            </a:r>
            <a:r>
              <a:rPr lang="en-IN" dirty="0" err="1" smtClean="0"/>
              <a:t>natalizumab</a:t>
            </a:r>
            <a:r>
              <a:rPr lang="en-IN" dirty="0" smtClean="0"/>
              <a:t>-related PML with plasma exchange or </a:t>
            </a:r>
            <a:r>
              <a:rPr lang="en-IN" dirty="0" err="1" smtClean="0"/>
              <a:t>immunoabsoption</a:t>
            </a:r>
            <a:r>
              <a:rPr lang="en-IN" dirty="0" smtClean="0"/>
              <a:t>.</a:t>
            </a:r>
          </a:p>
          <a:p>
            <a:pPr algn="just"/>
            <a:r>
              <a:rPr lang="en-IN" dirty="0" smtClean="0">
                <a:ln>
                  <a:solidFill>
                    <a:srgbClr val="FF0000"/>
                  </a:solidFill>
                </a:ln>
                <a:hlinkClick r:id="rId4"/>
              </a:rPr>
              <a:t>Primary CNS lymphoma</a:t>
            </a:r>
            <a:endParaRPr lang="en-IN" dirty="0" smtClean="0">
              <a:ln>
                <a:solidFill>
                  <a:srgbClr val="FF0000"/>
                </a:solidFill>
              </a:ln>
            </a:endParaRPr>
          </a:p>
          <a:p>
            <a:pPr lvl="1" algn="just"/>
            <a:r>
              <a:rPr lang="en-IN" dirty="0" smtClean="0"/>
              <a:t>Rarely lymphoma appears to arise from previously identified demyelinating lesions.</a:t>
            </a:r>
          </a:p>
          <a:p>
            <a:endParaRPr lang="en-IN"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08688"/>
          </a:xfrm>
        </p:spPr>
        <p:txBody>
          <a:bodyPr>
            <a:normAutofit fontScale="90000"/>
          </a:bodyPr>
          <a:lstStyle/>
          <a:p>
            <a:r>
              <a:rPr lang="en-IN" sz="3600" b="1" dirty="0" err="1" smtClean="0">
                <a:solidFill>
                  <a:schemeClr val="tx1"/>
                </a:solidFill>
                <a:latin typeface="Algerian" pitchFamily="82" charset="0"/>
              </a:rPr>
              <a:t>Natalizumab</a:t>
            </a:r>
            <a:r>
              <a:rPr lang="en-IN" sz="3600" b="1" dirty="0" smtClean="0">
                <a:solidFill>
                  <a:schemeClr val="tx1"/>
                </a:solidFill>
                <a:latin typeface="Algerian" pitchFamily="82" charset="0"/>
              </a:rPr>
              <a:t>-associated PML</a:t>
            </a:r>
            <a:br>
              <a:rPr lang="en-IN" sz="3600" b="1" dirty="0" smtClean="0">
                <a:solidFill>
                  <a:schemeClr val="tx1"/>
                </a:solidFill>
                <a:latin typeface="Algerian" pitchFamily="82" charset="0"/>
              </a:rPr>
            </a:br>
            <a:endParaRPr lang="en-IN" sz="3600" dirty="0">
              <a:solidFill>
                <a:schemeClr val="tx1"/>
              </a:solidFill>
              <a:latin typeface="Algerian" pitchFamily="82" charset="0"/>
            </a:endParaRPr>
          </a:p>
        </p:txBody>
      </p:sp>
      <p:sp>
        <p:nvSpPr>
          <p:cNvPr id="3" name="Content Placeholder 2"/>
          <p:cNvSpPr>
            <a:spLocks noGrp="1"/>
          </p:cNvSpPr>
          <p:nvPr>
            <p:ph idx="1"/>
          </p:nvPr>
        </p:nvSpPr>
        <p:spPr>
          <a:xfrm>
            <a:off x="457200" y="980728"/>
            <a:ext cx="8229600" cy="5343872"/>
          </a:xfrm>
        </p:spPr>
        <p:txBody>
          <a:bodyPr>
            <a:normAutofit fontScale="92500" lnSpcReduction="10000"/>
          </a:bodyPr>
          <a:lstStyle/>
          <a:p>
            <a:pPr algn="just"/>
            <a:r>
              <a:rPr lang="en-IN" dirty="0" smtClean="0"/>
              <a:t>Progressive Multifocal </a:t>
            </a:r>
            <a:r>
              <a:rPr lang="en-IN" dirty="0" err="1" smtClean="0"/>
              <a:t>Leukoencephalopathy</a:t>
            </a:r>
            <a:r>
              <a:rPr lang="en-IN" dirty="0" smtClean="0"/>
              <a:t> (PML) is a demyelinating disease caused by JC virus in </a:t>
            </a:r>
            <a:r>
              <a:rPr lang="en-IN" dirty="0" err="1" smtClean="0"/>
              <a:t>immunosuppressed</a:t>
            </a:r>
            <a:r>
              <a:rPr lang="en-IN" dirty="0" smtClean="0"/>
              <a:t> patients.</a:t>
            </a:r>
          </a:p>
          <a:p>
            <a:pPr algn="just">
              <a:buNone/>
            </a:pPr>
            <a:endParaRPr lang="en-IN" dirty="0" smtClean="0"/>
          </a:p>
          <a:p>
            <a:pPr algn="just"/>
            <a:r>
              <a:rPr lang="en-IN" dirty="0" err="1" smtClean="0"/>
              <a:t>Natalizumab</a:t>
            </a:r>
            <a:r>
              <a:rPr lang="en-IN" dirty="0" smtClean="0"/>
              <a:t> is a monoclonal antibody against α4-integrin approved for the treatment of multiple sclerosis due to a positive effect on clinical and magnetic resonance imaging (MRI) outcome measures. A relatively rare but serious side effect of this drug is a higher risk of developing PML.</a:t>
            </a:r>
          </a:p>
          <a:p>
            <a:pPr algn="just"/>
            <a:endParaRPr lang="en-IN" dirty="0" smtClean="0"/>
          </a:p>
          <a:p>
            <a:pPr algn="just"/>
            <a:r>
              <a:rPr lang="en-IN" dirty="0" smtClean="0"/>
              <a:t>The diagnosis of PML according to diagnostic criteria is based on the clinical presentation, the identification of JCV DNA in the CNS (e.g., in the cerebrospinal fluid) and imaging findings preferably on MRI.</a:t>
            </a:r>
          </a:p>
          <a:p>
            <a:pPr algn="just"/>
            <a:endParaRPr lang="en-IN"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487888"/>
          </a:xfrm>
        </p:spPr>
        <p:txBody>
          <a:bodyPr>
            <a:normAutofit lnSpcReduction="10000"/>
          </a:bodyPr>
          <a:lstStyle/>
          <a:p>
            <a:pPr algn="just">
              <a:buNone/>
            </a:pPr>
            <a:r>
              <a:rPr lang="en-IN" b="1" dirty="0" smtClean="0"/>
              <a:t>Key imaging signs </a:t>
            </a:r>
            <a:r>
              <a:rPr lang="en-IN" dirty="0" smtClean="0"/>
              <a:t>are:</a:t>
            </a:r>
          </a:p>
          <a:p>
            <a:pPr algn="just"/>
            <a:r>
              <a:rPr lang="en-IN" dirty="0" smtClean="0"/>
              <a:t>Focal or multifocal lesions in the supratentorial </a:t>
            </a:r>
            <a:r>
              <a:rPr lang="en-IN" dirty="0" err="1" smtClean="0"/>
              <a:t>subcortical</a:t>
            </a:r>
            <a:r>
              <a:rPr lang="en-IN" dirty="0" smtClean="0"/>
              <a:t> white matter involving the U-</a:t>
            </a:r>
            <a:r>
              <a:rPr lang="en-IN" dirty="0" err="1" smtClean="0"/>
              <a:t>fibers</a:t>
            </a:r>
            <a:r>
              <a:rPr lang="en-IN" dirty="0" smtClean="0"/>
              <a:t> and the cortical grey matter, less frequently posterior fossa and deep grey matter.</a:t>
            </a:r>
          </a:p>
          <a:p>
            <a:pPr lvl="1" algn="just"/>
            <a:r>
              <a:rPr lang="en-IN" dirty="0" smtClean="0"/>
              <a:t>T2-hyperintense (occasionally with small focal lesions in the vicinity of the main lesion).</a:t>
            </a:r>
          </a:p>
          <a:p>
            <a:pPr lvl="1" algn="just"/>
            <a:r>
              <a:rPr lang="en-IN" dirty="0" smtClean="0"/>
              <a:t>T1-isointese or hypointense depending on the degree of demyelination.</a:t>
            </a:r>
          </a:p>
          <a:p>
            <a:pPr lvl="1" algn="just"/>
            <a:r>
              <a:rPr lang="en-IN" dirty="0" smtClean="0"/>
              <a:t>In approximately 30% of the patients PML lesions can show contrast enhancement.</a:t>
            </a:r>
          </a:p>
          <a:p>
            <a:pPr lvl="1" algn="just"/>
            <a:r>
              <a:rPr lang="en-IN" dirty="0" smtClean="0"/>
              <a:t>High signal intensity on DWI particularly in the border of the lesions reflecting active infection and swelling of the white matter cells.</a:t>
            </a:r>
          </a:p>
          <a:p>
            <a:endParaRPr lang="en-I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SONY\Desktop\IMG-0049-00001.jpg"/>
          <p:cNvPicPr preferRelativeResize="0">
            <a:picLocks noGrp="1" noChangeArrowheads="1"/>
          </p:cNvPicPr>
          <p:nvPr>
            <p:ph idx="1"/>
          </p:nvPr>
        </p:nvPicPr>
        <p:blipFill>
          <a:blip r:embed="rId2" cstate="print"/>
          <a:srcRect/>
          <a:stretch>
            <a:fillRect/>
          </a:stretch>
        </p:blipFill>
        <p:spPr bwMode="auto">
          <a:xfrm>
            <a:off x="467544" y="0"/>
            <a:ext cx="3960000" cy="3420000"/>
          </a:xfrm>
          <a:prstGeom prst="rect">
            <a:avLst/>
          </a:prstGeom>
          <a:noFill/>
        </p:spPr>
      </p:pic>
      <p:pic>
        <p:nvPicPr>
          <p:cNvPr id="12291" name="Picture 3" descr="C:\Users\SONY\Desktop\IMG-0050-00001.jpg"/>
          <p:cNvPicPr preferRelativeResize="0">
            <a:picLocks noChangeArrowheads="1"/>
          </p:cNvPicPr>
          <p:nvPr/>
        </p:nvPicPr>
        <p:blipFill>
          <a:blip r:embed="rId3" cstate="print"/>
          <a:srcRect/>
          <a:stretch>
            <a:fillRect/>
          </a:stretch>
        </p:blipFill>
        <p:spPr bwMode="auto">
          <a:xfrm>
            <a:off x="4716016" y="0"/>
            <a:ext cx="3960000" cy="3420000"/>
          </a:xfrm>
          <a:prstGeom prst="rect">
            <a:avLst/>
          </a:prstGeom>
          <a:noFill/>
        </p:spPr>
      </p:pic>
      <p:pic>
        <p:nvPicPr>
          <p:cNvPr id="12292" name="Picture 4" descr="C:\Users\SONY\Desktop\IMG-0051-00001.jpg"/>
          <p:cNvPicPr preferRelativeResize="0">
            <a:picLocks noChangeArrowheads="1"/>
          </p:cNvPicPr>
          <p:nvPr/>
        </p:nvPicPr>
        <p:blipFill>
          <a:blip r:embed="rId4" cstate="print"/>
          <a:srcRect/>
          <a:stretch>
            <a:fillRect/>
          </a:stretch>
        </p:blipFill>
        <p:spPr bwMode="auto">
          <a:xfrm>
            <a:off x="467544" y="3438000"/>
            <a:ext cx="3960000" cy="3420000"/>
          </a:xfrm>
          <a:prstGeom prst="rect">
            <a:avLst/>
          </a:prstGeom>
          <a:noFill/>
        </p:spPr>
      </p:pic>
      <p:pic>
        <p:nvPicPr>
          <p:cNvPr id="8" name="Picture 2" descr="C:\Users\SONY\Desktop\IMG-0052-00001.jpg"/>
          <p:cNvPicPr preferRelativeResize="0">
            <a:picLocks noChangeArrowheads="1"/>
          </p:cNvPicPr>
          <p:nvPr/>
        </p:nvPicPr>
        <p:blipFill>
          <a:blip r:embed="rId5" cstate="print"/>
          <a:srcRect/>
          <a:stretch>
            <a:fillRect/>
          </a:stretch>
        </p:blipFill>
        <p:spPr bwMode="auto">
          <a:xfrm>
            <a:off x="4716016" y="3438000"/>
            <a:ext cx="3960000" cy="3420000"/>
          </a:xfrm>
          <a:prstGeom prst="rect">
            <a:avLst/>
          </a:prstGeom>
          <a:noFill/>
        </p:spPr>
      </p:pic>
      <p:sp>
        <p:nvSpPr>
          <p:cNvPr id="9" name="TextBox 8"/>
          <p:cNvSpPr txBox="1"/>
          <p:nvPr/>
        </p:nvSpPr>
        <p:spPr>
          <a:xfrm>
            <a:off x="467544" y="0"/>
            <a:ext cx="864096" cy="246221"/>
          </a:xfrm>
          <a:prstGeom prst="rect">
            <a:avLst/>
          </a:prstGeom>
          <a:solidFill>
            <a:schemeClr val="bg1"/>
          </a:solidFill>
        </p:spPr>
        <p:txBody>
          <a:bodyPr wrap="square" rtlCol="0">
            <a:spAutoFit/>
          </a:bodyPr>
          <a:lstStyle/>
          <a:p>
            <a:r>
              <a:rPr lang="en-US" sz="1000" b="1" dirty="0" smtClean="0"/>
              <a:t>AXIAL T2W</a:t>
            </a:r>
            <a:endParaRPr lang="en-IN" sz="1000" b="1"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C:\Users\SONY\Desktop\a55f59d6daa220_PML.jpg"/>
          <p:cNvPicPr>
            <a:picLocks noGrp="1" noChangeAspect="1" noChangeArrowheads="1"/>
          </p:cNvPicPr>
          <p:nvPr>
            <p:ph idx="1"/>
          </p:nvPr>
        </p:nvPicPr>
        <p:blipFill>
          <a:blip r:embed="rId2" cstate="print"/>
          <a:srcRect/>
          <a:stretch>
            <a:fillRect/>
          </a:stretch>
        </p:blipFill>
        <p:spPr bwMode="auto">
          <a:xfrm>
            <a:off x="539552" y="0"/>
            <a:ext cx="8064896" cy="6858000"/>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487888"/>
          </a:xfrm>
        </p:spPr>
        <p:txBody>
          <a:bodyPr>
            <a:normAutofit/>
          </a:bodyPr>
          <a:lstStyle/>
          <a:p>
            <a:pPr>
              <a:buFont typeface="Wingdings" pitchFamily="2" charset="2"/>
              <a:buChar char="v"/>
            </a:pPr>
            <a:r>
              <a:rPr lang="en-IN" dirty="0" smtClean="0"/>
              <a:t>It can be difficult to differentiate progressive MS from </a:t>
            </a:r>
            <a:r>
              <a:rPr lang="en-IN" dirty="0" err="1" smtClean="0"/>
              <a:t>natalizumab</a:t>
            </a:r>
            <a:r>
              <a:rPr lang="en-IN" dirty="0" smtClean="0"/>
              <a:t>-associated PML.</a:t>
            </a:r>
            <a:br>
              <a:rPr lang="en-IN" dirty="0" smtClean="0"/>
            </a:br>
            <a:endParaRPr lang="en-IN" dirty="0" smtClean="0"/>
          </a:p>
          <a:p>
            <a:pPr algn="just">
              <a:buFont typeface="Wingdings" pitchFamily="2" charset="2"/>
              <a:buChar char="v"/>
            </a:pPr>
            <a:r>
              <a:rPr lang="en-IN" dirty="0" smtClean="0"/>
              <a:t>How to image </a:t>
            </a:r>
            <a:r>
              <a:rPr lang="en-IN" dirty="0" err="1" smtClean="0"/>
              <a:t>natalizumab</a:t>
            </a:r>
            <a:r>
              <a:rPr lang="en-IN" dirty="0" smtClean="0"/>
              <a:t>-associated PML:</a:t>
            </a:r>
          </a:p>
          <a:p>
            <a:pPr marL="514350" indent="-514350" algn="just">
              <a:buFont typeface="+mj-lt"/>
              <a:buAutoNum type="arabicParenR"/>
            </a:pPr>
            <a:r>
              <a:rPr lang="en-IN" dirty="0" smtClean="0"/>
              <a:t>FLAIR has the highest sensitivity in the detection of PML lesions</a:t>
            </a:r>
          </a:p>
          <a:p>
            <a:pPr marL="514350" indent="-514350" algn="just">
              <a:buFont typeface="+mj-lt"/>
              <a:buAutoNum type="arabicParenR"/>
            </a:pPr>
            <a:r>
              <a:rPr lang="en-IN" dirty="0" smtClean="0"/>
              <a:t>T2-weighted sequences can show certain aspects of PML lesions (</a:t>
            </a:r>
            <a:r>
              <a:rPr lang="en-IN" dirty="0" err="1" smtClean="0"/>
              <a:t>eg</a:t>
            </a:r>
            <a:r>
              <a:rPr lang="en-IN" dirty="0" smtClean="0"/>
              <a:t>, </a:t>
            </a:r>
            <a:r>
              <a:rPr lang="en-IN" dirty="0" err="1" smtClean="0"/>
              <a:t>microcysts</a:t>
            </a:r>
            <a:r>
              <a:rPr lang="en-IN" dirty="0" smtClean="0"/>
              <a:t>)</a:t>
            </a:r>
          </a:p>
          <a:p>
            <a:pPr marL="514350" indent="-514350" algn="just">
              <a:buFont typeface="+mj-lt"/>
              <a:buAutoNum type="arabicParenR"/>
            </a:pPr>
            <a:r>
              <a:rPr lang="en-IN" dirty="0" smtClean="0"/>
              <a:t>T1W with and without contrast is helpful to assess the degree of demyelination and signs of inflammation.</a:t>
            </a:r>
          </a:p>
          <a:p>
            <a:pPr marL="514350" indent="-514350" algn="just">
              <a:buFont typeface="+mj-lt"/>
              <a:buAutoNum type="arabicParenR"/>
            </a:pPr>
            <a:r>
              <a:rPr lang="en-IN" dirty="0" smtClean="0"/>
              <a:t>DWI is useful for the detection of active infection.</a:t>
            </a:r>
          </a:p>
          <a:p>
            <a:endParaRPr lang="en-IN"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15516" y="440668"/>
          <a:ext cx="8712969" cy="5976665"/>
        </p:xfrm>
        <a:graphic>
          <a:graphicData uri="http://schemas.openxmlformats.org/drawingml/2006/table">
            <a:tbl>
              <a:tblPr firstRow="1" bandRow="1">
                <a:tableStyleId>{5C22544A-7EE6-4342-B048-85BDC9FD1C3A}</a:tableStyleId>
              </a:tblPr>
              <a:tblGrid>
                <a:gridCol w="2904323"/>
                <a:gridCol w="2904323"/>
                <a:gridCol w="2904323"/>
              </a:tblGrid>
              <a:tr h="844455">
                <a:tc>
                  <a:txBody>
                    <a:bodyPr/>
                    <a:lstStyle/>
                    <a:p>
                      <a:endParaRPr lang="en-IN" dirty="0"/>
                    </a:p>
                  </a:txBody>
                  <a:tcPr/>
                </a:tc>
                <a:tc>
                  <a:txBody>
                    <a:bodyPr/>
                    <a:lstStyle/>
                    <a:p>
                      <a:r>
                        <a:rPr lang="en-US" dirty="0" smtClean="0"/>
                        <a:t>MS</a:t>
                      </a:r>
                      <a:endParaRPr lang="en-IN" dirty="0"/>
                    </a:p>
                  </a:txBody>
                  <a:tcPr/>
                </a:tc>
                <a:tc>
                  <a:txBody>
                    <a:bodyPr/>
                    <a:lstStyle/>
                    <a:p>
                      <a:r>
                        <a:rPr lang="en-US" dirty="0" smtClean="0"/>
                        <a:t>PML</a:t>
                      </a:r>
                      <a:endParaRPr lang="en-IN" dirty="0"/>
                    </a:p>
                  </a:txBody>
                  <a:tcPr/>
                </a:tc>
              </a:tr>
              <a:tr h="844455">
                <a:tc>
                  <a:txBody>
                    <a:bodyPr/>
                    <a:lstStyle/>
                    <a:p>
                      <a:r>
                        <a:rPr lang="en-US" dirty="0" smtClean="0"/>
                        <a:t>Shape</a:t>
                      </a:r>
                      <a:endParaRPr lang="en-IN" dirty="0"/>
                    </a:p>
                  </a:txBody>
                  <a:tcPr/>
                </a:tc>
                <a:tc>
                  <a:txBody>
                    <a:bodyPr/>
                    <a:lstStyle/>
                    <a:p>
                      <a:r>
                        <a:rPr lang="en-US" dirty="0" smtClean="0"/>
                        <a:t>Ovoid</a:t>
                      </a:r>
                      <a:endParaRPr lang="en-IN" dirty="0"/>
                    </a:p>
                  </a:txBody>
                  <a:tcPr/>
                </a:tc>
                <a:tc>
                  <a:txBody>
                    <a:bodyPr/>
                    <a:lstStyle/>
                    <a:p>
                      <a:r>
                        <a:rPr lang="en-US" dirty="0" smtClean="0"/>
                        <a:t>Diffuse</a:t>
                      </a:r>
                      <a:endParaRPr lang="en-IN" dirty="0"/>
                    </a:p>
                  </a:txBody>
                  <a:tcPr/>
                </a:tc>
              </a:tr>
              <a:tr h="844455">
                <a:tc>
                  <a:txBody>
                    <a:bodyPr/>
                    <a:lstStyle/>
                    <a:p>
                      <a:r>
                        <a:rPr lang="en-US" dirty="0" smtClean="0"/>
                        <a:t>Borders</a:t>
                      </a:r>
                      <a:endParaRPr lang="en-IN" dirty="0"/>
                    </a:p>
                  </a:txBody>
                  <a:tcPr/>
                </a:tc>
                <a:tc>
                  <a:txBody>
                    <a:bodyPr/>
                    <a:lstStyle/>
                    <a:p>
                      <a:r>
                        <a:rPr lang="en-US" dirty="0" smtClean="0"/>
                        <a:t>Well- circumscribed</a:t>
                      </a:r>
                      <a:endParaRPr lang="en-IN" dirty="0"/>
                    </a:p>
                  </a:txBody>
                  <a:tcPr/>
                </a:tc>
                <a:tc>
                  <a:txBody>
                    <a:bodyPr/>
                    <a:lstStyle/>
                    <a:p>
                      <a:r>
                        <a:rPr lang="en-US" dirty="0" smtClean="0"/>
                        <a:t>Ill-defined</a:t>
                      </a:r>
                      <a:endParaRPr lang="en-IN" dirty="0"/>
                    </a:p>
                  </a:txBody>
                  <a:tcPr/>
                </a:tc>
              </a:tr>
              <a:tr h="844455">
                <a:tc>
                  <a:txBody>
                    <a:bodyPr/>
                    <a:lstStyle/>
                    <a:p>
                      <a:r>
                        <a:rPr lang="en-US" dirty="0" smtClean="0"/>
                        <a:t>Size</a:t>
                      </a:r>
                      <a:endParaRPr lang="en-IN" dirty="0"/>
                    </a:p>
                  </a:txBody>
                  <a:tcPr/>
                </a:tc>
                <a:tc>
                  <a:txBody>
                    <a:bodyPr/>
                    <a:lstStyle/>
                    <a:p>
                      <a:r>
                        <a:rPr lang="en-US" dirty="0" smtClean="0"/>
                        <a:t>3-5mm</a:t>
                      </a:r>
                      <a:endParaRPr lang="en-IN" dirty="0"/>
                    </a:p>
                  </a:txBody>
                  <a:tcPr/>
                </a:tc>
                <a:tc>
                  <a:txBody>
                    <a:bodyPr/>
                    <a:lstStyle/>
                    <a:p>
                      <a:r>
                        <a:rPr lang="en-US" dirty="0" smtClean="0"/>
                        <a:t>&gt;5mm</a:t>
                      </a:r>
                      <a:endParaRPr lang="en-IN" dirty="0"/>
                    </a:p>
                  </a:txBody>
                  <a:tcPr/>
                </a:tc>
              </a:tr>
              <a:tr h="909935">
                <a:tc>
                  <a:txBody>
                    <a:bodyPr/>
                    <a:lstStyle/>
                    <a:p>
                      <a:r>
                        <a:rPr lang="en-US" dirty="0" smtClean="0"/>
                        <a:t>Location</a:t>
                      </a:r>
                      <a:endParaRPr lang="en-IN" dirty="0"/>
                    </a:p>
                  </a:txBody>
                  <a:tcPr/>
                </a:tc>
                <a:tc>
                  <a:txBody>
                    <a:bodyPr/>
                    <a:lstStyle/>
                    <a:p>
                      <a:r>
                        <a:rPr lang="en-US" dirty="0" err="1" smtClean="0"/>
                        <a:t>Peri</a:t>
                      </a:r>
                      <a:r>
                        <a:rPr lang="en-US" dirty="0" smtClean="0"/>
                        <a:t>-ventricular</a:t>
                      </a:r>
                    </a:p>
                    <a:p>
                      <a:r>
                        <a:rPr lang="en-US" dirty="0" smtClean="0"/>
                        <a:t>Dawson</a:t>
                      </a:r>
                      <a:r>
                        <a:rPr lang="en-US" baseline="0" dirty="0" smtClean="0"/>
                        <a:t> fingers</a:t>
                      </a:r>
                      <a:endParaRPr lang="en-IN" dirty="0"/>
                    </a:p>
                  </a:txBody>
                  <a:tcPr/>
                </a:tc>
                <a:tc>
                  <a:txBody>
                    <a:bodyPr/>
                    <a:lstStyle/>
                    <a:p>
                      <a:r>
                        <a:rPr lang="en-US" dirty="0" smtClean="0"/>
                        <a:t>Sub-cortical</a:t>
                      </a:r>
                      <a:endParaRPr lang="en-IN" dirty="0"/>
                    </a:p>
                  </a:txBody>
                  <a:tcPr/>
                </a:tc>
              </a:tr>
              <a:tr h="844455">
                <a:tc>
                  <a:txBody>
                    <a:bodyPr/>
                    <a:lstStyle/>
                    <a:p>
                      <a:r>
                        <a:rPr lang="en-US" dirty="0" smtClean="0"/>
                        <a:t>Mass effect</a:t>
                      </a:r>
                      <a:endParaRPr lang="en-IN" dirty="0"/>
                    </a:p>
                  </a:txBody>
                  <a:tcPr/>
                </a:tc>
                <a:tc>
                  <a:txBody>
                    <a:bodyPr/>
                    <a:lstStyle/>
                    <a:p>
                      <a:r>
                        <a:rPr lang="en-US" dirty="0" smtClean="0"/>
                        <a:t>Yes, large lesions</a:t>
                      </a:r>
                      <a:endParaRPr lang="en-IN" dirty="0"/>
                    </a:p>
                  </a:txBody>
                  <a:tcPr/>
                </a:tc>
                <a:tc>
                  <a:txBody>
                    <a:bodyPr/>
                    <a:lstStyle/>
                    <a:p>
                      <a:r>
                        <a:rPr lang="en-US" dirty="0" smtClean="0"/>
                        <a:t>No</a:t>
                      </a:r>
                      <a:endParaRPr lang="en-IN" dirty="0"/>
                    </a:p>
                  </a:txBody>
                  <a:tcPr/>
                </a:tc>
              </a:tr>
              <a:tr h="844455">
                <a:tc>
                  <a:txBody>
                    <a:bodyPr/>
                    <a:lstStyle/>
                    <a:p>
                      <a:r>
                        <a:rPr lang="en-US" dirty="0" smtClean="0"/>
                        <a:t>Resolution</a:t>
                      </a:r>
                      <a:endParaRPr lang="en-IN" dirty="0"/>
                    </a:p>
                  </a:txBody>
                  <a:tcPr/>
                </a:tc>
                <a:tc>
                  <a:txBody>
                    <a:bodyPr/>
                    <a:lstStyle/>
                    <a:p>
                      <a:r>
                        <a:rPr lang="en-US" dirty="0" smtClean="0"/>
                        <a:t>Yes</a:t>
                      </a:r>
                      <a:endParaRPr lang="en-IN" dirty="0"/>
                    </a:p>
                  </a:txBody>
                  <a:tcPr/>
                </a:tc>
                <a:tc>
                  <a:txBody>
                    <a:bodyPr/>
                    <a:lstStyle/>
                    <a:p>
                      <a:r>
                        <a:rPr lang="en-US" dirty="0" smtClean="0"/>
                        <a:t>Progressive</a:t>
                      </a:r>
                      <a:r>
                        <a:rPr lang="en-US" baseline="0" dirty="0" smtClean="0"/>
                        <a:t> increase in size</a:t>
                      </a:r>
                      <a:endParaRPr lang="en-IN" dirty="0"/>
                    </a:p>
                  </a:txBody>
                  <a:tcPr/>
                </a:tc>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636680"/>
          </a:xfrm>
        </p:spPr>
        <p:txBody>
          <a:bodyPr>
            <a:normAutofit/>
          </a:bodyPr>
          <a:lstStyle/>
          <a:p>
            <a:r>
              <a:rPr lang="en-US" sz="3600" b="1" dirty="0" smtClean="0">
                <a:solidFill>
                  <a:schemeClr val="tx1"/>
                </a:solidFill>
                <a:latin typeface="Algerian" pitchFamily="82" charset="0"/>
              </a:rPr>
              <a:t>TAKE HOME MESSAGE</a:t>
            </a:r>
            <a:endParaRPr lang="en-IN" sz="3600" b="1" dirty="0">
              <a:solidFill>
                <a:schemeClr val="tx1"/>
              </a:solidFill>
              <a:latin typeface="Algerian" pitchFamily="82" charset="0"/>
            </a:endParaRPr>
          </a:p>
        </p:txBody>
      </p:sp>
      <p:sp>
        <p:nvSpPr>
          <p:cNvPr id="3" name="Content Placeholder 2"/>
          <p:cNvSpPr>
            <a:spLocks noGrp="1"/>
          </p:cNvSpPr>
          <p:nvPr>
            <p:ph idx="1"/>
          </p:nvPr>
        </p:nvSpPr>
        <p:spPr>
          <a:xfrm>
            <a:off x="0" y="836712"/>
            <a:ext cx="9144000" cy="5832648"/>
          </a:xfrm>
        </p:spPr>
        <p:txBody>
          <a:bodyPr>
            <a:normAutofit lnSpcReduction="10000"/>
          </a:bodyPr>
          <a:lstStyle/>
          <a:p>
            <a:pPr algn="just"/>
            <a:r>
              <a:rPr lang="en-IN" b="1" dirty="0" smtClean="0"/>
              <a:t>Multiple sclerosis (MS) </a:t>
            </a:r>
            <a:r>
              <a:rPr lang="en-IN" dirty="0" smtClean="0"/>
              <a:t>is a relatively common acquired chronic relapsing </a:t>
            </a:r>
            <a:r>
              <a:rPr lang="en-IN" dirty="0" smtClean="0">
                <a:ln>
                  <a:solidFill>
                    <a:srgbClr val="FF0000"/>
                  </a:solidFill>
                </a:ln>
                <a:hlinkClick r:id="rId2"/>
              </a:rPr>
              <a:t>demyelinating disease</a:t>
            </a:r>
            <a:r>
              <a:rPr lang="en-IN" dirty="0" smtClean="0">
                <a:ln>
                  <a:solidFill>
                    <a:srgbClr val="FF0000"/>
                  </a:solidFill>
                </a:ln>
              </a:rPr>
              <a:t> </a:t>
            </a:r>
            <a:r>
              <a:rPr lang="en-IN" dirty="0" smtClean="0"/>
              <a:t>involving the central nervous system, and is the second most common cause of neurological impairment in young adults, after trauma.</a:t>
            </a:r>
          </a:p>
          <a:p>
            <a:pPr algn="just"/>
            <a:r>
              <a:rPr lang="en-IN" dirty="0" smtClean="0"/>
              <a:t>Characteristically, and by definition, multiple sclerosis is disseminated not only in space (</a:t>
            </a:r>
            <a:r>
              <a:rPr lang="en-IN" dirty="0" err="1" smtClean="0"/>
              <a:t>i.e</a:t>
            </a:r>
            <a:r>
              <a:rPr lang="en-IN" dirty="0" smtClean="0"/>
              <a:t> multiple lesions in different regions of the brain) but also in time (i.e. lesions occur at different times).</a:t>
            </a:r>
          </a:p>
          <a:p>
            <a:pPr algn="just"/>
            <a:r>
              <a:rPr lang="en-IN" dirty="0" smtClean="0"/>
              <a:t>A number of clinical variants are recognised, each with specific imaging findings and clinical presentation.</a:t>
            </a:r>
          </a:p>
          <a:p>
            <a:pPr algn="just"/>
            <a:r>
              <a:rPr lang="en-IN" dirty="0" smtClean="0"/>
              <a:t>MRI has revolutionised the diagnosis and surveillance of patients with MS. Not only can an MRI confirm the diagnosis, but follow-up scans can assess response to treatment, complications and help determine the disease pattern.</a:t>
            </a:r>
          </a:p>
          <a:p>
            <a:endParaRPr lang="en-IN"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487888"/>
          </a:xfrm>
        </p:spPr>
        <p:txBody>
          <a:bodyPr/>
          <a:lstStyle/>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r>
              <a:rPr lang="en-US" sz="4400" dirty="0" smtClean="0">
                <a:latin typeface="Algerian" pitchFamily="82" charset="0"/>
              </a:rPr>
              <a:t>Thank you</a:t>
            </a:r>
            <a:endParaRPr lang="en-IN" sz="4400" dirty="0">
              <a:latin typeface="Algerian" pitchFamily="8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Users\SONY\Desktop\IMG-0056-00001.jpg"/>
          <p:cNvPicPr preferRelativeResize="0">
            <a:picLocks noGrp="1" noChangeArrowheads="1"/>
          </p:cNvPicPr>
          <p:nvPr>
            <p:ph idx="1"/>
          </p:nvPr>
        </p:nvPicPr>
        <p:blipFill>
          <a:blip r:embed="rId2" cstate="print"/>
          <a:srcRect/>
          <a:stretch>
            <a:fillRect/>
          </a:stretch>
        </p:blipFill>
        <p:spPr bwMode="auto">
          <a:xfrm>
            <a:off x="467544" y="0"/>
            <a:ext cx="3960000" cy="3420000"/>
          </a:xfrm>
          <a:prstGeom prst="rect">
            <a:avLst/>
          </a:prstGeom>
          <a:noFill/>
        </p:spPr>
      </p:pic>
      <p:pic>
        <p:nvPicPr>
          <p:cNvPr id="13315" name="Picture 3" descr="C:\Users\SONY\Desktop\IMG-0053-00001.jpg"/>
          <p:cNvPicPr preferRelativeResize="0">
            <a:picLocks noChangeArrowheads="1"/>
          </p:cNvPicPr>
          <p:nvPr/>
        </p:nvPicPr>
        <p:blipFill>
          <a:blip r:embed="rId3" cstate="print"/>
          <a:srcRect/>
          <a:stretch>
            <a:fillRect/>
          </a:stretch>
        </p:blipFill>
        <p:spPr bwMode="auto">
          <a:xfrm>
            <a:off x="4716016" y="0"/>
            <a:ext cx="3960000" cy="3420000"/>
          </a:xfrm>
          <a:prstGeom prst="rect">
            <a:avLst/>
          </a:prstGeom>
          <a:noFill/>
        </p:spPr>
      </p:pic>
      <p:pic>
        <p:nvPicPr>
          <p:cNvPr id="13316" name="Picture 4" descr="C:\Users\SONY\Desktop\IMG-0054-00001.jpg"/>
          <p:cNvPicPr preferRelativeResize="0">
            <a:picLocks noChangeArrowheads="1"/>
          </p:cNvPicPr>
          <p:nvPr/>
        </p:nvPicPr>
        <p:blipFill>
          <a:blip r:embed="rId4" cstate="print"/>
          <a:srcRect/>
          <a:stretch>
            <a:fillRect/>
          </a:stretch>
        </p:blipFill>
        <p:spPr bwMode="auto">
          <a:xfrm>
            <a:off x="467544" y="3438000"/>
            <a:ext cx="3960000" cy="3420000"/>
          </a:xfrm>
          <a:prstGeom prst="rect">
            <a:avLst/>
          </a:prstGeom>
          <a:noFill/>
        </p:spPr>
      </p:pic>
      <p:pic>
        <p:nvPicPr>
          <p:cNvPr id="13317" name="Picture 5" descr="C:\Users\SONY\Desktop\IMG-0055-00001.jpg"/>
          <p:cNvPicPr preferRelativeResize="0">
            <a:picLocks noChangeArrowheads="1"/>
          </p:cNvPicPr>
          <p:nvPr/>
        </p:nvPicPr>
        <p:blipFill>
          <a:blip r:embed="rId5" cstate="print"/>
          <a:srcRect/>
          <a:stretch>
            <a:fillRect/>
          </a:stretch>
        </p:blipFill>
        <p:spPr bwMode="auto">
          <a:xfrm>
            <a:off x="4716016" y="3438000"/>
            <a:ext cx="3960000" cy="3420000"/>
          </a:xfrm>
          <a:prstGeom prst="rect">
            <a:avLst/>
          </a:prstGeom>
          <a:noFill/>
        </p:spPr>
      </p:pic>
      <p:sp>
        <p:nvSpPr>
          <p:cNvPr id="10" name="TextBox 9"/>
          <p:cNvSpPr txBox="1"/>
          <p:nvPr/>
        </p:nvSpPr>
        <p:spPr>
          <a:xfrm>
            <a:off x="467544" y="0"/>
            <a:ext cx="864096" cy="246221"/>
          </a:xfrm>
          <a:prstGeom prst="rect">
            <a:avLst/>
          </a:prstGeom>
          <a:solidFill>
            <a:schemeClr val="bg1"/>
          </a:solidFill>
        </p:spPr>
        <p:txBody>
          <a:bodyPr wrap="square" rtlCol="0">
            <a:spAutoFit/>
          </a:bodyPr>
          <a:lstStyle/>
          <a:p>
            <a:r>
              <a:rPr lang="en-US" sz="1000" b="1" dirty="0" smtClean="0"/>
              <a:t>AXIAL T2W</a:t>
            </a:r>
            <a:endParaRPr lang="en-IN" sz="10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C:\Users\SONY\Desktop\IMG-0038-00001.jpg"/>
          <p:cNvPicPr preferRelativeResize="0">
            <a:picLocks noChangeArrowheads="1"/>
          </p:cNvPicPr>
          <p:nvPr/>
        </p:nvPicPr>
        <p:blipFill>
          <a:blip r:embed="rId2" cstate="print"/>
          <a:srcRect/>
          <a:stretch>
            <a:fillRect/>
          </a:stretch>
        </p:blipFill>
        <p:spPr bwMode="auto">
          <a:xfrm>
            <a:off x="4644008" y="0"/>
            <a:ext cx="3960000" cy="3420000"/>
          </a:xfrm>
          <a:prstGeom prst="rect">
            <a:avLst/>
          </a:prstGeom>
          <a:noFill/>
        </p:spPr>
      </p:pic>
      <p:pic>
        <p:nvPicPr>
          <p:cNvPr id="9221" name="Picture 5" descr="C:\Users\SONY\Desktop\IMG-0039-00001.jpg"/>
          <p:cNvPicPr preferRelativeResize="0">
            <a:picLocks noGrp="1" noChangeArrowheads="1"/>
          </p:cNvPicPr>
          <p:nvPr>
            <p:ph idx="1"/>
          </p:nvPr>
        </p:nvPicPr>
        <p:blipFill>
          <a:blip r:embed="rId3" cstate="print"/>
          <a:srcRect/>
          <a:stretch>
            <a:fillRect/>
          </a:stretch>
        </p:blipFill>
        <p:spPr bwMode="auto">
          <a:xfrm>
            <a:off x="539552" y="3438000"/>
            <a:ext cx="3960000" cy="3420000"/>
          </a:xfrm>
          <a:prstGeom prst="rect">
            <a:avLst/>
          </a:prstGeom>
          <a:noFill/>
        </p:spPr>
      </p:pic>
      <p:pic>
        <p:nvPicPr>
          <p:cNvPr id="9222" name="Picture 6" descr="C:\Users\SONY\Desktop\IMG-0040-00001.jpg"/>
          <p:cNvPicPr preferRelativeResize="0">
            <a:picLocks noChangeArrowheads="1"/>
          </p:cNvPicPr>
          <p:nvPr/>
        </p:nvPicPr>
        <p:blipFill>
          <a:blip r:embed="rId4" cstate="print"/>
          <a:srcRect/>
          <a:stretch>
            <a:fillRect/>
          </a:stretch>
        </p:blipFill>
        <p:spPr bwMode="auto">
          <a:xfrm>
            <a:off x="4644008" y="3438000"/>
            <a:ext cx="3960000" cy="3420000"/>
          </a:xfrm>
          <a:prstGeom prst="rect">
            <a:avLst/>
          </a:prstGeom>
          <a:noFill/>
        </p:spPr>
      </p:pic>
      <p:pic>
        <p:nvPicPr>
          <p:cNvPr id="11" name="Picture 5" descr="C:\Users\SONY\Desktop\IMG-0044-00001.jpg"/>
          <p:cNvPicPr preferRelativeResize="0">
            <a:picLocks noChangeArrowheads="1"/>
          </p:cNvPicPr>
          <p:nvPr/>
        </p:nvPicPr>
        <p:blipFill>
          <a:blip r:embed="rId5" cstate="print"/>
          <a:srcRect/>
          <a:stretch>
            <a:fillRect/>
          </a:stretch>
        </p:blipFill>
        <p:spPr bwMode="auto">
          <a:xfrm>
            <a:off x="539552" y="0"/>
            <a:ext cx="3960000" cy="3420000"/>
          </a:xfrm>
          <a:prstGeom prst="rect">
            <a:avLst/>
          </a:prstGeom>
          <a:noFill/>
        </p:spPr>
      </p:pic>
      <p:sp>
        <p:nvSpPr>
          <p:cNvPr id="12" name="TextBox 11"/>
          <p:cNvSpPr txBox="1"/>
          <p:nvPr/>
        </p:nvSpPr>
        <p:spPr>
          <a:xfrm>
            <a:off x="539552" y="0"/>
            <a:ext cx="864096" cy="246221"/>
          </a:xfrm>
          <a:prstGeom prst="rect">
            <a:avLst/>
          </a:prstGeom>
          <a:solidFill>
            <a:schemeClr val="bg1"/>
          </a:solidFill>
        </p:spPr>
        <p:txBody>
          <a:bodyPr wrap="square" rtlCol="0">
            <a:spAutoFit/>
          </a:bodyPr>
          <a:lstStyle/>
          <a:p>
            <a:r>
              <a:rPr lang="en-US" sz="1000" b="1" dirty="0" smtClean="0"/>
              <a:t>AXIAL T1W</a:t>
            </a:r>
            <a:endParaRPr lang="en-IN" sz="1000"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1206</TotalTime>
  <Words>2115</Words>
  <Application>Microsoft Office PowerPoint</Application>
  <PresentationFormat>On-screen Show (4:3)</PresentationFormat>
  <Paragraphs>338</Paragraphs>
  <Slides>74</Slides>
  <Notes>11</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Flow</vt:lpstr>
      <vt:lpstr>Long case presentation</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Multiple sclerosis</vt:lpstr>
      <vt:lpstr>PATHOLOGY</vt:lpstr>
      <vt:lpstr>PATHOLOGY</vt:lpstr>
      <vt:lpstr>Epidemiology </vt:lpstr>
      <vt:lpstr>Slide 31</vt:lpstr>
      <vt:lpstr>TUMEFACTIVE MULTIPLE SCLEROSIS </vt:lpstr>
      <vt:lpstr>Slide 33</vt:lpstr>
      <vt:lpstr>Balo’s Concentric Sclerosis </vt:lpstr>
      <vt:lpstr>Slide 35</vt:lpstr>
      <vt:lpstr>Marburg's variant of multiple sclerosis</vt:lpstr>
      <vt:lpstr>Marburg's variant of multiple sclerosis</vt:lpstr>
      <vt:lpstr>Slide 38</vt:lpstr>
      <vt:lpstr>Schilder's disease</vt:lpstr>
      <vt:lpstr>Schilder's disease</vt:lpstr>
      <vt:lpstr>Slide 41</vt:lpstr>
      <vt:lpstr>Slide 42</vt:lpstr>
      <vt:lpstr>Neuromyelitis Optica </vt:lpstr>
      <vt:lpstr>Slide 44</vt:lpstr>
      <vt:lpstr>Radiographic features</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Diagnosis </vt:lpstr>
      <vt:lpstr>Slide 60</vt:lpstr>
      <vt:lpstr>Slide 61</vt:lpstr>
      <vt:lpstr>Slide 62</vt:lpstr>
      <vt:lpstr>Slide 63</vt:lpstr>
      <vt:lpstr>Slide 64</vt:lpstr>
      <vt:lpstr>Slide 65</vt:lpstr>
      <vt:lpstr>Treatment and prognosis </vt:lpstr>
      <vt:lpstr>Complications </vt:lpstr>
      <vt:lpstr>Natalizumab-associated PML </vt:lpstr>
      <vt:lpstr>Slide 69</vt:lpstr>
      <vt:lpstr>Slide 70</vt:lpstr>
      <vt:lpstr>Slide 71</vt:lpstr>
      <vt:lpstr>Slide 72</vt:lpstr>
      <vt:lpstr>TAKE HOME MESSAGE</vt:lpstr>
      <vt:lpstr>Slide 74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SONY</dc:creator>
  <cp:lastModifiedBy>SONY</cp:lastModifiedBy>
  <cp:revision>229</cp:revision>
  <dcterms:created xsi:type="dcterms:W3CDTF">2017-07-27T13:00:19Z</dcterms:created>
  <dcterms:modified xsi:type="dcterms:W3CDTF">2017-07-29T01:23:43Z</dcterms:modified>
</cp:coreProperties>
</file>