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84"/>
  </p:notesMasterIdLst>
  <p:sldIdLst>
    <p:sldId id="256" r:id="rId5"/>
    <p:sldId id="261" r:id="rId6"/>
    <p:sldId id="262" r:id="rId7"/>
    <p:sldId id="263" r:id="rId8"/>
    <p:sldId id="447" r:id="rId9"/>
    <p:sldId id="264" r:id="rId10"/>
    <p:sldId id="720" r:id="rId11"/>
    <p:sldId id="581" r:id="rId12"/>
    <p:sldId id="580" r:id="rId13"/>
    <p:sldId id="426" r:id="rId14"/>
    <p:sldId id="431" r:id="rId15"/>
    <p:sldId id="462" r:id="rId16"/>
    <p:sldId id="267" r:id="rId17"/>
    <p:sldId id="270" r:id="rId18"/>
    <p:sldId id="271" r:id="rId19"/>
    <p:sldId id="272" r:id="rId20"/>
    <p:sldId id="274" r:id="rId21"/>
    <p:sldId id="275" r:id="rId22"/>
    <p:sldId id="276" r:id="rId23"/>
    <p:sldId id="463" r:id="rId24"/>
    <p:sldId id="279" r:id="rId25"/>
    <p:sldId id="283" r:id="rId26"/>
    <p:sldId id="292" r:id="rId27"/>
    <p:sldId id="290" r:id="rId28"/>
    <p:sldId id="293" r:id="rId29"/>
    <p:sldId id="549" r:id="rId30"/>
    <p:sldId id="552" r:id="rId31"/>
    <p:sldId id="554" r:id="rId32"/>
    <p:sldId id="555" r:id="rId33"/>
    <p:sldId id="558" r:id="rId34"/>
    <p:sldId id="559" r:id="rId35"/>
    <p:sldId id="576" r:id="rId36"/>
    <p:sldId id="564" r:id="rId37"/>
    <p:sldId id="565" r:id="rId38"/>
    <p:sldId id="577" r:id="rId39"/>
    <p:sldId id="566" r:id="rId40"/>
    <p:sldId id="567" r:id="rId41"/>
    <p:sldId id="568" r:id="rId42"/>
    <p:sldId id="569" r:id="rId43"/>
    <p:sldId id="570" r:id="rId44"/>
    <p:sldId id="571" r:id="rId45"/>
    <p:sldId id="574" r:id="rId46"/>
    <p:sldId id="578" r:id="rId47"/>
    <p:sldId id="579" r:id="rId48"/>
    <p:sldId id="314" r:id="rId49"/>
    <p:sldId id="448" r:id="rId50"/>
    <p:sldId id="316" r:id="rId51"/>
    <p:sldId id="444" r:id="rId52"/>
    <p:sldId id="443" r:id="rId53"/>
    <p:sldId id="317" r:id="rId54"/>
    <p:sldId id="318" r:id="rId55"/>
    <p:sldId id="722" r:id="rId56"/>
    <p:sldId id="319" r:id="rId57"/>
    <p:sldId id="321" r:id="rId58"/>
    <p:sldId id="322" r:id="rId59"/>
    <p:sldId id="324" r:id="rId60"/>
    <p:sldId id="723" r:id="rId61"/>
    <p:sldId id="325" r:id="rId62"/>
    <p:sldId id="724" r:id="rId63"/>
    <p:sldId id="326" r:id="rId64"/>
    <p:sldId id="327" r:id="rId65"/>
    <p:sldId id="725" r:id="rId66"/>
    <p:sldId id="328" r:id="rId67"/>
    <p:sldId id="330" r:id="rId68"/>
    <p:sldId id="726" r:id="rId69"/>
    <p:sldId id="335" r:id="rId70"/>
    <p:sldId id="546" r:id="rId71"/>
    <p:sldId id="547" r:id="rId72"/>
    <p:sldId id="338" r:id="rId73"/>
    <p:sldId id="339" r:id="rId74"/>
    <p:sldId id="727" r:id="rId75"/>
    <p:sldId id="583" r:id="rId76"/>
    <p:sldId id="352" r:id="rId77"/>
    <p:sldId id="584" r:id="rId78"/>
    <p:sldId id="587" r:id="rId79"/>
    <p:sldId id="391" r:id="rId80"/>
    <p:sldId id="588" r:id="rId81"/>
    <p:sldId id="589" r:id="rId82"/>
    <p:sldId id="582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6057" autoAdjust="0"/>
  </p:normalViewPr>
  <p:slideViewPr>
    <p:cSldViewPr snapToGrid="0">
      <p:cViewPr>
        <p:scale>
          <a:sx n="78" d="100"/>
          <a:sy n="78" d="100"/>
        </p:scale>
        <p:origin x="-1260" y="-72"/>
      </p:cViewPr>
      <p:guideLst>
        <p:guide orient="horz" pos="2136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F59A4FD-C901-4B04-8B2F-776C983D29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64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years later, Proctor and Yu (3) proposed</a:t>
            </a:r>
            <a:r>
              <a:rPr lang="en-US" baseline="0" dirty="0" smtClean="0"/>
              <a:t> </a:t>
            </a:r>
            <a:r>
              <a:rPr lang="en-US" dirty="0" smtClean="0"/>
              <a:t>that the resonance frequency of a nucleus</a:t>
            </a:r>
            <a:r>
              <a:rPr lang="en-US" baseline="0" dirty="0" smtClean="0"/>
              <a:t> </a:t>
            </a:r>
            <a:r>
              <a:rPr lang="en-US" dirty="0" smtClean="0"/>
              <a:t>depends on its chemical environment, which produces a small, but perceptible, change in the </a:t>
            </a:r>
            <a:r>
              <a:rPr lang="en-US" dirty="0" err="1" smtClean="0"/>
              <a:t>Larmor</a:t>
            </a:r>
            <a:r>
              <a:rPr lang="en-US" dirty="0" smtClean="0"/>
              <a:t> resonance frequency of that nucleus. This nuclear behavior is termed “chemical shift,” and is caused by the magnetic</a:t>
            </a:r>
            <a:r>
              <a:rPr lang="en-US" baseline="0" dirty="0" smtClean="0"/>
              <a:t> </a:t>
            </a:r>
            <a:r>
              <a:rPr lang="en-US" dirty="0" smtClean="0"/>
              <a:t>fields generated by circulating electrons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A4FD-C901-4B04-8B2F-776C983D29C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clinical spectroscopy,</a:t>
            </a:r>
          </a:p>
          <a:p>
            <a:r>
              <a:rPr lang="en-US" dirty="0" smtClean="0"/>
              <a:t>the size of the voxel generally varies between</a:t>
            </a:r>
          </a:p>
          <a:p>
            <a:r>
              <a:rPr lang="en-US" dirty="0" smtClean="0"/>
              <a:t>2 and 8 cm3, but with current equipment,</a:t>
            </a:r>
          </a:p>
          <a:p>
            <a:r>
              <a:rPr lang="en-US" dirty="0" smtClean="0"/>
              <a:t>it may be as small as 1 cm3. Smaller </a:t>
            </a:r>
            <a:r>
              <a:rPr lang="en-US" dirty="0" err="1" smtClean="0"/>
              <a:t>voxels</a:t>
            </a:r>
            <a:endParaRPr lang="en-US" dirty="0" smtClean="0"/>
          </a:p>
          <a:p>
            <a:r>
              <a:rPr lang="en-US" dirty="0" smtClean="0"/>
              <a:t>contain smaller amounts of tissues and produce</a:t>
            </a:r>
          </a:p>
          <a:p>
            <a:r>
              <a:rPr lang="en-US" dirty="0" smtClean="0"/>
              <a:t>lesser signal-to-noise ratios.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A4FD-C901-4B04-8B2F-776C983D29C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Spectroscopy is extremely helpful in differentiating </a:t>
            </a:r>
            <a:r>
              <a:rPr lang="en-US" dirty="0" err="1" smtClean="0"/>
              <a:t>Canavan</a:t>
            </a:r>
            <a:r>
              <a:rPr lang="en-US" dirty="0" smtClean="0"/>
              <a:t> disease from Alexander disease; clinical features (</a:t>
            </a:r>
            <a:r>
              <a:rPr lang="en-US" dirty="0" err="1" smtClean="0"/>
              <a:t>megalencephaly</a:t>
            </a:r>
            <a:r>
              <a:rPr lang="en-US" dirty="0" smtClean="0"/>
              <a:t> and diffuse </a:t>
            </a:r>
            <a:r>
              <a:rPr lang="en-US" dirty="0" err="1" smtClean="0"/>
              <a:t>demyelination</a:t>
            </a:r>
            <a:r>
              <a:rPr lang="en-US" dirty="0" smtClean="0"/>
              <a:t>) overlap. </a:t>
            </a:r>
            <a:r>
              <a:rPr lang="en-US" dirty="0" err="1" smtClean="0"/>
              <a:t>Canavan</a:t>
            </a:r>
            <a:r>
              <a:rPr lang="en-US" dirty="0" smtClean="0"/>
              <a:t> disease, however, has raised NAA levels because of deficient levels of the enzyme N-acetyl </a:t>
            </a:r>
            <a:r>
              <a:rPr lang="en-US" dirty="0" err="1" smtClean="0"/>
              <a:t>aspartase</a:t>
            </a:r>
            <a:r>
              <a:rPr lang="en-US" dirty="0" smtClean="0"/>
              <a:t> (Figure 2).</a:t>
            </a:r>
            <a:r>
              <a:rPr lang="en-US" baseline="30000" dirty="0" smtClean="0"/>
              <a:t>13-15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A4FD-C901-4B04-8B2F-776C983D29CF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BEB387-205B-4688-AC7C-00AB420D746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59F5-5D4A-4EA9-BBE4-63C0BDB20D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CCCDA-DC8E-474A-9C28-3646F7F8FA3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1F60C4-B10F-4C3C-BA5A-898A92A6F5B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96C8C-B77D-46DB-853E-A8370E1F16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F038-3EB9-4798-BBAB-CF47C25C8C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056EF-B3AE-4349-9AC8-A9B64CB1159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5B7C-D38E-463A-8478-2F7B3879170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F4FFF-9CD8-47EE-A604-CA970BE0E89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492A7-F53B-45EB-834C-6C590AA99B0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B37AE-1FFC-4CAC-8900-0C6BCDAC93B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7002E-3CC5-4728-8A7D-52789B81451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806E3-58F8-4D76-A792-0789C17C8A8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D3C4D-5665-4AF4-8ABB-D047D6A70C2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88A2-F2DB-47BD-BC94-08F8EEFA9B0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4BEB387-205B-4688-AC7C-00AB420D746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002E-3CC5-4728-8A7D-52789B81451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FE91-3735-4401-B56D-5639A8EFADB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583D-1B31-427B-B156-901DF090830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0182-8159-46D9-910F-00E51D6584B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3448-37E7-4414-A9D9-89AA53AFE6D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C5BF-8B49-40C1-AE9D-D7020F7709D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CFE91-3735-4401-B56D-5639A8EFADB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62F4-40FA-40F9-8ACC-0714443F7F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BD4D-AD2E-4EBF-9FB6-80ABF3E7B3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9F5-5D4A-4EA9-BBE4-63C0BDB20D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CDA-DC8E-474A-9C28-3646F7F8FA3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31F60C4-B10F-4C3C-BA5A-898A92A6F5B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C8C-B77D-46DB-853E-A8370E1F16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038-3EB9-4798-BBAB-CF47C25C8C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56EF-B3AE-4349-9AC8-A9B64CB1159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B7C-D38E-463A-8478-2F7B3879170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FFF-9CD8-47EE-A604-CA970BE0E89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583D-1B31-427B-B156-901DF090830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92A7-F53B-45EB-834C-6C590AA99B0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37AE-1FFC-4CAC-8900-0C6BCDAC93B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06E3-58F8-4D76-A792-0789C17C8A8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3C4D-5665-4AF4-8ABB-D047D6A70C2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88A2-F2DB-47BD-BC94-08F8EEFA9B0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70182-8159-46D9-910F-00E51D6584B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F3448-37E7-4414-A9D9-89AA53AFE6D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9C5BF-8B49-40C1-AE9D-D7020F7709D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362F4-40FA-40F9-8ACC-0714443F7F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BD4D-AD2E-4EBF-9FB6-80ABF3E7B3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EBE2116-390B-47EB-AB5E-0E1D69037ED6}" type="slidenum">
              <a:rPr lang="en-US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47138A3-13BF-41EA-BBFA-1729EECBE762}" type="slidenum">
              <a:rPr lang="en-US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EBE2116-390B-47EB-AB5E-0E1D69037ED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47138A3-13BF-41EA-BBFA-1729EECBE762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gnetic_moment" TargetMode="External"/><Relationship Id="rId2" Type="http://schemas.openxmlformats.org/officeDocument/2006/relationships/hyperlink" Target="https://en.wikipedia.org/wiki/Ratio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en.wikipedia.org/wiki/Angular_momentum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5036" y="1104265"/>
            <a:ext cx="6078459" cy="2291673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Unicode MS" panose="020B0604020202020204" charset="-122"/>
                <a:ea typeface="Arial Unicode MS" panose="020B0604020202020204" charset="-122"/>
                <a:cs typeface="EucrosiaUPC" pitchFamily="18" charset="-34"/>
              </a:rPr>
              <a:t>MR</a:t>
            </a:r>
            <a:br>
              <a:rPr lang="en-US" sz="4400" b="1" dirty="0" smtClean="0">
                <a:solidFill>
                  <a:srgbClr val="FFFF00"/>
                </a:solidFill>
                <a:latin typeface="Arial Unicode MS" panose="020B0604020202020204" charset="-122"/>
                <a:ea typeface="Arial Unicode MS" panose="020B0604020202020204" charset="-122"/>
                <a:cs typeface="EucrosiaUPC" pitchFamily="18" charset="-34"/>
              </a:rPr>
            </a:br>
            <a:r>
              <a:rPr lang="en-US" sz="4400" b="1" dirty="0" smtClean="0">
                <a:solidFill>
                  <a:srgbClr val="FFFF00"/>
                </a:solidFill>
                <a:latin typeface="Arial Unicode MS" panose="020B0604020202020204" charset="-122"/>
                <a:ea typeface="Arial Unicode MS" panose="020B0604020202020204" charset="-122"/>
                <a:cs typeface="EucrosiaUPC" pitchFamily="18" charset="-34"/>
              </a:rPr>
              <a:t>             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317500"/>
            <a:ext cx="5212715" cy="59499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Chemical shift results from the magnetic shielding by the electrons around the nucleus.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u="sng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All nuclei in a given molecule are surrounded by an “electron cloud.”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Higher the electron density around a nucleus- more effectively is the nucleus shielded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When placed inside the static external magnetic field B</a:t>
            </a:r>
            <a:r>
              <a:rPr lang="en-US" sz="2000" baseline="-25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, a circulation in the electron cloud surrounding the nucleus is induced such that the induced magnetic field, B</a:t>
            </a:r>
            <a:r>
              <a:rPr lang="en-US" sz="2000" baseline="-25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ind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, is opposite to B</a:t>
            </a:r>
            <a:r>
              <a:rPr lang="en-US" sz="2000" baseline="-25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949" y="812840"/>
            <a:ext cx="3722594" cy="311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1910" y="299720"/>
            <a:ext cx="9020175" cy="6438900"/>
          </a:xfrm>
        </p:spPr>
        <p:txBody>
          <a:bodyPr/>
          <a:lstStyle/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The opposing magnetic field, B</a:t>
            </a:r>
            <a:r>
              <a:rPr lang="en-US" sz="2000" baseline="-25000" dirty="0" smtClean="0">
                <a:latin typeface="Arial Unicode MS" panose="020B0604020202020204" charset="-122"/>
                <a:ea typeface="Arial Unicode MS" panose="020B0604020202020204" charset="-122"/>
              </a:rPr>
              <a:t>ind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, reduces the field experienced by the nucleus-  resulting in a “shielding” of the nucleus from the full strength of the external magnetic field.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 Effective magnetic field, </a:t>
            </a:r>
            <a:r>
              <a:rPr lang="en-US" sz="2000" dirty="0" err="1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B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eff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, felt by the nucleus is therefore smaller than the applied magnetic field - resulting in a lower resonance frequency of the nucleus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:</a:t>
            </a:r>
            <a:r>
              <a:rPr lang="en-US" sz="2000" dirty="0" smtClean="0">
                <a:effectLst/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</a:p>
          <a:p>
            <a:endParaRPr lang="en-US" sz="2000" b="1" dirty="0" smtClean="0">
              <a:effectLst/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  <a:p>
            <a:endParaRPr lang="en-US" sz="2000" b="1" dirty="0" smtClean="0">
              <a:effectLst/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  <a:p>
            <a:endParaRPr lang="en-US" sz="2000" b="1" dirty="0" smtClean="0">
              <a:effectLst/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  <a:p>
            <a:r>
              <a:rPr lang="en-US" sz="2000" dirty="0" smtClean="0">
                <a:effectLst/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Higher the electron density around a nucleus- more effectively is the nucleus shielded. </a:t>
            </a: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rgbClr val="FF0000"/>
                </a:solidFill>
                <a:effectLst/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The strength of the induced magnetic moment depends on the applied magnetic field and the shielding constant, σ:</a:t>
            </a:r>
          </a:p>
        </p:txBody>
      </p:sp>
      <p:pic>
        <p:nvPicPr>
          <p:cNvPr id="4" name="Picture 2" descr="H: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103" y="2388934"/>
            <a:ext cx="2493813" cy="545521"/>
          </a:xfrm>
          <a:prstGeom prst="rect">
            <a:avLst/>
          </a:prstGeom>
          <a:noFill/>
        </p:spPr>
      </p:pic>
      <p:pic>
        <p:nvPicPr>
          <p:cNvPr id="219140" name="Picture 4" descr="H: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240" y="5119118"/>
            <a:ext cx="2241030" cy="57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195" y="2232026"/>
            <a:ext cx="8836306" cy="2393066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In MRS- standard is the resonance of  a compound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Tetramethylsilane (TMS) - arbitrarily defined as 0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</a:p>
          <a:p>
            <a:pPr>
              <a:buNone/>
            </a:pPr>
            <a:endParaRPr lang="en-US" sz="2000" dirty="0" err="1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For in vivo MRS -  the water resonance is typically used as an internal standard, at 4.7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with regard to TMS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0540" y="427990"/>
            <a:ext cx="28244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altLang="en-US" sz="3600" u="sng" dirty="0" smtClean="0">
                <a:solidFill>
                  <a:srgbClr val="92D050"/>
                </a:solidFill>
                <a:effectLst/>
              </a:rPr>
              <a:t>REMEMBER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970" y="234315"/>
            <a:ext cx="9144000" cy="63246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  </a:t>
            </a:r>
            <a:r>
              <a:rPr lang="en-US" sz="24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4. Magnetic field homogeneity:</a:t>
            </a:r>
          </a:p>
          <a:p>
            <a:pPr marL="514350" indent="-514350">
              <a:buAutoNum type="arabicPeriod" startAt="3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MRS requires more homogenous magnetic  field than MRI. </a:t>
            </a: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Since, CS is proportional to external magnetic field,  smaller chemical shifts will be misinterpreted and incorrect conc. will be recorded in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inhomogenous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field.</a:t>
            </a: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Homogeneity required      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MRI  - 1 to 10 </a:t>
            </a:r>
            <a:r>
              <a:rPr lang="en-US" sz="2000" b="1" u="sng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  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MRS -  0.1 </a:t>
            </a:r>
            <a:r>
              <a:rPr lang="en-US" sz="2000" b="1" u="sng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</a:p>
          <a:p>
            <a:pPr>
              <a:buNone/>
            </a:pPr>
            <a:endParaRPr lang="en-US" sz="2000" b="1" u="sng" dirty="0" err="1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Magnetic field is made homogenous by – </a:t>
            </a:r>
            <a:r>
              <a:rPr lang="en-IN" alt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SHIMMING</a:t>
            </a:r>
          </a:p>
          <a:p>
            <a:endParaRPr lang="en-IN" altLang="en-US" sz="2000" b="1" u="sng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54642"/>
            <a:ext cx="8686800" cy="1173177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   </a:t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    </a:t>
            </a:r>
            <a:r>
              <a:rPr lang="en-US" sz="20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 LOCALISATION TECHNIQUES  IN  MRS 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/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4790" y="1428115"/>
            <a:ext cx="89916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Two major approaches to localize MRS signal :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Single voxel spectroscopy (SVS)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-  pulse sequences used are   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effectLst/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STEAM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PRESS 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ISIS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Multivoxel spectroscopy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- based on Chemical shift imaging (CSI)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05" y="553029"/>
            <a:ext cx="8229600" cy="1723869"/>
          </a:xfrm>
        </p:spPr>
        <p:txBody>
          <a:bodyPr/>
          <a:lstStyle/>
          <a:p>
            <a:r>
              <a:rPr lang="en-IN" altLang="en-US" sz="20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1.</a:t>
            </a:r>
            <a:r>
              <a:rPr lang="en-US" sz="20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STEAM ( STIMULATED ECHO ACQUISITION MODE)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3905"/>
            <a:ext cx="8991600" cy="62484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endParaRPr lang="en-IN" alt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</a:p>
          <a:p>
            <a:pPr marL="514350" indent="-514350"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Simple and short TE (20-30 ms 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)</a:t>
            </a:r>
          </a:p>
          <a:p>
            <a:endParaRPr lang="en-IN" alt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ADV:  More effective water suppression</a:t>
            </a:r>
          </a:p>
          <a:p>
            <a:pPr marL="514350" indent="-514350"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Disadvantage  - signal loss (approx. 50%)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-  susceptible to motion artifact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-  not suited for detection of nuclei                     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with short T2 values like  P31.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9882" y="749508"/>
            <a:ext cx="8964118" cy="6108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   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2. PRESS ( Point Resolved </a:t>
            </a:r>
            <a:r>
              <a:rPr lang="en-IN" alt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)</a:t>
            </a:r>
          </a:p>
          <a:p>
            <a:pPr>
              <a:buNone/>
            </a:pPr>
            <a:endParaRPr lang="en-IN" alt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90 - 180- 180 RF pulses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Used for longer TE ( 135, 270 ms)  spectroscopy.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Signals are strong (twice the SNR of STEAM)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Less susceptible to motion artifact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Disadvantage -  can’t  be performed  at  short TE values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  (&lt;40 ms 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2" y="1388745"/>
            <a:ext cx="8811718" cy="64008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3.   ISIS  ( </a:t>
            </a:r>
            <a:r>
              <a:rPr lang="en-IN" alt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Inversion Sequences)</a:t>
            </a:r>
          </a:p>
          <a:p>
            <a:endParaRPr lang="en-IN" altLang="en-US" sz="2000" b="1" u="sng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Three inversion pulses are applied f/b  a fourth non-selective pulse for observation of signal.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Specilally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useful for observation of nuclei with short T2 values - 31P.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/>
          <a:lstStyle/>
          <a:p>
            <a:pPr algn="ctr"/>
            <a:r>
              <a:rPr lang="en-US" sz="24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MULTIVOXEL  SPECTROSCOPY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0982" y="876300"/>
            <a:ext cx="8879398" cy="469423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Based on CSI. (also called MRSI)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Signal intensity, peak resonance area can be converted in image format and overlaid onto anatomical MR image.</a:t>
            </a:r>
          </a:p>
          <a:p>
            <a:endParaRPr lang="en-US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Phase encoding is done in one , two or  three dimensions to encode information from multiple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voxels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simultaneously.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Then data are translated to extract chemical shift information from multiple positions using  Fourier Transformations.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2395" y="366143"/>
            <a:ext cx="9144000" cy="6324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SVS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- Excellent  localization,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Field homogeneity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Excellent Water suppression.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Short time.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-Generate data from well defined small volume in short time – 3 to        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6 min.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endParaRPr lang="en-US" sz="2000" b="1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MVS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-  Advantage  of acquiring multiple spectra in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single acquisition.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Shown superimposed on MR image.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-  Long time- 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upto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12 min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-  Sensitive to motion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artefacts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</a:t>
            </a: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524000"/>
          </a:xfrm>
        </p:spPr>
        <p:txBody>
          <a:bodyPr/>
          <a:lstStyle/>
          <a:p>
            <a:pPr algn="ctr"/>
            <a:r>
              <a:rPr lang="en-US" sz="20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INTRODUCTION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595" y="1022281"/>
            <a:ext cx="9020176" cy="481336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Noninvasive technique to determine the molecular metabolites in any given living tissue.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A method of molecular imaging.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In many pathologic processes, metabolic changes precede anatomic changes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. Concentration of these metabolites alter in a defined reproducible way in diseased tissue - Abnormal spectra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So, MRS offers a method for early detection of diseases and can influence therapy.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27338" y="364578"/>
            <a:ext cx="6316662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Vs </a:t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pPr>
              <a:buNone/>
            </a:pP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.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. </a:t>
            </a:r>
            <a:endParaRPr lang="en-US" sz="20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. </a:t>
            </a:r>
          </a:p>
          <a:p>
            <a:pPr>
              <a:buNone/>
            </a:pP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.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35908" y="2781743"/>
            <a:ext cx="445957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)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0"/>
          <a:ext cx="9144000" cy="6828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313"/>
                <a:gridCol w="4697687"/>
              </a:tblGrid>
              <a:tr h="659568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               </a:t>
                      </a:r>
                      <a:r>
                        <a:rPr lang="en-US" sz="3200" b="1" baseline="0" dirty="0" smtClean="0"/>
                        <a:t>  </a:t>
                      </a:r>
                      <a:r>
                        <a:rPr lang="en-US" sz="3200" b="1" dirty="0" smtClean="0"/>
                        <a:t>MRI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                 MRS</a:t>
                      </a:r>
                      <a:endParaRPr lang="en-US" sz="3200" b="1" dirty="0"/>
                    </a:p>
                  </a:txBody>
                  <a:tcPr/>
                </a:tc>
              </a:tr>
              <a:tr h="5036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Digitizes signal &amp; generat</a:t>
                      </a:r>
                      <a:r>
                        <a:rPr lang="en-US" sz="1800" b="1" baseline="0" dirty="0" smtClean="0"/>
                        <a:t>e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images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smtClean="0"/>
                        <a:t>Digitizes signal &amp; generates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pectrum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33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Data analyzed in time  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smtClean="0"/>
                        <a:t> Data analyzed in frequency domain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84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Frequencies used to encode space.</a:t>
                      </a:r>
                    </a:p>
                    <a:p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Frequencies used to encode chemistry</a:t>
                      </a:r>
                    </a:p>
                    <a:p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46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 H2O &amp; Fat predominates</a:t>
                      </a:r>
                    </a:p>
                    <a:p>
                      <a:endParaRPr lang="en-US" sz="18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 Metabolites predominate</a:t>
                      </a:r>
                    </a:p>
                    <a:p>
                      <a:endParaRPr lang="en-US" sz="18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924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All field 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Field strength 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 1.5 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04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smtClean="0"/>
                        <a:t> Homogeneity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Imp (1-10ppm)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Field Homogeneity crucial(0.1ppm)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63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 additional shimming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Additional shimming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2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 smtClean="0"/>
                        <a:t>All available signal contribute</a:t>
                      </a:r>
                    </a:p>
                    <a:p>
                      <a:pPr>
                        <a:buNone/>
                      </a:pPr>
                      <a:endParaRPr lang="en-US" sz="18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smtClean="0"/>
                        <a:t>Selective signal contribute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094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5635463" y="163068"/>
            <a:ext cx="6794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NAA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6544870" y="3518685"/>
            <a:ext cx="1745173" cy="3231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Lipids</a:t>
            </a:r>
            <a:r>
              <a:rPr lang="en-US" sz="1500" b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,  L</a:t>
            </a:r>
            <a:r>
              <a:rPr lang="en-US" sz="1500" b="1" dirty="0" smtClean="0">
                <a:solidFill>
                  <a:schemeClr val="bg2"/>
                </a:solidFill>
                <a:latin typeface="+mn-lt"/>
              </a:rPr>
              <a:t>actate</a:t>
            </a:r>
            <a:endParaRPr lang="en-US" sz="1500" b="1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4303605" y="2247373"/>
            <a:ext cx="668338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Glu</a:t>
            </a:r>
            <a:r>
              <a:rPr lang="en-US" b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/</a:t>
            </a:r>
          </a:p>
          <a:p>
            <a:pPr>
              <a:defRPr/>
            </a:pPr>
            <a:r>
              <a:rPr lang="en-US" b="1" dirty="0" err="1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Gln</a:t>
            </a:r>
            <a:endParaRPr lang="en-US" b="1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3703193" y="1660573"/>
            <a:ext cx="4381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Cr</a:t>
            </a: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2835743" y="2330360"/>
            <a:ext cx="5905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Cho</a:t>
            </a: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2118458" y="2354128"/>
            <a:ext cx="453970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2"/>
                </a:solidFill>
                <a:latin typeface="+mn-lt"/>
              </a:rPr>
              <a:t>m</a:t>
            </a:r>
            <a:r>
              <a:rPr lang="en-US" b="1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I</a:t>
            </a:r>
            <a:endParaRPr lang="en-US" b="1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9502"/>
            <a:ext cx="8229600" cy="816077"/>
          </a:xfrm>
        </p:spPr>
        <p:txBody>
          <a:bodyPr/>
          <a:lstStyle/>
          <a:p>
            <a:pPr algn="ctr" fontAlgn="b"/>
            <a:r>
              <a:rPr lang="en-IN" altLang="en-US" sz="24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STEPS TO OBTAIN MRS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988142"/>
            <a:ext cx="9144000" cy="586985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1. Patient positioning and acquisition of MR images for    </a:t>
            </a:r>
          </a:p>
          <a:p>
            <a:pPr>
              <a:buClr>
                <a:srgbClr val="FF0000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localization-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2. Selection of MRS parameters : TE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TE-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20-30 ms, 135-145 ms , 270 ms</a:t>
            </a:r>
          </a:p>
          <a:p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Short TE-  ALL METABOLITES (</a:t>
            </a:r>
            <a:r>
              <a:rPr lang="en-US" sz="2000" b="1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Glu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, </a:t>
            </a:r>
            <a:r>
              <a:rPr lang="en-US" sz="2000" b="1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Gln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, </a:t>
            </a:r>
            <a:r>
              <a:rPr lang="en-US" sz="2000" b="1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mI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) are visible</a:t>
            </a:r>
          </a:p>
          <a:p>
            <a:endParaRPr lang="en-US" sz="2000" b="1" u="sng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Long TE (&gt;135ms) - major brain metabolites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- </a:t>
            </a:r>
            <a:r>
              <a:rPr lang="en-US" sz="2000" b="1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,</a:t>
            </a:r>
            <a:r>
              <a:rPr lang="en-US" sz="2000" b="1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Creatine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,NAA, Lactate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   Thus, Less noise at longer TE.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3.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SHIMMING: For narrower metabolic peaks,  better spectral resolution and good SNR.</a:t>
            </a:r>
            <a:endParaRPr lang="en-US" sz="2000" b="1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8180" y="1404620"/>
            <a:ext cx="8458200" cy="61722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Water suppression </a:t>
            </a:r>
          </a:p>
          <a:p>
            <a:pPr marL="457200" indent="-457200"/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So that small metabolite peaks are visible.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By CHESS technique.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 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5. MRS data collection, processing and display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Done by software.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Zero point in spectrum is set  at  freq. of TMS (tetra methyl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silane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72" y="329784"/>
            <a:ext cx="8754256" cy="652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54" y="647853"/>
            <a:ext cx="8660411" cy="11430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IN" altLang="en-US" sz="2800" b="1" dirty="0" smtClean="0">
                <a:latin typeface="Arial Unicode MS" panose="020B0604020202020204" charset="-122"/>
                <a:ea typeface="Arial Unicode MS" panose="020B0604020202020204" charset="-122"/>
              </a:rPr>
              <a:t>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15" y="2029624"/>
            <a:ext cx="9020175" cy="6253316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Look at the baseline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Look at peak separation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Identify the Normal &amp; Abnormal Metabolites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Assess Metabolite Ratios 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using Cr as internal reference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Should always be based on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-ratios of metabolites rather than absolute conc. of individual metabolites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-comparison with normal side.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190500"/>
            <a:ext cx="880999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u="sng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NAA Regional Variations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45" y="981321"/>
            <a:ext cx="9144000" cy="53684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Marker of neuronal / axonal viability and density </a:t>
            </a:r>
          </a:p>
          <a:p>
            <a:pPr>
              <a:buNone/>
            </a:pPr>
            <a:endParaRPr lang="en-US" sz="2000" b="1" u="sng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Adult – concentration more in gray matter than white matter.  Infant concentration is  equal in both.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 Evenly distributed throughout the cerebral cortex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 Less in hippocampus.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 Lesser in cerebellum.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  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</a:t>
            </a:r>
            <a:r>
              <a:rPr lang="en-IN" altLang="en-US" sz="2000" u="sng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NAA Pathological Variations</a:t>
            </a:r>
          </a:p>
          <a:p>
            <a:pPr>
              <a:buNone/>
            </a:pPr>
            <a:endParaRPr lang="en-IN" altLang="en-US" sz="20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NAA co</a:t>
            </a:r>
            <a:r>
              <a:rPr lang="en-IN" altLang="en-US" sz="2000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u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nt decreases in brain disorder , resulting in neuronal and axonal loss</a:t>
            </a: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Ex., neurodegenerative disease ,stroke ,tumor , epilepsy, multiple sclerosis (decreased number of neurons).</a:t>
            </a: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NAA concentration increases in </a:t>
            </a:r>
            <a:r>
              <a:rPr lang="en-US" sz="2000" u="sng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Canavan’s disease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(due to deficiency of enzyme N-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acetylaspartate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cyclase).</a:t>
            </a: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28599"/>
            <a:ext cx="8610600" cy="647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39115"/>
            <a:ext cx="8486775" cy="57277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Creatine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+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Phosphocreatine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=Total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Creatine</a:t>
            </a:r>
          </a:p>
          <a:p>
            <a:r>
              <a:rPr lang="en-IN" alt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arker of intact brain Energy Metabolism. 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Acts as store of ATP.</a:t>
            </a:r>
          </a:p>
          <a:p>
            <a:r>
              <a:rPr lang="en-IN" alt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U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sed as internal reference as most stable metabolite, Cr = 1</a:t>
            </a: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Higher in grey matter than white matter </a:t>
            </a:r>
            <a:r>
              <a:rPr lang="en-US" sz="2000" dirty="0" smtClean="0">
                <a:solidFill>
                  <a:schemeClr val="tx2"/>
                </a:solidFill>
                <a:latin typeface="Arial Unicode MS" panose="020B0604020202020204" charset="-122"/>
                <a:ea typeface="Arial Unicode MS" panose="020B0604020202020204" charset="-122"/>
              </a:rPr>
              <a:t>(as cell nucleus lies in neuronal body that lie in grey matter)</a:t>
            </a: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Higher in thalamus and cerebellum than white matter </a:t>
            </a:r>
            <a:r>
              <a:rPr lang="en-US" sz="2000" dirty="0" smtClean="0">
                <a:solidFill>
                  <a:schemeClr val="tx2"/>
                </a:solidFill>
                <a:latin typeface="Arial Unicode MS" panose="020B0604020202020204" charset="-122"/>
                <a:ea typeface="Arial Unicode MS" panose="020B0604020202020204" charset="-122"/>
              </a:rPr>
              <a:t>(as they are nuclei / grey matter / neuronal body )</a:t>
            </a: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Increased :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  In trauma,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Hypometabolic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states.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Reduced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Hypoxia, stroke, necrosis, malignant tumor (where it is used up already)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in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hypermatebolic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states- hyperthyroidism </a:t>
            </a: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65" y="617855"/>
            <a:ext cx="8681720" cy="445389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Nuclei with odd no of protons and neutrons (atomic mass number)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have a magnetic moment  and interact with external magnetic field and are observed in MR spectroscopic studies.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Ex : 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1H, 31P, 13C,19F, 23Na.</a:t>
            </a:r>
          </a:p>
          <a:p>
            <a:pPr>
              <a:buClr>
                <a:srgbClr val="FF0000"/>
              </a:buClr>
              <a:buNone/>
            </a:pPr>
            <a:endParaRPr lang="en-US" sz="20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None/>
            </a:pPr>
            <a:endParaRPr lang="en-US" sz="20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MRS  can detect metabolites in conc. more than 0.1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mM</a:t>
            </a:r>
            <a:r>
              <a:rPr lang="en-US" sz="2000" b="1" u="sng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0500"/>
            <a:ext cx="83407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9880"/>
            <a:ext cx="9621520" cy="6548120"/>
          </a:xfrm>
        </p:spPr>
        <p:txBody>
          <a:bodyPr/>
          <a:lstStyle/>
          <a:p>
            <a:pPr>
              <a:buNone/>
            </a:pPr>
            <a:r>
              <a:rPr lang="en-IN" alt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Phosphorylcholine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+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glycerophosphorylcholine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     Total Choline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 sz="2000" dirty="0" err="1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 is slightly more in white matter than gray but more in thalamus </a:t>
            </a:r>
            <a:r>
              <a:rPr lang="en-IN" alt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cerebellum.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Concerned with cell membrane turnover.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released during disease from the pool.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Increased  in condition of: myelin breakdown, hypercellular state– tumor (increased cell turnover).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Reduced in hepatic encephalopathy, stroke (decreased number of cells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and so cell membranes).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4034194" y="726853"/>
            <a:ext cx="267931" cy="366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3021" y="529518"/>
            <a:ext cx="8229600" cy="833284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4. MYOINOSITOL (</a:t>
            </a:r>
            <a:r>
              <a:rPr lang="en-US" sz="2400" dirty="0" err="1" smtClean="0">
                <a:latin typeface="Arial Unicode MS" panose="020B0604020202020204" charset="-122"/>
                <a:ea typeface="Arial Unicode MS" panose="020B0604020202020204" charset="-122"/>
              </a:rPr>
              <a:t>mI</a:t>
            </a:r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)  </a:t>
            </a:r>
            <a:b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/>
            </a:r>
            <a:b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r>
              <a:rPr lang="en-IN" alt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First peak : 3.56 ppm  Second peak : 4.1 ppm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808603"/>
            <a:ext cx="9144000" cy="606158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Acts  as an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osmolyte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(cell volume regulator 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Almost 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exclusively located in </a:t>
            </a:r>
            <a:r>
              <a:rPr lang="en-US" sz="2000" b="1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astrocytes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-- a marker of </a:t>
            </a:r>
            <a:r>
              <a:rPr lang="en-US" sz="2000" b="1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gliosis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Most dominant peak in 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newborns and decreases with age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Increases in-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Alzheimer’s disease, frontal lobe dementias  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(as neuron number deceases and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glial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cell marker increases),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diabetes,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hyperosmolar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states.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Decreases in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-  hepatic encephalopathy (edema), stroke, tumor ( as in these cases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glial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cell also decrease in number)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hyponatraemia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, osmotic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pontine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myelinolysis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err="1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908"/>
          <a:stretch>
            <a:fillRect/>
          </a:stretch>
        </p:blipFill>
        <p:spPr bwMode="auto">
          <a:xfrm>
            <a:off x="38099" y="38100"/>
            <a:ext cx="904254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304800"/>
            <a:ext cx="8302844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253" y="1899285"/>
            <a:ext cx="8813698" cy="5884863"/>
          </a:xfrm>
        </p:spPr>
        <p:txBody>
          <a:bodyPr/>
          <a:lstStyle/>
          <a:p>
            <a:pPr>
              <a:buNone/>
            </a:pP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Lactate increases in -: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hypoxia,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tumor, 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Mitochondrial encephalopathy, 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Canavan’s disease, 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Alexanders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disease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9" y="88900"/>
            <a:ext cx="8877301" cy="66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381000"/>
            <a:ext cx="8276402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6400" y="9144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Doublet at 30 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800" y="35433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Inverts at 144 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2827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Persists even after 270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304800"/>
            <a:ext cx="8517218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57400" y="3060700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100" y="4038600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-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600" y="425450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1400" y="433070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600" y="3060700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5200" y="328930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32740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729"/>
            <a:ext cx="9144000" cy="6400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Lipids 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: -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It is </a:t>
            </a:r>
            <a:r>
              <a:rPr lang="en-US" sz="2000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non specific indicator of anaerobic </a:t>
            </a:r>
            <a:r>
              <a:rPr lang="en-US" sz="2000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glycolysis</a:t>
            </a:r>
            <a:r>
              <a:rPr lang="en-US" sz="2000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Normally Bound - not seen</a:t>
            </a:r>
          </a:p>
          <a:p>
            <a:pPr>
              <a:buNone/>
            </a:pPr>
            <a:endParaRPr lang="en-US" sz="2000" b="1" u="sng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Seen when liberated in pathological processes -cell death and cell membrane destruction: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- high grade tumors with necrosis,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- multiple sclerosis,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- tuberculomas,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- stroke.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 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Definitely pathological - indicates necrosis and / or disruption of myelin sheath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 Difficult to differentiate from macromolecules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 Nonsignificant lipid - contamination of Voxel Of Interest from lipids in scalp.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24000"/>
          </a:xfrm>
        </p:spPr>
        <p:txBody>
          <a:bodyPr/>
          <a:lstStyle/>
          <a:p>
            <a:pPr algn="ctr"/>
            <a:r>
              <a:rPr lang="en-US" sz="20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PREREQUISITE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/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Basic  principles are the same as MRI with following differences: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ctr">
              <a:buClr>
                <a:srgbClr val="FF0000"/>
              </a:buClr>
              <a:buNone/>
            </a:pPr>
            <a:r>
              <a:rPr lang="en-US" sz="20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WATER SUPRESSION </a:t>
            </a:r>
          </a:p>
          <a:p>
            <a:pPr algn="ctr">
              <a:buClr>
                <a:srgbClr val="FF0000"/>
              </a:buClr>
              <a:buNone/>
            </a:pPr>
            <a:endParaRPr lang="en-US" sz="2000" b="1" u="sng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>
              <a:buClr>
                <a:srgbClr val="FF0000"/>
              </a:buClr>
            </a:pPr>
            <a:r>
              <a:rPr lang="en-US" sz="2000" b="1" u="sng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MR images are reconstructed from entire proton signals from tissue dominated by water and fat protons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. Protons from other metabolites do not contribute to imaging because of their negligible conc.</a:t>
            </a:r>
          </a:p>
          <a:p>
            <a:pPr algn="just">
              <a:buClr>
                <a:srgbClr val="FF0000"/>
              </a:buClr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>
              <a:buClr>
                <a:srgbClr val="FF0000"/>
              </a:buClr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In MRS - aim itself is to detect these small metabolites. </a:t>
            </a:r>
          </a:p>
          <a:p>
            <a:pPr algn="just">
              <a:buClr>
                <a:srgbClr val="FF0000"/>
              </a:buClr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>
              <a:buClr>
                <a:srgbClr val="FF0000"/>
              </a:buClr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Most metabolites of clinical interest resonate between resonant frequencies of water and fat. Hence </a:t>
            </a:r>
            <a:r>
              <a:rPr lang="en-US" sz="2000" b="1" u="sng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to detect them large signal from water protons needs to be suppressed.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133898"/>
            <a:ext cx="8422955" cy="62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24466"/>
            <a:ext cx="8967019" cy="63811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altLang="en-US" sz="2000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GLUTAMATE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Glutamate is excitatory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neurotransmitor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 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Glutamate is a neurotoxin when concentration exceeds that required for neurotransmission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Glut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amate is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elevated : in hypoxia, ischemia, recovering brain.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ctr">
              <a:buNone/>
            </a:pPr>
            <a:r>
              <a:rPr lang="en-IN" altLang="en-US" sz="2000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GLUTAMINE</a:t>
            </a:r>
            <a:endParaRPr lang="en-IN" alt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Glutamine is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astrocyte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marker.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Protective function of astrocyte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Main ammonia intake route.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0" indent="0">
              <a:buNone/>
            </a:pPr>
            <a:r>
              <a:rPr lang="en-IN" alt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          </a:t>
            </a:r>
            <a:r>
              <a:rPr lang="en-IN" altLang="en-US" sz="2000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ALANINE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Alanine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doublet seen at 1.48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Elevated in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meningioma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ctr">
              <a:buNone/>
            </a:pPr>
            <a:r>
              <a:rPr lang="en-US" sz="2000" b="1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Valine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and </a:t>
            </a:r>
            <a:r>
              <a:rPr lang="en-US" sz="2000" b="1" u="sng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leucine</a:t>
            </a:r>
            <a:r>
              <a:rPr lang="en-US" sz="2000" b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are marker of abscess  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2175" y="333375"/>
            <a:ext cx="6400800" cy="61722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Metabolite </a:t>
            </a:r>
            <a:r>
              <a:rPr lang="en-US" sz="2000" b="1" dirty="0" err="1" smtClean="0"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</a:p>
          <a:p>
            <a:pPr marL="914400" lvl="2" indent="0" algn="ctr">
              <a:buNone/>
            </a:pPr>
            <a:endParaRPr lang="en-US" sz="2000" b="1" dirty="0" err="1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Macromolecules                                                  0.5-1.8</a:t>
            </a:r>
          </a:p>
          <a:p>
            <a:pPr lvl="2" algn="just"/>
            <a:r>
              <a:rPr lang="en-US" sz="1600" dirty="0" err="1" smtClean="0">
                <a:latin typeface="Arial Unicode MS" panose="020B0604020202020204" charset="-122"/>
                <a:ea typeface="Arial Unicode MS" panose="020B0604020202020204" charset="-122"/>
              </a:rPr>
              <a:t>Cystosolic</a:t>
            </a:r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 amino acids                                        0.9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Lipid                                                                     0.9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Propylene glycol (doublet)                                   1.14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Ethanol (triplet)                                                    1.16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Lipid                                                                     1.3 . 1.4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Lactate (doublet)                                                  1.33</a:t>
            </a:r>
          </a:p>
          <a:p>
            <a:pPr lvl="2" algn="just"/>
            <a:r>
              <a:rPr lang="en-US" sz="1600" dirty="0" err="1" smtClean="0">
                <a:latin typeface="Arial Unicode MS" panose="020B0604020202020204" charset="-122"/>
                <a:ea typeface="Arial Unicode MS" panose="020B0604020202020204" charset="-122"/>
              </a:rPr>
              <a:t>Alanine</a:t>
            </a:r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 (doublet)                                                  1.48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Acetate                                                                 1.92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Marker peaks                                                        2.0-2.6</a:t>
            </a:r>
          </a:p>
          <a:p>
            <a:pPr lvl="2" algn="just"/>
            <a:r>
              <a:rPr lang="en-US" sz="1600" dirty="0" err="1" smtClean="0">
                <a:latin typeface="Arial Unicode MS" panose="020B0604020202020204" charset="-122"/>
                <a:ea typeface="Arial Unicode MS" panose="020B0604020202020204" charset="-122"/>
              </a:rPr>
              <a:t>Ketones</a:t>
            </a:r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                     2.2</a:t>
            </a:r>
          </a:p>
          <a:p>
            <a:pPr lvl="2" algn="just"/>
            <a:r>
              <a:rPr lang="en-US" sz="1600" dirty="0" err="1" smtClean="0">
                <a:latin typeface="Arial Unicode MS" panose="020B0604020202020204" charset="-122"/>
                <a:ea typeface="Arial Unicode MS" panose="020B0604020202020204" charset="-122"/>
              </a:rPr>
              <a:t>Succinate</a:t>
            </a:r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                   2.4</a:t>
            </a:r>
          </a:p>
          <a:p>
            <a:pPr lvl="2" algn="just"/>
            <a:r>
              <a:rPr lang="en-US" sz="1600" dirty="0" err="1" smtClean="0">
                <a:latin typeface="Arial Unicode MS" panose="020B0604020202020204" charset="-122"/>
                <a:ea typeface="Arial Unicode MS" panose="020B0604020202020204" charset="-122"/>
              </a:rPr>
              <a:t>Aspartate</a:t>
            </a:r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                   2.6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ã- </a:t>
            </a:r>
            <a:r>
              <a:rPr lang="en-US" sz="1600" dirty="0" err="1" smtClean="0">
                <a:latin typeface="Arial Unicode MS" panose="020B0604020202020204" charset="-122"/>
                <a:ea typeface="Arial Unicode MS" panose="020B0604020202020204" charset="-122"/>
              </a:rPr>
              <a:t>aminobutyric</a:t>
            </a:r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 acid (GABA)                                 2.9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Glycine                                                                   3.56</a:t>
            </a:r>
          </a:p>
          <a:p>
            <a:pPr lvl="2" algn="just"/>
            <a:r>
              <a:rPr lang="en-US" sz="1600" dirty="0" err="1" smtClean="0">
                <a:latin typeface="Arial Unicode MS" panose="020B0604020202020204" charset="-122"/>
                <a:ea typeface="Arial Unicode MS" panose="020B0604020202020204" charset="-122"/>
              </a:rPr>
              <a:t>Threonine</a:t>
            </a:r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                   3.6</a:t>
            </a:r>
          </a:p>
          <a:p>
            <a:pPr lvl="2" algn="just"/>
            <a:r>
              <a:rPr lang="en-US" sz="1600" dirty="0" err="1" smtClean="0">
                <a:latin typeface="Arial Unicode MS" panose="020B0604020202020204" charset="-122"/>
                <a:ea typeface="Arial Unicode MS" panose="020B0604020202020204" charset="-122"/>
              </a:rPr>
              <a:t>Mannitol</a:t>
            </a:r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                      3.8</a:t>
            </a:r>
          </a:p>
          <a:p>
            <a:pPr lvl="2" algn="just"/>
            <a:r>
              <a:rPr lang="en-US" sz="1600" dirty="0" smtClean="0">
                <a:latin typeface="Arial Unicode MS" panose="020B0604020202020204" charset="-122"/>
                <a:ea typeface="Arial Unicode MS" panose="020B0604020202020204" charset="-122"/>
              </a:rPr>
              <a:t>Lactate                                                                    4.1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0" y="10795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LIMITATIONS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/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5500"/>
            <a:ext cx="9144000" cy="60324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Neurotransmitters are beyond detection 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Low concentration)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-  Ach, NE, Dopamine, serotonin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(Exceptions - Glycine, Glutamate, Glutamine, GABA)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Hormonal messengers are not detected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Inositol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polyphosphates,  c- AMP(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Lack of Methyl group)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  <a:cs typeface="Arial" panose="020B0604020202020204" pitchFamily="34" charset="0"/>
              </a:rPr>
              <a:t>Macromolecules  not detected - RNA,  DNA (Bound state,  Limited Mobility)</a:t>
            </a: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  <a:cs typeface="Arial" panose="020B0604020202020204" pitchFamily="34" charset="0"/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Time required, </a:t>
            </a:r>
          </a:p>
          <a:p>
            <a:pPr>
              <a:buFont typeface="Wingdings" panose="05000000000000000000" charset="0"/>
              <a:buChar char="v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Motion artefacts may make it impossible in some pt</a:t>
            </a:r>
          </a:p>
          <a:p>
            <a:pPr>
              <a:buFont typeface="Wingdings" panose="05000000000000000000" charset="0"/>
              <a:buChar char="v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Expertise technician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4455" y="-16510"/>
            <a:ext cx="8686800" cy="1524000"/>
          </a:xfrm>
        </p:spPr>
        <p:txBody>
          <a:bodyPr/>
          <a:lstStyle/>
          <a:p>
            <a:pPr algn="ctr"/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</a:t>
            </a:r>
            <a:r>
              <a:rPr lang="en-US" sz="28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CLINICAL  APPLICATIONS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45870" y="1344295"/>
            <a:ext cx="7251700" cy="5078959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Ø"/>
            </a:pPr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Brain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Prostate</a:t>
            </a:r>
          </a:p>
          <a:p>
            <a:pPr lvl="0">
              <a:buFont typeface="Wingdings" panose="05000000000000000000" charset="0"/>
              <a:buChar char="Ø"/>
            </a:pPr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Breas</a:t>
            </a:r>
            <a:r>
              <a:rPr lang="en-IN" alt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t</a:t>
            </a:r>
            <a:endParaRPr lang="en-US" sz="24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sz="2400" dirty="0" err="1" smtClean="0">
                <a:latin typeface="Arial Unicode MS" panose="020B0604020202020204" charset="-122"/>
                <a:ea typeface="Arial Unicode MS" panose="020B0604020202020204" charset="-122"/>
              </a:rPr>
              <a:t>Gaucher’s</a:t>
            </a:r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 D: quantification of fat in marrow.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31P MRS: used in herpes encephalitis.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Liver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 dirty="0" smtClean="0">
                <a:latin typeface="Arial Unicode MS" panose="020B0604020202020204" charset="-122"/>
                <a:ea typeface="Arial Unicode MS" panose="020B0604020202020204" charset="-122"/>
              </a:rPr>
              <a:t>Cardiac.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24090"/>
            <a:ext cx="8229600" cy="605299"/>
          </a:xfrm>
        </p:spPr>
        <p:txBody>
          <a:bodyPr/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BRAIN TUMORS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4872" y="1319134"/>
            <a:ext cx="8769246" cy="553886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In general show 5 biochemical defects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NAA is decreased – destruction/absence of neurons &amp; axons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Cr  is moderately decreased - Low energy state of tumors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is increased - Proliferation of cell membrane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Lactate is increased - Increased anaerobic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glycolysis</a:t>
            </a:r>
          </a:p>
          <a:p>
            <a:pPr>
              <a:buFont typeface="Wingdings" panose="05000000000000000000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Lipid is increased -  Necrotic regions or Rx response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Reduced NAA/Cr ratio,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elevated Cho/Cr ratio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4" name="Content Placeholder 3" descr="http://spinwarp.ucsd.edu/neuroweb/Text/mrs-TXT_files/image006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729" y="191730"/>
            <a:ext cx="8760542" cy="645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915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I. DIAGNOSIS AND GRADING</a:t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0736" y="1039807"/>
            <a:ext cx="8922774" cy="55559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N" alt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Grading of </a:t>
            </a:r>
            <a:r>
              <a:rPr lang="en-US" sz="2000" b="1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glial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tumors</a:t>
            </a:r>
          </a:p>
          <a:p>
            <a:pPr marL="514350" indent="-514350">
              <a:buNone/>
            </a:pPr>
            <a:endParaRPr lang="en-US" sz="2000" b="1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Cho/ Cr ratio &gt; 2.0 in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glioma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, bet 1.3 -2.0 in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hamartoma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,and less than 1.3 in normal brain</a:t>
            </a:r>
          </a:p>
          <a:p>
            <a:pPr marL="514350" lvl="0" indent="-514350"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514350" lvl="0" indent="-514350">
              <a:buAutoNum type="arabicPeriod"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High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, low NAA,  presence of lactate and lipid- correlates wit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h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higher grade of malignancy-  reflects tumor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hypoxia and necrosis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E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:  in GBM.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9963" y="561381"/>
            <a:ext cx="8813698" cy="5456903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IN" altLang="en-US" sz="2000" b="1" u="sng" dirty="0" err="1" smtClean="0">
                <a:latin typeface="Arial Unicode MS" panose="020B0604020202020204" charset="-122"/>
                <a:ea typeface="Arial Unicode MS" panose="020B0604020202020204" charset="-122"/>
              </a:rPr>
              <a:t>ASTROCYTOMA</a:t>
            </a:r>
          </a:p>
          <a:p>
            <a:pPr marL="0" indent="0" algn="ctr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IN" altLang="en-US" sz="2000" b="1" dirty="0" err="1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0" indent="0" algn="ctr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IN" altLang="en-US" sz="2000" b="1" dirty="0" err="1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alt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M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yo-ionositol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- Marked elevation - Low grade gliomas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       Normal or absent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mI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-  High grade gliomas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NAA levels are low in all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astrocytoma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, but are lowest in grade-IV tumors.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is always elevated in solid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astrocytomata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, but is more so in those of higher grades.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The presence of lactate generally reflects necrosis and, therefore, a higher degree of malignancy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2290" y="109748"/>
            <a:ext cx="8229600" cy="1143000"/>
          </a:xfrm>
        </p:spPr>
        <p:txBody>
          <a:bodyPr/>
          <a:lstStyle/>
          <a:p>
            <a:pPr algn="ctr"/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IN" alt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GLIOBLASTOMA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showing a bifid lactate peak at 1.3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/>
            </a:r>
            <a:b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(TE = 270 ms)</a:t>
            </a: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00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4" name="Content Placeholder 3" descr="http://www.imagingeconomics.com/library/200208-04/200208-06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94872" y="1603948"/>
            <a:ext cx="8709286" cy="496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020175" cy="1995069"/>
          </a:xfrm>
        </p:spPr>
        <p:txBody>
          <a:bodyPr/>
          <a:lstStyle/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/>
            </a:r>
            <a:b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Concentration of water can be 10000 times the concentration of other metabolites. Most frequently used technique - 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Chemical Shift Selective excitation (CHESS) -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reduces  water signal by a factor of 1000</a:t>
            </a:r>
            <a:r>
              <a:rPr lang="en-US" sz="2000" dirty="0" smtClean="0">
                <a:solidFill>
                  <a:srgbClr val="FFFF00"/>
                </a:solidFill>
                <a:latin typeface="Arial Unicode MS" panose="020B0604020202020204" charset="-122"/>
                <a:ea typeface="Arial Unicode MS" panose="020B0604020202020204" charset="-122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(Adequate water suppression if base line is normal.) </a:t>
            </a: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456"/>
          <a:stretch>
            <a:fillRect/>
          </a:stretch>
        </p:blipFill>
        <p:spPr>
          <a:xfrm>
            <a:off x="210185" y="2009140"/>
            <a:ext cx="8722995" cy="4348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4852" y="0"/>
            <a:ext cx="8919147" cy="1049311"/>
          </a:xfrm>
        </p:spPr>
        <p:txBody>
          <a:bodyPr/>
          <a:lstStyle/>
          <a:p>
            <a:pPr algn="ctr"/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2. Low grade </a:t>
            </a:r>
            <a:r>
              <a:rPr lang="en-US" sz="2000" b="1" dirty="0" err="1" smtClean="0">
                <a:latin typeface="Arial Unicode MS" panose="020B0604020202020204" charset="-122"/>
                <a:ea typeface="Arial Unicode MS" panose="020B0604020202020204" charset="-122"/>
              </a:rPr>
              <a:t>glioma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 Vs  </a:t>
            </a:r>
            <a:r>
              <a:rPr lang="en-US" sz="2000" b="1" dirty="0" err="1" smtClean="0">
                <a:latin typeface="Arial Unicode MS" panose="020B0604020202020204" charset="-122"/>
                <a:ea typeface="Arial Unicode MS" panose="020B0604020202020204" charset="-122"/>
              </a:rPr>
              <a:t>Gliomatosis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b="1" dirty="0" err="1" smtClean="0">
                <a:latin typeface="Arial Unicode MS" panose="020B0604020202020204" charset="-122"/>
                <a:ea typeface="Arial Unicode MS" panose="020B0604020202020204" charset="-122"/>
              </a:rPr>
              <a:t>cerebri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(GC)</a:t>
            </a:r>
            <a:endParaRPr lang="en-US" sz="20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484026"/>
            <a:ext cx="8991600" cy="5373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Morphologically similar - infiltration of large area of brain parenchyma, lack of contrast  enhancement, often indistinguishable on brain biopsy.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Pts with GC -  poor  response chemo and Radiotherapy,   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     overall 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unfavourable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prognosis compared to  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     LGG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GC  - 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inc.levels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of  Cr compared to LGG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LGG - low to normal Cr. 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No significant differences in levels of Cho, NAA and myoinositol</a:t>
            </a: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67984"/>
          </a:xfrm>
        </p:spPr>
        <p:txBody>
          <a:bodyPr/>
          <a:lstStyle/>
          <a:p>
            <a:pPr algn="ctr"/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3. </a:t>
            </a:r>
            <a:r>
              <a:rPr lang="en-US" sz="2000" b="1" dirty="0" err="1" smtClean="0">
                <a:latin typeface="Arial Unicode MS" panose="020B0604020202020204" charset="-122"/>
                <a:ea typeface="Arial Unicode MS" panose="020B0604020202020204" charset="-122"/>
              </a:rPr>
              <a:t>Meningioma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  Vs   GBM </a:t>
            </a:r>
            <a:endParaRPr lang="en-US" sz="20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4872" y="1600200"/>
            <a:ext cx="8825303" cy="504044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Sometimes may be difficult to differentiate with conventional MR images. 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On  MRS,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Meningioma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- low NAA (neuron destruction)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- </a:t>
            </a:r>
            <a:r>
              <a:rPr lang="en-US" sz="2000" b="1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Alanine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peak 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GBM   - low NAA , high Lac , lipid peak.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</a:t>
            </a:r>
            <a:r>
              <a:rPr lang="en-IN" alt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- </a:t>
            </a:r>
            <a:r>
              <a:rPr lang="en-US" sz="2000" b="1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mI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increased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eningioma spectroscop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96806" y="792480"/>
            <a:ext cx="4436154" cy="46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http://www.imagingeconomics.com/library/200208-04/200208-06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93920" y="792481"/>
            <a:ext cx="4437888" cy="466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14883" y="5803392"/>
            <a:ext cx="50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MENINGIOMA               VS                         GBM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1598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524000"/>
          </a:xfrm>
        </p:spPr>
        <p:txBody>
          <a:bodyPr/>
          <a:lstStyle/>
          <a:p>
            <a:pPr algn="ctr"/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4. METASTASIS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4872" y="1143000"/>
            <a:ext cx="8949128" cy="5410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Most useful in solitary lesion.</a:t>
            </a: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High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,    Decreased - Cr    and     absent NAA </a:t>
            </a: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Astrocytomas also have similar spectra.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rgbClr val="FF0000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Differentiated by- sharp margin of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mets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with no spectroscopic abnormality in the immediate adjacent tissue.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Incontrast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gliomas -  spectroscopic abnormalities extending   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beyond the enhancing margin of tumor.</a:t>
            </a:r>
          </a:p>
          <a:p>
            <a:pPr>
              <a:buNone/>
            </a:pPr>
            <a:endParaRPr lang="en-US" sz="2000" i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Glycine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level markedly elevated in GBM , ependymoma and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medulloblastoma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whereas it is low in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mets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83105"/>
          </a:xfrm>
        </p:spPr>
        <p:txBody>
          <a:bodyPr/>
          <a:lstStyle/>
          <a:p>
            <a:pPr algn="ctr"/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5.  Lymphoma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8386" y="1486316"/>
            <a:ext cx="8540490" cy="371274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low NAA and high Cho. 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Similar to </a:t>
            </a:r>
            <a:r>
              <a:rPr lang="en-US" sz="2000" b="1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astrocytomas</a:t>
            </a: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endParaRPr lang="en-US" sz="2000" b="1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MRS  helpful in assessing  response  to treatment - successfully treated lymphoma shows progressive decreases in </a:t>
            </a:r>
            <a:r>
              <a:rPr lang="en-US" sz="20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 and lipids.</a:t>
            </a:r>
          </a:p>
          <a:p>
            <a:endParaRPr lang="en-US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II. TUMOR EXTENT - EDEMA VS INFILTRATION   </a:t>
            </a:r>
            <a:endParaRPr lang="en-US" sz="20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1435100"/>
            <a:ext cx="8934138" cy="52705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Both appear hyperintense on T2 and FLAIR.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MRS  - area of cellular infiltration shows increased Cho and low NAA.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-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Vasogenic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edema does not show any such changes.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MRS helps to delineate tumor margins - for complete tumor resection or planning RT and avoiding it (tumor under Rx.)</a:t>
            </a:r>
          </a:p>
          <a:p>
            <a:endParaRPr lang="en-US" sz="2000" b="1" i="1" u="sng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III.  Therapeutic  planning for gliomas and predicting response to therapy.</a:t>
            </a:r>
            <a:endParaRPr lang="en-US" sz="2000" b="1" i="1" u="sng" dirty="0" smtClean="0">
              <a:solidFill>
                <a:srgbClr val="00B05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882" y="152400"/>
            <a:ext cx="8506918" cy="151150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IV.  Radiation  necrosis Vs Tumor recurrence </a:t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1444" y="1663794"/>
            <a:ext cx="8345356" cy="338382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On MRI both appear as heterogeneous mass lesions with enhancement and edema.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On MRS,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Tumor recurrence - relative </a:t>
            </a:r>
            <a:r>
              <a:rPr lang="en-IN" alt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incresed c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holine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levels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Radiation necrosis-  shows low or absent Cho.</a:t>
            </a: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http://www.adeninepress.com/tech/images/kwoc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" y="1135760"/>
            <a:ext cx="42481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976" y="5411462"/>
            <a:ext cx="744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RADIATION NECROSIS                                TUMOUR RECURRENCE</a:t>
            </a:r>
            <a:endParaRPr lang="en-IN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87" y="1126236"/>
            <a:ext cx="42481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478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458200" cy="1905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V. DIFFERENTIATION  OF  INTRACRANIAL RING  ENHANCING LESIONS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0698" y="1676400"/>
            <a:ext cx="8964118" cy="41375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1. Necrotic brain tumors  Vs  abscess  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MRS  in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Pyogenic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abscess - shows lactate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- amino  acid peaks like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valine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leucine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            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Necrotic areas of tumors  - show only lactate peak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Further, anaerobic brain abscesses- acetate and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succinate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, which are not seen in aerobic ones.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5"/>
          <a:stretch/>
        </p:blipFill>
        <p:spPr bwMode="auto">
          <a:xfrm>
            <a:off x="341376" y="1159955"/>
            <a:ext cx="4279392" cy="436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img.medscape.com/fullsize/migrated/581/547/nf581547.fig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9"/>
          <a:stretch/>
        </p:blipFill>
        <p:spPr bwMode="auto">
          <a:xfrm>
            <a:off x="4620768" y="1159954"/>
            <a:ext cx="4255008" cy="43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1072" y="5643110"/>
            <a:ext cx="475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PYOGENIC ABSCESS VS BRAIN TUMOUR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733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970" y="1130935"/>
            <a:ext cx="9144000" cy="693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Factors affecting resonance frequency: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Lamda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(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Gyromagnetic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ratio),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</a:t>
            </a:r>
            <a:r>
              <a:rPr lang="en-IN" alt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F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ield strength,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Chemical environment,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Magnetic homogeneity.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</a:t>
            </a:r>
          </a:p>
          <a:p>
            <a:pPr marL="0" indent="0"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i="1" dirty="0" smtClean="0">
                <a:solidFill>
                  <a:srgbClr val="92D050"/>
                </a:solidFill>
                <a:latin typeface="Arial Unicode MS" panose="020B0604020202020204" charset="-122"/>
                <a:ea typeface="Arial Unicode MS" panose="020B0604020202020204" charset="-122"/>
              </a:rPr>
              <a:t>    </a:t>
            </a: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2.   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anose="020B0604020202020204" charset="-122"/>
                <a:ea typeface="Arial Unicode MS" panose="020B0604020202020204" charset="-122"/>
              </a:rPr>
              <a:t>Pyogenic</a:t>
            </a:r>
            <a:r>
              <a:rPr lang="en-US" sz="2000" b="1" dirty="0" smtClean="0">
                <a:solidFill>
                  <a:srgbClr val="00B050"/>
                </a:solidFill>
                <a:latin typeface="Arial Unicode MS" panose="020B0604020202020204" charset="-122"/>
                <a:ea typeface="Arial Unicode MS" panose="020B0604020202020204" charset="-122"/>
              </a:rPr>
              <a:t>  Vs  Tubercular  abscess</a:t>
            </a:r>
            <a:br>
              <a:rPr lang="en-US" sz="2000" b="1" dirty="0" smtClean="0">
                <a:solidFill>
                  <a:srgbClr val="00B050"/>
                </a:solidFill>
                <a:latin typeface="Arial Unicode MS" panose="020B0604020202020204" charset="-122"/>
                <a:ea typeface="Arial Unicode MS" panose="020B0604020202020204" charset="-122"/>
              </a:rPr>
            </a:br>
            <a:r>
              <a:rPr lang="en-US" sz="2000" b="1" dirty="0" smtClean="0">
                <a:solidFill>
                  <a:srgbClr val="00B050"/>
                </a:solidFill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endParaRPr lang="en-US" sz="2000" b="1" dirty="0">
              <a:solidFill>
                <a:srgbClr val="00B05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4814" y="1600200"/>
            <a:ext cx="8735362" cy="4860561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Pyogenic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- lipid, lactate and amino acids-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valine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,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leucine</a:t>
            </a: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Tubercular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abcesses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-  only lipids and lactate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TB abscesses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vs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necrotic tumors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Both show only lipids and lactate, but necrotic high grade tumors als</a:t>
            </a:r>
            <a:r>
              <a:rPr lang="en-IN" alt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o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show significantly elevated  Cho / NAA ratios.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408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3</a:t>
            </a:r>
            <a:r>
              <a:rPr lang="en-US" sz="2000" dirty="0" smtClean="0">
                <a:solidFill>
                  <a:srgbClr val="00B050"/>
                </a:solidFill>
                <a:latin typeface="Arial Unicode MS" panose="020B0604020202020204" charset="-122"/>
                <a:ea typeface="Arial Unicode MS" panose="020B0604020202020204" charset="-122"/>
              </a:rPr>
              <a:t>.   </a:t>
            </a:r>
            <a:r>
              <a:rPr lang="en-US" sz="2000" b="1" dirty="0" smtClean="0">
                <a:solidFill>
                  <a:srgbClr val="00B050"/>
                </a:solidFill>
                <a:latin typeface="Arial Unicode MS" panose="020B0604020202020204" charset="-122"/>
                <a:ea typeface="Arial Unicode MS" panose="020B0604020202020204" charset="-122"/>
              </a:rPr>
              <a:t>NCC Vs Intracranial  tuberculoma </a:t>
            </a:r>
            <a:r>
              <a:rPr lang="en-US" sz="2000" dirty="0" smtClean="0">
                <a:solidFill>
                  <a:srgbClr val="00B050"/>
                </a:solidFill>
                <a:latin typeface="Arial Unicode MS" panose="020B0604020202020204" charset="-122"/>
                <a:ea typeface="Arial Unicode MS" panose="020B0604020202020204" charset="-122"/>
              </a:rPr>
              <a:t/>
            </a:r>
            <a:br>
              <a:rPr lang="en-US" sz="2000" dirty="0" smtClean="0">
                <a:solidFill>
                  <a:srgbClr val="00B050"/>
                </a:solidFill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dirty="0">
              <a:solidFill>
                <a:srgbClr val="00B05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93908"/>
            <a:ext cx="9144000" cy="464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NCC- shows an extremely low levels of metabolites.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TB-  primarily lipid peak at 0.9 and 1.3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(d/t large lipid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fraction present in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mycobacteria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).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Recent studies –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Tuberculomas  show inc.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and low Cr with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Cho/Cr ratio &gt;1  in  tuberculomas as compared to NCC.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http://ee_ce_img.s3.amazonaws.com/cache/ce_img/media/remote/ce_img/https_ee_channel_images.s3.amazonaws.com/article-figures/3393/article-g02_400_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29" y="1238883"/>
            <a:ext cx="4733671" cy="41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8" b="50000"/>
          <a:stretch/>
        </p:blipFill>
        <p:spPr bwMode="auto">
          <a:xfrm>
            <a:off x="42671" y="1238884"/>
            <a:ext cx="4367657" cy="411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5664" y="5559552"/>
            <a:ext cx="501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NCC                                        TUBERCULOMA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59122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4872" y="0"/>
            <a:ext cx="8491928" cy="1543987"/>
          </a:xfrm>
        </p:spPr>
        <p:txBody>
          <a:bodyPr/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C.  MRS  IN  EPILEPSY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:</a:t>
            </a:r>
            <a:b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4945" y="1276985"/>
            <a:ext cx="9144000" cy="5105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Conventional MRI - normal in some cases of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mesial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 temporal lobe epilepsy. </a:t>
            </a:r>
          </a:p>
          <a:p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MRS -  metabolic changes that precede imaging findings, like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                 low NAA,  NAA/ (Cho+ Cr)  in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ipsilateral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  hippocampus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- NAA/Cr - reduced in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ipsilateral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frontal lobe in frontal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lobe epilepsy.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31P MRS-  pH and      Pi, in involved frontal lobe/ hippocampus.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Changes persist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interictally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- helps to lateralize epileptic focus.</a:t>
            </a:r>
          </a:p>
          <a:p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Pre-op planning of epilepsy surgery.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847205" y="3817105"/>
            <a:ext cx="1524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2250" y="149900"/>
            <a:ext cx="8229600" cy="1573967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VI.   NEURODEGENERATIVE DISEASES</a:t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224582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  1.  </a:t>
            </a:r>
            <a:r>
              <a:rPr lang="en-US" sz="2000" b="1" dirty="0" err="1" smtClean="0">
                <a:latin typeface="Arial Unicode MS" panose="020B0604020202020204" charset="-122"/>
                <a:ea typeface="Arial Unicode MS" panose="020B0604020202020204" charset="-122"/>
              </a:rPr>
              <a:t>Alzheimers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disease </a:t>
            </a: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Diagnosis is achieved – at autopsy</a:t>
            </a: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AD </a:t>
            </a:r>
            <a:r>
              <a:rPr lang="en-US" sz="2000" b="1" dirty="0" err="1" smtClean="0">
                <a:latin typeface="Arial Unicode MS" panose="020B0604020202020204" charset="-122"/>
                <a:ea typeface="Arial Unicode MS" panose="020B0604020202020204" charset="-122"/>
              </a:rPr>
              <a:t>vs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NPH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MRS – AD    -  Dec. NAA , NAA/Cr in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fronto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-parietal, temporal lobes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   and hippocampus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-  Increased myo-Ionositol is hallmark of  AD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        - </a:t>
            </a:r>
            <a:r>
              <a:rPr lang="en-US" sz="2000" dirty="0" err="1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mI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/Cr increased (help to diff.  from other dementia)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               NPH   -  NAA/Cr  is unchanged.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31 P MRS     -  Inc. PME, </a:t>
            </a:r>
            <a:r>
              <a:rPr lang="en-US" sz="2000" b="1" u="sng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dec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. </a:t>
            </a:r>
            <a:r>
              <a:rPr lang="en-US" sz="2000" b="1" u="sng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PCr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in initial stages of AD.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              -  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As dementia  worsens, level of PME </a:t>
            </a:r>
            <a:r>
              <a:rPr lang="en-US" sz="2000" b="1" u="sng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dec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and </a:t>
            </a:r>
            <a:r>
              <a:rPr lang="en-US" sz="2000" b="1" u="sng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PCr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             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                  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 descr="Image result for alzheimer spectros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62"/>
          <a:stretch/>
        </p:blipFill>
        <p:spPr bwMode="auto">
          <a:xfrm>
            <a:off x="451104" y="923860"/>
            <a:ext cx="8497823" cy="44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7024" y="5535168"/>
            <a:ext cx="498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NORMAL BRAIN    VS                ALZHEIMERS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16546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9822" y="-179882"/>
            <a:ext cx="8237095" cy="131913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VII.  MRS  in  </a:t>
            </a:r>
            <a:r>
              <a:rPr lang="en-US" sz="2000" b="1" dirty="0" err="1" smtClean="0">
                <a:latin typeface="Arial Unicode MS" panose="020B0604020202020204" charset="-122"/>
                <a:ea typeface="Arial Unicode MS" panose="020B0604020202020204" charset="-122"/>
              </a:rPr>
              <a:t>Demyelinating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  diseases</a:t>
            </a:r>
            <a:endParaRPr lang="en-US" sz="20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4871" y="1219200"/>
            <a:ext cx="8676173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1. Multiple  sclerosis</a:t>
            </a:r>
          </a:p>
          <a:p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Hyperacute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plaques -  normal spectrum</a:t>
            </a: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Acute  active plaques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- Enhance with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Gd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-DTPA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- Raised lactate and mobile lipids  and so called 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    “marker peaks” in 2.1-2.6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(not seen in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      children)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Chronic plaques -    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mI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(myoinositol).</a:t>
            </a: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NAA or NAA/Cr  is a good surrogate marker for monitoring of  response to treatment in  MS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.</a:t>
            </a:r>
          </a:p>
          <a:p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Myo-Ionositol level detected when disease process is severe.</a:t>
            </a:r>
          </a:p>
          <a:p>
            <a:endParaRPr lang="en-US" sz="2000" b="1" i="1" u="sng" dirty="0" smtClean="0">
              <a:solidFill>
                <a:schemeClr val="tx1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2736528" y="4494591"/>
            <a:ext cx="97436" cy="3310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5368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AGE VARIATIONS</a:t>
            </a:r>
            <a:br>
              <a:rPr lang="en-US" sz="28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8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4" y="1357232"/>
            <a:ext cx="8966579" cy="497975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CHILD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2 Days Choline &amp; 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mI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are high, NAA is low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Lactate present  in preterm and small for date infant,  present till 40 weeks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. 2 Months All are roughly equal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. 2 Years Adult pattern, increased NAA and low choline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660" y="129128"/>
            <a:ext cx="8574098" cy="63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026"/>
          </a:xfrm>
        </p:spPr>
        <p:txBody>
          <a:bodyPr/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F.  HEAD TRAUMA:</a:t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To evaluate  tissue viability following trauma.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Helps to decide  and whether RX is effective.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MRS  in  injured region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- highly       lactate  - due to ischemia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-     NAA, Cr, Cho  -  due to edema (dilution effect).</a:t>
            </a: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Diffuse axonal injury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- grossly normal CT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-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significant     NAA/Cr and NAA/Cho in 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splenium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of patients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- correlating well with severity of head injury.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1765646" y="2543885"/>
            <a:ext cx="152400" cy="30480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057295" y="2946840"/>
            <a:ext cx="1524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197371" y="4411730"/>
            <a:ext cx="1524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60400" y="788035"/>
            <a:ext cx="7683500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000" b="1" u="sng" dirty="0" smtClean="0">
                <a:solidFill>
                  <a:schemeClr val="tx1"/>
                </a:solidFill>
                <a:effectLst/>
                <a:sym typeface="+mn-ea"/>
              </a:rPr>
              <a:t>Gyromagnetic ratio</a:t>
            </a:r>
            <a:r>
              <a:rPr lang="en-US" sz="2000" b="1" dirty="0" smtClean="0">
                <a:solidFill>
                  <a:schemeClr val="tx1"/>
                </a:solidFill>
                <a:effectLst/>
                <a:sym typeface="+mn-ea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effectLst/>
                <a:sym typeface="+mn-ea"/>
              </a:rPr>
              <a:t>Fixed for an atom of an </a:t>
            </a:r>
            <a:r>
              <a:rPr lang="en-US" sz="2000" dirty="0" smtClean="0">
                <a:solidFill>
                  <a:schemeClr val="tx1"/>
                </a:solidFill>
                <a:effectLst/>
                <a:sym typeface="+mn-ea"/>
              </a:rPr>
              <a:t>element.</a:t>
            </a:r>
          </a:p>
          <a:p>
            <a:pPr marL="514350" indent="-514350">
              <a:buAutoNum type="arabicPeriod"/>
            </a:pPr>
            <a:endParaRPr lang="en-US" sz="2000" dirty="0">
              <a:sym typeface="+mn-ea"/>
            </a:endParaRPr>
          </a:p>
          <a:p>
            <a:r>
              <a:rPr lang="en-IN" sz="2000" dirty="0"/>
              <a:t>T</a:t>
            </a:r>
            <a:r>
              <a:rPr lang="en-IN" sz="2000" dirty="0" smtClean="0"/>
              <a:t>he</a:t>
            </a:r>
            <a:r>
              <a:rPr lang="en-IN" sz="2000" dirty="0"/>
              <a:t> </a:t>
            </a:r>
            <a:r>
              <a:rPr lang="en-IN" sz="2000" b="1" dirty="0"/>
              <a:t>gyromagnetic ratio</a:t>
            </a:r>
            <a:r>
              <a:rPr lang="en-IN" sz="2000" dirty="0"/>
              <a:t> (also sometimes known as the </a:t>
            </a:r>
            <a:r>
              <a:rPr lang="en-IN" sz="2000" b="1" dirty="0" err="1"/>
              <a:t>magnetogyric</a:t>
            </a:r>
            <a:r>
              <a:rPr lang="en-IN" sz="2000" b="1" dirty="0"/>
              <a:t> ratio</a:t>
            </a:r>
            <a:r>
              <a:rPr lang="en-IN" sz="2000" dirty="0"/>
              <a:t> in other disciplines) of a particle or system is the </a:t>
            </a:r>
            <a:r>
              <a:rPr lang="en-IN" sz="2000" dirty="0">
                <a:hlinkClick r:id="rId2" tooltip="Ratio"/>
              </a:rPr>
              <a:t>ratio</a:t>
            </a:r>
            <a:r>
              <a:rPr lang="en-IN" sz="2000" dirty="0"/>
              <a:t> of its </a:t>
            </a:r>
            <a:r>
              <a:rPr lang="en-IN" sz="2000" dirty="0">
                <a:hlinkClick r:id="rId3" tooltip="Magnetic moment"/>
              </a:rPr>
              <a:t>magnetic moment</a:t>
            </a:r>
            <a:r>
              <a:rPr lang="en-IN" sz="2000" dirty="0"/>
              <a:t> to its </a:t>
            </a:r>
            <a:r>
              <a:rPr lang="en-IN" sz="2000" dirty="0">
                <a:hlinkClick r:id="rId4" tooltip="Angular momentum"/>
              </a:rPr>
              <a:t>angular </a:t>
            </a:r>
            <a:r>
              <a:rPr lang="en-IN" sz="2000" dirty="0" smtClean="0">
                <a:hlinkClick r:id="rId4" tooltip="Angular momentum"/>
              </a:rPr>
              <a:t>momentum</a:t>
            </a:r>
            <a:r>
              <a:rPr lang="en-IN" sz="2000" dirty="0"/>
              <a:t>.</a:t>
            </a:r>
            <a:endParaRPr lang="en-IN" sz="2000" dirty="0">
              <a:effectLst/>
              <a:sym typeface="+mn-ea"/>
            </a:endParaRPr>
          </a:p>
          <a:p>
            <a:endParaRPr lang="en-IN" sz="2000" dirty="0" smtClean="0">
              <a:sym typeface="+mn-ea"/>
            </a:endParaRPr>
          </a:p>
          <a:p>
            <a:r>
              <a:rPr lang="en-IN" sz="2000" dirty="0"/>
              <a:t>The gyromagnetic ratio (MHz/T) for a few commonly measured or imaged isotopes are </a:t>
            </a:r>
            <a:r>
              <a:rPr lang="en-IN" sz="2000" baseline="30000" dirty="0"/>
              <a:t>1</a:t>
            </a:r>
            <a:r>
              <a:rPr lang="en-IN" sz="2000" dirty="0" smtClean="0"/>
              <a:t>:</a:t>
            </a:r>
          </a:p>
          <a:p>
            <a:endParaRPr lang="en-IN" sz="2000" dirty="0"/>
          </a:p>
          <a:p>
            <a:r>
              <a:rPr lang="en-IN" sz="2000" dirty="0" smtClean="0"/>
              <a:t>H-1 </a:t>
            </a:r>
            <a:r>
              <a:rPr lang="en-IN" sz="2000" dirty="0"/>
              <a:t>                  42.58</a:t>
            </a:r>
          </a:p>
          <a:p>
            <a:r>
              <a:rPr lang="en-IN" sz="2000" dirty="0"/>
              <a:t>F-19                 40.05</a:t>
            </a:r>
          </a:p>
          <a:p>
            <a:r>
              <a:rPr lang="en-IN" sz="2000" dirty="0"/>
              <a:t>Na-23               11.26</a:t>
            </a:r>
          </a:p>
          <a:p>
            <a:r>
              <a:rPr lang="en-IN" sz="2000" dirty="0"/>
              <a:t>P-31                 17.24</a:t>
            </a:r>
          </a:p>
          <a:p>
            <a:endParaRPr lang="en-US" sz="2000" dirty="0" smtClean="0"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/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G.  MRS in STROKE </a:t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9882" y="1752600"/>
            <a:ext cx="8964118" cy="4952999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Acute stroke-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-      NAA and     lactate level - in area of infarct.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- Correlates clinically with functional outcome and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disability.</a:t>
            </a: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In  ischemic penumbra -  lactate without </a:t>
            </a:r>
            <a:r>
              <a:rPr lang="en-US" sz="2000" b="1" u="sng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dec</a:t>
            </a:r>
            <a:r>
              <a:rPr lang="en-US" sz="2000" b="1" u="sng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in NAA.</a:t>
            </a:r>
          </a:p>
          <a:p>
            <a:endParaRPr lang="en-US" sz="2000" b="1" u="sng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Chronic infracts - raised lactate levels.(??? Lactate may be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                                 present in low level)</a:t>
            </a: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2454210" y="2384979"/>
            <a:ext cx="1524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129797" y="2481285"/>
            <a:ext cx="149902" cy="404735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3340160" y="3876649"/>
            <a:ext cx="1524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http://stroke.ahajournals.org/content/strokeaha/43/11/2962/F3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3" y="769621"/>
            <a:ext cx="8061833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593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err="1" smtClean="0">
                <a:latin typeface="Arial Unicode MS" panose="020B0604020202020204" charset="-122"/>
                <a:ea typeface="Arial Unicode MS" panose="020B0604020202020204" charset="-122"/>
              </a:rPr>
              <a:t>Leukodystrophies</a:t>
            </a:r>
            <a:r>
              <a:rPr lang="en-US" sz="2400" b="1" u="sng" dirty="0" smtClean="0">
                <a:latin typeface="Arial Unicode MS" panose="020B0604020202020204" charset="-122"/>
                <a:ea typeface="Arial Unicode MS" panose="020B0604020202020204" charset="-122"/>
              </a:rPr>
              <a:t>: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MRS can detect secondary changes that result from these disorder - help in diagnosis.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Ex :    High NAA — 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Canavans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disease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High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phenylephrine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(7.3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) —  PKU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Abnormal lipids— 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Niemann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pick disease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High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glycine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( at       )—  Non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ketotic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hyperglycemia.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High lactate—  Mitochondrial disorders    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Content Placeholder 10" descr="nw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57249" y="2684668"/>
            <a:ext cx="4088345" cy="3966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" y="274638"/>
            <a:ext cx="8630431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HYPOXIC ISCHEMIC INJURY</a:t>
            </a:r>
            <a:b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3948"/>
            <a:ext cx="4343400" cy="52540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MRI - may be normal in first     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few days, DWI shows  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changes in 2-4 days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MRS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- Appearance of    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lactate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- Loss of NAA ,Cr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- Increase of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Glx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, Cho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. Persistent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lac</a:t>
            </a:r>
            <a:r>
              <a:rPr lang="en-IN" alt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tate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at 1 yr is poor prognostic sign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56" y="1528445"/>
            <a:ext cx="4919289" cy="380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72"/>
            <a:ext cx="8229600" cy="667603"/>
          </a:xfrm>
        </p:spPr>
        <p:txBody>
          <a:bodyPr/>
          <a:lstStyle/>
          <a:p>
            <a:pPr algn="ctr"/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MRS  OF PROSTATE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321"/>
            <a:ext cx="9144000" cy="5915167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Combined with MRI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- To differentiate benign conditions from Ca   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prostate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-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Intraglandular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cancer localization and staging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- Tumor volume estimation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- Assessment of cancer aggressiveness.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           Pref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use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endorectal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coil.</a:t>
            </a:r>
            <a:b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Use 1H MRS,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Peaks for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,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creatine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and polyamines overlap in regions of healthy prostate tissue. So we consider them together but actually increase in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choline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is pathological.</a:t>
            </a:r>
          </a:p>
          <a:p>
            <a:pPr>
              <a:buFont typeface="Wingdings" panose="05000000000000000000" charset="0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Citrate is present in normal cells and decreases in cancer and so ratio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choline+creatine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: citrate is most specific.</a:t>
            </a:r>
          </a:p>
          <a:p>
            <a:pPr>
              <a:buFont typeface="Wingdings" panose="05000000000000000000" charset="0"/>
              <a:buChar char="Ø"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Chances of % malignancy if ratio is &gt; than normal &gt; than twice or thrice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MRS OF PROSTATE</a:t>
            </a:r>
            <a:endParaRPr lang="en-US" sz="20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252" y="2138516"/>
            <a:ext cx="4586748" cy="380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227" y="2140235"/>
            <a:ext cx="4188541" cy="379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929497"/>
            <a:ext cx="9144000" cy="6448567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1H MRS is commonly used - more sensitive than 31P.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Multichannel phased array coil.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SVS is more sensitive and commonly used.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Adipose tissue  - abundant in breast, absent in brain. Can cause contamination of spectra.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Voxel placement – most important</a:t>
            </a:r>
          </a:p>
          <a:p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Placed to cover as much of lesion as possible while excluding surrounding adipose and 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fibroglandular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 tissue.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Use of long TE – 135 to 350 ms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To reduce amplitude of lipid and water signals through natural T2 relaxation effects that still allows assessment of pathological lipid signals.</a:t>
            </a:r>
          </a:p>
          <a:p>
            <a:r>
              <a:rPr lang="en-US" sz="2000" b="1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t Cho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– at  3.2ppm-- most important metabolite.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To diff benign from malign, 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To monitor Rx,</a:t>
            </a:r>
          </a:p>
          <a:p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103" y="-40948"/>
            <a:ext cx="2869565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altLang="en-US" sz="3200" b="1" u="sng" dirty="0" smtClean="0">
                <a:solidFill>
                  <a:schemeClr val="tx1"/>
                </a:solidFill>
              </a:rPr>
              <a:t>MRS BREAST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0" y="274638"/>
            <a:ext cx="8474485" cy="1143000"/>
          </a:xfrm>
        </p:spPr>
        <p:txBody>
          <a:bodyPr/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APPLICATIONS</a:t>
            </a:r>
            <a:b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</a:br>
            <a:endParaRPr lang="en-US" sz="20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0" y="1600200"/>
            <a:ext cx="8651465" cy="4889090"/>
          </a:xfrm>
        </p:spPr>
        <p:txBody>
          <a:bodyPr/>
          <a:lstStyle/>
          <a:p>
            <a:r>
              <a:rPr lang="en-US" sz="2000" b="1" dirty="0" smtClean="0">
                <a:latin typeface="Arial Unicode MS" panose="020B0604020202020204" charset="-122"/>
                <a:ea typeface="Arial Unicode MS" panose="020B0604020202020204" charset="-122"/>
              </a:rPr>
              <a:t>Benign Vs malignant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-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Raised  </a:t>
            </a:r>
            <a:r>
              <a:rPr lang="en-US" sz="2000" dirty="0" err="1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tCho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in malignant lesions.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-Some benign pathologies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Fibroadenoma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           detectable levels of     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Tubular adenomas                    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tCho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at 1.5 T</a:t>
            </a: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          Lactating subjects</a:t>
            </a:r>
          </a:p>
          <a:p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503168" y="2611491"/>
            <a:ext cx="533400" cy="1810383"/>
          </a:xfrm>
          <a:prstGeom prst="rightBrace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638425" y="2472690"/>
            <a:ext cx="313817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altLang="en-US" sz="4000"/>
              <a:t>THANK YOU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687695" y="4384040"/>
            <a:ext cx="24053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altLang="en-US"/>
              <a:t>- Dr. Azharuddin Syed</a:t>
            </a:r>
          </a:p>
          <a:p>
            <a:r>
              <a:rPr lang="en-IN" altLang="en-US"/>
              <a:t>   JR II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3300"/>
            <a:ext cx="8813800" cy="5676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So, in homogenous field,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Precessional  frequency of protons in a given metabolite proportional to chemical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shift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the position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of metabolic peak.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From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Larmor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equation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,</a:t>
            </a:r>
            <a:r>
              <a:rPr lang="el-GR" sz="2000" b="1" dirty="0"/>
              <a:t> ω = γ</a:t>
            </a:r>
            <a:r>
              <a:rPr lang="en-IN" sz="2000" b="1" i="1" dirty="0"/>
              <a:t>B</a:t>
            </a:r>
            <a:endParaRPr lang="en-IN" sz="2000" b="1" dirty="0"/>
          </a:p>
          <a:p>
            <a:pPr>
              <a:buNone/>
            </a:pPr>
            <a:r>
              <a:rPr lang="en-US" sz="20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  </a:t>
            </a:r>
            <a:r>
              <a:rPr lang="en-US" sz="2000" dirty="0" err="1" smtClean="0">
                <a:latin typeface="Arial Unicode MS" panose="020B0604020202020204" charset="-122"/>
                <a:ea typeface="Arial Unicode MS" panose="020B0604020202020204" charset="-122"/>
              </a:rPr>
              <a:t>precessional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 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frequency of any proton is directly proportional to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external magnetic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field strength.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Chemical Shift in Hz will be different at different magnetic field strengths. Hence, </a:t>
            </a:r>
            <a:r>
              <a:rPr lang="en-US" sz="2000" b="1" i="1" u="sng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Chemical shift  is expressed in terms of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ppm</a:t>
            </a:r>
            <a:r>
              <a:rPr lang="en-US" sz="2000" b="1" i="1" u="sng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 ( parts per million ),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which remains same for a particular metabolite at all field strengths.</a:t>
            </a:r>
          </a:p>
          <a:p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Also since Chemical shift is proportional to external magnetic field, smaller CS will not be detected at low field strengths.</a:t>
            </a:r>
          </a:p>
          <a:p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 Field strength of </a:t>
            </a:r>
            <a:r>
              <a:rPr lang="en-US" sz="2000" b="1" i="1" u="sng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1.5T</a:t>
            </a:r>
            <a:r>
              <a:rPr lang="en-US" sz="2000" dirty="0" smtClean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rPr>
              <a:t> or above is required for improved spectral separation and increased SNR.</a:t>
            </a: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sz="2000" dirty="0" smtClean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8725" y="215900"/>
            <a:ext cx="51435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Field strength: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5" y="1153795"/>
            <a:ext cx="9144000" cy="6083300"/>
          </a:xfrm>
        </p:spPr>
        <p:txBody>
          <a:bodyPr/>
          <a:lstStyle/>
          <a:p>
            <a:pPr algn="l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Variation in the resonance frequency of a nuclear spin due to the chemical environment around the nucleus - Chemical shift.</a:t>
            </a:r>
          </a:p>
          <a:p>
            <a:pPr algn="l">
              <a:buClr>
                <a:srgbClr val="FF0000"/>
              </a:buClr>
              <a:buFont typeface="Wingdings" panose="05000000000000000000" charset="0"/>
              <a:buChar char="Ø"/>
            </a:pPr>
            <a:endParaRPr lang="en-US" sz="2000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l"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</a:rPr>
              <a:t>Chemical shift results from the magnetic shielding by the electrons around the nucleus.</a:t>
            </a:r>
          </a:p>
          <a:p>
            <a:pPr>
              <a:buClr>
                <a:srgbClr val="FF0000"/>
              </a:buClr>
              <a:buNone/>
            </a:pPr>
            <a:endParaRPr lang="en-US" sz="2000" u="sng" dirty="0" smtClean="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Chemical shift forms basis of 2 imaging patterns:</a:t>
            </a:r>
          </a:p>
          <a:p>
            <a:pPr>
              <a:buClr>
                <a:srgbClr val="FF0000"/>
              </a:buClr>
              <a:buNone/>
            </a:pPr>
            <a:r>
              <a:rPr lang="en-US" sz="2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In phase and out phase imaging: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when fat and water are in phase and out of phase so that their signal add or cancel each other respectively.</a:t>
            </a:r>
          </a:p>
          <a:p>
            <a:pPr>
              <a:buClr>
                <a:srgbClr val="FF0000"/>
              </a:buClr>
              <a:buNone/>
            </a:pPr>
            <a:endParaRPr lang="en-US" sz="2000" b="1" i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MR spectroscopy: </a:t>
            </a: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Chemical Shift determines the position of metabolic peak in MRS.</a:t>
            </a:r>
            <a:endParaRPr lang="en-US" sz="2000" b="1" i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Clr>
                <a:srgbClr val="FF0000"/>
              </a:buClr>
              <a:buNone/>
            </a:pPr>
            <a:r>
              <a:rPr lang="en-US" sz="2000" dirty="0" smtClean="0">
                <a:latin typeface="Arial Unicode MS" panose="020B0604020202020204" charset="-122"/>
                <a:ea typeface="Arial Unicode MS" panose="020B0604020202020204" charset="-122"/>
              </a:rPr>
              <a:t>For ex:  proton in water, fat , NAA will all precess at different  frequencies.</a:t>
            </a:r>
            <a:endParaRPr lang="en-US" sz="20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2840" y="225425"/>
            <a:ext cx="4337685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3.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CHEMICAL SHIFT phenomenon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0864_slide">
  <a:themeElements>
    <a:clrScheme name="Office Theme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freeppt_0864_slide</Template>
  <TotalTime>496</TotalTime>
  <Words>3732</Words>
  <Application>Microsoft Office PowerPoint</Application>
  <PresentationFormat>On-screen Show (4:3)</PresentationFormat>
  <Paragraphs>620</Paragraphs>
  <Slides>79</Slides>
  <Notes>3</Notes>
  <HiddenSlides>10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freeppt_0864_slide</vt:lpstr>
      <vt:lpstr>1_Default Design</vt:lpstr>
      <vt:lpstr>Blue Waves</vt:lpstr>
      <vt:lpstr>1_Blue Waves</vt:lpstr>
      <vt:lpstr>MR               SPECTROSCOPY</vt:lpstr>
      <vt:lpstr>INTRODUCTION</vt:lpstr>
      <vt:lpstr>PowerPoint Presentation</vt:lpstr>
      <vt:lpstr>PREREQUISITE </vt:lpstr>
      <vt:lpstr> Concentration of water can be 10000 times the concentration of other metabolites. Most frequently used technique - Chemical Shift Selective excitation (CHESS) -  reduces  water signal by a factor of 1000. (Adequate water suppression if base line is normal.)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LOCALISATION TECHNIQUES  IN  MRS   </vt:lpstr>
      <vt:lpstr>1.STEAM ( STIMULATED ECHO ACQUISITION MODE)</vt:lpstr>
      <vt:lpstr>PowerPoint Presentation</vt:lpstr>
      <vt:lpstr>PowerPoint Presentation</vt:lpstr>
      <vt:lpstr>MULTIVOXEL  SPECTROSCOPY </vt:lpstr>
      <vt:lpstr>PowerPoint Presentation</vt:lpstr>
      <vt:lpstr>Vs  </vt:lpstr>
      <vt:lpstr>PowerPoint Presentation</vt:lpstr>
      <vt:lpstr>STEPS TO OBTAIN MRS</vt:lpstr>
      <vt:lpstr>PowerPoint Presentation</vt:lpstr>
      <vt:lpstr>PowerPoint Presentation</vt:lpstr>
      <vt:lpstr> INTERPRETATION</vt:lpstr>
      <vt:lpstr>PowerPoint Presentation</vt:lpstr>
      <vt:lpstr>NAA Regional Variations </vt:lpstr>
      <vt:lpstr>PowerPoint Presentation</vt:lpstr>
      <vt:lpstr>PowerPoint Presentation</vt:lpstr>
      <vt:lpstr>PowerPoint Presentation</vt:lpstr>
      <vt:lpstr>PowerPoint Presentation</vt:lpstr>
      <vt:lpstr>4. MYOINOSITOL (mI)    First peak : 3.56 ppm  Second peak : 4.1 ppm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 </vt:lpstr>
      <vt:lpstr>    CLINICAL  APPLICATIONS</vt:lpstr>
      <vt:lpstr>BRAIN TUMORS</vt:lpstr>
      <vt:lpstr>PowerPoint Presentation</vt:lpstr>
      <vt:lpstr>I. DIAGNOSIS AND GRADING </vt:lpstr>
      <vt:lpstr>PowerPoint Presentation</vt:lpstr>
      <vt:lpstr> GLIOBLASTOMA showing a bifid lactate peak at 1.3 ppm    (TE = 270 ms)</vt:lpstr>
      <vt:lpstr>2. Low grade glioma  Vs  Gliomatosis cerebri (GC)</vt:lpstr>
      <vt:lpstr>3. Meningioma   Vs   GBM </vt:lpstr>
      <vt:lpstr>PowerPoint Presentation</vt:lpstr>
      <vt:lpstr>4. METASTASIS</vt:lpstr>
      <vt:lpstr>5.  Lymphoma </vt:lpstr>
      <vt:lpstr>                      II. TUMOR EXTENT - EDEMA VS INFILTRATION   </vt:lpstr>
      <vt:lpstr>                    IV.  Radiation  necrosis Vs Tumor recurrence  </vt:lpstr>
      <vt:lpstr>PowerPoint Presentation</vt:lpstr>
      <vt:lpstr>V. DIFFERENTIATION  OF  INTRACRANIAL RING  ENHANCING LESIONS</vt:lpstr>
      <vt:lpstr>PowerPoint Presentation</vt:lpstr>
      <vt:lpstr>2.   Pyogenic  Vs  Tubercular  abscess  </vt:lpstr>
      <vt:lpstr>3.   NCC Vs Intracranial  tuberculoma  </vt:lpstr>
      <vt:lpstr>PowerPoint Presentation</vt:lpstr>
      <vt:lpstr>C.  MRS  IN  EPILEPSY : </vt:lpstr>
      <vt:lpstr>VI.   NEURODEGENERATIVE DISEASES </vt:lpstr>
      <vt:lpstr>PowerPoint Presentation</vt:lpstr>
      <vt:lpstr>VII.  MRS  in  Demyelinating  diseases</vt:lpstr>
      <vt:lpstr>AGE VARIATIONS </vt:lpstr>
      <vt:lpstr>PowerPoint Presentation</vt:lpstr>
      <vt:lpstr>F.  HEAD TRAUMA: </vt:lpstr>
      <vt:lpstr>G.  MRS in STROKE  </vt:lpstr>
      <vt:lpstr>PowerPoint Presentation</vt:lpstr>
      <vt:lpstr>PowerPoint Presentation</vt:lpstr>
      <vt:lpstr>PowerPoint Presentation</vt:lpstr>
      <vt:lpstr>HYPOXIC ISCHEMIC INJURY </vt:lpstr>
      <vt:lpstr>MRS  OF PROSTATE</vt:lpstr>
      <vt:lpstr> MRS OF PROSTATE</vt:lpstr>
      <vt:lpstr>PowerPoint Presentation</vt:lpstr>
      <vt:lpstr>APPLICATIONS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sdb; DEll</dc:creator>
  <cp:lastModifiedBy>Admin</cp:lastModifiedBy>
  <cp:revision>199</cp:revision>
  <dcterms:created xsi:type="dcterms:W3CDTF">2011-12-30T14:47:00Z</dcterms:created>
  <dcterms:modified xsi:type="dcterms:W3CDTF">2017-04-11T00:19:03Z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