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257" r:id="rId3"/>
    <p:sldId id="259" r:id="rId4"/>
    <p:sldId id="331" r:id="rId5"/>
    <p:sldId id="333" r:id="rId6"/>
    <p:sldId id="332" r:id="rId7"/>
    <p:sldId id="334" r:id="rId8"/>
    <p:sldId id="258" r:id="rId9"/>
    <p:sldId id="311" r:id="rId10"/>
    <p:sldId id="312" r:id="rId11"/>
    <p:sldId id="306" r:id="rId12"/>
    <p:sldId id="310" r:id="rId13"/>
    <p:sldId id="357" r:id="rId14"/>
    <p:sldId id="358" r:id="rId15"/>
    <p:sldId id="356" r:id="rId16"/>
    <p:sldId id="313" r:id="rId17"/>
    <p:sldId id="314" r:id="rId18"/>
    <p:sldId id="307" r:id="rId19"/>
    <p:sldId id="347" r:id="rId20"/>
    <p:sldId id="346" r:id="rId21"/>
    <p:sldId id="316" r:id="rId22"/>
    <p:sldId id="308" r:id="rId23"/>
    <p:sldId id="317" r:id="rId24"/>
    <p:sldId id="270" r:id="rId25"/>
    <p:sldId id="318" r:id="rId26"/>
    <p:sldId id="348" r:id="rId27"/>
    <p:sldId id="319" r:id="rId28"/>
    <p:sldId id="260" r:id="rId29"/>
    <p:sldId id="262" r:id="rId30"/>
    <p:sldId id="350" r:id="rId31"/>
    <p:sldId id="320" r:id="rId32"/>
    <p:sldId id="261" r:id="rId33"/>
    <p:sldId id="321" r:id="rId34"/>
    <p:sldId id="349" r:id="rId35"/>
    <p:sldId id="263" r:id="rId36"/>
    <p:sldId id="322" r:id="rId37"/>
    <p:sldId id="351" r:id="rId38"/>
    <p:sldId id="264" r:id="rId39"/>
    <p:sldId id="323" r:id="rId40"/>
    <p:sldId id="324" r:id="rId41"/>
    <p:sldId id="265" r:id="rId42"/>
    <p:sldId id="352" r:id="rId43"/>
    <p:sldId id="353" r:id="rId44"/>
    <p:sldId id="309" r:id="rId45"/>
    <p:sldId id="325" r:id="rId46"/>
    <p:sldId id="359" r:id="rId47"/>
    <p:sldId id="266" r:id="rId48"/>
    <p:sldId id="327" r:id="rId49"/>
    <p:sldId id="267" r:id="rId50"/>
    <p:sldId id="354" r:id="rId51"/>
    <p:sldId id="268" r:id="rId52"/>
    <p:sldId id="328" r:id="rId53"/>
    <p:sldId id="329" r:id="rId54"/>
    <p:sldId id="269" r:id="rId55"/>
    <p:sldId id="330" r:id="rId56"/>
    <p:sldId id="338" r:id="rId57"/>
    <p:sldId id="271" r:id="rId58"/>
    <p:sldId id="272" r:id="rId59"/>
    <p:sldId id="335" r:id="rId60"/>
    <p:sldId id="336" r:id="rId61"/>
    <p:sldId id="337" r:id="rId62"/>
    <p:sldId id="273" r:id="rId63"/>
    <p:sldId id="339" r:id="rId64"/>
    <p:sldId id="355" r:id="rId65"/>
    <p:sldId id="274" r:id="rId66"/>
    <p:sldId id="340" r:id="rId67"/>
    <p:sldId id="275" r:id="rId68"/>
    <p:sldId id="341" r:id="rId69"/>
    <p:sldId id="343" r:id="rId70"/>
    <p:sldId id="342" r:id="rId71"/>
    <p:sldId id="344" r:id="rId72"/>
    <p:sldId id="345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9" autoAdjust="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58A-C840-4564-8309-C845B441DDF0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4380-84B1-4C98-B5F5-C7F7E3D0F2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1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Oral preparatory phase – chewing and mixing with saliva. Bolus formation. Oral</a:t>
            </a:r>
            <a:r>
              <a:rPr lang="en-IN" baseline="0" dirty="0" smtClean="0"/>
              <a:t> phase proper. Laryngeal elevation. Esophageal stage – 10 -15 sec.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4380-84B1-4C98-B5F5-C7F7E3D0F2B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39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73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3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9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4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76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0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9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3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62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8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10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8DD2-63F7-48CF-BFC8-2A3ED3665DB9}" type="datetimeFigureOut">
              <a:rPr lang="en-IN" smtClean="0"/>
              <a:t>10-12-2017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F3CA-1B22-469B-B6F0-36AB024CFA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96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24623"/>
          </a:xfrm>
        </p:spPr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BARIUM SWALLOW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DR. NILESH PANDIT</a:t>
            </a:r>
          </a:p>
          <a:p>
            <a:r>
              <a:rPr lang="en-IN" dirty="0" smtClean="0"/>
              <a:t>ASST PROF</a:t>
            </a:r>
          </a:p>
          <a:p>
            <a:r>
              <a:rPr lang="en-IN" dirty="0" smtClean="0"/>
              <a:t>DR PURNACHANDRA LAMGHARE</a:t>
            </a:r>
          </a:p>
          <a:p>
            <a:r>
              <a:rPr lang="en-IN" dirty="0" smtClean="0"/>
              <a:t>PROFESSOR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61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111626"/>
            <a:ext cx="4340180" cy="6587026"/>
          </a:xfrm>
        </p:spPr>
      </p:pic>
    </p:spTree>
    <p:extLst>
      <p:ext uri="{BB962C8B-B14F-4D97-AF65-F5344CB8AC3E}">
        <p14:creationId xmlns:p14="http://schemas.microsoft.com/office/powerpoint/2010/main" val="32083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esophageal – </a:t>
            </a:r>
          </a:p>
          <a:p>
            <a:pPr lvl="1"/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Cricopharyngeal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C5-C6 level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Relaxes with bolus</a:t>
            </a:r>
          </a:p>
          <a:p>
            <a:pPr lvl="1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esophageal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 2-4 cm high pressure zone – vestibule.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GER.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mistaken for hiatal hernia.</a:t>
            </a:r>
          </a:p>
          <a:p>
            <a:pPr lvl="1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46" y="218941"/>
            <a:ext cx="5829492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85" y="283337"/>
            <a:ext cx="5729452" cy="6198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r="30892"/>
          <a:stretch/>
        </p:blipFill>
        <p:spPr>
          <a:xfrm>
            <a:off x="579549" y="283337"/>
            <a:ext cx="1944710" cy="620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1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27589"/>
            <a:ext cx="3338580" cy="547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4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8" y="66318"/>
            <a:ext cx="2661554" cy="654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16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2" y="1429555"/>
            <a:ext cx="7959841" cy="370353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16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" y="244699"/>
            <a:ext cx="8549361" cy="5906294"/>
          </a:xfrm>
        </p:spPr>
      </p:pic>
    </p:spTree>
    <p:extLst>
      <p:ext uri="{BB962C8B-B14F-4D97-AF65-F5344CB8AC3E}">
        <p14:creationId xmlns:p14="http://schemas.microsoft.com/office/powerpoint/2010/main" val="33581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PERISTALSIS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–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Propels bolus.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–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Propels remaining food.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–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propulsive.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esophageal spasm –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 contraction of mid &amp; distal part.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Cork screw appearance.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7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08" y="347472"/>
            <a:ext cx="3834384" cy="616305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568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Fluoroscopic imaging of the esophagus.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swallowing.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imaging of the oropharynx and of stomach to some extent.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Barium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 preparations.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350949"/>
            <a:ext cx="3902298" cy="585344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20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7" y="914400"/>
            <a:ext cx="8488551" cy="4552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6886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ACHALASIA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relaxation of LES.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progressive dysphagia for both solid &amp; liquids.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pain, regurgitation.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opacity with air fluid levels in mediastinum.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 beak sign, smooth tapering.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Pooling/stasis of barium in esophagus. </a:t>
            </a:r>
          </a:p>
        </p:txBody>
      </p:sp>
    </p:spTree>
    <p:extLst>
      <p:ext uri="{BB962C8B-B14F-4D97-AF65-F5344CB8AC3E}">
        <p14:creationId xmlns:p14="http://schemas.microsoft.com/office/powerpoint/2010/main" val="143453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76200"/>
            <a:ext cx="52197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REFLUX ESOPHAGITIS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inflammatory disease.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Reflux of gastric content due to dysfunction of LES.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h/o of episodic heartburn &amp; regurgitation, worsening on lying down.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contrast esophagography.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motility, mucosal nodularity, ulceration, thickened folds, scarring/ stricture.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7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775366"/>
            <a:ext cx="6796289" cy="525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21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– 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Hypopharynx &amp; proximal esophagus.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from anterior wall.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if lumen obstruction by 50%.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Plummer-Vinson syndrome.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854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" y="563450"/>
            <a:ext cx="7358130" cy="55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9701"/>
            <a:ext cx="7886700" cy="5898524"/>
          </a:xfrm>
        </p:spPr>
        <p:txBody>
          <a:bodyPr>
            <a:normAutofit/>
          </a:bodyPr>
          <a:lstStyle/>
          <a:p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SCHATZKI RINGS –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esophageal ring.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Stenotic ring that causes dysphagia.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C.C. – episodes of severe chest pain, uncomfortable sensation in lower chest.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swallow – thin, 2- 4 mm in height, luminal opening of less than 13 mm diameter.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DIVERTICULUM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Mucosa &amp; submucosa herniating through muscular layer.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Traction – All three layers.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SWALLOWING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Deglutition.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 of bolus from oral cavity to stomach via pharynx and esophagus.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airway.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air entry into the stomach.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phases – oral, pharyngeal, esophageal.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Esophageal phase – primary, secondary, tertiary waves.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37" y="682581"/>
            <a:ext cx="6037054" cy="5285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4524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201" y="785611"/>
            <a:ext cx="7984029" cy="453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62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ZENKER’S DIVERTICULUM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hypopharyngeal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diverticulum.</a:t>
            </a:r>
          </a:p>
          <a:p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area of weakness between horizontal and oblique components of cricopharyngeus – Killian’s dehiscence.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Dysphagia, regurgitation of undigested food, hoarseness, halitosis, neck mass.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– fluid level in neck.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Posterior, midline bulge above cricopharyngeus.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99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8" y="1249250"/>
            <a:ext cx="7563869" cy="429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402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7" y="527447"/>
            <a:ext cx="4621570" cy="570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406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03" y="1030310"/>
            <a:ext cx="7886700" cy="5545898"/>
          </a:xfrm>
        </p:spPr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KILLIAN-JAMIESON DIVERTICULUM – </a:t>
            </a:r>
          </a:p>
          <a:p>
            <a:pPr lvl="1"/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the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cricophyaryngeus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EPIPHRENIC DIVERTICULUM – </a:t>
            </a:r>
          </a:p>
          <a:p>
            <a:pPr lvl="1"/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Pulsion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AORTOPULMONARY WINDOW DIVERTICULUM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Traction diverticulum.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Granulomatous disease.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533936"/>
            <a:ext cx="5476741" cy="550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3402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45" y="798490"/>
            <a:ext cx="7494449" cy="49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1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HIATUS HERNIA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622"/>
            <a:ext cx="7886700" cy="3016832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 junction &gt;2cm above hiatus.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&gt;95 % </a:t>
            </a:r>
          </a:p>
          <a:p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Paraesophageal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Fundus herniates through hiatus.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 junction normal.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–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58" y="4533364"/>
            <a:ext cx="6961683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1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86366"/>
            <a:ext cx="3999196" cy="569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83" y="386366"/>
            <a:ext cx="3944112" cy="569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39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r="11004"/>
          <a:stretch/>
        </p:blipFill>
        <p:spPr>
          <a:xfrm>
            <a:off x="1339402" y="1030310"/>
            <a:ext cx="5988677" cy="49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0815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02" y="1146220"/>
            <a:ext cx="7886700" cy="5203065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contrast study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Longitudinally oriented Small plaques.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granular appearance secondary to mucosal edema &amp; inflammation.</a:t>
            </a:r>
          </a:p>
          <a:p>
            <a:pPr lvl="1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HERPES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substernal chest pain during swallowing.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Discrete, superficial ulcers in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midesophagus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plaques.</a:t>
            </a:r>
          </a:p>
          <a:p>
            <a:pPr lvl="1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CMV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Giant ulcers.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02" y="167425"/>
            <a:ext cx="788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ESOPHAGITIS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71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" y="1339402"/>
            <a:ext cx="8706120" cy="435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r="14269"/>
          <a:stretch/>
        </p:blipFill>
        <p:spPr>
          <a:xfrm>
            <a:off x="1661375" y="875763"/>
            <a:ext cx="5447763" cy="4847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3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extension from adjacent lesions.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Sinus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tracts.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EOSINOPHILIC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h/o allergies. 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Dysphagia.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narrowing, strictures, corrugated margins.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6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23243"/>
          <a:stretch/>
        </p:blipFill>
        <p:spPr>
          <a:xfrm>
            <a:off x="2073499" y="553791"/>
            <a:ext cx="5009881" cy="546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6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48" y="419141"/>
            <a:ext cx="4434251" cy="592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57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STRICTURES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Reflux esophagitis.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Barrett’s esophagus.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Corrosive poisoning.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Esophagitis.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Radiotherapy.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Benign pemphigoid.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GVHD.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" y="1490662"/>
            <a:ext cx="8220075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BOERHAAVE SYNDROME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Rupture of wall – distal left  posterolateral 1-4 cm, transmural/ full thickness tear.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soluble contrast.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vomiting in eating disorder, alcoholic binge, excessive coughing, trauma.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Pneumomediastinum.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pleural effusion.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pneumonthorax.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Extravasation of contrast material.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25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71637"/>
            <a:ext cx="720090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4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MALLORY-WEISS TEAR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increase in intra esophageal pressure.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forceful vomiting.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mucosal laceration.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thickness tear of mucous membrane.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Hematemesis.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always by endoscopy.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1-4 cm  longitudinal collection in distal esophagus.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4168"/>
          <a:stretch/>
        </p:blipFill>
        <p:spPr>
          <a:xfrm>
            <a:off x="2640169" y="502276"/>
            <a:ext cx="3729306" cy="5679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1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3214" r="1091" b="4866"/>
          <a:stretch/>
        </p:blipFill>
        <p:spPr>
          <a:xfrm>
            <a:off x="927279" y="721217"/>
            <a:ext cx="7263684" cy="547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0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SCLERODERMA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092"/>
            <a:ext cx="7886700" cy="4938375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 vascular disease.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fibrosis.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75-85 % with esophageal involvement.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Aperistalsis due to disruption of smooth muscles including LES.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Dilatation with dysmotility of distal esophagus.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Apparent shortening due to fibrosis.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 due to dysfunction of sphincter.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6" y="618187"/>
            <a:ext cx="7382429" cy="5433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2" y="927279"/>
            <a:ext cx="7922402" cy="458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0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8671"/>
          </a:xfrm>
        </p:spPr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LEIOMYOMA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797"/>
            <a:ext cx="7886700" cy="5241702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benign esophageal neoplasm (50%).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progressive, often large but nonobstructive, calcified.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 third – 60 %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Asymptomatic, intermittent dysphagia, substernal pain.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tissue mass in posterior mediastinum, punctate areas of calcification.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submucosal masses, round or ovoid filling defects, obtuse angle with esophageal wall.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GE junction, can involve cardia &amp; fundus, causes severe dysphagia. </a:t>
            </a:r>
          </a:p>
        </p:txBody>
      </p:sp>
    </p:spTree>
    <p:extLst>
      <p:ext uri="{BB962C8B-B14F-4D97-AF65-F5344CB8AC3E}">
        <p14:creationId xmlns:p14="http://schemas.microsoft.com/office/powerpoint/2010/main" val="15176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calcified esophageal mass</a:t>
            </a:r>
          </a:p>
          <a:p>
            <a:pPr marL="0" indent="0" algn="ctr">
              <a:buNone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almost always </a:t>
            </a:r>
          </a:p>
          <a:p>
            <a:pPr marL="0" indent="0" algn="ctr">
              <a:buNone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leiomyoma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705469"/>
            <a:ext cx="5683686" cy="527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6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33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5" y="402663"/>
            <a:ext cx="5552426" cy="570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0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3" y="592427"/>
            <a:ext cx="7272271" cy="545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0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358572"/>
          </a:xfrm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Tobacco, alcohol – major risk factors.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are squamous type.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 CA – lower part, longer segments.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after 50-75% lumen obstructed.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Dysphagia, more to solids.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Widening of mediastinum, retrocardiac mass, widened azygoesophageal recess, tracheal deviation.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Infiltrating, irregular, polypoidal, ulcerative or varicoid mass.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Narrowing of lumen, shouldering.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 tail appearance.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32"/>
          <a:stretch/>
        </p:blipFill>
        <p:spPr>
          <a:xfrm>
            <a:off x="2743200" y="347000"/>
            <a:ext cx="3438659" cy="605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72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8" y="914400"/>
            <a:ext cx="7890226" cy="480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VARICES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32" y="304932"/>
            <a:ext cx="6248136" cy="624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2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ABERRANT RIGHT SUBCLAVIAN ARTERY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AORTIC ARCH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ersistence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 and L  IV branchial arches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on both sides of trachea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Joins posteriorly behind esophagus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arch is larger and higher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arch is smaller and lower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 swallow shows bilateral impressions on frontal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 and Posterior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 on lateral view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54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0" y="1133341"/>
            <a:ext cx="7439486" cy="437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1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COARCTATION OF AORTA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YOU..!!!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8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3645"/>
            <a:ext cx="7886700" cy="5396248"/>
          </a:xfrm>
        </p:spPr>
        <p:txBody>
          <a:bodyPr>
            <a:normAutofit lnSpcReduction="1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25-40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long with a diameter of 1-2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layers.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parts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Thoracic.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sphincters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– cricopharyngeus.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– vestibule.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normal constrictions – </a:t>
            </a: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– cricoid cartilage.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– aortic arch.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diaphragmatic hiatus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89" y="212501"/>
            <a:ext cx="5795493" cy="65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866</Words>
  <Application>Microsoft Office PowerPoint</Application>
  <PresentationFormat>On-screen Show (4:3)</PresentationFormat>
  <Paragraphs>201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Office Theme</vt:lpstr>
      <vt:lpstr>BARIUM SWALLOW</vt:lpstr>
      <vt:lpstr>PowerPoint Presentation</vt:lpstr>
      <vt:lpstr>SWALLOWING</vt:lpstr>
      <vt:lpstr>TECHNIQUE</vt:lpstr>
      <vt:lpstr>INDICATIONS</vt:lpstr>
      <vt:lpstr>CONTRAINDICATIONS</vt:lpstr>
      <vt:lpstr>MODIFICATIONS</vt:lpstr>
      <vt:lpstr>ESOPHAGUS</vt:lpstr>
      <vt:lpstr>PowerPoint Presentation</vt:lpstr>
      <vt:lpstr>PowerPoint Presentation</vt:lpstr>
      <vt:lpstr>SPHINCTERS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PERISTALSIS</vt:lpstr>
      <vt:lpstr>PowerPoint Presentation</vt:lpstr>
      <vt:lpstr>PowerPoint Presentation</vt:lpstr>
      <vt:lpstr>PowerPoint Presentation</vt:lpstr>
      <vt:lpstr>ACHALASIA</vt:lpstr>
      <vt:lpstr>PowerPoint Presentation</vt:lpstr>
      <vt:lpstr>REFLUX ESOPHAGITIS</vt:lpstr>
      <vt:lpstr>PowerPoint Presentation</vt:lpstr>
      <vt:lpstr>PowerPoint Presentation</vt:lpstr>
      <vt:lpstr>PowerPoint Presentation</vt:lpstr>
      <vt:lpstr>PowerPoint Presentation</vt:lpstr>
      <vt:lpstr>DIVERTICULUM</vt:lpstr>
      <vt:lpstr>PowerPoint Presentation</vt:lpstr>
      <vt:lpstr>PowerPoint Presentation</vt:lpstr>
      <vt:lpstr>ZENKER’S DIVERTICULUM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HIATUS HERNIA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STRICTURES</vt:lpstr>
      <vt:lpstr>PowerPoint Presentation</vt:lpstr>
      <vt:lpstr>BOERHAAVE SYNDROME</vt:lpstr>
      <vt:lpstr>PowerPoint Presentation</vt:lpstr>
      <vt:lpstr>MALLORY-WEISS TEAR</vt:lpstr>
      <vt:lpstr>PowerPoint Presentation</vt:lpstr>
      <vt:lpstr>PowerPoint Presentation</vt:lpstr>
      <vt:lpstr>SCLERODERMA</vt:lpstr>
      <vt:lpstr>PowerPoint Presentation</vt:lpstr>
      <vt:lpstr>PowerPoint Presentation</vt:lpstr>
      <vt:lpstr>LEIOMYOMA</vt:lpstr>
      <vt:lpstr>PowerPoint Presentation</vt:lpstr>
      <vt:lpstr>PowerPoint Presentation</vt:lpstr>
      <vt:lpstr>PowerPoint Presentation</vt:lpstr>
      <vt:lpstr>PowerPoint Presentation</vt:lpstr>
      <vt:lpstr>CARCINOMA</vt:lpstr>
      <vt:lpstr>PowerPoint Presentation</vt:lpstr>
      <vt:lpstr>PowerPoint Presentation</vt:lpstr>
      <vt:lpstr>VARICES</vt:lpstr>
      <vt:lpstr>PowerPoint Presentation</vt:lpstr>
      <vt:lpstr>ABERRANT RIGHT SUBCLAVIAN ARTERY</vt:lpstr>
      <vt:lpstr>PowerPoint Presentation</vt:lpstr>
      <vt:lpstr>DOUBLE AORTIC ARCH</vt:lpstr>
      <vt:lpstr>PowerPoint Presentation</vt:lpstr>
      <vt:lpstr>COARCTATION OF AORTA</vt:lpstr>
      <vt:lpstr>THANK YOU..!!!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BARIUM SWALLOW</dc:title>
  <dc:creator>Dr Nilesh Pandit</dc:creator>
  <cp:lastModifiedBy>Dr Nilesh Pandit</cp:lastModifiedBy>
  <cp:revision>83</cp:revision>
  <dcterms:created xsi:type="dcterms:W3CDTF">2017-12-08T03:52:06Z</dcterms:created>
  <dcterms:modified xsi:type="dcterms:W3CDTF">2017-12-11T04:24:44Z</dcterms:modified>
</cp:coreProperties>
</file>