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8"/>
  </p:notesMasterIdLst>
  <p:sldIdLst>
    <p:sldId id="257" r:id="rId2"/>
    <p:sldId id="316" r:id="rId3"/>
    <p:sldId id="410" r:id="rId4"/>
    <p:sldId id="404" r:id="rId5"/>
    <p:sldId id="367" r:id="rId6"/>
    <p:sldId id="368" r:id="rId7"/>
    <p:sldId id="369" r:id="rId8"/>
    <p:sldId id="405" r:id="rId9"/>
    <p:sldId id="330" r:id="rId10"/>
    <p:sldId id="331" r:id="rId11"/>
    <p:sldId id="358" r:id="rId12"/>
    <p:sldId id="326" r:id="rId13"/>
    <p:sldId id="327" r:id="rId14"/>
    <p:sldId id="350" r:id="rId15"/>
    <p:sldId id="362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406" r:id="rId25"/>
    <p:sldId id="379" r:id="rId26"/>
    <p:sldId id="382" r:id="rId27"/>
    <p:sldId id="384" r:id="rId28"/>
    <p:sldId id="383" r:id="rId29"/>
    <p:sldId id="328" r:id="rId30"/>
    <p:sldId id="329" r:id="rId31"/>
    <p:sldId id="359" r:id="rId32"/>
    <p:sldId id="332" r:id="rId33"/>
    <p:sldId id="333" r:id="rId34"/>
    <p:sldId id="360" r:id="rId35"/>
    <p:sldId id="389" r:id="rId36"/>
    <p:sldId id="388" r:id="rId37"/>
    <p:sldId id="390" r:id="rId38"/>
    <p:sldId id="323" r:id="rId39"/>
    <p:sldId id="324" r:id="rId40"/>
    <p:sldId id="357" r:id="rId41"/>
    <p:sldId id="361" r:id="rId42"/>
    <p:sldId id="334" r:id="rId43"/>
    <p:sldId id="325" r:id="rId44"/>
    <p:sldId id="366" r:id="rId45"/>
    <p:sldId id="391" r:id="rId46"/>
    <p:sldId id="392" r:id="rId47"/>
    <p:sldId id="393" r:id="rId48"/>
    <p:sldId id="399" r:id="rId49"/>
    <p:sldId id="397" r:id="rId50"/>
    <p:sldId id="398" r:id="rId51"/>
    <p:sldId id="401" r:id="rId52"/>
    <p:sldId id="402" r:id="rId53"/>
    <p:sldId id="403" r:id="rId54"/>
    <p:sldId id="408" r:id="rId55"/>
    <p:sldId id="409" r:id="rId56"/>
    <p:sldId id="40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0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A588A-8B3A-4F17-ABEB-2A4C4E2F8723}" type="datetimeFigureOut">
              <a:rPr lang="en-IN" smtClean="0"/>
              <a:t>14-07-2017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43B6-3680-4095-B5FD-2DCC764E908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4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2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95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98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0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7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3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4D1A-C263-43A9-8098-1D4359B27055}" type="datetimeFigureOut">
              <a:rPr lang="en-US" smtClean="0"/>
              <a:pPr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AB7186-1222-4DCA-B882-7785DD3A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5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8763000" cy="1392936"/>
          </a:xfrm>
        </p:spPr>
        <p:txBody>
          <a:bodyPr>
            <a:normAutofit/>
          </a:bodyPr>
          <a:lstStyle/>
          <a:p>
            <a:r>
              <a:rPr lang="en-US" sz="3600" b="1" dirty="0"/>
              <a:t>INHERITED METABOLIC DISEASES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810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Azharuddin Syed</a:t>
            </a:r>
          </a:p>
          <a:p>
            <a:pPr algn="ctr"/>
            <a:r>
              <a:rPr lang="en-US" b="1" dirty="0"/>
              <a:t>JR III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u="sng" dirty="0"/>
              <a:t>MRI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Megalencephaly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/>
              <a:t>There is typically a diffuse </a:t>
            </a:r>
            <a:r>
              <a:rPr lang="en-US" u="sng" dirty="0">
                <a:solidFill>
                  <a:schemeClr val="accent2"/>
                </a:solidFill>
              </a:rPr>
              <a:t>bilateral involvement of sub cortical U fibres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en-US" dirty="0"/>
              <a:t>perivenricular &amp; deep white matter , thalami &amp; globus pallidus.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  <a:p>
            <a:r>
              <a:rPr lang="en-US" b="1" dirty="0"/>
              <a:t>T1</a:t>
            </a:r>
            <a:r>
              <a:rPr lang="en-US" dirty="0"/>
              <a:t> - low signal.</a:t>
            </a:r>
          </a:p>
          <a:p>
            <a:r>
              <a:rPr lang="en-US" b="1" dirty="0"/>
              <a:t>T2</a:t>
            </a:r>
            <a:r>
              <a:rPr lang="en-US" dirty="0"/>
              <a:t> - high signal.</a:t>
            </a:r>
          </a:p>
          <a:p>
            <a:endParaRPr lang="en-US" dirty="0"/>
          </a:p>
          <a:p>
            <a:r>
              <a:rPr lang="en-US" b="1" dirty="0"/>
              <a:t>MR spectroscopy</a:t>
            </a:r>
            <a:r>
              <a:rPr lang="en-US" dirty="0"/>
              <a:t> - markedly </a:t>
            </a:r>
            <a:r>
              <a:rPr lang="en-US" u="sng" dirty="0">
                <a:solidFill>
                  <a:schemeClr val="accent2"/>
                </a:solidFill>
              </a:rPr>
              <a:t>elevated NAA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  <a:p>
            <a:pPr>
              <a:buNone/>
            </a:pPr>
            <a:endParaRPr lang="en-US" u="sng" dirty="0">
              <a:solidFill>
                <a:schemeClr val="accent2"/>
              </a:solidFill>
            </a:endParaRPr>
          </a:p>
          <a:p>
            <a:r>
              <a:rPr lang="en-US" dirty="0"/>
              <a:t>There is </a:t>
            </a:r>
            <a:r>
              <a:rPr lang="en-US" u="sng" dirty="0">
                <a:solidFill>
                  <a:schemeClr val="accent2"/>
                </a:solidFill>
              </a:rPr>
              <a:t>no enhancement </a:t>
            </a:r>
            <a:r>
              <a:rPr lang="en-US" dirty="0"/>
              <a:t>of affected region.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0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b="1" dirty="0"/>
              <a:t>Alexander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 </a:t>
            </a:r>
            <a:r>
              <a:rPr lang="en-US" b="1" dirty="0"/>
              <a:t>fibrinoid  leukodystrophy.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Defect in  gene for glial  fibrillary acidic protein (GFAP) 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  Clinical presentation</a:t>
            </a:r>
          </a:p>
          <a:p>
            <a:r>
              <a:rPr lang="en-US" dirty="0">
                <a:solidFill>
                  <a:schemeClr val="accent2"/>
                </a:solidFill>
              </a:rPr>
              <a:t>Macrocephaly </a:t>
            </a:r>
          </a:p>
          <a:p>
            <a:r>
              <a:rPr lang="en-US" dirty="0"/>
              <a:t>progressive quadreparesis </a:t>
            </a:r>
          </a:p>
          <a:p>
            <a:r>
              <a:rPr lang="en-US" dirty="0"/>
              <a:t>intellectual failure.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begins in frontal region </a:t>
            </a:r>
            <a:r>
              <a:rPr lang="en-US" dirty="0"/>
              <a:t>and extends posteriorly.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End stage disease is characterised by </a:t>
            </a:r>
            <a:r>
              <a:rPr lang="en-US" dirty="0">
                <a:solidFill>
                  <a:schemeClr val="accent2"/>
                </a:solidFill>
              </a:rPr>
              <a:t>contrast enhancing cystic leukomalacia.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T2 </a:t>
            </a:r>
            <a:r>
              <a:rPr lang="en-US" dirty="0"/>
              <a:t>- hyper intense.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bifrontal white matter </a:t>
            </a:r>
            <a:r>
              <a:rPr lang="en-US" dirty="0"/>
              <a:t>which tends to be symmetrical </a:t>
            </a:r>
          </a:p>
          <a:p>
            <a:pPr lvl="1"/>
            <a:r>
              <a:rPr lang="en-US" dirty="0"/>
              <a:t>caudate head &gt; globus pallidus &gt; thalamus &gt; brain stem</a:t>
            </a:r>
          </a:p>
          <a:p>
            <a:pPr lvl="1"/>
            <a:r>
              <a:rPr lang="en-US" dirty="0"/>
              <a:t>periventricular rim.</a:t>
            </a:r>
          </a:p>
          <a:p>
            <a:pPr lvl="1">
              <a:buNone/>
            </a:pPr>
            <a:endParaRPr lang="en-US" dirty="0"/>
          </a:p>
          <a:p>
            <a:r>
              <a:rPr lang="en-US" b="1" dirty="0"/>
              <a:t>C + (Gd)</a:t>
            </a:r>
            <a:r>
              <a:rPr lang="en-US" dirty="0"/>
              <a:t> - </a:t>
            </a:r>
            <a:r>
              <a:rPr lang="en-US" dirty="0">
                <a:solidFill>
                  <a:schemeClr val="accent2"/>
                </a:solidFill>
              </a:rPr>
              <a:t>enhancement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Vanishing white matter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60198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childhood ataxia with central hypomyelination (CACH)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preceded by a minor head trauma or infection.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Diagnostic criteria</a:t>
            </a:r>
            <a:r>
              <a:rPr lang="en-US" dirty="0"/>
              <a:t> : </a:t>
            </a:r>
          </a:p>
          <a:p>
            <a:endParaRPr lang="en-US" dirty="0"/>
          </a:p>
          <a:p>
            <a:r>
              <a:rPr lang="en-US" dirty="0"/>
              <a:t>1. initially psychomotor development is normal.</a:t>
            </a:r>
          </a:p>
          <a:p>
            <a:endParaRPr lang="en-US" dirty="0"/>
          </a:p>
          <a:p>
            <a:r>
              <a:rPr lang="en-US" dirty="0"/>
              <a:t>2.onset of neurologic deterioration is episodic with chronic progressive course, and occurs in childhood.</a:t>
            </a:r>
          </a:p>
          <a:p>
            <a:endParaRPr lang="en-US" dirty="0"/>
          </a:p>
          <a:p>
            <a:r>
              <a:rPr lang="en-US" dirty="0"/>
              <a:t>3.neurologic signs typically include: </a:t>
            </a:r>
          </a:p>
          <a:p>
            <a:pPr lvl="1"/>
            <a:r>
              <a:rPr lang="en-US" dirty="0"/>
              <a:t>cerebellar ataxia</a:t>
            </a:r>
          </a:p>
          <a:p>
            <a:pPr lvl="1"/>
            <a:r>
              <a:rPr lang="en-US" dirty="0"/>
              <a:t>spasticity</a:t>
            </a:r>
          </a:p>
          <a:p>
            <a:pPr lvl="1"/>
            <a:r>
              <a:rPr lang="en-US" dirty="0"/>
              <a:t>optic atrophy </a:t>
            </a:r>
          </a:p>
          <a:p>
            <a:pPr lvl="1"/>
            <a:r>
              <a:rPr lang="en-US" dirty="0"/>
              <a:t>epilepsy </a:t>
            </a:r>
          </a:p>
          <a:p>
            <a:pPr lvl="1"/>
            <a:r>
              <a:rPr lang="en-US" dirty="0"/>
              <a:t>motor functions, disproportionately affected.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4.Imaging (MRI) bilateral and symmetric cerebral hemispheric </a:t>
            </a:r>
            <a:r>
              <a:rPr lang="en-US" dirty="0">
                <a:solidFill>
                  <a:schemeClr val="accent2"/>
                </a:solidFill>
              </a:rPr>
              <a:t>white matter signal intensity, similar to CSF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</a:t>
            </a:r>
          </a:p>
          <a:p>
            <a:r>
              <a:rPr lang="en-US" dirty="0">
                <a:solidFill>
                  <a:schemeClr val="accent2"/>
                </a:solidFill>
              </a:rPr>
              <a:t>White matter is diffusely involved</a:t>
            </a:r>
            <a:r>
              <a:rPr lang="en-US" dirty="0"/>
              <a:t>, ( peri ventricular white matter to the subcortical arcuate fibres. 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Over the time </a:t>
            </a:r>
            <a:r>
              <a:rPr lang="en-US" dirty="0">
                <a:solidFill>
                  <a:schemeClr val="accent2"/>
                </a:solidFill>
              </a:rPr>
              <a:t>white matter vanishes  &amp; replaced by near-CSF intensity fluid ( it attenuates on FLAIR).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Cerebellar atrophy and typically involves the vermis. 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MRS: </a:t>
            </a:r>
            <a:r>
              <a:rPr lang="en-US" dirty="0">
                <a:solidFill>
                  <a:schemeClr val="accent2"/>
                </a:solidFill>
              </a:rPr>
              <a:t>only lactate and glucose peaks</a:t>
            </a:r>
            <a:r>
              <a:rPr lang="en-US" dirty="0"/>
              <a:t> remain.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2286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5052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White matter disease can be broadly grouped into: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7630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Dysmyelinating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 : Abnormal structure and function of myelin , usually secondary to a hereditary disorder.</a:t>
            </a:r>
          </a:p>
          <a:p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Demyelinating</a:t>
            </a:r>
            <a:r>
              <a:rPr lang="en-US" b="1" dirty="0">
                <a:solidFill>
                  <a:schemeClr val="accent2"/>
                </a:solidFill>
              </a:rPr>
              <a:t> </a:t>
            </a:r>
            <a:r>
              <a:rPr lang="en-US" b="1" dirty="0"/>
              <a:t>:Damage or destruction of previously normally myelinated structures.</a:t>
            </a:r>
          </a:p>
          <a:p>
            <a:pPr>
              <a:buNone/>
            </a:pPr>
            <a:endParaRPr lang="en-US" b="1" dirty="0"/>
          </a:p>
          <a:p>
            <a:r>
              <a:rPr lang="en-US" b="1" u="sng" dirty="0">
                <a:solidFill>
                  <a:schemeClr val="accent2"/>
                </a:solidFill>
              </a:rPr>
              <a:t>Hypomyelinating</a:t>
            </a:r>
            <a:r>
              <a:rPr lang="en-US" b="1" u="sng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b="1" dirty="0"/>
              <a:t>: Reduction in the amount of myelination 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Megalencephalic leuckoencepalopathy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60960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Van der Knapp disease</a:t>
            </a:r>
            <a:r>
              <a:rPr lang="en-US" dirty="0"/>
              <a:t> .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diffuse leukoencephalopathy associated with cystic degeneration</a:t>
            </a:r>
            <a:r>
              <a:rPr lang="en-US" dirty="0"/>
              <a:t> of the white matter of the brain.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r>
              <a:rPr lang="en-US" b="1" dirty="0"/>
              <a:t>MRI Brain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megalencephaly </a:t>
            </a:r>
            <a:r>
              <a:rPr lang="en-US" dirty="0"/>
              <a:t>with</a:t>
            </a:r>
            <a:r>
              <a:rPr lang="en-US" dirty="0">
                <a:solidFill>
                  <a:schemeClr val="accent2"/>
                </a:solidFill>
              </a:rPr>
              <a:t> bilateral cystic lesions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of CSF intensity </a:t>
            </a:r>
            <a:r>
              <a:rPr lang="en-US" dirty="0"/>
              <a:t>particularly affecting the </a:t>
            </a:r>
            <a:r>
              <a:rPr lang="en-US" dirty="0">
                <a:solidFill>
                  <a:schemeClr val="accent2"/>
                </a:solidFill>
              </a:rPr>
              <a:t>anterior temporal lobes. 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wide diffuse signal abnormality.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Zellweger syndrome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Cerebro- hepato -renal syndrome.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Deficiency of multiple peroxisomal enzyme. 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Renal (Antenatal ultrasound)</a:t>
            </a:r>
          </a:p>
          <a:p>
            <a:pPr>
              <a:buNone/>
            </a:pPr>
            <a:r>
              <a:rPr lang="en-US" dirty="0"/>
              <a:t>     hyperechoic  kidneys.</a:t>
            </a:r>
          </a:p>
          <a:p>
            <a:r>
              <a:rPr lang="en-US" b="1" dirty="0"/>
              <a:t>Hepatic(Ultrasound)</a:t>
            </a:r>
          </a:p>
          <a:p>
            <a:pPr>
              <a:buNone/>
            </a:pPr>
            <a:r>
              <a:rPr lang="en-US" b="1" dirty="0"/>
              <a:t>     </a:t>
            </a:r>
            <a:r>
              <a:rPr lang="en-US" dirty="0"/>
              <a:t>hepatomegaly.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</a:t>
            </a:r>
          </a:p>
          <a:p>
            <a:endParaRPr lang="en-US" b="1" dirty="0"/>
          </a:p>
          <a:p>
            <a:r>
              <a:rPr lang="en-US" dirty="0"/>
              <a:t>abnormal gyration patterns 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Pachygyria</a:t>
            </a:r>
            <a:r>
              <a:rPr lang="en-US" dirty="0"/>
              <a:t> :specially medial gyri .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Polymicrogyria</a:t>
            </a:r>
            <a:r>
              <a:rPr lang="en-US" dirty="0"/>
              <a:t>  : laterally.</a:t>
            </a:r>
          </a:p>
          <a:p>
            <a:pPr>
              <a:buNone/>
            </a:pPr>
            <a:endParaRPr lang="en-US" baseline="30000" dirty="0">
              <a:solidFill>
                <a:schemeClr val="accent2"/>
              </a:solidFill>
            </a:endParaRPr>
          </a:p>
          <a:p>
            <a:r>
              <a:rPr lang="en-US" sz="3800" baseline="30000" dirty="0"/>
              <a:t>MRS: </a:t>
            </a:r>
            <a:r>
              <a:rPr lang="en-US" sz="3800" baseline="30000" dirty="0">
                <a:solidFill>
                  <a:schemeClr val="accent2"/>
                </a:solidFill>
              </a:rPr>
              <a:t>increase lipid &amp; lactate &amp; decrease NAA.</a:t>
            </a:r>
            <a:endParaRPr lang="en-US" sz="3800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715000" cy="685800"/>
          </a:xfrm>
        </p:spPr>
        <p:txBody>
          <a:bodyPr/>
          <a:lstStyle/>
          <a:p>
            <a:r>
              <a:rPr lang="en-US" dirty="0"/>
              <a:t>Kearn sayer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6019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Mitochondrial disorder.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Diagnosis require: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opthalmoplegia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retinitis pigmentosa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 on set of neurological disfunction   &lt;20 yr.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Cardiac conduction defect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dirty="0"/>
              <a:t>MRI BRAIN.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Involve subcortical white matter &amp; putamen,thalamus  &amp; globus pallidus.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Cerebral, cerebellar and brainstem atrophy.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     T2</a:t>
            </a:r>
            <a:r>
              <a:rPr lang="en-US" dirty="0"/>
              <a:t>:hyperintense.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MRS: </a:t>
            </a:r>
            <a:r>
              <a:rPr lang="en-US" dirty="0">
                <a:solidFill>
                  <a:schemeClr val="accent2"/>
                </a:solidFill>
              </a:rPr>
              <a:t>increase lactate &amp; low NAA.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762000"/>
          </a:xfrm>
        </p:spPr>
        <p:txBody>
          <a:bodyPr/>
          <a:lstStyle/>
          <a:p>
            <a:r>
              <a:rPr lang="en-US" b="1" dirty="0"/>
              <a:t>Krabbe’s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                                                ( </a:t>
            </a:r>
            <a:r>
              <a:rPr lang="en-US" b="1" dirty="0"/>
              <a:t>globoid cell leukodystrophy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 Deficiency  of </a:t>
            </a:r>
            <a:r>
              <a:rPr lang="en-US" u="sng" dirty="0">
                <a:solidFill>
                  <a:schemeClr val="accent2"/>
                </a:solidFill>
              </a:rPr>
              <a:t>galactocerebroside ß- galactosidase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Hypertonia.</a:t>
            </a:r>
          </a:p>
          <a:p>
            <a:r>
              <a:rPr lang="en-US" dirty="0"/>
              <a:t>Irritability.</a:t>
            </a:r>
          </a:p>
          <a:p>
            <a:r>
              <a:rPr lang="en-US" dirty="0"/>
              <a:t>delayed milestones.</a:t>
            </a:r>
          </a:p>
          <a:p>
            <a:r>
              <a:rPr lang="en-US" dirty="0"/>
              <a:t>loss of developed milestones.</a:t>
            </a:r>
          </a:p>
          <a:p>
            <a:r>
              <a:rPr lang="en-US" dirty="0"/>
              <a:t>Fever.</a:t>
            </a:r>
          </a:p>
          <a:p>
            <a:r>
              <a:rPr lang="en-US" dirty="0"/>
              <a:t>Myoclonus.</a:t>
            </a:r>
          </a:p>
          <a:p>
            <a:r>
              <a:rPr lang="en-US" dirty="0"/>
              <a:t>Opisthotonus.</a:t>
            </a:r>
          </a:p>
          <a:p>
            <a:r>
              <a:rPr lang="en-US" dirty="0"/>
              <a:t>Nystagmus.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C187E-F98D-4D31-AE3D-6874546B6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b="23333"/>
          <a:stretch/>
        </p:blipFill>
        <p:spPr>
          <a:xfrm>
            <a:off x="609600" y="457200"/>
            <a:ext cx="8077200" cy="5867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EF6E-F6BD-41B6-B489-1FA3A9C8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7186-1222-4DCA-B882-7785DD3A61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DA91B419-FD69-4048-BD08-B7C2A47D8112}"/>
              </a:ext>
            </a:extLst>
          </p:cNvPr>
          <p:cNvSpPr/>
          <p:nvPr/>
        </p:nvSpPr>
        <p:spPr>
          <a:xfrm>
            <a:off x="7187184" y="1371600"/>
            <a:ext cx="1271016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6EA76EC8-C3C4-4925-B299-056A00AC4E23}"/>
              </a:ext>
            </a:extLst>
          </p:cNvPr>
          <p:cNvSpPr/>
          <p:nvPr/>
        </p:nvSpPr>
        <p:spPr>
          <a:xfrm>
            <a:off x="7708392" y="5562600"/>
            <a:ext cx="902208" cy="403463"/>
          </a:xfrm>
          <a:prstGeom prst="leftArrow">
            <a:avLst>
              <a:gd name="adj1" fmla="val 450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8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/>
              <a:t>MRI brain</a:t>
            </a:r>
          </a:p>
          <a:p>
            <a:pPr>
              <a:buNone/>
            </a:pP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/>
              <a:t>T2</a:t>
            </a:r>
            <a:r>
              <a:rPr lang="en-US" dirty="0"/>
              <a:t> </a:t>
            </a:r>
            <a:r>
              <a:rPr lang="en-US" dirty="0">
                <a:solidFill>
                  <a:schemeClr val="accent2"/>
                </a:solidFill>
              </a:rPr>
              <a:t>- high signal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 </a:t>
            </a:r>
            <a:r>
              <a:rPr lang="en-US" dirty="0"/>
              <a:t>periventricular white matter, </a:t>
            </a:r>
            <a:r>
              <a:rPr lang="en-US" dirty="0">
                <a:solidFill>
                  <a:schemeClr val="accent2"/>
                </a:solidFill>
              </a:rPr>
              <a:t>Thalamus &amp; basal ganglia</a:t>
            </a:r>
            <a:r>
              <a:rPr lang="en-US" dirty="0"/>
              <a:t>,</a:t>
            </a:r>
            <a:r>
              <a:rPr lang="en-US" baseline="30000" dirty="0"/>
              <a:t>  </a:t>
            </a:r>
            <a:r>
              <a:rPr lang="en-US" dirty="0"/>
              <a:t>centrum semiovale and deep gray matter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en-US" dirty="0">
                <a:solidFill>
                  <a:schemeClr val="accent2"/>
                </a:solidFill>
              </a:rPr>
              <a:t>subcortical U fiber  spared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T1 C+ (Gd)</a:t>
            </a:r>
            <a:r>
              <a:rPr lang="en-US" dirty="0"/>
              <a:t> - </a:t>
            </a:r>
            <a:r>
              <a:rPr lang="en-US" dirty="0">
                <a:solidFill>
                  <a:schemeClr val="accent2"/>
                </a:solidFill>
              </a:rPr>
              <a:t>no contrast enhancement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</a:t>
            </a:r>
            <a:r>
              <a:rPr lang="en-US" b="1" u="sng" dirty="0"/>
              <a:t>MR spectroscopy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abnormal choline elevation in centrum  semiovale.</a:t>
            </a:r>
          </a:p>
          <a:p>
            <a:endParaRPr lang="en-US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b="1" dirty="0"/>
              <a:t>Adrenoleukodystrophy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248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r>
              <a:rPr lang="en-US" dirty="0"/>
              <a:t>deficiency of </a:t>
            </a:r>
            <a:r>
              <a:rPr lang="en-US" dirty="0">
                <a:solidFill>
                  <a:schemeClr val="accent2"/>
                </a:solidFill>
              </a:rPr>
              <a:t>Acyl Co A synthatase</a:t>
            </a:r>
            <a:r>
              <a:rPr lang="en-US" dirty="0"/>
              <a:t>.</a:t>
            </a:r>
          </a:p>
          <a:p>
            <a:r>
              <a:rPr lang="en-US" dirty="0"/>
              <a:t>Resulting  into </a:t>
            </a:r>
            <a:r>
              <a:rPr lang="en-US" dirty="0">
                <a:solidFill>
                  <a:schemeClr val="accent2"/>
                </a:solidFill>
              </a:rPr>
              <a:t>accumulation of very long chain fatty acids.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The cerebral white matter is typically split into </a:t>
            </a:r>
            <a:r>
              <a:rPr lang="en-US" dirty="0">
                <a:solidFill>
                  <a:schemeClr val="accent2"/>
                </a:solidFill>
              </a:rPr>
              <a:t>three different zones:</a:t>
            </a:r>
          </a:p>
          <a:p>
            <a:r>
              <a:rPr lang="en-US" dirty="0">
                <a:solidFill>
                  <a:schemeClr val="accent2"/>
                </a:solidFill>
              </a:rPr>
              <a:t>central (inner) zone </a:t>
            </a:r>
            <a:r>
              <a:rPr lang="en-US" dirty="0"/>
              <a:t>- irreversible gliosis and scarring</a:t>
            </a:r>
          </a:p>
          <a:p>
            <a:r>
              <a:rPr lang="en-US" dirty="0">
                <a:solidFill>
                  <a:schemeClr val="accent2"/>
                </a:solidFill>
              </a:rPr>
              <a:t>intermediate zone </a:t>
            </a:r>
            <a:r>
              <a:rPr lang="en-US" dirty="0"/>
              <a:t>- active inflammation and breakdown of the blood-brain barrier.</a:t>
            </a:r>
          </a:p>
          <a:p>
            <a:r>
              <a:rPr lang="en-US" dirty="0">
                <a:solidFill>
                  <a:schemeClr val="accent2"/>
                </a:solidFill>
              </a:rPr>
              <a:t>peripheral (outer) zone </a:t>
            </a:r>
            <a:r>
              <a:rPr lang="en-US" dirty="0"/>
              <a:t>- leading edge of active demyelination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MRI Brain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 involve the </a:t>
            </a:r>
            <a:r>
              <a:rPr lang="en-US" dirty="0">
                <a:solidFill>
                  <a:schemeClr val="accent2"/>
                </a:solidFill>
              </a:rPr>
              <a:t>posterior periventricular white matter </a:t>
            </a:r>
            <a:r>
              <a:rPr lang="en-US" dirty="0"/>
              <a:t>(posterior cerebral, around splenium and peritrigonal white matter &amp; internal capsule). </a:t>
            </a:r>
          </a:p>
          <a:p>
            <a:r>
              <a:rPr lang="en-US" dirty="0"/>
              <a:t>There is relative </a:t>
            </a:r>
            <a:r>
              <a:rPr lang="en-US" u="sng" dirty="0">
                <a:solidFill>
                  <a:schemeClr val="accent2"/>
                </a:solidFill>
              </a:rPr>
              <a:t>sparing of sub-cortical u fiber </a:t>
            </a:r>
            <a:r>
              <a:rPr lang="en-US" dirty="0"/>
              <a:t>involvement.</a:t>
            </a:r>
          </a:p>
          <a:p>
            <a:pPr>
              <a:buNone/>
            </a:pPr>
            <a:endParaRPr lang="en-US" dirty="0"/>
          </a:p>
          <a:p>
            <a:r>
              <a:rPr lang="it-IT" dirty="0"/>
              <a:t>T1:central zone - hypo intense.</a:t>
            </a:r>
          </a:p>
          <a:p>
            <a:r>
              <a:rPr lang="it-IT" dirty="0"/>
              <a:t>intermediate zone - ?</a:t>
            </a:r>
          </a:p>
          <a:p>
            <a:r>
              <a:rPr lang="it-IT" dirty="0"/>
              <a:t>peripheral zone - ?</a:t>
            </a:r>
          </a:p>
          <a:p>
            <a:r>
              <a:rPr lang="en-US" dirty="0"/>
              <a:t>.</a:t>
            </a:r>
          </a:p>
          <a:p>
            <a:r>
              <a:rPr lang="en-US" b="1" dirty="0"/>
              <a:t>T1 C+ (Gd)</a:t>
            </a:r>
            <a:r>
              <a:rPr lang="en-US" dirty="0"/>
              <a:t> - </a:t>
            </a:r>
            <a:r>
              <a:rPr lang="en-US" dirty="0">
                <a:solidFill>
                  <a:schemeClr val="accent2"/>
                </a:solidFill>
              </a:rPr>
              <a:t>serpiginous,</a:t>
            </a:r>
            <a:r>
              <a:rPr lang="en-US" b="1" dirty="0">
                <a:solidFill>
                  <a:schemeClr val="accent2"/>
                </a:solidFill>
              </a:rPr>
              <a:t> garland-shaped </a:t>
            </a:r>
            <a:r>
              <a:rPr lang="en-US" dirty="0">
                <a:solidFill>
                  <a:schemeClr val="accent2"/>
                </a:solidFill>
              </a:rPr>
              <a:t>enhancement.</a:t>
            </a:r>
            <a:endParaRPr lang="en-US" dirty="0"/>
          </a:p>
          <a:p>
            <a:r>
              <a:rPr lang="en-US" b="1" dirty="0"/>
              <a:t>T2</a:t>
            </a:r>
            <a:r>
              <a:rPr lang="en-US" dirty="0"/>
              <a:t> :</a:t>
            </a:r>
          </a:p>
          <a:p>
            <a:pPr lvl="1"/>
            <a:r>
              <a:rPr lang="en-US" dirty="0"/>
              <a:t>central zone - markedly hyper intense</a:t>
            </a:r>
          </a:p>
          <a:p>
            <a:pPr lvl="1"/>
            <a:r>
              <a:rPr lang="en-US" dirty="0"/>
              <a:t>intermediate zone - ?</a:t>
            </a:r>
          </a:p>
          <a:p>
            <a:pPr lvl="1"/>
            <a:r>
              <a:rPr lang="en-US" dirty="0"/>
              <a:t>peripheral zone - ?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r>
              <a:rPr lang="en-US" b="1" dirty="0"/>
              <a:t>MR spectroscopy</a:t>
            </a:r>
          </a:p>
          <a:p>
            <a:r>
              <a:rPr lang="en-US" dirty="0">
                <a:solidFill>
                  <a:schemeClr val="accent2"/>
                </a:solidFill>
              </a:rPr>
              <a:t>decrease</a:t>
            </a:r>
            <a:r>
              <a:rPr lang="en-US" dirty="0"/>
              <a:t> in the </a:t>
            </a:r>
            <a:r>
              <a:rPr lang="en-US" dirty="0">
                <a:solidFill>
                  <a:schemeClr val="accent2"/>
                </a:solidFill>
              </a:rPr>
              <a:t>NAA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/>
              <a:t>peak and an </a:t>
            </a:r>
            <a:r>
              <a:rPr lang="en-US" dirty="0">
                <a:solidFill>
                  <a:schemeClr val="accent2"/>
                </a:solidFill>
              </a:rPr>
              <a:t>elevation</a:t>
            </a:r>
            <a:r>
              <a:rPr lang="en-US" dirty="0"/>
              <a:t> in the </a:t>
            </a:r>
            <a:r>
              <a:rPr lang="en-US" dirty="0">
                <a:solidFill>
                  <a:schemeClr val="accent2"/>
                </a:solidFill>
              </a:rPr>
              <a:t>lactate</a:t>
            </a:r>
            <a:r>
              <a:rPr lang="en-US" dirty="0"/>
              <a:t> peak.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228600"/>
            <a:ext cx="43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05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09600" y="3810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724400" y="37338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b="1" dirty="0"/>
              <a:t>Maple syrup urine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/>
              <a:t>Inborn  error of amino acid metabolism.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Elevated  plasma concentrations of branched-chain amino acids.</a:t>
            </a:r>
          </a:p>
          <a:p>
            <a:endParaRPr lang="en-US" dirty="0"/>
          </a:p>
          <a:p>
            <a:r>
              <a:rPr lang="en-US" b="1" dirty="0"/>
              <a:t>Clinical presentation</a:t>
            </a:r>
          </a:p>
          <a:p>
            <a:r>
              <a:rPr lang="en-US" dirty="0"/>
              <a:t>Manifests itself in the first few days of life (12-24 hours) with the complex of symptoms which include.</a:t>
            </a:r>
          </a:p>
          <a:p>
            <a:r>
              <a:rPr lang="en-US" dirty="0"/>
              <a:t>poor feeding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ketoacidosis</a:t>
            </a:r>
          </a:p>
          <a:p>
            <a:r>
              <a:rPr lang="en-US" dirty="0"/>
              <a:t>hypoglycemia</a:t>
            </a:r>
          </a:p>
          <a:p>
            <a:r>
              <a:rPr lang="en-US" dirty="0"/>
              <a:t>lethargy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a characteristic odour of maple syrup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  MRI – brain</a:t>
            </a:r>
          </a:p>
          <a:p>
            <a:pPr>
              <a:buNone/>
            </a:pPr>
            <a:endParaRPr lang="en-US" b="1" dirty="0"/>
          </a:p>
          <a:p>
            <a:r>
              <a:rPr lang="en-US" dirty="0"/>
              <a:t>diffuse swelling of the brain due to extensive edema of the white matter.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DWI -</a:t>
            </a:r>
            <a:r>
              <a:rPr lang="en-US" dirty="0"/>
              <a:t> the </a:t>
            </a:r>
            <a:r>
              <a:rPr lang="en-US" dirty="0">
                <a:solidFill>
                  <a:schemeClr val="accent2"/>
                </a:solidFill>
              </a:rPr>
              <a:t>posterior limbs of the internal capsules and optic radiations and the central corticospinal tracts within the cerebral hemispheres exhibit diffusion restriction.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The structures in the </a:t>
            </a:r>
            <a:r>
              <a:rPr lang="en-US" dirty="0">
                <a:solidFill>
                  <a:schemeClr val="accent2"/>
                </a:solidFill>
              </a:rPr>
              <a:t>posterior fossa </a:t>
            </a:r>
            <a:r>
              <a:rPr lang="en-US" dirty="0"/>
              <a:t>exhibit prominent changes in signal intensity, swelling, and </a:t>
            </a:r>
            <a:r>
              <a:rPr lang="en-US" dirty="0">
                <a:solidFill>
                  <a:schemeClr val="accent2"/>
                </a:solidFill>
              </a:rPr>
              <a:t>diffusion restriction.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MRS: lactate peak &amp; branched chain amino acid peak.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b="1" dirty="0"/>
              <a:t>Metachromatic leukodystrophy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17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u="sng" dirty="0">
                <a:solidFill>
                  <a:schemeClr val="accent2"/>
                </a:solidFill>
              </a:rPr>
              <a:t>most common hereditary</a:t>
            </a:r>
            <a:r>
              <a:rPr lang="en-US" dirty="0"/>
              <a:t> leukodystrophy.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deficiency of an enzyme </a:t>
            </a:r>
            <a:r>
              <a:rPr lang="en-US" u="sng" dirty="0">
                <a:solidFill>
                  <a:schemeClr val="accent2"/>
                </a:solidFill>
              </a:rPr>
              <a:t>Arylsulphatase.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Clinical features.</a:t>
            </a:r>
          </a:p>
          <a:p>
            <a:pPr>
              <a:buNone/>
            </a:pPr>
            <a:r>
              <a:rPr lang="en-US" dirty="0"/>
              <a:t>      gait abnormality, muscle rigidity, loss of vision, impaired swallowing, convulsions, dementia.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 Brain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involve </a:t>
            </a:r>
            <a:r>
              <a:rPr lang="en-US" dirty="0">
                <a:solidFill>
                  <a:schemeClr val="accent2"/>
                </a:solidFill>
              </a:rPr>
              <a:t>bilateral symmetrical  periventricular white matter.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sparing of subcortical U fibers.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T1</a:t>
            </a:r>
            <a:r>
              <a:rPr lang="en-US" dirty="0"/>
              <a:t> -  low signal</a:t>
            </a:r>
          </a:p>
          <a:p>
            <a:r>
              <a:rPr lang="en-US" b="1" dirty="0"/>
              <a:t>T1 C+ (Gd)</a:t>
            </a:r>
            <a:endParaRPr lang="en-US" dirty="0"/>
          </a:p>
          <a:p>
            <a:pPr lvl="1"/>
            <a:r>
              <a:rPr lang="en-US" b="1" dirty="0"/>
              <a:t>​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no enhancement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/>
          </a:p>
          <a:p>
            <a:r>
              <a:rPr lang="en-US" b="1" dirty="0"/>
              <a:t>T2</a:t>
            </a:r>
            <a:r>
              <a:rPr lang="en-US" dirty="0"/>
              <a:t> - </a:t>
            </a:r>
            <a:r>
              <a:rPr lang="en-US" dirty="0">
                <a:solidFill>
                  <a:schemeClr val="accent2"/>
                </a:solidFill>
              </a:rPr>
              <a:t>high signal </a:t>
            </a:r>
            <a:r>
              <a:rPr lang="en-US" dirty="0"/>
              <a:t>and shows a “</a:t>
            </a:r>
            <a:r>
              <a:rPr lang="en-US" dirty="0">
                <a:solidFill>
                  <a:schemeClr val="accent2"/>
                </a:solidFill>
              </a:rPr>
              <a:t>tigroid pattern</a:t>
            </a:r>
            <a:r>
              <a:rPr lang="en-US" dirty="0"/>
              <a:t>“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MR spectroscopy </a:t>
            </a:r>
            <a:r>
              <a:rPr lang="en-US" dirty="0"/>
              <a:t>- (of affected white matter)</a:t>
            </a:r>
          </a:p>
          <a:p>
            <a:pPr lvl="1"/>
            <a:r>
              <a:rPr lang="en-US" dirty="0"/>
              <a:t>reduced </a:t>
            </a:r>
            <a:r>
              <a:rPr lang="en-US" i="1" dirty="0"/>
              <a:t>N</a:t>
            </a:r>
            <a:r>
              <a:rPr lang="en-US" dirty="0"/>
              <a:t> -acetylaspartate.</a:t>
            </a:r>
          </a:p>
          <a:p>
            <a:pPr lvl="1"/>
            <a:r>
              <a:rPr lang="en-US" dirty="0"/>
              <a:t>increased </a:t>
            </a:r>
            <a:r>
              <a:rPr lang="en-US" i="1" dirty="0"/>
              <a:t>myo</a:t>
            </a:r>
            <a:r>
              <a:rPr lang="en-US" dirty="0"/>
              <a:t> -inositol</a:t>
            </a:r>
          </a:p>
          <a:p>
            <a:pPr lvl="1"/>
            <a:r>
              <a:rPr lang="en-US" dirty="0"/>
              <a:t>increased  choline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34290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286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3528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53000" y="35052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53000" y="6550223"/>
            <a:ext cx="386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MRS of normal anterior white matter with TE=144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MRS of  affected white matter with TE=30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b="1" dirty="0"/>
              <a:t>Pelizaeus Merzbacher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6096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Characterized by an arrest in myelin development.</a:t>
            </a:r>
          </a:p>
          <a:p>
            <a:pPr>
              <a:buNone/>
            </a:pPr>
            <a:r>
              <a:rPr lang="en-US" dirty="0"/>
              <a:t>  </a:t>
            </a:r>
          </a:p>
          <a:p>
            <a:r>
              <a:rPr lang="en-US" dirty="0"/>
              <a:t>It occurs from a derangement in the   </a:t>
            </a:r>
            <a:r>
              <a:rPr lang="en-US" b="1" dirty="0"/>
              <a:t>proteolipidprotein.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Clinical presentation:</a:t>
            </a:r>
            <a:r>
              <a:rPr lang="en-US" dirty="0"/>
              <a:t> </a:t>
            </a:r>
          </a:p>
          <a:p>
            <a:r>
              <a:rPr lang="en-US" dirty="0"/>
              <a:t>pendular eye movements</a:t>
            </a:r>
          </a:p>
          <a:p>
            <a:r>
              <a:rPr lang="en-US" dirty="0"/>
              <a:t>Hypotonia.</a:t>
            </a:r>
          </a:p>
          <a:p>
            <a:r>
              <a:rPr lang="en-US" dirty="0"/>
              <a:t>pyramidal disease.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MRI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T2: </a:t>
            </a:r>
            <a:r>
              <a:rPr lang="en-US" dirty="0">
                <a:solidFill>
                  <a:schemeClr val="accent2"/>
                </a:solidFill>
              </a:rPr>
              <a:t>hyper intensity </a:t>
            </a:r>
            <a:r>
              <a:rPr lang="en-US" dirty="0"/>
              <a:t>(internal capsule, proximal corona radiata and the optic radiation). </a:t>
            </a:r>
          </a:p>
          <a:p>
            <a:endParaRPr lang="en-US" dirty="0"/>
          </a:p>
          <a:p>
            <a:r>
              <a:rPr lang="en-US" dirty="0"/>
              <a:t>patchy involvement: </a:t>
            </a:r>
            <a:r>
              <a:rPr lang="en-US" dirty="0">
                <a:solidFill>
                  <a:schemeClr val="accent2"/>
                </a:solidFill>
              </a:rPr>
              <a:t>tigroid appearance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MR may also </a:t>
            </a:r>
            <a:r>
              <a:rPr lang="en-US" dirty="0">
                <a:solidFill>
                  <a:schemeClr val="accent2"/>
                </a:solidFill>
              </a:rPr>
              <a:t>show cortical sulcal prominence. 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MR spectroscopy : </a:t>
            </a:r>
            <a:r>
              <a:rPr lang="en-US" dirty="0">
                <a:solidFill>
                  <a:schemeClr val="accent2"/>
                </a:solidFill>
              </a:rPr>
              <a:t>reduction in the NAA peak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.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sz="3200" b="1" dirty="0"/>
              <a:t>Subacute sclerosing panencephalitis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763000" cy="6324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Caused  by a persistent infection of immune resistant measles virus.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Clinical presentation</a:t>
            </a:r>
          </a:p>
          <a:p>
            <a:pPr>
              <a:buNone/>
            </a:pPr>
            <a:r>
              <a:rPr lang="en-US" dirty="0"/>
              <a:t>     gradual, progressive neuropsychological deterioration, consisting of personality change, seizures, myoclonus, ataxia, photosensitivity, ocular abnormalities, spasticity, and coma.</a:t>
            </a:r>
          </a:p>
          <a:p>
            <a:endParaRPr lang="en-US" dirty="0"/>
          </a:p>
          <a:p>
            <a:r>
              <a:rPr lang="en-US" b="1" dirty="0"/>
              <a:t>CSF analysis</a:t>
            </a:r>
            <a:r>
              <a:rPr lang="en-US" dirty="0"/>
              <a:t> : elevated levels of gammaglobulin &amp; anti measles anti bodies.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</a:t>
            </a:r>
          </a:p>
          <a:p>
            <a:r>
              <a:rPr lang="en-US" dirty="0"/>
              <a:t>acute :</a:t>
            </a:r>
            <a:r>
              <a:rPr lang="en-US" dirty="0">
                <a:solidFill>
                  <a:schemeClr val="accent2"/>
                </a:solidFill>
              </a:rPr>
              <a:t>patchy asymmetric </a:t>
            </a:r>
            <a:r>
              <a:rPr lang="en-US" dirty="0"/>
              <a:t>involvement of white matter </a:t>
            </a:r>
          </a:p>
          <a:p>
            <a:endParaRPr lang="en-US" dirty="0"/>
          </a:p>
          <a:p>
            <a:r>
              <a:rPr lang="en-US" dirty="0"/>
              <a:t> typically in the </a:t>
            </a:r>
            <a:r>
              <a:rPr lang="en-US" dirty="0">
                <a:solidFill>
                  <a:schemeClr val="accent2"/>
                </a:solidFill>
              </a:rPr>
              <a:t>temporal and parietal lobes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Gradually more extensive white matter involvement ( corpus callosum and basal ganglia). </a:t>
            </a:r>
          </a:p>
          <a:p>
            <a:endParaRPr lang="en-US" dirty="0"/>
          </a:p>
          <a:p>
            <a:r>
              <a:rPr lang="en-US" dirty="0"/>
              <a:t>Eventually a generalised encephalomalacia develops.</a:t>
            </a:r>
          </a:p>
          <a:p>
            <a:r>
              <a:rPr lang="en-US" b="1" dirty="0"/>
              <a:t>T1 C+ (GAD)</a:t>
            </a:r>
            <a:r>
              <a:rPr lang="en-US" dirty="0"/>
              <a:t> : </a:t>
            </a:r>
            <a:r>
              <a:rPr lang="en-US" dirty="0">
                <a:solidFill>
                  <a:schemeClr val="accent2"/>
                </a:solidFill>
              </a:rPr>
              <a:t>enhancement</a:t>
            </a:r>
            <a:r>
              <a:rPr lang="en-US" dirty="0"/>
              <a:t> 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MR spectroscopy</a:t>
            </a:r>
          </a:p>
          <a:p>
            <a:r>
              <a:rPr lang="en-US" dirty="0"/>
              <a:t>May demonstrate :</a:t>
            </a:r>
          </a:p>
          <a:p>
            <a:r>
              <a:rPr lang="en-US" dirty="0"/>
              <a:t>decreased NAA : from neuronal loss</a:t>
            </a:r>
          </a:p>
          <a:p>
            <a:r>
              <a:rPr lang="en-US" dirty="0"/>
              <a:t>increases in choline : from demyelination.</a:t>
            </a:r>
          </a:p>
          <a:p>
            <a:r>
              <a:rPr lang="en-US" dirty="0"/>
              <a:t>increase </a:t>
            </a:r>
            <a:r>
              <a:rPr lang="en-US" i="1" dirty="0"/>
              <a:t>myo</a:t>
            </a:r>
            <a:r>
              <a:rPr lang="en-US" dirty="0"/>
              <a:t>-inositol : from active gliosis.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US" sz="3200" b="1" dirty="0"/>
              <a:t>Acute disseminated encephalomyelitis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763000" cy="6096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Demyelination  of white matter following a recent (1-2 weeks prior) </a:t>
            </a:r>
            <a:r>
              <a:rPr lang="en-US" dirty="0">
                <a:solidFill>
                  <a:schemeClr val="accent2"/>
                </a:solidFill>
              </a:rPr>
              <a:t>viral infection or vaccination .</a:t>
            </a:r>
          </a:p>
          <a:p>
            <a:r>
              <a:rPr lang="en-US" dirty="0"/>
              <a:t> Grey matter, especially that of the </a:t>
            </a:r>
            <a:r>
              <a:rPr lang="en-US" dirty="0">
                <a:solidFill>
                  <a:schemeClr val="accent2"/>
                </a:solidFill>
              </a:rPr>
              <a:t>basal ganglia.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cross reactivity </a:t>
            </a:r>
            <a:r>
              <a:rPr lang="en-US" dirty="0"/>
              <a:t>to viral antigens.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Radiographic features</a:t>
            </a:r>
          </a:p>
          <a:p>
            <a:endParaRPr lang="en-US" b="1" dirty="0"/>
          </a:p>
          <a:p>
            <a:r>
              <a:rPr lang="en-US" dirty="0"/>
              <a:t>Appearances vary from </a:t>
            </a:r>
            <a:r>
              <a:rPr lang="en-US" dirty="0">
                <a:solidFill>
                  <a:schemeClr val="accent2"/>
                </a:solidFill>
              </a:rPr>
              <a:t>small ‘ punctate ' lesions to tumefactive regions</a:t>
            </a:r>
            <a:r>
              <a:rPr lang="en-US" dirty="0"/>
              <a:t>, which however have less mass effect than one would expect for their size.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Bilateral but asymmetrical Involvement of cerebral cortex, sub cortical grey matter.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   T2</a:t>
            </a:r>
            <a:r>
              <a:rPr lang="en-US" dirty="0"/>
              <a:t> - high signal, with surrounding edema typically situated in subcortical locations.</a:t>
            </a:r>
          </a:p>
          <a:p>
            <a:r>
              <a:rPr lang="en-US" b="1" dirty="0"/>
              <a:t>T1 C+ (Gd)</a:t>
            </a:r>
            <a:r>
              <a:rPr lang="en-US" dirty="0"/>
              <a:t> - punctate, ring or arc enhancement (</a:t>
            </a:r>
            <a:r>
              <a:rPr lang="en-US" dirty="0">
                <a:solidFill>
                  <a:schemeClr val="accent2"/>
                </a:solidFill>
              </a:rPr>
              <a:t>open ring sign) </a:t>
            </a:r>
            <a:r>
              <a:rPr lang="en-US" dirty="0"/>
              <a:t>is often demonstrated along the leading edge of inflammation.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DWI</a:t>
            </a:r>
            <a:r>
              <a:rPr lang="en-US" dirty="0"/>
              <a:t> - there can be </a:t>
            </a:r>
            <a:r>
              <a:rPr lang="en-US" dirty="0">
                <a:solidFill>
                  <a:schemeClr val="accent2"/>
                </a:solidFill>
              </a:rPr>
              <a:t>peripheral restricted diffusion</a:t>
            </a:r>
            <a:r>
              <a:rPr lang="en-US" dirty="0"/>
              <a:t>; the center of the lesion, although high on T2 and low on T1 does not have increased restriction on DWI .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r>
              <a:rPr lang="en-US" sz="2800" dirty="0"/>
              <a:t>Approach to pediatric white matter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5360"/>
          </a:xfrm>
        </p:spPr>
        <p:txBody>
          <a:bodyPr/>
          <a:lstStyle/>
          <a:p>
            <a:r>
              <a:rPr lang="en-US" dirty="0"/>
              <a:t>(predominantly)</a:t>
            </a:r>
            <a:r>
              <a:rPr lang="en-US" dirty="0">
                <a:solidFill>
                  <a:schemeClr val="accent2"/>
                </a:solidFill>
              </a:rPr>
              <a:t>Sub cortical white matter lesion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   early involvement of U fibers.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(predominantly)</a:t>
            </a:r>
            <a:r>
              <a:rPr lang="en-US" dirty="0">
                <a:solidFill>
                  <a:schemeClr val="accent2"/>
                </a:solidFill>
              </a:rPr>
              <a:t>Deep white matter lesion.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    early sparing of u fibers.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9000" y="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T1C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7338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dwi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00800" y="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T2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3528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657600" y="35052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FLAIR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Periventricular leukomalacia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dirty="0"/>
              <a:t>Hypoxic-Ischemic Encephalopathy (HIE) of the preterm.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premature infants </a:t>
            </a:r>
            <a:r>
              <a:rPr lang="en-US" dirty="0"/>
              <a:t>born at less than 33 weeks gestation (38% PVL) and less than 1500 g birth weight . </a:t>
            </a:r>
          </a:p>
          <a:p>
            <a:endParaRPr lang="en-US" b="1" dirty="0"/>
          </a:p>
          <a:p>
            <a:r>
              <a:rPr lang="en-US" dirty="0"/>
              <a:t>The white matter necrosis  occurs in a characteristic distribution (dorsal and lateral to the the lateral ventricles) and with involvement of the the centrum semiovale, the optic (trigone and occipital horns) and acoustic (temporal horn) radiations.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b="1" dirty="0"/>
              <a:t>MRI</a:t>
            </a:r>
          </a:p>
          <a:p>
            <a:r>
              <a:rPr lang="en-US" dirty="0"/>
              <a:t>Initial MR images depict areas of T1 hypointensity within larger areas of T2 hyper intensity.</a:t>
            </a:r>
          </a:p>
          <a:p>
            <a:r>
              <a:rPr lang="en-US" dirty="0"/>
              <a:t>Progressive necrosis of the periventricular tissue with resulting</a:t>
            </a:r>
          </a:p>
          <a:p>
            <a:pPr>
              <a:buNone/>
            </a:pPr>
            <a:r>
              <a:rPr lang="en-US" dirty="0"/>
              <a:t>    ventriculomegaly with irregular margins of the bodies and trigones of the lateral ventricles, loss of periventricular white matter with increased T2 signal, and thinning of the corpus callosum.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712472" y="0"/>
            <a:ext cx="43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u="sng" dirty="0">
                <a:solidFill>
                  <a:schemeClr val="accent2"/>
                </a:solidFill>
              </a:rPr>
              <a:t>Summary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Sub cortical deep white matter lesion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0563" y="2514600"/>
            <a:ext cx="5293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Macrocephally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Canavan disease ( </a:t>
            </a:r>
            <a:r>
              <a:rPr lang="en-US" dirty="0">
                <a:solidFill>
                  <a:schemeClr val="accent2"/>
                </a:solidFill>
              </a:rPr>
              <a:t>increase NAA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Alexander disease</a:t>
            </a:r>
            <a:r>
              <a:rPr lang="en-US" dirty="0">
                <a:solidFill>
                  <a:schemeClr val="accent2"/>
                </a:solidFill>
              </a:rPr>
              <a:t> (B/L frontal lobe, enhancement)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Vanishing white matter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Megalencephalic leucoencephalopathy</a:t>
            </a:r>
          </a:p>
          <a:p>
            <a:pPr marL="342900" indent="-342900"/>
            <a:r>
              <a:rPr lang="en-US" dirty="0"/>
              <a:t>        with cyst.(</a:t>
            </a:r>
            <a:r>
              <a:rPr lang="en-US" dirty="0">
                <a:solidFill>
                  <a:schemeClr val="accent2"/>
                </a:solidFill>
              </a:rPr>
              <a:t>anterior temporal lobe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Normocephally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Zellweger syndrome</a:t>
            </a:r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(pachy &amp; polymicrogyria)</a:t>
            </a:r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Cerebral atrophy.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Kearn sayer disease</a:t>
            </a:r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(putamen, thalamus  &amp; globus pallidus)</a:t>
            </a: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4800" y="533400"/>
            <a:ext cx="350520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Thalamic involvement</a:t>
            </a:r>
          </a:p>
          <a:p>
            <a:pPr marL="342900" indent="-342900">
              <a:buNone/>
            </a:pPr>
            <a:r>
              <a:rPr lang="en-US" sz="1800" dirty="0"/>
              <a:t>1.Krabbes disease</a:t>
            </a:r>
          </a:p>
          <a:p>
            <a:pPr marL="342900" indent="-342900">
              <a:buNone/>
            </a:pPr>
            <a:r>
              <a:rPr lang="en-US" sz="1800" dirty="0">
                <a:solidFill>
                  <a:schemeClr val="accent2"/>
                </a:solidFill>
              </a:rPr>
              <a:t> thalamus, basal ganglia</a:t>
            </a:r>
          </a:p>
          <a:p>
            <a:pPr marL="342900" indent="-342900">
              <a:buNone/>
            </a:pPr>
            <a:r>
              <a:rPr lang="en-US" sz="1800" dirty="0">
                <a:solidFill>
                  <a:schemeClr val="accent2"/>
                </a:solidFill>
              </a:rPr>
              <a:t>Increase choline in Centrum semiovale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57200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thalamic involvement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1082" y="1295400"/>
            <a:ext cx="5272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Corticospinal tract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Adrenoleucodystrophy</a:t>
            </a:r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Posterior fossa, tripple layer, enhancement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Mapple syrup urine disease</a:t>
            </a:r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Restricted diffusion in internal capsule, posterior fossa</a:t>
            </a:r>
          </a:p>
          <a:p>
            <a:pPr marL="342900" indent="-342900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2766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corticospinal tract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Metachromatic leucodystrophy</a:t>
            </a:r>
          </a:p>
          <a:p>
            <a:pPr marL="342900" indent="-342900"/>
            <a:r>
              <a:rPr lang="en-US" dirty="0"/>
              <a:t>      </a:t>
            </a:r>
            <a:r>
              <a:rPr lang="en-US" dirty="0">
                <a:solidFill>
                  <a:schemeClr val="accent2"/>
                </a:solidFill>
              </a:rPr>
              <a:t>Tigroid pattern</a:t>
            </a:r>
          </a:p>
          <a:p>
            <a:pPr marL="342900" indent="-342900"/>
            <a:r>
              <a:rPr lang="en-US" dirty="0"/>
              <a:t>2.Pelizaeus Merzbacher disease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chemeClr val="accent2"/>
                </a:solidFill>
              </a:rPr>
              <a:t>Tigroid pattern ,cerebral atrophy</a:t>
            </a:r>
          </a:p>
          <a:p>
            <a:pPr marL="342900" indent="-342900"/>
            <a:r>
              <a:rPr lang="en-US" dirty="0"/>
              <a:t>  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Subacute sclerosing </a:t>
            </a:r>
          </a:p>
          <a:p>
            <a:r>
              <a:rPr lang="en-US" dirty="0"/>
              <a:t>Panencephlitis</a:t>
            </a:r>
          </a:p>
          <a:p>
            <a:r>
              <a:rPr lang="en-US" dirty="0">
                <a:solidFill>
                  <a:schemeClr val="accent2"/>
                </a:solidFill>
              </a:rPr>
              <a:t>Temporal &amp; parietal region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449669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Acute disseminated</a:t>
            </a:r>
          </a:p>
          <a:p>
            <a:r>
              <a:rPr lang="en-US" dirty="0"/>
              <a:t> encephallitis</a:t>
            </a:r>
          </a:p>
          <a:p>
            <a:r>
              <a:rPr lang="en-US" dirty="0">
                <a:solidFill>
                  <a:schemeClr val="accent2"/>
                </a:solidFill>
              </a:rPr>
              <a:t>Open ring enhancement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0"/>
            <a:ext cx="312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WHITE MATTER LESION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181600"/>
            <a:ext cx="310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LEUCODYSTROPHY MIMICKS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pPr>
              <a:buNone/>
            </a:pPr>
            <a:r>
              <a:rPr lang="en-US" dirty="0"/>
              <a:t>   Sub cortical deep white matter lesion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353594" y="7612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419600" y="10668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02133" y="2209800"/>
            <a:ext cx="42418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Macrocephally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Canavan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Alexander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Vanishing white matter disease.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Megalencephalic leucoencephalopathy</a:t>
            </a:r>
          </a:p>
          <a:p>
            <a:pPr marL="342900" indent="-342900"/>
            <a:r>
              <a:rPr lang="en-US" dirty="0"/>
              <a:t>        with cyst.</a:t>
            </a: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981200" y="1066800"/>
            <a:ext cx="12192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2133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Normocephally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Zellweger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Gallactosemia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Kearn sayer disease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763000" cy="6858000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Deep white matter lesion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695700" y="1028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495800" y="14478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2819400" y="1447800"/>
            <a:ext cx="9906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2743200"/>
            <a:ext cx="2648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Thalamic involvement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Krabbes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Gangliosis GM1&amp; GM2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Tay –sach disease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2667000"/>
            <a:ext cx="2701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 thalamic involvement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829300" y="31623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991100" y="31623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14600" y="4191000"/>
            <a:ext cx="310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Corticospinal tract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Adrenoleucodystrophy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Mapple syrup urine disease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1200" y="4191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corticospinal tract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Metachromatic leucodystrophy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Mucopolysacchariodoses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Pelizaeus Merzbacher disease 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2860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Leucodystrophy  mimic's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543300" y="10287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5800" y="1600200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85800" y="2057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1905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15000" y="1905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486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2895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Subacute sclerosing </a:t>
            </a:r>
          </a:p>
          <a:p>
            <a:r>
              <a:rPr lang="en-US" dirty="0" err="1"/>
              <a:t>panencephlitis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297180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Acute disseminated</a:t>
            </a:r>
          </a:p>
          <a:p>
            <a:r>
              <a:rPr lang="en-US" dirty="0"/>
              <a:t> encephallitis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1617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Periventricular </a:t>
            </a:r>
          </a:p>
          <a:p>
            <a:r>
              <a:rPr lang="en-US" dirty="0"/>
              <a:t>leucomalacia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52409" y="2895600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Lymes </a:t>
            </a:r>
          </a:p>
          <a:p>
            <a:r>
              <a:rPr lang="en-US" dirty="0"/>
              <a:t>disease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62000"/>
          </a:xfrm>
        </p:spPr>
        <p:txBody>
          <a:bodyPr/>
          <a:lstStyle/>
          <a:p>
            <a:r>
              <a:rPr lang="en-US" b="1" dirty="0"/>
              <a:t>Canavan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60198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/>
              <a:t>spongiform degeneration of white matter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deficiency of </a:t>
            </a:r>
            <a:r>
              <a:rPr lang="en-US" u="sng" dirty="0">
                <a:solidFill>
                  <a:schemeClr val="accent2"/>
                </a:solidFill>
              </a:rPr>
              <a:t>N- acetylaspartoacylase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 it has a </a:t>
            </a:r>
            <a:r>
              <a:rPr lang="en-US" u="sng" dirty="0">
                <a:solidFill>
                  <a:schemeClr val="accent2"/>
                </a:solidFill>
              </a:rPr>
              <a:t>predilection for subcortical U fibers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Clinical feature:</a:t>
            </a:r>
          </a:p>
          <a:p>
            <a:pPr>
              <a:buNone/>
            </a:pPr>
            <a:r>
              <a:rPr lang="en-US" dirty="0"/>
              <a:t>      </a:t>
            </a:r>
            <a:r>
              <a:rPr lang="en-US" dirty="0">
                <a:solidFill>
                  <a:schemeClr val="accent2"/>
                </a:solidFill>
              </a:rPr>
              <a:t>Megalocephaly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Mental deficits .</a:t>
            </a:r>
          </a:p>
          <a:p>
            <a:pPr>
              <a:buNone/>
            </a:pPr>
            <a:r>
              <a:rPr lang="en-US" dirty="0"/>
              <a:t>      Blindness. 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2923</TotalTime>
  <Words>918</Words>
  <Application>Microsoft Office PowerPoint</Application>
  <PresentationFormat>On-screen Show (4:3)</PresentationFormat>
  <Paragraphs>415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Century Gothic</vt:lpstr>
      <vt:lpstr>Wingdings</vt:lpstr>
      <vt:lpstr>Wingdings 3</vt:lpstr>
      <vt:lpstr>Wisp</vt:lpstr>
      <vt:lpstr>INHERITED METABOLIC DISEASES</vt:lpstr>
      <vt:lpstr>White matter disease can be broadly grouped into: </vt:lpstr>
      <vt:lpstr>PowerPoint Presentation</vt:lpstr>
      <vt:lpstr>PowerPoint Presentation</vt:lpstr>
      <vt:lpstr>Approach to pediatric white matter lesions</vt:lpstr>
      <vt:lpstr>PowerPoint Presentation</vt:lpstr>
      <vt:lpstr>PowerPoint Presentation</vt:lpstr>
      <vt:lpstr>PowerPoint Presentation</vt:lpstr>
      <vt:lpstr>Canavan disease</vt:lpstr>
      <vt:lpstr>PowerPoint Presentation</vt:lpstr>
      <vt:lpstr>PowerPoint Presentation</vt:lpstr>
      <vt:lpstr>Alexander disease</vt:lpstr>
      <vt:lpstr>PowerPoint Presentation</vt:lpstr>
      <vt:lpstr>PowerPoint Presentation</vt:lpstr>
      <vt:lpstr>PowerPoint Presentation</vt:lpstr>
      <vt:lpstr>Vanishing white matter disease </vt:lpstr>
      <vt:lpstr>PowerPoint Presentation</vt:lpstr>
      <vt:lpstr>PowerPoint Presentation</vt:lpstr>
      <vt:lpstr>PowerPoint Presentation</vt:lpstr>
      <vt:lpstr>Megalencephalic leuckoencepalopathy</vt:lpstr>
      <vt:lpstr>PowerPoint Presentation</vt:lpstr>
      <vt:lpstr>PowerPoint Presentation</vt:lpstr>
      <vt:lpstr>Zellweger syndrome </vt:lpstr>
      <vt:lpstr>PowerPoint Presentation</vt:lpstr>
      <vt:lpstr>PowerPoint Presentation</vt:lpstr>
      <vt:lpstr>Kearn sayer disease</vt:lpstr>
      <vt:lpstr>PowerPoint Presentation</vt:lpstr>
      <vt:lpstr>PowerPoint Presentation</vt:lpstr>
      <vt:lpstr>Krabbe’s disease</vt:lpstr>
      <vt:lpstr>PowerPoint Presentation</vt:lpstr>
      <vt:lpstr>PowerPoint Presentation</vt:lpstr>
      <vt:lpstr>Adrenoleukodystrophy</vt:lpstr>
      <vt:lpstr>PowerPoint Presentation</vt:lpstr>
      <vt:lpstr>PowerPoint Presentation</vt:lpstr>
      <vt:lpstr>Maple syrup urine disease</vt:lpstr>
      <vt:lpstr>PowerPoint Presentation</vt:lpstr>
      <vt:lpstr>PowerPoint Presentation</vt:lpstr>
      <vt:lpstr>Metachromatic leukodystrophy </vt:lpstr>
      <vt:lpstr>PowerPoint Presentation</vt:lpstr>
      <vt:lpstr>PowerPoint Presentation</vt:lpstr>
      <vt:lpstr>PowerPoint Presentation</vt:lpstr>
      <vt:lpstr>Pelizaeus Merzbacher disease </vt:lpstr>
      <vt:lpstr>PowerPoint Presentation</vt:lpstr>
      <vt:lpstr>PowerPoint Presentation</vt:lpstr>
      <vt:lpstr>Subacute sclerosing panencephalitis</vt:lpstr>
      <vt:lpstr>PowerPoint Presentation</vt:lpstr>
      <vt:lpstr>PowerPoint Presentation</vt:lpstr>
      <vt:lpstr>Acute disseminated encephalomyelitis </vt:lpstr>
      <vt:lpstr>PowerPoint Presentation</vt:lpstr>
      <vt:lpstr>PowerPoint Presentation</vt:lpstr>
      <vt:lpstr>Periventricular leukomalacia </vt:lpstr>
      <vt:lpstr>PowerPoint Presentation</vt:lpstr>
      <vt:lpstr>PowerPoint Presentation</vt:lpstr>
      <vt:lpstr>PowerPoint Presentation</vt:lpstr>
      <vt:lpstr>PowerPoint Presentation</vt:lpstr>
      <vt:lpstr>THANK YOU..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EVALUATION OF PEDIATRIC WHITE MATTER LESIONS</dc:title>
  <dc:creator>User</dc:creator>
  <cp:lastModifiedBy>Azharuddin</cp:lastModifiedBy>
  <cp:revision>603</cp:revision>
  <dcterms:created xsi:type="dcterms:W3CDTF">2014-07-18T14:35:41Z</dcterms:created>
  <dcterms:modified xsi:type="dcterms:W3CDTF">2017-07-14T16:22:24Z</dcterms:modified>
</cp:coreProperties>
</file>