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71"/>
  </p:notesMasterIdLst>
  <p:sldIdLst>
    <p:sldId id="256" r:id="rId2"/>
    <p:sldId id="321" r:id="rId3"/>
    <p:sldId id="339" r:id="rId4"/>
    <p:sldId id="340" r:id="rId5"/>
    <p:sldId id="322" r:id="rId6"/>
    <p:sldId id="323" r:id="rId7"/>
    <p:sldId id="324" r:id="rId8"/>
    <p:sldId id="325" r:id="rId9"/>
    <p:sldId id="326" r:id="rId10"/>
    <p:sldId id="327" r:id="rId11"/>
    <p:sldId id="313" r:id="rId12"/>
    <p:sldId id="314" r:id="rId13"/>
    <p:sldId id="315" r:id="rId14"/>
    <p:sldId id="316" r:id="rId15"/>
    <p:sldId id="304" r:id="rId16"/>
    <p:sldId id="353" r:id="rId17"/>
    <p:sldId id="309" r:id="rId18"/>
    <p:sldId id="294" r:id="rId19"/>
    <p:sldId id="295" r:id="rId20"/>
    <p:sldId id="311" r:id="rId21"/>
    <p:sldId id="296" r:id="rId22"/>
    <p:sldId id="297" r:id="rId23"/>
    <p:sldId id="298" r:id="rId24"/>
    <p:sldId id="285" r:id="rId25"/>
    <p:sldId id="299" r:id="rId26"/>
    <p:sldId id="348" r:id="rId27"/>
    <p:sldId id="260" r:id="rId28"/>
    <p:sldId id="258" r:id="rId29"/>
    <p:sldId id="301" r:id="rId30"/>
    <p:sldId id="300" r:id="rId31"/>
    <p:sldId id="358" r:id="rId32"/>
    <p:sldId id="359" r:id="rId33"/>
    <p:sldId id="262" r:id="rId34"/>
    <p:sldId id="287" r:id="rId35"/>
    <p:sldId id="308" r:id="rId36"/>
    <p:sldId id="317" r:id="rId37"/>
    <p:sldId id="330" r:id="rId38"/>
    <p:sldId id="360" r:id="rId39"/>
    <p:sldId id="361" r:id="rId40"/>
    <p:sldId id="357" r:id="rId41"/>
    <p:sldId id="263" r:id="rId42"/>
    <p:sldId id="292" r:id="rId43"/>
    <p:sldId id="264" r:id="rId44"/>
    <p:sldId id="363" r:id="rId45"/>
    <p:sldId id="362" r:id="rId46"/>
    <p:sldId id="259" r:id="rId47"/>
    <p:sldId id="334" r:id="rId48"/>
    <p:sldId id="293" r:id="rId49"/>
    <p:sldId id="350" r:id="rId50"/>
    <p:sldId id="341" r:id="rId51"/>
    <p:sldId id="265" r:id="rId52"/>
    <p:sldId id="305" r:id="rId53"/>
    <p:sldId id="364" r:id="rId54"/>
    <p:sldId id="266" r:id="rId55"/>
    <p:sldId id="288" r:id="rId56"/>
    <p:sldId id="365" r:id="rId57"/>
    <p:sldId id="268" r:id="rId58"/>
    <p:sldId id="269" r:id="rId59"/>
    <p:sldId id="272" r:id="rId60"/>
    <p:sldId id="342" r:id="rId61"/>
    <p:sldId id="343" r:id="rId62"/>
    <p:sldId id="344" r:id="rId63"/>
    <p:sldId id="345" r:id="rId64"/>
    <p:sldId id="346" r:id="rId65"/>
    <p:sldId id="354" r:id="rId66"/>
    <p:sldId id="355" r:id="rId67"/>
    <p:sldId id="337" r:id="rId68"/>
    <p:sldId id="338" r:id="rId69"/>
    <p:sldId id="320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76" autoAdjust="0"/>
    <p:restoredTop sz="94444" autoAdjust="0"/>
  </p:normalViewPr>
  <p:slideViewPr>
    <p:cSldViewPr>
      <p:cViewPr varScale="1">
        <p:scale>
          <a:sx n="65" d="100"/>
          <a:sy n="65" d="100"/>
        </p:scale>
        <p:origin x="-14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3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7F7D4-4D8F-49B0-B44C-DC41BB549A95}" type="datetimeFigureOut">
              <a:rPr lang="en-US" smtClean="0"/>
              <a:pPr/>
              <a:t>12/14/2017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CADCA-DBD6-4F15-B588-7B949A5F5E8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60427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8F8558-31CE-4013-9B76-2FB30B46977E}" type="slidenum">
              <a:rPr lang="en-US"/>
              <a:pPr/>
              <a:t>18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pl-PL"/>
              <a:t>http://www.nlm.nih.gov/medlineplus/ency/article/003818.htm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EB3822-A504-4F77-A02D-CB05861EED46}" type="slidenum">
              <a:rPr lang="en-US"/>
              <a:pPr/>
              <a:t>21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pl-PL"/>
              <a:t>http://www.nlm.nih.gov/medlineplus/ency/article/003817.htm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C8D050-B1F1-45C4-BFF7-474589B5DED1}" type="slidenum">
              <a:rPr lang="en-US"/>
              <a:pPr/>
              <a:t>23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pl-PL" dirty="0"/>
              <a:t>http://www.nlm.nih.gov/medlineplus/ency/article/003817.htm</a:t>
            </a:r>
          </a:p>
          <a:p>
            <a:r>
              <a:rPr lang="pl-PL" dirty="0"/>
              <a:t>http://www.liv.ac.uk/HumanAnatomy/phd/mbchb/travel/ba3.html</a:t>
            </a:r>
          </a:p>
          <a:p>
            <a:r>
              <a:rPr lang="pl-PL" dirty="0"/>
              <a:t>http://www.liv.ac.uk/HumanAnatomy/phd/mbchb/travel/ba4.html</a:t>
            </a:r>
          </a:p>
          <a:p>
            <a:r>
              <a:rPr lang="en-US" dirty="0"/>
              <a:t>Note the </a:t>
            </a:r>
            <a:r>
              <a:rPr lang="en-US" b="1" dirty="0" err="1"/>
              <a:t>caecum</a:t>
            </a:r>
            <a:r>
              <a:rPr lang="en-US" dirty="0"/>
              <a:t> </a:t>
            </a:r>
            <a:r>
              <a:rPr lang="en-US" dirty="0">
                <a:hlinkClick r:id="" action="ppaction://noaction"/>
              </a:rPr>
              <a:t>(1)</a:t>
            </a:r>
            <a:r>
              <a:rPr lang="en-US" dirty="0"/>
              <a:t>, </a:t>
            </a:r>
            <a:r>
              <a:rPr lang="en-US" b="1" dirty="0"/>
              <a:t>ascending colon</a:t>
            </a:r>
            <a:r>
              <a:rPr lang="en-US" dirty="0"/>
              <a:t> </a:t>
            </a:r>
            <a:r>
              <a:rPr lang="en-US" dirty="0">
                <a:hlinkClick r:id="" action="ppaction://noaction"/>
              </a:rPr>
              <a:t>(2)</a:t>
            </a:r>
            <a:r>
              <a:rPr lang="en-US" dirty="0"/>
              <a:t>, </a:t>
            </a:r>
            <a:r>
              <a:rPr lang="en-US" b="1" dirty="0"/>
              <a:t>transverse colon</a:t>
            </a:r>
            <a:r>
              <a:rPr lang="en-US" dirty="0"/>
              <a:t> </a:t>
            </a:r>
            <a:r>
              <a:rPr lang="en-US" dirty="0">
                <a:hlinkClick r:id="" action="ppaction://noaction"/>
              </a:rPr>
              <a:t>(3)</a:t>
            </a:r>
            <a:r>
              <a:rPr lang="en-US" dirty="0"/>
              <a:t>, descending colon </a:t>
            </a:r>
            <a:r>
              <a:rPr lang="en-US" dirty="0">
                <a:hlinkClick r:id="" action="ppaction://noaction"/>
              </a:rPr>
              <a:t>(4)</a:t>
            </a:r>
            <a:r>
              <a:rPr lang="en-US" dirty="0"/>
              <a:t> and the rectum </a:t>
            </a:r>
            <a:r>
              <a:rPr lang="en-US" dirty="0">
                <a:hlinkClick r:id="" action="ppaction://noaction"/>
              </a:rPr>
              <a:t>(5)</a:t>
            </a:r>
            <a:r>
              <a:rPr lang="en-US" dirty="0"/>
              <a:t>. On the right, the ascending colon turns towards the midline. This is called the </a:t>
            </a:r>
            <a:r>
              <a:rPr lang="en-US" b="1" dirty="0"/>
              <a:t>right colic flexure</a:t>
            </a:r>
            <a:r>
              <a:rPr lang="en-US" dirty="0"/>
              <a:t> </a:t>
            </a:r>
            <a:r>
              <a:rPr lang="en-US" dirty="0">
                <a:hlinkClick r:id="" action="ppaction://noaction"/>
              </a:rPr>
              <a:t>(6)</a:t>
            </a:r>
            <a:r>
              <a:rPr lang="en-US" dirty="0"/>
              <a:t> (also known as the hepatic flexure - so called as it is adjacent to the liver). On the left, the transverse colon turns downwards, creating the</a:t>
            </a:r>
            <a:r>
              <a:rPr lang="en-US" b="1" dirty="0"/>
              <a:t> left colic flexure </a:t>
            </a:r>
            <a:r>
              <a:rPr lang="en-US" dirty="0">
                <a:hlinkClick r:id="" action="ppaction://noaction"/>
              </a:rPr>
              <a:t>(7)</a:t>
            </a:r>
            <a:r>
              <a:rPr lang="en-US" dirty="0"/>
              <a:t> (or </a:t>
            </a:r>
            <a:r>
              <a:rPr lang="en-US" dirty="0" err="1"/>
              <a:t>splenic</a:t>
            </a:r>
            <a:r>
              <a:rPr lang="en-US" dirty="0"/>
              <a:t> flexure - so called as it is adjacent to the spleen). </a:t>
            </a:r>
            <a:endParaRPr lang="pl-PL" dirty="0"/>
          </a:p>
          <a:p>
            <a:r>
              <a:rPr lang="en-US" dirty="0"/>
              <a:t>The </a:t>
            </a:r>
            <a:r>
              <a:rPr lang="en-US" b="1" dirty="0"/>
              <a:t>rectum</a:t>
            </a:r>
            <a:r>
              <a:rPr lang="en-US" dirty="0"/>
              <a:t> appears well filled with barium </a:t>
            </a:r>
            <a:r>
              <a:rPr lang="en-US" dirty="0">
                <a:hlinkClick r:id="" action="ppaction://noaction"/>
              </a:rPr>
              <a:t>(10)</a:t>
            </a:r>
            <a:r>
              <a:rPr lang="en-US" dirty="0"/>
              <a:t>. Superior to the rectum and hidden by its outline can be seen the </a:t>
            </a:r>
            <a:r>
              <a:rPr lang="en-US" b="1" dirty="0"/>
              <a:t>sigmoid colon</a:t>
            </a:r>
            <a:r>
              <a:rPr lang="en-US" dirty="0"/>
              <a:t> </a:t>
            </a:r>
            <a:r>
              <a:rPr lang="en-US" dirty="0">
                <a:hlinkClick r:id="" action="ppaction://noaction"/>
              </a:rPr>
              <a:t>(11)</a:t>
            </a:r>
            <a:r>
              <a:rPr lang="en-US" dirty="0"/>
              <a:t>. The </a:t>
            </a:r>
            <a:r>
              <a:rPr lang="en-US" b="1" dirty="0"/>
              <a:t>lower part of the descending colon</a:t>
            </a:r>
            <a:r>
              <a:rPr lang="en-US" dirty="0"/>
              <a:t> can also be identified </a:t>
            </a:r>
            <a:r>
              <a:rPr lang="en-US" dirty="0">
                <a:hlinkClick r:id="" action="ppaction://noaction"/>
              </a:rPr>
              <a:t>(12)</a:t>
            </a:r>
            <a:r>
              <a:rPr lang="en-US" dirty="0"/>
              <a:t>.</a:t>
            </a:r>
            <a:endParaRPr lang="pl-PL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 smtClean="0"/>
              <a:t>30%</a:t>
            </a:r>
            <a:r>
              <a:rPr lang="en-IN" baseline="0" dirty="0" smtClean="0"/>
              <a:t> h202 and 70 </a:t>
            </a:r>
            <a:r>
              <a:rPr lang="en-IN" baseline="0" dirty="0" err="1" smtClean="0"/>
              <a:t>povoide</a:t>
            </a:r>
            <a:r>
              <a:rPr lang="en-IN" baseline="0" dirty="0" smtClean="0"/>
              <a:t> iodine </a:t>
            </a:r>
            <a:endParaRPr lang="en-IN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CADCA-DBD6-4F15-B588-7B949A5F5E81}" type="slidenum">
              <a:rPr lang="en-IN" smtClean="0"/>
              <a:pPr/>
              <a:t>37</a:t>
            </a:fld>
            <a:endParaRPr lang="en-I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7238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xfrm>
            <a:off x="686115" y="4344030"/>
            <a:ext cx="5485772" cy="41129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51C5-7854-4004-A9F5-7167460924D7}" type="datetimeFigureOut">
              <a:rPr lang="en-US" smtClean="0"/>
              <a:pPr/>
              <a:t>12/14/2017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92E8AA9-FD96-462D-8584-C5C53A90DD3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51C5-7854-4004-A9F5-7167460924D7}" type="datetimeFigureOut">
              <a:rPr lang="en-US" smtClean="0"/>
              <a:pPr/>
              <a:t>12/14/2017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8AA9-FD96-462D-8584-C5C53A90DD3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51C5-7854-4004-A9F5-7167460924D7}" type="datetimeFigureOut">
              <a:rPr lang="en-US" smtClean="0"/>
              <a:pPr/>
              <a:t>12/14/2017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8AA9-FD96-462D-8584-C5C53A90DD3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51C5-7854-4004-A9F5-7167460924D7}" type="datetimeFigureOut">
              <a:rPr lang="en-US" smtClean="0"/>
              <a:pPr/>
              <a:t>12/14/2017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8AA9-FD96-462D-8584-C5C53A90DD3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51C5-7854-4004-A9F5-7167460924D7}" type="datetimeFigureOut">
              <a:rPr lang="en-US" smtClean="0"/>
              <a:pPr/>
              <a:t>12/14/2017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92E8AA9-FD96-462D-8584-C5C53A90DD3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51C5-7854-4004-A9F5-7167460924D7}" type="datetimeFigureOut">
              <a:rPr lang="en-US" smtClean="0"/>
              <a:pPr/>
              <a:t>12/14/2017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8AA9-FD96-462D-8584-C5C53A90DD3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51C5-7854-4004-A9F5-7167460924D7}" type="datetimeFigureOut">
              <a:rPr lang="en-US" smtClean="0"/>
              <a:pPr/>
              <a:t>12/14/2017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8AA9-FD96-462D-8584-C5C53A90DD3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51C5-7854-4004-A9F5-7167460924D7}" type="datetimeFigureOut">
              <a:rPr lang="en-US" smtClean="0"/>
              <a:pPr/>
              <a:t>12/14/2017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8AA9-FD96-462D-8584-C5C53A90DD3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51C5-7854-4004-A9F5-7167460924D7}" type="datetimeFigureOut">
              <a:rPr lang="en-US" smtClean="0"/>
              <a:pPr/>
              <a:t>12/14/2017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8AA9-FD96-462D-8584-C5C53A90DD3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51C5-7854-4004-A9F5-7167460924D7}" type="datetimeFigureOut">
              <a:rPr lang="en-US" smtClean="0"/>
              <a:pPr/>
              <a:t>12/14/2017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8AA9-FD96-462D-8584-C5C53A90DD3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51C5-7854-4004-A9F5-7167460924D7}" type="datetimeFigureOut">
              <a:rPr lang="en-US" smtClean="0"/>
              <a:pPr/>
              <a:t>12/14/2017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92E8AA9-FD96-462D-8584-C5C53A90DD3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67251C5-7854-4004-A9F5-7167460924D7}" type="datetimeFigureOut">
              <a:rPr lang="en-US" smtClean="0"/>
              <a:pPr/>
              <a:t>12/14/2017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92E8AA9-FD96-462D-8584-C5C53A90DD32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958166" cy="1960533"/>
          </a:xfrm>
        </p:spPr>
        <p:txBody>
          <a:bodyPr>
            <a:normAutofit fontScale="92500" lnSpcReduction="20000"/>
          </a:bodyPr>
          <a:lstStyle/>
          <a:p>
            <a:endParaRPr/>
          </a:p>
          <a:p>
            <a:r>
              <a:rPr b="1" i="1"/>
              <a:t>Dr </a:t>
            </a:r>
            <a:r>
              <a:rPr lang="en-IN" b="1" i="1" dirty="0" smtClean="0"/>
              <a:t>MAYUR MAHADULE</a:t>
            </a:r>
          </a:p>
          <a:p>
            <a:r>
              <a:rPr lang="en-IN" b="1" i="1" dirty="0" smtClean="0"/>
              <a:t>UNDER GUIDANCE OF  DR  NILESH SIR</a:t>
            </a:r>
          </a:p>
          <a:p>
            <a:r>
              <a:rPr lang="en-IN" b="1" i="1" dirty="0" smtClean="0"/>
              <a:t>ASSISITANT PROFESSOR</a:t>
            </a:r>
          </a:p>
          <a:p>
            <a:r>
              <a:rPr lang="en-IN" b="1" i="1" dirty="0" smtClean="0"/>
              <a:t>BJMC ,PUNE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solidFill>
                  <a:schemeClr val="accent5">
                    <a:lumMod val="50000"/>
                  </a:schemeClr>
                </a:solidFill>
              </a:rPr>
              <a:t>INFLAMMATORY BOWEL  DISEASES</a:t>
            </a:r>
            <a:endParaRPr lang="en-IN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5)  PET CT </a:t>
            </a:r>
          </a:p>
          <a:p>
            <a:pPr marL="1439863" indent="-1588">
              <a:buFont typeface="Wingdings" pitchFamily="2" charset="2"/>
              <a:buChar char="§"/>
            </a:pPr>
            <a:r>
              <a:rPr lang="en-IN" dirty="0"/>
              <a:t>	</a:t>
            </a:r>
            <a:r>
              <a:rPr lang="en-IN" dirty="0" smtClean="0"/>
              <a:t>Non invasive</a:t>
            </a:r>
            <a:endParaRPr lang="en-IN" dirty="0" smtClean="0"/>
          </a:p>
          <a:p>
            <a:pPr marL="1439863" indent="-1588">
              <a:buFont typeface="Wingdings" pitchFamily="2" charset="2"/>
              <a:buChar char="§"/>
            </a:pPr>
            <a:endParaRPr lang="en-IN" dirty="0" smtClean="0"/>
          </a:p>
          <a:p>
            <a:pPr marL="1439863" indent="-1588">
              <a:buFont typeface="Wingdings" pitchFamily="2" charset="2"/>
              <a:buChar char="§"/>
            </a:pPr>
            <a:r>
              <a:rPr lang="en-IN" dirty="0"/>
              <a:t>	</a:t>
            </a:r>
            <a:r>
              <a:rPr lang="en-IN" dirty="0" smtClean="0"/>
              <a:t>Localises active inflammation</a:t>
            </a:r>
          </a:p>
          <a:p>
            <a:pPr marL="1439863" indent="-1588">
              <a:buNone/>
            </a:pPr>
            <a:endParaRPr lang="en-IN" dirty="0" smtClean="0"/>
          </a:p>
          <a:p>
            <a:pPr marL="1439863" indent="-1588">
              <a:buFont typeface="Wingdings" pitchFamily="2" charset="2"/>
              <a:buChar char="§"/>
            </a:pPr>
            <a:r>
              <a:rPr lang="en-IN" dirty="0"/>
              <a:t>	</a:t>
            </a:r>
            <a:r>
              <a:rPr lang="en-IN" dirty="0" smtClean="0"/>
              <a:t>Morphological and functional 	imaging in single examination.</a:t>
            </a:r>
          </a:p>
          <a:p>
            <a:pPr marL="109728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98973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Upper GI examination </a:t>
            </a:r>
            <a:r>
              <a:rPr lang="en-IN" dirty="0" smtClean="0"/>
              <a:t>Techniques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Small bowel follow through / BMFT.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Small bowel enema / </a:t>
            </a:r>
            <a:r>
              <a:rPr lang="en-US" dirty="0" err="1" smtClean="0"/>
              <a:t>enteroclysis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Per oral </a:t>
            </a:r>
            <a:r>
              <a:rPr lang="en-US" dirty="0" err="1" smtClean="0"/>
              <a:t>pneumocolon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Barium enema.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Barium meal follow through </a:t>
            </a:r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Indications.</a:t>
            </a:r>
          </a:p>
          <a:p>
            <a:endParaRPr lang="en-US" dirty="0" smtClean="0"/>
          </a:p>
          <a:p>
            <a:r>
              <a:rPr lang="en-US" dirty="0" smtClean="0"/>
              <a:t>Contraindications.</a:t>
            </a:r>
          </a:p>
          <a:p>
            <a:endParaRPr lang="en-US" dirty="0" smtClean="0"/>
          </a:p>
          <a:p>
            <a:r>
              <a:rPr lang="en-US" dirty="0" smtClean="0"/>
              <a:t>Patient preparation.</a:t>
            </a:r>
          </a:p>
          <a:p>
            <a:endParaRPr lang="en-US" dirty="0" smtClean="0"/>
          </a:p>
          <a:p>
            <a:r>
              <a:rPr lang="en-US" dirty="0" smtClean="0"/>
              <a:t>Methods.</a:t>
            </a:r>
          </a:p>
          <a:p>
            <a:endParaRPr lang="en-US" dirty="0" smtClean="0"/>
          </a:p>
          <a:p>
            <a:r>
              <a:rPr lang="en-US" dirty="0" smtClean="0"/>
              <a:t>Technique.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Indications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Low suspicion of small bowel disease.</a:t>
            </a:r>
          </a:p>
          <a:p>
            <a:endParaRPr lang="en-US" dirty="0" smtClean="0"/>
          </a:p>
          <a:p>
            <a:r>
              <a:rPr lang="en-US" dirty="0" smtClean="0"/>
              <a:t>Suspected complete or near complete small bowel obstruction.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Suspected of suffering from Crohn’s disease.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Contraindications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6981844" cy="472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Colonic obstruction</a:t>
            </a:r>
          </a:p>
          <a:p>
            <a:endParaRPr lang="en-US" sz="3200" dirty="0" smtClean="0"/>
          </a:p>
          <a:p>
            <a:r>
              <a:rPr lang="en-US" sz="3200" dirty="0" smtClean="0"/>
              <a:t>Suspected  Perforation.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Paralytic </a:t>
            </a:r>
            <a:r>
              <a:rPr lang="en-US" sz="3200" dirty="0" err="1" smtClean="0"/>
              <a:t>Ileus</a:t>
            </a:r>
            <a:r>
              <a:rPr lang="en-US" sz="3200" dirty="0" smtClean="0"/>
              <a:t>.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TECHNIQUE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686800" cy="5303838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r>
              <a:rPr lang="en-US" sz="2600" dirty="0" smtClean="0"/>
              <a:t>600-900ml ,50-60%  Barium given to patient to drink this as rapidly as possible.</a:t>
            </a:r>
          </a:p>
          <a:p>
            <a:endParaRPr lang="en-US" sz="2600" dirty="0" smtClean="0"/>
          </a:p>
          <a:p>
            <a:r>
              <a:rPr lang="en-US" sz="2600" dirty="0" smtClean="0"/>
              <a:t>Patient put in right dependant position in order to increase the transit.</a:t>
            </a:r>
          </a:p>
          <a:p>
            <a:endParaRPr lang="en-US" sz="2600" dirty="0" smtClean="0"/>
          </a:p>
          <a:p>
            <a:r>
              <a:rPr lang="en-US" sz="2600" dirty="0" smtClean="0"/>
              <a:t>Film is taken after 15 -20 min with patient in prone position </a:t>
            </a:r>
          </a:p>
          <a:p>
            <a:endParaRPr lang="en-US" sz="2600" dirty="0" smtClean="0"/>
          </a:p>
          <a:p>
            <a:r>
              <a:rPr lang="en-US" sz="2600" dirty="0" smtClean="0"/>
              <a:t>Subsequent films are taken at 15-20 min interval till IC junction is visualized.</a:t>
            </a:r>
          </a:p>
          <a:p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600" dirty="0" smtClean="0"/>
              <a:t>Patient is put in supine with right side up since ileum enters </a:t>
            </a:r>
            <a:r>
              <a:rPr lang="en-US" sz="2600" dirty="0" err="1" smtClean="0"/>
              <a:t>caecum</a:t>
            </a:r>
            <a:r>
              <a:rPr lang="en-US" sz="2600" dirty="0" smtClean="0"/>
              <a:t> </a:t>
            </a:r>
            <a:r>
              <a:rPr lang="en-US" sz="2600" dirty="0" err="1" smtClean="0"/>
              <a:t>posteromedial</a:t>
            </a:r>
            <a:r>
              <a:rPr lang="en-US" sz="2600" dirty="0" smtClean="0"/>
              <a:t>.</a:t>
            </a:r>
          </a:p>
          <a:p>
            <a:endParaRPr lang="en-US" sz="2600" dirty="0" smtClean="0"/>
          </a:p>
          <a:p>
            <a:r>
              <a:rPr lang="en-US" sz="2600" dirty="0" smtClean="0"/>
              <a:t>Four spot views of IC junction should be taken with variable amount of compression.</a:t>
            </a:r>
          </a:p>
          <a:p>
            <a:endParaRPr lang="en-US" sz="2600" dirty="0" smtClean="0"/>
          </a:p>
          <a:p>
            <a:r>
              <a:rPr lang="en-US" sz="2600" dirty="0" smtClean="0"/>
              <a:t> </a:t>
            </a:r>
            <a:r>
              <a:rPr lang="en-US" sz="2600" dirty="0" err="1" smtClean="0"/>
              <a:t>Atleast</a:t>
            </a:r>
            <a:r>
              <a:rPr lang="en-US" sz="2600" dirty="0" smtClean="0"/>
              <a:t> two spot films taken at different times must have the abnormality to demonstrate persistence of the lesion.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Enteroclysis/Small bowel </a:t>
            </a:r>
            <a:r>
              <a:rPr lang="en-US" dirty="0" smtClean="0"/>
              <a:t>enema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150-200 </a:t>
            </a:r>
            <a:r>
              <a:rPr lang="en-US" dirty="0" smtClean="0"/>
              <a:t>ml of barium (60ml/min) introduced using Bilbao-Dotter tube (tube tip 4-5 cm distal to </a:t>
            </a:r>
            <a:r>
              <a:rPr lang="en-US" dirty="0" err="1" smtClean="0"/>
              <a:t>duodenojejunal</a:t>
            </a:r>
            <a:r>
              <a:rPr lang="en-US" dirty="0" smtClean="0"/>
              <a:t> flexure).</a:t>
            </a:r>
          </a:p>
          <a:p>
            <a:r>
              <a:rPr lang="en-US" dirty="0" smtClean="0"/>
              <a:t>When barium reaches distal ileum.</a:t>
            </a:r>
          </a:p>
          <a:p>
            <a:r>
              <a:rPr lang="en-US" dirty="0" smtClean="0"/>
              <a:t>600-1000 ml of air (100 ml/min).</a:t>
            </a:r>
          </a:p>
          <a:p>
            <a:r>
              <a:rPr lang="en-US" dirty="0" smtClean="0"/>
              <a:t>When air reaches distal ileum.</a:t>
            </a:r>
          </a:p>
          <a:p>
            <a:r>
              <a:rPr lang="en-US" dirty="0" smtClean="0"/>
              <a:t>Antispasmodic agent is given.</a:t>
            </a:r>
          </a:p>
          <a:p>
            <a:r>
              <a:rPr lang="en-US" dirty="0" smtClean="0"/>
              <a:t>Procedure of choice to demonstrate adhesions.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228600" y="1066800"/>
            <a:ext cx="1997075" cy="457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Enteroclysis</a:t>
            </a:r>
          </a:p>
        </p:txBody>
      </p:sp>
      <p:pic>
        <p:nvPicPr>
          <p:cNvPr id="87043" name="Picture 3" descr="Small intestine contrast inje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048000"/>
            <a:ext cx="4419600" cy="3535363"/>
          </a:xfrm>
          <a:prstGeom prst="rect">
            <a:avLst/>
          </a:prstGeom>
          <a:noFill/>
        </p:spPr>
      </p:pic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971550" y="1676400"/>
            <a:ext cx="337185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800000"/>
                </a:solidFill>
                <a:latin typeface="Lucida Grande"/>
              </a:rPr>
              <a:t>A tube is placed down through the stomach into the small intestine, often under endoscopic control.</a:t>
            </a:r>
            <a:r>
              <a:rPr lang="en-US">
                <a:latin typeface="Lucida Grande"/>
              </a:rPr>
              <a:t>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692150" y="-274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  <p:pic>
        <p:nvPicPr>
          <p:cNvPr id="87046" name="Picture 6" descr="enteroclys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3450" y="1066800"/>
            <a:ext cx="4229100" cy="5638800"/>
          </a:xfrm>
          <a:prstGeom prst="rect">
            <a:avLst/>
          </a:prstGeom>
          <a:noFill/>
        </p:spPr>
      </p:pic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468313" y="0"/>
            <a:ext cx="8207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pl-PL" sz="3600" b="1" i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jejnum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 l="15649" t="17815" r="32259" b="5708"/>
          <a:stretch>
            <a:fillRect/>
          </a:stretch>
        </p:blipFill>
        <p:spPr bwMode="auto">
          <a:xfrm>
            <a:off x="4627563" y="1722438"/>
            <a:ext cx="4192587" cy="3413125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</p:pic>
      <p:pic>
        <p:nvPicPr>
          <p:cNvPr id="89091" name="Picture 3" descr="jejnum sbf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625" y="1714488"/>
            <a:ext cx="4252913" cy="3413125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</p:pic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116013" y="5235575"/>
            <a:ext cx="7313639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800000"/>
                </a:solidFill>
              </a:rPr>
              <a:t>The jejunum, has a feathery appearance due to the numerous folds, </a:t>
            </a:r>
            <a:r>
              <a:rPr lang="en-US" b="1" dirty="0" err="1">
                <a:solidFill>
                  <a:srgbClr val="800000"/>
                </a:solidFill>
              </a:rPr>
              <a:t>valvulae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conniventes</a:t>
            </a:r>
            <a:r>
              <a:rPr lang="en-US" b="1" dirty="0">
                <a:solidFill>
                  <a:srgbClr val="800000"/>
                </a:solidFill>
              </a:rPr>
              <a:t> (</a:t>
            </a:r>
            <a:r>
              <a:rPr lang="en-US" b="1" dirty="0" err="1">
                <a:solidFill>
                  <a:srgbClr val="800000"/>
                </a:solidFill>
              </a:rPr>
              <a:t>plicae</a:t>
            </a:r>
            <a:r>
              <a:rPr lang="en-US" b="1" dirty="0">
                <a:solidFill>
                  <a:srgbClr val="800000"/>
                </a:solidFill>
              </a:rPr>
              <a:t> semi </a:t>
            </a:r>
            <a:r>
              <a:rPr lang="en-US" b="1" dirty="0" err="1">
                <a:solidFill>
                  <a:srgbClr val="800000"/>
                </a:solidFill>
              </a:rPr>
              <a:t>circulares</a:t>
            </a:r>
            <a:r>
              <a:rPr lang="en-US" b="1" dirty="0">
                <a:solidFill>
                  <a:srgbClr val="800000"/>
                </a:solidFill>
              </a:rPr>
              <a:t>)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400050" y="4797425"/>
            <a:ext cx="3092450" cy="2746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Eneteroclysis study showing the jejnum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6740525" y="3751263"/>
            <a:ext cx="9556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Jejunum</a:t>
            </a:r>
            <a:endParaRPr lang="en-US" sz="1200"/>
          </a:p>
        </p:txBody>
      </p:sp>
      <p:sp>
        <p:nvSpPr>
          <p:cNvPr id="89095" name="WordArt 7"/>
          <p:cNvSpPr>
            <a:spLocks noChangeArrowheads="1" noChangeShapeType="1" noTextEdit="1"/>
          </p:cNvSpPr>
          <p:nvPr/>
        </p:nvSpPr>
        <p:spPr bwMode="auto">
          <a:xfrm>
            <a:off x="6862763" y="2289175"/>
            <a:ext cx="1287462" cy="27781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IN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mic Sans MS"/>
              </a:rPr>
              <a:t>Jejunal mesentery</a:t>
            </a:r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4937125" y="2447925"/>
            <a:ext cx="2508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800">
                <a:latin typeface="Comic Sans MS" pitchFamily="66" charset="0"/>
              </a:rPr>
              <a:t>V</a:t>
            </a:r>
          </a:p>
        </p:txBody>
      </p:sp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5243513" y="2381250"/>
            <a:ext cx="2365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800">
                <a:latin typeface="Comic Sans MS" pitchFamily="66" charset="0"/>
              </a:rPr>
              <a:t>a</a:t>
            </a:r>
          </a:p>
        </p:txBody>
      </p:sp>
      <p:sp>
        <p:nvSpPr>
          <p:cNvPr id="89099" name="Rectangle 11"/>
          <p:cNvSpPr>
            <a:spLocks noChangeArrowheads="1"/>
          </p:cNvSpPr>
          <p:nvPr/>
        </p:nvSpPr>
        <p:spPr bwMode="auto">
          <a:xfrm>
            <a:off x="468313" y="0"/>
            <a:ext cx="8207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pl-PL" sz="3600" b="1" i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89100" name="Rectangle 12"/>
          <p:cNvSpPr>
            <a:spLocks noChangeArrowheads="1"/>
          </p:cNvSpPr>
          <p:nvPr/>
        </p:nvSpPr>
        <p:spPr bwMode="auto">
          <a:xfrm>
            <a:off x="228600" y="1066800"/>
            <a:ext cx="1997075" cy="457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Enteroclysis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err="1" smtClean="0"/>
              <a:t>Infammatory</a:t>
            </a:r>
            <a:r>
              <a:rPr lang="en-IN" dirty="0" smtClean="0"/>
              <a:t> bowel disease.	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481328"/>
            <a:ext cx="7329510" cy="4525963"/>
          </a:xfrm>
        </p:spPr>
        <p:txBody>
          <a:bodyPr/>
          <a:lstStyle/>
          <a:p>
            <a:endParaRPr lang="en-IN" sz="3200" dirty="0" smtClean="0"/>
          </a:p>
          <a:p>
            <a:r>
              <a:rPr lang="en-IN" sz="3200" dirty="0" smtClean="0"/>
              <a:t>A group of disorder characterised by intestinal inflammation, </a:t>
            </a:r>
            <a:r>
              <a:rPr lang="en-IN" sz="3200" dirty="0" smtClean="0"/>
              <a:t>extra intestinal  </a:t>
            </a:r>
            <a:r>
              <a:rPr lang="en-IN" sz="3200" dirty="0" smtClean="0"/>
              <a:t>manifestations and relapsing course</a:t>
            </a:r>
            <a:r>
              <a:rPr lang="en-IN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5602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 oral </a:t>
            </a:r>
            <a:r>
              <a:rPr lang="en-US" dirty="0" err="1" smtClean="0"/>
              <a:t>pneumocolon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Done at the end of BMFT to evaluate terminal ileum.</a:t>
            </a:r>
          </a:p>
          <a:p>
            <a:endParaRPr lang="en-US" dirty="0" smtClean="0"/>
          </a:p>
          <a:p>
            <a:r>
              <a:rPr lang="en-US" dirty="0" smtClean="0"/>
              <a:t>Technique :When barium reaches right and proximal transverse colon ,air is insufflated into the rectum and refluxed in the distal ileum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76200" y="1787525"/>
            <a:ext cx="2971800" cy="3416320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800000"/>
                </a:solidFill>
              </a:rPr>
              <a:t>A barium enema is given in order to perform an x-ray examination of the large </a:t>
            </a:r>
            <a:r>
              <a:rPr lang="en-US" sz="1600" b="1" dirty="0" smtClean="0">
                <a:solidFill>
                  <a:srgbClr val="800000"/>
                </a:solidFill>
              </a:rPr>
              <a:t>intestine</a:t>
            </a:r>
            <a:endParaRPr lang="en-US" sz="1600" b="1" dirty="0">
              <a:solidFill>
                <a:srgbClr val="8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800000"/>
                </a:solidFill>
              </a:rPr>
              <a:t>During the procedure, a well lubricated enema tube is inserted gently into the rectum. 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800000"/>
                </a:solidFill>
              </a:rPr>
              <a:t>The barium</a:t>
            </a:r>
            <a:r>
              <a:rPr lang="pl-PL" sz="1600" b="1" dirty="0">
                <a:solidFill>
                  <a:srgbClr val="800000"/>
                </a:solidFill>
              </a:rPr>
              <a:t> </a:t>
            </a:r>
            <a:r>
              <a:rPr lang="en-US" sz="1600" b="1" dirty="0">
                <a:solidFill>
                  <a:srgbClr val="800000"/>
                </a:solidFill>
              </a:rPr>
              <a:t>is then allowed to flow into the colon</a:t>
            </a:r>
            <a:r>
              <a:rPr lang="pl-PL" sz="1600" b="1" dirty="0">
                <a:solidFill>
                  <a:srgbClr val="800000"/>
                </a:solidFill>
              </a:rPr>
              <a:t>.</a:t>
            </a:r>
            <a:r>
              <a:rPr lang="en-US" sz="1600" b="1" dirty="0">
                <a:solidFill>
                  <a:srgbClr val="800000"/>
                </a:solidFill>
              </a:rPr>
              <a:t> </a:t>
            </a:r>
            <a:endParaRPr lang="pl-PL" sz="1600" b="1" dirty="0">
              <a:solidFill>
                <a:srgbClr val="8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800000"/>
                </a:solidFill>
              </a:rPr>
              <a:t>A small balloon at the tip of the enema tube may be inflated to help keep the barium inside.</a:t>
            </a:r>
          </a:p>
        </p:txBody>
      </p:sp>
      <p:pic>
        <p:nvPicPr>
          <p:cNvPr id="90116" name="Picture 4" descr="Barium ene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676400"/>
            <a:ext cx="6172200" cy="4937125"/>
          </a:xfrm>
          <a:prstGeom prst="rect">
            <a:avLst/>
          </a:prstGeom>
          <a:noFill/>
        </p:spPr>
      </p:pic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468313" y="0"/>
            <a:ext cx="8207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pl-PL" sz="3600" b="1" i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250825" y="1066800"/>
            <a:ext cx="2895600" cy="466725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Barium enema</a:t>
            </a:r>
            <a:r>
              <a:rPr lang="pl-PL" sz="2400" b="1" dirty="0"/>
              <a:t> 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214282" y="3571876"/>
            <a:ext cx="396240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b="1" dirty="0">
                <a:solidFill>
                  <a:srgbClr val="000000"/>
                </a:solidFill>
              </a:rPr>
              <a:t>Single</a:t>
            </a:r>
            <a:r>
              <a:rPr lang="pl-PL" sz="2000" b="1" dirty="0">
                <a:solidFill>
                  <a:srgbClr val="000000"/>
                </a:solidFill>
                <a:cs typeface="Arial" pitchFamily="34" charset="0"/>
              </a:rPr>
              <a:t> contrast barium enema</a:t>
            </a:r>
            <a:endParaRPr lang="pl-PL" sz="2000" dirty="0">
              <a:latin typeface="Times New Roman" pitchFamily="18" charset="0"/>
            </a:endParaRPr>
          </a:p>
        </p:txBody>
      </p:sp>
      <p:pic>
        <p:nvPicPr>
          <p:cNvPr id="94212" name="Picture 4" descr="anatomia wlew - badanie jednofazow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052513"/>
            <a:ext cx="4406900" cy="5734050"/>
          </a:xfrm>
          <a:prstGeom prst="rect">
            <a:avLst/>
          </a:prstGeom>
          <a:noFill/>
        </p:spPr>
      </p:pic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468313" y="0"/>
            <a:ext cx="8207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pl-PL" sz="3600" b="1" i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250825" y="1268413"/>
            <a:ext cx="2895600" cy="466725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Barium enema</a:t>
            </a:r>
            <a:r>
              <a:rPr lang="pl-PL" sz="2400" b="1"/>
              <a:t> </a:t>
            </a:r>
            <a:endParaRPr lang="pl-PL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228600" y="1874838"/>
            <a:ext cx="3475038" cy="34163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 dirty="0" smtClean="0">
              <a:solidFill>
                <a:srgbClr val="8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800000"/>
                </a:solidFill>
              </a:rPr>
              <a:t>The </a:t>
            </a:r>
            <a:r>
              <a:rPr lang="en-US" b="1" dirty="0">
                <a:solidFill>
                  <a:srgbClr val="800000"/>
                </a:solidFill>
              </a:rPr>
              <a:t>flow of the barium is monitored 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>
                <a:solidFill>
                  <a:srgbClr val="800000"/>
                </a:solidFill>
              </a:rPr>
              <a:t>on an x-ray fluoroscope screen. 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00000"/>
                </a:solidFill>
              </a:rPr>
              <a:t>Air may be puffed into the colon to distend it and provide better images –</a:t>
            </a:r>
            <a:r>
              <a:rPr lang="pl-PL" b="1" dirty="0">
                <a:solidFill>
                  <a:srgbClr val="800000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pl-PL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double contrast study 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00000"/>
                </a:solidFill>
              </a:rPr>
              <a:t>The enema tube is removed after the pictures are taken. 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4357686" y="6000768"/>
            <a:ext cx="4143404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b="1" dirty="0">
                <a:solidFill>
                  <a:srgbClr val="000000"/>
                </a:solidFill>
                <a:cs typeface="Arial" pitchFamily="34" charset="0"/>
              </a:rPr>
              <a:t>Double contrast barium enema</a:t>
            </a:r>
            <a:endParaRPr lang="pl-PL" sz="2000" dirty="0">
              <a:latin typeface="Times New Roman" pitchFamily="18" charset="0"/>
            </a:endParaRPr>
          </a:p>
        </p:txBody>
      </p:sp>
      <p:pic>
        <p:nvPicPr>
          <p:cNvPr id="95237" name="Picture 5" descr="image barium enema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6563" y="-24"/>
            <a:ext cx="4897437" cy="5688012"/>
          </a:xfrm>
          <a:prstGeom prst="rect">
            <a:avLst/>
          </a:prstGeom>
          <a:noFill/>
        </p:spPr>
      </p:pic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468313" y="0"/>
            <a:ext cx="8207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pl-PL" sz="3600" b="1" i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250825" y="1268413"/>
            <a:ext cx="2895600" cy="466725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Barium enema</a:t>
            </a:r>
            <a:r>
              <a:rPr lang="pl-PL" sz="2400" b="1"/>
              <a:t> </a:t>
            </a:r>
            <a:endParaRPr lang="pl-PL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85728"/>
            <a:ext cx="8286808" cy="638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Single Contrast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dirty="0" smtClean="0"/>
              <a:t>Generally uses just thin Barium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endParaRPr lang="en-US" sz="22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dirty="0" smtClean="0"/>
              <a:t>Distends lumen with high density material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endParaRPr lang="en-US" sz="22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dirty="0" smtClean="0"/>
              <a:t>Easier for patient/less mucosal detail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Double Contrast/Air Contrast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dirty="0" smtClean="0"/>
              <a:t>Thick barium coats lumen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endParaRPr lang="en-US" sz="22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dirty="0" smtClean="0"/>
              <a:t>Effervescent tablets ingested to distend lumen with air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endParaRPr lang="en-US" sz="22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dirty="0" smtClean="0"/>
              <a:t>Produces images with greater mucosal detail </a:t>
            </a:r>
          </a:p>
          <a:p>
            <a:pPr lvl="1">
              <a:lnSpc>
                <a:spcPct val="90000"/>
              </a:lnSpc>
            </a:pPr>
            <a:endParaRPr lang="en-US" sz="22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dirty="0" smtClean="0"/>
              <a:t>Greater sensitivity for small lesions, polyps, ulcers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06" name="Group 2"/>
          <p:cNvGraphicFramePr>
            <a:graphicFrameLocks noGrp="1"/>
          </p:cNvGraphicFramePr>
          <p:nvPr/>
        </p:nvGraphicFramePr>
        <p:xfrm>
          <a:off x="4572000" y="2362200"/>
          <a:ext cx="4267200" cy="3173095"/>
        </p:xfrm>
        <a:graphic>
          <a:graphicData uri="http://schemas.openxmlformats.org/drawingml/2006/table">
            <a:tbl>
              <a:tblPr/>
              <a:tblGrid>
                <a:gridCol w="1143000"/>
                <a:gridCol w="1701800"/>
                <a:gridCol w="14224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Small Bowel</a:t>
                      </a:r>
                    </a:p>
                  </a:txBody>
                  <a:tcPr horzOverflow="overflow">
                    <a:lnL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Colon</a:t>
                      </a:r>
                    </a:p>
                  </a:txBody>
                  <a:tcPr horzOverflow="overflow">
                    <a:lnL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Location</a:t>
                      </a:r>
                    </a:p>
                  </a:txBody>
                  <a:tcPr horzOverflow="overflow">
                    <a:lnL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Central </a:t>
                      </a:r>
                    </a:p>
                  </a:txBody>
                  <a:tcPr horzOverflow="overflow">
                    <a:lnL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‘Picture Frame’</a:t>
                      </a:r>
                    </a:p>
                  </a:txBody>
                  <a:tcPr horzOverflow="overflow">
                    <a:lnL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Mucosal Folds</a:t>
                      </a:r>
                    </a:p>
                  </a:txBody>
                  <a:tcPr horzOverflow="overflow">
                    <a:lnL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Continuous (Plicae Circulares)</a:t>
                      </a:r>
                    </a:p>
                  </a:txBody>
                  <a:tcPr horzOverflow="overflow">
                    <a:lnL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Interrupted (Haustra)</a:t>
                      </a:r>
                    </a:p>
                  </a:txBody>
                  <a:tcPr horzOverflow="overflow">
                    <a:lnL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Diameter</a:t>
                      </a:r>
                    </a:p>
                  </a:txBody>
                  <a:tcPr horzOverflow="overflow">
                    <a:lnL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&lt; 3cm</a:t>
                      </a:r>
                    </a:p>
                  </a:txBody>
                  <a:tcPr horzOverflow="overflow">
                    <a:lnL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&lt; 6 cm (Cecum &lt; 9 cm)</a:t>
                      </a:r>
                    </a:p>
                  </a:txBody>
                  <a:tcPr horzOverflow="overflow">
                    <a:lnL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Fecal Content</a:t>
                      </a:r>
                    </a:p>
                  </a:txBody>
                  <a:tcPr horzOverflow="overflow">
                    <a:lnL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Rarely</a:t>
                      </a:r>
                    </a:p>
                  </a:txBody>
                  <a:tcPr horzOverflow="overflow">
                    <a:lnL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Usually</a:t>
                      </a:r>
                    </a:p>
                  </a:txBody>
                  <a:tcPr horzOverflow="overflow">
                    <a:lnL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98332" name="Picture 28" descr="colon sb"/>
          <p:cNvPicPr>
            <a:picLocks noChangeAspect="1" noChangeArrowheads="1"/>
          </p:cNvPicPr>
          <p:nvPr/>
        </p:nvPicPr>
        <p:blipFill>
          <a:blip r:embed="rId2">
            <a:lum bright="18000" contrast="18000"/>
            <a:grayscl/>
          </a:blip>
          <a:srcRect/>
          <a:stretch>
            <a:fillRect/>
          </a:stretch>
        </p:blipFill>
        <p:spPr bwMode="auto">
          <a:xfrm>
            <a:off x="381000" y="857232"/>
            <a:ext cx="4119562" cy="5572164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</p:pic>
      <p:sp>
        <p:nvSpPr>
          <p:cNvPr id="98333" name="Text Box 29"/>
          <p:cNvSpPr txBox="1">
            <a:spLocks noChangeArrowheads="1"/>
          </p:cNvSpPr>
          <p:nvPr/>
        </p:nvSpPr>
        <p:spPr bwMode="auto">
          <a:xfrm>
            <a:off x="1606550" y="3200400"/>
            <a:ext cx="819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COLON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98334" name="Text Box 30"/>
          <p:cNvSpPr txBox="1">
            <a:spLocks noChangeArrowheads="1"/>
          </p:cNvSpPr>
          <p:nvPr/>
        </p:nvSpPr>
        <p:spPr bwMode="auto">
          <a:xfrm>
            <a:off x="1912938" y="4338638"/>
            <a:ext cx="1292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Small bowel</a:t>
            </a:r>
            <a:endParaRPr lang="en-US" sz="2400">
              <a:solidFill>
                <a:srgbClr val="FFFFCC"/>
              </a:solidFill>
              <a:latin typeface="Times New Roman" pitchFamily="18" charset="0"/>
            </a:endParaRPr>
          </a:p>
        </p:txBody>
      </p:sp>
      <p:sp>
        <p:nvSpPr>
          <p:cNvPr id="98335" name="Rectangle 31"/>
          <p:cNvSpPr>
            <a:spLocks noChangeArrowheads="1"/>
          </p:cNvSpPr>
          <p:nvPr/>
        </p:nvSpPr>
        <p:spPr bwMode="auto">
          <a:xfrm>
            <a:off x="468313" y="0"/>
            <a:ext cx="8207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pl-PL" sz="3600" b="1" i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             </a:t>
            </a:r>
            <a:r>
              <a:rPr lang="en-US" sz="4400" b="1" dirty="0" smtClean="0">
                <a:solidFill>
                  <a:schemeClr val="tx1"/>
                </a:solidFill>
              </a:rPr>
              <a:t>Crohn's 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</a:rPr>
              <a:t>Disease</a:t>
            </a:r>
            <a:r>
              <a:rPr lang="en-US" sz="4400" b="1" dirty="0">
                <a:solidFill>
                  <a:schemeClr val="tx1"/>
                </a:solidFill>
              </a:rPr>
              <a:t/>
            </a:r>
            <a:br>
              <a:rPr lang="en-US" sz="4400" b="1" dirty="0">
                <a:solidFill>
                  <a:schemeClr val="tx1"/>
                </a:solidFill>
              </a:rPr>
            </a:b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 </a:t>
            </a:r>
            <a:r>
              <a:rPr lang="en-US" altLang="en-US" sz="2600" dirty="0" smtClean="0"/>
              <a:t>CD </a:t>
            </a:r>
            <a:r>
              <a:rPr lang="en-US" altLang="en-US" sz="2600" dirty="0"/>
              <a:t>usually presents as acute or chronic </a:t>
            </a:r>
            <a:r>
              <a:rPr lang="en-US" altLang="en-US" sz="2600" dirty="0" smtClean="0"/>
              <a:t>bowel inflammation, </a:t>
            </a:r>
            <a:r>
              <a:rPr lang="en-US" altLang="en-US" sz="2600" dirty="0"/>
              <a:t>the inflammatory process evolves toward one of two patterns of disease</a:t>
            </a:r>
            <a:r>
              <a:rPr lang="en-US" altLang="en-US" sz="2600" dirty="0" smtClean="0"/>
              <a:t>:</a:t>
            </a:r>
          </a:p>
          <a:p>
            <a:pPr>
              <a:lnSpc>
                <a:spcPct val="90000"/>
              </a:lnSpc>
              <a:buNone/>
            </a:pPr>
            <a:endParaRPr lang="en-US" altLang="en-US" sz="2600" dirty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dirty="0" err="1" smtClean="0"/>
              <a:t>Fibrostenotic</a:t>
            </a:r>
            <a:r>
              <a:rPr lang="en-US" altLang="en-US" dirty="0" smtClean="0"/>
              <a:t> </a:t>
            </a:r>
            <a:r>
              <a:rPr lang="en-US" altLang="en-US" dirty="0"/>
              <a:t>obstructing </a:t>
            </a:r>
            <a:r>
              <a:rPr lang="en-US" altLang="en-US" dirty="0" smtClean="0"/>
              <a:t>pattern</a:t>
            </a:r>
          </a:p>
          <a:p>
            <a:pPr lvl="1">
              <a:lnSpc>
                <a:spcPct val="90000"/>
              </a:lnSpc>
              <a:buNone/>
            </a:pPr>
            <a:endParaRPr lang="en-US" altLang="en-US" dirty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dirty="0"/>
              <a:t> </a:t>
            </a:r>
            <a:r>
              <a:rPr lang="en-US" altLang="en-US" dirty="0" smtClean="0"/>
              <a:t>Penetrating </a:t>
            </a:r>
            <a:r>
              <a:rPr lang="en-US" altLang="en-US" dirty="0"/>
              <a:t>fistulous </a:t>
            </a:r>
            <a:r>
              <a:rPr lang="en-US" altLang="en-US" dirty="0" smtClean="0"/>
              <a:t>pattern</a:t>
            </a:r>
          </a:p>
          <a:p>
            <a:pPr>
              <a:lnSpc>
                <a:spcPct val="90000"/>
              </a:lnSpc>
              <a:buNone/>
            </a:pPr>
            <a:endParaRPr lang="en-US" altLang="en-US" dirty="0"/>
          </a:p>
          <a:p>
            <a:pPr>
              <a:lnSpc>
                <a:spcPct val="90000"/>
              </a:lnSpc>
              <a:buNone/>
            </a:pPr>
            <a:r>
              <a:rPr lang="en-US" altLang="en-US" sz="2600" dirty="0" smtClean="0"/>
              <a:t>   Each </a:t>
            </a:r>
            <a:r>
              <a:rPr lang="en-US" altLang="en-US" sz="2600" dirty="0"/>
              <a:t>with different treatments and prognoses. The site of disease influences the clinical manifestations</a:t>
            </a:r>
            <a:r>
              <a:rPr lang="en-US" altLang="en-US" dirty="0"/>
              <a:t>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3596232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357166"/>
            <a:ext cx="821537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dirty="0" smtClean="0"/>
          </a:p>
          <a:p>
            <a:r>
              <a:rPr lang="en-IN" sz="2800" dirty="0" smtClean="0"/>
              <a:t> Location</a:t>
            </a:r>
          </a:p>
          <a:p>
            <a:endParaRPr lang="en-IN" sz="2800" dirty="0" smtClean="0"/>
          </a:p>
          <a:p>
            <a:r>
              <a:rPr lang="en-IN" sz="2000" dirty="0" smtClean="0"/>
              <a:t>          Anywhere along gut from mouth to anus</a:t>
            </a:r>
          </a:p>
          <a:p>
            <a:r>
              <a:rPr lang="en-IN" sz="2800" dirty="0" smtClean="0"/>
              <a:t>       </a:t>
            </a:r>
            <a:r>
              <a:rPr lang="en-IN" sz="2000" dirty="0" smtClean="0"/>
              <a:t>Most common</a:t>
            </a:r>
            <a:r>
              <a:rPr lang="en-IN" dirty="0" smtClean="0"/>
              <a:t>:</a:t>
            </a:r>
            <a:endParaRPr lang="en-IN" sz="2000" dirty="0" smtClean="0"/>
          </a:p>
          <a:p>
            <a:pPr lvl="3">
              <a:buFont typeface="Arial" pitchFamily="34" charset="0"/>
              <a:buChar char="•"/>
            </a:pPr>
            <a:r>
              <a:rPr lang="pt-BR" sz="2000" dirty="0" smtClean="0"/>
              <a:t> Terminal ileum (95%)</a:t>
            </a:r>
          </a:p>
          <a:p>
            <a:pPr lvl="3">
              <a:buFont typeface="Arial" pitchFamily="34" charset="0"/>
              <a:buChar char="•"/>
            </a:pPr>
            <a:endParaRPr lang="pt-BR" sz="2000" dirty="0" smtClean="0"/>
          </a:p>
          <a:p>
            <a:pPr lvl="3">
              <a:buFont typeface="Arial" pitchFamily="34" charset="0"/>
              <a:buChar char="•"/>
            </a:pPr>
            <a:r>
              <a:rPr lang="pt-BR" sz="2000" dirty="0" smtClean="0"/>
              <a:t> Colon (22-55%)</a:t>
            </a:r>
          </a:p>
          <a:p>
            <a:pPr lvl="3">
              <a:buFont typeface="Arial" pitchFamily="34" charset="0"/>
              <a:buChar char="•"/>
            </a:pPr>
            <a:endParaRPr lang="pt-BR" sz="2000" dirty="0" smtClean="0"/>
          </a:p>
          <a:p>
            <a:pPr lvl="3">
              <a:buFont typeface="Arial" pitchFamily="34" charset="0"/>
              <a:buChar char="•"/>
            </a:pPr>
            <a:r>
              <a:rPr lang="en-IN" sz="2000" dirty="0" smtClean="0"/>
              <a:t> Rectum (14-50%)</a:t>
            </a:r>
          </a:p>
          <a:p>
            <a:endParaRPr lang="en-IN" sz="2000" dirty="0" smtClean="0"/>
          </a:p>
          <a:p>
            <a:r>
              <a:rPr lang="en-IN" sz="2800" dirty="0" smtClean="0"/>
              <a:t> Morphology</a:t>
            </a:r>
          </a:p>
          <a:p>
            <a:endParaRPr lang="en-IN" sz="2800" dirty="0" smtClean="0"/>
          </a:p>
          <a:p>
            <a:pPr lvl="1">
              <a:buFont typeface="Arial" pitchFamily="34" charset="0"/>
              <a:buChar char="•"/>
            </a:pPr>
            <a:r>
              <a:rPr lang="en-IN" sz="2000" dirty="0" smtClean="0"/>
              <a:t> Skip lesions (segmental or discontinuous)</a:t>
            </a:r>
          </a:p>
          <a:p>
            <a:pPr lvl="1">
              <a:buFont typeface="Arial" pitchFamily="34" charset="0"/>
              <a:buChar char="•"/>
            </a:pPr>
            <a:endParaRPr lang="en-IN" sz="2000" dirty="0" smtClean="0"/>
          </a:p>
          <a:p>
            <a:pPr lvl="1">
              <a:buFont typeface="Arial" pitchFamily="34" charset="0"/>
              <a:buChar char="•"/>
            </a:pPr>
            <a:r>
              <a:rPr lang="en-IN" sz="2000" dirty="0" smtClean="0"/>
              <a:t> </a:t>
            </a:r>
            <a:r>
              <a:rPr lang="en-IN" sz="2000" dirty="0" err="1" smtClean="0"/>
              <a:t>Transmural</a:t>
            </a:r>
            <a:r>
              <a:rPr lang="en-IN" sz="2000" dirty="0" smtClean="0"/>
              <a:t>, </a:t>
            </a:r>
            <a:r>
              <a:rPr lang="en-IN" sz="2000" dirty="0" err="1" smtClean="0"/>
              <a:t>granulomas</a:t>
            </a:r>
            <a:r>
              <a:rPr lang="en-IN" sz="2000" dirty="0" smtClean="0"/>
              <a:t> (non </a:t>
            </a:r>
            <a:r>
              <a:rPr lang="en-IN" sz="2000" dirty="0" err="1" smtClean="0"/>
              <a:t>caseating</a:t>
            </a:r>
            <a:r>
              <a:rPr lang="en-IN" sz="2000" dirty="0" smtClean="0"/>
              <a:t> type)</a:t>
            </a:r>
          </a:p>
          <a:p>
            <a:pPr lvl="1">
              <a:buFont typeface="Arial" pitchFamily="34" charset="0"/>
              <a:buChar char="•"/>
            </a:pPr>
            <a:endParaRPr lang="en-IN" sz="2000" dirty="0" smtClean="0"/>
          </a:p>
          <a:p>
            <a:pPr lvl="1">
              <a:buFont typeface="Arial" pitchFamily="34" charset="0"/>
              <a:buChar char="•"/>
            </a:pPr>
            <a:r>
              <a:rPr lang="en-IN" sz="2000" dirty="0" smtClean="0"/>
              <a:t> Cobblestone mucosa, fissures &amp; fistulas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910" y="142852"/>
            <a:ext cx="814393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dirty="0" smtClean="0"/>
              <a:t>Radiographic Findings on barium study</a:t>
            </a:r>
          </a:p>
          <a:p>
            <a:endParaRPr lang="en-IN" sz="2800" dirty="0" smtClean="0"/>
          </a:p>
          <a:p>
            <a:r>
              <a:rPr lang="en-IN" sz="2800" dirty="0" smtClean="0"/>
              <a:t>Early changes</a:t>
            </a:r>
          </a:p>
          <a:p>
            <a:pPr lvl="1">
              <a:buFont typeface="Arial" pitchFamily="34" charset="0"/>
              <a:buChar char="•"/>
            </a:pPr>
            <a:r>
              <a:rPr lang="fi-FI" sz="2000" dirty="0" smtClean="0"/>
              <a:t> </a:t>
            </a:r>
            <a:r>
              <a:rPr lang="fi-FI" sz="2200" dirty="0" smtClean="0"/>
              <a:t>Lymphoid hyperplasia: 1-3 mm mucosal</a:t>
            </a:r>
            <a:r>
              <a:rPr lang="en-IN" sz="2200" dirty="0" smtClean="0"/>
              <a:t> </a:t>
            </a:r>
            <a:r>
              <a:rPr lang="en-IN" sz="2200" dirty="0" smtClean="0"/>
              <a:t>elevations</a:t>
            </a:r>
            <a:endParaRPr lang="en-IN" sz="2200" dirty="0" smtClean="0"/>
          </a:p>
          <a:p>
            <a:pPr lvl="1"/>
            <a:endParaRPr lang="en-IN" sz="2200" dirty="0" smtClean="0"/>
          </a:p>
          <a:p>
            <a:pPr lvl="1">
              <a:buFont typeface="Arial" pitchFamily="34" charset="0"/>
              <a:buChar char="•"/>
            </a:pPr>
            <a:r>
              <a:rPr lang="en-IN" sz="2200" dirty="0" smtClean="0"/>
              <a:t> </a:t>
            </a:r>
            <a:r>
              <a:rPr lang="en-IN" sz="2200" dirty="0" err="1" smtClean="0"/>
              <a:t>Aphthoid</a:t>
            </a:r>
            <a:r>
              <a:rPr lang="en-IN" sz="2200" dirty="0" smtClean="0"/>
              <a:t> ulcerations: "Target" or "bull's eye” appearance (</a:t>
            </a:r>
            <a:r>
              <a:rPr lang="en-IN" sz="2200" dirty="0" err="1" smtClean="0"/>
              <a:t>punctate</a:t>
            </a:r>
            <a:r>
              <a:rPr lang="en-IN" sz="2200" dirty="0" smtClean="0"/>
              <a:t> shallow central barium collections surrounded by a halo of edema)</a:t>
            </a:r>
          </a:p>
          <a:p>
            <a:pPr lvl="1"/>
            <a:endParaRPr lang="en-IN" sz="2200" dirty="0" smtClean="0"/>
          </a:p>
          <a:p>
            <a:pPr lvl="1">
              <a:buFont typeface="Arial" pitchFamily="34" charset="0"/>
              <a:buChar char="•"/>
            </a:pPr>
            <a:r>
              <a:rPr lang="en-IN" sz="2200" dirty="0" smtClean="0"/>
              <a:t>Cobblestone pattern: Combination of longitudinal  &amp; transverse ulcers</a:t>
            </a:r>
          </a:p>
          <a:p>
            <a:pPr lvl="1">
              <a:buFont typeface="Arial" pitchFamily="34" charset="0"/>
              <a:buChar char="•"/>
            </a:pPr>
            <a:endParaRPr lang="en-IN" sz="2200" dirty="0" smtClean="0"/>
          </a:p>
          <a:p>
            <a:pPr lvl="1">
              <a:buFont typeface="Arial" pitchFamily="34" charset="0"/>
              <a:buChar char="•"/>
            </a:pPr>
            <a:r>
              <a:rPr lang="en-IN" sz="2200" dirty="0" smtClean="0"/>
              <a:t> Deep ulcerations (fissuring ulcers)</a:t>
            </a:r>
          </a:p>
          <a:p>
            <a:pPr lvl="1">
              <a:buFont typeface="Arial" pitchFamily="34" charset="0"/>
              <a:buChar char="•"/>
            </a:pPr>
            <a:endParaRPr lang="en-IN" sz="2200" dirty="0" smtClean="0"/>
          </a:p>
          <a:p>
            <a:pPr lvl="1">
              <a:buFont typeface="Arial" pitchFamily="34" charset="0"/>
              <a:buChar char="•"/>
            </a:pPr>
            <a:r>
              <a:rPr lang="en-IN" sz="2200" dirty="0" smtClean="0"/>
              <a:t> </a:t>
            </a:r>
            <a:r>
              <a:rPr lang="en-IN" sz="2200" dirty="0" smtClean="0"/>
              <a:t>Mural thickening: </a:t>
            </a:r>
            <a:r>
              <a:rPr lang="en-IN" sz="2200" dirty="0" err="1" smtClean="0"/>
              <a:t>Transmural</a:t>
            </a:r>
            <a:r>
              <a:rPr lang="en-IN" sz="2200" dirty="0" smtClean="0"/>
              <a:t> inflammation,</a:t>
            </a:r>
          </a:p>
          <a:p>
            <a:pPr lvl="1">
              <a:buFont typeface="Arial" pitchFamily="34" charset="0"/>
              <a:buChar char="•"/>
            </a:pPr>
            <a:endParaRPr lang="en-IN" sz="2200" dirty="0" smtClean="0"/>
          </a:p>
          <a:p>
            <a:pPr lvl="1">
              <a:buFont typeface="Arial" pitchFamily="34" charset="0"/>
              <a:buChar char="•"/>
            </a:pPr>
            <a:r>
              <a:rPr lang="en-IN" sz="2200" dirty="0" smtClean="0"/>
              <a:t> fibrosis (</a:t>
            </a:r>
            <a:r>
              <a:rPr lang="en-IN" sz="2200" dirty="0" err="1" smtClean="0"/>
              <a:t>Crohn</a:t>
            </a:r>
            <a:r>
              <a:rPr lang="en-IN" sz="2200" dirty="0" smtClean="0"/>
              <a:t> more than ulcerative colitis</a:t>
            </a:r>
            <a:r>
              <a:rPr lang="en-IN" sz="2200" dirty="0" smtClean="0"/>
              <a:t>)</a:t>
            </a:r>
          </a:p>
          <a:p>
            <a:pPr lvl="1">
              <a:buFont typeface="Arial" pitchFamily="34" charset="0"/>
              <a:buChar char="•"/>
            </a:pPr>
            <a:endParaRPr lang="en-IN" sz="2200" dirty="0" smtClean="0"/>
          </a:p>
          <a:p>
            <a:pPr lvl="1">
              <a:buFont typeface="Arial" pitchFamily="34" charset="0"/>
              <a:buChar char="•"/>
            </a:pPr>
            <a:r>
              <a:rPr lang="en-IN" sz="2400" dirty="0" smtClean="0"/>
              <a:t> </a:t>
            </a:r>
            <a:r>
              <a:rPr lang="en-IN" sz="2000" dirty="0" smtClean="0"/>
              <a:t>Skip lesions: Segmental/normal intervening areas</a:t>
            </a:r>
          </a:p>
          <a:p>
            <a:pPr lvl="1"/>
            <a:endParaRPr lang="en-IN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5715040" cy="614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357950" y="1000108"/>
            <a:ext cx="250033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 smtClean="0"/>
              <a:t>Double-contrast barium enema examination</a:t>
            </a:r>
          </a:p>
          <a:p>
            <a:r>
              <a:rPr lang="en-IN" sz="2000" dirty="0" smtClean="0"/>
              <a:t> shows enlarged</a:t>
            </a:r>
          </a:p>
          <a:p>
            <a:r>
              <a:rPr lang="en-IN" sz="2000" dirty="0" smtClean="0"/>
              <a:t>lymphoid follicles as small round nodules (arrows)</a:t>
            </a:r>
          </a:p>
          <a:p>
            <a:r>
              <a:rPr lang="en-IN" sz="2000" dirty="0" smtClean="0"/>
              <a:t>separated by normal mucosa in terminal ileum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		</a:t>
            </a:r>
            <a:r>
              <a:rPr lang="en-US" dirty="0" smtClean="0"/>
              <a:t> </a:t>
            </a:r>
            <a:r>
              <a:rPr lang="en-US" dirty="0"/>
              <a:t>Epidemiology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801004" cy="4910158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The </a:t>
            </a:r>
            <a:r>
              <a:rPr lang="en-US" altLang="en-US" dirty="0"/>
              <a:t>peak age of onset of UC and CD is between 15 and 30 years</a:t>
            </a:r>
            <a:r>
              <a:rPr lang="en-US" altLang="en-US" dirty="0" smtClean="0"/>
              <a:t>.</a:t>
            </a:r>
          </a:p>
          <a:p>
            <a:endParaRPr lang="en-US" altLang="en-US" dirty="0"/>
          </a:p>
          <a:p>
            <a:r>
              <a:rPr lang="en-US" altLang="en-US" dirty="0"/>
              <a:t> A second peak occurs between the ages of 60 and 80. </a:t>
            </a:r>
            <a:endParaRPr lang="en-US" altLang="en-US" dirty="0" smtClean="0"/>
          </a:p>
          <a:p>
            <a:endParaRPr lang="en-US" altLang="en-US" dirty="0"/>
          </a:p>
          <a:p>
            <a:r>
              <a:rPr lang="en-US" altLang="en-US" dirty="0"/>
              <a:t>The male to female ratio for UC is 1:1 and for CD is 1.1–1.8:1. </a:t>
            </a:r>
            <a:endParaRPr lang="en-US" altLang="en-US" dirty="0" smtClean="0"/>
          </a:p>
          <a:p>
            <a:endParaRPr lang="en-US" altLang="en-US" dirty="0"/>
          </a:p>
          <a:p>
            <a:r>
              <a:rPr lang="en-US" altLang="en-US" dirty="0"/>
              <a:t>UC and CD have two- to fourfold increased frequency in Jewish </a:t>
            </a:r>
            <a:r>
              <a:rPr lang="en-US" altLang="en-US" dirty="0" smtClean="0"/>
              <a:t>populations</a:t>
            </a:r>
            <a:endParaRPr lang="en-I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97040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290"/>
            <a:ext cx="728667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857224" y="5429264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Frontal spot image from SBFT in patient with </a:t>
            </a:r>
            <a:r>
              <a:rPr lang="en-IN" dirty="0" err="1" smtClean="0"/>
              <a:t>Crohn</a:t>
            </a:r>
            <a:r>
              <a:rPr lang="en-IN" dirty="0" smtClean="0"/>
              <a:t> disease shows multiple </a:t>
            </a:r>
            <a:r>
              <a:rPr lang="en-IN" dirty="0" err="1" smtClean="0"/>
              <a:t>aphthoid</a:t>
            </a:r>
            <a:r>
              <a:rPr lang="en-IN" dirty="0" smtClean="0"/>
              <a:t>  ulcers as </a:t>
            </a:r>
            <a:r>
              <a:rPr lang="en-IN" dirty="0" err="1" smtClean="0"/>
              <a:t>punctate</a:t>
            </a:r>
            <a:r>
              <a:rPr lang="en-IN" dirty="0" smtClean="0"/>
              <a:t> collections of barium surrounded by radiolucent mounds of edema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ssuring ulceration in Crohn's disease&#10;- graphically called `raspberry thorn'&#10;ulcers.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53880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String sign: spasm/fibrosis&#10;of bowel wall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489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357166"/>
            <a:ext cx="814393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 smtClean="0"/>
              <a:t> </a:t>
            </a:r>
            <a:endParaRPr lang="en-IN" sz="2800" b="1" dirty="0" smtClean="0"/>
          </a:p>
          <a:p>
            <a:r>
              <a:rPr lang="en-IN" sz="2800" b="1" dirty="0" smtClean="0"/>
              <a:t>Late </a:t>
            </a:r>
            <a:r>
              <a:rPr lang="en-IN" sz="2800" b="1" dirty="0" smtClean="0"/>
              <a:t>changes</a:t>
            </a:r>
          </a:p>
          <a:p>
            <a:endParaRPr lang="en-IN" sz="2800" b="1" dirty="0" smtClean="0"/>
          </a:p>
          <a:p>
            <a:pPr lvl="1">
              <a:buFont typeface="Arial" pitchFamily="34" charset="0"/>
              <a:buChar char="•"/>
            </a:pPr>
            <a:endParaRPr lang="en-IN" sz="2400" dirty="0" smtClean="0"/>
          </a:p>
          <a:p>
            <a:pPr lvl="1">
              <a:buFont typeface="Arial" pitchFamily="34" charset="0"/>
              <a:buChar char="•"/>
            </a:pPr>
            <a:r>
              <a:rPr lang="en-IN" sz="2400" dirty="0" smtClean="0"/>
              <a:t> Sacculations: Seen on </a:t>
            </a:r>
            <a:r>
              <a:rPr lang="en-IN" sz="2400" dirty="0" smtClean="0"/>
              <a:t>ant mesenteric </a:t>
            </a:r>
            <a:r>
              <a:rPr lang="en-IN" sz="2400" dirty="0" smtClean="0"/>
              <a:t>border(↑ luminal pressure)</a:t>
            </a:r>
          </a:p>
          <a:p>
            <a:pPr lvl="1">
              <a:buFont typeface="Arial" pitchFamily="34" charset="0"/>
              <a:buChar char="•"/>
            </a:pPr>
            <a:endParaRPr lang="en-IN" sz="2400" dirty="0" smtClean="0"/>
          </a:p>
          <a:p>
            <a:pPr lvl="1">
              <a:buFont typeface="Arial" pitchFamily="34" charset="0"/>
              <a:buChar char="•"/>
            </a:pPr>
            <a:r>
              <a:rPr lang="en-IN" sz="2400" dirty="0" smtClean="0"/>
              <a:t> </a:t>
            </a:r>
            <a:r>
              <a:rPr lang="en-IN" sz="2400" dirty="0" smtClean="0"/>
              <a:t>Intramural </a:t>
            </a:r>
            <a:r>
              <a:rPr lang="en-IN" sz="2400" dirty="0" smtClean="0"/>
              <a:t>abscess</a:t>
            </a:r>
          </a:p>
          <a:p>
            <a:pPr lvl="1">
              <a:buFont typeface="Arial" pitchFamily="34" charset="0"/>
              <a:buChar char="•"/>
            </a:pPr>
            <a:endParaRPr lang="en-IN" sz="2400" dirty="0" smtClean="0"/>
          </a:p>
          <a:p>
            <a:pPr lvl="1">
              <a:buFont typeface="Arial" pitchFamily="34" charset="0"/>
              <a:buChar char="•"/>
            </a:pPr>
            <a:r>
              <a:rPr lang="en-IN" sz="2400" dirty="0" smtClean="0"/>
              <a:t> "String sign": Luminal narrowing + ileal stricture</a:t>
            </a:r>
          </a:p>
          <a:p>
            <a:pPr lvl="1">
              <a:buFont typeface="Arial" pitchFamily="34" charset="0"/>
              <a:buChar char="•"/>
            </a:pPr>
            <a:endParaRPr lang="en-IN" sz="2400" dirty="0" smtClean="0"/>
          </a:p>
          <a:p>
            <a:pPr lvl="1">
              <a:buFont typeface="Arial" pitchFamily="34" charset="0"/>
              <a:buChar char="•"/>
            </a:pPr>
            <a:r>
              <a:rPr lang="en-IN" sz="2400" dirty="0" smtClean="0"/>
              <a:t> Sinus tracts, fissures, fistulas: Hallmark of disease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14941" cy="664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572132" y="1928802"/>
            <a:ext cx="35718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dirty="0" smtClean="0"/>
          </a:p>
          <a:p>
            <a:r>
              <a:rPr lang="en-IN" b="1" dirty="0" smtClean="0"/>
              <a:t>D</a:t>
            </a:r>
            <a:r>
              <a:rPr lang="en-IN" b="1" dirty="0" smtClean="0"/>
              <a:t>ouble-contrast </a:t>
            </a:r>
            <a:r>
              <a:rPr lang="en-IN" b="1" dirty="0" smtClean="0"/>
              <a:t>barium enema </a:t>
            </a:r>
            <a:r>
              <a:rPr lang="en-IN" b="1" dirty="0" smtClean="0"/>
              <a:t>examination-</a:t>
            </a:r>
            <a:endParaRPr lang="en-IN" b="1" dirty="0" smtClean="0"/>
          </a:p>
          <a:p>
            <a:r>
              <a:rPr lang="en-IN" dirty="0" err="1" smtClean="0"/>
              <a:t>Crohn</a:t>
            </a:r>
            <a:r>
              <a:rPr lang="en-IN" dirty="0" smtClean="0"/>
              <a:t> disease shows classic string sign </a:t>
            </a:r>
            <a:r>
              <a:rPr lang="en-IN" dirty="0" smtClean="0"/>
              <a:t>with marked narrowing of terminal ileum (arrows) due to </a:t>
            </a:r>
            <a:r>
              <a:rPr lang="en-IN" dirty="0" smtClean="0"/>
              <a:t>severe edema and spasm.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en-US" dirty="0" smtClean="0"/>
              <a:t>Contour abnormalities</a:t>
            </a:r>
            <a:endParaRPr lang="en-IN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1" y="1148816"/>
            <a:ext cx="4714909" cy="513770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29256" y="3143248"/>
            <a:ext cx="3429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String sign of </a:t>
            </a:r>
            <a:r>
              <a:rPr lang="en-US" sz="2800" dirty="0" err="1" smtClean="0"/>
              <a:t>crohns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48" y="1571612"/>
            <a:ext cx="78581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2400" dirty="0" smtClean="0"/>
              <a:t>Ultrasound has a limited role, but due to it being cheap and available and not involving ionizing radiation, it has been evaluated as an initial screening tool.</a:t>
            </a:r>
          </a:p>
          <a:p>
            <a:pPr>
              <a:buFont typeface="Arial" pitchFamily="34" charset="0"/>
              <a:buChar char="•"/>
            </a:pPr>
            <a:endParaRPr lang="en-IN" sz="2400" dirty="0" smtClean="0"/>
          </a:p>
          <a:p>
            <a:pPr>
              <a:buFont typeface="Arial" pitchFamily="34" charset="0"/>
              <a:buChar char="•"/>
            </a:pPr>
            <a:r>
              <a:rPr lang="en-IN" sz="2400" dirty="0" smtClean="0"/>
              <a:t>Bowel wall thickness should be less the 3 mm</a:t>
            </a:r>
          </a:p>
          <a:p>
            <a:endParaRPr lang="en-IN" sz="2400" dirty="0" smtClean="0"/>
          </a:p>
          <a:p>
            <a:pPr>
              <a:buFont typeface="Arial" pitchFamily="34" charset="0"/>
              <a:buChar char="•"/>
            </a:pPr>
            <a:r>
              <a:rPr lang="en-IN" sz="2400" dirty="0" smtClean="0"/>
              <a:t> Thickness of less than 3 mm helps exclude the disease in a low risk patient.</a:t>
            </a:r>
          </a:p>
          <a:p>
            <a:endParaRPr lang="en-IN" sz="2400" dirty="0" smtClean="0"/>
          </a:p>
          <a:p>
            <a:pPr>
              <a:buFont typeface="Arial" pitchFamily="34" charset="0"/>
              <a:buChar char="•"/>
            </a:pPr>
            <a:r>
              <a:rPr lang="en-IN" sz="2400" dirty="0" smtClean="0"/>
              <a:t> Thickness of greater than 4 mm helps establish the diagnosis in a high risk patient</a:t>
            </a:r>
            <a:endParaRPr lang="en-I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071670" y="714356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 smtClean="0"/>
              <a:t>      Ultrasound</a:t>
            </a:r>
            <a:endParaRPr lang="en-I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>USG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57158" y="785794"/>
            <a:ext cx="8572560" cy="5929354"/>
          </a:xfrm>
        </p:spPr>
        <p:txBody>
          <a:bodyPr>
            <a:normAutofit fontScale="92500" lnSpcReduction="20000"/>
          </a:bodyPr>
          <a:lstStyle/>
          <a:p>
            <a:r>
              <a:rPr lang="en-IN" dirty="0" smtClean="0"/>
              <a:t>Bowel wall thickening 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Bowel wall appears hypoechoic in both UC &amp; CD</a:t>
            </a:r>
            <a:r>
              <a:rPr lang="en-IN" dirty="0" smtClean="0"/>
              <a:t>.</a:t>
            </a:r>
          </a:p>
          <a:p>
            <a:endParaRPr lang="en-IN" dirty="0" smtClean="0"/>
          </a:p>
          <a:p>
            <a:r>
              <a:rPr lang="en-IN" dirty="0" smtClean="0"/>
              <a:t>Doppler shows increase vascularity (d/t inflammation) 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Doppler also shows increased flow in SMA (early stages</a:t>
            </a:r>
            <a:r>
              <a:rPr lang="en-IN" dirty="0" smtClean="0"/>
              <a:t>)</a:t>
            </a:r>
          </a:p>
          <a:p>
            <a:endParaRPr lang="en-IN" dirty="0" smtClean="0"/>
          </a:p>
          <a:p>
            <a:r>
              <a:rPr lang="en-IN" dirty="0" smtClean="0"/>
              <a:t>LN</a:t>
            </a:r>
          </a:p>
          <a:p>
            <a:endParaRPr lang="en-IN" dirty="0" smtClean="0"/>
          </a:p>
          <a:p>
            <a:r>
              <a:rPr lang="en-IN" dirty="0" smtClean="0"/>
              <a:t>H2O2 enhanced US fistulography for </a:t>
            </a:r>
            <a:r>
              <a:rPr lang="en-IN" dirty="0" smtClean="0"/>
              <a:t>sinuses or fistula can be done.</a:t>
            </a:r>
          </a:p>
          <a:p>
            <a:endParaRPr lang="en-IN" dirty="0" smtClean="0"/>
          </a:p>
          <a:p>
            <a:r>
              <a:rPr lang="en-IN" sz="2800" dirty="0" smtClean="0"/>
              <a:t>Complications </a:t>
            </a:r>
          </a:p>
          <a:p>
            <a:pPr lvl="3">
              <a:buFont typeface="Wingdings" pitchFamily="2" charset="2"/>
              <a:buChar char="Ø"/>
            </a:pPr>
            <a:r>
              <a:rPr lang="en-IN" sz="2200" dirty="0" smtClean="0"/>
              <a:t>Fistula</a:t>
            </a:r>
          </a:p>
          <a:p>
            <a:pPr lvl="3">
              <a:buFont typeface="Wingdings" pitchFamily="2" charset="2"/>
              <a:buChar char="Ø"/>
            </a:pPr>
            <a:r>
              <a:rPr lang="en-IN" sz="2200" dirty="0" smtClean="0"/>
              <a:t>Obstruction</a:t>
            </a:r>
          </a:p>
          <a:p>
            <a:pPr lvl="3">
              <a:buFont typeface="Wingdings" pitchFamily="2" charset="2"/>
              <a:buChar char="Ø"/>
            </a:pPr>
            <a:r>
              <a:rPr lang="en-IN" sz="2200" dirty="0" smtClean="0"/>
              <a:t>Perforation</a:t>
            </a:r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51264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 FAT HALO SIGN&#10; COMB SIGN&#10; Bowel wall enhancement&#10; Bowel wall thickening (1-2 cm) -terminal ileum&#10; strictures and fi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858014" cy="6650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Fat halo sign in chron’s disease&#10;Transverse CT scan shows the central fatty&#10;submucosal layer of low attenuation (*)&#10;surrou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704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		</a:t>
            </a:r>
            <a:r>
              <a:rPr lang="en-US" dirty="0" smtClean="0"/>
              <a:t> </a:t>
            </a:r>
            <a:r>
              <a:rPr lang="en-US" dirty="0"/>
              <a:t>Epidemiology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en-US" b="1" i="1" dirty="0" smtClean="0"/>
          </a:p>
          <a:p>
            <a:r>
              <a:rPr lang="en-US" altLang="en-US" b="1" dirty="0" smtClean="0"/>
              <a:t>Urban</a:t>
            </a:r>
            <a:r>
              <a:rPr lang="en-US" altLang="en-US" dirty="0" smtClean="0"/>
              <a:t> </a:t>
            </a:r>
            <a:r>
              <a:rPr lang="en-US" altLang="en-US" dirty="0"/>
              <a:t>areas have a higher prevalence of IBD than rural areas </a:t>
            </a:r>
            <a:endParaRPr lang="en-US" altLang="en-US" dirty="0" smtClean="0"/>
          </a:p>
          <a:p>
            <a:pPr>
              <a:buNone/>
            </a:pPr>
            <a:endParaRPr lang="en-US" altLang="en-US" dirty="0"/>
          </a:p>
          <a:p>
            <a:r>
              <a:rPr lang="en-US" altLang="en-US" b="1" dirty="0" smtClean="0"/>
              <a:t>High </a:t>
            </a:r>
            <a:r>
              <a:rPr lang="en-US" altLang="en-US" b="1" dirty="0"/>
              <a:t>socioeconomic classes</a:t>
            </a:r>
            <a:r>
              <a:rPr lang="en-US" altLang="en-US" dirty="0"/>
              <a:t> have a higher prevalence than lower socioeconomic classes.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1203081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7224" y="285728"/>
            <a:ext cx="7772400" cy="11430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  <a:effectLst/>
              </a:rPr>
              <a:t>CT </a:t>
            </a:r>
            <a:r>
              <a:rPr lang="en-US" sz="4400" b="1" dirty="0" smtClean="0">
                <a:solidFill>
                  <a:schemeClr val="tx1"/>
                </a:solidFill>
                <a:effectLst/>
              </a:rPr>
              <a:t>enterography</a:t>
            </a:r>
            <a:endParaRPr lang="en-IN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8329642" cy="478634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altLang="en-US" sz="2400" dirty="0" smtClean="0"/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Large </a:t>
            </a:r>
            <a:r>
              <a:rPr lang="en-US" altLang="en-US" sz="2400" dirty="0"/>
              <a:t>volumes of ingested neutral enteric contrast material permit visualization of the entire small bowel and lumen. </a:t>
            </a:r>
            <a:endParaRPr lang="en-US" altLang="en-US" sz="2400" dirty="0" smtClean="0"/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400" dirty="0"/>
              <a:t>Unlike routine CT, which is used to detect the </a:t>
            </a:r>
            <a:r>
              <a:rPr lang="en-US" altLang="en-US" sz="2400" dirty="0" smtClean="0"/>
              <a:t>extra enteric </a:t>
            </a:r>
            <a:r>
              <a:rPr lang="en-US" altLang="en-US" sz="2400" dirty="0"/>
              <a:t>complications of CD such as fistula and abscess, CT enterography clearly depicts the small bowel inflammation associated </a:t>
            </a:r>
            <a:r>
              <a:rPr lang="en-US" altLang="en-US" sz="2400" dirty="0" smtClean="0"/>
              <a:t>with CD</a:t>
            </a:r>
          </a:p>
          <a:p>
            <a:pPr>
              <a:lnSpc>
                <a:spcPct val="80000"/>
              </a:lnSpc>
              <a:buNone/>
            </a:pP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400" dirty="0"/>
              <a:t>CT enterography is the first-line test for the evaluation of suspected CD and its complications.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7397099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910" y="214290"/>
            <a:ext cx="807249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dirty="0" smtClean="0"/>
              <a:t>CT Findings</a:t>
            </a:r>
          </a:p>
          <a:p>
            <a:r>
              <a:rPr lang="en-IN" sz="2400" dirty="0" smtClean="0"/>
              <a:t>• </a:t>
            </a:r>
            <a:r>
              <a:rPr lang="en-IN" sz="2000" dirty="0" smtClean="0"/>
              <a:t>Discontinuous &amp; asymmetric bowel wall </a:t>
            </a:r>
            <a:r>
              <a:rPr lang="en-IN" sz="2000" dirty="0" smtClean="0"/>
              <a:t>thickening  (</a:t>
            </a:r>
            <a:r>
              <a:rPr lang="en-IN" sz="2000" dirty="0" smtClean="0"/>
              <a:t>more than 1 cm)</a:t>
            </a:r>
          </a:p>
          <a:p>
            <a:endParaRPr lang="en-IN" sz="2400" dirty="0" smtClean="0"/>
          </a:p>
          <a:p>
            <a:r>
              <a:rPr lang="en-IN" sz="2800" b="1" dirty="0" smtClean="0"/>
              <a:t>Acute or </a:t>
            </a:r>
            <a:r>
              <a:rPr lang="en-IN" sz="2800" b="1" dirty="0" smtClean="0"/>
              <a:t>non cicatrizing </a:t>
            </a:r>
            <a:r>
              <a:rPr lang="en-IN" sz="2800" b="1" dirty="0" smtClean="0"/>
              <a:t>phase:</a:t>
            </a:r>
          </a:p>
          <a:p>
            <a:pPr>
              <a:buFont typeface="Arial" pitchFamily="34" charset="0"/>
              <a:buChar char="•"/>
            </a:pPr>
            <a:r>
              <a:rPr lang="en-IN" sz="2400" dirty="0" smtClean="0"/>
              <a:t> </a:t>
            </a:r>
            <a:r>
              <a:rPr lang="en-IN" sz="2000" dirty="0" smtClean="0"/>
              <a:t>Minimal   narrowing</a:t>
            </a:r>
          </a:p>
          <a:p>
            <a:endParaRPr lang="en-IN" sz="2000" dirty="0" smtClean="0"/>
          </a:p>
          <a:p>
            <a:pPr>
              <a:buFont typeface="Arial" pitchFamily="34" charset="0"/>
              <a:buChar char="•"/>
            </a:pPr>
            <a:r>
              <a:rPr lang="en-IN" sz="2000" dirty="0" smtClean="0"/>
              <a:t> Mural stratification: Intact</a:t>
            </a:r>
          </a:p>
          <a:p>
            <a:pPr lvl="1">
              <a:buFont typeface="Wingdings" pitchFamily="2" charset="2"/>
              <a:buChar char="Ø"/>
            </a:pPr>
            <a:r>
              <a:rPr lang="en-IN" sz="2000" dirty="0" smtClean="0"/>
              <a:t>Inner ring: Soft tissue density (mucosa)</a:t>
            </a:r>
          </a:p>
          <a:p>
            <a:pPr lvl="1">
              <a:buFont typeface="Wingdings" pitchFamily="2" charset="2"/>
              <a:buChar char="Ø"/>
            </a:pPr>
            <a:r>
              <a:rPr lang="en-IN" sz="2000" dirty="0" smtClean="0"/>
              <a:t>Middle ring: Low density </a:t>
            </a:r>
            <a:r>
              <a:rPr lang="en-IN" sz="2000" dirty="0" smtClean="0"/>
              <a:t>(sub mucosal </a:t>
            </a:r>
            <a:r>
              <a:rPr lang="en-IN" sz="2000" dirty="0" smtClean="0"/>
              <a:t>edema/fat)</a:t>
            </a:r>
          </a:p>
          <a:p>
            <a:pPr lvl="1">
              <a:buFont typeface="Wingdings" pitchFamily="2" charset="2"/>
              <a:buChar char="Ø"/>
            </a:pPr>
            <a:r>
              <a:rPr lang="en-IN" sz="2000" dirty="0" smtClean="0"/>
              <a:t>Outer ring: Soft tissue density (</a:t>
            </a:r>
            <a:r>
              <a:rPr lang="en-IN" sz="2000" dirty="0" smtClean="0"/>
              <a:t>muscularis propria-serosa</a:t>
            </a:r>
            <a:r>
              <a:rPr lang="en-IN" sz="2000" dirty="0" smtClean="0"/>
              <a:t>)</a:t>
            </a:r>
          </a:p>
          <a:p>
            <a:pPr lvl="1">
              <a:buFont typeface="Wingdings" pitchFamily="2" charset="2"/>
              <a:buChar char="Ø"/>
            </a:pPr>
            <a:endParaRPr lang="en-IN" sz="2000" dirty="0" smtClean="0"/>
          </a:p>
          <a:p>
            <a:pPr>
              <a:buFont typeface="Arial" pitchFamily="34" charset="0"/>
              <a:buChar char="•"/>
            </a:pPr>
            <a:r>
              <a:rPr lang="en-IN" sz="2000" dirty="0" smtClean="0"/>
              <a:t> Proliferation of mesenteric fat ± lymphadenopathy</a:t>
            </a:r>
          </a:p>
          <a:p>
            <a:endParaRPr lang="en-IN" sz="2000" dirty="0" smtClean="0"/>
          </a:p>
          <a:p>
            <a:pPr>
              <a:buFont typeface="Arial" pitchFamily="34" charset="0"/>
              <a:buChar char="•"/>
            </a:pPr>
            <a:r>
              <a:rPr lang="en-IN" sz="2000" dirty="0" smtClean="0"/>
              <a:t>"Target" or "double halo" sign on CECT</a:t>
            </a:r>
          </a:p>
          <a:p>
            <a:pPr lvl="1">
              <a:buFont typeface="Wingdings" pitchFamily="2" charset="2"/>
              <a:buChar char="Ø"/>
            </a:pPr>
            <a:r>
              <a:rPr lang="en-IN" sz="2000" dirty="0" smtClean="0"/>
              <a:t> Intense enhancement: Inner mucosa + outer muscularis </a:t>
            </a:r>
            <a:r>
              <a:rPr lang="en-IN" sz="2000" dirty="0" err="1" smtClean="0"/>
              <a:t>propria</a:t>
            </a:r>
            <a:endParaRPr lang="en-IN" sz="2000" dirty="0" smtClean="0"/>
          </a:p>
          <a:p>
            <a:pPr lvl="1">
              <a:buFont typeface="Wingdings" pitchFamily="2" charset="2"/>
              <a:buChar char="Ø"/>
            </a:pPr>
            <a:endParaRPr lang="en-IN" sz="2000" dirty="0" smtClean="0"/>
          </a:p>
          <a:p>
            <a:pPr>
              <a:buFont typeface="Arial" pitchFamily="34" charset="0"/>
              <a:buChar char="•"/>
            </a:pPr>
            <a:r>
              <a:rPr lang="en-IN" sz="2000" dirty="0" smtClean="0"/>
              <a:t>↓ Attenuation: </a:t>
            </a:r>
            <a:r>
              <a:rPr lang="en-IN" sz="2000" dirty="0" smtClean="0"/>
              <a:t>Oedematous </a:t>
            </a:r>
            <a:r>
              <a:rPr lang="en-IN" sz="2000" dirty="0" smtClean="0"/>
              <a:t>thickened </a:t>
            </a:r>
            <a:r>
              <a:rPr lang="en-IN" sz="2000" dirty="0" smtClean="0"/>
              <a:t>sub mucosa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/>
          </p:nvPr>
        </p:nvSpPr>
        <p:spPr>
          <a:xfrm>
            <a:off x="0" y="441325"/>
            <a:ext cx="9144000" cy="9683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Mural Stratification</a:t>
            </a:r>
            <a:b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Trilaminar: Mucosa, Submucosa, Serosa</a:t>
            </a:r>
          </a:p>
        </p:txBody>
      </p:sp>
      <p:pic>
        <p:nvPicPr>
          <p:cNvPr id="70659" name="Picture 3" descr="4-119-547  #1  7-8-1998"/>
          <p:cNvPicPr>
            <a:picLocks noChangeAspect="1" noChangeArrowheads="1"/>
          </p:cNvPicPr>
          <p:nvPr/>
        </p:nvPicPr>
        <p:blipFill>
          <a:blip r:embed="rId3"/>
          <a:srcRect l="9781" t="22623" r="58688" b="52068"/>
          <a:stretch>
            <a:fillRect/>
          </a:stretch>
        </p:blipFill>
        <p:spPr bwMode="auto">
          <a:xfrm>
            <a:off x="155575" y="1776413"/>
            <a:ext cx="4559301" cy="4457700"/>
          </a:xfrm>
          <a:prstGeom prst="rect">
            <a:avLst/>
          </a:prstGeom>
          <a:noFill/>
          <a:ln w="38100" algn="ctr">
            <a:solidFill>
              <a:srgbClr val="2AA9A6"/>
            </a:solidFill>
            <a:miter lim="800000"/>
            <a:headEnd/>
            <a:tailEnd/>
          </a:ln>
          <a:effectLst/>
        </p:spPr>
      </p:pic>
      <p:pic>
        <p:nvPicPr>
          <p:cNvPr id="70660" name="Picture 4" descr="Mucosal hyperenhancement"/>
          <p:cNvPicPr>
            <a:picLocks noChangeAspect="1" noChangeArrowheads="1"/>
          </p:cNvPicPr>
          <p:nvPr/>
        </p:nvPicPr>
        <p:blipFill>
          <a:blip r:embed="rId4"/>
          <a:srcRect l="12245" t="888" r="41837" b="31671"/>
          <a:stretch>
            <a:fillRect/>
          </a:stretch>
        </p:blipFill>
        <p:spPr bwMode="auto">
          <a:xfrm>
            <a:off x="4929190" y="1776413"/>
            <a:ext cx="4043360" cy="4457700"/>
          </a:xfrm>
          <a:prstGeom prst="rect">
            <a:avLst/>
          </a:prstGeom>
          <a:noFill/>
          <a:ln w="38100" algn="ctr">
            <a:solidFill>
              <a:srgbClr val="2AA9A6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0"/>
            <a:ext cx="8643998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 smtClean="0">
                <a:solidFill>
                  <a:schemeClr val="accent6">
                    <a:lumMod val="75000"/>
                  </a:schemeClr>
                </a:solidFill>
              </a:rPr>
              <a:t> Chronic or cicatrizing phase</a:t>
            </a:r>
            <a:r>
              <a:rPr lang="en-IN" dirty="0" smtClean="0"/>
              <a:t>:  </a:t>
            </a:r>
          </a:p>
          <a:p>
            <a:endParaRPr lang="en-IN" dirty="0" smtClean="0"/>
          </a:p>
          <a:p>
            <a:pPr>
              <a:buFont typeface="Arial" pitchFamily="34" charset="0"/>
              <a:buChar char="•"/>
            </a:pPr>
            <a:r>
              <a:rPr lang="en-IN" sz="2000" dirty="0" smtClean="0"/>
              <a:t>  Luminal narrowing </a:t>
            </a:r>
          </a:p>
          <a:p>
            <a:pPr>
              <a:buFont typeface="Arial" pitchFamily="34" charset="0"/>
              <a:buChar char="•"/>
            </a:pPr>
            <a:endParaRPr lang="en-IN" sz="2000" dirty="0" smtClean="0"/>
          </a:p>
          <a:p>
            <a:pPr>
              <a:buFont typeface="Arial" pitchFamily="34" charset="0"/>
              <a:buChar char="•"/>
            </a:pPr>
            <a:r>
              <a:rPr lang="en-IN" sz="2000" dirty="0" smtClean="0"/>
              <a:t>  No "target" sign</a:t>
            </a:r>
          </a:p>
          <a:p>
            <a:pPr>
              <a:buFont typeface="Arial" pitchFamily="34" charset="0"/>
              <a:buChar char="•"/>
            </a:pPr>
            <a:endParaRPr lang="en-IN" sz="2000" dirty="0" smtClean="0"/>
          </a:p>
          <a:p>
            <a:pPr>
              <a:buFont typeface="Arial" pitchFamily="34" charset="0"/>
              <a:buChar char="•"/>
            </a:pPr>
            <a:r>
              <a:rPr lang="en-IN" sz="2000" dirty="0" smtClean="0"/>
              <a:t>  Mural stratification lost (indistinct </a:t>
            </a:r>
            <a:r>
              <a:rPr lang="en-IN" sz="2000" dirty="0" err="1" smtClean="0"/>
              <a:t>mucosa,submucosa</a:t>
            </a:r>
            <a:r>
              <a:rPr lang="en-IN" sz="2000" dirty="0" smtClean="0"/>
              <a:t>,  muscularis </a:t>
            </a:r>
            <a:r>
              <a:rPr lang="en-IN" sz="2000" dirty="0" err="1" smtClean="0"/>
              <a:t>propria</a:t>
            </a:r>
            <a:r>
              <a:rPr lang="en-IN" sz="2000" dirty="0" smtClean="0"/>
              <a:t>)</a:t>
            </a:r>
          </a:p>
          <a:p>
            <a:pPr>
              <a:buFont typeface="Arial" pitchFamily="34" charset="0"/>
              <a:buChar char="•"/>
            </a:pPr>
            <a:endParaRPr lang="en-IN" sz="2000" dirty="0" smtClean="0"/>
          </a:p>
          <a:p>
            <a:pPr>
              <a:buFont typeface="Arial" pitchFamily="34" charset="0"/>
              <a:buChar char="•"/>
            </a:pPr>
            <a:r>
              <a:rPr lang="en-IN" sz="2000" dirty="0" smtClean="0"/>
              <a:t> Homogeneous attenuation of thickened bowel wall on CECT (indicating irreversible </a:t>
            </a:r>
            <a:r>
              <a:rPr lang="en-IN" sz="2000" dirty="0" err="1" smtClean="0"/>
              <a:t>transmural</a:t>
            </a:r>
            <a:r>
              <a:rPr lang="en-IN" sz="2000" dirty="0" smtClean="0"/>
              <a:t> fibrosis)</a:t>
            </a:r>
          </a:p>
          <a:p>
            <a:pPr>
              <a:buFont typeface="Arial" pitchFamily="34" charset="0"/>
              <a:buChar char="•"/>
            </a:pPr>
            <a:endParaRPr lang="en-IN" sz="2000" dirty="0" smtClean="0"/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Abscesses, fistulas, sinus tracts.</a:t>
            </a:r>
          </a:p>
          <a:p>
            <a:pPr>
              <a:buFont typeface="Arial" pitchFamily="34" charset="0"/>
              <a:buChar char="•"/>
            </a:pPr>
            <a:endParaRPr lang="pt-BR" sz="2000" dirty="0" smtClean="0"/>
          </a:p>
          <a:p>
            <a:pPr>
              <a:buFont typeface="Arial" pitchFamily="34" charset="0"/>
              <a:buChar char="•"/>
            </a:pPr>
            <a:r>
              <a:rPr lang="en-IN" sz="2000" dirty="0" smtClean="0"/>
              <a:t> Mesenteric changes: Abscess, fibro fatty areas</a:t>
            </a:r>
          </a:p>
          <a:p>
            <a:pPr>
              <a:buFont typeface="Arial" pitchFamily="34" charset="0"/>
              <a:buChar char="•"/>
            </a:pPr>
            <a:endParaRPr lang="en-IN" sz="2000" dirty="0" smtClean="0"/>
          </a:p>
          <a:p>
            <a:pPr>
              <a:buFont typeface="Arial" pitchFamily="34" charset="0"/>
              <a:buChar char="•"/>
            </a:pPr>
            <a:r>
              <a:rPr lang="en-IN" sz="2000" dirty="0" smtClean="0"/>
              <a:t> </a:t>
            </a:r>
            <a:r>
              <a:rPr lang="en-IN" sz="2000" dirty="0" err="1" smtClean="0"/>
              <a:t>Perianal</a:t>
            </a:r>
            <a:r>
              <a:rPr lang="en-IN" sz="2000" dirty="0" smtClean="0"/>
              <a:t> disease, enlarged mesenteric lymph nodes</a:t>
            </a:r>
          </a:p>
          <a:p>
            <a:pPr>
              <a:buFont typeface="Arial" pitchFamily="34" charset="0"/>
              <a:buChar char="•"/>
            </a:pPr>
            <a:endParaRPr lang="en-IN" sz="2000" dirty="0" smtClean="0"/>
          </a:p>
          <a:p>
            <a:pPr>
              <a:buFont typeface="Arial" pitchFamily="34" charset="0"/>
              <a:buChar char="•"/>
            </a:pPr>
            <a:r>
              <a:rPr lang="en-IN" sz="2000" dirty="0" smtClean="0"/>
              <a:t> "Comb" sign: Mesenteric hypervascularity(dilatation, </a:t>
            </a:r>
            <a:r>
              <a:rPr lang="en-IN" sz="2000" dirty="0" err="1" smtClean="0"/>
              <a:t>tortuosity</a:t>
            </a:r>
            <a:r>
              <a:rPr lang="en-IN" sz="2000" dirty="0" smtClean="0"/>
              <a:t> &amp; wide spacing)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CT AND MR ENTEROGRAPHY&#10; Useful for both mural and extramural spread of&#10;disease.&#10; Inflammed bowel loops show thickening 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929718" cy="6704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 MRI enteroclysis - placement of a nasojejunal catheter&#10;through which 1.5-2 L of contrast solution (e.g. water&#10;with poly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89"/>
            <a:ext cx="8715436" cy="6543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72" y="428604"/>
            <a:ext cx="785818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dirty="0" smtClean="0"/>
              <a:t>MR Findings</a:t>
            </a:r>
          </a:p>
          <a:p>
            <a:endParaRPr lang="en-IN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indent="268288">
              <a:buFont typeface="Arial" pitchFamily="34" charset="0"/>
              <a:buChar char="•"/>
            </a:pPr>
            <a:r>
              <a:rPr lang="en-IN" sz="2200" b="1" dirty="0" smtClean="0"/>
              <a:t>Dark lumen technique- </a:t>
            </a:r>
            <a:r>
              <a:rPr lang="en-IN" sz="2200" dirty="0" smtClean="0"/>
              <a:t>PR water enema and IV contrast.</a:t>
            </a:r>
          </a:p>
          <a:p>
            <a:pPr indent="268288">
              <a:buFont typeface="Arial" pitchFamily="34" charset="0"/>
              <a:buChar char="•"/>
            </a:pPr>
            <a:endParaRPr lang="en-IN" sz="2200" dirty="0" smtClean="0"/>
          </a:p>
          <a:p>
            <a:pPr indent="268288">
              <a:buFont typeface="Arial" pitchFamily="34" charset="0"/>
              <a:buChar char="•"/>
            </a:pPr>
            <a:r>
              <a:rPr lang="en-IN" sz="2200" b="1" dirty="0" smtClean="0"/>
              <a:t>Bright lumen technique- </a:t>
            </a:r>
            <a:r>
              <a:rPr lang="en-IN" sz="2200" dirty="0" smtClean="0"/>
              <a:t>mixture of GD and water PR.</a:t>
            </a:r>
          </a:p>
          <a:p>
            <a:pPr indent="268288">
              <a:buFont typeface="Arial" pitchFamily="34" charset="0"/>
              <a:buChar char="•"/>
            </a:pPr>
            <a:endParaRPr lang="en-IN" sz="2200" dirty="0" smtClean="0"/>
          </a:p>
          <a:p>
            <a:pPr indent="268288">
              <a:buFont typeface="Arial" pitchFamily="34" charset="0"/>
              <a:buChar char="•"/>
            </a:pPr>
            <a:r>
              <a:rPr lang="en-IN" sz="2200" dirty="0" smtClean="0"/>
              <a:t>Abnormal high bowel wall signal intensity on T2WI caused by edema and inflammation  &amp;  contrast enhancement on T1WI indicates active disease</a:t>
            </a:r>
          </a:p>
          <a:p>
            <a:pPr indent="268288">
              <a:buFont typeface="Arial" pitchFamily="34" charset="0"/>
              <a:buChar char="•"/>
            </a:pPr>
            <a:endParaRPr lang="en-IN" sz="2200" dirty="0" smtClean="0"/>
          </a:p>
          <a:p>
            <a:pPr indent="268288">
              <a:buFont typeface="Arial" pitchFamily="34" charset="0"/>
              <a:buChar char="•"/>
            </a:pPr>
            <a:r>
              <a:rPr lang="en-IN" sz="2200" dirty="0" smtClean="0"/>
              <a:t>Low signal on T2WI &amp; no enhancement on T1WI indicates decrease disease activity.</a:t>
            </a:r>
          </a:p>
          <a:p>
            <a:endParaRPr lang="en-IN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57158" y="857232"/>
            <a:ext cx="8401080" cy="466231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IN" sz="2400" dirty="0" smtClean="0"/>
              <a:t>Show </a:t>
            </a:r>
            <a:r>
              <a:rPr lang="en-IN" sz="2400" dirty="0"/>
              <a:t>extent, mural thickening &amp; severity of </a:t>
            </a:r>
            <a:r>
              <a:rPr lang="en-IN" sz="2400" dirty="0" smtClean="0"/>
              <a:t>disease</a:t>
            </a:r>
          </a:p>
          <a:p>
            <a:pPr>
              <a:buFont typeface="Wingdings" pitchFamily="2" charset="2"/>
              <a:buChar char="§"/>
            </a:pPr>
            <a:endParaRPr lang="en-IN" sz="2400" dirty="0"/>
          </a:p>
          <a:p>
            <a:pPr>
              <a:buFont typeface="Wingdings" pitchFamily="2" charset="2"/>
              <a:buChar char="§"/>
            </a:pPr>
            <a:r>
              <a:rPr lang="en-IN" sz="2400" dirty="0" err="1" smtClean="0"/>
              <a:t>Perianal</a:t>
            </a:r>
            <a:r>
              <a:rPr lang="en-IN" sz="2400" dirty="0" smtClean="0"/>
              <a:t> </a:t>
            </a:r>
            <a:r>
              <a:rPr lang="en-IN" sz="2400" dirty="0" err="1"/>
              <a:t>Crohn</a:t>
            </a:r>
            <a:r>
              <a:rPr lang="en-IN" sz="2400" dirty="0"/>
              <a:t> </a:t>
            </a:r>
            <a:r>
              <a:rPr lang="en-IN" sz="2400" dirty="0" smtClean="0"/>
              <a:t>disease</a:t>
            </a:r>
          </a:p>
          <a:p>
            <a:pPr>
              <a:buNone/>
            </a:pPr>
            <a:endParaRPr lang="en-IN" sz="2400" dirty="0"/>
          </a:p>
          <a:p>
            <a:pPr>
              <a:buFont typeface="Wingdings" pitchFamily="2" charset="2"/>
              <a:buChar char="§"/>
            </a:pPr>
            <a:r>
              <a:rPr lang="en-IN" sz="2400" dirty="0" smtClean="0"/>
              <a:t>MR </a:t>
            </a:r>
            <a:r>
              <a:rPr lang="en-IN" sz="2400" dirty="0"/>
              <a:t>sensitive in detecting </a:t>
            </a:r>
            <a:r>
              <a:rPr lang="en-IN" sz="2400" dirty="0" smtClean="0"/>
              <a:t>         </a:t>
            </a:r>
          </a:p>
          <a:p>
            <a:pPr lvl="2"/>
            <a:r>
              <a:rPr lang="en-IN" sz="2400" dirty="0" smtClean="0"/>
              <a:t>fistulas</a:t>
            </a:r>
          </a:p>
          <a:p>
            <a:pPr lvl="2"/>
            <a:r>
              <a:rPr lang="en-IN" sz="2400" dirty="0" smtClean="0"/>
              <a:t>Sinuses</a:t>
            </a:r>
          </a:p>
          <a:p>
            <a:pPr lvl="2"/>
            <a:r>
              <a:rPr lang="en-IN" sz="2400" dirty="0" smtClean="0"/>
              <a:t>Abscesses</a:t>
            </a:r>
            <a:endParaRPr lang="en-IN" sz="2400" dirty="0"/>
          </a:p>
          <a:p>
            <a:endParaRPr lang="en-IN" sz="2400" dirty="0" smtClean="0"/>
          </a:p>
          <a:p>
            <a:pPr>
              <a:buFont typeface="Wingdings" pitchFamily="2" charset="2"/>
              <a:buChar char="§"/>
            </a:pPr>
            <a:r>
              <a:rPr lang="en-IN" sz="2400" dirty="0" smtClean="0"/>
              <a:t>MRI can diff b/w active inflammation &amp; fibrosis(low signal on both T1 &amp; T2 WI )</a:t>
            </a:r>
            <a:endParaRPr lang="en-IN" sz="2400" dirty="0"/>
          </a:p>
        </p:txBody>
      </p:sp>
    </p:spTree>
    <p:extLst>
      <p:ext uri="{BB962C8B-B14F-4D97-AF65-F5344CB8AC3E}">
        <p14:creationId xmlns="" xmlns:p14="http://schemas.microsoft.com/office/powerpoint/2010/main" val="185861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/>
          </p:cNvSpPr>
          <p:nvPr>
            <p:ph type="title"/>
          </p:nvPr>
        </p:nvSpPr>
        <p:spPr>
          <a:xfrm>
            <a:off x="214282" y="1"/>
            <a:ext cx="3714776" cy="121442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pitchFamily="34" charset="0"/>
              </a:rPr>
              <a:t>Crohn’s Disease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MRE Findings</a:t>
            </a:r>
          </a:p>
        </p:txBody>
      </p:sp>
      <p:sp>
        <p:nvSpPr>
          <p:cNvPr id="108547" name="Rectangle 3"/>
          <p:cNvSpPr>
            <a:spLocks noGrp="1"/>
          </p:cNvSpPr>
          <p:nvPr>
            <p:ph sz="quarter" idx="1"/>
          </p:nvPr>
        </p:nvSpPr>
        <p:spPr>
          <a:xfrm>
            <a:off x="214283" y="1928802"/>
            <a:ext cx="2643206" cy="1443037"/>
          </a:xfrm>
        </p:spPr>
        <p:txBody>
          <a:bodyPr/>
          <a:lstStyle/>
          <a:p>
            <a:r>
              <a:rPr lang="en-US" sz="2400" dirty="0" smtClean="0">
                <a:latin typeface="Calibri" pitchFamily="34" charset="0"/>
              </a:rPr>
              <a:t>Enhancement</a:t>
            </a:r>
          </a:p>
          <a:p>
            <a:r>
              <a:rPr lang="en-US" sz="2400" dirty="0" smtClean="0">
                <a:latin typeface="Calibri" pitchFamily="34" charset="0"/>
              </a:rPr>
              <a:t>Wall thickening</a:t>
            </a:r>
          </a:p>
          <a:p>
            <a:r>
              <a:rPr lang="en-US" sz="2400" dirty="0" smtClean="0">
                <a:latin typeface="Calibri" pitchFamily="34" charset="0"/>
              </a:rPr>
              <a:t>Comb sign</a:t>
            </a:r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2"/>
          <a:srcRect l="14905" t="44296" r="45419" b="8086"/>
          <a:stretch>
            <a:fillRect/>
          </a:stretch>
        </p:blipFill>
        <p:spPr bwMode="auto">
          <a:xfrm>
            <a:off x="4000496" y="263993"/>
            <a:ext cx="4948242" cy="65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Complications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85720" y="1214422"/>
            <a:ext cx="8858280" cy="5643578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/>
              <a:t>Because CD is a transmural process, </a:t>
            </a:r>
            <a:r>
              <a:rPr lang="en-US" altLang="en-US" b="1" dirty="0"/>
              <a:t>serosal adhesions</a:t>
            </a:r>
            <a:r>
              <a:rPr lang="en-US" altLang="en-US" dirty="0"/>
              <a:t> develop that provide direct pathways for fistula formation and reduce the incidence of free perforation. </a:t>
            </a:r>
            <a:endParaRPr lang="en-US" altLang="en-US" dirty="0" smtClean="0"/>
          </a:p>
          <a:p>
            <a:endParaRPr lang="en-US" altLang="en-US" dirty="0"/>
          </a:p>
          <a:p>
            <a:r>
              <a:rPr lang="en-US" altLang="en-US" b="1" dirty="0"/>
              <a:t>Perforation</a:t>
            </a:r>
            <a:r>
              <a:rPr lang="en-US" altLang="en-US" dirty="0"/>
              <a:t> occurs in 1–2% of patients, usually in the ileum </a:t>
            </a:r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b="1" dirty="0" smtClean="0"/>
              <a:t>Toxic mega colon. </a:t>
            </a:r>
            <a:endParaRPr lang="en-US" altLang="en-US" b="1" dirty="0" smtClean="0"/>
          </a:p>
          <a:p>
            <a:endParaRPr lang="en-US" altLang="en-US" dirty="0" smtClean="0"/>
          </a:p>
          <a:p>
            <a:r>
              <a:rPr lang="en-US" altLang="en-US" b="1" dirty="0" smtClean="0"/>
              <a:t>Intraabdominal and pelvic abscesses</a:t>
            </a:r>
            <a:r>
              <a:rPr lang="en-US" altLang="en-US" dirty="0" smtClean="0"/>
              <a:t> occur in 10–30% of patients with Crohn's disease</a:t>
            </a:r>
            <a:r>
              <a:rPr lang="en-US" altLang="en-US" dirty="0" smtClean="0"/>
              <a:t>.</a:t>
            </a:r>
          </a:p>
          <a:p>
            <a:endParaRPr lang="en-US" altLang="en-US" dirty="0" smtClean="0"/>
          </a:p>
          <a:p>
            <a:r>
              <a:rPr lang="en-US" altLang="en-US" b="1" dirty="0" smtClean="0"/>
              <a:t>Intestinal obstruction</a:t>
            </a:r>
            <a:r>
              <a:rPr lang="en-US" altLang="en-US" dirty="0" smtClean="0"/>
              <a:t> </a:t>
            </a:r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b="1" dirty="0" smtClean="0"/>
              <a:t>Massive hemorrhage</a:t>
            </a:r>
          </a:p>
          <a:p>
            <a:endParaRPr lang="en-US" altLang="en-US" dirty="0" smtClean="0"/>
          </a:p>
          <a:p>
            <a:r>
              <a:rPr lang="en-US" altLang="en-US" b="1" dirty="0" smtClean="0"/>
              <a:t>Malabsorption</a:t>
            </a:r>
            <a:endParaRPr lang="en-US" altLang="en-US" sz="2000" dirty="0" smtClean="0"/>
          </a:p>
          <a:p>
            <a:endParaRPr lang="en-US" altLang="en-US" sz="2000" dirty="0"/>
          </a:p>
          <a:p>
            <a:endParaRPr lang="en-IN" sz="2000" dirty="0"/>
          </a:p>
        </p:txBody>
      </p:sp>
    </p:spTree>
    <p:extLst>
      <p:ext uri="{BB962C8B-B14F-4D97-AF65-F5344CB8AC3E}">
        <p14:creationId xmlns="" xmlns:p14="http://schemas.microsoft.com/office/powerpoint/2010/main" val="149270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Infammatory</a:t>
            </a:r>
            <a:r>
              <a:rPr lang="en-IN" dirty="0"/>
              <a:t> bowel </a:t>
            </a:r>
            <a:r>
              <a:rPr lang="en-IN" dirty="0" smtClean="0"/>
              <a:t>disease.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 dirty="0" smtClean="0"/>
          </a:p>
          <a:p>
            <a:r>
              <a:rPr lang="en-IN" dirty="0" smtClean="0"/>
              <a:t>Ulcerative </a:t>
            </a:r>
            <a:r>
              <a:rPr lang="en-IN" dirty="0"/>
              <a:t>colitis </a:t>
            </a:r>
          </a:p>
          <a:p>
            <a:endParaRPr lang="en-IN" dirty="0" smtClean="0"/>
          </a:p>
          <a:p>
            <a:r>
              <a:rPr lang="en-IN" dirty="0" err="1" smtClean="0"/>
              <a:t>Crohn’s</a:t>
            </a:r>
            <a:r>
              <a:rPr lang="en-IN" dirty="0" smtClean="0"/>
              <a:t> </a:t>
            </a:r>
            <a:r>
              <a:rPr lang="en-IN" dirty="0"/>
              <a:t>disease</a:t>
            </a:r>
          </a:p>
          <a:p>
            <a:endParaRPr lang="en-IN" dirty="0" smtClean="0"/>
          </a:p>
          <a:p>
            <a:r>
              <a:rPr lang="en-IN" dirty="0" err="1" smtClean="0"/>
              <a:t>Ischaemic</a:t>
            </a:r>
            <a:r>
              <a:rPr lang="en-IN" dirty="0" smtClean="0"/>
              <a:t> </a:t>
            </a:r>
            <a:r>
              <a:rPr lang="en-IN" dirty="0"/>
              <a:t>bowel disease</a:t>
            </a:r>
          </a:p>
          <a:p>
            <a:pPr marL="109728" indent="0">
              <a:buNone/>
            </a:pP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51307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		</a:t>
            </a:r>
            <a:r>
              <a:rPr lang="en-US" sz="4900" b="1" dirty="0" smtClean="0">
                <a:solidFill>
                  <a:schemeClr val="tx1"/>
                </a:solidFill>
              </a:rPr>
              <a:t>Ulcerative </a:t>
            </a:r>
            <a:r>
              <a:rPr lang="en-US" sz="4900" b="1" dirty="0">
                <a:solidFill>
                  <a:schemeClr val="tx1"/>
                </a:solidFill>
              </a:rPr>
              <a:t>Colitis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	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z="3200" b="1" dirty="0" smtClean="0"/>
              <a:t>Signs and Symptoms</a:t>
            </a:r>
          </a:p>
          <a:p>
            <a:pPr>
              <a:buNone/>
            </a:pPr>
            <a:endParaRPr lang="en-US" altLang="en-US" sz="3200" dirty="0" smtClean="0"/>
          </a:p>
          <a:p>
            <a:pPr marL="806450" indent="363538"/>
            <a:r>
              <a:rPr lang="en-US" altLang="en-US" sz="2400" dirty="0" smtClean="0"/>
              <a:t>Diarrhea</a:t>
            </a:r>
            <a:endParaRPr lang="en-US" altLang="en-US" sz="2400" dirty="0"/>
          </a:p>
          <a:p>
            <a:pPr marL="806450" indent="363538"/>
            <a:r>
              <a:rPr lang="en-US" altLang="en-US" sz="2400" dirty="0"/>
              <a:t>Rectal bleeding</a:t>
            </a:r>
          </a:p>
          <a:p>
            <a:pPr marL="806450" indent="363538"/>
            <a:r>
              <a:rPr lang="en-US" altLang="en-US" sz="2400" dirty="0"/>
              <a:t>Tenesmus</a:t>
            </a:r>
          </a:p>
          <a:p>
            <a:pPr marL="806450" indent="363538"/>
            <a:r>
              <a:rPr lang="en-US" altLang="en-US" sz="2400" dirty="0"/>
              <a:t>Passage of mucus</a:t>
            </a:r>
          </a:p>
          <a:p>
            <a:pPr marL="806450" indent="363538"/>
            <a:r>
              <a:rPr lang="en-US" altLang="en-US" sz="2400" dirty="0"/>
              <a:t>Crampy abdominal pain.</a:t>
            </a:r>
            <a:endParaRPr lang="en-IN" sz="2400" dirty="0"/>
          </a:p>
        </p:txBody>
      </p:sp>
    </p:spTree>
    <p:extLst>
      <p:ext uri="{BB962C8B-B14F-4D97-AF65-F5344CB8AC3E}">
        <p14:creationId xmlns="" xmlns:p14="http://schemas.microsoft.com/office/powerpoint/2010/main" val="29219829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1"/>
            <a:ext cx="864399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200" b="1" dirty="0" smtClean="0"/>
              <a:t>Radiographic </a:t>
            </a:r>
            <a:r>
              <a:rPr lang="en-IN" sz="3200" b="1" dirty="0" smtClean="0"/>
              <a:t>Findings</a:t>
            </a:r>
          </a:p>
          <a:p>
            <a:pPr algn="ctr"/>
            <a:endParaRPr lang="en-IN" sz="3200" dirty="0" smtClean="0"/>
          </a:p>
          <a:p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N" sz="2800" b="1" dirty="0" smtClean="0"/>
              <a:t>Acute </a:t>
            </a:r>
            <a:r>
              <a:rPr lang="en-IN" sz="2800" b="1" dirty="0" smtClean="0"/>
              <a:t>changes</a:t>
            </a:r>
          </a:p>
          <a:p>
            <a:endParaRPr lang="en-IN" sz="2400" dirty="0" smtClean="0"/>
          </a:p>
          <a:p>
            <a:pPr marL="633413" indent="-368300">
              <a:buFont typeface="Arial" pitchFamily="34" charset="0"/>
              <a:buChar char="•"/>
            </a:pPr>
            <a:r>
              <a:rPr lang="it-IT" sz="2400" dirty="0" smtClean="0"/>
              <a:t>Fine mucosal </a:t>
            </a:r>
            <a:r>
              <a:rPr lang="it-IT" sz="2400" dirty="0" smtClean="0"/>
              <a:t>granular pattern(edema/hyperemia</a:t>
            </a:r>
            <a:r>
              <a:rPr lang="it-IT" sz="2400" dirty="0" smtClean="0"/>
              <a:t>)</a:t>
            </a:r>
          </a:p>
          <a:p>
            <a:pPr marL="633413" indent="-368300">
              <a:buFont typeface="Arial" pitchFamily="34" charset="0"/>
              <a:buChar char="•"/>
            </a:pPr>
            <a:endParaRPr lang="it-IT" sz="2400" dirty="0" smtClean="0"/>
          </a:p>
          <a:p>
            <a:pPr marL="633413" indent="-368300">
              <a:buFont typeface="Arial" pitchFamily="34" charset="0"/>
              <a:buChar char="•"/>
            </a:pPr>
            <a:r>
              <a:rPr lang="en-IN" sz="2400" dirty="0" smtClean="0"/>
              <a:t>Mucosal stippling: </a:t>
            </a:r>
            <a:r>
              <a:rPr lang="en-IN" sz="2400" dirty="0" smtClean="0"/>
              <a:t>Punctuate </a:t>
            </a:r>
            <a:r>
              <a:rPr lang="en-IN" sz="2400" dirty="0" smtClean="0"/>
              <a:t>barium collections(crypt abscesses </a:t>
            </a:r>
            <a:r>
              <a:rPr lang="en-IN" sz="2400" dirty="0" smtClean="0"/>
              <a:t>erode into lumen forming </a:t>
            </a:r>
            <a:r>
              <a:rPr lang="en-IN" sz="2400" dirty="0" smtClean="0"/>
              <a:t>ulcers &amp; barium collection)</a:t>
            </a:r>
          </a:p>
          <a:p>
            <a:pPr marL="633413" indent="-368300">
              <a:buFont typeface="Arial" pitchFamily="34" charset="0"/>
              <a:buChar char="•"/>
            </a:pPr>
            <a:endParaRPr lang="en-IN" sz="2400" dirty="0" smtClean="0"/>
          </a:p>
          <a:p>
            <a:pPr marL="633413" indent="-368300">
              <a:buFont typeface="Arial" pitchFamily="34" charset="0"/>
              <a:buChar char="•"/>
            </a:pPr>
            <a:r>
              <a:rPr lang="en-IN" sz="2400" dirty="0" smtClean="0"/>
              <a:t> "Collar button" ulcers (flask-like): Due to undermining of ulcers.</a:t>
            </a:r>
          </a:p>
          <a:p>
            <a:pPr marL="633413" indent="-368300"/>
            <a:endParaRPr lang="en-IN" sz="2400" dirty="0" smtClean="0"/>
          </a:p>
          <a:p>
            <a:pPr marL="633413" indent="-368300">
              <a:buFont typeface="Arial" pitchFamily="34" charset="0"/>
              <a:buChar char="•"/>
            </a:pPr>
            <a:r>
              <a:rPr lang="en-IN" sz="2400" dirty="0" err="1" smtClean="0"/>
              <a:t>Haustra</a:t>
            </a:r>
            <a:r>
              <a:rPr lang="en-IN" sz="2400" dirty="0" smtClean="0"/>
              <a:t>: </a:t>
            </a:r>
            <a:r>
              <a:rPr lang="en-IN" sz="2400" dirty="0" err="1" smtClean="0"/>
              <a:t>Edematous</a:t>
            </a:r>
            <a:r>
              <a:rPr lang="en-IN" sz="2400" dirty="0" smtClean="0"/>
              <a:t> &amp; thickened</a:t>
            </a:r>
          </a:p>
          <a:p>
            <a:pPr marL="633413" indent="-368300">
              <a:buFont typeface="Arial" pitchFamily="34" charset="0"/>
              <a:buChar char="•"/>
            </a:pPr>
            <a:endParaRPr lang="en-IN" sz="2400" dirty="0" smtClean="0"/>
          </a:p>
          <a:p>
            <a:pPr marL="633413" indent="-368300">
              <a:buFont typeface="Arial" pitchFamily="34" charset="0"/>
              <a:buChar char="•"/>
            </a:pPr>
            <a:r>
              <a:rPr lang="en-IN" sz="2400" dirty="0" smtClean="0"/>
              <a:t>Colorectal narrowing + incomplete filling (spasm+ irritability</a:t>
            </a:r>
            <a:r>
              <a:rPr lang="en-IN" sz="2400" dirty="0" smtClean="0"/>
              <a:t>)</a:t>
            </a:r>
            <a:endParaRPr lang="en-IN" sz="2400" dirty="0" smtClean="0"/>
          </a:p>
          <a:p>
            <a:pPr marL="633413" indent="-368300">
              <a:buFont typeface="Arial" pitchFamily="34" charset="0"/>
              <a:buChar char="•"/>
            </a:pPr>
            <a:endParaRPr lang="en-IN" sz="2400" dirty="0" smtClean="0"/>
          </a:p>
          <a:p>
            <a:pPr marL="633413" indent="-368300">
              <a:buFont typeface="Arial" pitchFamily="34" charset="0"/>
              <a:buChar char="•"/>
            </a:pPr>
            <a:r>
              <a:rPr lang="en-IN" sz="2400" dirty="0" err="1" smtClean="0"/>
              <a:t>P</a:t>
            </a:r>
            <a:r>
              <a:rPr lang="en-IN" sz="2400" dirty="0" err="1" smtClean="0"/>
              <a:t>seudopolyps</a:t>
            </a:r>
            <a:r>
              <a:rPr lang="en-IN" sz="2400" dirty="0" smtClean="0"/>
              <a:t> </a:t>
            </a:r>
            <a:r>
              <a:rPr lang="en-IN" sz="2400" dirty="0" smtClean="0"/>
              <a:t>(remnants of mucosa &amp; </a:t>
            </a:r>
            <a:r>
              <a:rPr lang="en-IN" sz="2400" dirty="0" err="1" smtClean="0"/>
              <a:t>submucosa</a:t>
            </a:r>
            <a:r>
              <a:rPr lang="en-IN" sz="2400" dirty="0" smtClean="0"/>
              <a:t>)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0"/>
            <a:ext cx="5690012" cy="578645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14282" y="5929330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 smtClean="0"/>
              <a:t>Double contrast barium enema illustrating granular mucosa in a patient with active ulcerative 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AutoShape 2" descr="DIFFERENCE&#10;CHRON’S DISEASE&#10; 70-80%Small bowel involvement&#10; Skip lesions&#10; Fat halo sign seen in 8%&#10; Apthous ulcers ar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7284" name="AutoShape 4" descr="DIFFERENCE&#10;CHRON’S DISEASE&#10; 70-80%Small bowel involvement&#10; Skip lesions&#10; Fat halo sign seen in 8%&#10; Apthous ulcers ar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7286" name="AutoShape 6" descr="DIFFERENCE&#10;CHRON’S DISEASE&#10; 70-80%Small bowel involvement&#10; Skip lesions&#10; Fat halo sign seen in 8%&#10; Apthous ulcers ar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97288" name="Picture 8" descr="DIFFERENCE&#10;CHRON’S DISEASE&#10; 70-80%Small bowel involvement&#10; Skip lesions&#10; Fat halo sign seen in 8%&#10; Apthous ulcers ar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8658729" cy="6500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197347"/>
            <a:ext cx="8358246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dirty="0" smtClean="0">
                <a:solidFill>
                  <a:srgbClr val="002060"/>
                </a:solidFill>
              </a:rPr>
              <a:t>Chronic changes</a:t>
            </a:r>
          </a:p>
          <a:p>
            <a:endParaRPr lang="en-IN" b="1" dirty="0" smtClean="0"/>
          </a:p>
          <a:p>
            <a:pPr indent="268288">
              <a:buFont typeface="Arial" pitchFamily="34" charset="0"/>
              <a:buChar char="•"/>
            </a:pPr>
            <a:r>
              <a:rPr lang="en-IN" sz="2400" dirty="0" smtClean="0"/>
              <a:t>Shortening of colon with depression of flexures (reversible)</a:t>
            </a:r>
          </a:p>
          <a:p>
            <a:pPr indent="268288">
              <a:buFont typeface="Arial" pitchFamily="34" charset="0"/>
              <a:buChar char="•"/>
            </a:pPr>
            <a:endParaRPr lang="en-IN" sz="2400" dirty="0" smtClean="0"/>
          </a:p>
          <a:p>
            <a:pPr indent="268288">
              <a:buFont typeface="Arial" pitchFamily="34" charset="0"/>
              <a:buChar char="•"/>
            </a:pPr>
            <a:r>
              <a:rPr lang="en-IN" sz="2400" dirty="0" smtClean="0"/>
              <a:t>"Lead-pipe" colon: Rigidity + luminal narrowing</a:t>
            </a:r>
          </a:p>
          <a:p>
            <a:pPr indent="268288">
              <a:buFont typeface="Arial" pitchFamily="34" charset="0"/>
              <a:buChar char="•"/>
            </a:pPr>
            <a:endParaRPr lang="en-IN" sz="2400" dirty="0" smtClean="0"/>
          </a:p>
          <a:p>
            <a:pPr indent="268288">
              <a:buFont typeface="Arial" pitchFamily="34" charset="0"/>
              <a:buChar char="•"/>
            </a:pPr>
            <a:r>
              <a:rPr lang="en-IN" sz="2400" dirty="0" err="1" smtClean="0"/>
              <a:t>Haustrations</a:t>
            </a:r>
            <a:r>
              <a:rPr lang="en-IN" sz="2400" dirty="0" smtClean="0"/>
              <a:t>: Blunted or complete loss</a:t>
            </a:r>
          </a:p>
          <a:p>
            <a:pPr indent="268288">
              <a:buFont typeface="Arial" pitchFamily="34" charset="0"/>
              <a:buChar char="•"/>
            </a:pPr>
            <a:endParaRPr lang="en-IN" sz="2400" dirty="0" smtClean="0"/>
          </a:p>
          <a:p>
            <a:pPr indent="268288">
              <a:buFont typeface="Arial" pitchFamily="34" charset="0"/>
              <a:buChar char="•"/>
            </a:pPr>
            <a:r>
              <a:rPr lang="en-IN" sz="2400" dirty="0" smtClean="0"/>
              <a:t>Backwash ileitis: Distal 5-25 cm of ileum </a:t>
            </a:r>
            <a:r>
              <a:rPr lang="en-IN" sz="2400" dirty="0" smtClean="0"/>
              <a:t>is inflamed </a:t>
            </a:r>
            <a:r>
              <a:rPr lang="en-IN" sz="2400" dirty="0" smtClean="0"/>
              <a:t>(seen in 10-40% cases)</a:t>
            </a:r>
          </a:p>
          <a:p>
            <a:pPr indent="268288">
              <a:buFont typeface="Arial" pitchFamily="34" charset="0"/>
              <a:buChar char="•"/>
            </a:pPr>
            <a:endParaRPr lang="en-IN" sz="2400" dirty="0" smtClean="0"/>
          </a:p>
          <a:p>
            <a:pPr indent="268288">
              <a:buFont typeface="Arial" pitchFamily="34" charset="0"/>
              <a:buChar char="•"/>
            </a:pPr>
            <a:r>
              <a:rPr lang="en-IN" sz="2400" dirty="0" smtClean="0"/>
              <a:t>Luminal narrowing &amp; widened presacral </a:t>
            </a:r>
            <a:r>
              <a:rPr lang="en-IN" sz="2400" dirty="0" smtClean="0"/>
              <a:t>space (more </a:t>
            </a:r>
            <a:r>
              <a:rPr lang="en-IN" sz="2400" dirty="0" smtClean="0"/>
              <a:t>than 1.5 cm)</a:t>
            </a:r>
          </a:p>
          <a:p>
            <a:pPr indent="268288"/>
            <a:endParaRPr lang="en-IN" sz="2400" dirty="0" smtClean="0"/>
          </a:p>
          <a:p>
            <a:pPr indent="268288">
              <a:buFont typeface="Arial" pitchFamily="34" charset="0"/>
              <a:buChar char="•"/>
            </a:pPr>
            <a:r>
              <a:rPr lang="en-IN" sz="2400" dirty="0" smtClean="0"/>
              <a:t>Benign strictures: Local sequelae of UC (seen in10% of patients)</a:t>
            </a:r>
          </a:p>
          <a:p>
            <a:endParaRPr lang="en-IN" sz="2800" dirty="0" smtClean="0"/>
          </a:p>
          <a:p>
            <a:endParaRPr lang="en-IN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arium Enema U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57356" y="214290"/>
            <a:ext cx="5000660" cy="6500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BMFT:partially contracted&#10;caecum with coarse nodular&#10;mucosal thickening and a&#10;stricture of terminal ileum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597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197346"/>
            <a:ext cx="807249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dirty="0" smtClean="0"/>
              <a:t>CT Findings</a:t>
            </a:r>
          </a:p>
          <a:p>
            <a:endParaRPr lang="en-IN" sz="2400" b="1" dirty="0" smtClean="0"/>
          </a:p>
          <a:p>
            <a:r>
              <a:rPr lang="en-IN" sz="2800" dirty="0" smtClean="0"/>
              <a:t>NECT</a:t>
            </a:r>
          </a:p>
          <a:p>
            <a:endParaRPr lang="en-IN" sz="2400" dirty="0" smtClean="0"/>
          </a:p>
          <a:p>
            <a:pPr marL="538163" indent="-269875">
              <a:buFont typeface="Arial" pitchFamily="34" charset="0"/>
              <a:buChar char="•"/>
            </a:pPr>
            <a:r>
              <a:rPr lang="en-IN" sz="2400" dirty="0" smtClean="0"/>
              <a:t>Colorectal narrowing</a:t>
            </a:r>
          </a:p>
          <a:p>
            <a:pPr marL="538163" indent="-269875">
              <a:buFont typeface="Arial" pitchFamily="34" charset="0"/>
              <a:buChar char="•"/>
            </a:pPr>
            <a:endParaRPr lang="en-IN" sz="2400" dirty="0" smtClean="0"/>
          </a:p>
          <a:p>
            <a:pPr marL="538163" indent="-269875">
              <a:buFont typeface="Arial" pitchFamily="34" charset="0"/>
              <a:buChar char="•"/>
            </a:pPr>
            <a:r>
              <a:rPr lang="en-IN" sz="2400" dirty="0" smtClean="0"/>
              <a:t>Widening of presacral space: &gt; 1.5 cm</a:t>
            </a:r>
          </a:p>
          <a:p>
            <a:pPr marL="995363" lvl="1" indent="-269875">
              <a:buFont typeface="Wingdings" pitchFamily="2" charset="2"/>
              <a:buChar char="Ø"/>
            </a:pPr>
            <a:r>
              <a:rPr lang="en-IN" sz="2000" dirty="0" smtClean="0"/>
              <a:t>Due to perirectal fibrofatty proliferation</a:t>
            </a:r>
          </a:p>
          <a:p>
            <a:pPr marL="995363" lvl="1" indent="-269875"/>
            <a:endParaRPr lang="en-IN" sz="2000" dirty="0" smtClean="0"/>
          </a:p>
          <a:p>
            <a:pPr marL="538163" indent="-269875">
              <a:buFont typeface="Arial" pitchFamily="34" charset="0"/>
              <a:buChar char="•"/>
            </a:pPr>
            <a:r>
              <a:rPr lang="en-IN" sz="2400" dirty="0" smtClean="0"/>
              <a:t>Diffuse + symmetric wall thickening of colon Less than 10 mm (average 7-8 mm)</a:t>
            </a:r>
          </a:p>
          <a:p>
            <a:pPr marL="538163" indent="-269875"/>
            <a:endParaRPr lang="en-IN" sz="2400" dirty="0" smtClean="0"/>
          </a:p>
          <a:p>
            <a:pPr marL="538163" indent="-269875">
              <a:buFont typeface="Arial" pitchFamily="34" charset="0"/>
              <a:buChar char="•"/>
            </a:pPr>
            <a:r>
              <a:rPr lang="en-IN" sz="2400" dirty="0" smtClean="0"/>
              <a:t>Mural thickening &amp; luminal narrowing seen in </a:t>
            </a:r>
            <a:r>
              <a:rPr lang="en-IN" sz="2400" dirty="0" err="1" smtClean="0"/>
              <a:t>subacute</a:t>
            </a:r>
            <a:r>
              <a:rPr lang="en-IN" sz="2400" dirty="0" smtClean="0"/>
              <a:t> &amp; chronic ulcerative colitis</a:t>
            </a:r>
          </a:p>
          <a:p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72" y="214291"/>
            <a:ext cx="814393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dirty="0" smtClean="0"/>
              <a:t>CECT</a:t>
            </a:r>
          </a:p>
          <a:p>
            <a:endParaRPr lang="en-IN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IN" sz="2400" dirty="0" smtClean="0"/>
              <a:t> "Target" or "halo" sign</a:t>
            </a:r>
          </a:p>
          <a:p>
            <a:endParaRPr lang="en-IN" sz="2400" dirty="0" smtClean="0"/>
          </a:p>
          <a:p>
            <a:pPr marL="631825" lvl="1" indent="444500">
              <a:buFont typeface="Wingdings" pitchFamily="2" charset="2"/>
              <a:buChar char="Ø"/>
            </a:pPr>
            <a:r>
              <a:rPr lang="en-IN" sz="2000" dirty="0" smtClean="0"/>
              <a:t>Enhancing inner ring of bowel wall (mucosa)</a:t>
            </a:r>
          </a:p>
          <a:p>
            <a:pPr marL="631825" lvl="1" indent="444500">
              <a:buFont typeface="Wingdings" pitchFamily="2" charset="2"/>
              <a:buChar char="Ø"/>
            </a:pPr>
            <a:r>
              <a:rPr lang="en-IN" sz="2000" dirty="0" err="1" smtClean="0"/>
              <a:t>Nonenhancing</a:t>
            </a:r>
            <a:r>
              <a:rPr lang="en-IN" sz="2000" dirty="0" smtClean="0"/>
              <a:t> middle ring of bowel </a:t>
            </a:r>
            <a:r>
              <a:rPr lang="en-IN" sz="2000" dirty="0" smtClean="0"/>
              <a:t>wall (</a:t>
            </a:r>
            <a:r>
              <a:rPr lang="en-IN" sz="2000" dirty="0" err="1" smtClean="0"/>
              <a:t>submucosa</a:t>
            </a:r>
            <a:r>
              <a:rPr lang="en-IN" sz="2000" dirty="0" smtClean="0"/>
              <a:t>): Due to edema in acute or halo of fat in    chronic phase  </a:t>
            </a:r>
          </a:p>
          <a:p>
            <a:pPr marL="631825" lvl="1" indent="444500">
              <a:buFont typeface="Wingdings" pitchFamily="2" charset="2"/>
              <a:buChar char="Ø"/>
            </a:pPr>
            <a:r>
              <a:rPr lang="en-IN" sz="2000" dirty="0" smtClean="0"/>
              <a:t>Enhancing outer ring of bowel wall (muscularis   </a:t>
            </a:r>
            <a:r>
              <a:rPr lang="en-IN" sz="2000" dirty="0" err="1" smtClean="0"/>
              <a:t>propria</a:t>
            </a:r>
            <a:r>
              <a:rPr lang="en-IN" sz="2000" dirty="0" smtClean="0"/>
              <a:t>)</a:t>
            </a:r>
          </a:p>
          <a:p>
            <a:pPr marL="631825" lvl="1" indent="444500">
              <a:buFont typeface="Wingdings" pitchFamily="2" charset="2"/>
              <a:buChar char="Ø"/>
            </a:pPr>
            <a:endParaRPr lang="en-IN" sz="2000" dirty="0" smtClean="0"/>
          </a:p>
          <a:p>
            <a:r>
              <a:rPr lang="en-IN" sz="2400" dirty="0" smtClean="0"/>
              <a:t> Enhancement of  "Mucosal islands" or inflammatory "</a:t>
            </a:r>
            <a:r>
              <a:rPr lang="en-IN" sz="2400" dirty="0" err="1" smtClean="0"/>
              <a:t>pseudopolyps</a:t>
            </a:r>
            <a:r>
              <a:rPr lang="en-IN" sz="2400" dirty="0" smtClean="0"/>
              <a:t>“</a:t>
            </a:r>
          </a:p>
          <a:p>
            <a:endParaRPr lang="en-IN" sz="2400" dirty="0" smtClean="0"/>
          </a:p>
          <a:p>
            <a:r>
              <a:rPr lang="en-IN" sz="2400" dirty="0" smtClean="0"/>
              <a:t>Inflammatory </a:t>
            </a:r>
            <a:r>
              <a:rPr lang="en-IN" sz="2400" dirty="0" err="1" smtClean="0"/>
              <a:t>peri</a:t>
            </a:r>
            <a:r>
              <a:rPr lang="en-IN" sz="2400" dirty="0" smtClean="0"/>
              <a:t> colonic stranding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5715016"/>
            <a:ext cx="8929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The </a:t>
            </a:r>
            <a:r>
              <a:rPr lang="en-IN" b="1" dirty="0" smtClean="0"/>
              <a:t>fat halo sign</a:t>
            </a:r>
            <a:r>
              <a:rPr lang="en-IN" dirty="0" smtClean="0"/>
              <a:t>  represents infiltration of the </a:t>
            </a:r>
            <a:r>
              <a:rPr lang="en-IN" dirty="0" err="1" smtClean="0"/>
              <a:t>submucosa</a:t>
            </a:r>
            <a:r>
              <a:rPr lang="en-IN" dirty="0" smtClean="0"/>
              <a:t> with fat, between the muscularis and the mucosa.</a:t>
            </a:r>
          </a:p>
          <a:p>
            <a:endParaRPr lang="en-IN" dirty="0" smtClean="0"/>
          </a:p>
        </p:txBody>
      </p:sp>
      <p:pic>
        <p:nvPicPr>
          <p:cNvPr id="6145" name="Picture 1" descr="C:\Users\Yogesh pc\Desktop\b0abd0b514151d4e57260023cb2fc9_big_galle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7263162" cy="564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Modalities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1) </a:t>
            </a:r>
            <a:r>
              <a:rPr lang="en-IN" dirty="0"/>
              <a:t>B</a:t>
            </a:r>
            <a:r>
              <a:rPr lang="en-IN" dirty="0" smtClean="0"/>
              <a:t>arium study </a:t>
            </a:r>
          </a:p>
          <a:p>
            <a:pPr marL="109728" indent="0">
              <a:buNone/>
            </a:pPr>
            <a:r>
              <a:rPr lang="en-IN" dirty="0" smtClean="0"/>
              <a:t>	# Double contrast enema</a:t>
            </a:r>
          </a:p>
          <a:p>
            <a:pPr marL="109728" indent="0">
              <a:buNone/>
            </a:pPr>
            <a:r>
              <a:rPr lang="en-IN" dirty="0"/>
              <a:t>	</a:t>
            </a:r>
            <a:r>
              <a:rPr lang="en-IN" dirty="0" smtClean="0"/>
              <a:t># Barium meal follow through</a:t>
            </a:r>
          </a:p>
          <a:p>
            <a:pPr marL="109728" indent="0">
              <a:buNone/>
            </a:pPr>
            <a:r>
              <a:rPr lang="en-IN" dirty="0"/>
              <a:t>	</a:t>
            </a:r>
            <a:r>
              <a:rPr lang="en-IN" dirty="0" smtClean="0"/>
              <a:t># </a:t>
            </a:r>
            <a:r>
              <a:rPr lang="en-IN" dirty="0" err="1" smtClean="0"/>
              <a:t>Enteroclysis</a:t>
            </a:r>
            <a:r>
              <a:rPr lang="en-IN" dirty="0" smtClean="0"/>
              <a:t> </a:t>
            </a:r>
          </a:p>
          <a:p>
            <a:pPr marL="109728" indent="0">
              <a:buNone/>
            </a:pPr>
            <a:endParaRPr lang="en-IN" dirty="0" smtClean="0"/>
          </a:p>
          <a:p>
            <a:pPr marL="109728" indent="0">
              <a:buNone/>
            </a:pPr>
            <a:r>
              <a:rPr lang="en-IN" dirty="0" smtClean="0"/>
              <a:t>Presence and extent of disease, Better visualisation of mucosa.</a:t>
            </a:r>
          </a:p>
          <a:p>
            <a:pPr marL="109728" indent="0">
              <a:buNone/>
            </a:pPr>
            <a:endParaRPr lang="en-IN" dirty="0" smtClean="0"/>
          </a:p>
          <a:p>
            <a:pPr marL="109728" indent="0">
              <a:buNone/>
            </a:pPr>
            <a:r>
              <a:rPr lang="en-IN" dirty="0" smtClean="0"/>
              <a:t>Limitation in assessing extramural and </a:t>
            </a:r>
            <a:r>
              <a:rPr lang="en-IN" dirty="0" err="1" smtClean="0"/>
              <a:t>extraintestinal</a:t>
            </a:r>
            <a:r>
              <a:rPr lang="en-IN" dirty="0" smtClean="0"/>
              <a:t> extension. 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04579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	</a:t>
            </a:r>
            <a:r>
              <a:rPr lang="en-US" b="1" dirty="0" smtClean="0">
                <a:solidFill>
                  <a:schemeClr val="tx1"/>
                </a:solidFill>
                <a:effectLst/>
              </a:rPr>
              <a:t>Complications</a:t>
            </a:r>
            <a:endParaRPr lang="en-IN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 sz="2500" dirty="0" smtClean="0"/>
          </a:p>
          <a:p>
            <a:pPr>
              <a:lnSpc>
                <a:spcPct val="90000"/>
              </a:lnSpc>
            </a:pPr>
            <a:r>
              <a:rPr lang="en-US" altLang="en-US" sz="2500" dirty="0" smtClean="0"/>
              <a:t>Only </a:t>
            </a:r>
            <a:r>
              <a:rPr lang="en-US" altLang="en-US" sz="2500" b="1" dirty="0"/>
              <a:t>15%</a:t>
            </a:r>
            <a:r>
              <a:rPr lang="en-US" altLang="en-US" sz="2500" dirty="0"/>
              <a:t> of patients with UC present initially with catastrophic illness. </a:t>
            </a:r>
            <a:endParaRPr lang="en-US" altLang="en-US" sz="2500" dirty="0" smtClean="0"/>
          </a:p>
          <a:p>
            <a:pPr>
              <a:lnSpc>
                <a:spcPct val="90000"/>
              </a:lnSpc>
            </a:pPr>
            <a:endParaRPr lang="en-US" altLang="en-US" sz="2500" dirty="0"/>
          </a:p>
          <a:p>
            <a:pPr>
              <a:lnSpc>
                <a:spcPct val="90000"/>
              </a:lnSpc>
            </a:pPr>
            <a:r>
              <a:rPr lang="en-US" altLang="en-US" sz="2500" b="1" dirty="0"/>
              <a:t>Massive hemorrhage</a:t>
            </a:r>
            <a:r>
              <a:rPr lang="en-US" altLang="en-US" sz="2500" dirty="0"/>
              <a:t> occurs with </a:t>
            </a:r>
            <a:r>
              <a:rPr lang="en-US" altLang="en-US" sz="2500" b="1" dirty="0"/>
              <a:t>severe attacks</a:t>
            </a:r>
            <a:r>
              <a:rPr lang="en-US" altLang="en-US" sz="2500" dirty="0"/>
              <a:t> of disease in 1% of patients, and treatment for the disease usually stops the bleeding</a:t>
            </a:r>
            <a:r>
              <a:rPr lang="en-US" altLang="en-US" sz="2500" dirty="0" smtClean="0"/>
              <a:t>.</a:t>
            </a:r>
          </a:p>
          <a:p>
            <a:pPr>
              <a:lnSpc>
                <a:spcPct val="90000"/>
              </a:lnSpc>
              <a:buNone/>
            </a:pPr>
            <a:endParaRPr lang="en-US" altLang="en-US" sz="2500" dirty="0"/>
          </a:p>
          <a:p>
            <a:pPr>
              <a:lnSpc>
                <a:spcPct val="90000"/>
              </a:lnSpc>
            </a:pPr>
            <a:r>
              <a:rPr lang="en-US" altLang="en-US" sz="2500" dirty="0"/>
              <a:t>If a patient requires </a:t>
            </a:r>
            <a:r>
              <a:rPr lang="en-US" altLang="en-US" sz="2500" b="1" dirty="0"/>
              <a:t>6–8 units of blood</a:t>
            </a:r>
            <a:r>
              <a:rPr lang="en-US" altLang="en-US" sz="2500" dirty="0"/>
              <a:t> within </a:t>
            </a:r>
            <a:r>
              <a:rPr lang="en-US" altLang="en-US" sz="2500" b="1" dirty="0"/>
              <a:t>24–48 hours</a:t>
            </a:r>
            <a:r>
              <a:rPr lang="en-US" altLang="en-US" sz="2500" dirty="0"/>
              <a:t>, colectomy is indicated.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84928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8586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		</a:t>
            </a:r>
            <a:r>
              <a:rPr lang="en-US" sz="4400" b="1" dirty="0">
                <a:solidFill>
                  <a:schemeClr val="tx1"/>
                </a:solidFill>
                <a:effectLst/>
              </a:rPr>
              <a:t>Toxic megacolon</a:t>
            </a:r>
            <a:r>
              <a:rPr lang="en-US" sz="4400" dirty="0">
                <a:effectLst/>
              </a:rPr>
              <a:t/>
            </a:r>
            <a:br>
              <a:rPr lang="en-US" sz="4400" dirty="0">
                <a:effectLst/>
              </a:rPr>
            </a:br>
            <a:endParaRPr lang="en-IN" dirty="0"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57158" y="1447800"/>
            <a:ext cx="8329642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Toxic megacolon is defined as a </a:t>
            </a:r>
            <a:r>
              <a:rPr lang="en-US" altLang="en-US" sz="2400" b="1" dirty="0"/>
              <a:t>transverse or right colon with a diameter of &gt;6 cm</a:t>
            </a:r>
            <a:r>
              <a:rPr lang="en-US" altLang="en-US" sz="2400" dirty="0"/>
              <a:t>, with loss of haustration in patients with </a:t>
            </a:r>
            <a:r>
              <a:rPr lang="en-US" altLang="en-US" sz="2400" b="1" dirty="0"/>
              <a:t>severe attacks of UC</a:t>
            </a:r>
            <a:r>
              <a:rPr lang="en-US" altLang="en-US" sz="2400" b="1" dirty="0" smtClean="0"/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2400" b="1" dirty="0" smtClean="0"/>
              <a:t> </a:t>
            </a:r>
            <a:endParaRPr lang="en-US" altLang="en-US" sz="2400" b="1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It occurs in about 5% of attacks and can be </a:t>
            </a:r>
            <a:r>
              <a:rPr lang="en-US" altLang="en-US" sz="2400" b="1" dirty="0"/>
              <a:t>triggered</a:t>
            </a:r>
            <a:r>
              <a:rPr lang="en-US" altLang="en-US" sz="2400" dirty="0"/>
              <a:t> by </a:t>
            </a:r>
            <a:r>
              <a:rPr lang="en-US" altLang="en-US" sz="2400" b="1" dirty="0"/>
              <a:t>electrolyte abnormalities and narcotics. </a:t>
            </a:r>
            <a:endParaRPr lang="en-US" altLang="en-US" sz="2400" b="1" dirty="0" smtClean="0"/>
          </a:p>
          <a:p>
            <a:pPr>
              <a:lnSpc>
                <a:spcPct val="90000"/>
              </a:lnSpc>
              <a:buNone/>
            </a:pPr>
            <a:endParaRPr lang="en-US" altLang="en-US" sz="2400" b="1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About </a:t>
            </a:r>
            <a:r>
              <a:rPr lang="en-US" altLang="en-US" sz="2400" b="1" dirty="0"/>
              <a:t>50%</a:t>
            </a:r>
            <a:r>
              <a:rPr lang="en-US" altLang="en-US" sz="2400" dirty="0"/>
              <a:t> of acute dilations will resolve with </a:t>
            </a:r>
            <a:r>
              <a:rPr lang="en-US" altLang="en-US" sz="2400" b="1" dirty="0"/>
              <a:t>medical therapy alone</a:t>
            </a:r>
            <a:r>
              <a:rPr lang="en-US" altLang="en-US" sz="2400" dirty="0"/>
              <a:t>, but </a:t>
            </a:r>
            <a:r>
              <a:rPr lang="en-US" altLang="en-US" sz="2400" b="1" dirty="0"/>
              <a:t>urgent colectomy</a:t>
            </a:r>
            <a:r>
              <a:rPr lang="en-US" altLang="en-US" sz="2400" dirty="0"/>
              <a:t> is required for those that do not improve.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17658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		</a:t>
            </a:r>
            <a:r>
              <a:rPr lang="en-IN" b="1" dirty="0" smtClean="0">
                <a:solidFill>
                  <a:schemeClr val="tx1"/>
                </a:solidFill>
                <a:effectLst/>
              </a:rPr>
              <a:t>PERFORATION</a:t>
            </a:r>
            <a:endParaRPr lang="en-IN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 sz="2400" dirty="0" smtClean="0"/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Perforation </a:t>
            </a:r>
            <a:r>
              <a:rPr lang="en-US" altLang="en-US" sz="2400" dirty="0"/>
              <a:t>is the most dangerous of the local complications, and the physical </a:t>
            </a:r>
            <a:r>
              <a:rPr lang="en-US" altLang="en-US" sz="2400" b="1" dirty="0"/>
              <a:t>signs</a:t>
            </a:r>
            <a:r>
              <a:rPr lang="en-US" altLang="en-US" sz="2400" dirty="0"/>
              <a:t> of peritonitis may </a:t>
            </a:r>
            <a:r>
              <a:rPr lang="en-US" altLang="en-US" sz="2400" b="1" dirty="0"/>
              <a:t>not be obvious</a:t>
            </a:r>
            <a:r>
              <a:rPr lang="en-US" altLang="en-US" sz="2400" dirty="0"/>
              <a:t>, especially if the patient is receiving </a:t>
            </a:r>
            <a:r>
              <a:rPr lang="en-US" altLang="en-US" sz="2400" b="1" dirty="0"/>
              <a:t>glucocorticoids</a:t>
            </a:r>
            <a:r>
              <a:rPr lang="en-US" altLang="en-US" sz="2400" dirty="0"/>
              <a:t>. </a:t>
            </a:r>
            <a:endParaRPr lang="en-US" altLang="en-US" sz="2400" dirty="0" smtClean="0"/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Although perforation is rare, the mortality rate for perforation complicating a toxic megacolon is about 15</a:t>
            </a:r>
            <a:r>
              <a:rPr lang="en-US" altLang="en-US" sz="2400" dirty="0" smtClean="0"/>
              <a:t>%.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In addition, patients can develop a toxic colitis and such severe ulcerations that the bowel may perforate </a:t>
            </a:r>
            <a:r>
              <a:rPr lang="en-US" altLang="en-US" sz="2400" b="1" dirty="0"/>
              <a:t>without first dilating</a:t>
            </a:r>
            <a:r>
              <a:rPr lang="en-US" altLang="en-US" sz="2400" dirty="0"/>
              <a:t>.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50745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		</a:t>
            </a:r>
            <a:r>
              <a:rPr lang="en-US" b="1" dirty="0">
                <a:solidFill>
                  <a:schemeClr val="tx1"/>
                </a:solidFill>
              </a:rPr>
              <a:t>Strictures UC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sz="2400" dirty="0"/>
              <a:t>occur in 5–10% of patients and are always a concern in UC because of the possibility of underlying neoplasia. </a:t>
            </a:r>
            <a:endParaRPr lang="en-US" altLang="en-US" sz="2400" dirty="0" smtClean="0"/>
          </a:p>
          <a:p>
            <a:pPr>
              <a:buNone/>
            </a:pPr>
            <a:endParaRPr lang="en-US" altLang="en-US" sz="2400" dirty="0"/>
          </a:p>
          <a:p>
            <a:r>
              <a:rPr lang="en-US" altLang="en-US" sz="2400" dirty="0"/>
              <a:t>Although benign strictures can form from the inflammation and fibrosis of UC, strictures that are </a:t>
            </a:r>
            <a:r>
              <a:rPr lang="en-US" altLang="en-US" sz="2400" b="1" i="1" dirty="0"/>
              <a:t>impassable</a:t>
            </a:r>
            <a:r>
              <a:rPr lang="en-US" altLang="en-US" sz="2400" dirty="0"/>
              <a:t> with the colonoscope should be presumed malignant until proven otherwise</a:t>
            </a:r>
            <a:r>
              <a:rPr lang="en-US" altLang="en-US" sz="2400" dirty="0" smtClean="0"/>
              <a:t>.</a:t>
            </a:r>
          </a:p>
          <a:p>
            <a:pPr>
              <a:buNone/>
            </a:pPr>
            <a:endParaRPr lang="en-US" altLang="en-US" sz="2400" dirty="0"/>
          </a:p>
          <a:p>
            <a:r>
              <a:rPr lang="en-US" altLang="en-US" sz="2400" dirty="0"/>
              <a:t> A stricture that prevents passage of the </a:t>
            </a:r>
            <a:r>
              <a:rPr lang="en-US" altLang="en-US" sz="2400" dirty="0" smtClean="0"/>
              <a:t>colonoscopy </a:t>
            </a:r>
            <a:r>
              <a:rPr lang="en-US" altLang="en-US" sz="2400" dirty="0"/>
              <a:t>is an indication for </a:t>
            </a:r>
            <a:r>
              <a:rPr lang="en-US" altLang="en-US" sz="2400" b="1" i="1" dirty="0"/>
              <a:t>surgery</a:t>
            </a:r>
            <a:r>
              <a:rPr lang="en-US" altLang="en-US" sz="2400" dirty="0"/>
              <a:t>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15228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		</a:t>
            </a:r>
            <a:r>
              <a:rPr lang="en-US" sz="4400" b="1" dirty="0" smtClean="0"/>
              <a:t>Perianal </a:t>
            </a:r>
            <a:r>
              <a:rPr lang="en-US" sz="4400" b="1" dirty="0"/>
              <a:t>complication</a:t>
            </a:r>
            <a:br>
              <a:rPr lang="en-US" sz="4400" b="1" dirty="0"/>
            </a:br>
            <a:r>
              <a:rPr lang="en-US" sz="4400" b="1" dirty="0" smtClean="0"/>
              <a:t>				UC</a:t>
            </a:r>
            <a:endParaRPr lang="en-IN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en-US" dirty="0" smtClean="0"/>
          </a:p>
          <a:p>
            <a:r>
              <a:rPr lang="en-US" altLang="en-US" dirty="0" smtClean="0"/>
              <a:t>UC </a:t>
            </a:r>
            <a:r>
              <a:rPr lang="en-US" altLang="en-US" dirty="0"/>
              <a:t>patients occasionally develop anal fissures, perianal abscesses, or hemorrhoids, but the occurrence of extensive perianal lesions should suggest CD.</a:t>
            </a:r>
          </a:p>
          <a:p>
            <a:endParaRPr lang="en-US" altLang="en-US" dirty="0"/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64040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		UC				CD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dirty="0" smtClean="0"/>
              <a:t>Location- Colon (rectum)</a:t>
            </a:r>
          </a:p>
          <a:p>
            <a:pPr>
              <a:buNone/>
            </a:pPr>
            <a:r>
              <a:rPr lang="en-IN" dirty="0" smtClean="0"/>
              <a:t>Involvement- Diffuse </a:t>
            </a:r>
          </a:p>
          <a:p>
            <a:pPr>
              <a:buNone/>
            </a:pPr>
            <a:r>
              <a:rPr lang="en-IN" dirty="0" smtClean="0"/>
              <a:t>Mucosal pattern- granular</a:t>
            </a:r>
          </a:p>
          <a:p>
            <a:pPr>
              <a:buNone/>
            </a:pPr>
            <a:r>
              <a:rPr lang="en-IN" dirty="0" smtClean="0"/>
              <a:t>Polyps-Present</a:t>
            </a:r>
          </a:p>
          <a:p>
            <a:pPr>
              <a:buNone/>
            </a:pPr>
            <a:r>
              <a:rPr lang="en-IN" dirty="0" smtClean="0"/>
              <a:t>Malignancy-more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Abscess,</a:t>
            </a:r>
          </a:p>
          <a:p>
            <a:pPr>
              <a:buNone/>
            </a:pPr>
            <a:r>
              <a:rPr lang="en-IN" dirty="0" smtClean="0"/>
              <a:t>Fistula,  </a:t>
            </a:r>
          </a:p>
          <a:p>
            <a:pPr>
              <a:buNone/>
            </a:pPr>
            <a:r>
              <a:rPr lang="en-IN" dirty="0" smtClean="0"/>
              <a:t>Perforation- less</a:t>
            </a:r>
          </a:p>
          <a:p>
            <a:pPr>
              <a:buNone/>
            </a:pPr>
            <a:endParaRPr lang="en-IN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IN" dirty="0" smtClean="0"/>
              <a:t>Mouth to anus (ileum)</a:t>
            </a:r>
          </a:p>
          <a:p>
            <a:pPr>
              <a:buNone/>
            </a:pPr>
            <a:r>
              <a:rPr lang="en-IN" dirty="0" smtClean="0"/>
              <a:t>		Segmental</a:t>
            </a:r>
          </a:p>
          <a:p>
            <a:pPr>
              <a:buNone/>
            </a:pPr>
            <a:r>
              <a:rPr lang="en-IN" dirty="0" smtClean="0"/>
              <a:t>		Smooth</a:t>
            </a:r>
          </a:p>
          <a:p>
            <a:pPr>
              <a:buNone/>
            </a:pPr>
            <a:endParaRPr lang="en-IN" dirty="0"/>
          </a:p>
          <a:p>
            <a:pPr>
              <a:buNone/>
            </a:pPr>
            <a:r>
              <a:rPr lang="en-IN" dirty="0" smtClean="0"/>
              <a:t>		Absent</a:t>
            </a:r>
          </a:p>
          <a:p>
            <a:pPr>
              <a:buNone/>
            </a:pPr>
            <a:r>
              <a:rPr lang="en-IN" dirty="0" smtClean="0"/>
              <a:t>		Less</a:t>
            </a:r>
          </a:p>
          <a:p>
            <a:pPr>
              <a:buNone/>
            </a:pPr>
            <a:endParaRPr lang="en-IN" dirty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/>
          </a:p>
          <a:p>
            <a:pPr>
              <a:buNone/>
            </a:pPr>
            <a:r>
              <a:rPr lang="en-IN" dirty="0" smtClean="0"/>
              <a:t>		more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		UC				CD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N" dirty="0" smtClean="0"/>
              <a:t>Wall thickness- moderate.</a:t>
            </a:r>
          </a:p>
          <a:p>
            <a:r>
              <a:rPr lang="en-IN" dirty="0" smtClean="0"/>
              <a:t>Wall echogenicity-</a:t>
            </a:r>
          </a:p>
          <a:p>
            <a:pPr marL="109728" indent="0">
              <a:buNone/>
            </a:pPr>
            <a:r>
              <a:rPr lang="en-IN" dirty="0" smtClean="0"/>
              <a:t>   </a:t>
            </a:r>
            <a:r>
              <a:rPr lang="en-IN" dirty="0" err="1" smtClean="0"/>
              <a:t>hypoechoic</a:t>
            </a:r>
            <a:r>
              <a:rPr lang="en-IN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 smtClean="0"/>
              <a:t>Anatomic layers- preserved.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 err="1" smtClean="0"/>
              <a:t>Mesentric</a:t>
            </a:r>
            <a:r>
              <a:rPr lang="en-IN" dirty="0" smtClean="0"/>
              <a:t> </a:t>
            </a:r>
            <a:r>
              <a:rPr lang="en-IN" dirty="0" err="1" smtClean="0"/>
              <a:t>involvemnet</a:t>
            </a:r>
            <a:r>
              <a:rPr lang="en-IN" dirty="0" smtClean="0"/>
              <a:t>-</a:t>
            </a:r>
          </a:p>
          <a:p>
            <a:pPr marL="109728" indent="0">
              <a:buNone/>
            </a:pPr>
            <a:r>
              <a:rPr lang="en-IN" dirty="0" smtClean="0"/>
              <a:t>   less.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Marked </a:t>
            </a:r>
            <a:endParaRPr lang="en-IN" dirty="0"/>
          </a:p>
          <a:p>
            <a:r>
              <a:rPr lang="en-IN" dirty="0" err="1" smtClean="0"/>
              <a:t>Hypoechoic</a:t>
            </a:r>
            <a:endParaRPr lang="en-IN" dirty="0" smtClean="0"/>
          </a:p>
          <a:p>
            <a:endParaRPr lang="en-IN" dirty="0"/>
          </a:p>
          <a:p>
            <a:r>
              <a:rPr lang="en-IN" dirty="0" smtClean="0"/>
              <a:t>Lost</a:t>
            </a:r>
          </a:p>
          <a:p>
            <a:endParaRPr lang="en-IN" dirty="0"/>
          </a:p>
          <a:p>
            <a:r>
              <a:rPr lang="en-IN" dirty="0" smtClean="0"/>
              <a:t>More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62433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Intestinal TB 	 Crohn’s disease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Short concentric smooth </a:t>
            </a:r>
            <a:r>
              <a:rPr lang="en-IN" dirty="0" err="1" smtClean="0"/>
              <a:t>sticture</a:t>
            </a:r>
            <a:r>
              <a:rPr lang="en-IN" dirty="0" smtClean="0"/>
              <a:t> with </a:t>
            </a:r>
            <a:r>
              <a:rPr lang="en-IN" dirty="0" err="1" smtClean="0"/>
              <a:t>prestenotic</a:t>
            </a:r>
            <a:r>
              <a:rPr lang="en-IN" dirty="0" smtClean="0"/>
              <a:t> dilatation.</a:t>
            </a:r>
          </a:p>
          <a:p>
            <a:endParaRPr lang="en-IN" dirty="0"/>
          </a:p>
          <a:p>
            <a:pPr marL="109728" indent="0">
              <a:buNone/>
            </a:pPr>
            <a:endParaRPr lang="en-IN" dirty="0" smtClean="0"/>
          </a:p>
          <a:p>
            <a:r>
              <a:rPr lang="en-IN" dirty="0" smtClean="0"/>
              <a:t>Longitudinal ulcers</a:t>
            </a:r>
          </a:p>
          <a:p>
            <a:r>
              <a:rPr lang="en-IN" dirty="0" smtClean="0"/>
              <a:t>Comp- </a:t>
            </a:r>
            <a:r>
              <a:rPr lang="en-IN" dirty="0" err="1" smtClean="0"/>
              <a:t>Enteroliths</a:t>
            </a:r>
            <a:endParaRPr lang="en-IN" dirty="0" smtClean="0"/>
          </a:p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IN" dirty="0" err="1" smtClean="0"/>
              <a:t>Asymm</a:t>
            </a:r>
            <a:r>
              <a:rPr lang="en-IN" dirty="0" smtClean="0"/>
              <a:t> eccentric stricture with </a:t>
            </a:r>
            <a:r>
              <a:rPr lang="en-IN" dirty="0" err="1" smtClean="0"/>
              <a:t>sacculations</a:t>
            </a:r>
            <a:r>
              <a:rPr lang="en-IN" dirty="0" smtClean="0"/>
              <a:t> at </a:t>
            </a:r>
            <a:r>
              <a:rPr lang="en-IN" dirty="0" err="1" smtClean="0"/>
              <a:t>antimesentric</a:t>
            </a:r>
            <a:r>
              <a:rPr lang="en-IN" dirty="0" smtClean="0"/>
              <a:t> border without dilatation.</a:t>
            </a:r>
          </a:p>
          <a:p>
            <a:r>
              <a:rPr lang="en-IN" dirty="0" err="1" smtClean="0"/>
              <a:t>Apthous</a:t>
            </a:r>
            <a:r>
              <a:rPr lang="en-IN" dirty="0" smtClean="0"/>
              <a:t> ulcers.</a:t>
            </a:r>
          </a:p>
          <a:p>
            <a:r>
              <a:rPr lang="en-IN" dirty="0" smtClean="0"/>
              <a:t>Fistula abscess perforation.</a:t>
            </a:r>
          </a:p>
        </p:txBody>
      </p:sp>
    </p:spTree>
    <p:extLst>
      <p:ext uri="{BB962C8B-B14F-4D97-AF65-F5344CB8AC3E}">
        <p14:creationId xmlns="" xmlns:p14="http://schemas.microsoft.com/office/powerpoint/2010/main" val="81736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Intestinal TB 	 Crohn’s disease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LN marked 	</a:t>
            </a:r>
          </a:p>
          <a:p>
            <a:endParaRPr lang="en-IN" dirty="0"/>
          </a:p>
          <a:p>
            <a:r>
              <a:rPr lang="en-IN" dirty="0" smtClean="0"/>
              <a:t>Comb sign absent</a:t>
            </a:r>
          </a:p>
          <a:p>
            <a:endParaRPr lang="en-IN" dirty="0"/>
          </a:p>
          <a:p>
            <a:r>
              <a:rPr lang="en-IN" dirty="0" smtClean="0"/>
              <a:t>Ascites</a:t>
            </a:r>
          </a:p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IN" dirty="0" smtClean="0"/>
              <a:t>Mild LN </a:t>
            </a:r>
          </a:p>
          <a:p>
            <a:endParaRPr lang="en-IN" dirty="0"/>
          </a:p>
          <a:p>
            <a:r>
              <a:rPr lang="en-IN" dirty="0" smtClean="0"/>
              <a:t>Present</a:t>
            </a:r>
          </a:p>
          <a:p>
            <a:endParaRPr lang="en-IN" dirty="0"/>
          </a:p>
          <a:p>
            <a:r>
              <a:rPr lang="en-IN" dirty="0" smtClean="0"/>
              <a:t>Abscess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06651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116" y="3857628"/>
            <a:ext cx="45242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6000" b="1" dirty="0" smtClean="0"/>
              <a:t>THANK  YOU</a:t>
            </a:r>
            <a:endParaRPr lang="en-IN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2) USG-</a:t>
            </a:r>
          </a:p>
          <a:p>
            <a:pPr marL="630936" lvl="2" indent="0">
              <a:buFont typeface="Wingdings" pitchFamily="2" charset="2"/>
              <a:buChar char="§"/>
            </a:pPr>
            <a:r>
              <a:rPr lang="en-IN" sz="2700" dirty="0" smtClean="0"/>
              <a:t>Simple, non invasive, non ionising &amp; easily available.</a:t>
            </a:r>
          </a:p>
          <a:p>
            <a:pPr marL="630936" lvl="2" indent="0">
              <a:buNone/>
            </a:pPr>
            <a:endParaRPr lang="en-IN" sz="2700" dirty="0" smtClean="0"/>
          </a:p>
          <a:p>
            <a:pPr marL="630936" lvl="2" indent="0">
              <a:buFont typeface="Wingdings" pitchFamily="2" charset="2"/>
              <a:buChar char="§"/>
            </a:pPr>
            <a:r>
              <a:rPr lang="en-IN" sz="2700" dirty="0" smtClean="0"/>
              <a:t>Detects complications like fistula and abscess.</a:t>
            </a:r>
          </a:p>
          <a:p>
            <a:pPr marL="630936" lvl="2" indent="0">
              <a:buNone/>
            </a:pPr>
            <a:endParaRPr lang="en-IN" sz="2700" dirty="0" smtClean="0"/>
          </a:p>
          <a:p>
            <a:pPr marL="630936" lvl="2" indent="0">
              <a:buFont typeface="Wingdings" pitchFamily="2" charset="2"/>
              <a:buChar char="§"/>
            </a:pPr>
            <a:r>
              <a:rPr lang="en-IN" sz="2700" dirty="0" smtClean="0"/>
              <a:t>Doppler shows increased vascularity in areas of active inflammation</a:t>
            </a:r>
            <a:r>
              <a:rPr lang="en-IN" sz="3200" dirty="0" smtClean="0"/>
              <a:t>.</a:t>
            </a:r>
            <a:endParaRPr lang="en-IN" sz="3200" dirty="0"/>
          </a:p>
        </p:txBody>
      </p:sp>
    </p:spTree>
    <p:extLst>
      <p:ext uri="{BB962C8B-B14F-4D97-AF65-F5344CB8AC3E}">
        <p14:creationId xmlns="" xmlns:p14="http://schemas.microsoft.com/office/powerpoint/2010/main" val="30364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481328"/>
            <a:ext cx="8229600" cy="48051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3) CT- </a:t>
            </a:r>
          </a:p>
          <a:p>
            <a:pPr marL="901700" indent="-187325"/>
            <a:r>
              <a:rPr lang="en-IN" dirty="0" smtClean="0"/>
              <a:t>	</a:t>
            </a:r>
            <a:r>
              <a:rPr lang="en-IN" sz="2400" b="1" dirty="0" smtClean="0"/>
              <a:t>MDCT</a:t>
            </a:r>
            <a:r>
              <a:rPr lang="en-IN" sz="2400" dirty="0" smtClean="0"/>
              <a:t>-  </a:t>
            </a:r>
            <a:r>
              <a:rPr lang="en-IN" sz="2400" dirty="0" smtClean="0"/>
              <a:t>MURAL EXTRA MURAL AND EXTRAINTESTINAL EXTENT.</a:t>
            </a:r>
            <a:endParaRPr lang="en-IN" sz="2400" dirty="0" smtClean="0"/>
          </a:p>
          <a:p>
            <a:pPr marL="901700" indent="-187325">
              <a:buFont typeface="Wingdings" pitchFamily="2" charset="2"/>
              <a:buChar char="§"/>
            </a:pPr>
            <a:endParaRPr lang="en-IN" sz="2400" dirty="0" smtClean="0"/>
          </a:p>
          <a:p>
            <a:pPr marL="901700" indent="-187325"/>
            <a:r>
              <a:rPr lang="en-IN" sz="2400" dirty="0"/>
              <a:t>	</a:t>
            </a:r>
            <a:r>
              <a:rPr lang="en-IN" sz="2400" b="1" dirty="0" smtClean="0"/>
              <a:t>VIRTUAL COLONOSCOPY</a:t>
            </a:r>
            <a:r>
              <a:rPr lang="en-IN" sz="2400" dirty="0" smtClean="0"/>
              <a:t>-COLONIC </a:t>
            </a:r>
            <a:r>
              <a:rPr lang="en-IN" sz="2400" dirty="0" smtClean="0"/>
              <a:t>DISTENTION </a:t>
            </a:r>
            <a:r>
              <a:rPr lang="en-IN" sz="2400" dirty="0" smtClean="0"/>
              <a:t>IS REQUIRED, RISK OF 	PERFORATION.</a:t>
            </a:r>
          </a:p>
          <a:p>
            <a:pPr marL="901700" indent="-187325">
              <a:buNone/>
            </a:pPr>
            <a:endParaRPr lang="en-IN" sz="2400" dirty="0" smtClean="0"/>
          </a:p>
          <a:p>
            <a:pPr marL="901700" lvl="1" indent="-187325"/>
            <a:r>
              <a:rPr lang="en-IN" sz="2400" dirty="0" smtClean="0"/>
              <a:t>	</a:t>
            </a:r>
            <a:r>
              <a:rPr lang="en-IN" sz="2400" b="1" dirty="0" smtClean="0"/>
              <a:t>CT PERFUSION – </a:t>
            </a:r>
            <a:r>
              <a:rPr lang="en-IN" sz="2400" dirty="0" smtClean="0"/>
              <a:t>ACTIVE INFLAMMATION</a:t>
            </a:r>
          </a:p>
          <a:p>
            <a:pPr marL="393192" lvl="1" indent="0">
              <a:buNone/>
            </a:pPr>
            <a:endParaRPr lang="en-IN" b="1" dirty="0"/>
          </a:p>
          <a:p>
            <a:pPr marL="393192" lvl="1" indent="0">
              <a:buNone/>
            </a:pPr>
            <a:r>
              <a:rPr lang="en-IN" dirty="0" smtClean="0"/>
              <a:t>RISK OF RADIATION IN FREQUENT FOLLOW UP PT. </a:t>
            </a:r>
          </a:p>
          <a:p>
            <a:pPr marL="393192" lvl="1" indent="0">
              <a:buNone/>
            </a:pPr>
            <a:r>
              <a:rPr lang="en-IN" dirty="0" smtClean="0"/>
              <a:t>		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06684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481328"/>
            <a:ext cx="8229600" cy="48051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4)  MRI-</a:t>
            </a:r>
          </a:p>
          <a:p>
            <a:pPr marL="633413" indent="-1588">
              <a:buFont typeface="Wingdings" pitchFamily="2" charset="2"/>
              <a:buChar char="§"/>
            </a:pPr>
            <a:r>
              <a:rPr lang="en-IN" dirty="0"/>
              <a:t>	</a:t>
            </a:r>
            <a:r>
              <a:rPr lang="en-IN" dirty="0" smtClean="0"/>
              <a:t>Good soft tissue resolution</a:t>
            </a:r>
          </a:p>
          <a:p>
            <a:pPr marL="633413" indent="-1588">
              <a:buFont typeface="Wingdings" pitchFamily="2" charset="2"/>
              <a:buChar char="§"/>
            </a:pPr>
            <a:endParaRPr lang="en-IN" dirty="0" smtClean="0"/>
          </a:p>
          <a:p>
            <a:pPr marL="633413" indent="-1588">
              <a:buFont typeface="Wingdings" pitchFamily="2" charset="2"/>
              <a:buChar char="§"/>
            </a:pPr>
            <a:r>
              <a:rPr lang="en-IN" dirty="0"/>
              <a:t>	</a:t>
            </a:r>
            <a:r>
              <a:rPr lang="en-IN" dirty="0" err="1" smtClean="0"/>
              <a:t>Multiplanar</a:t>
            </a:r>
            <a:r>
              <a:rPr lang="en-IN" dirty="0" smtClean="0"/>
              <a:t> capabilities </a:t>
            </a:r>
          </a:p>
          <a:p>
            <a:pPr marL="633413" indent="-1588">
              <a:buFont typeface="Wingdings" pitchFamily="2" charset="2"/>
              <a:buChar char="§"/>
            </a:pPr>
            <a:endParaRPr lang="en-IN" dirty="0" smtClean="0"/>
          </a:p>
          <a:p>
            <a:pPr marL="633413" indent="-1588">
              <a:buFont typeface="Wingdings" pitchFamily="2" charset="2"/>
              <a:buChar char="§"/>
            </a:pPr>
            <a:r>
              <a:rPr lang="en-IN" dirty="0"/>
              <a:t>	</a:t>
            </a:r>
            <a:r>
              <a:rPr lang="en-IN" dirty="0" smtClean="0"/>
              <a:t>Non ionising radiation</a:t>
            </a:r>
          </a:p>
          <a:p>
            <a:pPr marL="633413" indent="-1588">
              <a:buNone/>
            </a:pPr>
            <a:endParaRPr lang="en-IN" dirty="0" smtClean="0"/>
          </a:p>
          <a:p>
            <a:pPr marL="633413" indent="-1588">
              <a:buFont typeface="Wingdings" pitchFamily="2" charset="2"/>
              <a:buChar char="§"/>
            </a:pPr>
            <a:r>
              <a:rPr lang="en-IN" dirty="0"/>
              <a:t>	</a:t>
            </a:r>
            <a:r>
              <a:rPr lang="en-IN" dirty="0" smtClean="0"/>
              <a:t>Safe in pregnancy and renal failure.</a:t>
            </a:r>
          </a:p>
          <a:p>
            <a:pPr marL="109728" indent="0">
              <a:buNone/>
            </a:pPr>
            <a:endParaRPr lang="en-IN" dirty="0" smtClean="0"/>
          </a:p>
          <a:p>
            <a:pPr marL="109728" indent="0">
              <a:buNone/>
            </a:pPr>
            <a:r>
              <a:rPr lang="en-IN" dirty="0" smtClean="0"/>
              <a:t>Advantage- can diff between active </a:t>
            </a:r>
            <a:r>
              <a:rPr lang="en-IN" dirty="0" smtClean="0"/>
              <a:t>inflammation </a:t>
            </a:r>
            <a:r>
              <a:rPr lang="en-IN" dirty="0" smtClean="0"/>
              <a:t>and fibrosis.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09401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1565</TotalTime>
  <Words>2347</Words>
  <Application>Microsoft Office PowerPoint</Application>
  <PresentationFormat>On-screen Show (4:3)</PresentationFormat>
  <Paragraphs>512</Paragraphs>
  <Slides>69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Equity</vt:lpstr>
      <vt:lpstr>INFLAMMATORY BOWEL  DISEASES</vt:lpstr>
      <vt:lpstr>Infammatory bowel disease. </vt:lpstr>
      <vt:lpstr>   Epidemiology</vt:lpstr>
      <vt:lpstr>   Epidemiology</vt:lpstr>
      <vt:lpstr>Infammatory bowel disease.</vt:lpstr>
      <vt:lpstr>Modalities</vt:lpstr>
      <vt:lpstr>Slide 7</vt:lpstr>
      <vt:lpstr>Slide 8</vt:lpstr>
      <vt:lpstr>Slide 9</vt:lpstr>
      <vt:lpstr>Slide 10</vt:lpstr>
      <vt:lpstr>Upper GI examination Techniques</vt:lpstr>
      <vt:lpstr>Barium meal follow through </vt:lpstr>
      <vt:lpstr>Indications</vt:lpstr>
      <vt:lpstr>Contraindications</vt:lpstr>
      <vt:lpstr>             TECHNIQUE</vt:lpstr>
      <vt:lpstr>Slide 16</vt:lpstr>
      <vt:lpstr>Enteroclysis/Small bowel enema</vt:lpstr>
      <vt:lpstr>Slide 18</vt:lpstr>
      <vt:lpstr>Slide 19</vt:lpstr>
      <vt:lpstr>Per oral pneumocolon </vt:lpstr>
      <vt:lpstr>Slide 21</vt:lpstr>
      <vt:lpstr>Slide 22</vt:lpstr>
      <vt:lpstr>Slide 23</vt:lpstr>
      <vt:lpstr>Slide 24</vt:lpstr>
      <vt:lpstr>Slide 25</vt:lpstr>
      <vt:lpstr>             Crohn's  Disease 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Contour abnormalities</vt:lpstr>
      <vt:lpstr>Slide 36</vt:lpstr>
      <vt:lpstr>USG</vt:lpstr>
      <vt:lpstr>Slide 38</vt:lpstr>
      <vt:lpstr>Slide 39</vt:lpstr>
      <vt:lpstr>CT enterography</vt:lpstr>
      <vt:lpstr>Slide 41</vt:lpstr>
      <vt:lpstr>Mural Stratification Trilaminar: Mucosa, Submucosa, Serosa</vt:lpstr>
      <vt:lpstr>Slide 43</vt:lpstr>
      <vt:lpstr>Slide 44</vt:lpstr>
      <vt:lpstr>Slide 45</vt:lpstr>
      <vt:lpstr>Slide 46</vt:lpstr>
      <vt:lpstr>Slide 47</vt:lpstr>
      <vt:lpstr>Crohn’s Disease MRE Findings</vt:lpstr>
      <vt:lpstr>Complications</vt:lpstr>
      <vt:lpstr>  Ulcerative Colitis  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   Complications</vt:lpstr>
      <vt:lpstr>  Toxic megacolon </vt:lpstr>
      <vt:lpstr>  PERFORATION</vt:lpstr>
      <vt:lpstr>  Strictures UC</vt:lpstr>
      <vt:lpstr>  Perianal complication     UC</vt:lpstr>
      <vt:lpstr>  UC    CD</vt:lpstr>
      <vt:lpstr>  UC    CD</vt:lpstr>
      <vt:lpstr>Intestinal TB   Crohn’s disease</vt:lpstr>
      <vt:lpstr>Intestinal TB   Crohn’s disease</vt:lpstr>
      <vt:lpstr>Slide 69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Yogesh pc</dc:creator>
  <cp:lastModifiedBy>mayurmahadule.mm</cp:lastModifiedBy>
  <cp:revision>169</cp:revision>
  <dcterms:created xsi:type="dcterms:W3CDTF">2014-12-14T10:24:44Z</dcterms:created>
  <dcterms:modified xsi:type="dcterms:W3CDTF">2017-12-14T19:15:44Z</dcterms:modified>
</cp:coreProperties>
</file>