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3"/>
    <p:sldId id="391" r:id="rId5"/>
    <p:sldId id="481" r:id="rId6"/>
    <p:sldId id="482" r:id="rId7"/>
    <p:sldId id="393" r:id="rId8"/>
    <p:sldId id="396" r:id="rId9"/>
    <p:sldId id="400" r:id="rId10"/>
    <p:sldId id="402" r:id="rId11"/>
    <p:sldId id="467" r:id="rId12"/>
    <p:sldId id="462" r:id="rId13"/>
    <p:sldId id="468" r:id="rId14"/>
    <p:sldId id="464" r:id="rId15"/>
    <p:sldId id="465" r:id="rId16"/>
    <p:sldId id="483" r:id="rId17"/>
    <p:sldId id="414" r:id="rId18"/>
    <p:sldId id="470" r:id="rId19"/>
    <p:sldId id="416" r:id="rId20"/>
    <p:sldId id="471" r:id="rId21"/>
    <p:sldId id="472" r:id="rId22"/>
    <p:sldId id="473" r:id="rId23"/>
    <p:sldId id="492" r:id="rId24"/>
    <p:sldId id="418" r:id="rId25"/>
    <p:sldId id="423" r:id="rId26"/>
    <p:sldId id="435" r:id="rId27"/>
    <p:sldId id="438" r:id="rId28"/>
    <p:sldId id="440" r:id="rId29"/>
    <p:sldId id="442" r:id="rId30"/>
    <p:sldId id="432" r:id="rId31"/>
    <p:sldId id="264" r:id="rId32"/>
    <p:sldId id="444" r:id="rId33"/>
    <p:sldId id="445" r:id="rId34"/>
    <p:sldId id="271" r:id="rId35"/>
    <p:sldId id="434" r:id="rId36"/>
    <p:sldId id="347" r:id="rId37"/>
    <p:sldId id="500" r:id="rId38"/>
    <p:sldId id="488" r:id="rId39"/>
    <p:sldId id="491" r:id="rId40"/>
    <p:sldId id="480" r:id="rId41"/>
    <p:sldId id="489" r:id="rId42"/>
    <p:sldId id="486" r:id="rId43"/>
    <p:sldId id="450" r:id="rId44"/>
    <p:sldId id="454" r:id="rId45"/>
    <p:sldId id="456" r:id="rId46"/>
    <p:sldId id="27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6237" autoAdjust="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88625-8D75-49A7-A664-249230AB3825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80680-E844-4F3F-AF7F-3BB8FB620320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80680-E844-4F3F-AF7F-3BB8FB620320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8BC199-E4AE-4848-A341-E82A9790BE56}" type="slidenum">
              <a:rPr lang="en-IN" smtClean="0"/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B9FE36-BBA9-411B-A0E3-1C543D61E972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8BC199-E4AE-4848-A341-E82A9790BE56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285728"/>
            <a:ext cx="6172200" cy="1894362"/>
          </a:xfrm>
        </p:spPr>
        <p:txBody>
          <a:bodyPr/>
          <a:lstStyle/>
          <a:p>
            <a:r>
              <a:rPr lang="en-US" dirty="0" smtClean="0"/>
              <a:t>POSITRON EMISSION TOMOGRAPHY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058" y="4214818"/>
            <a:ext cx="6172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By  Dr </a:t>
            </a:r>
            <a:r>
              <a:rPr lang="en-US" dirty="0" err="1" smtClean="0"/>
              <a:t>Pooja</a:t>
            </a:r>
            <a:r>
              <a:rPr lang="en-US" dirty="0" smtClean="0"/>
              <a:t> </a:t>
            </a:r>
            <a:r>
              <a:rPr lang="en-US" dirty="0" err="1" smtClean="0"/>
              <a:t>Deshpande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Reaction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5143536" cy="521497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Injected </a:t>
            </a:r>
            <a:r>
              <a:rPr lang="en-US" dirty="0" err="1" smtClean="0"/>
              <a:t>FDG</a:t>
            </a:r>
            <a:r>
              <a:rPr lang="en-US" dirty="0" smtClean="0"/>
              <a:t> gets trapped in cells &amp; </a:t>
            </a:r>
            <a:r>
              <a:rPr lang="en-US" dirty="0" smtClean="0">
                <a:solidFill>
                  <a:srgbClr val="0070C0"/>
                </a:solidFill>
              </a:rPr>
              <a:t>emits positrons</a:t>
            </a: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400" dirty="0" smtClean="0"/>
              <a:t>Positron emitted from FDG distributed in pt. body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Interacts with adjacent electrons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Emission two photons(511KeV) at 180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to each other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Detected by crystals- </a:t>
            </a:r>
            <a:r>
              <a:rPr lang="en-US" sz="2400" dirty="0" err="1" smtClean="0"/>
              <a:t>scintillators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571736" y="1857364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571736" y="3071810"/>
            <a:ext cx="8096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571736" y="4000504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2066" y="642918"/>
            <a:ext cx="3886200" cy="556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n Arrow 9"/>
          <p:cNvSpPr/>
          <p:nvPr/>
        </p:nvSpPr>
        <p:spPr>
          <a:xfrm>
            <a:off x="2571736" y="521495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2852"/>
            <a:ext cx="7639080" cy="611678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PET and CT are housed in single gantry, The CT is usually in the front and the PET  in the back.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Photons produced by annihilation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Scintillator</a:t>
            </a:r>
            <a:r>
              <a:rPr lang="en-US" dirty="0" smtClean="0">
                <a:solidFill>
                  <a:srgbClr val="FF0000"/>
                </a:solidFill>
              </a:rPr>
              <a:t> ( block detectors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Light produced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Photomultiplier tubes( coupled to </a:t>
            </a:r>
            <a:r>
              <a:rPr lang="en-US" dirty="0" err="1" smtClean="0">
                <a:solidFill>
                  <a:srgbClr val="FF0000"/>
                </a:solidFill>
              </a:rPr>
              <a:t>scintillators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Electrical signal produced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Acquisition computer- image display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00496" y="1357298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71934" y="2143116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000496" y="2928934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929058" y="3714752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29058" y="4572008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00496" y="5357826"/>
            <a:ext cx="41319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-142900"/>
            <a:ext cx="6198907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3324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Scintillators in PET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9BF835E6-7419-4122-8BC1-E5CE65F83D96}" type="slidenum">
              <a:rPr lang="en-US" smtClean="0"/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71546"/>
            <a:ext cx="9192416" cy="522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214290"/>
            <a:ext cx="85133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829576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suv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072494" cy="5616720"/>
          </a:xfrm>
        </p:spPr>
        <p:txBody>
          <a:bodyPr>
            <a:normAutofit/>
          </a:bodyPr>
          <a:lstStyle/>
          <a:p>
            <a:r>
              <a:rPr lang="en-US" dirty="0" smtClean="0"/>
              <a:t>It is a quantitative assessment of the radiotracer uptake from a static PET image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SUV     =       </a:t>
            </a:r>
            <a:r>
              <a:rPr lang="en-US" u="sng" dirty="0" smtClean="0">
                <a:solidFill>
                  <a:srgbClr val="0070C0"/>
                </a:solidFill>
              </a:rPr>
              <a:t>     tracer activity in tissue   </a:t>
            </a:r>
            <a:endParaRPr lang="en-US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         injected radiotracer dose/patient wt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SUV is dependent on the body weight. Therefore, </a:t>
            </a:r>
            <a:r>
              <a:rPr lang="en-US" dirty="0" smtClean="0">
                <a:solidFill>
                  <a:srgbClr val="0070C0"/>
                </a:solidFill>
              </a:rPr>
              <a:t>correction with the lean body mass (</a:t>
            </a:r>
            <a:r>
              <a:rPr lang="en-US" dirty="0" err="1" smtClean="0">
                <a:solidFill>
                  <a:srgbClr val="0070C0"/>
                </a:solidFill>
              </a:rPr>
              <a:t>SUV</a:t>
            </a:r>
            <a:r>
              <a:rPr lang="en-US" baseline="-25000" dirty="0" err="1" smtClean="0">
                <a:solidFill>
                  <a:srgbClr val="0070C0"/>
                </a:solidFill>
              </a:rPr>
              <a:t>LBM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is required to avoid erroneous comparisons. </a:t>
            </a:r>
            <a:endParaRPr lang="en-US" dirty="0" smtClean="0"/>
          </a:p>
          <a:p>
            <a:pPr algn="just"/>
            <a:r>
              <a:rPr lang="en-US" dirty="0" smtClean="0"/>
              <a:t>Typically, a lesion with an SUV </a:t>
            </a:r>
            <a:r>
              <a:rPr lang="en-US" dirty="0" smtClean="0">
                <a:solidFill>
                  <a:srgbClr val="0070C0"/>
                </a:solidFill>
              </a:rPr>
              <a:t>greater than 2.5–3.0 </a:t>
            </a:r>
            <a:r>
              <a:rPr lang="en-US" dirty="0" smtClean="0"/>
              <a:t>is considered suspicious for malignancy.</a:t>
            </a:r>
            <a:endParaRPr lang="en-US" dirty="0" smtClean="0"/>
          </a:p>
          <a:p>
            <a:r>
              <a:rPr lang="en-US" dirty="0" smtClean="0"/>
              <a:t>Inflammatory lesions may also demonstrate high SUV.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Pet 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358246" cy="607223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FDG</a:t>
            </a:r>
            <a:r>
              <a:rPr lang="en-US" dirty="0" smtClean="0"/>
              <a:t>- most commonly used</a:t>
            </a:r>
            <a:endParaRPr lang="en-US" dirty="0" smtClean="0"/>
          </a:p>
          <a:p>
            <a:r>
              <a:rPr lang="en-US" dirty="0" smtClean="0"/>
              <a:t>FLT- better than </a:t>
            </a:r>
            <a:r>
              <a:rPr lang="en-US" dirty="0" err="1" smtClean="0"/>
              <a:t>FDG</a:t>
            </a:r>
            <a:r>
              <a:rPr lang="en-US" dirty="0" smtClean="0"/>
              <a:t> for tumors</a:t>
            </a:r>
            <a:endParaRPr lang="en-US" dirty="0" smtClean="0"/>
          </a:p>
          <a:p>
            <a:r>
              <a:rPr lang="en-US" dirty="0" smtClean="0"/>
              <a:t>F-18 fluoride- bone metastases- better</a:t>
            </a:r>
            <a:endParaRPr lang="en-US" dirty="0" smtClean="0"/>
          </a:p>
          <a:p>
            <a:r>
              <a:rPr lang="en-US" dirty="0" smtClean="0"/>
              <a:t>C-11 </a:t>
            </a:r>
            <a:r>
              <a:rPr lang="en-US" dirty="0" err="1" smtClean="0"/>
              <a:t>choline</a:t>
            </a:r>
            <a:r>
              <a:rPr lang="en-US" dirty="0" smtClean="0"/>
              <a:t>, F-18 </a:t>
            </a:r>
            <a:r>
              <a:rPr lang="en-US" dirty="0" err="1" smtClean="0"/>
              <a:t>fluorocholine</a:t>
            </a:r>
            <a:r>
              <a:rPr lang="en-US" dirty="0" smtClean="0"/>
              <a:t>- prostate</a:t>
            </a:r>
            <a:endParaRPr lang="en-US" dirty="0" smtClean="0"/>
          </a:p>
          <a:p>
            <a:r>
              <a:rPr lang="en-US" dirty="0" smtClean="0"/>
              <a:t>Ga-68 </a:t>
            </a:r>
            <a:r>
              <a:rPr lang="en-US" dirty="0" err="1" smtClean="0"/>
              <a:t>DOTATOC</a:t>
            </a:r>
            <a:r>
              <a:rPr lang="en-US" dirty="0" smtClean="0"/>
              <a:t>- </a:t>
            </a:r>
            <a:r>
              <a:rPr lang="en-US" dirty="0" err="1" smtClean="0"/>
              <a:t>neuroendocrine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endParaRPr lang="en-US" dirty="0" smtClean="0"/>
          </a:p>
          <a:p>
            <a:r>
              <a:rPr lang="en-US" dirty="0" smtClean="0"/>
              <a:t>Ga-68 </a:t>
            </a:r>
            <a:r>
              <a:rPr lang="en-US" dirty="0" err="1" smtClean="0"/>
              <a:t>DOTANOC</a:t>
            </a:r>
            <a:r>
              <a:rPr lang="en-US" dirty="0" smtClean="0"/>
              <a:t>- </a:t>
            </a:r>
            <a:r>
              <a:rPr lang="en-US" dirty="0" err="1" smtClean="0"/>
              <a:t>pheochromocytoma</a:t>
            </a:r>
            <a:r>
              <a:rPr lang="en-US" dirty="0" smtClean="0"/>
              <a:t>, </a:t>
            </a:r>
            <a:r>
              <a:rPr lang="en-US" dirty="0" err="1" smtClean="0"/>
              <a:t>paraganglioma</a:t>
            </a:r>
            <a:endParaRPr lang="en-US" dirty="0" smtClean="0"/>
          </a:p>
          <a:p>
            <a:r>
              <a:rPr lang="en-US" dirty="0" smtClean="0"/>
              <a:t>C-11 </a:t>
            </a:r>
            <a:r>
              <a:rPr lang="en-US" dirty="0" err="1" smtClean="0"/>
              <a:t>methionine</a:t>
            </a:r>
            <a:r>
              <a:rPr lang="en-US" dirty="0" smtClean="0"/>
              <a:t>, C-11 acetate- brain tumors</a:t>
            </a:r>
            <a:endParaRPr lang="en-US" dirty="0" smtClean="0"/>
          </a:p>
          <a:p>
            <a:r>
              <a:rPr lang="en-US" dirty="0" smtClean="0"/>
              <a:t>F-</a:t>
            </a:r>
            <a:r>
              <a:rPr lang="en-US" dirty="0" err="1" smtClean="0"/>
              <a:t>MISO</a:t>
            </a:r>
            <a:r>
              <a:rPr lang="en-US" dirty="0" smtClean="0"/>
              <a:t>-  hypoxia imaging- </a:t>
            </a:r>
            <a:r>
              <a:rPr lang="en-US" dirty="0" err="1" smtClean="0"/>
              <a:t>radiosensitivity</a:t>
            </a:r>
            <a:r>
              <a:rPr lang="en-US" dirty="0" smtClean="0"/>
              <a:t> of tumor cells before </a:t>
            </a:r>
            <a:r>
              <a:rPr lang="en-US" dirty="0" err="1" smtClean="0"/>
              <a:t>RT</a:t>
            </a:r>
            <a:r>
              <a:rPr lang="en-US" dirty="0" smtClean="0"/>
              <a:t> planning</a:t>
            </a:r>
            <a:endParaRPr lang="en-US" dirty="0" smtClean="0"/>
          </a:p>
          <a:p>
            <a:r>
              <a:rPr lang="en-US" dirty="0" err="1" smtClean="0"/>
              <a:t>Radiolabelled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, cytokines, leukocytes- infection, inflammation</a:t>
            </a:r>
            <a:endParaRPr lang="en-US" dirty="0" smtClean="0"/>
          </a:p>
          <a:p>
            <a:r>
              <a:rPr lang="en-US" dirty="0" smtClean="0"/>
              <a:t>O-15 water, N-13 ammonia- myocardial blood flow &amp; coronary flow reserve</a:t>
            </a:r>
            <a:endParaRPr lang="en-US" dirty="0" smtClean="0"/>
          </a:p>
          <a:p>
            <a:r>
              <a:rPr lang="en-US" dirty="0" smtClean="0"/>
              <a:t>C-11 </a:t>
            </a:r>
            <a:r>
              <a:rPr lang="en-US" dirty="0" err="1" smtClean="0"/>
              <a:t>Pitsburg</a:t>
            </a:r>
            <a:r>
              <a:rPr lang="en-US" dirty="0" smtClean="0"/>
              <a:t> compound, F-18 </a:t>
            </a:r>
            <a:r>
              <a:rPr lang="en-US" dirty="0" err="1" smtClean="0"/>
              <a:t>FDG</a:t>
            </a:r>
            <a:r>
              <a:rPr lang="en-US" dirty="0" smtClean="0"/>
              <a:t>, F-18 </a:t>
            </a:r>
            <a:r>
              <a:rPr lang="en-US" dirty="0" err="1" smtClean="0"/>
              <a:t>DOPA</a:t>
            </a:r>
            <a:r>
              <a:rPr lang="en-US" dirty="0" smtClean="0"/>
              <a:t>- dementia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Uses of pet/ct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358246" cy="60722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DIAGNOSIS: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INITIAL STAGING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TREATMENT RESPONSE EVALUATION-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 most drugs are </a:t>
            </a:r>
            <a:r>
              <a:rPr lang="en-US" dirty="0" err="1" smtClean="0">
                <a:solidFill>
                  <a:srgbClr val="FF0000"/>
                </a:solidFill>
              </a:rPr>
              <a:t>cytostatic</a:t>
            </a:r>
            <a:r>
              <a:rPr lang="en-US" dirty="0" smtClean="0"/>
              <a:t> not </a:t>
            </a:r>
            <a:r>
              <a:rPr lang="en-US" dirty="0" err="1" smtClean="0"/>
              <a:t>cidal</a:t>
            </a:r>
            <a:r>
              <a:rPr lang="en-US" dirty="0" smtClean="0"/>
              <a:t>- so CT &amp; </a:t>
            </a:r>
            <a:r>
              <a:rPr lang="en-US" dirty="0" err="1" smtClean="0"/>
              <a:t>MR</a:t>
            </a:r>
            <a:r>
              <a:rPr lang="en-US" dirty="0" smtClean="0"/>
              <a:t> are of limited value</a:t>
            </a:r>
            <a:endParaRPr lang="en-US" dirty="0" smtClean="0"/>
          </a:p>
          <a:p>
            <a:pPr lvl="1"/>
            <a:r>
              <a:rPr lang="en-US" dirty="0" smtClean="0"/>
              <a:t>PET can detect reduced glucose uptake by tumor cells early after therapy</a:t>
            </a:r>
            <a:endParaRPr lang="en-US" dirty="0" smtClean="0"/>
          </a:p>
          <a:p>
            <a:pPr lvl="1"/>
            <a:r>
              <a:rPr lang="en-US" dirty="0" smtClean="0"/>
              <a:t>Can be done 1-2 weeks after chemotherapy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RESTAGING/RECURRENCE/PROGNOSIS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False positive: infection, inflammation, post treatment</a:t>
            </a:r>
            <a:endParaRPr lang="en-US" dirty="0" smtClean="0"/>
          </a:p>
          <a:p>
            <a:pPr lvl="1"/>
            <a:r>
              <a:rPr lang="en-US" dirty="0" smtClean="0"/>
              <a:t>False negative: </a:t>
            </a:r>
            <a:r>
              <a:rPr lang="en-US" dirty="0" err="1" smtClean="0"/>
              <a:t>small,necrotic</a:t>
            </a:r>
            <a:r>
              <a:rPr lang="en-US" dirty="0" smtClean="0"/>
              <a:t>, </a:t>
            </a:r>
            <a:r>
              <a:rPr lang="en-US" dirty="0" err="1" smtClean="0"/>
              <a:t>mucinous</a:t>
            </a:r>
            <a:r>
              <a:rPr lang="en-US" dirty="0" smtClean="0"/>
              <a:t>, low grade , cystic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1"/>
            <a:r>
              <a:rPr lang="en-US" dirty="0" err="1" smtClean="0"/>
              <a:t>PERCIST</a:t>
            </a:r>
            <a:r>
              <a:rPr lang="en-US" dirty="0" smtClean="0"/>
              <a:t> criteria – response evaluation in solid tumors by PET/CT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 r="2781" b="25000"/>
          <a:stretch>
            <a:fillRect/>
          </a:stretch>
        </p:blipFill>
        <p:spPr bwMode="auto">
          <a:xfrm>
            <a:off x="714348" y="1142984"/>
            <a:ext cx="721523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 b="25392"/>
          <a:stretch>
            <a:fillRect/>
          </a:stretch>
        </p:blipFill>
        <p:spPr bwMode="auto">
          <a:xfrm>
            <a:off x="2093544" y="3429000"/>
            <a:ext cx="70504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4930" b="33334"/>
          <a:stretch>
            <a:fillRect/>
          </a:stretch>
        </p:blipFill>
        <p:spPr bwMode="auto">
          <a:xfrm>
            <a:off x="0" y="0"/>
            <a:ext cx="3929058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Technical aspects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PET </a:t>
            </a:r>
            <a:r>
              <a:rPr lang="en-US" dirty="0" err="1" smtClean="0"/>
              <a:t>MR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Comparisons between different modalities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 t="30822" r="-892"/>
          <a:stretch>
            <a:fillRect/>
          </a:stretch>
        </p:blipFill>
        <p:spPr bwMode="auto">
          <a:xfrm>
            <a:off x="-1" y="0"/>
            <a:ext cx="810147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r="5470" b="37500"/>
          <a:stretch>
            <a:fillRect/>
          </a:stretch>
        </p:blipFill>
        <p:spPr bwMode="auto">
          <a:xfrm>
            <a:off x="854919" y="3500438"/>
            <a:ext cx="828908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4429156" cy="62151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accurate results, the images must be corrected for </a:t>
            </a:r>
            <a:r>
              <a:rPr lang="en-US" sz="2800" dirty="0" smtClean="0">
                <a:solidFill>
                  <a:srgbClr val="0066FF"/>
                </a:solidFill>
              </a:rPr>
              <a:t>scatter- this degrades image quality.</a:t>
            </a:r>
            <a:endParaRPr lang="en-US" sz="2800" dirty="0" smtClean="0"/>
          </a:p>
          <a:p>
            <a:r>
              <a:rPr lang="en-US" dirty="0" smtClean="0"/>
              <a:t>Raw data </a:t>
            </a:r>
            <a:r>
              <a:rPr lang="en-US" dirty="0" err="1" smtClean="0"/>
              <a:t>sinogram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Emission scan (non- attenuation corrected)- underrepresentation of deeper areas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Attenuation map (transmission images) generated from CT imaging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Attenuation coefficients for various body parts calculated &amp; applied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25" y="-214338"/>
            <a:ext cx="7699375" cy="703262"/>
          </a:xfrm>
        </p:spPr>
        <p:txBody>
          <a:bodyPr>
            <a:normAutofit/>
          </a:bodyPr>
          <a:lstStyle/>
          <a:p>
            <a:r>
              <a:rPr lang="en-US" sz="3200" b="1" dirty="0"/>
              <a:t>Attenuation correction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/>
          <a:srcRect r="-516" b="40105"/>
          <a:stretch>
            <a:fillRect/>
          </a:stretch>
        </p:blipFill>
        <p:spPr bwMode="auto">
          <a:xfrm>
            <a:off x="4714876" y="1000108"/>
            <a:ext cx="4429124" cy="22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106" b="40816"/>
          <a:stretch>
            <a:fillRect/>
          </a:stretch>
        </p:blipFill>
        <p:spPr bwMode="auto">
          <a:xfrm>
            <a:off x="4714876" y="3857628"/>
            <a:ext cx="442912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1857356" y="228599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28794" y="378619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928794" y="528638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Pet </a:t>
            </a:r>
            <a:r>
              <a:rPr lang="en-US" sz="5400" dirty="0" err="1" smtClean="0"/>
              <a:t>mri</a:t>
            </a:r>
            <a:endParaRPr lang="en-US" sz="5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Pet </a:t>
            </a:r>
            <a:r>
              <a:rPr lang="en-US" sz="3200" dirty="0" err="1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072494" cy="5616720"/>
          </a:xfrm>
        </p:spPr>
        <p:txBody>
          <a:bodyPr/>
          <a:lstStyle/>
          <a:p>
            <a:r>
              <a:rPr lang="en-US" dirty="0" smtClean="0"/>
              <a:t>Excellent soft tissue contrast of MRI </a:t>
            </a:r>
            <a:r>
              <a:rPr lang="en-US" dirty="0" err="1" smtClean="0"/>
              <a:t>alongwith</a:t>
            </a:r>
            <a:r>
              <a:rPr lang="en-US" dirty="0" smtClean="0"/>
              <a:t> availability of functional </a:t>
            </a:r>
            <a:r>
              <a:rPr lang="en-US" dirty="0" err="1" smtClean="0"/>
              <a:t>MR</a:t>
            </a:r>
            <a:r>
              <a:rPr lang="en-US" dirty="0" smtClean="0"/>
              <a:t> imaging add to the molecular information provided by PET.</a:t>
            </a:r>
            <a:endParaRPr lang="en-US" dirty="0" smtClean="0"/>
          </a:p>
          <a:p>
            <a:r>
              <a:rPr lang="en-US" dirty="0" smtClean="0"/>
              <a:t>PET/</a:t>
            </a:r>
            <a:r>
              <a:rPr lang="en-US" dirty="0" err="1" smtClean="0"/>
              <a:t>MR</a:t>
            </a:r>
            <a:r>
              <a:rPr lang="en-US" dirty="0" smtClean="0"/>
              <a:t> can be done by Software based registration of independently acquired PET &amp; </a:t>
            </a:r>
            <a:r>
              <a:rPr lang="en-US" dirty="0" err="1" smtClean="0"/>
              <a:t>MR</a:t>
            </a:r>
            <a:r>
              <a:rPr lang="en-US" dirty="0" smtClean="0"/>
              <a:t> images or by using </a:t>
            </a:r>
            <a:r>
              <a:rPr lang="en-US" dirty="0" err="1" smtClean="0"/>
              <a:t>sequencial</a:t>
            </a:r>
            <a:r>
              <a:rPr lang="en-US" dirty="0" smtClean="0"/>
              <a:t> or concurrent imaging instrumentation.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14744" y="2981172"/>
            <a:ext cx="5429256" cy="387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71472" y="285728"/>
            <a:ext cx="6786610" cy="603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00100" y="214290"/>
            <a:ext cx="6643734" cy="63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57157" y="285728"/>
            <a:ext cx="742955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71472" y="357166"/>
            <a:ext cx="790241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 r="2679" b="19850"/>
          <a:stretch>
            <a:fillRect/>
          </a:stretch>
        </p:blipFill>
        <p:spPr bwMode="auto">
          <a:xfrm>
            <a:off x="52658" y="0"/>
            <a:ext cx="90334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-357214"/>
            <a:ext cx="7467600" cy="1143000"/>
          </a:xfrm>
        </p:spPr>
        <p:txBody>
          <a:bodyPr/>
          <a:lstStyle/>
          <a:p>
            <a:r>
              <a:rPr lang="en-US" dirty="0" smtClean="0"/>
              <a:t>MR COMPATIBLE PET DETECTORS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6895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Why?</a:t>
            </a:r>
            <a:endParaRPr lang="en-US" b="1" dirty="0" smtClean="0"/>
          </a:p>
          <a:p>
            <a:r>
              <a:rPr lang="en-US" dirty="0" smtClean="0"/>
              <a:t>Cross-talk effects between PET and MRI can cause disruption of PET signal cascade as well as degrade MRI signal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Strategies</a:t>
            </a:r>
            <a:endParaRPr lang="en-US" b="1" dirty="0" smtClean="0"/>
          </a:p>
          <a:p>
            <a:r>
              <a:rPr lang="en-IN" dirty="0" smtClean="0"/>
              <a:t>Position PMT detectors remotely from magnetic field connected by optical </a:t>
            </a:r>
            <a:r>
              <a:rPr lang="en-IN" dirty="0" err="1" smtClean="0"/>
              <a:t>fibers</a:t>
            </a:r>
            <a:endParaRPr lang="en-IN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Utilize MR compatible PET detectors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Avalanche Photodiode (APD)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Silicone Photomultipliers (</a:t>
            </a:r>
            <a:r>
              <a:rPr lang="en-US" dirty="0" err="1" smtClean="0"/>
              <a:t>SiPM</a:t>
            </a:r>
            <a:r>
              <a:rPr lang="en-US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4282" y="214290"/>
            <a:ext cx="846257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514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0364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0"/>
            <a:ext cx="7715272" cy="648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PET/MR methodological pitfalls and technological challenges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MR based attenuation correction: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Unlike PET/CT or PET/transmission scanners, PET/MR scanners cannot directly measure attenuation information.</a:t>
            </a:r>
            <a:endParaRPr lang="en-IN" dirty="0" smtClean="0"/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›Transforming MR image intensities into accurate attenuation coefficients is problematic.</a:t>
            </a:r>
            <a:endParaRPr lang="en-US" dirty="0" smtClean="0"/>
          </a:p>
          <a:p>
            <a:r>
              <a:rPr lang="en-US" dirty="0" smtClean="0"/>
              <a:t>Artifacts of </a:t>
            </a:r>
            <a:r>
              <a:rPr lang="en-US" dirty="0" err="1" smtClean="0"/>
              <a:t>MR</a:t>
            </a:r>
            <a:endParaRPr lang="en-US" dirty="0" smtClean="0"/>
          </a:p>
          <a:p>
            <a:r>
              <a:rPr lang="en-US" dirty="0" smtClean="0"/>
              <a:t>Interactions of PET &amp; </a:t>
            </a:r>
            <a:r>
              <a:rPr lang="en-US" dirty="0" err="1" smtClean="0"/>
              <a:t>MR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-357214"/>
            <a:ext cx="7467600" cy="1143000"/>
          </a:xfrm>
        </p:spPr>
        <p:txBody>
          <a:bodyPr/>
          <a:lstStyle/>
          <a:p>
            <a:r>
              <a:rPr lang="en-US" dirty="0" smtClean="0"/>
              <a:t>ATTENUTATION CORRECTION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 based Ac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Segmentation method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Atlas based method</a:t>
            </a: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 l="10235" t="9469" r="10071" b="30485"/>
          <a:stretch>
            <a:fillRect/>
          </a:stretch>
        </p:blipFill>
        <p:spPr bwMode="auto">
          <a:xfrm>
            <a:off x="0" y="928670"/>
            <a:ext cx="88204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/>
          <a:lstStyle/>
          <a:p>
            <a:r>
              <a:rPr lang="en-US" dirty="0" smtClean="0"/>
              <a:t>Applications of pet/</a:t>
            </a:r>
            <a:r>
              <a:rPr lang="en-US" dirty="0" err="1" smtClean="0"/>
              <a:t>mr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4873752"/>
          </a:xfrm>
        </p:spPr>
        <p:txBody>
          <a:bodyPr/>
          <a:lstStyle/>
          <a:p>
            <a:r>
              <a:rPr lang="en-US" dirty="0" smtClean="0"/>
              <a:t>ONCOLOGICAL- liver, prostate, head &amp; neck, breast, gynecological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NON ONCOLOGICAL</a:t>
            </a:r>
            <a:endParaRPr lang="en-US" dirty="0" smtClean="0"/>
          </a:p>
          <a:p>
            <a:r>
              <a:rPr lang="en-US" dirty="0" smtClean="0"/>
              <a:t>   Neuropsychiatric- dementia, epilepsy,       movement disorders, cortical dysplasia</a:t>
            </a:r>
            <a:endParaRPr lang="en-US" dirty="0" smtClean="0"/>
          </a:p>
          <a:p>
            <a:r>
              <a:rPr lang="en-US" dirty="0" smtClean="0"/>
              <a:t>   Cardiac- </a:t>
            </a:r>
            <a:r>
              <a:rPr lang="en-US" dirty="0" err="1" smtClean="0"/>
              <a:t>FDG</a:t>
            </a:r>
            <a:r>
              <a:rPr lang="en-US" dirty="0" smtClean="0"/>
              <a:t> uptake is marker of myocardial viability</a:t>
            </a:r>
            <a:endParaRPr lang="en-US" dirty="0" smtClean="0"/>
          </a:p>
          <a:p>
            <a:r>
              <a:rPr lang="en-US" dirty="0" smtClean="0"/>
              <a:t>   Bone and soft tissue </a:t>
            </a:r>
            <a:endParaRPr lang="en-US" dirty="0" smtClean="0"/>
          </a:p>
          <a:p>
            <a:r>
              <a:rPr lang="en-US" dirty="0" smtClean="0"/>
              <a:t>   Infections and inflammations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28596" y="0"/>
            <a:ext cx="8215370" cy="6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7154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28595" y="642918"/>
            <a:ext cx="81220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 l="14900" t="2568" r="14321" b="33220"/>
          <a:stretch>
            <a:fillRect/>
          </a:stretch>
        </p:blipFill>
        <p:spPr bwMode="auto">
          <a:xfrm>
            <a:off x="0" y="0"/>
            <a:ext cx="65151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a c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000372"/>
            <a:ext cx="5000628" cy="36571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 r="28049"/>
          <a:stretch>
            <a:fillRect/>
          </a:stretch>
        </p:blipFill>
        <p:spPr bwMode="auto">
          <a:xfrm>
            <a:off x="1500166" y="0"/>
            <a:ext cx="4643470" cy="678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86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PET-CT over PET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50"/>
            <a:ext cx="7358114" cy="535785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Decreased scan time.</a:t>
            </a:r>
            <a:endParaRPr lang="en-US" sz="2600" dirty="0" smtClean="0"/>
          </a:p>
          <a:p>
            <a:pPr algn="just"/>
            <a:r>
              <a:rPr lang="en-US" sz="2600" dirty="0" smtClean="0"/>
              <a:t>Better anatomical localization of activity to normal </a:t>
            </a:r>
            <a:r>
              <a:rPr lang="en-US" sz="2600" dirty="0" err="1" smtClean="0"/>
              <a:t>vs</a:t>
            </a:r>
            <a:r>
              <a:rPr lang="en-US" sz="2600" dirty="0" smtClean="0"/>
              <a:t> abnormal structures.</a:t>
            </a:r>
            <a:endParaRPr lang="en-US" sz="2600" dirty="0" smtClean="0"/>
          </a:p>
          <a:p>
            <a:pPr algn="just"/>
            <a:r>
              <a:rPr lang="en-US" sz="2600" dirty="0" smtClean="0"/>
              <a:t>CT visualization of PET-negative lesions (especially bone lesions).</a:t>
            </a:r>
            <a:endParaRPr lang="en-US" sz="2600" dirty="0" smtClean="0"/>
          </a:p>
          <a:p>
            <a:pPr algn="just"/>
            <a:r>
              <a:rPr lang="en-US" sz="2600" dirty="0" smtClean="0"/>
              <a:t>Confirmation of unusual or abnormal sites </a:t>
            </a:r>
            <a:endParaRPr lang="en-US" sz="2600" dirty="0" smtClean="0"/>
          </a:p>
          <a:p>
            <a:pPr algn="just"/>
            <a:r>
              <a:rPr lang="en-US" sz="2600" dirty="0" smtClean="0"/>
              <a:t>Improved localization for biopsy or radiotherapy.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9BF835E6-7419-4122-8BC1-E5CE65F83D9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899528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us 5"/>
          <p:cNvSpPr/>
          <p:nvPr/>
        </p:nvSpPr>
        <p:spPr>
          <a:xfrm>
            <a:off x="357158" y="2643182"/>
            <a:ext cx="576064" cy="576064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6"/>
          <p:cNvSpPr/>
          <p:nvPr/>
        </p:nvSpPr>
        <p:spPr>
          <a:xfrm>
            <a:off x="428596" y="4214818"/>
            <a:ext cx="576064" cy="50405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5715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 Vs 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501122" cy="62865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Advantages of SPECT: </a:t>
            </a:r>
            <a:endParaRPr lang="en-US" sz="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Many radiotracers available.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Tc-99m can be produced by a generator that lasts a week or longer. 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A SPECT camera is less costly than a PET scanner.</a:t>
            </a:r>
            <a:endParaRPr lang="en-US" sz="2400" dirty="0" smtClean="0"/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Limitations of </a:t>
            </a:r>
            <a:r>
              <a:rPr lang="en-US" sz="2800" dirty="0" err="1" smtClean="0">
                <a:solidFill>
                  <a:srgbClr val="00B0F0"/>
                </a:solidFill>
              </a:rPr>
              <a:t>SPECT</a:t>
            </a:r>
            <a:r>
              <a:rPr lang="en-US" sz="2800" dirty="0" smtClean="0">
                <a:solidFill>
                  <a:srgbClr val="00B0F0"/>
                </a:solidFill>
              </a:rPr>
              <a:t>: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en-US" sz="6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Absolute quantification of uptake (for instance in </a:t>
            </a:r>
            <a:r>
              <a:rPr lang="en-US" dirty="0" err="1" smtClean="0"/>
              <a:t>Bq</a:t>
            </a:r>
            <a:r>
              <a:rPr lang="en-US" dirty="0" smtClean="0"/>
              <a:t>/</a:t>
            </a:r>
            <a:r>
              <a:rPr lang="en-US" dirty="0" err="1" smtClean="0"/>
              <a:t>mL</a:t>
            </a:r>
            <a:r>
              <a:rPr lang="en-US" dirty="0" smtClean="0"/>
              <a:t>) is very hard to achieve.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Sensitivity for photons is low, because a collimator is needed. Typically only 1 in 10.000 emitted photons is counted.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spatial resolution is not as high as in PET.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 high-energy photons (i.e. I-131), more lead is needed in the collimator, reducing sensitivity and/or spatial resolution. </a:t>
            </a:r>
            <a:br>
              <a:rPr lang="en-US" dirty="0" smtClean="0"/>
            </a:b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5715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 Vs 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78647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Strengths of PET: </a:t>
            </a:r>
            <a:endParaRPr lang="en-US" sz="2800" dirty="0" smtClean="0">
              <a:solidFill>
                <a:srgbClr val="00B0F0"/>
              </a:solidFill>
            </a:endParaRPr>
          </a:p>
          <a:p>
            <a:pPr algn="just">
              <a:buNone/>
            </a:pPr>
            <a:endParaRPr lang="en-US" sz="500" dirty="0" smtClean="0">
              <a:solidFill>
                <a:srgbClr val="00B0F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FDG is a very good tracer. 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Sensitivity is good, No physical collimator is needed. 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Good spatial resolution (small crystals can be used, and count statistics is good) 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In PET/CT, uptake can be given in absolute values (for instance </a:t>
            </a:r>
            <a:r>
              <a:rPr lang="en-US" sz="2400" dirty="0" err="1" smtClean="0"/>
              <a:t>Bq</a:t>
            </a:r>
            <a:r>
              <a:rPr lang="en-US" sz="2400" dirty="0" smtClean="0"/>
              <a:t>/</a:t>
            </a:r>
            <a:r>
              <a:rPr lang="en-US" sz="2400" dirty="0" err="1" smtClean="0"/>
              <a:t>mL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Generator-produced tracers are becoming available (Ga-68).</a:t>
            </a:r>
            <a:endParaRPr lang="en-US" sz="2400" dirty="0" smtClean="0"/>
          </a:p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Limitations of PET: </a:t>
            </a:r>
            <a:endParaRPr lang="en-US" sz="32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6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For </a:t>
            </a:r>
            <a:r>
              <a:rPr lang="en-US" dirty="0" err="1" smtClean="0"/>
              <a:t>FDG</a:t>
            </a:r>
            <a:r>
              <a:rPr lang="en-US" dirty="0" smtClean="0"/>
              <a:t> and many other applications, a cyclotron must be available near the scanning site (near enough for transportation of tracer to be feasible). 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scanner is more expensive than a </a:t>
            </a:r>
            <a:r>
              <a:rPr lang="en-US" dirty="0" err="1" smtClean="0"/>
              <a:t>SPECT</a:t>
            </a:r>
            <a:r>
              <a:rPr lang="en-US" dirty="0" smtClean="0"/>
              <a:t> scanner .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No dual isotope. All PET isotopes emit the same energy (511 </a:t>
            </a:r>
            <a:r>
              <a:rPr lang="en-US" dirty="0" err="1" smtClean="0"/>
              <a:t>keV</a:t>
            </a:r>
            <a:r>
              <a:rPr lang="en-US" dirty="0" smtClean="0"/>
              <a:t>), meaning that different isotopes cannot be distinguished.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PET cannot be used for the Tc-99m tracers, so many well-tested tracers cannot be used for PET. </a:t>
            </a:r>
            <a:br>
              <a:rPr lang="en-US" sz="2800" dirty="0" smtClean="0"/>
            </a:b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6BC131DB-E7EE-410D-9628-4411DFB0DFF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5857916" cy="62150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PET – functional /molecular imaging</a:t>
            </a:r>
            <a:endParaRPr lang="en-US" dirty="0" smtClean="0"/>
          </a:p>
          <a:p>
            <a:r>
              <a:rPr lang="en-US" dirty="0" smtClean="0"/>
              <a:t>CT &amp; </a:t>
            </a:r>
            <a:r>
              <a:rPr lang="en-US" dirty="0" err="1" smtClean="0"/>
              <a:t>MR</a:t>
            </a:r>
            <a:r>
              <a:rPr lang="en-US" dirty="0" smtClean="0"/>
              <a:t> – mainly anatomical imaging.. Some functional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PET is based on the detection of photons released when </a:t>
            </a:r>
            <a:r>
              <a:rPr lang="en-US" dirty="0" err="1" smtClean="0">
                <a:solidFill>
                  <a:srgbClr val="0070C0"/>
                </a:solidFill>
              </a:rPr>
              <a:t>radionuclides</a:t>
            </a:r>
            <a:r>
              <a:rPr lang="en-US" dirty="0" smtClean="0">
                <a:solidFill>
                  <a:srgbClr val="0070C0"/>
                </a:solidFill>
              </a:rPr>
              <a:t>, such as F-18, carbon-11, and oxygen-15, emit positrons</a:t>
            </a:r>
            <a:r>
              <a:rPr lang="en-US" dirty="0" smtClean="0"/>
              <a:t> that undergo annihilation with electrons.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Positron is a particle of matter with same mass as that of electron</a:t>
            </a:r>
            <a:r>
              <a:rPr lang="en-US" sz="2800" dirty="0" smtClean="0"/>
              <a:t> </a:t>
            </a:r>
            <a:r>
              <a:rPr lang="en-US" dirty="0" smtClean="0"/>
              <a:t>but opposite charge.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FDG</a:t>
            </a:r>
            <a:r>
              <a:rPr lang="en-US" dirty="0" smtClean="0"/>
              <a:t> (glucose analogue) is the most commonly used metabolite in PET which emits positrons.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introduction</a:t>
            </a:r>
            <a:endParaRPr 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29322" y="1071546"/>
            <a:ext cx="2936222" cy="465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FDG is useful for PET?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3500462" cy="4873752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2400" dirty="0" smtClean="0"/>
              <a:t>Malignant cells have </a:t>
            </a:r>
            <a:r>
              <a:rPr lang="en-US" sz="2400" dirty="0" smtClean="0">
                <a:solidFill>
                  <a:srgbClr val="0070C0"/>
                </a:solidFill>
              </a:rPr>
              <a:t>increased glucose utilization  </a:t>
            </a:r>
            <a:r>
              <a:rPr lang="en-US" sz="2400" dirty="0" smtClean="0"/>
              <a:t>due to upregulation of hexokinase activity.</a:t>
            </a:r>
            <a:endParaRPr lang="en-US" sz="2400" dirty="0" smtClean="0"/>
          </a:p>
          <a:p>
            <a:pPr algn="just">
              <a:spcBef>
                <a:spcPts val="0"/>
              </a:spcBef>
            </a:pPr>
            <a:endParaRPr lang="en-US" sz="400" dirty="0" smtClean="0"/>
          </a:p>
          <a:p>
            <a:pPr algn="just">
              <a:spcBef>
                <a:spcPts val="0"/>
              </a:spcBef>
            </a:pPr>
            <a:endParaRPr lang="en-US" sz="400" dirty="0" smtClean="0"/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FDG(2-[fluorine-18]fluoro-2-deoxy-d-glucose) </a:t>
            </a:r>
            <a:r>
              <a:rPr lang="en-US" sz="2400" dirty="0" smtClean="0"/>
              <a:t>is a radiopharmaceutical analog of glucose that is taken up by metabolically active tumor cells using facilitated transport similar to that used by glucose.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05000" y="6629400"/>
            <a:ext cx="5867400" cy="228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/>
              <a:t>Dept. Of Radiodiagnosis BJMC and SGH Pune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/>
          <a:p>
            <a:fld id="{9BF835E6-7419-4122-8BC1-E5CE65F83D96}" type="slidenum">
              <a:rPr lang="en-US" smtClean="0"/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99561" y="1428737"/>
            <a:ext cx="441914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01675"/>
          </a:xfrm>
        </p:spPr>
        <p:txBody>
          <a:bodyPr/>
          <a:lstStyle/>
          <a:p>
            <a:r>
              <a:rPr lang="en-US" sz="4000" b="1" dirty="0"/>
              <a:t>Production of F-18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0103"/>
            <a:ext cx="4857784" cy="600076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600" dirty="0"/>
              <a:t>In FDG PET, </a:t>
            </a:r>
            <a:r>
              <a:rPr lang="en-US" sz="1600" dirty="0">
                <a:solidFill>
                  <a:srgbClr val="FF0000"/>
                </a:solidFill>
              </a:rPr>
              <a:t>F-18 is the unstable nucleus </a:t>
            </a:r>
            <a:r>
              <a:rPr lang="en-US" sz="1600" dirty="0"/>
              <a:t>which is clubbed with metabolically active Glucose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160000"/>
              </a:lnSpc>
            </a:pPr>
            <a:r>
              <a:rPr lang="en-US" sz="1600" dirty="0"/>
              <a:t>F-18 is produced in a Cyclotron by bombarding </a:t>
            </a:r>
            <a:r>
              <a:rPr lang="en-US" sz="1600" dirty="0">
                <a:solidFill>
                  <a:srgbClr val="FF0000"/>
                </a:solidFill>
              </a:rPr>
              <a:t>O-18–enriched water with high-energy protons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600" dirty="0" smtClean="0"/>
              <a:t>The protons undergo a nuclear reaction with the O-18–enriched water to form hydrogen (F-18) fluoride:</a:t>
            </a:r>
            <a:endParaRPr lang="en-US" sz="1600" dirty="0" smtClean="0"/>
          </a:p>
          <a:p>
            <a:pPr>
              <a:lnSpc>
                <a:spcPct val="110000"/>
              </a:lnSpc>
              <a:buFont typeface="Wingdings" pitchFamily="1" charset="2"/>
              <a:buNone/>
            </a:pPr>
            <a:r>
              <a:rPr lang="en-US" sz="1600" dirty="0" smtClean="0"/>
              <a:t>             H2(O-18) + H-1 + energy H2      (F-18)</a:t>
            </a:r>
            <a:endParaRPr lang="en-US" sz="1600" dirty="0" smtClean="0"/>
          </a:p>
          <a:p>
            <a:pPr>
              <a:lnSpc>
                <a:spcPct val="110000"/>
              </a:lnSpc>
            </a:pPr>
            <a:r>
              <a:rPr lang="en-US" sz="1600" dirty="0" smtClean="0"/>
              <a:t>F-18 is an unstable radioisotope and has a half-life of 109 minutes. It decays by emitting a neutrino and a positron :</a:t>
            </a:r>
            <a:endParaRPr lang="en-US" sz="1600" dirty="0" smtClean="0"/>
          </a:p>
          <a:p>
            <a:pPr>
              <a:lnSpc>
                <a:spcPct val="110000"/>
              </a:lnSpc>
              <a:buFont typeface="Wingdings" pitchFamily="1" charset="2"/>
              <a:buNone/>
            </a:pPr>
            <a:r>
              <a:rPr lang="en-US" sz="1600" dirty="0" smtClean="0"/>
              <a:t>                  F-18        O-18 +positron+ neutrino</a:t>
            </a:r>
            <a:endParaRPr lang="en-US" sz="1600" dirty="0" smtClean="0"/>
          </a:p>
          <a:p>
            <a:pPr>
              <a:lnSpc>
                <a:spcPct val="160000"/>
              </a:lnSpc>
            </a:pPr>
            <a:endParaRPr lang="en-US" sz="1050" dirty="0"/>
          </a:p>
          <a:p>
            <a:pPr>
              <a:lnSpc>
                <a:spcPct val="160000"/>
              </a:lnSpc>
              <a:buFont typeface="Wingdings" pitchFamily="1" charset="2"/>
              <a:buNone/>
            </a:pPr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500430" y="4572008"/>
            <a:ext cx="304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IN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643042" y="5786454"/>
            <a:ext cx="304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IN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4830874" y="1071546"/>
            <a:ext cx="414199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-571500"/>
            <a:ext cx="7467600" cy="1143000"/>
          </a:xfrm>
        </p:spPr>
        <p:txBody>
          <a:bodyPr/>
          <a:lstStyle/>
          <a:p>
            <a:r>
              <a:rPr lang="en-US" dirty="0" smtClean="0"/>
              <a:t>Patient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610476" cy="6016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err="1" smtClean="0">
                <a:solidFill>
                  <a:srgbClr val="0070C0"/>
                </a:solidFill>
              </a:rPr>
              <a:t>NBM</a:t>
            </a:r>
            <a:r>
              <a:rPr lang="en-US" dirty="0" smtClean="0">
                <a:solidFill>
                  <a:srgbClr val="0070C0"/>
                </a:solidFill>
              </a:rPr>
              <a:t> f</a:t>
            </a:r>
            <a:r>
              <a:rPr lang="en-US" dirty="0" smtClean="0"/>
              <a:t>or 4–6 hours prior to enhance </a:t>
            </a:r>
            <a:r>
              <a:rPr lang="en-US" dirty="0" err="1" smtClean="0"/>
              <a:t>FDG</a:t>
            </a:r>
            <a:r>
              <a:rPr lang="en-US" dirty="0" smtClean="0"/>
              <a:t> uptake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blood glucose level is measured- should be less than 150mg/</a:t>
            </a:r>
            <a:r>
              <a:rPr lang="en-US" dirty="0" err="1" smtClean="0"/>
              <a:t>dL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avoid any kind of strenuous activity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dose of </a:t>
            </a:r>
            <a:r>
              <a:rPr lang="en-US" dirty="0" err="1" smtClean="0"/>
              <a:t>FDG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70C0"/>
                </a:solidFill>
              </a:rPr>
              <a:t>10 </a:t>
            </a:r>
            <a:r>
              <a:rPr lang="en-US" dirty="0" err="1" smtClean="0">
                <a:solidFill>
                  <a:srgbClr val="0070C0"/>
                </a:solidFill>
              </a:rPr>
              <a:t>mCi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injected intravenously.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Patient activity and speech are limited for 20 minutes immediately following injection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Imaging is initiated approximately </a:t>
            </a:r>
            <a:r>
              <a:rPr lang="en-US" dirty="0" smtClean="0">
                <a:solidFill>
                  <a:srgbClr val="0070C0"/>
                </a:solidFill>
              </a:rPr>
              <a:t>60 minutes following </a:t>
            </a:r>
            <a:r>
              <a:rPr lang="en-US" dirty="0" smtClean="0"/>
              <a:t>the injection of </a:t>
            </a:r>
            <a:r>
              <a:rPr lang="en-US" dirty="0" err="1" smtClean="0"/>
              <a:t>FDG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PET is performed following the CT study without moving the patient.</a:t>
            </a:r>
            <a:endParaRPr lang="en-US" dirty="0" smtClean="0"/>
          </a:p>
          <a:p>
            <a:pPr algn="just"/>
            <a:r>
              <a:rPr lang="en-US" dirty="0" smtClean="0"/>
              <a:t>The CT study takes approximately </a:t>
            </a:r>
            <a:r>
              <a:rPr lang="en-US" dirty="0" smtClean="0">
                <a:solidFill>
                  <a:srgbClr val="0070C0"/>
                </a:solidFill>
              </a:rPr>
              <a:t>60–70 seconds </a:t>
            </a:r>
            <a:r>
              <a:rPr lang="en-US" dirty="0" smtClean="0"/>
              <a:t>to complete and the PET study takes approximately </a:t>
            </a:r>
            <a:r>
              <a:rPr lang="en-US" dirty="0" smtClean="0">
                <a:solidFill>
                  <a:srgbClr val="0070C0"/>
                </a:solidFill>
              </a:rPr>
              <a:t>30–45 minutes,</a:t>
            </a:r>
            <a:r>
              <a:rPr lang="en-US" dirty="0" smtClean="0"/>
              <a:t> depending on the coverage required.</a:t>
            </a:r>
            <a:endParaRPr lang="en-US" dirty="0" smtClean="0"/>
          </a:p>
          <a:p>
            <a:pPr algn="just"/>
            <a:r>
              <a:rPr lang="en-US" dirty="0" smtClean="0"/>
              <a:t>Assessment of radiotracer uptake by normal and pathologic tissues is done by </a:t>
            </a:r>
            <a:r>
              <a:rPr lang="en-US" dirty="0" smtClean="0">
                <a:solidFill>
                  <a:srgbClr val="0070C0"/>
                </a:solidFill>
              </a:rPr>
              <a:t>visual inspection, the standardized uptake value (SUV), and glucose metabolic rate.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 r="32658" b="2174"/>
          <a:stretch>
            <a:fillRect/>
          </a:stretch>
        </p:blipFill>
        <p:spPr bwMode="auto">
          <a:xfrm>
            <a:off x="214282" y="857232"/>
            <a:ext cx="46635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952" r="7138" b="23958"/>
          <a:stretch>
            <a:fillRect/>
          </a:stretch>
        </p:blipFill>
        <p:spPr bwMode="auto">
          <a:xfrm>
            <a:off x="5000628" y="285728"/>
            <a:ext cx="36110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7810</Words>
  <Application>WPS Presentation</Application>
  <PresentationFormat>On-screen Show (4:3)</PresentationFormat>
  <Paragraphs>270</Paragraphs>
  <Slides>44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Oriel</vt:lpstr>
      <vt:lpstr>POSITRON EMISSION TOMOGRAPHY</vt:lpstr>
      <vt:lpstr>PET</vt:lpstr>
      <vt:lpstr>PowerPoint 演示文稿</vt:lpstr>
      <vt:lpstr>PowerPoint 演示文稿</vt:lpstr>
      <vt:lpstr>introduction</vt:lpstr>
      <vt:lpstr>How FDG is useful for PET?</vt:lpstr>
      <vt:lpstr>Production of F-18</vt:lpstr>
      <vt:lpstr>Patient preparation</vt:lpstr>
      <vt:lpstr>PowerPoint 演示文稿</vt:lpstr>
      <vt:lpstr>Annihilation Reaction</vt:lpstr>
      <vt:lpstr>PowerPoint 演示文稿</vt:lpstr>
      <vt:lpstr>PowerPoint 演示文稿</vt:lpstr>
      <vt:lpstr>Scintillators in PET</vt:lpstr>
      <vt:lpstr>PowerPoint 演示文稿</vt:lpstr>
      <vt:lpstr>suv</vt:lpstr>
      <vt:lpstr>Pet tracers</vt:lpstr>
      <vt:lpstr>Uses of pet/ct</vt:lpstr>
      <vt:lpstr>PowerPoint 演示文稿</vt:lpstr>
      <vt:lpstr>PowerPoint 演示文稿</vt:lpstr>
      <vt:lpstr>PowerPoint 演示文稿</vt:lpstr>
      <vt:lpstr>Attenuation correction</vt:lpstr>
      <vt:lpstr>Pet mri</vt:lpstr>
      <vt:lpstr>Pet mri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MR COMPATIBLE PET DETECTORS</vt:lpstr>
      <vt:lpstr>PowerPoint 演示文稿</vt:lpstr>
      <vt:lpstr>PowerPoint 演示文稿</vt:lpstr>
      <vt:lpstr>PET/MR methodological pitfalls and technological challenges</vt:lpstr>
      <vt:lpstr>ATTENUTATION CORRECTION</vt:lpstr>
      <vt:lpstr>Applications of pet/mr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Advantages OF PET-CT over PET</vt:lpstr>
      <vt:lpstr>	</vt:lpstr>
      <vt:lpstr>SPECT Vs PET</vt:lpstr>
      <vt:lpstr>SPECT Vs PET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PET/MR FUSION IMAGING</dc:title>
  <dc:creator>Home</dc:creator>
  <cp:lastModifiedBy>Divya Bhattacharjya</cp:lastModifiedBy>
  <cp:revision>110</cp:revision>
  <dcterms:created xsi:type="dcterms:W3CDTF">2014-04-06T02:00:00Z</dcterms:created>
  <dcterms:modified xsi:type="dcterms:W3CDTF">2016-11-25T09:40:13Z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1033-10.1.0.5657</vt:lpwstr>
  </property>
</Properties>
</file>