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56" r:id="rId2"/>
    <p:sldId id="372" r:id="rId3"/>
    <p:sldId id="342" r:id="rId4"/>
    <p:sldId id="344" r:id="rId5"/>
    <p:sldId id="343" r:id="rId6"/>
    <p:sldId id="345" r:id="rId7"/>
    <p:sldId id="347" r:id="rId8"/>
    <p:sldId id="371" r:id="rId9"/>
    <p:sldId id="349" r:id="rId10"/>
    <p:sldId id="348" r:id="rId11"/>
    <p:sldId id="352" r:id="rId12"/>
    <p:sldId id="351" r:id="rId13"/>
    <p:sldId id="350" r:id="rId14"/>
    <p:sldId id="363" r:id="rId15"/>
    <p:sldId id="355" r:id="rId16"/>
    <p:sldId id="354" r:id="rId17"/>
    <p:sldId id="358" r:id="rId18"/>
    <p:sldId id="359" r:id="rId19"/>
    <p:sldId id="360" r:id="rId20"/>
    <p:sldId id="361" r:id="rId21"/>
    <p:sldId id="356" r:id="rId22"/>
    <p:sldId id="357" r:id="rId23"/>
    <p:sldId id="362" r:id="rId24"/>
    <p:sldId id="364" r:id="rId25"/>
    <p:sldId id="365" r:id="rId26"/>
    <p:sldId id="366" r:id="rId27"/>
    <p:sldId id="367" r:id="rId28"/>
    <p:sldId id="368" r:id="rId29"/>
    <p:sldId id="369" r:id="rId30"/>
    <p:sldId id="370" r:id="rId31"/>
    <p:sldId id="266" r:id="rId32"/>
    <p:sldId id="353" r:id="rId33"/>
    <p:sldId id="268" r:id="rId34"/>
    <p:sldId id="265" r:id="rId35"/>
    <p:sldId id="261" r:id="rId36"/>
    <p:sldId id="269" r:id="rId37"/>
    <p:sldId id="271" r:id="rId38"/>
    <p:sldId id="259" r:id="rId39"/>
    <p:sldId id="270" r:id="rId40"/>
    <p:sldId id="273" r:id="rId41"/>
    <p:sldId id="272" r:id="rId42"/>
    <p:sldId id="373" r:id="rId43"/>
    <p:sldId id="274" r:id="rId44"/>
    <p:sldId id="282" r:id="rId45"/>
    <p:sldId id="275" r:id="rId46"/>
    <p:sldId id="276" r:id="rId47"/>
    <p:sldId id="332" r:id="rId48"/>
    <p:sldId id="277" r:id="rId49"/>
    <p:sldId id="278" r:id="rId50"/>
    <p:sldId id="279" r:id="rId51"/>
    <p:sldId id="280" r:id="rId52"/>
    <p:sldId id="281" r:id="rId53"/>
    <p:sldId id="298" r:id="rId54"/>
    <p:sldId id="333" r:id="rId55"/>
    <p:sldId id="334" r:id="rId56"/>
    <p:sldId id="335" r:id="rId57"/>
    <p:sldId id="336" r:id="rId58"/>
    <p:sldId id="337" r:id="rId59"/>
    <p:sldId id="338" r:id="rId60"/>
    <p:sldId id="339" r:id="rId61"/>
    <p:sldId id="340" r:id="rId62"/>
    <p:sldId id="283" r:id="rId63"/>
    <p:sldId id="284" r:id="rId64"/>
    <p:sldId id="285" r:id="rId65"/>
    <p:sldId id="286" r:id="rId66"/>
    <p:sldId id="287" r:id="rId67"/>
    <p:sldId id="288" r:id="rId68"/>
    <p:sldId id="289" r:id="rId69"/>
    <p:sldId id="290" r:id="rId70"/>
    <p:sldId id="291" r:id="rId71"/>
    <p:sldId id="292" r:id="rId72"/>
    <p:sldId id="293" r:id="rId73"/>
    <p:sldId id="295" r:id="rId74"/>
    <p:sldId id="296" r:id="rId75"/>
    <p:sldId id="294" r:id="rId76"/>
    <p:sldId id="299" r:id="rId77"/>
    <p:sldId id="374" r:id="rId78"/>
    <p:sldId id="300" r:id="rId79"/>
    <p:sldId id="301" r:id="rId80"/>
    <p:sldId id="302" r:id="rId81"/>
    <p:sldId id="303" r:id="rId82"/>
    <p:sldId id="305" r:id="rId83"/>
    <p:sldId id="307" r:id="rId84"/>
    <p:sldId id="306" r:id="rId85"/>
    <p:sldId id="311" r:id="rId86"/>
    <p:sldId id="309" r:id="rId87"/>
    <p:sldId id="304" r:id="rId88"/>
    <p:sldId id="308" r:id="rId89"/>
    <p:sldId id="310" r:id="rId90"/>
    <p:sldId id="312" r:id="rId91"/>
    <p:sldId id="313" r:id="rId92"/>
    <p:sldId id="314" r:id="rId93"/>
    <p:sldId id="318" r:id="rId94"/>
    <p:sldId id="322" r:id="rId95"/>
    <p:sldId id="319" r:id="rId96"/>
    <p:sldId id="320" r:id="rId97"/>
    <p:sldId id="321" r:id="rId98"/>
    <p:sldId id="325" r:id="rId99"/>
    <p:sldId id="323" r:id="rId100"/>
    <p:sldId id="327" r:id="rId101"/>
    <p:sldId id="328" r:id="rId102"/>
    <p:sldId id="326" r:id="rId103"/>
    <p:sldId id="329" r:id="rId104"/>
    <p:sldId id="330" r:id="rId105"/>
    <p:sldId id="331" r:id="rId106"/>
    <p:sldId id="375" r:id="rId107"/>
    <p:sldId id="376"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4EDADF-EA56-4E91-96C0-251E41C7D2FA}" type="datetimeFigureOut">
              <a:rPr lang="en-US" smtClean="0"/>
              <a:t>7/27/2017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B54F05-ADE6-4F87-96F0-F3A8323D4D02}" type="slidenum">
              <a:rPr lang="en-US" smtClean="0"/>
              <a:t>‹#›</a:t>
            </a:fld>
            <a:endParaRPr lang="en-US"/>
          </a:p>
        </p:txBody>
      </p:sp>
    </p:spTree>
    <p:extLst>
      <p:ext uri="{BB962C8B-B14F-4D97-AF65-F5344CB8AC3E}">
        <p14:creationId xmlns:p14="http://schemas.microsoft.com/office/powerpoint/2010/main" val="179015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 I rare/stable</a:t>
            </a:r>
          </a:p>
          <a:p>
            <a:r>
              <a:rPr lang="en-US" dirty="0" smtClean="0"/>
              <a:t>Type II common/unstable/poor healing</a:t>
            </a:r>
          </a:p>
          <a:p>
            <a:r>
              <a:rPr lang="en-US" dirty="0" smtClean="0"/>
              <a:t>Type III: can be unstable/ better </a:t>
            </a:r>
            <a:r>
              <a:rPr lang="en-US" dirty="0" err="1" smtClean="0"/>
              <a:t>px</a:t>
            </a:r>
            <a:r>
              <a:rPr lang="en-US" dirty="0" smtClean="0"/>
              <a:t> than type II</a:t>
            </a:r>
            <a:endParaRPr lang="en-US" dirty="0"/>
          </a:p>
        </p:txBody>
      </p:sp>
      <p:sp>
        <p:nvSpPr>
          <p:cNvPr id="4" name="Slide Number Placeholder 3"/>
          <p:cNvSpPr>
            <a:spLocks noGrp="1"/>
          </p:cNvSpPr>
          <p:nvPr>
            <p:ph type="sldNum" sz="quarter" idx="10"/>
          </p:nvPr>
        </p:nvSpPr>
        <p:spPr/>
        <p:txBody>
          <a:bodyPr/>
          <a:lstStyle/>
          <a:p>
            <a:fld id="{234D5567-59BB-D74A-8DFE-324202676807}" type="slidenum">
              <a:rPr lang="en-US" smtClean="0"/>
              <a:t>55</a:t>
            </a:fld>
            <a:endParaRPr lang="en-US"/>
          </a:p>
        </p:txBody>
      </p:sp>
    </p:spTree>
    <p:extLst>
      <p:ext uri="{BB962C8B-B14F-4D97-AF65-F5344CB8AC3E}">
        <p14:creationId xmlns:p14="http://schemas.microsoft.com/office/powerpoint/2010/main" val="3267782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54F05-ADE6-4F87-96F0-F3A8323D4D02}" type="slidenum">
              <a:rPr lang="en-US" smtClean="0"/>
              <a:t>69</a:t>
            </a:fld>
            <a:endParaRPr lang="en-US"/>
          </a:p>
        </p:txBody>
      </p:sp>
    </p:spTree>
    <p:extLst>
      <p:ext uri="{BB962C8B-B14F-4D97-AF65-F5344CB8AC3E}">
        <p14:creationId xmlns:p14="http://schemas.microsoft.com/office/powerpoint/2010/main" val="180368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normAutofit/>
          </a:bodyPr>
          <a:lstStyle/>
          <a:p>
            <a:r>
              <a:rPr lang="en-US" sz="5400" b="1" dirty="0" smtClean="0">
                <a:latin typeface="Aharoni" pitchFamily="2" charset="-79"/>
                <a:cs typeface="Aharoni" pitchFamily="2" charset="-79"/>
              </a:rPr>
              <a:t>SKELETAL TRAUMA -II</a:t>
            </a:r>
            <a:endParaRPr lang="en-US" sz="5400" b="1" dirty="0">
              <a:latin typeface="Aharoni" pitchFamily="2" charset="-79"/>
              <a:cs typeface="Aharoni" pitchFamily="2" charset="-79"/>
            </a:endParaRPr>
          </a:p>
        </p:txBody>
      </p:sp>
      <p:sp>
        <p:nvSpPr>
          <p:cNvPr id="3" name="Subtitle 2"/>
          <p:cNvSpPr>
            <a:spLocks noGrp="1"/>
          </p:cNvSpPr>
          <p:nvPr>
            <p:ph type="subTitle" idx="1"/>
          </p:nvPr>
        </p:nvSpPr>
        <p:spPr>
          <a:xfrm>
            <a:off x="1371600" y="3276600"/>
            <a:ext cx="6400800" cy="1752600"/>
          </a:xfrm>
        </p:spPr>
        <p:txBody>
          <a:bodyPr>
            <a:normAutofit/>
          </a:bodyPr>
          <a:lstStyle/>
          <a:p>
            <a:r>
              <a:rPr lang="en-US" sz="4400" b="1" dirty="0" smtClean="0">
                <a:solidFill>
                  <a:schemeClr val="tx1"/>
                </a:solidFill>
              </a:rPr>
              <a:t>AXIAL SKELETON</a:t>
            </a:r>
            <a:endParaRPr lang="en-US" sz="4400" b="1" dirty="0">
              <a:solidFill>
                <a:schemeClr val="tx1"/>
              </a:solidFill>
            </a:endParaRPr>
          </a:p>
        </p:txBody>
      </p:sp>
    </p:spTree>
    <p:extLst>
      <p:ext uri="{BB962C8B-B14F-4D97-AF65-F5344CB8AC3E}">
        <p14:creationId xmlns:p14="http://schemas.microsoft.com/office/powerpoint/2010/main" val="1848043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152400"/>
            <a:ext cx="3657600" cy="1600200"/>
          </a:xfrm>
        </p:spPr>
        <p:txBody>
          <a:bodyPr>
            <a:noAutofit/>
          </a:bodyPr>
          <a:lstStyle/>
          <a:p>
            <a:r>
              <a:rPr lang="en-US" sz="4000" b="1" dirty="0" smtClean="0"/>
              <a:t>PING PONG FRACTURE</a:t>
            </a:r>
            <a:br>
              <a:rPr lang="en-US" sz="4000" b="1" dirty="0" smtClean="0"/>
            </a:br>
            <a:endParaRPr lang="en-US" sz="4000" dirty="0"/>
          </a:p>
        </p:txBody>
      </p:sp>
      <p:sp>
        <p:nvSpPr>
          <p:cNvPr id="3" name="Content Placeholder 2"/>
          <p:cNvSpPr>
            <a:spLocks noGrp="1"/>
          </p:cNvSpPr>
          <p:nvPr>
            <p:ph idx="1"/>
          </p:nvPr>
        </p:nvSpPr>
        <p:spPr>
          <a:xfrm>
            <a:off x="381000" y="1371600"/>
            <a:ext cx="8305800" cy="5105400"/>
          </a:xfrm>
        </p:spPr>
        <p:txBody>
          <a:bodyPr>
            <a:normAutofit lnSpcReduction="10000"/>
          </a:bodyPr>
          <a:lstStyle/>
          <a:p>
            <a:r>
              <a:rPr lang="en-US" dirty="0" smtClean="0"/>
              <a:t>The </a:t>
            </a:r>
            <a:r>
              <a:rPr lang="en-US" dirty="0"/>
              <a:t>ping pong fracture </a:t>
            </a:r>
            <a:endParaRPr lang="en-US" dirty="0" smtClean="0"/>
          </a:p>
          <a:p>
            <a:pPr lvl="1"/>
            <a:r>
              <a:rPr lang="en-US" dirty="0" smtClean="0"/>
              <a:t>variation </a:t>
            </a:r>
            <a:r>
              <a:rPr lang="en-US" dirty="0"/>
              <a:t>of the depressed </a:t>
            </a:r>
            <a:endParaRPr lang="en-US" dirty="0" smtClean="0"/>
          </a:p>
          <a:p>
            <a:pPr marL="457200" lvl="1" indent="0">
              <a:buNone/>
            </a:pPr>
            <a:r>
              <a:rPr lang="en-US" dirty="0" smtClean="0"/>
              <a:t>fracture</a:t>
            </a:r>
          </a:p>
          <a:p>
            <a:pPr lvl="1"/>
            <a:r>
              <a:rPr lang="en-US" dirty="0" smtClean="0"/>
              <a:t>seen </a:t>
            </a:r>
            <a:r>
              <a:rPr lang="en-US" dirty="0"/>
              <a:t>most often in </a:t>
            </a:r>
            <a:endParaRPr lang="en-US" dirty="0" smtClean="0"/>
          </a:p>
          <a:p>
            <a:pPr marL="457200" lvl="1" indent="0">
              <a:buNone/>
            </a:pPr>
            <a:r>
              <a:rPr lang="en-US" dirty="0" smtClean="0"/>
              <a:t>the </a:t>
            </a:r>
            <a:r>
              <a:rPr lang="en-US" dirty="0"/>
              <a:t>young child, whose skull </a:t>
            </a:r>
            <a:r>
              <a:rPr lang="en-US" dirty="0" smtClean="0"/>
              <a:t>is</a:t>
            </a:r>
          </a:p>
          <a:p>
            <a:pPr marL="457200" lvl="1" indent="0">
              <a:buNone/>
            </a:pPr>
            <a:r>
              <a:rPr lang="en-US" dirty="0" smtClean="0"/>
              <a:t>very </a:t>
            </a:r>
            <a:r>
              <a:rPr lang="en-US" dirty="0"/>
              <a:t>soft and </a:t>
            </a:r>
            <a:r>
              <a:rPr lang="en-US" dirty="0" smtClean="0"/>
              <a:t>pliable.</a:t>
            </a:r>
          </a:p>
          <a:p>
            <a:r>
              <a:rPr lang="en-US" dirty="0" smtClean="0"/>
              <a:t>The </a:t>
            </a:r>
            <a:r>
              <a:rPr lang="en-US" dirty="0"/>
              <a:t>skull sustains a deep and broad depression without </a:t>
            </a:r>
            <a:r>
              <a:rPr lang="en-US" dirty="0" smtClean="0"/>
              <a:t>an </a:t>
            </a:r>
            <a:r>
              <a:rPr lang="en-US" dirty="0"/>
              <a:t>overt </a:t>
            </a:r>
            <a:r>
              <a:rPr lang="en-US" dirty="0" smtClean="0"/>
              <a:t>fracture</a:t>
            </a:r>
          </a:p>
          <a:p>
            <a:r>
              <a:rPr lang="en-US" dirty="0"/>
              <a:t>L</a:t>
            </a:r>
            <a:r>
              <a:rPr lang="en-US" dirty="0" smtClean="0"/>
              <a:t>ike </a:t>
            </a:r>
            <a:r>
              <a:rPr lang="en-US" dirty="0"/>
              <a:t>the indentation produced by one’s fingers being pushed into a Ping Pong ball</a:t>
            </a:r>
            <a:r>
              <a:rPr lang="en-US" dirty="0" smtClean="0"/>
              <a:t>.</a:t>
            </a:r>
            <a:endParaRPr lang="en-US" dirty="0"/>
          </a:p>
        </p:txBody>
      </p:sp>
      <p:pic>
        <p:nvPicPr>
          <p:cNvPr id="2050" name="Picture 2" descr="https://images.radiopaedia.org/images/5504655/0de87f305637fa99acc68f86ac674c_big_ga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
            <a:ext cx="3733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2587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563562"/>
          </a:xfrm>
        </p:spPr>
        <p:txBody>
          <a:bodyPr>
            <a:normAutofit fontScale="90000"/>
          </a:bodyPr>
          <a:lstStyle/>
          <a:p>
            <a:r>
              <a:rPr lang="en-US" b="1" dirty="0" smtClean="0"/>
              <a:t>DISTRACTION</a:t>
            </a:r>
            <a:endParaRPr lang="en-US" b="1" dirty="0"/>
          </a:p>
        </p:txBody>
      </p:sp>
      <p:sp>
        <p:nvSpPr>
          <p:cNvPr id="3" name="Content Placeholder 2"/>
          <p:cNvSpPr>
            <a:spLocks noGrp="1"/>
          </p:cNvSpPr>
          <p:nvPr>
            <p:ph idx="1"/>
          </p:nvPr>
        </p:nvSpPr>
        <p:spPr/>
        <p:txBody>
          <a:bodyPr/>
          <a:lstStyle/>
          <a:p>
            <a:endParaRPr lang="en-US"/>
          </a:p>
        </p:txBody>
      </p:sp>
      <p:pic>
        <p:nvPicPr>
          <p:cNvPr id="21506"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109" y="762000"/>
            <a:ext cx="5468626" cy="4532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4400" y="5486400"/>
            <a:ext cx="7543800" cy="1015663"/>
          </a:xfrm>
          <a:prstGeom prst="rect">
            <a:avLst/>
          </a:prstGeom>
        </p:spPr>
        <p:txBody>
          <a:bodyPr wrap="square">
            <a:spAutoFit/>
          </a:bodyPr>
          <a:lstStyle/>
          <a:p>
            <a:pPr marL="285750" indent="-285750">
              <a:buFont typeface="Arial" pitchFamily="34" charset="0"/>
              <a:buChar char="•"/>
            </a:pPr>
            <a:r>
              <a:rPr lang="en-US" sz="2000" b="1" dirty="0"/>
              <a:t>In this case there is severe compression of </a:t>
            </a:r>
            <a:r>
              <a:rPr lang="en-US" sz="2000" b="1" dirty="0" smtClean="0"/>
              <a:t>the vertebral </a:t>
            </a:r>
            <a:r>
              <a:rPr lang="en-US" sz="2000" b="1" dirty="0"/>
              <a:t>body.</a:t>
            </a:r>
          </a:p>
          <a:p>
            <a:pPr marL="285750" indent="-285750">
              <a:buFont typeface="Arial" pitchFamily="34" charset="0"/>
              <a:buChar char="•"/>
            </a:pPr>
            <a:r>
              <a:rPr lang="en-US" sz="2000" b="1" dirty="0"/>
              <a:t>However the most important findings are </a:t>
            </a:r>
            <a:r>
              <a:rPr lang="en-US" sz="2000" b="1" dirty="0" smtClean="0"/>
              <a:t>the horizontal </a:t>
            </a:r>
            <a:r>
              <a:rPr lang="en-US" sz="2000" b="1" dirty="0"/>
              <a:t>fractures of the posterior elements.</a:t>
            </a:r>
          </a:p>
        </p:txBody>
      </p:sp>
    </p:spTree>
    <p:extLst>
      <p:ext uri="{BB962C8B-B14F-4D97-AF65-F5344CB8AC3E}">
        <p14:creationId xmlns:p14="http://schemas.microsoft.com/office/powerpoint/2010/main" val="328917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Distraction </a:t>
            </a:r>
            <a:endParaRPr lang="en-US" b="1" dirty="0"/>
          </a:p>
        </p:txBody>
      </p:sp>
      <p:sp>
        <p:nvSpPr>
          <p:cNvPr id="3" name="Content Placeholder 2"/>
          <p:cNvSpPr>
            <a:spLocks noGrp="1"/>
          </p:cNvSpPr>
          <p:nvPr>
            <p:ph idx="1"/>
          </p:nvPr>
        </p:nvSpPr>
        <p:spPr>
          <a:xfrm>
            <a:off x="457200" y="1371601"/>
            <a:ext cx="8229600" cy="2667000"/>
          </a:xfrm>
        </p:spPr>
        <p:txBody>
          <a:bodyPr>
            <a:normAutofit fontScale="85000" lnSpcReduction="20000"/>
          </a:bodyPr>
          <a:lstStyle/>
          <a:p>
            <a:r>
              <a:rPr lang="en-US" b="1" dirty="0">
                <a:solidFill>
                  <a:srgbClr val="FF0000"/>
                </a:solidFill>
              </a:rPr>
              <a:t>A distraction injury is separation or pulling </a:t>
            </a:r>
            <a:r>
              <a:rPr lang="en-US" b="1" dirty="0" smtClean="0">
                <a:solidFill>
                  <a:srgbClr val="FF0000"/>
                </a:solidFill>
              </a:rPr>
              <a:t>apart of </a:t>
            </a:r>
            <a:r>
              <a:rPr lang="en-US" b="1" dirty="0">
                <a:solidFill>
                  <a:srgbClr val="FF0000"/>
                </a:solidFill>
              </a:rPr>
              <a:t>two adjacent </a:t>
            </a:r>
            <a:r>
              <a:rPr lang="en-US" b="1" dirty="0" smtClean="0">
                <a:solidFill>
                  <a:srgbClr val="FF0000"/>
                </a:solidFill>
              </a:rPr>
              <a:t>vertebrae. </a:t>
            </a:r>
          </a:p>
          <a:p>
            <a:r>
              <a:rPr lang="en-US" b="1" u="sng" dirty="0"/>
              <a:t>Mechanism</a:t>
            </a:r>
            <a:r>
              <a:rPr lang="en-US" dirty="0"/>
              <a:t> - result of </a:t>
            </a:r>
            <a:r>
              <a:rPr lang="en-US" dirty="0" err="1"/>
              <a:t>hyperflexion</a:t>
            </a:r>
            <a:r>
              <a:rPr lang="en-US" dirty="0"/>
              <a:t> of the upper thoracic spine while the lower spine remains relatively fixed</a:t>
            </a:r>
          </a:p>
          <a:p>
            <a:r>
              <a:rPr lang="en-US" dirty="0" smtClean="0"/>
              <a:t>Classically </a:t>
            </a:r>
            <a:r>
              <a:rPr lang="en-US" dirty="0"/>
              <a:t>caused by a deceleration-type motor vehicle accident </a:t>
            </a:r>
          </a:p>
          <a:p>
            <a:pPr marL="0" indent="0">
              <a:buNone/>
            </a:pPr>
            <a:endParaRPr lang="en-US" dirty="0"/>
          </a:p>
        </p:txBody>
      </p:sp>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09800" y="3962400"/>
            <a:ext cx="4574625" cy="253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1049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http://www.radiologyassistant.nl/data/bin/a549ff192de975_7-TAB-distraction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02" y="457200"/>
            <a:ext cx="857250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3428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1" t="24699" r="63291" b="25484"/>
          <a:stretch/>
        </p:blipFill>
        <p:spPr bwMode="auto">
          <a:xfrm>
            <a:off x="1447800" y="1039091"/>
            <a:ext cx="582196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5410200"/>
            <a:ext cx="8915400" cy="1200329"/>
          </a:xfrm>
          <a:prstGeom prst="rect">
            <a:avLst/>
          </a:prstGeom>
        </p:spPr>
        <p:txBody>
          <a:bodyPr wrap="square">
            <a:spAutoFit/>
          </a:bodyPr>
          <a:lstStyle/>
          <a:p>
            <a:pPr marL="285750" indent="-285750">
              <a:buFont typeface="Arial" pitchFamily="34" charset="0"/>
              <a:buChar char="•"/>
            </a:pPr>
            <a:r>
              <a:rPr lang="en-US" b="1" dirty="0"/>
              <a:t>T</a:t>
            </a:r>
            <a:r>
              <a:rPr lang="en-US" b="1" dirty="0" smtClean="0"/>
              <a:t>ransverse </a:t>
            </a:r>
            <a:r>
              <a:rPr lang="en-US" b="1" dirty="0"/>
              <a:t>fracture through the pedicles, pars </a:t>
            </a:r>
            <a:r>
              <a:rPr lang="en-US" b="1" dirty="0" err="1"/>
              <a:t>interarticularis</a:t>
            </a:r>
            <a:r>
              <a:rPr lang="en-US" b="1" dirty="0"/>
              <a:t>, lamina, and </a:t>
            </a:r>
            <a:r>
              <a:rPr lang="en-US" b="1" dirty="0" err="1"/>
              <a:t>spinous</a:t>
            </a:r>
            <a:r>
              <a:rPr lang="en-US" b="1" dirty="0"/>
              <a:t> process of the L3 </a:t>
            </a:r>
            <a:r>
              <a:rPr lang="en-US" b="1" dirty="0" smtClean="0"/>
              <a:t>vertebra.</a:t>
            </a:r>
          </a:p>
          <a:p>
            <a:pPr marL="285750" indent="-285750">
              <a:buFont typeface="Arial" pitchFamily="34" charset="0"/>
              <a:buChar char="•"/>
            </a:pPr>
            <a:r>
              <a:rPr lang="en-US" b="1" dirty="0" smtClean="0"/>
              <a:t>Superior </a:t>
            </a:r>
            <a:r>
              <a:rPr lang="en-US" b="1" dirty="0"/>
              <a:t>angulation of the superior portion of the fractured vertebra, creating a wide radiolucent gap between the two fracture segments </a:t>
            </a:r>
          </a:p>
        </p:txBody>
      </p:sp>
    </p:spTree>
    <p:extLst>
      <p:ext uri="{BB962C8B-B14F-4D97-AF65-F5344CB8AC3E}">
        <p14:creationId xmlns:p14="http://schemas.microsoft.com/office/powerpoint/2010/main" val="136043442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CHANCE FRACTURE</a:t>
            </a:r>
            <a:endParaRPr lang="en-US" b="1"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1" t="24699" r="52143" b="25484"/>
          <a:stretch/>
        </p:blipFill>
        <p:spPr bwMode="auto">
          <a:xfrm>
            <a:off x="609600" y="1752600"/>
            <a:ext cx="7913702"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80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CHANCE FRACTURE</a:t>
            </a:r>
            <a:endParaRPr lang="en-US" b="1" dirty="0"/>
          </a:p>
        </p:txBody>
      </p:sp>
      <p:sp>
        <p:nvSpPr>
          <p:cNvPr id="3" name="Content Placeholder 2"/>
          <p:cNvSpPr>
            <a:spLocks noGrp="1"/>
          </p:cNvSpPr>
          <p:nvPr>
            <p:ph idx="1"/>
          </p:nvPr>
        </p:nvSpPr>
        <p:spPr/>
        <p:txBody>
          <a:bodyPr/>
          <a:lstStyle/>
          <a:p>
            <a:r>
              <a:rPr lang="en-US" dirty="0" smtClean="0"/>
              <a:t>Horizontal </a:t>
            </a:r>
            <a:r>
              <a:rPr lang="en-US" dirty="0"/>
              <a:t>splitting of the </a:t>
            </a:r>
            <a:r>
              <a:rPr lang="en-US" dirty="0" err="1"/>
              <a:t>spinous</a:t>
            </a:r>
            <a:r>
              <a:rPr lang="en-US" dirty="0"/>
              <a:t> process and pedicle continuing though into the posterior vertebral body to involve the superior endplate</a:t>
            </a:r>
            <a:r>
              <a:rPr lang="en-US" dirty="0" smtClean="0"/>
              <a:t>.</a:t>
            </a:r>
          </a:p>
          <a:p>
            <a:r>
              <a:rPr lang="en-US" b="1" dirty="0">
                <a:solidFill>
                  <a:srgbClr val="FF0000"/>
                </a:solidFill>
              </a:rPr>
              <a:t>M</a:t>
            </a:r>
            <a:r>
              <a:rPr lang="en-US" b="1" dirty="0" smtClean="0">
                <a:solidFill>
                  <a:srgbClr val="FF0000"/>
                </a:solidFill>
              </a:rPr>
              <a:t>ost </a:t>
            </a:r>
            <a:r>
              <a:rPr lang="en-US" b="1" dirty="0">
                <a:solidFill>
                  <a:srgbClr val="FF0000"/>
                </a:solidFill>
              </a:rPr>
              <a:t>common location for the transverse Chance fracture is in the upper lumbar spine (L1-L3</a:t>
            </a:r>
            <a:r>
              <a:rPr lang="en-US" b="1" dirty="0" smtClean="0">
                <a:solidFill>
                  <a:srgbClr val="FF0000"/>
                </a:solidFill>
              </a:rPr>
              <a:t>).</a:t>
            </a:r>
          </a:p>
          <a:p>
            <a:r>
              <a:rPr lang="en-US" dirty="0" smtClean="0"/>
              <a:t>Also called as </a:t>
            </a:r>
            <a:r>
              <a:rPr lang="en-US" u="sng" dirty="0" smtClean="0"/>
              <a:t>lap </a:t>
            </a:r>
            <a:r>
              <a:rPr lang="en-US" u="sng" dirty="0"/>
              <a:t>seat belt fracture.</a:t>
            </a:r>
            <a:endParaRPr lang="en-US" u="sng" dirty="0" smtClean="0"/>
          </a:p>
          <a:p>
            <a:endParaRPr lang="en-US" dirty="0"/>
          </a:p>
        </p:txBody>
      </p:sp>
    </p:spTree>
    <p:extLst>
      <p:ext uri="{BB962C8B-B14F-4D97-AF65-F5344CB8AC3E}">
        <p14:creationId xmlns:p14="http://schemas.microsoft.com/office/powerpoint/2010/main" val="4946059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5496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980" y="5417127"/>
            <a:ext cx="8229600" cy="1143000"/>
          </a:xfrm>
        </p:spPr>
        <p:txBody>
          <a:bodyPr>
            <a:normAutofit/>
          </a:bodyPr>
          <a:lstStyle/>
          <a:p>
            <a:r>
              <a:rPr lang="en-US" sz="6600" b="1" dirty="0" smtClean="0">
                <a:solidFill>
                  <a:srgbClr val="FF0000"/>
                </a:solidFill>
              </a:rPr>
              <a:t>THANK YOU</a:t>
            </a:r>
            <a:endParaRPr lang="en-US" sz="6600" b="1" dirty="0">
              <a:solidFill>
                <a:srgbClr val="FF0000"/>
              </a:solidFill>
            </a:endParaRPr>
          </a:p>
        </p:txBody>
      </p:sp>
      <p:pic>
        <p:nvPicPr>
          <p:cNvPr id="1026" name="Picture 2" descr="Image result for funny x ray carto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0"/>
            <a:ext cx="6171961"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464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6" t="33490" r="53036" b="37205"/>
          <a:stretch/>
        </p:blipFill>
        <p:spPr bwMode="auto">
          <a:xfrm>
            <a:off x="0" y="1145532"/>
            <a:ext cx="9144000" cy="327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4953000"/>
            <a:ext cx="8512627" cy="369332"/>
          </a:xfrm>
          <a:prstGeom prst="rect">
            <a:avLst/>
          </a:prstGeom>
        </p:spPr>
        <p:txBody>
          <a:bodyPr wrap="square">
            <a:spAutoFit/>
          </a:bodyPr>
          <a:lstStyle/>
          <a:p>
            <a:r>
              <a:rPr lang="en-US" b="1" dirty="0" smtClean="0"/>
              <a:t> A</a:t>
            </a:r>
            <a:r>
              <a:rPr lang="en-US" b="1" dirty="0"/>
              <a:t>. AP Towne’s View.</a:t>
            </a:r>
            <a:r>
              <a:rPr lang="en-US" dirty="0"/>
              <a:t> </a:t>
            </a:r>
            <a:r>
              <a:rPr lang="en-US" b="1" dirty="0" smtClean="0"/>
              <a:t>				B. </a:t>
            </a:r>
            <a:r>
              <a:rPr lang="en-US" b="1" dirty="0"/>
              <a:t>Lateral Skull.</a:t>
            </a:r>
            <a:r>
              <a:rPr lang="en-US" dirty="0"/>
              <a:t> </a:t>
            </a:r>
          </a:p>
        </p:txBody>
      </p:sp>
      <p:sp>
        <p:nvSpPr>
          <p:cNvPr id="6" name="Title 1"/>
          <p:cNvSpPr>
            <a:spLocks noGrp="1"/>
          </p:cNvSpPr>
          <p:nvPr>
            <p:ph type="title"/>
          </p:nvPr>
        </p:nvSpPr>
        <p:spPr/>
        <p:txBody>
          <a:bodyPr>
            <a:normAutofit fontScale="90000"/>
          </a:bodyPr>
          <a:lstStyle/>
          <a:p>
            <a:r>
              <a:rPr lang="en-US" b="1" dirty="0" smtClean="0"/>
              <a:t>DIASTATIC FRACTURE</a:t>
            </a:r>
            <a:br>
              <a:rPr lang="en-US" b="1" dirty="0" smtClean="0"/>
            </a:br>
            <a:endParaRPr lang="en-US" dirty="0"/>
          </a:p>
        </p:txBody>
      </p:sp>
    </p:spTree>
    <p:extLst>
      <p:ext uri="{BB962C8B-B14F-4D97-AF65-F5344CB8AC3E}">
        <p14:creationId xmlns:p14="http://schemas.microsoft.com/office/powerpoint/2010/main" val="163957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DIASTATIC FRACTURE</a:t>
            </a:r>
            <a:br>
              <a:rPr lang="en-US" b="1" dirty="0" smtClean="0"/>
            </a:br>
            <a:endParaRPr lang="en-US" dirty="0"/>
          </a:p>
        </p:txBody>
      </p:sp>
      <p:sp>
        <p:nvSpPr>
          <p:cNvPr id="3" name="Content Placeholder 2"/>
          <p:cNvSpPr>
            <a:spLocks noGrp="1"/>
          </p:cNvSpPr>
          <p:nvPr>
            <p:ph idx="1"/>
          </p:nvPr>
        </p:nvSpPr>
        <p:spPr>
          <a:xfrm>
            <a:off x="457200" y="1219200"/>
            <a:ext cx="8229600" cy="4906963"/>
          </a:xfrm>
        </p:spPr>
        <p:txBody>
          <a:bodyPr>
            <a:normAutofit/>
          </a:bodyPr>
          <a:lstStyle/>
          <a:p>
            <a:r>
              <a:rPr lang="en-US" dirty="0" err="1" smtClean="0"/>
              <a:t>Diastatic</a:t>
            </a:r>
            <a:r>
              <a:rPr lang="en-US" dirty="0" smtClean="0"/>
              <a:t> </a:t>
            </a:r>
            <a:r>
              <a:rPr lang="en-US" dirty="0"/>
              <a:t>fracture represents a traumatic </a:t>
            </a:r>
            <a:r>
              <a:rPr lang="en-US" dirty="0" err="1"/>
              <a:t>sutural</a:t>
            </a:r>
            <a:r>
              <a:rPr lang="en-US" dirty="0"/>
              <a:t> separation, which is usually unilateral and seen most commonly in </a:t>
            </a:r>
            <a:r>
              <a:rPr lang="en-US" dirty="0" smtClean="0"/>
              <a:t>children.</a:t>
            </a:r>
          </a:p>
          <a:p>
            <a:r>
              <a:rPr lang="en-US" dirty="0" smtClean="0"/>
              <a:t>The </a:t>
            </a:r>
            <a:r>
              <a:rPr lang="en-US" dirty="0" err="1"/>
              <a:t>lambdoidal</a:t>
            </a:r>
            <a:r>
              <a:rPr lang="en-US" dirty="0"/>
              <a:t> and sagittal sutures are the most common areas of </a:t>
            </a:r>
            <a:r>
              <a:rPr lang="en-US" dirty="0" smtClean="0"/>
              <a:t>diastasis.</a:t>
            </a:r>
          </a:p>
          <a:p>
            <a:r>
              <a:rPr lang="en-US" dirty="0" smtClean="0">
                <a:solidFill>
                  <a:srgbClr val="FF0000"/>
                </a:solidFill>
              </a:rPr>
              <a:t>Unilateral </a:t>
            </a:r>
            <a:r>
              <a:rPr lang="en-US" dirty="0">
                <a:solidFill>
                  <a:srgbClr val="FF0000"/>
                </a:solidFill>
              </a:rPr>
              <a:t>separation of a suture &gt; 2 mm </a:t>
            </a:r>
            <a:r>
              <a:rPr lang="en-US" dirty="0"/>
              <a:t>is considered a sufficient roentgen sign to make the diagnosis of a </a:t>
            </a:r>
            <a:r>
              <a:rPr lang="en-US" dirty="0" err="1"/>
              <a:t>diastatic</a:t>
            </a:r>
            <a:r>
              <a:rPr lang="en-US" dirty="0"/>
              <a:t> fracture.</a:t>
            </a:r>
          </a:p>
          <a:p>
            <a:endParaRPr lang="en-US" dirty="0"/>
          </a:p>
        </p:txBody>
      </p:sp>
    </p:spTree>
    <p:extLst>
      <p:ext uri="{BB962C8B-B14F-4D97-AF65-F5344CB8AC3E}">
        <p14:creationId xmlns:p14="http://schemas.microsoft.com/office/powerpoint/2010/main" val="2307986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normAutofit fontScale="90000"/>
          </a:bodyPr>
          <a:lstStyle/>
          <a:p>
            <a:r>
              <a:rPr lang="en-US" b="1" dirty="0" smtClean="0"/>
              <a:t>BASAL SKULL FRACTURE</a:t>
            </a:r>
            <a:br>
              <a:rPr lang="en-US" b="1" dirty="0" smtClean="0"/>
            </a:b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skull base is one of the most difficult areas in which to demonstrate a fracture. </a:t>
            </a:r>
            <a:endParaRPr lang="en-US" dirty="0" smtClean="0"/>
          </a:p>
          <a:p>
            <a:r>
              <a:rPr lang="en-US" b="1" dirty="0" smtClean="0">
                <a:solidFill>
                  <a:srgbClr val="FF0000"/>
                </a:solidFill>
              </a:rPr>
              <a:t>The </a:t>
            </a:r>
            <a:r>
              <a:rPr lang="en-US" b="1" dirty="0">
                <a:solidFill>
                  <a:srgbClr val="FF0000"/>
                </a:solidFill>
              </a:rPr>
              <a:t>most reliable index of the presence of a basal skull fracture is an air-fluid (hemorrhage) level or complete </a:t>
            </a:r>
            <a:r>
              <a:rPr lang="en-US" b="1" dirty="0" err="1">
                <a:solidFill>
                  <a:srgbClr val="FF0000"/>
                </a:solidFill>
              </a:rPr>
              <a:t>opacification</a:t>
            </a:r>
            <a:r>
              <a:rPr lang="en-US" b="1" dirty="0">
                <a:solidFill>
                  <a:srgbClr val="FF0000"/>
                </a:solidFill>
              </a:rPr>
              <a:t> of the sphenoid </a:t>
            </a:r>
            <a:r>
              <a:rPr lang="en-US" b="1" dirty="0" smtClean="0">
                <a:solidFill>
                  <a:srgbClr val="FF0000"/>
                </a:solidFill>
              </a:rPr>
              <a:t>sinus.</a:t>
            </a:r>
          </a:p>
          <a:p>
            <a:r>
              <a:rPr lang="en-US" dirty="0" smtClean="0"/>
              <a:t>This </a:t>
            </a:r>
            <a:r>
              <a:rPr lang="en-US" dirty="0"/>
              <a:t>sign is seen in up to 75% of patients with basal skull fractures.</a:t>
            </a:r>
          </a:p>
          <a:p>
            <a:endParaRPr lang="en-US" dirty="0"/>
          </a:p>
        </p:txBody>
      </p:sp>
    </p:spTree>
    <p:extLst>
      <p:ext uri="{BB962C8B-B14F-4D97-AF65-F5344CB8AC3E}">
        <p14:creationId xmlns:p14="http://schemas.microsoft.com/office/powerpoint/2010/main" val="1881320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1143000"/>
          </a:xfrm>
        </p:spPr>
        <p:txBody>
          <a:bodyPr/>
          <a:lstStyle/>
          <a:p>
            <a:r>
              <a:rPr lang="en-US" b="1" dirty="0" smtClean="0"/>
              <a:t>FACIAL FRACTURES</a:t>
            </a:r>
            <a:endParaRPr lang="en-US" b="1"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87796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709"/>
            <a:ext cx="8229600" cy="1143000"/>
          </a:xfrm>
        </p:spPr>
        <p:txBody>
          <a:bodyPr/>
          <a:lstStyle/>
          <a:p>
            <a:r>
              <a:rPr lang="en-US" b="1" dirty="0" smtClean="0"/>
              <a:t>NASAL BONE FRACTURE</a:t>
            </a:r>
            <a:endParaRPr lang="en-US" b="1"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5" t="16536" r="52813" b="16692"/>
          <a:stretch/>
        </p:blipFill>
        <p:spPr bwMode="auto">
          <a:xfrm>
            <a:off x="838200" y="1066800"/>
            <a:ext cx="7010400" cy="567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3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Nasal fractures are sustained by high-velocity forces directly impacting in the region of the </a:t>
            </a:r>
            <a:r>
              <a:rPr lang="en-US" dirty="0" err="1"/>
              <a:t>nasion</a:t>
            </a:r>
            <a:r>
              <a:rPr lang="en-US" dirty="0"/>
              <a:t>. </a:t>
            </a:r>
            <a:endParaRPr lang="en-US" dirty="0" smtClean="0"/>
          </a:p>
          <a:p>
            <a:endParaRPr lang="en-US" dirty="0" smtClean="0"/>
          </a:p>
          <a:p>
            <a:r>
              <a:rPr lang="en-US" dirty="0" smtClean="0"/>
              <a:t>Nasal </a:t>
            </a:r>
            <a:r>
              <a:rPr lang="en-US" dirty="0"/>
              <a:t>bone fractures are best seen on lateral projections, </a:t>
            </a:r>
            <a:r>
              <a:rPr lang="en-US" b="1" dirty="0">
                <a:solidFill>
                  <a:srgbClr val="FF0000"/>
                </a:solidFill>
              </a:rPr>
              <a:t>which need to be underexposed to enhance depiction of the </a:t>
            </a:r>
            <a:r>
              <a:rPr lang="en-US" b="1" dirty="0" smtClean="0">
                <a:solidFill>
                  <a:srgbClr val="FF0000"/>
                </a:solidFill>
              </a:rPr>
              <a:t>fractures</a:t>
            </a:r>
            <a:r>
              <a:rPr lang="en-US" b="1" dirty="0">
                <a:solidFill>
                  <a:srgbClr val="FF0000"/>
                </a:solidFill>
              </a:rPr>
              <a:t>.</a:t>
            </a:r>
          </a:p>
          <a:p>
            <a:endParaRPr lang="en-US" dirty="0">
              <a:solidFill>
                <a:srgbClr val="FF0000"/>
              </a:solidFill>
            </a:endParaRPr>
          </a:p>
        </p:txBody>
      </p:sp>
    </p:spTree>
    <p:extLst>
      <p:ext uri="{BB962C8B-B14F-4D97-AF65-F5344CB8AC3E}">
        <p14:creationId xmlns:p14="http://schemas.microsoft.com/office/powerpoint/2010/main" val="1018524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Image result for orbital blowout fracture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436" y="609600"/>
            <a:ext cx="5848829" cy="53399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72491" y="1326573"/>
            <a:ext cx="914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52800" y="6276945"/>
            <a:ext cx="2390334" cy="523220"/>
          </a:xfrm>
          <a:prstGeom prst="rect">
            <a:avLst/>
          </a:prstGeom>
          <a:noFill/>
        </p:spPr>
        <p:txBody>
          <a:bodyPr wrap="none" rtlCol="0">
            <a:spAutoFit/>
          </a:bodyPr>
          <a:lstStyle/>
          <a:p>
            <a:r>
              <a:rPr lang="en-US" sz="2800" b="1" dirty="0" smtClean="0"/>
              <a:t>WATER’S VIEW</a:t>
            </a:r>
            <a:endParaRPr lang="en-US" sz="2800" b="1" dirty="0"/>
          </a:p>
        </p:txBody>
      </p:sp>
    </p:spTree>
    <p:extLst>
      <p:ext uri="{BB962C8B-B14F-4D97-AF65-F5344CB8AC3E}">
        <p14:creationId xmlns:p14="http://schemas.microsoft.com/office/powerpoint/2010/main" val="3942320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s://images.radiopaedia.org/images/2042614/288a33cc2cbb324293ae100c7a9f46_big_gallery.jpg"/>
          <p:cNvPicPr>
            <a:picLocks noChangeAspect="1" noChangeArrowheads="1"/>
          </p:cNvPicPr>
          <p:nvPr/>
        </p:nvPicPr>
        <p:blipFill rotWithShape="1">
          <a:blip r:embed="rId2">
            <a:extLst>
              <a:ext uri="{28A0092B-C50C-407E-A947-70E740481C1C}">
                <a14:useLocalDpi xmlns:a14="http://schemas.microsoft.com/office/drawing/2010/main" val="0"/>
              </a:ext>
            </a:extLst>
          </a:blip>
          <a:srcRect t="15469" b="15498"/>
          <a:stretch/>
        </p:blipFill>
        <p:spPr bwMode="auto">
          <a:xfrm>
            <a:off x="1447800" y="1371600"/>
            <a:ext cx="6534150" cy="4689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88133" y="6325436"/>
            <a:ext cx="2653483" cy="400110"/>
          </a:xfrm>
          <a:prstGeom prst="rect">
            <a:avLst/>
          </a:prstGeom>
          <a:noFill/>
        </p:spPr>
        <p:txBody>
          <a:bodyPr wrap="none" rtlCol="0">
            <a:spAutoFit/>
          </a:bodyPr>
          <a:lstStyle/>
          <a:p>
            <a:r>
              <a:rPr lang="en-US" sz="2000" b="1" dirty="0" smtClean="0"/>
              <a:t>CT CORONAL WINDOW</a:t>
            </a:r>
            <a:endParaRPr lang="en-US" sz="2000" b="1" dirty="0"/>
          </a:p>
        </p:txBody>
      </p:sp>
    </p:spTree>
    <p:extLst>
      <p:ext uri="{BB962C8B-B14F-4D97-AF65-F5344CB8AC3E}">
        <p14:creationId xmlns:p14="http://schemas.microsoft.com/office/powerpoint/2010/main" val="3727982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3962400" cy="1173162"/>
          </a:xfrm>
        </p:spPr>
        <p:txBody>
          <a:bodyPr>
            <a:normAutofit fontScale="90000"/>
          </a:bodyPr>
          <a:lstStyle/>
          <a:p>
            <a:r>
              <a:rPr lang="en-US" sz="4800" b="1" dirty="0" smtClean="0"/>
              <a:t>ORBITAL BLOW OUT FRACTURE</a:t>
            </a:r>
            <a:endParaRPr lang="en-US" sz="4800" b="1" dirty="0"/>
          </a:p>
        </p:txBody>
      </p:sp>
      <p:sp>
        <p:nvSpPr>
          <p:cNvPr id="3" name="Content Placeholder 2"/>
          <p:cNvSpPr>
            <a:spLocks noGrp="1"/>
          </p:cNvSpPr>
          <p:nvPr>
            <p:ph idx="1"/>
          </p:nvPr>
        </p:nvSpPr>
        <p:spPr/>
        <p:txBody>
          <a:bodyPr/>
          <a:lstStyle/>
          <a:p>
            <a:endParaRPr lang="en-US" dirty="0"/>
          </a:p>
        </p:txBody>
      </p:sp>
      <p:pic>
        <p:nvPicPr>
          <p:cNvPr id="4" name="Picture 2" descr="Image result for orbital blowout fracture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86439"/>
            <a:ext cx="4380197" cy="39991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40382" y="762000"/>
            <a:ext cx="914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s://images.radiopaedia.org/images/2042614/288a33cc2cbb324293ae100c7a9f46_big_gallery.jpg"/>
          <p:cNvPicPr>
            <a:picLocks noChangeAspect="1" noChangeArrowheads="1"/>
          </p:cNvPicPr>
          <p:nvPr/>
        </p:nvPicPr>
        <p:blipFill rotWithShape="1">
          <a:blip r:embed="rId3">
            <a:extLst>
              <a:ext uri="{28A0092B-C50C-407E-A947-70E740481C1C}">
                <a14:useLocalDpi xmlns:a14="http://schemas.microsoft.com/office/drawing/2010/main" val="0"/>
              </a:ext>
            </a:extLst>
          </a:blip>
          <a:srcRect t="15469" b="15498"/>
          <a:stretch/>
        </p:blipFill>
        <p:spPr bwMode="auto">
          <a:xfrm>
            <a:off x="304800" y="2971800"/>
            <a:ext cx="499030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9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1"/>
          <p:cNvSpPr>
            <a:spLocks noGrp="1"/>
          </p:cNvSpPr>
          <p:nvPr>
            <p:ph type="title"/>
          </p:nvPr>
        </p:nvSpPr>
        <p:spPr>
          <a:xfrm>
            <a:off x="381000" y="2362200"/>
            <a:ext cx="8229600" cy="1143000"/>
          </a:xfrm>
        </p:spPr>
        <p:txBody>
          <a:bodyPr/>
          <a:lstStyle/>
          <a:p>
            <a:r>
              <a:rPr lang="en-US" b="1" dirty="0" smtClean="0"/>
              <a:t>SKULL VAULT FRACTURE</a:t>
            </a:r>
            <a:endParaRPr lang="en-US" b="1" dirty="0"/>
          </a:p>
        </p:txBody>
      </p:sp>
    </p:spTree>
    <p:extLst>
      <p:ext uri="{BB962C8B-B14F-4D97-AF65-F5344CB8AC3E}">
        <p14:creationId xmlns:p14="http://schemas.microsoft.com/office/powerpoint/2010/main" val="2671123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BLOW OUT FRACTURE</a:t>
            </a:r>
            <a:endParaRPr lang="en-US" dirty="0"/>
          </a:p>
        </p:txBody>
      </p:sp>
      <p:sp>
        <p:nvSpPr>
          <p:cNvPr id="3" name="Content Placeholder 2"/>
          <p:cNvSpPr>
            <a:spLocks noGrp="1"/>
          </p:cNvSpPr>
          <p:nvPr>
            <p:ph idx="1"/>
          </p:nvPr>
        </p:nvSpPr>
        <p:spPr>
          <a:xfrm>
            <a:off x="4191000" y="1219200"/>
            <a:ext cx="4648200" cy="5334000"/>
          </a:xfrm>
        </p:spPr>
        <p:txBody>
          <a:bodyPr>
            <a:normAutofit fontScale="92500"/>
          </a:bodyPr>
          <a:lstStyle/>
          <a:p>
            <a:r>
              <a:rPr lang="en-US" dirty="0" smtClean="0"/>
              <a:t>It </a:t>
            </a:r>
            <a:r>
              <a:rPr lang="en-US" dirty="0"/>
              <a:t>is defined as a fracture that disrupts the </a:t>
            </a:r>
            <a:r>
              <a:rPr lang="en-US" dirty="0" err="1"/>
              <a:t>infraorbital</a:t>
            </a:r>
            <a:r>
              <a:rPr lang="en-US" dirty="0"/>
              <a:t> plate of the maxillary bone. </a:t>
            </a:r>
            <a:endParaRPr lang="en-US" dirty="0" smtClean="0"/>
          </a:p>
          <a:p>
            <a:r>
              <a:rPr lang="en-US" dirty="0" smtClean="0"/>
              <a:t>Orbital </a:t>
            </a:r>
            <a:r>
              <a:rPr lang="en-US" dirty="0"/>
              <a:t>blowout fractures usually occur as a result of a blow by a fist or a ball directly over the </a:t>
            </a:r>
            <a:r>
              <a:rPr lang="en-US" dirty="0" smtClean="0"/>
              <a:t>globe of </a:t>
            </a:r>
            <a:r>
              <a:rPr lang="en-US" dirty="0"/>
              <a:t>the eye or just caudal to it. </a:t>
            </a:r>
            <a:endParaRPr lang="en-US" dirty="0" smtClean="0"/>
          </a:p>
          <a:p>
            <a:r>
              <a:rPr lang="en-US" dirty="0" smtClean="0"/>
              <a:t>The </a:t>
            </a:r>
            <a:r>
              <a:rPr lang="en-US" dirty="0"/>
              <a:t>patient often complains of diplopia.</a:t>
            </a:r>
          </a:p>
        </p:txBody>
      </p:sp>
      <p:pic>
        <p:nvPicPr>
          <p:cNvPr id="6146" name="Picture 2" descr="Image result for orbital blowout fra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1905000"/>
            <a:ext cx="4216536"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90800" y="4648200"/>
            <a:ext cx="1371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48006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995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TRIPOD FRACTURE</a:t>
            </a:r>
            <a:endParaRPr lang="en-US" b="1" dirty="0"/>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54" t="11738" r="53089" b="33117"/>
          <a:stretch/>
        </p:blipFill>
        <p:spPr bwMode="auto">
          <a:xfrm>
            <a:off x="914400" y="1371600"/>
            <a:ext cx="701812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22603" y="6260068"/>
            <a:ext cx="2076209" cy="461665"/>
          </a:xfrm>
          <a:prstGeom prst="rect">
            <a:avLst/>
          </a:prstGeom>
          <a:noFill/>
        </p:spPr>
        <p:txBody>
          <a:bodyPr wrap="none" rtlCol="0">
            <a:spAutoFit/>
          </a:bodyPr>
          <a:lstStyle/>
          <a:p>
            <a:r>
              <a:rPr lang="en-US" sz="2400" b="1" dirty="0" smtClean="0"/>
              <a:t>WATER’S VIEW</a:t>
            </a:r>
            <a:endParaRPr lang="en-US" sz="2400" b="1" dirty="0"/>
          </a:p>
        </p:txBody>
      </p:sp>
    </p:spTree>
    <p:extLst>
      <p:ext uri="{BB962C8B-B14F-4D97-AF65-F5344CB8AC3E}">
        <p14:creationId xmlns:p14="http://schemas.microsoft.com/office/powerpoint/2010/main" val="21644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TRIPOD FRACTURE</a:t>
            </a:r>
            <a:endParaRPr lang="en-US" b="1" dirty="0"/>
          </a:p>
        </p:txBody>
      </p:sp>
      <p:sp>
        <p:nvSpPr>
          <p:cNvPr id="3" name="Content Placeholder 2"/>
          <p:cNvSpPr>
            <a:spLocks noGrp="1"/>
          </p:cNvSpPr>
          <p:nvPr>
            <p:ph idx="1"/>
          </p:nvPr>
        </p:nvSpPr>
        <p:spPr>
          <a:xfrm>
            <a:off x="4648200" y="1558636"/>
            <a:ext cx="3962400" cy="4461164"/>
          </a:xfrm>
        </p:spPr>
        <p:txBody>
          <a:bodyPr>
            <a:normAutofit fontScale="77500" lnSpcReduction="20000"/>
          </a:bodyPr>
          <a:lstStyle/>
          <a:p>
            <a:r>
              <a:rPr lang="en-US" dirty="0"/>
              <a:t>The tripod fracture is the most common fracture of the facial </a:t>
            </a:r>
            <a:r>
              <a:rPr lang="en-US" dirty="0" smtClean="0"/>
              <a:t>bones.</a:t>
            </a:r>
          </a:p>
          <a:p>
            <a:r>
              <a:rPr lang="en-US" dirty="0" smtClean="0"/>
              <a:t>The </a:t>
            </a:r>
            <a:r>
              <a:rPr lang="en-US" dirty="0"/>
              <a:t>mechanism of injury represents a blow over the malar eminence and primarily involves the </a:t>
            </a:r>
            <a:r>
              <a:rPr lang="en-US" dirty="0" err="1"/>
              <a:t>zygoma</a:t>
            </a:r>
            <a:r>
              <a:rPr lang="en-US" dirty="0"/>
              <a:t>. </a:t>
            </a:r>
            <a:endParaRPr lang="en-US" dirty="0" smtClean="0"/>
          </a:p>
          <a:p>
            <a:r>
              <a:rPr lang="en-US" dirty="0" smtClean="0"/>
              <a:t>Because </a:t>
            </a:r>
            <a:r>
              <a:rPr lang="en-US" dirty="0"/>
              <a:t>of the three components of this fracture, it was named </a:t>
            </a:r>
            <a:r>
              <a:rPr lang="en-US" b="1" i="1" dirty="0">
                <a:solidFill>
                  <a:srgbClr val="FF0000"/>
                </a:solidFill>
              </a:rPr>
              <a:t>tripod fracture</a:t>
            </a:r>
            <a:r>
              <a:rPr lang="en-US" b="1" i="1" dirty="0" smtClean="0">
                <a:solidFill>
                  <a:srgbClr val="FF0000"/>
                </a:solidFill>
              </a:rPr>
              <a:t>.</a:t>
            </a:r>
            <a:r>
              <a:rPr lang="en-US" dirty="0"/>
              <a:t/>
            </a:r>
            <a:br>
              <a:rPr lang="en-US" dirty="0"/>
            </a:br>
            <a:endParaRPr lang="en-US" dirty="0"/>
          </a:p>
        </p:txBody>
      </p:sp>
      <p:pic>
        <p:nvPicPr>
          <p:cNvPr id="3074" name="Picture 2" descr="Fracture of the left cheekbone (zygoma). (Illus. from Surgery of Facial Bone Fractures by John E. Sherman M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58636"/>
            <a:ext cx="4191000" cy="414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81400" y="2514600"/>
            <a:ext cx="1219200" cy="646331"/>
          </a:xfrm>
          <a:prstGeom prst="rect">
            <a:avLst/>
          </a:prstGeom>
          <a:noFill/>
        </p:spPr>
        <p:txBody>
          <a:bodyPr wrap="square" rtlCol="0">
            <a:spAutoFit/>
          </a:bodyPr>
          <a:lstStyle/>
          <a:p>
            <a:r>
              <a:rPr lang="en-US" b="1" dirty="0" err="1" smtClean="0">
                <a:solidFill>
                  <a:srgbClr val="FF0000"/>
                </a:solidFill>
              </a:rPr>
              <a:t>zygomatic</a:t>
            </a:r>
            <a:r>
              <a:rPr lang="en-US" b="1" dirty="0" smtClean="0">
                <a:solidFill>
                  <a:srgbClr val="FF0000"/>
                </a:solidFill>
              </a:rPr>
              <a:t> </a:t>
            </a:r>
            <a:r>
              <a:rPr lang="en-US" b="1" dirty="0">
                <a:solidFill>
                  <a:srgbClr val="FF0000"/>
                </a:solidFill>
              </a:rPr>
              <a:t>arch</a:t>
            </a:r>
          </a:p>
        </p:txBody>
      </p:sp>
      <p:sp>
        <p:nvSpPr>
          <p:cNvPr id="5" name="TextBox 4"/>
          <p:cNvSpPr txBox="1"/>
          <p:nvPr/>
        </p:nvSpPr>
        <p:spPr>
          <a:xfrm>
            <a:off x="2576945" y="1579418"/>
            <a:ext cx="914400" cy="646330"/>
          </a:xfrm>
          <a:prstGeom prst="rect">
            <a:avLst/>
          </a:prstGeom>
          <a:noFill/>
        </p:spPr>
        <p:txBody>
          <a:bodyPr wrap="square" rtlCol="0">
            <a:spAutoFit/>
          </a:bodyPr>
          <a:lstStyle/>
          <a:p>
            <a:r>
              <a:rPr lang="en-US" b="1" dirty="0">
                <a:solidFill>
                  <a:srgbClr val="FF0000"/>
                </a:solidFill>
              </a:rPr>
              <a:t>orbital process</a:t>
            </a:r>
          </a:p>
        </p:txBody>
      </p:sp>
      <p:sp>
        <p:nvSpPr>
          <p:cNvPr id="6" name="TextBox 5"/>
          <p:cNvSpPr txBox="1"/>
          <p:nvPr/>
        </p:nvSpPr>
        <p:spPr>
          <a:xfrm>
            <a:off x="2566554" y="4267199"/>
            <a:ext cx="1309255" cy="646331"/>
          </a:xfrm>
          <a:prstGeom prst="rect">
            <a:avLst/>
          </a:prstGeom>
          <a:noFill/>
        </p:spPr>
        <p:txBody>
          <a:bodyPr wrap="square" rtlCol="0">
            <a:spAutoFit/>
          </a:bodyPr>
          <a:lstStyle/>
          <a:p>
            <a:r>
              <a:rPr lang="en-US" b="1" dirty="0">
                <a:solidFill>
                  <a:srgbClr val="FF0000"/>
                </a:solidFill>
              </a:rPr>
              <a:t>maxillary process</a:t>
            </a:r>
          </a:p>
        </p:txBody>
      </p:sp>
    </p:spTree>
    <p:extLst>
      <p:ext uri="{BB962C8B-B14F-4D97-AF65-F5344CB8AC3E}">
        <p14:creationId xmlns:p14="http://schemas.microsoft.com/office/powerpoint/2010/main" val="4268149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b="1" dirty="0" smtClean="0"/>
              <a:t>LE FORT FRACTURE</a:t>
            </a:r>
            <a:endParaRPr lang="en-US" b="1" dirty="0"/>
          </a:p>
        </p:txBody>
      </p:sp>
    </p:spTree>
    <p:extLst>
      <p:ext uri="{BB962C8B-B14F-4D97-AF65-F5344CB8AC3E}">
        <p14:creationId xmlns:p14="http://schemas.microsoft.com/office/powerpoint/2010/main" val="2611439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 FORT FRACTURE</a:t>
            </a:r>
            <a:endParaRPr lang="en-US" dirty="0"/>
          </a:p>
        </p:txBody>
      </p:sp>
      <p:sp>
        <p:nvSpPr>
          <p:cNvPr id="3" name="Content Placeholder 2"/>
          <p:cNvSpPr>
            <a:spLocks noGrp="1"/>
          </p:cNvSpPr>
          <p:nvPr>
            <p:ph idx="1"/>
          </p:nvPr>
        </p:nvSpPr>
        <p:spPr/>
        <p:txBody>
          <a:bodyPr/>
          <a:lstStyle/>
          <a:p>
            <a:r>
              <a:rPr lang="en-US" b="1" dirty="0"/>
              <a:t>Le Fort fractures</a:t>
            </a:r>
            <a:r>
              <a:rPr lang="en-US" dirty="0"/>
              <a:t> are fractures of the </a:t>
            </a:r>
            <a:r>
              <a:rPr lang="en-US" dirty="0" err="1"/>
              <a:t>midface</a:t>
            </a:r>
            <a:r>
              <a:rPr lang="en-US" dirty="0"/>
              <a:t>, which collectively involve separation of all or a portion of the </a:t>
            </a:r>
            <a:r>
              <a:rPr lang="en-US" dirty="0" err="1"/>
              <a:t>midface</a:t>
            </a:r>
            <a:r>
              <a:rPr lang="en-US" dirty="0"/>
              <a:t> from the skull base</a:t>
            </a:r>
            <a:r>
              <a:rPr lang="en-US" dirty="0" smtClean="0"/>
              <a:t>.</a:t>
            </a:r>
          </a:p>
          <a:p>
            <a:r>
              <a:rPr lang="en-US" dirty="0"/>
              <a:t>The Le Fort classification system attempts to distinguish according to the plane of injury. </a:t>
            </a:r>
            <a:endParaRPr lang="en-US" dirty="0" smtClean="0"/>
          </a:p>
          <a:p>
            <a:r>
              <a:rPr lang="en-US" b="1" dirty="0">
                <a:solidFill>
                  <a:srgbClr val="FF0000"/>
                </a:solidFill>
              </a:rPr>
              <a:t>F</a:t>
            </a:r>
            <a:r>
              <a:rPr lang="en-US" b="1" dirty="0" smtClean="0">
                <a:solidFill>
                  <a:srgbClr val="FF0000"/>
                </a:solidFill>
              </a:rPr>
              <a:t>racture </a:t>
            </a:r>
            <a:r>
              <a:rPr lang="en-US" b="1" dirty="0">
                <a:solidFill>
                  <a:srgbClr val="FF0000"/>
                </a:solidFill>
              </a:rPr>
              <a:t>of the </a:t>
            </a:r>
            <a:r>
              <a:rPr lang="en-US" b="1" dirty="0" err="1">
                <a:solidFill>
                  <a:srgbClr val="FF0000"/>
                </a:solidFill>
              </a:rPr>
              <a:t>pterygoid</a:t>
            </a:r>
            <a:r>
              <a:rPr lang="en-US" b="1" dirty="0">
                <a:solidFill>
                  <a:srgbClr val="FF0000"/>
                </a:solidFill>
              </a:rPr>
              <a:t> plates is mandatory to diagnose Le Fort </a:t>
            </a:r>
            <a:r>
              <a:rPr lang="en-US" b="1" dirty="0" smtClean="0">
                <a:solidFill>
                  <a:srgbClr val="FF0000"/>
                </a:solidFill>
              </a:rPr>
              <a:t>fractures</a:t>
            </a:r>
            <a:r>
              <a:rPr lang="en-US" dirty="0"/>
              <a:t> </a:t>
            </a:r>
            <a:r>
              <a:rPr lang="en-US" b="1" dirty="0" smtClean="0">
                <a:solidFill>
                  <a:srgbClr val="FF0000"/>
                </a:solidFill>
              </a:rPr>
              <a:t>(CT).</a:t>
            </a:r>
            <a:endParaRPr lang="en-US" b="1" dirty="0">
              <a:solidFill>
                <a:srgbClr val="FF0000"/>
              </a:solidFill>
            </a:endParaRPr>
          </a:p>
          <a:p>
            <a:endParaRPr lang="en-US" dirty="0"/>
          </a:p>
        </p:txBody>
      </p:sp>
    </p:spTree>
    <p:extLst>
      <p:ext uri="{BB962C8B-B14F-4D97-AF65-F5344CB8AC3E}">
        <p14:creationId xmlns:p14="http://schemas.microsoft.com/office/powerpoint/2010/main" val="1748841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Image result for le fort fra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7" y="304800"/>
            <a:ext cx="8771465" cy="5638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6260068"/>
            <a:ext cx="1877886" cy="369332"/>
          </a:xfrm>
          <a:prstGeom prst="rect">
            <a:avLst/>
          </a:prstGeom>
          <a:noFill/>
        </p:spPr>
        <p:txBody>
          <a:bodyPr wrap="none" rtlCol="0">
            <a:spAutoFit/>
          </a:bodyPr>
          <a:lstStyle/>
          <a:p>
            <a:r>
              <a:rPr lang="en-US" b="1" dirty="0" smtClean="0">
                <a:solidFill>
                  <a:schemeClr val="accent4">
                    <a:lumMod val="50000"/>
                  </a:schemeClr>
                </a:solidFill>
              </a:rPr>
              <a:t>FLOATING PALATE</a:t>
            </a:r>
            <a:endParaRPr lang="en-US" b="1" dirty="0">
              <a:solidFill>
                <a:schemeClr val="accent4">
                  <a:lumMod val="50000"/>
                </a:schemeClr>
              </a:solidFill>
            </a:endParaRPr>
          </a:p>
        </p:txBody>
      </p:sp>
      <p:sp>
        <p:nvSpPr>
          <p:cNvPr id="6" name="TextBox 5"/>
          <p:cNvSpPr txBox="1"/>
          <p:nvPr/>
        </p:nvSpPr>
        <p:spPr>
          <a:xfrm>
            <a:off x="3581400" y="6260068"/>
            <a:ext cx="2049407" cy="369332"/>
          </a:xfrm>
          <a:prstGeom prst="rect">
            <a:avLst/>
          </a:prstGeom>
          <a:noFill/>
        </p:spPr>
        <p:txBody>
          <a:bodyPr wrap="none" rtlCol="0">
            <a:spAutoFit/>
          </a:bodyPr>
          <a:lstStyle/>
          <a:p>
            <a:r>
              <a:rPr lang="en-US" b="1" dirty="0" smtClean="0">
                <a:solidFill>
                  <a:schemeClr val="accent4">
                    <a:lumMod val="50000"/>
                  </a:schemeClr>
                </a:solidFill>
              </a:rPr>
              <a:t>FLOATING MAXILLA</a:t>
            </a:r>
            <a:endParaRPr lang="en-US" b="1" dirty="0">
              <a:solidFill>
                <a:schemeClr val="accent4">
                  <a:lumMod val="50000"/>
                </a:schemeClr>
              </a:solidFill>
            </a:endParaRPr>
          </a:p>
        </p:txBody>
      </p:sp>
      <p:sp>
        <p:nvSpPr>
          <p:cNvPr id="7" name="TextBox 6"/>
          <p:cNvSpPr txBox="1"/>
          <p:nvPr/>
        </p:nvSpPr>
        <p:spPr>
          <a:xfrm>
            <a:off x="6705600" y="6260068"/>
            <a:ext cx="1648913" cy="369332"/>
          </a:xfrm>
          <a:prstGeom prst="rect">
            <a:avLst/>
          </a:prstGeom>
          <a:noFill/>
        </p:spPr>
        <p:txBody>
          <a:bodyPr wrap="none" rtlCol="0">
            <a:spAutoFit/>
          </a:bodyPr>
          <a:lstStyle/>
          <a:p>
            <a:r>
              <a:rPr lang="en-US" b="1" dirty="0" smtClean="0">
                <a:solidFill>
                  <a:schemeClr val="accent4">
                    <a:lumMod val="50000"/>
                  </a:schemeClr>
                </a:solidFill>
              </a:rPr>
              <a:t>FLOATING FACE</a:t>
            </a:r>
            <a:endParaRPr lang="en-US" b="1" dirty="0">
              <a:solidFill>
                <a:schemeClr val="accent4">
                  <a:lumMod val="50000"/>
                </a:schemeClr>
              </a:solidFill>
            </a:endParaRPr>
          </a:p>
        </p:txBody>
      </p:sp>
    </p:spTree>
    <p:extLst>
      <p:ext uri="{BB962C8B-B14F-4D97-AF65-F5344CB8AC3E}">
        <p14:creationId xmlns:p14="http://schemas.microsoft.com/office/powerpoint/2010/main" val="1155094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228600"/>
            <a:ext cx="8686800" cy="6400800"/>
          </a:xfrm>
        </p:spPr>
        <p:txBody>
          <a:bodyPr>
            <a:normAutofit/>
          </a:bodyPr>
          <a:lstStyle/>
          <a:p>
            <a:r>
              <a:rPr lang="en-US" b="1" i="1" dirty="0"/>
              <a:t>Le Fort </a:t>
            </a:r>
            <a:r>
              <a:rPr lang="en-US" b="1" i="1" dirty="0" smtClean="0"/>
              <a:t>1. </a:t>
            </a:r>
            <a:r>
              <a:rPr lang="en-US" dirty="0" smtClean="0"/>
              <a:t>Represents </a:t>
            </a:r>
            <a:r>
              <a:rPr lang="en-US" dirty="0"/>
              <a:t>a fracture through the </a:t>
            </a:r>
            <a:r>
              <a:rPr lang="en-US" dirty="0" err="1"/>
              <a:t>midportion</a:t>
            </a:r>
            <a:r>
              <a:rPr lang="en-US" dirty="0"/>
              <a:t> of the maxilla and the </a:t>
            </a:r>
            <a:r>
              <a:rPr lang="en-US" dirty="0" err="1"/>
              <a:t>pterygoid</a:t>
            </a:r>
            <a:r>
              <a:rPr lang="en-US" dirty="0"/>
              <a:t> plates</a:t>
            </a:r>
            <a:r>
              <a:rPr lang="en-US" dirty="0" smtClean="0"/>
              <a:t>.</a:t>
            </a:r>
            <a:endParaRPr lang="en-US" dirty="0"/>
          </a:p>
          <a:p>
            <a:r>
              <a:rPr lang="en-US" b="1" i="1" dirty="0"/>
              <a:t>Le Fort </a:t>
            </a:r>
            <a:r>
              <a:rPr lang="en-US" b="1" i="1" dirty="0" smtClean="0"/>
              <a:t>2. </a:t>
            </a:r>
            <a:r>
              <a:rPr lang="en-US" dirty="0"/>
              <a:t>O</a:t>
            </a:r>
            <a:r>
              <a:rPr lang="en-US" dirty="0" smtClean="0"/>
              <a:t>ccurs </a:t>
            </a:r>
            <a:r>
              <a:rPr lang="en-US" dirty="0"/>
              <a:t>as a result of a blow to the </a:t>
            </a:r>
            <a:r>
              <a:rPr lang="en-US" dirty="0" err="1"/>
              <a:t>nasofrontal</a:t>
            </a:r>
            <a:r>
              <a:rPr lang="en-US" dirty="0"/>
              <a:t> area. fracture arch passes through posterior alveolar ridge, lateral walls of maxillary sinuses, inferior orbital rim and nasal bones</a:t>
            </a:r>
          </a:p>
          <a:p>
            <a:r>
              <a:rPr lang="en-US" b="1" i="1" dirty="0" smtClean="0"/>
              <a:t>Le </a:t>
            </a:r>
            <a:r>
              <a:rPr lang="en-US" b="1" i="1" dirty="0"/>
              <a:t>Fort </a:t>
            </a:r>
            <a:r>
              <a:rPr lang="en-US" b="1" i="1" dirty="0" smtClean="0"/>
              <a:t>3. </a:t>
            </a:r>
            <a:r>
              <a:rPr lang="en-US" dirty="0"/>
              <a:t>C</a:t>
            </a:r>
            <a:r>
              <a:rPr lang="en-US" dirty="0" smtClean="0"/>
              <a:t>raniofacial </a:t>
            </a:r>
            <a:r>
              <a:rPr lang="en-US" dirty="0" err="1"/>
              <a:t>dysjunction</a:t>
            </a:r>
            <a:endParaRPr lang="en-US" dirty="0"/>
          </a:p>
          <a:p>
            <a:pPr marL="400050" lvl="1" indent="0">
              <a:buNone/>
            </a:pPr>
            <a:r>
              <a:rPr lang="en-US" sz="3200" dirty="0"/>
              <a:t>F</a:t>
            </a:r>
            <a:r>
              <a:rPr lang="en-US" sz="3200" dirty="0" smtClean="0"/>
              <a:t>racture </a:t>
            </a:r>
            <a:r>
              <a:rPr lang="en-US" sz="3200" dirty="0"/>
              <a:t>line passes through </a:t>
            </a:r>
            <a:r>
              <a:rPr lang="en-US" sz="3200" dirty="0" err="1"/>
              <a:t>nasofrontal</a:t>
            </a:r>
            <a:r>
              <a:rPr lang="en-US" sz="3200" dirty="0"/>
              <a:t> suture, </a:t>
            </a:r>
            <a:r>
              <a:rPr lang="en-US" sz="3200" dirty="0" err="1"/>
              <a:t>maxillo</a:t>
            </a:r>
            <a:r>
              <a:rPr lang="en-US" sz="3200" dirty="0"/>
              <a:t>-frontal suture, orbital wall, and </a:t>
            </a:r>
            <a:r>
              <a:rPr lang="en-US" sz="3200" dirty="0" err="1"/>
              <a:t>zygomatic</a:t>
            </a:r>
            <a:r>
              <a:rPr lang="en-US" sz="3200" dirty="0"/>
              <a:t> arch / </a:t>
            </a:r>
            <a:r>
              <a:rPr lang="en-US" sz="3200" dirty="0" err="1"/>
              <a:t>zygomaticofrontal</a:t>
            </a:r>
            <a:r>
              <a:rPr lang="en-US" sz="3200" dirty="0"/>
              <a:t> </a:t>
            </a:r>
            <a:r>
              <a:rPr lang="en-US" sz="3200" dirty="0" smtClean="0"/>
              <a:t>suture </a:t>
            </a:r>
            <a:endParaRPr lang="en-US" sz="3200" dirty="0"/>
          </a:p>
          <a:p>
            <a:endParaRPr lang="en-US" dirty="0"/>
          </a:p>
        </p:txBody>
      </p:sp>
    </p:spTree>
    <p:extLst>
      <p:ext uri="{BB962C8B-B14F-4D97-AF65-F5344CB8AC3E}">
        <p14:creationId xmlns:p14="http://schemas.microsoft.com/office/powerpoint/2010/main" val="6133925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 FORT TYPE I</a:t>
            </a:r>
            <a:endParaRPr lang="en-US" b="1" dirty="0"/>
          </a:p>
        </p:txBody>
      </p:sp>
      <p:pic>
        <p:nvPicPr>
          <p:cNvPr id="9218" name="Picture 2" descr="https://images.radiopaedia.org/images/572316/06f940a4dde4174cd1750d899c9aea_big_ga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83327"/>
            <a:ext cx="426341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images.radiopaedia.org/images/572318/b7daed5842901730c822da48563dbc_big_gall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810" y="1683327"/>
            <a:ext cx="4267200" cy="379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672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https://images.radiopaedia.org/images/1001/f02382bd56dcf89ed78ad8e9bbb69e_big_ga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4953000" cy="56324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2200" y="2887227"/>
            <a:ext cx="1676400" cy="1077218"/>
          </a:xfrm>
          <a:prstGeom prst="rect">
            <a:avLst/>
          </a:prstGeom>
          <a:noFill/>
        </p:spPr>
        <p:txBody>
          <a:bodyPr wrap="square" rtlCol="0">
            <a:spAutoFit/>
          </a:bodyPr>
          <a:lstStyle/>
          <a:p>
            <a:r>
              <a:rPr lang="en-US" sz="3200" b="1" dirty="0" smtClean="0"/>
              <a:t>LE FORT TYPE II</a:t>
            </a:r>
            <a:endParaRPr lang="en-US" sz="3200" b="1" dirty="0"/>
          </a:p>
        </p:txBody>
      </p:sp>
    </p:spTree>
    <p:extLst>
      <p:ext uri="{BB962C8B-B14F-4D97-AF65-F5344CB8AC3E}">
        <p14:creationId xmlns:p14="http://schemas.microsoft.com/office/powerpoint/2010/main" val="26343553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Le Fort III fra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57" y="228600"/>
            <a:ext cx="442341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e Fort III fra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95600"/>
            <a:ext cx="5143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6800" y="4648200"/>
            <a:ext cx="1676400" cy="1077218"/>
          </a:xfrm>
          <a:prstGeom prst="rect">
            <a:avLst/>
          </a:prstGeom>
          <a:noFill/>
        </p:spPr>
        <p:txBody>
          <a:bodyPr wrap="square" rtlCol="0">
            <a:spAutoFit/>
          </a:bodyPr>
          <a:lstStyle/>
          <a:p>
            <a:r>
              <a:rPr lang="en-US" sz="3200" b="1" dirty="0" smtClean="0"/>
              <a:t>LE FORT TYPE III</a:t>
            </a:r>
            <a:endParaRPr lang="en-US" sz="3200" b="1" dirty="0"/>
          </a:p>
        </p:txBody>
      </p:sp>
    </p:spTree>
    <p:extLst>
      <p:ext uri="{BB962C8B-B14F-4D97-AF65-F5344CB8AC3E}">
        <p14:creationId xmlns:p14="http://schemas.microsoft.com/office/powerpoint/2010/main" val="2143283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LINEAR FRACTURE</a:t>
            </a: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06" t="33072" r="52813" b="33464"/>
          <a:stretch/>
        </p:blipFill>
        <p:spPr bwMode="auto">
          <a:xfrm>
            <a:off x="1371600" y="1343462"/>
            <a:ext cx="6520542" cy="449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p:txBody>
          <a:bodyPr/>
          <a:lstStyle/>
          <a:p>
            <a:endParaRPr lang="en-US" dirty="0"/>
          </a:p>
        </p:txBody>
      </p:sp>
      <p:sp>
        <p:nvSpPr>
          <p:cNvPr id="6" name="TextBox 5"/>
          <p:cNvSpPr txBox="1"/>
          <p:nvPr/>
        </p:nvSpPr>
        <p:spPr>
          <a:xfrm rot="10800000" flipV="1">
            <a:off x="609600" y="5940809"/>
            <a:ext cx="7391400" cy="523220"/>
          </a:xfrm>
          <a:prstGeom prst="rect">
            <a:avLst/>
          </a:prstGeom>
          <a:noFill/>
        </p:spPr>
        <p:txBody>
          <a:bodyPr wrap="square" rtlCol="0">
            <a:spAutoFit/>
          </a:bodyPr>
          <a:lstStyle/>
          <a:p>
            <a:pPr algn="ctr"/>
            <a:r>
              <a:rPr lang="en-US" sz="2800" b="1" dirty="0">
                <a:latin typeface="+mj-lt"/>
              </a:rPr>
              <a:t>Lateral Skull, Parietal </a:t>
            </a:r>
            <a:r>
              <a:rPr lang="en-US" sz="2800" b="1" dirty="0" smtClean="0">
                <a:latin typeface="+mj-lt"/>
              </a:rPr>
              <a:t>Bone</a:t>
            </a:r>
            <a:endParaRPr lang="en-US" sz="2800" b="1" dirty="0">
              <a:latin typeface="+mj-lt"/>
            </a:endParaRPr>
          </a:p>
        </p:txBody>
      </p:sp>
    </p:spTree>
    <p:extLst>
      <p:ext uri="{BB962C8B-B14F-4D97-AF65-F5344CB8AC3E}">
        <p14:creationId xmlns:p14="http://schemas.microsoft.com/office/powerpoint/2010/main" val="207957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b="1" dirty="0"/>
              <a:t>FRACTURES AND DISLOCATIONS OF THE SPINE</a:t>
            </a:r>
            <a:endParaRPr lang="en-US" dirty="0"/>
          </a:p>
        </p:txBody>
      </p:sp>
    </p:spTree>
    <p:extLst>
      <p:ext uri="{BB962C8B-B14F-4D97-AF65-F5344CB8AC3E}">
        <p14:creationId xmlns:p14="http://schemas.microsoft.com/office/powerpoint/2010/main" val="142071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rmAutofit fontScale="90000"/>
          </a:bodyPr>
          <a:lstStyle/>
          <a:p>
            <a:r>
              <a:rPr lang="en-US" b="1" dirty="0"/>
              <a:t/>
            </a:r>
            <a:br>
              <a:rPr lang="en-US" b="1" dirty="0"/>
            </a:br>
            <a:r>
              <a:rPr lang="en-US" dirty="0"/>
              <a:t/>
            </a:r>
            <a:br>
              <a:rPr lang="en-US" dirty="0"/>
            </a:br>
            <a:endParaRPr lang="en-US" dirty="0"/>
          </a:p>
        </p:txBody>
      </p:sp>
      <p:sp>
        <p:nvSpPr>
          <p:cNvPr id="3" name="Content Placeholder 2"/>
          <p:cNvSpPr>
            <a:spLocks noGrp="1"/>
          </p:cNvSpPr>
          <p:nvPr>
            <p:ph idx="1"/>
          </p:nvPr>
        </p:nvSpPr>
        <p:spPr>
          <a:xfrm>
            <a:off x="457200" y="1371600"/>
            <a:ext cx="8229600" cy="5257800"/>
          </a:xfrm>
        </p:spPr>
        <p:txBody>
          <a:bodyPr>
            <a:normAutofit fontScale="92500" lnSpcReduction="10000"/>
          </a:bodyPr>
          <a:lstStyle/>
          <a:p>
            <a:r>
              <a:rPr lang="en-US" dirty="0" smtClean="0"/>
              <a:t>Fractures of spinal column found most commonly at C1-C2, C5-C7 and T12- L1.</a:t>
            </a:r>
          </a:p>
          <a:p>
            <a:r>
              <a:rPr lang="en-US" dirty="0"/>
              <a:t>Spinal fractures and spinal cord injuries result mostly from automobile accidents and sports activities</a:t>
            </a:r>
            <a:r>
              <a:rPr lang="en-US" dirty="0" smtClean="0"/>
              <a:t>.</a:t>
            </a:r>
          </a:p>
          <a:p>
            <a:r>
              <a:rPr lang="en-US" dirty="0"/>
              <a:t>Spinal cord injuries occur in 10-14% of spinal fractures and </a:t>
            </a:r>
            <a:r>
              <a:rPr lang="en-US" dirty="0" smtClean="0"/>
              <a:t>dislocations.</a:t>
            </a:r>
          </a:p>
          <a:p>
            <a:r>
              <a:rPr lang="en-US" dirty="0"/>
              <a:t>Flexion is the most common line of force in spinal injuries, with extension, rotation, shearing, compression, and distraction occurring less frequently.</a:t>
            </a:r>
            <a:endParaRPr lang="en-US" dirty="0" smtClean="0"/>
          </a:p>
          <a:p>
            <a:endParaRPr lang="en-US" dirty="0"/>
          </a:p>
        </p:txBody>
      </p:sp>
    </p:spTree>
    <p:extLst>
      <p:ext uri="{BB962C8B-B14F-4D97-AF65-F5344CB8AC3E}">
        <p14:creationId xmlns:p14="http://schemas.microsoft.com/office/powerpoint/2010/main" val="39942473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5615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792162"/>
          </a:xfrm>
        </p:spPr>
        <p:txBody>
          <a:bodyPr>
            <a:noAutofit/>
          </a:bodyPr>
          <a:lstStyle/>
          <a:p>
            <a:r>
              <a:rPr lang="en-US" sz="4800" b="1" dirty="0" smtClean="0"/>
              <a:t>CERVICAL SPINE</a:t>
            </a:r>
            <a:endParaRPr lang="en-US" sz="4800" b="1" dirty="0"/>
          </a:p>
        </p:txBody>
      </p:sp>
    </p:spTree>
    <p:extLst>
      <p:ext uri="{BB962C8B-B14F-4D97-AF65-F5344CB8AC3E}">
        <p14:creationId xmlns:p14="http://schemas.microsoft.com/office/powerpoint/2010/main" val="3918379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3124200"/>
            <a:ext cx="8229600" cy="1524000"/>
          </a:xfrm>
        </p:spPr>
        <p:txBody>
          <a:bodyPr>
            <a:normAutofit/>
          </a:bodyPr>
          <a:lstStyle/>
          <a:p>
            <a:pPr marL="0" indent="0" algn="ctr">
              <a:buNone/>
            </a:pPr>
            <a:r>
              <a:rPr lang="en-US" sz="5400" b="1" dirty="0" smtClean="0"/>
              <a:t>Fractures of the atlas</a:t>
            </a:r>
            <a:endParaRPr lang="en-US" sz="5400" b="1" dirty="0"/>
          </a:p>
        </p:txBody>
      </p:sp>
    </p:spTree>
    <p:extLst>
      <p:ext uri="{BB962C8B-B14F-4D97-AF65-F5344CB8AC3E}">
        <p14:creationId xmlns:p14="http://schemas.microsoft.com/office/powerpoint/2010/main" val="15273592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5-09 at 21.24.4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021" r="129"/>
          <a:stretch/>
        </p:blipFill>
        <p:spPr>
          <a:xfrm>
            <a:off x="2815937" y="2514600"/>
            <a:ext cx="6195723" cy="4229066"/>
          </a:xfrm>
        </p:spPr>
      </p:pic>
      <p:pic>
        <p:nvPicPr>
          <p:cNvPr id="1026" name="Picture 2" descr="Image result for OPEN MOUTH VIEW 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5299364" cy="259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7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5-09 at 21.26.23.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6963" r="2439" b="-14424"/>
          <a:stretch/>
        </p:blipFill>
        <p:spPr>
          <a:xfrm>
            <a:off x="1828800" y="1143000"/>
            <a:ext cx="5532863" cy="5354469"/>
          </a:xfrm>
          <a:prstGeom prst="rect">
            <a:avLst/>
          </a:prstGeom>
        </p:spPr>
      </p:pic>
    </p:spTree>
    <p:extLst>
      <p:ext uri="{BB962C8B-B14F-4D97-AF65-F5344CB8AC3E}">
        <p14:creationId xmlns:p14="http://schemas.microsoft.com/office/powerpoint/2010/main" val="1205522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39" t="14861" r="43777" b="26321"/>
          <a:stretch/>
        </p:blipFill>
        <p:spPr bwMode="auto">
          <a:xfrm>
            <a:off x="228600" y="914400"/>
            <a:ext cx="853866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873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t>JEFFERSON’S FRACTURE</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Burst fracture of C1 with fractures through anterior and posterior arches.</a:t>
            </a:r>
          </a:p>
          <a:p>
            <a:r>
              <a:rPr lang="en-US" dirty="0" smtClean="0"/>
              <a:t>Automobile injury OR Diving head first into shallow water. Axial compression injury.</a:t>
            </a:r>
          </a:p>
          <a:p>
            <a:r>
              <a:rPr lang="en-US" dirty="0" smtClean="0"/>
              <a:t>Not normally associated with neurological deficit</a:t>
            </a:r>
          </a:p>
          <a:p>
            <a:pPr lvl="1"/>
            <a:r>
              <a:rPr lang="en-US" dirty="0" err="1" smtClean="0"/>
              <a:t>Retropulsed</a:t>
            </a:r>
            <a:r>
              <a:rPr lang="en-US" dirty="0" smtClean="0"/>
              <a:t> fragment</a:t>
            </a:r>
          </a:p>
          <a:p>
            <a:r>
              <a:rPr lang="en-US" dirty="0" smtClean="0"/>
              <a:t>Associations:</a:t>
            </a:r>
          </a:p>
          <a:p>
            <a:pPr lvl="1"/>
            <a:r>
              <a:rPr lang="en-US" dirty="0" smtClean="0"/>
              <a:t>Other C-spine injuries (50%)</a:t>
            </a:r>
          </a:p>
          <a:p>
            <a:pPr lvl="1"/>
            <a:r>
              <a:rPr lang="en-US" dirty="0" smtClean="0"/>
              <a:t>C2 fracture (33%)</a:t>
            </a:r>
          </a:p>
          <a:p>
            <a:pPr lvl="1"/>
            <a:r>
              <a:rPr lang="en-US" dirty="0" smtClean="0"/>
              <a:t>Head injury (children 25-50%)</a:t>
            </a:r>
          </a:p>
          <a:p>
            <a:pPr lvl="1"/>
            <a:r>
              <a:rPr lang="en-US" dirty="0"/>
              <a:t>V</a:t>
            </a:r>
            <a:r>
              <a:rPr lang="en-US" dirty="0" smtClean="0"/>
              <a:t>ertebral artery injury </a:t>
            </a:r>
          </a:p>
          <a:p>
            <a:pPr lvl="1"/>
            <a:r>
              <a:rPr lang="en-US" dirty="0"/>
              <a:t>E</a:t>
            </a:r>
            <a:r>
              <a:rPr lang="en-US" dirty="0" smtClean="0"/>
              <a:t>xtra-cranial nerve injury</a:t>
            </a:r>
            <a:endParaRPr lang="en-US" dirty="0"/>
          </a:p>
        </p:txBody>
      </p:sp>
    </p:spTree>
    <p:extLst>
      <p:ext uri="{BB962C8B-B14F-4D97-AF65-F5344CB8AC3E}">
        <p14:creationId xmlns:p14="http://schemas.microsoft.com/office/powerpoint/2010/main" val="132524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25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25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25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25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25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25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25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Unilateral Jefferson’s fracture</a:t>
            </a:r>
            <a:endParaRPr lang="en-US" b="1"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9" t="17373" r="44893" b="41183"/>
          <a:stretch/>
        </p:blipFill>
        <p:spPr bwMode="auto">
          <a:xfrm>
            <a:off x="76200" y="2209800"/>
            <a:ext cx="8789024" cy="361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265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2290"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5948" t="2449" b="21329"/>
          <a:stretch/>
        </p:blipFill>
        <p:spPr bwMode="auto">
          <a:xfrm>
            <a:off x="4267200" y="2667000"/>
            <a:ext cx="4614842" cy="401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306" t="33072" r="52813" b="33464"/>
          <a:stretch/>
        </p:blipFill>
        <p:spPr bwMode="auto">
          <a:xfrm>
            <a:off x="2538919" y="56389"/>
            <a:ext cx="4620638" cy="318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flipH="1">
            <a:off x="7467600" y="5029200"/>
            <a:ext cx="114300" cy="4572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flipH="1">
            <a:off x="8039100" y="4800600"/>
            <a:ext cx="114300" cy="4572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38825" y="4331660"/>
            <a:ext cx="2086149" cy="338554"/>
          </a:xfrm>
          <a:prstGeom prst="rect">
            <a:avLst/>
          </a:prstGeom>
          <a:noFill/>
        </p:spPr>
        <p:txBody>
          <a:bodyPr wrap="none" rtlCol="0">
            <a:spAutoFit/>
          </a:bodyPr>
          <a:lstStyle/>
          <a:p>
            <a:r>
              <a:rPr lang="en-US" sz="1600" b="1" dirty="0" smtClean="0">
                <a:solidFill>
                  <a:srgbClr val="002060"/>
                </a:solidFill>
              </a:rPr>
              <a:t>VASCULAR MARKINGS</a:t>
            </a:r>
            <a:endParaRPr lang="en-US" sz="1600" b="1" dirty="0">
              <a:solidFill>
                <a:srgbClr val="002060"/>
              </a:solidFill>
            </a:endParaRPr>
          </a:p>
        </p:txBody>
      </p:sp>
      <p:sp>
        <p:nvSpPr>
          <p:cNvPr id="9" name="TextBox 8"/>
          <p:cNvSpPr txBox="1"/>
          <p:nvPr/>
        </p:nvSpPr>
        <p:spPr>
          <a:xfrm>
            <a:off x="4191000" y="1479190"/>
            <a:ext cx="1499321" cy="338554"/>
          </a:xfrm>
          <a:prstGeom prst="rect">
            <a:avLst/>
          </a:prstGeom>
          <a:noFill/>
        </p:spPr>
        <p:txBody>
          <a:bodyPr wrap="none" rtlCol="0">
            <a:spAutoFit/>
          </a:bodyPr>
          <a:lstStyle/>
          <a:p>
            <a:r>
              <a:rPr lang="en-US" sz="1600" b="1" dirty="0" smtClean="0">
                <a:solidFill>
                  <a:srgbClr val="002060"/>
                </a:solidFill>
              </a:rPr>
              <a:t>FRACTURE LINE</a:t>
            </a:r>
            <a:endParaRPr lang="en-US" sz="1600" b="1" dirty="0">
              <a:solidFill>
                <a:srgbClr val="002060"/>
              </a:solidFill>
            </a:endParaRPr>
          </a:p>
        </p:txBody>
      </p:sp>
      <p:pic>
        <p:nvPicPr>
          <p:cNvPr id="12292" name="Picture 4" descr="Image result for NORMAL SKULL X RAY SU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42" y="3200400"/>
            <a:ext cx="3795458" cy="35224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7855" y="4190092"/>
            <a:ext cx="867545" cy="338554"/>
          </a:xfrm>
          <a:prstGeom prst="rect">
            <a:avLst/>
          </a:prstGeom>
          <a:noFill/>
        </p:spPr>
        <p:txBody>
          <a:bodyPr wrap="none" rtlCol="0">
            <a:spAutoFit/>
          </a:bodyPr>
          <a:lstStyle/>
          <a:p>
            <a:r>
              <a:rPr lang="en-US" sz="1600" b="1" dirty="0" smtClean="0">
                <a:solidFill>
                  <a:schemeClr val="bg1"/>
                </a:solidFill>
              </a:rPr>
              <a:t>SUTURE</a:t>
            </a:r>
            <a:endParaRPr lang="en-US" sz="1600" b="1" dirty="0">
              <a:solidFill>
                <a:schemeClr val="bg1"/>
              </a:solidFill>
            </a:endParaRPr>
          </a:p>
        </p:txBody>
      </p:sp>
      <p:sp>
        <p:nvSpPr>
          <p:cNvPr id="12" name="Down Arrow 11"/>
          <p:cNvSpPr/>
          <p:nvPr/>
        </p:nvSpPr>
        <p:spPr>
          <a:xfrm flipH="1">
            <a:off x="1295400" y="4103060"/>
            <a:ext cx="114300" cy="4572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0901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Pseudo-spread of atlas</a:t>
            </a:r>
            <a:endParaRPr lang="en-US" b="1"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9" t="8670" r="45286" b="14254"/>
          <a:stretch/>
        </p:blipFill>
        <p:spPr bwMode="auto">
          <a:xfrm>
            <a:off x="1295400" y="1066800"/>
            <a:ext cx="6241472" cy="470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5000" y="5867400"/>
            <a:ext cx="4959499" cy="646331"/>
          </a:xfrm>
          <a:prstGeom prst="rect">
            <a:avLst/>
          </a:prstGeom>
          <a:noFill/>
        </p:spPr>
        <p:txBody>
          <a:bodyPr wrap="none" rtlCol="0">
            <a:spAutoFit/>
          </a:bodyPr>
          <a:lstStyle/>
          <a:p>
            <a:pPr marL="285750" indent="-285750">
              <a:buFont typeface="Arial" pitchFamily="34" charset="0"/>
              <a:buChar char="•"/>
            </a:pPr>
            <a:r>
              <a:rPr lang="en-US" dirty="0" smtClean="0"/>
              <a:t>Normal variation identical to </a:t>
            </a:r>
            <a:r>
              <a:rPr lang="en-US" dirty="0" err="1" smtClean="0"/>
              <a:t>jafferson’s</a:t>
            </a:r>
            <a:r>
              <a:rPr lang="en-US" dirty="0" smtClean="0"/>
              <a:t> fracture</a:t>
            </a:r>
          </a:p>
          <a:p>
            <a:pPr marL="285750" indent="-285750">
              <a:buFont typeface="Arial" pitchFamily="34" charset="0"/>
              <a:buChar char="•"/>
            </a:pPr>
            <a:r>
              <a:rPr lang="en-US" dirty="0" smtClean="0"/>
              <a:t>Found at around age 4</a:t>
            </a:r>
            <a:endParaRPr lang="en-US" dirty="0"/>
          </a:p>
        </p:txBody>
      </p:sp>
    </p:spTree>
    <p:extLst>
      <p:ext uri="{BB962C8B-B14F-4D97-AF65-F5344CB8AC3E}">
        <p14:creationId xmlns:p14="http://schemas.microsoft.com/office/powerpoint/2010/main" val="126295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305800" cy="1828801"/>
          </a:xfrm>
        </p:spPr>
        <p:txBody>
          <a:bodyPr>
            <a:normAutofit fontScale="92500" lnSpcReduction="20000"/>
          </a:bodyPr>
          <a:lstStyle/>
          <a:p>
            <a:r>
              <a:rPr lang="en-US" dirty="0" smtClean="0"/>
              <a:t>Posterior arch fracture of atlas : </a:t>
            </a:r>
          </a:p>
          <a:p>
            <a:pPr marL="0" indent="0">
              <a:buNone/>
            </a:pPr>
            <a:r>
              <a:rPr lang="en-US" dirty="0"/>
              <a:t>	</a:t>
            </a:r>
            <a:r>
              <a:rPr lang="en-US" dirty="0" smtClean="0"/>
              <a:t>most common</a:t>
            </a:r>
            <a:r>
              <a:rPr lang="en-US" dirty="0"/>
              <a:t> </a:t>
            </a:r>
            <a:r>
              <a:rPr lang="en-US" dirty="0" smtClean="0"/>
              <a:t>50%</a:t>
            </a:r>
          </a:p>
          <a:p>
            <a:pPr marL="0" indent="0">
              <a:buNone/>
            </a:pPr>
            <a:r>
              <a:rPr lang="en-US" dirty="0"/>
              <a:t>	</a:t>
            </a:r>
            <a:r>
              <a:rPr lang="en-US" dirty="0" smtClean="0"/>
              <a:t>occur during severe hyperextension</a:t>
            </a:r>
          </a:p>
          <a:p>
            <a:pPr marL="0" indent="0">
              <a:buNone/>
            </a:pPr>
            <a:r>
              <a:rPr lang="en-US" dirty="0"/>
              <a:t>	</a:t>
            </a:r>
            <a:endParaRPr lang="en-US" dirty="0" smtClean="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0" t="11931" r="45451" b="13971"/>
          <a:stretch/>
        </p:blipFill>
        <p:spPr bwMode="auto">
          <a:xfrm>
            <a:off x="685800" y="1524000"/>
            <a:ext cx="6995886" cy="513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2857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2050" name="Picture 2" descr="Image result for TRANSVERSE LIGAMENT ATLAS GRE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1066800"/>
            <a:ext cx="54864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UPTURED TRANSVERSE LIG"/>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000"/>
          <a:stretch/>
        </p:blipFill>
        <p:spPr bwMode="auto">
          <a:xfrm>
            <a:off x="3810000" y="3581400"/>
            <a:ext cx="5174004" cy="31752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57200" y="152400"/>
            <a:ext cx="8229600" cy="1143000"/>
          </a:xfrm>
        </p:spPr>
        <p:txBody>
          <a:bodyPr>
            <a:normAutofit fontScale="90000"/>
          </a:bodyPr>
          <a:lstStyle/>
          <a:p>
            <a:r>
              <a:rPr lang="en-US" b="1" dirty="0" smtClean="0"/>
              <a:t>Rupture of the transverse ligament</a:t>
            </a:r>
            <a:endParaRPr lang="en-US" b="1" dirty="0"/>
          </a:p>
        </p:txBody>
      </p:sp>
    </p:spTree>
    <p:extLst>
      <p:ext uri="{BB962C8B-B14F-4D97-AF65-F5344CB8AC3E}">
        <p14:creationId xmlns:p14="http://schemas.microsoft.com/office/powerpoint/2010/main" val="12337019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Rupture of the transverse ligament</a:t>
            </a:r>
            <a:endParaRPr lang="en-US" b="1" dirty="0"/>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10" t="9475" r="45455" b="20887"/>
          <a:stretch/>
        </p:blipFill>
        <p:spPr bwMode="auto">
          <a:xfrm>
            <a:off x="609600" y="1371600"/>
            <a:ext cx="7613073" cy="527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24200" y="2133600"/>
            <a:ext cx="1972848" cy="369332"/>
          </a:xfrm>
          <a:prstGeom prst="rect">
            <a:avLst/>
          </a:prstGeom>
          <a:noFill/>
        </p:spPr>
        <p:txBody>
          <a:bodyPr wrap="none" rtlCol="0">
            <a:spAutoFit/>
          </a:bodyPr>
          <a:lstStyle/>
          <a:p>
            <a:r>
              <a:rPr lang="en-US" dirty="0" smtClean="0">
                <a:solidFill>
                  <a:srgbClr val="FFFF00"/>
                </a:solidFill>
              </a:rPr>
              <a:t>Flexion </a:t>
            </a:r>
            <a:r>
              <a:rPr lang="en-US" dirty="0" err="1" smtClean="0">
                <a:solidFill>
                  <a:srgbClr val="FFFF00"/>
                </a:solidFill>
              </a:rPr>
              <a:t>lat</a:t>
            </a:r>
            <a:r>
              <a:rPr lang="en-US" dirty="0" smtClean="0">
                <a:solidFill>
                  <a:srgbClr val="FFFF00"/>
                </a:solidFill>
              </a:rPr>
              <a:t> </a:t>
            </a:r>
            <a:r>
              <a:rPr lang="en-US" dirty="0" err="1" smtClean="0">
                <a:solidFill>
                  <a:srgbClr val="FFFF00"/>
                </a:solidFill>
              </a:rPr>
              <a:t>Cx</a:t>
            </a:r>
            <a:r>
              <a:rPr lang="en-US" dirty="0" smtClean="0">
                <a:solidFill>
                  <a:srgbClr val="FFFF00"/>
                </a:solidFill>
              </a:rPr>
              <a:t> spine</a:t>
            </a:r>
            <a:endParaRPr lang="en-US" dirty="0">
              <a:solidFill>
                <a:srgbClr val="FFFF00"/>
              </a:solidFill>
            </a:endParaRPr>
          </a:p>
        </p:txBody>
      </p:sp>
      <p:sp>
        <p:nvSpPr>
          <p:cNvPr id="6" name="TextBox 5"/>
          <p:cNvSpPr txBox="1"/>
          <p:nvPr/>
        </p:nvSpPr>
        <p:spPr>
          <a:xfrm>
            <a:off x="3657600" y="6019800"/>
            <a:ext cx="1888146" cy="369332"/>
          </a:xfrm>
          <a:prstGeom prst="rect">
            <a:avLst/>
          </a:prstGeom>
          <a:noFill/>
        </p:spPr>
        <p:txBody>
          <a:bodyPr wrap="none" rtlCol="0">
            <a:spAutoFit/>
          </a:bodyPr>
          <a:lstStyle/>
          <a:p>
            <a:r>
              <a:rPr lang="en-US" b="1" dirty="0" smtClean="0">
                <a:solidFill>
                  <a:srgbClr val="FF0000"/>
                </a:solidFill>
              </a:rPr>
              <a:t>C1-C2 articulation</a:t>
            </a:r>
            <a:endParaRPr lang="en-US" b="1" dirty="0">
              <a:solidFill>
                <a:srgbClr val="FF0000"/>
              </a:solidFill>
            </a:endParaRPr>
          </a:p>
        </p:txBody>
      </p:sp>
      <p:sp>
        <p:nvSpPr>
          <p:cNvPr id="5" name="Rectangle 4"/>
          <p:cNvSpPr/>
          <p:nvPr/>
        </p:nvSpPr>
        <p:spPr>
          <a:xfrm>
            <a:off x="6324600" y="6008316"/>
            <a:ext cx="2331729" cy="369332"/>
          </a:xfrm>
          <a:prstGeom prst="rect">
            <a:avLst/>
          </a:prstGeom>
        </p:spPr>
        <p:txBody>
          <a:bodyPr wrap="none">
            <a:spAutoFit/>
          </a:bodyPr>
          <a:lstStyle/>
          <a:p>
            <a:r>
              <a:rPr lang="en-US" b="1" dirty="0">
                <a:solidFill>
                  <a:srgbClr val="FF0000"/>
                </a:solidFill>
              </a:rPr>
              <a:t>Steele’s Rule of Thirds </a:t>
            </a:r>
          </a:p>
        </p:txBody>
      </p:sp>
    </p:spTree>
    <p:extLst>
      <p:ext uri="{BB962C8B-B14F-4D97-AF65-F5344CB8AC3E}">
        <p14:creationId xmlns:p14="http://schemas.microsoft.com/office/powerpoint/2010/main" val="22588118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828800"/>
            <a:ext cx="8686800" cy="4191000"/>
          </a:xfrm>
        </p:spPr>
        <p:txBody>
          <a:bodyPr>
            <a:noAutofit/>
          </a:bodyPr>
          <a:lstStyle/>
          <a:p>
            <a:r>
              <a:rPr lang="en-US" sz="2600" dirty="0"/>
              <a:t>A key radiologic feature of a ruptured transverse ligament is an abnormally </a:t>
            </a:r>
            <a:r>
              <a:rPr lang="en-US" sz="2600" dirty="0">
                <a:solidFill>
                  <a:srgbClr val="FF0000"/>
                </a:solidFill>
              </a:rPr>
              <a:t>wide </a:t>
            </a:r>
            <a:r>
              <a:rPr lang="en-US" sz="2600" dirty="0" err="1">
                <a:solidFill>
                  <a:srgbClr val="FF0000"/>
                </a:solidFill>
              </a:rPr>
              <a:t>atlantodental</a:t>
            </a:r>
            <a:r>
              <a:rPr lang="en-US" sz="2600" dirty="0">
                <a:solidFill>
                  <a:srgbClr val="FF0000"/>
                </a:solidFill>
              </a:rPr>
              <a:t> interspace (ADI) (&gt; 3 mm in adults and 5 mm in children), most pronounced in flexion.</a:t>
            </a:r>
            <a:r>
              <a:rPr lang="en-US" sz="2600" dirty="0"/>
              <a:t> </a:t>
            </a:r>
            <a:endParaRPr lang="en-US" sz="2600" dirty="0" smtClean="0"/>
          </a:p>
          <a:p>
            <a:pPr marL="0" indent="0">
              <a:buNone/>
            </a:pPr>
            <a:endParaRPr lang="en-US" sz="2600" dirty="0" smtClean="0"/>
          </a:p>
          <a:p>
            <a:r>
              <a:rPr lang="en-US" sz="2600" dirty="0" smtClean="0"/>
              <a:t>The </a:t>
            </a:r>
            <a:r>
              <a:rPr lang="en-US" sz="2600" dirty="0"/>
              <a:t>posterior cervical line will also be disrupted. </a:t>
            </a:r>
            <a:endParaRPr lang="en-US" sz="2600" dirty="0" smtClean="0"/>
          </a:p>
          <a:p>
            <a:endParaRPr lang="en-US" sz="2600" dirty="0" smtClean="0"/>
          </a:p>
          <a:p>
            <a:r>
              <a:rPr lang="en-US" sz="2600" dirty="0" smtClean="0"/>
              <a:t>Cord </a:t>
            </a:r>
            <a:r>
              <a:rPr lang="en-US" sz="2600" dirty="0"/>
              <a:t>compression may not be clinically apparent until considerable anterior displacement of the atlas (up to 10 mm) has occurred, owing to the protective effect of the surrounding tissues of the cord, which make up approximately one third of the diameter of the atlas ring. </a:t>
            </a:r>
            <a:endParaRPr lang="en-US" sz="2600" dirty="0" smtClean="0"/>
          </a:p>
        </p:txBody>
      </p:sp>
      <p:sp>
        <p:nvSpPr>
          <p:cNvPr id="4" name="Title 1"/>
          <p:cNvSpPr>
            <a:spLocks noGrp="1"/>
          </p:cNvSpPr>
          <p:nvPr>
            <p:ph type="title"/>
          </p:nvPr>
        </p:nvSpPr>
        <p:spPr/>
        <p:txBody>
          <a:bodyPr>
            <a:normAutofit fontScale="90000"/>
          </a:bodyPr>
          <a:lstStyle/>
          <a:p>
            <a:r>
              <a:rPr lang="en-US" b="1" dirty="0" smtClean="0"/>
              <a:t>Rupture of the transverse ligament</a:t>
            </a:r>
            <a:endParaRPr lang="en-US" b="1" dirty="0"/>
          </a:p>
        </p:txBody>
      </p:sp>
    </p:spTree>
    <p:extLst>
      <p:ext uri="{BB962C8B-B14F-4D97-AF65-F5344CB8AC3E}">
        <p14:creationId xmlns:p14="http://schemas.microsoft.com/office/powerpoint/2010/main" val="36736840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lstStyle/>
          <a:p>
            <a:r>
              <a:rPr lang="en-US" b="1" dirty="0" smtClean="0"/>
              <a:t>Fracture of the Axis</a:t>
            </a:r>
            <a:endParaRPr lang="en-US" b="1"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77214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558" t="5195" r="46970" b="13306"/>
          <a:stretch/>
        </p:blipFill>
        <p:spPr bwMode="auto">
          <a:xfrm>
            <a:off x="609600" y="859672"/>
            <a:ext cx="3352800" cy="477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833" t="29932" r="43220" b="8320"/>
          <a:stretch/>
        </p:blipFill>
        <p:spPr bwMode="auto">
          <a:xfrm>
            <a:off x="4197927" y="1524000"/>
            <a:ext cx="437568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1999" y="5616107"/>
            <a:ext cx="7811615" cy="646331"/>
          </a:xfrm>
          <a:prstGeom prst="rect">
            <a:avLst/>
          </a:prstGeom>
        </p:spPr>
        <p:txBody>
          <a:bodyPr wrap="square">
            <a:spAutoFit/>
          </a:bodyPr>
          <a:lstStyle/>
          <a:p>
            <a:r>
              <a:rPr lang="en-US" b="1" dirty="0"/>
              <a:t>fracture lines through the pedicles of the axis.</a:t>
            </a:r>
          </a:p>
          <a:p>
            <a:r>
              <a:rPr lang="en-US" b="1" dirty="0"/>
              <a:t>The fracture occurs as a bilateral disruption through the pedicles of the axis.</a:t>
            </a:r>
          </a:p>
        </p:txBody>
      </p:sp>
      <p:sp>
        <p:nvSpPr>
          <p:cNvPr id="4" name="TextBox 3"/>
          <p:cNvSpPr txBox="1"/>
          <p:nvPr/>
        </p:nvSpPr>
        <p:spPr>
          <a:xfrm>
            <a:off x="5029200" y="6324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52464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558" t="5195" r="46970" b="13306"/>
          <a:stretch/>
        </p:blipFill>
        <p:spPr bwMode="auto">
          <a:xfrm>
            <a:off x="609600" y="859672"/>
            <a:ext cx="3352800" cy="477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833" t="29932" r="43220" b="8320"/>
          <a:stretch/>
        </p:blipFill>
        <p:spPr bwMode="auto">
          <a:xfrm>
            <a:off x="4197927" y="1524000"/>
            <a:ext cx="437568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29200" y="6324600"/>
            <a:ext cx="184731" cy="369332"/>
          </a:xfrm>
          <a:prstGeom prst="rect">
            <a:avLst/>
          </a:prstGeom>
          <a:noFill/>
        </p:spPr>
        <p:txBody>
          <a:bodyPr wrap="none" rtlCol="0">
            <a:spAutoFit/>
          </a:bodyPr>
          <a:lstStyle/>
          <a:p>
            <a:endParaRPr lang="en-US" dirty="0"/>
          </a:p>
        </p:txBody>
      </p:sp>
      <p:sp>
        <p:nvSpPr>
          <p:cNvPr id="7" name="Title 1"/>
          <p:cNvSpPr>
            <a:spLocks noGrp="1"/>
          </p:cNvSpPr>
          <p:nvPr>
            <p:ph type="title"/>
          </p:nvPr>
        </p:nvSpPr>
        <p:spPr>
          <a:xfrm>
            <a:off x="457200" y="274638"/>
            <a:ext cx="8229600" cy="715962"/>
          </a:xfrm>
        </p:spPr>
        <p:txBody>
          <a:bodyPr>
            <a:normAutofit fontScale="90000"/>
          </a:bodyPr>
          <a:lstStyle/>
          <a:p>
            <a:r>
              <a:rPr lang="en-US" dirty="0"/>
              <a:t> </a:t>
            </a:r>
            <a:r>
              <a:rPr lang="en-US" b="1" dirty="0"/>
              <a:t>HANGMAN’S FRACTURE. </a:t>
            </a:r>
            <a:endParaRPr lang="en-US" dirty="0"/>
          </a:p>
        </p:txBody>
      </p:sp>
    </p:spTree>
    <p:extLst>
      <p:ext uri="{BB962C8B-B14F-4D97-AF65-F5344CB8AC3E}">
        <p14:creationId xmlns:p14="http://schemas.microsoft.com/office/powerpoint/2010/main" val="26915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HANGMAN’S FRACTURE. </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Mechanism </a:t>
            </a:r>
            <a:r>
              <a:rPr lang="en-US" b="1" dirty="0"/>
              <a:t>of </a:t>
            </a:r>
            <a:r>
              <a:rPr lang="en-US" b="1" dirty="0" smtClean="0"/>
              <a:t>Injury</a:t>
            </a:r>
          </a:p>
          <a:p>
            <a:pPr marL="0" indent="0">
              <a:lnSpc>
                <a:spcPct val="120000"/>
              </a:lnSpc>
              <a:buNone/>
            </a:pPr>
            <a:r>
              <a:rPr lang="en-US" dirty="0" smtClean="0"/>
              <a:t>During </a:t>
            </a:r>
            <a:r>
              <a:rPr lang="en-US" dirty="0"/>
              <a:t>judicial hangings, a hyperextension </a:t>
            </a:r>
            <a:endParaRPr lang="en-US" dirty="0" smtClean="0"/>
          </a:p>
          <a:p>
            <a:pPr marL="0" indent="0">
              <a:lnSpc>
                <a:spcPct val="120000"/>
              </a:lnSpc>
              <a:buNone/>
            </a:pPr>
            <a:r>
              <a:rPr lang="en-US" dirty="0" smtClean="0"/>
              <a:t>and </a:t>
            </a:r>
            <a:r>
              <a:rPr lang="en-US" dirty="0"/>
              <a:t>rotatory force to the neck directs the </a:t>
            </a:r>
            <a:endParaRPr lang="en-US" dirty="0" smtClean="0"/>
          </a:p>
          <a:p>
            <a:pPr marL="0" indent="0">
              <a:lnSpc>
                <a:spcPct val="120000"/>
              </a:lnSpc>
              <a:buNone/>
            </a:pPr>
            <a:r>
              <a:rPr lang="en-US" dirty="0" smtClean="0"/>
              <a:t>impact </a:t>
            </a:r>
            <a:r>
              <a:rPr lang="en-US" dirty="0"/>
              <a:t>to the pedicle regions of the C2 </a:t>
            </a:r>
            <a:endParaRPr lang="en-US" dirty="0" smtClean="0"/>
          </a:p>
          <a:p>
            <a:pPr marL="0" indent="0">
              <a:lnSpc>
                <a:spcPct val="120000"/>
              </a:lnSpc>
              <a:buNone/>
            </a:pPr>
            <a:r>
              <a:rPr lang="en-US" dirty="0" smtClean="0"/>
              <a:t>segment</a:t>
            </a:r>
            <a:r>
              <a:rPr lang="en-US" dirty="0"/>
              <a:t>, resulting in </a:t>
            </a:r>
            <a:r>
              <a:rPr lang="en-US" dirty="0" smtClean="0"/>
              <a:t>fracture.</a:t>
            </a:r>
          </a:p>
          <a:p>
            <a:pPr marL="0" indent="0">
              <a:buNone/>
            </a:pPr>
            <a:endParaRPr lang="en-US" dirty="0"/>
          </a:p>
          <a:p>
            <a:r>
              <a:rPr lang="en-US" b="1" dirty="0" smtClean="0"/>
              <a:t>Radiologic Manifestations</a:t>
            </a:r>
          </a:p>
          <a:p>
            <a:pPr marL="0" indent="0">
              <a:buNone/>
            </a:pPr>
            <a:r>
              <a:rPr lang="en-US" dirty="0" smtClean="0"/>
              <a:t>fracture lines through </a:t>
            </a:r>
            <a:r>
              <a:rPr lang="en-US" dirty="0"/>
              <a:t>the </a:t>
            </a:r>
            <a:r>
              <a:rPr lang="en-US" dirty="0" smtClean="0"/>
              <a:t>pedicles </a:t>
            </a:r>
            <a:r>
              <a:rPr lang="en-US" dirty="0"/>
              <a:t>of the axis</a:t>
            </a:r>
            <a:r>
              <a:rPr lang="en-US" dirty="0" smtClean="0"/>
              <a:t>.</a:t>
            </a:r>
          </a:p>
          <a:p>
            <a:pPr marL="0" indent="0">
              <a:buNone/>
            </a:pPr>
            <a:r>
              <a:rPr lang="en-US" dirty="0"/>
              <a:t>The fracture occurs as a bilateral disruption through the pedicles of the axis</a:t>
            </a:r>
            <a:r>
              <a:rPr lang="en-US" dirty="0" smtClean="0"/>
              <a:t>.</a:t>
            </a:r>
          </a:p>
          <a:p>
            <a:pPr marL="0" indent="0">
              <a:buNone/>
            </a:pPr>
            <a:r>
              <a:rPr lang="en-US" dirty="0" smtClean="0"/>
              <a:t> </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63" t="8355" r="74913" b="37177"/>
          <a:stretch/>
        </p:blipFill>
        <p:spPr bwMode="auto">
          <a:xfrm>
            <a:off x="7162800" y="1066800"/>
            <a:ext cx="1864426" cy="325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73587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5" t="8355" r="39562" b="671"/>
          <a:stretch/>
        </p:blipFill>
        <p:spPr bwMode="auto">
          <a:xfrm>
            <a:off x="1066800" y="609600"/>
            <a:ext cx="6721860" cy="543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1055" y="5980331"/>
            <a:ext cx="8153400" cy="646331"/>
          </a:xfrm>
          <a:prstGeom prst="rect">
            <a:avLst/>
          </a:prstGeom>
        </p:spPr>
        <p:txBody>
          <a:bodyPr wrap="square">
            <a:spAutoFit/>
          </a:bodyPr>
          <a:lstStyle/>
          <a:p>
            <a:r>
              <a:rPr lang="en-US" b="1" dirty="0"/>
              <a:t>C. Diagram.</a:t>
            </a:r>
            <a:r>
              <a:rPr lang="en-US" dirty="0"/>
              <a:t> In addition to the fracture through the pedicle region, disruption at the </a:t>
            </a:r>
            <a:r>
              <a:rPr lang="en-US" dirty="0" err="1"/>
              <a:t>discovertebral</a:t>
            </a:r>
            <a:r>
              <a:rPr lang="en-US" dirty="0"/>
              <a:t> junction may result in vertebral displacement.</a:t>
            </a:r>
          </a:p>
        </p:txBody>
      </p:sp>
    </p:spTree>
    <p:extLst>
      <p:ext uri="{BB962C8B-B14F-4D97-AF65-F5344CB8AC3E}">
        <p14:creationId xmlns:p14="http://schemas.microsoft.com/office/powerpoint/2010/main" val="3564959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6400800"/>
          </a:xfrm>
        </p:spPr>
        <p:txBody>
          <a:bodyPr>
            <a:noAutofit/>
          </a:bodyPr>
          <a:lstStyle/>
          <a:p>
            <a:r>
              <a:rPr lang="en-US" sz="2400" b="1" dirty="0">
                <a:solidFill>
                  <a:srgbClr val="FF0000"/>
                </a:solidFill>
              </a:rPr>
              <a:t>T</a:t>
            </a:r>
            <a:r>
              <a:rPr lang="en-US" sz="2400" b="1" dirty="0" smtClean="0">
                <a:solidFill>
                  <a:srgbClr val="FF0000"/>
                </a:solidFill>
              </a:rPr>
              <a:t>he </a:t>
            </a:r>
            <a:r>
              <a:rPr lang="en-US" sz="2400" b="1" dirty="0">
                <a:solidFill>
                  <a:srgbClr val="FF0000"/>
                </a:solidFill>
              </a:rPr>
              <a:t>linear fractures must be differentiated from vascular grooves or sutures. </a:t>
            </a:r>
          </a:p>
          <a:p>
            <a:pPr marL="857250" lvl="1" indent="-457200">
              <a:buFont typeface="Wingdings" pitchFamily="2" charset="2"/>
              <a:buChar char="ü"/>
            </a:pPr>
            <a:r>
              <a:rPr lang="en-US" sz="2400" dirty="0" smtClean="0"/>
              <a:t>Fracture </a:t>
            </a:r>
            <a:r>
              <a:rPr lang="en-US" sz="2400" dirty="0"/>
              <a:t>lines are more radiolucent </a:t>
            </a:r>
            <a:r>
              <a:rPr lang="en-US" sz="2400" dirty="0" smtClean="0"/>
              <a:t>(involve </a:t>
            </a:r>
            <a:r>
              <a:rPr lang="en-US" sz="2400" dirty="0"/>
              <a:t>both the inner and outer </a:t>
            </a:r>
            <a:r>
              <a:rPr lang="en-US" sz="2400" dirty="0" smtClean="0"/>
              <a:t>table)</a:t>
            </a:r>
          </a:p>
          <a:p>
            <a:pPr marL="857250" lvl="1" indent="-457200">
              <a:buFont typeface="Wingdings" pitchFamily="2" charset="2"/>
              <a:buChar char="ü"/>
            </a:pPr>
            <a:r>
              <a:rPr lang="en-US" sz="2400" dirty="0" smtClean="0"/>
              <a:t>Vascular grooves are less sharp in </a:t>
            </a:r>
            <a:r>
              <a:rPr lang="en-US" sz="2400" dirty="0"/>
              <a:t>appearance </a:t>
            </a:r>
            <a:r>
              <a:rPr lang="en-US" sz="2400" dirty="0" smtClean="0"/>
              <a:t>(involve varying </a:t>
            </a:r>
            <a:r>
              <a:rPr lang="en-US" sz="2400" dirty="0"/>
              <a:t>depth on either the inner or outer </a:t>
            </a:r>
            <a:r>
              <a:rPr lang="en-US" sz="2400" dirty="0" smtClean="0"/>
              <a:t>table)</a:t>
            </a:r>
          </a:p>
          <a:p>
            <a:pPr marL="857250" lvl="1" indent="-457200">
              <a:buFont typeface="Wingdings" pitchFamily="2" charset="2"/>
              <a:buChar char="ü"/>
            </a:pPr>
            <a:r>
              <a:rPr lang="en-US" sz="2400" dirty="0" smtClean="0"/>
              <a:t>Fractures </a:t>
            </a:r>
            <a:r>
              <a:rPr lang="en-US" sz="2400" dirty="0"/>
              <a:t>will cross sutures, whereas vascular </a:t>
            </a:r>
            <a:r>
              <a:rPr lang="en-US" sz="2400" dirty="0" smtClean="0"/>
              <a:t>grooves </a:t>
            </a:r>
            <a:r>
              <a:rPr lang="en-US" sz="2400" dirty="0"/>
              <a:t>will not. </a:t>
            </a:r>
          </a:p>
          <a:p>
            <a:pPr marL="457200" indent="-457200"/>
            <a:r>
              <a:rPr lang="en-US" sz="2400" b="1" dirty="0" smtClean="0">
                <a:solidFill>
                  <a:srgbClr val="FF0000"/>
                </a:solidFill>
              </a:rPr>
              <a:t>Radiolucent </a:t>
            </a:r>
            <a:r>
              <a:rPr lang="en-US" sz="2400" b="1" dirty="0">
                <a:solidFill>
                  <a:srgbClr val="FF0000"/>
                </a:solidFill>
              </a:rPr>
              <a:t>lines with serrated edges </a:t>
            </a:r>
            <a:r>
              <a:rPr lang="en-US" sz="2400" b="1" dirty="0" smtClean="0">
                <a:solidFill>
                  <a:srgbClr val="FF0000"/>
                </a:solidFill>
              </a:rPr>
              <a:t>-</a:t>
            </a:r>
            <a:r>
              <a:rPr lang="en-US" sz="2400" b="1" dirty="0">
                <a:solidFill>
                  <a:srgbClr val="FF0000"/>
                </a:solidFill>
              </a:rPr>
              <a:t> </a:t>
            </a:r>
            <a:r>
              <a:rPr lang="en-US" sz="2400" b="1" u="sng" dirty="0" err="1" smtClean="0">
                <a:solidFill>
                  <a:srgbClr val="FF0000"/>
                </a:solidFill>
              </a:rPr>
              <a:t>sutural</a:t>
            </a:r>
            <a:r>
              <a:rPr lang="en-US" sz="2400" b="1" u="sng" dirty="0" smtClean="0">
                <a:solidFill>
                  <a:srgbClr val="FF0000"/>
                </a:solidFill>
              </a:rPr>
              <a:t> </a:t>
            </a:r>
            <a:r>
              <a:rPr lang="en-US" sz="2400" b="1" u="sng" dirty="0">
                <a:solidFill>
                  <a:srgbClr val="FF0000"/>
                </a:solidFill>
              </a:rPr>
              <a:t>lines </a:t>
            </a:r>
            <a:r>
              <a:rPr lang="en-US" sz="2400" b="1" dirty="0">
                <a:solidFill>
                  <a:srgbClr val="FF0000"/>
                </a:solidFill>
              </a:rPr>
              <a:t>rather than fractures.</a:t>
            </a:r>
            <a:r>
              <a:rPr lang="en-US" sz="2400" dirty="0"/>
              <a:t> </a:t>
            </a:r>
          </a:p>
          <a:p>
            <a:pPr marL="457200" indent="-457200"/>
            <a:endParaRPr lang="en-US" sz="2400" dirty="0"/>
          </a:p>
          <a:p>
            <a:pPr marL="457200" indent="-457200"/>
            <a:r>
              <a:rPr lang="en-US" sz="2400" b="1" dirty="0" smtClean="0">
                <a:solidFill>
                  <a:srgbClr val="FF0000"/>
                </a:solidFill>
              </a:rPr>
              <a:t>The </a:t>
            </a:r>
            <a:r>
              <a:rPr lang="en-US" sz="2400" b="1" dirty="0">
                <a:solidFill>
                  <a:srgbClr val="FF0000"/>
                </a:solidFill>
              </a:rPr>
              <a:t>skull bones most commonly fractured </a:t>
            </a:r>
            <a:r>
              <a:rPr lang="en-US" sz="2400" b="1" dirty="0" smtClean="0">
                <a:solidFill>
                  <a:srgbClr val="FF0000"/>
                </a:solidFill>
              </a:rPr>
              <a:t>- temporal </a:t>
            </a:r>
            <a:r>
              <a:rPr lang="en-US" sz="2400" b="1" dirty="0">
                <a:solidFill>
                  <a:srgbClr val="FF0000"/>
                </a:solidFill>
              </a:rPr>
              <a:t>and </a:t>
            </a:r>
            <a:r>
              <a:rPr lang="en-US" sz="2400" b="1" dirty="0" smtClean="0">
                <a:solidFill>
                  <a:srgbClr val="FF0000"/>
                </a:solidFill>
              </a:rPr>
              <a:t>parietal</a:t>
            </a:r>
            <a:endParaRPr lang="en-US" sz="2400" b="1" dirty="0">
              <a:solidFill>
                <a:srgbClr val="FF0000"/>
              </a:solidFill>
            </a:endParaRPr>
          </a:p>
        </p:txBody>
      </p:sp>
    </p:spTree>
    <p:extLst>
      <p:ext uri="{BB962C8B-B14F-4D97-AF65-F5344CB8AC3E}">
        <p14:creationId xmlns:p14="http://schemas.microsoft.com/office/powerpoint/2010/main" val="16978412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89" t="8670" r="44444" b="7620"/>
          <a:stretch/>
        </p:blipFill>
        <p:spPr bwMode="auto">
          <a:xfrm>
            <a:off x="1295400" y="914400"/>
            <a:ext cx="6449291" cy="539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47255" y="6045092"/>
            <a:ext cx="7696200" cy="646331"/>
          </a:xfrm>
          <a:prstGeom prst="rect">
            <a:avLst/>
          </a:prstGeom>
        </p:spPr>
        <p:txBody>
          <a:bodyPr wrap="square">
            <a:spAutoFit/>
          </a:bodyPr>
          <a:lstStyle/>
          <a:p>
            <a:r>
              <a:rPr lang="en-US" b="1" dirty="0" err="1"/>
              <a:t>A</a:t>
            </a:r>
            <a:r>
              <a:rPr lang="en-US" b="1" dirty="0" err="1" smtClean="0"/>
              <a:t>nteroinferior</a:t>
            </a:r>
            <a:r>
              <a:rPr lang="en-US" b="1" dirty="0" smtClean="0"/>
              <a:t> </a:t>
            </a:r>
            <a:r>
              <a:rPr lang="en-US" b="1" dirty="0"/>
              <a:t>corner of C2, which has been avulsed, creating a free triangular </a:t>
            </a:r>
            <a:r>
              <a:rPr lang="en-US" b="1" dirty="0" smtClean="0"/>
              <a:t>fragment.</a:t>
            </a:r>
            <a:endParaRPr lang="en-US" b="1" dirty="0"/>
          </a:p>
        </p:txBody>
      </p:sp>
    </p:spTree>
    <p:extLst>
      <p:ext uri="{BB962C8B-B14F-4D97-AF65-F5344CB8AC3E}">
        <p14:creationId xmlns:p14="http://schemas.microsoft.com/office/powerpoint/2010/main" val="4557732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t>Teardrop fracture</a:t>
            </a:r>
            <a:endParaRPr lang="en-US" b="1" dirty="0"/>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89" t="8670" r="44444" b="7620"/>
          <a:stretch/>
        </p:blipFill>
        <p:spPr bwMode="auto">
          <a:xfrm>
            <a:off x="1295400" y="914400"/>
            <a:ext cx="6449291" cy="539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25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Teardrop fracture</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teardrop fracture is an avulsion of a triangular-shaped fragment from the </a:t>
            </a:r>
            <a:r>
              <a:rPr lang="en-US" dirty="0" err="1"/>
              <a:t>anteroinferior</a:t>
            </a:r>
            <a:r>
              <a:rPr lang="en-US" dirty="0"/>
              <a:t> corner of the axis body. </a:t>
            </a:r>
            <a:endParaRPr lang="en-US" dirty="0" smtClean="0"/>
          </a:p>
          <a:p>
            <a:r>
              <a:rPr lang="en-US" b="1" dirty="0" smtClean="0">
                <a:solidFill>
                  <a:srgbClr val="FF0000"/>
                </a:solidFill>
              </a:rPr>
              <a:t>Although </a:t>
            </a:r>
            <a:r>
              <a:rPr lang="en-US" b="1" dirty="0">
                <a:solidFill>
                  <a:srgbClr val="FF0000"/>
                </a:solidFill>
              </a:rPr>
              <a:t>teardrop fractures can occur at any cervical body, the lesion is most common at the </a:t>
            </a:r>
            <a:r>
              <a:rPr lang="en-US" b="1" dirty="0" smtClean="0">
                <a:solidFill>
                  <a:srgbClr val="FF0000"/>
                </a:solidFill>
              </a:rPr>
              <a:t>axis.</a:t>
            </a:r>
          </a:p>
          <a:p>
            <a:r>
              <a:rPr lang="en-US" dirty="0" smtClean="0"/>
              <a:t>At </a:t>
            </a:r>
            <a:r>
              <a:rPr lang="en-US" dirty="0"/>
              <a:t>this level an acute hyperextension is the usual mechanism </a:t>
            </a:r>
            <a:r>
              <a:rPr lang="en-US" dirty="0" smtClean="0"/>
              <a:t>of injury</a:t>
            </a:r>
            <a:r>
              <a:rPr lang="en-US" dirty="0"/>
              <a:t>, which explains its common occurrence in combination with a hangman’s fracture</a:t>
            </a:r>
            <a:r>
              <a:rPr lang="en-US" dirty="0" smtClean="0"/>
              <a:t>.</a:t>
            </a:r>
            <a:endParaRPr lang="en-US" dirty="0"/>
          </a:p>
        </p:txBody>
      </p:sp>
    </p:spTree>
    <p:extLst>
      <p:ext uri="{BB962C8B-B14F-4D97-AF65-F5344CB8AC3E}">
        <p14:creationId xmlns:p14="http://schemas.microsoft.com/office/powerpoint/2010/main" val="31625205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1"/>
          <p:cNvSpPr>
            <a:spLocks noGrp="1"/>
          </p:cNvSpPr>
          <p:nvPr>
            <p:ph type="title"/>
          </p:nvPr>
        </p:nvSpPr>
        <p:spPr/>
        <p:txBody>
          <a:bodyPr/>
          <a:lstStyle/>
          <a:p>
            <a:r>
              <a:rPr lang="en-US" b="1" dirty="0"/>
              <a:t>Teardrop fracture</a:t>
            </a:r>
            <a:endParaRPr 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33" t="39770" r="49132" b="17949"/>
          <a:stretch/>
        </p:blipFill>
        <p:spPr bwMode="auto">
          <a:xfrm>
            <a:off x="48491" y="2057400"/>
            <a:ext cx="4512606" cy="3588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787" t="41761" r="49085" b="17278"/>
          <a:stretch/>
        </p:blipFill>
        <p:spPr bwMode="auto">
          <a:xfrm>
            <a:off x="4419600" y="1911927"/>
            <a:ext cx="4309631" cy="349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37141" y="5613900"/>
            <a:ext cx="1634230" cy="523220"/>
          </a:xfrm>
          <a:prstGeom prst="rect">
            <a:avLst/>
          </a:prstGeom>
          <a:noFill/>
        </p:spPr>
        <p:txBody>
          <a:bodyPr wrap="none" rtlCol="0">
            <a:spAutoFit/>
          </a:bodyPr>
          <a:lstStyle/>
          <a:p>
            <a:r>
              <a:rPr lang="en-US" sz="2800" b="1" dirty="0"/>
              <a:t>E</a:t>
            </a:r>
            <a:r>
              <a:rPr lang="en-US" sz="2800" b="1" dirty="0" smtClean="0"/>
              <a:t>xtension</a:t>
            </a:r>
            <a:endParaRPr lang="en-US" sz="2800" b="1" dirty="0"/>
          </a:p>
        </p:txBody>
      </p:sp>
      <p:sp>
        <p:nvSpPr>
          <p:cNvPr id="9" name="TextBox 8"/>
          <p:cNvSpPr txBox="1"/>
          <p:nvPr/>
        </p:nvSpPr>
        <p:spPr>
          <a:xfrm>
            <a:off x="1757432" y="5613900"/>
            <a:ext cx="1251433" cy="523220"/>
          </a:xfrm>
          <a:prstGeom prst="rect">
            <a:avLst/>
          </a:prstGeom>
          <a:noFill/>
        </p:spPr>
        <p:txBody>
          <a:bodyPr wrap="none" rtlCol="0">
            <a:spAutoFit/>
          </a:bodyPr>
          <a:lstStyle/>
          <a:p>
            <a:r>
              <a:rPr lang="en-US" sz="2800" b="1" dirty="0" smtClean="0"/>
              <a:t>Flexion</a:t>
            </a:r>
            <a:endParaRPr lang="en-US" sz="2800" b="1" dirty="0"/>
          </a:p>
        </p:txBody>
      </p:sp>
    </p:spTree>
    <p:extLst>
      <p:ext uri="{BB962C8B-B14F-4D97-AF65-F5344CB8AC3E}">
        <p14:creationId xmlns:p14="http://schemas.microsoft.com/office/powerpoint/2010/main" val="30942840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ODONTOID FRACTURE</a:t>
            </a:r>
            <a:endParaRPr lang="en-US" b="1" dirty="0"/>
          </a:p>
        </p:txBody>
      </p:sp>
      <p:sp>
        <p:nvSpPr>
          <p:cNvPr id="3" name="Content Placeholder 2"/>
          <p:cNvSpPr>
            <a:spLocks noGrp="1"/>
          </p:cNvSpPr>
          <p:nvPr>
            <p:ph idx="1"/>
          </p:nvPr>
        </p:nvSpPr>
        <p:spPr/>
        <p:txBody>
          <a:bodyPr>
            <a:normAutofit/>
          </a:bodyPr>
          <a:lstStyle/>
          <a:p>
            <a:r>
              <a:rPr lang="en-US" dirty="0" smtClean="0"/>
              <a:t>Peg or dens fracture</a:t>
            </a:r>
          </a:p>
          <a:p>
            <a:r>
              <a:rPr lang="en-US" dirty="0" smtClean="0"/>
              <a:t>Flexion or extension with or without compression</a:t>
            </a:r>
          </a:p>
          <a:p>
            <a:pPr marL="0" indent="0">
              <a:buNone/>
            </a:pPr>
            <a:endParaRPr lang="en-US" dirty="0" smtClean="0"/>
          </a:p>
          <a:p>
            <a:r>
              <a:rPr lang="en-US" dirty="0" smtClean="0"/>
              <a:t>Classification: Anderson and </a:t>
            </a:r>
            <a:r>
              <a:rPr lang="en-US" dirty="0" err="1" smtClean="0"/>
              <a:t>D’Alonzo</a:t>
            </a:r>
            <a:endParaRPr lang="en-US" dirty="0" smtClean="0"/>
          </a:p>
          <a:p>
            <a:pPr lvl="2"/>
            <a:r>
              <a:rPr lang="en-US" dirty="0" smtClean="0"/>
              <a:t>Most commonly used</a:t>
            </a:r>
          </a:p>
          <a:p>
            <a:pPr lvl="2"/>
            <a:r>
              <a:rPr lang="en-US" dirty="0" smtClean="0"/>
              <a:t>Level of fracture line</a:t>
            </a:r>
          </a:p>
        </p:txBody>
      </p:sp>
    </p:spTree>
    <p:extLst>
      <p:ext uri="{BB962C8B-B14F-4D97-AF65-F5344CB8AC3E}">
        <p14:creationId xmlns:p14="http://schemas.microsoft.com/office/powerpoint/2010/main" val="26694442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ODONTOID FRACTURE</a:t>
            </a:r>
            <a:endParaRPr lang="en-US" dirty="0"/>
          </a:p>
        </p:txBody>
      </p:sp>
      <p:pic>
        <p:nvPicPr>
          <p:cNvPr id="4" name="Content Placeholder 3" descr="Screen Shot 2016-05-09 at 22.25.31.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37" r="-584"/>
          <a:stretch/>
        </p:blipFill>
        <p:spPr>
          <a:xfrm>
            <a:off x="1319540" y="1600200"/>
            <a:ext cx="6482240" cy="4525963"/>
          </a:xfrm>
        </p:spPr>
      </p:pic>
      <p:sp>
        <p:nvSpPr>
          <p:cNvPr id="3" name="Rectangle 2"/>
          <p:cNvSpPr/>
          <p:nvPr/>
        </p:nvSpPr>
        <p:spPr>
          <a:xfrm>
            <a:off x="4699000" y="2730500"/>
            <a:ext cx="2936875" cy="6667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Rare/stable</a:t>
            </a:r>
            <a:endParaRPr lang="en-US" sz="2400" dirty="0"/>
          </a:p>
        </p:txBody>
      </p:sp>
      <p:sp>
        <p:nvSpPr>
          <p:cNvPr id="5" name="Rectangle 4"/>
          <p:cNvSpPr/>
          <p:nvPr/>
        </p:nvSpPr>
        <p:spPr>
          <a:xfrm>
            <a:off x="4699000" y="3873500"/>
            <a:ext cx="2936875" cy="7937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Common/unstable/</a:t>
            </a:r>
          </a:p>
          <a:p>
            <a:pPr algn="ctr"/>
            <a:r>
              <a:rPr lang="en-US" sz="2400" dirty="0" smtClean="0"/>
              <a:t>poor healing</a:t>
            </a:r>
            <a:endParaRPr lang="en-US" sz="2400" dirty="0"/>
          </a:p>
        </p:txBody>
      </p:sp>
      <p:sp>
        <p:nvSpPr>
          <p:cNvPr id="6" name="Rectangle 5"/>
          <p:cNvSpPr/>
          <p:nvPr/>
        </p:nvSpPr>
        <p:spPr>
          <a:xfrm>
            <a:off x="4699000" y="5381625"/>
            <a:ext cx="2936875" cy="7445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Usually stable/better prognosis than II</a:t>
            </a:r>
            <a:endParaRPr lang="en-US" sz="2400" dirty="0"/>
          </a:p>
        </p:txBody>
      </p:sp>
    </p:spTree>
    <p:extLst>
      <p:ext uri="{BB962C8B-B14F-4D97-AF65-F5344CB8AC3E}">
        <p14:creationId xmlns:p14="http://schemas.microsoft.com/office/powerpoint/2010/main" val="383476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5-09 at 22.29.01.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84" r="674"/>
          <a:stretch/>
        </p:blipFill>
        <p:spPr>
          <a:xfrm>
            <a:off x="5911126" y="1417638"/>
            <a:ext cx="3232874" cy="4525963"/>
          </a:xfrm>
        </p:spPr>
      </p:pic>
      <p:pic>
        <p:nvPicPr>
          <p:cNvPr id="5" name="Picture 4" descr="Screen Shot 2016-05-09 at 22.29.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526" y="1417637"/>
            <a:ext cx="2985548" cy="4525963"/>
          </a:xfrm>
          <a:prstGeom prst="rect">
            <a:avLst/>
          </a:prstGeom>
        </p:spPr>
      </p:pic>
      <p:pic>
        <p:nvPicPr>
          <p:cNvPr id="6" name="Picture 5" descr="Screen Shot 2016-05-10 at 19.07.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41202"/>
            <a:ext cx="3540949" cy="4502399"/>
          </a:xfrm>
          <a:prstGeom prst="rect">
            <a:avLst/>
          </a:prstGeom>
        </p:spPr>
      </p:pic>
    </p:spTree>
    <p:extLst>
      <p:ext uri="{BB962C8B-B14F-4D97-AF65-F5344CB8AC3E}">
        <p14:creationId xmlns:p14="http://schemas.microsoft.com/office/powerpoint/2010/main" val="13414817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2800" b="1" dirty="0"/>
              <a:t>GUILLOTINE EFFECT OF ANTERIOR ATLAS DISPLACEMENT.</a:t>
            </a:r>
            <a:endParaRPr lang="en-US" sz="2800" dirty="0"/>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2" t="27211" r="66980" b="25485"/>
          <a:stretch/>
        </p:blipFill>
        <p:spPr bwMode="auto">
          <a:xfrm>
            <a:off x="1149927" y="1066800"/>
            <a:ext cx="5900252"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5105400"/>
            <a:ext cx="8382000" cy="1477328"/>
          </a:xfrm>
          <a:prstGeom prst="rect">
            <a:avLst/>
          </a:prstGeom>
        </p:spPr>
        <p:txBody>
          <a:bodyPr wrap="square">
            <a:spAutoFit/>
          </a:bodyPr>
          <a:lstStyle/>
          <a:p>
            <a:pPr marL="342900" indent="-342900">
              <a:buAutoNum type="alphaUcPeriod"/>
            </a:pPr>
            <a:r>
              <a:rPr lang="en-US" b="1" dirty="0" smtClean="0"/>
              <a:t>Transverse </a:t>
            </a:r>
            <a:r>
              <a:rPr lang="en-US" b="1" dirty="0"/>
              <a:t>Ligament.</a:t>
            </a:r>
            <a:r>
              <a:rPr lang="en-US" dirty="0"/>
              <a:t> Transverse ligament rupture creates a potential for cord compression between the approximated posterior arch and odontoid process. </a:t>
            </a:r>
            <a:endParaRPr lang="en-US" dirty="0" smtClean="0"/>
          </a:p>
          <a:p>
            <a:pPr marL="342900" indent="-342900">
              <a:buAutoNum type="alphaUcPeriod"/>
            </a:pPr>
            <a:endParaRPr lang="en-US" dirty="0" smtClean="0"/>
          </a:p>
          <a:p>
            <a:pPr marL="342900" indent="-342900">
              <a:buAutoNum type="alphaUcPeriod"/>
            </a:pPr>
            <a:r>
              <a:rPr lang="en-US" b="1" dirty="0" smtClean="0"/>
              <a:t>Odontoid </a:t>
            </a:r>
            <a:r>
              <a:rPr lang="en-US" b="1" dirty="0"/>
              <a:t>Process.</a:t>
            </a:r>
            <a:r>
              <a:rPr lang="en-US" dirty="0"/>
              <a:t> Odontoid process fractures result in less compression of the spinal cord because the odontoid process and atlas move as a unit. </a:t>
            </a:r>
          </a:p>
        </p:txBody>
      </p:sp>
    </p:spTree>
    <p:extLst>
      <p:ext uri="{BB962C8B-B14F-4D97-AF65-F5344CB8AC3E}">
        <p14:creationId xmlns:p14="http://schemas.microsoft.com/office/powerpoint/2010/main" val="1225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ODONTOID FRACTURE</a:t>
            </a:r>
            <a:endParaRPr lang="en-US" dirty="0"/>
          </a:p>
        </p:txBody>
      </p:sp>
      <p:sp>
        <p:nvSpPr>
          <p:cNvPr id="3" name="Content Placeholder 2"/>
          <p:cNvSpPr>
            <a:spLocks noGrp="1"/>
          </p:cNvSpPr>
          <p:nvPr>
            <p:ph idx="1"/>
          </p:nvPr>
        </p:nvSpPr>
        <p:spPr/>
        <p:txBody>
          <a:bodyPr/>
          <a:lstStyle/>
          <a:p>
            <a:r>
              <a:rPr lang="en-US" dirty="0" err="1" smtClean="0"/>
              <a:t>DDx</a:t>
            </a:r>
            <a:r>
              <a:rPr lang="en-US" dirty="0" smtClean="0"/>
              <a:t>:</a:t>
            </a:r>
          </a:p>
          <a:p>
            <a:pPr lvl="1"/>
            <a:r>
              <a:rPr lang="en-US" dirty="0" err="1" smtClean="0"/>
              <a:t>Os</a:t>
            </a:r>
            <a:r>
              <a:rPr lang="en-US" dirty="0" smtClean="0"/>
              <a:t> </a:t>
            </a:r>
            <a:r>
              <a:rPr lang="en-US" dirty="0" err="1" smtClean="0"/>
              <a:t>odontoideum</a:t>
            </a:r>
            <a:endParaRPr lang="en-US" dirty="0" smtClean="0"/>
          </a:p>
          <a:p>
            <a:pPr lvl="1"/>
            <a:r>
              <a:rPr lang="en-US" dirty="0" smtClean="0"/>
              <a:t>Persistent </a:t>
            </a:r>
            <a:r>
              <a:rPr lang="en-US" dirty="0" err="1" smtClean="0"/>
              <a:t>ossiculum</a:t>
            </a:r>
            <a:r>
              <a:rPr lang="en-US" dirty="0" smtClean="0"/>
              <a:t> </a:t>
            </a:r>
            <a:r>
              <a:rPr lang="en-US" dirty="0" err="1" smtClean="0"/>
              <a:t>terminale</a:t>
            </a:r>
            <a:endParaRPr lang="en-US" dirty="0" smtClean="0"/>
          </a:p>
          <a:p>
            <a:pPr lvl="1"/>
            <a:r>
              <a:rPr lang="en-US" dirty="0" smtClean="0"/>
              <a:t>Mach Band effect</a:t>
            </a:r>
            <a:endParaRPr lang="en-US" dirty="0"/>
          </a:p>
        </p:txBody>
      </p:sp>
    </p:spTree>
    <p:extLst>
      <p:ext uri="{BB962C8B-B14F-4D97-AF65-F5344CB8AC3E}">
        <p14:creationId xmlns:p14="http://schemas.microsoft.com/office/powerpoint/2010/main" val="29722905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6-05-10 at 18.59.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46" y="2192463"/>
            <a:ext cx="2832100" cy="4076700"/>
          </a:xfrm>
          <a:prstGeom prst="rect">
            <a:avLst/>
          </a:prstGeom>
        </p:spPr>
      </p:pic>
      <p:pic>
        <p:nvPicPr>
          <p:cNvPr id="6" name="Picture 5" descr="Screen Shot 2016-05-10 at 18.59.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497263"/>
            <a:ext cx="3225800" cy="3467100"/>
          </a:xfrm>
          <a:prstGeom prst="rect">
            <a:avLst/>
          </a:prstGeom>
        </p:spPr>
      </p:pic>
      <p:sp>
        <p:nvSpPr>
          <p:cNvPr id="9" name="TextBox 8"/>
          <p:cNvSpPr txBox="1"/>
          <p:nvPr/>
        </p:nvSpPr>
        <p:spPr>
          <a:xfrm>
            <a:off x="788467" y="1295400"/>
            <a:ext cx="2705057" cy="461665"/>
          </a:xfrm>
          <a:prstGeom prst="rect">
            <a:avLst/>
          </a:prstGeom>
          <a:noFill/>
        </p:spPr>
        <p:txBody>
          <a:bodyPr wrap="square" rtlCol="0">
            <a:spAutoFit/>
          </a:bodyPr>
          <a:lstStyle/>
          <a:p>
            <a:r>
              <a:rPr lang="en-US" sz="2300" dirty="0" smtClean="0"/>
              <a:t>OS ODONTOIDEUM</a:t>
            </a:r>
            <a:endParaRPr lang="en-US" sz="2300" dirty="0"/>
          </a:p>
        </p:txBody>
      </p:sp>
      <p:sp>
        <p:nvSpPr>
          <p:cNvPr id="10" name="TextBox 9"/>
          <p:cNvSpPr txBox="1"/>
          <p:nvPr/>
        </p:nvSpPr>
        <p:spPr>
          <a:xfrm>
            <a:off x="5017248" y="1531689"/>
            <a:ext cx="3087661" cy="1015663"/>
          </a:xfrm>
          <a:prstGeom prst="rect">
            <a:avLst/>
          </a:prstGeom>
          <a:noFill/>
        </p:spPr>
        <p:txBody>
          <a:bodyPr wrap="square" rtlCol="0">
            <a:spAutoFit/>
          </a:bodyPr>
          <a:lstStyle/>
          <a:p>
            <a:pPr algn="ctr"/>
            <a:r>
              <a:rPr lang="en-US" sz="2000" dirty="0" smtClean="0"/>
              <a:t>PERSISTENT OSSICULUM </a:t>
            </a:r>
            <a:r>
              <a:rPr lang="en-US" sz="2000" dirty="0" smtClean="0"/>
              <a:t>TERMINALE (Bergmann’s </a:t>
            </a:r>
            <a:r>
              <a:rPr lang="en-US" sz="2000" dirty="0" err="1" smtClean="0"/>
              <a:t>ossicle</a:t>
            </a:r>
            <a:r>
              <a:rPr lang="en-US" sz="2000" dirty="0" smtClean="0"/>
              <a:t>)</a:t>
            </a:r>
            <a:endParaRPr lang="en-US" sz="2000" dirty="0"/>
          </a:p>
        </p:txBody>
      </p:sp>
    </p:spTree>
    <p:extLst>
      <p:ext uri="{BB962C8B-B14F-4D97-AF65-F5344CB8AC3E}">
        <p14:creationId xmlns:p14="http://schemas.microsoft.com/office/powerpoint/2010/main" val="1861474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1534391"/>
            <a:ext cx="3581400" cy="3581400"/>
          </a:xfrm>
        </p:spPr>
        <p:txBody>
          <a:bodyPr/>
          <a:lstStyle/>
          <a:p>
            <a:r>
              <a:rPr lang="en-US" b="1" dirty="0" smtClean="0"/>
              <a:t>DEPRESSED FRACTURE</a:t>
            </a:r>
            <a:endParaRPr lang="en-US"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74" t="12338" r="65333" b="550"/>
          <a:stretch/>
        </p:blipFill>
        <p:spPr bwMode="auto">
          <a:xfrm>
            <a:off x="457200" y="304800"/>
            <a:ext cx="4045527" cy="604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71600" y="6345382"/>
            <a:ext cx="5950527" cy="369332"/>
          </a:xfrm>
          <a:prstGeom prst="rect">
            <a:avLst/>
          </a:prstGeom>
        </p:spPr>
        <p:txBody>
          <a:bodyPr wrap="square">
            <a:spAutoFit/>
          </a:bodyPr>
          <a:lstStyle/>
          <a:p>
            <a:r>
              <a:rPr lang="en-US" b="1" dirty="0"/>
              <a:t>M</a:t>
            </a:r>
            <a:r>
              <a:rPr lang="en-US" b="1" dirty="0" smtClean="0"/>
              <a:t>ultiple </a:t>
            </a:r>
            <a:r>
              <a:rPr lang="en-US" b="1" dirty="0"/>
              <a:t>fracture fragments, which are displaced inward</a:t>
            </a:r>
          </a:p>
        </p:txBody>
      </p:sp>
    </p:spTree>
    <p:extLst>
      <p:ext uri="{BB962C8B-B14F-4D97-AF65-F5344CB8AC3E}">
        <p14:creationId xmlns:p14="http://schemas.microsoft.com/office/powerpoint/2010/main" val="191175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74" t="9132" r="44980" b="3794"/>
          <a:stretch/>
        </p:blipFill>
        <p:spPr bwMode="auto">
          <a:xfrm>
            <a:off x="1066800" y="457200"/>
            <a:ext cx="6966857" cy="6037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9269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MACH </a:t>
            </a:r>
            <a:r>
              <a:rPr lang="en-US" dirty="0" smtClean="0"/>
              <a:t>BAND EFFECT</a:t>
            </a:r>
            <a:r>
              <a:rPr lang="en-US" dirty="0"/>
              <a:t/>
            </a:r>
            <a:br>
              <a:rPr lang="en-US" dirty="0"/>
            </a:br>
            <a:endParaRPr lang="en-US" dirty="0"/>
          </a:p>
        </p:txBody>
      </p:sp>
      <p:pic>
        <p:nvPicPr>
          <p:cNvPr id="4" name="Content Placeholder 3" descr="Screen Shot 2016-05-10 at 19.00.54.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836" r="5750"/>
          <a:stretch/>
        </p:blipFill>
        <p:spPr>
          <a:xfrm>
            <a:off x="1676400" y="1143000"/>
            <a:ext cx="5560908" cy="4203532"/>
          </a:xfrm>
        </p:spPr>
      </p:pic>
      <p:sp>
        <p:nvSpPr>
          <p:cNvPr id="5" name="Rectangle 4"/>
          <p:cNvSpPr/>
          <p:nvPr/>
        </p:nvSpPr>
        <p:spPr>
          <a:xfrm>
            <a:off x="138545" y="5712538"/>
            <a:ext cx="8686800" cy="1015663"/>
          </a:xfrm>
          <a:prstGeom prst="rect">
            <a:avLst/>
          </a:prstGeom>
        </p:spPr>
        <p:txBody>
          <a:bodyPr wrap="square">
            <a:spAutoFit/>
          </a:bodyPr>
          <a:lstStyle/>
          <a:p>
            <a:pPr marL="285750" indent="-285750">
              <a:buFont typeface="Arial" pitchFamily="34" charset="0"/>
              <a:buChar char="•"/>
            </a:pPr>
            <a:r>
              <a:rPr lang="en-US" sz="2000" dirty="0" smtClean="0"/>
              <a:t>As </a:t>
            </a:r>
            <a:r>
              <a:rPr lang="en-US" sz="2000" dirty="0"/>
              <a:t>a result of overlap of various </a:t>
            </a:r>
            <a:r>
              <a:rPr lang="en-US" sz="2000" dirty="0" smtClean="0"/>
              <a:t>structures - the </a:t>
            </a:r>
            <a:r>
              <a:rPr lang="en-US" sz="2000" dirty="0"/>
              <a:t>anterior and posterior atlas arches, tongue, and the </a:t>
            </a:r>
            <a:r>
              <a:rPr lang="en-US" sz="2000" dirty="0" smtClean="0"/>
              <a:t>teeth - can </a:t>
            </a:r>
            <a:r>
              <a:rPr lang="en-US" sz="2000" dirty="0"/>
              <a:t>simulate a fracture line at the junction of the base of the odontoid process and the body of the axis. </a:t>
            </a:r>
          </a:p>
        </p:txBody>
      </p:sp>
    </p:spTree>
    <p:extLst>
      <p:ext uri="{BB962C8B-B14F-4D97-AF65-F5344CB8AC3E}">
        <p14:creationId xmlns:p14="http://schemas.microsoft.com/office/powerpoint/2010/main" val="23392164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43" t="8940" r="46911" b="4346"/>
          <a:stretch/>
        </p:blipFill>
        <p:spPr bwMode="auto">
          <a:xfrm>
            <a:off x="1066800" y="762000"/>
            <a:ext cx="6511637" cy="60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4009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a:t>CLAY SHOVELER’S FRACTURE</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43" t="8940" r="46911" b="4346"/>
          <a:stretch/>
        </p:blipFill>
        <p:spPr bwMode="auto">
          <a:xfrm>
            <a:off x="1066800" y="762000"/>
            <a:ext cx="6511637" cy="601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382000" cy="5257800"/>
          </a:xfrm>
        </p:spPr>
        <p:txBody>
          <a:bodyPr>
            <a:normAutofit fontScale="85000" lnSpcReduction="10000"/>
          </a:bodyPr>
          <a:lstStyle/>
          <a:p>
            <a:r>
              <a:rPr lang="en-US" dirty="0"/>
              <a:t>Clay </a:t>
            </a:r>
            <a:r>
              <a:rPr lang="en-US" dirty="0" err="1"/>
              <a:t>shoveler’s</a:t>
            </a:r>
            <a:r>
              <a:rPr lang="en-US" dirty="0"/>
              <a:t> fracture (coal-miner’s or root-puller’s fracture) is an </a:t>
            </a:r>
            <a:r>
              <a:rPr lang="en-US" dirty="0" err="1"/>
              <a:t>avulsive</a:t>
            </a:r>
            <a:r>
              <a:rPr lang="en-US" dirty="0"/>
              <a:t> injury of the </a:t>
            </a:r>
            <a:r>
              <a:rPr lang="en-US" dirty="0" err="1"/>
              <a:t>spinous</a:t>
            </a:r>
            <a:r>
              <a:rPr lang="en-US" dirty="0"/>
              <a:t> process. </a:t>
            </a:r>
            <a:endParaRPr lang="en-US" dirty="0" smtClean="0"/>
          </a:p>
          <a:p>
            <a:r>
              <a:rPr lang="en-US" dirty="0"/>
              <a:t>C</a:t>
            </a:r>
            <a:r>
              <a:rPr lang="en-US" dirty="0" smtClean="0"/>
              <a:t>ommon </a:t>
            </a:r>
            <a:r>
              <a:rPr lang="en-US" dirty="0"/>
              <a:t>occurrence in clay miners in Australia during the </a:t>
            </a:r>
            <a:r>
              <a:rPr lang="en-US" dirty="0" smtClean="0"/>
              <a:t>1930s.</a:t>
            </a:r>
          </a:p>
          <a:p>
            <a:r>
              <a:rPr lang="en-US" b="1" dirty="0" smtClean="0">
                <a:solidFill>
                  <a:srgbClr val="FF0000"/>
                </a:solidFill>
              </a:rPr>
              <a:t>It </a:t>
            </a:r>
            <a:r>
              <a:rPr lang="en-US" b="1" dirty="0">
                <a:solidFill>
                  <a:srgbClr val="FF0000"/>
                </a:solidFill>
              </a:rPr>
              <a:t>results from abrupt flexion of the head, such as is found in automobile accidents, diving, or wrestling injuries or from repeated stress </a:t>
            </a:r>
            <a:r>
              <a:rPr lang="en-US" b="1" dirty="0" smtClean="0">
                <a:solidFill>
                  <a:srgbClr val="FF0000"/>
                </a:solidFill>
              </a:rPr>
              <a:t>caused </a:t>
            </a:r>
            <a:r>
              <a:rPr lang="en-US" b="1" dirty="0">
                <a:solidFill>
                  <a:srgbClr val="FF0000"/>
                </a:solidFill>
              </a:rPr>
              <a:t>by the pull of the trapezius and rhomboid muscles on the </a:t>
            </a:r>
            <a:r>
              <a:rPr lang="en-US" b="1" dirty="0" err="1">
                <a:solidFill>
                  <a:srgbClr val="FF0000"/>
                </a:solidFill>
              </a:rPr>
              <a:t>spinous</a:t>
            </a:r>
            <a:r>
              <a:rPr lang="en-US" b="1" dirty="0">
                <a:solidFill>
                  <a:srgbClr val="FF0000"/>
                </a:solidFill>
              </a:rPr>
              <a:t> </a:t>
            </a:r>
            <a:r>
              <a:rPr lang="en-US" b="1" dirty="0" smtClean="0">
                <a:solidFill>
                  <a:srgbClr val="FF0000"/>
                </a:solidFill>
              </a:rPr>
              <a:t>process.</a:t>
            </a:r>
          </a:p>
          <a:p>
            <a:r>
              <a:rPr lang="en-US" dirty="0" smtClean="0"/>
              <a:t>The </a:t>
            </a:r>
            <a:r>
              <a:rPr lang="en-US" dirty="0" err="1"/>
              <a:t>spinous</a:t>
            </a:r>
            <a:r>
              <a:rPr lang="en-US" dirty="0"/>
              <a:t> avulsion most commonly occurs at C7, with C6 and T1 also frequently involved. </a:t>
            </a:r>
          </a:p>
          <a:p>
            <a:r>
              <a:rPr lang="en-US" dirty="0" smtClean="0"/>
              <a:t>This </a:t>
            </a:r>
            <a:r>
              <a:rPr lang="en-US" dirty="0"/>
              <a:t>is a stable fracture without neurological deficit.</a:t>
            </a:r>
          </a:p>
        </p:txBody>
      </p:sp>
      <p:sp>
        <p:nvSpPr>
          <p:cNvPr id="4" name="Title 1"/>
          <p:cNvSpPr>
            <a:spLocks noGrp="1"/>
          </p:cNvSpPr>
          <p:nvPr>
            <p:ph type="title"/>
          </p:nvPr>
        </p:nvSpPr>
        <p:spPr/>
        <p:txBody>
          <a:bodyPr/>
          <a:lstStyle/>
          <a:p>
            <a:r>
              <a:rPr lang="en-US" b="1" dirty="0"/>
              <a:t>CLAY SHOVELER’S FRACTURE</a:t>
            </a:r>
            <a:endParaRPr lang="en-US" dirty="0"/>
          </a:p>
        </p:txBody>
      </p:sp>
    </p:spTree>
    <p:extLst>
      <p:ext uri="{BB962C8B-B14F-4D97-AF65-F5344CB8AC3E}">
        <p14:creationId xmlns:p14="http://schemas.microsoft.com/office/powerpoint/2010/main" val="225970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2800" b="1" dirty="0"/>
              <a:t>DOUBLE SPINOUS PROCESS </a:t>
            </a:r>
            <a:r>
              <a:rPr lang="en-US" sz="2800" b="1" dirty="0" smtClean="0"/>
              <a:t>SIGN</a:t>
            </a:r>
            <a:br>
              <a:rPr lang="en-US" sz="2800" b="1" dirty="0" smtClean="0"/>
            </a:br>
            <a:r>
              <a:rPr lang="en-US" sz="2800" b="1" dirty="0" smtClean="0"/>
              <a:t>CLAY SHOVELER’S FRACTURE</a:t>
            </a:r>
            <a:endParaRPr lang="en-US" sz="2800"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3" t="10675" r="64749" b="6018"/>
          <a:stretch/>
        </p:blipFill>
        <p:spPr bwMode="auto">
          <a:xfrm>
            <a:off x="2133600" y="1219200"/>
            <a:ext cx="4470400" cy="554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Dislocations of the Cervical Spine</a:t>
            </a:r>
            <a:endParaRPr lang="en-US" dirty="0"/>
          </a:p>
        </p:txBody>
      </p:sp>
      <p:sp>
        <p:nvSpPr>
          <p:cNvPr id="3" name="Content Placeholder 2"/>
          <p:cNvSpPr>
            <a:spLocks noGrp="1"/>
          </p:cNvSpPr>
          <p:nvPr>
            <p:ph idx="1"/>
          </p:nvPr>
        </p:nvSpPr>
        <p:spPr/>
        <p:txBody>
          <a:bodyPr/>
          <a:lstStyle/>
          <a:p>
            <a:r>
              <a:rPr lang="en-US" b="1" i="1" dirty="0" err="1"/>
              <a:t>Atlanto</a:t>
            </a:r>
            <a:r>
              <a:rPr lang="en-US" b="1" i="1" dirty="0"/>
              <a:t>-Occipital Dislocation.</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1" t="14024" r="77689" b="30926"/>
          <a:stretch/>
        </p:blipFill>
        <p:spPr bwMode="auto">
          <a:xfrm>
            <a:off x="838200" y="2362200"/>
            <a:ext cx="2612571" cy="381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208" t="15934" r="52769" b="46303"/>
          <a:stretch/>
        </p:blipFill>
        <p:spPr bwMode="auto">
          <a:xfrm>
            <a:off x="5029200" y="2961573"/>
            <a:ext cx="3255818" cy="261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04873" y="6324600"/>
            <a:ext cx="2079224" cy="369332"/>
          </a:xfrm>
          <a:prstGeom prst="rect">
            <a:avLst/>
          </a:prstGeom>
        </p:spPr>
        <p:txBody>
          <a:bodyPr wrap="none">
            <a:spAutoFit/>
          </a:bodyPr>
          <a:lstStyle/>
          <a:p>
            <a:r>
              <a:rPr lang="en-US" b="1" dirty="0"/>
              <a:t>Vertical Translation.</a:t>
            </a:r>
            <a:endParaRPr lang="en-US" dirty="0"/>
          </a:p>
        </p:txBody>
      </p:sp>
      <p:sp>
        <p:nvSpPr>
          <p:cNvPr id="5" name="Rectangle 4"/>
          <p:cNvSpPr/>
          <p:nvPr/>
        </p:nvSpPr>
        <p:spPr>
          <a:xfrm>
            <a:off x="5486400" y="5955268"/>
            <a:ext cx="2157578" cy="369332"/>
          </a:xfrm>
          <a:prstGeom prst="rect">
            <a:avLst/>
          </a:prstGeom>
        </p:spPr>
        <p:txBody>
          <a:bodyPr wrap="none">
            <a:spAutoFit/>
          </a:bodyPr>
          <a:lstStyle/>
          <a:p>
            <a:r>
              <a:rPr lang="en-US" b="1" dirty="0"/>
              <a:t>Anterior Dislocation.</a:t>
            </a:r>
            <a:endParaRPr lang="en-US" dirty="0"/>
          </a:p>
        </p:txBody>
      </p:sp>
    </p:spTree>
    <p:extLst>
      <p:ext uri="{BB962C8B-B14F-4D97-AF65-F5344CB8AC3E}">
        <p14:creationId xmlns:p14="http://schemas.microsoft.com/office/powerpoint/2010/main" val="25159804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Anterior </a:t>
            </a:r>
            <a:r>
              <a:rPr lang="en-US" dirty="0" err="1" smtClean="0"/>
              <a:t>atlanto</a:t>
            </a:r>
            <a:r>
              <a:rPr lang="en-US" dirty="0" smtClean="0"/>
              <a:t>-axial dislocation : </a:t>
            </a:r>
          </a:p>
          <a:p>
            <a:pPr marL="0" indent="0">
              <a:buNone/>
            </a:pPr>
            <a:r>
              <a:rPr lang="en-US" dirty="0" smtClean="0"/>
              <a:t>Rupture of transverse ligament</a:t>
            </a:r>
          </a:p>
          <a:p>
            <a:pPr marL="0" indent="0">
              <a:buNone/>
            </a:pPr>
            <a:endParaRPr lang="en-US" dirty="0"/>
          </a:p>
          <a:p>
            <a:pPr marL="0" indent="0">
              <a:buNone/>
            </a:pPr>
            <a:endParaRPr lang="en-US" dirty="0" smtClean="0"/>
          </a:p>
          <a:p>
            <a:endParaRPr lang="en-US" dirty="0" smtClean="0"/>
          </a:p>
          <a:p>
            <a:endParaRPr lang="en-US" dirty="0"/>
          </a:p>
        </p:txBody>
      </p:sp>
      <p:sp>
        <p:nvSpPr>
          <p:cNvPr id="4" name="Title 1"/>
          <p:cNvSpPr>
            <a:spLocks noGrp="1"/>
          </p:cNvSpPr>
          <p:nvPr>
            <p:ph type="title"/>
          </p:nvPr>
        </p:nvSpPr>
        <p:spPr/>
        <p:txBody>
          <a:bodyPr/>
          <a:lstStyle/>
          <a:p>
            <a:r>
              <a:rPr lang="en-US" b="1" dirty="0"/>
              <a:t>Dislocations of the Cervical Spine</a:t>
            </a:r>
            <a:endParaRPr lang="en-US" dirty="0"/>
          </a:p>
        </p:txBody>
      </p:sp>
    </p:spTree>
    <p:extLst>
      <p:ext uri="{BB962C8B-B14F-4D97-AF65-F5344CB8AC3E}">
        <p14:creationId xmlns:p14="http://schemas.microsoft.com/office/powerpoint/2010/main" val="35314983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458200" cy="5410200"/>
          </a:xfrm>
        </p:spPr>
        <p:txBody>
          <a:bodyPr>
            <a:normAutofit fontScale="92500" lnSpcReduction="10000"/>
          </a:bodyPr>
          <a:lstStyle/>
          <a:p>
            <a:pPr marL="0" indent="0">
              <a:buNone/>
            </a:pPr>
            <a:r>
              <a:rPr lang="en-US" b="1" dirty="0" smtClean="0"/>
              <a:t>Rotary </a:t>
            </a:r>
            <a:r>
              <a:rPr lang="en-US" b="1" dirty="0" err="1"/>
              <a:t>atlantoaxial</a:t>
            </a:r>
            <a:r>
              <a:rPr lang="en-US" b="1" dirty="0"/>
              <a:t> fixation (subluxation</a:t>
            </a:r>
            <a:r>
              <a:rPr lang="en-US" b="1" dirty="0" smtClean="0"/>
              <a:t>):</a:t>
            </a:r>
          </a:p>
          <a:p>
            <a:r>
              <a:rPr lang="en-US" b="1" i="1" dirty="0"/>
              <a:t>Type I.</a:t>
            </a:r>
            <a:r>
              <a:rPr lang="en-US" dirty="0"/>
              <a:t> Rotatory fixation without anterior displacement and within the normal range of motion. This is the most common type.</a:t>
            </a:r>
          </a:p>
          <a:p>
            <a:r>
              <a:rPr lang="en-US" b="1" i="1" dirty="0"/>
              <a:t>Type II.</a:t>
            </a:r>
            <a:r>
              <a:rPr lang="en-US" dirty="0"/>
              <a:t> Rotatory fixation with 3-5 mm anterior displacement of the atlas.</a:t>
            </a:r>
          </a:p>
          <a:p>
            <a:r>
              <a:rPr lang="en-US" b="1" i="1" dirty="0"/>
              <a:t>Type III.</a:t>
            </a:r>
            <a:r>
              <a:rPr lang="en-US" dirty="0"/>
              <a:t> Rotatory fixation with &gt; 5 mm anterior displacement of the atlas.</a:t>
            </a:r>
          </a:p>
          <a:p>
            <a:r>
              <a:rPr lang="en-US" b="1" i="1" dirty="0"/>
              <a:t>Type IV.</a:t>
            </a:r>
            <a:r>
              <a:rPr lang="en-US" b="1" dirty="0"/>
              <a:t> </a:t>
            </a:r>
            <a:r>
              <a:rPr lang="en-US" dirty="0"/>
              <a:t>Rotatory fixation with posterior displacement of the atlas. The odontoid needs to be deficient to allow this type.</a:t>
            </a:r>
          </a:p>
          <a:p>
            <a:pPr marL="0" indent="0">
              <a:buNone/>
            </a:pPr>
            <a:endParaRPr lang="en-US" dirty="0" smtClean="0"/>
          </a:p>
          <a:p>
            <a:endParaRPr lang="en-US" dirty="0"/>
          </a:p>
        </p:txBody>
      </p:sp>
      <p:sp>
        <p:nvSpPr>
          <p:cNvPr id="4" name="Title 1"/>
          <p:cNvSpPr>
            <a:spLocks noGrp="1"/>
          </p:cNvSpPr>
          <p:nvPr>
            <p:ph type="title"/>
          </p:nvPr>
        </p:nvSpPr>
        <p:spPr/>
        <p:txBody>
          <a:bodyPr/>
          <a:lstStyle/>
          <a:p>
            <a:r>
              <a:rPr lang="en-US" b="1" dirty="0"/>
              <a:t>Dislocations of the Cervical Spine</a:t>
            </a:r>
            <a:endParaRPr lang="en-US" dirty="0"/>
          </a:p>
        </p:txBody>
      </p:sp>
    </p:spTree>
    <p:extLst>
      <p:ext uri="{BB962C8B-B14F-4D97-AF65-F5344CB8AC3E}">
        <p14:creationId xmlns:p14="http://schemas.microsoft.com/office/powerpoint/2010/main" val="33554511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0" t="9000" r="51921" b="12298"/>
          <a:stretch/>
        </p:blipFill>
        <p:spPr bwMode="auto">
          <a:xfrm>
            <a:off x="685800" y="152400"/>
            <a:ext cx="7162800" cy="644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81102" y="6410828"/>
            <a:ext cx="4154086" cy="369332"/>
          </a:xfrm>
          <a:prstGeom prst="rect">
            <a:avLst/>
          </a:prstGeom>
        </p:spPr>
        <p:txBody>
          <a:bodyPr wrap="none">
            <a:spAutoFit/>
          </a:bodyPr>
          <a:lstStyle/>
          <a:p>
            <a:r>
              <a:rPr lang="en-US" b="1" dirty="0">
                <a:solidFill>
                  <a:srgbClr val="FF0000"/>
                </a:solidFill>
              </a:rPr>
              <a:t>Rotary </a:t>
            </a:r>
            <a:r>
              <a:rPr lang="en-US" b="1" dirty="0" err="1">
                <a:solidFill>
                  <a:srgbClr val="FF0000"/>
                </a:solidFill>
              </a:rPr>
              <a:t>atlantoaxial</a:t>
            </a:r>
            <a:r>
              <a:rPr lang="en-US" b="1" dirty="0">
                <a:solidFill>
                  <a:srgbClr val="FF0000"/>
                </a:solidFill>
              </a:rPr>
              <a:t> fixation (subluxation):</a:t>
            </a:r>
          </a:p>
        </p:txBody>
      </p:sp>
    </p:spTree>
    <p:extLst>
      <p:ext uri="{BB962C8B-B14F-4D97-AF65-F5344CB8AC3E}">
        <p14:creationId xmlns:p14="http://schemas.microsoft.com/office/powerpoint/2010/main" val="3245542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6072950" cy="607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67805" y="2514600"/>
            <a:ext cx="2295195" cy="1077218"/>
          </a:xfrm>
          <a:prstGeom prst="rect">
            <a:avLst/>
          </a:prstGeom>
        </p:spPr>
        <p:txBody>
          <a:bodyPr wrap="square">
            <a:spAutoFit/>
          </a:bodyPr>
          <a:lstStyle/>
          <a:p>
            <a:r>
              <a:rPr lang="en-US" sz="3200" b="1" dirty="0" smtClean="0"/>
              <a:t>DEPRESSED FRACTURE</a:t>
            </a:r>
            <a:endParaRPr lang="en-US" sz="3200" dirty="0"/>
          </a:p>
        </p:txBody>
      </p:sp>
    </p:spTree>
    <p:extLst>
      <p:ext uri="{BB962C8B-B14F-4D97-AF65-F5344CB8AC3E}">
        <p14:creationId xmlns:p14="http://schemas.microsoft.com/office/powerpoint/2010/main" val="35873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UNILATERAL INTERFACETAL DISLOCATION</a:t>
            </a:r>
            <a:endParaRPr lang="en-US" dirty="0"/>
          </a:p>
        </p:txBody>
      </p:sp>
      <p:sp>
        <p:nvSpPr>
          <p:cNvPr id="3" name="Content Placeholder 2"/>
          <p:cNvSpPr>
            <a:spLocks noGrp="1"/>
          </p:cNvSpPr>
          <p:nvPr>
            <p:ph idx="1"/>
          </p:nvPr>
        </p:nvSpPr>
        <p:spPr/>
        <p:txBody>
          <a:bodyPr/>
          <a:lstStyle/>
          <a:p>
            <a:endParaRPr lang="en-US"/>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57" t="31519" r="52130" b="22328"/>
          <a:stretch/>
        </p:blipFill>
        <p:spPr bwMode="auto">
          <a:xfrm>
            <a:off x="152400" y="1524000"/>
            <a:ext cx="858981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0787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864" t="28048" r="49132" b="7065"/>
          <a:stretch/>
        </p:blipFill>
        <p:spPr bwMode="auto">
          <a:xfrm>
            <a:off x="381000" y="27709"/>
            <a:ext cx="5544477" cy="661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5410200" y="2286000"/>
            <a:ext cx="3733800" cy="1477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t>UNILATERAL INTERFACETAL DISLOCATION</a:t>
            </a:r>
            <a:endParaRPr lang="en-US" sz="2800" dirty="0"/>
          </a:p>
        </p:txBody>
      </p:sp>
    </p:spTree>
    <p:extLst>
      <p:ext uri="{BB962C8B-B14F-4D97-AF65-F5344CB8AC3E}">
        <p14:creationId xmlns:p14="http://schemas.microsoft.com/office/powerpoint/2010/main" val="408390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Unilateral </a:t>
            </a:r>
            <a:r>
              <a:rPr lang="en-US" b="1" dirty="0" err="1"/>
              <a:t>interfacet</a:t>
            </a:r>
            <a:r>
              <a:rPr lang="en-US" b="1" dirty="0"/>
              <a:t> dislocation</a:t>
            </a:r>
            <a:br>
              <a:rPr lang="en-US" b="1" dirty="0"/>
            </a:br>
            <a:endParaRPr lang="en-US" b="1" dirty="0"/>
          </a:p>
        </p:txBody>
      </p:sp>
      <p:sp>
        <p:nvSpPr>
          <p:cNvPr id="3" name="Content Placeholder 2"/>
          <p:cNvSpPr>
            <a:spLocks noGrp="1"/>
          </p:cNvSpPr>
          <p:nvPr>
            <p:ph idx="1"/>
          </p:nvPr>
        </p:nvSpPr>
        <p:spPr/>
        <p:txBody>
          <a:bodyPr>
            <a:normAutofit lnSpcReduction="10000"/>
          </a:bodyPr>
          <a:lstStyle/>
          <a:p>
            <a:r>
              <a:rPr lang="en-US" dirty="0" smtClean="0"/>
              <a:t>Unilateral </a:t>
            </a:r>
            <a:r>
              <a:rPr lang="en-US" dirty="0" err="1"/>
              <a:t>interfacet</a:t>
            </a:r>
            <a:r>
              <a:rPr lang="en-US" dirty="0"/>
              <a:t> dislocation is due to </a:t>
            </a:r>
            <a:r>
              <a:rPr lang="en-US" dirty="0" smtClean="0"/>
              <a:t>a </a:t>
            </a:r>
            <a:r>
              <a:rPr lang="en-US" dirty="0" err="1" smtClean="0"/>
              <a:t>hyperflexion</a:t>
            </a:r>
            <a:r>
              <a:rPr lang="en-US" dirty="0" smtClean="0"/>
              <a:t> </a:t>
            </a:r>
            <a:r>
              <a:rPr lang="en-US" dirty="0"/>
              <a:t>injury with rotation.</a:t>
            </a:r>
          </a:p>
          <a:p>
            <a:r>
              <a:rPr lang="en-US" dirty="0"/>
              <a:t>The superior facet on one side slides over </a:t>
            </a:r>
            <a:r>
              <a:rPr lang="en-US" dirty="0" smtClean="0"/>
              <a:t>the inferior </a:t>
            </a:r>
            <a:r>
              <a:rPr lang="en-US" dirty="0"/>
              <a:t>facet and becomes locked.</a:t>
            </a:r>
          </a:p>
          <a:p>
            <a:r>
              <a:rPr lang="en-US" dirty="0"/>
              <a:t>This results in an anterior subluxation of </a:t>
            </a:r>
            <a:r>
              <a:rPr lang="en-US" dirty="0" smtClean="0"/>
              <a:t>the upper </a:t>
            </a:r>
            <a:r>
              <a:rPr lang="en-US" dirty="0"/>
              <a:t>vertebral body of about 25% of the </a:t>
            </a:r>
            <a:r>
              <a:rPr lang="en-US" dirty="0" smtClean="0"/>
              <a:t>AP diameter </a:t>
            </a:r>
            <a:r>
              <a:rPr lang="en-US" dirty="0"/>
              <a:t>of the body.</a:t>
            </a:r>
          </a:p>
          <a:p>
            <a:r>
              <a:rPr lang="en-US" b="1" dirty="0">
                <a:solidFill>
                  <a:srgbClr val="FF0000"/>
                </a:solidFill>
              </a:rPr>
              <a:t>Simple unilateral facet dislocation is a </a:t>
            </a:r>
            <a:r>
              <a:rPr lang="en-US" b="1" dirty="0" smtClean="0">
                <a:solidFill>
                  <a:srgbClr val="FF0000"/>
                </a:solidFill>
              </a:rPr>
              <a:t>stable injury</a:t>
            </a:r>
            <a:r>
              <a:rPr lang="en-US" b="1" dirty="0">
                <a:solidFill>
                  <a:srgbClr val="FF0000"/>
                </a:solidFill>
              </a:rPr>
              <a:t>.</a:t>
            </a:r>
          </a:p>
        </p:txBody>
      </p:sp>
    </p:spTree>
    <p:extLst>
      <p:ext uri="{BB962C8B-B14F-4D97-AF65-F5344CB8AC3E}">
        <p14:creationId xmlns:p14="http://schemas.microsoft.com/office/powerpoint/2010/main" val="17909197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48" t="37676" r="48797" b="10204"/>
          <a:stretch/>
        </p:blipFill>
        <p:spPr bwMode="auto">
          <a:xfrm>
            <a:off x="1066799" y="762000"/>
            <a:ext cx="7004673" cy="5366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57200" y="274638"/>
            <a:ext cx="8229600" cy="868362"/>
          </a:xfrm>
        </p:spPr>
        <p:txBody>
          <a:bodyPr>
            <a:normAutofit fontScale="90000"/>
          </a:bodyPr>
          <a:lstStyle/>
          <a:p>
            <a:r>
              <a:rPr lang="en-US" b="1" dirty="0"/>
              <a:t>Bilateral </a:t>
            </a:r>
            <a:r>
              <a:rPr lang="en-US" b="1" dirty="0" err="1"/>
              <a:t>Interfacetal</a:t>
            </a:r>
            <a:r>
              <a:rPr lang="en-US" b="1" dirty="0"/>
              <a:t> Dislocation</a:t>
            </a:r>
            <a:br>
              <a:rPr lang="en-US" b="1" dirty="0"/>
            </a:br>
            <a:endParaRPr lang="en-US" b="1" dirty="0"/>
          </a:p>
        </p:txBody>
      </p:sp>
    </p:spTree>
    <p:extLst>
      <p:ext uri="{BB962C8B-B14F-4D97-AF65-F5344CB8AC3E}">
        <p14:creationId xmlns:p14="http://schemas.microsoft.com/office/powerpoint/2010/main" val="1517636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71" t="23862" r="49020" b="3506"/>
          <a:stretch/>
        </p:blipFill>
        <p:spPr bwMode="auto">
          <a:xfrm>
            <a:off x="1752600" y="1142999"/>
            <a:ext cx="5254172" cy="567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p:txBody>
          <a:bodyPr>
            <a:normAutofit fontScale="90000"/>
          </a:bodyPr>
          <a:lstStyle/>
          <a:p>
            <a:r>
              <a:rPr lang="en-US" b="1" dirty="0"/>
              <a:t>Bilateral </a:t>
            </a:r>
            <a:r>
              <a:rPr lang="en-US" b="1" dirty="0" err="1"/>
              <a:t>Interfacetal</a:t>
            </a:r>
            <a:r>
              <a:rPr lang="en-US" b="1" dirty="0"/>
              <a:t> Dislocation</a:t>
            </a:r>
            <a:br>
              <a:rPr lang="en-US" b="1" dirty="0"/>
            </a:br>
            <a:endParaRPr lang="en-US" b="1" dirty="0"/>
          </a:p>
        </p:txBody>
      </p:sp>
    </p:spTree>
    <p:extLst>
      <p:ext uri="{BB962C8B-B14F-4D97-AF65-F5344CB8AC3E}">
        <p14:creationId xmlns:p14="http://schemas.microsoft.com/office/powerpoint/2010/main" val="27115455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Bilateral </a:t>
            </a:r>
            <a:r>
              <a:rPr lang="en-US" b="1" dirty="0" err="1"/>
              <a:t>Interfacetal</a:t>
            </a:r>
            <a:r>
              <a:rPr lang="en-US" b="1" dirty="0"/>
              <a:t> Dislocation</a:t>
            </a:r>
            <a:br>
              <a:rPr lang="en-US" b="1" dirty="0"/>
            </a:br>
            <a:endParaRPr lang="en-US" b="1" dirty="0"/>
          </a:p>
        </p:txBody>
      </p:sp>
      <p:sp>
        <p:nvSpPr>
          <p:cNvPr id="3" name="Content Placeholder 2"/>
          <p:cNvSpPr>
            <a:spLocks noGrp="1"/>
          </p:cNvSpPr>
          <p:nvPr>
            <p:ph idx="1"/>
          </p:nvPr>
        </p:nvSpPr>
        <p:spPr>
          <a:xfrm>
            <a:off x="381000" y="1066800"/>
            <a:ext cx="8382000" cy="5486400"/>
          </a:xfrm>
        </p:spPr>
        <p:txBody>
          <a:bodyPr>
            <a:normAutofit fontScale="92500" lnSpcReduction="10000"/>
          </a:bodyPr>
          <a:lstStyle/>
          <a:p>
            <a:r>
              <a:rPr lang="en-US" dirty="0" smtClean="0"/>
              <a:t>Bilateral </a:t>
            </a:r>
            <a:r>
              <a:rPr lang="en-US" dirty="0" err="1"/>
              <a:t>interfacetal</a:t>
            </a:r>
            <a:r>
              <a:rPr lang="en-US" dirty="0"/>
              <a:t> dislocation (BID) is </a:t>
            </a:r>
            <a:r>
              <a:rPr lang="en-US" dirty="0" smtClean="0"/>
              <a:t>the result </a:t>
            </a:r>
            <a:r>
              <a:rPr lang="en-US" dirty="0"/>
              <a:t>of extreme </a:t>
            </a:r>
            <a:r>
              <a:rPr lang="en-US" dirty="0" err="1" smtClean="0"/>
              <a:t>hyperflexion</a:t>
            </a:r>
            <a:r>
              <a:rPr lang="en-US" dirty="0"/>
              <a:t>.</a:t>
            </a:r>
          </a:p>
          <a:p>
            <a:r>
              <a:rPr lang="en-US" dirty="0"/>
              <a:t>There is anterior dislocation of the </a:t>
            </a:r>
            <a:r>
              <a:rPr lang="en-US" dirty="0" smtClean="0"/>
              <a:t>articular masses </a:t>
            </a:r>
            <a:r>
              <a:rPr lang="en-US" dirty="0"/>
              <a:t>with disruption of the posterior </a:t>
            </a:r>
            <a:r>
              <a:rPr lang="en-US" dirty="0" smtClean="0"/>
              <a:t>ligament complex</a:t>
            </a:r>
            <a:r>
              <a:rPr lang="en-US" dirty="0"/>
              <a:t>, posterior longitudinal ligament, the </a:t>
            </a:r>
            <a:r>
              <a:rPr lang="en-US" dirty="0" smtClean="0"/>
              <a:t>disc and </a:t>
            </a:r>
            <a:r>
              <a:rPr lang="en-US" dirty="0"/>
              <a:t>usually also the anterior </a:t>
            </a:r>
            <a:r>
              <a:rPr lang="en-US" dirty="0" smtClean="0"/>
              <a:t>longitudinal ligament</a:t>
            </a:r>
            <a:r>
              <a:rPr lang="en-US" dirty="0"/>
              <a:t>.</a:t>
            </a:r>
          </a:p>
          <a:p>
            <a:r>
              <a:rPr lang="en-US" dirty="0"/>
              <a:t>When the dislocation is complete, the </a:t>
            </a:r>
            <a:r>
              <a:rPr lang="en-US" dirty="0" smtClean="0"/>
              <a:t>dislocated vertebra </a:t>
            </a:r>
            <a:r>
              <a:rPr lang="en-US" dirty="0"/>
              <a:t>is anteriorly displaced one-half of the </a:t>
            </a:r>
            <a:r>
              <a:rPr lang="en-US" dirty="0" smtClean="0"/>
              <a:t>AP diameter </a:t>
            </a:r>
            <a:r>
              <a:rPr lang="en-US" dirty="0"/>
              <a:t>of the vertebral body.</a:t>
            </a:r>
          </a:p>
          <a:p>
            <a:r>
              <a:rPr lang="en-US" b="1" dirty="0">
                <a:solidFill>
                  <a:srgbClr val="FF0000"/>
                </a:solidFill>
              </a:rPr>
              <a:t>Because of its extensive soft tissue damage </a:t>
            </a:r>
            <a:r>
              <a:rPr lang="en-US" b="1" dirty="0" smtClean="0">
                <a:solidFill>
                  <a:srgbClr val="FF0000"/>
                </a:solidFill>
              </a:rPr>
              <a:t>and dislocated </a:t>
            </a:r>
            <a:r>
              <a:rPr lang="en-US" b="1" dirty="0">
                <a:solidFill>
                  <a:srgbClr val="FF0000"/>
                </a:solidFill>
              </a:rPr>
              <a:t>facet joints, BID is unstable and </a:t>
            </a:r>
            <a:r>
              <a:rPr lang="en-US" b="1" dirty="0" smtClean="0">
                <a:solidFill>
                  <a:srgbClr val="FF0000"/>
                </a:solidFill>
              </a:rPr>
              <a:t>is          associated </a:t>
            </a:r>
            <a:r>
              <a:rPr lang="en-US" b="1" dirty="0">
                <a:solidFill>
                  <a:srgbClr val="FF0000"/>
                </a:solidFill>
              </a:rPr>
              <a:t>with a high incidence of cord damage</a:t>
            </a:r>
          </a:p>
        </p:txBody>
      </p:sp>
    </p:spTree>
    <p:extLst>
      <p:ext uri="{BB962C8B-B14F-4D97-AF65-F5344CB8AC3E}">
        <p14:creationId xmlns:p14="http://schemas.microsoft.com/office/powerpoint/2010/main" val="17301841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b="1" dirty="0" smtClean="0"/>
              <a:t>THORACO </a:t>
            </a:r>
            <a:r>
              <a:rPr lang="en-US" b="1" dirty="0" smtClean="0"/>
              <a:t>LUMBAR SPINE </a:t>
            </a:r>
            <a:r>
              <a:rPr lang="en-US" b="1" dirty="0" smtClean="0"/>
              <a:t>INJURY</a:t>
            </a:r>
            <a:endParaRPr lang="en-US" b="1"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10184001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THORACO </a:t>
            </a:r>
            <a:r>
              <a:rPr lang="en-US" b="1" dirty="0" smtClean="0"/>
              <a:t>LUMBAR SPINE </a:t>
            </a:r>
            <a:r>
              <a:rPr lang="en-US" b="1" dirty="0" smtClean="0"/>
              <a:t>INJURY</a:t>
            </a:r>
            <a:endParaRPr lang="en-US" b="1" dirty="0"/>
          </a:p>
        </p:txBody>
      </p:sp>
      <p:sp>
        <p:nvSpPr>
          <p:cNvPr id="3" name="Content Placeholder 2"/>
          <p:cNvSpPr>
            <a:spLocks noGrp="1"/>
          </p:cNvSpPr>
          <p:nvPr>
            <p:ph idx="1"/>
          </p:nvPr>
        </p:nvSpPr>
        <p:spPr/>
        <p:txBody>
          <a:bodyPr/>
          <a:lstStyle/>
          <a:p>
            <a:pPr marL="0" indent="0" algn="ctr">
              <a:buNone/>
            </a:pPr>
            <a:r>
              <a:rPr lang="en-US" b="1" dirty="0" smtClean="0"/>
              <a:t>CLASSIFICATION</a:t>
            </a: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t="45003" r="49020" b="23600"/>
          <a:stretch/>
        </p:blipFill>
        <p:spPr bwMode="auto">
          <a:xfrm>
            <a:off x="838200" y="2133600"/>
            <a:ext cx="7350807" cy="430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05200" y="2209799"/>
            <a:ext cx="1981200" cy="4230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1019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t="45003" r="49020" b="23600"/>
          <a:stretch/>
        </p:blipFill>
        <p:spPr bwMode="auto">
          <a:xfrm>
            <a:off x="76200" y="1066800"/>
            <a:ext cx="858316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76600" y="1295400"/>
            <a:ext cx="5181600"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tx1"/>
                </a:solidFill>
                <a:latin typeface="+mj-lt"/>
              </a:rPr>
              <a:t>1.The </a:t>
            </a:r>
            <a:r>
              <a:rPr lang="en-US" sz="2400" b="1" dirty="0">
                <a:solidFill>
                  <a:schemeClr val="tx1"/>
                </a:solidFill>
                <a:latin typeface="+mj-lt"/>
              </a:rPr>
              <a:t>anterior column </a:t>
            </a:r>
            <a:r>
              <a:rPr lang="en-US" sz="2000" dirty="0">
                <a:solidFill>
                  <a:schemeClr val="tx1"/>
                </a:solidFill>
                <a:latin typeface="+mj-lt"/>
              </a:rPr>
              <a:t>consists of the anterior vertebral body, anterior annulus </a:t>
            </a:r>
            <a:r>
              <a:rPr lang="en-US" sz="2000" dirty="0" err="1">
                <a:solidFill>
                  <a:schemeClr val="tx1"/>
                </a:solidFill>
                <a:latin typeface="+mj-lt"/>
              </a:rPr>
              <a:t>fibrosus</a:t>
            </a:r>
            <a:r>
              <a:rPr lang="en-US" sz="2000" dirty="0">
                <a:solidFill>
                  <a:schemeClr val="tx1"/>
                </a:solidFill>
                <a:latin typeface="+mj-lt"/>
              </a:rPr>
              <a:t>, and anterior longitudinal ligament.</a:t>
            </a:r>
          </a:p>
          <a:p>
            <a:pPr algn="just"/>
            <a:endParaRPr lang="en-US" sz="2000" dirty="0">
              <a:solidFill>
                <a:schemeClr val="tx1"/>
              </a:solidFill>
              <a:latin typeface="+mj-lt"/>
            </a:endParaRPr>
          </a:p>
          <a:p>
            <a:pPr algn="just"/>
            <a:r>
              <a:rPr lang="en-US" sz="2400" b="1" dirty="0" smtClean="0">
                <a:solidFill>
                  <a:schemeClr val="tx1"/>
                </a:solidFill>
                <a:latin typeface="+mj-lt"/>
              </a:rPr>
              <a:t>2.The </a:t>
            </a:r>
            <a:r>
              <a:rPr lang="en-US" sz="2400" b="1" dirty="0">
                <a:solidFill>
                  <a:schemeClr val="tx1"/>
                </a:solidFill>
                <a:latin typeface="+mj-lt"/>
              </a:rPr>
              <a:t>middle column </a:t>
            </a:r>
            <a:r>
              <a:rPr lang="en-US" sz="2000" dirty="0">
                <a:solidFill>
                  <a:schemeClr val="tx1"/>
                </a:solidFill>
                <a:latin typeface="+mj-lt"/>
              </a:rPr>
              <a:t>includes the posterior longitudinal ligament, posterior annulus </a:t>
            </a:r>
            <a:r>
              <a:rPr lang="en-US" sz="2000" dirty="0" err="1">
                <a:solidFill>
                  <a:schemeClr val="tx1"/>
                </a:solidFill>
                <a:latin typeface="+mj-lt"/>
              </a:rPr>
              <a:t>fibrosus</a:t>
            </a:r>
            <a:r>
              <a:rPr lang="en-US" sz="2000" dirty="0">
                <a:solidFill>
                  <a:schemeClr val="tx1"/>
                </a:solidFill>
                <a:latin typeface="+mj-lt"/>
              </a:rPr>
              <a:t>, and posterior wall of the vertebral body. </a:t>
            </a:r>
            <a:endParaRPr lang="en-US" sz="2000" dirty="0" smtClean="0">
              <a:solidFill>
                <a:schemeClr val="tx1"/>
              </a:solidFill>
              <a:latin typeface="+mj-lt"/>
            </a:endParaRPr>
          </a:p>
          <a:p>
            <a:pPr algn="just"/>
            <a:endParaRPr lang="en-US" sz="2000" dirty="0">
              <a:solidFill>
                <a:schemeClr val="tx1"/>
              </a:solidFill>
              <a:latin typeface="+mj-lt"/>
            </a:endParaRPr>
          </a:p>
          <a:p>
            <a:pPr algn="just"/>
            <a:r>
              <a:rPr lang="en-US" sz="2400" b="1" dirty="0" smtClean="0">
                <a:solidFill>
                  <a:schemeClr val="tx1"/>
                </a:solidFill>
                <a:latin typeface="+mj-lt"/>
              </a:rPr>
              <a:t>3.The </a:t>
            </a:r>
            <a:r>
              <a:rPr lang="en-US" sz="2400" b="1" dirty="0">
                <a:solidFill>
                  <a:schemeClr val="tx1"/>
                </a:solidFill>
                <a:latin typeface="+mj-lt"/>
              </a:rPr>
              <a:t>posterior column </a:t>
            </a:r>
            <a:r>
              <a:rPr lang="en-US" sz="2000" dirty="0">
                <a:solidFill>
                  <a:schemeClr val="tx1"/>
                </a:solidFill>
                <a:latin typeface="+mj-lt"/>
              </a:rPr>
              <a:t>consists posterior ligamentous complex. </a:t>
            </a:r>
          </a:p>
          <a:p>
            <a:pPr algn="just"/>
            <a:endParaRPr lang="en-US" dirty="0">
              <a:solidFill>
                <a:srgbClr val="FF0000"/>
              </a:solidFill>
              <a:latin typeface="+mj-lt"/>
            </a:endParaRPr>
          </a:p>
          <a:p>
            <a:pPr algn="just"/>
            <a:endParaRPr lang="en-US" dirty="0">
              <a:solidFill>
                <a:srgbClr val="FF0000"/>
              </a:solidFill>
            </a:endParaRPr>
          </a:p>
          <a:p>
            <a:pPr algn="ctr"/>
            <a:endParaRPr lang="en-US" dirty="0">
              <a:solidFill>
                <a:srgbClr val="FF0000"/>
              </a:solidFill>
            </a:endParaRPr>
          </a:p>
        </p:txBody>
      </p:sp>
    </p:spTree>
    <p:extLst>
      <p:ext uri="{BB962C8B-B14F-4D97-AF65-F5344CB8AC3E}">
        <p14:creationId xmlns:p14="http://schemas.microsoft.com/office/powerpoint/2010/main" val="35042306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Spine injury - TLICS Classification</a:t>
            </a:r>
            <a:br>
              <a:rPr lang="en-US" sz="2800" b="1" dirty="0"/>
            </a:br>
            <a:r>
              <a:rPr lang="en-US" sz="2800" b="1" dirty="0" err="1"/>
              <a:t>Thoraco</a:t>
            </a:r>
            <a:r>
              <a:rPr lang="en-US" sz="2800" b="1" dirty="0"/>
              <a:t>-Lumbar Injury Classification and Severity score</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99" t="44375" r="49132" b="9576"/>
          <a:stretch/>
        </p:blipFill>
        <p:spPr bwMode="auto">
          <a:xfrm>
            <a:off x="533400" y="1447800"/>
            <a:ext cx="8153400" cy="528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696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SKULL FRACTURE</a:t>
            </a:r>
            <a:endParaRPr lang="en-US" b="1" dirty="0"/>
          </a:p>
        </p:txBody>
      </p:sp>
      <p:sp>
        <p:nvSpPr>
          <p:cNvPr id="3" name="Content Placeholder 2"/>
          <p:cNvSpPr>
            <a:spLocks noGrp="1"/>
          </p:cNvSpPr>
          <p:nvPr>
            <p:ph idx="1"/>
          </p:nvPr>
        </p:nvSpPr>
        <p:spPr>
          <a:xfrm>
            <a:off x="457200" y="2332037"/>
            <a:ext cx="8229600" cy="4525963"/>
          </a:xfrm>
        </p:spPr>
        <p:txBody>
          <a:bodyPr/>
          <a:lstStyle/>
          <a:p>
            <a:pPr marL="0" indent="0" algn="ctr">
              <a:buNone/>
            </a:pPr>
            <a:r>
              <a:rPr lang="en-US" b="1" dirty="0" smtClean="0"/>
              <a:t>SKULL VAULT FRACTURE</a:t>
            </a:r>
          </a:p>
          <a:p>
            <a:pPr marL="0" indent="0" algn="ctr">
              <a:buNone/>
            </a:pPr>
            <a:endParaRPr lang="en-US" dirty="0"/>
          </a:p>
        </p:txBody>
      </p:sp>
      <p:sp>
        <p:nvSpPr>
          <p:cNvPr id="6" name="Rectangle 5"/>
          <p:cNvSpPr/>
          <p:nvPr/>
        </p:nvSpPr>
        <p:spPr>
          <a:xfrm>
            <a:off x="4366259" y="2830137"/>
            <a:ext cx="45719" cy="838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70859" y="3669029"/>
            <a:ext cx="25908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72936" y="3672237"/>
            <a:ext cx="45719" cy="511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15939" y="3668337"/>
            <a:ext cx="45719" cy="5119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43688" y="4179423"/>
            <a:ext cx="1104213" cy="461665"/>
          </a:xfrm>
          <a:prstGeom prst="rect">
            <a:avLst/>
          </a:prstGeom>
          <a:noFill/>
        </p:spPr>
        <p:txBody>
          <a:bodyPr wrap="none" rtlCol="0">
            <a:spAutoFit/>
          </a:bodyPr>
          <a:lstStyle/>
          <a:p>
            <a:r>
              <a:rPr lang="en-US" sz="2400" b="1" dirty="0" smtClean="0"/>
              <a:t>LINEAR</a:t>
            </a:r>
            <a:endParaRPr lang="en-US" sz="2400" b="1" dirty="0"/>
          </a:p>
        </p:txBody>
      </p:sp>
      <p:sp>
        <p:nvSpPr>
          <p:cNvPr id="12" name="TextBox 11"/>
          <p:cNvSpPr txBox="1"/>
          <p:nvPr/>
        </p:nvSpPr>
        <p:spPr>
          <a:xfrm>
            <a:off x="4864365" y="4184163"/>
            <a:ext cx="1650003" cy="461665"/>
          </a:xfrm>
          <a:prstGeom prst="rect">
            <a:avLst/>
          </a:prstGeom>
          <a:noFill/>
        </p:spPr>
        <p:txBody>
          <a:bodyPr wrap="none" rtlCol="0">
            <a:spAutoFit/>
          </a:bodyPr>
          <a:lstStyle/>
          <a:p>
            <a:r>
              <a:rPr lang="en-US" sz="2400" b="1" dirty="0" smtClean="0"/>
              <a:t>DEPRESSED</a:t>
            </a:r>
            <a:endParaRPr lang="en-US" sz="2400" b="1" dirty="0"/>
          </a:p>
        </p:txBody>
      </p:sp>
    </p:spTree>
    <p:extLst>
      <p:ext uri="{BB962C8B-B14F-4D97-AF65-F5344CB8AC3E}">
        <p14:creationId xmlns:p14="http://schemas.microsoft.com/office/powerpoint/2010/main" val="9856015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t="23443" r="49132" b="21298"/>
          <a:stretch/>
        </p:blipFill>
        <p:spPr bwMode="auto">
          <a:xfrm>
            <a:off x="34636" y="75268"/>
            <a:ext cx="6531430" cy="67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658283" y="2875002"/>
            <a:ext cx="2281394" cy="584775"/>
          </a:xfrm>
          <a:prstGeom prst="rect">
            <a:avLst/>
          </a:prstGeom>
        </p:spPr>
        <p:txBody>
          <a:bodyPr wrap="none">
            <a:spAutoFit/>
          </a:bodyPr>
          <a:lstStyle/>
          <a:p>
            <a:r>
              <a:rPr lang="en-US" sz="3200" b="1" dirty="0"/>
              <a:t>Morphology</a:t>
            </a:r>
          </a:p>
        </p:txBody>
      </p:sp>
    </p:spTree>
    <p:extLst>
      <p:ext uri="{BB962C8B-B14F-4D97-AF65-F5344CB8AC3E}">
        <p14:creationId xmlns:p14="http://schemas.microsoft.com/office/powerpoint/2010/main" val="21876545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3733800"/>
            <a:ext cx="8458200" cy="3048000"/>
          </a:xfrm>
        </p:spPr>
        <p:txBody>
          <a:bodyPr>
            <a:noAutofit/>
          </a:bodyPr>
          <a:lstStyle/>
          <a:p>
            <a:r>
              <a:rPr lang="en-US" sz="1600" b="1" dirty="0" smtClean="0">
                <a:latin typeface="+mj-lt"/>
              </a:rPr>
              <a:t>The </a:t>
            </a:r>
            <a:r>
              <a:rPr lang="en-US" sz="1600" b="1" dirty="0">
                <a:latin typeface="+mj-lt"/>
              </a:rPr>
              <a:t>PLC serves as a posterior "tension band" </a:t>
            </a:r>
            <a:r>
              <a:rPr lang="en-US" sz="1600" b="1" dirty="0" smtClean="0">
                <a:latin typeface="+mj-lt"/>
              </a:rPr>
              <a:t>of the </a:t>
            </a:r>
            <a:r>
              <a:rPr lang="en-US" sz="1600" b="1" dirty="0">
                <a:latin typeface="+mj-lt"/>
              </a:rPr>
              <a:t>spinal column and plays an important role </a:t>
            </a:r>
            <a:r>
              <a:rPr lang="en-US" sz="1600" b="1" dirty="0" smtClean="0">
                <a:latin typeface="+mj-lt"/>
              </a:rPr>
              <a:t>in the </a:t>
            </a:r>
            <a:r>
              <a:rPr lang="en-US" sz="1600" b="1" dirty="0">
                <a:latin typeface="+mj-lt"/>
              </a:rPr>
              <a:t>stability of the </a:t>
            </a:r>
            <a:r>
              <a:rPr lang="en-US" sz="1600" b="1" dirty="0" smtClean="0">
                <a:latin typeface="+mj-lt"/>
              </a:rPr>
              <a:t>spine.</a:t>
            </a:r>
            <a:endParaRPr lang="en-US" sz="1600" b="1" dirty="0">
              <a:latin typeface="+mj-lt"/>
            </a:endParaRPr>
          </a:p>
          <a:p>
            <a:r>
              <a:rPr lang="en-US" sz="1600" b="1" dirty="0" smtClean="0">
                <a:latin typeface="+mj-lt"/>
              </a:rPr>
              <a:t>The </a:t>
            </a:r>
            <a:r>
              <a:rPr lang="en-US" sz="1600" b="1" dirty="0">
                <a:latin typeface="+mj-lt"/>
              </a:rPr>
              <a:t>PLC is composed of the </a:t>
            </a:r>
            <a:r>
              <a:rPr lang="en-US" sz="1600" b="1" dirty="0" err="1" smtClean="0">
                <a:latin typeface="+mj-lt"/>
              </a:rPr>
              <a:t>supraspinous</a:t>
            </a:r>
            <a:r>
              <a:rPr lang="en-US" sz="1600" b="1" dirty="0">
                <a:latin typeface="+mj-lt"/>
              </a:rPr>
              <a:t> </a:t>
            </a:r>
            <a:r>
              <a:rPr lang="fr-FR" sz="1600" b="1" dirty="0" smtClean="0">
                <a:latin typeface="+mj-lt"/>
              </a:rPr>
              <a:t>ligaments</a:t>
            </a:r>
            <a:r>
              <a:rPr lang="fr-FR" sz="1600" b="1" dirty="0">
                <a:latin typeface="+mj-lt"/>
              </a:rPr>
              <a:t>, </a:t>
            </a:r>
            <a:r>
              <a:rPr lang="fr-FR" sz="1600" b="1" dirty="0" err="1">
                <a:latin typeface="+mj-lt"/>
              </a:rPr>
              <a:t>interspinous</a:t>
            </a:r>
            <a:r>
              <a:rPr lang="fr-FR" sz="1600" b="1" dirty="0">
                <a:latin typeface="+mj-lt"/>
              </a:rPr>
              <a:t> ligaments, </a:t>
            </a:r>
            <a:r>
              <a:rPr lang="fr-FR" sz="1600" b="1" dirty="0" err="1">
                <a:latin typeface="+mj-lt"/>
              </a:rPr>
              <a:t>articular</a:t>
            </a:r>
            <a:r>
              <a:rPr lang="fr-FR" sz="1600" b="1" dirty="0">
                <a:latin typeface="+mj-lt"/>
              </a:rPr>
              <a:t> </a:t>
            </a:r>
            <a:r>
              <a:rPr lang="fr-FR" sz="1600" b="1" dirty="0" err="1" smtClean="0">
                <a:latin typeface="+mj-lt"/>
              </a:rPr>
              <a:t>facet</a:t>
            </a:r>
            <a:r>
              <a:rPr lang="fr-FR" sz="1600" b="1" dirty="0">
                <a:latin typeface="+mj-lt"/>
              </a:rPr>
              <a:t> </a:t>
            </a:r>
            <a:r>
              <a:rPr lang="en-US" sz="1600" b="1" dirty="0" smtClean="0">
                <a:latin typeface="+mj-lt"/>
              </a:rPr>
              <a:t>capsules</a:t>
            </a:r>
            <a:r>
              <a:rPr lang="en-US" sz="1600" b="1" dirty="0">
                <a:latin typeface="+mj-lt"/>
              </a:rPr>
              <a:t>, and </a:t>
            </a:r>
            <a:r>
              <a:rPr lang="en-US" sz="1600" b="1" dirty="0" err="1">
                <a:latin typeface="+mj-lt"/>
              </a:rPr>
              <a:t>ligamenta</a:t>
            </a:r>
            <a:r>
              <a:rPr lang="en-US" sz="1600" b="1" dirty="0">
                <a:latin typeface="+mj-lt"/>
              </a:rPr>
              <a:t> </a:t>
            </a:r>
            <a:r>
              <a:rPr lang="en-US" sz="1600" b="1" dirty="0" err="1">
                <a:latin typeface="+mj-lt"/>
              </a:rPr>
              <a:t>flava</a:t>
            </a:r>
            <a:r>
              <a:rPr lang="en-US" sz="1600" b="1" dirty="0">
                <a:latin typeface="+mj-lt"/>
              </a:rPr>
              <a:t> .</a:t>
            </a:r>
          </a:p>
          <a:p>
            <a:r>
              <a:rPr lang="en-US" sz="1600" b="1" dirty="0">
                <a:latin typeface="+mj-lt"/>
              </a:rPr>
              <a:t>The </a:t>
            </a:r>
            <a:r>
              <a:rPr lang="en-US" sz="1600" b="1" dirty="0" err="1">
                <a:latin typeface="+mj-lt"/>
              </a:rPr>
              <a:t>supraspinous</a:t>
            </a:r>
            <a:r>
              <a:rPr lang="en-US" sz="1600" b="1" dirty="0">
                <a:latin typeface="+mj-lt"/>
              </a:rPr>
              <a:t> ligament is a strong, </a:t>
            </a:r>
            <a:r>
              <a:rPr lang="en-US" sz="1600" b="1" dirty="0" smtClean="0">
                <a:latin typeface="+mj-lt"/>
              </a:rPr>
              <a:t>cordlike ligament </a:t>
            </a:r>
            <a:r>
              <a:rPr lang="en-US" sz="1600" b="1" dirty="0">
                <a:latin typeface="+mj-lt"/>
              </a:rPr>
              <a:t>which connects the tips of the </a:t>
            </a:r>
            <a:r>
              <a:rPr lang="en-US" sz="1600" b="1" dirty="0" err="1" smtClean="0">
                <a:latin typeface="+mj-lt"/>
              </a:rPr>
              <a:t>spinous</a:t>
            </a:r>
            <a:r>
              <a:rPr lang="en-US" sz="1600" b="1" dirty="0">
                <a:latin typeface="+mj-lt"/>
              </a:rPr>
              <a:t> </a:t>
            </a:r>
            <a:r>
              <a:rPr lang="en-US" sz="1600" b="1" dirty="0" smtClean="0">
                <a:latin typeface="+mj-lt"/>
              </a:rPr>
              <a:t>processes from C7 to the sacrum.</a:t>
            </a:r>
          </a:p>
          <a:p>
            <a:r>
              <a:rPr lang="en-US" sz="1600" b="1" dirty="0" smtClean="0">
                <a:latin typeface="+mj-lt"/>
              </a:rPr>
              <a:t>The </a:t>
            </a:r>
            <a:r>
              <a:rPr lang="en-US" sz="1600" b="1" dirty="0" err="1">
                <a:latin typeface="+mj-lt"/>
              </a:rPr>
              <a:t>interspinous</a:t>
            </a:r>
            <a:r>
              <a:rPr lang="en-US" sz="1600" b="1" dirty="0">
                <a:latin typeface="+mj-lt"/>
              </a:rPr>
              <a:t> ligaments are weak, </a:t>
            </a:r>
            <a:r>
              <a:rPr lang="en-US" sz="1600" b="1" dirty="0" smtClean="0">
                <a:latin typeface="+mj-lt"/>
              </a:rPr>
              <a:t>thin, membranous </a:t>
            </a:r>
            <a:r>
              <a:rPr lang="en-US" sz="1600" b="1" dirty="0">
                <a:latin typeface="+mj-lt"/>
              </a:rPr>
              <a:t>structures connecting the </a:t>
            </a:r>
            <a:r>
              <a:rPr lang="en-US" sz="1600" b="1" dirty="0" smtClean="0">
                <a:latin typeface="+mj-lt"/>
              </a:rPr>
              <a:t>adjacent </a:t>
            </a:r>
            <a:r>
              <a:rPr lang="en-US" sz="1600" b="1" dirty="0" err="1" smtClean="0">
                <a:latin typeface="+mj-lt"/>
              </a:rPr>
              <a:t>spinous</a:t>
            </a:r>
            <a:r>
              <a:rPr lang="en-US" sz="1600" b="1" dirty="0" smtClean="0">
                <a:latin typeface="+mj-lt"/>
              </a:rPr>
              <a:t> </a:t>
            </a:r>
            <a:r>
              <a:rPr lang="en-US" sz="1600" b="1" dirty="0">
                <a:latin typeface="+mj-lt"/>
              </a:rPr>
              <a:t>processes.</a:t>
            </a:r>
          </a:p>
          <a:p>
            <a:r>
              <a:rPr lang="en-US" sz="1600" b="1" dirty="0">
                <a:latin typeface="+mj-lt"/>
              </a:rPr>
              <a:t>The contractile force of the </a:t>
            </a:r>
            <a:r>
              <a:rPr lang="en-US" sz="1600" b="1" dirty="0" err="1">
                <a:latin typeface="+mj-lt"/>
              </a:rPr>
              <a:t>ligamenta</a:t>
            </a:r>
            <a:r>
              <a:rPr lang="en-US" sz="1600" b="1" dirty="0">
                <a:latin typeface="+mj-lt"/>
              </a:rPr>
              <a:t> </a:t>
            </a:r>
            <a:r>
              <a:rPr lang="en-US" sz="1600" b="1" dirty="0" err="1" smtClean="0">
                <a:latin typeface="+mj-lt"/>
              </a:rPr>
              <a:t>flava</a:t>
            </a:r>
            <a:r>
              <a:rPr lang="en-US" sz="1600" b="1" dirty="0">
                <a:latin typeface="+mj-lt"/>
              </a:rPr>
              <a:t> </a:t>
            </a:r>
            <a:r>
              <a:rPr lang="en-US" sz="1600" b="1" dirty="0" smtClean="0">
                <a:latin typeface="+mj-lt"/>
              </a:rPr>
              <a:t>presses </a:t>
            </a:r>
            <a:r>
              <a:rPr lang="en-US" sz="1600" b="1" dirty="0">
                <a:latin typeface="+mj-lt"/>
              </a:rPr>
              <a:t>the vertebrae together and keeps </a:t>
            </a:r>
            <a:r>
              <a:rPr lang="en-US" sz="1600" b="1" dirty="0" smtClean="0">
                <a:latin typeface="+mj-lt"/>
              </a:rPr>
              <a:t>them aligned</a:t>
            </a:r>
            <a:r>
              <a:rPr lang="en-US" sz="1600" b="1" dirty="0">
                <a:latin typeface="+mj-lt"/>
              </a:rPr>
              <a:t>.</a:t>
            </a:r>
          </a:p>
          <a:p>
            <a:r>
              <a:rPr lang="en-US" sz="1600" b="1" dirty="0">
                <a:latin typeface="+mj-lt"/>
              </a:rPr>
              <a:t>The facet joints act against rotational forces</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t="44584" r="49132" b="18786"/>
          <a:stretch/>
        </p:blipFill>
        <p:spPr bwMode="auto">
          <a:xfrm>
            <a:off x="1600200" y="1"/>
            <a:ext cx="5699759"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8599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13" t="31139" r="49130" b="44959"/>
          <a:stretch/>
        </p:blipFill>
        <p:spPr bwMode="auto">
          <a:xfrm>
            <a:off x="762000" y="1219200"/>
            <a:ext cx="7866181" cy="464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95305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ight Arrow 4"/>
          <p:cNvSpPr/>
          <p:nvPr/>
        </p:nvSpPr>
        <p:spPr>
          <a:xfrm>
            <a:off x="4018643" y="1762991"/>
            <a:ext cx="3048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76" t="58399" r="49020" b="6694"/>
          <a:stretch/>
        </p:blipFill>
        <p:spPr bwMode="auto">
          <a:xfrm>
            <a:off x="1905000" y="1143000"/>
            <a:ext cx="5549562" cy="473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33610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13" t="31139" r="49130" b="44959"/>
          <a:stretch/>
        </p:blipFill>
        <p:spPr bwMode="auto">
          <a:xfrm>
            <a:off x="0" y="2057400"/>
            <a:ext cx="515815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57200" y="274638"/>
            <a:ext cx="8229600" cy="792162"/>
          </a:xfrm>
        </p:spPr>
        <p:txBody>
          <a:bodyPr>
            <a:normAutofit/>
          </a:bodyPr>
          <a:lstStyle/>
          <a:p>
            <a:r>
              <a:rPr lang="en-US" sz="4000" b="1" dirty="0" smtClean="0"/>
              <a:t>SIMPLE COMPRESSION FRACTURE</a:t>
            </a:r>
            <a:endParaRPr lang="en-US" sz="4000" b="1"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176" t="58399" r="49020" b="6694"/>
          <a:stretch/>
        </p:blipFill>
        <p:spPr bwMode="auto">
          <a:xfrm>
            <a:off x="5068849" y="2151413"/>
            <a:ext cx="3551324" cy="30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01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15" t="23862" r="53259" b="17112"/>
          <a:stretch/>
        </p:blipFill>
        <p:spPr bwMode="auto">
          <a:xfrm>
            <a:off x="2085110" y="228600"/>
            <a:ext cx="4024084" cy="616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2087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FLEXION COMPRESSION INJURY</a:t>
            </a:r>
            <a:endParaRPr lang="en-US" sz="3600" b="1"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990600"/>
            <a:ext cx="4262664" cy="540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0478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compression fracture</a:t>
            </a:r>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34" t="28258" r="49020" b="37624"/>
          <a:stretch/>
        </p:blipFill>
        <p:spPr bwMode="auto">
          <a:xfrm>
            <a:off x="457200" y="1295400"/>
            <a:ext cx="822539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5800" y="6172200"/>
            <a:ext cx="7696200" cy="4571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8263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3047999"/>
          </a:xfrm>
        </p:spPr>
        <p:txBody>
          <a:bodyPr>
            <a:noAutofit/>
          </a:bodyPr>
          <a:lstStyle/>
          <a:p>
            <a:r>
              <a:rPr lang="en-US" sz="3600" b="1" dirty="0"/>
              <a:t>It is distinguished from </a:t>
            </a:r>
            <a:r>
              <a:rPr lang="en-US" sz="3600" b="1" dirty="0" err="1">
                <a:solidFill>
                  <a:srgbClr val="FF0000"/>
                </a:solidFill>
              </a:rPr>
              <a:t>Scheuermann</a:t>
            </a:r>
            <a:r>
              <a:rPr lang="en-US" sz="3600" b="1" dirty="0">
                <a:solidFill>
                  <a:srgbClr val="FF0000"/>
                </a:solidFill>
              </a:rPr>
              <a:t> disease </a:t>
            </a:r>
            <a:r>
              <a:rPr lang="en-US" sz="3600" b="1" dirty="0"/>
              <a:t>and physiologic anterior vertebral wedging; the latter two usually </a:t>
            </a:r>
            <a:r>
              <a:rPr lang="en-US" sz="3600" b="1" dirty="0">
                <a:solidFill>
                  <a:srgbClr val="FF0000"/>
                </a:solidFill>
              </a:rPr>
              <a:t>involve both superior and inferior endplate</a:t>
            </a:r>
          </a:p>
          <a:p>
            <a:endParaRPr lang="en-US" sz="3600" b="1" dirty="0"/>
          </a:p>
        </p:txBody>
      </p:sp>
    </p:spTree>
    <p:extLst>
      <p:ext uri="{BB962C8B-B14F-4D97-AF65-F5344CB8AC3E}">
        <p14:creationId xmlns:p14="http://schemas.microsoft.com/office/powerpoint/2010/main" val="37369595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5" t="25537" r="74120" b="12925"/>
          <a:stretch/>
        </p:blipFill>
        <p:spPr bwMode="auto">
          <a:xfrm>
            <a:off x="2420257" y="533400"/>
            <a:ext cx="3998686" cy="579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330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5410200" y="457200"/>
            <a:ext cx="2819400" cy="1323439"/>
          </a:xfrm>
          <a:prstGeom prst="rect">
            <a:avLst/>
          </a:prstGeom>
        </p:spPr>
        <p:txBody>
          <a:bodyPr wrap="square">
            <a:spAutoFit/>
          </a:bodyPr>
          <a:lstStyle/>
          <a:p>
            <a:r>
              <a:rPr lang="en-US" sz="4000" b="1" dirty="0"/>
              <a:t>PING PONG </a:t>
            </a:r>
            <a:r>
              <a:rPr lang="en-US" sz="4000" b="1" dirty="0" smtClean="0"/>
              <a:t>FRACTURE</a:t>
            </a:r>
            <a:endParaRPr lang="en-US" sz="4000" dirty="0"/>
          </a:p>
        </p:txBody>
      </p:sp>
      <p:pic>
        <p:nvPicPr>
          <p:cNvPr id="1026" name="Picture 2" descr="https://images.radiopaedia.org/images/5504355/3642d2b56b4cb2e39a3330e416197c_big_ga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0566"/>
            <a:ext cx="47244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radiopaedia.org/images/5504455/f70fd7a8d7b99772b49fd7466508b4_big_gall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36066"/>
            <a:ext cx="4519468" cy="451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49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38" t="44166" r="49132" b="13971"/>
          <a:stretch/>
        </p:blipFill>
        <p:spPr bwMode="auto">
          <a:xfrm>
            <a:off x="1828800" y="609600"/>
            <a:ext cx="5627913" cy="583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3229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smtClean="0"/>
              <a:t>BURST FRACTURE</a:t>
            </a:r>
            <a:endParaRPr lang="en-US" b="1"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2529"/>
          <a:stretch/>
        </p:blipFill>
        <p:spPr bwMode="auto">
          <a:xfrm>
            <a:off x="6238504" y="3429000"/>
            <a:ext cx="2877787" cy="3335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35" t="25537" r="74120" b="12925"/>
          <a:stretch/>
        </p:blipFill>
        <p:spPr bwMode="auto">
          <a:xfrm>
            <a:off x="0" y="0"/>
            <a:ext cx="2913743" cy="421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338" t="44166" r="49132" b="13971"/>
          <a:stretch/>
        </p:blipFill>
        <p:spPr bwMode="auto">
          <a:xfrm>
            <a:off x="2948379" y="1600200"/>
            <a:ext cx="34560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3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b="1" dirty="0" smtClean="0"/>
              <a:t>AXIAL / VERTICAL COMPRESSION FOR BURST FRACTURE</a:t>
            </a:r>
            <a:endParaRPr lang="en-US" sz="3200" b="1"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3457162" cy="542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72779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04800"/>
            <a:ext cx="8382000" cy="6172200"/>
          </a:xfrm>
        </p:spPr>
        <p:txBody>
          <a:bodyPr>
            <a:normAutofit fontScale="77500" lnSpcReduction="20000"/>
          </a:bodyPr>
          <a:lstStyle/>
          <a:p>
            <a:pPr marL="0" indent="0" algn="just">
              <a:buNone/>
            </a:pPr>
            <a:r>
              <a:rPr lang="en-US" b="1" u="sng" dirty="0"/>
              <a:t>Mechanism – </a:t>
            </a:r>
            <a:endParaRPr lang="en-US" b="1" u="sng" dirty="0" smtClean="0"/>
          </a:p>
          <a:p>
            <a:pPr marL="0" indent="0" algn="just">
              <a:buNone/>
            </a:pPr>
            <a:endParaRPr lang="en-US" b="1" u="sng" dirty="0"/>
          </a:p>
          <a:p>
            <a:pPr algn="just"/>
            <a:r>
              <a:rPr lang="en-US" dirty="0" smtClean="0"/>
              <a:t>Axial </a:t>
            </a:r>
            <a:r>
              <a:rPr lang="en-US" dirty="0"/>
              <a:t>compression of the vertebral body from above by the nucleus pulposus, which explodes into the superior vertebral endplate to result in centripetal displacement of the body and its fracture </a:t>
            </a:r>
            <a:r>
              <a:rPr lang="en-US" dirty="0" smtClean="0"/>
              <a:t>fragments</a:t>
            </a:r>
          </a:p>
          <a:p>
            <a:pPr algn="just"/>
            <a:endParaRPr lang="en-US" dirty="0"/>
          </a:p>
          <a:p>
            <a:pPr algn="just"/>
            <a:r>
              <a:rPr lang="en-US" b="1" dirty="0">
                <a:solidFill>
                  <a:srgbClr val="FF0000"/>
                </a:solidFill>
              </a:rPr>
              <a:t>The retropulsion of the posterior aspect of the vertebral body into the spinal canal is </a:t>
            </a:r>
            <a:r>
              <a:rPr lang="en-US" b="1" u="sng" dirty="0">
                <a:solidFill>
                  <a:srgbClr val="FF0000"/>
                </a:solidFill>
              </a:rPr>
              <a:t>pathognomonic of a burst </a:t>
            </a:r>
            <a:r>
              <a:rPr lang="en-US" b="1" u="sng" dirty="0" smtClean="0">
                <a:solidFill>
                  <a:srgbClr val="FF0000"/>
                </a:solidFill>
              </a:rPr>
              <a:t>fracture</a:t>
            </a:r>
          </a:p>
          <a:p>
            <a:pPr algn="just"/>
            <a:endParaRPr lang="en-US" dirty="0" smtClean="0"/>
          </a:p>
          <a:p>
            <a:pPr algn="just"/>
            <a:r>
              <a:rPr lang="en-US" dirty="0"/>
              <a:t>As the PLL is often intact, spinal traction can reduce this displaced fragment by tightening the </a:t>
            </a:r>
            <a:r>
              <a:rPr lang="en-US" dirty="0" smtClean="0"/>
              <a:t>PLL</a:t>
            </a:r>
          </a:p>
          <a:p>
            <a:pPr algn="just"/>
            <a:endParaRPr lang="en-US" dirty="0" smtClean="0"/>
          </a:p>
          <a:p>
            <a:pPr algn="just"/>
            <a:r>
              <a:rPr lang="en-US" dirty="0"/>
              <a:t>Applying the three-column principle, there is </a:t>
            </a:r>
            <a:r>
              <a:rPr lang="en-US" dirty="0" smtClean="0"/>
              <a:t>a </a:t>
            </a:r>
            <a:r>
              <a:rPr lang="en-US" dirty="0"/>
              <a:t>minimum two-column disruption (the anterior and middle) in a burst fracture</a:t>
            </a:r>
          </a:p>
          <a:p>
            <a:pPr marL="0" indent="0" algn="just">
              <a:buNone/>
            </a:pPr>
            <a:endParaRPr lang="en-US" dirty="0"/>
          </a:p>
        </p:txBody>
      </p:sp>
    </p:spTree>
    <p:extLst>
      <p:ext uri="{BB962C8B-B14F-4D97-AF65-F5344CB8AC3E}">
        <p14:creationId xmlns:p14="http://schemas.microsoft.com/office/powerpoint/2010/main" val="16634673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b="1" dirty="0" smtClean="0"/>
              <a:t>BURST FRACTURE CHARACTERISTICS</a:t>
            </a:r>
            <a:endParaRPr lang="en-US" sz="3600" b="1"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90600" y="1551709"/>
            <a:ext cx="6934200" cy="4571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http://www.radiologyassistant.nl/data/bin/a549d3b6364d11_5-TAB-Burst.png"/>
          <p:cNvPicPr>
            <a:picLocks noChangeAspect="1" noChangeArrowheads="1"/>
          </p:cNvPicPr>
          <p:nvPr/>
        </p:nvPicPr>
        <p:blipFill rotWithShape="1">
          <a:blip r:embed="rId2">
            <a:extLst>
              <a:ext uri="{28A0092B-C50C-407E-A947-70E740481C1C}">
                <a14:useLocalDpi xmlns:a14="http://schemas.microsoft.com/office/drawing/2010/main" val="0"/>
              </a:ext>
            </a:extLst>
          </a:blip>
          <a:srcRect t="13990"/>
          <a:stretch/>
        </p:blipFill>
        <p:spPr bwMode="auto">
          <a:xfrm>
            <a:off x="297873" y="1343891"/>
            <a:ext cx="8572500" cy="48975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95400" y="1574568"/>
            <a:ext cx="4191000" cy="16258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4150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051" y="381000"/>
            <a:ext cx="8229600" cy="304800"/>
          </a:xfrm>
        </p:spPr>
        <p:txBody>
          <a:bodyPr>
            <a:noAutofit/>
          </a:bodyPr>
          <a:lstStyle/>
          <a:p>
            <a:r>
              <a:rPr lang="en-US" sz="3200" b="1" dirty="0" smtClean="0"/>
              <a:t>WIDENING OF THE INTERPEDICULAR DISTANCE</a:t>
            </a:r>
            <a:br>
              <a:rPr lang="en-US" sz="3200" b="1" dirty="0" smtClean="0"/>
            </a:br>
            <a:endParaRPr lang="en-US" sz="3200" b="1" dirty="0"/>
          </a:p>
        </p:txBody>
      </p:sp>
      <p:sp>
        <p:nvSpPr>
          <p:cNvPr id="3" name="Content Placeholder 2"/>
          <p:cNvSpPr>
            <a:spLocks noGrp="1"/>
          </p:cNvSpPr>
          <p:nvPr>
            <p:ph idx="1"/>
          </p:nvPr>
        </p:nvSpPr>
        <p:spPr>
          <a:xfrm>
            <a:off x="457200" y="4191000"/>
            <a:ext cx="8229600" cy="2514600"/>
          </a:xfrm>
        </p:spPr>
        <p:txBody>
          <a:bodyPr>
            <a:noAutofit/>
          </a:bodyPr>
          <a:lstStyle/>
          <a:p>
            <a:r>
              <a:rPr lang="en-US" sz="2400" dirty="0" smtClean="0"/>
              <a:t>Widening </a:t>
            </a:r>
            <a:r>
              <a:rPr lang="en-US" sz="2400" dirty="0"/>
              <a:t>of the </a:t>
            </a:r>
            <a:r>
              <a:rPr lang="en-US" sz="2400" dirty="0" err="1"/>
              <a:t>interpedicular</a:t>
            </a:r>
            <a:r>
              <a:rPr lang="en-US" sz="2400" dirty="0"/>
              <a:t> distance, often </a:t>
            </a:r>
            <a:r>
              <a:rPr lang="en-US" sz="2400" dirty="0" smtClean="0"/>
              <a:t>a result </a:t>
            </a:r>
            <a:r>
              <a:rPr lang="en-US" sz="2400" dirty="0"/>
              <a:t>of the sagittal fracture, is seen in 80% </a:t>
            </a:r>
            <a:r>
              <a:rPr lang="en-US" sz="2400" dirty="0" smtClean="0"/>
              <a:t>of burst </a:t>
            </a:r>
            <a:r>
              <a:rPr lang="en-US" sz="2400" dirty="0"/>
              <a:t>fractures.</a:t>
            </a:r>
          </a:p>
          <a:p>
            <a:r>
              <a:rPr lang="en-US" sz="2400" dirty="0"/>
              <a:t>The lateral view shows the typical features of </a:t>
            </a:r>
            <a:r>
              <a:rPr lang="en-US" sz="2400" dirty="0" smtClean="0"/>
              <a:t>a burst </a:t>
            </a:r>
            <a:r>
              <a:rPr lang="en-US" sz="2400" dirty="0"/>
              <a:t>fracture.</a:t>
            </a:r>
          </a:p>
          <a:p>
            <a:r>
              <a:rPr lang="en-US" sz="2400" dirty="0"/>
              <a:t>On the AP-view notice the subtle widening of </a:t>
            </a:r>
            <a:r>
              <a:rPr lang="en-US" sz="2400" dirty="0" smtClean="0"/>
              <a:t>the </a:t>
            </a:r>
            <a:r>
              <a:rPr lang="en-US" sz="2400" dirty="0" err="1" smtClean="0"/>
              <a:t>interpedicular</a:t>
            </a:r>
            <a:r>
              <a:rPr lang="en-US" sz="2400" dirty="0" smtClean="0"/>
              <a:t> </a:t>
            </a:r>
            <a:r>
              <a:rPr lang="en-US" sz="2400" dirty="0"/>
              <a:t>distance compared to the </a:t>
            </a:r>
            <a:r>
              <a:rPr lang="en-US" sz="2400" dirty="0" smtClean="0"/>
              <a:t>levels</a:t>
            </a:r>
            <a:r>
              <a:rPr lang="en-US" sz="2400" dirty="0"/>
              <a:t> </a:t>
            </a:r>
            <a:r>
              <a:rPr lang="en-US" sz="2400" dirty="0" smtClean="0"/>
              <a:t>above </a:t>
            </a:r>
            <a:r>
              <a:rPr lang="en-US" sz="2400" dirty="0"/>
              <a:t>and below.</a:t>
            </a:r>
          </a:p>
        </p:txBody>
      </p:sp>
      <p:pic>
        <p:nvPicPr>
          <p:cNvPr id="12292" name="Picture 4" descr="http://www.radiologyassistant.nl/data/bin/a54b58c51968a0_14c-Bur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7785652"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1311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295868" cy="563562"/>
          </a:xfrm>
        </p:spPr>
        <p:txBody>
          <a:bodyPr>
            <a:normAutofit fontScale="90000"/>
          </a:bodyPr>
          <a:lstStyle/>
          <a:p>
            <a:r>
              <a:rPr lang="en-US" b="1" dirty="0" smtClean="0"/>
              <a:t>TRANSLATION - ROTATION</a:t>
            </a:r>
            <a:endParaRPr lang="en-US" b="1" dirty="0"/>
          </a:p>
        </p:txBody>
      </p:sp>
      <p:pic>
        <p:nvPicPr>
          <p:cNvPr id="13314" name="Picture 2" descr="http://www.radiologyassistant.nl/data/bin/a54c398939d305_41A-Transl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599"/>
            <a:ext cx="6295868" cy="4267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410200"/>
            <a:ext cx="8153400" cy="923330"/>
          </a:xfrm>
          <a:prstGeom prst="rect">
            <a:avLst/>
          </a:prstGeom>
          <a:noFill/>
        </p:spPr>
        <p:txBody>
          <a:bodyPr wrap="square" rtlCol="0">
            <a:spAutoFit/>
          </a:bodyPr>
          <a:lstStyle/>
          <a:p>
            <a:pPr marL="285750" indent="-285750">
              <a:buFont typeface="Arial" pitchFamily="34" charset="0"/>
              <a:buChar char="•"/>
            </a:pPr>
            <a:r>
              <a:rPr lang="en-US" b="1" dirty="0"/>
              <a:t>I</a:t>
            </a:r>
            <a:r>
              <a:rPr lang="en-US" b="1" dirty="0" smtClean="0"/>
              <a:t>n </a:t>
            </a:r>
            <a:r>
              <a:rPr lang="en-US" b="1" dirty="0"/>
              <a:t>this case </a:t>
            </a:r>
            <a:r>
              <a:rPr lang="en-US" b="1" dirty="0" smtClean="0"/>
              <a:t>there </a:t>
            </a:r>
            <a:r>
              <a:rPr lang="en-US" b="1" dirty="0"/>
              <a:t>is bilateral </a:t>
            </a:r>
            <a:r>
              <a:rPr lang="en-US" b="1" dirty="0" smtClean="0"/>
              <a:t>facet dislocation </a:t>
            </a:r>
            <a:r>
              <a:rPr lang="en-US" b="1" dirty="0"/>
              <a:t>and also a horizontal fracture of </a:t>
            </a:r>
            <a:r>
              <a:rPr lang="en-US" b="1" dirty="0" smtClean="0"/>
              <a:t>the </a:t>
            </a:r>
            <a:r>
              <a:rPr lang="en-US" b="1" dirty="0" err="1" smtClean="0"/>
              <a:t>spinous</a:t>
            </a:r>
            <a:r>
              <a:rPr lang="en-US" b="1" dirty="0" smtClean="0"/>
              <a:t> process.</a:t>
            </a:r>
          </a:p>
          <a:p>
            <a:pPr marL="285750" indent="-285750">
              <a:buFont typeface="Arial" pitchFamily="34" charset="0"/>
              <a:buChar char="•"/>
            </a:pPr>
            <a:r>
              <a:rPr lang="en-US" b="1" dirty="0" smtClean="0"/>
              <a:t>There </a:t>
            </a:r>
            <a:r>
              <a:rPr lang="en-US" b="1" dirty="0"/>
              <a:t>is severe narrowing of the spinal canal.</a:t>
            </a:r>
          </a:p>
        </p:txBody>
      </p:sp>
    </p:spTree>
    <p:extLst>
      <p:ext uri="{BB962C8B-B14F-4D97-AF65-F5344CB8AC3E}">
        <p14:creationId xmlns:p14="http://schemas.microsoft.com/office/powerpoint/2010/main" val="241215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5105400"/>
          </a:xfrm>
        </p:spPr>
        <p:txBody>
          <a:bodyPr>
            <a:normAutofit lnSpcReduction="10000"/>
          </a:bodyPr>
          <a:lstStyle/>
          <a:p>
            <a:r>
              <a:rPr lang="en-US" dirty="0" smtClean="0"/>
              <a:t>This </a:t>
            </a:r>
            <a:r>
              <a:rPr lang="en-US" dirty="0"/>
              <a:t>type of fracture includes all fractures </a:t>
            </a:r>
            <a:r>
              <a:rPr lang="en-US" dirty="0" smtClean="0"/>
              <a:t>that are </a:t>
            </a:r>
            <a:r>
              <a:rPr lang="en-US" dirty="0"/>
              <a:t>the result of displacement in the </a:t>
            </a:r>
            <a:r>
              <a:rPr lang="en-US" dirty="0" smtClean="0"/>
              <a:t>horizontal plane</a:t>
            </a:r>
            <a:r>
              <a:rPr lang="en-US" dirty="0"/>
              <a:t>: side-to-side motion, either left-to-right </a:t>
            </a:r>
            <a:r>
              <a:rPr lang="en-US" dirty="0" smtClean="0"/>
              <a:t>or anterior-to-posterior </a:t>
            </a:r>
            <a:r>
              <a:rPr lang="en-US" dirty="0"/>
              <a:t>or side-to-side </a:t>
            </a:r>
            <a:r>
              <a:rPr lang="en-US" dirty="0" smtClean="0"/>
              <a:t>rotary motion </a:t>
            </a:r>
            <a:r>
              <a:rPr lang="en-US" dirty="0"/>
              <a:t>of one vertebral body with respect </a:t>
            </a:r>
            <a:r>
              <a:rPr lang="en-US" dirty="0" smtClean="0"/>
              <a:t>to another</a:t>
            </a:r>
            <a:r>
              <a:rPr lang="en-US" dirty="0"/>
              <a:t>.</a:t>
            </a:r>
          </a:p>
          <a:p>
            <a:r>
              <a:rPr lang="en-US" dirty="0"/>
              <a:t>Often unilateral or bilateral facet dislocation </a:t>
            </a:r>
            <a:r>
              <a:rPr lang="en-US" dirty="0" smtClean="0"/>
              <a:t>is seen </a:t>
            </a:r>
            <a:r>
              <a:rPr lang="en-US" dirty="0"/>
              <a:t>in rotational fractures.</a:t>
            </a:r>
          </a:p>
          <a:p>
            <a:r>
              <a:rPr lang="en-US" b="1" dirty="0">
                <a:solidFill>
                  <a:srgbClr val="FF0000"/>
                </a:solidFill>
              </a:rPr>
              <a:t>It is a severe type of injury, which </a:t>
            </a:r>
            <a:r>
              <a:rPr lang="en-US" b="1" dirty="0" smtClean="0">
                <a:solidFill>
                  <a:srgbClr val="FF0000"/>
                </a:solidFill>
              </a:rPr>
              <a:t>always involves </a:t>
            </a:r>
            <a:r>
              <a:rPr lang="en-US" b="1" dirty="0">
                <a:solidFill>
                  <a:srgbClr val="FF0000"/>
                </a:solidFill>
              </a:rPr>
              <a:t>the PLC.</a:t>
            </a:r>
          </a:p>
        </p:txBody>
      </p:sp>
      <p:sp>
        <p:nvSpPr>
          <p:cNvPr id="4" name="Title 1"/>
          <p:cNvSpPr>
            <a:spLocks noGrp="1"/>
          </p:cNvSpPr>
          <p:nvPr>
            <p:ph type="title"/>
          </p:nvPr>
        </p:nvSpPr>
        <p:spPr/>
        <p:txBody>
          <a:bodyPr>
            <a:normAutofit/>
          </a:bodyPr>
          <a:lstStyle/>
          <a:p>
            <a:r>
              <a:rPr lang="en-US" b="1" dirty="0" smtClean="0"/>
              <a:t>TRANSLATION - ROTATION</a:t>
            </a:r>
            <a:endParaRPr lang="en-US" b="1" dirty="0"/>
          </a:p>
        </p:txBody>
      </p:sp>
    </p:spTree>
    <p:extLst>
      <p:ext uri="{BB962C8B-B14F-4D97-AF65-F5344CB8AC3E}">
        <p14:creationId xmlns:p14="http://schemas.microsoft.com/office/powerpoint/2010/main" val="31117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90600"/>
            <a:ext cx="8458200" cy="5638800"/>
          </a:xfrm>
        </p:spPr>
        <p:txBody>
          <a:bodyPr/>
          <a:lstStyle/>
          <a:p>
            <a:endParaRPr lang="en-US" dirty="0"/>
          </a:p>
        </p:txBody>
      </p:sp>
      <p:sp>
        <p:nvSpPr>
          <p:cNvPr id="3" name="Title 2"/>
          <p:cNvSpPr>
            <a:spLocks noGrp="1"/>
          </p:cNvSpPr>
          <p:nvPr>
            <p:ph type="title"/>
          </p:nvPr>
        </p:nvSpPr>
        <p:spPr>
          <a:xfrm>
            <a:off x="381000" y="228600"/>
            <a:ext cx="8229600" cy="685800"/>
          </a:xfrm>
        </p:spPr>
        <p:txBody>
          <a:bodyPr>
            <a:normAutofit fontScale="90000"/>
          </a:bodyPr>
          <a:lstStyle/>
          <a:p>
            <a:r>
              <a:rPr lang="en-US" b="1" i="1" dirty="0">
                <a:effectLst/>
              </a:rPr>
              <a:t>Flexion/Rotation </a:t>
            </a:r>
            <a:r>
              <a:rPr lang="en-US" b="1" i="1" dirty="0" smtClean="0">
                <a:effectLst/>
              </a:rPr>
              <a:t>Injury</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066800"/>
            <a:ext cx="4572000" cy="267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46462"/>
            <a:ext cx="4114799" cy="2830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61354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http://www.radiologyassistant.nl/data/bin/a54c39b52c326c_6C-TAB-Translation.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44826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132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1576</TotalTime>
  <Words>2080</Words>
  <Application>Microsoft Office PowerPoint</Application>
  <PresentationFormat>On-screen Show (4:3)</PresentationFormat>
  <Paragraphs>269</Paragraphs>
  <Slides>107</Slides>
  <Notes>2</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SKELETAL TRAUMA -II</vt:lpstr>
      <vt:lpstr>SKULL VAULT FRACTURE</vt:lpstr>
      <vt:lpstr>LINEAR FRACTURE</vt:lpstr>
      <vt:lpstr>PowerPoint Presentation</vt:lpstr>
      <vt:lpstr>PowerPoint Presentation</vt:lpstr>
      <vt:lpstr>DEPRESSED FRACTURE</vt:lpstr>
      <vt:lpstr>PowerPoint Presentation</vt:lpstr>
      <vt:lpstr>SKULL FRACTURE</vt:lpstr>
      <vt:lpstr>PowerPoint Presentation</vt:lpstr>
      <vt:lpstr>PING PONG FRACTURE </vt:lpstr>
      <vt:lpstr>DIASTATIC FRACTURE </vt:lpstr>
      <vt:lpstr>DIASTATIC FRACTURE </vt:lpstr>
      <vt:lpstr>BASAL SKULL FRACTURE </vt:lpstr>
      <vt:lpstr>FACIAL FRACTURES</vt:lpstr>
      <vt:lpstr>NASAL BONE FRACTURE</vt:lpstr>
      <vt:lpstr>PowerPoint Presentation</vt:lpstr>
      <vt:lpstr>PowerPoint Presentation</vt:lpstr>
      <vt:lpstr>PowerPoint Presentation</vt:lpstr>
      <vt:lpstr>ORBITAL BLOW OUT FRACTURE</vt:lpstr>
      <vt:lpstr>BLOW OUT FRACTURE</vt:lpstr>
      <vt:lpstr>TRIPOD FRACTURE</vt:lpstr>
      <vt:lpstr>TRIPOD FRACTURE</vt:lpstr>
      <vt:lpstr>LE FORT FRACTURE</vt:lpstr>
      <vt:lpstr>LE FORT FRACTURE</vt:lpstr>
      <vt:lpstr>PowerPoint Presentation</vt:lpstr>
      <vt:lpstr>PowerPoint Presentation</vt:lpstr>
      <vt:lpstr>LE FORT TYPE I</vt:lpstr>
      <vt:lpstr>PowerPoint Presentation</vt:lpstr>
      <vt:lpstr>PowerPoint Presentation</vt:lpstr>
      <vt:lpstr>FRACTURES AND DISLOCATIONS OF THE SPINE</vt:lpstr>
      <vt:lpstr>  </vt:lpstr>
      <vt:lpstr>PowerPoint Presentation</vt:lpstr>
      <vt:lpstr>CERVICAL SPINE</vt:lpstr>
      <vt:lpstr>PowerPoint Presentation</vt:lpstr>
      <vt:lpstr>PowerPoint Presentation</vt:lpstr>
      <vt:lpstr>PowerPoint Presentation</vt:lpstr>
      <vt:lpstr>PowerPoint Presentation</vt:lpstr>
      <vt:lpstr>JEFFERSON’S FRACTURE</vt:lpstr>
      <vt:lpstr>Unilateral Jefferson’s fracture</vt:lpstr>
      <vt:lpstr>Pseudo-spread of atlas</vt:lpstr>
      <vt:lpstr>PowerPoint Presentation</vt:lpstr>
      <vt:lpstr>Rupture of the transverse ligament</vt:lpstr>
      <vt:lpstr>Rupture of the transverse ligament</vt:lpstr>
      <vt:lpstr>Rupture of the transverse ligament</vt:lpstr>
      <vt:lpstr>Fracture of the Axis</vt:lpstr>
      <vt:lpstr>PowerPoint Presentation</vt:lpstr>
      <vt:lpstr> HANGMAN’S FRACTURE. </vt:lpstr>
      <vt:lpstr> HANGMAN’S FRACTURE. </vt:lpstr>
      <vt:lpstr>PowerPoint Presentation</vt:lpstr>
      <vt:lpstr>PowerPoint Presentation</vt:lpstr>
      <vt:lpstr>Teardrop fracture</vt:lpstr>
      <vt:lpstr>Teardrop fracture</vt:lpstr>
      <vt:lpstr>Teardrop fracture</vt:lpstr>
      <vt:lpstr>ODONTOID FRACTURE</vt:lpstr>
      <vt:lpstr>ODONTOID FRACTURE</vt:lpstr>
      <vt:lpstr>PowerPoint Presentation</vt:lpstr>
      <vt:lpstr>GUILLOTINE EFFECT OF ANTERIOR ATLAS DISPLACEMENT.</vt:lpstr>
      <vt:lpstr>ODONTOID FRACTURE</vt:lpstr>
      <vt:lpstr>PowerPoint Presentation</vt:lpstr>
      <vt:lpstr>PowerPoint Presentation</vt:lpstr>
      <vt:lpstr>MACH BAND EFFECT </vt:lpstr>
      <vt:lpstr>PowerPoint Presentation</vt:lpstr>
      <vt:lpstr>CLAY SHOVELER’S FRACTURE</vt:lpstr>
      <vt:lpstr>CLAY SHOVELER’S FRACTURE</vt:lpstr>
      <vt:lpstr>DOUBLE SPINOUS PROCESS SIGN CLAY SHOVELER’S FRACTURE</vt:lpstr>
      <vt:lpstr>Dislocations of the Cervical Spine</vt:lpstr>
      <vt:lpstr>Dislocations of the Cervical Spine</vt:lpstr>
      <vt:lpstr>Dislocations of the Cervical Spine</vt:lpstr>
      <vt:lpstr>PowerPoint Presentation</vt:lpstr>
      <vt:lpstr>UNILATERAL INTERFACETAL DISLOCATION</vt:lpstr>
      <vt:lpstr>PowerPoint Presentation</vt:lpstr>
      <vt:lpstr>Unilateral interfacet dislocation </vt:lpstr>
      <vt:lpstr>Bilateral Interfacetal Dislocation </vt:lpstr>
      <vt:lpstr>Bilateral Interfacetal Dislocation </vt:lpstr>
      <vt:lpstr>Bilateral Interfacetal Dislocation </vt:lpstr>
      <vt:lpstr>THORACO LUMBAR SPINE INJURY</vt:lpstr>
      <vt:lpstr>THORACO LUMBAR SPINE INJURY</vt:lpstr>
      <vt:lpstr>PowerPoint Presentation</vt:lpstr>
      <vt:lpstr>Spine injury - TLICS Classification Thoraco-Lumbar Injury Classification and Severity score</vt:lpstr>
      <vt:lpstr>PowerPoint Presentation</vt:lpstr>
      <vt:lpstr>PowerPoint Presentation</vt:lpstr>
      <vt:lpstr>PowerPoint Presentation</vt:lpstr>
      <vt:lpstr>PowerPoint Presentation</vt:lpstr>
      <vt:lpstr>SIMPLE COMPRESSION FRACTURE</vt:lpstr>
      <vt:lpstr>PowerPoint Presentation</vt:lpstr>
      <vt:lpstr>FLEXION COMPRESSION INJURY</vt:lpstr>
      <vt:lpstr>Simple compression fracture</vt:lpstr>
      <vt:lpstr>PowerPoint Presentation</vt:lpstr>
      <vt:lpstr>PowerPoint Presentation</vt:lpstr>
      <vt:lpstr>PowerPoint Presentation</vt:lpstr>
      <vt:lpstr>BURST FRACTURE</vt:lpstr>
      <vt:lpstr>AXIAL / VERTICAL COMPRESSION FOR BURST FRACTURE</vt:lpstr>
      <vt:lpstr>PowerPoint Presentation</vt:lpstr>
      <vt:lpstr>BURST FRACTURE CHARACTERISTICS</vt:lpstr>
      <vt:lpstr>WIDENING OF THE INTERPEDICULAR DISTANCE </vt:lpstr>
      <vt:lpstr>TRANSLATION - ROTATION</vt:lpstr>
      <vt:lpstr>TRANSLATION - ROTATION</vt:lpstr>
      <vt:lpstr>Flexion/Rotation Injury</vt:lpstr>
      <vt:lpstr>PowerPoint Presentation</vt:lpstr>
      <vt:lpstr>DISTRACTION</vt:lpstr>
      <vt:lpstr>Distraction </vt:lpstr>
      <vt:lpstr>PowerPoint Presentation</vt:lpstr>
      <vt:lpstr>PowerPoint Presentation</vt:lpstr>
      <vt:lpstr>CHANCE FRACTURE</vt:lpstr>
      <vt:lpstr>CHANCE FRACTURE</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Khalil</dc:creator>
  <cp:lastModifiedBy>Khalil</cp:lastModifiedBy>
  <cp:revision>95</cp:revision>
  <dcterms:created xsi:type="dcterms:W3CDTF">2006-08-16T00:00:00Z</dcterms:created>
  <dcterms:modified xsi:type="dcterms:W3CDTF">2017-07-27T17:52:49Z</dcterms:modified>
</cp:coreProperties>
</file>