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390" r:id="rId4"/>
    <p:sldId id="403" r:id="rId5"/>
    <p:sldId id="404" r:id="rId6"/>
    <p:sldId id="440" r:id="rId7"/>
    <p:sldId id="442" r:id="rId8"/>
    <p:sldId id="438" r:id="rId9"/>
    <p:sldId id="436" r:id="rId10"/>
    <p:sldId id="443" r:id="rId11"/>
    <p:sldId id="444" r:id="rId12"/>
    <p:sldId id="405" r:id="rId13"/>
    <p:sldId id="434" r:id="rId14"/>
    <p:sldId id="406" r:id="rId15"/>
    <p:sldId id="407" r:id="rId16"/>
    <p:sldId id="409" r:id="rId17"/>
    <p:sldId id="331" r:id="rId18"/>
    <p:sldId id="332" r:id="rId19"/>
    <p:sldId id="333" r:id="rId20"/>
    <p:sldId id="334" r:id="rId21"/>
    <p:sldId id="337" r:id="rId22"/>
    <p:sldId id="338" r:id="rId23"/>
    <p:sldId id="339" r:id="rId24"/>
    <p:sldId id="340" r:id="rId25"/>
    <p:sldId id="411" r:id="rId26"/>
    <p:sldId id="412" r:id="rId27"/>
    <p:sldId id="410" r:id="rId28"/>
    <p:sldId id="344" r:id="rId29"/>
    <p:sldId id="345" r:id="rId30"/>
    <p:sldId id="343" r:id="rId31"/>
    <p:sldId id="401" r:id="rId32"/>
    <p:sldId id="402" r:id="rId33"/>
    <p:sldId id="423" r:id="rId34"/>
    <p:sldId id="424" r:id="rId35"/>
    <p:sldId id="425" r:id="rId36"/>
    <p:sldId id="426" r:id="rId37"/>
    <p:sldId id="427" r:id="rId38"/>
    <p:sldId id="346" r:id="rId39"/>
    <p:sldId id="348" r:id="rId40"/>
    <p:sldId id="290" r:id="rId41"/>
    <p:sldId id="353" r:id="rId42"/>
    <p:sldId id="349" r:id="rId43"/>
    <p:sldId id="350" r:id="rId44"/>
    <p:sldId id="445" r:id="rId45"/>
    <p:sldId id="291" r:id="rId46"/>
    <p:sldId id="292" r:id="rId47"/>
    <p:sldId id="293" r:id="rId48"/>
    <p:sldId id="352" r:id="rId49"/>
    <p:sldId id="351" r:id="rId50"/>
    <p:sldId id="392" r:id="rId51"/>
    <p:sldId id="294" r:id="rId52"/>
    <p:sldId id="354" r:id="rId53"/>
    <p:sldId id="394" r:id="rId54"/>
    <p:sldId id="395" r:id="rId55"/>
    <p:sldId id="396" r:id="rId56"/>
    <p:sldId id="295" r:id="rId57"/>
    <p:sldId id="355" r:id="rId58"/>
    <p:sldId id="447" r:id="rId59"/>
    <p:sldId id="296" r:id="rId60"/>
    <p:sldId id="356" r:id="rId61"/>
    <p:sldId id="297" r:id="rId62"/>
    <p:sldId id="419" r:id="rId63"/>
    <p:sldId id="357" r:id="rId64"/>
    <p:sldId id="298" r:id="rId65"/>
    <p:sldId id="358" r:id="rId66"/>
    <p:sldId id="448" r:id="rId67"/>
    <p:sldId id="360" r:id="rId68"/>
    <p:sldId id="359" r:id="rId69"/>
    <p:sldId id="432" r:id="rId70"/>
    <p:sldId id="433" r:id="rId71"/>
    <p:sldId id="362" r:id="rId72"/>
    <p:sldId id="365" r:id="rId73"/>
    <p:sldId id="363" r:id="rId74"/>
    <p:sldId id="361" r:id="rId75"/>
    <p:sldId id="400" r:id="rId76"/>
    <p:sldId id="391" r:id="rId77"/>
    <p:sldId id="312" r:id="rId78"/>
    <p:sldId id="372" r:id="rId79"/>
    <p:sldId id="373" r:id="rId80"/>
    <p:sldId id="374" r:id="rId81"/>
    <p:sldId id="375" r:id="rId82"/>
    <p:sldId id="422" r:id="rId83"/>
    <p:sldId id="314" r:id="rId84"/>
    <p:sldId id="376" r:id="rId85"/>
    <p:sldId id="316" r:id="rId86"/>
    <p:sldId id="377" r:id="rId87"/>
    <p:sldId id="378" r:id="rId88"/>
    <p:sldId id="317" r:id="rId89"/>
    <p:sldId id="379" r:id="rId90"/>
    <p:sldId id="381" r:id="rId91"/>
    <p:sldId id="380" r:id="rId92"/>
    <p:sldId id="318" r:id="rId93"/>
    <p:sldId id="399" r:id="rId94"/>
    <p:sldId id="325" r:id="rId95"/>
    <p:sldId id="450" r:id="rId96"/>
    <p:sldId id="45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EF54D2DE-728D-4A5F-AE7D-3E677416D0E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EF54D2DE-728D-4A5F-AE7D-3E677416D0E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EF54D2DE-728D-4A5F-AE7D-3E677416D0ED}"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54D2DE-728D-4A5F-AE7D-3E677416D0E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54D2DE-728D-4A5F-AE7D-3E677416D0E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D7A308-D72F-45F7-B476-4D23BF0DDAD2}" type="datetimeFigureOut">
              <a:rPr lang="en-IN" smtClean="0"/>
              <a:pPr/>
              <a:t>02-12-2016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EF54D2DE-728D-4A5F-AE7D-3E677416D0ED}"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D7A308-D72F-45F7-B476-4D23BF0DDAD2}" type="datetimeFigureOut">
              <a:rPr lang="en-IN" smtClean="0"/>
              <a:pPr/>
              <a:t>02-12-2016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54D2DE-728D-4A5F-AE7D-3E677416D0ED}"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D7A308-D72F-45F7-B476-4D23BF0DDAD2}" type="datetimeFigureOut">
              <a:rPr lang="en-IN" smtClean="0"/>
              <a:pPr/>
              <a:t>02-12-2016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54D2DE-728D-4A5F-AE7D-3E677416D0ED}"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864096"/>
          </a:xfrm>
        </p:spPr>
        <p:txBody>
          <a:bodyPr>
            <a:normAutofit/>
          </a:bodyPr>
          <a:lstStyle/>
          <a:p>
            <a:pPr algn="ctr"/>
            <a:r>
              <a:rPr lang="en-IN" sz="3200" dirty="0" smtClean="0"/>
              <a:t>VARIATIONS IN PARANASAL SINUSES</a:t>
            </a:r>
            <a:endParaRPr lang="en-IN" sz="3200" dirty="0"/>
          </a:p>
        </p:txBody>
      </p:sp>
      <p:sp>
        <p:nvSpPr>
          <p:cNvPr id="3" name="Subtitle 2"/>
          <p:cNvSpPr>
            <a:spLocks noGrp="1"/>
          </p:cNvSpPr>
          <p:nvPr>
            <p:ph type="subTitle" idx="1"/>
          </p:nvPr>
        </p:nvSpPr>
        <p:spPr>
          <a:xfrm>
            <a:off x="539552" y="3284984"/>
            <a:ext cx="7854696" cy="2400672"/>
          </a:xfrm>
        </p:spPr>
        <p:txBody>
          <a:bodyPr>
            <a:normAutofit fontScale="92500" lnSpcReduction="20000"/>
          </a:bodyPr>
          <a:lstStyle/>
          <a:p>
            <a:r>
              <a:rPr lang="en-US" dirty="0" smtClean="0"/>
              <a:t>DR ANURAG BIJPURIYA</a:t>
            </a:r>
          </a:p>
          <a:p>
            <a:r>
              <a:rPr lang="en-US" dirty="0" smtClean="0"/>
              <a:t>JUNIOR RESIDENT II </a:t>
            </a:r>
          </a:p>
          <a:p>
            <a:r>
              <a:rPr lang="en-US" dirty="0" smtClean="0"/>
              <a:t>GUIDE DR SAGAR MAHESHWARI</a:t>
            </a:r>
          </a:p>
          <a:p>
            <a:r>
              <a:rPr lang="en-US" dirty="0" smtClean="0"/>
              <a:t>ASSISTANT PROFESSOR</a:t>
            </a:r>
          </a:p>
          <a:p>
            <a:r>
              <a:rPr lang="en-US" dirty="0" smtClean="0"/>
              <a:t>DEPT OF RADIODIAGNOSIS</a:t>
            </a:r>
          </a:p>
          <a:p>
            <a:r>
              <a:rPr lang="en-US" dirty="0" smtClean="0"/>
              <a:t>BJMC &amp; SGH PUNE</a:t>
            </a:r>
            <a:endParaRPr lang="en-IN" dirty="0" smtClean="0"/>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539552" y="404664"/>
            <a:ext cx="8280919" cy="59046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Functions of paranasal sinuses</a:t>
            </a:r>
            <a:endParaRPr lang="en-IN" b="1" dirty="0">
              <a:solidFill>
                <a:schemeClr val="tx1"/>
              </a:solidFill>
            </a:endParaRPr>
          </a:p>
        </p:txBody>
      </p:sp>
      <p:sp>
        <p:nvSpPr>
          <p:cNvPr id="3" name="Content Placeholder 2"/>
          <p:cNvSpPr>
            <a:spLocks noGrp="1"/>
          </p:cNvSpPr>
          <p:nvPr>
            <p:ph idx="1"/>
          </p:nvPr>
        </p:nvSpPr>
        <p:spPr/>
        <p:txBody>
          <a:bodyPr/>
          <a:lstStyle/>
          <a:p>
            <a:r>
              <a:rPr lang="en-US" dirty="0" smtClean="0"/>
              <a:t>Air conditioning of the inspired air by providing large surface area.</a:t>
            </a:r>
          </a:p>
          <a:p>
            <a:r>
              <a:rPr lang="en-US" dirty="0" smtClean="0"/>
              <a:t>To provide resonance to voice.</a:t>
            </a:r>
          </a:p>
          <a:p>
            <a:r>
              <a:rPr lang="en-US" dirty="0" smtClean="0"/>
              <a:t>To provide thermal insulators to protect the delicate structures in the orbit and the cranium.</a:t>
            </a:r>
          </a:p>
          <a:p>
            <a:r>
              <a:rPr lang="en-US" dirty="0" smtClean="0"/>
              <a:t>To lighten the skull bones.</a:t>
            </a:r>
          </a:p>
          <a:p>
            <a:endParaRPr lang="en-US"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Projections for paranasal sinuses</a:t>
            </a:r>
            <a:endParaRPr lang="en-IN" b="1" dirty="0">
              <a:solidFill>
                <a:schemeClr val="tx1"/>
              </a:solidFill>
            </a:endParaRPr>
          </a:p>
        </p:txBody>
      </p:sp>
      <p:sp>
        <p:nvSpPr>
          <p:cNvPr id="3" name="Content Placeholder 2"/>
          <p:cNvSpPr>
            <a:spLocks noGrp="1"/>
          </p:cNvSpPr>
          <p:nvPr>
            <p:ph idx="1"/>
          </p:nvPr>
        </p:nvSpPr>
        <p:spPr/>
        <p:txBody>
          <a:bodyPr/>
          <a:lstStyle/>
          <a:p>
            <a:r>
              <a:rPr lang="en-US" dirty="0" smtClean="0"/>
              <a:t>Water’s view. ( </a:t>
            </a:r>
            <a:r>
              <a:rPr lang="en-US" dirty="0" err="1" smtClean="0"/>
              <a:t>Occipitomental</a:t>
            </a:r>
            <a:r>
              <a:rPr lang="en-US" dirty="0" smtClean="0"/>
              <a:t> view or nose chin position)</a:t>
            </a:r>
          </a:p>
          <a:p>
            <a:r>
              <a:rPr lang="en-US" dirty="0" smtClean="0"/>
              <a:t>Caldwell view. ( </a:t>
            </a:r>
            <a:r>
              <a:rPr lang="en-US" dirty="0" err="1" smtClean="0"/>
              <a:t>Occipitofrontal</a:t>
            </a:r>
            <a:r>
              <a:rPr lang="en-US" dirty="0" smtClean="0"/>
              <a:t> view or nose forehead position)</a:t>
            </a:r>
          </a:p>
          <a:p>
            <a:r>
              <a:rPr lang="en-US" dirty="0" err="1" smtClean="0"/>
              <a:t>Submentovertical</a:t>
            </a:r>
            <a:r>
              <a:rPr lang="en-US" dirty="0" smtClean="0"/>
              <a:t>  view. (Basal)</a:t>
            </a:r>
          </a:p>
          <a:p>
            <a:r>
              <a:rPr lang="en-US" dirty="0" smtClean="0"/>
              <a:t>Lateral view.</a:t>
            </a:r>
          </a:p>
          <a:p>
            <a:r>
              <a:rPr lang="en-US" dirty="0" smtClean="0"/>
              <a:t>Right and left oblique views.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pic>
        <p:nvPicPr>
          <p:cNvPr id="11267" name="Picture 3" descr="CD22024"/>
          <p:cNvPicPr>
            <a:picLocks noChangeAspect="1" noChangeArrowheads="1"/>
          </p:cNvPicPr>
          <p:nvPr/>
        </p:nvPicPr>
        <p:blipFill>
          <a:blip r:embed="rId2" cstate="print"/>
          <a:srcRect l="15294" t="23529" r="15294" b="9019"/>
          <a:stretch>
            <a:fillRect/>
          </a:stretch>
        </p:blipFill>
        <p:spPr bwMode="auto">
          <a:xfrm>
            <a:off x="533400" y="457200"/>
            <a:ext cx="8001000"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pic>
        <p:nvPicPr>
          <p:cNvPr id="12291" name="Picture 3" descr="CD22025"/>
          <p:cNvPicPr>
            <a:picLocks noChangeAspect="1" noChangeArrowheads="1"/>
          </p:cNvPicPr>
          <p:nvPr/>
        </p:nvPicPr>
        <p:blipFill>
          <a:blip r:embed="rId2" cstate="print"/>
          <a:srcRect l="4396" t="7326" r="4396" b="6227"/>
          <a:stretch>
            <a:fillRect/>
          </a:stretch>
        </p:blipFill>
        <p:spPr bwMode="auto">
          <a:xfrm>
            <a:off x="228600" y="304800"/>
            <a:ext cx="86106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467544" y="620688"/>
            <a:ext cx="8136904" cy="597666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pic>
        <p:nvPicPr>
          <p:cNvPr id="6147" name="Picture 3" descr="CD22026"/>
          <p:cNvPicPr>
            <a:picLocks noChangeAspect="1" noChangeArrowheads="1"/>
          </p:cNvPicPr>
          <p:nvPr/>
        </p:nvPicPr>
        <p:blipFill>
          <a:blip r:embed="rId2" cstate="print"/>
          <a:srcRect l="7692" t="8791" r="14285" b="7692"/>
          <a:stretch>
            <a:fillRect/>
          </a:stretch>
        </p:blipFill>
        <p:spPr bwMode="auto">
          <a:xfrm>
            <a:off x="467544" y="188640"/>
            <a:ext cx="8280920" cy="6302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1" name="Picture 3" descr="CD22028"/>
          <p:cNvPicPr>
            <a:picLocks noChangeAspect="1" noChangeArrowheads="1"/>
          </p:cNvPicPr>
          <p:nvPr/>
        </p:nvPicPr>
        <p:blipFill>
          <a:blip r:embed="rId2" cstate="print"/>
          <a:srcRect l="6186" t="8247" r="4124" b="9279"/>
          <a:stretch>
            <a:fillRect/>
          </a:stretch>
        </p:blipFill>
        <p:spPr bwMode="auto">
          <a:xfrm>
            <a:off x="228600" y="307975"/>
            <a:ext cx="8458200" cy="5832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9219" name="Picture 3" descr="CD22022"/>
          <p:cNvPicPr>
            <a:picLocks noChangeAspect="1" noChangeArrowheads="1"/>
          </p:cNvPicPr>
          <p:nvPr/>
        </p:nvPicPr>
        <p:blipFill>
          <a:blip r:embed="rId2" cstate="print"/>
          <a:srcRect l="5814" t="7751" r="5814" b="8527"/>
          <a:stretch>
            <a:fillRect/>
          </a:stretch>
        </p:blipFill>
        <p:spPr bwMode="auto">
          <a:xfrm>
            <a:off x="838200" y="685800"/>
            <a:ext cx="7696200" cy="54689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pic>
        <p:nvPicPr>
          <p:cNvPr id="10243" name="Picture 3" descr="CD22023"/>
          <p:cNvPicPr>
            <a:picLocks noChangeAspect="1" noChangeArrowheads="1"/>
          </p:cNvPicPr>
          <p:nvPr/>
        </p:nvPicPr>
        <p:blipFill>
          <a:blip r:embed="rId2" cstate="print"/>
          <a:srcRect l="7446" t="8511" r="5319" b="9219"/>
          <a:stretch>
            <a:fillRect/>
          </a:stretch>
        </p:blipFill>
        <p:spPr bwMode="auto">
          <a:xfrm>
            <a:off x="228600" y="290513"/>
            <a:ext cx="8915400" cy="63055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US" b="1" dirty="0" smtClean="0">
                <a:solidFill>
                  <a:schemeClr val="tx1"/>
                </a:solidFill>
              </a:rPr>
              <a:t>Introduction</a:t>
            </a:r>
            <a:endParaRPr lang="en-IN" b="1" dirty="0">
              <a:solidFill>
                <a:schemeClr val="tx1"/>
              </a:solidFill>
            </a:endParaRPr>
          </a:p>
        </p:txBody>
      </p:sp>
      <p:sp>
        <p:nvSpPr>
          <p:cNvPr id="3" name="Content Placeholder 2"/>
          <p:cNvSpPr>
            <a:spLocks noGrp="1"/>
          </p:cNvSpPr>
          <p:nvPr>
            <p:ph idx="1"/>
          </p:nvPr>
        </p:nvSpPr>
        <p:spPr>
          <a:xfrm>
            <a:off x="457200" y="1556792"/>
            <a:ext cx="8229600" cy="4767808"/>
          </a:xfrm>
        </p:spPr>
        <p:txBody>
          <a:bodyPr>
            <a:normAutofit fontScale="92500" lnSpcReduction="10000"/>
          </a:bodyPr>
          <a:lstStyle/>
          <a:p>
            <a:pPr algn="just"/>
            <a:r>
              <a:rPr lang="en-US" dirty="0" smtClean="0"/>
              <a:t>Paranasal sinuses are a group of air-filled spaces developed as an expansion of the nasal cavities, eroding the adjacent bone structures. </a:t>
            </a:r>
          </a:p>
          <a:p>
            <a:pPr algn="just"/>
            <a:r>
              <a:rPr lang="en-US" dirty="0" smtClean="0"/>
              <a:t>Such regions present a high risk for injuries and consequential </a:t>
            </a:r>
            <a:r>
              <a:rPr lang="en-US" dirty="0" err="1" smtClean="0"/>
              <a:t>intraoperative</a:t>
            </a:r>
            <a:r>
              <a:rPr lang="en-US" dirty="0" smtClean="0"/>
              <a:t> complications, with the ethmoid and frontal sinuses being most frequently affected. </a:t>
            </a:r>
          </a:p>
          <a:p>
            <a:pPr algn="just"/>
            <a:r>
              <a:rPr lang="en-US" dirty="0" smtClean="0"/>
              <a:t>Anatomical variations, in association with their inherent conditions, are added to such risks so the knowledge on these structures is critical for endoscopic surgeons as well as for radiologists involved in the preoperative evaluation, in order to avoid therapeutic failure and iatrogenic complications.</a:t>
            </a:r>
            <a:endParaRPr lang="en-IN" dirty="0" smtClean="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pic>
        <p:nvPicPr>
          <p:cNvPr id="13315" name="Picture 3" descr="CD22030"/>
          <p:cNvPicPr>
            <a:picLocks noChangeAspect="1" noChangeArrowheads="1"/>
          </p:cNvPicPr>
          <p:nvPr/>
        </p:nvPicPr>
        <p:blipFill>
          <a:blip r:embed="rId2" cstate="print"/>
          <a:srcRect l="6593" t="8791" r="7692" b="9158"/>
          <a:stretch>
            <a:fillRect/>
          </a:stretch>
        </p:blipFill>
        <p:spPr bwMode="auto">
          <a:xfrm>
            <a:off x="457200" y="388938"/>
            <a:ext cx="8305800" cy="59626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pic>
        <p:nvPicPr>
          <p:cNvPr id="14339" name="Picture 3" descr="CD22031"/>
          <p:cNvPicPr>
            <a:picLocks noChangeAspect="1" noChangeArrowheads="1"/>
          </p:cNvPicPr>
          <p:nvPr/>
        </p:nvPicPr>
        <p:blipFill>
          <a:blip r:embed="rId2" cstate="print"/>
          <a:srcRect l="7446" t="7092" r="6383" b="36169"/>
          <a:stretch>
            <a:fillRect/>
          </a:stretch>
        </p:blipFill>
        <p:spPr bwMode="auto">
          <a:xfrm>
            <a:off x="0" y="990600"/>
            <a:ext cx="9144000" cy="4514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pic>
        <p:nvPicPr>
          <p:cNvPr id="15363" name="Picture 3" descr="CD22032"/>
          <p:cNvPicPr>
            <a:picLocks noChangeAspect="1" noChangeArrowheads="1"/>
          </p:cNvPicPr>
          <p:nvPr/>
        </p:nvPicPr>
        <p:blipFill>
          <a:blip r:embed="rId2" cstate="print"/>
          <a:srcRect l="14999" t="18666" r="16000" b="9334"/>
          <a:stretch>
            <a:fillRect/>
          </a:stretch>
        </p:blipFill>
        <p:spPr bwMode="auto">
          <a:xfrm>
            <a:off x="457200" y="331788"/>
            <a:ext cx="8001000" cy="62611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pic>
        <p:nvPicPr>
          <p:cNvPr id="16387" name="Picture 3" descr="CD22033"/>
          <p:cNvPicPr>
            <a:picLocks noChangeAspect="1" noChangeArrowheads="1"/>
          </p:cNvPicPr>
          <p:nvPr/>
        </p:nvPicPr>
        <p:blipFill>
          <a:blip r:embed="rId2" cstate="print"/>
          <a:srcRect l="9575" t="7092" r="8511" b="9219"/>
          <a:stretch>
            <a:fillRect/>
          </a:stretch>
        </p:blipFill>
        <p:spPr bwMode="auto">
          <a:xfrm>
            <a:off x="304800" y="96838"/>
            <a:ext cx="8305800" cy="63642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p:cNvPicPr>
            <a:picLocks noGrp="1" noChangeAspect="1" noChangeArrowheads="1"/>
          </p:cNvPicPr>
          <p:nvPr>
            <p:ph idx="1"/>
          </p:nvPr>
        </p:nvPicPr>
        <p:blipFill>
          <a:blip r:embed="rId2" cstate="print"/>
          <a:srcRect/>
          <a:stretch>
            <a:fillRect/>
          </a:stretch>
        </p:blipFill>
        <p:spPr bwMode="auto">
          <a:xfrm>
            <a:off x="467544" y="692696"/>
            <a:ext cx="8280920" cy="568863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4088"/>
            <a:ext cx="8305800" cy="420656"/>
          </a:xfrm>
        </p:spPr>
        <p:txBody>
          <a:bodyPr>
            <a:normAutofit fontScale="90000"/>
          </a:bodyPr>
          <a:lstStyle/>
          <a:p>
            <a:r>
              <a:rPr lang="en-US" sz="3200" b="1" dirty="0" smtClean="0"/>
              <a:t>LATERAL VIEW</a:t>
            </a:r>
          </a:p>
        </p:txBody>
      </p:sp>
      <p:pic>
        <p:nvPicPr>
          <p:cNvPr id="8195" name="Picture 3" descr="CD22020"/>
          <p:cNvPicPr>
            <a:picLocks noChangeAspect="1" noChangeArrowheads="1"/>
          </p:cNvPicPr>
          <p:nvPr/>
        </p:nvPicPr>
        <p:blipFill>
          <a:blip r:embed="rId2" cstate="print"/>
          <a:srcRect l="6383" t="7092" r="4256" b="9219"/>
          <a:stretch>
            <a:fillRect/>
          </a:stretch>
        </p:blipFill>
        <p:spPr bwMode="auto">
          <a:xfrm>
            <a:off x="228600" y="1412776"/>
            <a:ext cx="8686800" cy="544522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764704"/>
            <a:ext cx="7992888" cy="554461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NASAL SEPTUM</a:t>
            </a:r>
            <a:r>
              <a:rPr lang="en-IN" dirty="0" smtClean="0"/>
              <a:t/>
            </a:r>
            <a:br>
              <a:rPr lang="en-IN" dirty="0" smtClean="0"/>
            </a:br>
            <a:endParaRPr lang="en-IN" dirty="0"/>
          </a:p>
        </p:txBody>
      </p:sp>
      <p:sp>
        <p:nvSpPr>
          <p:cNvPr id="3" name="Content Placeholder 2"/>
          <p:cNvSpPr>
            <a:spLocks noGrp="1"/>
          </p:cNvSpPr>
          <p:nvPr>
            <p:ph idx="1"/>
          </p:nvPr>
        </p:nvSpPr>
        <p:spPr>
          <a:xfrm>
            <a:off x="457200" y="1412776"/>
            <a:ext cx="8229600" cy="4968552"/>
          </a:xfrm>
        </p:spPr>
        <p:txBody>
          <a:bodyPr>
            <a:normAutofit/>
          </a:bodyPr>
          <a:lstStyle/>
          <a:p>
            <a:pPr algn="just"/>
            <a:r>
              <a:rPr lang="en-US" dirty="0" smtClean="0"/>
              <a:t>Alterations of the nasal septum (delimited by the vomer, perpendicular plate for the ethmoid bone and septal cartilage) result in morphological variations such as septal deviation, chondrovomeral junction deformity and nasal bone spur. </a:t>
            </a:r>
          </a:p>
          <a:p>
            <a:pPr algn="just"/>
            <a:r>
              <a:rPr lang="en-US" dirty="0" smtClean="0"/>
              <a:t>Septal deviation is a shift of the midline associated with deformities or asymmetry of the adjacent turbinates or of the nasal wall structure, with variable presentations in the population.</a:t>
            </a:r>
            <a:endParaRPr lang="en-IN" dirty="0" smtClean="0"/>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Nasal septal spur</a:t>
            </a:r>
            <a:endParaRPr lang="en-IN" b="1" dirty="0">
              <a:solidFill>
                <a:schemeClr val="tx1"/>
              </a:solidFill>
            </a:endParaRPr>
          </a:p>
        </p:txBody>
      </p:sp>
      <p:sp>
        <p:nvSpPr>
          <p:cNvPr id="3" name="Content Placeholder 2"/>
          <p:cNvSpPr>
            <a:spLocks noGrp="1"/>
          </p:cNvSpPr>
          <p:nvPr>
            <p:ph idx="1"/>
          </p:nvPr>
        </p:nvSpPr>
        <p:spPr/>
        <p:txBody>
          <a:bodyPr/>
          <a:lstStyle/>
          <a:p>
            <a:pPr algn="just"/>
            <a:r>
              <a:rPr lang="en-US" dirty="0" smtClean="0"/>
              <a:t>Nasal septal spur is a generally asymptomatic bone deformity that may cause restriction of the nasal air flow, and that may be associated with septal deviation. </a:t>
            </a:r>
          </a:p>
          <a:p>
            <a:pPr algn="just"/>
            <a:r>
              <a:rPr lang="en-US" dirty="0" smtClean="0"/>
              <a:t>Depending on the degree of obstruction and symptoms severity, surgical correction may be required.</a:t>
            </a:r>
            <a:endParaRPr lang="en-IN" dirty="0" smtClean="0"/>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404664"/>
            <a:ext cx="8568952" cy="604867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b="1" dirty="0" smtClean="0">
                <a:solidFill>
                  <a:schemeClr val="tx1"/>
                </a:solidFill>
              </a:rPr>
              <a:t>Anatomy of paranasal sinuses</a:t>
            </a:r>
            <a:endParaRPr lang="en-IN" b="1" dirty="0">
              <a:solidFill>
                <a:schemeClr val="tx1"/>
              </a:solidFill>
            </a:endParaRPr>
          </a:p>
        </p:txBody>
      </p:sp>
      <p:sp>
        <p:nvSpPr>
          <p:cNvPr id="3" name="Content Placeholder 2"/>
          <p:cNvSpPr>
            <a:spLocks noGrp="1"/>
          </p:cNvSpPr>
          <p:nvPr>
            <p:ph idx="1"/>
          </p:nvPr>
        </p:nvSpPr>
        <p:spPr>
          <a:xfrm>
            <a:off x="457200" y="1628800"/>
            <a:ext cx="8435280" cy="4824536"/>
          </a:xfrm>
        </p:spPr>
        <p:txBody>
          <a:bodyPr/>
          <a:lstStyle/>
          <a:p>
            <a:pPr algn="just"/>
            <a:r>
              <a:rPr lang="en-US" dirty="0" smtClean="0"/>
              <a:t>Clinically paranasal sinuses have been divided into two groups</a:t>
            </a:r>
          </a:p>
          <a:p>
            <a:pPr algn="just"/>
            <a:r>
              <a:rPr lang="en-US" dirty="0" smtClean="0"/>
              <a:t>1) Anterior group- This group includes maxillary, frontal and anterior ethmoid. They all open in the middle meatus.</a:t>
            </a:r>
          </a:p>
          <a:p>
            <a:pPr algn="just"/>
            <a:r>
              <a:rPr lang="en-US" dirty="0" smtClean="0"/>
              <a:t>2) Posterior group- This group includes posterior ethmoid sinus which open in the superior meatus and  sphenoid sinus which  open in sphenoethmoid recess.</a:t>
            </a:r>
          </a:p>
          <a:p>
            <a:pPr algn="just"/>
            <a:r>
              <a:rPr lang="en-US" dirty="0" smtClean="0"/>
              <a:t>Paranasal sinuses develop  as  </a:t>
            </a:r>
            <a:r>
              <a:rPr lang="en-US" dirty="0" err="1" smtClean="0"/>
              <a:t>outpouching</a:t>
            </a:r>
            <a:r>
              <a:rPr lang="en-US" dirty="0" smtClean="0"/>
              <a:t> from the mucous membrane of lateral wall of nose.</a:t>
            </a:r>
            <a:endParaRPr lang="en-IN" dirty="0" smtClean="0"/>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tx1"/>
                </a:solidFill>
              </a:rPr>
              <a:t>Posterior Nasal Septal Air Cell</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a:xfrm>
            <a:off x="457200" y="1412776"/>
            <a:ext cx="8229600" cy="4911824"/>
          </a:xfrm>
        </p:spPr>
        <p:txBody>
          <a:bodyPr/>
          <a:lstStyle/>
          <a:p>
            <a:pPr algn="just"/>
            <a:r>
              <a:rPr lang="en-IN" dirty="0" smtClean="0"/>
              <a:t>Air cells may be seen in the posterosuperior portion of the nasal septum and may communicate with the sphenoid sinus. </a:t>
            </a:r>
          </a:p>
          <a:p>
            <a:pPr algn="just"/>
            <a:r>
              <a:rPr lang="en-IN" dirty="0" smtClean="0"/>
              <a:t>Any inflammatory disease that occurs within the paranasal sinus may affect these cells. It can resemble a cephalocele. CT scan and magnetic resonance imaging (MRI) are useful to differentiate this entity.</a:t>
            </a:r>
          </a:p>
          <a:p>
            <a:pPr algn="just" fontAlgn="t"/>
            <a:r>
              <a:rPr lang="en-IN" dirty="0" smtClean="0"/>
              <a:t>Coronal CT showing posterior nasal sepal air cell.</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fontScale="90000"/>
          </a:bodyPr>
          <a:lstStyle/>
          <a:p>
            <a:r>
              <a:rPr lang="en-IN" b="1" dirty="0" smtClean="0">
                <a:solidFill>
                  <a:schemeClr val="tx1"/>
                </a:solidFill>
              </a:rPr>
              <a:t>Posterior Nasal Septal Air Cell</a:t>
            </a:r>
            <a:br>
              <a:rPr lang="en-IN" b="1" dirty="0" smtClean="0">
                <a:solidFill>
                  <a:schemeClr val="tx1"/>
                </a:solidFill>
              </a:rPr>
            </a:br>
            <a:endParaRPr lang="en-IN" dirty="0">
              <a:solidFill>
                <a:schemeClr val="tx1"/>
              </a:solidFill>
            </a:endParaRPr>
          </a:p>
        </p:txBody>
      </p:sp>
      <p:pic>
        <p:nvPicPr>
          <p:cNvPr id="39938" name="Picture 2" descr="C:\Users\SONY\Desktop\IJRI-22-317-g024.jpg"/>
          <p:cNvPicPr>
            <a:picLocks noGrp="1" noChangeAspect="1" noChangeArrowheads="1"/>
          </p:cNvPicPr>
          <p:nvPr>
            <p:ph idx="1"/>
          </p:nvPr>
        </p:nvPicPr>
        <p:blipFill>
          <a:blip r:embed="rId2" cstate="print"/>
          <a:srcRect/>
          <a:stretch>
            <a:fillRect/>
          </a:stretch>
        </p:blipFill>
        <p:spPr bwMode="auto">
          <a:xfrm>
            <a:off x="755576" y="1268761"/>
            <a:ext cx="7416824" cy="505584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tx1"/>
                </a:solidFill>
              </a:rPr>
              <a:t>Middle Turbinate Variations</a:t>
            </a:r>
            <a:r>
              <a:rPr lang="en-IN" b="1" dirty="0" smtClean="0"/>
              <a:t/>
            </a:r>
            <a:br>
              <a:rPr lang="en-IN" b="1" dirty="0" smtClean="0"/>
            </a:br>
            <a:endParaRPr lang="en-IN" dirty="0"/>
          </a:p>
        </p:txBody>
      </p:sp>
      <p:sp>
        <p:nvSpPr>
          <p:cNvPr id="3" name="Content Placeholder 2"/>
          <p:cNvSpPr>
            <a:spLocks noGrp="1"/>
          </p:cNvSpPr>
          <p:nvPr>
            <p:ph idx="1"/>
          </p:nvPr>
        </p:nvSpPr>
        <p:spPr/>
        <p:txBody>
          <a:bodyPr/>
          <a:lstStyle/>
          <a:p>
            <a:r>
              <a:rPr lang="en-IN" dirty="0" smtClean="0"/>
              <a:t>(a) Paradoxical curvature: Normally the convexity of the middle turbinate is directed medially toward the nasal septum. When the convexity is directed laterally, it is termed a paradoxical middle turbinate.</a:t>
            </a:r>
          </a:p>
          <a:p>
            <a:r>
              <a:rPr lang="en-US" dirty="0" smtClean="0"/>
              <a:t>Depending on the degree of curvature of the paradoxical turbinate, compression of the </a:t>
            </a:r>
            <a:r>
              <a:rPr lang="en-US" dirty="0" err="1" smtClean="0"/>
              <a:t>infundibulum</a:t>
            </a:r>
            <a:r>
              <a:rPr lang="en-US" dirty="0" smtClean="0"/>
              <a:t> and </a:t>
            </a:r>
            <a:r>
              <a:rPr lang="en-US" dirty="0" err="1" smtClean="0"/>
              <a:t>sinusal</a:t>
            </a:r>
            <a:r>
              <a:rPr lang="en-US" dirty="0" smtClean="0"/>
              <a:t> obstruction may be observed.</a:t>
            </a:r>
            <a:endParaRPr lang="en-IN" dirty="0" smtClean="0"/>
          </a:p>
          <a:p>
            <a:r>
              <a:rPr lang="en-IN" dirty="0" smtClean="0"/>
              <a:t>Most authors agree that the paradoxical middle turbinate can be a contributing factor to sinusitis.</a:t>
            </a:r>
          </a:p>
          <a:p>
            <a:endParaRPr lang="en-IN" dirty="0" smtClean="0"/>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IN" sz="2800" b="1" dirty="0" smtClean="0">
                <a:solidFill>
                  <a:schemeClr val="tx1"/>
                </a:solidFill>
              </a:rPr>
              <a:t>Coronal CT showing paradoxical left middle turbinate (arrow)</a:t>
            </a:r>
          </a:p>
        </p:txBody>
      </p:sp>
      <p:pic>
        <p:nvPicPr>
          <p:cNvPr id="33794" name="Picture 2" descr="C:\Users\SONY\Desktop\IJRI-22-317-g018.jpg"/>
          <p:cNvPicPr>
            <a:picLocks noGrp="1" noChangeAspect="1" noChangeArrowheads="1"/>
          </p:cNvPicPr>
          <p:nvPr>
            <p:ph idx="1"/>
          </p:nvPr>
        </p:nvPicPr>
        <p:blipFill>
          <a:blip r:embed="rId2" cstate="print"/>
          <a:srcRect/>
          <a:stretch>
            <a:fillRect/>
          </a:stretch>
        </p:blipFill>
        <p:spPr bwMode="auto">
          <a:xfrm>
            <a:off x="1619672" y="1988840"/>
            <a:ext cx="5867243" cy="438943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2624"/>
          </a:xfrm>
        </p:spPr>
        <p:txBody>
          <a:bodyPr>
            <a:normAutofit fontScale="90000"/>
          </a:bodyPr>
          <a:lstStyle/>
          <a:p>
            <a:endParaRPr lang="en-IN" dirty="0"/>
          </a:p>
        </p:txBody>
      </p:sp>
      <p:sp>
        <p:nvSpPr>
          <p:cNvPr id="3" name="Content Placeholder 2"/>
          <p:cNvSpPr>
            <a:spLocks noGrp="1"/>
          </p:cNvSpPr>
          <p:nvPr>
            <p:ph idx="1"/>
          </p:nvPr>
        </p:nvSpPr>
        <p:spPr>
          <a:xfrm>
            <a:off x="457200" y="980728"/>
            <a:ext cx="8229600" cy="5343872"/>
          </a:xfrm>
        </p:spPr>
        <p:txBody>
          <a:bodyPr>
            <a:normAutofit lnSpcReduction="10000"/>
          </a:bodyPr>
          <a:lstStyle/>
          <a:p>
            <a:r>
              <a:rPr lang="en-IN" dirty="0" smtClean="0"/>
              <a:t>(b) </a:t>
            </a:r>
            <a:r>
              <a:rPr lang="en-IN" b="1" dirty="0" smtClean="0"/>
              <a:t>Concha bullosa</a:t>
            </a:r>
            <a:r>
              <a:rPr lang="en-IN" dirty="0" smtClean="0"/>
              <a:t>: This is an aerated turbinate, most often the middle turbinate. When pneumatization involves the bulbous portion of the middle turbinate, it is termed concha bullosa.</a:t>
            </a:r>
          </a:p>
          <a:p>
            <a:r>
              <a:rPr lang="en-IN" dirty="0" smtClean="0"/>
              <a:t>If only the attachment portion of the middle turbinate is pneumatized, it is termed </a:t>
            </a:r>
            <a:r>
              <a:rPr lang="en-IN" b="1" dirty="0" smtClean="0"/>
              <a:t>lamellar concha</a:t>
            </a:r>
            <a:r>
              <a:rPr lang="en-IN" dirty="0" smtClean="0"/>
              <a:t>. A concha bullosa may obstruct the ethmoid </a:t>
            </a:r>
            <a:r>
              <a:rPr lang="en-IN" dirty="0" err="1" smtClean="0"/>
              <a:t>infundibulum</a:t>
            </a:r>
            <a:r>
              <a:rPr lang="en-IN" dirty="0" smtClean="0"/>
              <a:t>.</a:t>
            </a:r>
          </a:p>
          <a:p>
            <a:r>
              <a:rPr lang="en-US" b="1" dirty="0" smtClean="0"/>
              <a:t>Clinical importance-</a:t>
            </a:r>
            <a:r>
              <a:rPr lang="en-US" dirty="0" smtClean="0"/>
              <a:t>Varied degrees of pneumatization of the </a:t>
            </a:r>
            <a:r>
              <a:rPr lang="en-US" dirty="0" err="1" smtClean="0"/>
              <a:t>concha</a:t>
            </a:r>
            <a:r>
              <a:rPr lang="en-US" dirty="0" smtClean="0"/>
              <a:t> may be observed, possibly causing middle meatus or </a:t>
            </a:r>
            <a:r>
              <a:rPr lang="en-US" dirty="0" err="1" smtClean="0"/>
              <a:t>infundibulum</a:t>
            </a:r>
            <a:r>
              <a:rPr lang="en-US" dirty="0" smtClean="0"/>
              <a:t> obstruction, besides being related to deviation of the nasal septum to the contralateral side. </a:t>
            </a:r>
          </a:p>
          <a:p>
            <a:endParaRPr lang="en-IN" dirty="0" smtClean="0"/>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solidFill>
                  <a:schemeClr val="tx1"/>
                </a:solidFill>
              </a:rPr>
              <a:t>Pneumatized bulbous portion of middle turbinate—</a:t>
            </a:r>
            <a:r>
              <a:rPr lang="en-IN" sz="2800" b="1" dirty="0" err="1" smtClean="0">
                <a:solidFill>
                  <a:schemeClr val="tx1"/>
                </a:solidFill>
              </a:rPr>
              <a:t>concha</a:t>
            </a:r>
            <a:r>
              <a:rPr lang="en-IN" sz="2800" b="1" dirty="0" smtClean="0">
                <a:solidFill>
                  <a:schemeClr val="tx1"/>
                </a:solidFill>
              </a:rPr>
              <a:t> </a:t>
            </a:r>
            <a:r>
              <a:rPr lang="en-IN" sz="2800" b="1" dirty="0" err="1" smtClean="0">
                <a:solidFill>
                  <a:schemeClr val="tx1"/>
                </a:solidFill>
              </a:rPr>
              <a:t>bullosa</a:t>
            </a:r>
            <a:r>
              <a:rPr lang="en-IN" sz="2800" b="1" dirty="0" smtClean="0">
                <a:solidFill>
                  <a:schemeClr val="tx1"/>
                </a:solidFill>
              </a:rPr>
              <a:t>—bilaterally</a:t>
            </a:r>
            <a:endParaRPr lang="en-IN" sz="2800" b="1" dirty="0">
              <a:solidFill>
                <a:schemeClr val="tx1"/>
              </a:solidFill>
            </a:endParaRPr>
          </a:p>
        </p:txBody>
      </p:sp>
      <p:pic>
        <p:nvPicPr>
          <p:cNvPr id="34818" name="Picture 2" descr="C:\Users\SONY\Desktop\IJRI-22-317-g019.jpg"/>
          <p:cNvPicPr>
            <a:picLocks noGrp="1" noChangeAspect="1" noChangeArrowheads="1"/>
          </p:cNvPicPr>
          <p:nvPr>
            <p:ph idx="1"/>
          </p:nvPr>
        </p:nvPicPr>
        <p:blipFill>
          <a:blip r:embed="rId2" cstate="print"/>
          <a:srcRect/>
          <a:stretch>
            <a:fillRect/>
          </a:stretch>
        </p:blipFill>
        <p:spPr bwMode="auto">
          <a:xfrm>
            <a:off x="1655910" y="1935163"/>
            <a:ext cx="5832180" cy="438943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rPr>
              <a:t>Left lamellar concha</a:t>
            </a:r>
            <a:endParaRPr lang="en-IN" b="1" dirty="0">
              <a:solidFill>
                <a:schemeClr val="tx1"/>
              </a:solidFill>
            </a:endParaRPr>
          </a:p>
        </p:txBody>
      </p:sp>
      <p:pic>
        <p:nvPicPr>
          <p:cNvPr id="35842" name="Picture 2" descr="C:\Users\SONY\Desktop\IJRI-22-317-g020.jpg"/>
          <p:cNvPicPr>
            <a:picLocks noGrp="1" noChangeAspect="1" noChangeArrowheads="1"/>
          </p:cNvPicPr>
          <p:nvPr>
            <p:ph idx="1"/>
          </p:nvPr>
        </p:nvPicPr>
        <p:blipFill>
          <a:blip r:embed="rId2" cstate="print"/>
          <a:srcRect/>
          <a:stretch>
            <a:fillRect/>
          </a:stretch>
        </p:blipFill>
        <p:spPr bwMode="auto">
          <a:xfrm>
            <a:off x="1624806" y="1935163"/>
            <a:ext cx="5894387" cy="43894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260648"/>
            <a:ext cx="8424936" cy="604867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467544" y="476672"/>
            <a:ext cx="8064896" cy="61206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364872"/>
          </a:xfrm>
        </p:spPr>
        <p:txBody>
          <a:bodyPr>
            <a:normAutofit fontScale="90000"/>
          </a:bodyPr>
          <a:lstStyle/>
          <a:p>
            <a:r>
              <a:rPr lang="en-US" b="1" dirty="0" smtClean="0">
                <a:solidFill>
                  <a:schemeClr val="tx1"/>
                </a:solidFill>
              </a:rPr>
              <a:t>UNCINATE PROCESS VARIATIONS</a:t>
            </a:r>
            <a:r>
              <a:rPr lang="en-IN" dirty="0" smtClean="0"/>
              <a:t/>
            </a:r>
            <a:br>
              <a:rPr lang="en-IN" dirty="0" smtClean="0"/>
            </a:br>
            <a:r>
              <a:rPr lang="en-US" dirty="0" smtClean="0"/>
              <a:t> </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a:bodyPr>
          <a:lstStyle/>
          <a:p>
            <a:pPr algn="just"/>
            <a:r>
              <a:rPr lang="en-US" dirty="0" smtClean="0"/>
              <a:t>The </a:t>
            </a:r>
            <a:r>
              <a:rPr lang="en-US" dirty="0" err="1" smtClean="0"/>
              <a:t>uncinate</a:t>
            </a:r>
            <a:r>
              <a:rPr lang="en-US" dirty="0" smtClean="0"/>
              <a:t> process is a superior extension of the lateral nasal wall that is anatomically relevant for draining the frontal recess. Variations such as hypertrophy, deviation and pneumatization may affect the drainage, generating abnormalities in the </a:t>
            </a:r>
            <a:r>
              <a:rPr lang="en-US" dirty="0" err="1" smtClean="0"/>
              <a:t>osteomeatal</a:t>
            </a:r>
            <a:r>
              <a:rPr lang="en-US" dirty="0" smtClean="0"/>
              <a:t> complex  and predisposing to obstruction.</a:t>
            </a:r>
            <a:endParaRPr lang="en-IN" dirty="0" smtClean="0"/>
          </a:p>
          <a:p>
            <a:pPr algn="just"/>
            <a:r>
              <a:rPr lang="en-US" dirty="0" smtClean="0"/>
              <a:t>Traditionally, the </a:t>
            </a:r>
            <a:r>
              <a:rPr lang="en-US" dirty="0" err="1" smtClean="0"/>
              <a:t>uncinate</a:t>
            </a:r>
            <a:r>
              <a:rPr lang="en-US" dirty="0" smtClean="0"/>
              <a:t> process is identified from its lower segment through the architecture of the </a:t>
            </a:r>
            <a:r>
              <a:rPr lang="en-US" dirty="0" err="1" smtClean="0"/>
              <a:t>osteomeatal</a:t>
            </a:r>
            <a:r>
              <a:rPr lang="en-US" dirty="0" smtClean="0"/>
              <a:t> unit. Variations in the superior insertion of the </a:t>
            </a:r>
            <a:r>
              <a:rPr lang="en-US" dirty="0" err="1" smtClean="0"/>
              <a:t>uncinate</a:t>
            </a:r>
            <a:r>
              <a:rPr lang="en-US" dirty="0" smtClean="0"/>
              <a:t> process are classified according to the criteria developed by </a:t>
            </a:r>
            <a:r>
              <a:rPr lang="en-US" dirty="0" err="1" smtClean="0"/>
              <a:t>Landsberg</a:t>
            </a:r>
            <a:r>
              <a:rPr lang="en-US" dirty="0" smtClean="0"/>
              <a:t> &amp; Friedman.</a:t>
            </a:r>
            <a:endParaRPr lang="en-IN" dirty="0" smtClean="0"/>
          </a:p>
          <a:p>
            <a:endParaRPr lang="en-IN" dirty="0" smtClean="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640960" cy="996720"/>
          </a:xfrm>
        </p:spPr>
        <p:txBody>
          <a:bodyPr>
            <a:normAutofit fontScale="90000"/>
          </a:bodyPr>
          <a:lstStyle/>
          <a:p>
            <a:r>
              <a:rPr lang="en-US" sz="3600" b="1" dirty="0" smtClean="0">
                <a:solidFill>
                  <a:schemeClr val="tx1"/>
                </a:solidFill>
              </a:rPr>
              <a:t>Growth and development of paranasal sinuses</a:t>
            </a:r>
            <a:endParaRPr lang="en-IN" sz="3600" b="1" dirty="0">
              <a:solidFill>
                <a:schemeClr val="tx1"/>
              </a:solidFill>
            </a:endParaRPr>
          </a:p>
        </p:txBody>
      </p:sp>
      <p:graphicFrame>
        <p:nvGraphicFramePr>
          <p:cNvPr id="4" name="Content Placeholder 3"/>
          <p:cNvGraphicFramePr>
            <a:graphicFrameLocks noGrp="1"/>
          </p:cNvGraphicFramePr>
          <p:nvPr>
            <p:ph idx="1"/>
          </p:nvPr>
        </p:nvGraphicFramePr>
        <p:xfrm>
          <a:off x="457200" y="1700211"/>
          <a:ext cx="8435280" cy="4825380"/>
        </p:xfrm>
        <a:graphic>
          <a:graphicData uri="http://schemas.openxmlformats.org/drawingml/2006/table">
            <a:tbl>
              <a:tblPr firstRow="1" bandRow="1">
                <a:tableStyleId>{5940675A-B579-460E-94D1-54222C63F5DA}</a:tableStyleId>
              </a:tblPr>
              <a:tblGrid>
                <a:gridCol w="1234480"/>
                <a:gridCol w="1728192"/>
                <a:gridCol w="3528392"/>
                <a:gridCol w="1944216"/>
              </a:tblGrid>
              <a:tr h="907420">
                <a:tc>
                  <a:txBody>
                    <a:bodyPr/>
                    <a:lstStyle/>
                    <a:p>
                      <a:r>
                        <a:rPr lang="en-US" dirty="0" smtClean="0"/>
                        <a:t>Sinus</a:t>
                      </a:r>
                      <a:endParaRPr lang="en-IN" dirty="0"/>
                    </a:p>
                  </a:txBody>
                  <a:tcPr/>
                </a:tc>
                <a:tc>
                  <a:txBody>
                    <a:bodyPr/>
                    <a:lstStyle/>
                    <a:p>
                      <a:r>
                        <a:rPr lang="en-US" dirty="0" smtClean="0"/>
                        <a:t>Status at birth</a:t>
                      </a:r>
                      <a:endParaRPr lang="en-IN" dirty="0"/>
                    </a:p>
                  </a:txBody>
                  <a:tcPr/>
                </a:tc>
                <a:tc>
                  <a:txBody>
                    <a:bodyPr/>
                    <a:lstStyle/>
                    <a:p>
                      <a:r>
                        <a:rPr lang="en-US" dirty="0" smtClean="0"/>
                        <a:t>Growth</a:t>
                      </a:r>
                      <a:endParaRPr lang="en-IN" dirty="0"/>
                    </a:p>
                  </a:txBody>
                  <a:tcPr/>
                </a:tc>
                <a:tc>
                  <a:txBody>
                    <a:bodyPr/>
                    <a:lstStyle/>
                    <a:p>
                      <a:r>
                        <a:rPr lang="en-US" dirty="0" smtClean="0"/>
                        <a:t>First radiologic evidence</a:t>
                      </a:r>
                      <a:endParaRPr lang="en-IN" dirty="0"/>
                    </a:p>
                  </a:txBody>
                  <a:tcPr/>
                </a:tc>
              </a:tr>
              <a:tr h="907420">
                <a:tc>
                  <a:txBody>
                    <a:bodyPr/>
                    <a:lstStyle/>
                    <a:p>
                      <a:r>
                        <a:rPr lang="en-US" dirty="0" smtClean="0"/>
                        <a:t>Maxillary</a:t>
                      </a:r>
                      <a:endParaRPr lang="en-IN" dirty="0"/>
                    </a:p>
                  </a:txBody>
                  <a:tcPr/>
                </a:tc>
                <a:tc>
                  <a:txBody>
                    <a:bodyPr/>
                    <a:lstStyle/>
                    <a:p>
                      <a:r>
                        <a:rPr lang="en-US" dirty="0" smtClean="0"/>
                        <a:t>Present at birth</a:t>
                      </a:r>
                      <a:endParaRPr lang="en-IN" dirty="0"/>
                    </a:p>
                  </a:txBody>
                  <a:tcPr/>
                </a:tc>
                <a:tc>
                  <a:txBody>
                    <a:bodyPr/>
                    <a:lstStyle/>
                    <a:p>
                      <a:r>
                        <a:rPr lang="en-US" dirty="0" smtClean="0"/>
                        <a:t>Rapid growth from birth to 3 years. Adult size 15 years</a:t>
                      </a:r>
                      <a:endParaRPr lang="en-IN" dirty="0"/>
                    </a:p>
                  </a:txBody>
                  <a:tcPr/>
                </a:tc>
                <a:tc>
                  <a:txBody>
                    <a:bodyPr/>
                    <a:lstStyle/>
                    <a:p>
                      <a:r>
                        <a:rPr lang="en-US" dirty="0" smtClean="0"/>
                        <a:t>4-5 months after birth</a:t>
                      </a:r>
                      <a:endParaRPr lang="en-IN" dirty="0"/>
                    </a:p>
                  </a:txBody>
                  <a:tcPr/>
                </a:tc>
              </a:tr>
              <a:tr h="907420">
                <a:tc>
                  <a:txBody>
                    <a:bodyPr/>
                    <a:lstStyle/>
                    <a:p>
                      <a:r>
                        <a:rPr lang="en-US" dirty="0" smtClean="0"/>
                        <a:t>Ethmoid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 at birth</a:t>
                      </a:r>
                      <a:endParaRPr lang="en-IN" dirty="0" smtClean="0"/>
                    </a:p>
                    <a:p>
                      <a:endParaRPr lang="en-IN" dirty="0"/>
                    </a:p>
                  </a:txBody>
                  <a:tcPr/>
                </a:tc>
                <a:tc>
                  <a:txBody>
                    <a:bodyPr/>
                    <a:lstStyle/>
                    <a:p>
                      <a:r>
                        <a:rPr lang="en-US" dirty="0" smtClean="0"/>
                        <a:t>Reach adult size by 12 years</a:t>
                      </a:r>
                      <a:endParaRPr lang="en-IN" dirty="0"/>
                    </a:p>
                  </a:txBody>
                  <a:tcPr/>
                </a:tc>
                <a:tc>
                  <a:txBody>
                    <a:bodyPr/>
                    <a:lstStyle/>
                    <a:p>
                      <a:r>
                        <a:rPr lang="en-US" dirty="0" smtClean="0"/>
                        <a:t>1 year</a:t>
                      </a:r>
                      <a:endParaRPr lang="en-IN" dirty="0"/>
                    </a:p>
                  </a:txBody>
                  <a:tcPr/>
                </a:tc>
              </a:tr>
              <a:tr h="907420">
                <a:tc>
                  <a:txBody>
                    <a:bodyPr/>
                    <a:lstStyle/>
                    <a:p>
                      <a:r>
                        <a:rPr lang="en-US" dirty="0" smtClean="0"/>
                        <a:t>Frontal</a:t>
                      </a:r>
                      <a:endParaRPr lang="en-IN" dirty="0"/>
                    </a:p>
                  </a:txBody>
                  <a:tcPr/>
                </a:tc>
                <a:tc>
                  <a:txBody>
                    <a:bodyPr/>
                    <a:lstStyle/>
                    <a:p>
                      <a:r>
                        <a:rPr lang="en-US" dirty="0" smtClean="0"/>
                        <a:t>Not present</a:t>
                      </a:r>
                      <a:endParaRPr lang="en-IN" dirty="0"/>
                    </a:p>
                  </a:txBody>
                  <a:tcPr/>
                </a:tc>
                <a:tc>
                  <a:txBody>
                    <a:bodyPr/>
                    <a:lstStyle/>
                    <a:p>
                      <a:r>
                        <a:rPr lang="en-US" dirty="0" smtClean="0"/>
                        <a:t>Invades frontal</a:t>
                      </a:r>
                      <a:r>
                        <a:rPr lang="en-US" baseline="0" dirty="0" smtClean="0"/>
                        <a:t> bone at the age of 4 years  and size increases till teens.</a:t>
                      </a:r>
                      <a:endParaRPr lang="en-IN" dirty="0"/>
                    </a:p>
                  </a:txBody>
                  <a:tcPr/>
                </a:tc>
                <a:tc>
                  <a:txBody>
                    <a:bodyPr/>
                    <a:lstStyle/>
                    <a:p>
                      <a:r>
                        <a:rPr lang="en-US" dirty="0" smtClean="0"/>
                        <a:t>6 years</a:t>
                      </a:r>
                      <a:endParaRPr lang="en-IN" dirty="0"/>
                    </a:p>
                  </a:txBody>
                  <a:tcPr/>
                </a:tc>
              </a:tr>
              <a:tr h="1188473">
                <a:tc>
                  <a:txBody>
                    <a:bodyPr/>
                    <a:lstStyle/>
                    <a:p>
                      <a:r>
                        <a:rPr lang="en-US" dirty="0" smtClean="0"/>
                        <a:t>Sphenoid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present</a:t>
                      </a:r>
                      <a:endParaRPr lang="en-IN" dirty="0" smtClean="0"/>
                    </a:p>
                    <a:p>
                      <a:endParaRPr lang="en-IN" dirty="0"/>
                    </a:p>
                  </a:txBody>
                  <a:tcPr/>
                </a:tc>
                <a:tc>
                  <a:txBody>
                    <a:bodyPr/>
                    <a:lstStyle/>
                    <a:p>
                      <a:r>
                        <a:rPr lang="en-US" dirty="0" smtClean="0"/>
                        <a:t>Reaches sella turcica by the age of 7 years,</a:t>
                      </a:r>
                      <a:r>
                        <a:rPr lang="en-US" baseline="0" dirty="0" smtClean="0"/>
                        <a:t> dorsum sellae by late teens and basisphenoid by adult age. Adult size – 15 years.</a:t>
                      </a:r>
                      <a:endParaRPr lang="en-IN" dirty="0"/>
                    </a:p>
                  </a:txBody>
                  <a:tcPr/>
                </a:tc>
                <a:tc>
                  <a:txBody>
                    <a:bodyPr/>
                    <a:lstStyle/>
                    <a:p>
                      <a:r>
                        <a:rPr lang="en-US" dirty="0" smtClean="0"/>
                        <a:t>4 years</a:t>
                      </a:r>
                      <a:endParaRPr lang="en-IN"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cstate="print"/>
          <a:srcRect/>
          <a:stretch>
            <a:fillRect/>
          </a:stretch>
        </p:blipFill>
        <p:spPr bwMode="auto">
          <a:xfrm>
            <a:off x="539552" y="548680"/>
            <a:ext cx="7848872" cy="590465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539552" y="692696"/>
            <a:ext cx="7992888" cy="576063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611560" y="332656"/>
            <a:ext cx="8136904" cy="619268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t"/>
            <a:r>
              <a:rPr lang="en-IN" sz="2800" b="1" dirty="0" smtClean="0">
                <a:solidFill>
                  <a:schemeClr val="tx1"/>
                </a:solidFill>
              </a:rPr>
              <a:t>Coronal CT showing bilaterally pneumatized uncinate process (arrow). Also note bilateral concha bullosa (stars)</a:t>
            </a:r>
          </a:p>
        </p:txBody>
      </p:sp>
      <p:pic>
        <p:nvPicPr>
          <p:cNvPr id="36866" name="Picture 2" descr="C:\Users\SONY\Desktop\IJRI-22-317-g021.jpg"/>
          <p:cNvPicPr>
            <a:picLocks noGrp="1" noChangeAspect="1" noChangeArrowheads="1"/>
          </p:cNvPicPr>
          <p:nvPr>
            <p:ph idx="1"/>
          </p:nvPr>
        </p:nvPicPr>
        <p:blipFill>
          <a:blip r:embed="rId2" cstate="print"/>
          <a:srcRect/>
          <a:stretch>
            <a:fillRect/>
          </a:stretch>
        </p:blipFill>
        <p:spPr bwMode="auto">
          <a:xfrm>
            <a:off x="1115616" y="1935163"/>
            <a:ext cx="6984775" cy="444616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rmAutofit/>
          </a:bodyPr>
          <a:lstStyle/>
          <a:p>
            <a:r>
              <a:rPr lang="en-US" sz="3200" b="1" dirty="0" smtClean="0">
                <a:solidFill>
                  <a:schemeClr val="tx1"/>
                </a:solidFill>
              </a:rPr>
              <a:t>PARANASAL SINUSES PNEUMATIZATION EXTENT</a:t>
            </a:r>
            <a:r>
              <a:rPr lang="en-IN" sz="3200" b="1" dirty="0" smtClean="0">
                <a:solidFill>
                  <a:schemeClr val="tx1"/>
                </a:solidFill>
              </a:rPr>
              <a:t/>
            </a:r>
            <a:br>
              <a:rPr lang="en-IN" sz="3200" b="1" dirty="0" smtClean="0">
                <a:solidFill>
                  <a:schemeClr val="tx1"/>
                </a:solidFill>
              </a:rPr>
            </a:br>
            <a:endParaRPr lang="en-IN" sz="3200" b="1" dirty="0">
              <a:solidFill>
                <a:schemeClr val="tx1"/>
              </a:solidFill>
            </a:endParaRPr>
          </a:p>
        </p:txBody>
      </p:sp>
      <p:sp>
        <p:nvSpPr>
          <p:cNvPr id="3" name="Content Placeholder 2"/>
          <p:cNvSpPr>
            <a:spLocks noGrp="1"/>
          </p:cNvSpPr>
          <p:nvPr>
            <p:ph idx="1"/>
          </p:nvPr>
        </p:nvSpPr>
        <p:spPr>
          <a:xfrm>
            <a:off x="457200" y="1772816"/>
            <a:ext cx="8229600" cy="4551784"/>
          </a:xfrm>
        </p:spPr>
        <p:txBody>
          <a:bodyPr/>
          <a:lstStyle/>
          <a:p>
            <a:pPr algn="just"/>
            <a:r>
              <a:rPr lang="en-US" dirty="0" smtClean="0"/>
              <a:t>The sphenoid sinuses arise from presphenoid bone centers, with variable pneumatization extent. </a:t>
            </a:r>
          </a:p>
          <a:p>
            <a:pPr algn="just"/>
            <a:r>
              <a:rPr lang="en-US" dirty="0" smtClean="0"/>
              <a:t>In most of cases, pneumatization presents recesses related to the greater sphenoid wing, although lateral extensions may also be observed in the smaller sphenoid wing, inferolateral and septal recesses. </a:t>
            </a:r>
            <a:endParaRPr lang="en-IN" dirty="0" smtClean="0"/>
          </a:p>
          <a:p>
            <a:pPr algn="just"/>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Frontal sinus extension</a:t>
            </a:r>
            <a:endParaRPr lang="en-IN" b="1" dirty="0">
              <a:solidFill>
                <a:schemeClr val="tx1"/>
              </a:solidFill>
            </a:endParaRPr>
          </a:p>
        </p:txBody>
      </p:sp>
      <p:sp>
        <p:nvSpPr>
          <p:cNvPr id="3" name="Content Placeholder 2"/>
          <p:cNvSpPr>
            <a:spLocks noGrp="1"/>
          </p:cNvSpPr>
          <p:nvPr>
            <p:ph idx="1"/>
          </p:nvPr>
        </p:nvSpPr>
        <p:spPr>
          <a:xfrm>
            <a:off x="457200" y="1935480"/>
            <a:ext cx="8435280" cy="4445848"/>
          </a:xfrm>
        </p:spPr>
        <p:txBody>
          <a:bodyPr/>
          <a:lstStyle/>
          <a:p>
            <a:pPr algn="just"/>
            <a:r>
              <a:rPr lang="en-US" dirty="0" smtClean="0"/>
              <a:t>Frontal sinus extension is a rare condition characterized by increased </a:t>
            </a:r>
            <a:r>
              <a:rPr lang="en-US" dirty="0" err="1" smtClean="0"/>
              <a:t>sinusal</a:t>
            </a:r>
            <a:r>
              <a:rPr lang="en-US" dirty="0" smtClean="0"/>
              <a:t> aeration beyond the normal margin of the frontal bone that originates from anterior extension of the anterior ethmoid air cells. </a:t>
            </a:r>
          </a:p>
          <a:p>
            <a:pPr algn="just"/>
            <a:r>
              <a:rPr lang="en-US" dirty="0" smtClean="0"/>
              <a:t>Extensions related to the lamina of the frontal bone, </a:t>
            </a:r>
            <a:r>
              <a:rPr lang="en-US" dirty="0" err="1" smtClean="0"/>
              <a:t>crista</a:t>
            </a:r>
            <a:r>
              <a:rPr lang="en-US" dirty="0" smtClean="0"/>
              <a:t> </a:t>
            </a:r>
            <a:r>
              <a:rPr lang="en-US" dirty="0" err="1" smtClean="0"/>
              <a:t>galli</a:t>
            </a:r>
            <a:r>
              <a:rPr lang="en-US" dirty="0" smtClean="0"/>
              <a:t>, besides inferior, symmetric extension of the frontal sinus towards the anterior ethmoid air cells may also be found predominantly in male individuals in the age range between 20 and 40 years.</a:t>
            </a:r>
            <a:endParaRPr lang="en-IN" dirty="0" smtClean="0"/>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Maxillary sinus extension</a:t>
            </a:r>
            <a:endParaRPr lang="en-IN" b="1" dirty="0">
              <a:solidFill>
                <a:schemeClr val="tx1"/>
              </a:solidFill>
            </a:endParaRPr>
          </a:p>
        </p:txBody>
      </p:sp>
      <p:sp>
        <p:nvSpPr>
          <p:cNvPr id="3" name="Content Placeholder 2"/>
          <p:cNvSpPr>
            <a:spLocks noGrp="1"/>
          </p:cNvSpPr>
          <p:nvPr>
            <p:ph idx="1"/>
          </p:nvPr>
        </p:nvSpPr>
        <p:spPr>
          <a:xfrm>
            <a:off x="457200" y="1935480"/>
            <a:ext cx="8229600" cy="4589864"/>
          </a:xfrm>
        </p:spPr>
        <p:txBody>
          <a:bodyPr>
            <a:normAutofit/>
          </a:bodyPr>
          <a:lstStyle/>
          <a:p>
            <a:pPr algn="just"/>
            <a:r>
              <a:rPr lang="en-US" dirty="0" smtClean="0"/>
              <a:t>As regards the maxillary sinus, four recesses have been described, as follows: </a:t>
            </a:r>
          </a:p>
          <a:p>
            <a:pPr algn="just"/>
            <a:r>
              <a:rPr lang="en-US" dirty="0" smtClean="0"/>
              <a:t>1)The palatine recess that extends inferomedially to the hard palate towards the midline. </a:t>
            </a:r>
          </a:p>
          <a:p>
            <a:pPr algn="just"/>
            <a:r>
              <a:rPr lang="en-US" dirty="0" smtClean="0"/>
              <a:t>2)The alveolar recess, closely related to the molar and premolar teeth roots, </a:t>
            </a:r>
          </a:p>
          <a:p>
            <a:pPr algn="just"/>
            <a:r>
              <a:rPr lang="en-US" dirty="0" smtClean="0"/>
              <a:t>3)The </a:t>
            </a:r>
            <a:r>
              <a:rPr lang="en-US" dirty="0" err="1" smtClean="0"/>
              <a:t>infraorbital</a:t>
            </a:r>
            <a:r>
              <a:rPr lang="en-US" dirty="0" smtClean="0"/>
              <a:t> recess, projecting anteriorly along the roof of the maxillary sinus; and </a:t>
            </a:r>
          </a:p>
          <a:p>
            <a:pPr algn="just"/>
            <a:r>
              <a:rPr lang="en-US" dirty="0" smtClean="0"/>
              <a:t>4)The </a:t>
            </a:r>
            <a:r>
              <a:rPr lang="en-US" dirty="0" err="1" smtClean="0"/>
              <a:t>zygomatic</a:t>
            </a:r>
            <a:r>
              <a:rPr lang="en-US" dirty="0" smtClean="0"/>
              <a:t> recess that extends over the </a:t>
            </a:r>
            <a:r>
              <a:rPr lang="en-US" dirty="0" err="1" smtClean="0"/>
              <a:t>malar</a:t>
            </a:r>
            <a:r>
              <a:rPr lang="en-US" dirty="0" smtClean="0"/>
              <a:t> bone at variable distances.</a:t>
            </a:r>
            <a:endParaRPr lang="en-IN" dirty="0" smtClean="0"/>
          </a:p>
          <a:p>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395536" y="404664"/>
            <a:ext cx="8208912" cy="5904656"/>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404664"/>
            <a:ext cx="8352928" cy="5832648"/>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chemeClr val="tx1"/>
                </a:solidFill>
              </a:rPr>
              <a:t>Ethmoid</a:t>
            </a:r>
            <a:r>
              <a:rPr lang="en-IN" b="1" dirty="0" smtClean="0">
                <a:solidFill>
                  <a:schemeClr val="tx1"/>
                </a:solidFill>
              </a:rPr>
              <a:t> Roof</a:t>
            </a:r>
            <a:endParaRPr lang="en-IN" dirty="0">
              <a:solidFill>
                <a:schemeClr val="tx1"/>
              </a:solidFill>
            </a:endParaRPr>
          </a:p>
        </p:txBody>
      </p:sp>
      <p:sp>
        <p:nvSpPr>
          <p:cNvPr id="3" name="Content Placeholder 2"/>
          <p:cNvSpPr>
            <a:spLocks noGrp="1"/>
          </p:cNvSpPr>
          <p:nvPr>
            <p:ph idx="1"/>
          </p:nvPr>
        </p:nvSpPr>
        <p:spPr/>
        <p:txBody>
          <a:bodyPr/>
          <a:lstStyle/>
          <a:p>
            <a:pPr algn="just"/>
            <a:r>
              <a:rPr lang="en-IN" dirty="0" smtClean="0"/>
              <a:t>The </a:t>
            </a:r>
            <a:r>
              <a:rPr lang="en-IN" dirty="0" err="1" smtClean="0"/>
              <a:t>ethmoid</a:t>
            </a:r>
            <a:r>
              <a:rPr lang="en-IN" dirty="0" smtClean="0"/>
              <a:t> roof is of critical importance for two reasons.</a:t>
            </a:r>
          </a:p>
          <a:p>
            <a:pPr algn="just"/>
            <a:r>
              <a:rPr lang="en-IN" dirty="0" smtClean="0"/>
              <a:t>First, it is most vulnerable to iatrogenic cerebrospinal fluid leaks. </a:t>
            </a:r>
          </a:p>
          <a:p>
            <a:pPr algn="just"/>
            <a:r>
              <a:rPr lang="en-IN" dirty="0" smtClean="0"/>
              <a:t>Second, the anterior </a:t>
            </a:r>
            <a:r>
              <a:rPr lang="en-IN" dirty="0" err="1" smtClean="0"/>
              <a:t>ethmoid</a:t>
            </a:r>
            <a:r>
              <a:rPr lang="en-IN" dirty="0" smtClean="0"/>
              <a:t> artery is vulnerable to injury, which can cause devastating bleeding into the orbit. </a:t>
            </a:r>
          </a:p>
          <a:p>
            <a:pPr algn="just"/>
            <a:r>
              <a:rPr lang="en-IN" dirty="0" smtClean="0"/>
              <a:t>During FESS, intracranial injury can occur on the side where the position of the roof is relatively low.</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D22005"/>
          <p:cNvPicPr>
            <a:picLocks noGrp="1" noChangeAspect="1" noChangeArrowheads="1"/>
          </p:cNvPicPr>
          <p:nvPr>
            <p:ph idx="1"/>
          </p:nvPr>
        </p:nvPicPr>
        <p:blipFill>
          <a:blip r:embed="rId2" cstate="print"/>
          <a:srcRect l="3773" t="11320" b="16982"/>
          <a:stretch>
            <a:fillRect/>
          </a:stretch>
        </p:blipFill>
        <p:spPr bwMode="auto">
          <a:xfrm>
            <a:off x="539552" y="692696"/>
            <a:ext cx="8280919" cy="583264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04832"/>
          </a:xfrm>
        </p:spPr>
        <p:txBody>
          <a:bodyPr>
            <a:normAutofit/>
          </a:bodyPr>
          <a:lstStyle/>
          <a:p>
            <a:r>
              <a:rPr lang="en-US" sz="3600" b="1" dirty="0" smtClean="0">
                <a:solidFill>
                  <a:schemeClr val="tx1"/>
                </a:solidFill>
              </a:rPr>
              <a:t>VARIATIONS OF THE CRIBRIFORM PLATE</a:t>
            </a:r>
            <a:r>
              <a:rPr lang="en-IN" sz="3600" b="1" dirty="0" smtClean="0">
                <a:solidFill>
                  <a:schemeClr val="tx1"/>
                </a:solidFill>
              </a:rPr>
              <a:t/>
            </a:r>
            <a:br>
              <a:rPr lang="en-IN" sz="3600" b="1" dirty="0" smtClean="0">
                <a:solidFill>
                  <a:schemeClr val="tx1"/>
                </a:solidFill>
              </a:rPr>
            </a:br>
            <a:r>
              <a:rPr lang="en-US" sz="3600" b="1" dirty="0" smtClean="0">
                <a:solidFill>
                  <a:schemeClr val="tx1"/>
                </a:solidFill>
              </a:rPr>
              <a:t> </a:t>
            </a:r>
            <a:r>
              <a:rPr lang="en-IN" dirty="0" smtClean="0"/>
              <a:t/>
            </a:r>
            <a:br>
              <a:rPr lang="en-IN" dirty="0" smtClean="0"/>
            </a:b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The </a:t>
            </a:r>
            <a:r>
              <a:rPr lang="en-US" dirty="0" err="1" smtClean="0"/>
              <a:t>cribriform</a:t>
            </a:r>
            <a:r>
              <a:rPr lang="en-US" dirty="0" smtClean="0"/>
              <a:t> plate may present at variable levels and, in such cases it is classified according to the criteria developed by </a:t>
            </a:r>
            <a:r>
              <a:rPr lang="en-US" dirty="0" err="1" smtClean="0"/>
              <a:t>Keros</a:t>
            </a:r>
            <a:r>
              <a:rPr lang="en-US" dirty="0" smtClean="0"/>
              <a:t>, that is based on the height of the olfactory fossa in relation to the roof of the ethmoid sinus as compared with the length of the lateral lamella of </a:t>
            </a:r>
            <a:r>
              <a:rPr lang="en-US" dirty="0" err="1" smtClean="0"/>
              <a:t>cribriform</a:t>
            </a:r>
            <a:r>
              <a:rPr lang="en-US" dirty="0" smtClean="0"/>
              <a:t> plate. </a:t>
            </a:r>
          </a:p>
          <a:p>
            <a:pPr algn="just"/>
            <a:r>
              <a:rPr lang="en-US" dirty="0" smtClean="0"/>
              <a:t>The higher the </a:t>
            </a:r>
            <a:r>
              <a:rPr lang="en-US" dirty="0" err="1" smtClean="0"/>
              <a:t>Keros</a:t>
            </a:r>
            <a:r>
              <a:rPr lang="en-US" dirty="0" smtClean="0"/>
              <a:t> grade, the greater the chance of injury of the </a:t>
            </a:r>
            <a:r>
              <a:rPr lang="en-US" dirty="0" err="1" smtClean="0"/>
              <a:t>cribriform</a:t>
            </a:r>
            <a:r>
              <a:rPr lang="en-US" dirty="0" smtClean="0"/>
              <a:t> plate and olfactory fossa, with consequential risk for iatrogenic cerebrospinal fluid fistula and olfactory impairment.</a:t>
            </a:r>
            <a:endParaRPr lang="en-IN" dirty="0" smtClean="0"/>
          </a:p>
          <a:p>
            <a:pPr algn="just">
              <a:buNone/>
            </a:pPr>
            <a:r>
              <a:rPr lang="en-US" dirty="0" smtClean="0"/>
              <a:t> </a:t>
            </a:r>
            <a:endParaRPr lang="en-IN" dirty="0" smtClean="0"/>
          </a:p>
          <a:p>
            <a:pPr algn="just"/>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cstate="print"/>
          <a:srcRect/>
          <a:stretch>
            <a:fillRect/>
          </a:stretch>
        </p:blipFill>
        <p:spPr bwMode="auto">
          <a:xfrm>
            <a:off x="683568" y="692696"/>
            <a:ext cx="7848871" cy="5976664"/>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solidFill>
                  <a:schemeClr val="tx1"/>
                </a:solidFill>
              </a:rPr>
              <a:t>Coronal CT scan shows that the ethmoid roofs are almost in the same plane as the </a:t>
            </a:r>
            <a:r>
              <a:rPr lang="en-IN" sz="2400" b="1" dirty="0" err="1" smtClean="0">
                <a:solidFill>
                  <a:schemeClr val="tx1"/>
                </a:solidFill>
              </a:rPr>
              <a:t>cribriform</a:t>
            </a:r>
            <a:r>
              <a:rPr lang="en-IN" sz="2400" b="1" dirty="0" smtClean="0">
                <a:solidFill>
                  <a:schemeClr val="tx1"/>
                </a:solidFill>
              </a:rPr>
              <a:t> plate (double arrow) – </a:t>
            </a:r>
            <a:r>
              <a:rPr lang="en-IN" sz="2400" b="1" dirty="0" err="1" smtClean="0">
                <a:solidFill>
                  <a:schemeClr val="tx1"/>
                </a:solidFill>
              </a:rPr>
              <a:t>Keros</a:t>
            </a:r>
            <a:r>
              <a:rPr lang="en-IN" sz="2400" b="1" dirty="0" smtClean="0">
                <a:solidFill>
                  <a:schemeClr val="tx1"/>
                </a:solidFill>
              </a:rPr>
              <a:t> type I</a:t>
            </a:r>
            <a:br>
              <a:rPr lang="en-IN" sz="2400" b="1" dirty="0" smtClean="0">
                <a:solidFill>
                  <a:schemeClr val="tx1"/>
                </a:solidFill>
              </a:rPr>
            </a:br>
            <a:endParaRPr lang="en-IN" sz="2400" b="1" dirty="0">
              <a:solidFill>
                <a:schemeClr val="tx1"/>
              </a:solidFill>
            </a:endParaRPr>
          </a:p>
        </p:txBody>
      </p:sp>
      <p:pic>
        <p:nvPicPr>
          <p:cNvPr id="18434" name="Picture 2" descr="C:\Users\SONY\Desktop\IJRI-22-317-g003.jpg"/>
          <p:cNvPicPr>
            <a:picLocks noGrp="1" noChangeAspect="1" noChangeArrowheads="1"/>
          </p:cNvPicPr>
          <p:nvPr>
            <p:ph idx="1"/>
          </p:nvPr>
        </p:nvPicPr>
        <p:blipFill>
          <a:blip r:embed="rId2" cstate="print"/>
          <a:srcRect/>
          <a:stretch>
            <a:fillRect/>
          </a:stretch>
        </p:blipFill>
        <p:spPr bwMode="auto">
          <a:xfrm>
            <a:off x="683568" y="1772816"/>
            <a:ext cx="7920880" cy="453650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smtClean="0">
                <a:solidFill>
                  <a:schemeClr val="tx1"/>
                </a:solidFill>
              </a:rPr>
              <a:t>Coronal CT reveals the olfactory </a:t>
            </a:r>
            <a:r>
              <a:rPr lang="en-IN" sz="2000" b="1" dirty="0" err="1" smtClean="0">
                <a:solidFill>
                  <a:schemeClr val="tx1"/>
                </a:solidFill>
              </a:rPr>
              <a:t>fossae</a:t>
            </a:r>
            <a:r>
              <a:rPr lang="en-IN" sz="2000" b="1" dirty="0" smtClean="0">
                <a:solidFill>
                  <a:schemeClr val="tx1"/>
                </a:solidFill>
              </a:rPr>
              <a:t> are deeper and the lateral lamellae are longer (double arrow) – </a:t>
            </a:r>
            <a:r>
              <a:rPr lang="en-IN" sz="2000" b="1" dirty="0" err="1" smtClean="0">
                <a:solidFill>
                  <a:schemeClr val="tx1"/>
                </a:solidFill>
              </a:rPr>
              <a:t>Keros</a:t>
            </a:r>
            <a:r>
              <a:rPr lang="en-IN" sz="2000" b="1" dirty="0" smtClean="0">
                <a:solidFill>
                  <a:schemeClr val="tx1"/>
                </a:solidFill>
              </a:rPr>
              <a:t> type II</a:t>
            </a:r>
            <a:br>
              <a:rPr lang="en-IN" sz="2000" b="1" dirty="0" smtClean="0">
                <a:solidFill>
                  <a:schemeClr val="tx1"/>
                </a:solidFill>
              </a:rPr>
            </a:br>
            <a:endParaRPr lang="en-IN" sz="2000" b="1" dirty="0">
              <a:solidFill>
                <a:schemeClr val="tx1"/>
              </a:solidFill>
            </a:endParaRPr>
          </a:p>
        </p:txBody>
      </p:sp>
      <p:pic>
        <p:nvPicPr>
          <p:cNvPr id="19458" name="Picture 2" descr="C:\Users\SONY\Desktop\IJRI-22-317-g004.jpg"/>
          <p:cNvPicPr>
            <a:picLocks noGrp="1" noChangeAspect="1" noChangeArrowheads="1"/>
          </p:cNvPicPr>
          <p:nvPr>
            <p:ph idx="1"/>
          </p:nvPr>
        </p:nvPicPr>
        <p:blipFill>
          <a:blip r:embed="rId2" cstate="print"/>
          <a:srcRect/>
          <a:stretch>
            <a:fillRect/>
          </a:stretch>
        </p:blipFill>
        <p:spPr bwMode="auto">
          <a:xfrm>
            <a:off x="755576" y="1772816"/>
            <a:ext cx="7560839" cy="455178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t"/>
            <a:r>
              <a:rPr lang="en-IN" sz="2400" b="1" dirty="0" smtClean="0">
                <a:solidFill>
                  <a:schemeClr val="tx1"/>
                </a:solidFill>
              </a:rPr>
              <a:t>Coronal CT shows that the olfactory </a:t>
            </a:r>
            <a:r>
              <a:rPr lang="en-IN" sz="2400" b="1" dirty="0" err="1" smtClean="0">
                <a:solidFill>
                  <a:schemeClr val="tx1"/>
                </a:solidFill>
              </a:rPr>
              <a:t>fossae</a:t>
            </a:r>
            <a:r>
              <a:rPr lang="en-IN" sz="2400" b="1" dirty="0" smtClean="0">
                <a:solidFill>
                  <a:schemeClr val="tx1"/>
                </a:solidFill>
              </a:rPr>
              <a:t> are very deep (double arrow) – </a:t>
            </a:r>
            <a:r>
              <a:rPr lang="en-IN" sz="2400" b="1" dirty="0" err="1" smtClean="0">
                <a:solidFill>
                  <a:schemeClr val="tx1"/>
                </a:solidFill>
              </a:rPr>
              <a:t>Keros</a:t>
            </a:r>
            <a:r>
              <a:rPr lang="en-IN" sz="2400" b="1" dirty="0" smtClean="0">
                <a:solidFill>
                  <a:schemeClr val="tx1"/>
                </a:solidFill>
              </a:rPr>
              <a:t> type III</a:t>
            </a:r>
            <a:br>
              <a:rPr lang="en-IN" sz="2400" b="1" dirty="0" smtClean="0">
                <a:solidFill>
                  <a:schemeClr val="tx1"/>
                </a:solidFill>
              </a:rPr>
            </a:br>
            <a:r>
              <a:rPr lang="en-IN" sz="2400" b="1" dirty="0" smtClean="0">
                <a:solidFill>
                  <a:schemeClr val="tx1"/>
                </a:solidFill>
              </a:rPr>
              <a:t/>
            </a:r>
            <a:br>
              <a:rPr lang="en-IN" sz="2400" b="1" dirty="0" smtClean="0">
                <a:solidFill>
                  <a:schemeClr val="tx1"/>
                </a:solidFill>
              </a:rPr>
            </a:br>
            <a:endParaRPr lang="en-IN" sz="2400" b="1" dirty="0">
              <a:solidFill>
                <a:schemeClr val="tx1"/>
              </a:solidFill>
            </a:endParaRPr>
          </a:p>
        </p:txBody>
      </p:sp>
      <p:pic>
        <p:nvPicPr>
          <p:cNvPr id="20482" name="Picture 2" descr="C:\Users\SONY\Desktop\IJRI-22-317-g005.jpg"/>
          <p:cNvPicPr>
            <a:picLocks noGrp="1" noChangeAspect="1" noChangeArrowheads="1"/>
          </p:cNvPicPr>
          <p:nvPr>
            <p:ph idx="1"/>
          </p:nvPr>
        </p:nvPicPr>
        <p:blipFill>
          <a:blip r:embed="rId2" cstate="print"/>
          <a:srcRect/>
          <a:stretch>
            <a:fillRect/>
          </a:stretch>
        </p:blipFill>
        <p:spPr bwMode="auto">
          <a:xfrm>
            <a:off x="539552" y="1412776"/>
            <a:ext cx="8136904" cy="511256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440160"/>
          </a:xfrm>
        </p:spPr>
        <p:txBody>
          <a:bodyPr>
            <a:normAutofit fontScale="90000"/>
          </a:bodyPr>
          <a:lstStyle/>
          <a:p>
            <a:r>
              <a:rPr lang="en-US" b="1" dirty="0" smtClean="0">
                <a:solidFill>
                  <a:schemeClr val="tx1"/>
                </a:solidFill>
              </a:rPr>
              <a:t>ETHMOID CELLS VARIATIONS</a:t>
            </a:r>
            <a:r>
              <a:rPr lang="en-IN" b="1" dirty="0" smtClean="0">
                <a:solidFill>
                  <a:schemeClr val="tx1"/>
                </a:solidFill>
              </a:rPr>
              <a:t/>
            </a:r>
            <a:br>
              <a:rPr lang="en-IN" b="1" dirty="0" smtClean="0">
                <a:solidFill>
                  <a:schemeClr val="tx1"/>
                </a:solidFill>
              </a:rPr>
            </a:br>
            <a:r>
              <a:rPr lang="en-US" b="1" dirty="0" smtClean="0">
                <a:solidFill>
                  <a:schemeClr val="tx1"/>
                </a:solidFill>
              </a:rPr>
              <a:t> </a:t>
            </a:r>
            <a:r>
              <a:rPr lang="en-IN" b="1" dirty="0" smtClean="0">
                <a:solidFill>
                  <a:schemeClr val="tx1"/>
                </a:solidFill>
              </a:rPr>
              <a:t/>
            </a:r>
            <a:br>
              <a:rPr lang="en-IN" b="1" dirty="0" smtClean="0">
                <a:solidFill>
                  <a:schemeClr val="tx1"/>
                </a:solidFill>
              </a:rPr>
            </a:br>
            <a:endParaRPr lang="en-IN" b="1"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Haller cells</a:t>
            </a:r>
          </a:p>
          <a:p>
            <a:pPr algn="just"/>
            <a:r>
              <a:rPr lang="en-US" dirty="0" smtClean="0"/>
              <a:t>Infraorbital ethmoid cells or Haller cells, are ethmoid air cells located anteriorly to the ethmoid bulla, along the orbital floor, adjacent to the natural ostium of the maxillary sinus, which may cause mucociliary drainage obstruction, predisposing to the development of sinusitis.</a:t>
            </a:r>
            <a:endParaRPr lang="en-IN"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cstate="print"/>
          <a:srcRect/>
          <a:stretch>
            <a:fillRect/>
          </a:stretch>
        </p:blipFill>
        <p:spPr bwMode="auto">
          <a:xfrm>
            <a:off x="683568" y="908720"/>
            <a:ext cx="7848872" cy="5544616"/>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fontAlgn="t"/>
            <a:r>
              <a:rPr lang="en-IN" sz="3200" b="1" dirty="0" smtClean="0">
                <a:solidFill>
                  <a:schemeClr val="tx1"/>
                </a:solidFill>
              </a:rPr>
              <a:t>Coronal CT shows right Haller cell (star). These cells may contribute to narrowing of the </a:t>
            </a:r>
            <a:r>
              <a:rPr lang="en-IN" sz="3200" b="1" dirty="0" err="1" smtClean="0">
                <a:solidFill>
                  <a:schemeClr val="tx1"/>
                </a:solidFill>
              </a:rPr>
              <a:t>infundibulum</a:t>
            </a:r>
            <a:endParaRPr lang="en-IN" sz="3200" b="1" dirty="0">
              <a:solidFill>
                <a:schemeClr val="tx1"/>
              </a:solidFill>
            </a:endParaRPr>
          </a:p>
        </p:txBody>
      </p:sp>
      <p:pic>
        <p:nvPicPr>
          <p:cNvPr id="37890" name="Picture 2" descr="C:\Users\SONY\Desktop\IJRI-22-317-g022.jpg"/>
          <p:cNvPicPr>
            <a:picLocks noGrp="1" noChangeAspect="1" noChangeArrowheads="1"/>
          </p:cNvPicPr>
          <p:nvPr>
            <p:ph idx="1"/>
          </p:nvPr>
        </p:nvPicPr>
        <p:blipFill>
          <a:blip r:embed="rId2" cstate="print"/>
          <a:srcRect/>
          <a:stretch>
            <a:fillRect/>
          </a:stretch>
        </p:blipFill>
        <p:spPr bwMode="auto">
          <a:xfrm>
            <a:off x="1653024" y="1935163"/>
            <a:ext cx="5837951" cy="4389437"/>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Agger</a:t>
            </a:r>
            <a:r>
              <a:rPr lang="en-US" b="1" dirty="0" smtClean="0">
                <a:solidFill>
                  <a:schemeClr val="tx1"/>
                </a:solidFill>
              </a:rPr>
              <a:t> </a:t>
            </a:r>
            <a:r>
              <a:rPr lang="en-US" b="1" dirty="0" err="1" smtClean="0">
                <a:solidFill>
                  <a:schemeClr val="tx1"/>
                </a:solidFill>
              </a:rPr>
              <a:t>nasi</a:t>
            </a:r>
            <a:r>
              <a:rPr lang="en-US" b="1" dirty="0" smtClean="0">
                <a:solidFill>
                  <a:schemeClr val="tx1"/>
                </a:solidFill>
              </a:rPr>
              <a:t> cells</a:t>
            </a:r>
            <a:endParaRPr lang="en-IN" b="1" dirty="0">
              <a:solidFill>
                <a:schemeClr val="tx1"/>
              </a:solidFill>
            </a:endParaRPr>
          </a:p>
        </p:txBody>
      </p:sp>
      <p:sp>
        <p:nvSpPr>
          <p:cNvPr id="3" name="Content Placeholder 2"/>
          <p:cNvSpPr>
            <a:spLocks noGrp="1"/>
          </p:cNvSpPr>
          <p:nvPr>
            <p:ph idx="1"/>
          </p:nvPr>
        </p:nvSpPr>
        <p:spPr/>
        <p:txBody>
          <a:bodyPr/>
          <a:lstStyle/>
          <a:p>
            <a:pPr algn="just"/>
            <a:r>
              <a:rPr lang="en-US" dirty="0" err="1" smtClean="0"/>
              <a:t>Agger</a:t>
            </a:r>
            <a:r>
              <a:rPr lang="en-US" dirty="0" smtClean="0"/>
              <a:t> </a:t>
            </a:r>
            <a:r>
              <a:rPr lang="en-US" dirty="0" err="1" smtClean="0"/>
              <a:t>nasi</a:t>
            </a:r>
            <a:r>
              <a:rPr lang="en-US" dirty="0" smtClean="0"/>
              <a:t> cells which are the most anterior ethmoid cells, are located anteriorly to the upper margin of the </a:t>
            </a:r>
            <a:r>
              <a:rPr lang="en-US" dirty="0" err="1" smtClean="0"/>
              <a:t>nasolacrimal</a:t>
            </a:r>
            <a:r>
              <a:rPr lang="en-US" dirty="0" smtClean="0"/>
              <a:t> duct and anteriorly to the plane of the maxillary sinus </a:t>
            </a:r>
            <a:r>
              <a:rPr lang="en-US" dirty="0" err="1" smtClean="0"/>
              <a:t>infundibulum</a:t>
            </a:r>
            <a:r>
              <a:rPr lang="en-US" dirty="0" smtClean="0"/>
              <a:t>. </a:t>
            </a:r>
          </a:p>
          <a:p>
            <a:pPr algn="just"/>
            <a:r>
              <a:rPr lang="en-US" dirty="0" smtClean="0"/>
              <a:t>Studies demonstrate that their major dimensions are correlated with frontal sinus diseases and </a:t>
            </a:r>
            <a:r>
              <a:rPr lang="en-US" dirty="0" err="1" smtClean="0"/>
              <a:t>lacrimation</a:t>
            </a:r>
            <a:r>
              <a:rPr lang="en-US" dirty="0" smtClean="0"/>
              <a:t>.</a:t>
            </a:r>
            <a:endParaRPr lang="en-IN" dirty="0" smtClean="0"/>
          </a:p>
          <a:p>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2" cstate="print"/>
          <a:srcRect/>
          <a:stretch>
            <a:fillRect/>
          </a:stretch>
        </p:blipFill>
        <p:spPr bwMode="auto">
          <a:xfrm>
            <a:off x="899592" y="836712"/>
            <a:ext cx="7488832" cy="532859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IN" dirty="0" err="1" smtClean="0">
                <a:solidFill>
                  <a:schemeClr val="tx1"/>
                </a:solidFill>
              </a:rPr>
              <a:t>Osteomeatal</a:t>
            </a:r>
            <a:r>
              <a:rPr lang="en-IN" dirty="0" smtClean="0">
                <a:solidFill>
                  <a:schemeClr val="tx1"/>
                </a:solidFill>
              </a:rPr>
              <a:t> unit</a:t>
            </a:r>
            <a:endParaRPr lang="en-IN" dirty="0">
              <a:solidFill>
                <a:schemeClr val="tx1"/>
              </a:solidFill>
            </a:endParaRPr>
          </a:p>
        </p:txBody>
      </p:sp>
      <p:sp>
        <p:nvSpPr>
          <p:cNvPr id="3" name="Content Placeholder 2"/>
          <p:cNvSpPr>
            <a:spLocks noGrp="1"/>
          </p:cNvSpPr>
          <p:nvPr>
            <p:ph idx="1"/>
          </p:nvPr>
        </p:nvSpPr>
        <p:spPr>
          <a:xfrm>
            <a:off x="457200" y="1628800"/>
            <a:ext cx="8229600" cy="4695800"/>
          </a:xfrm>
        </p:spPr>
        <p:txBody>
          <a:bodyPr>
            <a:normAutofit lnSpcReduction="10000"/>
          </a:bodyPr>
          <a:lstStyle/>
          <a:p>
            <a:r>
              <a:rPr lang="en-IN" dirty="0" smtClean="0"/>
              <a:t>The </a:t>
            </a:r>
            <a:r>
              <a:rPr lang="en-IN" dirty="0" err="1" smtClean="0"/>
              <a:t>osteomeatal</a:t>
            </a:r>
            <a:r>
              <a:rPr lang="en-IN" dirty="0" smtClean="0"/>
              <a:t> unit (OMU) includes the (1) maxillary sinus </a:t>
            </a:r>
            <a:r>
              <a:rPr lang="en-IN" dirty="0" err="1" smtClean="0"/>
              <a:t>ostium</a:t>
            </a:r>
            <a:r>
              <a:rPr lang="en-IN" dirty="0" smtClean="0"/>
              <a:t>, (2) </a:t>
            </a:r>
            <a:r>
              <a:rPr lang="en-IN" dirty="0" err="1" smtClean="0"/>
              <a:t>ethmoid</a:t>
            </a:r>
            <a:r>
              <a:rPr lang="en-IN" dirty="0" smtClean="0"/>
              <a:t> </a:t>
            </a:r>
            <a:r>
              <a:rPr lang="en-IN" dirty="0" err="1" smtClean="0"/>
              <a:t>infundibulum</a:t>
            </a:r>
            <a:r>
              <a:rPr lang="en-IN" dirty="0" smtClean="0"/>
              <a:t>, (3) anterior </a:t>
            </a:r>
            <a:r>
              <a:rPr lang="en-IN" dirty="0" err="1" smtClean="0"/>
              <a:t>ethmoid</a:t>
            </a:r>
            <a:r>
              <a:rPr lang="en-IN" dirty="0" smtClean="0"/>
              <a:t> air cells, and (4) frontal recess. </a:t>
            </a:r>
          </a:p>
          <a:p>
            <a:r>
              <a:rPr lang="en-IN" dirty="0" smtClean="0"/>
              <a:t>They are referred to as the anterior sinuses. </a:t>
            </a:r>
          </a:p>
          <a:p>
            <a:r>
              <a:rPr lang="en-IN" dirty="0" smtClean="0"/>
              <a:t>The OMU is the key factor in the pathogenesis of chronic sinusitis. </a:t>
            </a:r>
          </a:p>
          <a:p>
            <a:r>
              <a:rPr lang="en-IN" dirty="0" smtClean="0"/>
              <a:t>The </a:t>
            </a:r>
            <a:r>
              <a:rPr lang="en-IN" dirty="0" err="1" smtClean="0"/>
              <a:t>ethmoid</a:t>
            </a:r>
            <a:r>
              <a:rPr lang="en-IN" dirty="0" smtClean="0"/>
              <a:t> sinus is the key sinus in the drainage of the anterior sinuses. </a:t>
            </a:r>
          </a:p>
          <a:p>
            <a:r>
              <a:rPr lang="en-IN" dirty="0" smtClean="0"/>
              <a:t>It is vulnerable to trauma during surgery due to its close relationship with the orbit and the anterior skull base.</a:t>
            </a:r>
          </a:p>
          <a:p>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Onodi</a:t>
            </a:r>
            <a:r>
              <a:rPr lang="en-US" b="1" dirty="0" smtClean="0">
                <a:solidFill>
                  <a:schemeClr val="tx1"/>
                </a:solidFill>
              </a:rPr>
              <a:t> cells</a:t>
            </a:r>
            <a:endParaRPr lang="en-IN" b="1" dirty="0">
              <a:solidFill>
                <a:schemeClr val="tx1"/>
              </a:solidFill>
            </a:endParaRPr>
          </a:p>
        </p:txBody>
      </p:sp>
      <p:sp>
        <p:nvSpPr>
          <p:cNvPr id="3" name="Content Placeholder 2"/>
          <p:cNvSpPr>
            <a:spLocks noGrp="1"/>
          </p:cNvSpPr>
          <p:nvPr>
            <p:ph idx="1"/>
          </p:nvPr>
        </p:nvSpPr>
        <p:spPr/>
        <p:txBody>
          <a:bodyPr/>
          <a:lstStyle/>
          <a:p>
            <a:pPr algn="just"/>
            <a:r>
              <a:rPr lang="en-US" dirty="0" err="1" smtClean="0"/>
              <a:t>Onodi</a:t>
            </a:r>
            <a:r>
              <a:rPr lang="en-US" dirty="0" smtClean="0"/>
              <a:t> cells are ethmoid cells that have migrated to the anterior region of the sphenoid sinus, with anterosuperior location, and intimately related to the optic nerve, causing optic neuropathy in case of certain conditions that affect such </a:t>
            </a:r>
            <a:r>
              <a:rPr lang="en-US" dirty="0" smtClean="0"/>
              <a:t>cells</a:t>
            </a:r>
            <a:r>
              <a:rPr lang="en-US" dirty="0" smtClean="0"/>
              <a:t>.</a:t>
            </a:r>
          </a:p>
          <a:p>
            <a:pPr algn="just"/>
            <a:r>
              <a:rPr lang="en-IN" dirty="0" smtClean="0"/>
              <a:t>It </a:t>
            </a:r>
            <a:r>
              <a:rPr lang="en-IN" dirty="0" smtClean="0"/>
              <a:t>is also a potential cause of incomplete </a:t>
            </a:r>
            <a:r>
              <a:rPr lang="en-IN" dirty="0" err="1" smtClean="0"/>
              <a:t>sphenoidectomy</a:t>
            </a:r>
            <a:r>
              <a:rPr lang="en-IN" dirty="0" smtClean="0"/>
              <a:t>.</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60816"/>
          </a:xfrm>
        </p:spPr>
        <p:txBody>
          <a:bodyPr>
            <a:normAutofit fontScale="90000"/>
          </a:bodyPr>
          <a:lstStyle/>
          <a:p>
            <a:pPr algn="just"/>
            <a:r>
              <a:rPr lang="en-IN" sz="2700" b="1" dirty="0" smtClean="0">
                <a:solidFill>
                  <a:schemeClr val="tx1"/>
                </a:solidFill>
              </a:rPr>
              <a:t>CT PNS, coronal view, shows a </a:t>
            </a:r>
            <a:r>
              <a:rPr lang="en-IN" sz="2700" b="1" dirty="0" err="1" smtClean="0">
                <a:solidFill>
                  <a:schemeClr val="tx1"/>
                </a:solidFill>
              </a:rPr>
              <a:t>septate</a:t>
            </a:r>
            <a:r>
              <a:rPr lang="en-IN" sz="2700" b="1" dirty="0" smtClean="0">
                <a:solidFill>
                  <a:schemeClr val="tx1"/>
                </a:solidFill>
              </a:rPr>
              <a:t> </a:t>
            </a:r>
            <a:r>
              <a:rPr lang="en-IN" sz="2700" b="1" dirty="0" err="1" smtClean="0">
                <a:solidFill>
                  <a:schemeClr val="tx1"/>
                </a:solidFill>
              </a:rPr>
              <a:t>Onodi</a:t>
            </a:r>
            <a:r>
              <a:rPr lang="en-IN" sz="2700" b="1" dirty="0" smtClean="0">
                <a:solidFill>
                  <a:schemeClr val="tx1"/>
                </a:solidFill>
              </a:rPr>
              <a:t> cell (O) extending superiorly and laterally to the sphenoid sinus (S). Also seen is the extension of the </a:t>
            </a:r>
            <a:r>
              <a:rPr lang="en-IN" sz="2700" b="1" dirty="0" err="1" smtClean="0">
                <a:solidFill>
                  <a:schemeClr val="tx1"/>
                </a:solidFill>
              </a:rPr>
              <a:t>Onodi</a:t>
            </a:r>
            <a:r>
              <a:rPr lang="en-IN" sz="2700" b="1" dirty="0" smtClean="0">
                <a:solidFill>
                  <a:schemeClr val="tx1"/>
                </a:solidFill>
              </a:rPr>
              <a:t> cell laterally to that of the optic canal (star)</a:t>
            </a:r>
            <a:r>
              <a:rPr lang="en-IN" dirty="0" smtClean="0"/>
              <a:t/>
            </a:r>
            <a:br>
              <a:rPr lang="en-IN" dirty="0" smtClean="0"/>
            </a:br>
            <a:endParaRPr lang="en-IN" dirty="0"/>
          </a:p>
        </p:txBody>
      </p:sp>
      <p:pic>
        <p:nvPicPr>
          <p:cNvPr id="21506" name="Picture 2" descr="C:\Users\SONY\Desktop\IJRI-22-317-g006.jpg"/>
          <p:cNvPicPr>
            <a:picLocks noGrp="1" noChangeAspect="1" noChangeArrowheads="1"/>
          </p:cNvPicPr>
          <p:nvPr>
            <p:ph idx="1"/>
          </p:nvPr>
        </p:nvPicPr>
        <p:blipFill>
          <a:blip r:embed="rId2" cstate="print"/>
          <a:srcRect/>
          <a:stretch>
            <a:fillRect/>
          </a:stretch>
        </p:blipFill>
        <p:spPr bwMode="auto">
          <a:xfrm>
            <a:off x="899592" y="2132856"/>
            <a:ext cx="7128792" cy="438943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cstate="print"/>
          <a:srcRect/>
          <a:stretch>
            <a:fillRect/>
          </a:stretch>
        </p:blipFill>
        <p:spPr bwMode="auto">
          <a:xfrm>
            <a:off x="467544" y="692696"/>
            <a:ext cx="8136904" cy="5616624"/>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b="1" dirty="0" smtClean="0">
                <a:solidFill>
                  <a:schemeClr val="tx1"/>
                </a:solidFill>
              </a:rPr>
              <a:t>Bulla </a:t>
            </a:r>
            <a:r>
              <a:rPr lang="en-US" b="1" dirty="0" err="1" smtClean="0">
                <a:solidFill>
                  <a:schemeClr val="tx1"/>
                </a:solidFill>
              </a:rPr>
              <a:t>frontalis</a:t>
            </a:r>
            <a:endParaRPr lang="en-IN" b="1" dirty="0">
              <a:solidFill>
                <a:schemeClr val="tx1"/>
              </a:solidFill>
            </a:endParaRPr>
          </a:p>
        </p:txBody>
      </p:sp>
      <p:sp>
        <p:nvSpPr>
          <p:cNvPr id="3" name="Content Placeholder 2"/>
          <p:cNvSpPr>
            <a:spLocks noGrp="1"/>
          </p:cNvSpPr>
          <p:nvPr>
            <p:ph idx="1"/>
          </p:nvPr>
        </p:nvSpPr>
        <p:spPr>
          <a:xfrm>
            <a:off x="251520" y="1484784"/>
            <a:ext cx="8568952" cy="5040560"/>
          </a:xfrm>
        </p:spPr>
        <p:txBody>
          <a:bodyPr>
            <a:normAutofit/>
          </a:bodyPr>
          <a:lstStyle/>
          <a:p>
            <a:pPr algn="just"/>
            <a:r>
              <a:rPr lang="en-US" dirty="0" smtClean="0"/>
              <a:t>Bulla </a:t>
            </a:r>
            <a:r>
              <a:rPr lang="en-US" dirty="0" err="1" smtClean="0"/>
              <a:t>frontalis</a:t>
            </a:r>
            <a:r>
              <a:rPr lang="en-US" dirty="0" smtClean="0"/>
              <a:t> are characterized by anterior ethmoid cells which invade the frontal bone, bulging its floor, but with no connection with this sinus. </a:t>
            </a:r>
          </a:p>
          <a:p>
            <a:pPr algn="just"/>
            <a:r>
              <a:rPr lang="en-US" dirty="0" smtClean="0"/>
              <a:t>They are more easily demonstrated at </a:t>
            </a:r>
            <a:r>
              <a:rPr lang="en-US" dirty="0" err="1" smtClean="0"/>
              <a:t>sagittal</a:t>
            </a:r>
            <a:r>
              <a:rPr lang="en-US" dirty="0" smtClean="0"/>
              <a:t> computed tomography, where they appear as ethmoid air cells located above the ethmoid bulla and as an extension towards the frontal sinus. </a:t>
            </a:r>
          </a:p>
          <a:p>
            <a:pPr algn="just"/>
            <a:r>
              <a:rPr lang="en-US" dirty="0" smtClean="0"/>
              <a:t>Depending on their size and pneumatization extent, such cells may affect the frontal sinus drainage, representing a real diagnostic challenge in addition to the difficulty of the surgical management of inflammatory diseases involving such a sinus.</a:t>
            </a:r>
            <a:endParaRPr lang="en-IN" dirty="0" smtClean="0"/>
          </a:p>
          <a:p>
            <a:pPr algn="just"/>
            <a:endParaRPr lang="en-IN"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2" cstate="print"/>
          <a:srcRect/>
          <a:stretch>
            <a:fillRect/>
          </a:stretch>
        </p:blipFill>
        <p:spPr bwMode="auto">
          <a:xfrm>
            <a:off x="467544" y="548680"/>
            <a:ext cx="8136904" cy="576064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tx1"/>
                </a:solidFill>
              </a:rPr>
              <a:t>Frontal Recess</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p:txBody>
          <a:bodyPr>
            <a:normAutofit/>
          </a:bodyPr>
          <a:lstStyle/>
          <a:p>
            <a:pPr algn="just"/>
            <a:r>
              <a:rPr lang="en-IN" dirty="0" smtClean="0"/>
              <a:t>The frontal recess refers to the narrowest anterior air channels that communicate with the frontal sinus. They are common sites of inflammation. </a:t>
            </a:r>
          </a:p>
          <a:p>
            <a:pPr algn="just"/>
            <a:r>
              <a:rPr lang="en-IN" dirty="0" smtClean="0"/>
              <a:t>The walls of the recess are formed by the </a:t>
            </a:r>
            <a:r>
              <a:rPr lang="en-IN" dirty="0" err="1" smtClean="0"/>
              <a:t>agger</a:t>
            </a:r>
            <a:r>
              <a:rPr lang="en-IN" dirty="0" smtClean="0"/>
              <a:t> </a:t>
            </a:r>
            <a:r>
              <a:rPr lang="en-IN" dirty="0" err="1" smtClean="0"/>
              <a:t>nasi</a:t>
            </a:r>
            <a:r>
              <a:rPr lang="en-IN" dirty="0" smtClean="0"/>
              <a:t> cell anteriorly, the lamina </a:t>
            </a:r>
            <a:r>
              <a:rPr lang="en-IN" dirty="0" err="1" smtClean="0"/>
              <a:t>papyracea</a:t>
            </a:r>
            <a:r>
              <a:rPr lang="en-IN" dirty="0" smtClean="0"/>
              <a:t> laterally, and the middle turbinate medially. </a:t>
            </a:r>
          </a:p>
          <a:p>
            <a:pPr algn="just"/>
            <a:r>
              <a:rPr lang="en-IN" dirty="0" smtClean="0"/>
              <a:t>This recess opens into the middle meatus in 62% of subjects and into the ethmoid </a:t>
            </a:r>
            <a:r>
              <a:rPr lang="en-IN" dirty="0" err="1" smtClean="0"/>
              <a:t>infundibulum</a:t>
            </a:r>
            <a:r>
              <a:rPr lang="en-IN" dirty="0" smtClean="0"/>
              <a:t> in 38%. </a:t>
            </a:r>
          </a:p>
          <a:p>
            <a:pPr algn="just"/>
            <a:r>
              <a:rPr lang="en-IN" dirty="0" smtClean="0"/>
              <a:t>This recess is identified superior to the </a:t>
            </a:r>
            <a:r>
              <a:rPr lang="en-IN" dirty="0" err="1" smtClean="0"/>
              <a:t>agger</a:t>
            </a:r>
            <a:r>
              <a:rPr lang="en-IN" dirty="0" smtClean="0"/>
              <a:t> </a:t>
            </a:r>
            <a:r>
              <a:rPr lang="en-IN" dirty="0" err="1" smtClean="0"/>
              <a:t>nasi</a:t>
            </a:r>
            <a:r>
              <a:rPr lang="en-IN" dirty="0" smtClean="0"/>
              <a:t> cell.</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76640"/>
          </a:xfrm>
        </p:spPr>
        <p:txBody>
          <a:bodyPr>
            <a:normAutofit fontScale="90000"/>
          </a:bodyPr>
          <a:lstStyle/>
          <a:p>
            <a:endParaRPr lang="en-IN" b="1" dirty="0">
              <a:solidFill>
                <a:schemeClr val="tx1"/>
              </a:solidFill>
            </a:endParaRPr>
          </a:p>
        </p:txBody>
      </p:sp>
      <p:sp>
        <p:nvSpPr>
          <p:cNvPr id="3" name="Content Placeholder 2"/>
          <p:cNvSpPr>
            <a:spLocks noGrp="1"/>
          </p:cNvSpPr>
          <p:nvPr>
            <p:ph idx="1"/>
          </p:nvPr>
        </p:nvSpPr>
        <p:spPr>
          <a:xfrm>
            <a:off x="179512" y="1340768"/>
            <a:ext cx="8712968" cy="5256584"/>
          </a:xfrm>
        </p:spPr>
        <p:txBody>
          <a:bodyPr>
            <a:normAutofit lnSpcReduction="10000"/>
          </a:bodyPr>
          <a:lstStyle/>
          <a:p>
            <a:pPr algn="just"/>
            <a:r>
              <a:rPr lang="en-IN" dirty="0" smtClean="0"/>
              <a:t>The </a:t>
            </a:r>
            <a:r>
              <a:rPr lang="en-IN" dirty="0" smtClean="0"/>
              <a:t>frontal recess </a:t>
            </a:r>
            <a:r>
              <a:rPr lang="en-IN" dirty="0" smtClean="0"/>
              <a:t>classified </a:t>
            </a:r>
            <a:r>
              <a:rPr lang="en-IN" dirty="0" smtClean="0"/>
              <a:t>into four </a:t>
            </a:r>
            <a:r>
              <a:rPr lang="en-IN" dirty="0" smtClean="0"/>
              <a:t>types</a:t>
            </a:r>
            <a:r>
              <a:rPr lang="en-IN" b="1" baseline="30000" dirty="0" smtClean="0"/>
              <a:t> </a:t>
            </a:r>
            <a:r>
              <a:rPr lang="en-IN" dirty="0" smtClean="0"/>
              <a:t>as </a:t>
            </a:r>
            <a:r>
              <a:rPr lang="en-IN" dirty="0" smtClean="0"/>
              <a:t>follows:</a:t>
            </a:r>
          </a:p>
          <a:p>
            <a:pPr algn="just"/>
            <a:r>
              <a:rPr lang="en-IN" dirty="0" smtClean="0"/>
              <a:t>a) type 1: detected in 37% of frontal recesses; defined as a single </a:t>
            </a:r>
            <a:r>
              <a:rPr lang="en-IN" dirty="0" err="1" smtClean="0"/>
              <a:t>ethmoid</a:t>
            </a:r>
            <a:r>
              <a:rPr lang="en-IN" dirty="0" smtClean="0"/>
              <a:t> cell located anteriorly to the frontal recess and above the </a:t>
            </a:r>
            <a:r>
              <a:rPr lang="en-IN" dirty="0" err="1" smtClean="0"/>
              <a:t>agger</a:t>
            </a:r>
            <a:r>
              <a:rPr lang="en-IN" dirty="0" smtClean="0"/>
              <a:t> </a:t>
            </a:r>
            <a:r>
              <a:rPr lang="en-IN" dirty="0" err="1" smtClean="0"/>
              <a:t>nasi</a:t>
            </a:r>
            <a:r>
              <a:rPr lang="en-IN" dirty="0" smtClean="0"/>
              <a:t> cell;</a:t>
            </a:r>
          </a:p>
          <a:p>
            <a:pPr algn="just"/>
            <a:r>
              <a:rPr lang="en-IN" dirty="0" smtClean="0"/>
              <a:t>b) type 2: detected in 19% of cases; two or more ethmoid cells located anteriorly to the frontal recess, above the </a:t>
            </a:r>
            <a:r>
              <a:rPr lang="en-IN" dirty="0" err="1" smtClean="0"/>
              <a:t>agger</a:t>
            </a:r>
            <a:r>
              <a:rPr lang="en-IN" dirty="0" smtClean="0"/>
              <a:t> </a:t>
            </a:r>
            <a:r>
              <a:rPr lang="en-IN" dirty="0" err="1" smtClean="0"/>
              <a:t>nasi</a:t>
            </a:r>
            <a:r>
              <a:rPr lang="en-IN" dirty="0" smtClean="0"/>
              <a:t> cell.</a:t>
            </a:r>
          </a:p>
          <a:p>
            <a:pPr algn="just"/>
            <a:r>
              <a:rPr lang="en-IN" dirty="0" smtClean="0"/>
              <a:t>c) type 3: represents 6-8% of cases; a single, voluminous cell detected above the </a:t>
            </a:r>
            <a:r>
              <a:rPr lang="en-IN" dirty="0" err="1" smtClean="0"/>
              <a:t>agger</a:t>
            </a:r>
            <a:r>
              <a:rPr lang="en-IN" dirty="0" smtClean="0"/>
              <a:t> </a:t>
            </a:r>
            <a:r>
              <a:rPr lang="en-IN" dirty="0" err="1" smtClean="0"/>
              <a:t>nasi</a:t>
            </a:r>
            <a:r>
              <a:rPr lang="en-IN" dirty="0" smtClean="0"/>
              <a:t> cell, with extension to the frontal sinus;</a:t>
            </a:r>
          </a:p>
          <a:p>
            <a:pPr algn="just"/>
            <a:r>
              <a:rPr lang="en-IN" dirty="0" smtClean="0"/>
              <a:t>d) type 4: rarely found, it represents 2- 4% of cases, corresponding to an </a:t>
            </a:r>
            <a:r>
              <a:rPr lang="en-IN" dirty="0" err="1" smtClean="0"/>
              <a:t>ethmoid</a:t>
            </a:r>
            <a:r>
              <a:rPr lang="en-IN" dirty="0" smtClean="0"/>
              <a:t> cell within the frontal sinus, with no connection with the </a:t>
            </a:r>
            <a:r>
              <a:rPr lang="en-IN" dirty="0" err="1" smtClean="0"/>
              <a:t>agger</a:t>
            </a:r>
            <a:r>
              <a:rPr lang="en-IN" dirty="0" smtClean="0"/>
              <a:t> </a:t>
            </a:r>
            <a:r>
              <a:rPr lang="en-IN" dirty="0" err="1" smtClean="0"/>
              <a:t>nasi</a:t>
            </a:r>
            <a:r>
              <a:rPr lang="en-IN" dirty="0" smtClean="0"/>
              <a:t> cell.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2" cstate="print"/>
          <a:srcRect/>
          <a:stretch>
            <a:fillRect/>
          </a:stretch>
        </p:blipFill>
        <p:spPr bwMode="auto">
          <a:xfrm>
            <a:off x="395536" y="332656"/>
            <a:ext cx="8496944" cy="6192687"/>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rmAutofit fontScale="90000"/>
          </a:bodyPr>
          <a:lstStyle/>
          <a:p>
            <a:r>
              <a:rPr lang="en-IN" b="1" dirty="0" smtClean="0">
                <a:solidFill>
                  <a:schemeClr val="tx1"/>
                </a:solidFill>
              </a:rPr>
              <a:t>Bulla </a:t>
            </a:r>
            <a:r>
              <a:rPr lang="en-IN" b="1" dirty="0" err="1" smtClean="0">
                <a:solidFill>
                  <a:schemeClr val="tx1"/>
                </a:solidFill>
              </a:rPr>
              <a:t>Ethmoidalis</a:t>
            </a:r>
            <a:r>
              <a:rPr lang="en-IN" b="1" dirty="0" smtClean="0">
                <a:solidFill>
                  <a:schemeClr val="tx1"/>
                </a:solidFill>
              </a:rPr>
              <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a:xfrm>
            <a:off x="457200" y="1484784"/>
            <a:ext cx="8229600" cy="4839816"/>
          </a:xfrm>
        </p:spPr>
        <p:txBody>
          <a:bodyPr>
            <a:normAutofit/>
          </a:bodyPr>
          <a:lstStyle/>
          <a:p>
            <a:r>
              <a:rPr lang="en-IN" dirty="0" smtClean="0"/>
              <a:t>This is the largest and most prominent anterior </a:t>
            </a:r>
            <a:r>
              <a:rPr lang="en-IN" dirty="0" err="1" smtClean="0"/>
              <a:t>ethmoid</a:t>
            </a:r>
            <a:r>
              <a:rPr lang="en-IN" dirty="0" smtClean="0"/>
              <a:t> air cell. It is related laterally to the lamina </a:t>
            </a:r>
            <a:r>
              <a:rPr lang="en-IN" dirty="0" err="1" smtClean="0"/>
              <a:t>papyracea</a:t>
            </a:r>
            <a:r>
              <a:rPr lang="en-IN" dirty="0" smtClean="0"/>
              <a:t>. It may fuse with the skull base superiorly and with the lamella </a:t>
            </a:r>
            <a:r>
              <a:rPr lang="en-IN" dirty="0" err="1" smtClean="0"/>
              <a:t>basalis</a:t>
            </a:r>
            <a:r>
              <a:rPr lang="en-IN" dirty="0" smtClean="0"/>
              <a:t> </a:t>
            </a:r>
            <a:r>
              <a:rPr lang="en-IN" dirty="0" err="1" smtClean="0"/>
              <a:t>posteriorly</a:t>
            </a:r>
            <a:r>
              <a:rPr lang="en-IN" dirty="0" smtClean="0"/>
              <a:t>. On coronal CT scan it is seen superior to the </a:t>
            </a:r>
            <a:r>
              <a:rPr lang="en-IN" dirty="0" err="1" smtClean="0"/>
              <a:t>ethmoid</a:t>
            </a:r>
            <a:r>
              <a:rPr lang="en-IN" dirty="0" smtClean="0"/>
              <a:t> </a:t>
            </a:r>
            <a:r>
              <a:rPr lang="en-IN" dirty="0" err="1" smtClean="0"/>
              <a:t>infundibulum</a:t>
            </a:r>
            <a:r>
              <a:rPr lang="en-IN" dirty="0" smtClean="0"/>
              <a:t>. </a:t>
            </a:r>
          </a:p>
          <a:p>
            <a:r>
              <a:rPr lang="en-IN" dirty="0" smtClean="0"/>
              <a:t>The degree of </a:t>
            </a:r>
            <a:r>
              <a:rPr lang="en-IN" dirty="0" err="1" smtClean="0"/>
              <a:t>pneumatization</a:t>
            </a:r>
            <a:r>
              <a:rPr lang="en-IN" dirty="0" smtClean="0"/>
              <a:t> varies, and failure to </a:t>
            </a:r>
            <a:r>
              <a:rPr lang="en-IN" dirty="0" err="1" smtClean="0"/>
              <a:t>pneumatize</a:t>
            </a:r>
            <a:r>
              <a:rPr lang="en-IN" dirty="0" smtClean="0"/>
              <a:t> is termed torus </a:t>
            </a:r>
            <a:r>
              <a:rPr lang="en-IN" dirty="0" err="1" smtClean="0"/>
              <a:t>ethmoidalis</a:t>
            </a:r>
            <a:r>
              <a:rPr lang="en-IN" dirty="0" smtClean="0"/>
              <a:t>. A ‘giant bulla’ may fill the entire middle meatus and force its way between the uncinate process and the middle turbinate.</a:t>
            </a:r>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a:bodyPr>
          <a:lstStyle/>
          <a:p>
            <a:pPr fontAlgn="t"/>
            <a:r>
              <a:rPr lang="en-IN" sz="2800" b="1" dirty="0" smtClean="0">
                <a:solidFill>
                  <a:schemeClr val="tx1"/>
                </a:solidFill>
              </a:rPr>
              <a:t>Coronal CT shows ethmoid bulla (arrow) superior to the ethmoid </a:t>
            </a:r>
            <a:r>
              <a:rPr lang="en-IN" sz="2800" b="1" dirty="0" err="1" smtClean="0">
                <a:solidFill>
                  <a:schemeClr val="tx1"/>
                </a:solidFill>
              </a:rPr>
              <a:t>infundibulum</a:t>
            </a:r>
            <a:r>
              <a:rPr lang="en-IN" sz="2800" b="1" dirty="0" smtClean="0">
                <a:solidFill>
                  <a:schemeClr val="tx1"/>
                </a:solidFill>
              </a:rPr>
              <a:t> (star)</a:t>
            </a:r>
          </a:p>
        </p:txBody>
      </p:sp>
      <p:pic>
        <p:nvPicPr>
          <p:cNvPr id="38914" name="Picture 2" descr="C:\Users\SONY\Desktop\IJRI-22-317-g023.jpg"/>
          <p:cNvPicPr>
            <a:picLocks noGrp="1" noChangeAspect="1" noChangeArrowheads="1"/>
          </p:cNvPicPr>
          <p:nvPr>
            <p:ph idx="1"/>
          </p:nvPr>
        </p:nvPicPr>
        <p:blipFill>
          <a:blip r:embed="rId2" cstate="print"/>
          <a:srcRect/>
          <a:stretch>
            <a:fillRect/>
          </a:stretch>
        </p:blipFill>
        <p:spPr bwMode="auto">
          <a:xfrm>
            <a:off x="755576" y="1772817"/>
            <a:ext cx="7272808" cy="47525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Osteomeatal</a:t>
            </a:r>
            <a:r>
              <a:rPr lang="en-US" b="1" dirty="0" smtClean="0">
                <a:solidFill>
                  <a:schemeClr val="tx1"/>
                </a:solidFill>
              </a:rPr>
              <a:t> unit</a:t>
            </a:r>
            <a:endParaRPr lang="en-IN" b="1" dirty="0">
              <a:solidFill>
                <a:schemeClr val="tx1"/>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755576" y="1700808"/>
            <a:ext cx="7560840" cy="4608512"/>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IN" b="1" dirty="0" smtClean="0">
                <a:solidFill>
                  <a:schemeClr val="tx1"/>
                </a:solidFill>
              </a:rPr>
              <a:t>MAXILLARY SINUSES SEPTA</a:t>
            </a:r>
            <a:r>
              <a:rPr lang="en-IN" dirty="0" smtClean="0">
                <a:solidFill>
                  <a:schemeClr val="tx1"/>
                </a:solidFill>
              </a:rPr>
              <a:t/>
            </a:r>
            <a:br>
              <a:rPr lang="en-IN"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p:txBody>
          <a:bodyPr/>
          <a:lstStyle/>
          <a:p>
            <a:pPr algn="just"/>
            <a:r>
              <a:rPr lang="en-IN" dirty="0" smtClean="0"/>
              <a:t>Maxillary sinus septa are thin walls of cortical bone present within the maxillary sinus, with variable number, thickness and length. </a:t>
            </a:r>
          </a:p>
          <a:p>
            <a:pPr algn="just"/>
            <a:r>
              <a:rPr lang="en-IN" dirty="0" smtClean="0"/>
              <a:t>Such septa may divide the sinus into two or more cavities arising from the inferior and lateral walls of the sinus. </a:t>
            </a:r>
          </a:p>
          <a:p>
            <a:pPr algn="just"/>
            <a:r>
              <a:rPr lang="en-IN" dirty="0" smtClean="0"/>
              <a:t>Septa originating from teeth may be classified according to their development at the different phases of the dental eruption.</a:t>
            </a:r>
          </a:p>
          <a:p>
            <a:pPr>
              <a:buNone/>
            </a:pPr>
            <a:endParaRPr lang="en-IN" dirty="0" smtClean="0"/>
          </a:p>
          <a:p>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404664"/>
            <a:ext cx="8352928" cy="5832648"/>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tx1"/>
                </a:solidFill>
              </a:rPr>
              <a:t>ACCESSORY MAXILLARY OSTIA</a:t>
            </a:r>
            <a:br>
              <a:rPr lang="en-IN" b="1" dirty="0" smtClean="0">
                <a:solidFill>
                  <a:schemeClr val="tx1"/>
                </a:solidFill>
              </a:rPr>
            </a:br>
            <a:endParaRPr lang="en-IN" b="1" dirty="0">
              <a:solidFill>
                <a:schemeClr val="tx1"/>
              </a:solidFill>
            </a:endParaRPr>
          </a:p>
        </p:txBody>
      </p:sp>
      <p:sp>
        <p:nvSpPr>
          <p:cNvPr id="3" name="Content Placeholder 2"/>
          <p:cNvSpPr>
            <a:spLocks noGrp="1"/>
          </p:cNvSpPr>
          <p:nvPr>
            <p:ph idx="1"/>
          </p:nvPr>
        </p:nvSpPr>
        <p:spPr>
          <a:xfrm>
            <a:off x="457200" y="1556792"/>
            <a:ext cx="8229600" cy="4767808"/>
          </a:xfrm>
        </p:spPr>
        <p:txBody>
          <a:bodyPr/>
          <a:lstStyle/>
          <a:p>
            <a:pPr algn="just"/>
            <a:r>
              <a:rPr lang="en-IN" dirty="0" smtClean="0"/>
              <a:t>Accessory maxillary </a:t>
            </a:r>
            <a:r>
              <a:rPr lang="en-IN" dirty="0" err="1" smtClean="0"/>
              <a:t>ostia</a:t>
            </a:r>
            <a:r>
              <a:rPr lang="en-IN" dirty="0" smtClean="0"/>
              <a:t> are generally solitary, but occasionally may be multiple. </a:t>
            </a:r>
          </a:p>
          <a:p>
            <a:pPr algn="just"/>
            <a:r>
              <a:rPr lang="en-IN" dirty="0" smtClean="0"/>
              <a:t>Such variation may be congenital or secondary to </a:t>
            </a:r>
            <a:r>
              <a:rPr lang="en-IN" dirty="0" err="1" smtClean="0"/>
              <a:t>sinusal</a:t>
            </a:r>
            <a:r>
              <a:rPr lang="en-IN" dirty="0" smtClean="0"/>
              <a:t> diseases. Possible mechanisms involved in the development of such variation include: main </a:t>
            </a:r>
            <a:r>
              <a:rPr lang="en-IN" dirty="0" err="1" smtClean="0"/>
              <a:t>ostium</a:t>
            </a:r>
            <a:r>
              <a:rPr lang="en-IN" dirty="0" smtClean="0"/>
              <a:t> obstruction, maxillary sinusitis or anatomical/pathological factors in the middle </a:t>
            </a:r>
            <a:r>
              <a:rPr lang="en-IN" dirty="0" err="1" smtClean="0"/>
              <a:t>meatus</a:t>
            </a:r>
            <a:r>
              <a:rPr lang="en-IN" dirty="0" smtClean="0"/>
              <a:t>, resulting in rupture of membranous areas</a:t>
            </a:r>
            <a:r>
              <a:rPr lang="en-IN" b="1" baseline="30000" dirty="0" smtClean="0"/>
              <a:t>(17)</a:t>
            </a:r>
            <a:r>
              <a:rPr lang="en-IN" dirty="0" smtClean="0"/>
              <a:t>.</a:t>
            </a:r>
          </a:p>
          <a:p>
            <a:pPr algn="just"/>
            <a:endParaRPr lang="en-IN" dirty="0" smtClean="0"/>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611560" y="548680"/>
            <a:ext cx="7848872" cy="5832648"/>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368152"/>
          </a:xfrm>
        </p:spPr>
        <p:txBody>
          <a:bodyPr>
            <a:normAutofit fontScale="90000"/>
          </a:bodyPr>
          <a:lstStyle/>
          <a:p>
            <a:r>
              <a:rPr lang="en-IN" b="1" dirty="0" smtClean="0">
                <a:solidFill>
                  <a:schemeClr val="tx1"/>
                </a:solidFill>
              </a:rPr>
              <a:t>Aerated </a:t>
            </a:r>
            <a:r>
              <a:rPr lang="en-IN" b="1" dirty="0" err="1" smtClean="0">
                <a:solidFill>
                  <a:schemeClr val="tx1"/>
                </a:solidFill>
              </a:rPr>
              <a:t>Crista</a:t>
            </a:r>
            <a:r>
              <a:rPr lang="en-IN" b="1" dirty="0" smtClean="0">
                <a:solidFill>
                  <a:schemeClr val="tx1"/>
                </a:solidFill>
              </a:rPr>
              <a:t> </a:t>
            </a:r>
            <a:r>
              <a:rPr lang="en-IN" b="1" dirty="0" err="1" smtClean="0">
                <a:solidFill>
                  <a:schemeClr val="tx1"/>
                </a:solidFill>
              </a:rPr>
              <a:t>Galli</a:t>
            </a:r>
            <a:r>
              <a:rPr lang="en-IN" b="1" dirty="0" smtClean="0">
                <a:solidFill>
                  <a:schemeClr val="tx1"/>
                </a:solidFill>
              </a:rPr>
              <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p:txBody>
          <a:bodyPr>
            <a:normAutofit/>
          </a:bodyPr>
          <a:lstStyle/>
          <a:p>
            <a:pPr algn="just"/>
            <a:r>
              <a:rPr lang="en-IN" dirty="0" smtClean="0"/>
              <a:t>The </a:t>
            </a:r>
            <a:r>
              <a:rPr lang="en-IN" dirty="0" err="1" smtClean="0"/>
              <a:t>crista</a:t>
            </a:r>
            <a:r>
              <a:rPr lang="en-IN" dirty="0" smtClean="0"/>
              <a:t> </a:t>
            </a:r>
            <a:r>
              <a:rPr lang="en-IN" dirty="0" err="1" smtClean="0"/>
              <a:t>galli</a:t>
            </a:r>
            <a:r>
              <a:rPr lang="en-IN" dirty="0" smtClean="0"/>
              <a:t> is normally bony. When aerated, it may communicate with the frontal recess, causing obstruction of the </a:t>
            </a:r>
            <a:r>
              <a:rPr lang="en-IN" dirty="0" err="1" smtClean="0"/>
              <a:t>ostium</a:t>
            </a:r>
            <a:r>
              <a:rPr lang="en-IN" dirty="0" smtClean="0"/>
              <a:t> and thus lead to chronic sinusitis and </a:t>
            </a:r>
            <a:r>
              <a:rPr lang="en-IN" dirty="0" err="1" smtClean="0"/>
              <a:t>mucocele</a:t>
            </a:r>
            <a:r>
              <a:rPr lang="en-IN" dirty="0" smtClean="0"/>
              <a:t> formation. It is crucial to identify and differentiate this from an </a:t>
            </a:r>
            <a:r>
              <a:rPr lang="en-IN" dirty="0" err="1" smtClean="0"/>
              <a:t>ethmoid</a:t>
            </a:r>
            <a:r>
              <a:rPr lang="en-IN" dirty="0" smtClean="0"/>
              <a:t> air cell before surgery to avoid inadvertent entry into the anterior cranial fossa.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Aerated </a:t>
            </a:r>
            <a:r>
              <a:rPr lang="en-US" b="1" dirty="0" err="1" smtClean="0">
                <a:solidFill>
                  <a:schemeClr val="tx1"/>
                </a:solidFill>
              </a:rPr>
              <a:t>crista</a:t>
            </a:r>
            <a:r>
              <a:rPr lang="en-US" b="1" dirty="0" smtClean="0">
                <a:solidFill>
                  <a:schemeClr val="tx1"/>
                </a:solidFill>
              </a:rPr>
              <a:t> </a:t>
            </a:r>
            <a:r>
              <a:rPr lang="en-US" b="1" dirty="0" err="1" smtClean="0">
                <a:solidFill>
                  <a:schemeClr val="tx1"/>
                </a:solidFill>
              </a:rPr>
              <a:t>galli</a:t>
            </a:r>
            <a:endParaRPr lang="en-IN" b="1" dirty="0">
              <a:solidFill>
                <a:schemeClr val="tx1"/>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611560" y="1916832"/>
            <a:ext cx="7920880" cy="4608512"/>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80120"/>
          </a:xfrm>
        </p:spPr>
        <p:txBody>
          <a:bodyPr>
            <a:normAutofit fontScale="90000"/>
          </a:bodyPr>
          <a:lstStyle/>
          <a:p>
            <a:r>
              <a:rPr lang="en-IN" b="1" dirty="0" smtClean="0">
                <a:solidFill>
                  <a:schemeClr val="tx1"/>
                </a:solidFill>
              </a:rPr>
              <a:t>Sphenoid Sinus</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p:txBody>
          <a:bodyPr>
            <a:normAutofit fontScale="92500"/>
          </a:bodyPr>
          <a:lstStyle/>
          <a:p>
            <a:pPr algn="just"/>
            <a:r>
              <a:rPr lang="en-IN" dirty="0" smtClean="0"/>
              <a:t>The </a:t>
            </a:r>
            <a:r>
              <a:rPr lang="en-IN" dirty="0" err="1" smtClean="0"/>
              <a:t>intersphenoid</a:t>
            </a:r>
            <a:r>
              <a:rPr lang="en-IN" dirty="0" smtClean="0"/>
              <a:t> septum is deflected to one side, attaching to the bony wall covering the carotid artery, and thus arterial injury may result when the septum is avulsed during surgery.</a:t>
            </a:r>
          </a:p>
          <a:p>
            <a:pPr algn="just"/>
            <a:r>
              <a:rPr lang="en-IN" dirty="0" smtClean="0"/>
              <a:t> The artery may bulge into the sinus in 65-72% of patients. There may be dehiscence/absence of the thin bone separating the artery and the sinus in 4-8% of cases</a:t>
            </a:r>
            <a:r>
              <a:rPr lang="en-IN" dirty="0" smtClean="0"/>
              <a:t>.</a:t>
            </a:r>
          </a:p>
          <a:p>
            <a:pPr algn="just"/>
            <a:endParaRPr lang="en-IN" dirty="0" smtClean="0"/>
          </a:p>
          <a:p>
            <a:pPr algn="just"/>
            <a:r>
              <a:rPr lang="en-IN" dirty="0" smtClean="0"/>
              <a:t>The </a:t>
            </a:r>
            <a:r>
              <a:rPr lang="en-IN" dirty="0" err="1" smtClean="0"/>
              <a:t>pterygoid</a:t>
            </a:r>
            <a:r>
              <a:rPr lang="en-IN" dirty="0" smtClean="0"/>
              <a:t> canal or the groove of the maxillary nerve may project into the sphenoid sinus, which may result in trigeminal neuralgia secondary to sinusitis.</a:t>
            </a:r>
          </a:p>
          <a:p>
            <a:pPr algn="just"/>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296144"/>
          </a:xfrm>
        </p:spPr>
        <p:txBody>
          <a:bodyPr>
            <a:normAutofit fontScale="90000"/>
          </a:bodyPr>
          <a:lstStyle/>
          <a:p>
            <a:r>
              <a:rPr lang="en-IN" sz="2700" b="1" dirty="0" smtClean="0">
                <a:solidFill>
                  <a:schemeClr val="tx1"/>
                </a:solidFill>
              </a:rPr>
              <a:t>Coronal CT shows the sphenoid septum deviated to the right (arrow); it is seen to insert over the bone covering the right internal carotid artery (C)</a:t>
            </a:r>
            <a:r>
              <a:rPr lang="en-IN" b="1" dirty="0" smtClean="0">
                <a:solidFill>
                  <a:schemeClr val="tx1"/>
                </a:solidFill>
              </a:rPr>
              <a:t/>
            </a:r>
            <a:br>
              <a:rPr lang="en-IN" b="1" dirty="0" smtClean="0">
                <a:solidFill>
                  <a:schemeClr val="tx1"/>
                </a:solidFill>
              </a:rPr>
            </a:br>
            <a:endParaRPr lang="en-IN" b="1" dirty="0">
              <a:solidFill>
                <a:schemeClr val="tx1"/>
              </a:solidFill>
            </a:endParaRPr>
          </a:p>
        </p:txBody>
      </p:sp>
      <p:pic>
        <p:nvPicPr>
          <p:cNvPr id="22530" name="Picture 2" descr="C:\Users\SONY\Desktop\IJRI-22-317-g007.jpg"/>
          <p:cNvPicPr>
            <a:picLocks noGrp="1" noChangeAspect="1" noChangeArrowheads="1"/>
          </p:cNvPicPr>
          <p:nvPr>
            <p:ph idx="1"/>
          </p:nvPr>
        </p:nvPicPr>
        <p:blipFill>
          <a:blip r:embed="rId2" cstate="print"/>
          <a:srcRect/>
          <a:stretch>
            <a:fillRect/>
          </a:stretch>
        </p:blipFill>
        <p:spPr bwMode="auto">
          <a:xfrm>
            <a:off x="539552" y="1916832"/>
            <a:ext cx="7920880" cy="4680519"/>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solidFill>
                  <a:schemeClr val="tx1"/>
                </a:solidFill>
              </a:rPr>
              <a:t>Agenesis of the sphenoid sinus may be seen Coronal CT shows agenesis of the sphenoid sinus</a:t>
            </a:r>
          </a:p>
        </p:txBody>
      </p:sp>
      <p:pic>
        <p:nvPicPr>
          <p:cNvPr id="23554" name="Picture 2" descr="C:\Users\SONY\Desktop\IJRI-22-317-g008.jpg"/>
          <p:cNvPicPr>
            <a:picLocks noGrp="1" noChangeAspect="1" noChangeArrowheads="1"/>
          </p:cNvPicPr>
          <p:nvPr>
            <p:ph idx="1"/>
          </p:nvPr>
        </p:nvPicPr>
        <p:blipFill>
          <a:blip r:embed="rId2" cstate="print"/>
          <a:srcRect/>
          <a:stretch>
            <a:fillRect/>
          </a:stretch>
        </p:blipFill>
        <p:spPr bwMode="auto">
          <a:xfrm>
            <a:off x="395536" y="1988840"/>
            <a:ext cx="8208912" cy="4536503"/>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b="1" dirty="0" smtClean="0">
                <a:solidFill>
                  <a:schemeClr val="tx1"/>
                </a:solidFill>
              </a:rPr>
              <a:t>Coronal CT image reveals pneumatization of the anterior </a:t>
            </a:r>
            <a:r>
              <a:rPr lang="en-IN" sz="2000" b="1" dirty="0" err="1" smtClean="0">
                <a:solidFill>
                  <a:schemeClr val="tx1"/>
                </a:solidFill>
              </a:rPr>
              <a:t>clinoid</a:t>
            </a:r>
            <a:r>
              <a:rPr lang="en-IN" sz="2000" b="1" dirty="0" smtClean="0">
                <a:solidFill>
                  <a:schemeClr val="tx1"/>
                </a:solidFill>
              </a:rPr>
              <a:t> process (bent up arrow) and bilateral </a:t>
            </a:r>
            <a:r>
              <a:rPr lang="en-IN" sz="2000" b="1" dirty="0" err="1" smtClean="0">
                <a:solidFill>
                  <a:schemeClr val="tx1"/>
                </a:solidFill>
              </a:rPr>
              <a:t>pterygoid</a:t>
            </a:r>
            <a:r>
              <a:rPr lang="en-IN" sz="2000" b="1" dirty="0" smtClean="0">
                <a:solidFill>
                  <a:schemeClr val="tx1"/>
                </a:solidFill>
              </a:rPr>
              <a:t> processes (star), with protrusion and partial dehiscence of bilateral </a:t>
            </a:r>
            <a:r>
              <a:rPr lang="en-IN" sz="2000" b="1" dirty="0" err="1" smtClean="0">
                <a:solidFill>
                  <a:schemeClr val="tx1"/>
                </a:solidFill>
              </a:rPr>
              <a:t>vidian</a:t>
            </a:r>
            <a:r>
              <a:rPr lang="en-IN" sz="2000" b="1" dirty="0" smtClean="0">
                <a:solidFill>
                  <a:schemeClr val="tx1"/>
                </a:solidFill>
              </a:rPr>
              <a:t> nerves (arrow)</a:t>
            </a:r>
            <a:r>
              <a:rPr lang="en-IN" sz="2000" dirty="0" smtClean="0"/>
              <a:t/>
            </a:r>
            <a:br>
              <a:rPr lang="en-IN" sz="2000" dirty="0" smtClean="0"/>
            </a:br>
            <a:endParaRPr lang="en-IN" sz="2000" dirty="0"/>
          </a:p>
        </p:txBody>
      </p:sp>
      <p:pic>
        <p:nvPicPr>
          <p:cNvPr id="24578" name="Picture 2" descr="C:\Users\SONY\Desktop\IJRI-22-317-g009.jpg"/>
          <p:cNvPicPr>
            <a:picLocks noGrp="1" noChangeAspect="1" noChangeArrowheads="1"/>
          </p:cNvPicPr>
          <p:nvPr>
            <p:ph idx="1"/>
          </p:nvPr>
        </p:nvPicPr>
        <p:blipFill>
          <a:blip r:embed="rId2" cstate="print"/>
          <a:srcRect/>
          <a:stretch>
            <a:fillRect/>
          </a:stretch>
        </p:blipFill>
        <p:spPr bwMode="auto">
          <a:xfrm>
            <a:off x="899592" y="1628800"/>
            <a:ext cx="7776864" cy="489654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2000" b="1" dirty="0" smtClean="0">
                <a:solidFill>
                  <a:schemeClr val="tx1"/>
                </a:solidFill>
              </a:rPr>
              <a:t>Coronal CT scan shows the </a:t>
            </a:r>
            <a:r>
              <a:rPr lang="en-US" sz="2000" b="1" dirty="0" err="1" smtClean="0">
                <a:solidFill>
                  <a:schemeClr val="tx1"/>
                </a:solidFill>
              </a:rPr>
              <a:t>osteomeatal</a:t>
            </a:r>
            <a:r>
              <a:rPr lang="en-US" sz="2000" b="1" dirty="0" smtClean="0">
                <a:solidFill>
                  <a:schemeClr val="tx1"/>
                </a:solidFill>
              </a:rPr>
              <a:t> unit which comprises of maxillary ostium, </a:t>
            </a:r>
            <a:r>
              <a:rPr lang="en-IN" sz="2000" b="1" dirty="0" smtClean="0">
                <a:solidFill>
                  <a:schemeClr val="tx1"/>
                </a:solidFill>
              </a:rPr>
              <a:t>ethmoid </a:t>
            </a:r>
            <a:r>
              <a:rPr lang="en-IN" sz="2000" b="1" dirty="0" err="1" smtClean="0">
                <a:solidFill>
                  <a:schemeClr val="tx1"/>
                </a:solidFill>
              </a:rPr>
              <a:t>infundibulum</a:t>
            </a:r>
            <a:r>
              <a:rPr lang="en-IN" sz="2000" b="1" dirty="0" smtClean="0"/>
              <a:t>.</a:t>
            </a:r>
            <a:endParaRPr lang="en-IN" sz="2000" b="1" dirty="0"/>
          </a:p>
        </p:txBody>
      </p:sp>
      <p:pic>
        <p:nvPicPr>
          <p:cNvPr id="16386" name="Picture 2" descr="C:\Users\SONY\Desktop\fig 1.jpg"/>
          <p:cNvPicPr>
            <a:picLocks noGrp="1" noChangeAspect="1" noChangeArrowheads="1"/>
          </p:cNvPicPr>
          <p:nvPr>
            <p:ph idx="1"/>
          </p:nvPr>
        </p:nvPicPr>
        <p:blipFill>
          <a:blip r:embed="rId2" cstate="print"/>
          <a:srcRect/>
          <a:stretch>
            <a:fillRect/>
          </a:stretch>
        </p:blipFill>
        <p:spPr bwMode="auto">
          <a:xfrm>
            <a:off x="539552" y="1628800"/>
            <a:ext cx="8136904" cy="4896544"/>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IN" sz="2000" b="1" dirty="0" smtClean="0">
                <a:solidFill>
                  <a:schemeClr val="tx1"/>
                </a:solidFill>
              </a:rPr>
              <a:t>Coronal CT showing pneumatized bilateral greater wing of sphenoid (star), with protrusion of maxillary nerve bilaterally (arrow). The left maxillary nerve is dehiscent. Note also the protuberant </a:t>
            </a:r>
            <a:r>
              <a:rPr lang="en-IN" sz="2000" b="1" dirty="0" err="1" smtClean="0">
                <a:solidFill>
                  <a:schemeClr val="tx1"/>
                </a:solidFill>
              </a:rPr>
              <a:t>vidian</a:t>
            </a:r>
            <a:r>
              <a:rPr lang="en-IN" sz="2000" b="1" dirty="0" smtClean="0">
                <a:solidFill>
                  <a:schemeClr val="tx1"/>
                </a:solidFill>
              </a:rPr>
              <a:t> nerves bilaterally (downward curved arrow)</a:t>
            </a:r>
            <a:r>
              <a:rPr lang="en-IN" sz="2000" dirty="0" smtClean="0"/>
              <a:t/>
            </a:r>
            <a:br>
              <a:rPr lang="en-IN" sz="2000" dirty="0" smtClean="0"/>
            </a:br>
            <a:endParaRPr lang="en-IN" sz="2000" dirty="0"/>
          </a:p>
        </p:txBody>
      </p:sp>
      <p:pic>
        <p:nvPicPr>
          <p:cNvPr id="25602" name="Picture 2" descr="C:\Users\SONY\Desktop\IJRI-22-317-g010.jpg"/>
          <p:cNvPicPr>
            <a:picLocks noGrp="1" noChangeAspect="1" noChangeArrowheads="1"/>
          </p:cNvPicPr>
          <p:nvPr>
            <p:ph idx="1"/>
          </p:nvPr>
        </p:nvPicPr>
        <p:blipFill>
          <a:blip r:embed="rId2" cstate="print"/>
          <a:srcRect/>
          <a:stretch>
            <a:fillRect/>
          </a:stretch>
        </p:blipFill>
        <p:spPr bwMode="auto">
          <a:xfrm>
            <a:off x="539552" y="1628800"/>
            <a:ext cx="7848871" cy="482453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tx1"/>
                </a:solidFill>
              </a:rPr>
              <a:t>Variations of the Optic Nerve</a:t>
            </a:r>
            <a:br>
              <a:rPr lang="en-IN" b="1" dirty="0" smtClean="0">
                <a:solidFill>
                  <a:schemeClr val="tx1"/>
                </a:solidFill>
              </a:rPr>
            </a:br>
            <a:endParaRPr lang="en-IN" dirty="0">
              <a:solidFill>
                <a:schemeClr val="tx1"/>
              </a:solidFill>
            </a:endParaRPr>
          </a:p>
        </p:txBody>
      </p:sp>
      <p:sp>
        <p:nvSpPr>
          <p:cNvPr id="3" name="Content Placeholder 2"/>
          <p:cNvSpPr>
            <a:spLocks noGrp="1"/>
          </p:cNvSpPr>
          <p:nvPr>
            <p:ph idx="1"/>
          </p:nvPr>
        </p:nvSpPr>
        <p:spPr>
          <a:xfrm>
            <a:off x="457200" y="1412776"/>
            <a:ext cx="8229600" cy="5184576"/>
          </a:xfrm>
        </p:spPr>
        <p:txBody>
          <a:bodyPr>
            <a:normAutofit/>
          </a:bodyPr>
          <a:lstStyle/>
          <a:p>
            <a:r>
              <a:rPr lang="en-IN" dirty="0" smtClean="0"/>
              <a:t>The optic nerve, carotid arteries, and </a:t>
            </a:r>
            <a:r>
              <a:rPr lang="en-IN" dirty="0" err="1" smtClean="0"/>
              <a:t>vidian</a:t>
            </a:r>
            <a:r>
              <a:rPr lang="en-IN" dirty="0" smtClean="0"/>
              <a:t> nerve develop prior to the paranasal sinuses, and are responsible for the congenital variations in the walls of the sphenoid sinus. </a:t>
            </a:r>
            <a:endParaRPr lang="en-IN" dirty="0" smtClean="0"/>
          </a:p>
          <a:p>
            <a:r>
              <a:rPr lang="en-IN" dirty="0" smtClean="0"/>
              <a:t>Delano</a:t>
            </a:r>
            <a:r>
              <a:rPr lang="en-IN" dirty="0" smtClean="0"/>
              <a:t>, </a:t>
            </a:r>
            <a:r>
              <a:rPr lang="en-IN" i="1" dirty="0" smtClean="0"/>
              <a:t>et al</a:t>
            </a:r>
            <a:r>
              <a:rPr lang="en-IN" dirty="0" smtClean="0"/>
              <a:t>., categorized the various relationships between the optic nerve and posterior paranasal sinuses into four groups as follows:</a:t>
            </a:r>
          </a:p>
          <a:p>
            <a:pPr>
              <a:buNone/>
            </a:pPr>
            <a:endParaRPr lang="en-IN"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Type I: The most common type, it occurs in 76% of patients. Here, the nerve courses immediately adjacent to the sphenoid sinus, without indentation of the wall or contact with the posterior ethmoid air cell.</a:t>
            </a:r>
          </a:p>
          <a:p>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44792"/>
          </a:xfrm>
        </p:spPr>
        <p:txBody>
          <a:bodyPr>
            <a:noAutofit/>
          </a:bodyPr>
          <a:lstStyle/>
          <a:p>
            <a:pPr fontAlgn="t"/>
            <a:r>
              <a:rPr lang="en-IN" sz="2000" b="1" dirty="0" smtClean="0">
                <a:solidFill>
                  <a:schemeClr val="tx1"/>
                </a:solidFill>
              </a:rPr>
              <a:t>Coronal CT showing type I optic nerve (arrows) the nerve is seen to course immediately adjacent to the sphenoid sinus, without contact with the posterior ethmoid air cell</a:t>
            </a:r>
            <a:r>
              <a:rPr lang="en-IN" sz="2000" dirty="0" smtClean="0"/>
              <a:t/>
            </a:r>
            <a:br>
              <a:rPr lang="en-IN" sz="2000" dirty="0" smtClean="0"/>
            </a:br>
            <a:r>
              <a:rPr lang="en-IN" sz="2000" dirty="0" smtClean="0"/>
              <a:t/>
            </a:r>
            <a:br>
              <a:rPr lang="en-IN" sz="2000" dirty="0" smtClean="0"/>
            </a:br>
            <a:endParaRPr lang="en-IN" sz="2000" dirty="0"/>
          </a:p>
        </p:txBody>
      </p:sp>
      <p:pic>
        <p:nvPicPr>
          <p:cNvPr id="26626" name="Picture 2" descr="C:\Users\SONY\Desktop\IJRI-22-317-g011.jpg"/>
          <p:cNvPicPr>
            <a:picLocks noGrp="1" noChangeAspect="1" noChangeArrowheads="1"/>
          </p:cNvPicPr>
          <p:nvPr>
            <p:ph idx="1"/>
          </p:nvPr>
        </p:nvPicPr>
        <p:blipFill>
          <a:blip r:embed="rId2" cstate="print"/>
          <a:srcRect/>
          <a:stretch>
            <a:fillRect/>
          </a:stretch>
        </p:blipFill>
        <p:spPr bwMode="auto">
          <a:xfrm>
            <a:off x="683568" y="1935163"/>
            <a:ext cx="7848872" cy="4590181"/>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Anterior </a:t>
            </a:r>
            <a:r>
              <a:rPr lang="en-IN" dirty="0" err="1" smtClean="0"/>
              <a:t>clinoid</a:t>
            </a:r>
            <a:r>
              <a:rPr lang="en-IN" dirty="0" smtClean="0"/>
              <a:t> process pneumatization is associated with type II and type III optic nerve and predisposes this nerve to injury during FESS.</a:t>
            </a:r>
          </a:p>
          <a:p>
            <a:r>
              <a:rPr lang="en-IN" dirty="0" smtClean="0"/>
              <a:t>Type II: The nerve courses adjacent to the sphenoid sinus, causing an indentation of the sinus wall, but without contact with the posterior ethmoid air cell.</a:t>
            </a:r>
          </a:p>
          <a:p>
            <a:r>
              <a:rPr lang="en-IN" dirty="0" smtClean="0"/>
              <a:t>Type III: The nerve courses through the sphenoid sinus with at least 50% of the nerve being surrounded by air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solidFill>
                  <a:schemeClr val="tx1"/>
                </a:solidFill>
              </a:rPr>
              <a:t>Coronal CT showing type II optic nerve (curved arrows) causing an indentation of the sinus wall, but without contact with the posterior ethmoid air cell</a:t>
            </a:r>
            <a:r>
              <a:rPr lang="en-IN" sz="2400" b="1" dirty="0" smtClean="0"/>
              <a:t/>
            </a:r>
            <a:br>
              <a:rPr lang="en-IN" sz="2400" b="1" dirty="0" smtClean="0"/>
            </a:br>
            <a:endParaRPr lang="en-IN" sz="2400" b="1" dirty="0"/>
          </a:p>
        </p:txBody>
      </p:sp>
      <p:pic>
        <p:nvPicPr>
          <p:cNvPr id="27650" name="Picture 2" descr="C:\Users\SONY\Desktop\IJRI-22-317-g012.jpg"/>
          <p:cNvPicPr>
            <a:picLocks noGrp="1" noChangeAspect="1" noChangeArrowheads="1"/>
          </p:cNvPicPr>
          <p:nvPr>
            <p:ph idx="1"/>
          </p:nvPr>
        </p:nvPicPr>
        <p:blipFill>
          <a:blip r:embed="rId2" cstate="print"/>
          <a:srcRect/>
          <a:stretch>
            <a:fillRect/>
          </a:stretch>
        </p:blipFill>
        <p:spPr bwMode="auto">
          <a:xfrm>
            <a:off x="1115616" y="1484784"/>
            <a:ext cx="7128792" cy="4968551"/>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Coronal CT shows type III optic nerve (arrows) where more than 50% of the nerve is surrounded by air</a:t>
            </a:r>
            <a:r>
              <a:rPr lang="en-IN" sz="2800" dirty="0" smtClean="0"/>
              <a:t/>
            </a:r>
            <a:br>
              <a:rPr lang="en-IN" sz="2800" dirty="0" smtClean="0"/>
            </a:br>
            <a:endParaRPr lang="en-IN" sz="2800" dirty="0"/>
          </a:p>
        </p:txBody>
      </p:sp>
      <p:pic>
        <p:nvPicPr>
          <p:cNvPr id="28674" name="Picture 2" descr="C:\Users\SONY\Desktop\IJRI-22-317-g013.jpg"/>
          <p:cNvPicPr>
            <a:picLocks noGrp="1" noChangeAspect="1" noChangeArrowheads="1"/>
          </p:cNvPicPr>
          <p:nvPr>
            <p:ph idx="1"/>
          </p:nvPr>
        </p:nvPicPr>
        <p:blipFill>
          <a:blip r:embed="rId2" cstate="print"/>
          <a:srcRect/>
          <a:stretch>
            <a:fillRect/>
          </a:stretch>
        </p:blipFill>
        <p:spPr bwMode="auto">
          <a:xfrm>
            <a:off x="1644320" y="1935163"/>
            <a:ext cx="5855359" cy="4389437"/>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Type IV: The nerve course lies immediately adjacent to the sphenoid and posterior ethmoid sinus </a:t>
            </a:r>
          </a:p>
          <a:p>
            <a:r>
              <a:rPr lang="en-IN" dirty="0" smtClean="0"/>
              <a:t>Delano, </a:t>
            </a:r>
            <a:r>
              <a:rPr lang="en-IN" i="1" dirty="0" smtClean="0"/>
              <a:t>et al</a:t>
            </a:r>
            <a:r>
              <a:rPr lang="en-IN" dirty="0" smtClean="0"/>
              <a:t>., found that 85% of optic nerves associated with a pneumatized anterior </a:t>
            </a:r>
            <a:r>
              <a:rPr lang="en-IN" dirty="0" err="1" smtClean="0"/>
              <a:t>clinoid</a:t>
            </a:r>
            <a:r>
              <a:rPr lang="en-IN" dirty="0" smtClean="0"/>
              <a:t> process were of type II or type III configuration, and of these, 77% showed dehiscence indicating the vulnerability of the optic nerve during FESS.</a:t>
            </a:r>
          </a:p>
          <a:p>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400" b="1" dirty="0" smtClean="0"/>
              <a:t>Coronal CT showing type IV optic nerve on the right (arrow) -The nerve course lies immediately adjacent to the sphenoid and posterior ethmoid sinus. O: </a:t>
            </a:r>
            <a:r>
              <a:rPr lang="en-IN" sz="2400" b="1" dirty="0" err="1" smtClean="0"/>
              <a:t>Onodi</a:t>
            </a:r>
            <a:r>
              <a:rPr lang="en-IN" sz="2400" b="1" dirty="0" smtClean="0"/>
              <a:t> cell; S: Sphenoid sinus</a:t>
            </a:r>
            <a:br>
              <a:rPr lang="en-IN" sz="2400" b="1" dirty="0" smtClean="0"/>
            </a:br>
            <a:endParaRPr lang="en-IN" sz="2400" b="1" dirty="0"/>
          </a:p>
        </p:txBody>
      </p:sp>
      <p:pic>
        <p:nvPicPr>
          <p:cNvPr id="29698" name="Picture 2" descr="C:\Users\SONY\Desktop\IJRI-22-317-g014.jpg"/>
          <p:cNvPicPr>
            <a:picLocks noGrp="1" noChangeAspect="1" noChangeArrowheads="1"/>
          </p:cNvPicPr>
          <p:nvPr>
            <p:ph idx="1"/>
          </p:nvPr>
        </p:nvPicPr>
        <p:blipFill>
          <a:blip r:embed="rId2" cstate="print"/>
          <a:srcRect/>
          <a:stretch>
            <a:fillRect/>
          </a:stretch>
        </p:blipFill>
        <p:spPr bwMode="auto">
          <a:xfrm>
            <a:off x="683568" y="1772816"/>
            <a:ext cx="7776864" cy="4752528"/>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800" b="1" dirty="0" smtClean="0"/>
              <a:t>Coronal CT showing type IV optic nerve bilaterally (arrows). O: </a:t>
            </a:r>
            <a:r>
              <a:rPr lang="en-IN" sz="2800" b="1" dirty="0" err="1" smtClean="0"/>
              <a:t>Onodi</a:t>
            </a:r>
            <a:r>
              <a:rPr lang="en-IN" sz="2800" b="1" dirty="0" smtClean="0"/>
              <a:t> cell; S: Sphenoid sinus</a:t>
            </a:r>
            <a:br>
              <a:rPr lang="en-IN" sz="2800" b="1" dirty="0" smtClean="0"/>
            </a:br>
            <a:endParaRPr lang="en-IN" sz="2800" b="1" dirty="0"/>
          </a:p>
        </p:txBody>
      </p:sp>
      <p:pic>
        <p:nvPicPr>
          <p:cNvPr id="31746" name="Picture 2" descr="C:\Users\SONY\Desktop\IJRI-22-317-g015.jpg"/>
          <p:cNvPicPr>
            <a:picLocks noGrp="1" noChangeAspect="1" noChangeArrowheads="1"/>
          </p:cNvPicPr>
          <p:nvPr>
            <p:ph idx="1"/>
          </p:nvPr>
        </p:nvPicPr>
        <p:blipFill>
          <a:blip r:embed="rId2" cstate="print"/>
          <a:srcRect/>
          <a:stretch>
            <a:fillRect/>
          </a:stretch>
        </p:blipFill>
        <p:spPr bwMode="auto">
          <a:xfrm>
            <a:off x="971600" y="1556792"/>
            <a:ext cx="7416824" cy="489654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rPr>
              <a:t>Nasal </a:t>
            </a:r>
            <a:r>
              <a:rPr lang="en-IN" b="1" dirty="0" err="1" smtClean="0">
                <a:solidFill>
                  <a:schemeClr val="tx1"/>
                </a:solidFill>
              </a:rPr>
              <a:t>turbinates</a:t>
            </a:r>
            <a:endParaRPr lang="en-IN" b="1" dirty="0">
              <a:solidFill>
                <a:schemeClr val="tx1"/>
              </a:solidFill>
            </a:endParaRPr>
          </a:p>
        </p:txBody>
      </p:sp>
      <p:sp>
        <p:nvSpPr>
          <p:cNvPr id="3" name="Content Placeholder 2"/>
          <p:cNvSpPr>
            <a:spLocks noGrp="1"/>
          </p:cNvSpPr>
          <p:nvPr>
            <p:ph idx="1"/>
          </p:nvPr>
        </p:nvSpPr>
        <p:spPr/>
        <p:txBody>
          <a:bodyPr>
            <a:normAutofit fontScale="92500"/>
          </a:bodyPr>
          <a:lstStyle/>
          <a:p>
            <a:r>
              <a:rPr lang="en-IN" dirty="0" smtClean="0"/>
              <a:t>The lateral nasal wall contains three bulbous projections, namely the superior, middle, and inferior </a:t>
            </a:r>
            <a:r>
              <a:rPr lang="en-IN" dirty="0" err="1" smtClean="0"/>
              <a:t>turbinates</a:t>
            </a:r>
            <a:r>
              <a:rPr lang="en-IN" dirty="0" smtClean="0"/>
              <a:t> (</a:t>
            </a:r>
            <a:r>
              <a:rPr lang="en-IN" dirty="0" err="1" smtClean="0"/>
              <a:t>conchae</a:t>
            </a:r>
            <a:r>
              <a:rPr lang="en-IN" dirty="0" smtClean="0"/>
              <a:t>), which divide the nasal cavity into superior, middle, and inferior </a:t>
            </a:r>
            <a:r>
              <a:rPr lang="en-IN" dirty="0" err="1" smtClean="0"/>
              <a:t>meati</a:t>
            </a:r>
            <a:r>
              <a:rPr lang="en-IN" dirty="0" smtClean="0"/>
              <a:t>. </a:t>
            </a:r>
          </a:p>
          <a:p>
            <a:r>
              <a:rPr lang="en-IN" dirty="0" smtClean="0"/>
              <a:t>The superior </a:t>
            </a:r>
            <a:r>
              <a:rPr lang="en-IN" dirty="0" err="1" smtClean="0"/>
              <a:t>meatus</a:t>
            </a:r>
            <a:r>
              <a:rPr lang="en-IN" dirty="0" smtClean="0"/>
              <a:t> drains the posterior </a:t>
            </a:r>
            <a:r>
              <a:rPr lang="en-IN" dirty="0" err="1" smtClean="0"/>
              <a:t>ethmoid</a:t>
            </a:r>
            <a:r>
              <a:rPr lang="en-IN" dirty="0" smtClean="0"/>
              <a:t> air cells and the sphenoid sinus via the </a:t>
            </a:r>
            <a:r>
              <a:rPr lang="en-IN" dirty="0" err="1" smtClean="0"/>
              <a:t>sphenoethmoidal</a:t>
            </a:r>
            <a:r>
              <a:rPr lang="en-IN" dirty="0" smtClean="0"/>
              <a:t> recess. </a:t>
            </a:r>
          </a:p>
          <a:p>
            <a:r>
              <a:rPr lang="en-IN" dirty="0" smtClean="0"/>
              <a:t>The middle </a:t>
            </a:r>
            <a:r>
              <a:rPr lang="en-IN" dirty="0" err="1" smtClean="0"/>
              <a:t>meatus</a:t>
            </a:r>
            <a:r>
              <a:rPr lang="en-IN" dirty="0" smtClean="0"/>
              <a:t> drains the frontal sinus via the </a:t>
            </a:r>
            <a:r>
              <a:rPr lang="en-IN" dirty="0" err="1" smtClean="0"/>
              <a:t>nasofrontal</a:t>
            </a:r>
            <a:r>
              <a:rPr lang="en-IN" dirty="0" smtClean="0"/>
              <a:t> recess, the maxillary sinus via the maxillary </a:t>
            </a:r>
            <a:r>
              <a:rPr lang="en-IN" dirty="0" err="1" smtClean="0"/>
              <a:t>ostium</a:t>
            </a:r>
            <a:r>
              <a:rPr lang="en-IN" dirty="0" smtClean="0"/>
              <a:t>, and the anterior </a:t>
            </a:r>
            <a:r>
              <a:rPr lang="en-IN" dirty="0" err="1" smtClean="0"/>
              <a:t>ethmoid</a:t>
            </a:r>
            <a:r>
              <a:rPr lang="en-IN" dirty="0" smtClean="0"/>
              <a:t> air cells via the </a:t>
            </a:r>
            <a:r>
              <a:rPr lang="en-IN" dirty="0" err="1" smtClean="0"/>
              <a:t>ethmoid</a:t>
            </a:r>
            <a:r>
              <a:rPr lang="en-IN" dirty="0" smtClean="0"/>
              <a:t> cell </a:t>
            </a:r>
            <a:r>
              <a:rPr lang="en-IN" dirty="0" err="1" smtClean="0"/>
              <a:t>ostia</a:t>
            </a:r>
            <a:r>
              <a:rPr lang="en-IN" dirty="0" smtClean="0"/>
              <a:t>. </a:t>
            </a:r>
          </a:p>
          <a:p>
            <a:r>
              <a:rPr lang="en-IN" dirty="0" smtClean="0"/>
              <a:t>The </a:t>
            </a:r>
            <a:r>
              <a:rPr lang="en-IN" dirty="0" err="1" smtClean="0"/>
              <a:t>nasolacrimal</a:t>
            </a:r>
            <a:r>
              <a:rPr lang="en-IN" dirty="0" smtClean="0"/>
              <a:t> duct drains into the inferior </a:t>
            </a:r>
            <a:r>
              <a:rPr lang="en-IN" dirty="0" err="1" smtClean="0"/>
              <a:t>meatus</a:t>
            </a:r>
            <a:r>
              <a:rPr lang="en-IN" dirty="0" smtClean="0"/>
              <a:t>.</a:t>
            </a:r>
          </a:p>
          <a:p>
            <a:endParaRPr lang="en-IN"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368152"/>
          </a:xfrm>
        </p:spPr>
        <p:txBody>
          <a:bodyPr>
            <a:normAutofit fontScale="90000"/>
          </a:bodyPr>
          <a:lstStyle/>
          <a:p>
            <a:r>
              <a:rPr lang="en-IN" sz="2400" b="1" dirty="0" smtClean="0">
                <a:solidFill>
                  <a:schemeClr val="tx1"/>
                </a:solidFill>
              </a:rPr>
              <a:t>Coronal CT shows pneumatisation of anterior </a:t>
            </a:r>
            <a:r>
              <a:rPr lang="en-IN" sz="2400" b="1" dirty="0" err="1" smtClean="0">
                <a:solidFill>
                  <a:schemeClr val="tx1"/>
                </a:solidFill>
              </a:rPr>
              <a:t>clinoid</a:t>
            </a:r>
            <a:r>
              <a:rPr lang="en-IN" sz="2400" b="1" dirty="0" smtClean="0">
                <a:solidFill>
                  <a:schemeClr val="tx1"/>
                </a:solidFill>
              </a:rPr>
              <a:t> process (stars) with type III optic nerve (stars) with bony canal dehiscence bilaterally</a:t>
            </a:r>
            <a:r>
              <a:rPr lang="en-IN" sz="2400" dirty="0" smtClean="0"/>
              <a:t/>
            </a:r>
            <a:br>
              <a:rPr lang="en-IN" sz="2400" dirty="0" smtClean="0"/>
            </a:br>
            <a:r>
              <a:rPr lang="en-IN" sz="2400" b="1" dirty="0" smtClean="0"/>
              <a:t/>
            </a:r>
            <a:br>
              <a:rPr lang="en-IN" sz="2400" b="1" dirty="0" smtClean="0"/>
            </a:br>
            <a:endParaRPr lang="en-IN" sz="2400" b="1" dirty="0"/>
          </a:p>
        </p:txBody>
      </p:sp>
      <p:pic>
        <p:nvPicPr>
          <p:cNvPr id="30722" name="Picture 2" descr="C:\Users\SONY\Desktop\IJRI-22-317-g016.jpg"/>
          <p:cNvPicPr>
            <a:picLocks noGrp="1" noChangeAspect="1" noChangeArrowheads="1"/>
          </p:cNvPicPr>
          <p:nvPr>
            <p:ph idx="1"/>
          </p:nvPr>
        </p:nvPicPr>
        <p:blipFill>
          <a:blip r:embed="rId2" cstate="print"/>
          <a:srcRect/>
          <a:stretch>
            <a:fillRect/>
          </a:stretch>
        </p:blipFill>
        <p:spPr bwMode="auto">
          <a:xfrm>
            <a:off x="683568" y="1935163"/>
            <a:ext cx="7920880" cy="4590181"/>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rPr>
              <a:t>sphenoid sinus septa</a:t>
            </a:r>
            <a:endParaRPr lang="en-IN" b="1" dirty="0">
              <a:solidFill>
                <a:schemeClr val="tx1"/>
              </a:solidFill>
            </a:endParaRPr>
          </a:p>
        </p:txBody>
      </p:sp>
      <p:sp>
        <p:nvSpPr>
          <p:cNvPr id="3" name="Content Placeholder 2"/>
          <p:cNvSpPr>
            <a:spLocks noGrp="1"/>
          </p:cNvSpPr>
          <p:nvPr>
            <p:ph idx="1"/>
          </p:nvPr>
        </p:nvSpPr>
        <p:spPr/>
        <p:txBody>
          <a:bodyPr>
            <a:normAutofit/>
          </a:bodyPr>
          <a:lstStyle/>
          <a:p>
            <a:r>
              <a:rPr lang="en-IN" dirty="0" smtClean="0"/>
              <a:t>The sphenoid sinus septa may be attached to the bony canal of the optic nerve, predisposing the nerve to injury during surgery)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chemeClr val="tx1"/>
                </a:solidFill>
              </a:rPr>
              <a:t>Coronal CT showing sphenoid septa (arrow) attached to the bony walls of type III optic nerve bilaterally (stars</a:t>
            </a:r>
            <a:endParaRPr lang="en-IN" sz="2800" b="1" dirty="0">
              <a:solidFill>
                <a:schemeClr val="tx1"/>
              </a:solidFill>
            </a:endParaRPr>
          </a:p>
        </p:txBody>
      </p:sp>
      <p:pic>
        <p:nvPicPr>
          <p:cNvPr id="32770" name="Picture 2" descr="C:\Users\SONY\Desktop\IJRI-22-317-g017.jpg"/>
          <p:cNvPicPr>
            <a:picLocks noGrp="1" noChangeAspect="1" noChangeArrowheads="1"/>
          </p:cNvPicPr>
          <p:nvPr>
            <p:ph idx="1"/>
          </p:nvPr>
        </p:nvPicPr>
        <p:blipFill>
          <a:blip r:embed="rId2" cstate="print"/>
          <a:srcRect/>
          <a:stretch>
            <a:fillRect/>
          </a:stretch>
        </p:blipFill>
        <p:spPr bwMode="auto">
          <a:xfrm>
            <a:off x="1671992" y="1935163"/>
            <a:ext cx="5800015" cy="4389437"/>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Conclusion</a:t>
            </a:r>
          </a:p>
          <a:p>
            <a:r>
              <a:rPr lang="en-IN" dirty="0" smtClean="0"/>
              <a:t>To summarize, a thorough understanding of the paranasal sinus anatomy and its variations is important and essential for FESS surgeons</a:t>
            </a:r>
            <a:r>
              <a:rPr lang="en-IN" dirty="0" smtClean="0"/>
              <a:t>.</a:t>
            </a:r>
          </a:p>
          <a:p>
            <a:r>
              <a:rPr lang="en-IN" dirty="0" smtClean="0"/>
              <a:t> </a:t>
            </a:r>
            <a:r>
              <a:rPr lang="en-IN" dirty="0" smtClean="0"/>
              <a:t>The radiologist plays a vital role in providing the information required by the surgeons.</a:t>
            </a:r>
          </a:p>
          <a:p>
            <a:endParaRPr lang="en-IN"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3284984"/>
            <a:ext cx="3888432" cy="1152128"/>
          </a:xfrm>
        </p:spPr>
        <p:txBody>
          <a:bodyPr/>
          <a:lstStyle/>
          <a:p>
            <a:r>
              <a:rPr lang="en-US" b="1" dirty="0" smtClean="0">
                <a:solidFill>
                  <a:schemeClr val="tx1"/>
                </a:solidFill>
              </a:rPr>
              <a:t>Thank you</a:t>
            </a:r>
            <a:endParaRPr lang="en-IN" b="1" dirty="0">
              <a:solidFill>
                <a:schemeClr val="tx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solidFill>
                  <a:schemeClr val="tx1"/>
                </a:solidFill>
              </a:rPr>
              <a:t>Ethmoid</a:t>
            </a:r>
            <a:r>
              <a:rPr lang="en-IN" b="1" dirty="0" smtClean="0">
                <a:solidFill>
                  <a:schemeClr val="tx1"/>
                </a:solidFill>
              </a:rPr>
              <a:t> </a:t>
            </a:r>
            <a:r>
              <a:rPr lang="en-IN" b="1" dirty="0" err="1" smtClean="0">
                <a:solidFill>
                  <a:schemeClr val="tx1"/>
                </a:solidFill>
              </a:rPr>
              <a:t>Infundibulum</a:t>
            </a:r>
            <a:r>
              <a:rPr lang="en-IN" b="1" dirty="0" smtClean="0"/>
              <a:t/>
            </a:r>
            <a:br>
              <a:rPr lang="en-IN" b="1" dirty="0" smtClean="0"/>
            </a:br>
            <a:endParaRPr lang="en-IN" dirty="0"/>
          </a:p>
        </p:txBody>
      </p:sp>
      <p:sp>
        <p:nvSpPr>
          <p:cNvPr id="3" name="Content Placeholder 2"/>
          <p:cNvSpPr>
            <a:spLocks noGrp="1"/>
          </p:cNvSpPr>
          <p:nvPr>
            <p:ph idx="1"/>
          </p:nvPr>
        </p:nvSpPr>
        <p:spPr>
          <a:xfrm>
            <a:off x="457200" y="1628800"/>
            <a:ext cx="8229600" cy="4695800"/>
          </a:xfrm>
        </p:spPr>
        <p:txBody>
          <a:bodyPr/>
          <a:lstStyle/>
          <a:p>
            <a:r>
              <a:rPr lang="en-IN" dirty="0" smtClean="0"/>
              <a:t>The ethmoid </a:t>
            </a:r>
            <a:r>
              <a:rPr lang="en-IN" dirty="0" err="1" smtClean="0"/>
              <a:t>infundibulum</a:t>
            </a:r>
            <a:r>
              <a:rPr lang="en-IN" dirty="0" smtClean="0"/>
              <a:t> is bounded anteriorly by the uncinate process, </a:t>
            </a:r>
            <a:r>
              <a:rPr lang="en-IN" dirty="0" err="1" smtClean="0"/>
              <a:t>posteriorly</a:t>
            </a:r>
            <a:r>
              <a:rPr lang="en-IN" dirty="0" smtClean="0"/>
              <a:t> by the anterior walls of the bulla </a:t>
            </a:r>
            <a:r>
              <a:rPr lang="en-IN" dirty="0" err="1" smtClean="0"/>
              <a:t>ethmoidalis</a:t>
            </a:r>
            <a:r>
              <a:rPr lang="en-IN" dirty="0" smtClean="0"/>
              <a:t>, and laterally by the lamina </a:t>
            </a:r>
            <a:r>
              <a:rPr lang="en-IN" dirty="0" err="1" smtClean="0"/>
              <a:t>papyracea</a:t>
            </a:r>
            <a:r>
              <a:rPr lang="en-IN" dirty="0" smtClean="0"/>
              <a:t>. It opens into the middle </a:t>
            </a:r>
            <a:r>
              <a:rPr lang="en-IN" dirty="0" err="1" smtClean="0"/>
              <a:t>meatus</a:t>
            </a:r>
            <a:r>
              <a:rPr lang="en-IN" dirty="0" smtClean="0"/>
              <a:t> medially through the hiatus </a:t>
            </a:r>
            <a:r>
              <a:rPr lang="en-IN" dirty="0" err="1" smtClean="0"/>
              <a:t>semilunaris</a:t>
            </a:r>
            <a:r>
              <a:rPr lang="en-IN" dirty="0" smtClean="0"/>
              <a:t>. </a:t>
            </a:r>
          </a:p>
          <a:p>
            <a:r>
              <a:rPr lang="en-IN" dirty="0" smtClean="0"/>
              <a:t>On coronal CT scan, the bulla </a:t>
            </a:r>
            <a:r>
              <a:rPr lang="en-IN" dirty="0" err="1" smtClean="0"/>
              <a:t>ethmoidalis</a:t>
            </a:r>
            <a:r>
              <a:rPr lang="en-IN" dirty="0" smtClean="0"/>
              <a:t> is seen superior to the </a:t>
            </a:r>
            <a:r>
              <a:rPr lang="en-IN" dirty="0" err="1" smtClean="0"/>
              <a:t>ethmoid</a:t>
            </a:r>
            <a:r>
              <a:rPr lang="en-IN" dirty="0" smtClean="0"/>
              <a:t> </a:t>
            </a:r>
            <a:r>
              <a:rPr lang="en-IN" dirty="0" err="1" smtClean="0"/>
              <a:t>infundibulum</a:t>
            </a:r>
            <a:r>
              <a:rPr lang="en-IN" dirty="0" smtClean="0"/>
              <a:t>. The maxillary sinus </a:t>
            </a:r>
            <a:r>
              <a:rPr lang="en-IN" dirty="0" err="1" smtClean="0"/>
              <a:t>ostium</a:t>
            </a:r>
            <a:r>
              <a:rPr lang="en-IN" dirty="0" smtClean="0"/>
              <a:t> is seen to open into the floor of the </a:t>
            </a:r>
            <a:r>
              <a:rPr lang="en-IN" dirty="0" err="1" smtClean="0"/>
              <a:t>infundibulum</a:t>
            </a:r>
            <a:endParaRPr lang="en-IN" dirty="0" smtClean="0"/>
          </a:p>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578</TotalTime>
  <Words>3059</Words>
  <Application>Microsoft Office PowerPoint</Application>
  <PresentationFormat>On-screen Show (4:3)</PresentationFormat>
  <Paragraphs>185</Paragraphs>
  <Slides>95</Slides>
  <Notes>0</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Flow</vt:lpstr>
      <vt:lpstr>1_Flow</vt:lpstr>
      <vt:lpstr>VARIATIONS IN PARANASAL SINUSES</vt:lpstr>
      <vt:lpstr>Introduction</vt:lpstr>
      <vt:lpstr>Anatomy of paranasal sinuses</vt:lpstr>
      <vt:lpstr>Growth and development of paranasal sinuses</vt:lpstr>
      <vt:lpstr>Slide 5</vt:lpstr>
      <vt:lpstr>Osteomeatal unit</vt:lpstr>
      <vt:lpstr>Osteomeatal unit</vt:lpstr>
      <vt:lpstr>Coronal CT scan shows the osteomeatal unit which comprises of maxillary ostium, ethmoid infundibulum.</vt:lpstr>
      <vt:lpstr>Nasal turbinates</vt:lpstr>
      <vt:lpstr>Slide 10</vt:lpstr>
      <vt:lpstr>Functions of paranasal sinuses</vt:lpstr>
      <vt:lpstr>Projections for paranasal sinuses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LATERAL VIEW</vt:lpstr>
      <vt:lpstr>Slide 26</vt:lpstr>
      <vt:lpstr>NASAL SEPTUM </vt:lpstr>
      <vt:lpstr>Nasal septal spur</vt:lpstr>
      <vt:lpstr>Slide 29</vt:lpstr>
      <vt:lpstr>Posterior Nasal Septal Air Cell </vt:lpstr>
      <vt:lpstr>Posterior Nasal Septal Air Cell </vt:lpstr>
      <vt:lpstr>Middle Turbinate Variations </vt:lpstr>
      <vt:lpstr>Coronal CT showing paradoxical left middle turbinate (arrow)</vt:lpstr>
      <vt:lpstr>Slide 34</vt:lpstr>
      <vt:lpstr>Pneumatized bulbous portion of middle turbinate—concha bullosa—bilaterally</vt:lpstr>
      <vt:lpstr>Left lamellar concha</vt:lpstr>
      <vt:lpstr>Slide 37</vt:lpstr>
      <vt:lpstr>Slide 38</vt:lpstr>
      <vt:lpstr>UNCINATE PROCESS VARIATIONS   </vt:lpstr>
      <vt:lpstr>Slide 40</vt:lpstr>
      <vt:lpstr>Slide 41</vt:lpstr>
      <vt:lpstr>Slide 42</vt:lpstr>
      <vt:lpstr>Coronal CT showing bilaterally pneumatized uncinate process (arrow). Also note bilateral concha bullosa (stars)</vt:lpstr>
      <vt:lpstr>PARANASAL SINUSES PNEUMATIZATION EXTENT </vt:lpstr>
      <vt:lpstr>Frontal sinus extension</vt:lpstr>
      <vt:lpstr>Maxillary sinus extension</vt:lpstr>
      <vt:lpstr>Slide 47</vt:lpstr>
      <vt:lpstr>Slide 48</vt:lpstr>
      <vt:lpstr>Ethmoid Roof</vt:lpstr>
      <vt:lpstr>VARIATIONS OF THE CRIBRIFORM PLATE   </vt:lpstr>
      <vt:lpstr>Slide 51</vt:lpstr>
      <vt:lpstr>Coronal CT scan shows that the ethmoid roofs are almost in the same plane as the cribriform plate (double arrow) – Keros type I </vt:lpstr>
      <vt:lpstr>Coronal CT reveals the olfactory fossae are deeper and the lateral lamellae are longer (double arrow) – Keros type II </vt:lpstr>
      <vt:lpstr>Coronal CT shows that the olfactory fossae are very deep (double arrow) – Keros type III  </vt:lpstr>
      <vt:lpstr>ETHMOID CELLS VARIATIONS   </vt:lpstr>
      <vt:lpstr>Slide 56</vt:lpstr>
      <vt:lpstr>Coronal CT shows right Haller cell (star). These cells may contribute to narrowing of the infundibulum</vt:lpstr>
      <vt:lpstr>Agger nasi cells</vt:lpstr>
      <vt:lpstr>Slide 59</vt:lpstr>
      <vt:lpstr>Onodi cells</vt:lpstr>
      <vt:lpstr>CT PNS, coronal view, shows a septate Onodi cell (O) extending superiorly and laterally to the sphenoid sinus (S). Also seen is the extension of the Onodi cell laterally to that of the optic canal (star) </vt:lpstr>
      <vt:lpstr>Slide 62</vt:lpstr>
      <vt:lpstr>Bulla frontalis</vt:lpstr>
      <vt:lpstr>Slide 64</vt:lpstr>
      <vt:lpstr>Frontal Recess </vt:lpstr>
      <vt:lpstr>Slide 66</vt:lpstr>
      <vt:lpstr>Slide 67</vt:lpstr>
      <vt:lpstr>Bulla Ethmoidalis </vt:lpstr>
      <vt:lpstr>Coronal CT shows ethmoid bulla (arrow) superior to the ethmoid infundibulum (star)</vt:lpstr>
      <vt:lpstr>MAXILLARY SINUSES SEPTA </vt:lpstr>
      <vt:lpstr>Slide 71</vt:lpstr>
      <vt:lpstr>ACCESSORY MAXILLARY OSTIA </vt:lpstr>
      <vt:lpstr>Slide 73</vt:lpstr>
      <vt:lpstr>Aerated Crista Galli </vt:lpstr>
      <vt:lpstr>Aerated crista galli</vt:lpstr>
      <vt:lpstr>Sphenoid Sinus </vt:lpstr>
      <vt:lpstr>Coronal CT shows the sphenoid septum deviated to the right (arrow); it is seen to insert over the bone covering the right internal carotid artery (C) </vt:lpstr>
      <vt:lpstr>Agenesis of the sphenoid sinus may be seen Coronal CT shows agenesis of the sphenoid sinus</vt:lpstr>
      <vt:lpstr>Coronal CT image reveals pneumatization of the anterior clinoid process (bent up arrow) and bilateral pterygoid processes (star), with protrusion and partial dehiscence of bilateral vidian nerves (arrow) </vt:lpstr>
      <vt:lpstr>Coronal CT showing pneumatized bilateral greater wing of sphenoid (star), with protrusion of maxillary nerve bilaterally (arrow). The left maxillary nerve is dehiscent. Note also the protuberant vidian nerves bilaterally (downward curved arrow) </vt:lpstr>
      <vt:lpstr>Variations of the Optic Nerve </vt:lpstr>
      <vt:lpstr>Slide 82</vt:lpstr>
      <vt:lpstr>Coronal CT showing type I optic nerve (arrows) the nerve is seen to course immediately adjacent to the sphenoid sinus, without contact with the posterior ethmoid air cell  </vt:lpstr>
      <vt:lpstr>Slide 84</vt:lpstr>
      <vt:lpstr>Coronal CT showing type II optic nerve (curved arrows) causing an indentation of the sinus wall, but without contact with the posterior ethmoid air cell </vt:lpstr>
      <vt:lpstr>Coronal CT shows type III optic nerve (arrows) where more than 50% of the nerve is surrounded by air </vt:lpstr>
      <vt:lpstr>Slide 87</vt:lpstr>
      <vt:lpstr>Coronal CT showing type IV optic nerve on the right (arrow) -The nerve course lies immediately adjacent to the sphenoid and posterior ethmoid sinus. O: Onodi cell; S: Sphenoid sinus </vt:lpstr>
      <vt:lpstr>Coronal CT showing type IV optic nerve bilaterally (arrows). O: Onodi cell; S: Sphenoid sinus </vt:lpstr>
      <vt:lpstr>Coronal CT shows pneumatisation of anterior clinoid process (stars) with type III optic nerve (stars) with bony canal dehiscence bilaterally  </vt:lpstr>
      <vt:lpstr>sphenoid sinus septa</vt:lpstr>
      <vt:lpstr>Coronal CT showing sphenoid septa (arrow) attached to the bony walls of type III optic nerve bilaterally (stars</vt:lpstr>
      <vt:lpstr>Slide 93</vt:lpstr>
      <vt:lpstr>Thank you</vt:lpstr>
      <vt:lpstr>Ethmoid Infundibulum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VARIATIONS IN PARANASAL SINUSES</dc:title>
  <dc:creator>SONY</dc:creator>
  <cp:lastModifiedBy>SONY</cp:lastModifiedBy>
  <cp:revision>212</cp:revision>
  <dcterms:created xsi:type="dcterms:W3CDTF">2016-11-30T15:32:27Z</dcterms:created>
  <dcterms:modified xsi:type="dcterms:W3CDTF">2016-12-01T20:35:54Z</dcterms:modified>
</cp:coreProperties>
</file>