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9" r:id="rId2"/>
    <p:sldId id="358" r:id="rId3"/>
    <p:sldId id="359" r:id="rId4"/>
    <p:sldId id="284" r:id="rId5"/>
    <p:sldId id="256" r:id="rId6"/>
    <p:sldId id="258" r:id="rId7"/>
    <p:sldId id="260" r:id="rId8"/>
    <p:sldId id="261" r:id="rId9"/>
    <p:sldId id="257" r:id="rId10"/>
    <p:sldId id="259" r:id="rId11"/>
    <p:sldId id="374" r:id="rId12"/>
    <p:sldId id="355" r:id="rId13"/>
    <p:sldId id="266" r:id="rId14"/>
    <p:sldId id="265" r:id="rId15"/>
    <p:sldId id="269" r:id="rId16"/>
    <p:sldId id="270" r:id="rId17"/>
    <p:sldId id="273" r:id="rId18"/>
    <p:sldId id="360" r:id="rId19"/>
    <p:sldId id="361" r:id="rId20"/>
    <p:sldId id="362" r:id="rId21"/>
    <p:sldId id="275" r:id="rId22"/>
    <p:sldId id="276" r:id="rId23"/>
    <p:sldId id="277" r:id="rId24"/>
    <p:sldId id="387" r:id="rId25"/>
    <p:sldId id="390" r:id="rId26"/>
    <p:sldId id="377" r:id="rId27"/>
    <p:sldId id="378" r:id="rId28"/>
    <p:sldId id="379" r:id="rId29"/>
    <p:sldId id="380" r:id="rId30"/>
    <p:sldId id="279" r:id="rId31"/>
    <p:sldId id="280" r:id="rId32"/>
    <p:sldId id="363" r:id="rId33"/>
    <p:sldId id="364" r:id="rId34"/>
    <p:sldId id="365" r:id="rId35"/>
    <p:sldId id="366" r:id="rId36"/>
    <p:sldId id="299" r:id="rId37"/>
    <p:sldId id="367" r:id="rId38"/>
    <p:sldId id="282" r:id="rId39"/>
    <p:sldId id="283" r:id="rId40"/>
    <p:sldId id="370" r:id="rId41"/>
    <p:sldId id="287" r:id="rId42"/>
    <p:sldId id="289" r:id="rId43"/>
    <p:sldId id="372" r:id="rId44"/>
    <p:sldId id="290" r:id="rId45"/>
    <p:sldId id="291" r:id="rId46"/>
    <p:sldId id="292" r:id="rId47"/>
    <p:sldId id="293" r:id="rId48"/>
    <p:sldId id="294" r:id="rId49"/>
    <p:sldId id="295" r:id="rId50"/>
    <p:sldId id="296" r:id="rId51"/>
    <p:sldId id="306" r:id="rId52"/>
    <p:sldId id="385" r:id="rId53"/>
    <p:sldId id="298" r:id="rId54"/>
    <p:sldId id="388" r:id="rId55"/>
    <p:sldId id="302" r:id="rId56"/>
    <p:sldId id="384" r:id="rId57"/>
    <p:sldId id="304" r:id="rId58"/>
    <p:sldId id="386" r:id="rId59"/>
    <p:sldId id="305" r:id="rId60"/>
    <p:sldId id="308" r:id="rId61"/>
    <p:sldId id="307" r:id="rId62"/>
    <p:sldId id="30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28" autoAdjust="0"/>
    <p:restoredTop sz="83837" autoAdjust="0"/>
  </p:normalViewPr>
  <p:slideViewPr>
    <p:cSldViewPr>
      <p:cViewPr varScale="1">
        <p:scale>
          <a:sx n="69" d="100"/>
          <a:sy n="69" d="100"/>
        </p:scale>
        <p:origin x="-133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76849-8F31-4D77-A0BD-17DDE337D7DF}"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en-US"/>
        </a:p>
      </dgm:t>
    </dgm:pt>
    <dgm:pt modelId="{D8740CAC-24A7-418A-BE0F-FC9855FD1A78}">
      <dgm:prSet phldrT="[Text]" custT="1"/>
      <dgm:spPr/>
      <dgm:t>
        <a:bodyPr/>
        <a:lstStyle/>
        <a:p>
          <a:r>
            <a:rPr lang="en-US" sz="3200" b="1" dirty="0" smtClean="0"/>
            <a:t>CNS</a:t>
          </a:r>
          <a:endParaRPr lang="en-US" sz="2100" b="1" dirty="0"/>
        </a:p>
      </dgm:t>
    </dgm:pt>
    <dgm:pt modelId="{B2F8EE89-D12F-4780-AAB2-F00D68E0AFEE}" type="parTrans" cxnId="{DAE5717D-3A8B-4B71-8FA9-348A37DCAFBC}">
      <dgm:prSet/>
      <dgm:spPr/>
      <dgm:t>
        <a:bodyPr/>
        <a:lstStyle/>
        <a:p>
          <a:endParaRPr lang="en-US"/>
        </a:p>
      </dgm:t>
    </dgm:pt>
    <dgm:pt modelId="{B6B208A0-9C54-4769-BA53-C0D61E845E5C}" type="sibTrans" cxnId="{DAE5717D-3A8B-4B71-8FA9-348A37DCAFBC}">
      <dgm:prSet/>
      <dgm:spPr/>
      <dgm:t>
        <a:bodyPr/>
        <a:lstStyle/>
        <a:p>
          <a:endParaRPr lang="en-US"/>
        </a:p>
      </dgm:t>
    </dgm:pt>
    <dgm:pt modelId="{71972420-57B6-457F-869D-6D74623E4746}">
      <dgm:prSet phldrT="[Text]"/>
      <dgm:spPr>
        <a:solidFill>
          <a:schemeClr val="accent6">
            <a:lumMod val="60000"/>
            <a:lumOff val="40000"/>
          </a:schemeClr>
        </a:solidFill>
      </dgm:spPr>
      <dgm:t>
        <a:bodyPr/>
        <a:lstStyle/>
        <a:p>
          <a:r>
            <a:rPr lang="en-US" dirty="0" err="1" smtClean="0"/>
            <a:t>Hemangioblastoma</a:t>
          </a:r>
          <a:endParaRPr lang="en-US" dirty="0"/>
        </a:p>
      </dgm:t>
    </dgm:pt>
    <dgm:pt modelId="{0B2759A8-1FA7-4719-9D94-333C54957F25}" type="parTrans" cxnId="{33C74295-71EC-4F95-AB4A-75B44DF5EEA9}">
      <dgm:prSet/>
      <dgm:spPr/>
      <dgm:t>
        <a:bodyPr/>
        <a:lstStyle/>
        <a:p>
          <a:endParaRPr lang="en-US" dirty="0"/>
        </a:p>
      </dgm:t>
    </dgm:pt>
    <dgm:pt modelId="{A600F423-043E-45F3-9297-682866B41AE6}" type="sibTrans" cxnId="{33C74295-71EC-4F95-AB4A-75B44DF5EEA9}">
      <dgm:prSet/>
      <dgm:spPr/>
      <dgm:t>
        <a:bodyPr/>
        <a:lstStyle/>
        <a:p>
          <a:endParaRPr lang="en-US"/>
        </a:p>
      </dgm:t>
    </dgm:pt>
    <dgm:pt modelId="{FA806E0C-5F8E-4E8F-BA33-DD249F18C5B9}">
      <dgm:prSet phldrT="[Text]"/>
      <dgm:spPr/>
      <dgm:t>
        <a:bodyPr/>
        <a:lstStyle/>
        <a:p>
          <a:r>
            <a:rPr lang="en-US" dirty="0" smtClean="0"/>
            <a:t>Choroid plexus </a:t>
          </a:r>
          <a:r>
            <a:rPr lang="en-US" dirty="0" err="1" smtClean="0"/>
            <a:t>papilloma</a:t>
          </a:r>
          <a:endParaRPr lang="en-US" dirty="0"/>
        </a:p>
      </dgm:t>
    </dgm:pt>
    <dgm:pt modelId="{54571DC3-0691-4A50-A900-5C7BCDDD0237}" type="parTrans" cxnId="{8FEF0707-51FA-48F9-A0E3-3932B65C55B7}">
      <dgm:prSet/>
      <dgm:spPr/>
      <dgm:t>
        <a:bodyPr/>
        <a:lstStyle/>
        <a:p>
          <a:endParaRPr lang="en-US" dirty="0"/>
        </a:p>
      </dgm:t>
    </dgm:pt>
    <dgm:pt modelId="{13ADB4DA-FBA5-4349-B2F0-A7CF27B4A88F}" type="sibTrans" cxnId="{8FEF0707-51FA-48F9-A0E3-3932B65C55B7}">
      <dgm:prSet/>
      <dgm:spPr/>
      <dgm:t>
        <a:bodyPr/>
        <a:lstStyle/>
        <a:p>
          <a:endParaRPr lang="en-US"/>
        </a:p>
      </dgm:t>
    </dgm:pt>
    <dgm:pt modelId="{2B81C6AC-1880-480E-93DB-8EFCFB59A09D}">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err="1" smtClean="0"/>
            <a:t>Endolymphatic</a:t>
          </a:r>
          <a:r>
            <a:rPr lang="en-US" dirty="0" smtClean="0"/>
            <a:t> sac tumor</a:t>
          </a:r>
        </a:p>
      </dgm:t>
    </dgm:pt>
    <dgm:pt modelId="{1707206F-1D70-40C8-BB69-E9687C3C02B6}" type="parTrans" cxnId="{5328985E-233A-4973-A788-41CAF2FED382}">
      <dgm:prSet/>
      <dgm:spPr/>
      <dgm:t>
        <a:bodyPr/>
        <a:lstStyle/>
        <a:p>
          <a:endParaRPr lang="en-US" dirty="0"/>
        </a:p>
      </dgm:t>
    </dgm:pt>
    <dgm:pt modelId="{5B45F320-C66C-463E-BE8F-E0C3117CF9EA}" type="sibTrans" cxnId="{5328985E-233A-4973-A788-41CAF2FED382}">
      <dgm:prSet/>
      <dgm:spPr/>
      <dgm:t>
        <a:bodyPr/>
        <a:lstStyle/>
        <a:p>
          <a:endParaRPr lang="en-US"/>
        </a:p>
      </dgm:t>
    </dgm:pt>
    <dgm:pt modelId="{C566A717-F997-4657-B864-F51994BDBB14}">
      <dgm:prSet/>
      <dgm:spPr/>
      <dgm:t>
        <a:bodyPr/>
        <a:lstStyle/>
        <a:p>
          <a:r>
            <a:rPr lang="en-US" dirty="0" err="1" smtClean="0"/>
            <a:t>Cerebellar</a:t>
          </a:r>
          <a:r>
            <a:rPr lang="en-US" dirty="0" smtClean="0"/>
            <a:t> </a:t>
          </a:r>
          <a:endParaRPr lang="en-US" dirty="0"/>
        </a:p>
      </dgm:t>
    </dgm:pt>
    <dgm:pt modelId="{6314798D-3E1A-44BC-BF45-1C4726FFC186}" type="parTrans" cxnId="{6A7AD1B3-64F4-46B0-805C-DD3F582D0E34}">
      <dgm:prSet/>
      <dgm:spPr/>
      <dgm:t>
        <a:bodyPr/>
        <a:lstStyle/>
        <a:p>
          <a:endParaRPr lang="en-US"/>
        </a:p>
      </dgm:t>
    </dgm:pt>
    <dgm:pt modelId="{C5B228AF-86C6-43C0-B23B-2B875F64A196}" type="sibTrans" cxnId="{6A7AD1B3-64F4-46B0-805C-DD3F582D0E34}">
      <dgm:prSet/>
      <dgm:spPr/>
      <dgm:t>
        <a:bodyPr/>
        <a:lstStyle/>
        <a:p>
          <a:endParaRPr lang="en-US"/>
        </a:p>
      </dgm:t>
    </dgm:pt>
    <dgm:pt modelId="{3323C435-211D-4A04-8870-A4E0ACB6424E}">
      <dgm:prSet/>
      <dgm:spPr/>
      <dgm:t>
        <a:bodyPr/>
        <a:lstStyle/>
        <a:p>
          <a:r>
            <a:rPr lang="en-US" dirty="0" smtClean="0"/>
            <a:t>Spinal </a:t>
          </a:r>
          <a:endParaRPr lang="en-US" dirty="0"/>
        </a:p>
      </dgm:t>
    </dgm:pt>
    <dgm:pt modelId="{F684FBF2-F457-4E59-858B-F82F52BE3D5E}" type="parTrans" cxnId="{9636F32C-8504-4467-AB2B-50792BF38D58}">
      <dgm:prSet/>
      <dgm:spPr/>
      <dgm:t>
        <a:bodyPr/>
        <a:lstStyle/>
        <a:p>
          <a:endParaRPr lang="en-US"/>
        </a:p>
      </dgm:t>
    </dgm:pt>
    <dgm:pt modelId="{0D6110DF-683D-4B9E-BDC3-4766B0C33039}" type="sibTrans" cxnId="{9636F32C-8504-4467-AB2B-50792BF38D58}">
      <dgm:prSet/>
      <dgm:spPr/>
      <dgm:t>
        <a:bodyPr/>
        <a:lstStyle/>
        <a:p>
          <a:endParaRPr lang="en-US"/>
        </a:p>
      </dgm:t>
    </dgm:pt>
    <dgm:pt modelId="{0239482B-54D8-478C-97F9-C1EEB7BA1142}">
      <dgm:prSet/>
      <dgm:spPr/>
      <dgm:t>
        <a:bodyPr/>
        <a:lstStyle/>
        <a:p>
          <a:r>
            <a:rPr lang="en-US" dirty="0" smtClean="0"/>
            <a:t>Retinal</a:t>
          </a:r>
          <a:endParaRPr lang="en-US" dirty="0"/>
        </a:p>
      </dgm:t>
    </dgm:pt>
    <dgm:pt modelId="{966E9CDF-13AF-43F4-A518-84A5AD02B8AE}" type="parTrans" cxnId="{F07AC56D-8A69-49FA-9DDE-82AEB1C1C994}">
      <dgm:prSet/>
      <dgm:spPr/>
      <dgm:t>
        <a:bodyPr/>
        <a:lstStyle/>
        <a:p>
          <a:endParaRPr lang="en-US"/>
        </a:p>
      </dgm:t>
    </dgm:pt>
    <dgm:pt modelId="{91DA00FA-76BF-4628-8C77-451C242C6C99}" type="sibTrans" cxnId="{F07AC56D-8A69-49FA-9DDE-82AEB1C1C994}">
      <dgm:prSet/>
      <dgm:spPr/>
      <dgm:t>
        <a:bodyPr/>
        <a:lstStyle/>
        <a:p>
          <a:endParaRPr lang="en-US"/>
        </a:p>
      </dgm:t>
    </dgm:pt>
    <dgm:pt modelId="{ABE12C95-BD6D-412D-AEE4-AA5BD49D7514}">
      <dgm:prSet/>
      <dgm:spPr/>
      <dgm:t>
        <a:bodyPr/>
        <a:lstStyle/>
        <a:p>
          <a:r>
            <a:rPr lang="en-US" dirty="0" smtClean="0"/>
            <a:t>most common presenting feature </a:t>
          </a:r>
        </a:p>
      </dgm:t>
    </dgm:pt>
    <dgm:pt modelId="{D054C661-DDD0-4AFE-9F0A-E43993D6963B}" type="parTrans" cxnId="{BF7232EB-B845-442A-A858-2B0A138235EE}">
      <dgm:prSet/>
      <dgm:spPr/>
      <dgm:t>
        <a:bodyPr/>
        <a:lstStyle/>
        <a:p>
          <a:endParaRPr lang="en-US"/>
        </a:p>
      </dgm:t>
    </dgm:pt>
    <dgm:pt modelId="{F085D975-0DBC-4C99-AFBB-8B6CCD014A97}" type="sibTrans" cxnId="{BF7232EB-B845-442A-A858-2B0A138235EE}">
      <dgm:prSet/>
      <dgm:spPr/>
      <dgm:t>
        <a:bodyPr/>
        <a:lstStyle/>
        <a:p>
          <a:endParaRPr lang="en-US"/>
        </a:p>
      </dgm:t>
    </dgm:pt>
    <dgm:pt modelId="{07592E18-18A0-432E-9E0E-0F63D9C8E432}">
      <dgm:prSet/>
      <dgm:spPr/>
      <dgm:t>
        <a:bodyPr/>
        <a:lstStyle/>
        <a:p>
          <a:r>
            <a:rPr lang="en-US" dirty="0" smtClean="0"/>
            <a:t>bilateral ELSTs considered pathognomonic for </a:t>
          </a:r>
          <a:r>
            <a:rPr lang="en-US" dirty="0" err="1" smtClean="0"/>
            <a:t>vHL</a:t>
          </a:r>
          <a:r>
            <a:rPr lang="en-US" dirty="0" smtClean="0"/>
            <a:t> </a:t>
          </a:r>
        </a:p>
      </dgm:t>
    </dgm:pt>
    <dgm:pt modelId="{07629171-B6DC-4847-A054-38414E1A151C}" type="parTrans" cxnId="{F9D64A15-4027-43CD-841D-98A50F359AD6}">
      <dgm:prSet/>
      <dgm:spPr/>
      <dgm:t>
        <a:bodyPr/>
        <a:lstStyle/>
        <a:p>
          <a:endParaRPr lang="en-US"/>
        </a:p>
      </dgm:t>
    </dgm:pt>
    <dgm:pt modelId="{6F802C2C-553E-4F86-8D45-300E367B17CB}" type="sibTrans" cxnId="{F9D64A15-4027-43CD-841D-98A50F359AD6}">
      <dgm:prSet/>
      <dgm:spPr/>
      <dgm:t>
        <a:bodyPr/>
        <a:lstStyle/>
        <a:p>
          <a:endParaRPr lang="en-US"/>
        </a:p>
      </dgm:t>
    </dgm:pt>
    <dgm:pt modelId="{FF8E5B91-EA30-4013-A099-383BFCBD526E}" type="pres">
      <dgm:prSet presAssocID="{7B876849-8F31-4D77-A0BD-17DDE337D7DF}" presName="hierChild1" presStyleCnt="0">
        <dgm:presLayoutVars>
          <dgm:orgChart val="1"/>
          <dgm:chPref val="1"/>
          <dgm:dir/>
          <dgm:animOne val="branch"/>
          <dgm:animLvl val="lvl"/>
          <dgm:resizeHandles/>
        </dgm:presLayoutVars>
      </dgm:prSet>
      <dgm:spPr/>
      <dgm:t>
        <a:bodyPr/>
        <a:lstStyle/>
        <a:p>
          <a:endParaRPr lang="en-US"/>
        </a:p>
      </dgm:t>
    </dgm:pt>
    <dgm:pt modelId="{3DCAA270-2BB7-4E36-BE5A-381B31C20E14}" type="pres">
      <dgm:prSet presAssocID="{D8740CAC-24A7-418A-BE0F-FC9855FD1A78}" presName="hierRoot1" presStyleCnt="0">
        <dgm:presLayoutVars>
          <dgm:hierBranch val="init"/>
        </dgm:presLayoutVars>
      </dgm:prSet>
      <dgm:spPr/>
    </dgm:pt>
    <dgm:pt modelId="{EA8F2885-5D20-4E73-8018-0E4DB6442C9A}" type="pres">
      <dgm:prSet presAssocID="{D8740CAC-24A7-418A-BE0F-FC9855FD1A78}" presName="rootComposite1" presStyleCnt="0"/>
      <dgm:spPr/>
    </dgm:pt>
    <dgm:pt modelId="{AD124AC4-C3E9-46F8-8009-CBD978863A59}" type="pres">
      <dgm:prSet presAssocID="{D8740CAC-24A7-418A-BE0F-FC9855FD1A78}" presName="rootText1" presStyleLbl="node0" presStyleIdx="0" presStyleCnt="3" custScaleX="154493">
        <dgm:presLayoutVars>
          <dgm:chPref val="3"/>
        </dgm:presLayoutVars>
      </dgm:prSet>
      <dgm:spPr/>
      <dgm:t>
        <a:bodyPr/>
        <a:lstStyle/>
        <a:p>
          <a:endParaRPr lang="en-US"/>
        </a:p>
      </dgm:t>
    </dgm:pt>
    <dgm:pt modelId="{5CA56087-4614-4F9E-A818-1EDBB25BF7A9}" type="pres">
      <dgm:prSet presAssocID="{D8740CAC-24A7-418A-BE0F-FC9855FD1A78}" presName="rootConnector1" presStyleLbl="node1" presStyleIdx="0" presStyleCnt="0"/>
      <dgm:spPr/>
      <dgm:t>
        <a:bodyPr/>
        <a:lstStyle/>
        <a:p>
          <a:endParaRPr lang="en-US"/>
        </a:p>
      </dgm:t>
    </dgm:pt>
    <dgm:pt modelId="{732F1017-8095-4B7C-A899-CE01B15E3755}" type="pres">
      <dgm:prSet presAssocID="{D8740CAC-24A7-418A-BE0F-FC9855FD1A78}" presName="hierChild2" presStyleCnt="0"/>
      <dgm:spPr/>
    </dgm:pt>
    <dgm:pt modelId="{B12303C8-404E-482A-9DE8-64D5303C461F}" type="pres">
      <dgm:prSet presAssocID="{0B2759A8-1FA7-4719-9D94-333C54957F25}" presName="Name37" presStyleLbl="parChTrans1D2" presStyleIdx="0" presStyleCnt="3"/>
      <dgm:spPr/>
      <dgm:t>
        <a:bodyPr/>
        <a:lstStyle/>
        <a:p>
          <a:endParaRPr lang="en-US"/>
        </a:p>
      </dgm:t>
    </dgm:pt>
    <dgm:pt modelId="{BE0E74D9-88DA-4E8F-AEEA-01D16A0EAAC4}" type="pres">
      <dgm:prSet presAssocID="{71972420-57B6-457F-869D-6D74623E4746}" presName="hierRoot2" presStyleCnt="0">
        <dgm:presLayoutVars>
          <dgm:hierBranch val="init"/>
        </dgm:presLayoutVars>
      </dgm:prSet>
      <dgm:spPr/>
    </dgm:pt>
    <dgm:pt modelId="{46F2B8C2-15A1-45DC-8EF8-626B7BE19676}" type="pres">
      <dgm:prSet presAssocID="{71972420-57B6-457F-869D-6D74623E4746}" presName="rootComposite" presStyleCnt="0"/>
      <dgm:spPr/>
    </dgm:pt>
    <dgm:pt modelId="{F46ABFEE-7E81-4DD9-806B-09AA513488B1}" type="pres">
      <dgm:prSet presAssocID="{71972420-57B6-457F-869D-6D74623E4746}" presName="rootText" presStyleLbl="node2" presStyleIdx="0" presStyleCnt="3" custScaleX="161797">
        <dgm:presLayoutVars>
          <dgm:chPref val="3"/>
        </dgm:presLayoutVars>
      </dgm:prSet>
      <dgm:spPr/>
      <dgm:t>
        <a:bodyPr/>
        <a:lstStyle/>
        <a:p>
          <a:endParaRPr lang="en-US"/>
        </a:p>
      </dgm:t>
    </dgm:pt>
    <dgm:pt modelId="{D3EA40D4-5107-45F1-93A0-C10AADA2D273}" type="pres">
      <dgm:prSet presAssocID="{71972420-57B6-457F-869D-6D74623E4746}" presName="rootConnector" presStyleLbl="node2" presStyleIdx="0" presStyleCnt="3"/>
      <dgm:spPr/>
      <dgm:t>
        <a:bodyPr/>
        <a:lstStyle/>
        <a:p>
          <a:endParaRPr lang="en-US"/>
        </a:p>
      </dgm:t>
    </dgm:pt>
    <dgm:pt modelId="{9DD763AF-FB3E-40D3-8AE6-BE0EEA75673C}" type="pres">
      <dgm:prSet presAssocID="{71972420-57B6-457F-869D-6D74623E4746}" presName="hierChild4" presStyleCnt="0"/>
      <dgm:spPr/>
    </dgm:pt>
    <dgm:pt modelId="{035EA217-C911-45CC-98C4-A44E7EE45A48}" type="pres">
      <dgm:prSet presAssocID="{6314798D-3E1A-44BC-BF45-1C4726FFC186}" presName="Name37" presStyleLbl="parChTrans1D3" presStyleIdx="0" presStyleCnt="3"/>
      <dgm:spPr/>
      <dgm:t>
        <a:bodyPr/>
        <a:lstStyle/>
        <a:p>
          <a:endParaRPr lang="en-US"/>
        </a:p>
      </dgm:t>
    </dgm:pt>
    <dgm:pt modelId="{5BFDDEE6-1393-4AD3-88D7-65EBF6711C70}" type="pres">
      <dgm:prSet presAssocID="{C566A717-F997-4657-B864-F51994BDBB14}" presName="hierRoot2" presStyleCnt="0">
        <dgm:presLayoutVars>
          <dgm:hierBranch val="init"/>
        </dgm:presLayoutVars>
      </dgm:prSet>
      <dgm:spPr/>
    </dgm:pt>
    <dgm:pt modelId="{ACA26B70-7545-476F-9393-AD3D642F07CF}" type="pres">
      <dgm:prSet presAssocID="{C566A717-F997-4657-B864-F51994BDBB14}" presName="rootComposite" presStyleCnt="0"/>
      <dgm:spPr/>
    </dgm:pt>
    <dgm:pt modelId="{BB11D5DD-6570-4B61-AF05-1BF54B969D41}" type="pres">
      <dgm:prSet presAssocID="{C566A717-F997-4657-B864-F51994BDBB14}" presName="rootText" presStyleLbl="node3" presStyleIdx="0" presStyleCnt="3">
        <dgm:presLayoutVars>
          <dgm:chPref val="3"/>
        </dgm:presLayoutVars>
      </dgm:prSet>
      <dgm:spPr/>
      <dgm:t>
        <a:bodyPr/>
        <a:lstStyle/>
        <a:p>
          <a:endParaRPr lang="en-US"/>
        </a:p>
      </dgm:t>
    </dgm:pt>
    <dgm:pt modelId="{B3EA5D86-A6B0-4DDC-AF62-04E8754347A6}" type="pres">
      <dgm:prSet presAssocID="{C566A717-F997-4657-B864-F51994BDBB14}" presName="rootConnector" presStyleLbl="node3" presStyleIdx="0" presStyleCnt="3"/>
      <dgm:spPr/>
      <dgm:t>
        <a:bodyPr/>
        <a:lstStyle/>
        <a:p>
          <a:endParaRPr lang="en-US"/>
        </a:p>
      </dgm:t>
    </dgm:pt>
    <dgm:pt modelId="{0367238E-FDF2-4788-A0C6-DB6AD35F2B5B}" type="pres">
      <dgm:prSet presAssocID="{C566A717-F997-4657-B864-F51994BDBB14}" presName="hierChild4" presStyleCnt="0"/>
      <dgm:spPr/>
    </dgm:pt>
    <dgm:pt modelId="{BD14BEA4-4796-432D-B2FA-07DC4A7080BC}" type="pres">
      <dgm:prSet presAssocID="{C566A717-F997-4657-B864-F51994BDBB14}" presName="hierChild5" presStyleCnt="0"/>
      <dgm:spPr/>
    </dgm:pt>
    <dgm:pt modelId="{7B8A39D4-E71D-45E4-AAE8-B6585C70F5CB}" type="pres">
      <dgm:prSet presAssocID="{F684FBF2-F457-4E59-858B-F82F52BE3D5E}" presName="Name37" presStyleLbl="parChTrans1D3" presStyleIdx="1" presStyleCnt="3"/>
      <dgm:spPr/>
      <dgm:t>
        <a:bodyPr/>
        <a:lstStyle/>
        <a:p>
          <a:endParaRPr lang="en-US"/>
        </a:p>
      </dgm:t>
    </dgm:pt>
    <dgm:pt modelId="{DB2997F8-3AD0-42EE-AEAC-B11B75A94C2F}" type="pres">
      <dgm:prSet presAssocID="{3323C435-211D-4A04-8870-A4E0ACB6424E}" presName="hierRoot2" presStyleCnt="0">
        <dgm:presLayoutVars>
          <dgm:hierBranch val="init"/>
        </dgm:presLayoutVars>
      </dgm:prSet>
      <dgm:spPr/>
    </dgm:pt>
    <dgm:pt modelId="{9BB94A3B-08AA-4393-B193-27DAAD370600}" type="pres">
      <dgm:prSet presAssocID="{3323C435-211D-4A04-8870-A4E0ACB6424E}" presName="rootComposite" presStyleCnt="0"/>
      <dgm:spPr/>
    </dgm:pt>
    <dgm:pt modelId="{791F55DC-4E72-4850-AFE6-D9AB24EE3B73}" type="pres">
      <dgm:prSet presAssocID="{3323C435-211D-4A04-8870-A4E0ACB6424E}" presName="rootText" presStyleLbl="node3" presStyleIdx="1" presStyleCnt="3">
        <dgm:presLayoutVars>
          <dgm:chPref val="3"/>
        </dgm:presLayoutVars>
      </dgm:prSet>
      <dgm:spPr/>
      <dgm:t>
        <a:bodyPr/>
        <a:lstStyle/>
        <a:p>
          <a:endParaRPr lang="en-US"/>
        </a:p>
      </dgm:t>
    </dgm:pt>
    <dgm:pt modelId="{A6DCB166-CBD8-4E65-9E79-4BC89C935F09}" type="pres">
      <dgm:prSet presAssocID="{3323C435-211D-4A04-8870-A4E0ACB6424E}" presName="rootConnector" presStyleLbl="node3" presStyleIdx="1" presStyleCnt="3"/>
      <dgm:spPr/>
      <dgm:t>
        <a:bodyPr/>
        <a:lstStyle/>
        <a:p>
          <a:endParaRPr lang="en-US"/>
        </a:p>
      </dgm:t>
    </dgm:pt>
    <dgm:pt modelId="{3B9C8CF3-74AC-4722-AD99-FA0AF9A8641A}" type="pres">
      <dgm:prSet presAssocID="{3323C435-211D-4A04-8870-A4E0ACB6424E}" presName="hierChild4" presStyleCnt="0"/>
      <dgm:spPr/>
    </dgm:pt>
    <dgm:pt modelId="{3476B238-7D59-4692-8519-42FFC1E0A9C6}" type="pres">
      <dgm:prSet presAssocID="{3323C435-211D-4A04-8870-A4E0ACB6424E}" presName="hierChild5" presStyleCnt="0"/>
      <dgm:spPr/>
    </dgm:pt>
    <dgm:pt modelId="{BD59F0BA-F604-4AD6-8B10-FCBE8D9CE108}" type="pres">
      <dgm:prSet presAssocID="{966E9CDF-13AF-43F4-A518-84A5AD02B8AE}" presName="Name37" presStyleLbl="parChTrans1D3" presStyleIdx="2" presStyleCnt="3"/>
      <dgm:spPr/>
      <dgm:t>
        <a:bodyPr/>
        <a:lstStyle/>
        <a:p>
          <a:endParaRPr lang="en-US"/>
        </a:p>
      </dgm:t>
    </dgm:pt>
    <dgm:pt modelId="{8DE7C271-2507-48CD-A467-70E636FBC79A}" type="pres">
      <dgm:prSet presAssocID="{0239482B-54D8-478C-97F9-C1EEB7BA1142}" presName="hierRoot2" presStyleCnt="0">
        <dgm:presLayoutVars>
          <dgm:hierBranch val="init"/>
        </dgm:presLayoutVars>
      </dgm:prSet>
      <dgm:spPr/>
    </dgm:pt>
    <dgm:pt modelId="{AE91C777-E13A-413B-A31A-EC864BC90EB9}" type="pres">
      <dgm:prSet presAssocID="{0239482B-54D8-478C-97F9-C1EEB7BA1142}" presName="rootComposite" presStyleCnt="0"/>
      <dgm:spPr/>
    </dgm:pt>
    <dgm:pt modelId="{A937126B-88EB-4D1B-8CF7-0D716FCAD892}" type="pres">
      <dgm:prSet presAssocID="{0239482B-54D8-478C-97F9-C1EEB7BA1142}" presName="rootText" presStyleLbl="node3" presStyleIdx="2" presStyleCnt="3">
        <dgm:presLayoutVars>
          <dgm:chPref val="3"/>
        </dgm:presLayoutVars>
      </dgm:prSet>
      <dgm:spPr/>
      <dgm:t>
        <a:bodyPr/>
        <a:lstStyle/>
        <a:p>
          <a:endParaRPr lang="en-US"/>
        </a:p>
      </dgm:t>
    </dgm:pt>
    <dgm:pt modelId="{34B6216C-2D9D-486A-8F4D-E8157FD60DD7}" type="pres">
      <dgm:prSet presAssocID="{0239482B-54D8-478C-97F9-C1EEB7BA1142}" presName="rootConnector" presStyleLbl="node3" presStyleIdx="2" presStyleCnt="3"/>
      <dgm:spPr/>
      <dgm:t>
        <a:bodyPr/>
        <a:lstStyle/>
        <a:p>
          <a:endParaRPr lang="en-US"/>
        </a:p>
      </dgm:t>
    </dgm:pt>
    <dgm:pt modelId="{84C70BBE-2DAD-4B37-879D-53F0A73CE89E}" type="pres">
      <dgm:prSet presAssocID="{0239482B-54D8-478C-97F9-C1EEB7BA1142}" presName="hierChild4" presStyleCnt="0"/>
      <dgm:spPr/>
    </dgm:pt>
    <dgm:pt modelId="{C0572CC8-9E1B-4DE4-B6A6-8065E6AB746F}" type="pres">
      <dgm:prSet presAssocID="{0239482B-54D8-478C-97F9-C1EEB7BA1142}" presName="hierChild5" presStyleCnt="0"/>
      <dgm:spPr/>
    </dgm:pt>
    <dgm:pt modelId="{70E23203-91A7-4B48-B58C-835105D4DBFB}" type="pres">
      <dgm:prSet presAssocID="{71972420-57B6-457F-869D-6D74623E4746}" presName="hierChild5" presStyleCnt="0"/>
      <dgm:spPr/>
    </dgm:pt>
    <dgm:pt modelId="{7DF88198-2D1E-4B30-95A3-B828D1A1C53F}" type="pres">
      <dgm:prSet presAssocID="{54571DC3-0691-4A50-A900-5C7BCDDD0237}" presName="Name37" presStyleLbl="parChTrans1D2" presStyleIdx="1" presStyleCnt="3"/>
      <dgm:spPr/>
      <dgm:t>
        <a:bodyPr/>
        <a:lstStyle/>
        <a:p>
          <a:endParaRPr lang="en-US"/>
        </a:p>
      </dgm:t>
    </dgm:pt>
    <dgm:pt modelId="{2F5F804A-A03F-429C-A87E-1BF7ACF68F18}" type="pres">
      <dgm:prSet presAssocID="{FA806E0C-5F8E-4E8F-BA33-DD249F18C5B9}" presName="hierRoot2" presStyleCnt="0">
        <dgm:presLayoutVars>
          <dgm:hierBranch val="init"/>
        </dgm:presLayoutVars>
      </dgm:prSet>
      <dgm:spPr/>
    </dgm:pt>
    <dgm:pt modelId="{D3F82902-2B16-46BD-BA38-062026B0FD9F}" type="pres">
      <dgm:prSet presAssocID="{FA806E0C-5F8E-4E8F-BA33-DD249F18C5B9}" presName="rootComposite" presStyleCnt="0"/>
      <dgm:spPr/>
    </dgm:pt>
    <dgm:pt modelId="{A27BA8B3-1AD9-4D3A-8B8F-84C7D1CAE39D}" type="pres">
      <dgm:prSet presAssocID="{FA806E0C-5F8E-4E8F-BA33-DD249F18C5B9}" presName="rootText" presStyleLbl="node2" presStyleIdx="1" presStyleCnt="3" custScaleX="161797" custLinFactNeighborX="-264" custLinFactNeighborY="710">
        <dgm:presLayoutVars>
          <dgm:chPref val="3"/>
        </dgm:presLayoutVars>
      </dgm:prSet>
      <dgm:spPr/>
      <dgm:t>
        <a:bodyPr/>
        <a:lstStyle/>
        <a:p>
          <a:endParaRPr lang="en-US"/>
        </a:p>
      </dgm:t>
    </dgm:pt>
    <dgm:pt modelId="{BD2D6BA7-161A-4E64-9A95-13C2C642ECFD}" type="pres">
      <dgm:prSet presAssocID="{FA806E0C-5F8E-4E8F-BA33-DD249F18C5B9}" presName="rootConnector" presStyleLbl="node2" presStyleIdx="1" presStyleCnt="3"/>
      <dgm:spPr/>
      <dgm:t>
        <a:bodyPr/>
        <a:lstStyle/>
        <a:p>
          <a:endParaRPr lang="en-US"/>
        </a:p>
      </dgm:t>
    </dgm:pt>
    <dgm:pt modelId="{1C7A8033-A73C-4BB2-AC76-2C5C2E936D96}" type="pres">
      <dgm:prSet presAssocID="{FA806E0C-5F8E-4E8F-BA33-DD249F18C5B9}" presName="hierChild4" presStyleCnt="0"/>
      <dgm:spPr/>
    </dgm:pt>
    <dgm:pt modelId="{2199D940-1D75-467A-B46C-38DE181CB1EB}" type="pres">
      <dgm:prSet presAssocID="{FA806E0C-5F8E-4E8F-BA33-DD249F18C5B9}" presName="hierChild5" presStyleCnt="0"/>
      <dgm:spPr/>
    </dgm:pt>
    <dgm:pt modelId="{ADBD5990-B9B6-4EF1-8146-5D19DEB674F8}" type="pres">
      <dgm:prSet presAssocID="{1707206F-1D70-40C8-BB69-E9687C3C02B6}" presName="Name37" presStyleLbl="parChTrans1D2" presStyleIdx="2" presStyleCnt="3"/>
      <dgm:spPr/>
      <dgm:t>
        <a:bodyPr/>
        <a:lstStyle/>
        <a:p>
          <a:endParaRPr lang="en-US"/>
        </a:p>
      </dgm:t>
    </dgm:pt>
    <dgm:pt modelId="{008BD2C8-F01B-4632-A596-1CE376CF862F}" type="pres">
      <dgm:prSet presAssocID="{2B81C6AC-1880-480E-93DB-8EFCFB59A09D}" presName="hierRoot2" presStyleCnt="0">
        <dgm:presLayoutVars>
          <dgm:hierBranch val="init"/>
        </dgm:presLayoutVars>
      </dgm:prSet>
      <dgm:spPr/>
    </dgm:pt>
    <dgm:pt modelId="{8080B4B8-8E73-43D7-BF54-7E318649DC52}" type="pres">
      <dgm:prSet presAssocID="{2B81C6AC-1880-480E-93DB-8EFCFB59A09D}" presName="rootComposite" presStyleCnt="0"/>
      <dgm:spPr/>
    </dgm:pt>
    <dgm:pt modelId="{9AE66BA1-0B76-4B40-B9A6-DD02FB3D1F0B}" type="pres">
      <dgm:prSet presAssocID="{2B81C6AC-1880-480E-93DB-8EFCFB59A09D}" presName="rootText" presStyleLbl="node2" presStyleIdx="2" presStyleCnt="3" custScaleX="161797" custLinFactNeighborX="1843" custLinFactNeighborY="-84">
        <dgm:presLayoutVars>
          <dgm:chPref val="3"/>
        </dgm:presLayoutVars>
      </dgm:prSet>
      <dgm:spPr/>
      <dgm:t>
        <a:bodyPr/>
        <a:lstStyle/>
        <a:p>
          <a:endParaRPr lang="en-US"/>
        </a:p>
      </dgm:t>
    </dgm:pt>
    <dgm:pt modelId="{06FE627F-6CA4-4435-A120-050884AC34FB}" type="pres">
      <dgm:prSet presAssocID="{2B81C6AC-1880-480E-93DB-8EFCFB59A09D}" presName="rootConnector" presStyleLbl="node2" presStyleIdx="2" presStyleCnt="3"/>
      <dgm:spPr/>
      <dgm:t>
        <a:bodyPr/>
        <a:lstStyle/>
        <a:p>
          <a:endParaRPr lang="en-US"/>
        </a:p>
      </dgm:t>
    </dgm:pt>
    <dgm:pt modelId="{A4418B29-8D0D-44E7-B172-757EF45BCBF3}" type="pres">
      <dgm:prSet presAssocID="{2B81C6AC-1880-480E-93DB-8EFCFB59A09D}" presName="hierChild4" presStyleCnt="0"/>
      <dgm:spPr/>
    </dgm:pt>
    <dgm:pt modelId="{794B7067-CD90-4E47-8A3D-0E5BD487F4E1}" type="pres">
      <dgm:prSet presAssocID="{2B81C6AC-1880-480E-93DB-8EFCFB59A09D}" presName="hierChild5" presStyleCnt="0"/>
      <dgm:spPr/>
    </dgm:pt>
    <dgm:pt modelId="{4EC06198-9303-4AB0-9C40-B97F302D0E16}" type="pres">
      <dgm:prSet presAssocID="{D8740CAC-24A7-418A-BE0F-FC9855FD1A78}" presName="hierChild3" presStyleCnt="0"/>
      <dgm:spPr/>
    </dgm:pt>
    <dgm:pt modelId="{543942D7-D12D-4524-9AE3-B07735F2CBC5}" type="pres">
      <dgm:prSet presAssocID="{ABE12C95-BD6D-412D-AEE4-AA5BD49D7514}" presName="hierRoot1" presStyleCnt="0">
        <dgm:presLayoutVars>
          <dgm:hierBranch val="init"/>
        </dgm:presLayoutVars>
      </dgm:prSet>
      <dgm:spPr/>
    </dgm:pt>
    <dgm:pt modelId="{1F36DFA4-C0D2-40A6-8D2D-827F3D556DAF}" type="pres">
      <dgm:prSet presAssocID="{ABE12C95-BD6D-412D-AEE4-AA5BD49D7514}" presName="rootComposite1" presStyleCnt="0"/>
      <dgm:spPr/>
    </dgm:pt>
    <dgm:pt modelId="{E3144BD3-3325-43DF-A1B4-9C7C8886E481}" type="pres">
      <dgm:prSet presAssocID="{ABE12C95-BD6D-412D-AEE4-AA5BD49D7514}" presName="rootText1" presStyleLbl="node0" presStyleIdx="1" presStyleCnt="3" custLinFactX="-100000" custLinFactY="269270" custLinFactNeighborX="-108564" custLinFactNeighborY="300000">
        <dgm:presLayoutVars>
          <dgm:chPref val="3"/>
        </dgm:presLayoutVars>
      </dgm:prSet>
      <dgm:spPr/>
      <dgm:t>
        <a:bodyPr/>
        <a:lstStyle/>
        <a:p>
          <a:endParaRPr lang="en-US"/>
        </a:p>
      </dgm:t>
    </dgm:pt>
    <dgm:pt modelId="{077E5026-DA1A-4067-844A-AC9BBDB59201}" type="pres">
      <dgm:prSet presAssocID="{ABE12C95-BD6D-412D-AEE4-AA5BD49D7514}" presName="rootConnector1" presStyleLbl="node1" presStyleIdx="0" presStyleCnt="0"/>
      <dgm:spPr/>
      <dgm:t>
        <a:bodyPr/>
        <a:lstStyle/>
        <a:p>
          <a:endParaRPr lang="en-US"/>
        </a:p>
      </dgm:t>
    </dgm:pt>
    <dgm:pt modelId="{633A3CA3-216D-4C82-ABA8-80D380213C95}" type="pres">
      <dgm:prSet presAssocID="{ABE12C95-BD6D-412D-AEE4-AA5BD49D7514}" presName="hierChild2" presStyleCnt="0"/>
      <dgm:spPr/>
    </dgm:pt>
    <dgm:pt modelId="{7576845D-C3D8-443A-8786-AE92C81E8371}" type="pres">
      <dgm:prSet presAssocID="{ABE12C95-BD6D-412D-AEE4-AA5BD49D7514}" presName="hierChild3" presStyleCnt="0"/>
      <dgm:spPr/>
    </dgm:pt>
    <dgm:pt modelId="{2FDD5C76-F291-4023-9047-47F5503ADB4F}" type="pres">
      <dgm:prSet presAssocID="{07592E18-18A0-432E-9E0E-0F63D9C8E432}" presName="hierRoot1" presStyleCnt="0">
        <dgm:presLayoutVars>
          <dgm:hierBranch val="init"/>
        </dgm:presLayoutVars>
      </dgm:prSet>
      <dgm:spPr/>
    </dgm:pt>
    <dgm:pt modelId="{21CE77DD-384B-44DA-A18D-87A9329CB8D6}" type="pres">
      <dgm:prSet presAssocID="{07592E18-18A0-432E-9E0E-0F63D9C8E432}" presName="rootComposite1" presStyleCnt="0"/>
      <dgm:spPr/>
    </dgm:pt>
    <dgm:pt modelId="{B1DAE225-D6F8-440D-BA87-0A471ABCD198}" type="pres">
      <dgm:prSet presAssocID="{07592E18-18A0-432E-9E0E-0F63D9C8E432}" presName="rootText1" presStyleLbl="node0" presStyleIdx="2" presStyleCnt="3" custLinFactY="103313" custLinFactNeighborX="-84065" custLinFactNeighborY="200000">
        <dgm:presLayoutVars>
          <dgm:chPref val="3"/>
        </dgm:presLayoutVars>
      </dgm:prSet>
      <dgm:spPr/>
      <dgm:t>
        <a:bodyPr/>
        <a:lstStyle/>
        <a:p>
          <a:endParaRPr lang="en-US"/>
        </a:p>
      </dgm:t>
    </dgm:pt>
    <dgm:pt modelId="{4E7E9298-93A6-4577-A184-3C851FB567DF}" type="pres">
      <dgm:prSet presAssocID="{07592E18-18A0-432E-9E0E-0F63D9C8E432}" presName="rootConnector1" presStyleLbl="node1" presStyleIdx="0" presStyleCnt="0"/>
      <dgm:spPr/>
      <dgm:t>
        <a:bodyPr/>
        <a:lstStyle/>
        <a:p>
          <a:endParaRPr lang="en-US"/>
        </a:p>
      </dgm:t>
    </dgm:pt>
    <dgm:pt modelId="{F6E02B77-7357-43AB-88F2-948141B15935}" type="pres">
      <dgm:prSet presAssocID="{07592E18-18A0-432E-9E0E-0F63D9C8E432}" presName="hierChild2" presStyleCnt="0"/>
      <dgm:spPr/>
    </dgm:pt>
    <dgm:pt modelId="{01EE6C40-D06A-43CF-ADF5-14AE1B11EB72}" type="pres">
      <dgm:prSet presAssocID="{07592E18-18A0-432E-9E0E-0F63D9C8E432}" presName="hierChild3" presStyleCnt="0"/>
      <dgm:spPr/>
    </dgm:pt>
  </dgm:ptLst>
  <dgm:cxnLst>
    <dgm:cxn modelId="{27DB47B5-B8F9-40F3-A36D-EBEE02A87E95}" type="presOf" srcId="{C566A717-F997-4657-B864-F51994BDBB14}" destId="{B3EA5D86-A6B0-4DDC-AF62-04E8754347A6}" srcOrd="1" destOrd="0" presId="urn:microsoft.com/office/officeart/2005/8/layout/orgChart1"/>
    <dgm:cxn modelId="{FCF8A4A4-4DC5-4D3B-BD5B-FAB6AB1571EC}" type="presOf" srcId="{07592E18-18A0-432E-9E0E-0F63D9C8E432}" destId="{4E7E9298-93A6-4577-A184-3C851FB567DF}" srcOrd="1" destOrd="0" presId="urn:microsoft.com/office/officeart/2005/8/layout/orgChart1"/>
    <dgm:cxn modelId="{81D3E111-0DFF-4AD2-A25F-7845DC307A99}" type="presOf" srcId="{3323C435-211D-4A04-8870-A4E0ACB6424E}" destId="{A6DCB166-CBD8-4E65-9E79-4BC89C935F09}" srcOrd="1" destOrd="0" presId="urn:microsoft.com/office/officeart/2005/8/layout/orgChart1"/>
    <dgm:cxn modelId="{02555A43-9167-426E-8002-EE16FF1697DE}" type="presOf" srcId="{0239482B-54D8-478C-97F9-C1EEB7BA1142}" destId="{A937126B-88EB-4D1B-8CF7-0D716FCAD892}" srcOrd="0" destOrd="0" presId="urn:microsoft.com/office/officeart/2005/8/layout/orgChart1"/>
    <dgm:cxn modelId="{0E16200A-1E64-4175-97C7-63D03E2B6B90}" type="presOf" srcId="{2B81C6AC-1880-480E-93DB-8EFCFB59A09D}" destId="{06FE627F-6CA4-4435-A120-050884AC34FB}" srcOrd="1" destOrd="0" presId="urn:microsoft.com/office/officeart/2005/8/layout/orgChart1"/>
    <dgm:cxn modelId="{5328985E-233A-4973-A788-41CAF2FED382}" srcId="{D8740CAC-24A7-418A-BE0F-FC9855FD1A78}" destId="{2B81C6AC-1880-480E-93DB-8EFCFB59A09D}" srcOrd="2" destOrd="0" parTransId="{1707206F-1D70-40C8-BB69-E9687C3C02B6}" sibTransId="{5B45F320-C66C-463E-BE8F-E0C3117CF9EA}"/>
    <dgm:cxn modelId="{C31CD18A-D973-4540-AF0E-47032EF449AA}" type="presOf" srcId="{ABE12C95-BD6D-412D-AEE4-AA5BD49D7514}" destId="{077E5026-DA1A-4067-844A-AC9BBDB59201}" srcOrd="1" destOrd="0" presId="urn:microsoft.com/office/officeart/2005/8/layout/orgChart1"/>
    <dgm:cxn modelId="{3FB8D3D4-81F9-432F-A7A4-4324DB1CB434}" type="presOf" srcId="{7B876849-8F31-4D77-A0BD-17DDE337D7DF}" destId="{FF8E5B91-EA30-4013-A099-383BFCBD526E}" srcOrd="0" destOrd="0" presId="urn:microsoft.com/office/officeart/2005/8/layout/orgChart1"/>
    <dgm:cxn modelId="{D5A8567D-F45E-452A-9CE5-3A30DF1A554E}" type="presOf" srcId="{71972420-57B6-457F-869D-6D74623E4746}" destId="{D3EA40D4-5107-45F1-93A0-C10AADA2D273}" srcOrd="1" destOrd="0" presId="urn:microsoft.com/office/officeart/2005/8/layout/orgChart1"/>
    <dgm:cxn modelId="{835EF176-279F-483E-8569-86FA13D81193}" type="presOf" srcId="{6314798D-3E1A-44BC-BF45-1C4726FFC186}" destId="{035EA217-C911-45CC-98C4-A44E7EE45A48}" srcOrd="0" destOrd="0" presId="urn:microsoft.com/office/officeart/2005/8/layout/orgChart1"/>
    <dgm:cxn modelId="{61712F03-A956-48B5-AA4E-B02B597D1F20}" type="presOf" srcId="{1707206F-1D70-40C8-BB69-E9687C3C02B6}" destId="{ADBD5990-B9B6-4EF1-8146-5D19DEB674F8}" srcOrd="0" destOrd="0" presId="urn:microsoft.com/office/officeart/2005/8/layout/orgChart1"/>
    <dgm:cxn modelId="{F07AC56D-8A69-49FA-9DDE-82AEB1C1C994}" srcId="{71972420-57B6-457F-869D-6D74623E4746}" destId="{0239482B-54D8-478C-97F9-C1EEB7BA1142}" srcOrd="2" destOrd="0" parTransId="{966E9CDF-13AF-43F4-A518-84A5AD02B8AE}" sibTransId="{91DA00FA-76BF-4628-8C77-451C242C6C99}"/>
    <dgm:cxn modelId="{9CC155E5-A959-4C67-BCAA-4C43C2836EAB}" type="presOf" srcId="{0239482B-54D8-478C-97F9-C1EEB7BA1142}" destId="{34B6216C-2D9D-486A-8F4D-E8157FD60DD7}" srcOrd="1" destOrd="0" presId="urn:microsoft.com/office/officeart/2005/8/layout/orgChart1"/>
    <dgm:cxn modelId="{DAE5717D-3A8B-4B71-8FA9-348A37DCAFBC}" srcId="{7B876849-8F31-4D77-A0BD-17DDE337D7DF}" destId="{D8740CAC-24A7-418A-BE0F-FC9855FD1A78}" srcOrd="0" destOrd="0" parTransId="{B2F8EE89-D12F-4780-AAB2-F00D68E0AFEE}" sibTransId="{B6B208A0-9C54-4769-BA53-C0D61E845E5C}"/>
    <dgm:cxn modelId="{FF3A031C-D57A-4998-990E-F2F4F43077D4}" type="presOf" srcId="{D8740CAC-24A7-418A-BE0F-FC9855FD1A78}" destId="{5CA56087-4614-4F9E-A818-1EDBB25BF7A9}" srcOrd="1" destOrd="0" presId="urn:microsoft.com/office/officeart/2005/8/layout/orgChart1"/>
    <dgm:cxn modelId="{471192C0-11E9-4961-9A4D-E60A1711C3DB}" type="presOf" srcId="{966E9CDF-13AF-43F4-A518-84A5AD02B8AE}" destId="{BD59F0BA-F604-4AD6-8B10-FCBE8D9CE108}" srcOrd="0" destOrd="0" presId="urn:microsoft.com/office/officeart/2005/8/layout/orgChart1"/>
    <dgm:cxn modelId="{27BB7E16-36C9-4429-B4D9-CF765FB4FFB6}" type="presOf" srcId="{54571DC3-0691-4A50-A900-5C7BCDDD0237}" destId="{7DF88198-2D1E-4B30-95A3-B828D1A1C53F}" srcOrd="0" destOrd="0" presId="urn:microsoft.com/office/officeart/2005/8/layout/orgChart1"/>
    <dgm:cxn modelId="{6A7AD1B3-64F4-46B0-805C-DD3F582D0E34}" srcId="{71972420-57B6-457F-869D-6D74623E4746}" destId="{C566A717-F997-4657-B864-F51994BDBB14}" srcOrd="0" destOrd="0" parTransId="{6314798D-3E1A-44BC-BF45-1C4726FFC186}" sibTransId="{C5B228AF-86C6-43C0-B23B-2B875F64A196}"/>
    <dgm:cxn modelId="{4570AF79-CEEE-4533-89E9-3672663153A4}" type="presOf" srcId="{FA806E0C-5F8E-4E8F-BA33-DD249F18C5B9}" destId="{BD2D6BA7-161A-4E64-9A95-13C2C642ECFD}" srcOrd="1" destOrd="0" presId="urn:microsoft.com/office/officeart/2005/8/layout/orgChart1"/>
    <dgm:cxn modelId="{A7624873-2725-4855-B480-80213C8858FA}" type="presOf" srcId="{D8740CAC-24A7-418A-BE0F-FC9855FD1A78}" destId="{AD124AC4-C3E9-46F8-8009-CBD978863A59}" srcOrd="0" destOrd="0" presId="urn:microsoft.com/office/officeart/2005/8/layout/orgChart1"/>
    <dgm:cxn modelId="{F9D64A15-4027-43CD-841D-98A50F359AD6}" srcId="{7B876849-8F31-4D77-A0BD-17DDE337D7DF}" destId="{07592E18-18A0-432E-9E0E-0F63D9C8E432}" srcOrd="2" destOrd="0" parTransId="{07629171-B6DC-4847-A054-38414E1A151C}" sibTransId="{6F802C2C-553E-4F86-8D45-300E367B17CB}"/>
    <dgm:cxn modelId="{BF4DACE8-0D88-4529-85D3-3384DF71F6F2}" type="presOf" srcId="{F684FBF2-F457-4E59-858B-F82F52BE3D5E}" destId="{7B8A39D4-E71D-45E4-AAE8-B6585C70F5CB}" srcOrd="0" destOrd="0" presId="urn:microsoft.com/office/officeart/2005/8/layout/orgChart1"/>
    <dgm:cxn modelId="{AC084F03-72E1-44EF-96EB-61C4A87D8CB5}" type="presOf" srcId="{ABE12C95-BD6D-412D-AEE4-AA5BD49D7514}" destId="{E3144BD3-3325-43DF-A1B4-9C7C8886E481}" srcOrd="0" destOrd="0" presId="urn:microsoft.com/office/officeart/2005/8/layout/orgChart1"/>
    <dgm:cxn modelId="{F6F007E3-60BE-4A9E-9890-8F027176F052}" type="presOf" srcId="{71972420-57B6-457F-869D-6D74623E4746}" destId="{F46ABFEE-7E81-4DD9-806B-09AA513488B1}" srcOrd="0" destOrd="0" presId="urn:microsoft.com/office/officeart/2005/8/layout/orgChart1"/>
    <dgm:cxn modelId="{533E822C-E2BD-4E71-8DEE-846FFCD80B54}" type="presOf" srcId="{FA806E0C-5F8E-4E8F-BA33-DD249F18C5B9}" destId="{A27BA8B3-1AD9-4D3A-8B8F-84C7D1CAE39D}" srcOrd="0" destOrd="0" presId="urn:microsoft.com/office/officeart/2005/8/layout/orgChart1"/>
    <dgm:cxn modelId="{9636F32C-8504-4467-AB2B-50792BF38D58}" srcId="{71972420-57B6-457F-869D-6D74623E4746}" destId="{3323C435-211D-4A04-8870-A4E0ACB6424E}" srcOrd="1" destOrd="0" parTransId="{F684FBF2-F457-4E59-858B-F82F52BE3D5E}" sibTransId="{0D6110DF-683D-4B9E-BDC3-4766B0C33039}"/>
    <dgm:cxn modelId="{8289CDF1-5E2D-403C-A4F5-8B0E64FB6153}" type="presOf" srcId="{2B81C6AC-1880-480E-93DB-8EFCFB59A09D}" destId="{9AE66BA1-0B76-4B40-B9A6-DD02FB3D1F0B}" srcOrd="0" destOrd="0" presId="urn:microsoft.com/office/officeart/2005/8/layout/orgChart1"/>
    <dgm:cxn modelId="{BF7232EB-B845-442A-A858-2B0A138235EE}" srcId="{7B876849-8F31-4D77-A0BD-17DDE337D7DF}" destId="{ABE12C95-BD6D-412D-AEE4-AA5BD49D7514}" srcOrd="1" destOrd="0" parTransId="{D054C661-DDD0-4AFE-9F0A-E43993D6963B}" sibTransId="{F085D975-0DBC-4C99-AFBB-8B6CCD014A97}"/>
    <dgm:cxn modelId="{8FEF0707-51FA-48F9-A0E3-3932B65C55B7}" srcId="{D8740CAC-24A7-418A-BE0F-FC9855FD1A78}" destId="{FA806E0C-5F8E-4E8F-BA33-DD249F18C5B9}" srcOrd="1" destOrd="0" parTransId="{54571DC3-0691-4A50-A900-5C7BCDDD0237}" sibTransId="{13ADB4DA-FBA5-4349-B2F0-A7CF27B4A88F}"/>
    <dgm:cxn modelId="{94D2D447-79AE-436E-BCED-820ECF688755}" type="presOf" srcId="{C566A717-F997-4657-B864-F51994BDBB14}" destId="{BB11D5DD-6570-4B61-AF05-1BF54B969D41}" srcOrd="0" destOrd="0" presId="urn:microsoft.com/office/officeart/2005/8/layout/orgChart1"/>
    <dgm:cxn modelId="{51B125D3-B9A9-45A7-B3A6-F5984638AFCB}" type="presOf" srcId="{3323C435-211D-4A04-8870-A4E0ACB6424E}" destId="{791F55DC-4E72-4850-AFE6-D9AB24EE3B73}" srcOrd="0" destOrd="0" presId="urn:microsoft.com/office/officeart/2005/8/layout/orgChart1"/>
    <dgm:cxn modelId="{C0A49B91-1644-4A5B-BD02-E204EDB4FBC4}" type="presOf" srcId="{0B2759A8-1FA7-4719-9D94-333C54957F25}" destId="{B12303C8-404E-482A-9DE8-64D5303C461F}" srcOrd="0" destOrd="0" presId="urn:microsoft.com/office/officeart/2005/8/layout/orgChart1"/>
    <dgm:cxn modelId="{3E649A2C-3F3C-4CCD-848E-E5DF1DC92B1D}" type="presOf" srcId="{07592E18-18A0-432E-9E0E-0F63D9C8E432}" destId="{B1DAE225-D6F8-440D-BA87-0A471ABCD198}" srcOrd="0" destOrd="0" presId="urn:microsoft.com/office/officeart/2005/8/layout/orgChart1"/>
    <dgm:cxn modelId="{33C74295-71EC-4F95-AB4A-75B44DF5EEA9}" srcId="{D8740CAC-24A7-418A-BE0F-FC9855FD1A78}" destId="{71972420-57B6-457F-869D-6D74623E4746}" srcOrd="0" destOrd="0" parTransId="{0B2759A8-1FA7-4719-9D94-333C54957F25}" sibTransId="{A600F423-043E-45F3-9297-682866B41AE6}"/>
    <dgm:cxn modelId="{4CD35015-85F7-4DB1-BA91-FAD5D5B8AF60}" type="presParOf" srcId="{FF8E5B91-EA30-4013-A099-383BFCBD526E}" destId="{3DCAA270-2BB7-4E36-BE5A-381B31C20E14}" srcOrd="0" destOrd="0" presId="urn:microsoft.com/office/officeart/2005/8/layout/orgChart1"/>
    <dgm:cxn modelId="{319BD666-E410-48F7-B33E-B33D9A7162D5}" type="presParOf" srcId="{3DCAA270-2BB7-4E36-BE5A-381B31C20E14}" destId="{EA8F2885-5D20-4E73-8018-0E4DB6442C9A}" srcOrd="0" destOrd="0" presId="urn:microsoft.com/office/officeart/2005/8/layout/orgChart1"/>
    <dgm:cxn modelId="{465F4284-E6B1-4086-B024-C072ADD69B51}" type="presParOf" srcId="{EA8F2885-5D20-4E73-8018-0E4DB6442C9A}" destId="{AD124AC4-C3E9-46F8-8009-CBD978863A59}" srcOrd="0" destOrd="0" presId="urn:microsoft.com/office/officeart/2005/8/layout/orgChart1"/>
    <dgm:cxn modelId="{194C0D10-A01A-4DB0-8A68-D85B46A7E861}" type="presParOf" srcId="{EA8F2885-5D20-4E73-8018-0E4DB6442C9A}" destId="{5CA56087-4614-4F9E-A818-1EDBB25BF7A9}" srcOrd="1" destOrd="0" presId="urn:microsoft.com/office/officeart/2005/8/layout/orgChart1"/>
    <dgm:cxn modelId="{7B688799-C44C-480E-B634-2EE74D972C0C}" type="presParOf" srcId="{3DCAA270-2BB7-4E36-BE5A-381B31C20E14}" destId="{732F1017-8095-4B7C-A899-CE01B15E3755}" srcOrd="1" destOrd="0" presId="urn:microsoft.com/office/officeart/2005/8/layout/orgChart1"/>
    <dgm:cxn modelId="{C194DEA6-F1D5-4365-90D7-ADE10951B1B3}" type="presParOf" srcId="{732F1017-8095-4B7C-A899-CE01B15E3755}" destId="{B12303C8-404E-482A-9DE8-64D5303C461F}" srcOrd="0" destOrd="0" presId="urn:microsoft.com/office/officeart/2005/8/layout/orgChart1"/>
    <dgm:cxn modelId="{C469A9CD-B787-4055-8371-ECAC3DCC5BF9}" type="presParOf" srcId="{732F1017-8095-4B7C-A899-CE01B15E3755}" destId="{BE0E74D9-88DA-4E8F-AEEA-01D16A0EAAC4}" srcOrd="1" destOrd="0" presId="urn:microsoft.com/office/officeart/2005/8/layout/orgChart1"/>
    <dgm:cxn modelId="{C744297D-D646-469A-A1A9-D65C43C76AA6}" type="presParOf" srcId="{BE0E74D9-88DA-4E8F-AEEA-01D16A0EAAC4}" destId="{46F2B8C2-15A1-45DC-8EF8-626B7BE19676}" srcOrd="0" destOrd="0" presId="urn:microsoft.com/office/officeart/2005/8/layout/orgChart1"/>
    <dgm:cxn modelId="{87F120CD-2F0B-4328-BFEF-BFE1649F0523}" type="presParOf" srcId="{46F2B8C2-15A1-45DC-8EF8-626B7BE19676}" destId="{F46ABFEE-7E81-4DD9-806B-09AA513488B1}" srcOrd="0" destOrd="0" presId="urn:microsoft.com/office/officeart/2005/8/layout/orgChart1"/>
    <dgm:cxn modelId="{1BFD4A1B-EE57-4714-993D-345423D214CC}" type="presParOf" srcId="{46F2B8C2-15A1-45DC-8EF8-626B7BE19676}" destId="{D3EA40D4-5107-45F1-93A0-C10AADA2D273}" srcOrd="1" destOrd="0" presId="urn:microsoft.com/office/officeart/2005/8/layout/orgChart1"/>
    <dgm:cxn modelId="{6CEC062D-37B0-4E28-8C33-162046502E30}" type="presParOf" srcId="{BE0E74D9-88DA-4E8F-AEEA-01D16A0EAAC4}" destId="{9DD763AF-FB3E-40D3-8AE6-BE0EEA75673C}" srcOrd="1" destOrd="0" presId="urn:microsoft.com/office/officeart/2005/8/layout/orgChart1"/>
    <dgm:cxn modelId="{922B4B9A-DF8C-4376-98BD-6795CC78077A}" type="presParOf" srcId="{9DD763AF-FB3E-40D3-8AE6-BE0EEA75673C}" destId="{035EA217-C911-45CC-98C4-A44E7EE45A48}" srcOrd="0" destOrd="0" presId="urn:microsoft.com/office/officeart/2005/8/layout/orgChart1"/>
    <dgm:cxn modelId="{1E1955E4-0610-46BA-81AC-15B2CEA78475}" type="presParOf" srcId="{9DD763AF-FB3E-40D3-8AE6-BE0EEA75673C}" destId="{5BFDDEE6-1393-4AD3-88D7-65EBF6711C70}" srcOrd="1" destOrd="0" presId="urn:microsoft.com/office/officeart/2005/8/layout/orgChart1"/>
    <dgm:cxn modelId="{D9C8090C-7498-4C0B-A470-0C78D2A40737}" type="presParOf" srcId="{5BFDDEE6-1393-4AD3-88D7-65EBF6711C70}" destId="{ACA26B70-7545-476F-9393-AD3D642F07CF}" srcOrd="0" destOrd="0" presId="urn:microsoft.com/office/officeart/2005/8/layout/orgChart1"/>
    <dgm:cxn modelId="{D387D69C-7A6C-4BC2-A5E9-7D2647E510C7}" type="presParOf" srcId="{ACA26B70-7545-476F-9393-AD3D642F07CF}" destId="{BB11D5DD-6570-4B61-AF05-1BF54B969D41}" srcOrd="0" destOrd="0" presId="urn:microsoft.com/office/officeart/2005/8/layout/orgChart1"/>
    <dgm:cxn modelId="{FF6826C4-EE7F-47CD-A0AB-275BFA4010C7}" type="presParOf" srcId="{ACA26B70-7545-476F-9393-AD3D642F07CF}" destId="{B3EA5D86-A6B0-4DDC-AF62-04E8754347A6}" srcOrd="1" destOrd="0" presId="urn:microsoft.com/office/officeart/2005/8/layout/orgChart1"/>
    <dgm:cxn modelId="{0D18C71A-49C3-4B34-AED1-F534D0FA4C2F}" type="presParOf" srcId="{5BFDDEE6-1393-4AD3-88D7-65EBF6711C70}" destId="{0367238E-FDF2-4788-A0C6-DB6AD35F2B5B}" srcOrd="1" destOrd="0" presId="urn:microsoft.com/office/officeart/2005/8/layout/orgChart1"/>
    <dgm:cxn modelId="{15CB2D58-1400-45C9-B05C-2E62049193CC}" type="presParOf" srcId="{5BFDDEE6-1393-4AD3-88D7-65EBF6711C70}" destId="{BD14BEA4-4796-432D-B2FA-07DC4A7080BC}" srcOrd="2" destOrd="0" presId="urn:microsoft.com/office/officeart/2005/8/layout/orgChart1"/>
    <dgm:cxn modelId="{61C2D88B-0542-4FAE-BAA0-A4F12D0F7713}" type="presParOf" srcId="{9DD763AF-FB3E-40D3-8AE6-BE0EEA75673C}" destId="{7B8A39D4-E71D-45E4-AAE8-B6585C70F5CB}" srcOrd="2" destOrd="0" presId="urn:microsoft.com/office/officeart/2005/8/layout/orgChart1"/>
    <dgm:cxn modelId="{255694DE-794D-4055-BD41-234AF0AECBFB}" type="presParOf" srcId="{9DD763AF-FB3E-40D3-8AE6-BE0EEA75673C}" destId="{DB2997F8-3AD0-42EE-AEAC-B11B75A94C2F}" srcOrd="3" destOrd="0" presId="urn:microsoft.com/office/officeart/2005/8/layout/orgChart1"/>
    <dgm:cxn modelId="{C961E536-E79F-4DCB-BDC0-7627899DF6E2}" type="presParOf" srcId="{DB2997F8-3AD0-42EE-AEAC-B11B75A94C2F}" destId="{9BB94A3B-08AA-4393-B193-27DAAD370600}" srcOrd="0" destOrd="0" presId="urn:microsoft.com/office/officeart/2005/8/layout/orgChart1"/>
    <dgm:cxn modelId="{FEBC9F6D-B592-4E20-8369-01317693A152}" type="presParOf" srcId="{9BB94A3B-08AA-4393-B193-27DAAD370600}" destId="{791F55DC-4E72-4850-AFE6-D9AB24EE3B73}" srcOrd="0" destOrd="0" presId="urn:microsoft.com/office/officeart/2005/8/layout/orgChart1"/>
    <dgm:cxn modelId="{1A76B81D-C177-4DB3-B7E9-617BA08B4C76}" type="presParOf" srcId="{9BB94A3B-08AA-4393-B193-27DAAD370600}" destId="{A6DCB166-CBD8-4E65-9E79-4BC89C935F09}" srcOrd="1" destOrd="0" presId="urn:microsoft.com/office/officeart/2005/8/layout/orgChart1"/>
    <dgm:cxn modelId="{5B2BDBA4-0328-47A1-90FF-03FBBB642095}" type="presParOf" srcId="{DB2997F8-3AD0-42EE-AEAC-B11B75A94C2F}" destId="{3B9C8CF3-74AC-4722-AD99-FA0AF9A8641A}" srcOrd="1" destOrd="0" presId="urn:microsoft.com/office/officeart/2005/8/layout/orgChart1"/>
    <dgm:cxn modelId="{8488296B-A4DC-4201-A0E2-66A4AE31DB7C}" type="presParOf" srcId="{DB2997F8-3AD0-42EE-AEAC-B11B75A94C2F}" destId="{3476B238-7D59-4692-8519-42FFC1E0A9C6}" srcOrd="2" destOrd="0" presId="urn:microsoft.com/office/officeart/2005/8/layout/orgChart1"/>
    <dgm:cxn modelId="{8E1B5915-73BE-4666-B07D-432D73E342F6}" type="presParOf" srcId="{9DD763AF-FB3E-40D3-8AE6-BE0EEA75673C}" destId="{BD59F0BA-F604-4AD6-8B10-FCBE8D9CE108}" srcOrd="4" destOrd="0" presId="urn:microsoft.com/office/officeart/2005/8/layout/orgChart1"/>
    <dgm:cxn modelId="{46133FE7-0E75-4362-AFE9-C22ABC4FE461}" type="presParOf" srcId="{9DD763AF-FB3E-40D3-8AE6-BE0EEA75673C}" destId="{8DE7C271-2507-48CD-A467-70E636FBC79A}" srcOrd="5" destOrd="0" presId="urn:microsoft.com/office/officeart/2005/8/layout/orgChart1"/>
    <dgm:cxn modelId="{DCECD83B-1036-4F7A-B798-E0D6D562BDA1}" type="presParOf" srcId="{8DE7C271-2507-48CD-A467-70E636FBC79A}" destId="{AE91C777-E13A-413B-A31A-EC864BC90EB9}" srcOrd="0" destOrd="0" presId="urn:microsoft.com/office/officeart/2005/8/layout/orgChart1"/>
    <dgm:cxn modelId="{2BEF13F1-6191-40A7-85A3-D5B4055CB774}" type="presParOf" srcId="{AE91C777-E13A-413B-A31A-EC864BC90EB9}" destId="{A937126B-88EB-4D1B-8CF7-0D716FCAD892}" srcOrd="0" destOrd="0" presId="urn:microsoft.com/office/officeart/2005/8/layout/orgChart1"/>
    <dgm:cxn modelId="{97B4D6A5-1098-495F-977D-EAAEE4D6A4DB}" type="presParOf" srcId="{AE91C777-E13A-413B-A31A-EC864BC90EB9}" destId="{34B6216C-2D9D-486A-8F4D-E8157FD60DD7}" srcOrd="1" destOrd="0" presId="urn:microsoft.com/office/officeart/2005/8/layout/orgChart1"/>
    <dgm:cxn modelId="{89C60096-4BDF-4E43-8850-A83A1C23B0AD}" type="presParOf" srcId="{8DE7C271-2507-48CD-A467-70E636FBC79A}" destId="{84C70BBE-2DAD-4B37-879D-53F0A73CE89E}" srcOrd="1" destOrd="0" presId="urn:microsoft.com/office/officeart/2005/8/layout/orgChart1"/>
    <dgm:cxn modelId="{D4E79B0C-132D-4F25-BFF4-B4A7CC475669}" type="presParOf" srcId="{8DE7C271-2507-48CD-A467-70E636FBC79A}" destId="{C0572CC8-9E1B-4DE4-B6A6-8065E6AB746F}" srcOrd="2" destOrd="0" presId="urn:microsoft.com/office/officeart/2005/8/layout/orgChart1"/>
    <dgm:cxn modelId="{094698EC-2A46-4402-88CD-ADD26B65EFCE}" type="presParOf" srcId="{BE0E74D9-88DA-4E8F-AEEA-01D16A0EAAC4}" destId="{70E23203-91A7-4B48-B58C-835105D4DBFB}" srcOrd="2" destOrd="0" presId="urn:microsoft.com/office/officeart/2005/8/layout/orgChart1"/>
    <dgm:cxn modelId="{7B6BCED0-4014-41F6-AA48-580C5B612C4F}" type="presParOf" srcId="{732F1017-8095-4B7C-A899-CE01B15E3755}" destId="{7DF88198-2D1E-4B30-95A3-B828D1A1C53F}" srcOrd="2" destOrd="0" presId="urn:microsoft.com/office/officeart/2005/8/layout/orgChart1"/>
    <dgm:cxn modelId="{D2AA6543-9517-427C-83E6-C1683C14F524}" type="presParOf" srcId="{732F1017-8095-4B7C-A899-CE01B15E3755}" destId="{2F5F804A-A03F-429C-A87E-1BF7ACF68F18}" srcOrd="3" destOrd="0" presId="urn:microsoft.com/office/officeart/2005/8/layout/orgChart1"/>
    <dgm:cxn modelId="{0FCA1E15-BBE7-4926-A66E-B2C43FFB2586}" type="presParOf" srcId="{2F5F804A-A03F-429C-A87E-1BF7ACF68F18}" destId="{D3F82902-2B16-46BD-BA38-062026B0FD9F}" srcOrd="0" destOrd="0" presId="urn:microsoft.com/office/officeart/2005/8/layout/orgChart1"/>
    <dgm:cxn modelId="{B8DBC4F3-42FE-461A-AAF7-81B7466E0349}" type="presParOf" srcId="{D3F82902-2B16-46BD-BA38-062026B0FD9F}" destId="{A27BA8B3-1AD9-4D3A-8B8F-84C7D1CAE39D}" srcOrd="0" destOrd="0" presId="urn:microsoft.com/office/officeart/2005/8/layout/orgChart1"/>
    <dgm:cxn modelId="{ABF7CD99-2A9B-4761-BE3D-63A526905AC9}" type="presParOf" srcId="{D3F82902-2B16-46BD-BA38-062026B0FD9F}" destId="{BD2D6BA7-161A-4E64-9A95-13C2C642ECFD}" srcOrd="1" destOrd="0" presId="urn:microsoft.com/office/officeart/2005/8/layout/orgChart1"/>
    <dgm:cxn modelId="{260B5BDD-D998-47F4-B594-FD422D9A4E28}" type="presParOf" srcId="{2F5F804A-A03F-429C-A87E-1BF7ACF68F18}" destId="{1C7A8033-A73C-4BB2-AC76-2C5C2E936D96}" srcOrd="1" destOrd="0" presId="urn:microsoft.com/office/officeart/2005/8/layout/orgChart1"/>
    <dgm:cxn modelId="{E53151F7-622F-4554-BD5B-1FDF603C9DAC}" type="presParOf" srcId="{2F5F804A-A03F-429C-A87E-1BF7ACF68F18}" destId="{2199D940-1D75-467A-B46C-38DE181CB1EB}" srcOrd="2" destOrd="0" presId="urn:microsoft.com/office/officeart/2005/8/layout/orgChart1"/>
    <dgm:cxn modelId="{589B734C-C6E2-44F6-82F4-FDC65573A710}" type="presParOf" srcId="{732F1017-8095-4B7C-A899-CE01B15E3755}" destId="{ADBD5990-B9B6-4EF1-8146-5D19DEB674F8}" srcOrd="4" destOrd="0" presId="urn:microsoft.com/office/officeart/2005/8/layout/orgChart1"/>
    <dgm:cxn modelId="{0A4A3DB8-E34F-4C01-AD47-89943326B6DE}" type="presParOf" srcId="{732F1017-8095-4B7C-A899-CE01B15E3755}" destId="{008BD2C8-F01B-4632-A596-1CE376CF862F}" srcOrd="5" destOrd="0" presId="urn:microsoft.com/office/officeart/2005/8/layout/orgChart1"/>
    <dgm:cxn modelId="{B896E74A-71C7-4C48-A91D-DD6CE1B3613F}" type="presParOf" srcId="{008BD2C8-F01B-4632-A596-1CE376CF862F}" destId="{8080B4B8-8E73-43D7-BF54-7E318649DC52}" srcOrd="0" destOrd="0" presId="urn:microsoft.com/office/officeart/2005/8/layout/orgChart1"/>
    <dgm:cxn modelId="{77618CB7-F4E2-4E2E-98AE-2A0DDFC610C8}" type="presParOf" srcId="{8080B4B8-8E73-43D7-BF54-7E318649DC52}" destId="{9AE66BA1-0B76-4B40-B9A6-DD02FB3D1F0B}" srcOrd="0" destOrd="0" presId="urn:microsoft.com/office/officeart/2005/8/layout/orgChart1"/>
    <dgm:cxn modelId="{A55E52A3-4BA5-4EDF-8678-401D06A399EE}" type="presParOf" srcId="{8080B4B8-8E73-43D7-BF54-7E318649DC52}" destId="{06FE627F-6CA4-4435-A120-050884AC34FB}" srcOrd="1" destOrd="0" presId="urn:microsoft.com/office/officeart/2005/8/layout/orgChart1"/>
    <dgm:cxn modelId="{B15802D5-6FE6-4ECE-8537-BF5E02E47554}" type="presParOf" srcId="{008BD2C8-F01B-4632-A596-1CE376CF862F}" destId="{A4418B29-8D0D-44E7-B172-757EF45BCBF3}" srcOrd="1" destOrd="0" presId="urn:microsoft.com/office/officeart/2005/8/layout/orgChart1"/>
    <dgm:cxn modelId="{A44BA5DD-01B8-4AA2-9EFF-FE9B4A7DC496}" type="presParOf" srcId="{008BD2C8-F01B-4632-A596-1CE376CF862F}" destId="{794B7067-CD90-4E47-8A3D-0E5BD487F4E1}" srcOrd="2" destOrd="0" presId="urn:microsoft.com/office/officeart/2005/8/layout/orgChart1"/>
    <dgm:cxn modelId="{75051E15-C632-4CB9-BAEF-EE95E9CA3009}" type="presParOf" srcId="{3DCAA270-2BB7-4E36-BE5A-381B31C20E14}" destId="{4EC06198-9303-4AB0-9C40-B97F302D0E16}" srcOrd="2" destOrd="0" presId="urn:microsoft.com/office/officeart/2005/8/layout/orgChart1"/>
    <dgm:cxn modelId="{2A22221A-8EED-446F-8B25-0625B206FFEA}" type="presParOf" srcId="{FF8E5B91-EA30-4013-A099-383BFCBD526E}" destId="{543942D7-D12D-4524-9AE3-B07735F2CBC5}" srcOrd="1" destOrd="0" presId="urn:microsoft.com/office/officeart/2005/8/layout/orgChart1"/>
    <dgm:cxn modelId="{5FF985C3-7E6C-46B1-815C-DCBE9A4BAEA5}" type="presParOf" srcId="{543942D7-D12D-4524-9AE3-B07735F2CBC5}" destId="{1F36DFA4-C0D2-40A6-8D2D-827F3D556DAF}" srcOrd="0" destOrd="0" presId="urn:microsoft.com/office/officeart/2005/8/layout/orgChart1"/>
    <dgm:cxn modelId="{F5438F57-E3F0-4BC1-91CC-5FF029E50ED6}" type="presParOf" srcId="{1F36DFA4-C0D2-40A6-8D2D-827F3D556DAF}" destId="{E3144BD3-3325-43DF-A1B4-9C7C8886E481}" srcOrd="0" destOrd="0" presId="urn:microsoft.com/office/officeart/2005/8/layout/orgChart1"/>
    <dgm:cxn modelId="{87D06777-CB3A-45B3-85B1-3302B8F845F1}" type="presParOf" srcId="{1F36DFA4-C0D2-40A6-8D2D-827F3D556DAF}" destId="{077E5026-DA1A-4067-844A-AC9BBDB59201}" srcOrd="1" destOrd="0" presId="urn:microsoft.com/office/officeart/2005/8/layout/orgChart1"/>
    <dgm:cxn modelId="{5D441767-B8C6-4D66-AF4F-B3F780499EF6}" type="presParOf" srcId="{543942D7-D12D-4524-9AE3-B07735F2CBC5}" destId="{633A3CA3-216D-4C82-ABA8-80D380213C95}" srcOrd="1" destOrd="0" presId="urn:microsoft.com/office/officeart/2005/8/layout/orgChart1"/>
    <dgm:cxn modelId="{7881092A-9E59-4207-823C-F38F2A480B58}" type="presParOf" srcId="{543942D7-D12D-4524-9AE3-B07735F2CBC5}" destId="{7576845D-C3D8-443A-8786-AE92C81E8371}" srcOrd="2" destOrd="0" presId="urn:microsoft.com/office/officeart/2005/8/layout/orgChart1"/>
    <dgm:cxn modelId="{CBA2CAA6-9D23-405B-8133-E484B9ED3448}" type="presParOf" srcId="{FF8E5B91-EA30-4013-A099-383BFCBD526E}" destId="{2FDD5C76-F291-4023-9047-47F5503ADB4F}" srcOrd="2" destOrd="0" presId="urn:microsoft.com/office/officeart/2005/8/layout/orgChart1"/>
    <dgm:cxn modelId="{37849C27-F41A-49A0-94C1-5A49BCBC1DF6}" type="presParOf" srcId="{2FDD5C76-F291-4023-9047-47F5503ADB4F}" destId="{21CE77DD-384B-44DA-A18D-87A9329CB8D6}" srcOrd="0" destOrd="0" presId="urn:microsoft.com/office/officeart/2005/8/layout/orgChart1"/>
    <dgm:cxn modelId="{9728CBCA-CEA9-4CB0-9471-0A84F36C606A}" type="presParOf" srcId="{21CE77DD-384B-44DA-A18D-87A9329CB8D6}" destId="{B1DAE225-D6F8-440D-BA87-0A471ABCD198}" srcOrd="0" destOrd="0" presId="urn:microsoft.com/office/officeart/2005/8/layout/orgChart1"/>
    <dgm:cxn modelId="{864FBDF7-3D39-495D-8BDC-A29592D9F28C}" type="presParOf" srcId="{21CE77DD-384B-44DA-A18D-87A9329CB8D6}" destId="{4E7E9298-93A6-4577-A184-3C851FB567DF}" srcOrd="1" destOrd="0" presId="urn:microsoft.com/office/officeart/2005/8/layout/orgChart1"/>
    <dgm:cxn modelId="{65C33E34-A549-4BBF-A575-87ADD652698D}" type="presParOf" srcId="{2FDD5C76-F291-4023-9047-47F5503ADB4F}" destId="{F6E02B77-7357-43AB-88F2-948141B15935}" srcOrd="1" destOrd="0" presId="urn:microsoft.com/office/officeart/2005/8/layout/orgChart1"/>
    <dgm:cxn modelId="{054FBE24-5888-4C00-93C5-AA67D789F76B}" type="presParOf" srcId="{2FDD5C76-F291-4023-9047-47F5503ADB4F}" destId="{01EE6C40-D06A-43CF-ADF5-14AE1B11EB7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D5990-B9B6-4EF1-8146-5D19DEB674F8}">
      <dsp:nvSpPr>
        <dsp:cNvPr id="0" name=""/>
        <dsp:cNvSpPr/>
      </dsp:nvSpPr>
      <dsp:spPr>
        <a:xfrm>
          <a:off x="3929583" y="771460"/>
          <a:ext cx="2750882" cy="312245"/>
        </a:xfrm>
        <a:custGeom>
          <a:avLst/>
          <a:gdLst/>
          <a:ahLst/>
          <a:cxnLst/>
          <a:rect l="0" t="0" r="0" b="0"/>
          <a:pathLst>
            <a:path>
              <a:moveTo>
                <a:pt x="0" y="0"/>
              </a:moveTo>
              <a:lnTo>
                <a:pt x="0" y="155809"/>
              </a:lnTo>
              <a:lnTo>
                <a:pt x="2750882" y="155809"/>
              </a:lnTo>
              <a:lnTo>
                <a:pt x="2750882" y="3122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88198-2D1E-4B30-95A3-B828D1A1C53F}">
      <dsp:nvSpPr>
        <dsp:cNvPr id="0" name=""/>
        <dsp:cNvSpPr/>
      </dsp:nvSpPr>
      <dsp:spPr>
        <a:xfrm>
          <a:off x="3879929" y="771460"/>
          <a:ext cx="91440" cy="318160"/>
        </a:xfrm>
        <a:custGeom>
          <a:avLst/>
          <a:gdLst/>
          <a:ahLst/>
          <a:cxnLst/>
          <a:rect l="0" t="0" r="0" b="0"/>
          <a:pathLst>
            <a:path>
              <a:moveTo>
                <a:pt x="49653" y="0"/>
              </a:moveTo>
              <a:lnTo>
                <a:pt x="49653" y="161724"/>
              </a:lnTo>
              <a:lnTo>
                <a:pt x="45720" y="161724"/>
              </a:lnTo>
              <a:lnTo>
                <a:pt x="45720" y="3181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9F0BA-F604-4AD6-8B10-FCBE8D9CE108}">
      <dsp:nvSpPr>
        <dsp:cNvPr id="0" name=""/>
        <dsp:cNvSpPr/>
      </dsp:nvSpPr>
      <dsp:spPr>
        <a:xfrm>
          <a:off x="241938" y="1829263"/>
          <a:ext cx="361582" cy="2800941"/>
        </a:xfrm>
        <a:custGeom>
          <a:avLst/>
          <a:gdLst/>
          <a:ahLst/>
          <a:cxnLst/>
          <a:rect l="0" t="0" r="0" b="0"/>
          <a:pathLst>
            <a:path>
              <a:moveTo>
                <a:pt x="0" y="0"/>
              </a:moveTo>
              <a:lnTo>
                <a:pt x="0" y="2800941"/>
              </a:lnTo>
              <a:lnTo>
                <a:pt x="361582" y="280094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A39D4-E71D-45E4-AAE8-B6585C70F5CB}">
      <dsp:nvSpPr>
        <dsp:cNvPr id="0" name=""/>
        <dsp:cNvSpPr/>
      </dsp:nvSpPr>
      <dsp:spPr>
        <a:xfrm>
          <a:off x="241938" y="1829263"/>
          <a:ext cx="361582" cy="1743139"/>
        </a:xfrm>
        <a:custGeom>
          <a:avLst/>
          <a:gdLst/>
          <a:ahLst/>
          <a:cxnLst/>
          <a:rect l="0" t="0" r="0" b="0"/>
          <a:pathLst>
            <a:path>
              <a:moveTo>
                <a:pt x="0" y="0"/>
              </a:moveTo>
              <a:lnTo>
                <a:pt x="0" y="1743139"/>
              </a:lnTo>
              <a:lnTo>
                <a:pt x="361582" y="174313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5EA217-C911-45CC-98C4-A44E7EE45A48}">
      <dsp:nvSpPr>
        <dsp:cNvPr id="0" name=""/>
        <dsp:cNvSpPr/>
      </dsp:nvSpPr>
      <dsp:spPr>
        <a:xfrm>
          <a:off x="241938" y="1829263"/>
          <a:ext cx="361582" cy="685336"/>
        </a:xfrm>
        <a:custGeom>
          <a:avLst/>
          <a:gdLst/>
          <a:ahLst/>
          <a:cxnLst/>
          <a:rect l="0" t="0" r="0" b="0"/>
          <a:pathLst>
            <a:path>
              <a:moveTo>
                <a:pt x="0" y="0"/>
              </a:moveTo>
              <a:lnTo>
                <a:pt x="0" y="685336"/>
              </a:lnTo>
              <a:lnTo>
                <a:pt x="361582" y="6853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303C8-404E-482A-9DE8-64D5303C461F}">
      <dsp:nvSpPr>
        <dsp:cNvPr id="0" name=""/>
        <dsp:cNvSpPr/>
      </dsp:nvSpPr>
      <dsp:spPr>
        <a:xfrm>
          <a:off x="1206159" y="771460"/>
          <a:ext cx="2723424" cy="312871"/>
        </a:xfrm>
        <a:custGeom>
          <a:avLst/>
          <a:gdLst/>
          <a:ahLst/>
          <a:cxnLst/>
          <a:rect l="0" t="0" r="0" b="0"/>
          <a:pathLst>
            <a:path>
              <a:moveTo>
                <a:pt x="2723424" y="0"/>
              </a:moveTo>
              <a:lnTo>
                <a:pt x="2723424" y="156435"/>
              </a:lnTo>
              <a:lnTo>
                <a:pt x="0" y="156435"/>
              </a:lnTo>
              <a:lnTo>
                <a:pt x="0" y="31287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24AC4-C3E9-46F8-8009-CBD978863A59}">
      <dsp:nvSpPr>
        <dsp:cNvPr id="0" name=""/>
        <dsp:cNvSpPr/>
      </dsp:nvSpPr>
      <dsp:spPr>
        <a:xfrm>
          <a:off x="2778716" y="26529"/>
          <a:ext cx="2301733"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CNS</a:t>
          </a:r>
          <a:endParaRPr lang="en-US" sz="2100" b="1" kern="1200" dirty="0"/>
        </a:p>
      </dsp:txBody>
      <dsp:txXfrm>
        <a:off x="2778716" y="26529"/>
        <a:ext cx="2301733" cy="744931"/>
      </dsp:txXfrm>
    </dsp:sp>
    <dsp:sp modelId="{F46ABFEE-7E81-4DD9-806B-09AA513488B1}">
      <dsp:nvSpPr>
        <dsp:cNvPr id="0" name=""/>
        <dsp:cNvSpPr/>
      </dsp:nvSpPr>
      <dsp:spPr>
        <a:xfrm>
          <a:off x="882" y="1084331"/>
          <a:ext cx="2410552" cy="744931"/>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Hemangioblastoma</a:t>
          </a:r>
          <a:endParaRPr lang="en-US" sz="1300" kern="1200" dirty="0"/>
        </a:p>
      </dsp:txBody>
      <dsp:txXfrm>
        <a:off x="882" y="1084331"/>
        <a:ext cx="2410552" cy="744931"/>
      </dsp:txXfrm>
    </dsp:sp>
    <dsp:sp modelId="{BB11D5DD-6570-4B61-AF05-1BF54B969D41}">
      <dsp:nvSpPr>
        <dsp:cNvPr id="0" name=""/>
        <dsp:cNvSpPr/>
      </dsp:nvSpPr>
      <dsp:spPr>
        <a:xfrm>
          <a:off x="603520" y="2142134"/>
          <a:ext cx="148986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Cerebellar</a:t>
          </a:r>
          <a:r>
            <a:rPr lang="en-US" sz="1300" kern="1200" dirty="0" smtClean="0"/>
            <a:t> </a:t>
          </a:r>
          <a:endParaRPr lang="en-US" sz="1300" kern="1200" dirty="0"/>
        </a:p>
      </dsp:txBody>
      <dsp:txXfrm>
        <a:off x="603520" y="2142134"/>
        <a:ext cx="1489862" cy="744931"/>
      </dsp:txXfrm>
    </dsp:sp>
    <dsp:sp modelId="{791F55DC-4E72-4850-AFE6-D9AB24EE3B73}">
      <dsp:nvSpPr>
        <dsp:cNvPr id="0" name=""/>
        <dsp:cNvSpPr/>
      </dsp:nvSpPr>
      <dsp:spPr>
        <a:xfrm>
          <a:off x="603520" y="3199936"/>
          <a:ext cx="148986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Spinal </a:t>
          </a:r>
          <a:endParaRPr lang="en-US" sz="1300" kern="1200" dirty="0"/>
        </a:p>
      </dsp:txBody>
      <dsp:txXfrm>
        <a:off x="603520" y="3199936"/>
        <a:ext cx="1489862" cy="744931"/>
      </dsp:txXfrm>
    </dsp:sp>
    <dsp:sp modelId="{A937126B-88EB-4D1B-8CF7-0D716FCAD892}">
      <dsp:nvSpPr>
        <dsp:cNvPr id="0" name=""/>
        <dsp:cNvSpPr/>
      </dsp:nvSpPr>
      <dsp:spPr>
        <a:xfrm>
          <a:off x="603520" y="4257739"/>
          <a:ext cx="148986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Retinal</a:t>
          </a:r>
          <a:endParaRPr lang="en-US" sz="1300" kern="1200" dirty="0"/>
        </a:p>
      </dsp:txBody>
      <dsp:txXfrm>
        <a:off x="603520" y="4257739"/>
        <a:ext cx="1489862" cy="744931"/>
      </dsp:txXfrm>
    </dsp:sp>
    <dsp:sp modelId="{A27BA8B3-1AD9-4D3A-8B8F-84C7D1CAE39D}">
      <dsp:nvSpPr>
        <dsp:cNvPr id="0" name=""/>
        <dsp:cNvSpPr/>
      </dsp:nvSpPr>
      <dsp:spPr>
        <a:xfrm>
          <a:off x="2720373" y="1089620"/>
          <a:ext cx="241055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Choroid plexus </a:t>
          </a:r>
          <a:r>
            <a:rPr lang="en-US" sz="1300" kern="1200" dirty="0" err="1" smtClean="0"/>
            <a:t>papilloma</a:t>
          </a:r>
          <a:endParaRPr lang="en-US" sz="1300" kern="1200" dirty="0"/>
        </a:p>
      </dsp:txBody>
      <dsp:txXfrm>
        <a:off x="2720373" y="1089620"/>
        <a:ext cx="2410552" cy="744931"/>
      </dsp:txXfrm>
    </dsp:sp>
    <dsp:sp modelId="{9AE66BA1-0B76-4B40-B9A6-DD02FB3D1F0B}">
      <dsp:nvSpPr>
        <dsp:cNvPr id="0" name=""/>
        <dsp:cNvSpPr/>
      </dsp:nvSpPr>
      <dsp:spPr>
        <a:xfrm>
          <a:off x="5475188" y="1083706"/>
          <a:ext cx="241055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err="1" smtClean="0"/>
            <a:t>Endolymphatic</a:t>
          </a:r>
          <a:r>
            <a:rPr lang="en-US" sz="1300" kern="1200" dirty="0" smtClean="0"/>
            <a:t> sac tumor</a:t>
          </a:r>
        </a:p>
      </dsp:txBody>
      <dsp:txXfrm>
        <a:off x="5475188" y="1083706"/>
        <a:ext cx="2410552" cy="744931"/>
      </dsp:txXfrm>
    </dsp:sp>
    <dsp:sp modelId="{E3144BD3-3325-43DF-A1B4-9C7C8886E481}">
      <dsp:nvSpPr>
        <dsp:cNvPr id="0" name=""/>
        <dsp:cNvSpPr/>
      </dsp:nvSpPr>
      <dsp:spPr>
        <a:xfrm>
          <a:off x="2286004" y="4267199"/>
          <a:ext cx="148986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most common presenting feature </a:t>
          </a:r>
        </a:p>
      </dsp:txBody>
      <dsp:txXfrm>
        <a:off x="2286004" y="4267199"/>
        <a:ext cx="1489862" cy="744931"/>
      </dsp:txXfrm>
    </dsp:sp>
    <dsp:sp modelId="{B1DAE225-D6F8-440D-BA87-0A471ABCD198}">
      <dsp:nvSpPr>
        <dsp:cNvPr id="0" name=""/>
        <dsp:cNvSpPr/>
      </dsp:nvSpPr>
      <dsp:spPr>
        <a:xfrm>
          <a:off x="5943601" y="2286002"/>
          <a:ext cx="1489862" cy="74493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bilateral ELSTs considered pathognomonic for </a:t>
          </a:r>
          <a:r>
            <a:rPr lang="en-US" sz="1300" kern="1200" dirty="0" err="1" smtClean="0"/>
            <a:t>vHL</a:t>
          </a:r>
          <a:r>
            <a:rPr lang="en-US" sz="1300" kern="1200" dirty="0" smtClean="0"/>
            <a:t> </a:t>
          </a:r>
        </a:p>
      </dsp:txBody>
      <dsp:txXfrm>
        <a:off x="5943601" y="2286002"/>
        <a:ext cx="1489862" cy="7449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586F6-867A-4F5A-85BC-184279808B71}" type="datetimeFigureOut">
              <a:rPr lang="en-US" smtClean="0"/>
              <a:pPr/>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44F18-2C25-46BB-AB72-BDCEF16B0CF1}" type="slidenum">
              <a:rPr lang="en-US" smtClean="0"/>
              <a:pPr/>
              <a:t>‹#›</a:t>
            </a:fld>
            <a:endParaRPr lang="en-US"/>
          </a:p>
        </p:txBody>
      </p:sp>
    </p:spTree>
    <p:extLst>
      <p:ext uri="{BB962C8B-B14F-4D97-AF65-F5344CB8AC3E}">
        <p14:creationId xmlns:p14="http://schemas.microsoft.com/office/powerpoint/2010/main" xmlns="" val="216750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44F18-2C25-46BB-AB72-BDCEF16B0CF1}" type="slidenum">
              <a:rPr lang="en-US" smtClean="0"/>
              <a:pPr/>
              <a:t>19</a:t>
            </a:fld>
            <a:endParaRPr lang="en-US"/>
          </a:p>
        </p:txBody>
      </p:sp>
    </p:spTree>
    <p:extLst>
      <p:ext uri="{BB962C8B-B14F-4D97-AF65-F5344CB8AC3E}">
        <p14:creationId xmlns:p14="http://schemas.microsoft.com/office/powerpoint/2010/main" xmlns="" val="359762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156588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10877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9303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31496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149472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165056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261704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43980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24166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383515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2EE67-01E4-476B-B8D2-4A75E416C0B6}"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247696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2EE67-01E4-476B-B8D2-4A75E416C0B6}" type="datetimeFigureOut">
              <a:rPr lang="en-US" smtClean="0"/>
              <a:pPr/>
              <a:t>11/11/2017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172E8-D623-4C90-814D-C14A38517137}" type="slidenum">
              <a:rPr lang="en-US" smtClean="0"/>
              <a:pPr/>
              <a:t>‹#›</a:t>
            </a:fld>
            <a:endParaRPr lang="en-US"/>
          </a:p>
        </p:txBody>
      </p:sp>
    </p:spTree>
    <p:extLst>
      <p:ext uri="{BB962C8B-B14F-4D97-AF65-F5344CB8AC3E}">
        <p14:creationId xmlns:p14="http://schemas.microsoft.com/office/powerpoint/2010/main" xmlns="" val="403951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56182" y="152400"/>
            <a:ext cx="9200181" cy="6705600"/>
          </a:xfrm>
          <a:prstGeom prst="rect">
            <a:avLst/>
          </a:prstGeom>
        </p:spPr>
      </p:pic>
      <p:sp>
        <p:nvSpPr>
          <p:cNvPr id="5" name="TextBox 4"/>
          <p:cNvSpPr txBox="1"/>
          <p:nvPr/>
        </p:nvSpPr>
        <p:spPr>
          <a:xfrm>
            <a:off x="5105400" y="1676400"/>
            <a:ext cx="2362200" cy="369332"/>
          </a:xfrm>
          <a:prstGeom prst="rect">
            <a:avLst/>
          </a:prstGeom>
          <a:noFill/>
        </p:spPr>
        <p:txBody>
          <a:bodyPr wrap="square" rtlCol="0">
            <a:spAutoFit/>
          </a:bodyPr>
          <a:lstStyle/>
          <a:p>
            <a:r>
              <a:rPr lang="en-US" dirty="0" smtClean="0"/>
              <a:t>Z</a:t>
            </a:r>
            <a:endParaRPr lang="en-US" dirty="0"/>
          </a:p>
        </p:txBody>
      </p:sp>
      <p:sp>
        <p:nvSpPr>
          <p:cNvPr id="7" name="Rectangle 6"/>
          <p:cNvSpPr/>
          <p:nvPr/>
        </p:nvSpPr>
        <p:spPr>
          <a:xfrm>
            <a:off x="4267200" y="533400"/>
            <a:ext cx="4724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48896" y="533400"/>
            <a:ext cx="3200400" cy="553998"/>
          </a:xfrm>
          <a:prstGeom prst="rect">
            <a:avLst/>
          </a:prstGeom>
          <a:solidFill>
            <a:schemeClr val="tx1"/>
          </a:solidFill>
        </p:spPr>
        <p:txBody>
          <a:bodyPr wrap="square" rtlCol="0">
            <a:spAutoFit/>
          </a:bodyPr>
          <a:lstStyle/>
          <a:p>
            <a:r>
              <a:rPr lang="en-US" sz="3000" dirty="0" smtClean="0">
                <a:solidFill>
                  <a:schemeClr val="accent3">
                    <a:lumMod val="75000"/>
                  </a:schemeClr>
                </a:solidFill>
              </a:rPr>
              <a:t>PHAKOMATOSES- 2</a:t>
            </a:r>
            <a:endParaRPr lang="en-US" sz="3000" dirty="0">
              <a:solidFill>
                <a:schemeClr val="accent3">
                  <a:lumMod val="75000"/>
                </a:schemeClr>
              </a:solidFill>
            </a:endParaRPr>
          </a:p>
        </p:txBody>
      </p:sp>
    </p:spTree>
    <p:extLst>
      <p:ext uri="{BB962C8B-B14F-4D97-AF65-F5344CB8AC3E}">
        <p14:creationId xmlns:p14="http://schemas.microsoft.com/office/powerpoint/2010/main" xmlns="" val="60812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073" y="0"/>
            <a:ext cx="2902527" cy="7391400"/>
          </a:xfrm>
          <a:solidFill>
            <a:schemeClr val="tx1"/>
          </a:solidFill>
        </p:spPr>
        <p:txBody>
          <a:bodyPr>
            <a:noAutofit/>
          </a:bodyPr>
          <a:lstStyle/>
          <a:p>
            <a:r>
              <a:rPr lang="en-US" sz="2500" dirty="0">
                <a:solidFill>
                  <a:schemeClr val="accent3">
                    <a:lumMod val="75000"/>
                  </a:schemeClr>
                </a:solidFill>
              </a:rPr>
              <a:t> T2 weighted image, showing atrophy of the right hemisphere, enlargement of the choroid plexus (arrow 1), a thickened overlying skull and subcortical calcification (</a:t>
            </a:r>
            <a:r>
              <a:rPr lang="en-US" sz="2500" dirty="0" err="1">
                <a:solidFill>
                  <a:schemeClr val="accent3">
                    <a:lumMod val="75000"/>
                  </a:schemeClr>
                </a:solidFill>
              </a:rPr>
              <a:t>hypointense</a:t>
            </a:r>
            <a:r>
              <a:rPr lang="en-US" sz="2500" dirty="0">
                <a:solidFill>
                  <a:schemeClr val="accent3">
                    <a:lumMod val="75000"/>
                  </a:schemeClr>
                </a:solidFill>
              </a:rPr>
              <a:t> / dark signal in the subcortical region - arrow </a:t>
            </a:r>
            <a:r>
              <a:rPr lang="en-US" sz="3000" dirty="0">
                <a:solidFill>
                  <a:schemeClr val="accent3">
                    <a:lumMod val="75000"/>
                  </a:schemeClr>
                </a:solidFill>
              </a:rPr>
              <a:t>2).</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0"/>
            <a:ext cx="7162800" cy="7086600"/>
          </a:xfrm>
          <a:prstGeom prst="rect">
            <a:avLst/>
          </a:prstGeom>
        </p:spPr>
      </p:pic>
    </p:spTree>
    <p:extLst>
      <p:ext uri="{BB962C8B-B14F-4D97-AF65-F5344CB8AC3E}">
        <p14:creationId xmlns:p14="http://schemas.microsoft.com/office/powerpoint/2010/main" xmlns="" val="398704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533400"/>
            <a:ext cx="7848600" cy="8534399"/>
          </a:xfrm>
          <a:prstGeom prst="rect">
            <a:avLst/>
          </a:prstGeom>
          <a:solidFill>
            <a:schemeClr val="tx1"/>
          </a:solidFill>
        </p:spPr>
      </p:pic>
      <p:sp>
        <p:nvSpPr>
          <p:cNvPr id="4" name="Rectangle 3"/>
          <p:cNvSpPr/>
          <p:nvPr/>
        </p:nvSpPr>
        <p:spPr>
          <a:xfrm>
            <a:off x="6248400" y="-17977"/>
            <a:ext cx="2895600" cy="6694140"/>
          </a:xfrm>
          <a:prstGeom prst="rect">
            <a:avLst/>
          </a:prstGeom>
          <a:solidFill>
            <a:schemeClr val="tx1"/>
          </a:solidFill>
        </p:spPr>
        <p:txBody>
          <a:bodyPr wrap="square">
            <a:spAutoFit/>
          </a:bodyPr>
          <a:lstStyle/>
          <a:p>
            <a:endParaRPr lang="en-US" sz="3300" b="1" dirty="0" smtClean="0">
              <a:solidFill>
                <a:schemeClr val="accent3">
                  <a:lumMod val="75000"/>
                </a:schemeClr>
              </a:solidFill>
            </a:endParaRPr>
          </a:p>
          <a:p>
            <a:endParaRPr lang="en-US" sz="3300" b="1" dirty="0">
              <a:solidFill>
                <a:schemeClr val="accent3">
                  <a:lumMod val="75000"/>
                </a:schemeClr>
              </a:solidFill>
            </a:endParaRPr>
          </a:p>
          <a:p>
            <a:r>
              <a:rPr lang="en-US" sz="3300" b="1" dirty="0" smtClean="0">
                <a:solidFill>
                  <a:schemeClr val="accent3">
                    <a:lumMod val="75000"/>
                  </a:schemeClr>
                </a:solidFill>
              </a:rPr>
              <a:t>T1 </a:t>
            </a:r>
            <a:r>
              <a:rPr lang="en-US" sz="3300" b="1" dirty="0">
                <a:solidFill>
                  <a:schemeClr val="accent3">
                    <a:lumMod val="75000"/>
                  </a:schemeClr>
                </a:solidFill>
              </a:rPr>
              <a:t>C+ (</a:t>
            </a:r>
            <a:r>
              <a:rPr lang="en-US" sz="3300" b="1" dirty="0" err="1">
                <a:solidFill>
                  <a:schemeClr val="accent3">
                    <a:lumMod val="75000"/>
                  </a:schemeClr>
                </a:solidFill>
              </a:rPr>
              <a:t>Gd</a:t>
            </a:r>
            <a:r>
              <a:rPr lang="en-US" sz="3300" b="1" dirty="0">
                <a:solidFill>
                  <a:schemeClr val="accent3">
                    <a:lumMod val="75000"/>
                  </a:schemeClr>
                </a:solidFill>
              </a:rPr>
              <a:t>) </a:t>
            </a:r>
            <a:endParaRPr lang="en-US" sz="3300" dirty="0">
              <a:solidFill>
                <a:schemeClr val="accent3">
                  <a:lumMod val="75000"/>
                </a:schemeClr>
              </a:solidFill>
            </a:endParaRPr>
          </a:p>
          <a:p>
            <a:pPr lvl="1"/>
            <a:r>
              <a:rPr lang="en-US" sz="3300" dirty="0">
                <a:solidFill>
                  <a:schemeClr val="accent3">
                    <a:lumMod val="75000"/>
                  </a:schemeClr>
                </a:solidFill>
              </a:rPr>
              <a:t>prominent </a:t>
            </a:r>
            <a:r>
              <a:rPr lang="en-US" sz="3300" dirty="0" err="1">
                <a:solidFill>
                  <a:schemeClr val="accent3">
                    <a:lumMod val="75000"/>
                  </a:schemeClr>
                </a:solidFill>
              </a:rPr>
              <a:t>leptomeningeal</a:t>
            </a:r>
            <a:r>
              <a:rPr lang="en-US" sz="3300" dirty="0">
                <a:solidFill>
                  <a:schemeClr val="accent3">
                    <a:lumMod val="75000"/>
                  </a:schemeClr>
                </a:solidFill>
              </a:rPr>
              <a:t> enhancement in affected </a:t>
            </a:r>
            <a:r>
              <a:rPr lang="en-US" sz="3300" dirty="0" smtClean="0">
                <a:solidFill>
                  <a:schemeClr val="accent3">
                    <a:lumMod val="75000"/>
                  </a:schemeClr>
                </a:solidFill>
              </a:rPr>
              <a:t>area with </a:t>
            </a:r>
          </a:p>
          <a:p>
            <a:pPr lvl="1"/>
            <a:r>
              <a:rPr lang="en-US" sz="3300" dirty="0" smtClean="0">
                <a:solidFill>
                  <a:schemeClr val="accent3">
                    <a:lumMod val="75000"/>
                  </a:schemeClr>
                </a:solidFill>
              </a:rPr>
              <a:t>enlarged</a:t>
            </a:r>
          </a:p>
          <a:p>
            <a:pPr lvl="1"/>
            <a:r>
              <a:rPr lang="en-US" sz="3300" dirty="0" smtClean="0">
                <a:solidFill>
                  <a:schemeClr val="accent3">
                    <a:lumMod val="75000"/>
                  </a:schemeClr>
                </a:solidFill>
              </a:rPr>
              <a:t>right</a:t>
            </a:r>
          </a:p>
          <a:p>
            <a:pPr lvl="1"/>
            <a:r>
              <a:rPr lang="en-US" sz="3300" dirty="0">
                <a:solidFill>
                  <a:schemeClr val="accent3">
                    <a:lumMod val="75000"/>
                  </a:schemeClr>
                </a:solidFill>
              </a:rPr>
              <a:t>s</a:t>
            </a:r>
            <a:r>
              <a:rPr lang="en-US" sz="3300" dirty="0" smtClean="0">
                <a:solidFill>
                  <a:schemeClr val="accent3">
                    <a:lumMod val="75000"/>
                  </a:schemeClr>
                </a:solidFill>
              </a:rPr>
              <a:t>ided</a:t>
            </a:r>
          </a:p>
          <a:p>
            <a:pPr lvl="1"/>
            <a:r>
              <a:rPr lang="en-US" sz="3300" dirty="0" smtClean="0">
                <a:solidFill>
                  <a:schemeClr val="accent3">
                    <a:lumMod val="75000"/>
                  </a:schemeClr>
                </a:solidFill>
              </a:rPr>
              <a:t>choroid</a:t>
            </a:r>
          </a:p>
        </p:txBody>
      </p:sp>
      <p:sp>
        <p:nvSpPr>
          <p:cNvPr id="3" name="Rectangle 2"/>
          <p:cNvSpPr/>
          <p:nvPr/>
        </p:nvSpPr>
        <p:spPr>
          <a:xfrm>
            <a:off x="7086600" y="6667500"/>
            <a:ext cx="2057400" cy="190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471854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239000" cy="6858000"/>
          </a:xfrm>
          <a:prstGeom prst="rect">
            <a:avLst/>
          </a:prstGeom>
        </p:spPr>
      </p:pic>
      <p:sp>
        <p:nvSpPr>
          <p:cNvPr id="3" name="Rectangle 2"/>
          <p:cNvSpPr/>
          <p:nvPr/>
        </p:nvSpPr>
        <p:spPr>
          <a:xfrm>
            <a:off x="6435437" y="27709"/>
            <a:ext cx="2739736" cy="6247864"/>
          </a:xfrm>
          <a:prstGeom prst="rect">
            <a:avLst/>
          </a:prstGeom>
          <a:solidFill>
            <a:schemeClr val="tx1"/>
          </a:solidFill>
        </p:spPr>
        <p:txBody>
          <a:bodyPr wrap="square">
            <a:spAutoFit/>
          </a:bodyPr>
          <a:lstStyle/>
          <a:p>
            <a:endParaRPr lang="en-US" sz="4000" b="1" dirty="0" smtClean="0">
              <a:solidFill>
                <a:schemeClr val="accent3">
                  <a:lumMod val="75000"/>
                </a:schemeClr>
              </a:solidFill>
            </a:endParaRPr>
          </a:p>
          <a:p>
            <a:endParaRPr lang="en-US" sz="4000" b="1" dirty="0" smtClean="0">
              <a:solidFill>
                <a:schemeClr val="accent3">
                  <a:lumMod val="75000"/>
                </a:schemeClr>
              </a:solidFill>
            </a:endParaRPr>
          </a:p>
          <a:p>
            <a:r>
              <a:rPr lang="en-US" sz="4000" b="1" dirty="0" smtClean="0">
                <a:solidFill>
                  <a:schemeClr val="accent3">
                    <a:lumMod val="75000"/>
                  </a:schemeClr>
                </a:solidFill>
              </a:rPr>
              <a:t>GE/SWI/EPI</a:t>
            </a:r>
            <a:r>
              <a:rPr lang="en-US" sz="4000" b="1" dirty="0">
                <a:solidFill>
                  <a:schemeClr val="accent3">
                    <a:lumMod val="75000"/>
                  </a:schemeClr>
                </a:solidFill>
              </a:rPr>
              <a:t>:</a:t>
            </a:r>
            <a:r>
              <a:rPr lang="en-US" sz="4000" dirty="0">
                <a:solidFill>
                  <a:schemeClr val="accent3">
                    <a:lumMod val="75000"/>
                  </a:schemeClr>
                </a:solidFill>
              </a:rPr>
              <a:t> sensitive to </a:t>
            </a:r>
            <a:r>
              <a:rPr lang="en-US" sz="4000" dirty="0" smtClean="0">
                <a:solidFill>
                  <a:schemeClr val="accent3">
                    <a:lumMod val="75000"/>
                  </a:schemeClr>
                </a:solidFill>
              </a:rPr>
              <a:t>calcification </a:t>
            </a:r>
            <a:r>
              <a:rPr lang="en-US" sz="4000" dirty="0">
                <a:solidFill>
                  <a:schemeClr val="accent3">
                    <a:lumMod val="75000"/>
                  </a:schemeClr>
                </a:solidFill>
              </a:rPr>
              <a:t>seen as regions of signal drop out</a:t>
            </a:r>
          </a:p>
        </p:txBody>
      </p:sp>
      <p:sp>
        <p:nvSpPr>
          <p:cNvPr id="4" name="Rectangle 3"/>
          <p:cNvSpPr/>
          <p:nvPr/>
        </p:nvSpPr>
        <p:spPr>
          <a:xfrm>
            <a:off x="6289183" y="6275573"/>
            <a:ext cx="2819400" cy="2590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8190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2"/>
            <a:ext cx="9240980" cy="2985433"/>
          </a:xfrm>
          <a:prstGeom prst="rect">
            <a:avLst/>
          </a:prstGeom>
          <a:solidFill>
            <a:schemeClr val="tx1"/>
          </a:solidFill>
        </p:spPr>
        <p:txBody>
          <a:bodyPr wrap="square">
            <a:spAutoFit/>
          </a:bodyPr>
          <a:lstStyle/>
          <a:p>
            <a:pPr marL="571500" indent="-571500">
              <a:buFont typeface="Arial" pitchFamily="34" charset="0"/>
              <a:buChar char="•"/>
            </a:pPr>
            <a:r>
              <a:rPr lang="en-US" sz="4700" dirty="0" err="1">
                <a:solidFill>
                  <a:schemeClr val="bg1"/>
                </a:solidFill>
              </a:rPr>
              <a:t>H</a:t>
            </a:r>
            <a:r>
              <a:rPr lang="en-US" sz="4700" dirty="0" err="1" smtClean="0">
                <a:solidFill>
                  <a:schemeClr val="bg1"/>
                </a:solidFill>
              </a:rPr>
              <a:t>emimegalencephaly</a:t>
            </a:r>
            <a:endParaRPr lang="en-US" sz="4700" dirty="0">
              <a:solidFill>
                <a:schemeClr val="bg1"/>
              </a:solidFill>
            </a:endParaRPr>
          </a:p>
          <a:p>
            <a:pPr marL="571500" indent="-571500">
              <a:buFont typeface="Arial" pitchFamily="34" charset="0"/>
              <a:buChar char="•"/>
            </a:pPr>
            <a:r>
              <a:rPr lang="en-US" sz="4700" dirty="0" smtClean="0">
                <a:solidFill>
                  <a:schemeClr val="bg1"/>
                </a:solidFill>
              </a:rPr>
              <a:t>Dyke </a:t>
            </a:r>
            <a:r>
              <a:rPr lang="en-US" sz="4700" dirty="0" err="1" smtClean="0">
                <a:solidFill>
                  <a:schemeClr val="bg1"/>
                </a:solidFill>
              </a:rPr>
              <a:t>davidoff</a:t>
            </a:r>
            <a:r>
              <a:rPr lang="en-US" sz="4700" dirty="0" smtClean="0">
                <a:solidFill>
                  <a:schemeClr val="bg1"/>
                </a:solidFill>
              </a:rPr>
              <a:t> </a:t>
            </a:r>
            <a:r>
              <a:rPr lang="en-US" sz="4700" dirty="0" err="1" smtClean="0">
                <a:solidFill>
                  <a:schemeClr val="bg1"/>
                </a:solidFill>
              </a:rPr>
              <a:t>masson</a:t>
            </a:r>
            <a:r>
              <a:rPr lang="en-US" sz="4700" dirty="0" smtClean="0">
                <a:solidFill>
                  <a:schemeClr val="bg1"/>
                </a:solidFill>
              </a:rPr>
              <a:t> syndrome</a:t>
            </a:r>
            <a:endParaRPr lang="en-US" sz="4700" dirty="0">
              <a:solidFill>
                <a:schemeClr val="bg1"/>
              </a:solidFill>
            </a:endParaRPr>
          </a:p>
          <a:p>
            <a:pPr marL="571500" indent="-571500">
              <a:buFont typeface="Arial" pitchFamily="34" charset="0"/>
              <a:buChar char="•"/>
            </a:pPr>
            <a:r>
              <a:rPr lang="en-US" sz="4700" dirty="0">
                <a:solidFill>
                  <a:schemeClr val="bg1"/>
                </a:solidFill>
              </a:rPr>
              <a:t>Rasmussen encephalitis: tends not to have </a:t>
            </a:r>
            <a:r>
              <a:rPr lang="en-US" sz="4700" dirty="0" err="1">
                <a:solidFill>
                  <a:schemeClr val="bg1"/>
                </a:solidFill>
              </a:rPr>
              <a:t>calvarial</a:t>
            </a:r>
            <a:r>
              <a:rPr lang="en-US" sz="4700" dirty="0">
                <a:solidFill>
                  <a:schemeClr val="bg1"/>
                </a:solidFill>
              </a:rPr>
              <a:t> changes</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81" y="2740608"/>
            <a:ext cx="3636818" cy="415420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13547" t="5607" r="22988" b="9274"/>
          <a:stretch/>
        </p:blipFill>
        <p:spPr>
          <a:xfrm>
            <a:off x="3429000" y="2740608"/>
            <a:ext cx="2936383" cy="411739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l="11658"/>
          <a:stretch/>
        </p:blipFill>
        <p:spPr>
          <a:xfrm>
            <a:off x="6365383" y="2740608"/>
            <a:ext cx="3228890" cy="4154209"/>
          </a:xfrm>
          <a:prstGeom prst="rect">
            <a:avLst/>
          </a:prstGeom>
        </p:spPr>
      </p:pic>
    </p:spTree>
    <p:extLst>
      <p:ext uri="{BB962C8B-B14F-4D97-AF65-F5344CB8AC3E}">
        <p14:creationId xmlns:p14="http://schemas.microsoft.com/office/powerpoint/2010/main" xmlns="" val="3206435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6203" t="18062" r="27989" b="14529"/>
          <a:stretch/>
        </p:blipFill>
        <p:spPr>
          <a:xfrm>
            <a:off x="0" y="-220980"/>
            <a:ext cx="4748563" cy="7147560"/>
          </a:xfrm>
          <a:prstGeom prst="rect">
            <a:avLst/>
          </a:prstGeom>
        </p:spPr>
      </p:pic>
      <p:sp>
        <p:nvSpPr>
          <p:cNvPr id="3" name="TextBox 2"/>
          <p:cNvSpPr txBox="1"/>
          <p:nvPr/>
        </p:nvSpPr>
        <p:spPr>
          <a:xfrm>
            <a:off x="6324600" y="457200"/>
            <a:ext cx="2514600" cy="923330"/>
          </a:xfrm>
          <a:prstGeom prst="rect">
            <a:avLst/>
          </a:prstGeom>
          <a:noFill/>
        </p:spPr>
        <p:txBody>
          <a:bodyPr wrap="square" rtlCol="0">
            <a:spAutoFit/>
          </a:bodyPr>
          <a:lstStyle/>
          <a:p>
            <a:r>
              <a:rPr lang="en-US" dirty="0" smtClean="0">
                <a:solidFill>
                  <a:schemeClr val="bg1"/>
                </a:solidFill>
              </a:rPr>
              <a:t>DYKE DAVIDOFF MASSON APPEARANCE</a:t>
            </a:r>
          </a:p>
          <a:p>
            <a:endParaRPr lang="en-US" dirty="0">
              <a:solidFill>
                <a:schemeClr val="bg1"/>
              </a:solidFill>
            </a:endParaRPr>
          </a:p>
        </p:txBody>
      </p:sp>
      <p:sp>
        <p:nvSpPr>
          <p:cNvPr id="4" name="Rectangle 3"/>
          <p:cNvSpPr/>
          <p:nvPr/>
        </p:nvSpPr>
        <p:spPr>
          <a:xfrm>
            <a:off x="4718083" y="0"/>
            <a:ext cx="4572000" cy="7017306"/>
          </a:xfrm>
          <a:prstGeom prst="rect">
            <a:avLst/>
          </a:prstGeom>
          <a:solidFill>
            <a:schemeClr val="tx1"/>
          </a:solidFill>
        </p:spPr>
        <p:txBody>
          <a:bodyPr>
            <a:spAutoFit/>
          </a:bodyPr>
          <a:lstStyle/>
          <a:p>
            <a:r>
              <a:rPr lang="en-US" sz="2500" b="1" dirty="0">
                <a:solidFill>
                  <a:schemeClr val="accent3">
                    <a:lumMod val="75000"/>
                  </a:schemeClr>
                </a:solidFill>
              </a:rPr>
              <a:t>Dyke-Davidoff-Masson syndrome</a:t>
            </a:r>
            <a:r>
              <a:rPr lang="en-US" sz="2500" dirty="0">
                <a:solidFill>
                  <a:schemeClr val="accent3">
                    <a:lumMod val="75000"/>
                  </a:schemeClr>
                </a:solidFill>
              </a:rPr>
              <a:t> </a:t>
            </a:r>
            <a:r>
              <a:rPr lang="en-US" sz="2500" b="1" dirty="0">
                <a:solidFill>
                  <a:schemeClr val="accent3">
                    <a:lumMod val="75000"/>
                  </a:schemeClr>
                </a:solidFill>
              </a:rPr>
              <a:t>(DDMS)</a:t>
            </a:r>
            <a:r>
              <a:rPr lang="en-US" sz="2500" dirty="0">
                <a:solidFill>
                  <a:schemeClr val="accent3">
                    <a:lumMod val="75000"/>
                  </a:schemeClr>
                </a:solidFill>
              </a:rPr>
              <a:t> was initially described as changes in the skull seen on skull x-ray in patients with cerebral </a:t>
            </a:r>
            <a:r>
              <a:rPr lang="en-US" sz="2500" dirty="0" err="1">
                <a:solidFill>
                  <a:schemeClr val="accent3">
                    <a:lumMod val="75000"/>
                  </a:schemeClr>
                </a:solidFill>
              </a:rPr>
              <a:t>hemiatrophy</a:t>
            </a:r>
            <a:r>
              <a:rPr lang="en-US" sz="2500" dirty="0">
                <a:solidFill>
                  <a:schemeClr val="accent3">
                    <a:lumMod val="75000"/>
                  </a:schemeClr>
                </a:solidFill>
              </a:rPr>
              <a:t> but is now applied more broadly to cross-sectional imaging also. It is </a:t>
            </a:r>
            <a:r>
              <a:rPr lang="en-US" sz="2500" dirty="0" err="1">
                <a:solidFill>
                  <a:schemeClr val="accent3">
                    <a:lumMod val="75000"/>
                  </a:schemeClr>
                </a:solidFill>
              </a:rPr>
              <a:t>characterised</a:t>
            </a:r>
            <a:r>
              <a:rPr lang="en-US" sz="2500" dirty="0">
                <a:solidFill>
                  <a:schemeClr val="accent3">
                    <a:lumMod val="75000"/>
                  </a:schemeClr>
                </a:solidFill>
              </a:rPr>
              <a:t> by:</a:t>
            </a:r>
          </a:p>
          <a:p>
            <a:r>
              <a:rPr lang="en-US" sz="2500" dirty="0">
                <a:solidFill>
                  <a:schemeClr val="accent3">
                    <a:lumMod val="75000"/>
                  </a:schemeClr>
                </a:solidFill>
              </a:rPr>
              <a:t>thickening of the skull vault (compensatory)</a:t>
            </a:r>
          </a:p>
          <a:p>
            <a:r>
              <a:rPr lang="en-US" sz="2500" dirty="0">
                <a:solidFill>
                  <a:schemeClr val="accent3">
                    <a:lumMod val="75000"/>
                  </a:schemeClr>
                </a:solidFill>
              </a:rPr>
              <a:t>enlargement of the frontal sinus (also </a:t>
            </a:r>
            <a:r>
              <a:rPr lang="en-US" sz="2500" dirty="0" err="1">
                <a:solidFill>
                  <a:schemeClr val="accent3">
                    <a:lumMod val="75000"/>
                  </a:schemeClr>
                </a:solidFill>
              </a:rPr>
              <a:t>ethmoidal</a:t>
            </a:r>
            <a:r>
              <a:rPr lang="en-US" sz="2500" dirty="0">
                <a:solidFill>
                  <a:schemeClr val="accent3">
                    <a:lumMod val="75000"/>
                  </a:schemeClr>
                </a:solidFill>
              </a:rPr>
              <a:t> and mastoid air-cells)</a:t>
            </a:r>
          </a:p>
          <a:p>
            <a:r>
              <a:rPr lang="en-US" sz="2500" dirty="0">
                <a:solidFill>
                  <a:schemeClr val="accent3">
                    <a:lumMod val="75000"/>
                  </a:schemeClr>
                </a:solidFill>
              </a:rPr>
              <a:t>elevation of the petrous ridge</a:t>
            </a:r>
          </a:p>
          <a:p>
            <a:r>
              <a:rPr lang="en-US" sz="2500" dirty="0" err="1">
                <a:solidFill>
                  <a:schemeClr val="accent3">
                    <a:lumMod val="75000"/>
                  </a:schemeClr>
                </a:solidFill>
              </a:rPr>
              <a:t>ipsilateral</a:t>
            </a:r>
            <a:r>
              <a:rPr lang="en-US" sz="2500" dirty="0">
                <a:solidFill>
                  <a:schemeClr val="accent3">
                    <a:lumMod val="75000"/>
                  </a:schemeClr>
                </a:solidFill>
              </a:rPr>
              <a:t> </a:t>
            </a:r>
            <a:r>
              <a:rPr lang="en-US" sz="2500" dirty="0" err="1">
                <a:solidFill>
                  <a:schemeClr val="accent3">
                    <a:lumMod val="75000"/>
                  </a:schemeClr>
                </a:solidFill>
              </a:rPr>
              <a:t>falcine</a:t>
            </a:r>
            <a:r>
              <a:rPr lang="en-US" sz="2500" dirty="0">
                <a:solidFill>
                  <a:schemeClr val="accent3">
                    <a:lumMod val="75000"/>
                  </a:schemeClr>
                </a:solidFill>
              </a:rPr>
              <a:t> displacement</a:t>
            </a:r>
          </a:p>
          <a:p>
            <a:r>
              <a:rPr lang="en-US" sz="2500" dirty="0">
                <a:solidFill>
                  <a:schemeClr val="accent3">
                    <a:lumMod val="75000"/>
                  </a:schemeClr>
                </a:solidFill>
              </a:rPr>
              <a:t>capillary malformations (are a novel finding for children with Dyke-Davidoff-Masson syndrome</a:t>
            </a:r>
          </a:p>
        </p:txBody>
      </p:sp>
    </p:spTree>
    <p:extLst>
      <p:ext uri="{BB962C8B-B14F-4D97-AF65-F5344CB8AC3E}">
        <p14:creationId xmlns:p14="http://schemas.microsoft.com/office/powerpoint/2010/main" xmlns="" val="116792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2579" t="2072" r="6120" b="-2072"/>
          <a:stretch/>
        </p:blipFill>
        <p:spPr>
          <a:xfrm>
            <a:off x="-253285" y="457200"/>
            <a:ext cx="7086601" cy="6769404"/>
          </a:xfrm>
          <a:prstGeom prst="rect">
            <a:avLst/>
          </a:prstGeom>
        </p:spPr>
      </p:pic>
      <p:sp>
        <p:nvSpPr>
          <p:cNvPr id="3" name="Rectangle 2"/>
          <p:cNvSpPr/>
          <p:nvPr/>
        </p:nvSpPr>
        <p:spPr>
          <a:xfrm>
            <a:off x="6309575" y="0"/>
            <a:ext cx="2971800" cy="7402026"/>
          </a:xfrm>
          <a:prstGeom prst="rect">
            <a:avLst/>
          </a:prstGeom>
          <a:solidFill>
            <a:schemeClr val="tx1"/>
          </a:solidFill>
        </p:spPr>
        <p:txBody>
          <a:bodyPr wrap="square">
            <a:spAutoFit/>
          </a:bodyPr>
          <a:lstStyle/>
          <a:p>
            <a:r>
              <a:rPr lang="en-US" sz="1900" dirty="0">
                <a:solidFill>
                  <a:schemeClr val="accent3">
                    <a:lumMod val="75000"/>
                  </a:schemeClr>
                </a:solidFill>
              </a:rPr>
              <a:t>MRI of the brain demonstrates the right cerebral hemisphere to be markedly enlarged. The grey matter is disorganized and thickened, consistent with migration arrest. The right lateral ventricle demonstrates an abnormal morphology and is also markedly enlarged. There is diffuse T2 </a:t>
            </a:r>
            <a:r>
              <a:rPr lang="en-US" sz="1900" dirty="0" err="1">
                <a:solidFill>
                  <a:schemeClr val="accent3">
                    <a:lumMod val="75000"/>
                  </a:schemeClr>
                </a:solidFill>
              </a:rPr>
              <a:t>hyperintensity</a:t>
            </a:r>
            <a:r>
              <a:rPr lang="en-US" sz="1900" dirty="0">
                <a:solidFill>
                  <a:schemeClr val="accent3">
                    <a:lumMod val="75000"/>
                  </a:schemeClr>
                </a:solidFill>
              </a:rPr>
              <a:t> throughout the white matter of the right hemisphere. The right cranial vault is also expanded.</a:t>
            </a:r>
          </a:p>
          <a:p>
            <a:r>
              <a:rPr lang="en-US" sz="1900" dirty="0">
                <a:solidFill>
                  <a:schemeClr val="accent3">
                    <a:lumMod val="75000"/>
                  </a:schemeClr>
                </a:solidFill>
              </a:rPr>
              <a:t>Additionally the right cerebellar hemisphere is also enlarged with abnormal cortical formation. </a:t>
            </a:r>
          </a:p>
          <a:p>
            <a:r>
              <a:rPr lang="en-US" sz="1900" dirty="0">
                <a:solidFill>
                  <a:schemeClr val="accent3">
                    <a:lumMod val="75000"/>
                  </a:schemeClr>
                </a:solidFill>
              </a:rPr>
              <a:t>The left hemisphere is essentially normal in appearance.</a:t>
            </a:r>
          </a:p>
        </p:txBody>
      </p:sp>
      <p:sp>
        <p:nvSpPr>
          <p:cNvPr id="4" name="Rounded Rectangle 3"/>
          <p:cNvSpPr/>
          <p:nvPr/>
        </p:nvSpPr>
        <p:spPr>
          <a:xfrm>
            <a:off x="-533400" y="0"/>
            <a:ext cx="6842975"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HEMIMEGALENCEPHALY</a:t>
            </a:r>
            <a:endParaRPr lang="en-US" dirty="0"/>
          </a:p>
        </p:txBody>
      </p:sp>
    </p:spTree>
    <p:extLst>
      <p:ext uri="{BB962C8B-B14F-4D97-AF65-F5344CB8AC3E}">
        <p14:creationId xmlns:p14="http://schemas.microsoft.com/office/powerpoint/2010/main" xmlns="" val="3130597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28600"/>
            <a:ext cx="9220200" cy="7772400"/>
          </a:xfrm>
          <a:prstGeom prst="rect">
            <a:avLst/>
          </a:prstGeom>
        </p:spPr>
      </p:pic>
    </p:spTree>
    <p:extLst>
      <p:ext uri="{BB962C8B-B14F-4D97-AF65-F5344CB8AC3E}">
        <p14:creationId xmlns:p14="http://schemas.microsoft.com/office/powerpoint/2010/main" xmlns="" val="1886341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5702" t="-40" r="21162" b="40"/>
          <a:stretch/>
        </p:blipFill>
        <p:spPr>
          <a:xfrm>
            <a:off x="0" y="1560070"/>
            <a:ext cx="5821252" cy="5332274"/>
          </a:xfrm>
          <a:prstGeom prst="rect">
            <a:avLst/>
          </a:prstGeom>
        </p:spPr>
      </p:pic>
      <p:sp>
        <p:nvSpPr>
          <p:cNvPr id="3" name="TextBox 2"/>
          <p:cNvSpPr txBox="1"/>
          <p:nvPr/>
        </p:nvSpPr>
        <p:spPr>
          <a:xfrm>
            <a:off x="6324600" y="381000"/>
            <a:ext cx="2057400" cy="369332"/>
          </a:xfrm>
          <a:prstGeom prst="rect">
            <a:avLst/>
          </a:prstGeom>
          <a:noFill/>
        </p:spPr>
        <p:txBody>
          <a:bodyPr wrap="square" rtlCol="0">
            <a:spAutoFit/>
          </a:bodyPr>
          <a:lstStyle/>
          <a:p>
            <a:r>
              <a:rPr lang="en-US" dirty="0" smtClean="0">
                <a:solidFill>
                  <a:schemeClr val="bg1"/>
                </a:solidFill>
              </a:rPr>
              <a:t>ASSMUSSENS</a:t>
            </a:r>
            <a:endParaRPr lang="en-US" dirty="0">
              <a:solidFill>
                <a:schemeClr val="bg1"/>
              </a:solidFill>
            </a:endParaRPr>
          </a:p>
        </p:txBody>
      </p:sp>
      <p:sp>
        <p:nvSpPr>
          <p:cNvPr id="5" name="Rectangle 4"/>
          <p:cNvSpPr/>
          <p:nvPr/>
        </p:nvSpPr>
        <p:spPr>
          <a:xfrm>
            <a:off x="5821252" y="1560070"/>
            <a:ext cx="3322748" cy="5355312"/>
          </a:xfrm>
          <a:prstGeom prst="rect">
            <a:avLst/>
          </a:prstGeom>
          <a:solidFill>
            <a:schemeClr val="tx1"/>
          </a:solidFill>
        </p:spPr>
        <p:txBody>
          <a:bodyPr wrap="square">
            <a:spAutoFit/>
          </a:bodyPr>
          <a:lstStyle/>
          <a:p>
            <a:r>
              <a:rPr lang="en-US" sz="1900" dirty="0">
                <a:solidFill>
                  <a:schemeClr val="accent3">
                    <a:lumMod val="75000"/>
                  </a:schemeClr>
                </a:solidFill>
              </a:rPr>
              <a:t>Mild diffuse uniform atrophic changes of the left cerebral hemisphere manifested as deepening of cortical sulci and mildly decreased volume of cortex and white matter. This is associated with mild </a:t>
            </a:r>
            <a:r>
              <a:rPr lang="en-US" sz="1900" dirty="0" err="1" smtClean="0">
                <a:solidFill>
                  <a:schemeClr val="accent3">
                    <a:lumMod val="75000"/>
                  </a:schemeClr>
                </a:solidFill>
              </a:rPr>
              <a:t>exvacuo</a:t>
            </a:r>
            <a:r>
              <a:rPr lang="en-US" sz="1900" dirty="0" smtClean="0">
                <a:solidFill>
                  <a:schemeClr val="accent3">
                    <a:lumMod val="75000"/>
                  </a:schemeClr>
                </a:solidFill>
              </a:rPr>
              <a:t> </a:t>
            </a:r>
            <a:r>
              <a:rPr lang="en-US" sz="1900" dirty="0">
                <a:solidFill>
                  <a:schemeClr val="accent3">
                    <a:lumMod val="75000"/>
                  </a:schemeClr>
                </a:solidFill>
              </a:rPr>
              <a:t>dilatation of the left lateral ventricle. Mild diffuse T2 and FLAIR </a:t>
            </a:r>
            <a:r>
              <a:rPr lang="en-US" sz="1900" dirty="0" err="1">
                <a:solidFill>
                  <a:schemeClr val="accent3">
                    <a:lumMod val="75000"/>
                  </a:schemeClr>
                </a:solidFill>
              </a:rPr>
              <a:t>hyperintensity</a:t>
            </a:r>
            <a:r>
              <a:rPr lang="en-US" sz="1900" dirty="0">
                <a:solidFill>
                  <a:schemeClr val="accent3">
                    <a:lumMod val="75000"/>
                  </a:schemeClr>
                </a:solidFill>
              </a:rPr>
              <a:t> is noted affecting the white matter of the left cerebral hemisphere. Mild attenuation of the left middle cerebral artery is also noted.</a:t>
            </a:r>
          </a:p>
          <a:p>
            <a:r>
              <a:rPr lang="en-US" sz="1900" dirty="0">
                <a:solidFill>
                  <a:schemeClr val="accent3">
                    <a:lumMod val="75000"/>
                  </a:schemeClr>
                </a:solidFill>
              </a:rPr>
              <a:t>Preserved volume and MRI features of both cerebellar hemispheres.</a:t>
            </a:r>
          </a:p>
        </p:txBody>
      </p:sp>
      <p:sp>
        <p:nvSpPr>
          <p:cNvPr id="6" name="Rectangle 5"/>
          <p:cNvSpPr/>
          <p:nvPr/>
        </p:nvSpPr>
        <p:spPr>
          <a:xfrm>
            <a:off x="0" y="743128"/>
            <a:ext cx="9144000" cy="923330"/>
          </a:xfrm>
          <a:prstGeom prst="rect">
            <a:avLst/>
          </a:prstGeom>
          <a:solidFill>
            <a:schemeClr val="tx1"/>
          </a:solidFill>
        </p:spPr>
        <p:txBody>
          <a:bodyPr wrap="square">
            <a:spAutoFit/>
          </a:bodyPr>
          <a:lstStyle/>
          <a:p>
            <a:r>
              <a:rPr lang="en-US" dirty="0" smtClean="0">
                <a:solidFill>
                  <a:schemeClr val="bg1"/>
                </a:solidFill>
              </a:rPr>
              <a:t> A chronic </a:t>
            </a:r>
            <a:r>
              <a:rPr lang="en-US" dirty="0">
                <a:solidFill>
                  <a:schemeClr val="bg1"/>
                </a:solidFill>
              </a:rPr>
              <a:t>viral infection of the brain affecting only one hemisphere with unilateral cerebral </a:t>
            </a:r>
            <a:r>
              <a:rPr lang="en-US" dirty="0" err="1">
                <a:solidFill>
                  <a:schemeClr val="bg1"/>
                </a:solidFill>
              </a:rPr>
              <a:t>hemiatrophy</a:t>
            </a:r>
            <a:r>
              <a:rPr lang="en-US" dirty="0">
                <a:solidFill>
                  <a:schemeClr val="bg1"/>
                </a:solidFill>
              </a:rPr>
              <a:t> resulting in drug-resistant epilepsy, and progressive neurological and cognitive deterioration.</a:t>
            </a:r>
          </a:p>
        </p:txBody>
      </p:sp>
      <p:sp>
        <p:nvSpPr>
          <p:cNvPr id="8" name="Rectangle 7"/>
          <p:cNvSpPr/>
          <p:nvPr/>
        </p:nvSpPr>
        <p:spPr>
          <a:xfrm>
            <a:off x="6629400" y="76200"/>
            <a:ext cx="2514600" cy="5605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526196"/>
            <a:ext cx="9220200" cy="1276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3">
                  <a:lumMod val="75000"/>
                </a:schemeClr>
              </a:solidFill>
            </a:endParaRPr>
          </a:p>
          <a:p>
            <a:pPr algn="ctr"/>
            <a:endParaRPr lang="en-US" dirty="0">
              <a:solidFill>
                <a:schemeClr val="accent3">
                  <a:lumMod val="75000"/>
                </a:schemeClr>
              </a:solidFill>
            </a:endParaRPr>
          </a:p>
          <a:p>
            <a:pPr algn="ctr"/>
            <a:r>
              <a:rPr lang="en-US" dirty="0" smtClean="0">
                <a:solidFill>
                  <a:schemeClr val="accent3">
                    <a:lumMod val="75000"/>
                  </a:schemeClr>
                </a:solidFill>
              </a:rPr>
              <a:t>RASMUSSEN’S ENCEPHALITIS</a:t>
            </a:r>
            <a:endParaRPr lang="en-US" dirty="0">
              <a:solidFill>
                <a:schemeClr val="accent3">
                  <a:lumMod val="75000"/>
                </a:schemeClr>
              </a:solidFill>
            </a:endParaRPr>
          </a:p>
        </p:txBody>
      </p:sp>
    </p:spTree>
    <p:extLst>
      <p:ext uri="{BB962C8B-B14F-4D97-AF65-F5344CB8AC3E}">
        <p14:creationId xmlns:p14="http://schemas.microsoft.com/office/powerpoint/2010/main" xmlns="" val="59163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
            <a:ext cx="8229600" cy="1143000"/>
          </a:xfrm>
          <a:solidFill>
            <a:schemeClr val="tx1"/>
          </a:solidFill>
        </p:spPr>
        <p:txBody>
          <a:bodyPr/>
          <a:lstStyle/>
          <a:p>
            <a:pPr eaLnBrk="1" hangingPunct="1"/>
            <a:r>
              <a:rPr lang="en-US" dirty="0" smtClean="0">
                <a:solidFill>
                  <a:schemeClr val="accent1">
                    <a:lumMod val="50000"/>
                  </a:schemeClr>
                </a:solidFill>
              </a:rPr>
              <a:t>Von </a:t>
            </a:r>
            <a:r>
              <a:rPr lang="en-US" dirty="0" err="1" smtClean="0">
                <a:solidFill>
                  <a:schemeClr val="accent1">
                    <a:lumMod val="50000"/>
                  </a:schemeClr>
                </a:solidFill>
              </a:rPr>
              <a:t>Hippel</a:t>
            </a:r>
            <a:r>
              <a:rPr lang="en-US" dirty="0" smtClean="0">
                <a:solidFill>
                  <a:schemeClr val="accent1">
                    <a:lumMod val="50000"/>
                  </a:schemeClr>
                </a:solidFill>
              </a:rPr>
              <a:t> </a:t>
            </a:r>
            <a:r>
              <a:rPr lang="en-US" dirty="0" err="1" smtClean="0">
                <a:solidFill>
                  <a:schemeClr val="accent1">
                    <a:lumMod val="50000"/>
                  </a:schemeClr>
                </a:solidFill>
              </a:rPr>
              <a:t>Lindau</a:t>
            </a:r>
            <a:r>
              <a:rPr lang="en-US" dirty="0" smtClean="0">
                <a:solidFill>
                  <a:schemeClr val="accent1">
                    <a:lumMod val="50000"/>
                  </a:schemeClr>
                </a:solidFill>
              </a:rPr>
              <a:t> disease</a:t>
            </a:r>
          </a:p>
        </p:txBody>
      </p:sp>
      <p:sp>
        <p:nvSpPr>
          <p:cNvPr id="59395" name="Content Placeholder 2"/>
          <p:cNvSpPr>
            <a:spLocks noGrp="1"/>
          </p:cNvSpPr>
          <p:nvPr>
            <p:ph idx="1"/>
          </p:nvPr>
        </p:nvSpPr>
        <p:spPr>
          <a:xfrm>
            <a:off x="457200" y="1143000"/>
            <a:ext cx="8229600" cy="457199"/>
          </a:xfrm>
          <a:solidFill>
            <a:schemeClr val="tx1"/>
          </a:solidFill>
        </p:spPr>
        <p:txBody>
          <a:bodyPr/>
          <a:lstStyle/>
          <a:p>
            <a:pPr marL="0" indent="0" eaLnBrk="1" hangingPunct="1">
              <a:buFont typeface="Arial" charset="0"/>
              <a:buNone/>
            </a:pPr>
            <a:r>
              <a:rPr lang="en-US" sz="2000" dirty="0" smtClean="0">
                <a:solidFill>
                  <a:schemeClr val="accent3">
                    <a:lumMod val="75000"/>
                  </a:schemeClr>
                </a:solidFill>
              </a:rPr>
              <a:t>Due to mutations in the VHL </a:t>
            </a:r>
            <a:r>
              <a:rPr lang="en-US" sz="2000" dirty="0" err="1" smtClean="0">
                <a:solidFill>
                  <a:schemeClr val="accent3">
                    <a:lumMod val="75000"/>
                  </a:schemeClr>
                </a:solidFill>
              </a:rPr>
              <a:t>tumour</a:t>
            </a:r>
            <a:r>
              <a:rPr lang="en-US" sz="2000" dirty="0" smtClean="0">
                <a:solidFill>
                  <a:schemeClr val="accent3">
                    <a:lumMod val="75000"/>
                  </a:schemeClr>
                </a:solidFill>
              </a:rPr>
              <a:t> suppressor gene on chromosome 3.</a:t>
            </a: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498" t="4197" r="-498" b="9876"/>
          <a:stretch/>
        </p:blipFill>
        <p:spPr>
          <a:xfrm>
            <a:off x="381000" y="1645920"/>
            <a:ext cx="8305800" cy="5303520"/>
          </a:xfrm>
          <a:prstGeom prst="rect">
            <a:avLst/>
          </a:prstGeom>
        </p:spPr>
      </p:pic>
    </p:spTree>
    <p:extLst>
      <p:ext uri="{BB962C8B-B14F-4D97-AF65-F5344CB8AC3E}">
        <p14:creationId xmlns:p14="http://schemas.microsoft.com/office/powerpoint/2010/main" xmlns="" val="91440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Von Hipple Lindau disease</a:t>
            </a:r>
            <a:endParaRPr lang="ar-EG" smtClean="0"/>
          </a:p>
        </p:txBody>
      </p:sp>
      <p:graphicFrame>
        <p:nvGraphicFramePr>
          <p:cNvPr id="4" name="Content Placeholder 3"/>
          <p:cNvGraphicFramePr>
            <a:graphicFrameLocks noGrp="1"/>
          </p:cNvGraphicFramePr>
          <p:nvPr>
            <p:ph idx="1"/>
          </p:nvPr>
        </p:nvGraphicFramePr>
        <p:xfrm>
          <a:off x="228600" y="14478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2068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76200" y="274638"/>
            <a:ext cx="8915400" cy="1143000"/>
          </a:xfrm>
          <a:solidFill>
            <a:schemeClr val="accent2">
              <a:lumMod val="40000"/>
              <a:lumOff val="60000"/>
            </a:schemeClr>
          </a:solidFill>
        </p:spPr>
        <p:txBody>
          <a:bodyPr rtlCol="0">
            <a:normAutofit fontScale="90000"/>
          </a:bodyPr>
          <a:lstStyle/>
          <a:p>
            <a:pPr eaLnBrk="1" fontAlgn="auto" hangingPunct="1">
              <a:spcAft>
                <a:spcPts val="0"/>
              </a:spcAft>
              <a:defRPr/>
            </a:pPr>
            <a:r>
              <a:rPr lang="en-US" dirty="0" err="1" smtClean="0">
                <a:solidFill>
                  <a:schemeClr val="tx2"/>
                </a:solidFill>
              </a:rPr>
              <a:t>Sturge</a:t>
            </a:r>
            <a:r>
              <a:rPr lang="en-US" dirty="0" smtClean="0">
                <a:solidFill>
                  <a:schemeClr val="tx2"/>
                </a:solidFill>
              </a:rPr>
              <a:t> Weber syndrome</a:t>
            </a:r>
            <a:br>
              <a:rPr lang="en-US" dirty="0" smtClean="0">
                <a:solidFill>
                  <a:schemeClr val="tx2"/>
                </a:solidFill>
              </a:rPr>
            </a:br>
            <a:r>
              <a:rPr lang="en-US" dirty="0" err="1" smtClean="0">
                <a:solidFill>
                  <a:schemeClr val="tx2"/>
                </a:solidFill>
              </a:rPr>
              <a:t>encephalotrigeminal</a:t>
            </a:r>
            <a:r>
              <a:rPr lang="en-US" dirty="0" smtClean="0">
                <a:solidFill>
                  <a:schemeClr val="tx2"/>
                </a:solidFill>
              </a:rPr>
              <a:t> </a:t>
            </a:r>
            <a:r>
              <a:rPr lang="en-US" dirty="0" err="1" smtClean="0">
                <a:solidFill>
                  <a:schemeClr val="tx2"/>
                </a:solidFill>
              </a:rPr>
              <a:t>angiomatosis</a:t>
            </a:r>
            <a:endParaRPr lang="ar-EG" dirty="0" smtClean="0">
              <a:solidFill>
                <a:schemeClr val="tx2"/>
              </a:solidFill>
            </a:endParaRPr>
          </a:p>
        </p:txBody>
      </p:sp>
      <p:sp>
        <p:nvSpPr>
          <p:cNvPr id="55299" name="Content Placeholder 2"/>
          <p:cNvSpPr>
            <a:spLocks noGrp="1"/>
          </p:cNvSpPr>
          <p:nvPr>
            <p:ph idx="1"/>
          </p:nvPr>
        </p:nvSpPr>
        <p:spPr>
          <a:xfrm>
            <a:off x="0" y="1600201"/>
            <a:ext cx="9144000" cy="1676400"/>
          </a:xfrm>
        </p:spPr>
        <p:txBody>
          <a:bodyPr/>
          <a:lstStyle/>
          <a:p>
            <a:pPr eaLnBrk="1" hangingPunct="1"/>
            <a:r>
              <a:rPr lang="en-US" dirty="0" smtClean="0"/>
              <a:t>Congenital non hereditary disorder.</a:t>
            </a:r>
          </a:p>
          <a:p>
            <a:pPr eaLnBrk="1" hangingPunct="1"/>
            <a:r>
              <a:rPr lang="en-US" dirty="0" smtClean="0"/>
              <a:t>Failure of normal development of fetal cortical veins.</a:t>
            </a:r>
            <a:endParaRPr lang="ar-EG"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186545"/>
            <a:ext cx="4419600" cy="3962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3186545"/>
            <a:ext cx="4572000" cy="4030980"/>
          </a:xfrm>
          <a:prstGeom prst="rect">
            <a:avLst/>
          </a:prstGeom>
        </p:spPr>
      </p:pic>
      <p:sp>
        <p:nvSpPr>
          <p:cNvPr id="4" name="TextBox 3"/>
          <p:cNvSpPr txBox="1"/>
          <p:nvPr/>
        </p:nvSpPr>
        <p:spPr>
          <a:xfrm>
            <a:off x="2362200" y="3429000"/>
            <a:ext cx="1858779" cy="369332"/>
          </a:xfrm>
          <a:prstGeom prst="rect">
            <a:avLst/>
          </a:prstGeom>
          <a:noFill/>
        </p:spPr>
        <p:txBody>
          <a:bodyPr wrap="none" rtlCol="0">
            <a:spAutoFit/>
          </a:bodyPr>
          <a:lstStyle/>
          <a:p>
            <a:r>
              <a:rPr lang="en-US" dirty="0" smtClean="0"/>
              <a:t>PORT WINE STAIN</a:t>
            </a:r>
            <a:endParaRPr lang="en-US" dirty="0"/>
          </a:p>
        </p:txBody>
      </p:sp>
      <p:sp>
        <p:nvSpPr>
          <p:cNvPr id="5" name="TextBox 4"/>
          <p:cNvSpPr txBox="1"/>
          <p:nvPr/>
        </p:nvSpPr>
        <p:spPr>
          <a:xfrm>
            <a:off x="4648200" y="3429000"/>
            <a:ext cx="2667000" cy="646331"/>
          </a:xfrm>
          <a:prstGeom prst="rect">
            <a:avLst/>
          </a:prstGeom>
          <a:noFill/>
        </p:spPr>
        <p:txBody>
          <a:bodyPr wrap="square" rtlCol="0">
            <a:spAutoFit/>
          </a:bodyPr>
          <a:lstStyle/>
          <a:p>
            <a:r>
              <a:rPr lang="en-US" dirty="0" smtClean="0"/>
              <a:t>PORT WINE = Portugal wine</a:t>
            </a:r>
            <a:endParaRPr lang="en-US" dirty="0"/>
          </a:p>
        </p:txBody>
      </p:sp>
    </p:spTree>
    <p:extLst>
      <p:ext uri="{BB962C8B-B14F-4D97-AF65-F5344CB8AC3E}">
        <p14:creationId xmlns:p14="http://schemas.microsoft.com/office/powerpoint/2010/main" xmlns="" val="3824528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8"/>
          <p:cNvSpPr>
            <a:spLocks noGrp="1"/>
          </p:cNvSpPr>
          <p:nvPr>
            <p:ph type="title"/>
          </p:nvPr>
        </p:nvSpPr>
        <p:spPr>
          <a:xfrm>
            <a:off x="0" y="0"/>
            <a:ext cx="9144000" cy="6858000"/>
          </a:xfrm>
          <a:solidFill>
            <a:srgbClr val="000000"/>
          </a:solidFill>
        </p:spPr>
        <p:txBody>
          <a:bodyPr/>
          <a:lstStyle/>
          <a:p>
            <a:pPr eaLnBrk="1" hangingPunct="1"/>
            <a:endParaRPr lang="en-US" smtClean="0"/>
          </a:p>
        </p:txBody>
      </p:sp>
      <p:pic>
        <p:nvPicPr>
          <p:cNvPr id="61443" name="Picture 5" descr="http://images.radiopaedia.org/images/570216/ad38cc715945a7a23c76e11801b0b2_big_galler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0"/>
            <a:ext cx="69342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853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xmlns="" val="368742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xmlns="" val="3010617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xmlns="" val="3272506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3995" y="542522"/>
            <a:ext cx="8878540" cy="5772956"/>
          </a:xfrm>
          <a:prstGeom prst="rect">
            <a:avLst/>
          </a:prstGeom>
        </p:spPr>
      </p:pic>
    </p:spTree>
    <p:extLst>
      <p:ext uri="{BB962C8B-B14F-4D97-AF65-F5344CB8AC3E}">
        <p14:creationId xmlns:p14="http://schemas.microsoft.com/office/powerpoint/2010/main" xmlns="" val="3205610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xmlns="" val="2529862612"/>
              </p:ext>
            </p:extLst>
          </p:nvPr>
        </p:nvGraphicFramePr>
        <p:xfrm>
          <a:off x="381000" y="1447800"/>
          <a:ext cx="8534400" cy="4400624"/>
        </p:xfrm>
        <a:graphic>
          <a:graphicData uri="http://schemas.openxmlformats.org/drawingml/2006/table">
            <a:tbl>
              <a:tblPr rtl="1" firstRow="1" bandRow="1">
                <a:tableStyleId>{5C22544A-7EE6-4342-B048-85BDC9FD1C3A}</a:tableStyleId>
              </a:tblPr>
              <a:tblGrid>
                <a:gridCol w="4267200"/>
                <a:gridCol w="4267200"/>
              </a:tblGrid>
              <a:tr h="712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Pilocytic</a:t>
                      </a:r>
                      <a:r>
                        <a:rPr lang="en-US" sz="2800" dirty="0" smtClean="0"/>
                        <a:t> </a:t>
                      </a:r>
                      <a:r>
                        <a:rPr lang="en-US" sz="2800" dirty="0" err="1" smtClean="0"/>
                        <a:t>astrocytoma</a:t>
                      </a:r>
                      <a:r>
                        <a:rPr lang="en-US" sz="2800" dirty="0" smtClean="0"/>
                        <a:t> </a:t>
                      </a:r>
                      <a:endParaRPr lang="ar-EG" sz="2800" dirty="0" smtClean="0"/>
                    </a:p>
                  </a:txBody>
                  <a:tcPr marT="45703" marB="457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Hemangioblastoma</a:t>
                      </a:r>
                      <a:endParaRPr lang="ar-EG" sz="2800" dirty="0" smtClean="0"/>
                    </a:p>
                  </a:txBody>
                  <a:tcPr marT="45703" marB="45703"/>
                </a:tc>
              </a:tr>
              <a:tr h="579075">
                <a:tc>
                  <a:txBody>
                    <a:bodyPr/>
                    <a:lstStyle/>
                    <a:p>
                      <a:pPr algn="l" rtl="0"/>
                      <a:r>
                        <a:rPr lang="en-US" sz="3200" dirty="0" smtClean="0"/>
                        <a:t>Age: children</a:t>
                      </a:r>
                      <a:endParaRPr lang="ar-EG" sz="3200" dirty="0"/>
                    </a:p>
                  </a:txBody>
                  <a:tcPr marT="45703" marB="45703"/>
                </a:tc>
                <a:tc>
                  <a:txBody>
                    <a:bodyPr/>
                    <a:lstStyle/>
                    <a:p>
                      <a:pPr algn="l" rtl="0"/>
                      <a:r>
                        <a:rPr lang="en-US" sz="3200" dirty="0" smtClean="0"/>
                        <a:t>Age: young adults</a:t>
                      </a:r>
                      <a:endParaRPr lang="ar-EG" sz="3200" dirty="0"/>
                    </a:p>
                  </a:txBody>
                  <a:tcPr marT="45703" marB="45703"/>
                </a:tc>
              </a:tr>
              <a:tr h="155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Tumor nodule: lack vascular flow voids</a:t>
                      </a:r>
                      <a:endParaRPr lang="ar-EG" sz="3200" dirty="0" smtClean="0"/>
                    </a:p>
                    <a:p>
                      <a:pPr algn="l" rtl="0"/>
                      <a:endParaRPr lang="ar-EG" sz="3200" dirty="0"/>
                    </a:p>
                  </a:txBody>
                  <a:tcPr marT="45703" marB="45703"/>
                </a:tc>
                <a:tc>
                  <a:txBody>
                    <a:bodyPr/>
                    <a:lstStyle/>
                    <a:p>
                      <a:pPr algn="l" rtl="0"/>
                      <a:r>
                        <a:rPr lang="en-US" sz="3200" dirty="0" smtClean="0"/>
                        <a:t>Tumor nodule: show</a:t>
                      </a:r>
                      <a:r>
                        <a:rPr lang="en-US" sz="3200" baseline="0" dirty="0" smtClean="0"/>
                        <a:t> vascular flow voids</a:t>
                      </a:r>
                      <a:endParaRPr lang="ar-EG" sz="3200" dirty="0"/>
                    </a:p>
                  </a:txBody>
                  <a:tcPr marT="45703" marB="45703"/>
                </a:tc>
              </a:tr>
              <a:tr h="1554414">
                <a:tc>
                  <a:txBody>
                    <a:bodyPr/>
                    <a:lstStyle/>
                    <a:p>
                      <a:pPr algn="l" rtl="0"/>
                      <a:r>
                        <a:rPr lang="en-US" sz="3200" dirty="0" smtClean="0"/>
                        <a:t>Tumor nodule often</a:t>
                      </a:r>
                      <a:r>
                        <a:rPr lang="en-US" sz="3200" baseline="0" dirty="0" smtClean="0"/>
                        <a:t> doesn’t abut </a:t>
                      </a:r>
                      <a:r>
                        <a:rPr lang="en-US" sz="3200" baseline="0" dirty="0" err="1" smtClean="0"/>
                        <a:t>pial</a:t>
                      </a:r>
                      <a:r>
                        <a:rPr lang="en-US" sz="3200" baseline="0" dirty="0" smtClean="0"/>
                        <a:t> or </a:t>
                      </a:r>
                      <a:r>
                        <a:rPr lang="en-US" sz="3200" baseline="0" dirty="0" err="1" smtClean="0"/>
                        <a:t>ependymal</a:t>
                      </a:r>
                      <a:r>
                        <a:rPr lang="en-US" sz="3200" baseline="0" dirty="0" smtClean="0"/>
                        <a:t> surface.</a:t>
                      </a:r>
                      <a:endParaRPr lang="ar-EG" sz="3200" dirty="0"/>
                    </a:p>
                  </a:txBody>
                  <a:tcPr marT="45703" marB="45703"/>
                </a:tc>
                <a:tc>
                  <a:txBody>
                    <a:bodyPr/>
                    <a:lstStyle/>
                    <a:p>
                      <a:pPr algn="l" rtl="0"/>
                      <a:r>
                        <a:rPr lang="en-US" sz="3200" dirty="0" smtClean="0"/>
                        <a:t>Tumor</a:t>
                      </a:r>
                      <a:r>
                        <a:rPr lang="en-US" sz="3200" baseline="0" dirty="0" smtClean="0"/>
                        <a:t> nodule abuts the </a:t>
                      </a:r>
                      <a:r>
                        <a:rPr lang="en-US" sz="3200" baseline="0" dirty="0" err="1" smtClean="0"/>
                        <a:t>pial</a:t>
                      </a:r>
                      <a:r>
                        <a:rPr lang="en-US" sz="3200" baseline="0" dirty="0" smtClean="0"/>
                        <a:t> or </a:t>
                      </a:r>
                      <a:r>
                        <a:rPr lang="en-US" sz="3200" baseline="0" dirty="0" err="1" smtClean="0"/>
                        <a:t>ependymal</a:t>
                      </a:r>
                      <a:r>
                        <a:rPr lang="en-US" sz="3200" baseline="0" dirty="0" smtClean="0"/>
                        <a:t> surface</a:t>
                      </a:r>
                      <a:endParaRPr lang="ar-EG" sz="3200" dirty="0"/>
                    </a:p>
                  </a:txBody>
                  <a:tcPr marT="45703" marB="45703"/>
                </a:tc>
              </a:tr>
            </a:tbl>
          </a:graphicData>
        </a:graphic>
      </p:graphicFrame>
    </p:spTree>
    <p:extLst>
      <p:ext uri="{BB962C8B-B14F-4D97-AF65-F5344CB8AC3E}">
        <p14:creationId xmlns:p14="http://schemas.microsoft.com/office/powerpoint/2010/main" xmlns="" val="117411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6428" y="381000"/>
            <a:ext cx="5105400" cy="553998"/>
          </a:xfrm>
          <a:prstGeom prst="rect">
            <a:avLst/>
          </a:prstGeom>
          <a:solidFill>
            <a:schemeClr val="tx1"/>
          </a:solidFill>
        </p:spPr>
        <p:txBody>
          <a:bodyPr wrap="square" rtlCol="0">
            <a:spAutoFit/>
          </a:bodyPr>
          <a:lstStyle/>
          <a:p>
            <a:r>
              <a:rPr lang="en-US" sz="3000" dirty="0" smtClean="0">
                <a:solidFill>
                  <a:schemeClr val="accent1">
                    <a:lumMod val="75000"/>
                  </a:schemeClr>
                </a:solidFill>
              </a:rPr>
              <a:t>CHOROID PLEXUS PAPILLOMA</a:t>
            </a:r>
            <a:endParaRPr lang="en-US" sz="3000" dirty="0">
              <a:solidFill>
                <a:schemeClr val="accent1">
                  <a:lumMod val="75000"/>
                </a:schemeClr>
              </a:solidFill>
            </a:endParaRPr>
          </a:p>
        </p:txBody>
      </p:sp>
      <p:sp>
        <p:nvSpPr>
          <p:cNvPr id="3" name="Rectangle 2"/>
          <p:cNvSpPr/>
          <p:nvPr/>
        </p:nvSpPr>
        <p:spPr>
          <a:xfrm>
            <a:off x="304800" y="1253544"/>
            <a:ext cx="8551572" cy="5509200"/>
          </a:xfrm>
          <a:prstGeom prst="rect">
            <a:avLst/>
          </a:prstGeom>
          <a:solidFill>
            <a:schemeClr val="tx1"/>
          </a:solidFill>
        </p:spPr>
        <p:txBody>
          <a:bodyPr wrap="square">
            <a:spAutoFit/>
          </a:bodyPr>
          <a:lstStyle/>
          <a:p>
            <a:r>
              <a:rPr lang="en-US" sz="3200" dirty="0">
                <a:solidFill>
                  <a:schemeClr val="accent3">
                    <a:lumMod val="75000"/>
                  </a:schemeClr>
                </a:solidFill>
              </a:rPr>
              <a:t>Choroid plexus </a:t>
            </a:r>
            <a:r>
              <a:rPr lang="en-US" sz="3200" dirty="0" err="1">
                <a:solidFill>
                  <a:schemeClr val="accent3">
                    <a:lumMod val="75000"/>
                  </a:schemeClr>
                </a:solidFill>
              </a:rPr>
              <a:t>papillomas</a:t>
            </a:r>
            <a:r>
              <a:rPr lang="en-US" sz="3200" dirty="0">
                <a:solidFill>
                  <a:schemeClr val="accent3">
                    <a:lumMod val="75000"/>
                  </a:schemeClr>
                </a:solidFill>
              </a:rPr>
              <a:t> are an uncommon, benign (WHO grade I) </a:t>
            </a:r>
            <a:r>
              <a:rPr lang="en-US" sz="3200" dirty="0" err="1">
                <a:solidFill>
                  <a:schemeClr val="accent3">
                    <a:lumMod val="75000"/>
                  </a:schemeClr>
                </a:solidFill>
              </a:rPr>
              <a:t>neuroepithelial</a:t>
            </a:r>
            <a:r>
              <a:rPr lang="en-US" sz="3200" dirty="0">
                <a:solidFill>
                  <a:schemeClr val="accent3">
                    <a:lumMod val="75000"/>
                  </a:schemeClr>
                </a:solidFill>
              </a:rPr>
              <a:t> </a:t>
            </a:r>
            <a:r>
              <a:rPr lang="en-US" sz="3200" dirty="0" err="1">
                <a:solidFill>
                  <a:schemeClr val="accent3">
                    <a:lumMod val="75000"/>
                  </a:schemeClr>
                </a:solidFill>
              </a:rPr>
              <a:t>intraventricular</a:t>
            </a:r>
            <a:r>
              <a:rPr lang="en-US" sz="3200" dirty="0">
                <a:solidFill>
                  <a:schemeClr val="accent3">
                    <a:lumMod val="75000"/>
                  </a:schemeClr>
                </a:solidFill>
              </a:rPr>
              <a:t> </a:t>
            </a:r>
            <a:r>
              <a:rPr lang="en-US" sz="3200" dirty="0" err="1">
                <a:solidFill>
                  <a:schemeClr val="accent3">
                    <a:lumMod val="75000"/>
                  </a:schemeClr>
                </a:solidFill>
              </a:rPr>
              <a:t>tumour</a:t>
            </a:r>
            <a:r>
              <a:rPr lang="en-US" sz="3200" dirty="0">
                <a:solidFill>
                  <a:schemeClr val="accent3">
                    <a:lumMod val="75000"/>
                  </a:schemeClr>
                </a:solidFill>
              </a:rPr>
              <a:t> which can occur in both the </a:t>
            </a:r>
            <a:r>
              <a:rPr lang="en-US" sz="3200" dirty="0" err="1">
                <a:solidFill>
                  <a:schemeClr val="accent3">
                    <a:lumMod val="75000"/>
                  </a:schemeClr>
                </a:solidFill>
              </a:rPr>
              <a:t>paediatric</a:t>
            </a:r>
            <a:r>
              <a:rPr lang="en-US" sz="3200" dirty="0">
                <a:solidFill>
                  <a:schemeClr val="accent3">
                    <a:lumMod val="75000"/>
                  </a:schemeClr>
                </a:solidFill>
              </a:rPr>
              <a:t> (more common) and adult population. </a:t>
            </a:r>
          </a:p>
          <a:p>
            <a:r>
              <a:rPr lang="en-US" sz="3200" dirty="0">
                <a:solidFill>
                  <a:schemeClr val="accent3">
                    <a:lumMod val="75000"/>
                  </a:schemeClr>
                </a:solidFill>
              </a:rPr>
              <a:t>On imaging, these </a:t>
            </a:r>
            <a:r>
              <a:rPr lang="en-US" sz="3200" dirty="0" err="1">
                <a:solidFill>
                  <a:schemeClr val="accent3">
                    <a:lumMod val="75000"/>
                  </a:schemeClr>
                </a:solidFill>
              </a:rPr>
              <a:t>tumours</a:t>
            </a:r>
            <a:r>
              <a:rPr lang="en-US" sz="3200" dirty="0">
                <a:solidFill>
                  <a:schemeClr val="accent3">
                    <a:lumMod val="75000"/>
                  </a:schemeClr>
                </a:solidFill>
              </a:rPr>
              <a:t> are usually identified in the fourth ventricle in adults and in the lateral ventricles in the </a:t>
            </a:r>
            <a:r>
              <a:rPr lang="en-US" sz="3200" dirty="0" err="1">
                <a:solidFill>
                  <a:schemeClr val="accent3">
                    <a:lumMod val="75000"/>
                  </a:schemeClr>
                </a:solidFill>
              </a:rPr>
              <a:t>paediatric</a:t>
            </a:r>
            <a:r>
              <a:rPr lang="en-US" sz="3200" dirty="0">
                <a:solidFill>
                  <a:schemeClr val="accent3">
                    <a:lumMod val="75000"/>
                  </a:schemeClr>
                </a:solidFill>
              </a:rPr>
              <a:t> population. They commonly present as a solid vascular </a:t>
            </a:r>
            <a:r>
              <a:rPr lang="en-US" sz="3200" dirty="0" err="1">
                <a:solidFill>
                  <a:schemeClr val="accent3">
                    <a:lumMod val="75000"/>
                  </a:schemeClr>
                </a:solidFill>
              </a:rPr>
              <a:t>tumour</a:t>
            </a:r>
            <a:r>
              <a:rPr lang="en-US" sz="3200" dirty="0">
                <a:solidFill>
                  <a:schemeClr val="accent3">
                    <a:lumMod val="75000"/>
                  </a:schemeClr>
                </a:solidFill>
              </a:rPr>
              <a:t> with vivid frond-like enhancement pattern. In a quarter of cases, speckled calcifications are present. </a:t>
            </a:r>
          </a:p>
        </p:txBody>
      </p:sp>
    </p:spTree>
    <p:extLst>
      <p:ext uri="{BB962C8B-B14F-4D97-AF65-F5344CB8AC3E}">
        <p14:creationId xmlns:p14="http://schemas.microsoft.com/office/powerpoint/2010/main" xmlns="" val="1169448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490" y="-230746"/>
            <a:ext cx="7427890" cy="7543800"/>
          </a:xfrm>
          <a:prstGeom prst="rect">
            <a:avLst/>
          </a:prstGeom>
        </p:spPr>
      </p:pic>
      <p:sp>
        <p:nvSpPr>
          <p:cNvPr id="3" name="Rectangle 2"/>
          <p:cNvSpPr/>
          <p:nvPr/>
        </p:nvSpPr>
        <p:spPr>
          <a:xfrm>
            <a:off x="7391400" y="-152400"/>
            <a:ext cx="2011519" cy="1754326"/>
          </a:xfrm>
          <a:prstGeom prst="rect">
            <a:avLst/>
          </a:prstGeom>
          <a:solidFill>
            <a:schemeClr val="tx1"/>
          </a:solidFill>
        </p:spPr>
        <p:txBody>
          <a:bodyPr wrap="square">
            <a:spAutoFit/>
          </a:bodyPr>
          <a:lstStyle/>
          <a:p>
            <a:r>
              <a:rPr lang="en-US" b="1" dirty="0">
                <a:solidFill>
                  <a:schemeClr val="accent3">
                    <a:lumMod val="75000"/>
                  </a:schemeClr>
                </a:solidFill>
              </a:rPr>
              <a:t>T1:</a:t>
            </a:r>
            <a:r>
              <a:rPr lang="en-US" dirty="0">
                <a:solidFill>
                  <a:schemeClr val="accent3">
                    <a:lumMod val="75000"/>
                  </a:schemeClr>
                </a:solidFill>
              </a:rPr>
              <a:t> typically </a:t>
            </a:r>
            <a:r>
              <a:rPr lang="en-US" dirty="0" err="1">
                <a:solidFill>
                  <a:schemeClr val="accent3">
                    <a:lumMod val="75000"/>
                  </a:schemeClr>
                </a:solidFill>
              </a:rPr>
              <a:t>isointense</a:t>
            </a:r>
            <a:r>
              <a:rPr lang="en-US" dirty="0">
                <a:solidFill>
                  <a:schemeClr val="accent3">
                    <a:lumMod val="75000"/>
                  </a:schemeClr>
                </a:solidFill>
              </a:rPr>
              <a:t> compared to adjacent brain; may be somewhat </a:t>
            </a:r>
            <a:r>
              <a:rPr lang="en-US" dirty="0" err="1">
                <a:solidFill>
                  <a:schemeClr val="accent3">
                    <a:lumMod val="75000"/>
                  </a:schemeClr>
                </a:solidFill>
              </a:rPr>
              <a:t>hypointense</a:t>
            </a:r>
            <a:endParaRPr lang="en-US" dirty="0">
              <a:solidFill>
                <a:schemeClr val="accent3">
                  <a:lumMod val="75000"/>
                </a:schemeClr>
              </a:solidFill>
            </a:endParaRPr>
          </a:p>
        </p:txBody>
      </p:sp>
      <p:sp>
        <p:nvSpPr>
          <p:cNvPr id="4" name="Rectangle 3"/>
          <p:cNvSpPr/>
          <p:nvPr/>
        </p:nvSpPr>
        <p:spPr>
          <a:xfrm>
            <a:off x="7391400" y="1601927"/>
            <a:ext cx="1752600" cy="52560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3714319" y="-2266519"/>
            <a:ext cx="685799" cy="4914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6665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240"/>
            <a:ext cx="7391400" cy="6903720"/>
          </a:xfrm>
          <a:prstGeom prst="rect">
            <a:avLst/>
          </a:prstGeom>
        </p:spPr>
      </p:pic>
      <p:sp>
        <p:nvSpPr>
          <p:cNvPr id="3" name="Rectangle 2"/>
          <p:cNvSpPr/>
          <p:nvPr/>
        </p:nvSpPr>
        <p:spPr>
          <a:xfrm>
            <a:off x="7239000" y="15240"/>
            <a:ext cx="1905000" cy="1477328"/>
          </a:xfrm>
          <a:prstGeom prst="rect">
            <a:avLst/>
          </a:prstGeom>
          <a:solidFill>
            <a:schemeClr val="tx1"/>
          </a:solidFill>
        </p:spPr>
        <p:txBody>
          <a:bodyPr wrap="square">
            <a:spAutoFit/>
          </a:bodyPr>
          <a:lstStyle/>
          <a:p>
            <a:r>
              <a:rPr lang="en-US" b="1" dirty="0">
                <a:solidFill>
                  <a:schemeClr val="accent3">
                    <a:lumMod val="75000"/>
                  </a:schemeClr>
                </a:solidFill>
              </a:rPr>
              <a:t>T2</a:t>
            </a:r>
            <a:r>
              <a:rPr lang="en-US" dirty="0">
                <a:solidFill>
                  <a:schemeClr val="accent3">
                    <a:lumMod val="75000"/>
                  </a:schemeClr>
                </a:solidFill>
              </a:rPr>
              <a:t>iso to </a:t>
            </a:r>
            <a:r>
              <a:rPr lang="en-US" dirty="0" err="1">
                <a:solidFill>
                  <a:schemeClr val="accent3">
                    <a:lumMod val="75000"/>
                  </a:schemeClr>
                </a:solidFill>
              </a:rPr>
              <a:t>hyperintense</a:t>
            </a:r>
            <a:endParaRPr lang="en-US" dirty="0">
              <a:solidFill>
                <a:schemeClr val="accent3">
                  <a:lumMod val="75000"/>
                </a:schemeClr>
              </a:solidFill>
            </a:endParaRPr>
          </a:p>
          <a:p>
            <a:r>
              <a:rPr lang="en-US" dirty="0">
                <a:solidFill>
                  <a:schemeClr val="accent3">
                    <a:lumMod val="75000"/>
                  </a:schemeClr>
                </a:solidFill>
              </a:rPr>
              <a:t>small flow-voids may be seen within the </a:t>
            </a:r>
            <a:r>
              <a:rPr lang="en-US" dirty="0" err="1">
                <a:solidFill>
                  <a:schemeClr val="accent3">
                    <a:lumMod val="75000"/>
                  </a:schemeClr>
                </a:solidFill>
              </a:rPr>
              <a:t>tumour</a:t>
            </a:r>
            <a:endParaRPr lang="en-US" dirty="0">
              <a:solidFill>
                <a:schemeClr val="accent3">
                  <a:lumMod val="75000"/>
                </a:schemeClr>
              </a:solidFill>
            </a:endParaRPr>
          </a:p>
        </p:txBody>
      </p:sp>
      <p:sp>
        <p:nvSpPr>
          <p:cNvPr id="4" name="Rectangle 3"/>
          <p:cNvSpPr/>
          <p:nvPr/>
        </p:nvSpPr>
        <p:spPr>
          <a:xfrm>
            <a:off x="7391400" y="1492568"/>
            <a:ext cx="1752600" cy="53654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3352800" y="-2114119"/>
            <a:ext cx="685799" cy="4914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2621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880"/>
            <a:ext cx="6324600" cy="6870880"/>
          </a:xfrm>
          <a:prstGeom prst="rect">
            <a:avLst/>
          </a:prstGeom>
        </p:spPr>
      </p:pic>
      <p:sp>
        <p:nvSpPr>
          <p:cNvPr id="3" name="Rectangle 2"/>
          <p:cNvSpPr/>
          <p:nvPr/>
        </p:nvSpPr>
        <p:spPr>
          <a:xfrm>
            <a:off x="6324600" y="0"/>
            <a:ext cx="2819400" cy="1631216"/>
          </a:xfrm>
          <a:prstGeom prst="rect">
            <a:avLst/>
          </a:prstGeom>
          <a:solidFill>
            <a:schemeClr val="tx1"/>
          </a:solidFill>
        </p:spPr>
        <p:txBody>
          <a:bodyPr wrap="square">
            <a:spAutoFit/>
          </a:bodyPr>
          <a:lstStyle/>
          <a:p>
            <a:r>
              <a:rPr lang="en-US" sz="2500" b="1" dirty="0">
                <a:solidFill>
                  <a:schemeClr val="accent3">
                    <a:lumMod val="75000"/>
                  </a:schemeClr>
                </a:solidFill>
              </a:rPr>
              <a:t>T1 C+ (</a:t>
            </a:r>
            <a:r>
              <a:rPr lang="en-US" sz="2500" b="1" dirty="0" err="1">
                <a:solidFill>
                  <a:schemeClr val="accent3">
                    <a:lumMod val="75000"/>
                  </a:schemeClr>
                </a:solidFill>
              </a:rPr>
              <a:t>Gd</a:t>
            </a:r>
            <a:r>
              <a:rPr lang="en-US" sz="2500" b="1" dirty="0">
                <a:solidFill>
                  <a:schemeClr val="accent3">
                    <a:lumMod val="75000"/>
                  </a:schemeClr>
                </a:solidFill>
              </a:rPr>
              <a:t>):</a:t>
            </a:r>
            <a:r>
              <a:rPr lang="en-US" sz="2500" dirty="0">
                <a:solidFill>
                  <a:schemeClr val="accent3">
                    <a:lumMod val="75000"/>
                  </a:schemeClr>
                </a:solidFill>
              </a:rPr>
              <a:t> marked enhancement, tends to be homogeneous</a:t>
            </a:r>
          </a:p>
        </p:txBody>
      </p:sp>
      <p:sp>
        <p:nvSpPr>
          <p:cNvPr id="4" name="Rectangle 3"/>
          <p:cNvSpPr/>
          <p:nvPr/>
        </p:nvSpPr>
        <p:spPr>
          <a:xfrm>
            <a:off x="6185079" y="5611505"/>
            <a:ext cx="3098442" cy="1246495"/>
          </a:xfrm>
          <a:prstGeom prst="rect">
            <a:avLst/>
          </a:prstGeom>
          <a:solidFill>
            <a:schemeClr val="tx1"/>
          </a:solidFill>
        </p:spPr>
        <p:txBody>
          <a:bodyPr wrap="square">
            <a:spAutoFit/>
          </a:bodyPr>
          <a:lstStyle/>
          <a:p>
            <a:r>
              <a:rPr lang="en-US" sz="2500" b="1" dirty="0">
                <a:solidFill>
                  <a:schemeClr val="accent3">
                    <a:lumMod val="75000"/>
                  </a:schemeClr>
                </a:solidFill>
              </a:rPr>
              <a:t>MR </a:t>
            </a:r>
            <a:r>
              <a:rPr lang="en-US" sz="2500" b="1" dirty="0" smtClean="0">
                <a:solidFill>
                  <a:schemeClr val="accent3">
                    <a:lumMod val="75000"/>
                  </a:schemeClr>
                </a:solidFill>
              </a:rPr>
              <a:t>spectroscopy</a:t>
            </a:r>
          </a:p>
          <a:p>
            <a:r>
              <a:rPr lang="en-US" sz="2500" dirty="0" smtClean="0">
                <a:solidFill>
                  <a:schemeClr val="accent3">
                    <a:lumMod val="75000"/>
                  </a:schemeClr>
                </a:solidFill>
              </a:rPr>
              <a:t>decreased </a:t>
            </a:r>
            <a:r>
              <a:rPr lang="en-US" sz="2500" dirty="0">
                <a:solidFill>
                  <a:schemeClr val="accent3">
                    <a:lumMod val="75000"/>
                  </a:schemeClr>
                </a:solidFill>
              </a:rPr>
              <a:t>NAA</a:t>
            </a:r>
          </a:p>
          <a:p>
            <a:r>
              <a:rPr lang="en-US" sz="2500" dirty="0">
                <a:solidFill>
                  <a:schemeClr val="accent3">
                    <a:lumMod val="75000"/>
                  </a:schemeClr>
                </a:solidFill>
              </a:rPr>
              <a:t>increased Cho</a:t>
            </a:r>
          </a:p>
        </p:txBody>
      </p:sp>
      <p:sp>
        <p:nvSpPr>
          <p:cNvPr id="5" name="Rectangle 4"/>
          <p:cNvSpPr/>
          <p:nvPr/>
        </p:nvSpPr>
        <p:spPr>
          <a:xfrm>
            <a:off x="6324600" y="1631216"/>
            <a:ext cx="2819400" cy="3980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3601" y="1631215"/>
            <a:ext cx="3200400" cy="3980289"/>
          </a:xfrm>
          <a:prstGeom prst="rect">
            <a:avLst/>
          </a:prstGeom>
        </p:spPr>
      </p:pic>
    </p:spTree>
    <p:extLst>
      <p:ext uri="{BB962C8B-B14F-4D97-AF65-F5344CB8AC3E}">
        <p14:creationId xmlns:p14="http://schemas.microsoft.com/office/powerpoint/2010/main" xmlns="" val="260147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84137" y="782193"/>
            <a:ext cx="89916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buFont typeface="Arial" charset="0"/>
              <a:buChar char="•"/>
            </a:pPr>
            <a:r>
              <a:rPr lang="en-US" sz="2800" dirty="0"/>
              <a:t>The </a:t>
            </a:r>
            <a:r>
              <a:rPr lang="en-US" sz="2800" dirty="0" err="1"/>
              <a:t>leptomeningeal</a:t>
            </a:r>
            <a:r>
              <a:rPr lang="en-US" sz="2800" dirty="0"/>
              <a:t> </a:t>
            </a:r>
            <a:r>
              <a:rPr lang="en-US" sz="2800" dirty="0" err="1"/>
              <a:t>haemangioma</a:t>
            </a:r>
            <a:r>
              <a:rPr lang="en-US" sz="2800" dirty="0"/>
              <a:t> results in a vascular steal affecting the subjacent cortex and white matter producing </a:t>
            </a:r>
            <a:r>
              <a:rPr lang="en-US" sz="2800" dirty="0" err="1"/>
              <a:t>localised</a:t>
            </a:r>
            <a:r>
              <a:rPr lang="en-US" sz="2800" dirty="0"/>
              <a:t> </a:t>
            </a:r>
            <a:r>
              <a:rPr lang="en-US" sz="2800" dirty="0" err="1"/>
              <a:t>ischaemia</a:t>
            </a:r>
            <a:r>
              <a:rPr lang="en-US" sz="2800" dirty="0"/>
              <a:t>. In about 80% of the cases, there is an </a:t>
            </a:r>
            <a:r>
              <a:rPr lang="en-US" sz="2800" dirty="0" err="1"/>
              <a:t>unihemispheric</a:t>
            </a:r>
            <a:r>
              <a:rPr lang="en-US" sz="2800" dirty="0"/>
              <a:t> involvement.</a:t>
            </a:r>
          </a:p>
        </p:txBody>
      </p:sp>
      <p:sp>
        <p:nvSpPr>
          <p:cNvPr id="56323" name="TextBox 2"/>
          <p:cNvSpPr txBox="1">
            <a:spLocks noChangeArrowheads="1"/>
          </p:cNvSpPr>
          <p:nvPr/>
        </p:nvSpPr>
        <p:spPr bwMode="auto">
          <a:xfrm>
            <a:off x="2930525" y="152400"/>
            <a:ext cx="32988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a:t>PATHOLOGY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3882" y="2549237"/>
            <a:ext cx="5181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2400">
                <a:solidFill>
                  <a:srgbClr val="000000"/>
                </a:solidFill>
                <a:miter lim="800000"/>
                <a:headEnd/>
                <a:tailEnd/>
              </a14:hiddenLine>
            </a:ext>
          </a:extLst>
        </p:spPr>
      </p:pic>
    </p:spTree>
    <p:extLst>
      <p:ext uri="{BB962C8B-B14F-4D97-AF65-F5344CB8AC3E}">
        <p14:creationId xmlns:p14="http://schemas.microsoft.com/office/powerpoint/2010/main" xmlns="" val="3688785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60218"/>
            <a:ext cx="9319614" cy="6172200"/>
          </a:xfrm>
          <a:prstGeom prst="rect">
            <a:avLst/>
          </a:prstGeom>
        </p:spPr>
      </p:pic>
    </p:spTree>
    <p:extLst>
      <p:ext uri="{BB962C8B-B14F-4D97-AF65-F5344CB8AC3E}">
        <p14:creationId xmlns:p14="http://schemas.microsoft.com/office/powerpoint/2010/main" xmlns="" val="3957049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842337"/>
            <a:ext cx="9220200" cy="1015663"/>
          </a:xfrm>
          <a:prstGeom prst="rect">
            <a:avLst/>
          </a:prstGeom>
          <a:solidFill>
            <a:schemeClr val="tx1"/>
          </a:solidFill>
        </p:spPr>
        <p:txBody>
          <a:bodyPr wrap="square">
            <a:spAutoFit/>
          </a:bodyPr>
          <a:lstStyle/>
          <a:p>
            <a:r>
              <a:rPr lang="en-US" sz="3000" dirty="0">
                <a:solidFill>
                  <a:schemeClr val="accent3">
                    <a:lumMod val="75000"/>
                  </a:schemeClr>
                </a:solidFill>
              </a:rPr>
              <a:t>T1 </a:t>
            </a:r>
            <a:r>
              <a:rPr lang="en-US" sz="3000" dirty="0" err="1">
                <a:solidFill>
                  <a:schemeClr val="accent3">
                    <a:lumMod val="75000"/>
                  </a:schemeClr>
                </a:solidFill>
              </a:rPr>
              <a:t>hyperintense</a:t>
            </a:r>
            <a:r>
              <a:rPr lang="en-US" sz="3000" dirty="0">
                <a:solidFill>
                  <a:schemeClr val="accent3">
                    <a:lumMod val="75000"/>
                  </a:schemeClr>
                </a:solidFill>
              </a:rPr>
              <a:t>, T2 </a:t>
            </a:r>
            <a:r>
              <a:rPr lang="en-US" sz="3000" dirty="0" err="1">
                <a:solidFill>
                  <a:schemeClr val="accent3">
                    <a:lumMod val="75000"/>
                  </a:schemeClr>
                </a:solidFill>
              </a:rPr>
              <a:t>hyperintense</a:t>
            </a:r>
            <a:r>
              <a:rPr lang="en-US" sz="3000" dirty="0">
                <a:solidFill>
                  <a:schemeClr val="accent3">
                    <a:lumMod val="75000"/>
                  </a:schemeClr>
                </a:solidFill>
              </a:rPr>
              <a:t>, </a:t>
            </a:r>
            <a:r>
              <a:rPr lang="en-US" sz="3000" dirty="0" err="1">
                <a:solidFill>
                  <a:schemeClr val="accent3">
                    <a:lumMod val="75000"/>
                  </a:schemeClr>
                </a:solidFill>
              </a:rPr>
              <a:t>multilobulated</a:t>
            </a:r>
            <a:r>
              <a:rPr lang="en-US" sz="3000" dirty="0">
                <a:solidFill>
                  <a:schemeClr val="accent3">
                    <a:lumMod val="75000"/>
                  </a:schemeClr>
                </a:solidFill>
              </a:rPr>
              <a:t> mass </a:t>
            </a:r>
            <a:r>
              <a:rPr lang="en-US" sz="3000" dirty="0" smtClean="0">
                <a:solidFill>
                  <a:schemeClr val="accent3">
                    <a:lumMod val="75000"/>
                  </a:schemeClr>
                </a:solidFill>
              </a:rPr>
              <a:t> </a:t>
            </a:r>
            <a:r>
              <a:rPr lang="en-US" sz="3000" dirty="0">
                <a:solidFill>
                  <a:schemeClr val="accent3">
                    <a:lumMod val="75000"/>
                  </a:schemeClr>
                </a:solidFill>
              </a:rPr>
              <a:t>at the location of the vestibular aqueduct.</a:t>
            </a:r>
          </a:p>
        </p:txBody>
      </p:sp>
      <p:sp>
        <p:nvSpPr>
          <p:cNvPr id="3" name="TextBox 2"/>
          <p:cNvSpPr txBox="1"/>
          <p:nvPr/>
        </p:nvSpPr>
        <p:spPr>
          <a:xfrm>
            <a:off x="2562840" y="76200"/>
            <a:ext cx="4094519" cy="477054"/>
          </a:xfrm>
          <a:prstGeom prst="rect">
            <a:avLst/>
          </a:prstGeom>
          <a:solidFill>
            <a:schemeClr val="tx1"/>
          </a:solidFill>
        </p:spPr>
        <p:txBody>
          <a:bodyPr wrap="none" rtlCol="0">
            <a:spAutoFit/>
          </a:bodyPr>
          <a:lstStyle/>
          <a:p>
            <a:r>
              <a:rPr lang="en-US" sz="2500" dirty="0" smtClean="0">
                <a:solidFill>
                  <a:schemeClr val="accent1">
                    <a:lumMod val="75000"/>
                  </a:schemeClr>
                </a:solidFill>
              </a:rPr>
              <a:t>ENDOLYMPHATIC SAC TUMOR</a:t>
            </a:r>
            <a:endParaRPr lang="en-US" sz="2500"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990600"/>
            <a:ext cx="3885437" cy="3200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0916" y="990600"/>
            <a:ext cx="4672885" cy="3941740"/>
          </a:xfrm>
          <a:prstGeom prst="rect">
            <a:avLst/>
          </a:prstGeom>
        </p:spPr>
      </p:pic>
      <p:sp>
        <p:nvSpPr>
          <p:cNvPr id="7" name="TextBox 6"/>
          <p:cNvSpPr txBox="1"/>
          <p:nvPr/>
        </p:nvSpPr>
        <p:spPr>
          <a:xfrm>
            <a:off x="3704794" y="5217965"/>
            <a:ext cx="1909433" cy="630942"/>
          </a:xfrm>
          <a:prstGeom prst="rect">
            <a:avLst/>
          </a:prstGeom>
          <a:solidFill>
            <a:schemeClr val="tx1"/>
          </a:solidFill>
        </p:spPr>
        <p:txBody>
          <a:bodyPr wrap="none" rtlCol="0">
            <a:spAutoFit/>
          </a:bodyPr>
          <a:lstStyle/>
          <a:p>
            <a:r>
              <a:rPr lang="en-US" sz="3500" dirty="0" smtClean="0">
                <a:solidFill>
                  <a:schemeClr val="accent1">
                    <a:lumMod val="75000"/>
                  </a:schemeClr>
                </a:solidFill>
              </a:rPr>
              <a:t>IMAGING</a:t>
            </a:r>
            <a:endParaRPr lang="en-US" sz="3500" dirty="0">
              <a:solidFill>
                <a:schemeClr val="accent1">
                  <a:lumMod val="75000"/>
                </a:schemeClr>
              </a:solidFill>
            </a:endParaRPr>
          </a:p>
        </p:txBody>
      </p:sp>
    </p:spTree>
    <p:extLst>
      <p:ext uri="{BB962C8B-B14F-4D97-AF65-F5344CB8AC3E}">
        <p14:creationId xmlns:p14="http://schemas.microsoft.com/office/powerpoint/2010/main" xmlns="" val="2649271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052796" cy="8305800"/>
          </a:xfrm>
          <a:prstGeom prst="rect">
            <a:avLst/>
          </a:prstGeom>
        </p:spPr>
      </p:pic>
      <p:sp>
        <p:nvSpPr>
          <p:cNvPr id="4" name="Rectangle 3"/>
          <p:cNvSpPr/>
          <p:nvPr/>
        </p:nvSpPr>
        <p:spPr>
          <a:xfrm>
            <a:off x="7021672" y="-15025"/>
            <a:ext cx="2091204" cy="7017306"/>
          </a:xfrm>
          <a:prstGeom prst="rect">
            <a:avLst/>
          </a:prstGeom>
          <a:solidFill>
            <a:schemeClr val="tx1"/>
          </a:solidFill>
        </p:spPr>
        <p:txBody>
          <a:bodyPr wrap="square">
            <a:spAutoFit/>
          </a:bodyPr>
          <a:lstStyle/>
          <a:p>
            <a:r>
              <a:rPr lang="en-US" sz="3000" dirty="0" smtClean="0">
                <a:solidFill>
                  <a:schemeClr val="accent3">
                    <a:lumMod val="75000"/>
                  </a:schemeClr>
                </a:solidFill>
              </a:rPr>
              <a:t> It </a:t>
            </a:r>
            <a:r>
              <a:rPr lang="en-US" sz="3000" dirty="0">
                <a:solidFill>
                  <a:schemeClr val="accent3">
                    <a:lumMod val="75000"/>
                  </a:schemeClr>
                </a:solidFill>
              </a:rPr>
              <a:t>gives a picture of bone erosion and the "moth-eaten" petrous bone. </a:t>
            </a:r>
            <a:r>
              <a:rPr lang="en-US" sz="3000" dirty="0" err="1">
                <a:solidFill>
                  <a:schemeClr val="accent3">
                    <a:lumMod val="75000"/>
                  </a:schemeClr>
                </a:solidFill>
              </a:rPr>
              <a:t>Endolymphatic</a:t>
            </a:r>
            <a:r>
              <a:rPr lang="en-US" sz="3000" dirty="0">
                <a:solidFill>
                  <a:schemeClr val="accent3">
                    <a:lumMod val="75000"/>
                  </a:schemeClr>
                </a:solidFill>
              </a:rPr>
              <a:t> sac </a:t>
            </a:r>
            <a:r>
              <a:rPr lang="en-US" sz="3000" dirty="0" err="1">
                <a:solidFill>
                  <a:schemeClr val="accent3">
                    <a:lumMod val="75000"/>
                  </a:schemeClr>
                </a:solidFill>
              </a:rPr>
              <a:t>tumours</a:t>
            </a:r>
            <a:r>
              <a:rPr lang="en-US" sz="3000" dirty="0">
                <a:solidFill>
                  <a:schemeClr val="accent3">
                    <a:lumMod val="75000"/>
                  </a:schemeClr>
                </a:solidFill>
              </a:rPr>
              <a:t> commonly enhance intensely on CT.</a:t>
            </a:r>
          </a:p>
        </p:txBody>
      </p:sp>
    </p:spTree>
    <p:extLst>
      <p:ext uri="{BB962C8B-B14F-4D97-AF65-F5344CB8AC3E}">
        <p14:creationId xmlns:p14="http://schemas.microsoft.com/office/powerpoint/2010/main" xmlns="" val="205618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52600"/>
            <a:ext cx="9144000" cy="9220200"/>
          </a:xfrm>
          <a:prstGeom prst="rect">
            <a:avLst/>
          </a:prstGeom>
        </p:spPr>
      </p:pic>
    </p:spTree>
    <p:extLst>
      <p:ext uri="{BB962C8B-B14F-4D97-AF65-F5344CB8AC3E}">
        <p14:creationId xmlns:p14="http://schemas.microsoft.com/office/powerpoint/2010/main" xmlns="" val="452168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22160"/>
          <a:stretch/>
        </p:blipFill>
        <p:spPr>
          <a:xfrm>
            <a:off x="0" y="-533400"/>
            <a:ext cx="9144000" cy="8077200"/>
          </a:xfrm>
          <a:prstGeom prst="rect">
            <a:avLst/>
          </a:prstGeom>
        </p:spPr>
      </p:pic>
    </p:spTree>
    <p:extLst>
      <p:ext uri="{BB962C8B-B14F-4D97-AF65-F5344CB8AC3E}">
        <p14:creationId xmlns:p14="http://schemas.microsoft.com/office/powerpoint/2010/main" xmlns="" val="3613445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19400"/>
            <a:ext cx="9144000" cy="10058400"/>
          </a:xfrm>
          <a:prstGeom prst="rect">
            <a:avLst/>
          </a:prstGeom>
        </p:spPr>
      </p:pic>
    </p:spTree>
    <p:extLst>
      <p:ext uri="{BB962C8B-B14F-4D97-AF65-F5344CB8AC3E}">
        <p14:creationId xmlns:p14="http://schemas.microsoft.com/office/powerpoint/2010/main" xmlns="" val="3670294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6706" t="9853" r="10834" b="11784"/>
          <a:stretch/>
        </p:blipFill>
        <p:spPr>
          <a:xfrm>
            <a:off x="-152400" y="0"/>
            <a:ext cx="9448800" cy="6858000"/>
          </a:xfrm>
          <a:prstGeom prst="rect">
            <a:avLst/>
          </a:prstGeom>
        </p:spPr>
      </p:pic>
    </p:spTree>
    <p:extLst>
      <p:ext uri="{BB962C8B-B14F-4D97-AF65-F5344CB8AC3E}">
        <p14:creationId xmlns:p14="http://schemas.microsoft.com/office/powerpoint/2010/main" xmlns="" val="3549450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5469" y="0"/>
            <a:ext cx="6953061" cy="6858000"/>
          </a:xfrm>
          <a:prstGeom prst="rect">
            <a:avLst/>
          </a:prstGeom>
        </p:spPr>
      </p:pic>
      <p:sp>
        <p:nvSpPr>
          <p:cNvPr id="3" name="Rectangle 2"/>
          <p:cNvSpPr/>
          <p:nvPr/>
        </p:nvSpPr>
        <p:spPr>
          <a:xfrm>
            <a:off x="8048530" y="0"/>
            <a:ext cx="1095470" cy="701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152400"/>
            <a:ext cx="1095470" cy="701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09863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457200"/>
            <a:ext cx="4648200" cy="553998"/>
          </a:xfrm>
          <a:prstGeom prst="rect">
            <a:avLst/>
          </a:prstGeom>
          <a:solidFill>
            <a:schemeClr val="accent3">
              <a:lumMod val="75000"/>
            </a:schemeClr>
          </a:solidFill>
        </p:spPr>
        <p:txBody>
          <a:bodyPr wrap="square" rtlCol="0">
            <a:spAutoFit/>
          </a:bodyPr>
          <a:lstStyle/>
          <a:p>
            <a:r>
              <a:rPr lang="en-US" sz="3000" dirty="0" smtClean="0"/>
              <a:t>INCONTINENTIA PIGMENTI</a:t>
            </a:r>
            <a:endParaRPr lang="en-US" sz="3000" dirty="0"/>
          </a:p>
        </p:txBody>
      </p:sp>
      <p:sp>
        <p:nvSpPr>
          <p:cNvPr id="4" name="Rectangle 3"/>
          <p:cNvSpPr/>
          <p:nvPr/>
        </p:nvSpPr>
        <p:spPr>
          <a:xfrm>
            <a:off x="4613856" y="1861004"/>
            <a:ext cx="4682544" cy="5170646"/>
          </a:xfrm>
          <a:prstGeom prst="rect">
            <a:avLst/>
          </a:prstGeom>
          <a:solidFill>
            <a:schemeClr val="tx1"/>
          </a:solidFill>
        </p:spPr>
        <p:txBody>
          <a:bodyPr wrap="square">
            <a:spAutoFit/>
          </a:bodyPr>
          <a:lstStyle/>
          <a:p>
            <a:pPr marL="457200" indent="-457200">
              <a:buFont typeface="Wingdings" pitchFamily="2" charset="2"/>
              <a:buChar char="Ø"/>
            </a:pPr>
            <a:r>
              <a:rPr lang="en-US" sz="3000" b="1" dirty="0" smtClean="0">
                <a:solidFill>
                  <a:schemeClr val="accent3">
                    <a:lumMod val="75000"/>
                  </a:schemeClr>
                </a:solidFill>
              </a:rPr>
              <a:t>    CNS</a:t>
            </a:r>
            <a:endParaRPr lang="en-US" sz="3000" b="1" dirty="0">
              <a:solidFill>
                <a:schemeClr val="accent3">
                  <a:lumMod val="75000"/>
                </a:schemeClr>
              </a:solidFill>
            </a:endParaRPr>
          </a:p>
          <a:p>
            <a:pPr marL="457200" indent="-457200">
              <a:buFont typeface="Arial" pitchFamily="34" charset="0"/>
              <a:buChar char="•"/>
            </a:pPr>
            <a:r>
              <a:rPr lang="en-US" sz="3000" dirty="0" smtClean="0">
                <a:solidFill>
                  <a:schemeClr val="accent3">
                    <a:lumMod val="75000"/>
                  </a:schemeClr>
                </a:solidFill>
              </a:rPr>
              <a:t>microcephaly</a:t>
            </a:r>
            <a:endParaRPr lang="en-US" sz="3000" dirty="0">
              <a:solidFill>
                <a:schemeClr val="accent3">
                  <a:lumMod val="75000"/>
                </a:schemeClr>
              </a:solidFill>
            </a:endParaRPr>
          </a:p>
          <a:p>
            <a:pPr marL="457200" indent="-457200">
              <a:buFont typeface="Arial" pitchFamily="34" charset="0"/>
              <a:buChar char="•"/>
            </a:pPr>
            <a:r>
              <a:rPr lang="en-US" sz="3000" dirty="0">
                <a:solidFill>
                  <a:schemeClr val="accent3">
                    <a:lumMod val="75000"/>
                  </a:schemeClr>
                </a:solidFill>
              </a:rPr>
              <a:t>cerebral atrophy </a:t>
            </a:r>
          </a:p>
          <a:p>
            <a:pPr marL="457200" indent="-457200">
              <a:buFont typeface="Arial" pitchFamily="34" charset="0"/>
              <a:buChar char="•"/>
            </a:pPr>
            <a:r>
              <a:rPr lang="en-US" sz="3000" dirty="0">
                <a:solidFill>
                  <a:schemeClr val="accent3">
                    <a:lumMod val="75000"/>
                  </a:schemeClr>
                </a:solidFill>
              </a:rPr>
              <a:t>hypoplasia of corpus callosum</a:t>
            </a:r>
          </a:p>
          <a:p>
            <a:pPr marL="457200" indent="-457200">
              <a:buFont typeface="Arial" pitchFamily="34" charset="0"/>
              <a:buChar char="•"/>
            </a:pPr>
            <a:r>
              <a:rPr lang="en-US" sz="3000" dirty="0">
                <a:solidFill>
                  <a:schemeClr val="accent3">
                    <a:lumMod val="75000"/>
                  </a:schemeClr>
                </a:solidFill>
              </a:rPr>
              <a:t>periventricular white matter damage</a:t>
            </a:r>
          </a:p>
          <a:p>
            <a:pPr marL="457200" indent="-457200">
              <a:buFont typeface="Arial" pitchFamily="34" charset="0"/>
              <a:buChar char="•"/>
            </a:pPr>
            <a:r>
              <a:rPr lang="en-US" sz="3000" dirty="0">
                <a:solidFill>
                  <a:schemeClr val="accent3">
                    <a:lumMod val="75000"/>
                  </a:schemeClr>
                </a:solidFill>
              </a:rPr>
              <a:t>strokes</a:t>
            </a:r>
          </a:p>
          <a:p>
            <a:pPr marL="457200" indent="-457200">
              <a:buFont typeface="Arial" pitchFamily="34" charset="0"/>
              <a:buChar char="•"/>
            </a:pPr>
            <a:r>
              <a:rPr lang="en-US" sz="3000" dirty="0">
                <a:solidFill>
                  <a:schemeClr val="accent3">
                    <a:lumMod val="75000"/>
                  </a:schemeClr>
                </a:solidFill>
              </a:rPr>
              <a:t>hydrocephalus</a:t>
            </a:r>
          </a:p>
          <a:p>
            <a:pPr marL="457200" indent="-457200">
              <a:buFont typeface="Arial" pitchFamily="34" charset="0"/>
              <a:buChar char="•"/>
            </a:pPr>
            <a:r>
              <a:rPr lang="en-US" sz="3000" dirty="0" err="1">
                <a:solidFill>
                  <a:schemeClr val="accent3">
                    <a:lumMod val="75000"/>
                  </a:schemeClr>
                </a:solidFill>
              </a:rPr>
              <a:t>porencephalic</a:t>
            </a:r>
            <a:r>
              <a:rPr lang="en-US" sz="3000" dirty="0">
                <a:solidFill>
                  <a:schemeClr val="accent3">
                    <a:lumMod val="75000"/>
                  </a:schemeClr>
                </a:solidFill>
              </a:rPr>
              <a:t> cysts</a:t>
            </a:r>
          </a:p>
          <a:p>
            <a:pPr marL="457200" indent="-457200">
              <a:buFont typeface="Arial" pitchFamily="34" charset="0"/>
              <a:buChar char="•"/>
            </a:pPr>
            <a:r>
              <a:rPr lang="en-US" sz="3000" dirty="0">
                <a:solidFill>
                  <a:schemeClr val="accent3">
                    <a:lumMod val="75000"/>
                  </a:schemeClr>
                </a:solidFill>
              </a:rPr>
              <a:t>neuronal heterotopias</a:t>
            </a:r>
          </a:p>
        </p:txBody>
      </p:sp>
      <p:sp>
        <p:nvSpPr>
          <p:cNvPr id="5" name="Rectangle 4"/>
          <p:cNvSpPr/>
          <p:nvPr/>
        </p:nvSpPr>
        <p:spPr>
          <a:xfrm>
            <a:off x="0" y="1861004"/>
            <a:ext cx="4613856" cy="5016758"/>
          </a:xfrm>
          <a:prstGeom prst="rect">
            <a:avLst/>
          </a:prstGeom>
          <a:solidFill>
            <a:schemeClr val="tx1"/>
          </a:solidFill>
        </p:spPr>
        <p:txBody>
          <a:bodyPr wrap="square">
            <a:spAutoFit/>
          </a:bodyPr>
          <a:lstStyle/>
          <a:p>
            <a:r>
              <a:rPr lang="en-US" sz="3200" b="1" dirty="0" smtClean="0">
                <a:solidFill>
                  <a:schemeClr val="accent1">
                    <a:lumMod val="75000"/>
                  </a:schemeClr>
                </a:solidFill>
              </a:rPr>
              <a:t> </a:t>
            </a:r>
            <a:r>
              <a:rPr lang="en-US" sz="3200" b="1" dirty="0" err="1" smtClean="0">
                <a:solidFill>
                  <a:schemeClr val="accent1">
                    <a:lumMod val="75000"/>
                  </a:schemeClr>
                </a:solidFill>
              </a:rPr>
              <a:t>Incontinentia</a:t>
            </a:r>
            <a:r>
              <a:rPr lang="en-US" sz="3200" b="1" dirty="0" smtClean="0">
                <a:solidFill>
                  <a:schemeClr val="accent1">
                    <a:lumMod val="75000"/>
                  </a:schemeClr>
                </a:solidFill>
              </a:rPr>
              <a:t> </a:t>
            </a:r>
            <a:r>
              <a:rPr lang="en-US" sz="3200" b="1" dirty="0" err="1">
                <a:solidFill>
                  <a:schemeClr val="accent1">
                    <a:lumMod val="75000"/>
                  </a:schemeClr>
                </a:solidFill>
              </a:rPr>
              <a:t>pigmenti</a:t>
            </a:r>
            <a:r>
              <a:rPr lang="en-US" sz="3200" dirty="0">
                <a:solidFill>
                  <a:schemeClr val="accent1">
                    <a:lumMod val="75000"/>
                  </a:schemeClr>
                </a:solidFill>
              </a:rPr>
              <a:t>, also known as </a:t>
            </a:r>
            <a:r>
              <a:rPr lang="en-US" sz="3200" b="1" dirty="0">
                <a:solidFill>
                  <a:schemeClr val="accent1">
                    <a:lumMod val="75000"/>
                  </a:schemeClr>
                </a:solidFill>
              </a:rPr>
              <a:t>Bloch-Sulzberger syndrome</a:t>
            </a:r>
            <a:r>
              <a:rPr lang="en-US" sz="3200" dirty="0">
                <a:solidFill>
                  <a:schemeClr val="accent1">
                    <a:lumMod val="75000"/>
                  </a:schemeClr>
                </a:solidFill>
              </a:rPr>
              <a:t>, is a rare condition that can affect many body systems, specially the skin. As an X-linked dominant genetic disorder, it occurs much more often in females than in males.</a:t>
            </a:r>
          </a:p>
        </p:txBody>
      </p:sp>
    </p:spTree>
    <p:extLst>
      <p:ext uri="{BB962C8B-B14F-4D97-AF65-F5344CB8AC3E}">
        <p14:creationId xmlns:p14="http://schemas.microsoft.com/office/powerpoint/2010/main" xmlns="" val="2121126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257800"/>
            <a:ext cx="9220200" cy="1492716"/>
          </a:xfrm>
          <a:prstGeom prst="rect">
            <a:avLst/>
          </a:prstGeom>
        </p:spPr>
        <p:txBody>
          <a:bodyPr wrap="square">
            <a:spAutoFit/>
          </a:bodyPr>
          <a:lstStyle/>
          <a:p>
            <a:pPr fontAlgn="base"/>
            <a:r>
              <a:rPr lang="en-US" sz="1300" dirty="0"/>
              <a:t>MR imaging on the 3rd day of life (</a:t>
            </a:r>
            <a:r>
              <a:rPr lang="en-US" sz="1300" i="1" dirty="0"/>
              <a:t>A</a:t>
            </a:r>
            <a:r>
              <a:rPr lang="en-US" sz="1300" dirty="0"/>
              <a:t>–</a:t>
            </a:r>
            <a:r>
              <a:rPr lang="en-US" sz="1300" i="1" dirty="0"/>
              <a:t>D</a:t>
            </a:r>
            <a:r>
              <a:rPr lang="en-US" sz="1300" dirty="0"/>
              <a:t>) and at the age of 5 months (</a:t>
            </a:r>
            <a:r>
              <a:rPr lang="en-US" sz="1300" i="1" dirty="0"/>
              <a:t>E</a:t>
            </a:r>
            <a:r>
              <a:rPr lang="en-US" sz="1300" dirty="0"/>
              <a:t> and </a:t>
            </a:r>
            <a:r>
              <a:rPr lang="en-US" sz="1300" i="1" dirty="0"/>
              <a:t>F</a:t>
            </a:r>
            <a:r>
              <a:rPr lang="en-US" sz="1300" dirty="0"/>
              <a:t>).</a:t>
            </a:r>
          </a:p>
          <a:p>
            <a:pPr fontAlgn="base"/>
            <a:r>
              <a:rPr lang="en-US" sz="1300" i="1" dirty="0"/>
              <a:t>A</a:t>
            </a:r>
            <a:r>
              <a:rPr lang="en-US" sz="1300" dirty="0"/>
              <a:t> and </a:t>
            </a:r>
            <a:r>
              <a:rPr lang="en-US" sz="1300" i="1" dirty="0"/>
              <a:t>B,</a:t>
            </a:r>
            <a:r>
              <a:rPr lang="en-US" sz="1300" dirty="0"/>
              <a:t> T1-weighted images. The sagittal view (</a:t>
            </a:r>
            <a:r>
              <a:rPr lang="en-US" sz="1300" i="1" dirty="0"/>
              <a:t>B</a:t>
            </a:r>
            <a:r>
              <a:rPr lang="en-US" sz="1300" dirty="0"/>
              <a:t>) illustrates the extensive cortical damage including cerebellar cortex.</a:t>
            </a:r>
          </a:p>
          <a:p>
            <a:pPr fontAlgn="base"/>
            <a:r>
              <a:rPr lang="en-US" sz="1300" i="1" dirty="0"/>
              <a:t>C</a:t>
            </a:r>
            <a:r>
              <a:rPr lang="en-US" sz="1300" dirty="0"/>
              <a:t> and </a:t>
            </a:r>
            <a:r>
              <a:rPr lang="en-US" sz="1300" i="1" dirty="0"/>
              <a:t>D,</a:t>
            </a:r>
            <a:r>
              <a:rPr lang="en-US" sz="1300" dirty="0"/>
              <a:t> Axial T2-weighted images, demonstrating high signal intensity in the subcortical white matter mainly of the left hemisphere and also signal intensity changes of almost the entire left cortex. On T1-weighted images, these white matter areas appear </a:t>
            </a:r>
            <a:r>
              <a:rPr lang="en-US" sz="1300" dirty="0" err="1"/>
              <a:t>hypointense</a:t>
            </a:r>
            <a:r>
              <a:rPr lang="en-US" sz="1300" dirty="0"/>
              <a:t> (</a:t>
            </a:r>
            <a:r>
              <a:rPr lang="en-US" sz="1300" i="1" dirty="0"/>
              <a:t>A</a:t>
            </a:r>
            <a:r>
              <a:rPr lang="en-US" sz="1300" dirty="0"/>
              <a:t>). </a:t>
            </a:r>
            <a:r>
              <a:rPr lang="en-US" sz="1300" i="1" dirty="0"/>
              <a:t>E</a:t>
            </a:r>
            <a:r>
              <a:rPr lang="en-US" sz="1300" dirty="0"/>
              <a:t> and </a:t>
            </a:r>
            <a:r>
              <a:rPr lang="en-US" sz="1300" i="1" dirty="0"/>
              <a:t>F,</a:t>
            </a:r>
            <a:r>
              <a:rPr lang="en-US" sz="1300" dirty="0"/>
              <a:t> At follow-up, fluid-attenuated inversion recovery images show residual cystic lesions, more on the left than on the right, involving mainly subcortical white matter and also cortical areas. There is no normal signal intensity of myelination. Basal ganglia appear atrophic on the left (</a:t>
            </a:r>
            <a:r>
              <a:rPr lang="en-US" sz="1300" i="1" dirty="0"/>
              <a:t>F</a:t>
            </a:r>
            <a:r>
              <a:rPr lang="en-US" sz="1300" dirty="0"/>
              <a:t>).</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05399"/>
          </a:xfrm>
          <a:prstGeom prst="rect">
            <a:avLst/>
          </a:prstGeom>
        </p:spPr>
      </p:pic>
    </p:spTree>
    <p:extLst>
      <p:ext uri="{BB962C8B-B14F-4D97-AF65-F5344CB8AC3E}">
        <p14:creationId xmlns:p14="http://schemas.microsoft.com/office/powerpoint/2010/main" xmlns="" val="314283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0"/>
            <a:ext cx="9178636" cy="6878806"/>
          </a:xfrm>
          <a:prstGeom prst="rect">
            <a:avLst/>
          </a:prstGeom>
          <a:solidFill>
            <a:schemeClr val="tx1"/>
          </a:solidFill>
        </p:spPr>
        <p:txBody>
          <a:bodyPr wrap="square">
            <a:spAutoFit/>
          </a:bodyPr>
          <a:lstStyle/>
          <a:p>
            <a:r>
              <a:rPr lang="en-US" sz="2100" b="1" dirty="0" smtClean="0">
                <a:solidFill>
                  <a:schemeClr val="accent3">
                    <a:lumMod val="75000"/>
                  </a:schemeClr>
                </a:solidFill>
              </a:rPr>
              <a:t>CT</a:t>
            </a:r>
            <a:r>
              <a:rPr lang="en-US" sz="2100" dirty="0" smtClean="0">
                <a:solidFill>
                  <a:schemeClr val="accent3">
                    <a:lumMod val="75000"/>
                  </a:schemeClr>
                </a:solidFill>
              </a:rPr>
              <a:t/>
            </a:r>
            <a:br>
              <a:rPr lang="en-US" sz="2100" dirty="0" smtClean="0">
                <a:solidFill>
                  <a:schemeClr val="accent3">
                    <a:lumMod val="75000"/>
                  </a:schemeClr>
                </a:solidFill>
              </a:rPr>
            </a:br>
            <a:r>
              <a:rPr lang="en-US" sz="2100" dirty="0">
                <a:solidFill>
                  <a:schemeClr val="accent3">
                    <a:lumMod val="75000"/>
                  </a:schemeClr>
                </a:solidFill>
              </a:rPr>
              <a:t>D</a:t>
            </a:r>
            <a:r>
              <a:rPr lang="en-US" sz="2100" dirty="0" smtClean="0">
                <a:solidFill>
                  <a:schemeClr val="accent3">
                    <a:lumMod val="75000"/>
                  </a:schemeClr>
                </a:solidFill>
              </a:rPr>
              <a:t>etects subcortical calcification at an earlier age than plain film and can also demonstrate associated parenchymal volume loss</a:t>
            </a:r>
          </a:p>
          <a:p>
            <a:r>
              <a:rPr lang="en-US" sz="2100" dirty="0" smtClean="0">
                <a:solidFill>
                  <a:schemeClr val="accent3">
                    <a:lumMod val="75000"/>
                  </a:schemeClr>
                </a:solidFill>
              </a:rPr>
              <a:t>tram-track sign of cortical and subcortical  calcification </a:t>
            </a:r>
            <a:r>
              <a:rPr lang="en-US" sz="2100" baseline="30000" dirty="0" smtClean="0">
                <a:solidFill>
                  <a:schemeClr val="accent3">
                    <a:lumMod val="75000"/>
                  </a:schemeClr>
                </a:solidFill>
              </a:rPr>
              <a:t>,</a:t>
            </a:r>
            <a:r>
              <a:rPr lang="en-US" sz="2100" dirty="0" smtClean="0">
                <a:solidFill>
                  <a:schemeClr val="accent3">
                    <a:lumMod val="75000"/>
                  </a:schemeClr>
                </a:solidFill>
              </a:rPr>
              <a:t> </a:t>
            </a:r>
            <a:r>
              <a:rPr lang="en-US" sz="2100" dirty="0" err="1" smtClean="0">
                <a:solidFill>
                  <a:schemeClr val="accent3">
                    <a:lumMod val="75000"/>
                  </a:schemeClr>
                </a:solidFill>
              </a:rPr>
              <a:t>calvarial</a:t>
            </a:r>
            <a:r>
              <a:rPr lang="en-US" sz="2100" dirty="0" smtClean="0">
                <a:solidFill>
                  <a:schemeClr val="accent3">
                    <a:lumMod val="75000"/>
                  </a:schemeClr>
                </a:solidFill>
              </a:rPr>
              <a:t> and regional sinus enlargement may be evident</a:t>
            </a:r>
          </a:p>
          <a:p>
            <a:r>
              <a:rPr lang="en-US" sz="2100" dirty="0" err="1" smtClean="0">
                <a:solidFill>
                  <a:schemeClr val="accent3">
                    <a:lumMod val="75000"/>
                  </a:schemeClr>
                </a:solidFill>
              </a:rPr>
              <a:t>ipsilateral</a:t>
            </a:r>
            <a:r>
              <a:rPr lang="en-US" sz="2100" dirty="0" smtClean="0">
                <a:solidFill>
                  <a:schemeClr val="accent3">
                    <a:lumMod val="75000"/>
                  </a:schemeClr>
                </a:solidFill>
              </a:rPr>
              <a:t> choroid plexus may be enlarged</a:t>
            </a:r>
          </a:p>
          <a:p>
            <a:r>
              <a:rPr lang="en-US" sz="2100" dirty="0" smtClean="0">
                <a:solidFill>
                  <a:schemeClr val="accent3">
                    <a:lumMod val="75000"/>
                  </a:schemeClr>
                </a:solidFill>
              </a:rPr>
              <a:t>in severe cases, a Dyke-Davidoff-Masson appearance may be seen</a:t>
            </a:r>
          </a:p>
          <a:p>
            <a:r>
              <a:rPr lang="en-US" sz="2100" b="1" dirty="0" smtClean="0">
                <a:solidFill>
                  <a:schemeClr val="accent3">
                    <a:lumMod val="75000"/>
                  </a:schemeClr>
                </a:solidFill>
              </a:rPr>
              <a:t>MRI</a:t>
            </a:r>
          </a:p>
          <a:p>
            <a:r>
              <a:rPr lang="en-US" sz="2100" b="1" dirty="0" smtClean="0">
                <a:solidFill>
                  <a:schemeClr val="accent3">
                    <a:lumMod val="75000"/>
                  </a:schemeClr>
                </a:solidFill>
              </a:rPr>
              <a:t>T1:</a:t>
            </a:r>
            <a:r>
              <a:rPr lang="en-US" sz="2100" dirty="0" smtClean="0">
                <a:solidFill>
                  <a:schemeClr val="accent3">
                    <a:lumMod val="75000"/>
                  </a:schemeClr>
                </a:solidFill>
              </a:rPr>
              <a:t> signal of affected region largely normal, with anatomic volume loss evident at older age</a:t>
            </a:r>
          </a:p>
          <a:p>
            <a:r>
              <a:rPr lang="en-US" sz="2100" b="1" dirty="0" smtClean="0">
                <a:solidFill>
                  <a:schemeClr val="accent3">
                    <a:lumMod val="75000"/>
                  </a:schemeClr>
                </a:solidFill>
              </a:rPr>
              <a:t>T1 C+ (</a:t>
            </a:r>
            <a:r>
              <a:rPr lang="en-US" sz="2100" b="1" dirty="0" err="1" smtClean="0">
                <a:solidFill>
                  <a:schemeClr val="accent3">
                    <a:lumMod val="75000"/>
                  </a:schemeClr>
                </a:solidFill>
              </a:rPr>
              <a:t>Gd</a:t>
            </a:r>
            <a:r>
              <a:rPr lang="en-US" sz="2100" b="1" dirty="0" smtClean="0">
                <a:solidFill>
                  <a:schemeClr val="accent3">
                    <a:lumMod val="75000"/>
                  </a:schemeClr>
                </a:solidFill>
              </a:rPr>
              <a:t>) </a:t>
            </a:r>
            <a:endParaRPr lang="en-US" sz="2100" dirty="0" smtClean="0">
              <a:solidFill>
                <a:schemeClr val="accent3">
                  <a:lumMod val="75000"/>
                </a:schemeClr>
              </a:solidFill>
            </a:endParaRPr>
          </a:p>
          <a:p>
            <a:pPr lvl="1"/>
            <a:r>
              <a:rPr lang="en-US" sz="2100" dirty="0" smtClean="0">
                <a:solidFill>
                  <a:schemeClr val="accent3">
                    <a:lumMod val="75000"/>
                  </a:schemeClr>
                </a:solidFill>
              </a:rPr>
              <a:t>prominent </a:t>
            </a:r>
            <a:r>
              <a:rPr lang="en-US" sz="2100" dirty="0" err="1" smtClean="0">
                <a:solidFill>
                  <a:schemeClr val="accent3">
                    <a:lumMod val="75000"/>
                  </a:schemeClr>
                </a:solidFill>
              </a:rPr>
              <a:t>leptomeningeal</a:t>
            </a:r>
            <a:r>
              <a:rPr lang="en-US" sz="2100" dirty="0" smtClean="0">
                <a:solidFill>
                  <a:schemeClr val="accent3">
                    <a:lumMod val="75000"/>
                  </a:schemeClr>
                </a:solidFill>
              </a:rPr>
              <a:t> enhancement in affected area</a:t>
            </a:r>
          </a:p>
          <a:p>
            <a:pPr lvl="1"/>
            <a:r>
              <a:rPr lang="en-US" sz="2100" dirty="0" smtClean="0">
                <a:solidFill>
                  <a:schemeClr val="accent3">
                    <a:lumMod val="75000"/>
                  </a:schemeClr>
                </a:solidFill>
              </a:rPr>
              <a:t>much later in life the </a:t>
            </a:r>
            <a:r>
              <a:rPr lang="en-US" sz="2100" dirty="0" err="1" smtClean="0">
                <a:solidFill>
                  <a:schemeClr val="accent3">
                    <a:lumMod val="75000"/>
                  </a:schemeClr>
                </a:solidFill>
              </a:rPr>
              <a:t>angioma</a:t>
            </a:r>
            <a:r>
              <a:rPr lang="en-US" sz="2100" dirty="0" smtClean="0">
                <a:solidFill>
                  <a:schemeClr val="accent3">
                    <a:lumMod val="75000"/>
                  </a:schemeClr>
                </a:solidFill>
              </a:rPr>
              <a:t> may 'burn out' losing enhancement </a:t>
            </a:r>
          </a:p>
          <a:p>
            <a:pPr lvl="1"/>
            <a:r>
              <a:rPr lang="en-US" sz="2100" dirty="0" smtClean="0">
                <a:solidFill>
                  <a:schemeClr val="accent3">
                    <a:lumMod val="75000"/>
                  </a:schemeClr>
                </a:solidFill>
              </a:rPr>
              <a:t>enlarged </a:t>
            </a:r>
            <a:r>
              <a:rPr lang="en-US" sz="2100" dirty="0" err="1" smtClean="0">
                <a:solidFill>
                  <a:schemeClr val="accent3">
                    <a:lumMod val="75000"/>
                  </a:schemeClr>
                </a:solidFill>
              </a:rPr>
              <a:t>ipsilateral</a:t>
            </a:r>
            <a:r>
              <a:rPr lang="en-US" sz="2100" dirty="0" smtClean="0">
                <a:solidFill>
                  <a:schemeClr val="accent3">
                    <a:lumMod val="75000"/>
                  </a:schemeClr>
                </a:solidFill>
              </a:rPr>
              <a:t> choroid plexus</a:t>
            </a:r>
          </a:p>
          <a:p>
            <a:r>
              <a:rPr lang="en-US" sz="2100" b="1" dirty="0" smtClean="0">
                <a:solidFill>
                  <a:schemeClr val="accent3">
                    <a:lumMod val="75000"/>
                  </a:schemeClr>
                </a:solidFill>
              </a:rPr>
              <a:t>T2</a:t>
            </a:r>
            <a:endParaRPr lang="en-US" sz="2100" dirty="0" smtClean="0">
              <a:solidFill>
                <a:schemeClr val="accent3">
                  <a:lumMod val="75000"/>
                </a:schemeClr>
              </a:solidFill>
            </a:endParaRPr>
          </a:p>
          <a:p>
            <a:pPr lvl="1"/>
            <a:r>
              <a:rPr lang="en-US" sz="2100" dirty="0" smtClean="0">
                <a:solidFill>
                  <a:schemeClr val="accent3">
                    <a:lumMod val="75000"/>
                  </a:schemeClr>
                </a:solidFill>
              </a:rPr>
              <a:t>low signal in white matter subjacent to </a:t>
            </a:r>
            <a:r>
              <a:rPr lang="en-US" sz="2100" dirty="0" err="1" smtClean="0">
                <a:solidFill>
                  <a:schemeClr val="accent3">
                    <a:lumMod val="75000"/>
                  </a:schemeClr>
                </a:solidFill>
              </a:rPr>
              <a:t>angioma</a:t>
            </a:r>
            <a:r>
              <a:rPr lang="en-US" sz="2100" dirty="0" smtClean="0">
                <a:solidFill>
                  <a:schemeClr val="accent3">
                    <a:lumMod val="75000"/>
                  </a:schemeClr>
                </a:solidFill>
              </a:rPr>
              <a:t> representing</a:t>
            </a:r>
          </a:p>
          <a:p>
            <a:pPr lvl="2"/>
            <a:r>
              <a:rPr lang="en-US" sz="2100" dirty="0" smtClean="0">
                <a:solidFill>
                  <a:schemeClr val="accent3">
                    <a:lumMod val="75000"/>
                  </a:schemeClr>
                </a:solidFill>
              </a:rPr>
              <a:t>postulated accelerated myelination in neonate </a:t>
            </a:r>
          </a:p>
          <a:p>
            <a:pPr lvl="2"/>
            <a:r>
              <a:rPr lang="en-US" sz="2100" dirty="0" smtClean="0">
                <a:solidFill>
                  <a:schemeClr val="accent3">
                    <a:lumMod val="75000"/>
                  </a:schemeClr>
                </a:solidFill>
              </a:rPr>
              <a:t>calcification later in life</a:t>
            </a:r>
          </a:p>
          <a:p>
            <a:pPr lvl="2"/>
            <a:r>
              <a:rPr lang="en-US" sz="2100" dirty="0" smtClean="0">
                <a:solidFill>
                  <a:schemeClr val="accent3">
                    <a:lumMod val="75000"/>
                  </a:schemeClr>
                </a:solidFill>
              </a:rPr>
              <a:t>abnormal deep venous drainage seen as flow voids</a:t>
            </a:r>
          </a:p>
          <a:p>
            <a:r>
              <a:rPr lang="en-US" sz="2100" b="1" dirty="0" smtClean="0">
                <a:solidFill>
                  <a:schemeClr val="accent3">
                    <a:lumMod val="75000"/>
                  </a:schemeClr>
                </a:solidFill>
              </a:rPr>
              <a:t>GE/SWI/EPI:</a:t>
            </a:r>
            <a:r>
              <a:rPr lang="en-US" sz="2100" dirty="0" smtClean="0">
                <a:solidFill>
                  <a:schemeClr val="accent3">
                    <a:lumMod val="75000"/>
                  </a:schemeClr>
                </a:solidFill>
              </a:rPr>
              <a:t> sensitive to calcification, seen as regions of signal drop out</a:t>
            </a:r>
          </a:p>
          <a:p>
            <a:r>
              <a:rPr lang="en-US" sz="2100" b="1" dirty="0" smtClean="0">
                <a:solidFill>
                  <a:schemeClr val="accent3">
                    <a:lumMod val="75000"/>
                  </a:schemeClr>
                </a:solidFill>
              </a:rPr>
              <a:t>MR spectroscopy:</a:t>
            </a:r>
            <a:r>
              <a:rPr lang="en-US" sz="2100" dirty="0" smtClean="0">
                <a:solidFill>
                  <a:schemeClr val="accent3">
                    <a:lumMod val="75000"/>
                  </a:schemeClr>
                </a:solidFill>
              </a:rPr>
              <a:t> decreased NAA </a:t>
            </a:r>
            <a:r>
              <a:rPr lang="en-US" sz="2100" baseline="30000" dirty="0">
                <a:solidFill>
                  <a:schemeClr val="accent3">
                    <a:lumMod val="75000"/>
                  </a:schemeClr>
                </a:solidFill>
              </a:rPr>
              <a:t>.</a:t>
            </a:r>
            <a:endParaRPr lang="en-US" sz="2100" dirty="0">
              <a:solidFill>
                <a:schemeClr val="accent3">
                  <a:lumMod val="75000"/>
                </a:schemeClr>
              </a:solidFill>
            </a:endParaRPr>
          </a:p>
        </p:txBody>
      </p:sp>
    </p:spTree>
    <p:extLst>
      <p:ext uri="{BB962C8B-B14F-4D97-AF65-F5344CB8AC3E}">
        <p14:creationId xmlns:p14="http://schemas.microsoft.com/office/powerpoint/2010/main" xmlns="" val="389913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
            <a:ext cx="3592971" cy="553998"/>
          </a:xfrm>
          <a:prstGeom prst="rect">
            <a:avLst/>
          </a:prstGeom>
          <a:solidFill>
            <a:schemeClr val="tx1"/>
          </a:solidFill>
        </p:spPr>
        <p:txBody>
          <a:bodyPr wrap="none" rtlCol="0">
            <a:spAutoFit/>
          </a:bodyPr>
          <a:lstStyle/>
          <a:p>
            <a:r>
              <a:rPr lang="en-US" sz="3000" dirty="0" err="1" smtClean="0">
                <a:solidFill>
                  <a:schemeClr val="accent3">
                    <a:lumMod val="75000"/>
                  </a:schemeClr>
                </a:solidFill>
              </a:rPr>
              <a:t>Hypomelanosis</a:t>
            </a:r>
            <a:r>
              <a:rPr lang="en-US" sz="3000" dirty="0" smtClean="0">
                <a:solidFill>
                  <a:schemeClr val="accent3">
                    <a:lumMod val="75000"/>
                  </a:schemeClr>
                </a:solidFill>
              </a:rPr>
              <a:t> of ITO</a:t>
            </a:r>
            <a:endParaRPr lang="en-US" sz="3000" dirty="0">
              <a:solidFill>
                <a:schemeClr val="accent3">
                  <a:lumMod val="75000"/>
                </a:schemeClr>
              </a:solidFill>
            </a:endParaRPr>
          </a:p>
        </p:txBody>
      </p:sp>
      <p:sp>
        <p:nvSpPr>
          <p:cNvPr id="3" name="Rectangle 2"/>
          <p:cNvSpPr/>
          <p:nvPr/>
        </p:nvSpPr>
        <p:spPr>
          <a:xfrm>
            <a:off x="3272541" y="2373578"/>
            <a:ext cx="5880045" cy="4570482"/>
          </a:xfrm>
          <a:prstGeom prst="rect">
            <a:avLst/>
          </a:prstGeom>
          <a:solidFill>
            <a:schemeClr val="tx1"/>
          </a:solidFill>
        </p:spPr>
        <p:txBody>
          <a:bodyPr wrap="square">
            <a:spAutoFit/>
          </a:bodyPr>
          <a:lstStyle/>
          <a:p>
            <a:pPr marL="457200" indent="-457200">
              <a:buFont typeface="Wingdings" pitchFamily="2" charset="2"/>
              <a:buChar char="Ø"/>
            </a:pPr>
            <a:r>
              <a:rPr lang="en-US" sz="3000" b="1" dirty="0">
                <a:solidFill>
                  <a:schemeClr val="accent3">
                    <a:lumMod val="75000"/>
                  </a:schemeClr>
                </a:solidFill>
              </a:rPr>
              <a:t>CNS</a:t>
            </a:r>
          </a:p>
          <a:p>
            <a:pPr marL="457200" indent="-457200">
              <a:buFont typeface="Arial" pitchFamily="34" charset="0"/>
              <a:buChar char="•"/>
            </a:pPr>
            <a:r>
              <a:rPr lang="en-US" sz="2900" dirty="0" smtClean="0">
                <a:solidFill>
                  <a:schemeClr val="accent3">
                    <a:lumMod val="75000"/>
                  </a:schemeClr>
                </a:solidFill>
              </a:rPr>
              <a:t>Dilated VR spaces</a:t>
            </a:r>
          </a:p>
          <a:p>
            <a:pPr marL="457200" indent="-457200">
              <a:buFont typeface="Arial" pitchFamily="34" charset="0"/>
              <a:buChar char="•"/>
            </a:pPr>
            <a:r>
              <a:rPr lang="en-US" sz="2900" dirty="0" smtClean="0">
                <a:solidFill>
                  <a:schemeClr val="accent3">
                    <a:lumMod val="75000"/>
                  </a:schemeClr>
                </a:solidFill>
              </a:rPr>
              <a:t>hypoplasia </a:t>
            </a:r>
            <a:r>
              <a:rPr lang="en-US" sz="2900" dirty="0">
                <a:solidFill>
                  <a:schemeClr val="accent3">
                    <a:lumMod val="75000"/>
                  </a:schemeClr>
                </a:solidFill>
              </a:rPr>
              <a:t>or cerebellar atrophy</a:t>
            </a:r>
          </a:p>
          <a:p>
            <a:pPr marL="457200" indent="-457200">
              <a:buFont typeface="Arial" pitchFamily="34" charset="0"/>
              <a:buChar char="•"/>
            </a:pPr>
            <a:r>
              <a:rPr lang="en-US" sz="2900" dirty="0">
                <a:solidFill>
                  <a:schemeClr val="accent3">
                    <a:lumMod val="75000"/>
                  </a:schemeClr>
                </a:solidFill>
              </a:rPr>
              <a:t>focal or generalized cerebral atrophy</a:t>
            </a:r>
          </a:p>
          <a:p>
            <a:pPr marL="457200" indent="-457200">
              <a:buFont typeface="Arial" pitchFamily="34" charset="0"/>
              <a:buChar char="•"/>
            </a:pPr>
            <a:r>
              <a:rPr lang="en-US" sz="2900" dirty="0">
                <a:solidFill>
                  <a:schemeClr val="accent3">
                    <a:lumMod val="75000"/>
                  </a:schemeClr>
                </a:solidFill>
              </a:rPr>
              <a:t>neuronal heterotopias</a:t>
            </a:r>
          </a:p>
          <a:p>
            <a:pPr marL="457200" indent="-457200">
              <a:buFont typeface="Arial" pitchFamily="34" charset="0"/>
              <a:buChar char="•"/>
            </a:pPr>
            <a:r>
              <a:rPr lang="en-US" sz="2900" dirty="0" err="1">
                <a:solidFill>
                  <a:schemeClr val="accent3">
                    <a:lumMod val="75000"/>
                  </a:schemeClr>
                </a:solidFill>
              </a:rPr>
              <a:t>hemimegalencephaly</a:t>
            </a:r>
            <a:endParaRPr lang="en-US" sz="2900" dirty="0">
              <a:solidFill>
                <a:schemeClr val="accent3">
                  <a:lumMod val="75000"/>
                </a:schemeClr>
              </a:solidFill>
            </a:endParaRPr>
          </a:p>
          <a:p>
            <a:pPr marL="457200" indent="-457200">
              <a:buFont typeface="Arial" pitchFamily="34" charset="0"/>
              <a:buChar char="•"/>
            </a:pPr>
            <a:r>
              <a:rPr lang="en-US" sz="2900" dirty="0">
                <a:solidFill>
                  <a:schemeClr val="accent3">
                    <a:lumMod val="75000"/>
                  </a:schemeClr>
                </a:solidFill>
              </a:rPr>
              <a:t>HI has been associated rarely with vascular anomalies as </a:t>
            </a:r>
            <a:r>
              <a:rPr lang="en-US" sz="2900" dirty="0" err="1" smtClean="0">
                <a:solidFill>
                  <a:schemeClr val="accent3">
                    <a:lumMod val="75000"/>
                  </a:schemeClr>
                </a:solidFill>
              </a:rPr>
              <a:t>Moyamoyasyndrome</a:t>
            </a:r>
            <a:r>
              <a:rPr lang="en-US" sz="2900" dirty="0">
                <a:solidFill>
                  <a:schemeClr val="accent3">
                    <a:lumMod val="75000"/>
                  </a:schemeClr>
                </a:solidFill>
              </a:rPr>
              <a:t>.</a:t>
            </a:r>
          </a:p>
        </p:txBody>
      </p:sp>
      <p:sp>
        <p:nvSpPr>
          <p:cNvPr id="4" name="Rectangle 3"/>
          <p:cNvSpPr/>
          <p:nvPr/>
        </p:nvSpPr>
        <p:spPr>
          <a:xfrm>
            <a:off x="0" y="2378332"/>
            <a:ext cx="3263955" cy="4524315"/>
          </a:xfrm>
          <a:prstGeom prst="rect">
            <a:avLst/>
          </a:prstGeom>
          <a:solidFill>
            <a:schemeClr val="tx1"/>
          </a:solidFill>
        </p:spPr>
        <p:txBody>
          <a:bodyPr wrap="square">
            <a:spAutoFit/>
          </a:bodyPr>
          <a:lstStyle/>
          <a:p>
            <a:r>
              <a:rPr lang="en-US" sz="3200" dirty="0">
                <a:solidFill>
                  <a:schemeClr val="accent1">
                    <a:lumMod val="75000"/>
                  </a:schemeClr>
                </a:solidFill>
              </a:rPr>
              <a:t>The exact cause of </a:t>
            </a:r>
            <a:r>
              <a:rPr lang="en-US" sz="3200" dirty="0" err="1">
                <a:solidFill>
                  <a:schemeClr val="accent1">
                    <a:lumMod val="75000"/>
                  </a:schemeClr>
                </a:solidFill>
              </a:rPr>
              <a:t>hypomelanosis</a:t>
            </a:r>
            <a:r>
              <a:rPr lang="en-US" sz="3200" dirty="0">
                <a:solidFill>
                  <a:schemeClr val="accent1">
                    <a:lumMod val="75000"/>
                  </a:schemeClr>
                </a:solidFill>
              </a:rPr>
              <a:t> of Ito is unknown with many cases being associated with genetic </a:t>
            </a:r>
            <a:r>
              <a:rPr lang="en-US" sz="3200" dirty="0" err="1">
                <a:solidFill>
                  <a:schemeClr val="accent1">
                    <a:lumMod val="75000"/>
                  </a:schemeClr>
                </a:solidFill>
              </a:rPr>
              <a:t>mosaicism</a:t>
            </a:r>
            <a:r>
              <a:rPr lang="en-US" sz="3200" dirty="0">
                <a:solidFill>
                  <a:schemeClr val="accent1">
                    <a:lumMod val="75000"/>
                  </a:schemeClr>
                </a:solidFill>
              </a:rPr>
              <a:t> and sporadic gene mutations.</a:t>
            </a:r>
          </a:p>
        </p:txBody>
      </p:sp>
      <p:sp>
        <p:nvSpPr>
          <p:cNvPr id="5" name="Rectangle 4"/>
          <p:cNvSpPr/>
          <p:nvPr/>
        </p:nvSpPr>
        <p:spPr>
          <a:xfrm>
            <a:off x="-13952" y="906021"/>
            <a:ext cx="9255382" cy="1477328"/>
          </a:xfrm>
          <a:prstGeom prst="rect">
            <a:avLst/>
          </a:prstGeom>
          <a:solidFill>
            <a:schemeClr val="tx1"/>
          </a:solidFill>
        </p:spPr>
        <p:txBody>
          <a:bodyPr wrap="square">
            <a:spAutoFit/>
          </a:bodyPr>
          <a:lstStyle/>
          <a:p>
            <a:r>
              <a:rPr lang="en-US" sz="3000" b="1" dirty="0">
                <a:solidFill>
                  <a:schemeClr val="accent3">
                    <a:lumMod val="75000"/>
                  </a:schemeClr>
                </a:solidFill>
              </a:rPr>
              <a:t>S</a:t>
            </a:r>
            <a:r>
              <a:rPr lang="en-US" sz="3000" b="1" dirty="0" smtClean="0">
                <a:solidFill>
                  <a:schemeClr val="accent3">
                    <a:lumMod val="75000"/>
                  </a:schemeClr>
                </a:solidFill>
              </a:rPr>
              <a:t>kin </a:t>
            </a:r>
            <a:r>
              <a:rPr lang="en-US" sz="3000" b="1" dirty="0">
                <a:solidFill>
                  <a:schemeClr val="accent3">
                    <a:lumMod val="75000"/>
                  </a:schemeClr>
                </a:solidFill>
              </a:rPr>
              <a:t>lesions are </a:t>
            </a:r>
            <a:r>
              <a:rPr lang="en-US" sz="3000" b="1" dirty="0" err="1" smtClean="0">
                <a:solidFill>
                  <a:schemeClr val="accent3">
                    <a:lumMod val="75000"/>
                  </a:schemeClr>
                </a:solidFill>
              </a:rPr>
              <a:t>hypopigmented</a:t>
            </a:r>
            <a:r>
              <a:rPr lang="en-US" sz="3000" b="1" dirty="0" smtClean="0">
                <a:solidFill>
                  <a:schemeClr val="accent3">
                    <a:lumMod val="75000"/>
                  </a:schemeClr>
                </a:solidFill>
              </a:rPr>
              <a:t> </a:t>
            </a:r>
            <a:r>
              <a:rPr lang="en-US" sz="3000" b="1" dirty="0">
                <a:solidFill>
                  <a:schemeClr val="accent3">
                    <a:lumMod val="75000"/>
                  </a:schemeClr>
                </a:solidFill>
              </a:rPr>
              <a:t>zones or spots with irregular borders, sometimes whorls, or linear white streak lines following </a:t>
            </a:r>
            <a:r>
              <a:rPr lang="en-US" sz="3000" b="1" dirty="0" err="1">
                <a:solidFill>
                  <a:schemeClr val="accent3">
                    <a:lumMod val="75000"/>
                  </a:schemeClr>
                </a:solidFill>
              </a:rPr>
              <a:t>Blaschko’s</a:t>
            </a:r>
            <a:r>
              <a:rPr lang="en-US" sz="3000" b="1" dirty="0">
                <a:solidFill>
                  <a:schemeClr val="accent3">
                    <a:lumMod val="75000"/>
                  </a:schemeClr>
                </a:solidFill>
              </a:rPr>
              <a:t> </a:t>
            </a:r>
            <a:r>
              <a:rPr lang="en-US" sz="3000" b="1" dirty="0" smtClean="0">
                <a:solidFill>
                  <a:schemeClr val="accent3">
                    <a:lumMod val="75000"/>
                  </a:schemeClr>
                </a:solidFill>
              </a:rPr>
              <a:t>lines.</a:t>
            </a:r>
            <a:endParaRPr lang="en-US" sz="3000" b="1" dirty="0">
              <a:solidFill>
                <a:schemeClr val="accent3">
                  <a:lumMod val="75000"/>
                </a:schemeClr>
              </a:solidFill>
            </a:endParaRPr>
          </a:p>
        </p:txBody>
      </p:sp>
    </p:spTree>
    <p:extLst>
      <p:ext uri="{BB962C8B-B14F-4D97-AF65-F5344CB8AC3E}">
        <p14:creationId xmlns:p14="http://schemas.microsoft.com/office/powerpoint/2010/main" xmlns="" val="2984790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855"/>
            <a:ext cx="9144000" cy="5669707"/>
          </a:xfrm>
          <a:prstGeom prst="rect">
            <a:avLst/>
          </a:prstGeom>
        </p:spPr>
      </p:pic>
      <p:sp>
        <p:nvSpPr>
          <p:cNvPr id="4" name="Rectangle 3"/>
          <p:cNvSpPr/>
          <p:nvPr/>
        </p:nvSpPr>
        <p:spPr>
          <a:xfrm>
            <a:off x="0" y="5655852"/>
            <a:ext cx="8991600" cy="1200329"/>
          </a:xfrm>
          <a:prstGeom prst="rect">
            <a:avLst/>
          </a:prstGeom>
        </p:spPr>
        <p:txBody>
          <a:bodyPr wrap="square">
            <a:spAutoFit/>
          </a:bodyPr>
          <a:lstStyle/>
          <a:p>
            <a:r>
              <a:rPr lang="en-US" dirty="0" smtClean="0"/>
              <a:t>Brain </a:t>
            </a:r>
            <a:r>
              <a:rPr lang="en-US" dirty="0"/>
              <a:t>MRI disclosing marked enlarged Virchow-Robin spaces in axial (A) and sagittal (B) unenhanced T1-weighted images and in coronal (C) and axial (D) enhanced T1-weighted images. Axial T2-weighted (E) and FLAIR (F) images shows enlarged Virchow-Robin spaces with mild surrounding gliosis depicted as T2 and FLAIR </a:t>
            </a:r>
            <a:r>
              <a:rPr lang="en-US" dirty="0" err="1"/>
              <a:t>hyperintense</a:t>
            </a:r>
            <a:r>
              <a:rPr lang="en-US" dirty="0"/>
              <a:t> foci. </a:t>
            </a:r>
          </a:p>
        </p:txBody>
      </p:sp>
    </p:spTree>
    <p:extLst>
      <p:ext uri="{BB962C8B-B14F-4D97-AF65-F5344CB8AC3E}">
        <p14:creationId xmlns:p14="http://schemas.microsoft.com/office/powerpoint/2010/main" xmlns="" val="2779929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838200"/>
            <a:ext cx="13563600" cy="845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0042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09"/>
            <a:ext cx="9144000" cy="1015663"/>
          </a:xfrm>
          <a:prstGeom prst="rect">
            <a:avLst/>
          </a:prstGeom>
          <a:solidFill>
            <a:schemeClr val="accent3">
              <a:lumMod val="75000"/>
            </a:schemeClr>
          </a:solidFill>
        </p:spPr>
        <p:txBody>
          <a:bodyPr wrap="square" rtlCol="0">
            <a:spAutoFit/>
          </a:bodyPr>
          <a:lstStyle/>
          <a:p>
            <a:r>
              <a:rPr lang="en-US" sz="3000" dirty="0" smtClean="0"/>
              <a:t>GROLIN GOLTZ SYNDROME – BASAL CELL  NAEVUS SYNDROME</a:t>
            </a:r>
            <a:endParaRPr lang="en-US" sz="3000" dirty="0"/>
          </a:p>
        </p:txBody>
      </p:sp>
      <p:sp>
        <p:nvSpPr>
          <p:cNvPr id="3" name="Rectangle 2"/>
          <p:cNvSpPr/>
          <p:nvPr/>
        </p:nvSpPr>
        <p:spPr>
          <a:xfrm>
            <a:off x="0" y="1045399"/>
            <a:ext cx="9144000" cy="369332"/>
          </a:xfrm>
          <a:prstGeom prst="rect">
            <a:avLst/>
          </a:prstGeom>
          <a:solidFill>
            <a:schemeClr val="tx1"/>
          </a:solidFill>
        </p:spPr>
        <p:txBody>
          <a:bodyPr wrap="square">
            <a:spAutoFit/>
          </a:bodyPr>
          <a:lstStyle/>
          <a:p>
            <a:r>
              <a:rPr lang="en-US" dirty="0">
                <a:solidFill>
                  <a:schemeClr val="accent3">
                    <a:lumMod val="75000"/>
                  </a:schemeClr>
                </a:solidFill>
              </a:rPr>
              <a:t> It is related to a mutation in PTCH </a:t>
            </a:r>
            <a:r>
              <a:rPr lang="en-US" dirty="0" smtClean="0">
                <a:solidFill>
                  <a:schemeClr val="accent3">
                    <a:lumMod val="75000"/>
                  </a:schemeClr>
                </a:solidFill>
              </a:rPr>
              <a:t>tumor </a:t>
            </a:r>
            <a:r>
              <a:rPr lang="en-US" dirty="0">
                <a:solidFill>
                  <a:schemeClr val="accent3">
                    <a:lumMod val="75000"/>
                  </a:schemeClr>
                </a:solidFill>
              </a:rPr>
              <a:t>suppressor gene on chromosome 9</a:t>
            </a:r>
          </a:p>
        </p:txBody>
      </p:sp>
      <p:sp>
        <p:nvSpPr>
          <p:cNvPr id="4" name="Rectangle 3"/>
          <p:cNvSpPr/>
          <p:nvPr/>
        </p:nvSpPr>
        <p:spPr>
          <a:xfrm>
            <a:off x="0" y="1393266"/>
            <a:ext cx="9143999" cy="5693866"/>
          </a:xfrm>
          <a:prstGeom prst="rect">
            <a:avLst/>
          </a:prstGeom>
          <a:solidFill>
            <a:schemeClr val="tx1"/>
          </a:solidFill>
        </p:spPr>
        <p:txBody>
          <a:bodyPr wrap="square">
            <a:spAutoFit/>
          </a:bodyPr>
          <a:lstStyle/>
          <a:p>
            <a:pPr marL="285750" indent="-285750">
              <a:buFont typeface="Wingdings" pitchFamily="2" charset="2"/>
              <a:buChar char="Ø"/>
            </a:pPr>
            <a:endParaRPr lang="en-US" sz="3000" dirty="0" smtClean="0">
              <a:solidFill>
                <a:schemeClr val="accent3">
                  <a:lumMod val="75000"/>
                </a:schemeClr>
              </a:solidFill>
            </a:endParaRPr>
          </a:p>
          <a:p>
            <a:pPr marL="285750" indent="-285750">
              <a:buFont typeface="Wingdings" pitchFamily="2" charset="2"/>
              <a:buChar char="Ø"/>
            </a:pPr>
            <a:r>
              <a:rPr lang="en-US" sz="3000" dirty="0" smtClean="0">
                <a:solidFill>
                  <a:schemeClr val="accent3">
                    <a:lumMod val="75000"/>
                  </a:schemeClr>
                </a:solidFill>
              </a:rPr>
              <a:t> </a:t>
            </a:r>
            <a:r>
              <a:rPr lang="en-US" sz="2500" dirty="0" smtClean="0">
                <a:solidFill>
                  <a:schemeClr val="accent3">
                    <a:lumMod val="75000"/>
                  </a:schemeClr>
                </a:solidFill>
              </a:rPr>
              <a:t>CNS</a:t>
            </a:r>
          </a:p>
          <a:p>
            <a:pPr marL="285750" indent="-285750">
              <a:buFont typeface="Arial" pitchFamily="34" charset="0"/>
              <a:buChar char="•"/>
            </a:pPr>
            <a:r>
              <a:rPr lang="en-US" sz="2500" dirty="0" smtClean="0">
                <a:solidFill>
                  <a:schemeClr val="accent3">
                    <a:lumMod val="75000"/>
                  </a:schemeClr>
                </a:solidFill>
              </a:rPr>
              <a:t>Agenesis </a:t>
            </a:r>
            <a:r>
              <a:rPr lang="en-US" sz="2500" dirty="0">
                <a:solidFill>
                  <a:schemeClr val="accent3">
                    <a:lumMod val="75000"/>
                  </a:schemeClr>
                </a:solidFill>
              </a:rPr>
              <a:t>of the corpus </a:t>
            </a:r>
            <a:r>
              <a:rPr lang="en-US" sz="2500" dirty="0" smtClean="0">
                <a:solidFill>
                  <a:schemeClr val="accent3">
                    <a:lumMod val="75000"/>
                  </a:schemeClr>
                </a:solidFill>
              </a:rPr>
              <a:t>callosum</a:t>
            </a:r>
            <a:endParaRPr lang="en-US" sz="2500" u="sng" dirty="0">
              <a:solidFill>
                <a:schemeClr val="accent3">
                  <a:lumMod val="75000"/>
                </a:schemeClr>
              </a:solidFill>
            </a:endParaRPr>
          </a:p>
          <a:p>
            <a:pPr marL="285750" indent="-285750">
              <a:buFont typeface="Arial" pitchFamily="34" charset="0"/>
              <a:buChar char="•"/>
            </a:pPr>
            <a:r>
              <a:rPr lang="en-US" sz="2500" dirty="0" err="1">
                <a:solidFill>
                  <a:schemeClr val="accent3">
                    <a:lumMod val="75000"/>
                  </a:schemeClr>
                </a:solidFill>
              </a:rPr>
              <a:t>medulloblastoma</a:t>
            </a:r>
            <a:r>
              <a:rPr lang="en-US" sz="2500" dirty="0">
                <a:solidFill>
                  <a:schemeClr val="accent3">
                    <a:lumMod val="75000"/>
                  </a:schemeClr>
                </a:solidFill>
              </a:rPr>
              <a:t>: especially in males </a:t>
            </a:r>
            <a:endParaRPr lang="en-US" sz="2500" u="sng" dirty="0" smtClean="0">
              <a:solidFill>
                <a:schemeClr val="accent3">
                  <a:lumMod val="75000"/>
                </a:schemeClr>
              </a:solidFill>
            </a:endParaRPr>
          </a:p>
          <a:p>
            <a:pPr marL="285750" indent="-285750">
              <a:buFont typeface="Arial" pitchFamily="34" charset="0"/>
              <a:buChar char="•"/>
            </a:pPr>
            <a:r>
              <a:rPr lang="en-US" sz="2500" dirty="0" smtClean="0">
                <a:solidFill>
                  <a:schemeClr val="accent3">
                    <a:lumMod val="75000"/>
                  </a:schemeClr>
                </a:solidFill>
              </a:rPr>
              <a:t>macrocephaly</a:t>
            </a:r>
            <a:endParaRPr lang="en-US" sz="2500" dirty="0">
              <a:solidFill>
                <a:schemeClr val="accent3">
                  <a:lumMod val="75000"/>
                </a:schemeClr>
              </a:solidFill>
            </a:endParaRPr>
          </a:p>
          <a:p>
            <a:pPr marL="285750" indent="-285750">
              <a:buFont typeface="Arial" pitchFamily="34" charset="0"/>
              <a:buChar char="•"/>
            </a:pPr>
            <a:r>
              <a:rPr lang="en-US" sz="2500" dirty="0">
                <a:solidFill>
                  <a:schemeClr val="accent3">
                    <a:lumMod val="75000"/>
                  </a:schemeClr>
                </a:solidFill>
              </a:rPr>
              <a:t>calcified </a:t>
            </a:r>
            <a:r>
              <a:rPr lang="en-US" sz="2500" dirty="0" err="1">
                <a:solidFill>
                  <a:schemeClr val="accent3">
                    <a:lumMod val="75000"/>
                  </a:schemeClr>
                </a:solidFill>
              </a:rPr>
              <a:t>falx</a:t>
            </a:r>
            <a:r>
              <a:rPr lang="en-US" sz="2500" dirty="0">
                <a:solidFill>
                  <a:schemeClr val="accent3">
                    <a:lumMod val="75000"/>
                  </a:schemeClr>
                </a:solidFill>
              </a:rPr>
              <a:t> </a:t>
            </a:r>
            <a:r>
              <a:rPr lang="en-US" sz="2500" dirty="0" err="1">
                <a:solidFill>
                  <a:schemeClr val="accent3">
                    <a:lumMod val="75000"/>
                  </a:schemeClr>
                </a:solidFill>
              </a:rPr>
              <a:t>cerebri</a:t>
            </a:r>
            <a:endParaRPr lang="en-US" sz="2500" dirty="0">
              <a:solidFill>
                <a:schemeClr val="accent3">
                  <a:lumMod val="75000"/>
                </a:schemeClr>
              </a:solidFill>
            </a:endParaRPr>
          </a:p>
          <a:p>
            <a:pPr marL="285750" indent="-285750">
              <a:buFont typeface="Arial" pitchFamily="34" charset="0"/>
              <a:buChar char="•"/>
            </a:pPr>
            <a:r>
              <a:rPr lang="en-US" sz="2500" dirty="0">
                <a:solidFill>
                  <a:schemeClr val="accent3">
                    <a:lumMod val="75000"/>
                  </a:schemeClr>
                </a:solidFill>
              </a:rPr>
              <a:t>calcified </a:t>
            </a:r>
            <a:r>
              <a:rPr lang="en-US" sz="2500" dirty="0" smtClean="0">
                <a:solidFill>
                  <a:schemeClr val="accent3">
                    <a:lumMod val="75000"/>
                  </a:schemeClr>
                </a:solidFill>
              </a:rPr>
              <a:t>tentorium.</a:t>
            </a:r>
          </a:p>
          <a:p>
            <a:pPr marL="285750" indent="-285750">
              <a:buFont typeface="Wingdings" pitchFamily="2" charset="2"/>
              <a:buChar char="Ø"/>
            </a:pPr>
            <a:r>
              <a:rPr lang="en-US" sz="2500" dirty="0" err="1" smtClean="0">
                <a:solidFill>
                  <a:schemeClr val="accent3">
                    <a:lumMod val="75000"/>
                  </a:schemeClr>
                </a:solidFill>
              </a:rPr>
              <a:t>Cranio</a:t>
            </a:r>
            <a:r>
              <a:rPr lang="en-US" sz="2500" dirty="0" smtClean="0">
                <a:solidFill>
                  <a:schemeClr val="accent3">
                    <a:lumMod val="75000"/>
                  </a:schemeClr>
                </a:solidFill>
              </a:rPr>
              <a:t> facial.</a:t>
            </a:r>
          </a:p>
          <a:p>
            <a:pPr marL="285750" indent="-285750">
              <a:buFont typeface="Arial" pitchFamily="34" charset="0"/>
              <a:buChar char="•"/>
            </a:pPr>
            <a:r>
              <a:rPr lang="en-US" sz="2500" dirty="0" err="1">
                <a:solidFill>
                  <a:schemeClr val="accent3">
                    <a:lumMod val="75000"/>
                  </a:schemeClr>
                </a:solidFill>
              </a:rPr>
              <a:t>odontogenic</a:t>
            </a:r>
            <a:r>
              <a:rPr lang="en-US" sz="2500" dirty="0">
                <a:solidFill>
                  <a:schemeClr val="accent3">
                    <a:lumMod val="75000"/>
                  </a:schemeClr>
                </a:solidFill>
              </a:rPr>
              <a:t> </a:t>
            </a:r>
            <a:r>
              <a:rPr lang="en-US" sz="2500" dirty="0" err="1" smtClean="0">
                <a:solidFill>
                  <a:schemeClr val="accent3">
                    <a:lumMod val="75000"/>
                  </a:schemeClr>
                </a:solidFill>
              </a:rPr>
              <a:t>keratocysts</a:t>
            </a:r>
            <a:r>
              <a:rPr lang="en-US" sz="2500" dirty="0">
                <a:solidFill>
                  <a:schemeClr val="accent3">
                    <a:lumMod val="75000"/>
                  </a:schemeClr>
                </a:solidFill>
              </a:rPr>
              <a:t>,</a:t>
            </a:r>
            <a:r>
              <a:rPr lang="en-US" sz="2500" dirty="0" smtClean="0">
                <a:solidFill>
                  <a:schemeClr val="accent3">
                    <a:lumMod val="75000"/>
                  </a:schemeClr>
                </a:solidFill>
              </a:rPr>
              <a:t> </a:t>
            </a:r>
            <a:r>
              <a:rPr lang="en-US" sz="2500" dirty="0">
                <a:solidFill>
                  <a:schemeClr val="accent3">
                    <a:lumMod val="75000"/>
                  </a:schemeClr>
                </a:solidFill>
              </a:rPr>
              <a:t>often multiple</a:t>
            </a:r>
          </a:p>
          <a:p>
            <a:pPr marL="285750" indent="-285750">
              <a:buFont typeface="Arial" pitchFamily="34" charset="0"/>
              <a:buChar char="•"/>
            </a:pPr>
            <a:r>
              <a:rPr lang="en-US" sz="2500" dirty="0">
                <a:solidFill>
                  <a:schemeClr val="accent3">
                    <a:lumMod val="75000"/>
                  </a:schemeClr>
                </a:solidFill>
              </a:rPr>
              <a:t>frontal bossing</a:t>
            </a:r>
          </a:p>
          <a:p>
            <a:pPr marL="285750" indent="-285750">
              <a:buFont typeface="Arial" pitchFamily="34" charset="0"/>
              <a:buChar char="•"/>
            </a:pPr>
            <a:r>
              <a:rPr lang="en-US" sz="2500" dirty="0" err="1" smtClean="0">
                <a:solidFill>
                  <a:schemeClr val="accent3">
                    <a:lumMod val="75000"/>
                  </a:schemeClr>
                </a:solidFill>
              </a:rPr>
              <a:t>hypertelorism</a:t>
            </a:r>
            <a:endParaRPr lang="en-US" sz="2500" dirty="0">
              <a:solidFill>
                <a:schemeClr val="accent3">
                  <a:lumMod val="75000"/>
                </a:schemeClr>
              </a:solidFill>
            </a:endParaRPr>
          </a:p>
          <a:p>
            <a:pPr marL="285750" indent="-285750">
              <a:buFont typeface="Arial" pitchFamily="34" charset="0"/>
              <a:buChar char="•"/>
            </a:pPr>
            <a:r>
              <a:rPr lang="en-US" sz="2500" dirty="0" smtClean="0">
                <a:solidFill>
                  <a:schemeClr val="accent3">
                    <a:lumMod val="75000"/>
                  </a:schemeClr>
                </a:solidFill>
              </a:rPr>
              <a:t>Macrocephaly.</a:t>
            </a:r>
            <a:endParaRPr lang="en-US" sz="2500" dirty="0">
              <a:solidFill>
                <a:schemeClr val="accent3">
                  <a:lumMod val="75000"/>
                </a:schemeClr>
              </a:solidFill>
            </a:endParaRPr>
          </a:p>
          <a:p>
            <a:endParaRPr lang="en-US" dirty="0"/>
          </a:p>
          <a:p>
            <a:endParaRPr lang="en-US" u="sng" dirty="0" smtClean="0"/>
          </a:p>
          <a:p>
            <a:endParaRPr lang="en-US" dirty="0"/>
          </a:p>
        </p:txBody>
      </p:sp>
    </p:spTree>
    <p:extLst>
      <p:ext uri="{BB962C8B-B14F-4D97-AF65-F5344CB8AC3E}">
        <p14:creationId xmlns:p14="http://schemas.microsoft.com/office/powerpoint/2010/main" xmlns="" val="3266804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90600"/>
            <a:ext cx="6858000" cy="8467328"/>
          </a:xfrm>
          <a:prstGeom prst="rect">
            <a:avLst/>
          </a:prstGeom>
        </p:spPr>
      </p:pic>
      <p:sp>
        <p:nvSpPr>
          <p:cNvPr id="4" name="Rectangle 3"/>
          <p:cNvSpPr/>
          <p:nvPr/>
        </p:nvSpPr>
        <p:spPr>
          <a:xfrm>
            <a:off x="6858000" y="1115532"/>
            <a:ext cx="2286000" cy="2923877"/>
          </a:xfrm>
          <a:prstGeom prst="rect">
            <a:avLst/>
          </a:prstGeom>
          <a:solidFill>
            <a:schemeClr val="tx1"/>
          </a:solidFill>
        </p:spPr>
        <p:txBody>
          <a:bodyPr wrap="square">
            <a:spAutoFit/>
          </a:bodyPr>
          <a:lstStyle/>
          <a:p>
            <a:r>
              <a:rPr lang="en-US" sz="2300" dirty="0">
                <a:solidFill>
                  <a:schemeClr val="accent3">
                    <a:lumMod val="75000"/>
                  </a:schemeClr>
                </a:solidFill>
              </a:rPr>
              <a:t>Multiple radiolucent </a:t>
            </a:r>
            <a:r>
              <a:rPr lang="en-US" sz="2300" dirty="0" err="1">
                <a:solidFill>
                  <a:schemeClr val="accent3">
                    <a:lumMod val="75000"/>
                  </a:schemeClr>
                </a:solidFill>
              </a:rPr>
              <a:t>periodontogenic</a:t>
            </a:r>
            <a:r>
              <a:rPr lang="en-US" sz="2300" dirty="0">
                <a:solidFill>
                  <a:schemeClr val="accent3">
                    <a:lumMod val="75000"/>
                  </a:schemeClr>
                </a:solidFill>
              </a:rPr>
              <a:t> lesions </a:t>
            </a:r>
            <a:r>
              <a:rPr lang="en-US" sz="2300" dirty="0" smtClean="0">
                <a:solidFill>
                  <a:schemeClr val="accent3">
                    <a:lumMod val="75000"/>
                  </a:schemeClr>
                </a:solidFill>
              </a:rPr>
              <a:t>with smooth border and cortical thinning.</a:t>
            </a:r>
            <a:endParaRPr lang="en-US" sz="2300" dirty="0">
              <a:solidFill>
                <a:schemeClr val="accent3">
                  <a:lumMod val="75000"/>
                </a:schemeClr>
              </a:solidFill>
            </a:endParaRPr>
          </a:p>
          <a:p>
            <a:endParaRPr lang="en-US" sz="2300" dirty="0">
              <a:solidFill>
                <a:schemeClr val="accent3">
                  <a:lumMod val="75000"/>
                </a:schemeClr>
              </a:solidFill>
            </a:endParaRPr>
          </a:p>
        </p:txBody>
      </p:sp>
      <p:sp>
        <p:nvSpPr>
          <p:cNvPr id="2" name="Rectangle 1"/>
          <p:cNvSpPr/>
          <p:nvPr/>
        </p:nvSpPr>
        <p:spPr>
          <a:xfrm>
            <a:off x="6858000" y="3645794"/>
            <a:ext cx="22860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0" y="-103668"/>
            <a:ext cx="2286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70731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preferRelativeResize="0">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414" y="642918"/>
            <a:ext cx="648000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3977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762000"/>
            <a:ext cx="11811000" cy="899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69491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35855" y="1720636"/>
            <a:ext cx="4973509" cy="49735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5855" y="1870636"/>
            <a:ext cx="4973509" cy="4973509"/>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109" y="1720637"/>
            <a:ext cx="5137364" cy="5137364"/>
          </a:xfrm>
          <a:prstGeom prst="rect">
            <a:avLst/>
          </a:prstGeom>
        </p:spPr>
      </p:pic>
      <p:sp>
        <p:nvSpPr>
          <p:cNvPr id="6" name="TextBox 5"/>
          <p:cNvSpPr txBox="1"/>
          <p:nvPr/>
        </p:nvSpPr>
        <p:spPr>
          <a:xfrm>
            <a:off x="-105705" y="1004839"/>
            <a:ext cx="9249705" cy="861774"/>
          </a:xfrm>
          <a:prstGeom prst="rect">
            <a:avLst/>
          </a:prstGeom>
          <a:solidFill>
            <a:schemeClr val="tx1"/>
          </a:solidFill>
        </p:spPr>
        <p:txBody>
          <a:bodyPr wrap="square" rtlCol="0">
            <a:spAutoFit/>
          </a:bodyPr>
          <a:lstStyle/>
          <a:p>
            <a:r>
              <a:rPr lang="en-US" sz="2500" dirty="0" smtClean="0">
                <a:solidFill>
                  <a:schemeClr val="accent3">
                    <a:lumMod val="75000"/>
                  </a:schemeClr>
                </a:solidFill>
              </a:rPr>
              <a:t>Axial CT image showing dilated occipital horn of bilateral lateral ventricles</a:t>
            </a:r>
            <a:endParaRPr lang="en-US" sz="2500" dirty="0">
              <a:solidFill>
                <a:schemeClr val="accent3">
                  <a:lumMod val="75000"/>
                </a:schemeClr>
              </a:solidFill>
            </a:endParaRPr>
          </a:p>
        </p:txBody>
      </p:sp>
      <p:sp>
        <p:nvSpPr>
          <p:cNvPr id="7" name="TextBox 6"/>
          <p:cNvSpPr txBox="1"/>
          <p:nvPr/>
        </p:nvSpPr>
        <p:spPr>
          <a:xfrm>
            <a:off x="2616070" y="381000"/>
            <a:ext cx="4569521" cy="477054"/>
          </a:xfrm>
          <a:prstGeom prst="rect">
            <a:avLst/>
          </a:prstGeom>
          <a:solidFill>
            <a:schemeClr val="tx1"/>
          </a:solidFill>
        </p:spPr>
        <p:txBody>
          <a:bodyPr wrap="none" rtlCol="0">
            <a:spAutoFit/>
          </a:bodyPr>
          <a:lstStyle/>
          <a:p>
            <a:r>
              <a:rPr lang="en-US" sz="2500" dirty="0" smtClean="0">
                <a:solidFill>
                  <a:schemeClr val="accent1">
                    <a:lumMod val="75000"/>
                  </a:schemeClr>
                </a:solidFill>
              </a:rPr>
              <a:t>AGENESIS OF CORPUS CALLOSUM</a:t>
            </a:r>
            <a:endParaRPr lang="en-US" sz="2500" dirty="0">
              <a:solidFill>
                <a:schemeClr val="accent1">
                  <a:lumMod val="75000"/>
                </a:schemeClr>
              </a:solidFill>
            </a:endParaRPr>
          </a:p>
        </p:txBody>
      </p:sp>
    </p:spTree>
    <p:extLst>
      <p:ext uri="{BB962C8B-B14F-4D97-AF65-F5344CB8AC3E}">
        <p14:creationId xmlns:p14="http://schemas.microsoft.com/office/powerpoint/2010/main" xmlns="" val="1019169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58458" y="1410393"/>
            <a:ext cx="4699397" cy="54683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1417320"/>
            <a:ext cx="5928162" cy="5475316"/>
          </a:xfrm>
          <a:prstGeom prst="rect">
            <a:avLst/>
          </a:prstGeom>
        </p:spPr>
      </p:pic>
      <p:sp>
        <p:nvSpPr>
          <p:cNvPr id="5" name="TextBox 4"/>
          <p:cNvSpPr txBox="1"/>
          <p:nvPr/>
        </p:nvSpPr>
        <p:spPr>
          <a:xfrm>
            <a:off x="2438400" y="0"/>
            <a:ext cx="4569521" cy="477054"/>
          </a:xfrm>
          <a:prstGeom prst="rect">
            <a:avLst/>
          </a:prstGeom>
          <a:solidFill>
            <a:schemeClr val="tx1"/>
          </a:solidFill>
        </p:spPr>
        <p:txBody>
          <a:bodyPr wrap="none" rtlCol="0">
            <a:spAutoFit/>
          </a:bodyPr>
          <a:lstStyle/>
          <a:p>
            <a:r>
              <a:rPr lang="en-US" sz="2500" dirty="0" smtClean="0">
                <a:solidFill>
                  <a:schemeClr val="accent1">
                    <a:lumMod val="75000"/>
                  </a:schemeClr>
                </a:solidFill>
              </a:rPr>
              <a:t>AGENESIS OF CORPUS CALLOSUM</a:t>
            </a:r>
            <a:endParaRPr lang="en-US" sz="2500" dirty="0">
              <a:solidFill>
                <a:schemeClr val="accent1">
                  <a:lumMod val="75000"/>
                </a:schemeClr>
              </a:solidFill>
            </a:endParaRPr>
          </a:p>
        </p:txBody>
      </p:sp>
      <p:sp>
        <p:nvSpPr>
          <p:cNvPr id="3" name="TextBox 2"/>
          <p:cNvSpPr txBox="1"/>
          <p:nvPr/>
        </p:nvSpPr>
        <p:spPr>
          <a:xfrm>
            <a:off x="0" y="770989"/>
            <a:ext cx="9157856" cy="646331"/>
          </a:xfrm>
          <a:prstGeom prst="rect">
            <a:avLst/>
          </a:prstGeom>
          <a:solidFill>
            <a:schemeClr val="tx1"/>
          </a:solidFill>
        </p:spPr>
        <p:txBody>
          <a:bodyPr wrap="square" rtlCol="0">
            <a:spAutoFit/>
          </a:bodyPr>
          <a:lstStyle/>
          <a:p>
            <a:r>
              <a:rPr lang="en-US" dirty="0" smtClean="0">
                <a:solidFill>
                  <a:schemeClr val="accent3">
                    <a:lumMod val="75000"/>
                  </a:schemeClr>
                </a:solidFill>
              </a:rPr>
              <a:t>CORONAL T2W MR I IMAGE SHOWING HIGH RIDING BILATERAL FRONTAL HORNS OF LATERAL VENTRICLES</a:t>
            </a:r>
            <a:endParaRPr lang="en-US" dirty="0">
              <a:solidFill>
                <a:schemeClr val="accent3">
                  <a:lumMod val="75000"/>
                </a:schemeClr>
              </a:solidFill>
            </a:endParaRPr>
          </a:p>
        </p:txBody>
      </p:sp>
    </p:spTree>
    <p:extLst>
      <p:ext uri="{BB962C8B-B14F-4D97-AF65-F5344CB8AC3E}">
        <p14:creationId xmlns:p14="http://schemas.microsoft.com/office/powerpoint/2010/main" xmlns="" val="3738403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4" y="0"/>
            <a:ext cx="9145073" cy="6858000"/>
          </a:xfrm>
          <a:prstGeom prst="rect">
            <a:avLst/>
          </a:prstGeom>
        </p:spPr>
      </p:pic>
      <p:sp>
        <p:nvSpPr>
          <p:cNvPr id="4" name="TextBox 3"/>
          <p:cNvSpPr txBox="1"/>
          <p:nvPr/>
        </p:nvSpPr>
        <p:spPr>
          <a:xfrm>
            <a:off x="381000" y="91758"/>
            <a:ext cx="8762999" cy="369332"/>
          </a:xfrm>
          <a:prstGeom prst="rect">
            <a:avLst/>
          </a:prstGeom>
          <a:solidFill>
            <a:schemeClr val="tx1"/>
          </a:solidFill>
        </p:spPr>
        <p:txBody>
          <a:bodyPr wrap="square" rtlCol="0">
            <a:spAutoFit/>
          </a:bodyPr>
          <a:lstStyle/>
          <a:p>
            <a:r>
              <a:rPr lang="en-US" dirty="0" smtClean="0">
                <a:solidFill>
                  <a:schemeClr val="accent3">
                    <a:lumMod val="75000"/>
                  </a:schemeClr>
                </a:solidFill>
              </a:rPr>
              <a:t>Coronal CT image showing calcification of the midline </a:t>
            </a:r>
            <a:r>
              <a:rPr lang="en-US" dirty="0" err="1" smtClean="0">
                <a:solidFill>
                  <a:schemeClr val="accent3">
                    <a:lumMod val="75000"/>
                  </a:schemeClr>
                </a:solidFill>
              </a:rPr>
              <a:t>falx</a:t>
            </a:r>
            <a:r>
              <a:rPr lang="en-US" dirty="0" smtClean="0">
                <a:solidFill>
                  <a:schemeClr val="accent3">
                    <a:lumMod val="75000"/>
                  </a:schemeClr>
                </a:solidFill>
              </a:rPr>
              <a:t> and tentorium</a:t>
            </a:r>
            <a:endParaRPr lang="en-US" dirty="0">
              <a:solidFill>
                <a:schemeClr val="accent3">
                  <a:lumMod val="75000"/>
                </a:schemeClr>
              </a:solidFill>
            </a:endParaRPr>
          </a:p>
        </p:txBody>
      </p:sp>
    </p:spTree>
    <p:extLst>
      <p:ext uri="{BB962C8B-B14F-4D97-AF65-F5344CB8AC3E}">
        <p14:creationId xmlns:p14="http://schemas.microsoft.com/office/powerpoint/2010/main" xmlns="" val="281113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7086600"/>
          </a:xfrm>
          <a:prstGeom prst="rect">
            <a:avLst/>
          </a:prstGeom>
        </p:spPr>
      </p:pic>
      <p:sp>
        <p:nvSpPr>
          <p:cNvPr id="7" name="TextBox 6"/>
          <p:cNvSpPr txBox="1"/>
          <p:nvPr/>
        </p:nvSpPr>
        <p:spPr>
          <a:xfrm>
            <a:off x="-76200" y="6304002"/>
            <a:ext cx="9220200" cy="553998"/>
          </a:xfrm>
          <a:prstGeom prst="rect">
            <a:avLst/>
          </a:prstGeom>
          <a:solidFill>
            <a:schemeClr val="tx1"/>
          </a:solidFill>
        </p:spPr>
        <p:txBody>
          <a:bodyPr wrap="square" rtlCol="0">
            <a:spAutoFit/>
          </a:bodyPr>
          <a:lstStyle/>
          <a:p>
            <a:r>
              <a:rPr lang="en-US" sz="3000" dirty="0" smtClean="0">
                <a:solidFill>
                  <a:schemeClr val="accent1">
                    <a:lumMod val="60000"/>
                    <a:lumOff val="40000"/>
                  </a:schemeClr>
                </a:solidFill>
              </a:rPr>
              <a:t>       FRONTAL SKULL XRAY - GYRAL CALCIFICATIONS</a:t>
            </a:r>
            <a:endParaRPr lang="en-US" sz="3000" dirty="0">
              <a:solidFill>
                <a:schemeClr val="accent1">
                  <a:lumMod val="60000"/>
                  <a:lumOff val="40000"/>
                </a:schemeClr>
              </a:solidFill>
            </a:endParaRPr>
          </a:p>
        </p:txBody>
      </p:sp>
    </p:spTree>
    <p:extLst>
      <p:ext uri="{BB962C8B-B14F-4D97-AF65-F5344CB8AC3E}">
        <p14:creationId xmlns:p14="http://schemas.microsoft.com/office/powerpoint/2010/main" xmlns="" val="3250885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5713" b="459"/>
          <a:stretch/>
        </p:blipFill>
        <p:spPr>
          <a:xfrm>
            <a:off x="-6440" y="382606"/>
            <a:ext cx="9379039" cy="7130212"/>
          </a:xfrm>
          <a:prstGeom prst="rect">
            <a:avLst/>
          </a:prstGeom>
        </p:spPr>
      </p:pic>
      <p:sp>
        <p:nvSpPr>
          <p:cNvPr id="5" name="TextBox 4"/>
          <p:cNvSpPr txBox="1"/>
          <p:nvPr/>
        </p:nvSpPr>
        <p:spPr>
          <a:xfrm>
            <a:off x="27904" y="13274"/>
            <a:ext cx="9344696" cy="369332"/>
          </a:xfrm>
          <a:prstGeom prst="rect">
            <a:avLst/>
          </a:prstGeom>
          <a:solidFill>
            <a:schemeClr val="tx1"/>
          </a:solidFill>
        </p:spPr>
        <p:txBody>
          <a:bodyPr wrap="square" rtlCol="0">
            <a:spAutoFit/>
          </a:bodyPr>
          <a:lstStyle/>
          <a:p>
            <a:r>
              <a:rPr lang="en-US" dirty="0" smtClean="0">
                <a:solidFill>
                  <a:schemeClr val="accent3">
                    <a:lumMod val="75000"/>
                  </a:schemeClr>
                </a:solidFill>
              </a:rPr>
              <a:t>                             </a:t>
            </a:r>
            <a:r>
              <a:rPr lang="en-US" dirty="0" err="1" smtClean="0">
                <a:solidFill>
                  <a:schemeClr val="accent3">
                    <a:lumMod val="75000"/>
                  </a:schemeClr>
                </a:solidFill>
              </a:rPr>
              <a:t>Saggital</a:t>
            </a:r>
            <a:r>
              <a:rPr lang="en-US" dirty="0" smtClean="0">
                <a:solidFill>
                  <a:schemeClr val="accent3">
                    <a:lumMod val="75000"/>
                  </a:schemeClr>
                </a:solidFill>
              </a:rPr>
              <a:t> CT image showing calcification of the midline </a:t>
            </a:r>
            <a:r>
              <a:rPr lang="en-US" dirty="0" err="1" smtClean="0">
                <a:solidFill>
                  <a:schemeClr val="accent3">
                    <a:lumMod val="75000"/>
                  </a:schemeClr>
                </a:solidFill>
              </a:rPr>
              <a:t>falx</a:t>
            </a:r>
            <a:r>
              <a:rPr lang="en-US" dirty="0" smtClean="0">
                <a:solidFill>
                  <a:schemeClr val="accent3">
                    <a:lumMod val="75000"/>
                  </a:schemeClr>
                </a:solidFill>
              </a:rPr>
              <a:t> .</a:t>
            </a:r>
            <a:endParaRPr lang="en-US" dirty="0">
              <a:solidFill>
                <a:schemeClr val="accent3">
                  <a:lumMod val="75000"/>
                </a:schemeClr>
              </a:solidFill>
            </a:endParaRPr>
          </a:p>
        </p:txBody>
      </p:sp>
    </p:spTree>
    <p:extLst>
      <p:ext uri="{BB962C8B-B14F-4D97-AF65-F5344CB8AC3E}">
        <p14:creationId xmlns:p14="http://schemas.microsoft.com/office/powerpoint/2010/main" xmlns="" val="3045740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14400"/>
            <a:ext cx="9144000" cy="6255325"/>
          </a:xfrm>
          <a:prstGeom prst="rect">
            <a:avLst/>
          </a:prstGeom>
        </p:spPr>
      </p:pic>
      <p:sp>
        <p:nvSpPr>
          <p:cNvPr id="3" name="Rectangle 2"/>
          <p:cNvSpPr/>
          <p:nvPr/>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75000"/>
                  </a:schemeClr>
                </a:solidFill>
              </a:rPr>
              <a:t>DIFFERENTIALS</a:t>
            </a:r>
            <a:endParaRPr lang="en-US" dirty="0">
              <a:solidFill>
                <a:schemeClr val="accent3">
                  <a:lumMod val="75000"/>
                </a:schemeClr>
              </a:solidFill>
            </a:endParaRPr>
          </a:p>
        </p:txBody>
      </p:sp>
    </p:spTree>
    <p:extLst>
      <p:ext uri="{BB962C8B-B14F-4D97-AF65-F5344CB8AC3E}">
        <p14:creationId xmlns:p14="http://schemas.microsoft.com/office/powerpoint/2010/main" xmlns="" val="3020843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48785"/>
            <a:ext cx="7924800" cy="553998"/>
          </a:xfrm>
          <a:prstGeom prst="rect">
            <a:avLst/>
          </a:prstGeom>
          <a:solidFill>
            <a:schemeClr val="tx1"/>
          </a:solidFill>
        </p:spPr>
        <p:txBody>
          <a:bodyPr wrap="square" rtlCol="0">
            <a:spAutoFit/>
          </a:bodyPr>
          <a:lstStyle/>
          <a:p>
            <a:r>
              <a:rPr lang="en-US" sz="3000" dirty="0" smtClean="0">
                <a:solidFill>
                  <a:schemeClr val="accent1">
                    <a:lumMod val="60000"/>
                    <a:lumOff val="40000"/>
                  </a:schemeClr>
                </a:solidFill>
              </a:rPr>
              <a:t>      GOMEZ - LOPEZ –HERNADEZ SYNDROME</a:t>
            </a:r>
            <a:endParaRPr lang="en-US" sz="3000" dirty="0">
              <a:solidFill>
                <a:schemeClr val="accent1">
                  <a:lumMod val="60000"/>
                  <a:lumOff val="4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20" y="974501"/>
            <a:ext cx="4365172" cy="2731008"/>
          </a:xfrm>
          <a:prstGeom prst="rect">
            <a:avLst/>
          </a:prstGeom>
        </p:spPr>
      </p:pic>
      <p:sp>
        <p:nvSpPr>
          <p:cNvPr id="4" name="TextBox 3"/>
          <p:cNvSpPr txBox="1"/>
          <p:nvPr/>
        </p:nvSpPr>
        <p:spPr>
          <a:xfrm>
            <a:off x="3220" y="3810000"/>
            <a:ext cx="4721180" cy="381000"/>
          </a:xfrm>
          <a:prstGeom prst="rect">
            <a:avLst/>
          </a:prstGeom>
          <a:noFill/>
        </p:spPr>
        <p:txBody>
          <a:bodyPr wrap="square" rtlCol="0">
            <a:spAutoFit/>
          </a:bodyPr>
          <a:lstStyle/>
          <a:p>
            <a:r>
              <a:rPr lang="en-US" dirty="0" smtClean="0"/>
              <a:t>GOMEZ                LOPEZ          HERNADEZ</a:t>
            </a:r>
            <a:endParaRPr lang="en-US" dirty="0"/>
          </a:p>
        </p:txBody>
      </p:sp>
      <p:sp>
        <p:nvSpPr>
          <p:cNvPr id="5" name="Rectangle 4"/>
          <p:cNvSpPr/>
          <p:nvPr/>
        </p:nvSpPr>
        <p:spPr>
          <a:xfrm>
            <a:off x="4724400" y="1136979"/>
            <a:ext cx="3812454" cy="1477328"/>
          </a:xfrm>
          <a:prstGeom prst="rect">
            <a:avLst/>
          </a:prstGeom>
          <a:solidFill>
            <a:schemeClr val="tx1"/>
          </a:solidFill>
        </p:spPr>
        <p:txBody>
          <a:bodyPr wrap="square">
            <a:spAutoFit/>
          </a:bodyPr>
          <a:lstStyle/>
          <a:p>
            <a:r>
              <a:rPr lang="en-US" dirty="0">
                <a:solidFill>
                  <a:schemeClr val="accent3">
                    <a:lumMod val="75000"/>
                  </a:schemeClr>
                </a:solidFill>
              </a:rPr>
              <a:t>The exact causes of Gomez-Lopez-Hernandez Syndrome are currently unknown. Mutations of the </a:t>
            </a:r>
            <a:r>
              <a:rPr lang="en-US" dirty="0" smtClean="0">
                <a:solidFill>
                  <a:schemeClr val="accent3">
                    <a:lumMod val="75000"/>
                  </a:schemeClr>
                </a:solidFill>
              </a:rPr>
              <a:t>ACP2 gene </a:t>
            </a:r>
            <a:r>
              <a:rPr lang="en-US" dirty="0">
                <a:solidFill>
                  <a:schemeClr val="accent3">
                    <a:lumMod val="75000"/>
                  </a:schemeClr>
                </a:solidFill>
              </a:rPr>
              <a:t>have been implicated but not confirmed</a:t>
            </a:r>
          </a:p>
        </p:txBody>
      </p:sp>
      <p:sp>
        <p:nvSpPr>
          <p:cNvPr id="7" name="Rectangle 6"/>
          <p:cNvSpPr/>
          <p:nvPr/>
        </p:nvSpPr>
        <p:spPr>
          <a:xfrm>
            <a:off x="0" y="4611231"/>
            <a:ext cx="9144000" cy="2246769"/>
          </a:xfrm>
          <a:prstGeom prst="rect">
            <a:avLst/>
          </a:prstGeom>
          <a:solidFill>
            <a:schemeClr val="tx1"/>
          </a:solidFill>
        </p:spPr>
        <p:txBody>
          <a:bodyPr wrap="square">
            <a:spAutoFit/>
          </a:bodyPr>
          <a:lstStyle/>
          <a:p>
            <a:r>
              <a:rPr lang="en-US" sz="2800" b="1" dirty="0">
                <a:solidFill>
                  <a:schemeClr val="accent1">
                    <a:lumMod val="60000"/>
                    <a:lumOff val="40000"/>
                  </a:schemeClr>
                </a:solidFill>
              </a:rPr>
              <a:t>Gomez-Lopez-Hernandez syndrome</a:t>
            </a:r>
            <a:r>
              <a:rPr lang="en-US" sz="2800" dirty="0">
                <a:solidFill>
                  <a:schemeClr val="accent1">
                    <a:lumMod val="60000"/>
                    <a:lumOff val="40000"/>
                  </a:schemeClr>
                </a:solidFill>
              </a:rPr>
              <a:t>, also known as </a:t>
            </a:r>
            <a:r>
              <a:rPr lang="en-US" sz="2800" b="1" dirty="0" err="1">
                <a:solidFill>
                  <a:schemeClr val="accent1">
                    <a:lumMod val="60000"/>
                    <a:lumOff val="40000"/>
                  </a:schemeClr>
                </a:solidFill>
              </a:rPr>
              <a:t>cerebellotrigeminal</a:t>
            </a:r>
            <a:r>
              <a:rPr lang="en-US" sz="2800" b="1" dirty="0">
                <a:solidFill>
                  <a:schemeClr val="accent1">
                    <a:lumMod val="60000"/>
                    <a:lumOff val="40000"/>
                  </a:schemeClr>
                </a:solidFill>
              </a:rPr>
              <a:t>-dermal dysplasia</a:t>
            </a:r>
            <a:r>
              <a:rPr lang="en-US" sz="2800" dirty="0">
                <a:solidFill>
                  <a:schemeClr val="accent1">
                    <a:lumMod val="60000"/>
                    <a:lumOff val="40000"/>
                  </a:schemeClr>
                </a:solidFill>
              </a:rPr>
              <a:t>, is a rare </a:t>
            </a:r>
            <a:r>
              <a:rPr lang="en-US" sz="2800" dirty="0" err="1">
                <a:solidFill>
                  <a:schemeClr val="accent1">
                    <a:lumMod val="60000"/>
                    <a:lumOff val="40000"/>
                  </a:schemeClr>
                </a:solidFill>
              </a:rPr>
              <a:t>phakomatosis</a:t>
            </a:r>
            <a:r>
              <a:rPr lang="en-US" sz="2800" dirty="0">
                <a:solidFill>
                  <a:schemeClr val="accent1">
                    <a:lumMod val="60000"/>
                    <a:lumOff val="40000"/>
                  </a:schemeClr>
                </a:solidFill>
              </a:rPr>
              <a:t> </a:t>
            </a:r>
            <a:r>
              <a:rPr lang="en-US" sz="2800" dirty="0" err="1">
                <a:solidFill>
                  <a:schemeClr val="accent1">
                    <a:lumMod val="60000"/>
                    <a:lumOff val="40000"/>
                  </a:schemeClr>
                </a:solidFill>
              </a:rPr>
              <a:t>characterised</a:t>
            </a:r>
            <a:r>
              <a:rPr lang="en-US" sz="2800" dirty="0">
                <a:solidFill>
                  <a:schemeClr val="accent1">
                    <a:lumMod val="60000"/>
                    <a:lumOff val="40000"/>
                  </a:schemeClr>
                </a:solidFill>
              </a:rPr>
              <a:t> by </a:t>
            </a:r>
            <a:r>
              <a:rPr lang="en-US" sz="2800" dirty="0" err="1">
                <a:solidFill>
                  <a:schemeClr val="accent1">
                    <a:lumMod val="60000"/>
                    <a:lumOff val="40000"/>
                  </a:schemeClr>
                </a:solidFill>
              </a:rPr>
              <a:t>rhombencephalosynapsis</a:t>
            </a:r>
            <a:r>
              <a:rPr lang="en-US" sz="2800" dirty="0">
                <a:solidFill>
                  <a:schemeClr val="accent1">
                    <a:lumMod val="60000"/>
                    <a:lumOff val="40000"/>
                  </a:schemeClr>
                </a:solidFill>
              </a:rPr>
              <a:t>, parietal-occipital scalp alopecia, </a:t>
            </a:r>
            <a:r>
              <a:rPr lang="en-US" sz="2800" dirty="0" err="1">
                <a:solidFill>
                  <a:schemeClr val="accent1">
                    <a:lumMod val="60000"/>
                    <a:lumOff val="40000"/>
                  </a:schemeClr>
                </a:solidFill>
              </a:rPr>
              <a:t>brachycephaly</a:t>
            </a:r>
            <a:r>
              <a:rPr lang="en-US" sz="2800" dirty="0">
                <a:solidFill>
                  <a:schemeClr val="accent1">
                    <a:lumMod val="60000"/>
                    <a:lumOff val="40000"/>
                  </a:schemeClr>
                </a:solidFill>
              </a:rPr>
              <a:t>, facial malformations and trigeminal anesthesia</a:t>
            </a:r>
            <a:r>
              <a:rPr lang="en-US" sz="2800" dirty="0"/>
              <a:t>. </a:t>
            </a:r>
          </a:p>
        </p:txBody>
      </p:sp>
    </p:spTree>
    <p:extLst>
      <p:ext uri="{BB962C8B-B14F-4D97-AF65-F5344CB8AC3E}">
        <p14:creationId xmlns:p14="http://schemas.microsoft.com/office/powerpoint/2010/main" xmlns="" val="2200229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27" y="-304800"/>
            <a:ext cx="7149697" cy="7315200"/>
          </a:xfrm>
          <a:prstGeom prst="rect">
            <a:avLst/>
          </a:prstGeom>
        </p:spPr>
      </p:pic>
      <p:sp>
        <p:nvSpPr>
          <p:cNvPr id="3" name="TextBox 2"/>
          <p:cNvSpPr txBox="1"/>
          <p:nvPr/>
        </p:nvSpPr>
        <p:spPr>
          <a:xfrm>
            <a:off x="7315200" y="762000"/>
            <a:ext cx="1524000" cy="646331"/>
          </a:xfrm>
          <a:prstGeom prst="rect">
            <a:avLst/>
          </a:prstGeom>
          <a:noFill/>
        </p:spPr>
        <p:txBody>
          <a:bodyPr wrap="square" rtlCol="0">
            <a:spAutoFit/>
          </a:bodyPr>
          <a:lstStyle/>
          <a:p>
            <a:r>
              <a:rPr lang="en-US" dirty="0" smtClean="0"/>
              <a:t>GOMEZ LOPEZ</a:t>
            </a:r>
          </a:p>
          <a:p>
            <a:r>
              <a:rPr lang="en-US" dirty="0" smtClean="0"/>
              <a:t>HERNADEZ</a:t>
            </a:r>
            <a:endParaRPr lang="en-US" dirty="0"/>
          </a:p>
        </p:txBody>
      </p:sp>
    </p:spTree>
    <p:extLst>
      <p:ext uri="{BB962C8B-B14F-4D97-AF65-F5344CB8AC3E}">
        <p14:creationId xmlns:p14="http://schemas.microsoft.com/office/powerpoint/2010/main" xmlns="" val="1599191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3241"/>
            <a:ext cx="9144000" cy="3323987"/>
          </a:xfrm>
          <a:prstGeom prst="rect">
            <a:avLst/>
          </a:prstGeom>
          <a:solidFill>
            <a:schemeClr val="tx1"/>
          </a:solidFill>
        </p:spPr>
        <p:txBody>
          <a:bodyPr wrap="square">
            <a:spAutoFit/>
          </a:bodyPr>
          <a:lstStyle/>
          <a:p>
            <a:r>
              <a:rPr lang="en-US" sz="3000" b="1" dirty="0" err="1">
                <a:solidFill>
                  <a:schemeClr val="accent1">
                    <a:lumMod val="60000"/>
                    <a:lumOff val="40000"/>
                  </a:schemeClr>
                </a:solidFill>
              </a:rPr>
              <a:t>Wyburn</a:t>
            </a:r>
            <a:r>
              <a:rPr lang="en-US" sz="3000" b="1" dirty="0">
                <a:solidFill>
                  <a:schemeClr val="accent1">
                    <a:lumMod val="60000"/>
                    <a:lumOff val="40000"/>
                  </a:schemeClr>
                </a:solidFill>
              </a:rPr>
              <a:t>-Mason syndrome </a:t>
            </a:r>
            <a:r>
              <a:rPr lang="en-US" sz="3000" dirty="0">
                <a:solidFill>
                  <a:schemeClr val="accent1">
                    <a:lumMod val="60000"/>
                    <a:lumOff val="40000"/>
                  </a:schemeClr>
                </a:solidFill>
              </a:rPr>
              <a:t>(also known as </a:t>
            </a:r>
            <a:r>
              <a:rPr lang="en-US" sz="3000" b="1" dirty="0">
                <a:solidFill>
                  <a:schemeClr val="accent1">
                    <a:lumMod val="60000"/>
                    <a:lumOff val="40000"/>
                  </a:schemeClr>
                </a:solidFill>
              </a:rPr>
              <a:t>Bonnet-</a:t>
            </a:r>
            <a:r>
              <a:rPr lang="en-US" sz="3000" b="1" dirty="0" err="1">
                <a:solidFill>
                  <a:schemeClr val="accent1">
                    <a:lumMod val="60000"/>
                    <a:lumOff val="40000"/>
                  </a:schemeClr>
                </a:solidFill>
              </a:rPr>
              <a:t>Dechaume</a:t>
            </a:r>
            <a:r>
              <a:rPr lang="en-US" sz="3000" b="1" dirty="0">
                <a:solidFill>
                  <a:schemeClr val="accent1">
                    <a:lumMod val="60000"/>
                    <a:lumOff val="40000"/>
                  </a:schemeClr>
                </a:solidFill>
              </a:rPr>
              <a:t>-Blanc syndrome</a:t>
            </a:r>
            <a:r>
              <a:rPr lang="en-US" sz="3000" dirty="0">
                <a:solidFill>
                  <a:schemeClr val="accent1">
                    <a:lumMod val="60000"/>
                    <a:lumOff val="40000"/>
                  </a:schemeClr>
                </a:solidFill>
              </a:rPr>
              <a:t>) is a rare, nonhereditary </a:t>
            </a:r>
            <a:r>
              <a:rPr lang="en-US" sz="3000" dirty="0" err="1">
                <a:solidFill>
                  <a:schemeClr val="accent1">
                    <a:lumMod val="60000"/>
                    <a:lumOff val="40000"/>
                  </a:schemeClr>
                </a:solidFill>
              </a:rPr>
              <a:t>neurocutaneous</a:t>
            </a:r>
            <a:r>
              <a:rPr lang="en-US" sz="3000" dirty="0">
                <a:solidFill>
                  <a:schemeClr val="accent1">
                    <a:lumMod val="60000"/>
                    <a:lumOff val="40000"/>
                  </a:schemeClr>
                </a:solidFill>
              </a:rPr>
              <a:t> </a:t>
            </a:r>
            <a:r>
              <a:rPr lang="en-US" sz="3000" dirty="0" smtClean="0">
                <a:solidFill>
                  <a:schemeClr val="accent1">
                    <a:lumMod val="60000"/>
                    <a:lumOff val="40000"/>
                  </a:schemeClr>
                </a:solidFill>
              </a:rPr>
              <a:t>disorder that </a:t>
            </a:r>
            <a:r>
              <a:rPr lang="en-US" sz="3000" dirty="0">
                <a:solidFill>
                  <a:schemeClr val="accent1">
                    <a:lumMod val="60000"/>
                    <a:lumOff val="40000"/>
                  </a:schemeClr>
                </a:solidFill>
              </a:rPr>
              <a:t>typically presents with unilateral vascular malformations that primarily involve the brain, orbits and facial structures. It is currently classified as a craniofacial </a:t>
            </a:r>
            <a:r>
              <a:rPr lang="en-US" sz="3000" dirty="0" err="1">
                <a:solidFill>
                  <a:schemeClr val="accent1">
                    <a:lumMod val="60000"/>
                    <a:lumOff val="40000"/>
                  </a:schemeClr>
                </a:solidFill>
              </a:rPr>
              <a:t>arteriovenous</a:t>
            </a:r>
            <a:r>
              <a:rPr lang="en-US" sz="3000" dirty="0">
                <a:solidFill>
                  <a:schemeClr val="accent1">
                    <a:lumMod val="60000"/>
                    <a:lumOff val="40000"/>
                  </a:schemeClr>
                </a:solidFill>
              </a:rPr>
              <a:t> metameric syndrome (CAMS)</a:t>
            </a:r>
          </a:p>
        </p:txBody>
      </p:sp>
      <p:sp>
        <p:nvSpPr>
          <p:cNvPr id="3" name="Rectangle 2"/>
          <p:cNvSpPr/>
          <p:nvPr/>
        </p:nvSpPr>
        <p:spPr>
          <a:xfrm>
            <a:off x="0" y="4072622"/>
            <a:ext cx="9144000" cy="2785378"/>
          </a:xfrm>
          <a:prstGeom prst="rect">
            <a:avLst/>
          </a:prstGeom>
          <a:solidFill>
            <a:schemeClr val="tx1"/>
          </a:solidFill>
        </p:spPr>
        <p:txBody>
          <a:bodyPr wrap="square">
            <a:spAutoFit/>
          </a:bodyPr>
          <a:lstStyle/>
          <a:p>
            <a:r>
              <a:rPr lang="en-US" sz="3500" dirty="0">
                <a:solidFill>
                  <a:schemeClr val="accent3">
                    <a:lumMod val="75000"/>
                  </a:schemeClr>
                </a:solidFill>
              </a:rPr>
              <a:t>Features include</a:t>
            </a:r>
          </a:p>
          <a:p>
            <a:r>
              <a:rPr lang="en-US" sz="3500" dirty="0">
                <a:solidFill>
                  <a:schemeClr val="accent3">
                    <a:lumMod val="75000"/>
                  </a:schemeClr>
                </a:solidFill>
              </a:rPr>
              <a:t>facial vascular </a:t>
            </a:r>
            <a:r>
              <a:rPr lang="en-US" sz="3500" dirty="0" err="1">
                <a:solidFill>
                  <a:schemeClr val="accent3">
                    <a:lumMod val="75000"/>
                  </a:schemeClr>
                </a:solidFill>
              </a:rPr>
              <a:t>naevus</a:t>
            </a:r>
            <a:endParaRPr lang="en-US" sz="3500" dirty="0">
              <a:solidFill>
                <a:schemeClr val="accent3">
                  <a:lumMod val="75000"/>
                </a:schemeClr>
              </a:solidFill>
            </a:endParaRPr>
          </a:p>
          <a:p>
            <a:r>
              <a:rPr lang="en-US" sz="3500" dirty="0">
                <a:solidFill>
                  <a:schemeClr val="accent3">
                    <a:lumMod val="75000"/>
                  </a:schemeClr>
                </a:solidFill>
              </a:rPr>
              <a:t>visual pathway and orbital </a:t>
            </a:r>
            <a:r>
              <a:rPr lang="en-US" sz="3500" dirty="0" err="1">
                <a:solidFill>
                  <a:schemeClr val="accent3">
                    <a:lumMod val="75000"/>
                  </a:schemeClr>
                </a:solidFill>
              </a:rPr>
              <a:t>arteriovenous</a:t>
            </a:r>
            <a:r>
              <a:rPr lang="en-US" sz="3500" dirty="0">
                <a:solidFill>
                  <a:schemeClr val="accent3">
                    <a:lumMod val="75000"/>
                  </a:schemeClr>
                </a:solidFill>
              </a:rPr>
              <a:t> malformations (AVMs)</a:t>
            </a:r>
          </a:p>
          <a:p>
            <a:r>
              <a:rPr lang="en-US" sz="3500" dirty="0">
                <a:solidFill>
                  <a:schemeClr val="accent3">
                    <a:lumMod val="75000"/>
                  </a:schemeClr>
                </a:solidFill>
              </a:rPr>
              <a:t>intracranial </a:t>
            </a:r>
            <a:r>
              <a:rPr lang="en-US" sz="3500" dirty="0" err="1">
                <a:solidFill>
                  <a:schemeClr val="accent3">
                    <a:lumMod val="75000"/>
                  </a:schemeClr>
                </a:solidFill>
              </a:rPr>
              <a:t>arteriovenous</a:t>
            </a:r>
            <a:r>
              <a:rPr lang="en-US" sz="3500" dirty="0">
                <a:solidFill>
                  <a:schemeClr val="accent3">
                    <a:lumMod val="75000"/>
                  </a:schemeClr>
                </a:solidFill>
              </a:rPr>
              <a:t> malformations (</a:t>
            </a:r>
            <a:r>
              <a:rPr lang="en-US" sz="3500" dirty="0" smtClean="0">
                <a:solidFill>
                  <a:schemeClr val="accent3">
                    <a:lumMod val="75000"/>
                  </a:schemeClr>
                </a:solidFill>
              </a:rPr>
              <a:t>AVMs)</a:t>
            </a:r>
            <a:endParaRPr lang="en-US" sz="3500" dirty="0">
              <a:solidFill>
                <a:schemeClr val="accent3">
                  <a:lumMod val="75000"/>
                </a:schemeClr>
              </a:solidFill>
            </a:endParaRPr>
          </a:p>
        </p:txBody>
      </p:sp>
      <p:sp>
        <p:nvSpPr>
          <p:cNvPr id="4" name="TextBox 3"/>
          <p:cNvSpPr txBox="1"/>
          <p:nvPr/>
        </p:nvSpPr>
        <p:spPr>
          <a:xfrm>
            <a:off x="2144669" y="152400"/>
            <a:ext cx="4854662" cy="553998"/>
          </a:xfrm>
          <a:prstGeom prst="rect">
            <a:avLst/>
          </a:prstGeom>
          <a:solidFill>
            <a:schemeClr val="tx1"/>
          </a:solidFill>
        </p:spPr>
        <p:txBody>
          <a:bodyPr wrap="none" rtlCol="0">
            <a:spAutoFit/>
          </a:bodyPr>
          <a:lstStyle/>
          <a:p>
            <a:r>
              <a:rPr lang="en-US" sz="3000" dirty="0" smtClean="0">
                <a:solidFill>
                  <a:schemeClr val="accent3">
                    <a:lumMod val="75000"/>
                  </a:schemeClr>
                </a:solidFill>
              </a:rPr>
              <a:t>WYBURN MASON SYNDROME</a:t>
            </a:r>
            <a:endParaRPr lang="en-US" sz="3000" dirty="0">
              <a:solidFill>
                <a:schemeClr val="accent3">
                  <a:lumMod val="75000"/>
                </a:schemeClr>
              </a:solidFill>
            </a:endParaRPr>
          </a:p>
        </p:txBody>
      </p:sp>
    </p:spTree>
    <p:extLst>
      <p:ext uri="{BB962C8B-B14F-4D97-AF65-F5344CB8AC3E}">
        <p14:creationId xmlns:p14="http://schemas.microsoft.com/office/powerpoint/2010/main" xmlns="" val="1686292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6832"/>
            <a:ext cx="6858000" cy="6884831"/>
          </a:xfrm>
          <a:prstGeom prst="rect">
            <a:avLst/>
          </a:prstGeom>
        </p:spPr>
      </p:pic>
      <p:sp>
        <p:nvSpPr>
          <p:cNvPr id="4" name="Rectangle 3"/>
          <p:cNvSpPr/>
          <p:nvPr/>
        </p:nvSpPr>
        <p:spPr>
          <a:xfrm>
            <a:off x="6858000" y="-26831"/>
            <a:ext cx="2286000" cy="6463308"/>
          </a:xfrm>
          <a:prstGeom prst="rect">
            <a:avLst/>
          </a:prstGeom>
          <a:solidFill>
            <a:schemeClr val="tx1"/>
          </a:solidFill>
        </p:spPr>
        <p:txBody>
          <a:bodyPr wrap="square">
            <a:spAutoFit/>
          </a:bodyPr>
          <a:lstStyle/>
          <a:p>
            <a:r>
              <a:rPr lang="en-US" dirty="0">
                <a:solidFill>
                  <a:schemeClr val="accent3">
                    <a:lumMod val="75000"/>
                  </a:schemeClr>
                </a:solidFill>
              </a:rPr>
              <a:t>This case illustrates a known case of </a:t>
            </a:r>
            <a:r>
              <a:rPr lang="en-US" dirty="0" err="1">
                <a:solidFill>
                  <a:schemeClr val="accent3">
                    <a:lumMod val="75000"/>
                  </a:schemeClr>
                </a:solidFill>
              </a:rPr>
              <a:t>Wyburn</a:t>
            </a:r>
            <a:r>
              <a:rPr lang="en-US" dirty="0">
                <a:solidFill>
                  <a:schemeClr val="accent3">
                    <a:lumMod val="75000"/>
                  </a:schemeClr>
                </a:solidFill>
              </a:rPr>
              <a:t>-Mason syndrome, which is part of a wide spectrum of possible phenotypes included in the CAMS - Craniofacial </a:t>
            </a:r>
            <a:r>
              <a:rPr lang="en-US" dirty="0" err="1" smtClean="0">
                <a:solidFill>
                  <a:schemeClr val="accent3">
                    <a:lumMod val="75000"/>
                  </a:schemeClr>
                </a:solidFill>
              </a:rPr>
              <a:t>arteriovenous</a:t>
            </a:r>
            <a:r>
              <a:rPr lang="en-US" dirty="0" smtClean="0">
                <a:solidFill>
                  <a:schemeClr val="accent3">
                    <a:lumMod val="75000"/>
                  </a:schemeClr>
                </a:solidFill>
              </a:rPr>
              <a:t> metameric </a:t>
            </a:r>
            <a:r>
              <a:rPr lang="en-US" dirty="0">
                <a:solidFill>
                  <a:schemeClr val="accent3">
                    <a:lumMod val="75000"/>
                  </a:schemeClr>
                </a:solidFill>
              </a:rPr>
              <a:t>syndrome.</a:t>
            </a:r>
          </a:p>
          <a:p>
            <a:r>
              <a:rPr lang="en-US" dirty="0">
                <a:solidFill>
                  <a:schemeClr val="accent3">
                    <a:lumMod val="75000"/>
                  </a:schemeClr>
                </a:solidFill>
              </a:rPr>
              <a:t>The syndrome was discovered in this patient at the age of 5 years (then not visible externally). Slow growth over years with recurrent bleeding in increasing frequency. Embolization was done several times during lifetime.</a:t>
            </a:r>
          </a:p>
        </p:txBody>
      </p:sp>
      <p:sp>
        <p:nvSpPr>
          <p:cNvPr id="5" name="Rectangle 4"/>
          <p:cNvSpPr/>
          <p:nvPr/>
        </p:nvSpPr>
        <p:spPr>
          <a:xfrm>
            <a:off x="6858000" y="6436477"/>
            <a:ext cx="2286000" cy="4215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85996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391400" cy="6858000"/>
          </a:xfrm>
          <a:prstGeom prst="rect">
            <a:avLst/>
          </a:prstGeom>
        </p:spPr>
      </p:pic>
      <p:sp>
        <p:nvSpPr>
          <p:cNvPr id="3" name="Rectangle 2"/>
          <p:cNvSpPr/>
          <p:nvPr/>
        </p:nvSpPr>
        <p:spPr>
          <a:xfrm>
            <a:off x="6934200" y="0"/>
            <a:ext cx="2209800" cy="7017306"/>
          </a:xfrm>
          <a:prstGeom prst="rect">
            <a:avLst/>
          </a:prstGeom>
          <a:solidFill>
            <a:schemeClr val="tx1"/>
          </a:solidFill>
        </p:spPr>
        <p:txBody>
          <a:bodyPr wrap="square">
            <a:spAutoFit/>
          </a:bodyPr>
          <a:lstStyle/>
          <a:p>
            <a:r>
              <a:rPr lang="en-US" b="1" dirty="0" err="1">
                <a:solidFill>
                  <a:schemeClr val="accent3">
                    <a:lumMod val="75000"/>
                  </a:schemeClr>
                </a:solidFill>
              </a:rPr>
              <a:t>Wyburn</a:t>
            </a:r>
            <a:r>
              <a:rPr lang="en-US" b="1" dirty="0">
                <a:solidFill>
                  <a:schemeClr val="accent3">
                    <a:lumMod val="75000"/>
                  </a:schemeClr>
                </a:solidFill>
              </a:rPr>
              <a:t>-Mason </a:t>
            </a:r>
            <a:r>
              <a:rPr lang="en-US" b="1" dirty="0" smtClean="0">
                <a:solidFill>
                  <a:schemeClr val="accent3">
                    <a:lumMod val="75000"/>
                  </a:schemeClr>
                </a:solidFill>
              </a:rPr>
              <a:t>syndrome- image </a:t>
            </a:r>
            <a:r>
              <a:rPr lang="en-US" b="1" dirty="0" err="1" smtClean="0">
                <a:solidFill>
                  <a:schemeClr val="accent3">
                    <a:lumMod val="75000"/>
                  </a:schemeClr>
                </a:solidFill>
              </a:rPr>
              <a:t>desription</a:t>
            </a:r>
            <a:r>
              <a:rPr lang="en-US" b="1" dirty="0" smtClean="0">
                <a:solidFill>
                  <a:schemeClr val="accent3">
                    <a:lumMod val="75000"/>
                  </a:schemeClr>
                </a:solidFill>
              </a:rPr>
              <a:t> from </a:t>
            </a:r>
            <a:r>
              <a:rPr lang="en-US" b="1" dirty="0" err="1" smtClean="0">
                <a:solidFill>
                  <a:schemeClr val="accent3">
                    <a:lumMod val="75000"/>
                  </a:schemeClr>
                </a:solidFill>
              </a:rPr>
              <a:t>rp</a:t>
            </a:r>
            <a:r>
              <a:rPr lang="en-US" dirty="0">
                <a:solidFill>
                  <a:schemeClr val="accent3">
                    <a:lumMod val="75000"/>
                  </a:schemeClr>
                </a:solidFill>
              </a:rPr>
              <a:t/>
            </a:r>
            <a:br>
              <a:rPr lang="en-US" dirty="0">
                <a:solidFill>
                  <a:schemeClr val="accent3">
                    <a:lumMod val="75000"/>
                  </a:schemeClr>
                </a:solidFill>
              </a:rPr>
            </a:br>
            <a:r>
              <a:rPr lang="en-US" dirty="0">
                <a:solidFill>
                  <a:schemeClr val="accent3">
                    <a:lumMod val="75000"/>
                  </a:schemeClr>
                </a:solidFill>
              </a:rPr>
              <a:t>Right sided multifocal giant AVM </a:t>
            </a:r>
            <a:r>
              <a:rPr lang="en-US" dirty="0" err="1">
                <a:solidFill>
                  <a:schemeClr val="accent3">
                    <a:lumMod val="75000"/>
                  </a:schemeClr>
                </a:solidFill>
              </a:rPr>
              <a:t>maxillo</a:t>
            </a:r>
            <a:r>
              <a:rPr lang="en-US" dirty="0">
                <a:solidFill>
                  <a:schemeClr val="accent3">
                    <a:lumMod val="75000"/>
                  </a:schemeClr>
                </a:solidFill>
              </a:rPr>
              <a:t>-facial with involvement of the </a:t>
            </a:r>
            <a:r>
              <a:rPr lang="en-US" dirty="0" err="1">
                <a:solidFill>
                  <a:schemeClr val="accent3">
                    <a:lumMod val="75000"/>
                  </a:schemeClr>
                </a:solidFill>
              </a:rPr>
              <a:t>orbito</a:t>
            </a:r>
            <a:r>
              <a:rPr lang="en-US" dirty="0">
                <a:solidFill>
                  <a:schemeClr val="accent3">
                    <a:lumMod val="75000"/>
                  </a:schemeClr>
                </a:solidFill>
              </a:rPr>
              <a:t>-nasal space as well as partial involvement of the left side. Involvement of the maxilla, </a:t>
            </a:r>
            <a:r>
              <a:rPr lang="en-US" dirty="0" err="1">
                <a:solidFill>
                  <a:schemeClr val="accent3">
                    <a:lumMod val="75000"/>
                  </a:schemeClr>
                </a:solidFill>
              </a:rPr>
              <a:t>zygomatic</a:t>
            </a:r>
            <a:r>
              <a:rPr lang="en-US" dirty="0">
                <a:solidFill>
                  <a:schemeClr val="accent3">
                    <a:lumMod val="75000"/>
                  </a:schemeClr>
                </a:solidFill>
              </a:rPr>
              <a:t> bone and the sphenoid. Additional hypothalamic AVM. Soft tissue swelling in the right half of the face, in the parotid, masticator and </a:t>
            </a:r>
            <a:r>
              <a:rPr lang="en-US" dirty="0" err="1">
                <a:solidFill>
                  <a:schemeClr val="accent3">
                    <a:lumMod val="75000"/>
                  </a:schemeClr>
                </a:solidFill>
              </a:rPr>
              <a:t>parapharyngeal</a:t>
            </a:r>
            <a:r>
              <a:rPr lang="en-US" dirty="0">
                <a:solidFill>
                  <a:schemeClr val="accent3">
                    <a:lumMod val="75000"/>
                  </a:schemeClr>
                </a:solidFill>
              </a:rPr>
              <a:t> space. Dilated vessels on the nose. Exophthalmos on both sides.</a:t>
            </a:r>
          </a:p>
        </p:txBody>
      </p:sp>
    </p:spTree>
    <p:extLst>
      <p:ext uri="{BB962C8B-B14F-4D97-AF65-F5344CB8AC3E}">
        <p14:creationId xmlns:p14="http://schemas.microsoft.com/office/powerpoint/2010/main" xmlns="" val="3616100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6732" y="159912"/>
            <a:ext cx="4724400" cy="830997"/>
          </a:xfrm>
          <a:prstGeom prst="rect">
            <a:avLst/>
          </a:prstGeom>
          <a:solidFill>
            <a:schemeClr val="tx1"/>
          </a:solidFill>
        </p:spPr>
        <p:txBody>
          <a:bodyPr wrap="square" rtlCol="0">
            <a:spAutoFit/>
          </a:bodyPr>
          <a:lstStyle/>
          <a:p>
            <a:r>
              <a:rPr lang="en-US" sz="3000" dirty="0" smtClean="0">
                <a:solidFill>
                  <a:schemeClr val="accent1">
                    <a:lumMod val="75000"/>
                  </a:schemeClr>
                </a:solidFill>
              </a:rPr>
              <a:t>    ATAXIA TELANGECTASIA</a:t>
            </a:r>
          </a:p>
          <a:p>
            <a:endParaRPr lang="en-US" dirty="0">
              <a:solidFill>
                <a:schemeClr val="accent1">
                  <a:lumMod val="75000"/>
                </a:schemeClr>
              </a:solidFill>
            </a:endParaRPr>
          </a:p>
        </p:txBody>
      </p:sp>
      <p:sp>
        <p:nvSpPr>
          <p:cNvPr id="4" name="Rectangle 3"/>
          <p:cNvSpPr/>
          <p:nvPr/>
        </p:nvSpPr>
        <p:spPr>
          <a:xfrm>
            <a:off x="0" y="1006149"/>
            <a:ext cx="9144000" cy="6186309"/>
          </a:xfrm>
          <a:prstGeom prst="rect">
            <a:avLst/>
          </a:prstGeom>
          <a:solidFill>
            <a:schemeClr val="tx1"/>
          </a:solidFill>
        </p:spPr>
        <p:txBody>
          <a:bodyPr wrap="square">
            <a:spAutoFit/>
          </a:bodyPr>
          <a:lstStyle/>
          <a:p>
            <a:pPr marL="285750" indent="-285750">
              <a:buFont typeface="Arial" pitchFamily="34" charset="0"/>
              <a:buChar char="•"/>
            </a:pPr>
            <a:r>
              <a:rPr lang="en-US" sz="3600" b="1" dirty="0">
                <a:solidFill>
                  <a:schemeClr val="accent3">
                    <a:lumMod val="75000"/>
                  </a:schemeClr>
                </a:solidFill>
              </a:rPr>
              <a:t>Ataxia telangiectasia</a:t>
            </a:r>
            <a:r>
              <a:rPr lang="en-US" sz="3600" dirty="0">
                <a:solidFill>
                  <a:schemeClr val="accent3">
                    <a:lumMod val="75000"/>
                  </a:schemeClr>
                </a:solidFill>
              </a:rPr>
              <a:t> is a rare multisystem disorder which carries an autosomal recessive </a:t>
            </a:r>
            <a:r>
              <a:rPr lang="en-US" sz="3600" dirty="0" smtClean="0">
                <a:solidFill>
                  <a:schemeClr val="accent3">
                    <a:lumMod val="75000"/>
                  </a:schemeClr>
                </a:solidFill>
              </a:rPr>
              <a:t>inheritance</a:t>
            </a:r>
            <a:r>
              <a:rPr lang="en-US" sz="3600" dirty="0">
                <a:solidFill>
                  <a:schemeClr val="accent3">
                    <a:lumMod val="75000"/>
                  </a:schemeClr>
                </a:solidFill>
              </a:rPr>
              <a:t>.</a:t>
            </a:r>
            <a:endParaRPr lang="en-US" sz="3600" dirty="0" smtClean="0">
              <a:solidFill>
                <a:schemeClr val="accent3">
                  <a:lumMod val="75000"/>
                </a:schemeClr>
              </a:solidFill>
            </a:endParaRPr>
          </a:p>
          <a:p>
            <a:pPr marL="285750" indent="-285750">
              <a:buFont typeface="Arial" pitchFamily="34" charset="0"/>
              <a:buChar char="•"/>
            </a:pPr>
            <a:r>
              <a:rPr lang="en-US" sz="3600" dirty="0" smtClean="0">
                <a:solidFill>
                  <a:schemeClr val="accent3">
                    <a:lumMod val="75000"/>
                  </a:schemeClr>
                </a:solidFill>
              </a:rPr>
              <a:t> </a:t>
            </a:r>
            <a:r>
              <a:rPr lang="en-US" sz="3600" dirty="0">
                <a:solidFill>
                  <a:schemeClr val="accent3">
                    <a:lumMod val="75000"/>
                  </a:schemeClr>
                </a:solidFill>
              </a:rPr>
              <a:t>It is </a:t>
            </a:r>
            <a:r>
              <a:rPr lang="en-US" sz="3600" dirty="0" err="1">
                <a:solidFill>
                  <a:schemeClr val="accent3">
                    <a:lumMod val="75000"/>
                  </a:schemeClr>
                </a:solidFill>
              </a:rPr>
              <a:t>characterised</a:t>
            </a:r>
            <a:r>
              <a:rPr lang="en-US" sz="3600" dirty="0">
                <a:solidFill>
                  <a:schemeClr val="accent3">
                    <a:lumMod val="75000"/>
                  </a:schemeClr>
                </a:solidFill>
              </a:rPr>
              <a:t> by multiple </a:t>
            </a:r>
            <a:r>
              <a:rPr lang="en-US" sz="3600" dirty="0" err="1" smtClean="0">
                <a:solidFill>
                  <a:schemeClr val="accent3">
                    <a:lumMod val="75000"/>
                  </a:schemeClr>
                </a:solidFill>
              </a:rPr>
              <a:t>telangectasias</a:t>
            </a:r>
            <a:r>
              <a:rPr lang="en-US" sz="3600" dirty="0">
                <a:solidFill>
                  <a:schemeClr val="accent3">
                    <a:lumMod val="75000"/>
                  </a:schemeClr>
                </a:solidFill>
              </a:rPr>
              <a:t>, cerebellar ataxia, pulmonary infections and immunodeficiency. </a:t>
            </a:r>
          </a:p>
          <a:p>
            <a:pPr marL="285750" indent="-285750">
              <a:buFont typeface="Arial" pitchFamily="34" charset="0"/>
              <a:buChar char="•"/>
            </a:pPr>
            <a:r>
              <a:rPr lang="en-US" sz="3600" dirty="0">
                <a:solidFill>
                  <a:schemeClr val="accent3">
                    <a:lumMod val="75000"/>
                  </a:schemeClr>
                </a:solidFill>
              </a:rPr>
              <a:t>On brain imaging, it usually demonstrates </a:t>
            </a:r>
            <a:r>
              <a:rPr lang="en-US" sz="3600" dirty="0" err="1">
                <a:solidFill>
                  <a:schemeClr val="accent3">
                    <a:lumMod val="75000"/>
                  </a:schemeClr>
                </a:solidFill>
              </a:rPr>
              <a:t>vermian</a:t>
            </a:r>
            <a:r>
              <a:rPr lang="en-US" sz="3600" dirty="0">
                <a:solidFill>
                  <a:schemeClr val="accent3">
                    <a:lumMod val="75000"/>
                  </a:schemeClr>
                </a:solidFill>
              </a:rPr>
              <a:t> atrophy, compensatory enlargement of the fourth ventricle, cerebral infarcts and cerebral </a:t>
            </a:r>
            <a:r>
              <a:rPr lang="en-US" sz="3600" dirty="0" err="1">
                <a:solidFill>
                  <a:schemeClr val="accent3">
                    <a:lumMod val="75000"/>
                  </a:schemeClr>
                </a:solidFill>
              </a:rPr>
              <a:t>haemorrhage</a:t>
            </a:r>
            <a:r>
              <a:rPr lang="en-US" sz="3600" dirty="0">
                <a:solidFill>
                  <a:schemeClr val="accent3">
                    <a:lumMod val="75000"/>
                  </a:schemeClr>
                </a:solidFill>
              </a:rPr>
              <a:t> secondary to ruptured </a:t>
            </a:r>
            <a:r>
              <a:rPr lang="en-US" sz="3600" dirty="0" err="1">
                <a:solidFill>
                  <a:schemeClr val="accent3">
                    <a:lumMod val="75000"/>
                  </a:schemeClr>
                </a:solidFill>
              </a:rPr>
              <a:t>telangiectatic</a:t>
            </a:r>
            <a:r>
              <a:rPr lang="en-US" sz="3600" dirty="0">
                <a:solidFill>
                  <a:schemeClr val="accent3">
                    <a:lumMod val="75000"/>
                  </a:schemeClr>
                </a:solidFill>
              </a:rPr>
              <a:t> vessels</a:t>
            </a:r>
            <a:r>
              <a:rPr lang="en-US" sz="3000" dirty="0">
                <a:solidFill>
                  <a:schemeClr val="accent3">
                    <a:lumMod val="75000"/>
                  </a:schemeClr>
                </a:solidFill>
              </a:rPr>
              <a:t>. </a:t>
            </a:r>
          </a:p>
        </p:txBody>
      </p:sp>
    </p:spTree>
    <p:extLst>
      <p:ext uri="{BB962C8B-B14F-4D97-AF65-F5344CB8AC3E}">
        <p14:creationId xmlns:p14="http://schemas.microsoft.com/office/powerpoint/2010/main" xmlns="" val="929867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 y="0"/>
            <a:ext cx="9174480" cy="7201972"/>
          </a:xfrm>
          <a:prstGeom prst="rect">
            <a:avLst/>
          </a:prstGeom>
          <a:solidFill>
            <a:schemeClr val="tx1"/>
          </a:solidFill>
        </p:spPr>
        <p:txBody>
          <a:bodyPr wrap="square">
            <a:spAutoFit/>
          </a:bodyPr>
          <a:lstStyle/>
          <a:p>
            <a:r>
              <a:rPr lang="en-US" sz="2200" dirty="0">
                <a:solidFill>
                  <a:schemeClr val="accent3">
                    <a:lumMod val="60000"/>
                    <a:lumOff val="40000"/>
                  </a:schemeClr>
                </a:solidFill>
              </a:rPr>
              <a:t>MRI typically demonstrates cerebellar volume loss and compensatory enlargement of the 4</a:t>
            </a:r>
            <a:r>
              <a:rPr lang="en-US" sz="2200" baseline="30000" dirty="0">
                <a:solidFill>
                  <a:schemeClr val="accent3">
                    <a:lumMod val="60000"/>
                    <a:lumOff val="40000"/>
                  </a:schemeClr>
                </a:solidFill>
              </a:rPr>
              <a:t>th</a:t>
            </a:r>
            <a:r>
              <a:rPr lang="en-US" sz="2200" dirty="0">
                <a:solidFill>
                  <a:schemeClr val="accent3">
                    <a:lumMod val="60000"/>
                    <a:lumOff val="40000"/>
                  </a:schemeClr>
                </a:solidFill>
              </a:rPr>
              <a:t>ventricle. </a:t>
            </a:r>
          </a:p>
          <a:p>
            <a:r>
              <a:rPr lang="en-US" sz="2200" dirty="0">
                <a:solidFill>
                  <a:schemeClr val="accent3">
                    <a:lumMod val="60000"/>
                    <a:lumOff val="40000"/>
                  </a:schemeClr>
                </a:solidFill>
              </a:rPr>
              <a:t>Additionally, scattered small white matter T2 </a:t>
            </a:r>
            <a:r>
              <a:rPr lang="en-US" sz="2200" dirty="0" err="1">
                <a:solidFill>
                  <a:schemeClr val="accent3">
                    <a:lumMod val="60000"/>
                    <a:lumOff val="40000"/>
                  </a:schemeClr>
                </a:solidFill>
              </a:rPr>
              <a:t>hypointensities</a:t>
            </a:r>
            <a:r>
              <a:rPr lang="en-US" sz="2200" dirty="0">
                <a:solidFill>
                  <a:schemeClr val="accent3">
                    <a:lumMod val="60000"/>
                    <a:lumOff val="40000"/>
                  </a:schemeClr>
                </a:solidFill>
              </a:rPr>
              <a:t> are often identified in patients with ataxia telangiectasia, most likely representing tiny hemosiderin deposits related to thrombosis and vascular leaks from </a:t>
            </a:r>
            <a:r>
              <a:rPr lang="en-US" sz="2200" dirty="0" err="1">
                <a:solidFill>
                  <a:schemeClr val="accent3">
                    <a:lumMod val="60000"/>
                    <a:lumOff val="40000"/>
                  </a:schemeClr>
                </a:solidFill>
              </a:rPr>
              <a:t>telangiectatic</a:t>
            </a:r>
            <a:r>
              <a:rPr lang="en-US" sz="2200" dirty="0">
                <a:solidFill>
                  <a:schemeClr val="accent3">
                    <a:lumMod val="60000"/>
                    <a:lumOff val="40000"/>
                  </a:schemeClr>
                </a:solidFill>
              </a:rPr>
              <a:t> </a:t>
            </a:r>
            <a:r>
              <a:rPr lang="en-US" sz="2200" dirty="0" smtClean="0">
                <a:solidFill>
                  <a:schemeClr val="accent3">
                    <a:lumMod val="60000"/>
                    <a:lumOff val="40000"/>
                  </a:schemeClr>
                </a:solidFill>
              </a:rPr>
              <a:t>vessels</a:t>
            </a:r>
            <a:endParaRPr lang="en-US" sz="2200" dirty="0">
              <a:solidFill>
                <a:schemeClr val="accent3">
                  <a:lumMod val="60000"/>
                  <a:lumOff val="40000"/>
                </a:schemeClr>
              </a:solidFill>
            </a:endParaRPr>
          </a:p>
          <a:p>
            <a:r>
              <a:rPr lang="en-US" sz="2200" dirty="0" smtClean="0">
                <a:solidFill>
                  <a:schemeClr val="accent3">
                    <a:lumMod val="60000"/>
                    <a:lumOff val="40000"/>
                  </a:schemeClr>
                </a:solidFill>
              </a:rPr>
              <a:t>. </a:t>
            </a:r>
            <a:r>
              <a:rPr lang="en-US" sz="2200" dirty="0">
                <a:solidFill>
                  <a:schemeClr val="accent3">
                    <a:lumMod val="60000"/>
                    <a:lumOff val="40000"/>
                  </a:schemeClr>
                </a:solidFill>
              </a:rPr>
              <a:t>This imaging appearance can also be seen in amyloid </a:t>
            </a:r>
            <a:r>
              <a:rPr lang="en-US" sz="2200" dirty="0" err="1">
                <a:solidFill>
                  <a:schemeClr val="accent3">
                    <a:lumMod val="60000"/>
                    <a:lumOff val="40000"/>
                  </a:schemeClr>
                </a:solidFill>
              </a:rPr>
              <a:t>angiopathy</a:t>
            </a:r>
            <a:r>
              <a:rPr lang="en-US" sz="2200" dirty="0">
                <a:solidFill>
                  <a:schemeClr val="accent3">
                    <a:lumMod val="60000"/>
                    <a:lumOff val="40000"/>
                  </a:schemeClr>
                </a:solidFill>
              </a:rPr>
              <a:t>, disseminated intravascular coagulopathy and multiple </a:t>
            </a:r>
            <a:r>
              <a:rPr lang="en-US" sz="2200" dirty="0" err="1">
                <a:solidFill>
                  <a:schemeClr val="accent3">
                    <a:lumMod val="60000"/>
                    <a:lumOff val="40000"/>
                  </a:schemeClr>
                </a:solidFill>
              </a:rPr>
              <a:t>cavernomas</a:t>
            </a:r>
            <a:r>
              <a:rPr lang="en-US" sz="2200" dirty="0">
                <a:solidFill>
                  <a:schemeClr val="accent3">
                    <a:lumMod val="60000"/>
                    <a:lumOff val="40000"/>
                  </a:schemeClr>
                </a:solidFill>
              </a:rPr>
              <a:t> </a:t>
            </a:r>
            <a:r>
              <a:rPr lang="en-US" sz="2200" baseline="30000" dirty="0">
                <a:solidFill>
                  <a:schemeClr val="accent3">
                    <a:lumMod val="60000"/>
                    <a:lumOff val="40000"/>
                  </a:schemeClr>
                </a:solidFill>
              </a:rPr>
              <a:t>6</a:t>
            </a:r>
            <a:r>
              <a:rPr lang="en-US" sz="2200" dirty="0">
                <a:solidFill>
                  <a:schemeClr val="accent3">
                    <a:lumMod val="60000"/>
                    <a:lumOff val="40000"/>
                  </a:schemeClr>
                </a:solidFill>
              </a:rPr>
              <a:t>. “</a:t>
            </a:r>
            <a:r>
              <a:rPr lang="en-US" sz="2200" dirty="0" err="1">
                <a:solidFill>
                  <a:schemeClr val="accent3">
                    <a:lumMod val="60000"/>
                    <a:lumOff val="40000"/>
                  </a:schemeClr>
                </a:solidFill>
              </a:rPr>
              <a:t>Gliovascular</a:t>
            </a:r>
            <a:r>
              <a:rPr lang="en-US" sz="2200" dirty="0">
                <a:solidFill>
                  <a:schemeClr val="accent3">
                    <a:lumMod val="60000"/>
                    <a:lumOff val="40000"/>
                  </a:schemeClr>
                </a:solidFill>
              </a:rPr>
              <a:t> nodules” within the white matter have previously been described and consist of dilated capillary loops with perivascular </a:t>
            </a:r>
            <a:r>
              <a:rPr lang="en-US" sz="2200" dirty="0" err="1">
                <a:solidFill>
                  <a:schemeClr val="accent3">
                    <a:lumMod val="60000"/>
                    <a:lumOff val="40000"/>
                  </a:schemeClr>
                </a:solidFill>
              </a:rPr>
              <a:t>haemorrhages</a:t>
            </a:r>
            <a:r>
              <a:rPr lang="en-US" sz="2200" dirty="0">
                <a:solidFill>
                  <a:schemeClr val="accent3">
                    <a:lumMod val="60000"/>
                    <a:lumOff val="40000"/>
                  </a:schemeClr>
                </a:solidFill>
              </a:rPr>
              <a:t> and </a:t>
            </a:r>
            <a:r>
              <a:rPr lang="en-US" sz="2200" dirty="0" err="1">
                <a:solidFill>
                  <a:schemeClr val="accent3">
                    <a:lumMod val="60000"/>
                    <a:lumOff val="40000"/>
                  </a:schemeClr>
                </a:solidFill>
              </a:rPr>
              <a:t>hemosiderosis</a:t>
            </a:r>
            <a:r>
              <a:rPr lang="en-US" sz="2200" dirty="0">
                <a:solidFill>
                  <a:schemeClr val="accent3">
                    <a:lumMod val="60000"/>
                    <a:lumOff val="40000"/>
                  </a:schemeClr>
                </a:solidFill>
              </a:rPr>
              <a:t>, surrounded by reactive fibrosis and demyelinated white matter</a:t>
            </a:r>
            <a:r>
              <a:rPr lang="en-US" sz="2200" baseline="30000" dirty="0">
                <a:solidFill>
                  <a:schemeClr val="accent3">
                    <a:lumMod val="60000"/>
                    <a:lumOff val="40000"/>
                  </a:schemeClr>
                </a:solidFill>
              </a:rPr>
              <a:t>7</a:t>
            </a:r>
            <a:r>
              <a:rPr lang="en-US" sz="2200" dirty="0">
                <a:solidFill>
                  <a:schemeClr val="accent3">
                    <a:lumMod val="60000"/>
                    <a:lumOff val="40000"/>
                  </a:schemeClr>
                </a:solidFill>
              </a:rPr>
              <a:t>.</a:t>
            </a:r>
          </a:p>
          <a:p>
            <a:r>
              <a:rPr lang="en-US" sz="2200" dirty="0">
                <a:solidFill>
                  <a:schemeClr val="accent3">
                    <a:lumMod val="60000"/>
                    <a:lumOff val="40000"/>
                  </a:schemeClr>
                </a:solidFill>
              </a:rPr>
              <a:t>Diffuse T2/FLAIR </a:t>
            </a:r>
            <a:r>
              <a:rPr lang="en-US" sz="2200" dirty="0" err="1">
                <a:solidFill>
                  <a:schemeClr val="accent3">
                    <a:lumMod val="60000"/>
                    <a:lumOff val="40000"/>
                  </a:schemeClr>
                </a:solidFill>
              </a:rPr>
              <a:t>hyperintense</a:t>
            </a:r>
            <a:r>
              <a:rPr lang="en-US" sz="2200" dirty="0">
                <a:solidFill>
                  <a:schemeClr val="accent3">
                    <a:lumMod val="60000"/>
                    <a:lumOff val="40000"/>
                  </a:schemeClr>
                </a:solidFill>
              </a:rPr>
              <a:t> signal within the cerebral white matter consistent with demyelination and gliosis has previously been described in ataxia telangiectasia and may reflect </a:t>
            </a:r>
            <a:r>
              <a:rPr lang="en-US" sz="2200" dirty="0" err="1">
                <a:solidFill>
                  <a:schemeClr val="accent3">
                    <a:lumMod val="60000"/>
                    <a:lumOff val="40000"/>
                  </a:schemeClr>
                </a:solidFill>
              </a:rPr>
              <a:t>ischaemia</a:t>
            </a:r>
            <a:r>
              <a:rPr lang="en-US" sz="2200" dirty="0">
                <a:solidFill>
                  <a:schemeClr val="accent3">
                    <a:lumMod val="60000"/>
                    <a:lumOff val="40000"/>
                  </a:schemeClr>
                </a:solidFill>
              </a:rPr>
              <a:t> and white matter degeneration due to vascular abnormalities </a:t>
            </a:r>
            <a:r>
              <a:rPr lang="en-US" sz="2200" baseline="30000" dirty="0">
                <a:solidFill>
                  <a:schemeClr val="accent3">
                    <a:lumMod val="60000"/>
                    <a:lumOff val="40000"/>
                  </a:schemeClr>
                </a:solidFill>
              </a:rPr>
              <a:t>11</a:t>
            </a:r>
            <a:r>
              <a:rPr lang="en-US" sz="2200" dirty="0">
                <a:solidFill>
                  <a:schemeClr val="accent3">
                    <a:lumMod val="60000"/>
                    <a:lumOff val="40000"/>
                  </a:schemeClr>
                </a:solidFill>
              </a:rPr>
              <a:t>, severe </a:t>
            </a:r>
            <a:r>
              <a:rPr lang="en-US" sz="2200" dirty="0" err="1">
                <a:solidFill>
                  <a:schemeClr val="accent3">
                    <a:lumMod val="60000"/>
                    <a:lumOff val="40000"/>
                  </a:schemeClr>
                </a:solidFill>
              </a:rPr>
              <a:t>oligodendrocyte</a:t>
            </a:r>
            <a:r>
              <a:rPr lang="en-US" sz="2200" dirty="0">
                <a:solidFill>
                  <a:schemeClr val="accent3">
                    <a:lumMod val="60000"/>
                    <a:lumOff val="40000"/>
                  </a:schemeClr>
                </a:solidFill>
              </a:rPr>
              <a:t> and myelin loss </a:t>
            </a:r>
            <a:r>
              <a:rPr lang="en-US" sz="2200" baseline="30000" dirty="0">
                <a:solidFill>
                  <a:schemeClr val="accent3">
                    <a:lumMod val="60000"/>
                    <a:lumOff val="40000"/>
                  </a:schemeClr>
                </a:solidFill>
              </a:rPr>
              <a:t>8</a:t>
            </a:r>
            <a:r>
              <a:rPr lang="en-US" sz="2200" dirty="0">
                <a:solidFill>
                  <a:schemeClr val="accent3">
                    <a:lumMod val="60000"/>
                    <a:lumOff val="40000"/>
                  </a:schemeClr>
                </a:solidFill>
              </a:rPr>
              <a:t>, coagulation necrosis </a:t>
            </a:r>
            <a:r>
              <a:rPr lang="en-US" sz="2200" baseline="30000" dirty="0">
                <a:solidFill>
                  <a:schemeClr val="accent3">
                    <a:lumMod val="60000"/>
                    <a:lumOff val="40000"/>
                  </a:schemeClr>
                </a:solidFill>
              </a:rPr>
              <a:t>9</a:t>
            </a:r>
            <a:r>
              <a:rPr lang="en-US" sz="2200" dirty="0">
                <a:solidFill>
                  <a:schemeClr val="accent3">
                    <a:lumMod val="60000"/>
                    <a:lumOff val="40000"/>
                  </a:schemeClr>
                </a:solidFill>
              </a:rPr>
              <a:t> and </a:t>
            </a:r>
            <a:r>
              <a:rPr lang="en-US" sz="2200" dirty="0" err="1">
                <a:solidFill>
                  <a:schemeClr val="accent3">
                    <a:lumMod val="60000"/>
                    <a:lumOff val="40000"/>
                  </a:schemeClr>
                </a:solidFill>
              </a:rPr>
              <a:t>leukodystrophy</a:t>
            </a:r>
            <a:r>
              <a:rPr lang="en-US" sz="2200" dirty="0">
                <a:solidFill>
                  <a:schemeClr val="accent3">
                    <a:lumMod val="60000"/>
                    <a:lumOff val="40000"/>
                  </a:schemeClr>
                </a:solidFill>
              </a:rPr>
              <a:t> </a:t>
            </a:r>
            <a:r>
              <a:rPr lang="en-US" sz="2200" baseline="30000" dirty="0">
                <a:solidFill>
                  <a:schemeClr val="accent3">
                    <a:lumMod val="60000"/>
                    <a:lumOff val="40000"/>
                  </a:schemeClr>
                </a:solidFill>
              </a:rPr>
              <a:t>10</a:t>
            </a:r>
            <a:r>
              <a:rPr lang="en-US" sz="2200" dirty="0">
                <a:solidFill>
                  <a:schemeClr val="accent3">
                    <a:lumMod val="60000"/>
                    <a:lumOff val="40000"/>
                  </a:schemeClr>
                </a:solidFill>
              </a:rPr>
              <a:t>. A recent study using MR spectroscopy of adult patients with ataxia telangiectasia suggests that the white matter T2/FLAIR </a:t>
            </a:r>
            <a:r>
              <a:rPr lang="en-US" sz="2200" dirty="0" err="1">
                <a:solidFill>
                  <a:schemeClr val="accent3">
                    <a:lumMod val="60000"/>
                    <a:lumOff val="40000"/>
                  </a:schemeClr>
                </a:solidFill>
              </a:rPr>
              <a:t>hyperintense</a:t>
            </a:r>
            <a:r>
              <a:rPr lang="en-US" sz="2200" dirty="0">
                <a:solidFill>
                  <a:schemeClr val="accent3">
                    <a:lumMod val="60000"/>
                    <a:lumOff val="40000"/>
                  </a:schemeClr>
                </a:solidFill>
              </a:rPr>
              <a:t> signal abnormality is secondary to reduced cellularity rather than active demyelination or </a:t>
            </a:r>
            <a:r>
              <a:rPr lang="en-US" sz="2200" dirty="0" err="1">
                <a:solidFill>
                  <a:schemeClr val="accent3">
                    <a:lumMod val="60000"/>
                    <a:lumOff val="40000"/>
                  </a:schemeClr>
                </a:solidFill>
              </a:rPr>
              <a:t>ischaemia</a:t>
            </a:r>
            <a:r>
              <a:rPr lang="en-US" sz="2200" dirty="0">
                <a:solidFill>
                  <a:schemeClr val="accent3">
                    <a:lumMod val="60000"/>
                    <a:lumOff val="40000"/>
                  </a:schemeClr>
                </a:solidFill>
              </a:rPr>
              <a:t> </a:t>
            </a:r>
            <a:r>
              <a:rPr lang="en-US" sz="2200" baseline="30000" dirty="0">
                <a:solidFill>
                  <a:schemeClr val="accent3">
                    <a:lumMod val="60000"/>
                    <a:lumOff val="40000"/>
                  </a:schemeClr>
                </a:solidFill>
              </a:rPr>
              <a:t>11</a:t>
            </a:r>
            <a:r>
              <a:rPr lang="en-US" sz="2200" dirty="0">
                <a:solidFill>
                  <a:schemeClr val="accent3">
                    <a:lumMod val="60000"/>
                    <a:lumOff val="40000"/>
                  </a:schemeClr>
                </a:solidFill>
              </a:rPr>
              <a:t>.</a:t>
            </a:r>
          </a:p>
          <a:p>
            <a:r>
              <a:rPr lang="en-US" sz="2200" b="1" dirty="0">
                <a:solidFill>
                  <a:schemeClr val="accent3">
                    <a:lumMod val="60000"/>
                    <a:lumOff val="40000"/>
                  </a:schemeClr>
                </a:solidFill>
              </a:rPr>
              <a:t>MR spectroscopy</a:t>
            </a:r>
            <a:r>
              <a:rPr lang="en-US" sz="2200" dirty="0">
                <a:solidFill>
                  <a:schemeClr val="accent3">
                    <a:lumMod val="60000"/>
                    <a:lumOff val="40000"/>
                  </a:schemeClr>
                </a:solidFill>
              </a:rPr>
              <a:t>: increased choline signal in the </a:t>
            </a:r>
            <a:r>
              <a:rPr lang="en-US" sz="2200" dirty="0" smtClean="0">
                <a:solidFill>
                  <a:schemeClr val="accent3">
                    <a:lumMod val="60000"/>
                    <a:lumOff val="40000"/>
                  </a:schemeClr>
                </a:solidFill>
              </a:rPr>
              <a:t>cerebellum.</a:t>
            </a:r>
            <a:endParaRPr lang="en-US" sz="2200" dirty="0">
              <a:solidFill>
                <a:schemeClr val="accent3">
                  <a:lumMod val="60000"/>
                  <a:lumOff val="40000"/>
                </a:schemeClr>
              </a:solidFill>
            </a:endParaRPr>
          </a:p>
        </p:txBody>
      </p:sp>
    </p:spTree>
    <p:extLst>
      <p:ext uri="{BB962C8B-B14F-4D97-AF65-F5344CB8AC3E}">
        <p14:creationId xmlns:p14="http://schemas.microsoft.com/office/powerpoint/2010/main" xmlns="" val="4089706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12" y="1143000"/>
            <a:ext cx="9136487" cy="5715000"/>
          </a:xfrm>
          <a:prstGeom prst="rect">
            <a:avLst/>
          </a:prstGeom>
        </p:spPr>
      </p:pic>
      <p:sp>
        <p:nvSpPr>
          <p:cNvPr id="4" name="Rectangle 3"/>
          <p:cNvSpPr/>
          <p:nvPr/>
        </p:nvSpPr>
        <p:spPr>
          <a:xfrm>
            <a:off x="0" y="0"/>
            <a:ext cx="9144000" cy="1631216"/>
          </a:xfrm>
          <a:prstGeom prst="rect">
            <a:avLst/>
          </a:prstGeom>
          <a:solidFill>
            <a:schemeClr val="tx1"/>
          </a:solidFill>
        </p:spPr>
        <p:txBody>
          <a:bodyPr wrap="square">
            <a:spAutoFit/>
          </a:bodyPr>
          <a:lstStyle/>
          <a:p>
            <a:r>
              <a:rPr lang="en-US" sz="2000" dirty="0">
                <a:solidFill>
                  <a:schemeClr val="accent3">
                    <a:lumMod val="75000"/>
                  </a:schemeClr>
                </a:solidFill>
              </a:rPr>
              <a:t> A</a:t>
            </a:r>
            <a:r>
              <a:rPr lang="en-US" sz="2000" dirty="0" smtClean="0">
                <a:solidFill>
                  <a:schemeClr val="accent3">
                    <a:lumMod val="75000"/>
                  </a:schemeClr>
                </a:solidFill>
              </a:rPr>
              <a:t> </a:t>
            </a:r>
            <a:r>
              <a:rPr lang="en-US" sz="2000" dirty="0">
                <a:solidFill>
                  <a:schemeClr val="accent3">
                    <a:lumMod val="75000"/>
                  </a:schemeClr>
                </a:solidFill>
              </a:rPr>
              <a:t>Sagittal T2-weighted image demonstrates severe atrophy of the cerebellar </a:t>
            </a:r>
            <a:r>
              <a:rPr lang="en-US" sz="2000" dirty="0" err="1">
                <a:solidFill>
                  <a:schemeClr val="accent3">
                    <a:lumMod val="75000"/>
                  </a:schemeClr>
                </a:solidFill>
              </a:rPr>
              <a:t>vermis</a:t>
            </a:r>
            <a:r>
              <a:rPr lang="en-US" sz="2000" dirty="0">
                <a:solidFill>
                  <a:schemeClr val="accent3">
                    <a:lumMod val="75000"/>
                  </a:schemeClr>
                </a:solidFill>
              </a:rPr>
              <a:t>. b GE T2*-weighted image reveals multiple </a:t>
            </a:r>
            <a:r>
              <a:rPr lang="en-US" sz="2000" dirty="0" err="1">
                <a:solidFill>
                  <a:schemeClr val="accent3">
                    <a:lumMod val="75000"/>
                  </a:schemeClr>
                </a:solidFill>
              </a:rPr>
              <a:t>hypointense</a:t>
            </a:r>
            <a:r>
              <a:rPr lang="en-US" sz="2000" dirty="0">
                <a:solidFill>
                  <a:schemeClr val="accent3">
                    <a:lumMod val="75000"/>
                  </a:schemeClr>
                </a:solidFill>
              </a:rPr>
              <a:t> foci located in both hemispheres. c SWI </a:t>
            </a:r>
            <a:r>
              <a:rPr lang="en-US" sz="2000" dirty="0" err="1">
                <a:solidFill>
                  <a:schemeClr val="accent3">
                    <a:lumMod val="75000"/>
                  </a:schemeClr>
                </a:solidFill>
              </a:rPr>
              <a:t>minIP</a:t>
            </a:r>
            <a:r>
              <a:rPr lang="en-US" sz="2000" dirty="0">
                <a:solidFill>
                  <a:schemeClr val="accent3">
                    <a:lumMod val="75000"/>
                  </a:schemeClr>
                </a:solidFill>
              </a:rPr>
              <a:t>: additional </a:t>
            </a:r>
            <a:r>
              <a:rPr lang="en-US" sz="2000" dirty="0" err="1">
                <a:solidFill>
                  <a:schemeClr val="accent3">
                    <a:lumMod val="75000"/>
                  </a:schemeClr>
                </a:solidFill>
              </a:rPr>
              <a:t>hypointense</a:t>
            </a:r>
            <a:r>
              <a:rPr lang="en-US" sz="2000" dirty="0">
                <a:solidFill>
                  <a:schemeClr val="accent3">
                    <a:lumMod val="75000"/>
                  </a:schemeClr>
                </a:solidFill>
              </a:rPr>
              <a:t> black spots can be identified, corresponding to </a:t>
            </a:r>
            <a:r>
              <a:rPr lang="en-US" sz="2000" dirty="0" err="1">
                <a:solidFill>
                  <a:schemeClr val="accent3">
                    <a:lumMod val="75000"/>
                  </a:schemeClr>
                </a:solidFill>
              </a:rPr>
              <a:t>haemosiderin</a:t>
            </a:r>
            <a:r>
              <a:rPr lang="en-US" sz="2000" dirty="0">
                <a:solidFill>
                  <a:schemeClr val="accent3">
                    <a:lumMod val="75000"/>
                  </a:schemeClr>
                </a:solidFill>
              </a:rPr>
              <a:t> deposits presumably due to </a:t>
            </a:r>
            <a:r>
              <a:rPr lang="en-US" sz="2000" dirty="0" err="1">
                <a:solidFill>
                  <a:schemeClr val="accent3">
                    <a:lumMod val="75000"/>
                  </a:schemeClr>
                </a:solidFill>
              </a:rPr>
              <a:t>gliovascular</a:t>
            </a:r>
            <a:r>
              <a:rPr lang="en-US" sz="2000" dirty="0">
                <a:solidFill>
                  <a:schemeClr val="accent3">
                    <a:lumMod val="75000"/>
                  </a:schemeClr>
                </a:solidFill>
              </a:rPr>
              <a:t> nodules with perivascular </a:t>
            </a:r>
            <a:r>
              <a:rPr lang="en-US" sz="2000" dirty="0" err="1">
                <a:solidFill>
                  <a:schemeClr val="accent3">
                    <a:lumMod val="75000"/>
                  </a:schemeClr>
                </a:solidFill>
              </a:rPr>
              <a:t>haemorrhage</a:t>
            </a:r>
            <a:endParaRPr lang="en-US" sz="2000" dirty="0">
              <a:solidFill>
                <a:schemeClr val="accent3">
                  <a:lumMod val="75000"/>
                </a:schemeClr>
              </a:solidFill>
            </a:endParaRPr>
          </a:p>
        </p:txBody>
      </p:sp>
    </p:spTree>
    <p:extLst>
      <p:ext uri="{BB962C8B-B14F-4D97-AF65-F5344CB8AC3E}">
        <p14:creationId xmlns:p14="http://schemas.microsoft.com/office/powerpoint/2010/main" xmlns="" val="2640315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9372600" cy="2011362"/>
          </a:xfrm>
        </p:spPr>
        <p:txBody>
          <a:bodyPr>
            <a:normAutofit/>
          </a:bodyPr>
          <a:lstStyle/>
          <a:p>
            <a:pPr>
              <a:defRPr/>
            </a:pPr>
            <a:r>
              <a:rPr lang="en-US" sz="2000" dirty="0" smtClean="0"/>
              <a:t>                                                                                  </a:t>
            </a:r>
            <a:r>
              <a:rPr lang="en-US" dirty="0"/>
              <a:t/>
            </a:r>
            <a:br>
              <a:rPr lang="en-US" dirty="0"/>
            </a:br>
            <a:endParaRPr lang="en-US"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65" y="-304800"/>
            <a:ext cx="7924800" cy="7294418"/>
          </a:xfrm>
          <a:prstGeom prst="rect">
            <a:avLst/>
          </a:prstGeom>
          <a:noFill/>
          <a:ln w="152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2400" y="1600200"/>
            <a:ext cx="9220200" cy="369332"/>
          </a:xfrm>
          <a:prstGeom prst="rect">
            <a:avLst/>
          </a:prstGeom>
        </p:spPr>
        <p:txBody>
          <a:bodyPr wrap="square">
            <a:spAutoFit/>
          </a:bodyPr>
          <a:lstStyle/>
          <a:p>
            <a:r>
              <a:rPr lang="en-US" dirty="0" smtClean="0"/>
              <a:t>                                                                                                                          </a:t>
            </a:r>
            <a:endParaRPr lang="en-US" dirty="0"/>
          </a:p>
        </p:txBody>
      </p:sp>
      <p:sp>
        <p:nvSpPr>
          <p:cNvPr id="10" name="TextBox 9"/>
          <p:cNvSpPr txBox="1"/>
          <p:nvPr/>
        </p:nvSpPr>
        <p:spPr>
          <a:xfrm>
            <a:off x="6324600" y="0"/>
            <a:ext cx="2819400" cy="646331"/>
          </a:xfrm>
          <a:prstGeom prst="rect">
            <a:avLst/>
          </a:prstGeom>
          <a:solidFill>
            <a:schemeClr val="tx1"/>
          </a:solidFill>
        </p:spPr>
        <p:txBody>
          <a:bodyPr wrap="square" rtlCol="0">
            <a:spAutoFit/>
          </a:bodyPr>
          <a:lstStyle/>
          <a:p>
            <a:r>
              <a:rPr lang="en-US" dirty="0" smtClean="0">
                <a:solidFill>
                  <a:schemeClr val="accent3">
                    <a:lumMod val="75000"/>
                  </a:schemeClr>
                </a:solidFill>
              </a:rPr>
              <a:t>Tram track sign of </a:t>
            </a:r>
            <a:r>
              <a:rPr lang="en-US" dirty="0" err="1" smtClean="0">
                <a:solidFill>
                  <a:schemeClr val="accent3">
                    <a:lumMod val="75000"/>
                  </a:schemeClr>
                </a:solidFill>
              </a:rPr>
              <a:t>gyral</a:t>
            </a:r>
            <a:r>
              <a:rPr lang="en-US" dirty="0" smtClean="0">
                <a:solidFill>
                  <a:schemeClr val="accent3">
                    <a:lumMod val="75000"/>
                  </a:schemeClr>
                </a:solidFill>
              </a:rPr>
              <a:t> calcification</a:t>
            </a:r>
            <a:endParaRPr lang="en-US" dirty="0">
              <a:solidFill>
                <a:schemeClr val="accent3">
                  <a:lumMod val="75000"/>
                </a:schemeClr>
              </a:solidFill>
            </a:endParaRPr>
          </a:p>
        </p:txBody>
      </p:sp>
      <p:sp>
        <p:nvSpPr>
          <p:cNvPr id="4" name="Rectangle 3"/>
          <p:cNvSpPr/>
          <p:nvPr/>
        </p:nvSpPr>
        <p:spPr>
          <a:xfrm>
            <a:off x="7924800" y="533400"/>
            <a:ext cx="1219200" cy="6324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488116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943502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0"/>
            <a:ext cx="9472411" cy="6904150"/>
          </a:xfrm>
          <a:prstGeom prst="rect">
            <a:avLst/>
          </a:prstGeom>
          <a:solidFill>
            <a:schemeClr val="tx1"/>
          </a:solidFill>
        </p:spPr>
      </p:pic>
    </p:spTree>
    <p:extLst>
      <p:ext uri="{BB962C8B-B14F-4D97-AF65-F5344CB8AC3E}">
        <p14:creationId xmlns:p14="http://schemas.microsoft.com/office/powerpoint/2010/main" xmlns="" val="4020369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879" y="2209800"/>
            <a:ext cx="8251746" cy="2092881"/>
          </a:xfrm>
          <a:prstGeom prst="rect">
            <a:avLst/>
          </a:prstGeom>
          <a:solidFill>
            <a:schemeClr val="tx1"/>
          </a:solidFill>
        </p:spPr>
        <p:txBody>
          <a:bodyPr wrap="none" rtlCol="0">
            <a:spAutoFit/>
          </a:bodyPr>
          <a:lstStyle/>
          <a:p>
            <a:r>
              <a:rPr lang="en-US" sz="13000" dirty="0" smtClean="0">
                <a:solidFill>
                  <a:schemeClr val="accent3">
                    <a:lumMod val="75000"/>
                  </a:schemeClr>
                </a:solidFill>
              </a:rPr>
              <a:t>THANK YOU</a:t>
            </a:r>
            <a:endParaRPr lang="en-US" sz="13000" dirty="0">
              <a:solidFill>
                <a:schemeClr val="accent3">
                  <a:lumMod val="75000"/>
                </a:schemeClr>
              </a:solidFill>
            </a:endParaRPr>
          </a:p>
        </p:txBody>
      </p:sp>
    </p:spTree>
    <p:extLst>
      <p:ext uri="{BB962C8B-B14F-4D97-AF65-F5344CB8AC3E}">
        <p14:creationId xmlns:p14="http://schemas.microsoft.com/office/powerpoint/2010/main" xmlns="" val="403003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685" y="-228600"/>
            <a:ext cx="8305800" cy="7620000"/>
          </a:xfrm>
          <a:prstGeom prst="rect">
            <a:avLst/>
          </a:prstGeom>
          <a:solidFill>
            <a:schemeClr val="tx1"/>
          </a:solidFill>
        </p:spPr>
      </p:pic>
      <p:sp>
        <p:nvSpPr>
          <p:cNvPr id="3" name="TextBox 2"/>
          <p:cNvSpPr txBox="1"/>
          <p:nvPr/>
        </p:nvSpPr>
        <p:spPr>
          <a:xfrm>
            <a:off x="7086600" y="0"/>
            <a:ext cx="2057400" cy="1938992"/>
          </a:xfrm>
          <a:prstGeom prst="rect">
            <a:avLst/>
          </a:prstGeom>
          <a:solidFill>
            <a:schemeClr val="tx1"/>
          </a:solidFill>
        </p:spPr>
        <p:txBody>
          <a:bodyPr wrap="square" rtlCol="0">
            <a:spAutoFit/>
          </a:bodyPr>
          <a:lstStyle/>
          <a:p>
            <a:r>
              <a:rPr lang="en-US" sz="3000" dirty="0" smtClean="0">
                <a:solidFill>
                  <a:schemeClr val="accent3">
                    <a:lumMod val="75000"/>
                  </a:schemeClr>
                </a:solidFill>
              </a:rPr>
              <a:t>Left sided dilated frontal sinus</a:t>
            </a:r>
            <a:endParaRPr lang="en-US" sz="3000" dirty="0">
              <a:solidFill>
                <a:schemeClr val="accent3">
                  <a:lumMod val="75000"/>
                </a:schemeClr>
              </a:solidFill>
            </a:endParaRPr>
          </a:p>
        </p:txBody>
      </p:sp>
      <p:sp>
        <p:nvSpPr>
          <p:cNvPr id="4" name="Rectangle 3"/>
          <p:cNvSpPr/>
          <p:nvPr/>
        </p:nvSpPr>
        <p:spPr>
          <a:xfrm>
            <a:off x="8281115" y="1828800"/>
            <a:ext cx="862885" cy="502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1269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620000" cy="7696200"/>
          </a:xfrm>
          <a:prstGeom prst="rect">
            <a:avLst/>
          </a:prstGeom>
        </p:spPr>
      </p:pic>
      <p:sp>
        <p:nvSpPr>
          <p:cNvPr id="4" name="TextBox 3"/>
          <p:cNvSpPr txBox="1"/>
          <p:nvPr/>
        </p:nvSpPr>
        <p:spPr>
          <a:xfrm>
            <a:off x="7086600" y="0"/>
            <a:ext cx="2057400" cy="1938992"/>
          </a:xfrm>
          <a:prstGeom prst="rect">
            <a:avLst/>
          </a:prstGeom>
          <a:solidFill>
            <a:schemeClr val="tx1"/>
          </a:solidFill>
        </p:spPr>
        <p:txBody>
          <a:bodyPr wrap="square" rtlCol="0">
            <a:spAutoFit/>
          </a:bodyPr>
          <a:lstStyle/>
          <a:p>
            <a:r>
              <a:rPr lang="en-US" sz="3000" dirty="0" smtClean="0">
                <a:solidFill>
                  <a:schemeClr val="accent3">
                    <a:lumMod val="75000"/>
                  </a:schemeClr>
                </a:solidFill>
              </a:rPr>
              <a:t>Left sided dilated frontal sinus</a:t>
            </a:r>
            <a:endParaRPr lang="en-US" sz="3000" dirty="0">
              <a:solidFill>
                <a:schemeClr val="accent3">
                  <a:lumMod val="75000"/>
                </a:schemeClr>
              </a:solidFill>
            </a:endParaRPr>
          </a:p>
        </p:txBody>
      </p:sp>
      <p:sp>
        <p:nvSpPr>
          <p:cNvPr id="5" name="Rectangle 4"/>
          <p:cNvSpPr/>
          <p:nvPr/>
        </p:nvSpPr>
        <p:spPr>
          <a:xfrm>
            <a:off x="7620000" y="1938992"/>
            <a:ext cx="1524000" cy="55286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1622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9"/>
          <p:cNvPicPr>
            <a:picLocks noChangeAspect="1" noChangeArrowheads="1"/>
          </p:cNvPicPr>
          <p:nvPr/>
        </p:nvPicPr>
        <p:blipFill>
          <a:blip r:embed="rId2">
            <a:lum bright="-20000"/>
            <a:extLst>
              <a:ext uri="{28A0092B-C50C-407E-A947-70E740481C1C}">
                <a14:useLocalDpi xmlns:a14="http://schemas.microsoft.com/office/drawing/2010/main" xmlns="" val="0"/>
              </a:ext>
            </a:extLst>
          </a:blip>
          <a:srcRect/>
          <a:stretch>
            <a:fillRect/>
          </a:stretch>
        </p:blipFill>
        <p:spPr bwMode="auto">
          <a:xfrm>
            <a:off x="0" y="-79375"/>
            <a:ext cx="6400800" cy="693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2400">
                <a:solidFill>
                  <a:srgbClr val="000000"/>
                </a:solidFill>
                <a:miter lim="800000"/>
                <a:headEnd/>
                <a:tailEnd/>
              </a14:hiddenLine>
            </a:ext>
          </a:extLst>
        </p:spPr>
      </p:pic>
      <p:sp>
        <p:nvSpPr>
          <p:cNvPr id="4" name="TextBox 1"/>
          <p:cNvSpPr txBox="1">
            <a:spLocks noChangeArrowheads="1"/>
          </p:cNvSpPr>
          <p:nvPr/>
        </p:nvSpPr>
        <p:spPr bwMode="auto">
          <a:xfrm>
            <a:off x="6525491" y="34637"/>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COR T1</a:t>
            </a:r>
          </a:p>
          <a:p>
            <a:pPr eaLnBrk="1" hangingPunct="1"/>
            <a:endParaRPr lang="en-US" dirty="0"/>
          </a:p>
        </p:txBody>
      </p:sp>
      <p:sp>
        <p:nvSpPr>
          <p:cNvPr id="5" name="Rectangle 4"/>
          <p:cNvSpPr/>
          <p:nvPr/>
        </p:nvSpPr>
        <p:spPr>
          <a:xfrm>
            <a:off x="6172200" y="-79375"/>
            <a:ext cx="2971800" cy="7017306"/>
          </a:xfrm>
          <a:prstGeom prst="rect">
            <a:avLst/>
          </a:prstGeom>
          <a:solidFill>
            <a:schemeClr val="tx1"/>
          </a:solidFill>
        </p:spPr>
        <p:txBody>
          <a:bodyPr wrap="square">
            <a:spAutoFit/>
          </a:bodyPr>
          <a:lstStyle/>
          <a:p>
            <a:r>
              <a:rPr lang="en-US" sz="5000" b="1" dirty="0">
                <a:solidFill>
                  <a:schemeClr val="accent3">
                    <a:lumMod val="75000"/>
                  </a:schemeClr>
                </a:solidFill>
              </a:rPr>
              <a:t>T1:</a:t>
            </a:r>
            <a:r>
              <a:rPr lang="en-US" sz="5000" dirty="0">
                <a:solidFill>
                  <a:schemeClr val="accent3">
                    <a:lumMod val="75000"/>
                  </a:schemeClr>
                </a:solidFill>
              </a:rPr>
              <a:t> signal of affected region largely normal, with anatomic volume </a:t>
            </a:r>
            <a:r>
              <a:rPr lang="en-US" sz="5000" dirty="0" smtClean="0">
                <a:solidFill>
                  <a:schemeClr val="accent3">
                    <a:lumMod val="75000"/>
                  </a:schemeClr>
                </a:solidFill>
              </a:rPr>
              <a:t>loss.</a:t>
            </a:r>
            <a:endParaRPr lang="en-US" sz="5000" dirty="0">
              <a:solidFill>
                <a:schemeClr val="accent3">
                  <a:lumMod val="75000"/>
                </a:schemeClr>
              </a:solidFill>
            </a:endParaRPr>
          </a:p>
        </p:txBody>
      </p:sp>
    </p:spTree>
    <p:extLst>
      <p:ext uri="{BB962C8B-B14F-4D97-AF65-F5344CB8AC3E}">
        <p14:creationId xmlns:p14="http://schemas.microsoft.com/office/powerpoint/2010/main" xmlns="" val="145365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769</Words>
  <Application>Microsoft Office PowerPoint</Application>
  <PresentationFormat>On-screen Show (4:3)</PresentationFormat>
  <Paragraphs>176</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Sturge Weber syndrome encephalotrigeminal angiomatosis</vt:lpstr>
      <vt:lpstr>Slide 3</vt:lpstr>
      <vt:lpstr>Slide 4</vt:lpstr>
      <vt:lpstr>Slide 5</vt:lpstr>
      <vt:lpstr>                                                                                   </vt:lpstr>
      <vt:lpstr>Slide 7</vt:lpstr>
      <vt:lpstr>Slide 8</vt:lpstr>
      <vt:lpstr>Slide 9</vt:lpstr>
      <vt:lpstr> T2 weighted image, showing atrophy of the right hemisphere, enlargement of the choroid plexus (arrow 1), a thickened overlying skull and subcortical calcification (hypointense / dark signal in the subcortical region - arrow 2).</vt:lpstr>
      <vt:lpstr>Slide 11</vt:lpstr>
      <vt:lpstr>Slide 12</vt:lpstr>
      <vt:lpstr>Slide 13</vt:lpstr>
      <vt:lpstr>Slide 14</vt:lpstr>
      <vt:lpstr>Slide 15</vt:lpstr>
      <vt:lpstr>Slide 16</vt:lpstr>
      <vt:lpstr>Slide 17</vt:lpstr>
      <vt:lpstr>Von Hippel Lindau disease</vt:lpstr>
      <vt:lpstr>Von Hipple Lindau disease</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Dell</cp:lastModifiedBy>
  <cp:revision>100</cp:revision>
  <dcterms:created xsi:type="dcterms:W3CDTF">2017-10-28T18:07:27Z</dcterms:created>
  <dcterms:modified xsi:type="dcterms:W3CDTF">2017-11-11T02:57:18Z</dcterms:modified>
</cp:coreProperties>
</file>