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9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D14C7-A909-46F6-B71C-AAE8042B6D6E}" type="datetimeFigureOut">
              <a:rPr lang="en-IN" smtClean="0"/>
              <a:t>01-04-2011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F7D37-179F-4596-BD9E-9C4DAA13B3F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kety.net/X-rays/mm-lsp.jpe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mikety.net/X-rays/mm-humerus.jpeg" TargetMode="External"/><Relationship Id="rId4" Type="http://schemas.openxmlformats.org/officeDocument/2006/relationships/hyperlink" Target="http://www.mikety.net/X-rays/mm-skull.jpe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yweb.lsbu.ac.uk/dirt/museum/p9-83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Rotary </a:t>
            </a:r>
            <a:r>
              <a:rPr lang="en-US" dirty="0" err="1" smtClean="0"/>
              <a:t>atlantoaxial</a:t>
            </a:r>
            <a:r>
              <a:rPr lang="en-US" dirty="0" smtClean="0"/>
              <a:t> dislocation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MELORHEOSTOSIS; LEFT ILIAC WING.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7D37-179F-4596-BD9E-9C4DAA13B3FB}" type="slidenum">
              <a:rPr lang="en-IN" smtClean="0"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ISCHEMIC COLITIS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 IVC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Sacral agenesis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BACC-52CF-4533-905B-D9D1908D6F24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RT Changes: Chronic FIBROSIS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FLAIL CHEST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HEP ART</a:t>
            </a:r>
            <a:r>
              <a:rPr lang="en-US" baseline="0" dirty="0" smtClean="0"/>
              <a:t> ANEURYSM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PLUNGING RANULA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CYSTIC HYGROMA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atient with MM and spinal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involvement shows compression fracture of 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myelomatous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L5 vertebra.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MM often shows charact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eristic "punched out" lytic lesions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 th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/>
              </a:rPr>
              <a:t>e skull.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/>
              </a:rPr>
              <a:t>However, as these lesions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 the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humerus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show, it is frequently impossible to distinguish between MM and lytic metastases.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BACC-52CF-4533-905B-D9D1908D6F24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 ODONTOIDEUM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Calcifying peritoneal </a:t>
            </a:r>
            <a:r>
              <a:rPr lang="en-US" b="1" dirty="0" err="1" smtClean="0"/>
              <a:t>mets.cystadenoma</a:t>
            </a:r>
            <a:r>
              <a:rPr lang="en-US" b="1" dirty="0" smtClean="0"/>
              <a:t> ovary Ca</a:t>
            </a:r>
            <a:endParaRPr lang="en-IN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There is </a:t>
            </a:r>
            <a:r>
              <a:rPr lang="en-IN" b="1" dirty="0" smtClean="0"/>
              <a:t>extensive amorphous calcification throughout the abdomen</a:t>
            </a:r>
            <a:r>
              <a:rPr lang="en-IN" dirty="0" smtClean="0"/>
              <a:t>. It extends from pelvis, but includes a line of densities lateral and below the liver. The </a:t>
            </a:r>
            <a:r>
              <a:rPr lang="en-IN" b="1" dirty="0" smtClean="0"/>
              <a:t>liver appears outlined by the calcifications</a:t>
            </a:r>
            <a:r>
              <a:rPr lang="en-IN" dirty="0" smtClean="0"/>
              <a:t>. A similar 'negative' impression in the calcifications can be seen in the form and location of the </a:t>
            </a:r>
            <a:r>
              <a:rPr lang="en-IN" b="1" dirty="0" err="1" smtClean="0"/>
              <a:t>caecum</a:t>
            </a:r>
            <a:r>
              <a:rPr lang="en-IN" b="1" dirty="0" smtClean="0"/>
              <a:t>, transverse colon, occasional small-bowel loops and a vaguely round defect immediately above the left femoral canal that might be sigmoid colon. </a:t>
            </a:r>
            <a:r>
              <a:rPr lang="en-IN" dirty="0" smtClean="0"/>
              <a:t>In the </a:t>
            </a:r>
            <a:r>
              <a:rPr lang="en-IN" dirty="0" err="1" smtClean="0"/>
              <a:t>para</a:t>
            </a:r>
            <a:r>
              <a:rPr lang="en-IN" dirty="0" smtClean="0"/>
              <a:t>-spinal region, there are occasional densities that resemble the position of </a:t>
            </a:r>
            <a:r>
              <a:rPr lang="en-IN" dirty="0" smtClean="0">
                <a:hlinkClick r:id="rId3" action="ppaction://hlinkfile"/>
              </a:rPr>
              <a:t>lymph-nodes</a:t>
            </a:r>
            <a:r>
              <a:rPr lang="en-IN" dirty="0" smtClean="0"/>
              <a:t> as well as transverse colon.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BACC-52CF-4533-905B-D9D1908D6F24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IN" b="1" dirty="0" smtClean="0"/>
              <a:t>Cavernous hemangiomas </a:t>
            </a:r>
            <a:r>
              <a:rPr lang="en-IN" dirty="0" smtClean="0"/>
              <a:t>of the liver on non-contrast CT are typically low attenuation lesions which on post-contrast scans demonstrate peripheral, nodular enhancement that follows the blood pool of the aorta and fills in centrally on later series. </a:t>
            </a:r>
          </a:p>
          <a:p>
            <a:pPr lvl="1"/>
            <a:r>
              <a:rPr lang="en-IN" dirty="0" smtClean="0"/>
              <a:t>Hepatic hemangiomas which are larger than 4 cm are </a:t>
            </a:r>
            <a:r>
              <a:rPr lang="en-IN" b="1" dirty="0" smtClean="0"/>
              <a:t>termed "giant hemangiomas" and are more likely to rupture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BACC-52CF-4533-905B-D9D1908D6F24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dirty="0" smtClean="0"/>
              <a:t>CT demonstrates innumerable, non-enhancing, lesions throughout the liver, with attenuation and signal like that of cysts. </a:t>
            </a:r>
            <a:r>
              <a:rPr lang="en-IN" sz="1200" b="1" dirty="0" smtClean="0"/>
              <a:t> Of note there are no cysts in the kidneys or pancreas.</a:t>
            </a:r>
          </a:p>
          <a:p>
            <a:r>
              <a:rPr lang="en-IN" sz="1200" dirty="0" smtClean="0"/>
              <a:t>MRI shows innumerable cystic lesions throughout the liver.  These range in size from a few </a:t>
            </a:r>
            <a:r>
              <a:rPr lang="en-IN" sz="1200" dirty="0" err="1" smtClean="0"/>
              <a:t>millimeters</a:t>
            </a:r>
            <a:r>
              <a:rPr lang="en-IN" sz="1200" dirty="0" smtClean="0"/>
              <a:t> to 2.5 cm in diameter.  There appear to be several areas of </a:t>
            </a:r>
            <a:r>
              <a:rPr lang="en-IN" sz="1200" b="1" dirty="0" smtClean="0"/>
              <a:t>minimal to mild dilatation of bile ducts throughout the liver</a:t>
            </a:r>
            <a:r>
              <a:rPr lang="en-IN" sz="1200" dirty="0" smtClean="0"/>
              <a:t>.  Several of the cyst appear to communicate with adjacent dilated ducts.  There is no </a:t>
            </a:r>
            <a:r>
              <a:rPr lang="en-IN" sz="1200" dirty="0" err="1" smtClean="0"/>
              <a:t>instrinsic</a:t>
            </a:r>
            <a:r>
              <a:rPr lang="en-IN" sz="1200" dirty="0" smtClean="0"/>
              <a:t> intra or </a:t>
            </a:r>
            <a:r>
              <a:rPr lang="en-IN" sz="1200" dirty="0" err="1" smtClean="0"/>
              <a:t>extrahepatic</a:t>
            </a:r>
            <a:r>
              <a:rPr lang="en-IN" sz="1200" dirty="0" smtClean="0"/>
              <a:t> duct dilatation.</a:t>
            </a:r>
          </a:p>
          <a:p>
            <a:r>
              <a:rPr lang="en-IN" sz="1200" b="1" dirty="0" smtClean="0"/>
              <a:t>Multiple biliary </a:t>
            </a:r>
            <a:r>
              <a:rPr lang="en-IN" sz="1200" b="1" dirty="0" err="1" smtClean="0"/>
              <a:t>hamartomas</a:t>
            </a:r>
            <a:r>
              <a:rPr lang="en-IN" sz="1200" dirty="0" smtClean="0"/>
              <a:t> </a:t>
            </a:r>
          </a:p>
          <a:p>
            <a:r>
              <a:rPr lang="en-IN" sz="1200" dirty="0" err="1" smtClean="0"/>
              <a:t>Caroli's</a:t>
            </a:r>
            <a:r>
              <a:rPr lang="en-IN" sz="1200" dirty="0" smtClean="0"/>
              <a:t> disease </a:t>
            </a:r>
          </a:p>
          <a:p>
            <a:r>
              <a:rPr lang="en-IN" sz="1200" dirty="0" smtClean="0"/>
              <a:t>Hepatic cysts in association with autosomal-dominant polycystic kidney disease </a:t>
            </a:r>
          </a:p>
          <a:p>
            <a:r>
              <a:rPr lang="en-IN" sz="1200" dirty="0" smtClean="0"/>
              <a:t>Metastatic disease to the liver </a:t>
            </a:r>
          </a:p>
          <a:p>
            <a:r>
              <a:rPr lang="en-IN" sz="1200" dirty="0" smtClean="0"/>
              <a:t>Hepatic microabscesses </a:t>
            </a:r>
          </a:p>
          <a:p>
            <a:endParaRPr lang="en-IN" sz="120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3C79-F05C-45DE-B2F9-6BFC52B0AC35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Xanthogranulomatous</a:t>
            </a:r>
            <a:r>
              <a:rPr lang="en-IN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cholecystitis</a:t>
            </a:r>
            <a:r>
              <a:rPr lang="en-IN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 unusual variant of chronic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cholecystitis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characterized by a lipid-laden inflammatory process comparable to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xanthogranulomatous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pyelonephritis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Imaging studies show marked gallbladder wall thickening, often containing intramural nodules that are hypoechoic at sonography and hypoattenuating at CT, representing abscesses or foci of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xanthogranulomatous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inflammation. </a:t>
            </a:r>
            <a:b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features overlap with those of gallbladder carcinoma, making preoperative distinction between these entities often impossible [6].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Xanthogranulomatous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PyelonephritiS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Axial CT Scan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Neurofibromatosis with bilateral optic nerve gliomas.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Orbital blowout fractures may be isolated or a part of a combination injury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above axial maximum-intensity projection slab from a CT cerebral angiogram shows dilatation of both superior ophthalmic veins and engorgement of the cavernous sinuses. The appearance is consistent with caroticocavernous fistula. 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Midline nasopharyngeal cyst of homogeneous high T2 signal was incidentally found on MRI brain. It is well circumscribed, embedded within nasopharyngeal mucosa between prevertebral muscles.</a:t>
            </a:r>
          </a:p>
          <a:p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Thornwaldt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cysts are benign developmental nasopharyngeal cysts covered by mucosa anteriorly and bounded by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longus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muscles posteriorly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congenital aural dysplasia, or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microtia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this condition is characterised by bony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atresia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external auditory canal (EAC) and a dysplastic auricle. Findings in the middle ear are variable and the inner ear and internal auditory canal are typically normal.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Clay-</a:t>
            </a:r>
            <a:r>
              <a:rPr lang="en-US" sz="1200" dirty="0" err="1" smtClean="0"/>
              <a:t>shoveler’s</a:t>
            </a:r>
            <a:r>
              <a:rPr lang="en-US" sz="1200" dirty="0" smtClean="0"/>
              <a:t>” fracture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lateral skull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xray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demonstrates many of the changes of Paget’s disease, with areas of lysis, areas of sclerosis (’cotton-wool spots’), and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calvarial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thickening.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Scimitar syndrome is characterised by a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hypoplastic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lung that is drained by an anomalous vein into the systemic venous system. It is essentially a combination of pulmonary hypoplasia and partial anomalous pulmonary venous return. It almost exclusively occurs on the right side. The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haemodynamics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that of an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acyanotic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left to right shunt. The anomalous vein most commonly drains into the IVC, right atrium or portal vein. The lung is frequently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perfused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the aorta, but the bronchial tree is still connected and thus the lung is not sequestered. CXR findings are that of a small lung with ipsilateral mediastinal shift, and in one third of cases the anomalous draining vein may be seen as a tubular structure paralleling the right heart border in the shape of a Turkish sword (“scimitar”). Scimitar syndrome is associated with congenital heart disease, ipsilateral diaphragmatic anomalies and vertebral anomalies.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appearances in the right hand are classical for reflex sympathetic dystrophy, or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Sudeck’s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atrophy, and include:</a:t>
            </a:r>
          </a:p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Pronounced demineralization of the bones, particularly in the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periarticular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region.</a:t>
            </a:r>
            <a:b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No joint involvement.</a:t>
            </a:r>
            <a:b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Associated soft tissue atrophy.</a:t>
            </a:r>
          </a:p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condition has been recently renamed the “complex regional pain syndrome”.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FLAIR MR image above shows changes typical of central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pontine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myelinolysis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known as osmotic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demyelination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central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pontine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myelinololysis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acute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demylination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white matter tracts traversing the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pons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seen in the setting of sudden osmotic changes, typically the rapid correction of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hyponatraemia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Occasionally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extrapontine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white matter is also affected, in the basal ganglia, mid brain and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subcortical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white matter.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Bismuth type II cholangiocarcinoma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invasion of CHD, RHD &amp; LHD.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SB INTRALUMINAL HEMATOMA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SPLENIC ARTERY ANEURYSM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B/L COXA VARA</a:t>
            </a:r>
            <a:r>
              <a:rPr lang="en-US" baseline="0" dirty="0" smtClean="0"/>
              <a:t> &amp; EPIPHYSEAL STIPPLED IRRREGULARITY.  CONGENITAL HYPOTHYROIDISM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7D37-179F-4596-BD9E-9C4DAA13B3FB}" type="slidenum">
              <a:rPr lang="en-IN" smtClean="0"/>
              <a:t>38</a:t>
            </a:fld>
            <a:endParaRPr lang="en-I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Differential diagnosis of cerebral </a:t>
            </a:r>
            <a:r>
              <a:rPr lang="en-IN" b="1" dirty="0" err="1" smtClean="0"/>
              <a:t>hemiatrophy</a:t>
            </a:r>
            <a:endParaRPr lang="en-IN" b="1" dirty="0" smtClean="0"/>
          </a:p>
          <a:p>
            <a:endParaRPr lang="en-US" b="1" dirty="0" smtClean="0"/>
          </a:p>
          <a:p>
            <a:r>
              <a:rPr lang="en-IN" dirty="0" smtClean="0"/>
              <a:t>Dyke-Davidoff-Masson Syndrome.</a:t>
            </a:r>
          </a:p>
          <a:p>
            <a:r>
              <a:rPr lang="en-IN" dirty="0" smtClean="0"/>
              <a:t>Rasmussen Encephalitis.</a:t>
            </a:r>
          </a:p>
          <a:p>
            <a:r>
              <a:rPr lang="en-IN" dirty="0" err="1" smtClean="0"/>
              <a:t>Sturge</a:t>
            </a:r>
            <a:r>
              <a:rPr lang="en-IN" dirty="0" smtClean="0"/>
              <a:t> Weber Syndrome.</a:t>
            </a:r>
          </a:p>
          <a:p>
            <a:r>
              <a:rPr lang="en-IN" dirty="0" err="1" smtClean="0"/>
              <a:t>Hemimegalencephaly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7D37-179F-4596-BD9E-9C4DAA13B3FB}" type="slidenum">
              <a:rPr lang="en-IN" smtClean="0"/>
              <a:t>39</a:t>
            </a:fld>
            <a:endParaRPr lang="en-I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total right ICA occlusion- collateral flow  across the </a:t>
            </a:r>
            <a:r>
              <a:rPr lang="en-IN" dirty="0" err="1" smtClean="0"/>
              <a:t>contralateral</a:t>
            </a:r>
            <a:r>
              <a:rPr lang="en-IN" dirty="0" smtClean="0"/>
              <a:t> ICA to the ACA and across the ACA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7D37-179F-4596-BD9E-9C4DAA13B3FB}" type="slidenum">
              <a:rPr lang="en-IN" smtClean="0"/>
              <a:t>40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Acom</a:t>
            </a:r>
            <a:r>
              <a:rPr lang="en-US" dirty="0" smtClean="0">
                <a:solidFill>
                  <a:schemeClr val="bg1"/>
                </a:solidFill>
              </a:rPr>
              <a:t> aneurysm </a:t>
            </a:r>
            <a:endParaRPr lang="en-IN" dirty="0" smtClean="0">
              <a:solidFill>
                <a:schemeClr val="bg1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7D37-179F-4596-BD9E-9C4DAA13B3FB}" type="slidenum">
              <a:rPr lang="en-IN" smtClean="0"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inSULINOMA</a:t>
            </a:r>
            <a:r>
              <a:rPr lang="en-US" dirty="0" smtClean="0"/>
              <a:t> IN PANCREATIC HEAD</a:t>
            </a:r>
            <a:endParaRPr lang="en-IN" smtClean="0"/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7D37-179F-4596-BD9E-9C4DAA13B3FB}" type="slidenum">
              <a:rPr lang="en-IN" smtClean="0"/>
              <a:t>41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VENTRICULITIS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CNS LYMPHOMA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8EAC-89AF-444B-BB55-2A94CF49AC8F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OSTEOID ISTEOMA OF ACETABULAR CUP.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F7D37-179F-4596-BD9E-9C4DAA13B3FB}" type="slidenum">
              <a:rPr lang="en-IN" smtClean="0"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DENSITY ≤ CORTEX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CLOUD-LIKE AND LINEAR MINERALIZATION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LARGE AMOUNT OF NON-MINERALIZED TISSUE</a:t>
            </a:r>
          </a:p>
          <a:p>
            <a:r>
              <a:rPr lang="en-US" b="1" dirty="0" smtClean="0"/>
              <a:t>HIGH GRADE SURFACE OSTEOSARCOMA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BACC-52CF-4533-905B-D9D1908D6F24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BUTTON OSTEOMA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Benign bone forming tumors that arise from the outer table of calvarium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BACC-52CF-4533-905B-D9D1908D6F24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logy.rsnajnls.org/cgi/content/full/233/2/338/F2A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28194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SPOTTERS</a:t>
            </a:r>
            <a:endParaRPr lang="en-IN" sz="6000" dirty="0"/>
          </a:p>
        </p:txBody>
      </p:sp>
    </p:spTree>
  </p:cSld>
  <p:clrMapOvr>
    <a:masterClrMapping/>
  </p:clrMapOvr>
  <p:transition advClick="0" advTm="3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932859198"/>
          <p:cNvPicPr>
            <a:picLocks noChangeAspect="1" noChangeArrowheads="1"/>
          </p:cNvPicPr>
          <p:nvPr/>
        </p:nvPicPr>
        <p:blipFill>
          <a:blip r:embed="rId3" cstate="print"/>
          <a:srcRect l="39268" t="21428" b="14285"/>
          <a:stretch>
            <a:fillRect/>
          </a:stretch>
        </p:blipFill>
        <p:spPr>
          <a:xfrm>
            <a:off x="2438400" y="240139"/>
            <a:ext cx="4873625" cy="61606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"/>
            <a:ext cx="688325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 l="6897" r="5173"/>
          <a:stretch>
            <a:fillRect/>
          </a:stretch>
        </p:blipFill>
        <p:spPr bwMode="auto">
          <a:xfrm>
            <a:off x="1143000" y="609600"/>
            <a:ext cx="6356242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" y="1676400"/>
            <a:ext cx="8610600" cy="3962400"/>
            <a:chOff x="192" y="768"/>
            <a:chExt cx="5424" cy="2496"/>
          </a:xfrm>
        </p:grpSpPr>
        <p:pic>
          <p:nvPicPr>
            <p:cNvPr id="3" name="Picture 7" descr="Fig"/>
            <p:cNvPicPr>
              <a:picLocks noChangeAspect="1" noChangeArrowheads="1"/>
            </p:cNvPicPr>
            <p:nvPr/>
          </p:nvPicPr>
          <p:blipFill>
            <a:blip r:embed="rId3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201" y="818"/>
              <a:ext cx="2674" cy="244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" name="Picture 8" descr="Fig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2943" y="818"/>
              <a:ext cx="2673" cy="244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" name="Text Box 12"/>
            <p:cNvSpPr txBox="1">
              <a:spLocks noChangeAspect="1" noChangeArrowheads="1"/>
            </p:cNvSpPr>
            <p:nvPr/>
          </p:nvSpPr>
          <p:spPr bwMode="auto">
            <a:xfrm>
              <a:off x="192" y="790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6" name="Text Box 13"/>
            <p:cNvSpPr txBox="1">
              <a:spLocks noChangeAspect="1" noChangeArrowheads="1"/>
            </p:cNvSpPr>
            <p:nvPr/>
          </p:nvSpPr>
          <p:spPr bwMode="auto">
            <a:xfrm>
              <a:off x="2919" y="768"/>
              <a:ext cx="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7" name="Line 20"/>
            <p:cNvSpPr>
              <a:spLocks noChangeAspect="1" noChangeShapeType="1"/>
            </p:cNvSpPr>
            <p:nvPr/>
          </p:nvSpPr>
          <p:spPr bwMode="auto">
            <a:xfrm flipH="1" flipV="1">
              <a:off x="1607" y="2438"/>
              <a:ext cx="74" cy="2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Line 21"/>
            <p:cNvSpPr>
              <a:spLocks noChangeAspect="1" noChangeShapeType="1"/>
            </p:cNvSpPr>
            <p:nvPr/>
          </p:nvSpPr>
          <p:spPr bwMode="auto">
            <a:xfrm flipV="1">
              <a:off x="1916" y="2428"/>
              <a:ext cx="74" cy="2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3" cstate="print"/>
          <a:srcRect l="1136" b="15825"/>
          <a:stretch>
            <a:fillRect/>
          </a:stretch>
        </p:blipFill>
        <p:spPr bwMode="auto">
          <a:xfrm>
            <a:off x="640556" y="838200"/>
            <a:ext cx="766524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Radiology\Chest-malig\lca-rt2.JPG"/>
          <p:cNvPicPr>
            <a:picLocks noChangeAspect="1" noChangeArrowheads="1"/>
          </p:cNvPicPr>
          <p:nvPr/>
        </p:nvPicPr>
        <p:blipFill>
          <a:blip r:embed="rId3" cstate="print">
            <a:lum bright="6000" contrast="-6000"/>
            <a:grayscl/>
          </a:blip>
          <a:srcRect l="23291" t="19154" r="8708" b="22049"/>
          <a:stretch>
            <a:fillRect/>
          </a:stretch>
        </p:blipFill>
        <p:spPr bwMode="auto">
          <a:xfrm>
            <a:off x="685800" y="838200"/>
            <a:ext cx="78927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j 002"/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</a:blip>
          <a:srcRect l="1888" t="2882" r="18867"/>
          <a:stretch>
            <a:fillRect/>
          </a:stretch>
        </p:blipFill>
        <p:spPr>
          <a:xfrm>
            <a:off x="1066800" y="354076"/>
            <a:ext cx="6248400" cy="57433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seudoaneurysm[1]"/>
          <p:cNvPicPr>
            <a:picLocks noChangeAspect="1" noChangeArrowheads="1"/>
          </p:cNvPicPr>
          <p:nvPr/>
        </p:nvPicPr>
        <p:blipFill>
          <a:blip r:embed="rId3" cstate="print"/>
          <a:srcRect r="32020" b="54590"/>
          <a:stretch>
            <a:fillRect/>
          </a:stretch>
        </p:blipFill>
        <p:spPr>
          <a:xfrm>
            <a:off x="276578" y="1143000"/>
            <a:ext cx="8489244" cy="3581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se43-ii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0" y="50115"/>
            <a:ext cx="4446588" cy="520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ase43-iii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>
          <a:xfrm>
            <a:off x="4531872" y="762000"/>
            <a:ext cx="4381942" cy="5105400"/>
          </a:xfrm>
          <a:prstGeom prst="rect">
            <a:avLst/>
          </a:prstGeo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2"/>
          <p:cNvPicPr>
            <a:picLocks noChangeAspect="1" noChangeArrowheads="1"/>
          </p:cNvPicPr>
          <p:nvPr/>
        </p:nvPicPr>
        <p:blipFill>
          <a:blip r:embed="rId3" cstate="print"/>
          <a:srcRect l="1833" t="3331" r="4733" b="3400"/>
          <a:stretch>
            <a:fillRect/>
          </a:stretch>
        </p:blipFill>
        <p:spPr bwMode="auto">
          <a:xfrm>
            <a:off x="1125311" y="228600"/>
            <a:ext cx="6037489" cy="66294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/>
          <a:srcRect l="12613" t="19513" r="9911" b="12195"/>
          <a:stretch>
            <a:fillRect/>
          </a:stretch>
        </p:blipFill>
        <p:spPr bwMode="auto">
          <a:xfrm>
            <a:off x="1219200" y="685800"/>
            <a:ext cx="702128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mikety.net/X-rays/mm-ls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180" y="228600"/>
            <a:ext cx="4147820" cy="5410200"/>
          </a:xfrm>
          <a:prstGeom prst="rect">
            <a:avLst/>
          </a:prstGeom>
          <a:noFill/>
        </p:spPr>
      </p:pic>
      <p:pic>
        <p:nvPicPr>
          <p:cNvPr id="93188" name="Picture 4" descr="http://www.mikety.net/X-rays/mm-skul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800600" cy="3369584"/>
          </a:xfrm>
          <a:prstGeom prst="rect">
            <a:avLst/>
          </a:prstGeom>
          <a:noFill/>
        </p:spPr>
      </p:pic>
      <p:pic>
        <p:nvPicPr>
          <p:cNvPr id="93190" name="Picture 6" descr="http://www.mikety.net/X-rays/mm-humeru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800"/>
            <a:ext cx="4440382" cy="3276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yweb.lsbu.ac.uk/dirt/museum/margaret/791-8158-1081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0281"/>
            <a:ext cx="5334000" cy="649291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seinpoint.acr.org/TF/CIPLIVE/IMAGES/ACR7/7_3/2KO0Q5K4_FIGURE1_512X423_W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077" y="457200"/>
            <a:ext cx="6917447" cy="5715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cation.auntminnie.com/TF_Folder/Images/ACR7/7_3/2BP145JH_080102_MR_SE03_IM32_576X562_W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352800"/>
            <a:ext cx="3592518" cy="3505200"/>
          </a:xfrm>
          <a:prstGeom prst="rect">
            <a:avLst/>
          </a:prstGeom>
          <a:noFill/>
        </p:spPr>
      </p:pic>
      <p:pic>
        <p:nvPicPr>
          <p:cNvPr id="1030" name="Picture 6" descr="http://education.auntminnie.com/TF_Folder/Images/ACR7/7_3/2BP145JH_080102_MR_SE05_IM20_576X450_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2792" y="0"/>
            <a:ext cx="4096512" cy="3200400"/>
          </a:xfrm>
          <a:prstGeom prst="rect">
            <a:avLst/>
          </a:prstGeom>
          <a:noFill/>
        </p:spPr>
      </p:pic>
      <p:pic>
        <p:nvPicPr>
          <p:cNvPr id="6" name="Picture 2" descr="http://education.auntminnie.com/TF_Folder/Images/ACR7/7_3/2BP145JH_071227_OUTSIDE_CT_R4C2_576X494_W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3909335" cy="335279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radiologyassistant.nl/images/thmb_43dfe4bd3c3dd8%20a%20en%2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077195" cy="4038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radpod.org/wp-content/uploads/2007/06/xg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7938382" cy="533867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download.imaging.consult.com/largeImageServer?path=S1933033207752898/gr6-lrg.jpg&amp;userState=ZqHosl8F5qW5ujfLUu74K04iJckqGcAAeSfvGtMToPo%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98" y="609600"/>
            <a:ext cx="7666602" cy="579786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rbital blowout fra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43712"/>
            <a:ext cx="6959598" cy="54284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aroticocavernous fistu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5328158" cy="643238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hornwaldt cyst"/>
          <p:cNvPicPr>
            <a:picLocks noChangeAspect="1" noChangeArrowheads="1"/>
          </p:cNvPicPr>
          <p:nvPr/>
        </p:nvPicPr>
        <p:blipFill>
          <a:blip r:embed="rId3" cstate="print"/>
          <a:srcRect l="12642" r="12557" b="-10020"/>
          <a:stretch>
            <a:fillRect/>
          </a:stretch>
        </p:blipFill>
        <p:spPr bwMode="auto">
          <a:xfrm>
            <a:off x="1524000" y="381000"/>
            <a:ext cx="6105797" cy="60198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17358"/>
            <a:ext cx="6862618" cy="595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xternal auditory canal atre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220" y="1"/>
            <a:ext cx="54864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aget’s disease of the sk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199"/>
            <a:ext cx="6553200" cy="574375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imitar syndr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1" y="217171"/>
            <a:ext cx="6177514" cy="664082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flex sympathetic dystro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07" y="202708"/>
            <a:ext cx="8013293" cy="6502892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entral pontine myelinoly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5105400" cy="63817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8_AB0006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4150" y="76200"/>
            <a:ext cx="6470650" cy="6705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  <a:grayscl/>
          </a:blip>
          <a:srcRect/>
          <a:stretch>
            <a:fillRect/>
          </a:stretch>
        </p:blipFill>
        <p:spPr bwMode="auto">
          <a:xfrm>
            <a:off x="685799" y="381000"/>
            <a:ext cx="7641771" cy="5943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04910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grayscl/>
          </a:blip>
          <a:srcRect l="26373" t="7326" r="13187" b="13553"/>
          <a:stretch>
            <a:fillRect/>
          </a:stretch>
        </p:blipFill>
        <p:spPr bwMode="auto">
          <a:xfrm>
            <a:off x="1600200" y="609600"/>
            <a:ext cx="6019800" cy="590978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01" y="609600"/>
            <a:ext cx="755614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http://caseinpoint.acr.org/TF/CIPLIVE/IMAGES/ACR1/1_4/AX-3_427X512_WM.JPG"/>
          <p:cNvPicPr>
            <a:picLocks noChangeAspect="1" noChangeArrowheads="1"/>
          </p:cNvPicPr>
          <p:nvPr/>
        </p:nvPicPr>
        <p:blipFill>
          <a:blip r:embed="rId3" cstate="print"/>
          <a:srcRect l="6229" t="11688" r="19024" b="7792"/>
          <a:stretch>
            <a:fillRect/>
          </a:stretch>
        </p:blipFill>
        <p:spPr bwMode="auto">
          <a:xfrm>
            <a:off x="228600" y="152400"/>
            <a:ext cx="3657600" cy="4724400"/>
          </a:xfrm>
          <a:prstGeom prst="rect">
            <a:avLst/>
          </a:prstGeom>
          <a:noFill/>
        </p:spPr>
      </p:pic>
      <p:pic>
        <p:nvPicPr>
          <p:cNvPr id="155660" name="Picture 12" descr="http://caseinpoint.acr.org/TF/CIPLIVE/IMAGES/ACR1/1_4/AX-BONE-2_435X504_WM.JPG"/>
          <p:cNvPicPr>
            <a:picLocks noChangeAspect="1" noChangeArrowheads="1"/>
          </p:cNvPicPr>
          <p:nvPr/>
        </p:nvPicPr>
        <p:blipFill>
          <a:blip r:embed="rId4" cstate="print"/>
          <a:srcRect l="5517" t="6349" r="20920" b="4762"/>
          <a:stretch>
            <a:fillRect/>
          </a:stretch>
        </p:blipFill>
        <p:spPr bwMode="auto">
          <a:xfrm>
            <a:off x="3733800" y="228600"/>
            <a:ext cx="3048000" cy="4267200"/>
          </a:xfrm>
          <a:prstGeom prst="rect">
            <a:avLst/>
          </a:prstGeom>
          <a:noFill/>
        </p:spPr>
      </p:pic>
      <p:pic>
        <p:nvPicPr>
          <p:cNvPr id="9" name="Picture 6" descr="http://caseinpoint.acr.org/TF/CIPLIVE/IMAGES/ACR1/1_4/SCOUT_449X427_WM.JPG"/>
          <p:cNvPicPr>
            <a:picLocks noChangeAspect="1" noChangeArrowheads="1"/>
          </p:cNvPicPr>
          <p:nvPr/>
        </p:nvPicPr>
        <p:blipFill>
          <a:blip r:embed="rId5" cstate="print"/>
          <a:srcRect l="5970" t="15250" r="34328"/>
          <a:stretch>
            <a:fillRect/>
          </a:stretch>
        </p:blipFill>
        <p:spPr bwMode="auto">
          <a:xfrm>
            <a:off x="6604000" y="3429000"/>
            <a:ext cx="2540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 l="11111" r="17461"/>
          <a:stretch>
            <a:fillRect/>
          </a:stretch>
        </p:blipFill>
        <p:spPr>
          <a:xfrm>
            <a:off x="2133600" y="457200"/>
            <a:ext cx="4495800" cy="59340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uj &amp; Divya\Documents\anuj\acr\acr neuro\images\vascular\301_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546592" cy="6400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"/>
            <a:ext cx="6178485" cy="611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609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THE ARTERY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POOLING IS SEEN IN PANCREAS  :  NAME THE TUMOR OF PANCREAS</a:t>
            </a:r>
            <a:endParaRPr lang="en-IN" dirty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uj &amp; Divya\Documents\anuj\acr\acr neuro\images\vascular\307_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8546592" cy="5486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30243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762000"/>
            <a:ext cx="4876800" cy="54178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l="3094" t="5080" b="2222"/>
          <a:stretch>
            <a:fillRect/>
          </a:stretch>
        </p:blipFill>
        <p:spPr bwMode="auto">
          <a:xfrm>
            <a:off x="2133600" y="381000"/>
            <a:ext cx="5029200" cy="5861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 l="4724" r="57480" b="29771"/>
          <a:stretch>
            <a:fillRect/>
          </a:stretch>
        </p:blipFill>
        <p:spPr bwMode="auto">
          <a:xfrm>
            <a:off x="1905001" y="914400"/>
            <a:ext cx="5555974" cy="53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956501399"/>
          <p:cNvPicPr>
            <a:picLocks noChangeAspect="1" noChangeArrowheads="1"/>
          </p:cNvPicPr>
          <p:nvPr/>
        </p:nvPicPr>
        <p:blipFill>
          <a:blip r:embed="rId3" cstate="print"/>
          <a:srcRect l="10991" t="22087" r="10544" b="26060"/>
          <a:stretch>
            <a:fillRect/>
          </a:stretch>
        </p:blipFill>
        <p:spPr>
          <a:xfrm flipH="1">
            <a:off x="228600" y="533400"/>
            <a:ext cx="4724400" cy="5522144"/>
          </a:xfrm>
          <a:prstGeom prst="rect">
            <a:avLst/>
          </a:prstGeom>
        </p:spPr>
      </p:pic>
      <p:pic>
        <p:nvPicPr>
          <p:cNvPr id="3" name="Picture 3" descr="9565396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1222" y="1219201"/>
            <a:ext cx="3992778" cy="3657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960</Words>
  <Application>Microsoft Office PowerPoint</Application>
  <PresentationFormat>On-screen Show (4:3)</PresentationFormat>
  <Paragraphs>146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jp gupta</dc:creator>
  <cp:lastModifiedBy>Windows User</cp:lastModifiedBy>
  <cp:revision>3</cp:revision>
  <dcterms:created xsi:type="dcterms:W3CDTF">2006-08-16T00:00:00Z</dcterms:created>
  <dcterms:modified xsi:type="dcterms:W3CDTF">2011-04-01T11:24:55Z</dcterms:modified>
</cp:coreProperties>
</file>