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8272" autoAdjust="0"/>
  </p:normalViewPr>
  <p:slideViewPr>
    <p:cSldViewPr>
      <p:cViewPr varScale="1">
        <p:scale>
          <a:sx n="53" d="100"/>
          <a:sy n="53" d="100"/>
        </p:scale>
        <p:origin x="-165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FA5CC-A42E-4F5E-923E-C912C1C2BBA5}" type="datetimeFigureOut">
              <a:rPr lang="en-US" smtClean="0"/>
              <a:pPr/>
              <a:t>8/15/2010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2D003-7AE5-4B8E-A8D2-B23060D9A5F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12-65 </a:t>
            </a:r>
            <a:r>
              <a:rPr lang="en-IN" b="1" dirty="0" smtClean="0"/>
              <a:t>Epithelioid hemangioendothelioma</a:t>
            </a:r>
            <a:r>
              <a:rPr lang="en-IN" dirty="0" smtClean="0"/>
              <a:t>. </a:t>
            </a:r>
            <a:r>
              <a:rPr lang="en-IN" dirty="0" err="1" smtClean="0"/>
              <a:t>Unenhanced</a:t>
            </a:r>
            <a:r>
              <a:rPr lang="en-IN" dirty="0" smtClean="0"/>
              <a:t> CT image (A) shows two peripheral </a:t>
            </a:r>
            <a:r>
              <a:rPr lang="en-IN" dirty="0" err="1" smtClean="0"/>
              <a:t>hypoattenuating</a:t>
            </a:r>
            <a:r>
              <a:rPr lang="en-IN" dirty="0" smtClean="0"/>
              <a:t> liver masses (M). The large right lobe mass represents coalescence of several smaller lesions that were present on prior examinations. Arterial (B), portal venous (C), and equilibrium phase (D) images demonstrate peripheral enhancement with gradual centripetal progression. Note the capsular retraction (arrows) associated with the masses and hypertrophy of the remaining normal hepatic parenchyma.</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12-91 </a:t>
            </a:r>
            <a:r>
              <a:rPr lang="en-IN" b="1" dirty="0" smtClean="0"/>
              <a:t>Confluent hepatic fibrosis. </a:t>
            </a:r>
            <a:r>
              <a:rPr lang="en-IN" dirty="0" smtClean="0"/>
              <a:t>Contrast-enhanced CT (A) shows a wedge-shaped area of </a:t>
            </a:r>
            <a:r>
              <a:rPr lang="en-IN" dirty="0" err="1" smtClean="0"/>
              <a:t>hypoattenuation</a:t>
            </a:r>
            <a:r>
              <a:rPr lang="en-IN" dirty="0" smtClean="0"/>
              <a:t> (arrows) extending from the porta hepatis to the liver capsule. Note the slight capsular retraction. </a:t>
            </a:r>
            <a:r>
              <a:rPr lang="en-IN" dirty="0" err="1" smtClean="0"/>
              <a:t>Unenhanced</a:t>
            </a:r>
            <a:r>
              <a:rPr lang="en-IN" dirty="0" smtClean="0"/>
              <a:t> coronal T1-weighted gradient echo MR image (B) shows a wedge-shaped </a:t>
            </a:r>
            <a:r>
              <a:rPr lang="en-IN" dirty="0" err="1" smtClean="0"/>
              <a:t>hypointense</a:t>
            </a:r>
            <a:r>
              <a:rPr lang="en-IN" dirty="0" smtClean="0"/>
              <a:t> area (arrowheads) radiating from the porta hepatis to the dome of the liver. On a delayed gadolinium-enhanced image (C), the area of fibrosis has become </a:t>
            </a:r>
            <a:r>
              <a:rPr lang="en-IN" dirty="0" err="1" smtClean="0"/>
              <a:t>hyperintense</a:t>
            </a:r>
            <a:r>
              <a:rPr lang="en-IN" dirty="0" smtClean="0"/>
              <a:t> due to prolonged retention of contrast material.</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12-92 </a:t>
            </a:r>
            <a:r>
              <a:rPr lang="en-IN" b="1" dirty="0" smtClean="0"/>
              <a:t>Confluent hepatic fibrosis</a:t>
            </a:r>
            <a:r>
              <a:rPr lang="en-IN" dirty="0" smtClean="0"/>
              <a:t>. A T1-weighted spin-echo MR image (A) shows two areas of peripheral </a:t>
            </a:r>
            <a:r>
              <a:rPr lang="en-IN" dirty="0" err="1" smtClean="0"/>
              <a:t>hypointensity</a:t>
            </a:r>
            <a:r>
              <a:rPr lang="en-IN" dirty="0" smtClean="0"/>
              <a:t> in the right hepatic lobe (F). Note retraction of the overlying liver capsule. On a T2-weighted spin-echo image (B), the areas of fibrosis are mildly </a:t>
            </a:r>
            <a:r>
              <a:rPr lang="en-IN" dirty="0" err="1" smtClean="0"/>
              <a:t>hyperintense</a:t>
            </a:r>
            <a:r>
              <a:rPr lang="en-IN" dirty="0" smtClean="0"/>
              <a:t>.</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12-98 </a:t>
            </a:r>
            <a:r>
              <a:rPr lang="en-IN" b="1" dirty="0" smtClean="0"/>
              <a:t>Hepatitis</a:t>
            </a:r>
            <a:r>
              <a:rPr lang="en-IN" dirty="0" smtClean="0"/>
              <a:t>. Contrast-enhanced CT images (A, B) show hepatomegaly with mild diffuse steatosis and gallbladder wall thickening.</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12-102 </a:t>
            </a:r>
            <a:r>
              <a:rPr lang="en-IN" b="1" dirty="0" smtClean="0"/>
              <a:t>Portal vein thrombosis</a:t>
            </a:r>
            <a:r>
              <a:rPr lang="en-IN" dirty="0" smtClean="0"/>
              <a:t>. Contrast-enhanced CT image shows enlargement and lack of enhancement of the main right portal vein (arrow) and peripheral right portal vein branches (arrowheads). Note the transient hepatic attenuation difference (THAD) resulting in increased attenuation of the right hepatic lobe.</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12-105 </a:t>
            </a:r>
            <a:r>
              <a:rPr lang="en-IN" b="1" dirty="0" smtClean="0"/>
              <a:t>Transient hepatic intensity difference (THID) </a:t>
            </a:r>
            <a:r>
              <a:rPr lang="en-IN" dirty="0" smtClean="0"/>
              <a:t>caused by </a:t>
            </a:r>
            <a:r>
              <a:rPr lang="en-IN" dirty="0" err="1" smtClean="0"/>
              <a:t>arterioportal</a:t>
            </a:r>
            <a:r>
              <a:rPr lang="en-IN" dirty="0" smtClean="0"/>
              <a:t> shunting in a patient with cirrhosis. Arterial phase maximum intensity projection (MIP) image (A) from a gadolinium-enhanced T1-weighted MR acquisition shows a wedge-shaped area of peripheral enhancement (arrows) in the anterior segment of the right hepatic lobe with early drainage into a portal vein branch (arrowhead). A coronal arterial phase reconstruction (B) shows similar findings including early drainage into the right portal vein (arrowhead).</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12-106 </a:t>
            </a:r>
            <a:r>
              <a:rPr lang="en-IN" b="1" dirty="0" smtClean="0"/>
              <a:t>Intrahepatic portal vein thrombosis with transient hepatic intensity difference (THID). </a:t>
            </a:r>
            <a:r>
              <a:rPr lang="en-IN" dirty="0" smtClean="0"/>
              <a:t>Arterial phase gadolinium-enhanced T1-weighted MR image (A) shows diffusely increased signal intensity within the posterior segment of the right hepatic lobe due to segmental portal vein thrombosis. Delayed </a:t>
            </a:r>
            <a:r>
              <a:rPr lang="en-IN" dirty="0" err="1" smtClean="0"/>
              <a:t>postcontrast</a:t>
            </a:r>
            <a:r>
              <a:rPr lang="en-IN" dirty="0" smtClean="0"/>
              <a:t> image (B) shows equilibration of the hepatic parenchymal signal intensity. Thrombus can be seen within peripheral branches of the portal vein (arrowheads).</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12-108 </a:t>
            </a:r>
            <a:r>
              <a:rPr lang="en-IN" b="1" dirty="0" smtClean="0"/>
              <a:t>Budd-Chiari syndrome</a:t>
            </a:r>
            <a:r>
              <a:rPr lang="en-IN" dirty="0" smtClean="0"/>
              <a:t>. Arterial phase gadolinium-enhanced T1-weighted MR image (A) shows preferential enhancement of the central portions of the liver surrounding the </a:t>
            </a:r>
            <a:r>
              <a:rPr lang="en-IN" dirty="0" err="1" smtClean="0"/>
              <a:t>unenhanced</a:t>
            </a:r>
            <a:r>
              <a:rPr lang="en-IN" dirty="0" smtClean="0"/>
              <a:t> hepatic veins (arrows). Note the perihepatic ascites. Delayed </a:t>
            </a:r>
            <a:r>
              <a:rPr lang="en-IN" dirty="0" err="1" smtClean="0"/>
              <a:t>postcontrast</a:t>
            </a:r>
            <a:r>
              <a:rPr lang="en-IN" dirty="0" smtClean="0"/>
              <a:t> image (B) demonstrates reversal of the earlier enhancement pattern, with more enhancement peripherally than centrally. The thrombus-containing hepatic veins remain </a:t>
            </a:r>
            <a:r>
              <a:rPr lang="en-IN" dirty="0" err="1" smtClean="0"/>
              <a:t>unenhanced</a:t>
            </a:r>
            <a:r>
              <a:rPr lang="en-IN" dirty="0" smtClean="0"/>
              <a:t>.</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13-55 </a:t>
            </a:r>
            <a:r>
              <a:rPr lang="en-IN" b="1" dirty="0" smtClean="0"/>
              <a:t>Hematobilia</a:t>
            </a:r>
            <a:r>
              <a:rPr lang="en-IN" dirty="0" smtClean="0"/>
              <a:t>. CT demonstrates high attenuation clot throughout the biliary system after a liver biopsy</a:t>
            </a:r>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13-46 </a:t>
            </a:r>
            <a:r>
              <a:rPr lang="en-IN" b="1" dirty="0" smtClean="0"/>
              <a:t>Biliary cystadenoma</a:t>
            </a:r>
            <a:r>
              <a:rPr lang="en-IN" dirty="0" smtClean="0"/>
              <a:t>. A: </a:t>
            </a:r>
            <a:r>
              <a:rPr lang="en-IN" dirty="0" err="1" smtClean="0"/>
              <a:t>Noncontrast</a:t>
            </a:r>
            <a:r>
              <a:rPr lang="en-IN" dirty="0" smtClean="0"/>
              <a:t> computed tomography (CT) of the liver demonstrates a focal low-density mass with subtle septations (arrowheads). B: Contrast-enhanced CT shows enhancement of the septations (arrows), but no enhancement in the cystic components of the mass.</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13-45 </a:t>
            </a:r>
            <a:r>
              <a:rPr lang="en-IN" b="1" dirty="0" smtClean="0"/>
              <a:t>Magnetic resonance </a:t>
            </a:r>
            <a:r>
              <a:rPr lang="en-IN" b="1" dirty="0" err="1" smtClean="0"/>
              <a:t>cholangiopancreatography</a:t>
            </a:r>
            <a:r>
              <a:rPr lang="en-IN" b="1" dirty="0" smtClean="0"/>
              <a:t> (MRCP) of cholangiocarcinoma</a:t>
            </a:r>
            <a:r>
              <a:rPr lang="en-IN" dirty="0" smtClean="0"/>
              <a:t>. A: Axial T2-weighted magnetic resonance image shows dilated intrahepatic ducts with homogenous high T2 signal (arrows). B: Coronal oblique thick-slab MRCP demonstrates extensive intrahepatic </a:t>
            </a:r>
            <a:r>
              <a:rPr lang="en-IN" dirty="0" err="1" smtClean="0"/>
              <a:t>hyperintense</a:t>
            </a:r>
            <a:r>
              <a:rPr lang="en-IN" dirty="0" smtClean="0"/>
              <a:t> T2 signal duct dilatation to the level of the hepatic hilum, with a normal </a:t>
            </a:r>
            <a:r>
              <a:rPr lang="en-IN" dirty="0" err="1" smtClean="0"/>
              <a:t>caliber</a:t>
            </a:r>
            <a:r>
              <a:rPr lang="en-IN" dirty="0" smtClean="0"/>
              <a:t> of the extrahepatic bile duct (arrow). C: Contrast-enhanced T1-weighted image of the liver shows low T1 signal in the dilated intrahepatic ducts (arrowheads).</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12-66 </a:t>
            </a:r>
            <a:r>
              <a:rPr lang="en-IN" b="1" dirty="0" smtClean="0"/>
              <a:t>Epithelioid hemangioendothelioma</a:t>
            </a:r>
            <a:r>
              <a:rPr lang="en-IN" dirty="0" smtClean="0"/>
              <a:t>. </a:t>
            </a:r>
            <a:r>
              <a:rPr lang="en-IN" dirty="0" err="1" smtClean="0"/>
              <a:t>Postcontrast</a:t>
            </a:r>
            <a:r>
              <a:rPr lang="en-IN" dirty="0" smtClean="0"/>
              <a:t> CT (A) demonstrates a large peripheral confluent mass with mild enhancement. The mass is </a:t>
            </a:r>
            <a:r>
              <a:rPr lang="en-IN" dirty="0" err="1" smtClean="0"/>
              <a:t>hypointense</a:t>
            </a:r>
            <a:r>
              <a:rPr lang="en-IN" dirty="0" smtClean="0"/>
              <a:t> on T1-weighted (B) and </a:t>
            </a:r>
            <a:r>
              <a:rPr lang="en-IN" dirty="0" err="1" smtClean="0"/>
              <a:t>hyperintense</a:t>
            </a:r>
            <a:r>
              <a:rPr lang="en-IN" dirty="0" smtClean="0"/>
              <a:t> on T2-weighted (C) MR images</a:t>
            </a:r>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13-44 </a:t>
            </a:r>
            <a:r>
              <a:rPr lang="en-IN" b="1" dirty="0" smtClean="0"/>
              <a:t>Extrahepatic cholangiocarcinoma</a:t>
            </a:r>
            <a:r>
              <a:rPr lang="en-IN" dirty="0" smtClean="0"/>
              <a:t>. A: Contrast-enhanced computed tomography (CT) scan through the liver shows extensive intrahepatic ductal dilatation. B: Contrast-enhanced CT at the level of the liver hilum shows a short segment of a concentrically thickened common bile duct with mural enhancement (arrowheads).</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13-43 </a:t>
            </a:r>
            <a:r>
              <a:rPr lang="en-IN" b="1" dirty="0" smtClean="0"/>
              <a:t>Intrahepatic cholangiocarcinoma</a:t>
            </a:r>
            <a:r>
              <a:rPr lang="en-IN" dirty="0" smtClean="0"/>
              <a:t>. A: Contrast-enhanced computed tomography of the liver shows biliary dilatation with dense material (arrows) filling the bile ducts in the left hepatic lobe. B: Delayed image demonstrates persistent high density in this region.</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13-40 </a:t>
            </a:r>
            <a:r>
              <a:rPr lang="en-IN" b="1" dirty="0" smtClean="0"/>
              <a:t>Primary sclerosing cholangitis</a:t>
            </a:r>
            <a:r>
              <a:rPr lang="en-IN" dirty="0" smtClean="0"/>
              <a:t>. A: Contrast-enhanced T1-weighted images of the liver show intrahepatic biliary dilatation (arrows). B: Thick-slab magnetic resonance </a:t>
            </a:r>
            <a:r>
              <a:rPr lang="en-IN" dirty="0" err="1" smtClean="0"/>
              <a:t>cholangiopancreatography</a:t>
            </a:r>
            <a:r>
              <a:rPr lang="en-IN" dirty="0" smtClean="0"/>
              <a:t> shows multifocal strictures with a </a:t>
            </a:r>
            <a:r>
              <a:rPr lang="en-IN" dirty="0" err="1" smtClean="0"/>
              <a:t>â€œbeadedâ</a:t>
            </a:r>
            <a:r>
              <a:rPr lang="en-IN" dirty="0" smtClean="0"/>
              <a:t>€ appearance of the intrahepatic ducts (arrows). The common duct (C) is irregular, but has a normal </a:t>
            </a:r>
            <a:r>
              <a:rPr lang="en-IN" dirty="0" err="1" smtClean="0"/>
              <a:t>caliber</a:t>
            </a:r>
            <a:r>
              <a:rPr lang="en-IN" dirty="0" smtClean="0"/>
              <a:t>.</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13-38 </a:t>
            </a:r>
            <a:r>
              <a:rPr lang="en-IN" b="1" dirty="0" smtClean="0"/>
              <a:t>Primary sclerosing cholangitis</a:t>
            </a:r>
            <a:r>
              <a:rPr lang="en-IN" dirty="0" smtClean="0"/>
              <a:t>. Endoscopic retrograde </a:t>
            </a:r>
            <a:r>
              <a:rPr lang="en-IN" dirty="0" err="1" smtClean="0"/>
              <a:t>cholangiopancreatography</a:t>
            </a:r>
            <a:r>
              <a:rPr lang="en-IN" dirty="0" smtClean="0"/>
              <a:t> shows multifocal strictures (arrows) involving the intrahepatic and extrahepatic biliary ducts.</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13-35 </a:t>
            </a:r>
            <a:r>
              <a:rPr lang="en-IN" b="1" dirty="0" smtClean="0"/>
              <a:t>Cholangitis</a:t>
            </a:r>
            <a:r>
              <a:rPr lang="en-IN" dirty="0" smtClean="0"/>
              <a:t>. Thick-slab magnetic resonance </a:t>
            </a:r>
            <a:r>
              <a:rPr lang="en-IN" dirty="0" err="1" smtClean="0"/>
              <a:t>cholangiopancreatography</a:t>
            </a:r>
            <a:r>
              <a:rPr lang="en-IN" dirty="0" smtClean="0"/>
              <a:t> shows irregularity of the intrahepatic bile ducts (arrowheads).</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13-34 </a:t>
            </a:r>
            <a:r>
              <a:rPr lang="en-IN" b="1" dirty="0" smtClean="0"/>
              <a:t>Cholangitis</a:t>
            </a:r>
            <a:r>
              <a:rPr lang="en-IN" dirty="0" smtClean="0"/>
              <a:t>. Contrast-enhanced T1-weighted magnetic resonance image of the liver shows bright enhancement of the intrahepatic biliary radicals (arrows), consistent with biliary inflammation.</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13-31 </a:t>
            </a:r>
            <a:r>
              <a:rPr lang="en-IN" b="1" dirty="0" smtClean="0"/>
              <a:t>Caroli disease</a:t>
            </a:r>
            <a:r>
              <a:rPr lang="en-IN" dirty="0" smtClean="0"/>
              <a:t>. A: Contrast-enhanced computed tomography of the liver shows numerous non-enhancing cystic structures (arrows) in the hepatic parenchyma. These represent focally dilated biliary ducts. B: Magnified image of the liver shows central foci of high density (arrowheads), which represent vessels surrounded by the dilated ducts, the </a:t>
            </a:r>
            <a:r>
              <a:rPr lang="en-IN" dirty="0" err="1" smtClean="0"/>
              <a:t>â€œcentral</a:t>
            </a:r>
            <a:r>
              <a:rPr lang="en-IN" dirty="0" smtClean="0"/>
              <a:t> </a:t>
            </a:r>
            <a:r>
              <a:rPr lang="en-IN" dirty="0" err="1" smtClean="0"/>
              <a:t>dotâ</a:t>
            </a:r>
            <a:r>
              <a:rPr lang="en-IN" dirty="0" smtClean="0"/>
              <a:t>€ sign.</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13-26 </a:t>
            </a:r>
            <a:r>
              <a:rPr lang="en-IN" b="1" dirty="0" err="1" smtClean="0"/>
              <a:t>Adenomyomatosis</a:t>
            </a:r>
            <a:r>
              <a:rPr lang="en-IN" dirty="0" smtClean="0"/>
              <a:t>. </a:t>
            </a:r>
            <a:r>
              <a:rPr lang="en-IN" dirty="0" err="1" smtClean="0"/>
              <a:t>Grayscale</a:t>
            </a:r>
            <a:r>
              <a:rPr lang="en-IN" dirty="0" smtClean="0"/>
              <a:t> ultrasound of the gallbladder demonstrates echogenic </a:t>
            </a:r>
            <a:r>
              <a:rPr lang="en-IN" dirty="0" err="1" smtClean="0"/>
              <a:t>â€œcomet</a:t>
            </a:r>
            <a:r>
              <a:rPr lang="en-IN" dirty="0" smtClean="0"/>
              <a:t> </a:t>
            </a:r>
            <a:r>
              <a:rPr lang="en-IN" dirty="0" err="1" smtClean="0"/>
              <a:t>tailâ</a:t>
            </a:r>
            <a:r>
              <a:rPr lang="en-IN" dirty="0" smtClean="0"/>
              <a:t>€ </a:t>
            </a:r>
            <a:r>
              <a:rPr lang="en-IN" dirty="0" err="1" smtClean="0"/>
              <a:t>artifacts</a:t>
            </a:r>
            <a:r>
              <a:rPr lang="en-IN" dirty="0" smtClean="0"/>
              <a:t> (arrows) arising from the wall and projecting into the gallbladder lumen.</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13-24 </a:t>
            </a:r>
            <a:r>
              <a:rPr lang="en-IN" b="1" dirty="0" smtClean="0"/>
              <a:t>Porcelain gallbladder</a:t>
            </a:r>
            <a:r>
              <a:rPr lang="en-IN" dirty="0" smtClean="0"/>
              <a:t>. A: Contrast-enhanced computed tomography (CT) shows extensive calcification in the wall of a contracted gallbladder. When it is this diffuse, the wall calcification may be difficult to differentiate from cholelithiasis. B: CT image of another patient demonstrates discontinuous mural calcification.</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13-5 </a:t>
            </a:r>
            <a:r>
              <a:rPr lang="en-IN" b="1" dirty="0" smtClean="0"/>
              <a:t>Hematobilia</a:t>
            </a:r>
            <a:r>
              <a:rPr lang="en-IN" dirty="0" smtClean="0"/>
              <a:t>. Contrast-enhanced computed tomography image shows high-attenuation clot (C) in the gallbladder.</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12-67 </a:t>
            </a:r>
            <a:r>
              <a:rPr lang="en-IN" b="1" dirty="0" smtClean="0"/>
              <a:t>Angiosarcoma. </a:t>
            </a:r>
            <a:r>
              <a:rPr lang="en-IN" dirty="0" smtClean="0"/>
              <a:t>Contrast-enhanced CT image shows a vascular right hepatic lobe mass with irregular areas of central and peripheral enhancement. The high attenuation material (arrowheads) adjacent to the lesion represents perihepatic blood secondary to capsular rupture.</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14-40 </a:t>
            </a:r>
            <a:r>
              <a:rPr lang="en-IN" b="1" dirty="0" smtClean="0"/>
              <a:t>Splenic artery aneurysm </a:t>
            </a:r>
            <a:r>
              <a:rPr lang="en-IN" dirty="0" smtClean="0"/>
              <a:t>(A) in a patient with a history of pancreatitis. Note pancreatic calcifications (arrowheads). S, spleen.</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14-36 </a:t>
            </a:r>
            <a:r>
              <a:rPr lang="en-IN" b="1" dirty="0" smtClean="0"/>
              <a:t>Secondary hemochromatosis</a:t>
            </a:r>
            <a:r>
              <a:rPr lang="en-IN" dirty="0" smtClean="0"/>
              <a:t>. Iron deposition in the reticuloendothelial system has caused loss of signal in both liver and spleen on this T1-weighted magnetic resonance image (repetition time, 140 ms; echo time, 4 ms; flip angle, 80 degrees).</a:t>
            </a:r>
          </a:p>
          <a:p>
            <a:endParaRPr lang="en-IN" dirty="0" smtClean="0"/>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14-10 </a:t>
            </a:r>
            <a:r>
              <a:rPr lang="en-IN" b="1" dirty="0" smtClean="0"/>
              <a:t>Wandering spleen</a:t>
            </a:r>
            <a:r>
              <a:rPr lang="en-IN" dirty="0" smtClean="0"/>
              <a:t>. A: No splenic shadow is seen in the left upper abdomen. K, kidney. B: The spleen (S) is seen in the lower </a:t>
            </a:r>
            <a:r>
              <a:rPr lang="en-IN" dirty="0" err="1" smtClean="0"/>
              <a:t>midabdomen</a:t>
            </a:r>
            <a:r>
              <a:rPr lang="en-IN" dirty="0" smtClean="0"/>
              <a:t> and mimics the appearance of an abdominal </a:t>
            </a:r>
            <a:r>
              <a:rPr lang="en-IN" dirty="0" err="1" smtClean="0"/>
              <a:t>tumor</a:t>
            </a:r>
            <a:r>
              <a:rPr lang="en-IN" dirty="0" smtClean="0"/>
              <a:t>, Arrow, splenic hila. C: Sagittal reconstruction shows the splenic vein (arrows) running cephalad. Marked splenomegaly in this case is secondary to mononucleosis. K, kidney; P, psoas muscle.</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15-103 </a:t>
            </a:r>
            <a:r>
              <a:rPr lang="en-IN" b="1" dirty="0" smtClean="0"/>
              <a:t>Traumatic pancreatic laceration </a:t>
            </a:r>
            <a:r>
              <a:rPr lang="en-IN" dirty="0" smtClean="0"/>
              <a:t>in a 23-year-old man involved in a motor vehicle collision. Contrast-enhanced computed tomography through the level of the portal confluence demonstrates abrupt discontinuity of pancreatic enhancement at the junction of the neck and head, consistent with pancreas laceration. Fluid is seen tracking into the anterior </a:t>
            </a:r>
            <a:r>
              <a:rPr lang="en-IN" dirty="0" err="1" smtClean="0"/>
              <a:t>pararenal</a:t>
            </a:r>
            <a:r>
              <a:rPr lang="en-IN" dirty="0" smtClean="0"/>
              <a:t> space bilaterally. Large stellate hepatic laceration with active extravasation is also noted. The pattern of small bowel and adrenal enhancement is consistent with shock (hypotension and hypovolemia).</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15-101 </a:t>
            </a:r>
            <a:r>
              <a:rPr lang="en-IN" b="1" dirty="0" smtClean="0"/>
              <a:t>Fatty replacement of the pancreas </a:t>
            </a:r>
            <a:r>
              <a:rPr lang="en-IN" dirty="0" smtClean="0"/>
              <a:t>in a 35-year-old man with cystic fibrosis. A: Portal venous phase 7-mm computed tomography image at the level of the splenic vein portal confluence demonstrates slightly heterogeneous fat replacing the superior head, neck, and body of the pancreas. B: 3 cm inferiorly, faint soft tissue capsule is seen surrounding the fat replacing the pancreatic head, normally located to the right of the superior mesenteric vessels (arrow).</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15-100 </a:t>
            </a:r>
            <a:r>
              <a:rPr lang="en-IN" b="1" dirty="0" smtClean="0"/>
              <a:t>Autoimmune pancreatitis </a:t>
            </a:r>
            <a:r>
              <a:rPr lang="en-IN" dirty="0" smtClean="0"/>
              <a:t>in a 27-year-old woman with autoimmune hepatitis. A: Pre-intravenous contrast 5-mm image demonstrates global enlargement of the pancreas. B: Portal venous phase 5-mm computed tomography image demonstrates homogeneous enhancement with several large vascular channels seen in the grossly enlarged pancreas. C: Diffuse enlargement included the pancreatic head, which is smooth in contour, normal and homogeneous in attenuation, and without evidence of ductal dilatation. No low attenuation peripheral capsule is seen, as has been reported in some patients with autoimmune pancreatitis. Note incidental jejunal intussusception (*).</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15-97 </a:t>
            </a:r>
            <a:r>
              <a:rPr lang="en-IN" b="1" dirty="0" smtClean="0"/>
              <a:t>Chronic pancreatitis with chronic splenic vein thrombosis</a:t>
            </a:r>
            <a:r>
              <a:rPr lang="en-IN" dirty="0" smtClean="0"/>
              <a:t>. A: A 5-mm portal venous phase computed tomography image demonstrates atrophy of the pancreatic body and tail with 1 cm calcification, possibly within the main pancreatic duct. Note patency of splenic vein to the tail/body junction. Upstream to this level, no normal splenic vein could be seen coursing towards the hilum. B: 5 cm cephalad, extensive varices of the posterior gastric wall in the gastroepiploic distribution are noted due to chronic thrombosis of the splenic vein near the hilum.</a:t>
            </a:r>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15-96 </a:t>
            </a:r>
            <a:r>
              <a:rPr lang="en-IN" b="1" dirty="0" smtClean="0"/>
              <a:t>Chronic pancreatitis with </a:t>
            </a:r>
            <a:r>
              <a:rPr lang="en-IN" b="1" dirty="0" err="1" smtClean="0"/>
              <a:t>pancreatico</a:t>
            </a:r>
            <a:r>
              <a:rPr lang="en-IN" b="1" dirty="0" smtClean="0"/>
              <a:t>-pleural fistula</a:t>
            </a:r>
            <a:r>
              <a:rPr lang="en-IN" dirty="0" smtClean="0"/>
              <a:t>. A: A 7-mm portal venous phase computed tomography (CT) image through the superior pancreatic head level demonstrates an ovoid 2.5 (1.5 cm fluid collection in the pancreatic neck. Note fluid also dissecting around the left hepatic lobe. B: A 7-mm CT image located 8 cm superior to the pancreatic neck demonstrates well-defined track of fluid in the posterior mediastinum. C: 15 cm superiorly to A, focal tubular fluid collections in the posterior mediastinum have tracked further into the chest. Note partial loculation of pleural fluid within the right hemithorax. Communication between the pancreatic duct, retroperitoneal and posterior mediastinal fluid tracks, and right pleural space was demonstrated on subsequent endoscopic retrograde </a:t>
            </a:r>
            <a:r>
              <a:rPr lang="en-IN" dirty="0" err="1" smtClean="0"/>
              <a:t>cholangiopancreatography</a:t>
            </a:r>
            <a:r>
              <a:rPr lang="en-IN" dirty="0" smtClean="0"/>
              <a:t>.</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15-95 </a:t>
            </a:r>
            <a:r>
              <a:rPr lang="en-IN" b="1" dirty="0" smtClean="0"/>
              <a:t>Chronic pancreatitis with pseudocyst dissecting into wall of stomach</a:t>
            </a:r>
            <a:r>
              <a:rPr lang="en-IN" dirty="0" smtClean="0"/>
              <a:t>. A: A 5-mm oral-contrast-only computed tomography (CT) image through the upper abdomen demonstrates well-circumscribed 8 Ã— 7 cm fluid collection dissecting within the posterior gastric wall. B: 4 cm inferiorly, inflammatory change is seen surrounding the superior pancreatic body, which contains several low attenuation collections representing either intrapancreatic pseudocysts or dilated duct. No calcifications are noted. C: Spot radiograph from endoscopic retrograde </a:t>
            </a:r>
            <a:r>
              <a:rPr lang="en-IN" dirty="0" err="1" smtClean="0"/>
              <a:t>cholangiopancreatography</a:t>
            </a:r>
            <a:r>
              <a:rPr lang="en-IN" dirty="0" smtClean="0"/>
              <a:t> (ERCP) with injection into the major papilla shows irregularity of the </a:t>
            </a:r>
            <a:r>
              <a:rPr lang="en-IN" dirty="0" err="1" smtClean="0"/>
              <a:t>nondilated</a:t>
            </a:r>
            <a:r>
              <a:rPr lang="en-IN" dirty="0" smtClean="0"/>
              <a:t> main pancreatic duct with several focal strictures and two areas of extravasation into complex tracks, likely leading to the pseudocysts seen on CT. By Cambridge classification, this represents severe chronic pancreatitis.</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15-94 </a:t>
            </a:r>
            <a:r>
              <a:rPr lang="en-IN" b="1" dirty="0" smtClean="0"/>
              <a:t>Chronic pancreatitis with pseudocyst dissecting into the superior recess lesser sac</a:t>
            </a:r>
            <a:r>
              <a:rPr lang="en-IN" dirty="0" smtClean="0"/>
              <a:t>. A 7-mm portal venous phase computed tomography image demonstrates well-defined focal fluid collection within the potential space of the peritoneal folds creating the superior recess of the lesser sac, producing some adjacent mass effect on the hepatic parenchyma.</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12-68 </a:t>
            </a:r>
            <a:r>
              <a:rPr lang="en-IN" b="1" dirty="0" smtClean="0"/>
              <a:t>Hepatic non-Hodgkin lymphoma </a:t>
            </a:r>
            <a:r>
              <a:rPr lang="en-IN" dirty="0" smtClean="0"/>
              <a:t>in two patients. Contrast-enhanced CT image (A) shows a large confluent </a:t>
            </a:r>
            <a:r>
              <a:rPr lang="en-IN" dirty="0" err="1" smtClean="0"/>
              <a:t>hypoattenuating</a:t>
            </a:r>
            <a:r>
              <a:rPr lang="en-IN" dirty="0" smtClean="0"/>
              <a:t> mass in the left hepatic lobe, with adjacent gastrohepatic ligament lymphadenopathy (arrows). Contrast-enhanced CT image (B) shows multiple relatively homogeneous </a:t>
            </a:r>
            <a:r>
              <a:rPr lang="en-IN" dirty="0" err="1" smtClean="0"/>
              <a:t>hypoattenuating</a:t>
            </a:r>
            <a:r>
              <a:rPr lang="en-IN" dirty="0" smtClean="0"/>
              <a:t> hepatic masses in a patient with primary nasopharyngeal lymphoma.</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15-90 </a:t>
            </a:r>
            <a:r>
              <a:rPr lang="en-IN" b="1" dirty="0" smtClean="0"/>
              <a:t>Post pancreatitis splenic artery pseudoaneurysm</a:t>
            </a:r>
            <a:r>
              <a:rPr lang="en-IN" dirty="0" smtClean="0"/>
              <a:t>. A: Well-circumscribed, ovoid, 4 Ã— 2 cm structure is seen anterior to the body of the pancreas on </a:t>
            </a:r>
            <a:r>
              <a:rPr lang="en-IN" dirty="0" err="1" smtClean="0"/>
              <a:t>precontrast</a:t>
            </a:r>
            <a:r>
              <a:rPr lang="en-IN" dirty="0" smtClean="0"/>
              <a:t> computed tomography (CT). The curvilinear high density within the right aspect of the lesion represents fresh clot. B: Contrast-enhanced CT through the same level demonstrates enhancement of blood within the lumen of the pseudoaneurysm, surrounded by clot.</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12-77 </a:t>
            </a:r>
            <a:r>
              <a:rPr lang="en-IN" b="1" dirty="0" smtClean="0"/>
              <a:t>Pyogenic abscess</a:t>
            </a:r>
            <a:r>
              <a:rPr lang="en-IN" dirty="0" smtClean="0"/>
              <a:t>. </a:t>
            </a:r>
            <a:r>
              <a:rPr lang="en-IN" dirty="0" err="1" smtClean="0"/>
              <a:t>Unenhanced</a:t>
            </a:r>
            <a:r>
              <a:rPr lang="en-IN" dirty="0" smtClean="0"/>
              <a:t> T2-weighted MR image (A) shows a small </a:t>
            </a:r>
            <a:r>
              <a:rPr lang="en-IN" dirty="0" err="1" smtClean="0"/>
              <a:t>hyperintense</a:t>
            </a:r>
            <a:r>
              <a:rPr lang="en-IN" dirty="0" smtClean="0"/>
              <a:t> hepatic mass. The mass is surrounded by a local area of slightly increased signal intensity due to </a:t>
            </a:r>
            <a:r>
              <a:rPr lang="en-IN" dirty="0" err="1" smtClean="0"/>
              <a:t>perilesional</a:t>
            </a:r>
            <a:r>
              <a:rPr lang="en-IN" dirty="0" smtClean="0"/>
              <a:t> </a:t>
            </a:r>
            <a:r>
              <a:rPr lang="en-IN" dirty="0" err="1" smtClean="0"/>
              <a:t>edema</a:t>
            </a:r>
            <a:r>
              <a:rPr lang="en-IN" dirty="0" smtClean="0"/>
              <a:t>. Arterial phase gadolinium-enhanced T1-weighted image (B) shows that the mass is cystic with an enhancing wall. The wall is bordered by a partial </a:t>
            </a:r>
            <a:r>
              <a:rPr lang="en-IN" dirty="0" err="1" smtClean="0"/>
              <a:t>hypointense</a:t>
            </a:r>
            <a:r>
              <a:rPr lang="en-IN" dirty="0" smtClean="0"/>
              <a:t> rim (arrows) due to </a:t>
            </a:r>
            <a:r>
              <a:rPr lang="en-IN" dirty="0" err="1" smtClean="0"/>
              <a:t>edema</a:t>
            </a:r>
            <a:r>
              <a:rPr lang="en-IN" dirty="0" smtClean="0"/>
              <a:t> and an irregular area of </a:t>
            </a:r>
            <a:r>
              <a:rPr lang="en-IN" dirty="0" err="1" smtClean="0"/>
              <a:t>hyperintensity</a:t>
            </a:r>
            <a:r>
              <a:rPr lang="en-IN" dirty="0" smtClean="0"/>
              <a:t> (arrowheads) related to </a:t>
            </a:r>
            <a:r>
              <a:rPr lang="en-IN" dirty="0" err="1" smtClean="0"/>
              <a:t>hyperemia</a:t>
            </a:r>
            <a:r>
              <a:rPr lang="en-IN" dirty="0" smtClean="0"/>
              <a:t>. Portal venous phase image better demonstrates the enhancing wall and the lobulated contour of the abscess.</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12-85 </a:t>
            </a:r>
            <a:r>
              <a:rPr lang="en-IN" b="1" dirty="0" smtClean="0"/>
              <a:t>Multifocal hepatic steatosis</a:t>
            </a:r>
            <a:r>
              <a:rPr lang="en-IN" dirty="0" smtClean="0"/>
              <a:t>. Contrast-enhanced CT images (A, B) demonstrate multiple round and irregular </a:t>
            </a:r>
            <a:r>
              <a:rPr lang="en-IN" dirty="0" err="1" smtClean="0"/>
              <a:t>hypoattenuating</a:t>
            </a:r>
            <a:r>
              <a:rPr lang="en-IN" dirty="0" smtClean="0"/>
              <a:t> areas throughout the liver. Note that many of the lesions, particularly those near the dome, have a perivascular distribution.</a:t>
            </a:r>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12-87 </a:t>
            </a:r>
            <a:r>
              <a:rPr lang="en-IN" b="1" dirty="0" smtClean="0"/>
              <a:t>Cirrhosis</a:t>
            </a:r>
            <a:r>
              <a:rPr lang="en-IN" dirty="0" smtClean="0"/>
              <a:t>. Contrast-enhanced CT image shows </a:t>
            </a:r>
            <a:r>
              <a:rPr lang="en-IN" dirty="0" err="1" smtClean="0"/>
              <a:t>nodularity</a:t>
            </a:r>
            <a:r>
              <a:rPr lang="en-IN" dirty="0" smtClean="0"/>
              <a:t> of the liver contour with atrophy of the medial segment (M) and enlargement of the lateral segment (L) of the left hepatic lobe. Note the characteristic prominent notch (arrow) in the right posterior surface of the liver.</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12-89 </a:t>
            </a:r>
            <a:r>
              <a:rPr lang="en-IN" b="1" dirty="0" smtClean="0"/>
              <a:t>Regenerative nodules</a:t>
            </a:r>
            <a:r>
              <a:rPr lang="en-IN" dirty="0" smtClean="0"/>
              <a:t>. Multiple peripheral hepatic nodules (arrowheads) appear relatively </a:t>
            </a:r>
            <a:r>
              <a:rPr lang="en-IN" dirty="0" err="1" smtClean="0"/>
              <a:t>hyperattenuating</a:t>
            </a:r>
            <a:r>
              <a:rPr lang="en-IN" dirty="0" smtClean="0"/>
              <a:t> prior to contrast medium administration (A), owing to a combination of high iron content and steatosis of the remaining liver parenchyma. The nodules are </a:t>
            </a:r>
            <a:r>
              <a:rPr lang="en-IN" dirty="0" err="1" smtClean="0"/>
              <a:t>isoattenuating</a:t>
            </a:r>
            <a:r>
              <a:rPr lang="en-IN" dirty="0" smtClean="0"/>
              <a:t> during the hepatic arterial phase (B) and </a:t>
            </a:r>
            <a:r>
              <a:rPr lang="en-IN" dirty="0" err="1" smtClean="0"/>
              <a:t>hypoattenuating</a:t>
            </a:r>
            <a:r>
              <a:rPr lang="en-IN" dirty="0" smtClean="0"/>
              <a:t> during the portal venous phase (C).</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12-90 </a:t>
            </a:r>
            <a:r>
              <a:rPr lang="en-IN" b="1" dirty="0" smtClean="0"/>
              <a:t>Cirrhosis</a:t>
            </a:r>
            <a:r>
              <a:rPr lang="en-IN" dirty="0" smtClean="0"/>
              <a:t>. </a:t>
            </a:r>
            <a:r>
              <a:rPr lang="en-IN" dirty="0" err="1" smtClean="0"/>
              <a:t>Unenhanced</a:t>
            </a:r>
            <a:r>
              <a:rPr lang="en-IN" dirty="0" smtClean="0"/>
              <a:t> (A) and delayed contrast-enhanced (B) T1-weighted spoiled gradient echo images demonstrate </a:t>
            </a:r>
            <a:r>
              <a:rPr lang="en-IN" dirty="0" err="1" smtClean="0"/>
              <a:t>nodularity</a:t>
            </a:r>
            <a:r>
              <a:rPr lang="en-IN" dirty="0" smtClean="0"/>
              <a:t> of the liver contour secondary to innumerable small regenerative nodules. Fibrotic septa surrounding the regenerative nodules appear </a:t>
            </a:r>
            <a:r>
              <a:rPr lang="en-IN" dirty="0" err="1" smtClean="0"/>
              <a:t>hypointense</a:t>
            </a:r>
            <a:r>
              <a:rPr lang="en-IN" dirty="0" smtClean="0"/>
              <a:t> </a:t>
            </a:r>
            <a:r>
              <a:rPr lang="en-IN" dirty="0" err="1" smtClean="0"/>
              <a:t>precontrast</a:t>
            </a:r>
            <a:r>
              <a:rPr lang="en-IN" dirty="0" smtClean="0"/>
              <a:t> (A) and </a:t>
            </a:r>
            <a:r>
              <a:rPr lang="en-IN" dirty="0" err="1" smtClean="0"/>
              <a:t>hyperintense</a:t>
            </a:r>
            <a:r>
              <a:rPr lang="en-IN" dirty="0" smtClean="0"/>
              <a:t> on the delayed </a:t>
            </a:r>
            <a:r>
              <a:rPr lang="en-IN" dirty="0" err="1" smtClean="0"/>
              <a:t>postcontrast</a:t>
            </a:r>
            <a:r>
              <a:rPr lang="en-IN" dirty="0" smtClean="0"/>
              <a:t> image (B).</a:t>
            </a:r>
          </a:p>
          <a:p>
            <a:endParaRPr lang="en-IN" dirty="0"/>
          </a:p>
        </p:txBody>
      </p:sp>
      <p:sp>
        <p:nvSpPr>
          <p:cNvPr id="4" name="Slide Number Placeholder 3"/>
          <p:cNvSpPr>
            <a:spLocks noGrp="1"/>
          </p:cNvSpPr>
          <p:nvPr>
            <p:ph type="sldNum" sz="quarter" idx="10"/>
          </p:nvPr>
        </p:nvSpPr>
        <p:spPr/>
        <p:txBody>
          <a:bodyPr/>
          <a:lstStyle/>
          <a:p>
            <a:fld id="{19F2D003-7AE5-4B8E-A8D2-B23060D9A5FE}"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3"/>
          <a:srcRect/>
          <a:stretch>
            <a:fillRect/>
          </a:stretch>
        </p:blipFill>
        <p:spPr bwMode="auto">
          <a:xfrm>
            <a:off x="217407" y="2133600"/>
            <a:ext cx="8709186" cy="2590800"/>
          </a:xfrm>
          <a:prstGeom prst="rect">
            <a:avLst/>
          </a:prstGeom>
          <a:noFill/>
          <a:ln w="9525">
            <a:noFill/>
            <a:miter lim="800000"/>
            <a:headEnd/>
            <a:tailEnd/>
          </a:ln>
          <a:effectLst/>
        </p:spPr>
      </p:pic>
      <p:sp>
        <p:nvSpPr>
          <p:cNvPr id="5" name="TextBox 4"/>
          <p:cNvSpPr txBox="1"/>
          <p:nvPr/>
        </p:nvSpPr>
        <p:spPr>
          <a:xfrm>
            <a:off x="228600" y="5029200"/>
            <a:ext cx="8686800" cy="369332"/>
          </a:xfrm>
          <a:prstGeom prst="rect">
            <a:avLst/>
          </a:prstGeom>
          <a:noFill/>
        </p:spPr>
        <p:txBody>
          <a:bodyPr wrap="square" rtlCol="0">
            <a:spAutoFit/>
          </a:bodyPr>
          <a:lstStyle/>
          <a:p>
            <a:r>
              <a:rPr lang="en-IN" dirty="0" err="1" smtClean="0"/>
              <a:t>Unenhanced</a:t>
            </a:r>
            <a:r>
              <a:rPr lang="en-IN" dirty="0" smtClean="0"/>
              <a:t> (A) and delayed contrast-enhanced (B) T1-weighted spoiled gradient echo </a:t>
            </a:r>
            <a:r>
              <a:rPr lang="en-IN" dirty="0" err="1" smtClean="0"/>
              <a:t>i</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3"/>
          <a:srcRect/>
          <a:stretch>
            <a:fillRect/>
          </a:stretch>
        </p:blipFill>
        <p:spPr bwMode="auto">
          <a:xfrm>
            <a:off x="1738313" y="1366838"/>
            <a:ext cx="5667375" cy="4124325"/>
          </a:xfrm>
          <a:prstGeom prst="rect">
            <a:avLst/>
          </a:prstGeom>
          <a:noFill/>
          <a:ln w="9525">
            <a:noFill/>
            <a:miter lim="800000"/>
            <a:headEnd/>
            <a:tailEnd/>
          </a:ln>
          <a:effectLst/>
        </p:spPr>
      </p:pic>
      <p:sp>
        <p:nvSpPr>
          <p:cNvPr id="5" name="TextBox 4"/>
          <p:cNvSpPr txBox="1"/>
          <p:nvPr/>
        </p:nvSpPr>
        <p:spPr>
          <a:xfrm>
            <a:off x="0" y="5486400"/>
            <a:ext cx="8839200" cy="646331"/>
          </a:xfrm>
          <a:prstGeom prst="rect">
            <a:avLst/>
          </a:prstGeom>
          <a:noFill/>
        </p:spPr>
        <p:txBody>
          <a:bodyPr wrap="square" rtlCol="0">
            <a:spAutoFit/>
          </a:bodyPr>
          <a:lstStyle/>
          <a:p>
            <a:r>
              <a:rPr lang="en-IN" dirty="0" smtClean="0"/>
              <a:t>Contrast-enhanced CT (A) </a:t>
            </a:r>
            <a:r>
              <a:rPr lang="en-IN" dirty="0" err="1" smtClean="0"/>
              <a:t>Unenhanced</a:t>
            </a:r>
            <a:r>
              <a:rPr lang="en-IN" dirty="0" smtClean="0"/>
              <a:t> coronal T1-weighted gradient echo MR image (B) delayed gadolinium-enhanced image (C), </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3"/>
          <a:srcRect/>
          <a:stretch>
            <a:fillRect/>
          </a:stretch>
        </p:blipFill>
        <p:spPr bwMode="auto">
          <a:xfrm>
            <a:off x="1738313" y="2405063"/>
            <a:ext cx="5667375" cy="2047875"/>
          </a:xfrm>
          <a:prstGeom prst="rect">
            <a:avLst/>
          </a:prstGeom>
          <a:noFill/>
          <a:ln w="9525">
            <a:noFill/>
            <a:miter lim="800000"/>
            <a:headEnd/>
            <a:tailEnd/>
          </a:ln>
          <a:effectLst/>
        </p:spPr>
      </p:pic>
      <p:sp>
        <p:nvSpPr>
          <p:cNvPr id="5" name="TextBox 4"/>
          <p:cNvSpPr txBox="1"/>
          <p:nvPr/>
        </p:nvSpPr>
        <p:spPr>
          <a:xfrm>
            <a:off x="609600" y="5181600"/>
            <a:ext cx="7848600" cy="369332"/>
          </a:xfrm>
          <a:prstGeom prst="rect">
            <a:avLst/>
          </a:prstGeom>
          <a:noFill/>
        </p:spPr>
        <p:txBody>
          <a:bodyPr wrap="square" rtlCol="0">
            <a:spAutoFit/>
          </a:bodyPr>
          <a:lstStyle/>
          <a:p>
            <a:pPr algn="ctr"/>
            <a:r>
              <a:rPr lang="en-IN" dirty="0" smtClean="0"/>
              <a:t>T1-weighted spin-echo MR image (A) T2-weighted spin-echo image (B), </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3"/>
          <a:srcRect/>
          <a:stretch>
            <a:fillRect/>
          </a:stretch>
        </p:blipFill>
        <p:spPr bwMode="auto">
          <a:xfrm>
            <a:off x="1738313" y="2252663"/>
            <a:ext cx="5667375" cy="23526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3"/>
          <a:srcRect/>
          <a:stretch>
            <a:fillRect/>
          </a:stretch>
        </p:blipFill>
        <p:spPr bwMode="auto">
          <a:xfrm>
            <a:off x="2667000" y="2028825"/>
            <a:ext cx="3810000" cy="28003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p:cNvPicPr>
            <a:picLocks noChangeAspect="1" noChangeArrowheads="1"/>
          </p:cNvPicPr>
          <p:nvPr/>
        </p:nvPicPr>
        <p:blipFill>
          <a:blip r:embed="rId3"/>
          <a:srcRect/>
          <a:stretch>
            <a:fillRect/>
          </a:stretch>
        </p:blipFill>
        <p:spPr bwMode="auto">
          <a:xfrm>
            <a:off x="797287" y="1600200"/>
            <a:ext cx="7203713" cy="3014663"/>
          </a:xfrm>
          <a:prstGeom prst="rect">
            <a:avLst/>
          </a:prstGeom>
          <a:noFill/>
          <a:ln w="9525">
            <a:noFill/>
            <a:miter lim="800000"/>
            <a:headEnd/>
            <a:tailEnd/>
          </a:ln>
          <a:effectLst/>
        </p:spPr>
      </p:pic>
      <p:sp>
        <p:nvSpPr>
          <p:cNvPr id="5" name="TextBox 4"/>
          <p:cNvSpPr txBox="1"/>
          <p:nvPr/>
        </p:nvSpPr>
        <p:spPr>
          <a:xfrm>
            <a:off x="304800" y="4953000"/>
            <a:ext cx="8610600" cy="646331"/>
          </a:xfrm>
          <a:prstGeom prst="rect">
            <a:avLst/>
          </a:prstGeom>
          <a:noFill/>
        </p:spPr>
        <p:txBody>
          <a:bodyPr wrap="square" rtlCol="0">
            <a:spAutoFit/>
          </a:bodyPr>
          <a:lstStyle/>
          <a:p>
            <a:r>
              <a:rPr lang="en-IN" dirty="0" smtClean="0"/>
              <a:t>Arterial phase maximum intensity projection (MIP) image (A) from a gadolinium-enhanced T1-weighted MR acquisition .Coronal arterial phase reconstruction (B) </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p:cNvPicPr>
            <a:picLocks noChangeAspect="1" noChangeArrowheads="1"/>
          </p:cNvPicPr>
          <p:nvPr/>
        </p:nvPicPr>
        <p:blipFill>
          <a:blip r:embed="rId3"/>
          <a:srcRect/>
          <a:stretch>
            <a:fillRect/>
          </a:stretch>
        </p:blipFill>
        <p:spPr bwMode="auto">
          <a:xfrm>
            <a:off x="1738313" y="2319338"/>
            <a:ext cx="5667375" cy="2219325"/>
          </a:xfrm>
          <a:prstGeom prst="rect">
            <a:avLst/>
          </a:prstGeom>
          <a:noFill/>
          <a:ln w="9525">
            <a:noFill/>
            <a:miter lim="800000"/>
            <a:headEnd/>
            <a:tailEnd/>
          </a:ln>
          <a:effectLst/>
        </p:spPr>
      </p:pic>
      <p:sp>
        <p:nvSpPr>
          <p:cNvPr id="5" name="TextBox 4"/>
          <p:cNvSpPr txBox="1"/>
          <p:nvPr/>
        </p:nvSpPr>
        <p:spPr>
          <a:xfrm>
            <a:off x="0" y="5105400"/>
            <a:ext cx="8915400" cy="369332"/>
          </a:xfrm>
          <a:prstGeom prst="rect">
            <a:avLst/>
          </a:prstGeom>
          <a:noFill/>
        </p:spPr>
        <p:txBody>
          <a:bodyPr wrap="square" rtlCol="0">
            <a:spAutoFit/>
          </a:bodyPr>
          <a:lstStyle/>
          <a:p>
            <a:r>
              <a:rPr lang="en-IN" dirty="0" smtClean="0"/>
              <a:t>Arterial phase gadolinium-enhanced T1-weighted MR </a:t>
            </a:r>
            <a:r>
              <a:rPr lang="en-IN" dirty="0" err="1" smtClean="0"/>
              <a:t>i</a:t>
            </a:r>
            <a:r>
              <a:rPr lang="en-IN" dirty="0" smtClean="0"/>
              <a:t> (A) Delayed </a:t>
            </a:r>
            <a:r>
              <a:rPr lang="en-IN" dirty="0" err="1" smtClean="0"/>
              <a:t>postcontrast</a:t>
            </a:r>
            <a:r>
              <a:rPr lang="en-IN" dirty="0" smtClean="0"/>
              <a:t> image (B) </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3"/>
          <a:srcRect/>
          <a:stretch>
            <a:fillRect/>
          </a:stretch>
        </p:blipFill>
        <p:spPr bwMode="auto">
          <a:xfrm>
            <a:off x="884568" y="1905000"/>
            <a:ext cx="7345032" cy="2481263"/>
          </a:xfrm>
          <a:prstGeom prst="rect">
            <a:avLst/>
          </a:prstGeom>
          <a:noFill/>
          <a:ln w="9525">
            <a:noFill/>
            <a:miter lim="800000"/>
            <a:headEnd/>
            <a:tailEnd/>
          </a:ln>
          <a:effectLst/>
        </p:spPr>
      </p:pic>
      <p:sp>
        <p:nvSpPr>
          <p:cNvPr id="5" name="TextBox 4"/>
          <p:cNvSpPr txBox="1"/>
          <p:nvPr/>
        </p:nvSpPr>
        <p:spPr>
          <a:xfrm>
            <a:off x="609600" y="4953000"/>
            <a:ext cx="8077200" cy="646331"/>
          </a:xfrm>
          <a:prstGeom prst="rect">
            <a:avLst/>
          </a:prstGeom>
          <a:noFill/>
        </p:spPr>
        <p:txBody>
          <a:bodyPr wrap="square" rtlCol="0">
            <a:spAutoFit/>
          </a:bodyPr>
          <a:lstStyle/>
          <a:p>
            <a:r>
              <a:rPr lang="en-IN" dirty="0" smtClean="0"/>
              <a:t>Arterial phase gadolinium-enhanced T1-weighted MR image (A) Delayed </a:t>
            </a:r>
            <a:r>
              <a:rPr lang="en-IN" dirty="0" err="1" smtClean="0"/>
              <a:t>postcontrast</a:t>
            </a:r>
            <a:r>
              <a:rPr lang="en-IN" dirty="0" smtClean="0"/>
              <a:t> image (B) </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3"/>
          <a:srcRect/>
          <a:stretch>
            <a:fillRect/>
          </a:stretch>
        </p:blipFill>
        <p:spPr bwMode="auto">
          <a:xfrm>
            <a:off x="2681288" y="1538288"/>
            <a:ext cx="3781425" cy="37814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1738313" y="2128838"/>
            <a:ext cx="5667375" cy="26003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635930" y="304800"/>
            <a:ext cx="7746070" cy="5611019"/>
          </a:xfrm>
          <a:prstGeom prst="rect">
            <a:avLst/>
          </a:prstGeom>
          <a:noFill/>
          <a:ln w="9525">
            <a:noFill/>
            <a:miter lim="800000"/>
            <a:headEnd/>
            <a:tailEnd/>
          </a:ln>
          <a:effectLst/>
        </p:spPr>
      </p:pic>
      <p:sp>
        <p:nvSpPr>
          <p:cNvPr id="5" name="TextBox 4"/>
          <p:cNvSpPr txBox="1"/>
          <p:nvPr/>
        </p:nvSpPr>
        <p:spPr>
          <a:xfrm>
            <a:off x="228600" y="5943600"/>
            <a:ext cx="8610600" cy="369332"/>
          </a:xfrm>
          <a:prstGeom prst="rect">
            <a:avLst/>
          </a:prstGeom>
          <a:noFill/>
        </p:spPr>
        <p:txBody>
          <a:bodyPr wrap="square" rtlCol="0">
            <a:spAutoFit/>
          </a:bodyPr>
          <a:lstStyle/>
          <a:p>
            <a:pPr algn="ctr"/>
            <a:r>
              <a:rPr lang="en-IN" dirty="0" err="1" smtClean="0"/>
              <a:t>Unenhanced</a:t>
            </a:r>
            <a:r>
              <a:rPr lang="en-IN" dirty="0" smtClean="0"/>
              <a:t> CT image (A) Arterial (B), portal venous (C), and equilibrium phase (D) </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p:cNvPicPr>
            <a:picLocks noChangeAspect="1" noChangeArrowheads="1"/>
          </p:cNvPicPr>
          <p:nvPr/>
        </p:nvPicPr>
        <p:blipFill>
          <a:blip r:embed="rId3"/>
          <a:srcRect/>
          <a:stretch>
            <a:fillRect/>
          </a:stretch>
        </p:blipFill>
        <p:spPr bwMode="auto">
          <a:xfrm>
            <a:off x="1857375" y="823913"/>
            <a:ext cx="5429250" cy="5210175"/>
          </a:xfrm>
          <a:prstGeom prst="rect">
            <a:avLst/>
          </a:prstGeom>
          <a:noFill/>
          <a:ln w="9525">
            <a:noFill/>
            <a:miter lim="800000"/>
            <a:headEnd/>
            <a:tailEnd/>
          </a:ln>
          <a:effectLst/>
        </p:spPr>
      </p:pic>
      <p:sp>
        <p:nvSpPr>
          <p:cNvPr id="5" name="TextBox 4"/>
          <p:cNvSpPr txBox="1"/>
          <p:nvPr/>
        </p:nvSpPr>
        <p:spPr>
          <a:xfrm>
            <a:off x="0" y="6096000"/>
            <a:ext cx="9144000" cy="646331"/>
          </a:xfrm>
          <a:prstGeom prst="rect">
            <a:avLst/>
          </a:prstGeom>
          <a:noFill/>
        </p:spPr>
        <p:txBody>
          <a:bodyPr wrap="square" rtlCol="0">
            <a:spAutoFit/>
          </a:bodyPr>
          <a:lstStyle/>
          <a:p>
            <a:r>
              <a:rPr lang="en-IN" dirty="0" smtClean="0"/>
              <a:t>A: Axial T2-weighted magnetic resonance image B: Coronal oblique thick-slab MRCP C: Contrast-enhanced T1-weighted image </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p:cNvPicPr>
            <a:picLocks noChangeAspect="1" noChangeArrowheads="1"/>
          </p:cNvPicPr>
          <p:nvPr/>
        </p:nvPicPr>
        <p:blipFill>
          <a:blip r:embed="rId3"/>
          <a:srcRect/>
          <a:stretch>
            <a:fillRect/>
          </a:stretch>
        </p:blipFill>
        <p:spPr bwMode="auto">
          <a:xfrm>
            <a:off x="1738313" y="2128838"/>
            <a:ext cx="5667375" cy="26003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1506" name="Picture 2"/>
          <p:cNvPicPr>
            <a:picLocks noChangeAspect="1" noChangeArrowheads="1"/>
          </p:cNvPicPr>
          <p:nvPr/>
        </p:nvPicPr>
        <p:blipFill>
          <a:blip r:embed="rId3"/>
          <a:srcRect/>
          <a:stretch>
            <a:fillRect/>
          </a:stretch>
        </p:blipFill>
        <p:spPr bwMode="auto">
          <a:xfrm>
            <a:off x="1738313" y="2128838"/>
            <a:ext cx="5667375" cy="26003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2530" name="Picture 2"/>
          <p:cNvPicPr>
            <a:picLocks noChangeAspect="1" noChangeArrowheads="1"/>
          </p:cNvPicPr>
          <p:nvPr/>
        </p:nvPicPr>
        <p:blipFill>
          <a:blip r:embed="rId3"/>
          <a:srcRect/>
          <a:stretch>
            <a:fillRect/>
          </a:stretch>
        </p:blipFill>
        <p:spPr bwMode="auto">
          <a:xfrm>
            <a:off x="1004401" y="1371600"/>
            <a:ext cx="7301399" cy="3362325"/>
          </a:xfrm>
          <a:prstGeom prst="rect">
            <a:avLst/>
          </a:prstGeom>
          <a:noFill/>
          <a:ln w="9525">
            <a:noFill/>
            <a:miter lim="800000"/>
            <a:headEnd/>
            <a:tailEnd/>
          </a:ln>
          <a:effectLst/>
        </p:spPr>
      </p:pic>
      <p:sp>
        <p:nvSpPr>
          <p:cNvPr id="5" name="TextBox 4"/>
          <p:cNvSpPr txBox="1"/>
          <p:nvPr/>
        </p:nvSpPr>
        <p:spPr>
          <a:xfrm>
            <a:off x="762000" y="4953000"/>
            <a:ext cx="7772400" cy="646331"/>
          </a:xfrm>
          <a:prstGeom prst="rect">
            <a:avLst/>
          </a:prstGeom>
          <a:noFill/>
        </p:spPr>
        <p:txBody>
          <a:bodyPr wrap="square" rtlCol="0">
            <a:spAutoFit/>
          </a:bodyPr>
          <a:lstStyle/>
          <a:p>
            <a:r>
              <a:rPr lang="en-IN" dirty="0" smtClean="0"/>
              <a:t>A: Contrast-enhanced T1-weighted images of the liver B: Thick-slab magnetic resonance </a:t>
            </a:r>
            <a:r>
              <a:rPr lang="en-IN" dirty="0" err="1" smtClean="0"/>
              <a:t>cholangiopancreatography</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667000" y="1958181"/>
            <a:ext cx="3810000" cy="3810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667000" y="1958181"/>
            <a:ext cx="3810000" cy="3810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p:cNvPicPr>
            <a:picLocks noChangeAspect="1" noChangeArrowheads="1"/>
          </p:cNvPicPr>
          <p:nvPr/>
        </p:nvPicPr>
        <p:blipFill>
          <a:blip r:embed="rId3"/>
          <a:srcRect/>
          <a:stretch>
            <a:fillRect/>
          </a:stretch>
        </p:blipFill>
        <p:spPr bwMode="auto">
          <a:xfrm>
            <a:off x="2667000" y="1524000"/>
            <a:ext cx="3810000" cy="3810000"/>
          </a:xfrm>
          <a:prstGeom prst="rect">
            <a:avLst/>
          </a:prstGeom>
          <a:noFill/>
          <a:ln w="9525">
            <a:noFill/>
            <a:miter lim="800000"/>
            <a:headEnd/>
            <a:tailEnd/>
          </a:ln>
          <a:effectLst/>
        </p:spPr>
      </p:pic>
      <p:sp>
        <p:nvSpPr>
          <p:cNvPr id="5" name="TextBox 4"/>
          <p:cNvSpPr txBox="1"/>
          <p:nvPr/>
        </p:nvSpPr>
        <p:spPr>
          <a:xfrm>
            <a:off x="914400" y="5562600"/>
            <a:ext cx="7620000" cy="369332"/>
          </a:xfrm>
          <a:prstGeom prst="rect">
            <a:avLst/>
          </a:prstGeom>
          <a:noFill/>
        </p:spPr>
        <p:txBody>
          <a:bodyPr wrap="square" rtlCol="0">
            <a:spAutoFit/>
          </a:bodyPr>
          <a:lstStyle/>
          <a:p>
            <a:pPr algn="ctr"/>
            <a:r>
              <a:rPr lang="en-IN" dirty="0" smtClean="0"/>
              <a:t>Contrast-enhanced T1-weighted magnetic resonance image </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p:cNvPicPr>
            <a:picLocks noChangeAspect="1" noChangeArrowheads="1"/>
          </p:cNvPicPr>
          <p:nvPr/>
        </p:nvPicPr>
        <p:blipFill>
          <a:blip r:embed="rId3"/>
          <a:srcRect/>
          <a:stretch>
            <a:fillRect/>
          </a:stretch>
        </p:blipFill>
        <p:spPr bwMode="auto">
          <a:xfrm>
            <a:off x="1738313" y="2128838"/>
            <a:ext cx="5667375" cy="26003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2667000" y="2253456"/>
            <a:ext cx="3810000" cy="321945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1738312" y="2615406"/>
            <a:ext cx="5667375" cy="24955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3"/>
          <a:srcRect/>
          <a:stretch>
            <a:fillRect/>
          </a:stretch>
        </p:blipFill>
        <p:spPr bwMode="auto">
          <a:xfrm>
            <a:off x="1738313" y="1519238"/>
            <a:ext cx="5667375" cy="3819525"/>
          </a:xfrm>
          <a:prstGeom prst="rect">
            <a:avLst/>
          </a:prstGeom>
          <a:noFill/>
          <a:ln w="9525">
            <a:noFill/>
            <a:miter lim="800000"/>
            <a:headEnd/>
            <a:tailEnd/>
          </a:ln>
          <a:effectLst/>
        </p:spPr>
      </p:pic>
      <p:sp>
        <p:nvSpPr>
          <p:cNvPr id="5" name="TextBox 4"/>
          <p:cNvSpPr txBox="1"/>
          <p:nvPr/>
        </p:nvSpPr>
        <p:spPr>
          <a:xfrm>
            <a:off x="228600" y="6019800"/>
            <a:ext cx="8610600" cy="369332"/>
          </a:xfrm>
          <a:prstGeom prst="rect">
            <a:avLst/>
          </a:prstGeom>
          <a:noFill/>
        </p:spPr>
        <p:txBody>
          <a:bodyPr wrap="square" rtlCol="0">
            <a:spAutoFit/>
          </a:bodyPr>
          <a:lstStyle/>
          <a:p>
            <a:pPr algn="ctr"/>
            <a:r>
              <a:rPr lang="en-IN" dirty="0" err="1" smtClean="0"/>
              <a:t>Postcontrast</a:t>
            </a:r>
            <a:r>
              <a:rPr lang="en-IN" dirty="0" smtClean="0"/>
              <a:t> CT (A) T1-weighted (B) and </a:t>
            </a:r>
            <a:r>
              <a:rPr lang="en-IN" dirty="0" err="1" smtClean="0"/>
              <a:t>hyperintense</a:t>
            </a:r>
            <a:r>
              <a:rPr lang="en-IN" dirty="0" smtClean="0"/>
              <a:t> on T2-weighted (C) MR images</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2667000" y="1958181"/>
            <a:ext cx="3810000" cy="3810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2667000" y="2434431"/>
            <a:ext cx="3810000" cy="28575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1746" name="Picture 2"/>
          <p:cNvPicPr>
            <a:picLocks noChangeAspect="1" noChangeArrowheads="1"/>
          </p:cNvPicPr>
          <p:nvPr/>
        </p:nvPicPr>
        <p:blipFill>
          <a:blip r:embed="rId3"/>
          <a:srcRect/>
          <a:stretch>
            <a:fillRect/>
          </a:stretch>
        </p:blipFill>
        <p:spPr bwMode="auto">
          <a:xfrm>
            <a:off x="2667000" y="1952625"/>
            <a:ext cx="3810000" cy="2952750"/>
          </a:xfrm>
          <a:prstGeom prst="rect">
            <a:avLst/>
          </a:prstGeom>
          <a:noFill/>
          <a:ln w="9525">
            <a:noFill/>
            <a:miter lim="800000"/>
            <a:headEnd/>
            <a:tailEnd/>
          </a:ln>
          <a:effectLst/>
        </p:spPr>
      </p:pic>
      <p:sp>
        <p:nvSpPr>
          <p:cNvPr id="5" name="TextBox 4"/>
          <p:cNvSpPr txBox="1"/>
          <p:nvPr/>
        </p:nvSpPr>
        <p:spPr>
          <a:xfrm>
            <a:off x="533400" y="5334000"/>
            <a:ext cx="8001000" cy="369332"/>
          </a:xfrm>
          <a:prstGeom prst="rect">
            <a:avLst/>
          </a:prstGeom>
          <a:noFill/>
        </p:spPr>
        <p:txBody>
          <a:bodyPr wrap="square" rtlCol="0">
            <a:spAutoFit/>
          </a:bodyPr>
          <a:lstStyle/>
          <a:p>
            <a:pPr algn="ctr"/>
            <a:r>
              <a:rPr lang="en-IN" dirty="0" smtClean="0"/>
              <a:t>T1-weighted magnetic resonance image </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2770" name="Picture 2"/>
          <p:cNvPicPr>
            <a:picLocks noChangeAspect="1" noChangeArrowheads="1"/>
          </p:cNvPicPr>
          <p:nvPr/>
        </p:nvPicPr>
        <p:blipFill>
          <a:blip r:embed="rId3"/>
          <a:srcRect/>
          <a:stretch>
            <a:fillRect/>
          </a:stretch>
        </p:blipFill>
        <p:spPr bwMode="auto">
          <a:xfrm>
            <a:off x="1738313" y="990600"/>
            <a:ext cx="5667375" cy="48768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3"/>
          <a:srcRect/>
          <a:stretch>
            <a:fillRect/>
          </a:stretch>
        </p:blipFill>
        <p:spPr bwMode="auto">
          <a:xfrm>
            <a:off x="2681288" y="1990725"/>
            <a:ext cx="3781425" cy="28765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3"/>
          <a:srcRect/>
          <a:stretch>
            <a:fillRect/>
          </a:stretch>
        </p:blipFill>
        <p:spPr bwMode="auto">
          <a:xfrm>
            <a:off x="1738313" y="2390775"/>
            <a:ext cx="5667375" cy="20764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3"/>
          <a:srcRect/>
          <a:stretch>
            <a:fillRect/>
          </a:stretch>
        </p:blipFill>
        <p:spPr bwMode="auto">
          <a:xfrm>
            <a:off x="1738313" y="1400175"/>
            <a:ext cx="5667375" cy="40576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3"/>
          <a:srcRect/>
          <a:stretch>
            <a:fillRect/>
          </a:stretch>
        </p:blipFill>
        <p:spPr bwMode="auto">
          <a:xfrm>
            <a:off x="1738313" y="2400300"/>
            <a:ext cx="5667375"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3"/>
          <a:srcRect/>
          <a:stretch>
            <a:fillRect/>
          </a:stretch>
        </p:blipFill>
        <p:spPr bwMode="auto">
          <a:xfrm>
            <a:off x="1219200" y="609600"/>
            <a:ext cx="6846948" cy="4810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3"/>
          <a:srcRect/>
          <a:stretch>
            <a:fillRect/>
          </a:stretch>
        </p:blipFill>
        <p:spPr bwMode="auto">
          <a:xfrm>
            <a:off x="1738313" y="1295400"/>
            <a:ext cx="5667375" cy="4267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667000" y="2443956"/>
            <a:ext cx="3810000" cy="28384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681287" y="2482056"/>
            <a:ext cx="3781425" cy="27622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3"/>
          <a:srcRect/>
          <a:stretch>
            <a:fillRect/>
          </a:stretch>
        </p:blipFill>
        <p:spPr bwMode="auto">
          <a:xfrm>
            <a:off x="343491" y="2057400"/>
            <a:ext cx="8457016" cy="2743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331226" y="1600200"/>
            <a:ext cx="8355574" cy="296306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3"/>
          <a:srcRect/>
          <a:stretch>
            <a:fillRect/>
          </a:stretch>
        </p:blipFill>
        <p:spPr bwMode="auto">
          <a:xfrm>
            <a:off x="1371600" y="124482"/>
            <a:ext cx="6415087" cy="5919131"/>
          </a:xfrm>
          <a:prstGeom prst="rect">
            <a:avLst/>
          </a:prstGeom>
          <a:noFill/>
          <a:ln w="9525">
            <a:noFill/>
            <a:miter lim="800000"/>
            <a:headEnd/>
            <a:tailEnd/>
          </a:ln>
          <a:effectLst/>
        </p:spPr>
      </p:pic>
      <p:sp>
        <p:nvSpPr>
          <p:cNvPr id="5" name="TextBox 4"/>
          <p:cNvSpPr txBox="1"/>
          <p:nvPr/>
        </p:nvSpPr>
        <p:spPr>
          <a:xfrm>
            <a:off x="76200" y="6019800"/>
            <a:ext cx="8839200" cy="646331"/>
          </a:xfrm>
          <a:prstGeom prst="rect">
            <a:avLst/>
          </a:prstGeom>
          <a:noFill/>
        </p:spPr>
        <p:txBody>
          <a:bodyPr wrap="square" rtlCol="0">
            <a:spAutoFit/>
          </a:bodyPr>
          <a:lstStyle/>
          <a:p>
            <a:r>
              <a:rPr lang="en-IN" dirty="0" err="1" smtClean="0"/>
              <a:t>Unenhanced</a:t>
            </a:r>
            <a:r>
              <a:rPr lang="en-IN" dirty="0" smtClean="0"/>
              <a:t> T2-weighted MR image (A) Arterial phase gadolinium-enhanced T1-weighted image (B) Portal venous phase image (C)</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3"/>
          <a:srcRect/>
          <a:stretch>
            <a:fillRect/>
          </a:stretch>
        </p:blipFill>
        <p:spPr bwMode="auto">
          <a:xfrm>
            <a:off x="1738313" y="2452688"/>
            <a:ext cx="5667375" cy="19526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3"/>
          <a:srcRect/>
          <a:stretch>
            <a:fillRect/>
          </a:stretch>
        </p:blipFill>
        <p:spPr bwMode="auto">
          <a:xfrm>
            <a:off x="2667000" y="1971675"/>
            <a:ext cx="3810000" cy="29146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3"/>
          <a:srcRect/>
          <a:stretch>
            <a:fillRect/>
          </a:stretch>
        </p:blipFill>
        <p:spPr bwMode="auto">
          <a:xfrm>
            <a:off x="1738313" y="1352550"/>
            <a:ext cx="5667375" cy="4152900"/>
          </a:xfrm>
          <a:prstGeom prst="rect">
            <a:avLst/>
          </a:prstGeom>
          <a:noFill/>
          <a:ln w="9525">
            <a:noFill/>
            <a:miter lim="800000"/>
            <a:headEnd/>
            <a:tailEnd/>
          </a:ln>
          <a:effectLst/>
        </p:spPr>
      </p:pic>
      <p:sp>
        <p:nvSpPr>
          <p:cNvPr id="5" name="TextBox 4"/>
          <p:cNvSpPr txBox="1"/>
          <p:nvPr/>
        </p:nvSpPr>
        <p:spPr>
          <a:xfrm>
            <a:off x="304800" y="5638800"/>
            <a:ext cx="8534400" cy="646331"/>
          </a:xfrm>
          <a:prstGeom prst="rect">
            <a:avLst/>
          </a:prstGeom>
          <a:noFill/>
        </p:spPr>
        <p:txBody>
          <a:bodyPr wrap="square" rtlCol="0">
            <a:spAutoFit/>
          </a:bodyPr>
          <a:lstStyle/>
          <a:p>
            <a:r>
              <a:rPr lang="en-IN" dirty="0" smtClean="0"/>
              <a:t>prior to contrast medium administration (A) the hepatic arterial phase (B) and portal venous phase (C).</a:t>
            </a: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2705</Words>
  <Application>Microsoft Office PowerPoint</Application>
  <PresentationFormat>On-screen Show (4:3)</PresentationFormat>
  <Paragraphs>95</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5</cp:revision>
  <dcterms:created xsi:type="dcterms:W3CDTF">2006-08-16T00:00:00Z</dcterms:created>
  <dcterms:modified xsi:type="dcterms:W3CDTF">2010-08-15T17:05:27Z</dcterms:modified>
</cp:coreProperties>
</file>