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070" autoAdjust="0"/>
  </p:normalViewPr>
  <p:slideViewPr>
    <p:cSldViewPr>
      <p:cViewPr varScale="1">
        <p:scale>
          <a:sx n="62" d="100"/>
          <a:sy n="62" d="100"/>
        </p:scale>
        <p:origin x="-138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09EE3-4D8D-4FEC-93BC-8741021EFD40}" type="datetimeFigureOut">
              <a:rPr lang="en-US" smtClean="0"/>
              <a:t>8/15/2010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02F83-DAB8-47EE-AA28-2DCCA42B3B5E}"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12-6 </a:t>
            </a:r>
            <a:r>
              <a:rPr lang="en-IN" b="1" dirty="0" smtClean="0"/>
              <a:t>Focal nodular hyperplasia</a:t>
            </a:r>
            <a:r>
              <a:rPr lang="en-IN" dirty="0" smtClean="0"/>
              <a:t>. CT image acquired during the arterial phase of hepatic contrast enhancement (A) demonstrates a small subcapsular enhancing mass (arrow). During the portal venous phase of enhancement (B) the lesion is </a:t>
            </a:r>
            <a:r>
              <a:rPr lang="en-IN" dirty="0" err="1" smtClean="0"/>
              <a:t>isoattenuating</a:t>
            </a:r>
            <a:r>
              <a:rPr lang="en-IN" dirty="0" smtClean="0"/>
              <a:t> and can no longer be identified.</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12-25 </a:t>
            </a:r>
            <a:r>
              <a:rPr lang="en-IN" b="1" dirty="0" smtClean="0"/>
              <a:t>Hepatocellular adenoma</a:t>
            </a:r>
            <a:r>
              <a:rPr lang="en-IN" dirty="0" smtClean="0"/>
              <a:t>. Contrast-enhanced portal venous phase CT image demonstrates a slightly </a:t>
            </a:r>
            <a:r>
              <a:rPr lang="en-IN" dirty="0" err="1" smtClean="0"/>
              <a:t>hyperattenuating</a:t>
            </a:r>
            <a:r>
              <a:rPr lang="en-IN" dirty="0" smtClean="0"/>
              <a:t>, heterogeneously enhancing vascular hepatic mass (arrows).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12-26 </a:t>
            </a:r>
            <a:r>
              <a:rPr lang="en-IN" b="1" dirty="0" smtClean="0"/>
              <a:t>Hepatocellular adenoma</a:t>
            </a:r>
            <a:r>
              <a:rPr lang="en-IN" dirty="0" smtClean="0"/>
              <a:t>. A mass in segment VII of the liver is </a:t>
            </a:r>
            <a:r>
              <a:rPr lang="en-IN" dirty="0" err="1" smtClean="0"/>
              <a:t>hyperintense</a:t>
            </a:r>
            <a:r>
              <a:rPr lang="en-IN" dirty="0" smtClean="0"/>
              <a:t> on an in-phase T1-weighted gradient echo image (A) and shows marked signal loss on an opposed-phase image (B), indicating that it contains lipid. The mass is high in signal intensity on a T2-weighted image (C).</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12-27 </a:t>
            </a:r>
            <a:r>
              <a:rPr lang="en-IN" b="1" dirty="0" smtClean="0"/>
              <a:t>Hepatocellular adenoma</a:t>
            </a:r>
            <a:r>
              <a:rPr lang="en-IN" dirty="0" smtClean="0"/>
              <a:t>. In-phase T1-weighted spoiled gradient-echo MR image (A) shows a large </a:t>
            </a:r>
            <a:r>
              <a:rPr lang="en-IN" dirty="0" err="1" smtClean="0"/>
              <a:t>isointense</a:t>
            </a:r>
            <a:r>
              <a:rPr lang="en-IN" dirty="0" smtClean="0"/>
              <a:t> hepatic mass (M). Out-of-phase image (B) demonstrates diffuse decrease in signal intensity within the mass due to the presence of intracellular lipid.</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12-28 </a:t>
            </a:r>
            <a:r>
              <a:rPr lang="en-IN" b="1" dirty="0" smtClean="0"/>
              <a:t>Hepatocellular adenomas</a:t>
            </a:r>
            <a:r>
              <a:rPr lang="en-IN" dirty="0" smtClean="0"/>
              <a:t>. A large mass (M) in the left lobe of the liver is </a:t>
            </a:r>
            <a:r>
              <a:rPr lang="en-IN" dirty="0" err="1" smtClean="0"/>
              <a:t>isointense</a:t>
            </a:r>
            <a:r>
              <a:rPr lang="en-IN" dirty="0" smtClean="0"/>
              <a:t> on T1-weighted (A) and T2-weighted (B) images except for internal heterogeneity. A smaller mass (arrow) that is </a:t>
            </a:r>
            <a:r>
              <a:rPr lang="en-IN" dirty="0" err="1" smtClean="0"/>
              <a:t>hypointense</a:t>
            </a:r>
            <a:r>
              <a:rPr lang="en-IN" dirty="0" smtClean="0"/>
              <a:t> with a </a:t>
            </a:r>
            <a:r>
              <a:rPr lang="en-IN" dirty="0" err="1" smtClean="0"/>
              <a:t>hyperintense</a:t>
            </a:r>
            <a:r>
              <a:rPr lang="en-IN" dirty="0" smtClean="0"/>
              <a:t> rim on the T1-weighted image and </a:t>
            </a:r>
            <a:r>
              <a:rPr lang="en-IN" dirty="0" err="1" smtClean="0"/>
              <a:t>hyperintense</a:t>
            </a:r>
            <a:r>
              <a:rPr lang="en-IN" dirty="0" smtClean="0"/>
              <a:t> on the T2-weighted image is a hemorrhagic adenoma. The mass becomes </a:t>
            </a:r>
            <a:r>
              <a:rPr lang="en-IN" dirty="0" err="1" smtClean="0"/>
              <a:t>hyperintense</a:t>
            </a:r>
            <a:r>
              <a:rPr lang="en-IN" dirty="0" smtClean="0"/>
              <a:t> on the arterial phase gadolinium-enhanced image (C) and slightly </a:t>
            </a:r>
            <a:r>
              <a:rPr lang="en-IN" dirty="0" err="1" smtClean="0"/>
              <a:t>hypointense</a:t>
            </a:r>
            <a:r>
              <a:rPr lang="en-IN" dirty="0" smtClean="0"/>
              <a:t> on the portal venous phase image (D). The smaller enhancing masses (arrowheads) on the arterial phase image are additional adenomas.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12-29 </a:t>
            </a:r>
            <a:r>
              <a:rPr lang="en-IN" b="1" dirty="0" smtClean="0"/>
              <a:t>Hepatic angiomyolipoma</a:t>
            </a:r>
            <a:r>
              <a:rPr lang="en-IN" dirty="0" smtClean="0"/>
              <a:t>. Contrast-enhanced CT image shows a heterogeneously enhancing hepatic mass that contains foci of macroscopic fat (arrow). </a:t>
            </a:r>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12-30 </a:t>
            </a:r>
            <a:r>
              <a:rPr lang="en-IN" b="1" dirty="0" smtClean="0"/>
              <a:t>Hepatic angiomyolipoma</a:t>
            </a:r>
            <a:r>
              <a:rPr lang="en-IN" dirty="0" smtClean="0"/>
              <a:t>. In-phase T1-weighted spoiled gradient echo MR image (A) shows a </a:t>
            </a:r>
            <a:r>
              <a:rPr lang="en-IN" dirty="0" err="1" smtClean="0"/>
              <a:t>hypointense</a:t>
            </a:r>
            <a:r>
              <a:rPr lang="en-IN" dirty="0" smtClean="0"/>
              <a:t> mass in the right hepatic lobe that contains several foci of </a:t>
            </a:r>
            <a:r>
              <a:rPr lang="en-IN" dirty="0" err="1" smtClean="0"/>
              <a:t>hyperintensity</a:t>
            </a:r>
            <a:r>
              <a:rPr lang="en-IN" dirty="0" smtClean="0"/>
              <a:t> (arrow) due to macroscopic fat. Out-of-phase image (B) demonstrates a black ring surrounding one of the high signal intensity foci indicating an interface between fat protons and surrounding water protons (arrowhead). T2-weighted image (C) shows that the mass is </a:t>
            </a:r>
            <a:r>
              <a:rPr lang="en-IN" dirty="0" err="1" smtClean="0"/>
              <a:t>hyperintense</a:t>
            </a:r>
            <a:r>
              <a:rPr lang="en-IN" dirty="0" smtClean="0"/>
              <a:t> and that the internal foci of fat are higher in signal intensity relative to the rest of the lesion. T2-weighted image with fat suppression (D) shows that the </a:t>
            </a:r>
            <a:r>
              <a:rPr lang="en-IN" dirty="0" err="1" smtClean="0"/>
              <a:t>hyperintense</a:t>
            </a:r>
            <a:r>
              <a:rPr lang="en-IN" dirty="0" smtClean="0"/>
              <a:t> foci within the lesion on the </a:t>
            </a:r>
            <a:r>
              <a:rPr lang="en-IN" dirty="0" err="1" smtClean="0"/>
              <a:t>nonâ€“fat</a:t>
            </a:r>
            <a:r>
              <a:rPr lang="en-IN" dirty="0" smtClean="0"/>
              <a:t>-suppressed image (C) become </a:t>
            </a:r>
            <a:r>
              <a:rPr lang="en-IN" dirty="0" err="1" smtClean="0"/>
              <a:t>hypointense</a:t>
            </a:r>
            <a:r>
              <a:rPr lang="en-IN" dirty="0" smtClean="0"/>
              <a:t>, confirming that they represent foci of macroscopic fat. Arterial phase T1-weighted gadolinium-enhanced image (E) shows marked heterogeneous enhancement of the </a:t>
            </a:r>
            <a:r>
              <a:rPr lang="en-IN" dirty="0" err="1" smtClean="0"/>
              <a:t>nonâ€“fat</a:t>
            </a:r>
            <a:r>
              <a:rPr lang="en-IN" dirty="0" smtClean="0"/>
              <a:t>-containing portions of the mass.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12-31 </a:t>
            </a:r>
            <a:r>
              <a:rPr lang="en-IN" b="1" dirty="0" smtClean="0"/>
              <a:t>Diffusely infiltrating hepatocellular carcinoma with portal vein invasion</a:t>
            </a:r>
            <a:r>
              <a:rPr lang="en-IN" dirty="0" smtClean="0"/>
              <a:t>. Arterial phase CT image shows enhancing </a:t>
            </a:r>
            <a:r>
              <a:rPr lang="en-IN" dirty="0" err="1" smtClean="0"/>
              <a:t>tumor</a:t>
            </a:r>
            <a:r>
              <a:rPr lang="en-IN" dirty="0" smtClean="0"/>
              <a:t> thrombus expanding the left and right portal veins (arrows). The elongated </a:t>
            </a:r>
            <a:r>
              <a:rPr lang="en-IN" dirty="0" err="1" smtClean="0"/>
              <a:t>hypoattenuating</a:t>
            </a:r>
            <a:r>
              <a:rPr lang="en-IN" dirty="0" smtClean="0"/>
              <a:t> area within the portal vein (arrowhead) is bland thrombus.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12-32 </a:t>
            </a:r>
            <a:r>
              <a:rPr lang="en-IN" b="1" dirty="0" smtClean="0"/>
              <a:t>Diffusely infiltrating hepatocellular carcinoma with </a:t>
            </a:r>
            <a:r>
              <a:rPr lang="en-IN" b="1" dirty="0" err="1" smtClean="0"/>
              <a:t>arterioportal</a:t>
            </a:r>
            <a:r>
              <a:rPr lang="en-IN" b="1" dirty="0" smtClean="0"/>
              <a:t> shunting and portal vein invasion</a:t>
            </a:r>
            <a:r>
              <a:rPr lang="en-IN" dirty="0" smtClean="0"/>
              <a:t>. Arterial phase CT image (A) of the liver shows diffuse heterogeneity within the anterior segment of the right lobe and medial segment of the left lobe. Note that the portal vein (arrow) enhances brightly on this arterial phase image, indicating </a:t>
            </a:r>
            <a:r>
              <a:rPr lang="en-IN" dirty="0" err="1" smtClean="0"/>
              <a:t>arterioportal</a:t>
            </a:r>
            <a:r>
              <a:rPr lang="en-IN" dirty="0" smtClean="0"/>
              <a:t> shunting. </a:t>
            </a:r>
            <a:r>
              <a:rPr lang="en-IN" dirty="0" err="1" smtClean="0"/>
              <a:t>Tumor</a:t>
            </a:r>
            <a:r>
              <a:rPr lang="en-IN" dirty="0" smtClean="0"/>
              <a:t> thrombus incompletely fills the right and left portal veins (arrowheads). Portal venous phase image (B) more clearly demonstrates the hepatic parenchymal heterogeneity and portal vein </a:t>
            </a:r>
            <a:r>
              <a:rPr lang="en-IN" dirty="0" err="1" smtClean="0"/>
              <a:t>tumor</a:t>
            </a:r>
            <a:r>
              <a:rPr lang="en-IN" dirty="0" smtClean="0"/>
              <a:t> thrombus (arrowheads).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12-33 </a:t>
            </a:r>
            <a:r>
              <a:rPr lang="en-IN" b="1" dirty="0" smtClean="0"/>
              <a:t>Hepatocellular carcinoma with </a:t>
            </a:r>
            <a:r>
              <a:rPr lang="en-IN" b="1" dirty="0" err="1" smtClean="0"/>
              <a:t>arterioportal</a:t>
            </a:r>
            <a:r>
              <a:rPr lang="en-IN" b="1" dirty="0" smtClean="0"/>
              <a:t> shunting</a:t>
            </a:r>
            <a:r>
              <a:rPr lang="en-IN" dirty="0" smtClean="0"/>
              <a:t>. </a:t>
            </a:r>
            <a:r>
              <a:rPr lang="en-IN" dirty="0" err="1" smtClean="0"/>
              <a:t>Precontrast</a:t>
            </a:r>
            <a:r>
              <a:rPr lang="en-IN" dirty="0" smtClean="0"/>
              <a:t> CT image (A) in a patient with cirrhosis shows slight </a:t>
            </a:r>
            <a:r>
              <a:rPr lang="en-IN" dirty="0" err="1" smtClean="0"/>
              <a:t>hypoattenuation</a:t>
            </a:r>
            <a:r>
              <a:rPr lang="en-IN" dirty="0" smtClean="0"/>
              <a:t> of the left hepatic lobe. Very dense iodized oil from </a:t>
            </a:r>
            <a:r>
              <a:rPr lang="en-IN" dirty="0" err="1" smtClean="0"/>
              <a:t>chemoembolization</a:t>
            </a:r>
            <a:r>
              <a:rPr lang="en-IN" dirty="0" smtClean="0"/>
              <a:t> of a large hepatocellular carcinoma is present at the periphery of the left lobe. Arterial phase contrast-enhanced image (B) demonstrates that only a small portion of the diffuse left lobe </a:t>
            </a:r>
            <a:r>
              <a:rPr lang="en-IN" dirty="0" err="1" smtClean="0"/>
              <a:t>tumor</a:t>
            </a:r>
            <a:r>
              <a:rPr lang="en-IN" dirty="0" smtClean="0"/>
              <a:t> has been </a:t>
            </a:r>
            <a:r>
              <a:rPr lang="en-IN" dirty="0" err="1" smtClean="0"/>
              <a:t>embolized</a:t>
            </a:r>
            <a:r>
              <a:rPr lang="en-IN" dirty="0" smtClean="0"/>
              <a:t>. Intense arterial phase enhancement of the portal vein (arrow) indicates </a:t>
            </a:r>
            <a:r>
              <a:rPr lang="en-IN" dirty="0" err="1" smtClean="0"/>
              <a:t>arterioportal</a:t>
            </a:r>
            <a:r>
              <a:rPr lang="en-IN" dirty="0" smtClean="0"/>
              <a:t> shunting.</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12-34 </a:t>
            </a:r>
            <a:r>
              <a:rPr lang="en-IN" b="1" dirty="0" smtClean="0"/>
              <a:t>Hemorrhagic hepatocellular carcinoma</a:t>
            </a:r>
            <a:r>
              <a:rPr lang="en-IN" dirty="0" smtClean="0"/>
              <a:t>. Contrast-enhanced CT image shows multiple low attenuation lesions scattered throughout the liver. A larger subcapsular lesion in the left hepatic lobe has ruptured, resulting in hemoperitoneum. The area of bright contrast enhancement at the periphery of the liver indicates active extravasation (arrow).</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12-10 </a:t>
            </a:r>
            <a:r>
              <a:rPr lang="en-IN" b="1" dirty="0" smtClean="0"/>
              <a:t>Biliary </a:t>
            </a:r>
            <a:r>
              <a:rPr lang="en-IN" b="1" dirty="0" err="1" smtClean="0"/>
              <a:t>hemartomas</a:t>
            </a:r>
            <a:r>
              <a:rPr lang="en-IN" dirty="0" smtClean="0"/>
              <a:t>. Contrast-enhanced CT shows multiple small low attenuation lesions scattered throughout the liver. </a:t>
            </a:r>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12-35 </a:t>
            </a:r>
            <a:r>
              <a:rPr lang="en-IN" b="1" dirty="0" smtClean="0"/>
              <a:t>Hepatocellular carcinoma</a:t>
            </a:r>
            <a:r>
              <a:rPr lang="en-IN" dirty="0" smtClean="0"/>
              <a:t>. Contrast-enhanced CT images (A, B) show a large heterogeneously enhancing mass in the right hepatic lobe. Internal septations and areas of degeneration give the mass a </a:t>
            </a:r>
            <a:r>
              <a:rPr lang="en-IN" dirty="0" err="1" smtClean="0"/>
              <a:t>â€œmosaicâ</a:t>
            </a:r>
            <a:r>
              <a:rPr lang="en-IN" dirty="0" smtClean="0"/>
              <a:t>€ pattern, which is also demonstrated on a coronal volume-rendered image (C). The very low attenuation areas in the inferior portion of the mass are areas of fatty degeneration.</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12-36 </a:t>
            </a:r>
            <a:r>
              <a:rPr lang="en-IN" b="1" dirty="0" smtClean="0"/>
              <a:t>Hepatocellular carcinoma with fatty metamorphosis</a:t>
            </a:r>
            <a:r>
              <a:rPr lang="en-IN" dirty="0" smtClean="0"/>
              <a:t>. </a:t>
            </a:r>
            <a:r>
              <a:rPr lang="en-IN" dirty="0" err="1" smtClean="0"/>
              <a:t>Precontrast</a:t>
            </a:r>
            <a:r>
              <a:rPr lang="en-IN" dirty="0" smtClean="0"/>
              <a:t> (A) and contrast-enhanced (B) CT images show a large </a:t>
            </a:r>
            <a:r>
              <a:rPr lang="en-IN" dirty="0" err="1" smtClean="0"/>
              <a:t>hypoattenuating</a:t>
            </a:r>
            <a:r>
              <a:rPr lang="en-IN" dirty="0" smtClean="0"/>
              <a:t> mass in the right hepatic lobe. An area of fat attenuation posteriorly (arrow) represents fatty metamorphosis within the </a:t>
            </a:r>
            <a:r>
              <a:rPr lang="en-IN" dirty="0" err="1" smtClean="0"/>
              <a:t>tumor</a:t>
            </a:r>
            <a:r>
              <a:rPr lang="en-IN" dirty="0" smtClean="0"/>
              <a:t>.</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12-37 </a:t>
            </a:r>
            <a:r>
              <a:rPr lang="en-IN" b="1" dirty="0" smtClean="0"/>
              <a:t>Hepatocellular carcinoma</a:t>
            </a:r>
            <a:r>
              <a:rPr lang="en-IN" dirty="0" smtClean="0"/>
              <a:t>. Arterial phase CT image (A) shows a well-defined </a:t>
            </a:r>
            <a:r>
              <a:rPr lang="en-IN" dirty="0" err="1" smtClean="0"/>
              <a:t>hyperattenuating</a:t>
            </a:r>
            <a:r>
              <a:rPr lang="en-IN" dirty="0" smtClean="0"/>
              <a:t> mass (arrow) in segment VII of the liver. On the portal venous phase image (B) the mass has become </a:t>
            </a:r>
            <a:r>
              <a:rPr lang="en-IN" dirty="0" err="1" smtClean="0"/>
              <a:t>isoattenuating</a:t>
            </a:r>
            <a:r>
              <a:rPr lang="en-IN" dirty="0" smtClean="0"/>
              <a:t> and is no longer identified.</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12-38 </a:t>
            </a:r>
            <a:r>
              <a:rPr lang="en-IN" b="1" dirty="0" smtClean="0"/>
              <a:t>Multifocal hepatocellular carcinoma</a:t>
            </a:r>
            <a:r>
              <a:rPr lang="en-IN" dirty="0" smtClean="0"/>
              <a:t>. Arterial phase CT images (A, B) show a large heterogeneously enhancing mass with multiple adjacent satellite lesions. A thin </a:t>
            </a:r>
            <a:r>
              <a:rPr lang="en-IN" dirty="0" err="1" smtClean="0"/>
              <a:t>hypoattenuating</a:t>
            </a:r>
            <a:r>
              <a:rPr lang="en-IN" dirty="0" smtClean="0"/>
              <a:t> fibrous capsule (arrowheads) surrounds the large mass.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12-39 </a:t>
            </a:r>
            <a:r>
              <a:rPr lang="en-IN" b="1" dirty="0" smtClean="0"/>
              <a:t>Multifocal hepatocellular carcinoma</a:t>
            </a:r>
            <a:r>
              <a:rPr lang="en-IN" dirty="0" smtClean="0"/>
              <a:t>. Arterial phase contrast-enhanced CT image shows diffuse nodular, heterogeneous </a:t>
            </a:r>
            <a:r>
              <a:rPr lang="en-IN" dirty="0" err="1" smtClean="0"/>
              <a:t>hyperattenuation</a:t>
            </a:r>
            <a:r>
              <a:rPr lang="en-IN" dirty="0" smtClean="0"/>
              <a:t> of the right hepatic lobe and medial segment of the left lobe with multiple additional lesions involving the left lateral segment and caudate lobe.</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12-40 </a:t>
            </a:r>
            <a:r>
              <a:rPr lang="en-IN" b="1" dirty="0" smtClean="0"/>
              <a:t>Diffuse hepatocellular carcinoma with portal vein thrombosis</a:t>
            </a:r>
            <a:r>
              <a:rPr lang="en-IN" dirty="0" smtClean="0"/>
              <a:t>. Arterial phase CT image (A) shows intense heterogeneous enhancement of the left hepatic lobe with multiple smaller </a:t>
            </a:r>
            <a:r>
              <a:rPr lang="en-IN" dirty="0" err="1" smtClean="0"/>
              <a:t>tumor</a:t>
            </a:r>
            <a:r>
              <a:rPr lang="en-IN" dirty="0" smtClean="0"/>
              <a:t> nodules involving the right lobe. Portal venous phase image (B) shows enlargement and </a:t>
            </a:r>
            <a:r>
              <a:rPr lang="en-IN" dirty="0" err="1" smtClean="0"/>
              <a:t>hypoattenuation</a:t>
            </a:r>
            <a:r>
              <a:rPr lang="en-IN" dirty="0" smtClean="0"/>
              <a:t> of the entire left hepatic lobe and anterior segment of the right lobe from the diffusely infiltrating </a:t>
            </a:r>
            <a:r>
              <a:rPr lang="en-IN" dirty="0" err="1" smtClean="0"/>
              <a:t>tumor</a:t>
            </a:r>
            <a:r>
              <a:rPr lang="en-IN" dirty="0" smtClean="0"/>
              <a:t>. The expanded left portal vein (arrow) is filled with </a:t>
            </a:r>
            <a:r>
              <a:rPr lang="en-IN" dirty="0" err="1" smtClean="0"/>
              <a:t>tumor</a:t>
            </a:r>
            <a:r>
              <a:rPr lang="en-IN" dirty="0" smtClean="0"/>
              <a:t> thrombus.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12-42 </a:t>
            </a:r>
            <a:r>
              <a:rPr lang="en-IN" b="1" dirty="0" smtClean="0"/>
              <a:t>Encapsulated hepatocellular carcinoma</a:t>
            </a:r>
            <a:r>
              <a:rPr lang="en-IN" dirty="0" smtClean="0"/>
              <a:t>. T1-weighted MR image shows a </a:t>
            </a:r>
            <a:r>
              <a:rPr lang="en-IN" dirty="0" err="1" smtClean="0"/>
              <a:t>hyperintense</a:t>
            </a:r>
            <a:r>
              <a:rPr lang="en-IN" dirty="0" smtClean="0"/>
              <a:t> mass (arrow) with a </a:t>
            </a:r>
            <a:r>
              <a:rPr lang="en-IN" dirty="0" err="1" smtClean="0"/>
              <a:t>hypointense</a:t>
            </a:r>
            <a:r>
              <a:rPr lang="en-IN" dirty="0" smtClean="0"/>
              <a:t> capsule.</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12-43 </a:t>
            </a:r>
            <a:r>
              <a:rPr lang="en-IN" b="1" dirty="0" smtClean="0"/>
              <a:t>Hepatocellular carcinoma</a:t>
            </a:r>
            <a:r>
              <a:rPr lang="en-IN" dirty="0" smtClean="0"/>
              <a:t>. Arterial phase gadolinium-enhanced T1-weighted spoiled gradient echo image (A) shows a large heterogeneously enhancing hepatic mass. A </a:t>
            </a:r>
            <a:r>
              <a:rPr lang="en-IN" dirty="0" err="1" smtClean="0"/>
              <a:t>hypointense</a:t>
            </a:r>
            <a:r>
              <a:rPr lang="en-IN" dirty="0" smtClean="0"/>
              <a:t> fibrous capsule (arrows) surrounds the lesion. Delayed </a:t>
            </a:r>
            <a:r>
              <a:rPr lang="en-IN" dirty="0" err="1" smtClean="0"/>
              <a:t>postcontrast</a:t>
            </a:r>
            <a:r>
              <a:rPr lang="en-IN" dirty="0" smtClean="0"/>
              <a:t> coronal image (B) demonstrates enhancement of the </a:t>
            </a:r>
            <a:r>
              <a:rPr lang="en-IN" dirty="0" err="1" smtClean="0"/>
              <a:t>tumor</a:t>
            </a:r>
            <a:r>
              <a:rPr lang="en-IN" dirty="0" smtClean="0"/>
              <a:t> capsule (arrowheads). Note multiple additional encapsulated lesions.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12-44 </a:t>
            </a:r>
            <a:r>
              <a:rPr lang="en-IN" b="1" dirty="0" smtClean="0"/>
              <a:t>Small hepatocellular carcinomas</a:t>
            </a:r>
            <a:r>
              <a:rPr lang="en-IN" dirty="0" smtClean="0"/>
              <a:t> with contrast enhancement </a:t>
            </a:r>
            <a:r>
              <a:rPr lang="en-IN" dirty="0" err="1" smtClean="0"/>
              <a:t>â€œwashout.â</a:t>
            </a:r>
            <a:r>
              <a:rPr lang="en-IN" dirty="0" smtClean="0"/>
              <a:t>€ Arterial phase gadolinium-enhanced T1-weighted spoiled gradient echo image with fat suppression (A) shows two small </a:t>
            </a:r>
            <a:r>
              <a:rPr lang="en-IN" dirty="0" err="1" smtClean="0"/>
              <a:t>hyperintense</a:t>
            </a:r>
            <a:r>
              <a:rPr lang="en-IN" dirty="0" smtClean="0"/>
              <a:t> lesions (arrows) at the dome of the liver. Portal venous phase image (B) at the same level shows that the more anterior lesion has become </a:t>
            </a:r>
            <a:r>
              <a:rPr lang="en-IN" dirty="0" err="1" smtClean="0"/>
              <a:t>hypointense</a:t>
            </a:r>
            <a:r>
              <a:rPr lang="en-IN" dirty="0" smtClean="0"/>
              <a:t> and is surrounded by an </a:t>
            </a:r>
            <a:r>
              <a:rPr lang="en-IN" dirty="0" err="1" smtClean="0"/>
              <a:t>enhanncing</a:t>
            </a:r>
            <a:r>
              <a:rPr lang="en-IN" dirty="0" smtClean="0"/>
              <a:t> capsule (arrowhead).</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12-45 </a:t>
            </a:r>
            <a:r>
              <a:rPr lang="en-IN" b="1" dirty="0" smtClean="0"/>
              <a:t>Regenerative nodules</a:t>
            </a:r>
            <a:r>
              <a:rPr lang="en-IN" dirty="0" smtClean="0"/>
              <a:t>. T2-weighted (A), arterial phase (B), and portal venous phase (C) gadolinium-enhanced T1-weighted MR images show multiple </a:t>
            </a:r>
            <a:r>
              <a:rPr lang="en-IN" dirty="0" err="1" smtClean="0"/>
              <a:t>hypointense</a:t>
            </a:r>
            <a:r>
              <a:rPr lang="en-IN" dirty="0" smtClean="0"/>
              <a:t> nodules throughout the liver.</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12-11 Biliary hamartomas in two patients. </a:t>
            </a:r>
            <a:r>
              <a:rPr lang="en-IN" dirty="0" err="1" smtClean="0"/>
              <a:t>Transaxial</a:t>
            </a:r>
            <a:r>
              <a:rPr lang="en-IN" dirty="0" smtClean="0"/>
              <a:t> (A) and coronal (B) half-Fourier single shot turbo spin echo (HASTE) MR images show multiple small </a:t>
            </a:r>
            <a:r>
              <a:rPr lang="en-IN" dirty="0" err="1" smtClean="0"/>
              <a:t>hyperintense</a:t>
            </a:r>
            <a:r>
              <a:rPr lang="en-IN" dirty="0" smtClean="0"/>
              <a:t> lesions scattered throughout the liver in each patient.</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12-46 </a:t>
            </a:r>
            <a:r>
              <a:rPr lang="en-IN" b="1" dirty="0" smtClean="0"/>
              <a:t>Dysplastic nodule in a patient with cirrhosis</a:t>
            </a:r>
            <a:r>
              <a:rPr lang="en-IN" dirty="0" smtClean="0"/>
              <a:t>. </a:t>
            </a:r>
            <a:r>
              <a:rPr lang="en-IN" dirty="0" err="1" smtClean="0"/>
              <a:t>Preconstrast</a:t>
            </a:r>
            <a:r>
              <a:rPr lang="en-IN" dirty="0" smtClean="0"/>
              <a:t> T1-weighted spoiled gradient echo MR image with fat suppression (A) shows a well-defined </a:t>
            </a:r>
            <a:r>
              <a:rPr lang="en-IN" dirty="0" err="1" smtClean="0"/>
              <a:t>hyperintense</a:t>
            </a:r>
            <a:r>
              <a:rPr lang="en-IN" dirty="0" smtClean="0"/>
              <a:t> nodule (arrow) in the left hepatic lobe. The nodule (arrow) is </a:t>
            </a:r>
            <a:r>
              <a:rPr lang="en-IN" dirty="0" err="1" smtClean="0"/>
              <a:t>hypointense</a:t>
            </a:r>
            <a:r>
              <a:rPr lang="en-IN" dirty="0" smtClean="0"/>
              <a:t> on a T2-weighted image (B). On an arterial phase gadolinium-enhanced T1-weighted image (C), the lesion enhances to the same degree as the surrounding liver.</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12-47 </a:t>
            </a:r>
            <a:r>
              <a:rPr lang="en-IN" b="1" dirty="0" smtClean="0"/>
              <a:t>Hepatocellular carcinoma arising within a dysplastic nodule</a:t>
            </a:r>
            <a:r>
              <a:rPr lang="en-IN" dirty="0" smtClean="0"/>
              <a:t>. </a:t>
            </a:r>
            <a:r>
              <a:rPr lang="en-IN" dirty="0" err="1" smtClean="0"/>
              <a:t>Unenhanced</a:t>
            </a:r>
            <a:r>
              <a:rPr lang="en-IN" dirty="0" smtClean="0"/>
              <a:t> T2-weighted MR image shows a slightly </a:t>
            </a:r>
            <a:r>
              <a:rPr lang="en-IN" dirty="0" err="1" smtClean="0"/>
              <a:t>hypointense</a:t>
            </a:r>
            <a:r>
              <a:rPr lang="en-IN" dirty="0" smtClean="0"/>
              <a:t> round hepatic mass (arrow) that contains a central area of </a:t>
            </a:r>
            <a:r>
              <a:rPr lang="en-IN" dirty="0" err="1" smtClean="0"/>
              <a:t>hyperintensity</a:t>
            </a:r>
            <a:r>
              <a:rPr lang="en-IN" dirty="0" smtClean="0"/>
              <a:t>, giving the mass a </a:t>
            </a:r>
            <a:r>
              <a:rPr lang="en-IN" dirty="0" err="1" smtClean="0"/>
              <a:t>â€</a:t>
            </a:r>
            <a:r>
              <a:rPr lang="en-IN" b="1" dirty="0" err="1" smtClean="0"/>
              <a:t>œnodule-within-noduleâ</a:t>
            </a:r>
            <a:r>
              <a:rPr lang="en-IN" b="1" dirty="0" smtClean="0"/>
              <a:t>€ appearance</a:t>
            </a:r>
            <a:r>
              <a:rPr lang="en-IN" dirty="0" smtClean="0"/>
              <a:t>.</a:t>
            </a:r>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12-48 </a:t>
            </a:r>
            <a:r>
              <a:rPr lang="en-IN" b="1" dirty="0" err="1" smtClean="0"/>
              <a:t>Fibrolamellar</a:t>
            </a:r>
            <a:r>
              <a:rPr lang="en-IN" b="1" dirty="0" smtClean="0"/>
              <a:t> hepatocellular carcinoma</a:t>
            </a:r>
            <a:r>
              <a:rPr lang="en-IN" dirty="0" smtClean="0"/>
              <a:t>. Late hepatic arterial phase contrast-enhanced CT image shows a large heterogeneously enhancing mass in the left hepatic lobe. Note the transient hepatic attenuation difference (THAD) surrounding the lesion. </a:t>
            </a:r>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12-49 </a:t>
            </a:r>
            <a:r>
              <a:rPr lang="en-IN" b="1" dirty="0" err="1" smtClean="0"/>
              <a:t>Fibrolamellar</a:t>
            </a:r>
            <a:r>
              <a:rPr lang="en-IN" b="1" dirty="0" smtClean="0"/>
              <a:t> hepatocellular carcinoma</a:t>
            </a:r>
            <a:r>
              <a:rPr lang="en-IN" dirty="0" smtClean="0"/>
              <a:t>. </a:t>
            </a:r>
            <a:r>
              <a:rPr lang="en-IN" dirty="0" err="1" smtClean="0"/>
              <a:t>Unenhanced</a:t>
            </a:r>
            <a:r>
              <a:rPr lang="en-IN" dirty="0" smtClean="0"/>
              <a:t> CT image shows a large, slightly </a:t>
            </a:r>
            <a:r>
              <a:rPr lang="en-IN" dirty="0" err="1" smtClean="0"/>
              <a:t>hypoattenuating</a:t>
            </a:r>
            <a:r>
              <a:rPr lang="en-IN" dirty="0" smtClean="0"/>
              <a:t> left hepatic lobe mass with a calcified central scar (arrow).</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12-50 </a:t>
            </a:r>
            <a:r>
              <a:rPr lang="en-IN" b="1" dirty="0" err="1" smtClean="0"/>
              <a:t>Fibrolamellar</a:t>
            </a:r>
            <a:r>
              <a:rPr lang="en-IN" b="1" dirty="0" smtClean="0"/>
              <a:t> hepatocellular carcinoma</a:t>
            </a:r>
            <a:r>
              <a:rPr lang="en-IN" dirty="0" smtClean="0"/>
              <a:t>. T2-weighted MR image with fat suppression (A) shows a large mass (arrows) in the medial segment of the left hepatic lobe. The mass is minimally </a:t>
            </a:r>
            <a:r>
              <a:rPr lang="en-IN" dirty="0" err="1" smtClean="0"/>
              <a:t>hyperintense</a:t>
            </a:r>
            <a:r>
              <a:rPr lang="en-IN" dirty="0" smtClean="0"/>
              <a:t> and contains a </a:t>
            </a:r>
            <a:r>
              <a:rPr lang="en-IN" dirty="0" err="1" smtClean="0"/>
              <a:t>hypointense</a:t>
            </a:r>
            <a:r>
              <a:rPr lang="en-IN" dirty="0" smtClean="0"/>
              <a:t> central scar (arrowhead). Arterial phase T1-weighted image (B) demonstrates intense heterogeneous enhancement of the mass, except for the central scar. The scar remains </a:t>
            </a:r>
            <a:r>
              <a:rPr lang="en-IN" dirty="0" err="1" smtClean="0"/>
              <a:t>unenhanced</a:t>
            </a:r>
            <a:r>
              <a:rPr lang="en-IN" dirty="0" smtClean="0"/>
              <a:t> on a delayed </a:t>
            </a:r>
            <a:r>
              <a:rPr lang="en-IN" dirty="0" err="1" smtClean="0"/>
              <a:t>postcontrast</a:t>
            </a:r>
            <a:r>
              <a:rPr lang="en-IN" dirty="0" smtClean="0"/>
              <a:t> image (C).</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12-51 </a:t>
            </a:r>
            <a:r>
              <a:rPr lang="en-IN" b="1" dirty="0" smtClean="0"/>
              <a:t>Intrahepatic cholangiocarcinoma</a:t>
            </a:r>
            <a:r>
              <a:rPr lang="en-IN" dirty="0" smtClean="0"/>
              <a:t>. Arterial phase T1-weighted MR image (A) shows a small </a:t>
            </a:r>
            <a:r>
              <a:rPr lang="en-IN" dirty="0" err="1" smtClean="0"/>
              <a:t>hypointense</a:t>
            </a:r>
            <a:r>
              <a:rPr lang="en-IN" dirty="0" smtClean="0"/>
              <a:t> left lobe mass (arrow) with mild peripheral enhancement. The mass has caused biliary ductal dilation (arrowhead) and segmental hepatic atrophy (open arrow). On the delayed </a:t>
            </a:r>
            <a:r>
              <a:rPr lang="en-IN" dirty="0" err="1" smtClean="0"/>
              <a:t>postcontrast</a:t>
            </a:r>
            <a:r>
              <a:rPr lang="en-IN" dirty="0" smtClean="0"/>
              <a:t> image (B) the mass is more conspicuous because of its </a:t>
            </a:r>
            <a:r>
              <a:rPr lang="en-IN" dirty="0" err="1" smtClean="0"/>
              <a:t>hyperintensity</a:t>
            </a:r>
            <a:r>
              <a:rPr lang="en-IN" dirty="0" smtClean="0"/>
              <a:t> caused by pooling of contrast medium within it.</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12-52 </a:t>
            </a:r>
            <a:r>
              <a:rPr lang="en-IN" b="1" dirty="0" smtClean="0"/>
              <a:t>Intrahepatic cholangiocarcinoma</a:t>
            </a:r>
            <a:r>
              <a:rPr lang="en-IN" dirty="0" smtClean="0"/>
              <a:t>. Portal venous phase contrast-enhanced CT image (A) shows a large central hepatic mass with mild peripheral enhancement. A 30-minute delayed </a:t>
            </a:r>
            <a:r>
              <a:rPr lang="en-IN" dirty="0" err="1" smtClean="0"/>
              <a:t>postcontrast</a:t>
            </a:r>
            <a:r>
              <a:rPr lang="en-IN" dirty="0" smtClean="0"/>
              <a:t> image (B) shows persistent </a:t>
            </a:r>
            <a:r>
              <a:rPr lang="en-IN" dirty="0" err="1" smtClean="0"/>
              <a:t>hyperattenuation</a:t>
            </a:r>
            <a:r>
              <a:rPr lang="en-IN" dirty="0" smtClean="0"/>
              <a:t> of a large portion of the mass due to pooling of contrast medium within the lesion.</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12-53 </a:t>
            </a:r>
            <a:r>
              <a:rPr lang="en-IN" b="1" dirty="0" smtClean="0"/>
              <a:t>Intrahepatic cholangiocarcinoma</a:t>
            </a:r>
            <a:r>
              <a:rPr lang="en-IN" dirty="0" smtClean="0"/>
              <a:t>. Late hepatic arterial phase image (A) shows a large lobulated central hepatic mass with peripheral enhancement. A slightly more cephalad image (B) shows dilation of bile ducts peripheral to the mass and transient hepatic attenuation difference (THAD) with diffusely increased attenuation of the right hepatic lobe. A coronal 3D-volume rendered image (C) shows a satellite lesion (arrow) near the dome of the liver</a:t>
            </a:r>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12-54 </a:t>
            </a:r>
            <a:r>
              <a:rPr lang="en-IN" b="1" dirty="0" smtClean="0"/>
              <a:t>Intrahepatic cholangiocarcinoma</a:t>
            </a:r>
            <a:r>
              <a:rPr lang="en-IN" dirty="0" smtClean="0"/>
              <a:t>. Arterial phase T1-weighted gadolinium-enhanced MR image (A) shows a large hepatic mass with a rim of peripheral enhancement. Portal venous phase image (B) shows mild inward progression of the enhancement. Delayed phase image (C) shows continued centripetal progression of enhancement with pooling of contrast medium within the lesion. Note the thin </a:t>
            </a:r>
            <a:r>
              <a:rPr lang="en-IN" dirty="0" err="1" smtClean="0"/>
              <a:t>hypointense</a:t>
            </a:r>
            <a:r>
              <a:rPr lang="en-IN" dirty="0" smtClean="0"/>
              <a:t> peripheral rim (arrowheads) that corresponds to the portion of the lesion that was enhanced on the arterial phase image.</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12-58 </a:t>
            </a:r>
            <a:r>
              <a:rPr lang="en-IN" b="1" dirty="0" smtClean="0"/>
              <a:t>Calcified hepatic metastases </a:t>
            </a:r>
            <a:r>
              <a:rPr lang="en-IN" dirty="0" smtClean="0"/>
              <a:t>in a patient with mucinous adenocarcinoma of the colon.</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12-17 </a:t>
            </a:r>
            <a:r>
              <a:rPr lang="en-IN" b="1" dirty="0" smtClean="0"/>
              <a:t>Hemangioma with </a:t>
            </a:r>
            <a:r>
              <a:rPr lang="en-IN" b="1" dirty="0" err="1" smtClean="0"/>
              <a:t>arterioportal</a:t>
            </a:r>
            <a:r>
              <a:rPr lang="en-IN" b="1" dirty="0" smtClean="0"/>
              <a:t> shunting</a:t>
            </a:r>
            <a:r>
              <a:rPr lang="en-IN" dirty="0" smtClean="0"/>
              <a:t>. Arterial phase CT image (A) shows a small, round rapidly enhancing mass (arrow) with attenuation similar to that of the aorta. A slightly more caudal image (B) demonstrates a wedge-shaped area of parenchymal enhancement adjacent to the mass caused by </a:t>
            </a:r>
            <a:r>
              <a:rPr lang="en-IN" dirty="0" err="1" smtClean="0"/>
              <a:t>arterioportal</a:t>
            </a:r>
            <a:r>
              <a:rPr lang="en-IN" dirty="0" smtClean="0"/>
              <a:t> shunting. Note the early drainage of blood into a peripheral portal vein branch (arrowhead).</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12-64 </a:t>
            </a:r>
            <a:r>
              <a:rPr lang="en-IN" b="1" dirty="0" smtClean="0"/>
              <a:t>Biliary cystadenoma</a:t>
            </a:r>
            <a:r>
              <a:rPr lang="en-IN" dirty="0" smtClean="0"/>
              <a:t>. (A) </a:t>
            </a:r>
            <a:r>
              <a:rPr lang="en-IN" dirty="0" err="1" smtClean="0"/>
              <a:t>Unenhanced</a:t>
            </a:r>
            <a:r>
              <a:rPr lang="en-IN" dirty="0" smtClean="0"/>
              <a:t> coronal T2-weighted MR image shows a large homogeneously </a:t>
            </a:r>
            <a:r>
              <a:rPr lang="en-IN" dirty="0" err="1" smtClean="0"/>
              <a:t>hyperintense</a:t>
            </a:r>
            <a:r>
              <a:rPr lang="en-IN" dirty="0" smtClean="0"/>
              <a:t> mass (M) arising from hepatic segment </a:t>
            </a:r>
            <a:r>
              <a:rPr lang="en-IN" dirty="0" err="1" smtClean="0"/>
              <a:t>IVb</a:t>
            </a:r>
            <a:r>
              <a:rPr lang="en-IN" dirty="0" smtClean="0"/>
              <a:t>. Gadolinium-enhanced T1-weighted image (B) demonstrates a single septation within the mass.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12-20 </a:t>
            </a:r>
            <a:r>
              <a:rPr lang="en-IN" b="1" dirty="0" smtClean="0"/>
              <a:t>Focal nodular hyperplasia</a:t>
            </a:r>
            <a:r>
              <a:rPr lang="en-IN" dirty="0" smtClean="0"/>
              <a:t>. </a:t>
            </a:r>
            <a:r>
              <a:rPr lang="en-IN" dirty="0" err="1" smtClean="0"/>
              <a:t>Precontrast</a:t>
            </a:r>
            <a:r>
              <a:rPr lang="en-IN" dirty="0" smtClean="0"/>
              <a:t> CT image (A) shows a large </a:t>
            </a:r>
            <a:r>
              <a:rPr lang="en-IN" dirty="0" err="1" smtClean="0"/>
              <a:t>isoattenuating</a:t>
            </a:r>
            <a:r>
              <a:rPr lang="en-IN" dirty="0" smtClean="0"/>
              <a:t> mass (M) in segment </a:t>
            </a:r>
            <a:r>
              <a:rPr lang="en-IN" dirty="0" err="1" smtClean="0"/>
              <a:t>IVb</a:t>
            </a:r>
            <a:r>
              <a:rPr lang="en-IN" dirty="0" smtClean="0"/>
              <a:t> of the liver. Arterial phase image (B) demonstrates marked homogeneous enhancement of the mass, which contains a </a:t>
            </a:r>
            <a:r>
              <a:rPr lang="en-IN" dirty="0" err="1" smtClean="0"/>
              <a:t>hypoattenuating</a:t>
            </a:r>
            <a:r>
              <a:rPr lang="en-IN" dirty="0" smtClean="0"/>
              <a:t> central scar (arrowhead). During the portal venous phase (C) the mass becomes nearly </a:t>
            </a:r>
            <a:r>
              <a:rPr lang="en-IN" dirty="0" err="1" smtClean="0"/>
              <a:t>isoattenuating</a:t>
            </a:r>
            <a:r>
              <a:rPr lang="en-IN" dirty="0" smtClean="0"/>
              <a:t> with the liver parenchyma.</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12-21 </a:t>
            </a:r>
            <a:r>
              <a:rPr lang="en-IN" b="1" dirty="0" smtClean="0"/>
              <a:t>Focal nodular hyperplasia</a:t>
            </a:r>
            <a:r>
              <a:rPr lang="en-IN" dirty="0" smtClean="0"/>
              <a:t>. A large mass (M) in the right hepatic lobe is </a:t>
            </a:r>
            <a:r>
              <a:rPr lang="en-IN" dirty="0" err="1" smtClean="0"/>
              <a:t>isoattenuating</a:t>
            </a:r>
            <a:r>
              <a:rPr lang="en-IN" dirty="0" smtClean="0"/>
              <a:t> on the </a:t>
            </a:r>
            <a:r>
              <a:rPr lang="en-IN" dirty="0" err="1" smtClean="0"/>
              <a:t>precontrast</a:t>
            </a:r>
            <a:r>
              <a:rPr lang="en-IN" dirty="0" smtClean="0"/>
              <a:t> CT image (A), homogeneously </a:t>
            </a:r>
            <a:r>
              <a:rPr lang="en-IN" dirty="0" err="1" smtClean="0"/>
              <a:t>hyperattenuating</a:t>
            </a:r>
            <a:r>
              <a:rPr lang="en-IN" dirty="0" smtClean="0"/>
              <a:t> during the arterial phase (B) and nearly </a:t>
            </a:r>
            <a:r>
              <a:rPr lang="en-IN" dirty="0" err="1" smtClean="0"/>
              <a:t>isoattenuating</a:t>
            </a:r>
            <a:r>
              <a:rPr lang="en-IN" dirty="0" smtClean="0"/>
              <a:t> relative to liver during the portal venous phase (C). A central scar was seen on more caudal images. Note the slight </a:t>
            </a:r>
            <a:r>
              <a:rPr lang="en-IN" dirty="0" err="1" smtClean="0"/>
              <a:t>hyperattenuation</a:t>
            </a:r>
            <a:r>
              <a:rPr lang="en-IN" dirty="0" smtClean="0"/>
              <a:t> of the adjacent liver on the portal venous phase image (arrowheads) due to compression of surrounding parenchyma. Sagittal (D) and coronal (E) maximum intensity projection (MIP) images demonstrate the large feeding hepatic artery (arrow) and the large early draining hepatic vein (open arrows).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12-22 </a:t>
            </a:r>
            <a:r>
              <a:rPr lang="en-IN" b="1" dirty="0" smtClean="0"/>
              <a:t>Focal nodular hyperplasia</a:t>
            </a:r>
            <a:r>
              <a:rPr lang="en-IN" dirty="0" smtClean="0"/>
              <a:t>. A large mass (arrows) in the caudate lobe is </a:t>
            </a:r>
            <a:r>
              <a:rPr lang="en-IN" dirty="0" err="1" smtClean="0"/>
              <a:t>isointense</a:t>
            </a:r>
            <a:r>
              <a:rPr lang="en-IN" dirty="0" smtClean="0"/>
              <a:t> on T1-weighted (A) and T2-weighted (B) images. A central scar (arrowhead) is </a:t>
            </a:r>
            <a:r>
              <a:rPr lang="en-IN" dirty="0" err="1" smtClean="0"/>
              <a:t>hypointense</a:t>
            </a:r>
            <a:r>
              <a:rPr lang="en-IN" dirty="0" smtClean="0"/>
              <a:t> on the T1-weighted image and </a:t>
            </a:r>
            <a:r>
              <a:rPr lang="en-IN" dirty="0" err="1" smtClean="0"/>
              <a:t>hyperintense</a:t>
            </a:r>
            <a:r>
              <a:rPr lang="en-IN" dirty="0" smtClean="0"/>
              <a:t> on the T2-weighted image. Arterial phase gadolinium-enhanced image (C) shows intense enhancement of the mass except for the central scar and radiating fibrous septa. On the portal venous phase image (D) the mass is nearly </a:t>
            </a:r>
            <a:r>
              <a:rPr lang="en-IN" dirty="0" err="1" smtClean="0"/>
              <a:t>isointense</a:t>
            </a:r>
            <a:r>
              <a:rPr lang="en-IN" dirty="0" smtClean="0"/>
              <a:t> relative to the liver parenchyma and the central scar remains </a:t>
            </a:r>
            <a:r>
              <a:rPr lang="en-IN" dirty="0" err="1" smtClean="0"/>
              <a:t>hypointense</a:t>
            </a:r>
            <a:r>
              <a:rPr lang="en-IN" dirty="0" smtClean="0"/>
              <a:t>. A later image (E) shows delayed enhancement of the central scar.</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12-23 </a:t>
            </a:r>
            <a:r>
              <a:rPr lang="en-IN" b="1" dirty="0" smtClean="0"/>
              <a:t>Hepatocellular adenoma. </a:t>
            </a:r>
            <a:r>
              <a:rPr lang="en-IN" dirty="0" err="1" smtClean="0"/>
              <a:t>Precontrast</a:t>
            </a:r>
            <a:r>
              <a:rPr lang="en-IN" dirty="0" smtClean="0"/>
              <a:t> CT image (A) shows a large </a:t>
            </a:r>
            <a:r>
              <a:rPr lang="en-IN" dirty="0" err="1" smtClean="0"/>
              <a:t>hypoattenuating</a:t>
            </a:r>
            <a:r>
              <a:rPr lang="en-IN" dirty="0" smtClean="0"/>
              <a:t> hepatic mass. A </a:t>
            </a:r>
            <a:r>
              <a:rPr lang="en-IN" dirty="0" err="1" smtClean="0"/>
              <a:t>postcontrast</a:t>
            </a:r>
            <a:r>
              <a:rPr lang="en-IN" dirty="0" smtClean="0"/>
              <a:t> portal venous phase image (B) shows moderate heterogeneous enhancement of the mass.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12-24 </a:t>
            </a:r>
            <a:r>
              <a:rPr lang="en-IN" b="1" dirty="0" smtClean="0"/>
              <a:t>Ruptured hepatocellular adenoma</a:t>
            </a:r>
            <a:r>
              <a:rPr lang="en-IN" dirty="0" smtClean="0"/>
              <a:t>. </a:t>
            </a:r>
            <a:r>
              <a:rPr lang="en-IN" dirty="0" err="1" smtClean="0"/>
              <a:t>Precontrast</a:t>
            </a:r>
            <a:r>
              <a:rPr lang="en-IN" dirty="0" smtClean="0"/>
              <a:t> CT image (A) shows a large heterogeneous mass (arrows) near the dome of the liver. Central areas of </a:t>
            </a:r>
            <a:r>
              <a:rPr lang="en-IN" dirty="0" err="1" smtClean="0"/>
              <a:t>hyperintensity</a:t>
            </a:r>
            <a:r>
              <a:rPr lang="en-IN" dirty="0" smtClean="0"/>
              <a:t> represent </a:t>
            </a:r>
            <a:r>
              <a:rPr lang="en-IN" dirty="0" err="1" smtClean="0"/>
              <a:t>hemorrhage</a:t>
            </a:r>
            <a:r>
              <a:rPr lang="en-IN" dirty="0" smtClean="0"/>
              <a:t>. Note the high attenuation perihepatic blood (arrowheads). Contrast-enhanced image (B) shows enhancement of the peripheral intact portion of the mass (open arrows). The hemorrhagic portion of the mass does not enhance. Note loss of integrity of the liver capsule </a:t>
            </a:r>
            <a:r>
              <a:rPr lang="en-IN" dirty="0" err="1" smtClean="0"/>
              <a:t>anterolaterally</a:t>
            </a:r>
            <a:r>
              <a:rPr lang="en-IN" dirty="0" smtClean="0"/>
              <a:t>. Coronal volume-rendered image (C) shows the peripherally enhancing mass, ruptured liver capsule, and perihepatic blood (arrowheads).</a:t>
            </a:r>
          </a:p>
          <a:p>
            <a:endParaRPr lang="en-IN" dirty="0"/>
          </a:p>
        </p:txBody>
      </p:sp>
      <p:sp>
        <p:nvSpPr>
          <p:cNvPr id="4" name="Slide Number Placeholder 3"/>
          <p:cNvSpPr>
            <a:spLocks noGrp="1"/>
          </p:cNvSpPr>
          <p:nvPr>
            <p:ph type="sldNum" sz="quarter" idx="10"/>
          </p:nvPr>
        </p:nvSpPr>
        <p:spPr/>
        <p:txBody>
          <a:bodyPr/>
          <a:lstStyle/>
          <a:p>
            <a:fld id="{0AF02F83-DAB8-47EE-AA28-2DCCA42B3B5E}"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1738313" y="1185863"/>
            <a:ext cx="5667375" cy="44862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3"/>
          <a:srcRect/>
          <a:stretch>
            <a:fillRect/>
          </a:stretch>
        </p:blipFill>
        <p:spPr bwMode="auto">
          <a:xfrm>
            <a:off x="2905125" y="2238375"/>
            <a:ext cx="3333750" cy="23812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992607" y="685800"/>
            <a:ext cx="6413082" cy="4914900"/>
          </a:xfrm>
          <a:prstGeom prst="rect">
            <a:avLst/>
          </a:prstGeom>
          <a:noFill/>
          <a:ln w="9525">
            <a:noFill/>
            <a:miter lim="800000"/>
            <a:headEnd/>
            <a:tailEnd/>
          </a:ln>
          <a:effectLst/>
        </p:spPr>
      </p:pic>
      <p:sp>
        <p:nvSpPr>
          <p:cNvPr id="5" name="TextBox 4"/>
          <p:cNvSpPr txBox="1"/>
          <p:nvPr/>
        </p:nvSpPr>
        <p:spPr>
          <a:xfrm>
            <a:off x="228600" y="5791200"/>
            <a:ext cx="8610600" cy="646331"/>
          </a:xfrm>
          <a:prstGeom prst="rect">
            <a:avLst/>
          </a:prstGeom>
          <a:noFill/>
        </p:spPr>
        <p:txBody>
          <a:bodyPr wrap="square" rtlCol="0">
            <a:spAutoFit/>
          </a:bodyPr>
          <a:lstStyle/>
          <a:p>
            <a:r>
              <a:rPr lang="en-IN" dirty="0" smtClean="0"/>
              <a:t>in-phase T1-weighted gradient echo image (A) </a:t>
            </a:r>
            <a:r>
              <a:rPr lang="en-IN" dirty="0" smtClean="0"/>
              <a:t>opposed-phase </a:t>
            </a:r>
            <a:r>
              <a:rPr lang="en-IN" dirty="0" smtClean="0"/>
              <a:t>image (</a:t>
            </a:r>
            <a:r>
              <a:rPr lang="en-IN" dirty="0" smtClean="0"/>
              <a:t>B)T2-weighted </a:t>
            </a:r>
            <a:r>
              <a:rPr lang="en-IN" dirty="0" smtClean="0"/>
              <a:t>image (C).</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1738313" y="2205038"/>
            <a:ext cx="5667375" cy="2447925"/>
          </a:xfrm>
          <a:prstGeom prst="rect">
            <a:avLst/>
          </a:prstGeom>
          <a:noFill/>
          <a:ln w="9525">
            <a:noFill/>
            <a:miter lim="800000"/>
            <a:headEnd/>
            <a:tailEnd/>
          </a:ln>
          <a:effectLst/>
        </p:spPr>
      </p:pic>
      <p:sp>
        <p:nvSpPr>
          <p:cNvPr id="5" name="TextBox 4"/>
          <p:cNvSpPr txBox="1"/>
          <p:nvPr/>
        </p:nvSpPr>
        <p:spPr>
          <a:xfrm>
            <a:off x="533400" y="4724400"/>
            <a:ext cx="8229600" cy="369332"/>
          </a:xfrm>
          <a:prstGeom prst="rect">
            <a:avLst/>
          </a:prstGeom>
          <a:noFill/>
        </p:spPr>
        <p:txBody>
          <a:bodyPr wrap="square" rtlCol="0">
            <a:spAutoFit/>
          </a:bodyPr>
          <a:lstStyle/>
          <a:p>
            <a:r>
              <a:rPr lang="en-IN" dirty="0" smtClean="0"/>
              <a:t>In-phase T1-weighted spoiled gradient-echo MR image (A) </a:t>
            </a:r>
            <a:r>
              <a:rPr lang="en-IN" dirty="0" smtClean="0"/>
              <a:t>Out-of-phase </a:t>
            </a:r>
            <a:r>
              <a:rPr lang="en-IN" dirty="0" smtClean="0"/>
              <a:t>image (B)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1738313" y="1457325"/>
            <a:ext cx="5667375" cy="3943350"/>
          </a:xfrm>
          <a:prstGeom prst="rect">
            <a:avLst/>
          </a:prstGeom>
          <a:noFill/>
          <a:ln w="9525">
            <a:noFill/>
            <a:miter lim="800000"/>
            <a:headEnd/>
            <a:tailEnd/>
          </a:ln>
          <a:effectLst/>
        </p:spPr>
      </p:pic>
      <p:sp>
        <p:nvSpPr>
          <p:cNvPr id="5" name="TextBox 4"/>
          <p:cNvSpPr txBox="1"/>
          <p:nvPr/>
        </p:nvSpPr>
        <p:spPr>
          <a:xfrm>
            <a:off x="228600" y="5791200"/>
            <a:ext cx="8610600" cy="646331"/>
          </a:xfrm>
          <a:prstGeom prst="rect">
            <a:avLst/>
          </a:prstGeom>
          <a:noFill/>
        </p:spPr>
        <p:txBody>
          <a:bodyPr wrap="square" rtlCol="0">
            <a:spAutoFit/>
          </a:bodyPr>
          <a:lstStyle/>
          <a:p>
            <a:r>
              <a:rPr lang="en-IN" dirty="0" smtClean="0"/>
              <a:t>T1-weighted (A) and T2-weighted (B) images </a:t>
            </a:r>
            <a:r>
              <a:rPr lang="en-IN" dirty="0" smtClean="0"/>
              <a:t>arterial </a:t>
            </a:r>
            <a:r>
              <a:rPr lang="en-IN" dirty="0" smtClean="0"/>
              <a:t>phase gadolinium-enhanced image (C) and </a:t>
            </a:r>
            <a:r>
              <a:rPr lang="en-IN" dirty="0" smtClean="0"/>
              <a:t>portal </a:t>
            </a:r>
            <a:r>
              <a:rPr lang="en-IN" dirty="0" smtClean="0"/>
              <a:t>venous phase image (D). </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2905125" y="1900238"/>
            <a:ext cx="3333750" cy="30575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76200" y="0"/>
            <a:ext cx="6096000" cy="6741459"/>
          </a:xfrm>
          <a:prstGeom prst="rect">
            <a:avLst/>
          </a:prstGeom>
          <a:noFill/>
          <a:ln w="9525">
            <a:noFill/>
            <a:miter lim="800000"/>
            <a:headEnd/>
            <a:tailEnd/>
          </a:ln>
          <a:effectLst/>
        </p:spPr>
      </p:pic>
      <p:sp>
        <p:nvSpPr>
          <p:cNvPr id="5" name="TextBox 4"/>
          <p:cNvSpPr txBox="1"/>
          <p:nvPr/>
        </p:nvSpPr>
        <p:spPr>
          <a:xfrm>
            <a:off x="6248400" y="228600"/>
            <a:ext cx="2895600" cy="2585323"/>
          </a:xfrm>
          <a:prstGeom prst="rect">
            <a:avLst/>
          </a:prstGeom>
          <a:noFill/>
        </p:spPr>
        <p:txBody>
          <a:bodyPr wrap="square" rtlCol="0">
            <a:spAutoFit/>
          </a:bodyPr>
          <a:lstStyle/>
          <a:p>
            <a:r>
              <a:rPr lang="en-IN" dirty="0" smtClean="0"/>
              <a:t>In-phase T1-weighted spoiled gradient echo MR image (</a:t>
            </a:r>
            <a:r>
              <a:rPr lang="en-IN" dirty="0" smtClean="0"/>
              <a:t>A)Out-of-phase </a:t>
            </a:r>
            <a:r>
              <a:rPr lang="en-IN" dirty="0" smtClean="0"/>
              <a:t>image (B) </a:t>
            </a:r>
            <a:r>
              <a:rPr lang="en-IN" dirty="0" smtClean="0"/>
              <a:t>T2-weighted </a:t>
            </a:r>
            <a:r>
              <a:rPr lang="en-IN" dirty="0" smtClean="0"/>
              <a:t>image (C) </a:t>
            </a:r>
            <a:r>
              <a:rPr lang="en-IN" dirty="0" smtClean="0"/>
              <a:t>T2-weighted </a:t>
            </a:r>
            <a:r>
              <a:rPr lang="en-IN" dirty="0" smtClean="0"/>
              <a:t>image with fat suppression (D) </a:t>
            </a:r>
            <a:r>
              <a:rPr lang="en-IN" dirty="0" smtClean="0"/>
              <a:t>Arterial </a:t>
            </a:r>
            <a:r>
              <a:rPr lang="en-IN" dirty="0" smtClean="0"/>
              <a:t>phase T1-weighted gadolinium-enhanced image (E)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2667000" y="1981200"/>
            <a:ext cx="3810000" cy="2895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1738313" y="2471738"/>
            <a:ext cx="5667375" cy="1914525"/>
          </a:xfrm>
          <a:prstGeom prst="rect">
            <a:avLst/>
          </a:prstGeom>
          <a:noFill/>
          <a:ln w="9525">
            <a:noFill/>
            <a:miter lim="800000"/>
            <a:headEnd/>
            <a:tailEnd/>
          </a:ln>
          <a:effectLst/>
        </p:spPr>
      </p:pic>
      <p:sp>
        <p:nvSpPr>
          <p:cNvPr id="5" name="TextBox 4"/>
          <p:cNvSpPr txBox="1"/>
          <p:nvPr/>
        </p:nvSpPr>
        <p:spPr>
          <a:xfrm>
            <a:off x="0" y="5638800"/>
            <a:ext cx="8915400" cy="369332"/>
          </a:xfrm>
          <a:prstGeom prst="rect">
            <a:avLst/>
          </a:prstGeom>
          <a:noFill/>
        </p:spPr>
        <p:txBody>
          <a:bodyPr wrap="square" rtlCol="0">
            <a:spAutoFit/>
          </a:bodyPr>
          <a:lstStyle/>
          <a:p>
            <a:pPr algn="ctr"/>
            <a:r>
              <a:rPr lang="en-IN" dirty="0" smtClean="0"/>
              <a:t>Arterial phase CT image (</a:t>
            </a:r>
            <a:r>
              <a:rPr lang="en-IN" dirty="0" smtClean="0"/>
              <a:t>A)Portal </a:t>
            </a:r>
            <a:r>
              <a:rPr lang="en-IN" dirty="0" smtClean="0"/>
              <a:t>venous phase image (B) </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1738313" y="2424113"/>
            <a:ext cx="5667375" cy="2009775"/>
          </a:xfrm>
          <a:prstGeom prst="rect">
            <a:avLst/>
          </a:prstGeom>
          <a:noFill/>
          <a:ln w="9525">
            <a:noFill/>
            <a:miter lim="800000"/>
            <a:headEnd/>
            <a:tailEnd/>
          </a:ln>
          <a:effectLst/>
        </p:spPr>
      </p:pic>
      <p:sp>
        <p:nvSpPr>
          <p:cNvPr id="5" name="TextBox 4"/>
          <p:cNvSpPr txBox="1"/>
          <p:nvPr/>
        </p:nvSpPr>
        <p:spPr>
          <a:xfrm>
            <a:off x="228600" y="5105400"/>
            <a:ext cx="8610600" cy="369332"/>
          </a:xfrm>
          <a:prstGeom prst="rect">
            <a:avLst/>
          </a:prstGeom>
          <a:noFill/>
        </p:spPr>
        <p:txBody>
          <a:bodyPr wrap="square" rtlCol="0">
            <a:spAutoFit/>
          </a:bodyPr>
          <a:lstStyle/>
          <a:p>
            <a:pPr algn="ctr"/>
            <a:r>
              <a:rPr lang="en-IN" dirty="0" err="1" smtClean="0"/>
              <a:t>Precontrast</a:t>
            </a:r>
            <a:r>
              <a:rPr lang="en-IN" dirty="0" smtClean="0"/>
              <a:t> CT image (A) </a:t>
            </a:r>
            <a:r>
              <a:rPr lang="en-IN" dirty="0" smtClean="0"/>
              <a:t>Arterial </a:t>
            </a:r>
            <a:r>
              <a:rPr lang="en-IN" dirty="0" smtClean="0"/>
              <a:t>phase contrast-enhanced image (B) </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1738313" y="2447925"/>
            <a:ext cx="5667375" cy="19621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2667000" y="1976438"/>
            <a:ext cx="3810000" cy="29051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939990" y="152400"/>
            <a:ext cx="7289610" cy="498633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738313" y="2481263"/>
            <a:ext cx="5667375" cy="189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p:cNvPicPr>
            <a:picLocks noChangeAspect="1" noChangeArrowheads="1"/>
          </p:cNvPicPr>
          <p:nvPr/>
        </p:nvPicPr>
        <p:blipFill>
          <a:blip r:embed="rId3"/>
          <a:srcRect/>
          <a:stretch>
            <a:fillRect/>
          </a:stretch>
        </p:blipFill>
        <p:spPr bwMode="auto">
          <a:xfrm>
            <a:off x="1738313" y="2362200"/>
            <a:ext cx="5667375" cy="2133600"/>
          </a:xfrm>
          <a:prstGeom prst="rect">
            <a:avLst/>
          </a:prstGeom>
          <a:noFill/>
          <a:ln w="9525">
            <a:noFill/>
            <a:miter lim="800000"/>
            <a:headEnd/>
            <a:tailEnd/>
          </a:ln>
          <a:effectLst/>
        </p:spPr>
      </p:pic>
      <p:sp>
        <p:nvSpPr>
          <p:cNvPr id="5" name="TextBox 4"/>
          <p:cNvSpPr txBox="1"/>
          <p:nvPr/>
        </p:nvSpPr>
        <p:spPr>
          <a:xfrm>
            <a:off x="762000" y="5181600"/>
            <a:ext cx="7848600" cy="369332"/>
          </a:xfrm>
          <a:prstGeom prst="rect">
            <a:avLst/>
          </a:prstGeom>
          <a:noFill/>
        </p:spPr>
        <p:txBody>
          <a:bodyPr wrap="square" rtlCol="0">
            <a:spAutoFit/>
          </a:bodyPr>
          <a:lstStyle/>
          <a:p>
            <a:pPr algn="ctr"/>
            <a:r>
              <a:rPr lang="en-IN" dirty="0" smtClean="0"/>
              <a:t>Arterial phase CT image (A) </a:t>
            </a:r>
            <a:r>
              <a:rPr lang="en-IN" dirty="0" smtClean="0"/>
              <a:t>portal </a:t>
            </a:r>
            <a:r>
              <a:rPr lang="en-IN" dirty="0" smtClean="0"/>
              <a:t>venous phase image (B)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p:cNvPicPr>
            <a:picLocks noChangeAspect="1" noChangeArrowheads="1"/>
          </p:cNvPicPr>
          <p:nvPr/>
        </p:nvPicPr>
        <p:blipFill>
          <a:blip r:embed="rId3"/>
          <a:srcRect/>
          <a:stretch>
            <a:fillRect/>
          </a:stretch>
        </p:blipFill>
        <p:spPr bwMode="auto">
          <a:xfrm>
            <a:off x="1738313" y="2538413"/>
            <a:ext cx="5667375" cy="1781175"/>
          </a:xfrm>
          <a:prstGeom prst="rect">
            <a:avLst/>
          </a:prstGeom>
          <a:noFill/>
          <a:ln w="9525">
            <a:noFill/>
            <a:miter lim="800000"/>
            <a:headEnd/>
            <a:tailEnd/>
          </a:ln>
          <a:effectLst/>
        </p:spPr>
      </p:pic>
      <p:sp>
        <p:nvSpPr>
          <p:cNvPr id="5" name="TextBox 4"/>
          <p:cNvSpPr txBox="1"/>
          <p:nvPr/>
        </p:nvSpPr>
        <p:spPr>
          <a:xfrm>
            <a:off x="685800" y="4800600"/>
            <a:ext cx="7696200" cy="369332"/>
          </a:xfrm>
          <a:prstGeom prst="rect">
            <a:avLst/>
          </a:prstGeom>
          <a:noFill/>
        </p:spPr>
        <p:txBody>
          <a:bodyPr wrap="square" rtlCol="0">
            <a:spAutoFit/>
          </a:bodyPr>
          <a:lstStyle/>
          <a:p>
            <a:pPr algn="ctr"/>
            <a:r>
              <a:rPr lang="en-IN" dirty="0" smtClean="0"/>
              <a:t>Arterial phase CT images (A, B) </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667000" y="2415381"/>
            <a:ext cx="3810000" cy="28956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1738313" y="2447925"/>
            <a:ext cx="5667375" cy="1962150"/>
          </a:xfrm>
          <a:prstGeom prst="rect">
            <a:avLst/>
          </a:prstGeom>
          <a:noFill/>
          <a:ln w="9525">
            <a:noFill/>
            <a:miter lim="800000"/>
            <a:headEnd/>
            <a:tailEnd/>
          </a:ln>
          <a:effectLst/>
        </p:spPr>
      </p:pic>
      <p:sp>
        <p:nvSpPr>
          <p:cNvPr id="5" name="TextBox 4"/>
          <p:cNvSpPr txBox="1"/>
          <p:nvPr/>
        </p:nvSpPr>
        <p:spPr>
          <a:xfrm>
            <a:off x="609600" y="5029200"/>
            <a:ext cx="7924800" cy="369332"/>
          </a:xfrm>
          <a:prstGeom prst="rect">
            <a:avLst/>
          </a:prstGeom>
          <a:noFill/>
        </p:spPr>
        <p:txBody>
          <a:bodyPr wrap="square" rtlCol="0">
            <a:spAutoFit/>
          </a:bodyPr>
          <a:lstStyle/>
          <a:p>
            <a:pPr algn="ctr"/>
            <a:r>
              <a:rPr lang="en-IN" dirty="0" smtClean="0"/>
              <a:t>Arterial phase CT image (A) </a:t>
            </a:r>
            <a:r>
              <a:rPr lang="en-IN" dirty="0" smtClean="0"/>
              <a:t>Portal </a:t>
            </a:r>
            <a:r>
              <a:rPr lang="en-IN" dirty="0" smtClean="0"/>
              <a:t>venous phase image (B) </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2905125" y="2233613"/>
            <a:ext cx="3333750" cy="2390775"/>
          </a:xfrm>
          <a:prstGeom prst="rect">
            <a:avLst/>
          </a:prstGeom>
          <a:noFill/>
          <a:ln w="9525">
            <a:noFill/>
            <a:miter lim="800000"/>
            <a:headEnd/>
            <a:tailEnd/>
          </a:ln>
          <a:effectLst/>
        </p:spPr>
      </p:pic>
      <p:sp>
        <p:nvSpPr>
          <p:cNvPr id="5" name="TextBox 4"/>
          <p:cNvSpPr txBox="1"/>
          <p:nvPr/>
        </p:nvSpPr>
        <p:spPr>
          <a:xfrm>
            <a:off x="2971800" y="5029200"/>
            <a:ext cx="3276600" cy="369332"/>
          </a:xfrm>
          <a:prstGeom prst="rect">
            <a:avLst/>
          </a:prstGeom>
          <a:noFill/>
        </p:spPr>
        <p:txBody>
          <a:bodyPr wrap="square" rtlCol="0">
            <a:spAutoFit/>
          </a:bodyPr>
          <a:lstStyle/>
          <a:p>
            <a:pPr algn="ctr"/>
            <a:r>
              <a:rPr lang="en-IN" dirty="0" smtClean="0"/>
              <a:t>T1-weighted MR image </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p:cNvPicPr>
            <a:picLocks noChangeAspect="1" noChangeArrowheads="1"/>
          </p:cNvPicPr>
          <p:nvPr/>
        </p:nvPicPr>
        <p:blipFill>
          <a:blip r:embed="rId3"/>
          <a:srcRect/>
          <a:stretch>
            <a:fillRect/>
          </a:stretch>
        </p:blipFill>
        <p:spPr bwMode="auto">
          <a:xfrm>
            <a:off x="2428875" y="461963"/>
            <a:ext cx="4286250" cy="5934075"/>
          </a:xfrm>
          <a:prstGeom prst="rect">
            <a:avLst/>
          </a:prstGeom>
          <a:noFill/>
          <a:ln w="9525">
            <a:noFill/>
            <a:miter lim="800000"/>
            <a:headEnd/>
            <a:tailEnd/>
          </a:ln>
          <a:effectLst/>
        </p:spPr>
      </p:pic>
      <p:sp>
        <p:nvSpPr>
          <p:cNvPr id="5" name="TextBox 4"/>
          <p:cNvSpPr txBox="1"/>
          <p:nvPr/>
        </p:nvSpPr>
        <p:spPr>
          <a:xfrm>
            <a:off x="6858000" y="2057400"/>
            <a:ext cx="2057400" cy="2308324"/>
          </a:xfrm>
          <a:prstGeom prst="rect">
            <a:avLst/>
          </a:prstGeom>
          <a:noFill/>
        </p:spPr>
        <p:txBody>
          <a:bodyPr wrap="square" rtlCol="0">
            <a:spAutoFit/>
          </a:bodyPr>
          <a:lstStyle/>
          <a:p>
            <a:r>
              <a:rPr lang="en-IN" dirty="0" smtClean="0"/>
              <a:t>Arterial phase gadolinium-enhanced T1-weighted spoiled gradient echo image (A) </a:t>
            </a:r>
            <a:r>
              <a:rPr lang="en-IN" dirty="0" smtClean="0"/>
              <a:t>Delayed </a:t>
            </a:r>
            <a:r>
              <a:rPr lang="en-IN" dirty="0" err="1" smtClean="0"/>
              <a:t>postcontrast</a:t>
            </a:r>
            <a:r>
              <a:rPr lang="en-IN" dirty="0" smtClean="0"/>
              <a:t> coronal image (B)</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p:cNvPicPr>
            <a:picLocks noChangeAspect="1" noChangeArrowheads="1"/>
          </p:cNvPicPr>
          <p:nvPr/>
        </p:nvPicPr>
        <p:blipFill>
          <a:blip r:embed="rId3"/>
          <a:srcRect/>
          <a:stretch>
            <a:fillRect/>
          </a:stretch>
        </p:blipFill>
        <p:spPr bwMode="auto">
          <a:xfrm>
            <a:off x="1738313" y="2490788"/>
            <a:ext cx="5667375" cy="1876425"/>
          </a:xfrm>
          <a:prstGeom prst="rect">
            <a:avLst/>
          </a:prstGeom>
          <a:noFill/>
          <a:ln w="9525">
            <a:noFill/>
            <a:miter lim="800000"/>
            <a:headEnd/>
            <a:tailEnd/>
          </a:ln>
          <a:effectLst/>
        </p:spPr>
      </p:pic>
      <p:sp>
        <p:nvSpPr>
          <p:cNvPr id="5" name="TextBox 4"/>
          <p:cNvSpPr txBox="1"/>
          <p:nvPr/>
        </p:nvSpPr>
        <p:spPr>
          <a:xfrm>
            <a:off x="0" y="4953000"/>
            <a:ext cx="8915400" cy="646331"/>
          </a:xfrm>
          <a:prstGeom prst="rect">
            <a:avLst/>
          </a:prstGeom>
          <a:noFill/>
        </p:spPr>
        <p:txBody>
          <a:bodyPr wrap="square" rtlCol="0">
            <a:spAutoFit/>
          </a:bodyPr>
          <a:lstStyle/>
          <a:p>
            <a:r>
              <a:rPr lang="en-IN" dirty="0" smtClean="0"/>
              <a:t>Arterial phase gadolinium-enhanced T1-weighted spoiled gradient echo image with fat suppression (A) </a:t>
            </a:r>
            <a:r>
              <a:rPr lang="en-IN" dirty="0" smtClean="0"/>
              <a:t>Portal </a:t>
            </a:r>
            <a:r>
              <a:rPr lang="en-IN" dirty="0" smtClean="0"/>
              <a:t>venous phase image (B) at the same level </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667000" y="2348706"/>
            <a:ext cx="3810000" cy="30289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p:cNvPicPr>
            <a:picLocks noChangeAspect="1" noChangeArrowheads="1"/>
          </p:cNvPicPr>
          <p:nvPr/>
        </p:nvPicPr>
        <p:blipFill>
          <a:blip r:embed="rId3"/>
          <a:srcRect/>
          <a:stretch>
            <a:fillRect/>
          </a:stretch>
        </p:blipFill>
        <p:spPr bwMode="auto">
          <a:xfrm>
            <a:off x="1738313" y="733425"/>
            <a:ext cx="5667375" cy="5391150"/>
          </a:xfrm>
          <a:prstGeom prst="rect">
            <a:avLst/>
          </a:prstGeom>
          <a:noFill/>
          <a:ln w="9525">
            <a:noFill/>
            <a:miter lim="800000"/>
            <a:headEnd/>
            <a:tailEnd/>
          </a:ln>
          <a:effectLst/>
        </p:spPr>
      </p:pic>
      <p:sp>
        <p:nvSpPr>
          <p:cNvPr id="5" name="TextBox 4"/>
          <p:cNvSpPr txBox="1"/>
          <p:nvPr/>
        </p:nvSpPr>
        <p:spPr>
          <a:xfrm>
            <a:off x="76200" y="6096000"/>
            <a:ext cx="8915400" cy="646331"/>
          </a:xfrm>
          <a:prstGeom prst="rect">
            <a:avLst/>
          </a:prstGeom>
          <a:noFill/>
        </p:spPr>
        <p:txBody>
          <a:bodyPr wrap="square" rtlCol="0">
            <a:spAutoFit/>
          </a:bodyPr>
          <a:lstStyle/>
          <a:p>
            <a:r>
              <a:rPr lang="en-IN" dirty="0" smtClean="0"/>
              <a:t>T2-weighted (A), arterial phase (B), and portal venous phase (C) gadolinium-enhanced T1-weighted MR images </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942120" y="609600"/>
            <a:ext cx="7135080" cy="4676775"/>
          </a:xfrm>
          <a:prstGeom prst="rect">
            <a:avLst/>
          </a:prstGeom>
          <a:noFill/>
          <a:ln w="9525">
            <a:noFill/>
            <a:miter lim="800000"/>
            <a:headEnd/>
            <a:tailEnd/>
          </a:ln>
          <a:effectLst/>
        </p:spPr>
      </p:pic>
      <p:sp>
        <p:nvSpPr>
          <p:cNvPr id="5" name="TextBox 4"/>
          <p:cNvSpPr txBox="1"/>
          <p:nvPr/>
        </p:nvSpPr>
        <p:spPr>
          <a:xfrm>
            <a:off x="0" y="5410200"/>
            <a:ext cx="9144000" cy="646331"/>
          </a:xfrm>
          <a:prstGeom prst="rect">
            <a:avLst/>
          </a:prstGeom>
          <a:noFill/>
        </p:spPr>
        <p:txBody>
          <a:bodyPr wrap="square" rtlCol="0">
            <a:spAutoFit/>
          </a:bodyPr>
          <a:lstStyle/>
          <a:p>
            <a:r>
              <a:rPr lang="en-IN" dirty="0" err="1" smtClean="0"/>
              <a:t>Preconstrast</a:t>
            </a:r>
            <a:r>
              <a:rPr lang="en-IN" dirty="0" smtClean="0"/>
              <a:t> T1-weighted spoiled gradient echo MR image with fat suppression (A) </a:t>
            </a:r>
            <a:r>
              <a:rPr lang="en-IN" dirty="0" smtClean="0"/>
              <a:t>T2-weighted </a:t>
            </a:r>
            <a:r>
              <a:rPr lang="en-IN" dirty="0" smtClean="0"/>
              <a:t>image (B). </a:t>
            </a:r>
            <a:r>
              <a:rPr lang="en-IN" dirty="0" smtClean="0"/>
              <a:t>arterial </a:t>
            </a:r>
            <a:r>
              <a:rPr lang="en-IN" dirty="0" smtClean="0"/>
              <a:t>phase gadolinium-enhanced T1-weighted image (C)</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2905125" y="2453481"/>
            <a:ext cx="3333750" cy="2819400"/>
          </a:xfrm>
          <a:prstGeom prst="rect">
            <a:avLst/>
          </a:prstGeom>
          <a:noFill/>
          <a:ln w="9525">
            <a:noFill/>
            <a:miter lim="800000"/>
            <a:headEnd/>
            <a:tailEnd/>
          </a:ln>
          <a:effectLst/>
        </p:spPr>
      </p:pic>
      <p:sp>
        <p:nvSpPr>
          <p:cNvPr id="5" name="TextBox 4"/>
          <p:cNvSpPr txBox="1"/>
          <p:nvPr/>
        </p:nvSpPr>
        <p:spPr>
          <a:xfrm>
            <a:off x="1524000" y="5715000"/>
            <a:ext cx="6172200" cy="369332"/>
          </a:xfrm>
          <a:prstGeom prst="rect">
            <a:avLst/>
          </a:prstGeom>
          <a:noFill/>
        </p:spPr>
        <p:txBody>
          <a:bodyPr wrap="square" rtlCol="0">
            <a:spAutoFit/>
          </a:bodyPr>
          <a:lstStyle/>
          <a:p>
            <a:pPr algn="ctr"/>
            <a:r>
              <a:rPr lang="en-IN" dirty="0" err="1" smtClean="0"/>
              <a:t>Unenhanced</a:t>
            </a:r>
            <a:r>
              <a:rPr lang="en-IN" dirty="0" smtClean="0"/>
              <a:t> T2-weighted MR image </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667000" y="2415381"/>
            <a:ext cx="3810000" cy="28956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2905125" y="2109788"/>
            <a:ext cx="3333750" cy="26384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385141" y="228600"/>
            <a:ext cx="8377859" cy="5181600"/>
          </a:xfrm>
          <a:prstGeom prst="rect">
            <a:avLst/>
          </a:prstGeom>
          <a:noFill/>
          <a:ln w="9525">
            <a:noFill/>
            <a:miter lim="800000"/>
            <a:headEnd/>
            <a:tailEnd/>
          </a:ln>
          <a:effectLst/>
        </p:spPr>
      </p:pic>
      <p:sp>
        <p:nvSpPr>
          <p:cNvPr id="5" name="TextBox 4"/>
          <p:cNvSpPr txBox="1"/>
          <p:nvPr/>
        </p:nvSpPr>
        <p:spPr>
          <a:xfrm>
            <a:off x="304800" y="5638800"/>
            <a:ext cx="8610600" cy="646331"/>
          </a:xfrm>
          <a:prstGeom prst="rect">
            <a:avLst/>
          </a:prstGeom>
          <a:noFill/>
        </p:spPr>
        <p:txBody>
          <a:bodyPr wrap="square" rtlCol="0">
            <a:spAutoFit/>
          </a:bodyPr>
          <a:lstStyle/>
          <a:p>
            <a:pPr>
              <a:defRPr/>
            </a:pPr>
            <a:r>
              <a:rPr lang="en-IN" dirty="0" smtClean="0"/>
              <a:t>T2-weighted MR image with fat suppression (A) </a:t>
            </a:r>
            <a:r>
              <a:rPr lang="en-IN" dirty="0" smtClean="0"/>
              <a:t>Arterial </a:t>
            </a:r>
            <a:r>
              <a:rPr lang="en-IN" dirty="0" smtClean="0"/>
              <a:t>phase T1-weighted image (B) </a:t>
            </a:r>
            <a:r>
              <a:rPr lang="en-IN" dirty="0" smtClean="0"/>
              <a:t>delayed </a:t>
            </a:r>
            <a:r>
              <a:rPr lang="en-IN" dirty="0" err="1" smtClean="0"/>
              <a:t>postcontrast</a:t>
            </a:r>
            <a:r>
              <a:rPr lang="en-IN" dirty="0" smtClean="0"/>
              <a:t> image (C).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p:cNvPicPr>
            <a:picLocks noChangeAspect="1" noChangeArrowheads="1"/>
          </p:cNvPicPr>
          <p:nvPr/>
        </p:nvPicPr>
        <p:blipFill>
          <a:blip r:embed="rId3"/>
          <a:srcRect/>
          <a:stretch>
            <a:fillRect/>
          </a:stretch>
        </p:blipFill>
        <p:spPr bwMode="auto">
          <a:xfrm>
            <a:off x="1738313" y="2495550"/>
            <a:ext cx="5667375" cy="1866900"/>
          </a:xfrm>
          <a:prstGeom prst="rect">
            <a:avLst/>
          </a:prstGeom>
          <a:noFill/>
          <a:ln w="9525">
            <a:noFill/>
            <a:miter lim="800000"/>
            <a:headEnd/>
            <a:tailEnd/>
          </a:ln>
          <a:effectLst/>
        </p:spPr>
      </p:pic>
      <p:sp>
        <p:nvSpPr>
          <p:cNvPr id="5" name="TextBox 4"/>
          <p:cNvSpPr txBox="1"/>
          <p:nvPr/>
        </p:nvSpPr>
        <p:spPr>
          <a:xfrm>
            <a:off x="304800" y="5410200"/>
            <a:ext cx="8382000" cy="369332"/>
          </a:xfrm>
          <a:prstGeom prst="rect">
            <a:avLst/>
          </a:prstGeom>
          <a:noFill/>
        </p:spPr>
        <p:txBody>
          <a:bodyPr wrap="square" rtlCol="0">
            <a:spAutoFit/>
          </a:bodyPr>
          <a:lstStyle/>
          <a:p>
            <a:pPr algn="ctr"/>
            <a:r>
              <a:rPr lang="en-IN" dirty="0" smtClean="0"/>
              <a:t>Arterial phase T1-weighted MR image (A) </a:t>
            </a:r>
            <a:r>
              <a:rPr lang="en-IN" dirty="0" smtClean="0"/>
              <a:t>delayed </a:t>
            </a:r>
            <a:r>
              <a:rPr lang="en-IN" dirty="0" err="1" smtClean="0"/>
              <a:t>postcontrast</a:t>
            </a:r>
            <a:r>
              <a:rPr lang="en-IN" dirty="0" smtClean="0"/>
              <a:t> image (B) </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3"/>
          <a:srcRect/>
          <a:stretch>
            <a:fillRect/>
          </a:stretch>
        </p:blipFill>
        <p:spPr bwMode="auto">
          <a:xfrm>
            <a:off x="1738313" y="2247900"/>
            <a:ext cx="5667375" cy="2362200"/>
          </a:xfrm>
          <a:prstGeom prst="rect">
            <a:avLst/>
          </a:prstGeom>
          <a:noFill/>
          <a:ln w="9525">
            <a:noFill/>
            <a:miter lim="800000"/>
            <a:headEnd/>
            <a:tailEnd/>
          </a:ln>
          <a:effectLst/>
        </p:spPr>
      </p:pic>
      <p:sp>
        <p:nvSpPr>
          <p:cNvPr id="5" name="TextBox 4"/>
          <p:cNvSpPr txBox="1"/>
          <p:nvPr/>
        </p:nvSpPr>
        <p:spPr>
          <a:xfrm>
            <a:off x="609600" y="5181600"/>
            <a:ext cx="8001000" cy="646331"/>
          </a:xfrm>
          <a:prstGeom prst="rect">
            <a:avLst/>
          </a:prstGeom>
          <a:noFill/>
        </p:spPr>
        <p:txBody>
          <a:bodyPr wrap="square" rtlCol="0">
            <a:spAutoFit/>
          </a:bodyPr>
          <a:lstStyle/>
          <a:p>
            <a:r>
              <a:rPr lang="en-IN" dirty="0" smtClean="0"/>
              <a:t>Portal venous phase contrast-enhanced CT image (A) </a:t>
            </a:r>
            <a:r>
              <a:rPr lang="en-IN" dirty="0" smtClean="0"/>
              <a:t>30-minute </a:t>
            </a:r>
            <a:r>
              <a:rPr lang="en-IN" dirty="0" smtClean="0"/>
              <a:t>delayed </a:t>
            </a:r>
            <a:r>
              <a:rPr lang="en-IN" dirty="0" err="1" smtClean="0"/>
              <a:t>postcontrast</a:t>
            </a:r>
            <a:r>
              <a:rPr lang="en-IN" dirty="0" smtClean="0"/>
              <a:t> image (B) </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1197538" y="533400"/>
            <a:ext cx="6803462" cy="4962525"/>
          </a:xfrm>
          <a:prstGeom prst="rect">
            <a:avLst/>
          </a:prstGeom>
          <a:noFill/>
          <a:ln w="9525">
            <a:noFill/>
            <a:miter lim="800000"/>
            <a:headEnd/>
            <a:tailEnd/>
          </a:ln>
          <a:effectLst/>
        </p:spPr>
      </p:pic>
      <p:sp>
        <p:nvSpPr>
          <p:cNvPr id="5" name="TextBox 4"/>
          <p:cNvSpPr txBox="1"/>
          <p:nvPr/>
        </p:nvSpPr>
        <p:spPr>
          <a:xfrm>
            <a:off x="0" y="5791200"/>
            <a:ext cx="9144000" cy="646331"/>
          </a:xfrm>
          <a:prstGeom prst="rect">
            <a:avLst/>
          </a:prstGeom>
          <a:noFill/>
        </p:spPr>
        <p:txBody>
          <a:bodyPr wrap="square" rtlCol="0">
            <a:spAutoFit/>
          </a:bodyPr>
          <a:lstStyle/>
          <a:p>
            <a:r>
              <a:rPr lang="en-IN" dirty="0" smtClean="0"/>
              <a:t>Late hepatic arterial phase image (A) </a:t>
            </a:r>
            <a:r>
              <a:rPr lang="en-IN" dirty="0" smtClean="0"/>
              <a:t>A </a:t>
            </a:r>
            <a:r>
              <a:rPr lang="en-IN" dirty="0" smtClean="0"/>
              <a:t>slightly more cephalad image (B) </a:t>
            </a:r>
            <a:r>
              <a:rPr lang="en-IN" dirty="0" smtClean="0"/>
              <a:t>coronal </a:t>
            </a:r>
            <a:r>
              <a:rPr lang="en-IN" dirty="0" smtClean="0"/>
              <a:t>3D-volume rendered image (C) </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8914" name="Picture 2"/>
          <p:cNvPicPr>
            <a:picLocks noChangeAspect="1" noChangeArrowheads="1"/>
          </p:cNvPicPr>
          <p:nvPr/>
        </p:nvPicPr>
        <p:blipFill>
          <a:blip r:embed="rId3"/>
          <a:srcRect/>
          <a:stretch>
            <a:fillRect/>
          </a:stretch>
        </p:blipFill>
        <p:spPr bwMode="auto">
          <a:xfrm>
            <a:off x="1084467" y="228600"/>
            <a:ext cx="7221333" cy="5267325"/>
          </a:xfrm>
          <a:prstGeom prst="rect">
            <a:avLst/>
          </a:prstGeom>
          <a:noFill/>
          <a:ln w="9525">
            <a:noFill/>
            <a:miter lim="800000"/>
            <a:headEnd/>
            <a:tailEnd/>
          </a:ln>
          <a:effectLst/>
        </p:spPr>
      </p:pic>
      <p:sp>
        <p:nvSpPr>
          <p:cNvPr id="5" name="TextBox 4"/>
          <p:cNvSpPr txBox="1"/>
          <p:nvPr/>
        </p:nvSpPr>
        <p:spPr>
          <a:xfrm>
            <a:off x="228600" y="5791200"/>
            <a:ext cx="8686800" cy="646331"/>
          </a:xfrm>
          <a:prstGeom prst="rect">
            <a:avLst/>
          </a:prstGeom>
          <a:noFill/>
        </p:spPr>
        <p:txBody>
          <a:bodyPr wrap="square" rtlCol="0">
            <a:spAutoFit/>
          </a:bodyPr>
          <a:lstStyle/>
          <a:p>
            <a:r>
              <a:rPr lang="en-IN" dirty="0" smtClean="0"/>
              <a:t>Arterial phase T1-weighted gadolinium-enhanced MR image (</a:t>
            </a:r>
            <a:r>
              <a:rPr lang="en-IN" dirty="0" smtClean="0"/>
              <a:t>A </a:t>
            </a:r>
            <a:r>
              <a:rPr lang="en-IN" dirty="0" smtClean="0"/>
              <a:t>Portal venous phase image (B</a:t>
            </a:r>
            <a:r>
              <a:rPr lang="en-IN" dirty="0" smtClean="0"/>
              <a:t>) </a:t>
            </a:r>
            <a:r>
              <a:rPr lang="en-IN" dirty="0" smtClean="0"/>
              <a:t>Delayed phase image (C)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1738313" y="2028825"/>
            <a:ext cx="5667375" cy="2800350"/>
          </a:xfrm>
          <a:prstGeom prst="rect">
            <a:avLst/>
          </a:prstGeom>
          <a:noFill/>
          <a:ln w="9525">
            <a:noFill/>
            <a:miter lim="800000"/>
            <a:headEnd/>
            <a:tailEnd/>
          </a:ln>
          <a:effectLst/>
        </p:spPr>
      </p:pic>
      <p:sp>
        <p:nvSpPr>
          <p:cNvPr id="5" name="TextBox 4"/>
          <p:cNvSpPr txBox="1"/>
          <p:nvPr/>
        </p:nvSpPr>
        <p:spPr>
          <a:xfrm>
            <a:off x="609600" y="5105400"/>
            <a:ext cx="7696200" cy="646331"/>
          </a:xfrm>
          <a:prstGeom prst="rect">
            <a:avLst/>
          </a:prstGeom>
          <a:noFill/>
        </p:spPr>
        <p:txBody>
          <a:bodyPr wrap="square" rtlCol="0">
            <a:spAutoFit/>
          </a:bodyPr>
          <a:lstStyle/>
          <a:p>
            <a:r>
              <a:rPr lang="en-IN" dirty="0" err="1" smtClean="0"/>
              <a:t>Transaxial</a:t>
            </a:r>
            <a:r>
              <a:rPr lang="en-IN" dirty="0" smtClean="0"/>
              <a:t> (A) and coronal (B) half-Fourier single shot turbo spin echo (HASTE) MR images </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905125" y="2696369"/>
            <a:ext cx="3333750" cy="23336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272344" y="1066800"/>
            <a:ext cx="8564034" cy="3886200"/>
          </a:xfrm>
          <a:prstGeom prst="rect">
            <a:avLst/>
          </a:prstGeom>
          <a:noFill/>
          <a:ln w="9525">
            <a:noFill/>
            <a:miter lim="800000"/>
            <a:headEnd/>
            <a:tailEnd/>
          </a:ln>
          <a:effectLst/>
        </p:spPr>
      </p:pic>
      <p:sp>
        <p:nvSpPr>
          <p:cNvPr id="5" name="TextBox 4"/>
          <p:cNvSpPr txBox="1"/>
          <p:nvPr/>
        </p:nvSpPr>
        <p:spPr>
          <a:xfrm>
            <a:off x="304800" y="5257800"/>
            <a:ext cx="8610600" cy="369332"/>
          </a:xfrm>
          <a:prstGeom prst="rect">
            <a:avLst/>
          </a:prstGeom>
          <a:noFill/>
        </p:spPr>
        <p:txBody>
          <a:bodyPr wrap="square" rtlCol="0">
            <a:spAutoFit/>
          </a:bodyPr>
          <a:lstStyle/>
          <a:p>
            <a:r>
              <a:rPr lang="en-IN" dirty="0" smtClean="0"/>
              <a:t>A) </a:t>
            </a:r>
            <a:r>
              <a:rPr lang="en-IN" dirty="0" err="1" smtClean="0"/>
              <a:t>Unenhanced</a:t>
            </a:r>
            <a:r>
              <a:rPr lang="en-IN" dirty="0" smtClean="0"/>
              <a:t> coronal </a:t>
            </a:r>
            <a:r>
              <a:rPr lang="en-IN" smtClean="0"/>
              <a:t>T2-weighted </a:t>
            </a:r>
            <a:r>
              <a:rPr lang="en-IN" smtClean="0"/>
              <a:t>MR. </a:t>
            </a:r>
            <a:r>
              <a:rPr lang="en-IN" dirty="0" smtClean="0"/>
              <a:t>Gadolinium-enhanced </a:t>
            </a:r>
            <a:r>
              <a:rPr lang="en-IN" dirty="0" smtClean="0"/>
              <a:t>T1-weighted image (B) </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3"/>
          <a:srcRect/>
          <a:stretch>
            <a:fillRect/>
          </a:stretch>
        </p:blipFill>
        <p:spPr bwMode="auto">
          <a:xfrm>
            <a:off x="1738313" y="2405063"/>
            <a:ext cx="5667375" cy="2047875"/>
          </a:xfrm>
          <a:prstGeom prst="rect">
            <a:avLst/>
          </a:prstGeom>
          <a:noFill/>
          <a:ln w="9525">
            <a:noFill/>
            <a:miter lim="800000"/>
            <a:headEnd/>
            <a:tailEnd/>
          </a:ln>
          <a:effectLst/>
        </p:spPr>
      </p:pic>
      <p:sp>
        <p:nvSpPr>
          <p:cNvPr id="5" name="TextBox 4"/>
          <p:cNvSpPr txBox="1"/>
          <p:nvPr/>
        </p:nvSpPr>
        <p:spPr>
          <a:xfrm>
            <a:off x="685800" y="4648200"/>
            <a:ext cx="7924800" cy="369332"/>
          </a:xfrm>
          <a:prstGeom prst="rect">
            <a:avLst/>
          </a:prstGeom>
          <a:noFill/>
        </p:spPr>
        <p:txBody>
          <a:bodyPr wrap="square" rtlCol="0">
            <a:spAutoFit/>
          </a:bodyPr>
          <a:lstStyle/>
          <a:p>
            <a:r>
              <a:rPr lang="en-IN" dirty="0" smtClean="0"/>
              <a:t>Arterial phase CT image (A) </a:t>
            </a:r>
            <a:r>
              <a:rPr lang="en-IN" dirty="0" smtClean="0"/>
              <a:t>A </a:t>
            </a:r>
            <a:r>
              <a:rPr lang="en-IN" dirty="0" smtClean="0"/>
              <a:t>slightly more caudal image (B)</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3"/>
          <a:srcRect/>
          <a:stretch>
            <a:fillRect/>
          </a:stretch>
        </p:blipFill>
        <p:spPr bwMode="auto">
          <a:xfrm>
            <a:off x="1738313" y="1452563"/>
            <a:ext cx="5667375" cy="3952875"/>
          </a:xfrm>
          <a:prstGeom prst="rect">
            <a:avLst/>
          </a:prstGeom>
          <a:noFill/>
          <a:ln w="9525">
            <a:noFill/>
            <a:miter lim="800000"/>
            <a:headEnd/>
            <a:tailEnd/>
          </a:ln>
          <a:effectLst/>
        </p:spPr>
      </p:pic>
      <p:sp>
        <p:nvSpPr>
          <p:cNvPr id="5" name="TextBox 4"/>
          <p:cNvSpPr txBox="1"/>
          <p:nvPr/>
        </p:nvSpPr>
        <p:spPr>
          <a:xfrm>
            <a:off x="228600" y="5486400"/>
            <a:ext cx="8915400" cy="369332"/>
          </a:xfrm>
          <a:prstGeom prst="rect">
            <a:avLst/>
          </a:prstGeom>
          <a:noFill/>
        </p:spPr>
        <p:txBody>
          <a:bodyPr wrap="square" rtlCol="0">
            <a:spAutoFit/>
          </a:bodyPr>
          <a:lstStyle/>
          <a:p>
            <a:pPr algn="ctr"/>
            <a:r>
              <a:rPr lang="en-IN" dirty="0" err="1" smtClean="0"/>
              <a:t>Precontrast</a:t>
            </a:r>
            <a:r>
              <a:rPr lang="en-IN" dirty="0" smtClean="0"/>
              <a:t> CT image (</a:t>
            </a:r>
            <a:r>
              <a:rPr lang="en-IN" dirty="0" smtClean="0"/>
              <a:t>A. </a:t>
            </a:r>
            <a:r>
              <a:rPr lang="en-IN" dirty="0" smtClean="0"/>
              <a:t>Arterial phase image (</a:t>
            </a:r>
            <a:r>
              <a:rPr lang="en-IN" dirty="0" smtClean="0"/>
              <a:t>B)the </a:t>
            </a:r>
            <a:r>
              <a:rPr lang="en-IN" dirty="0" smtClean="0"/>
              <a:t>portal venous phase </a:t>
            </a:r>
            <a:r>
              <a:rPr lang="en-IN" dirty="0" smtClean="0"/>
              <a:t>(C)</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600200" y="154739"/>
            <a:ext cx="5101037" cy="662706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152400" y="0"/>
            <a:ext cx="6026074" cy="6765408"/>
          </a:xfrm>
          <a:prstGeom prst="rect">
            <a:avLst/>
          </a:prstGeom>
          <a:noFill/>
          <a:ln w="9525">
            <a:noFill/>
            <a:miter lim="800000"/>
            <a:headEnd/>
            <a:tailEnd/>
          </a:ln>
          <a:effectLst/>
        </p:spPr>
      </p:pic>
      <p:sp>
        <p:nvSpPr>
          <p:cNvPr id="5" name="TextBox 4"/>
          <p:cNvSpPr txBox="1"/>
          <p:nvPr/>
        </p:nvSpPr>
        <p:spPr>
          <a:xfrm>
            <a:off x="6248400" y="304800"/>
            <a:ext cx="2743200" cy="1754326"/>
          </a:xfrm>
          <a:prstGeom prst="rect">
            <a:avLst/>
          </a:prstGeom>
          <a:noFill/>
        </p:spPr>
        <p:txBody>
          <a:bodyPr wrap="square" rtlCol="0">
            <a:spAutoFit/>
          </a:bodyPr>
          <a:lstStyle/>
          <a:p>
            <a:pPr>
              <a:defRPr/>
            </a:pPr>
            <a:r>
              <a:rPr lang="en-IN" dirty="0" smtClean="0"/>
              <a:t>T1-weighted </a:t>
            </a:r>
            <a:r>
              <a:rPr lang="en-IN" dirty="0" smtClean="0"/>
              <a:t>(A) and T2-weighted (B) </a:t>
            </a:r>
            <a:r>
              <a:rPr lang="en-IN" dirty="0" smtClean="0"/>
              <a:t>images. </a:t>
            </a:r>
            <a:r>
              <a:rPr lang="en-IN" dirty="0" smtClean="0"/>
              <a:t>Arterial phase gadolinium-enhanced image (C) </a:t>
            </a:r>
            <a:r>
              <a:rPr lang="en-IN" dirty="0" smtClean="0"/>
              <a:t>portal </a:t>
            </a:r>
            <a:r>
              <a:rPr lang="en-IN" dirty="0" smtClean="0"/>
              <a:t>venous phase image (D) </a:t>
            </a:r>
            <a:r>
              <a:rPr lang="en-IN" dirty="0" smtClean="0"/>
              <a:t>A </a:t>
            </a:r>
            <a:r>
              <a:rPr lang="en-IN" dirty="0" smtClean="0"/>
              <a:t>later image (E</a:t>
            </a:r>
            <a:r>
              <a:rPr lang="en-IN" dirty="0" smtClean="0"/>
              <a:t>)</a:t>
            </a:r>
            <a:endParaRPr lang="en-I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1738313" y="2476500"/>
            <a:ext cx="566737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2914</Words>
  <Application>Microsoft Office PowerPoint</Application>
  <PresentationFormat>On-screen Show (4:3)</PresentationFormat>
  <Paragraphs>106</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6</cp:revision>
  <dcterms:created xsi:type="dcterms:W3CDTF">2006-08-16T00:00:00Z</dcterms:created>
  <dcterms:modified xsi:type="dcterms:W3CDTF">2010-08-15T06:49:23Z</dcterms:modified>
</cp:coreProperties>
</file>