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8771" autoAdjust="0"/>
  </p:normalViewPr>
  <p:slideViewPr>
    <p:cSldViewPr>
      <p:cViewPr varScale="1">
        <p:scale>
          <a:sx n="53" d="100"/>
          <a:sy n="53" d="100"/>
        </p:scale>
        <p:origin x="-16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C8854-0175-40F9-BF1D-6E8B2FFA77FB}" type="datetimeFigureOut">
              <a:rPr lang="en-US" smtClean="0"/>
              <a:t>8/15/2010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97C79-817D-4DAC-93D6-931459C53DD7}"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11-77 </a:t>
            </a:r>
            <a:r>
              <a:rPr lang="en-IN" b="1" dirty="0" err="1" smtClean="0"/>
              <a:t>Neutropenic</a:t>
            </a:r>
            <a:r>
              <a:rPr lang="en-IN" b="1" dirty="0" smtClean="0"/>
              <a:t> colitis of the right colon </a:t>
            </a:r>
            <a:r>
              <a:rPr lang="en-IN" dirty="0" smtClean="0"/>
              <a:t>in a 54-year-old man undergoing chemotherapy for lung cancer. A: There is concentric mural thickening in the hepatic flexure. The wall thickening is severe (arrows) and low-density. Also noted is adjacent fluid. B: Image through the </a:t>
            </a:r>
            <a:r>
              <a:rPr lang="en-IN" dirty="0" err="1" smtClean="0"/>
              <a:t>cecum</a:t>
            </a:r>
            <a:r>
              <a:rPr lang="en-IN" dirty="0" smtClean="0"/>
              <a:t> demonstrates mural </a:t>
            </a:r>
            <a:r>
              <a:rPr lang="en-IN" dirty="0" err="1" smtClean="0"/>
              <a:t>edema</a:t>
            </a:r>
            <a:r>
              <a:rPr lang="en-IN" dirty="0" smtClean="0"/>
              <a:t> and pericolonic inflammation</a:t>
            </a:r>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11-57 </a:t>
            </a:r>
            <a:r>
              <a:rPr lang="en-IN" b="1" dirty="0" smtClean="0"/>
              <a:t>Scleroderma</a:t>
            </a:r>
            <a:r>
              <a:rPr lang="en-IN" dirty="0" smtClean="0"/>
              <a:t>. A: Oral contrast material delineates abnormal jejunum, which is mildly dilated. There is apparent mural thickening (arrow), which actually represents the very closely spaced folds collapsed on one another. B: This was confirmed on a small-bowel study, which reveals abnormally close folds, which are not thickened or nodular.</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11-56 </a:t>
            </a:r>
            <a:r>
              <a:rPr lang="en-IN" b="1" dirty="0" smtClean="0"/>
              <a:t>Intramural hematoma of the small bowel</a:t>
            </a:r>
            <a:r>
              <a:rPr lang="en-IN" dirty="0" smtClean="0"/>
              <a:t>. There is homogeneous thickening of several segments (arrows) of jejunum in the left abdomen in this patient who was over-</a:t>
            </a:r>
            <a:r>
              <a:rPr lang="en-IN" dirty="0" err="1" smtClean="0"/>
              <a:t>anticoagulated</a:t>
            </a:r>
            <a:r>
              <a:rPr lang="en-IN" dirty="0" smtClean="0"/>
              <a:t>. There is hematoma extending centrally into the mesentery, a finding that helps distinguish hematoma from ischemia.</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11-53 </a:t>
            </a:r>
            <a:r>
              <a:rPr lang="en-IN" b="1" dirty="0" smtClean="0"/>
              <a:t>Crohn disease with enterocolic fistula</a:t>
            </a:r>
            <a:r>
              <a:rPr lang="en-IN" dirty="0" smtClean="0"/>
              <a:t>. 37-year-old man with Crohn disease of the ileum secondarily involving the sigmoid colon. Multiple tethered segments of ileum have mural thickening. A fistula (arrow) extends from the convergence of these abnormal segments to the adjacent sigmoid colon (S). Note that only oral contrast material was administered, and it had not reached the proximal colon at the time of scanning. Contrast material in sigmoid colon is from the fistulous communication.</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11-52 </a:t>
            </a:r>
            <a:r>
              <a:rPr lang="en-IN" b="1" dirty="0" smtClean="0"/>
              <a:t>Perforated Crohn disease</a:t>
            </a:r>
            <a:r>
              <a:rPr lang="en-IN" dirty="0" smtClean="0"/>
              <a:t>. A: Lung window images through the upper abdomen reveal pneumoperitoneum outlining the falciform ligament (arrow). B: There is circumferential terminal </a:t>
            </a:r>
            <a:r>
              <a:rPr lang="en-IN" dirty="0" err="1" smtClean="0"/>
              <a:t>ileal</a:t>
            </a:r>
            <a:r>
              <a:rPr lang="en-IN" dirty="0" smtClean="0"/>
              <a:t> thickening (arrow) and congestion of the mesenteric vessels, giving a comb-like appearance (curved arrow). Secondary wall thickening is seen in the adjacent appendix (long arrow). Note that the appendix is not dilated. C: There is an abrupt transition (arrow) to normal wall thickness in the more proximal ileum.</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11-51 </a:t>
            </a:r>
            <a:r>
              <a:rPr lang="en-IN" b="1" dirty="0" smtClean="0"/>
              <a:t>Crohn ileitis with fibrofatty proliferation</a:t>
            </a:r>
            <a:r>
              <a:rPr lang="en-IN" dirty="0" smtClean="0"/>
              <a:t>. There is concentric thickening of the </a:t>
            </a:r>
            <a:r>
              <a:rPr lang="en-IN" dirty="0" err="1" smtClean="0"/>
              <a:t>neoterminal</a:t>
            </a:r>
            <a:r>
              <a:rPr lang="en-IN" dirty="0" smtClean="0"/>
              <a:t> ileum (arrow) in this patient who has had resection of the terminal ileum and proximal ascending colon. There is fibrofatty proliferation (creeping fat) in the adjacent mesentery.</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11-49 </a:t>
            </a:r>
            <a:r>
              <a:rPr lang="en-IN" b="1" dirty="0" smtClean="0"/>
              <a:t>Small-bowel infarction</a:t>
            </a:r>
            <a:r>
              <a:rPr lang="en-IN" dirty="0" smtClean="0"/>
              <a:t> in a patient with overwhelming sepsis and hypotension. A: There is extensive small-bowel pneumatosis (arrows). B: There is large wedge-shaped area of low attenuation in the liver, thought to be an infarct with portal venous gas (arrows).</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11-48 </a:t>
            </a:r>
            <a:r>
              <a:rPr lang="en-IN" b="1" dirty="0" smtClean="0"/>
              <a:t>Closed-loop obstruction with </a:t>
            </a:r>
            <a:r>
              <a:rPr lang="en-IN" b="1" dirty="0" err="1" smtClean="0"/>
              <a:t>infarcted</a:t>
            </a:r>
            <a:r>
              <a:rPr lang="en-IN" b="1" dirty="0" smtClean="0"/>
              <a:t> bowel</a:t>
            </a:r>
            <a:r>
              <a:rPr lang="en-IN" dirty="0" smtClean="0"/>
              <a:t>. A: Dilated loops of fluid-filled small bowel lie in the pelvis. There is enhancement of the bowel wall, which demonstrates a layered appearance because of mural </a:t>
            </a:r>
            <a:r>
              <a:rPr lang="en-IN" dirty="0" err="1" smtClean="0"/>
              <a:t>edema</a:t>
            </a:r>
            <a:r>
              <a:rPr lang="en-IN" dirty="0" smtClean="0"/>
              <a:t>. B: The mesentery has a congested appearance, and </a:t>
            </a:r>
            <a:r>
              <a:rPr lang="en-IN" dirty="0" err="1" smtClean="0"/>
              <a:t>â€œUâ</a:t>
            </a:r>
            <a:r>
              <a:rPr lang="en-IN" dirty="0" smtClean="0"/>
              <a:t>€-shaped small-bowel loop lacks enhancement mural (arrows). An internal hernia with </a:t>
            </a:r>
            <a:r>
              <a:rPr lang="en-IN" dirty="0" err="1" smtClean="0"/>
              <a:t>infarcted</a:t>
            </a:r>
            <a:r>
              <a:rPr lang="en-IN" dirty="0" smtClean="0"/>
              <a:t> bowel was confirmed surgically</a:t>
            </a:r>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11-47 </a:t>
            </a:r>
            <a:r>
              <a:rPr lang="en-IN" b="1" dirty="0" smtClean="0"/>
              <a:t>Closed-loop obstruction</a:t>
            </a:r>
            <a:r>
              <a:rPr lang="en-IN" dirty="0" smtClean="0"/>
              <a:t>. A: There is dilatation of fluid-filled loops of small bowel with a B: whirled appearance of mesenteric vessels. An internal hernia was reduced surgically, but there was no bowel ischemia.</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11-46 </a:t>
            </a:r>
            <a:r>
              <a:rPr lang="en-IN" b="1" dirty="0" smtClean="0"/>
              <a:t>Closed-loop obstruction with ischemia</a:t>
            </a:r>
            <a:r>
              <a:rPr lang="en-IN" dirty="0" smtClean="0"/>
              <a:t>. A: There are several dilated, fluid-filled loops of small bowel. The contents of the bowel loops have a </a:t>
            </a:r>
            <a:r>
              <a:rPr lang="en-IN" dirty="0" err="1" smtClean="0"/>
              <a:t>feces</a:t>
            </a:r>
            <a:r>
              <a:rPr lang="en-IN" dirty="0" smtClean="0"/>
              <a:t>-like appearance (arrows). It is important not to confuse this with pneumatosis, which is limited to the wall and seen on both dependent and nondependent sides of the lumen. There is a whirled configuration of the mesenteric vessels, which are congested. B: Slightly more inferior image shows the dilated loops in a radial configuration with increased attenuation in the mesentery. There is a small amount of ascites (arrow). An internal hernia with ischemia but no infarction was identified at surgery.</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11-45 </a:t>
            </a:r>
            <a:r>
              <a:rPr lang="en-IN" b="1" dirty="0" smtClean="0"/>
              <a:t>Ileocolic intussusception and subsequent </a:t>
            </a:r>
            <a:r>
              <a:rPr lang="en-IN" b="1" dirty="0" err="1" smtClean="0"/>
              <a:t>infarcted</a:t>
            </a:r>
            <a:r>
              <a:rPr lang="en-IN" b="1" dirty="0" smtClean="0"/>
              <a:t> closed-loop obstruction</a:t>
            </a:r>
            <a:r>
              <a:rPr lang="en-IN" dirty="0" smtClean="0"/>
              <a:t>. 44-year-old woman with metastatic melanoma. A: There is an intussusception in the ascending colon (asterisk). It contains fat and soft tissue. B: Slightly more caudal image demonstrates the intussusceptum to contain terminal ileum (arrow) and mesenteric fat with vessels. C: More cranial image reveals soft tissue mass (asterisk) as the lead point. Melanoma metastasis was identified at surgery. This was resected and a primary anastomosis performed. Patient presented 9 months later with abdominal pain and vomiting. D: CT image demonstrates a closed-loop obstruction with a whirled appearance of loops of dilated, fluid-filled small bowel. There is mild bowel wall thickening with inflammatory changes in the mesentery and ascites. Collapsed distal small bowel lies adjacent to anastomotic line (arrow) from prior metastasis resection. Second surgery confirmed an internal hernia from a </a:t>
            </a:r>
            <a:r>
              <a:rPr lang="en-IN" dirty="0" err="1" smtClean="0"/>
              <a:t>postsurgical</a:t>
            </a:r>
            <a:r>
              <a:rPr lang="en-IN" dirty="0" smtClean="0"/>
              <a:t> rent in the mesentery with bowel infarction.</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11-76 </a:t>
            </a:r>
            <a:r>
              <a:rPr lang="en-IN" b="1" dirty="0" smtClean="0"/>
              <a:t>Pseudomembranous colitis</a:t>
            </a:r>
            <a:r>
              <a:rPr lang="en-IN" dirty="0" smtClean="0"/>
              <a:t>. There is severe low-density mural thickening of the transverse colon. The positive oral contrast material (arrows) is insinuating between grossly </a:t>
            </a:r>
            <a:r>
              <a:rPr lang="en-IN" dirty="0" err="1" smtClean="0"/>
              <a:t>edematous</a:t>
            </a:r>
            <a:r>
              <a:rPr lang="en-IN" dirty="0" smtClean="0"/>
              <a:t> colonic folds in an accordion-like fashion.</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11-43 </a:t>
            </a:r>
            <a:r>
              <a:rPr lang="en-IN" b="1" dirty="0" smtClean="0"/>
              <a:t>Obturator hernia</a:t>
            </a:r>
            <a:r>
              <a:rPr lang="en-IN" dirty="0" smtClean="0"/>
              <a:t>. A: Dilatation of the mid small bowel (d) in the presence of collapsed distal ileum (arrows) indicates small bowel obstruction. B: More inferior image, at the level of the obturator foramen, reveals a loop of small bowel (arrow) in the hernia sac, which lies between the pectineus and obturator externus muscles on the right.</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11-42 </a:t>
            </a:r>
            <a:r>
              <a:rPr lang="en-IN" b="1" dirty="0" smtClean="0"/>
              <a:t>Richter and </a:t>
            </a:r>
            <a:r>
              <a:rPr lang="en-IN" b="1" dirty="0" err="1" smtClean="0"/>
              <a:t>parastomal</a:t>
            </a:r>
            <a:r>
              <a:rPr lang="en-IN" b="1" dirty="0" smtClean="0"/>
              <a:t> hernias</a:t>
            </a:r>
            <a:r>
              <a:rPr lang="en-IN" dirty="0" smtClean="0"/>
              <a:t>. A: There is an umbilical hernia (arrow) that contains one wall of the transverse colon, a Richter hernia. B: More caudal in the pelvis, there is a complex </a:t>
            </a:r>
            <a:r>
              <a:rPr lang="en-IN" dirty="0" err="1" smtClean="0"/>
              <a:t>parastomal</a:t>
            </a:r>
            <a:r>
              <a:rPr lang="en-IN" dirty="0" smtClean="0"/>
              <a:t> hernia containing large and small bowel. The neck of this hernia is wide. C: However, there is a small bowel obstruction inferior to this, secondary to an adhesion adjacent to the hernia. The angulated transition point (arrow) lies adjacent to the anterior abdominal wall.</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11-41 </a:t>
            </a:r>
            <a:r>
              <a:rPr lang="en-IN" b="1" dirty="0" smtClean="0"/>
              <a:t>Spigelian hernia with small bowel obstruction</a:t>
            </a:r>
            <a:r>
              <a:rPr lang="en-IN" dirty="0" smtClean="0"/>
              <a:t>. A: There are several dilated loops of small bowel (asterisks). A segment herniates through the linea semilunaris, an aponeurosis lateral to the rectus abdominis muscle. The contents of segment of bowel in the hernia sac have the appearance of </a:t>
            </a:r>
            <a:r>
              <a:rPr lang="en-IN" dirty="0" err="1" smtClean="0"/>
              <a:t>feces</a:t>
            </a:r>
            <a:r>
              <a:rPr lang="en-IN" dirty="0" smtClean="0"/>
              <a:t>, which occurs in the setting of small bowel obstruction secondary to the resorption of water from the obstructed lumen. There is a small amount of ascites in the abdomen and in the hernia sac (arrow). B: The exiting small bowel loop (arrow) is completely decompressed.</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11-40 </a:t>
            </a:r>
            <a:r>
              <a:rPr lang="en-IN" b="1" dirty="0" smtClean="0"/>
              <a:t>Incarcerated umbilical hernia</a:t>
            </a:r>
            <a:r>
              <a:rPr lang="en-IN" dirty="0" smtClean="0"/>
              <a:t>. A: Images through the upper abdomen reveal several dilated loops of small bowel. Ascites is present. B: Umbilical hernia contains loop of obstructed small bowel. The transition point is easily identified as the collapsed segment exits the hernia (arrow), which also contains ascites. Decompressed distal small bowel lies in the right abdomen. The segment of bowel in the hernia has mildly thickened walls, and with adjacent ascites, ischemia was a concern. This was surgically confirmed.</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11-37 </a:t>
            </a:r>
            <a:r>
              <a:rPr lang="en-IN" b="1" dirty="0" smtClean="0"/>
              <a:t>Small bowel lymphoma</a:t>
            </a:r>
            <a:r>
              <a:rPr lang="en-IN" dirty="0" smtClean="0"/>
              <a:t>. There is focal, concentric thickening of a loop of small bowel (asterisk). There is excavation of the inner lumen of the mass, resulting in mild so-called aneurysmal dilatation, unlike adenocarcinoma, which typically results in an annular stricture.</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11-36 </a:t>
            </a:r>
            <a:r>
              <a:rPr lang="en-IN" b="1" dirty="0" smtClean="0"/>
              <a:t>Sclerosing mesenteritis</a:t>
            </a:r>
            <a:r>
              <a:rPr lang="en-IN" dirty="0" smtClean="0"/>
              <a:t>. There is an oblong soft tissue mass (arrow) in the mesenteric root. There are central calcifications but no mural thickening in adjacent bowel. This was surgically resected, and histologic evaluation revealed sclerosing mesenteritis</a:t>
            </a:r>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11-35 </a:t>
            </a:r>
            <a:r>
              <a:rPr lang="en-IN" b="1" dirty="0" smtClean="0"/>
              <a:t>Metastatic mesenteric carcinoid </a:t>
            </a:r>
            <a:r>
              <a:rPr lang="en-IN" b="1" dirty="0" err="1" smtClean="0"/>
              <a:t>tumor</a:t>
            </a:r>
            <a:r>
              <a:rPr lang="en-IN" dirty="0" smtClean="0"/>
              <a:t>. The </a:t>
            </a:r>
            <a:r>
              <a:rPr lang="en-IN" dirty="0" err="1" smtClean="0"/>
              <a:t>spiculated</a:t>
            </a:r>
            <a:r>
              <a:rPr lang="en-IN" dirty="0" smtClean="0"/>
              <a:t> mass (curved arrow) in the mesenteric root does not represent the primary </a:t>
            </a:r>
            <a:r>
              <a:rPr lang="en-IN" dirty="0" err="1" smtClean="0"/>
              <a:t>tumor</a:t>
            </a:r>
            <a:r>
              <a:rPr lang="en-IN" dirty="0" smtClean="0"/>
              <a:t> but metastatic lymph nodes. The primary is often small and not seen, as in this case. Vasoactive amines secreted by the </a:t>
            </a:r>
            <a:r>
              <a:rPr lang="en-IN" dirty="0" err="1" smtClean="0"/>
              <a:t>tumor</a:t>
            </a:r>
            <a:r>
              <a:rPr lang="en-IN" dirty="0" smtClean="0"/>
              <a:t> have caused mural thickening of adjacent loops of small bowel loops (arrows).</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11-34 </a:t>
            </a:r>
            <a:r>
              <a:rPr lang="en-IN" b="1" dirty="0" smtClean="0"/>
              <a:t>Duodenal adenocarcinoma</a:t>
            </a:r>
            <a:r>
              <a:rPr lang="en-IN" dirty="0" smtClean="0"/>
              <a:t>. The </a:t>
            </a:r>
            <a:r>
              <a:rPr lang="en-IN" dirty="0" err="1" smtClean="0"/>
              <a:t>tumor</a:t>
            </a:r>
            <a:r>
              <a:rPr lang="en-IN" dirty="0" smtClean="0"/>
              <a:t> circumferentially involves the descending duodenum. A: The superior margin has shouldering (arrows), and there is gastric outlet obstruction with moderate dilatation of the proximal duodenum (asterisk) and stomach. B: There is circumferential thickening in the duodenum (arrow). Two enlarged regional lymph nodes (curved arrows) heterogeneously enhance and were pathologically proven to have metastatic involvement</a:t>
            </a:r>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11-33 </a:t>
            </a:r>
            <a:r>
              <a:rPr lang="en-IN" b="1" dirty="0" smtClean="0"/>
              <a:t>Duodenal gastrointestinal </a:t>
            </a:r>
            <a:r>
              <a:rPr lang="en-IN" b="1" dirty="0" err="1" smtClean="0"/>
              <a:t>tumor</a:t>
            </a:r>
            <a:r>
              <a:rPr lang="en-IN" b="1" dirty="0" smtClean="0"/>
              <a:t> </a:t>
            </a:r>
            <a:r>
              <a:rPr lang="en-IN" dirty="0" smtClean="0"/>
              <a:t>incidentally diagnosed in a 79-year-old woman. The mass (T) is exophytic and heterogeneous with central necrosis. It extends from the distal descending duodenum and measures 5 cm. Note lack of obstructive findings. Pathologically, the </a:t>
            </a:r>
            <a:r>
              <a:rPr lang="en-IN" dirty="0" err="1" smtClean="0"/>
              <a:t>tumor</a:t>
            </a:r>
            <a:r>
              <a:rPr lang="en-IN" dirty="0" smtClean="0"/>
              <a:t> was of intermediate malignant potential.</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11-30 </a:t>
            </a:r>
            <a:r>
              <a:rPr lang="en-IN" b="1" dirty="0" smtClean="0"/>
              <a:t>Duodenal diverticulum </a:t>
            </a:r>
            <a:r>
              <a:rPr lang="en-IN" dirty="0" smtClean="0"/>
              <a:t>mimicking a cystic pancreatic neoplasm. A: There is a small cystic lesion (arrow) in the head of the pancreas. B: Slightly more inferior image reveals a small gas bubble (arrow), confirming it is a duodenal diverticulum.</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11-74 </a:t>
            </a:r>
            <a:r>
              <a:rPr lang="en-IN" b="1" dirty="0" smtClean="0"/>
              <a:t>Ulcerative colitis involving the rectum and sigmoid colon</a:t>
            </a:r>
            <a:r>
              <a:rPr lang="en-IN" dirty="0" smtClean="0"/>
              <a:t>. There is sigmoid (large arrow) and rectal (small arrow) thickening. Perirectal fatty proliferation is also present.</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11-25 </a:t>
            </a:r>
            <a:r>
              <a:rPr lang="en-IN" b="1" dirty="0" err="1" smtClean="0"/>
              <a:t>Mesoaxial</a:t>
            </a:r>
            <a:r>
              <a:rPr lang="en-IN" b="1" dirty="0" smtClean="0"/>
              <a:t> gastric volvulus</a:t>
            </a:r>
            <a:r>
              <a:rPr lang="en-IN" dirty="0" smtClean="0"/>
              <a:t>. Patient was status post distal pancreatectomy and splenectomy for pancreatic pseudocyst. Image through the upper abdomen shows the dilated stomach lying in the right-upper quadrant, to the right of the descending duodenum (D). Note the </a:t>
            </a:r>
            <a:r>
              <a:rPr lang="en-IN" dirty="0" err="1" smtClean="0"/>
              <a:t>extraluminal</a:t>
            </a:r>
            <a:r>
              <a:rPr lang="en-IN" dirty="0" smtClean="0"/>
              <a:t> gas adjacent to the stomach (arrow). Gastric ischemia with necrosis was identified at endoscopy.</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11-24 </a:t>
            </a:r>
            <a:r>
              <a:rPr lang="en-IN" b="1" dirty="0" smtClean="0"/>
              <a:t>Multiple gastric carcinoid </a:t>
            </a:r>
            <a:r>
              <a:rPr lang="en-IN" b="1" dirty="0" err="1" smtClean="0"/>
              <a:t>tumors</a:t>
            </a:r>
            <a:r>
              <a:rPr lang="en-IN" dirty="0" smtClean="0"/>
              <a:t> in a 57-year-old man with MEN I. A: Multiple small, </a:t>
            </a:r>
            <a:r>
              <a:rPr lang="en-IN" dirty="0" err="1" smtClean="0"/>
              <a:t>hyperenhancing</a:t>
            </a:r>
            <a:r>
              <a:rPr lang="en-IN" dirty="0" smtClean="0"/>
              <a:t> nodules (arrows) are present in the stomach. There is a poorly defined pancreatic body mass (asterisk), which was biopsy-proven </a:t>
            </a:r>
            <a:r>
              <a:rPr lang="en-IN" dirty="0" err="1" smtClean="0"/>
              <a:t>gastrinoma</a:t>
            </a:r>
            <a:r>
              <a:rPr lang="en-IN" dirty="0" smtClean="0"/>
              <a:t>. There are multiple liver metastases (M). B: Small </a:t>
            </a:r>
            <a:r>
              <a:rPr lang="en-IN" dirty="0" err="1" smtClean="0"/>
              <a:t>gastrinomas</a:t>
            </a:r>
            <a:r>
              <a:rPr lang="en-IN" dirty="0" smtClean="0"/>
              <a:t> lie adjacent to the duodenum (arrows). C: Another larger </a:t>
            </a:r>
            <a:r>
              <a:rPr lang="en-IN" dirty="0" err="1" smtClean="0"/>
              <a:t>gastrinoma</a:t>
            </a:r>
            <a:r>
              <a:rPr lang="en-IN" dirty="0" smtClean="0"/>
              <a:t> lies anterior to fourth duodenum (arrow). It has a necrotic </a:t>
            </a:r>
            <a:r>
              <a:rPr lang="en-IN" dirty="0" err="1" smtClean="0"/>
              <a:t>center</a:t>
            </a:r>
            <a:r>
              <a:rPr lang="en-IN" dirty="0" smtClean="0"/>
              <a:t>.</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11-23 </a:t>
            </a:r>
            <a:r>
              <a:rPr lang="en-IN" b="1" dirty="0" smtClean="0"/>
              <a:t>Gastric mucosa-associated lymphoid </a:t>
            </a:r>
            <a:r>
              <a:rPr lang="en-IN" b="1" dirty="0" err="1" smtClean="0"/>
              <a:t>tumor</a:t>
            </a:r>
            <a:r>
              <a:rPr lang="en-IN" dirty="0" smtClean="0"/>
              <a:t>. A: There is marked thickening of the gastric wall (arrows) that extends into the gastrohepatic ligament and celiac axis. The patient was H. pylori positive. This appearance is somewhat atypical for MALT lymphoma, which tends to have less bulky thickening. B: Follow-up CT scan performed 6 months after antibiotic treatment reveals a normal gastric wall with minimal thickening of the gastric cardia (arrow).</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11-20 </a:t>
            </a:r>
            <a:r>
              <a:rPr lang="en-IN" b="1" dirty="0" smtClean="0"/>
              <a:t>Gastric adenocarcinoma and superior mesenteric artery syndrome. </a:t>
            </a:r>
            <a:r>
              <a:rPr lang="en-IN" dirty="0" smtClean="0"/>
              <a:t>A: There is mural thickening of the gastric body in an hourglass configuration. Notice the abrupt shouldering (arrows). The three-layered enhancement pattern is maintained, but there is </a:t>
            </a:r>
            <a:r>
              <a:rPr lang="en-IN" dirty="0" err="1" smtClean="0"/>
              <a:t>hyperenhancement</a:t>
            </a:r>
            <a:r>
              <a:rPr lang="en-IN" dirty="0" smtClean="0"/>
              <a:t> of the thickened mucosa. B: Image at the level of the third and fourth portions of the duodenum reveals duodenal dilatation proximally (asterisk) with complete collapse of the lumen as it courses between the aorta and superior mesenteric artery (arrow). Because of the gastric cancer and subsequent chemotherapy, the patient had profound, rapid weight loss that was thought to be the contributing factor for SMA syndrome.</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11-19 </a:t>
            </a:r>
            <a:r>
              <a:rPr lang="en-IN" b="1" dirty="0" smtClean="0"/>
              <a:t>Gastric adenocarcinoma </a:t>
            </a:r>
            <a:r>
              <a:rPr lang="en-IN" dirty="0" smtClean="0"/>
              <a:t>mimicking a GIST. There is a large heterogeneous mass in the body of the stomach. It is round and contains an ulcer (arrows). A large metastasis lies in the medial segment of the liver (M). It has similar enhancement characteristics as the primary </a:t>
            </a:r>
            <a:r>
              <a:rPr lang="en-IN" dirty="0" err="1" smtClean="0"/>
              <a:t>tumor</a:t>
            </a:r>
            <a:r>
              <a:rPr lang="en-IN" dirty="0" smtClean="0"/>
              <a:t>. Diagnosis of GIST was entertained because of the exophytic, ulcerated appearance, but endoscopic biopsy confirmed it to be a well-differentiated adenocarcinoma.</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11-17 </a:t>
            </a:r>
            <a:r>
              <a:rPr lang="en-IN" b="1" dirty="0" smtClean="0"/>
              <a:t>Intussuscepting gastric lipoma</a:t>
            </a:r>
            <a:r>
              <a:rPr lang="en-IN" dirty="0" smtClean="0"/>
              <a:t>. A: The gastric intussusceptum (asterisk) is telescoping into the more distal duodenal intussuscipiens (arrow). B: The fatty gastric </a:t>
            </a:r>
            <a:r>
              <a:rPr lang="en-IN" dirty="0" err="1" smtClean="0"/>
              <a:t>tumor</a:t>
            </a:r>
            <a:r>
              <a:rPr lang="en-IN" dirty="0" smtClean="0"/>
              <a:t> is lying in the third portion of duodenum (T).</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11-16 </a:t>
            </a:r>
            <a:r>
              <a:rPr lang="en-IN" b="1" dirty="0" smtClean="0"/>
              <a:t>Gastrointestinal stromal </a:t>
            </a:r>
            <a:r>
              <a:rPr lang="en-IN" b="1" dirty="0" err="1" smtClean="0"/>
              <a:t>tumor</a:t>
            </a:r>
            <a:r>
              <a:rPr lang="en-IN" b="1" dirty="0" smtClean="0"/>
              <a:t> of the stomach</a:t>
            </a:r>
            <a:r>
              <a:rPr lang="en-IN" dirty="0" smtClean="0"/>
              <a:t>. The mass occupies the left upper quadrant and is displacing the stomach medially (arrow). The mass heterogeneously enhances with central areas of necrosis.</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11-15 </a:t>
            </a:r>
            <a:r>
              <a:rPr lang="en-IN" b="1" dirty="0" smtClean="0"/>
              <a:t>Large gastric fundal diverticulum mimicking a complex adrenal mass. </a:t>
            </a:r>
            <a:r>
              <a:rPr lang="en-IN" dirty="0" smtClean="0"/>
              <a:t>A: The left adrenal </a:t>
            </a:r>
            <a:r>
              <a:rPr lang="en-IN" dirty="0" err="1" smtClean="0"/>
              <a:t>pseudomass</a:t>
            </a:r>
            <a:r>
              <a:rPr lang="en-IN" dirty="0" smtClean="0"/>
              <a:t> (arrow) contains fluid and flocculated oral contrast material. Small bubbles of gas are also present (curved arrow). B: Slightly more cranial image demonstrates the connecting neck (arrows) to the gastric fundus.</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11-8 </a:t>
            </a:r>
            <a:r>
              <a:rPr lang="en-IN" b="1" dirty="0" smtClean="0"/>
              <a:t>Multiple large </a:t>
            </a:r>
            <a:r>
              <a:rPr lang="en-IN" b="1" dirty="0" err="1" smtClean="0"/>
              <a:t>esophageal</a:t>
            </a:r>
            <a:r>
              <a:rPr lang="en-IN" b="1" dirty="0" smtClean="0"/>
              <a:t> varices </a:t>
            </a:r>
            <a:r>
              <a:rPr lang="en-IN" dirty="0" smtClean="0"/>
              <a:t>(arrows) appear as enhancing tubular structures alongside the </a:t>
            </a:r>
            <a:r>
              <a:rPr lang="en-IN" dirty="0" err="1" smtClean="0"/>
              <a:t>esophagus</a:t>
            </a:r>
            <a:r>
              <a:rPr lang="en-IN" dirty="0" smtClean="0"/>
              <a:t> (E). Notice their density is equal to the adjacent aorta.</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11-7 </a:t>
            </a:r>
            <a:r>
              <a:rPr lang="en-IN" b="1" dirty="0" err="1" smtClean="0"/>
              <a:t>Esophageal</a:t>
            </a:r>
            <a:r>
              <a:rPr lang="en-IN" b="1" dirty="0" smtClean="0"/>
              <a:t> intramural hematoma </a:t>
            </a:r>
            <a:r>
              <a:rPr lang="en-IN" dirty="0" smtClean="0"/>
              <a:t>(h) that developed during pneumatic dilatation of lower </a:t>
            </a:r>
            <a:r>
              <a:rPr lang="en-IN" dirty="0" err="1" smtClean="0"/>
              <a:t>esophagus</a:t>
            </a:r>
            <a:r>
              <a:rPr lang="en-IN" dirty="0" smtClean="0"/>
              <a:t> for treatment of achalasia. The fluid-filled lumen of the </a:t>
            </a:r>
            <a:r>
              <a:rPr lang="en-IN" dirty="0" err="1" smtClean="0"/>
              <a:t>esophagus</a:t>
            </a:r>
            <a:r>
              <a:rPr lang="en-IN" dirty="0" smtClean="0"/>
              <a:t> drapes around the hematoma. At the time of the examination, the hematoma was 10 days old and no longer of high attenuation.</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11-73 </a:t>
            </a:r>
            <a:r>
              <a:rPr lang="en-IN" b="1" dirty="0" err="1" smtClean="0"/>
              <a:t>Multisegmental</a:t>
            </a:r>
            <a:r>
              <a:rPr lang="en-IN" b="1" dirty="0" smtClean="0"/>
              <a:t> Crohn colitis</a:t>
            </a:r>
            <a:r>
              <a:rPr lang="en-IN" dirty="0" smtClean="0"/>
              <a:t>. A: There is symmetric mural thickening at the hepatic flexure (asterisks) and pericolonic inflammation. B: Similar findings are identified in the sigmoid colon with a small amount of ascites (asterisk) and reactive lymph node (arrow). Note the irregular appearance of the serosa, a finding not typically seen in UC. C: The vessels in the sigmoid mesocolon are dilated with multiple small nodes (arrow). Patient was having profuse </a:t>
            </a:r>
            <a:r>
              <a:rPr lang="en-IN" dirty="0" err="1" smtClean="0"/>
              <a:t>diarrhea</a:t>
            </a:r>
            <a:r>
              <a:rPr lang="en-IN" dirty="0" smtClean="0"/>
              <a:t> and abdominal pain at the time of the examination.</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11-6 </a:t>
            </a:r>
            <a:r>
              <a:rPr lang="en-IN" b="1" dirty="0" err="1" smtClean="0"/>
              <a:t>Esophageal</a:t>
            </a:r>
            <a:r>
              <a:rPr lang="en-IN" b="1" dirty="0" smtClean="0"/>
              <a:t> perforation</a:t>
            </a:r>
            <a:r>
              <a:rPr lang="en-IN" dirty="0" smtClean="0"/>
              <a:t>. The patient is a 61-year-old woman with history of benign distal </a:t>
            </a:r>
            <a:r>
              <a:rPr lang="en-IN" dirty="0" err="1" smtClean="0"/>
              <a:t>esophageal</a:t>
            </a:r>
            <a:r>
              <a:rPr lang="en-IN" dirty="0" smtClean="0"/>
              <a:t> stricture secondary to reflux. Patient presented with severe chest pain after eating fish. Endoscopy revealed a long segment stricture that was actively bleeding. Initial water-soluble swallow did not reveal a leak, and a CT was performed. A: Image through the chest using lung windows shows extensive mediastinal gas, presumably introduced during endoscopy. Air is also identified within the </a:t>
            </a:r>
            <a:r>
              <a:rPr lang="en-IN" dirty="0" err="1" smtClean="0"/>
              <a:t>esophageal</a:t>
            </a:r>
            <a:r>
              <a:rPr lang="en-IN" dirty="0" smtClean="0"/>
              <a:t> wall. This mural gas is lying in the submucosa, nicely delineating the inner mucosal layer (arrow) and the muscular layer (curved arrow). B: Extensive retroperitoneal gas is present on this upper-abdominal image. Note the intramural gas (arrow) that has dissected into the stomach. The patient was treated conservatively and recovered.</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11-71 </a:t>
            </a:r>
            <a:r>
              <a:rPr lang="en-IN" b="1" dirty="0" smtClean="0"/>
              <a:t>Uncomplicated appendicitis</a:t>
            </a:r>
            <a:r>
              <a:rPr lang="en-IN" dirty="0" smtClean="0"/>
              <a:t>. The appendix is dilated, measuring 1.6 cm, and has a thickened wall (arrow). An appendicolith (curved arrow) is present. Minimal peri-appendiceal inflammatory changes are present. Note reactive ascites in right </a:t>
            </a:r>
            <a:r>
              <a:rPr lang="en-IN" dirty="0" err="1" smtClean="0"/>
              <a:t>hemipelvis</a:t>
            </a:r>
            <a:r>
              <a:rPr lang="en-IN" dirty="0" smtClean="0"/>
              <a:t> (asterisk).</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11-64 </a:t>
            </a:r>
            <a:r>
              <a:rPr lang="en-IN" b="1" dirty="0" smtClean="0"/>
              <a:t>Pseudomyxoma peritonei secondary to mucinous cystadenocarcinoma of the appendix</a:t>
            </a:r>
            <a:r>
              <a:rPr lang="en-IN" dirty="0" smtClean="0"/>
              <a:t>. A: Low-density material surrounds the liver and stomach. It has mass effect, resulting in a scalloped appearance to the liver. B: Heterogeneous, low-density mass fills the pelvis. The appendix could not be identified on this study. At surgery, a normal-sized appendix was resected, revealing a well-differentiated mucinous cystadenocarcinoma</a:t>
            </a:r>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11-63 </a:t>
            </a:r>
            <a:r>
              <a:rPr lang="en-IN" b="1" dirty="0" smtClean="0"/>
              <a:t>Rectal cavernous hemangioma</a:t>
            </a:r>
            <a:r>
              <a:rPr lang="en-IN" dirty="0" smtClean="0"/>
              <a:t>. 26-year-old man who presented with rectal bleeding. A: Multiple lobular masses are present in the pelvis. Enhancing tubular structures along the left pelvic sidewall are patent vascular channels (asterisks), while the lower-density mass abutting the bladder (arrow) is probably a thrombosed vein. B: There is irregular, circumferential thickening of the rectum. Scattered phleboliths are present (arrows).</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11-62 </a:t>
            </a:r>
            <a:r>
              <a:rPr lang="en-IN" b="1" dirty="0" smtClean="0"/>
              <a:t>Colonic lipoma</a:t>
            </a:r>
            <a:r>
              <a:rPr lang="en-IN" dirty="0" smtClean="0"/>
              <a:t>. There is a 2-cm fat-density mass in the proximal transverse colon (arrow). It is well defined and </a:t>
            </a:r>
            <a:r>
              <a:rPr lang="en-IN" dirty="0" err="1" smtClean="0"/>
              <a:t>nonobstructing</a:t>
            </a:r>
            <a:r>
              <a:rPr lang="en-IN" dirty="0" smtClean="0"/>
              <a:t>. This was an incidental finding. Lipomas can be distinguished from fat-density bowel contents by their notable lack of internal gas.</a:t>
            </a:r>
          </a:p>
          <a:p>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11-61 </a:t>
            </a:r>
            <a:r>
              <a:rPr lang="en-IN" b="1" dirty="0" smtClean="0"/>
              <a:t>Giant villous adenoma</a:t>
            </a:r>
            <a:r>
              <a:rPr lang="en-IN" dirty="0" smtClean="0"/>
              <a:t>. 80-year-old woman presented with severe </a:t>
            </a:r>
            <a:r>
              <a:rPr lang="en-IN" dirty="0" err="1" smtClean="0"/>
              <a:t>diarrhea</a:t>
            </a:r>
            <a:r>
              <a:rPr lang="en-IN" dirty="0" smtClean="0"/>
              <a:t>, hypokalemia, and rectal bleeding. A: CT scan reveals a large, low-density mass in the rectum. There is abrupt shouldering at superior aspect of the mass (arrow). B: In the mid rectum, the mass is circumferential. C: Inferior aspect of the mass has a papillary extension into the rectum (arrow), which is filled with fluid. No rectal contrast was administered. Pathologically, the mass proved to be a 16-cm villous adenoma; no invasive carcinoma was identified. Villous lesions can secrete copious mucoid material containing potassium, which explains the presentation with hypokalemia</a:t>
            </a:r>
            <a:endParaRPr lang="en-IN" dirty="0"/>
          </a:p>
        </p:txBody>
      </p:sp>
      <p:sp>
        <p:nvSpPr>
          <p:cNvPr id="4" name="Slide Number Placeholder 3"/>
          <p:cNvSpPr>
            <a:spLocks noGrp="1"/>
          </p:cNvSpPr>
          <p:nvPr>
            <p:ph type="sldNum" sz="quarter" idx="10"/>
          </p:nvPr>
        </p:nvSpPr>
        <p:spPr/>
        <p:txBody>
          <a:bodyPr/>
          <a:lstStyle/>
          <a:p>
            <a:fld id="{D2F97C79-817D-4DAC-93D6-931459C53DD7}"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1738313" y="2119313"/>
            <a:ext cx="5667375" cy="2619375"/>
          </a:xfrm>
          <a:prstGeom prst="rect">
            <a:avLst/>
          </a:prstGeom>
          <a:noFill/>
          <a:ln w="9525">
            <a:noFill/>
            <a:miter lim="800000"/>
            <a:headEnd/>
            <a:tailEnd/>
          </a:ln>
          <a:effectLst/>
        </p:spPr>
      </p:pic>
      <p:sp>
        <p:nvSpPr>
          <p:cNvPr id="5" name="TextBox 4"/>
          <p:cNvSpPr txBox="1"/>
          <p:nvPr/>
        </p:nvSpPr>
        <p:spPr>
          <a:xfrm>
            <a:off x="0" y="4953000"/>
            <a:ext cx="9144000" cy="369332"/>
          </a:xfrm>
          <a:prstGeom prst="rect">
            <a:avLst/>
          </a:prstGeom>
          <a:noFill/>
        </p:spPr>
        <p:txBody>
          <a:bodyPr wrap="square" rtlCol="0">
            <a:spAutoFit/>
          </a:bodyPr>
          <a:lstStyle/>
          <a:p>
            <a:pPr algn="ctr"/>
            <a:r>
              <a:rPr lang="en-IN" dirty="0" smtClean="0"/>
              <a:t>80-year-old woman presented with severe </a:t>
            </a:r>
            <a:r>
              <a:rPr lang="en-IN" dirty="0" err="1" smtClean="0"/>
              <a:t>diarrhea</a:t>
            </a:r>
            <a:r>
              <a:rPr lang="en-IN" dirty="0" smtClean="0"/>
              <a:t>, hypokalemia, and rectal bleeding</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3"/>
          <a:srcRect/>
          <a:stretch>
            <a:fillRect/>
          </a:stretch>
        </p:blipFill>
        <p:spPr bwMode="auto">
          <a:xfrm>
            <a:off x="1738313" y="2133600"/>
            <a:ext cx="5667375" cy="2590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2667000" y="1528763"/>
            <a:ext cx="3810000" cy="38004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2667000" y="1533525"/>
            <a:ext cx="3810000" cy="3790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1952625" y="1052513"/>
            <a:ext cx="5238750" cy="47529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2667000" y="1543050"/>
            <a:ext cx="3810000" cy="37719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1738313" y="2166938"/>
            <a:ext cx="5667375" cy="25241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527134" y="1981200"/>
            <a:ext cx="8083466" cy="25812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
        <p:nvSpPr>
          <p:cNvPr id="5" name="TextBox 4"/>
          <p:cNvSpPr txBox="1"/>
          <p:nvPr/>
        </p:nvSpPr>
        <p:spPr>
          <a:xfrm>
            <a:off x="1752600" y="5105400"/>
            <a:ext cx="5638800" cy="646331"/>
          </a:xfrm>
          <a:prstGeom prst="rect">
            <a:avLst/>
          </a:prstGeom>
          <a:noFill/>
        </p:spPr>
        <p:txBody>
          <a:bodyPr wrap="square" rtlCol="0">
            <a:spAutoFit/>
          </a:bodyPr>
          <a:lstStyle/>
          <a:p>
            <a:r>
              <a:rPr lang="en-IN" dirty="0" smtClean="0"/>
              <a:t>54-year-old man undergoing chemotherapy for lung cancer</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2105025" y="148609"/>
            <a:ext cx="4600575" cy="663319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179002" y="1600200"/>
            <a:ext cx="8583998" cy="295751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647825" y="127167"/>
            <a:ext cx="6276975" cy="596883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4578" name="Picture 2"/>
          <p:cNvPicPr>
            <a:picLocks noChangeAspect="1" noChangeArrowheads="1"/>
          </p:cNvPicPr>
          <p:nvPr/>
        </p:nvPicPr>
        <p:blipFill>
          <a:blip r:embed="rId3"/>
          <a:srcRect/>
          <a:stretch>
            <a:fillRect/>
          </a:stretch>
        </p:blipFill>
        <p:spPr bwMode="auto">
          <a:xfrm>
            <a:off x="2667000" y="2095500"/>
            <a:ext cx="3810000" cy="2667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2667000" y="1981200"/>
            <a:ext cx="3810000" cy="28956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2667000" y="2024063"/>
            <a:ext cx="3810000" cy="28098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p:cNvPicPr>
            <a:picLocks noChangeAspect="1" noChangeArrowheads="1"/>
          </p:cNvPicPr>
          <p:nvPr/>
        </p:nvPicPr>
        <p:blipFill>
          <a:blip r:embed="rId3"/>
          <a:srcRect/>
          <a:stretch>
            <a:fillRect/>
          </a:stretch>
        </p:blipFill>
        <p:spPr bwMode="auto">
          <a:xfrm>
            <a:off x="2667000" y="1533525"/>
            <a:ext cx="3810000" cy="37909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3"/>
          <a:srcRect/>
          <a:stretch>
            <a:fillRect/>
          </a:stretch>
        </p:blipFill>
        <p:spPr bwMode="auto">
          <a:xfrm>
            <a:off x="2667000" y="1547813"/>
            <a:ext cx="3810000" cy="37623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2667000" y="1524000"/>
            <a:ext cx="3810000" cy="3810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p:cNvPicPr>
            <a:picLocks noChangeAspect="1" noChangeArrowheads="1"/>
          </p:cNvPicPr>
          <p:nvPr/>
        </p:nvPicPr>
        <p:blipFill>
          <a:blip r:embed="rId3"/>
          <a:srcRect/>
          <a:stretch>
            <a:fillRect/>
          </a:stretch>
        </p:blipFill>
        <p:spPr bwMode="auto">
          <a:xfrm>
            <a:off x="1428952" y="52387"/>
            <a:ext cx="6267248" cy="589121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p:cNvPicPr>
            <a:picLocks noChangeAspect="1" noChangeArrowheads="1"/>
          </p:cNvPicPr>
          <p:nvPr/>
        </p:nvPicPr>
        <p:blipFill>
          <a:blip r:embed="rId3"/>
          <a:srcRect/>
          <a:stretch>
            <a:fillRect/>
          </a:stretch>
        </p:blipFill>
        <p:spPr bwMode="auto">
          <a:xfrm>
            <a:off x="1738313" y="2247900"/>
            <a:ext cx="5667375" cy="2362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2667000" y="1524000"/>
            <a:ext cx="3810000" cy="3810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3"/>
          <a:srcRect/>
          <a:stretch>
            <a:fillRect/>
          </a:stretch>
        </p:blipFill>
        <p:spPr bwMode="auto">
          <a:xfrm>
            <a:off x="2667000" y="1533525"/>
            <a:ext cx="3810000" cy="37909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1738313" y="2119313"/>
            <a:ext cx="5667375" cy="26193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8914" name="Picture 2"/>
          <p:cNvPicPr>
            <a:picLocks noChangeAspect="1" noChangeArrowheads="1"/>
          </p:cNvPicPr>
          <p:nvPr/>
        </p:nvPicPr>
        <p:blipFill>
          <a:blip r:embed="rId3"/>
          <a:srcRect/>
          <a:stretch>
            <a:fillRect/>
          </a:stretch>
        </p:blipFill>
        <p:spPr bwMode="auto">
          <a:xfrm>
            <a:off x="2667000" y="1533525"/>
            <a:ext cx="3810000" cy="37909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667000" y="2596356"/>
            <a:ext cx="3810000" cy="25336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9938" name="Picture 2"/>
          <p:cNvPicPr>
            <a:picLocks noChangeAspect="1" noChangeArrowheads="1"/>
          </p:cNvPicPr>
          <p:nvPr/>
        </p:nvPicPr>
        <p:blipFill>
          <a:blip r:embed="rId3"/>
          <a:srcRect/>
          <a:stretch>
            <a:fillRect/>
          </a:stretch>
        </p:blipFill>
        <p:spPr bwMode="auto">
          <a:xfrm>
            <a:off x="2667000" y="2019300"/>
            <a:ext cx="3810000" cy="2819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1738313" y="2119313"/>
            <a:ext cx="5667375" cy="26193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581150" y="134645"/>
            <a:ext cx="5886450" cy="558035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2667000" y="1595438"/>
            <a:ext cx="3810000" cy="36671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1738313" y="2124075"/>
            <a:ext cx="5667375" cy="26098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1738313" y="2128838"/>
            <a:ext cx="5667375" cy="2600325"/>
          </a:xfrm>
          <a:prstGeom prst="rect">
            <a:avLst/>
          </a:prstGeom>
          <a:noFill/>
          <a:ln w="9525">
            <a:noFill/>
            <a:miter lim="800000"/>
            <a:headEnd/>
            <a:tailEnd/>
          </a:ln>
          <a:effectLst/>
        </p:spPr>
      </p:pic>
      <p:sp>
        <p:nvSpPr>
          <p:cNvPr id="5" name="TextBox 4"/>
          <p:cNvSpPr txBox="1"/>
          <p:nvPr/>
        </p:nvSpPr>
        <p:spPr>
          <a:xfrm>
            <a:off x="1828800" y="5029200"/>
            <a:ext cx="5486400" cy="369332"/>
          </a:xfrm>
          <a:prstGeom prst="rect">
            <a:avLst/>
          </a:prstGeom>
          <a:noFill/>
        </p:spPr>
        <p:txBody>
          <a:bodyPr wrap="square" rtlCol="0">
            <a:spAutoFit/>
          </a:bodyPr>
          <a:lstStyle/>
          <a:p>
            <a:r>
              <a:rPr lang="en-IN" dirty="0" smtClean="0"/>
              <a:t>26-year-old man who presented with rectal bleeding</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2667000" y="1533525"/>
            <a:ext cx="3810000" cy="37909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2932</Words>
  <Application>Microsoft Office PowerPoint</Application>
  <PresentationFormat>On-screen Show (4:3)</PresentationFormat>
  <Paragraphs>84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3</cp:revision>
  <dcterms:created xsi:type="dcterms:W3CDTF">2006-08-16T00:00:00Z</dcterms:created>
  <dcterms:modified xsi:type="dcterms:W3CDTF">2010-08-15T06:02:00Z</dcterms:modified>
</cp:coreProperties>
</file>