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246" autoAdjust="0"/>
  </p:normalViewPr>
  <p:slideViewPr>
    <p:cSldViewPr>
      <p:cViewPr varScale="1">
        <p:scale>
          <a:sx n="59" d="100"/>
          <a:sy n="59" d="100"/>
        </p:scale>
        <p:origin x="-147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F066D-28D4-4FD2-8D8D-733D1ADA9123}" type="datetimeFigureOut">
              <a:rPr lang="en-US" smtClean="0"/>
              <a:pPr/>
              <a:t>8/15/2010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C6FB5-0872-4E56-B18E-8CB7095D336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29.26  Appendicitis. </a:t>
            </a:r>
            <a:r>
              <a:rPr lang="en-IN" sz="1200" b="0" kern="1200" dirty="0" smtClean="0">
                <a:solidFill>
                  <a:schemeClr val="tx1"/>
                </a:solidFill>
                <a:latin typeface="+mn-lt"/>
                <a:ea typeface="+mn-ea"/>
                <a:cs typeface="+mn-cs"/>
              </a:rPr>
              <a:t>(A) US shows a thickened </a:t>
            </a:r>
            <a:r>
              <a:rPr lang="en-IN" sz="1200" b="0" kern="1200" dirty="0" err="1" smtClean="0">
                <a:solidFill>
                  <a:schemeClr val="tx1"/>
                </a:solidFill>
                <a:latin typeface="+mn-lt"/>
                <a:ea typeface="+mn-ea"/>
                <a:cs typeface="+mn-cs"/>
              </a:rPr>
              <a:t>hypoechoic</a:t>
            </a:r>
            <a:r>
              <a:rPr lang="en-IN" sz="1200" b="0" kern="1200" dirty="0" smtClean="0">
                <a:solidFill>
                  <a:schemeClr val="tx1"/>
                </a:solidFill>
                <a:latin typeface="+mn-lt"/>
                <a:ea typeface="+mn-ea"/>
                <a:cs typeface="+mn-cs"/>
              </a:rPr>
              <a:t> tubular blind-ended structure in the right iliac fossa. The surrounding fat is </a:t>
            </a:r>
            <a:r>
              <a:rPr lang="en-IN" sz="1200" b="0" kern="1200" dirty="0" err="1" smtClean="0">
                <a:solidFill>
                  <a:schemeClr val="tx1"/>
                </a:solidFill>
                <a:latin typeface="+mn-lt"/>
                <a:ea typeface="+mn-ea"/>
                <a:cs typeface="+mn-cs"/>
              </a:rPr>
              <a:t>hyperechoic</a:t>
            </a:r>
            <a:r>
              <a:rPr lang="en-IN" sz="1200" b="0" kern="1200" dirty="0" smtClean="0">
                <a:solidFill>
                  <a:schemeClr val="tx1"/>
                </a:solidFill>
                <a:latin typeface="+mn-lt"/>
                <a:ea typeface="+mn-ea"/>
                <a:cs typeface="+mn-cs"/>
              </a:rPr>
              <a:t>. (B) CT shows the thickened inflamed appendix (arrow).  </a:t>
            </a:r>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44.11  Microlithiasis of the testes. </a:t>
            </a:r>
            <a:r>
              <a:rPr lang="en-IN" sz="1200" b="0" kern="1200" dirty="0" smtClean="0">
                <a:solidFill>
                  <a:schemeClr val="tx1"/>
                </a:solidFill>
                <a:latin typeface="+mn-lt"/>
                <a:ea typeface="+mn-ea"/>
                <a:cs typeface="+mn-cs"/>
              </a:rPr>
              <a:t>Longitudinal US views demonstrate unilateral atrophy. The cause was unknown. Microlithiasis involves both the normal and atrophic testis.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44.13  Longitudinal US view of normal testis and moderately sized hydrocele.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44.14  Longitudinal (A) and transverse (B) US views of organizing scrotal haematoma </a:t>
            </a:r>
            <a:r>
              <a:rPr lang="en-IN" sz="1200" b="0" kern="1200" dirty="0" smtClean="0">
                <a:solidFill>
                  <a:schemeClr val="tx1"/>
                </a:solidFill>
                <a:latin typeface="+mn-lt"/>
                <a:ea typeface="+mn-ea"/>
                <a:cs typeface="+mn-cs"/>
              </a:rPr>
              <a:t>following trauma. The adjacent testis is compressed but otherwise normal. A </a:t>
            </a:r>
            <a:r>
              <a:rPr lang="en-IN" sz="1200" b="0" kern="1200" dirty="0" err="1" smtClean="0">
                <a:solidFill>
                  <a:schemeClr val="tx1"/>
                </a:solidFill>
                <a:latin typeface="+mn-lt"/>
                <a:ea typeface="+mn-ea"/>
                <a:cs typeface="+mn-cs"/>
              </a:rPr>
              <a:t>septated</a:t>
            </a:r>
            <a:r>
              <a:rPr lang="en-IN" sz="1200" b="0" kern="1200" dirty="0" smtClean="0">
                <a:solidFill>
                  <a:schemeClr val="tx1"/>
                </a:solidFill>
                <a:latin typeface="+mn-lt"/>
                <a:ea typeface="+mn-ea"/>
                <a:cs typeface="+mn-cs"/>
              </a:rPr>
              <a:t> hydrocele may present a similar appearance</a:t>
            </a:r>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43.4  Subcapsular renal haematoma. </a:t>
            </a:r>
            <a:r>
              <a:rPr lang="en-IN" sz="1200" b="0" kern="1200" dirty="0" smtClean="0">
                <a:solidFill>
                  <a:schemeClr val="tx1"/>
                </a:solidFill>
                <a:latin typeface="+mn-lt"/>
                <a:ea typeface="+mn-ea"/>
                <a:cs typeface="+mn-cs"/>
              </a:rPr>
              <a:t>The haematoma compresses the right renal parenchyma leading to delay in renal perfusion and contrast excretion. The renal parenchyma otherwise appears intact</a:t>
            </a:r>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43.12  Renal vascular pseudoaneurysm. (</a:t>
            </a:r>
            <a:r>
              <a:rPr lang="en-IN" sz="1200" b="0" kern="1200" dirty="0" smtClean="0">
                <a:solidFill>
                  <a:schemeClr val="tx1"/>
                </a:solidFill>
                <a:latin typeface="+mn-lt"/>
                <a:ea typeface="+mn-ea"/>
                <a:cs typeface="+mn-cs"/>
              </a:rPr>
              <a:t>A) Contrast-enhanced CT shows a rounded collection of arterial contrast (arrow) in the right renal parenchyma representing a pseudoaneurysm. (B) Selective renal arteriogram verifies the lesion. (C) Post-</a:t>
            </a:r>
            <a:r>
              <a:rPr lang="en-IN" sz="1200" b="0" kern="1200" dirty="0" err="1" smtClean="0">
                <a:solidFill>
                  <a:schemeClr val="tx1"/>
                </a:solidFill>
                <a:latin typeface="+mn-lt"/>
                <a:ea typeface="+mn-ea"/>
                <a:cs typeface="+mn-cs"/>
              </a:rPr>
              <a:t>embolization</a:t>
            </a:r>
            <a:r>
              <a:rPr lang="en-IN" sz="1200" b="0" kern="1200" dirty="0" smtClean="0">
                <a:solidFill>
                  <a:schemeClr val="tx1"/>
                </a:solidFill>
                <a:latin typeface="+mn-lt"/>
                <a:ea typeface="+mn-ea"/>
                <a:cs typeface="+mn-cs"/>
              </a:rPr>
              <a:t> angiogram shows occlusion of vessels feeding the pseudoaneurysm (arrows) with preservation of the remainder of the renal parenchyma.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43.17  Cystogram of intraperitoneal bladder rupture. </a:t>
            </a:r>
            <a:r>
              <a:rPr lang="en-IN" sz="1200" b="0" kern="1200" dirty="0" smtClean="0">
                <a:solidFill>
                  <a:schemeClr val="tx1"/>
                </a:solidFill>
                <a:latin typeface="+mn-lt"/>
                <a:ea typeface="+mn-ea"/>
                <a:cs typeface="+mn-cs"/>
              </a:rPr>
              <a:t>Conventional cystogram shows injected contrast material outlining the paravesical space in the dependent portion of the pelvis, tracking up the right </a:t>
            </a:r>
            <a:r>
              <a:rPr lang="en-IN" sz="1200" b="0" kern="1200" dirty="0" err="1" smtClean="0">
                <a:solidFill>
                  <a:schemeClr val="tx1"/>
                </a:solidFill>
                <a:latin typeface="+mn-lt"/>
                <a:ea typeface="+mn-ea"/>
                <a:cs typeface="+mn-cs"/>
              </a:rPr>
              <a:t>paracolic</a:t>
            </a:r>
            <a:r>
              <a:rPr lang="en-IN" sz="1200" b="0" kern="1200" dirty="0" smtClean="0">
                <a:solidFill>
                  <a:schemeClr val="tx1"/>
                </a:solidFill>
                <a:latin typeface="+mn-lt"/>
                <a:ea typeface="+mn-ea"/>
                <a:cs typeface="+mn-cs"/>
              </a:rPr>
              <a:t> gutter (arrows) and surrounding bowel loops.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43.18  CT of intraperitoneal bladder rupture</a:t>
            </a:r>
            <a:r>
              <a:rPr lang="en-IN" sz="1200" b="0" kern="1200" dirty="0" smtClean="0">
                <a:solidFill>
                  <a:schemeClr val="tx1"/>
                </a:solidFill>
                <a:latin typeface="+mn-lt"/>
                <a:ea typeface="+mn-ea"/>
                <a:cs typeface="+mn-cs"/>
              </a:rPr>
              <a:t>. (A) CT image obtained through the upper abdomen in the arterial phase shows low-attenuation fluid (</a:t>
            </a:r>
            <a:r>
              <a:rPr lang="en-IN" sz="1200" b="0" kern="1200" dirty="0" err="1" smtClean="0">
                <a:solidFill>
                  <a:schemeClr val="tx1"/>
                </a:solidFill>
                <a:latin typeface="+mn-lt"/>
                <a:ea typeface="+mn-ea"/>
                <a:cs typeface="+mn-cs"/>
              </a:rPr>
              <a:t>nonopacified</a:t>
            </a:r>
            <a:r>
              <a:rPr lang="en-IN" sz="1200" b="0" kern="1200" dirty="0" smtClean="0">
                <a:solidFill>
                  <a:schemeClr val="tx1"/>
                </a:solidFill>
                <a:latin typeface="+mn-lt"/>
                <a:ea typeface="+mn-ea"/>
                <a:cs typeface="+mn-cs"/>
              </a:rPr>
              <a:t> urine) in the perihepatic space (arrow) and left </a:t>
            </a:r>
            <a:r>
              <a:rPr lang="en-IN" sz="1200" b="0" kern="1200" dirty="0" err="1" smtClean="0">
                <a:solidFill>
                  <a:schemeClr val="tx1"/>
                </a:solidFill>
                <a:latin typeface="+mn-lt"/>
                <a:ea typeface="+mn-ea"/>
                <a:cs typeface="+mn-cs"/>
              </a:rPr>
              <a:t>paracolic</a:t>
            </a:r>
            <a:r>
              <a:rPr lang="en-IN" sz="1200" b="0" kern="1200" dirty="0" smtClean="0">
                <a:solidFill>
                  <a:schemeClr val="tx1"/>
                </a:solidFill>
                <a:latin typeface="+mn-lt"/>
                <a:ea typeface="+mn-ea"/>
                <a:cs typeface="+mn-cs"/>
              </a:rPr>
              <a:t> gutter (curved arrow). (B) Cystogram shows contrast medium over the dome of the bladder in a ‘molar tooth’-shaped configuration and ascending up the right </a:t>
            </a:r>
            <a:r>
              <a:rPr lang="en-IN" sz="1200" b="0" kern="1200" dirty="0" err="1" smtClean="0">
                <a:solidFill>
                  <a:schemeClr val="tx1"/>
                </a:solidFill>
                <a:latin typeface="+mn-lt"/>
                <a:ea typeface="+mn-ea"/>
                <a:cs typeface="+mn-cs"/>
              </a:rPr>
              <a:t>paracolic</a:t>
            </a:r>
            <a:r>
              <a:rPr lang="en-IN" sz="1200" b="0" kern="1200" dirty="0" smtClean="0">
                <a:solidFill>
                  <a:schemeClr val="tx1"/>
                </a:solidFill>
                <a:latin typeface="+mn-lt"/>
                <a:ea typeface="+mn-ea"/>
                <a:cs typeface="+mn-cs"/>
              </a:rPr>
              <a:t> space. </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43.19  CT of extraperitoneal bladder rupture. </a:t>
            </a:r>
            <a:r>
              <a:rPr lang="en-IN" sz="1200" b="0" kern="1200" dirty="0" smtClean="0">
                <a:solidFill>
                  <a:schemeClr val="tx1"/>
                </a:solidFill>
                <a:latin typeface="+mn-lt"/>
                <a:ea typeface="+mn-ea"/>
                <a:cs typeface="+mn-cs"/>
              </a:rPr>
              <a:t>(A) Delayed </a:t>
            </a:r>
            <a:r>
              <a:rPr lang="en-IN" sz="1200" b="0" kern="1200" dirty="0" err="1" smtClean="0">
                <a:solidFill>
                  <a:schemeClr val="tx1"/>
                </a:solidFill>
                <a:latin typeface="+mn-lt"/>
                <a:ea typeface="+mn-ea"/>
                <a:cs typeface="+mn-cs"/>
              </a:rPr>
              <a:t>postcontrast</a:t>
            </a:r>
            <a:r>
              <a:rPr lang="en-IN" sz="1200" b="0" kern="1200" dirty="0" smtClean="0">
                <a:solidFill>
                  <a:schemeClr val="tx1"/>
                </a:solidFill>
                <a:latin typeface="+mn-lt"/>
                <a:ea typeface="+mn-ea"/>
                <a:cs typeface="+mn-cs"/>
              </a:rPr>
              <a:t> injection CT image across the pelvis reveals urine extravasation into the extraperitoneal fascial planes around the bladder and tracking to the presacral space. The bladder wall defect is directly observed (curved arrow). (B) A coronal reformation shows the distribution of leaked iodinated urine, including the right lateral abdominal wall, elevation of the bladder and </a:t>
            </a:r>
            <a:r>
              <a:rPr lang="en-IN" sz="1200" b="0" kern="1200" dirty="0" err="1" smtClean="0">
                <a:solidFill>
                  <a:schemeClr val="tx1"/>
                </a:solidFill>
                <a:latin typeface="+mn-lt"/>
                <a:ea typeface="+mn-ea"/>
                <a:cs typeface="+mn-cs"/>
              </a:rPr>
              <a:t>comminuted</a:t>
            </a:r>
            <a:r>
              <a:rPr lang="en-IN" sz="1200" b="0" kern="1200" dirty="0" smtClean="0">
                <a:solidFill>
                  <a:schemeClr val="tx1"/>
                </a:solidFill>
                <a:latin typeface="+mn-lt"/>
                <a:ea typeface="+mn-ea"/>
                <a:cs typeface="+mn-cs"/>
              </a:rPr>
              <a:t> fractures of the superior pubic rami</a:t>
            </a:r>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43.23  Grade I urethral injury. </a:t>
            </a:r>
            <a:r>
              <a:rPr lang="en-IN" sz="1200" b="0" kern="1200" dirty="0" smtClean="0">
                <a:solidFill>
                  <a:schemeClr val="tx1"/>
                </a:solidFill>
                <a:latin typeface="+mn-lt"/>
                <a:ea typeface="+mn-ea"/>
                <a:cs typeface="+mn-cs"/>
              </a:rPr>
              <a:t>Retrograde urethrogram shows a stretched but intact urethra with elevation of the bladder base. Marked diastasis of the pubic symphysis is evident.  </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43.24  Grade III urethral injury. </a:t>
            </a:r>
            <a:r>
              <a:rPr lang="en-IN" sz="1200" b="0" kern="1200" dirty="0" smtClean="0">
                <a:solidFill>
                  <a:schemeClr val="tx1"/>
                </a:solidFill>
                <a:latin typeface="+mn-lt"/>
                <a:ea typeface="+mn-ea"/>
                <a:cs typeface="+mn-cs"/>
              </a:rPr>
              <a:t>Retrograde urethrogram performed with a Foley catheter in the distal penile meatus reveals extravasation of contrast material from the posterior urethra extending above and below the level of the urogenital diaphragm. Some venous uptake is also seen.</a:t>
            </a:r>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29.27  Appendicitis. </a:t>
            </a:r>
            <a:r>
              <a:rPr lang="en-IN" sz="1200" b="0" kern="1200" dirty="0" smtClean="0">
                <a:solidFill>
                  <a:schemeClr val="tx1"/>
                </a:solidFill>
                <a:latin typeface="+mn-lt"/>
                <a:ea typeface="+mn-ea"/>
                <a:cs typeface="+mn-cs"/>
              </a:rPr>
              <a:t>Coronal CT in a patient referred with renal colic. This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curved coronal CT along the length of the appendix shows the distended appendix along with subtle induration of the adjacent fat. The plain radiograph was normal.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43.25  Grade IV urethral injury. </a:t>
            </a:r>
            <a:r>
              <a:rPr lang="en-IN" sz="1200" b="0" kern="1200" dirty="0" smtClean="0">
                <a:solidFill>
                  <a:schemeClr val="tx1"/>
                </a:solidFill>
                <a:latin typeface="+mn-lt"/>
                <a:ea typeface="+mn-ea"/>
                <a:cs typeface="+mn-cs"/>
              </a:rPr>
              <a:t>Cystogram shows extravasated contrast from the region of the bladder neck and proximal posterior urethra (arrows). There is vertical displacement of the left </a:t>
            </a:r>
            <a:r>
              <a:rPr lang="en-IN" sz="1200" b="0" kern="1200" dirty="0" err="1" smtClean="0">
                <a:solidFill>
                  <a:schemeClr val="tx1"/>
                </a:solidFill>
                <a:latin typeface="+mn-lt"/>
                <a:ea typeface="+mn-ea"/>
                <a:cs typeface="+mn-cs"/>
              </a:rPr>
              <a:t>hemipelvis</a:t>
            </a:r>
            <a:r>
              <a:rPr lang="en-IN" sz="1200" b="0" kern="1200" dirty="0" smtClean="0">
                <a:solidFill>
                  <a:schemeClr val="tx1"/>
                </a:solidFill>
                <a:latin typeface="+mn-lt"/>
                <a:ea typeface="+mn-ea"/>
                <a:cs typeface="+mn-cs"/>
              </a:rPr>
              <a:t>. The urogenital diaphragm is disrupted.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42.4  Congenital bladder duplication in a patient with multiple genitourinary anomalies including penis didelphys (white arrows): </a:t>
            </a:r>
            <a:r>
              <a:rPr lang="en-IN" sz="1200" b="0" kern="1200" dirty="0" smtClean="0">
                <a:solidFill>
                  <a:schemeClr val="tx1"/>
                </a:solidFill>
                <a:latin typeface="+mn-lt"/>
                <a:ea typeface="+mn-ea"/>
                <a:cs typeface="+mn-cs"/>
              </a:rPr>
              <a:t>T2-weighted MRI. Both right (R) and left (L) urinary bladders are fully distended. The bladder septum (black arrow) is well visualized. </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42.7  Cystitis cystica. </a:t>
            </a:r>
            <a:r>
              <a:rPr lang="en-IN" sz="1200" b="0" kern="1200" dirty="0" smtClean="0">
                <a:solidFill>
                  <a:schemeClr val="tx1"/>
                </a:solidFill>
                <a:latin typeface="+mn-lt"/>
                <a:ea typeface="+mn-ea"/>
                <a:cs typeface="+mn-cs"/>
              </a:rPr>
              <a:t>(A) and (B) are two contiguous CT images. Cystic lesions (arrows) are seen within the thickened bladder wall.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42.8  Urinary schistosomiasis. </a:t>
            </a:r>
            <a:r>
              <a:rPr lang="en-IN" sz="1200" b="0" kern="1200" dirty="0" smtClean="0">
                <a:solidFill>
                  <a:schemeClr val="tx1"/>
                </a:solidFill>
                <a:latin typeface="+mn-lt"/>
                <a:ea typeface="+mn-ea"/>
                <a:cs typeface="+mn-cs"/>
              </a:rPr>
              <a:t>Calcification within the bladder wall (open arrows) and ureter (solid arrows) characteristic of schistosomiasis infection. </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42.9  Bladder calculus and a transitional cell carcinoma </a:t>
            </a:r>
            <a:r>
              <a:rPr lang="en-IN" sz="1200" b="0" kern="1200" dirty="0" smtClean="0">
                <a:solidFill>
                  <a:schemeClr val="tx1"/>
                </a:solidFill>
                <a:latin typeface="+mn-lt"/>
                <a:ea typeface="+mn-ea"/>
                <a:cs typeface="+mn-cs"/>
              </a:rPr>
              <a:t>in a patient presenting with gross </a:t>
            </a:r>
            <a:r>
              <a:rPr lang="en-IN" sz="1200" b="0" kern="1200" dirty="0" err="1" smtClean="0">
                <a:solidFill>
                  <a:schemeClr val="tx1"/>
                </a:solidFill>
                <a:latin typeface="+mn-lt"/>
                <a:ea typeface="+mn-ea"/>
                <a:cs typeface="+mn-cs"/>
              </a:rPr>
              <a:t>haematuria</a:t>
            </a:r>
            <a:r>
              <a:rPr lang="en-IN" sz="1200" b="0" kern="1200" dirty="0" smtClean="0">
                <a:solidFill>
                  <a:schemeClr val="tx1"/>
                </a:solidFill>
                <a:latin typeface="+mn-lt"/>
                <a:ea typeface="+mn-ea"/>
                <a:cs typeface="+mn-cs"/>
              </a:rPr>
              <a:t>. A plain radiograph of the abdomen (A) shows a calcific density (arrow) on the left. Image obtained during IVU study. (B) shows a filling defect at the right lateral base of the bladder, indicating a mass lesion (M). The calculus (arrow), however, which is within the urinary bladder, is not well seen. The US study (C) demonstrates the mass (m) as well as the calculus (s) which is causing acoustic shadowing.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42.11  Intraperitoneal rupture of the urinary bladder</a:t>
            </a:r>
            <a:r>
              <a:rPr lang="en-IN" sz="1200" b="0" kern="1200" dirty="0" smtClean="0">
                <a:solidFill>
                  <a:schemeClr val="tx1"/>
                </a:solidFill>
                <a:latin typeface="+mn-lt"/>
                <a:ea typeface="+mn-ea"/>
                <a:cs typeface="+mn-cs"/>
              </a:rPr>
              <a:t>. Image taken during a cystogram study shows the contrast medium extravasating and outlining bowel loops (arrows). Bilateral perivesical haematomas are present (H). There are bilateral compound fractures of the superior and inferior pubic rami (open arrows).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42.12  Extraperitoneal bladder rupture</a:t>
            </a:r>
            <a:r>
              <a:rPr lang="en-IN" sz="1200" b="0" kern="1200" dirty="0" smtClean="0">
                <a:solidFill>
                  <a:schemeClr val="tx1"/>
                </a:solidFill>
                <a:latin typeface="+mn-lt"/>
                <a:ea typeface="+mn-ea"/>
                <a:cs typeface="+mn-cs"/>
              </a:rPr>
              <a:t>. Cystogram study(A) of one patient and cystogram study (B) and CT (C) of another patient show irregular streaks of contrast medium (arrows) extravasating into the extraperitoneal space. CT shows the bladder rupture into the space of Retzius. In addition, there is a suggestion of a mass haematoma in the right pelvis inferior to the urinary bladder (A). Pelvic fractures are also present (B) (white arrows). B = bladder. </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42.16  CT in bladder carcinoma</a:t>
            </a:r>
            <a:r>
              <a:rPr lang="en-IN" sz="1200" b="0" kern="1200" dirty="0" smtClean="0">
                <a:solidFill>
                  <a:schemeClr val="tx1"/>
                </a:solidFill>
                <a:latin typeface="+mn-lt"/>
                <a:ea typeface="+mn-ea"/>
                <a:cs typeface="+mn-cs"/>
              </a:rPr>
              <a:t>. Stage T2 bladder carcinoma with histological diagnosis of tumour extension to the superficial muscle layer. Bilateral duplex systems with obstruction of the collecting system on the left side. (A) IVU and (B) CT. On the IVU, there are two filling defects within the urinary bladder (arrows). Except for their anatomical location, tumour and ectopic ureterocele are difficult to distinguish. A similar problem occurs on CT where the density measurement of the tumour (T) seen anteriorly is very similar to that of the pus-filled ureterocele seen posteriorly (short arrow). </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42.31  US demonstration of seminal vesicle cyst. </a:t>
            </a:r>
            <a:r>
              <a:rPr lang="en-IN" sz="1200" b="0" kern="1200" dirty="0" smtClean="0">
                <a:solidFill>
                  <a:schemeClr val="tx1"/>
                </a:solidFill>
                <a:latin typeface="+mn-lt"/>
                <a:ea typeface="+mn-ea"/>
                <a:cs typeface="+mn-cs"/>
              </a:rPr>
              <a:t>In this patient, the clinical diagnosis was a </a:t>
            </a:r>
            <a:r>
              <a:rPr lang="en-IN" sz="1200" b="0" kern="1200" dirty="0" err="1" smtClean="0">
                <a:solidFill>
                  <a:schemeClr val="tx1"/>
                </a:solidFill>
                <a:latin typeface="+mn-lt"/>
                <a:ea typeface="+mn-ea"/>
                <a:cs typeface="+mn-cs"/>
              </a:rPr>
              <a:t>Müllerian</a:t>
            </a:r>
            <a:r>
              <a:rPr lang="en-IN" sz="1200" b="0" kern="1200" dirty="0" smtClean="0">
                <a:solidFill>
                  <a:schemeClr val="tx1"/>
                </a:solidFill>
                <a:latin typeface="+mn-lt"/>
                <a:ea typeface="+mn-ea"/>
                <a:cs typeface="+mn-cs"/>
              </a:rPr>
              <a:t> duct cyst but the US demonstrates a cystic structure (Cy) within the seminal vesicle (SV). The patient also had an incidental finding of a </a:t>
            </a:r>
            <a:r>
              <a:rPr lang="en-IN" sz="1200" b="0" kern="1200" dirty="0" err="1" smtClean="0">
                <a:solidFill>
                  <a:schemeClr val="tx1"/>
                </a:solidFill>
                <a:latin typeface="+mn-lt"/>
                <a:ea typeface="+mn-ea"/>
                <a:cs typeface="+mn-cs"/>
              </a:rPr>
              <a:t>hypoechoic</a:t>
            </a:r>
            <a:r>
              <a:rPr lang="en-IN" sz="1200" b="0" kern="1200" dirty="0" smtClean="0">
                <a:solidFill>
                  <a:schemeClr val="tx1"/>
                </a:solidFill>
                <a:latin typeface="+mn-lt"/>
                <a:ea typeface="+mn-ea"/>
                <a:cs typeface="+mn-cs"/>
              </a:rPr>
              <a:t> area within the peripheral zone (++) seen on both the (A) sagittal and (B) </a:t>
            </a:r>
            <a:r>
              <a:rPr lang="en-IN" sz="1200" b="0" kern="1200" dirty="0" err="1" smtClean="0">
                <a:solidFill>
                  <a:schemeClr val="tx1"/>
                </a:solidFill>
                <a:latin typeface="+mn-lt"/>
                <a:ea typeface="+mn-ea"/>
                <a:cs typeface="+mn-cs"/>
              </a:rPr>
              <a:t>transaxial</a:t>
            </a:r>
            <a:r>
              <a:rPr lang="en-IN" sz="1200" b="0" kern="1200" dirty="0" smtClean="0">
                <a:solidFill>
                  <a:schemeClr val="tx1"/>
                </a:solidFill>
                <a:latin typeface="+mn-lt"/>
                <a:ea typeface="+mn-ea"/>
                <a:cs typeface="+mn-cs"/>
              </a:rPr>
              <a:t> planes of imaging. This subsequently proved to be a prostatic carcinoma. Adenomatous changes are seen in the prostate (P). B = urinary bladder. </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42.32  Reflux into the prostatic duct and visualization of prostatic acini (arrows) during a voiding cystourethrogram. </a:t>
            </a:r>
            <a:r>
              <a:rPr lang="en-IN" sz="1200" b="0" kern="1200" dirty="0" smtClean="0">
                <a:solidFill>
                  <a:schemeClr val="tx1"/>
                </a:solidFill>
                <a:latin typeface="+mn-lt"/>
                <a:ea typeface="+mn-ea"/>
                <a:cs typeface="+mn-cs"/>
              </a:rPr>
              <a:t>The reflux was secondary to chronic prostatitis and was associated with a previous urethral stricture. V = verumontanum.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30.3  Contrast study demonstrating a </a:t>
            </a:r>
            <a:r>
              <a:rPr lang="en-IN" sz="1200" b="1" kern="1200" dirty="0" smtClean="0">
                <a:solidFill>
                  <a:schemeClr val="tx1"/>
                </a:solidFill>
                <a:latin typeface="+mn-lt"/>
                <a:ea typeface="+mn-ea"/>
                <a:cs typeface="+mn-cs"/>
              </a:rPr>
              <a:t>combined-type hiatus hernia. </a:t>
            </a:r>
            <a:r>
              <a:rPr lang="en-IN" sz="1200" b="0" kern="1200" dirty="0" smtClean="0">
                <a:solidFill>
                  <a:schemeClr val="tx1"/>
                </a:solidFill>
                <a:latin typeface="+mn-lt"/>
                <a:ea typeface="+mn-ea"/>
                <a:cs typeface="+mn-cs"/>
              </a:rPr>
              <a:t>Note the rolling component with a large portion of stomach above the diaphragm, but in addition the gastro-oesophageal junction has also migrated cranially.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42.35  Benign nodular hyperplasia demonstrated </a:t>
            </a:r>
            <a:r>
              <a:rPr lang="en-IN" sz="1200" b="0" kern="1200" dirty="0" smtClean="0">
                <a:solidFill>
                  <a:schemeClr val="tx1"/>
                </a:solidFill>
                <a:latin typeface="+mn-lt"/>
                <a:ea typeface="+mn-ea"/>
                <a:cs typeface="+mn-cs"/>
              </a:rPr>
              <a:t>on a (A) suprapubic US scan: markedly enlarged prostate gland (P) with enlargement of the intravesical portion (arrow) which protrudes into the urinary bladder (B). Benign nodular hyperplasia on (B) IVU and (C) coronal plane T2-weighted MRI. On the IVU study the enlarged prostate gland (P) elevates the bladder floor and causes a J-hooking (fish-hooking) deformity of the distal ureters (arrow). No obstruction is seen. The MRI provides direct visualization of the prostate (P) and its impression upon the bladder floor (arrows).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FC6FB5-0872-4E56-B18E-8CB7095D336C}"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42.37  Stage T3 prostatic carcinoma. </a:t>
            </a:r>
            <a:r>
              <a:rPr lang="en-IN" sz="1200" b="0" kern="1200" dirty="0" smtClean="0">
                <a:solidFill>
                  <a:schemeClr val="tx1"/>
                </a:solidFill>
                <a:latin typeface="+mn-lt"/>
                <a:ea typeface="+mn-ea"/>
                <a:cs typeface="+mn-cs"/>
              </a:rPr>
              <a:t>(A) TRUS and (B) T2-weighted MRI. On TRUS an ill-defined </a:t>
            </a:r>
            <a:r>
              <a:rPr lang="en-IN" sz="1200" b="0" kern="1200" dirty="0" err="1" smtClean="0">
                <a:solidFill>
                  <a:schemeClr val="tx1"/>
                </a:solidFill>
                <a:latin typeface="+mn-lt"/>
                <a:ea typeface="+mn-ea"/>
                <a:cs typeface="+mn-cs"/>
              </a:rPr>
              <a:t>hypoechoic</a:t>
            </a:r>
            <a:r>
              <a:rPr lang="en-IN" sz="1200" b="0" kern="1200" dirty="0" smtClean="0">
                <a:solidFill>
                  <a:schemeClr val="tx1"/>
                </a:solidFill>
                <a:latin typeface="+mn-lt"/>
                <a:ea typeface="+mn-ea"/>
                <a:cs typeface="+mn-cs"/>
              </a:rPr>
              <a:t> area (arrows) is seen within the peripheral zone. The tumour is causing a localized bulge of the prostatic outline beyond the expected contour of the gland. This is the most reliable finding in diagnosing </a:t>
            </a:r>
            <a:r>
              <a:rPr lang="en-IN" sz="1200" b="0" kern="1200" dirty="0" err="1" smtClean="0">
                <a:solidFill>
                  <a:schemeClr val="tx1"/>
                </a:solidFill>
                <a:latin typeface="+mn-lt"/>
                <a:ea typeface="+mn-ea"/>
                <a:cs typeface="+mn-cs"/>
              </a:rPr>
              <a:t>transcapsular</a:t>
            </a:r>
            <a:r>
              <a:rPr lang="en-IN" sz="1200" b="0" kern="1200" dirty="0" smtClean="0">
                <a:solidFill>
                  <a:schemeClr val="tx1"/>
                </a:solidFill>
                <a:latin typeface="+mn-lt"/>
                <a:ea typeface="+mn-ea"/>
                <a:cs typeface="+mn-cs"/>
              </a:rPr>
              <a:t> invasion. On the MRI (B) the carcinoma (arrow) shows low signal intensity within an otherwise normal peripheral zone (P). T = transition zone. </a:t>
            </a:r>
            <a:r>
              <a:rPr lang="en-IN" sz="1200" b="0" kern="1200" dirty="0" err="1" smtClean="0">
                <a:solidFill>
                  <a:schemeClr val="tx1"/>
                </a:solidFill>
                <a:latin typeface="+mn-lt"/>
                <a:ea typeface="+mn-ea"/>
                <a:cs typeface="+mn-cs"/>
              </a:rPr>
              <a:t>Transcapsular</a:t>
            </a:r>
            <a:r>
              <a:rPr lang="en-IN" sz="1200" b="0" kern="1200" dirty="0" smtClean="0">
                <a:solidFill>
                  <a:schemeClr val="tx1"/>
                </a:solidFill>
                <a:latin typeface="+mn-lt"/>
                <a:ea typeface="+mn-ea"/>
                <a:cs typeface="+mn-cs"/>
              </a:rPr>
              <a:t> extension on MRI was not suspected.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42.42  Tumour invasion of the seminal vesicle causing bleeding in its distal portion</a:t>
            </a:r>
            <a:r>
              <a:rPr lang="en-IN" sz="1200" b="0" kern="1200" dirty="0" smtClean="0">
                <a:solidFill>
                  <a:schemeClr val="tx1"/>
                </a:solidFill>
                <a:latin typeface="+mn-lt"/>
                <a:ea typeface="+mn-ea"/>
                <a:cs typeface="+mn-cs"/>
              </a:rPr>
              <a:t>. (A) On the T1-weighted image the tip of the left seminal vesicle (arrow) shows a high signal intensity. (B) On the T2-weighted image, tumour invasion of the seminal vesicle (T) causes a decreased signal intensity. Blood in its distal portion (arrow) remains at a high signal intensity. B = urinary bladder. </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42.44  Stage N1 prostatic carcinoma. (</a:t>
            </a:r>
            <a:r>
              <a:rPr lang="en-IN" sz="1200" b="0" kern="1200" dirty="0" smtClean="0">
                <a:solidFill>
                  <a:schemeClr val="tx1"/>
                </a:solidFill>
                <a:latin typeface="+mn-lt"/>
                <a:ea typeface="+mn-ea"/>
                <a:cs typeface="+mn-cs"/>
              </a:rPr>
              <a:t>A) CT (B) T1-weighted MRI and (C) T2-weighted MRI. The seminal vesicles are enlarged (arrowheads) and although the angle between the urinary bladder and the seminal vesicles (small white arrow) is preserved, its enlargement suggests tumour invasion. On the T2-weighted MRI, however, in addition to the enlargement of the seminal vesicles, their low signal intensity (black arrowheads), indicating tumour invasion, can be appreciated. Similarly, on MRI the diagnosis of invasion of the bladder base (small black arrows) is better appreciated than on the corresponding CT. Pronounced adenopathy on the left (curved arrow) can be seen equally well on CT and MRI.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42.49  Posterior urethral valves. </a:t>
            </a:r>
            <a:r>
              <a:rPr lang="en-IN" sz="1200" b="0" kern="1200" dirty="0" smtClean="0">
                <a:solidFill>
                  <a:schemeClr val="tx1"/>
                </a:solidFill>
                <a:latin typeface="+mn-lt"/>
                <a:ea typeface="+mn-ea"/>
                <a:cs typeface="+mn-cs"/>
              </a:rPr>
              <a:t>Voiding cystourethrogram demonstrating posterior urethral valves (arrows) with proximal dilatation of the posterior urethra (p). b = bladder.</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42.50  Urethral diverticulum. </a:t>
            </a:r>
            <a:r>
              <a:rPr lang="en-IN" sz="1200" b="0" kern="1200" dirty="0" smtClean="0">
                <a:solidFill>
                  <a:schemeClr val="tx1"/>
                </a:solidFill>
                <a:latin typeface="+mn-lt"/>
                <a:ea typeface="+mn-ea"/>
                <a:cs typeface="+mn-cs"/>
              </a:rPr>
              <a:t>(A) Voiding cystourethrogram and (B) axial T2-weighted MR image of urethral diverticulum (d) posterolateral to the urethra (u) in a female patient. There is also posterior displacement of the vagina (v). Arrows = catheter in urethra, b = bladder, r = rectum. (C) Axial CT image of a urethral diverticulum (arrows) in another female patient seen arising from the right wall of the urethra (</a:t>
            </a:r>
            <a:r>
              <a:rPr lang="en-IN" sz="1200" b="0" kern="1200" baseline="30000" dirty="0" smtClean="0">
                <a:solidFill>
                  <a:schemeClr val="tx1"/>
                </a:solidFill>
                <a:latin typeface="+mn-lt"/>
                <a:ea typeface="+mn-ea"/>
                <a:cs typeface="+mn-cs"/>
              </a:rPr>
              <a:t>*</a:t>
            </a:r>
            <a:r>
              <a:rPr lang="en-IN" sz="1200" b="0" kern="1200" dirty="0" smtClean="0">
                <a:solidFill>
                  <a:schemeClr val="tx1"/>
                </a:solidFill>
                <a:latin typeface="+mn-lt"/>
                <a:ea typeface="+mn-ea"/>
                <a:cs typeface="+mn-cs"/>
              </a:rPr>
              <a:t>). R = rectum</a:t>
            </a:r>
          </a:p>
          <a:p>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42.51  Urethral stricture with reflux into the glands of Littre. </a:t>
            </a:r>
            <a:r>
              <a:rPr lang="en-IN" sz="1200" b="0" kern="1200" dirty="0" smtClean="0">
                <a:solidFill>
                  <a:schemeClr val="tx1"/>
                </a:solidFill>
                <a:latin typeface="+mn-lt"/>
                <a:ea typeface="+mn-ea"/>
                <a:cs typeface="+mn-cs"/>
              </a:rPr>
              <a:t>Retrograde urethrogram shows a tight stricture along the penile urethra (arrows). Reflux of contrast medium into the glands of Littre (arrowheads) is also demonstrated.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42.52  Urethral stricture with reflux into Cowper's glands. </a:t>
            </a:r>
            <a:r>
              <a:rPr lang="en-IN" sz="1200" b="0" kern="1200" dirty="0" smtClean="0">
                <a:solidFill>
                  <a:schemeClr val="tx1"/>
                </a:solidFill>
                <a:latin typeface="+mn-lt"/>
                <a:ea typeface="+mn-ea"/>
                <a:cs typeface="+mn-cs"/>
              </a:rPr>
              <a:t>Retrograde urethrogram shows a tight bulbar stricture (arrows) with reflux on contrast seen into the Cowper's gland duct (arrowhead) and into Cowper's glands (c). u = urethra.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41.1  Ureteric obstruction. </a:t>
            </a:r>
            <a:r>
              <a:rPr lang="en-IN" sz="1200" b="0" kern="1200" dirty="0" smtClean="0">
                <a:solidFill>
                  <a:schemeClr val="tx1"/>
                </a:solidFill>
                <a:latin typeface="+mn-lt"/>
                <a:ea typeface="+mn-ea"/>
                <a:cs typeface="+mn-cs"/>
              </a:rPr>
              <a:t>(A) IVU demonstrates high-grade obstruction in the right side of a horseshoe kidney with a dense and persistent nephrogram. Normal excretion is seen in the left side. (B) IVU in another patient demonstrates a persistent nephrogram on the right side with a full column of opacified urine down to a stone in the distal right ureter.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41.3  (A) CT of long-standing hydronephrosis of the right kidney with the appearance of a </a:t>
            </a:r>
            <a:r>
              <a:rPr lang="en-IN" sz="1200" b="1" kern="1200" dirty="0" smtClean="0">
                <a:solidFill>
                  <a:schemeClr val="tx1"/>
                </a:solidFill>
                <a:latin typeface="+mn-lt"/>
                <a:ea typeface="+mn-ea"/>
                <a:cs typeface="+mn-cs"/>
              </a:rPr>
              <a:t>shell nephrogram. </a:t>
            </a:r>
            <a:r>
              <a:rPr lang="en-IN" sz="1200" b="0" kern="1200" dirty="0" smtClean="0">
                <a:solidFill>
                  <a:schemeClr val="tx1"/>
                </a:solidFill>
                <a:latin typeface="+mn-lt"/>
                <a:ea typeface="+mn-ea"/>
                <a:cs typeface="+mn-cs"/>
              </a:rPr>
              <a:t>The appearance was diagnosed as a PUJ obstruction although nephroureterectomy demonstrated tumour obstructing the distal ureter. An incidental small calculus is also noted in the calyceal system. (B) A similar appearance is seen on an IVU with no visible contrast medium excretion on the right side.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30.4  An example of a </a:t>
            </a:r>
            <a:r>
              <a:rPr lang="en-IN" sz="1200" b="1" kern="1200" dirty="0" smtClean="0">
                <a:solidFill>
                  <a:schemeClr val="tx1"/>
                </a:solidFill>
                <a:latin typeface="+mn-lt"/>
                <a:ea typeface="+mn-ea"/>
                <a:cs typeface="+mn-cs"/>
              </a:rPr>
              <a:t>fixed sliding hiatal hernia together with several B or </a:t>
            </a:r>
            <a:r>
              <a:rPr lang="en-IN" sz="1200" b="1" kern="1200" dirty="0" err="1" smtClean="0">
                <a:solidFill>
                  <a:schemeClr val="tx1"/>
                </a:solidFill>
                <a:latin typeface="+mn-lt"/>
                <a:ea typeface="+mn-ea"/>
                <a:cs typeface="+mn-cs"/>
              </a:rPr>
              <a:t>Schatski</a:t>
            </a:r>
            <a:r>
              <a:rPr lang="en-IN" sz="1200" b="1" kern="1200" dirty="0" smtClean="0">
                <a:solidFill>
                  <a:schemeClr val="tx1"/>
                </a:solidFill>
                <a:latin typeface="+mn-lt"/>
                <a:ea typeface="+mn-ea"/>
                <a:cs typeface="+mn-cs"/>
              </a:rPr>
              <a:t> rings.</a:t>
            </a:r>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41.6  Transitional cell tumour seen on a coronal reformat CT urogram. </a:t>
            </a:r>
            <a:endParaRPr lang="en-IN" sz="1200" b="1" kern="1200" smtClean="0">
              <a:solidFill>
                <a:schemeClr val="tx1"/>
              </a:solidFill>
              <a:latin typeface="+mn-lt"/>
              <a:ea typeface="+mn-ea"/>
              <a:cs typeface="+mn-cs"/>
            </a:endParaRPr>
          </a:p>
          <a:p>
            <a:endParaRPr lang="en-IN"/>
          </a:p>
        </p:txBody>
      </p:sp>
      <p:sp>
        <p:nvSpPr>
          <p:cNvPr id="4" name="Slide Number Placeholder 3"/>
          <p:cNvSpPr>
            <a:spLocks noGrp="1"/>
          </p:cNvSpPr>
          <p:nvPr>
            <p:ph type="sldNum" sz="quarter" idx="10"/>
          </p:nvPr>
        </p:nvSpPr>
        <p:spPr/>
        <p:txBody>
          <a:bodyPr/>
          <a:lstStyle/>
          <a:p>
            <a:fld id="{A8FC6FB5-0872-4E56-B18E-8CB7095D336C}" type="slidenum">
              <a:rPr lang="en-IN" smtClean="0"/>
              <a:pPr/>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30.6  View of a large sliding hiatal hernia that demonstrates gross spontaneous gastro-oesophageal reflux </a:t>
            </a:r>
            <a:r>
              <a:rPr lang="en-IN" sz="1200" b="0" kern="1200" dirty="0" smtClean="0">
                <a:solidFill>
                  <a:schemeClr val="tx1"/>
                </a:solidFill>
                <a:latin typeface="+mn-lt"/>
                <a:ea typeface="+mn-ea"/>
                <a:cs typeface="+mn-cs"/>
              </a:rPr>
              <a:t>when the patient lifts the left side whilst in the supine position. Note also the marked oesophageal </a:t>
            </a:r>
            <a:r>
              <a:rPr lang="en-IN" sz="1200" b="0" kern="1200" dirty="0" err="1" smtClean="0">
                <a:solidFill>
                  <a:schemeClr val="tx1"/>
                </a:solidFill>
                <a:latin typeface="+mn-lt"/>
                <a:ea typeface="+mn-ea"/>
                <a:cs typeface="+mn-cs"/>
              </a:rPr>
              <a:t>inco</a:t>
            </a:r>
            <a:r>
              <a:rPr lang="en-IN" sz="1200" b="0" kern="1200" dirty="0" smtClean="0">
                <a:solidFill>
                  <a:schemeClr val="tx1"/>
                </a:solidFill>
                <a:latin typeface="+mn-lt"/>
                <a:ea typeface="+mn-ea"/>
                <a:cs typeface="+mn-cs"/>
              </a:rPr>
              <a:t>-ordination produced by the reflux.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30.12  (A &amp; B) Pseudo achalasia appearance. </a:t>
            </a:r>
            <a:r>
              <a:rPr lang="en-IN" sz="1200" b="0" kern="1200" dirty="0" smtClean="0">
                <a:solidFill>
                  <a:schemeClr val="tx1"/>
                </a:solidFill>
                <a:latin typeface="+mn-lt"/>
                <a:ea typeface="+mn-ea"/>
                <a:cs typeface="+mn-cs"/>
              </a:rPr>
              <a:t>Note the tapered appearance of the distal oesophagus which superficially resembles an achalasia, but the clue to the sinister nature of this lesion is from the impression on the fundus of the stomach (A). CT study (B) performed 3 months later confirms malignancy, with the tumour at the cardia now involving the crus. Also note the ascites.</a:t>
            </a:r>
            <a:endParaRPr lang="en-IN" b="0"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30.15  CT showing gross thickening of the oesophageal wall due to an extensive carcinoma that has also extended into the right lung base, producing an associated thick-walled cavity.</a:t>
            </a:r>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30.23  Barium swallow demonstrating the typical appearances of </a:t>
            </a:r>
            <a:r>
              <a:rPr lang="en-IN" sz="1200" b="1" kern="1200" dirty="0" smtClean="0">
                <a:solidFill>
                  <a:schemeClr val="tx1"/>
                </a:solidFill>
                <a:latin typeface="+mn-lt"/>
                <a:ea typeface="+mn-ea"/>
                <a:cs typeface="+mn-cs"/>
              </a:rPr>
              <a:t>oesophageal intramural </a:t>
            </a:r>
            <a:r>
              <a:rPr lang="en-IN" sz="1200" b="1" kern="1200" dirty="0" err="1" smtClean="0">
                <a:solidFill>
                  <a:schemeClr val="tx1"/>
                </a:solidFill>
                <a:latin typeface="+mn-lt"/>
                <a:ea typeface="+mn-ea"/>
                <a:cs typeface="+mn-cs"/>
              </a:rPr>
              <a:t>pseudodiverticulosis</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The small flask-shaped pits of contrast (arrowheads) represent dilated mucous glands and are associated with a stricture at the level of the aortic knuckle.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30.24  Varices. </a:t>
            </a:r>
            <a:r>
              <a:rPr lang="en-IN" sz="1200" b="0" kern="1200" dirty="0" smtClean="0">
                <a:solidFill>
                  <a:schemeClr val="tx1"/>
                </a:solidFill>
                <a:latin typeface="+mn-lt"/>
                <a:ea typeface="+mn-ea"/>
                <a:cs typeface="+mn-cs"/>
              </a:rPr>
              <a:t>These may be demonstrated on a barium swallow as typical serpiginous filling defects in the lower oesophagus when caused by uphill varices (A). They may be equally well demonstrated at CT examination as enhancing masses either within or as in this case posterior to the lower oesophagus (B). In the latter case note the presence of ascites. </a:t>
            </a:r>
          </a:p>
          <a:p>
            <a:endParaRPr lang="en-IN" dirty="0"/>
          </a:p>
        </p:txBody>
      </p:sp>
      <p:sp>
        <p:nvSpPr>
          <p:cNvPr id="4" name="Slide Number Placeholder 3"/>
          <p:cNvSpPr>
            <a:spLocks noGrp="1"/>
          </p:cNvSpPr>
          <p:nvPr>
            <p:ph type="sldNum" sz="quarter" idx="10"/>
          </p:nvPr>
        </p:nvSpPr>
        <p:spPr/>
        <p:txBody>
          <a:bodyPr/>
          <a:lstStyle/>
          <a:p>
            <a:fld id="{A8FC6FB5-0872-4E56-B18E-8CB7095D336C}"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3"/>
          <a:srcRect/>
          <a:stretch>
            <a:fillRect/>
          </a:stretch>
        </p:blipFill>
        <p:spPr bwMode="auto">
          <a:xfrm>
            <a:off x="3414713" y="571500"/>
            <a:ext cx="2314575" cy="5715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3"/>
          <a:srcRect/>
          <a:stretch>
            <a:fillRect/>
          </a:stretch>
        </p:blipFill>
        <p:spPr bwMode="auto">
          <a:xfrm>
            <a:off x="1714500" y="719138"/>
            <a:ext cx="5715000" cy="5419725"/>
          </a:xfrm>
          <a:prstGeom prst="rect">
            <a:avLst/>
          </a:prstGeom>
          <a:noFill/>
          <a:ln w="9525">
            <a:noFill/>
            <a:miter lim="800000"/>
            <a:headEnd/>
            <a:tailEnd/>
          </a:ln>
          <a:effectLst/>
        </p:spPr>
      </p:pic>
      <p:sp>
        <p:nvSpPr>
          <p:cNvPr id="5" name="TextBox 4"/>
          <p:cNvSpPr txBox="1"/>
          <p:nvPr/>
        </p:nvSpPr>
        <p:spPr>
          <a:xfrm>
            <a:off x="3048000" y="6400800"/>
            <a:ext cx="3352800" cy="369332"/>
          </a:xfrm>
          <a:prstGeom prst="rect">
            <a:avLst/>
          </a:prstGeom>
          <a:noFill/>
        </p:spPr>
        <p:txBody>
          <a:bodyPr wrap="square" rtlCol="0">
            <a:spAutoFit/>
          </a:bodyPr>
          <a:lstStyle/>
          <a:p>
            <a:pPr algn="ctr"/>
            <a:r>
              <a:rPr lang="en-IN" b="1" dirty="0" smtClean="0"/>
              <a:t>testes.</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Testis </a:t>
            </a:r>
            <a:endParaRPr lang="en-IN" dirty="0"/>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1714500" y="1447800"/>
            <a:ext cx="57150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0242" name="Picture 2"/>
          <p:cNvPicPr>
            <a:picLocks noChangeAspect="1" noChangeArrowheads="1"/>
          </p:cNvPicPr>
          <p:nvPr/>
        </p:nvPicPr>
        <p:blipFill>
          <a:blip r:embed="rId3"/>
          <a:srcRect/>
          <a:stretch>
            <a:fillRect/>
          </a:stretch>
        </p:blipFill>
        <p:spPr bwMode="auto">
          <a:xfrm>
            <a:off x="1714500" y="2138363"/>
            <a:ext cx="5715000" cy="2581275"/>
          </a:xfrm>
          <a:prstGeom prst="rect">
            <a:avLst/>
          </a:prstGeom>
          <a:noFill/>
          <a:ln w="9525">
            <a:noFill/>
            <a:miter lim="800000"/>
            <a:headEnd/>
            <a:tailEnd/>
          </a:ln>
          <a:effectLst/>
        </p:spPr>
      </p:pic>
      <p:sp>
        <p:nvSpPr>
          <p:cNvPr id="5" name="TextBox 4"/>
          <p:cNvSpPr txBox="1"/>
          <p:nvPr/>
        </p:nvSpPr>
        <p:spPr>
          <a:xfrm>
            <a:off x="762000" y="5105400"/>
            <a:ext cx="7696200" cy="369332"/>
          </a:xfrm>
          <a:prstGeom prst="rect">
            <a:avLst/>
          </a:prstGeom>
          <a:noFill/>
        </p:spPr>
        <p:txBody>
          <a:bodyPr wrap="square" rtlCol="0">
            <a:spAutoFit/>
          </a:bodyPr>
          <a:lstStyle/>
          <a:p>
            <a:pPr algn="ctr"/>
            <a:r>
              <a:rPr lang="en-IN" b="1" dirty="0" smtClean="0"/>
              <a:t>Longitudinal (A) and transverse (B) US views of scrotum </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714500" y="2034381"/>
            <a:ext cx="5715000" cy="3657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3200400" y="69977"/>
            <a:ext cx="2667000" cy="65314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3"/>
          <a:srcRect/>
          <a:stretch>
            <a:fillRect/>
          </a:stretch>
        </p:blipFill>
        <p:spPr bwMode="auto">
          <a:xfrm>
            <a:off x="1714500" y="1295400"/>
            <a:ext cx="57150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p:cNvPicPr>
            <a:picLocks noChangeAspect="1" noChangeArrowheads="1"/>
          </p:cNvPicPr>
          <p:nvPr/>
        </p:nvPicPr>
        <p:blipFill>
          <a:blip r:embed="rId3"/>
          <a:srcRect/>
          <a:stretch>
            <a:fillRect/>
          </a:stretch>
        </p:blipFill>
        <p:spPr bwMode="auto">
          <a:xfrm>
            <a:off x="2790825" y="571500"/>
            <a:ext cx="3562350" cy="5715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p:cNvPicPr>
            <a:picLocks noChangeAspect="1" noChangeArrowheads="1"/>
          </p:cNvPicPr>
          <p:nvPr/>
        </p:nvPicPr>
        <p:blipFill>
          <a:blip r:embed="rId3"/>
          <a:srcRect/>
          <a:stretch>
            <a:fillRect/>
          </a:stretch>
        </p:blipFill>
        <p:spPr bwMode="auto">
          <a:xfrm>
            <a:off x="1714500" y="2095500"/>
            <a:ext cx="5715000" cy="2667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3"/>
          <a:srcRect/>
          <a:stretch>
            <a:fillRect/>
          </a:stretch>
        </p:blipFill>
        <p:spPr bwMode="auto">
          <a:xfrm>
            <a:off x="1714500" y="1257300"/>
            <a:ext cx="5715000" cy="4343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3044487" y="1600200"/>
            <a:ext cx="3055025"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3"/>
          <a:srcRect/>
          <a:stretch>
            <a:fillRect/>
          </a:stretch>
        </p:blipFill>
        <p:spPr bwMode="auto">
          <a:xfrm>
            <a:off x="1714500" y="1419225"/>
            <a:ext cx="5715000" cy="40195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1714500" y="795338"/>
            <a:ext cx="5715000" cy="52673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p:cNvPicPr>
            <a:picLocks noChangeAspect="1" noChangeArrowheads="1"/>
          </p:cNvPicPr>
          <p:nvPr/>
        </p:nvPicPr>
        <p:blipFill>
          <a:blip r:embed="rId3"/>
          <a:srcRect/>
          <a:stretch>
            <a:fillRect/>
          </a:stretch>
        </p:blipFill>
        <p:spPr bwMode="auto">
          <a:xfrm>
            <a:off x="1714500" y="723900"/>
            <a:ext cx="5715000" cy="5410200"/>
          </a:xfrm>
          <a:prstGeom prst="rect">
            <a:avLst/>
          </a:prstGeom>
          <a:noFill/>
          <a:ln w="9525">
            <a:noFill/>
            <a:miter lim="800000"/>
            <a:headEnd/>
            <a:tailEnd/>
          </a:ln>
          <a:effectLst/>
        </p:spPr>
      </p:pic>
      <p:sp>
        <p:nvSpPr>
          <p:cNvPr id="5" name="TextBox 4"/>
          <p:cNvSpPr txBox="1"/>
          <p:nvPr/>
        </p:nvSpPr>
        <p:spPr>
          <a:xfrm>
            <a:off x="1676400" y="6172200"/>
            <a:ext cx="5867400" cy="369332"/>
          </a:xfrm>
          <a:prstGeom prst="rect">
            <a:avLst/>
          </a:prstGeom>
          <a:noFill/>
        </p:spPr>
        <p:txBody>
          <a:bodyPr wrap="square" rtlCol="0">
            <a:spAutoFit/>
          </a:bodyPr>
          <a:lstStyle/>
          <a:p>
            <a:pPr algn="ctr"/>
            <a:r>
              <a:rPr lang="en-US" dirty="0" smtClean="0"/>
              <a:t>T2W CORONAL</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482" name="Picture 2"/>
          <p:cNvPicPr>
            <a:picLocks noChangeAspect="1" noChangeArrowheads="1"/>
          </p:cNvPicPr>
          <p:nvPr/>
        </p:nvPicPr>
        <p:blipFill>
          <a:blip r:embed="rId3"/>
          <a:srcRect/>
          <a:stretch>
            <a:fillRect/>
          </a:stretch>
        </p:blipFill>
        <p:spPr bwMode="auto">
          <a:xfrm>
            <a:off x="2490788" y="571500"/>
            <a:ext cx="4162425" cy="5715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3"/>
          <a:srcRect/>
          <a:stretch>
            <a:fillRect/>
          </a:stretch>
        </p:blipFill>
        <p:spPr bwMode="auto">
          <a:xfrm>
            <a:off x="2705100" y="571500"/>
            <a:ext cx="3733800" cy="5715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2530" name="Picture 2"/>
          <p:cNvPicPr>
            <a:picLocks noChangeAspect="1" noChangeArrowheads="1"/>
          </p:cNvPicPr>
          <p:nvPr/>
        </p:nvPicPr>
        <p:blipFill>
          <a:blip r:embed="rId3"/>
          <a:srcRect/>
          <a:stretch>
            <a:fillRect/>
          </a:stretch>
        </p:blipFill>
        <p:spPr bwMode="auto">
          <a:xfrm>
            <a:off x="387804" y="304800"/>
            <a:ext cx="8222796" cy="613968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3554" name="Picture 2"/>
          <p:cNvPicPr>
            <a:picLocks noChangeAspect="1" noChangeArrowheads="1"/>
          </p:cNvPicPr>
          <p:nvPr/>
        </p:nvPicPr>
        <p:blipFill>
          <a:blip r:embed="rId3"/>
          <a:srcRect/>
          <a:stretch>
            <a:fillRect/>
          </a:stretch>
        </p:blipFill>
        <p:spPr bwMode="auto">
          <a:xfrm>
            <a:off x="1714500" y="1371600"/>
            <a:ext cx="5715000" cy="41148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4578" name="Picture 2"/>
          <p:cNvPicPr>
            <a:picLocks noChangeAspect="1" noChangeArrowheads="1"/>
          </p:cNvPicPr>
          <p:nvPr/>
        </p:nvPicPr>
        <p:blipFill>
          <a:blip r:embed="rId3"/>
          <a:srcRect/>
          <a:stretch>
            <a:fillRect/>
          </a:stretch>
        </p:blipFill>
        <p:spPr bwMode="auto">
          <a:xfrm>
            <a:off x="460094" y="130302"/>
            <a:ext cx="8226706" cy="649909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1714500" y="1543050"/>
            <a:ext cx="5715000" cy="37719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3"/>
          <a:srcRect/>
          <a:stretch>
            <a:fillRect/>
          </a:stretch>
        </p:blipFill>
        <p:spPr bwMode="auto">
          <a:xfrm>
            <a:off x="1714500" y="1881188"/>
            <a:ext cx="5715000" cy="30956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14500" y="2634456"/>
            <a:ext cx="5715000" cy="24574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3"/>
          <a:srcRect/>
          <a:stretch>
            <a:fillRect/>
          </a:stretch>
        </p:blipFill>
        <p:spPr bwMode="auto">
          <a:xfrm>
            <a:off x="2590800" y="571500"/>
            <a:ext cx="3962400" cy="5715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3"/>
          <a:srcRect/>
          <a:stretch>
            <a:fillRect/>
          </a:stretch>
        </p:blipFill>
        <p:spPr bwMode="auto">
          <a:xfrm>
            <a:off x="74717" y="1066800"/>
            <a:ext cx="8993083" cy="346233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3"/>
          <a:srcRect/>
          <a:stretch>
            <a:fillRect/>
          </a:stretch>
        </p:blipFill>
        <p:spPr bwMode="auto">
          <a:xfrm>
            <a:off x="1714500" y="2105025"/>
            <a:ext cx="5715000" cy="264795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3"/>
          <a:srcRect/>
          <a:stretch>
            <a:fillRect/>
          </a:stretch>
        </p:blipFill>
        <p:spPr bwMode="auto">
          <a:xfrm>
            <a:off x="1714500" y="1433513"/>
            <a:ext cx="5715000" cy="3990975"/>
          </a:xfrm>
          <a:prstGeom prst="rect">
            <a:avLst/>
          </a:prstGeom>
          <a:noFill/>
          <a:ln w="9525">
            <a:noFill/>
            <a:miter lim="800000"/>
            <a:headEnd/>
            <a:tailEnd/>
          </a:ln>
          <a:effectLst/>
        </p:spPr>
      </p:pic>
      <p:sp>
        <p:nvSpPr>
          <p:cNvPr id="5" name="TextBox 4"/>
          <p:cNvSpPr txBox="1"/>
          <p:nvPr/>
        </p:nvSpPr>
        <p:spPr>
          <a:xfrm>
            <a:off x="0" y="5638800"/>
            <a:ext cx="9144000" cy="646331"/>
          </a:xfrm>
          <a:prstGeom prst="rect">
            <a:avLst/>
          </a:prstGeom>
          <a:noFill/>
        </p:spPr>
        <p:txBody>
          <a:bodyPr wrap="square" rtlCol="0">
            <a:spAutoFit/>
          </a:bodyPr>
          <a:lstStyle/>
          <a:p>
            <a:pPr algn="ctr">
              <a:defRPr/>
            </a:pPr>
            <a:r>
              <a:rPr lang="en-IN" dirty="0" smtClean="0"/>
              <a:t>. (A) On the T1-weighted </a:t>
            </a:r>
            <a:r>
              <a:rPr lang="en-IN" dirty="0" smtClean="0"/>
              <a:t>(</a:t>
            </a:r>
            <a:r>
              <a:rPr lang="en-IN" dirty="0" smtClean="0"/>
              <a:t>B) On the T2-weighted </a:t>
            </a:r>
            <a:r>
              <a:rPr lang="en-IN" dirty="0" smtClean="0"/>
              <a:t>image</a:t>
            </a:r>
            <a:endParaRPr lang="en-IN" dirty="0" smtClean="0"/>
          </a:p>
          <a:p>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3"/>
          <a:srcRect/>
          <a:stretch>
            <a:fillRect/>
          </a:stretch>
        </p:blipFill>
        <p:spPr bwMode="auto">
          <a:xfrm>
            <a:off x="76200" y="1371600"/>
            <a:ext cx="9035877" cy="278606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1766888" y="571500"/>
            <a:ext cx="5610225" cy="5715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3"/>
          <a:srcRect/>
          <a:stretch>
            <a:fillRect/>
          </a:stretch>
        </p:blipFill>
        <p:spPr bwMode="auto">
          <a:xfrm>
            <a:off x="147485" y="1828800"/>
            <a:ext cx="8849033" cy="32004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3"/>
          <a:srcRect/>
          <a:stretch>
            <a:fillRect/>
          </a:stretch>
        </p:blipFill>
        <p:spPr bwMode="auto">
          <a:xfrm>
            <a:off x="1714500" y="700088"/>
            <a:ext cx="5715000" cy="54578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1714500" y="1833563"/>
            <a:ext cx="5715000" cy="31908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3"/>
          <a:srcRect/>
          <a:stretch>
            <a:fillRect/>
          </a:stretch>
        </p:blipFill>
        <p:spPr bwMode="auto">
          <a:xfrm>
            <a:off x="310941" y="609600"/>
            <a:ext cx="8522116" cy="5638800"/>
          </a:xfrm>
          <a:prstGeom prst="rect">
            <a:avLst/>
          </a:prstGeom>
          <a:noFill/>
          <a:ln w="9525">
            <a:noFill/>
            <a:miter lim="800000"/>
            <a:headEnd/>
            <a:tailEnd/>
          </a:ln>
          <a:effectLst/>
        </p:spPr>
      </p:pic>
      <p:sp>
        <p:nvSpPr>
          <p:cNvPr id="5" name="TextBox 4"/>
          <p:cNvSpPr txBox="1"/>
          <p:nvPr/>
        </p:nvSpPr>
        <p:spPr>
          <a:xfrm>
            <a:off x="4648200" y="6324600"/>
            <a:ext cx="4495800" cy="369332"/>
          </a:xfrm>
          <a:prstGeom prst="rect">
            <a:avLst/>
          </a:prstGeom>
          <a:noFill/>
        </p:spPr>
        <p:txBody>
          <a:bodyPr wrap="square" rtlCol="0">
            <a:spAutoFit/>
          </a:bodyPr>
          <a:lstStyle/>
          <a:p>
            <a:r>
              <a:rPr lang="en-IN" dirty="0" smtClean="0"/>
              <a:t>another patient </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478742" y="1600200"/>
            <a:ext cx="4186516"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3"/>
          <a:srcRect/>
          <a:stretch>
            <a:fillRect/>
          </a:stretch>
        </p:blipFill>
        <p:spPr bwMode="auto">
          <a:xfrm>
            <a:off x="291833" y="1752600"/>
            <a:ext cx="8560337" cy="3352799"/>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1714500" y="1281113"/>
            <a:ext cx="5715000" cy="429577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3"/>
          <a:srcRect/>
          <a:stretch>
            <a:fillRect/>
          </a:stretch>
        </p:blipFill>
        <p:spPr bwMode="auto">
          <a:xfrm>
            <a:off x="2586038" y="571500"/>
            <a:ext cx="3971925" cy="5715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3"/>
          <a:srcRect/>
          <a:stretch>
            <a:fillRect/>
          </a:stretch>
        </p:blipFill>
        <p:spPr bwMode="auto">
          <a:xfrm>
            <a:off x="1714500" y="642938"/>
            <a:ext cx="5715000" cy="55721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3"/>
          <a:srcRect/>
          <a:stretch>
            <a:fillRect/>
          </a:stretch>
        </p:blipFill>
        <p:spPr bwMode="auto">
          <a:xfrm>
            <a:off x="1714500" y="1876425"/>
            <a:ext cx="5715000" cy="31051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3"/>
          <a:srcRect/>
          <a:stretch>
            <a:fillRect/>
          </a:stretch>
        </p:blipFill>
        <p:spPr bwMode="auto">
          <a:xfrm>
            <a:off x="1714500" y="942975"/>
            <a:ext cx="5715000" cy="49720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2938463" y="571500"/>
            <a:ext cx="3267075" cy="5715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155</Words>
  <Application>Microsoft Office PowerPoint</Application>
  <PresentationFormat>On-screen Show (4:3)</PresentationFormat>
  <Paragraphs>90</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Testis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7</cp:revision>
  <dcterms:created xsi:type="dcterms:W3CDTF">2006-08-16T00:00:00Z</dcterms:created>
  <dcterms:modified xsi:type="dcterms:W3CDTF">2010-08-15T04:05:54Z</dcterms:modified>
</cp:coreProperties>
</file>