
<file path=[Content_Types].xml><?xml version="1.0" encoding="utf-8"?>
<Types xmlns="http://schemas.openxmlformats.org/package/2006/content-types">
  <Override PartName="/ppt/slides/slide29.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18.xml" ContentType="application/vnd.openxmlformats-officedocument.presentationml.notesSlide+xml"/>
  <Override PartName="/ppt/notesSlides/notesSlide27.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Layouts/slideLayout3.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notesSlides/notesSlide29.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79568" autoAdjust="0"/>
  </p:normalViewPr>
  <p:slideViewPr>
    <p:cSldViewPr>
      <p:cViewPr varScale="1">
        <p:scale>
          <a:sx n="62" d="100"/>
          <a:sy n="62" d="100"/>
        </p:scale>
        <p:origin x="-1380" y="-84"/>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IN"/>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8438738-63F1-43F4-913A-61CB93A9B161}" type="datetimeFigureOut">
              <a:rPr lang="en-US" smtClean="0"/>
              <a:t>8/14/2010</a:t>
            </a:fld>
            <a:endParaRPr lang="en-IN"/>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IN"/>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IN"/>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IN"/>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998241F8-8B90-4E4F-834B-55E6348DF857}" type="slidenum">
              <a:rPr lang="en-IN" smtClean="0"/>
              <a:t>‹#›</a:t>
            </a:fld>
            <a:endParaRPr lang="en-IN"/>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32.39  Adhesive small bowel obstruction. </a:t>
            </a:r>
            <a:r>
              <a:rPr lang="en-IN" sz="1200" b="0" kern="1200" dirty="0" smtClean="0">
                <a:solidFill>
                  <a:schemeClr val="tx1"/>
                </a:solidFill>
                <a:latin typeface="+mn-lt"/>
                <a:ea typeface="+mn-ea"/>
                <a:cs typeface="+mn-cs"/>
              </a:rPr>
              <a:t>Enhanced CT, coronal reformation image shows the transition zone (white arrow), distended, fluid-filled proximal jejunal loops and collapsed distal loops (black arrow). No mass is seen.</a:t>
            </a:r>
          </a:p>
          <a:p>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2</a:t>
            </a:fld>
            <a:endParaRPr lang="en-IN"/>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31.12  Diffuse erosive gastritis with thick nodular folds. </a:t>
            </a:r>
            <a:r>
              <a:rPr lang="en-IN" sz="1200" b="0" kern="1200" dirty="0" smtClean="0">
                <a:solidFill>
                  <a:schemeClr val="tx1"/>
                </a:solidFill>
                <a:latin typeface="+mn-lt"/>
                <a:ea typeface="+mn-ea"/>
                <a:cs typeface="+mn-cs"/>
              </a:rPr>
              <a:t>Erosions are scattered along the folds. </a:t>
            </a:r>
          </a:p>
          <a:p>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11</a:t>
            </a:fld>
            <a:endParaRPr lang="en-IN"/>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31.13  Atrophic gastritis. </a:t>
            </a:r>
            <a:r>
              <a:rPr lang="en-IN" sz="1200" b="0" kern="1200" dirty="0" smtClean="0">
                <a:solidFill>
                  <a:schemeClr val="tx1"/>
                </a:solidFill>
                <a:latin typeface="+mn-lt"/>
                <a:ea typeface="+mn-ea"/>
                <a:cs typeface="+mn-cs"/>
              </a:rPr>
              <a:t>Featureless narrowed stomach. Note pyloric channel seen ‘end on’.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12</a:t>
            </a:fld>
            <a:endParaRPr lang="en-IN"/>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31.14  </a:t>
            </a:r>
            <a:r>
              <a:rPr lang="en-IN" sz="1200" b="1" kern="1200" dirty="0" err="1" smtClean="0">
                <a:solidFill>
                  <a:schemeClr val="tx1"/>
                </a:solidFill>
                <a:latin typeface="+mn-lt"/>
                <a:ea typeface="+mn-ea"/>
                <a:cs typeface="+mn-cs"/>
              </a:rPr>
              <a:t>Crohn's</a:t>
            </a:r>
            <a:r>
              <a:rPr lang="en-IN" sz="1200" b="1" kern="1200" dirty="0" smtClean="0">
                <a:solidFill>
                  <a:schemeClr val="tx1"/>
                </a:solidFill>
                <a:latin typeface="+mn-lt"/>
                <a:ea typeface="+mn-ea"/>
                <a:cs typeface="+mn-cs"/>
              </a:rPr>
              <a:t> disease</a:t>
            </a:r>
            <a:r>
              <a:rPr lang="en-IN" sz="1200" b="0" kern="1200" dirty="0" smtClean="0">
                <a:solidFill>
                  <a:schemeClr val="tx1"/>
                </a:solidFill>
                <a:latin typeface="+mn-lt"/>
                <a:ea typeface="+mn-ea"/>
                <a:cs typeface="+mn-cs"/>
              </a:rPr>
              <a:t>. Multiple aphthous erosions are present on the antrum. Duodenal folds are thick and nodular</a:t>
            </a:r>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13</a:t>
            </a:fld>
            <a:endParaRPr lang="en-IN"/>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31.15  Hypertrophic gastritis </a:t>
            </a:r>
            <a:r>
              <a:rPr lang="en-IN" sz="1200" b="0" kern="1200" dirty="0" smtClean="0">
                <a:solidFill>
                  <a:schemeClr val="tx1"/>
                </a:solidFill>
                <a:latin typeface="+mn-lt"/>
                <a:ea typeface="+mn-ea"/>
                <a:cs typeface="+mn-cs"/>
              </a:rPr>
              <a:t>in a patient with a recently healed lesser curvature gastric ulcer. This characteristic enlargement and prominence of the areae gastricae can be correlated with an increased incidence of gastric hypersecretion and PUD.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14</a:t>
            </a:fld>
            <a:endParaRPr lang="en-IN"/>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31.16  </a:t>
            </a:r>
            <a:r>
              <a:rPr lang="en-IN" sz="1200" b="1" kern="1200" dirty="0" err="1" smtClean="0">
                <a:solidFill>
                  <a:schemeClr val="tx1"/>
                </a:solidFill>
                <a:latin typeface="+mn-lt"/>
                <a:ea typeface="+mn-ea"/>
                <a:cs typeface="+mn-cs"/>
              </a:rPr>
              <a:t>Ménétrier's</a:t>
            </a:r>
            <a:r>
              <a:rPr lang="en-IN" sz="1200" b="1" kern="1200" dirty="0" smtClean="0">
                <a:solidFill>
                  <a:schemeClr val="tx1"/>
                </a:solidFill>
                <a:latin typeface="+mn-lt"/>
                <a:ea typeface="+mn-ea"/>
                <a:cs typeface="+mn-cs"/>
              </a:rPr>
              <a:t> disease. </a:t>
            </a:r>
            <a:r>
              <a:rPr lang="en-IN" sz="1200" b="0" kern="1200" dirty="0" smtClean="0">
                <a:solidFill>
                  <a:schemeClr val="tx1"/>
                </a:solidFill>
                <a:latin typeface="+mn-lt"/>
                <a:ea typeface="+mn-ea"/>
                <a:cs typeface="+mn-cs"/>
              </a:rPr>
              <a:t>Classic appearance with massively distended folds in the body without abnormality in the antrum.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15</a:t>
            </a:fld>
            <a:endParaRPr lang="en-IN"/>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31.17  CT shows diffuse thickening of the gastric wall in a patient proven to have </a:t>
            </a:r>
            <a:r>
              <a:rPr lang="en-IN" sz="1200" b="1" kern="1200" dirty="0" smtClean="0">
                <a:solidFill>
                  <a:schemeClr val="tx1"/>
                </a:solidFill>
                <a:latin typeface="+mn-lt"/>
                <a:ea typeface="+mn-ea"/>
                <a:cs typeface="+mn-cs"/>
              </a:rPr>
              <a:t>eosinophilic gastroenteritis. </a:t>
            </a:r>
            <a:r>
              <a:rPr lang="en-IN" sz="1200" b="0" kern="1200" dirty="0" smtClean="0">
                <a:solidFill>
                  <a:schemeClr val="tx1"/>
                </a:solidFill>
                <a:latin typeface="+mn-lt"/>
                <a:ea typeface="+mn-ea"/>
                <a:cs typeface="+mn-cs"/>
              </a:rPr>
              <a:t>No ascites was present. Symptoms resolved with steroid therapy. </a:t>
            </a:r>
          </a:p>
          <a:p>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16</a:t>
            </a:fld>
            <a:endParaRPr lang="en-IN"/>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31.19  (A) </a:t>
            </a:r>
            <a:r>
              <a:rPr lang="en-IN" sz="1200" b="1" kern="1200" dirty="0" smtClean="0">
                <a:solidFill>
                  <a:schemeClr val="tx1"/>
                </a:solidFill>
                <a:latin typeface="+mn-lt"/>
                <a:ea typeface="+mn-ea"/>
                <a:cs typeface="+mn-cs"/>
              </a:rPr>
              <a:t>Gastric emphysema </a:t>
            </a:r>
            <a:r>
              <a:rPr lang="en-IN" sz="1200" b="0" kern="1200" dirty="0" smtClean="0">
                <a:solidFill>
                  <a:schemeClr val="tx1"/>
                </a:solidFill>
                <a:latin typeface="+mn-lt"/>
                <a:ea typeface="+mn-ea"/>
                <a:cs typeface="+mn-cs"/>
              </a:rPr>
              <a:t>on abdominal radiograph in a patient with ischaemic gastritis after extensive abdominal surgery. (B) CT of patient with infectious, emphysematous gastritis.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17</a:t>
            </a:fld>
            <a:endParaRPr lang="en-IN"/>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31.20  (A) </a:t>
            </a:r>
            <a:r>
              <a:rPr lang="en-IN" sz="1200" b="1" kern="1200" dirty="0" smtClean="0">
                <a:solidFill>
                  <a:schemeClr val="tx1"/>
                </a:solidFill>
                <a:latin typeface="+mn-lt"/>
                <a:ea typeface="+mn-ea"/>
                <a:cs typeface="+mn-cs"/>
              </a:rPr>
              <a:t>Sliding hiatal hernia. </a:t>
            </a:r>
            <a:r>
              <a:rPr lang="en-IN" sz="1200" b="0" kern="1200" dirty="0" smtClean="0">
                <a:solidFill>
                  <a:schemeClr val="tx1"/>
                </a:solidFill>
                <a:latin typeface="+mn-lt"/>
                <a:ea typeface="+mn-ea"/>
                <a:cs typeface="+mn-cs"/>
              </a:rPr>
              <a:t>Chest X-ray shows a large air collection overlying the heart shadow. (B) CT shows a large part of the barium-filled stomach is in the chest. (C) In this patient, an upper GI exam shows that the gastric fundus and most of the body of the stomach is intrathoracic </a:t>
            </a:r>
          </a:p>
          <a:p>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18</a:t>
            </a:fld>
            <a:endParaRPr lang="en-IN"/>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31.22  Large fundal diverticulum. </a:t>
            </a:r>
            <a:r>
              <a:rPr lang="en-IN" sz="1200" b="0" kern="1200" dirty="0" smtClean="0">
                <a:solidFill>
                  <a:schemeClr val="tx1"/>
                </a:solidFill>
                <a:latin typeface="+mn-lt"/>
                <a:ea typeface="+mn-ea"/>
                <a:cs typeface="+mn-cs"/>
              </a:rPr>
              <a:t>The patient is upright and a barium/air level is present in the diverticulum.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19</a:t>
            </a:fld>
            <a:endParaRPr lang="en-IN"/>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a:t>
            </a:r>
            <a:r>
              <a:rPr lang="en-IN" sz="1200" b="0" kern="1200" dirty="0" smtClean="0">
                <a:solidFill>
                  <a:schemeClr val="tx1"/>
                </a:solidFill>
                <a:latin typeface="+mn-lt"/>
                <a:ea typeface="+mn-ea"/>
                <a:cs typeface="+mn-cs"/>
              </a:rPr>
              <a:t>gure 31.23  Multiple nodular and curved submucosal masses in the fundus are a common appearance of </a:t>
            </a:r>
            <a:r>
              <a:rPr lang="en-IN" sz="1200" b="1" kern="1200" dirty="0" smtClean="0">
                <a:solidFill>
                  <a:schemeClr val="tx1"/>
                </a:solidFill>
                <a:latin typeface="+mn-lt"/>
                <a:ea typeface="+mn-ea"/>
                <a:cs typeface="+mn-cs"/>
              </a:rPr>
              <a:t>gastric varices.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20</a:t>
            </a:fld>
            <a:endParaRPr lang="en-IN"/>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32.40  Mesenteric venous thrombosis. </a:t>
            </a:r>
            <a:r>
              <a:rPr lang="en-IN" sz="1200" b="0" kern="1200" dirty="0" smtClean="0">
                <a:solidFill>
                  <a:schemeClr val="tx1"/>
                </a:solidFill>
                <a:latin typeface="+mn-lt"/>
                <a:ea typeface="+mn-ea"/>
                <a:cs typeface="+mn-cs"/>
              </a:rPr>
              <a:t>Enhanced CT, coronal reformation image shows circumferential thickening of distended jejunal loops (white arrows) and haziness of the adjacent mesentery. </a:t>
            </a:r>
            <a:r>
              <a:rPr lang="en-IN" sz="1200" b="0" kern="1200" dirty="0" err="1" smtClean="0">
                <a:solidFill>
                  <a:schemeClr val="tx1"/>
                </a:solidFill>
                <a:latin typeface="+mn-lt"/>
                <a:ea typeface="+mn-ea"/>
                <a:cs typeface="+mn-cs"/>
              </a:rPr>
              <a:t>Nonopacification</a:t>
            </a:r>
            <a:r>
              <a:rPr lang="en-IN" sz="1200" b="0" kern="1200" dirty="0" smtClean="0">
                <a:solidFill>
                  <a:schemeClr val="tx1"/>
                </a:solidFill>
                <a:latin typeface="+mn-lt"/>
                <a:ea typeface="+mn-ea"/>
                <a:cs typeface="+mn-cs"/>
              </a:rPr>
              <a:t> of superior mesenteric and jejunal branches is noted (black arrows). Ascites is also present.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3</a:t>
            </a:fld>
            <a:endParaRPr lang="en-IN"/>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31.25</a:t>
            </a:r>
            <a:r>
              <a:rPr lang="en-IN" sz="1200" b="1" kern="1200" dirty="0" smtClean="0">
                <a:solidFill>
                  <a:schemeClr val="tx1"/>
                </a:solidFill>
                <a:latin typeface="+mn-lt"/>
                <a:ea typeface="+mn-ea"/>
                <a:cs typeface="+mn-cs"/>
              </a:rPr>
              <a:t>  Gastric outlet obstruction – cancer of the antrum. </a:t>
            </a:r>
            <a:r>
              <a:rPr lang="en-IN" sz="1200" b="0" kern="1200" dirty="0" smtClean="0">
                <a:solidFill>
                  <a:schemeClr val="tx1"/>
                </a:solidFill>
                <a:latin typeface="+mn-lt"/>
                <a:ea typeface="+mn-ea"/>
                <a:cs typeface="+mn-cs"/>
              </a:rPr>
              <a:t>Markedly distended stomach with air/fluid level on CT. In this case, a mass in the distal antrum is seen (arrowheads).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21</a:t>
            </a:fld>
            <a:endParaRPr lang="en-IN"/>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31.29  Gastric bezoar. </a:t>
            </a:r>
            <a:r>
              <a:rPr lang="en-IN" sz="1200" b="0" kern="1200" dirty="0" smtClean="0">
                <a:solidFill>
                  <a:schemeClr val="tx1"/>
                </a:solidFill>
                <a:latin typeface="+mn-lt"/>
                <a:ea typeface="+mn-ea"/>
                <a:cs typeface="+mn-cs"/>
              </a:rPr>
              <a:t>Large mass in stomach – solidified retained ingested fibrous material mixed with air in the patient after a</a:t>
            </a:r>
            <a:r>
              <a:rPr lang="en-IN" sz="1200" b="1" kern="1200" dirty="0" smtClean="0">
                <a:solidFill>
                  <a:schemeClr val="tx1"/>
                </a:solidFill>
                <a:latin typeface="+mn-lt"/>
                <a:ea typeface="+mn-ea"/>
                <a:cs typeface="+mn-cs"/>
              </a:rPr>
              <a:t> Billroth II anastomosis</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22</a:t>
            </a:fld>
            <a:endParaRPr lang="en-IN"/>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31.30  Gastric cancer after Billroth II anastomosis. </a:t>
            </a:r>
            <a:r>
              <a:rPr lang="en-IN" sz="1200" b="0" kern="1200" dirty="0" smtClean="0">
                <a:solidFill>
                  <a:schemeClr val="tx1"/>
                </a:solidFill>
                <a:latin typeface="+mn-lt"/>
                <a:ea typeface="+mn-ea"/>
                <a:cs typeface="+mn-cs"/>
              </a:rPr>
              <a:t>There is narrowing, irregularity and lack of distensibility around the anastomosis</a:t>
            </a:r>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23</a:t>
            </a:fld>
            <a:endParaRPr lang="en-IN"/>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31.33  Leiomyoma adjacent to the gastro-oesophageal junction </a:t>
            </a:r>
            <a:r>
              <a:rPr lang="en-IN" sz="1200" b="0" kern="1200" dirty="0" smtClean="0">
                <a:solidFill>
                  <a:schemeClr val="tx1"/>
                </a:solidFill>
                <a:latin typeface="+mn-lt"/>
                <a:ea typeface="+mn-ea"/>
                <a:cs typeface="+mn-cs"/>
              </a:rPr>
              <a:t>shown on CT as a smooth soft tissue mass in the contrast-filled stomach</a:t>
            </a:r>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24</a:t>
            </a:fld>
            <a:endParaRPr lang="en-IN"/>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31.34  Early gastric cancer at the incisura angularis. </a:t>
            </a:r>
            <a:r>
              <a:rPr lang="en-IN" sz="1200" b="0" kern="1200" dirty="0" smtClean="0">
                <a:solidFill>
                  <a:schemeClr val="tx1"/>
                </a:solidFill>
                <a:latin typeface="+mn-lt"/>
                <a:ea typeface="+mn-ea"/>
                <a:cs typeface="+mn-cs"/>
              </a:rPr>
              <a:t>The lesion was slightly elevated and irregular in shape with central ulceration (Type IIC). The folds are thick and stop at the edge of the tumour.</a:t>
            </a:r>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25</a:t>
            </a:fld>
            <a:endParaRPr lang="en-IN"/>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smtClean="0">
                <a:solidFill>
                  <a:schemeClr val="tx1"/>
                </a:solidFill>
                <a:latin typeface="+mn-lt"/>
                <a:ea typeface="+mn-ea"/>
                <a:cs typeface="+mn-cs"/>
              </a:rPr>
              <a:t>Figure 31.35  Advanced gastric cancer. </a:t>
            </a:r>
            <a:r>
              <a:rPr lang="en-IN" sz="1200" b="0" kern="1200" smtClean="0">
                <a:solidFill>
                  <a:schemeClr val="tx1"/>
                </a:solidFill>
                <a:latin typeface="+mn-lt"/>
                <a:ea typeface="+mn-ea"/>
                <a:cs typeface="+mn-cs"/>
              </a:rPr>
              <a:t>(A) Large polypoid mass of the cardia. Tumours in this region are becoming more common for unknown reasons. (B) Polypoid mass of the cardia shown on CT (arrowheads). This patient was imaged in the right lateral decubitus position. (C) Large circumferential mass in the body of the stomach with a shelf at the proximal margin sharply demarcating the cancer from the proximal stomach. (D) Large ulcerated mass in the antrum. This is often referred to as a ‘</a:t>
            </a:r>
            <a:r>
              <a:rPr lang="en-IN" sz="1200" b="1" kern="1200" smtClean="0">
                <a:solidFill>
                  <a:schemeClr val="tx1"/>
                </a:solidFill>
                <a:latin typeface="+mn-lt"/>
                <a:ea typeface="+mn-ea"/>
                <a:cs typeface="+mn-cs"/>
              </a:rPr>
              <a:t>Carman’ ulcer. </a:t>
            </a:r>
          </a:p>
          <a:p>
            <a:endParaRPr lang="en-IN"/>
          </a:p>
        </p:txBody>
      </p:sp>
      <p:sp>
        <p:nvSpPr>
          <p:cNvPr id="4" name="Slide Number Placeholder 3"/>
          <p:cNvSpPr>
            <a:spLocks noGrp="1"/>
          </p:cNvSpPr>
          <p:nvPr>
            <p:ph type="sldNum" sz="quarter" idx="10"/>
          </p:nvPr>
        </p:nvSpPr>
        <p:spPr/>
        <p:txBody>
          <a:bodyPr/>
          <a:lstStyle/>
          <a:p>
            <a:fld id="{998241F8-8B90-4E4F-834B-55E6348DF857}" type="slidenum">
              <a:rPr lang="en-IN" smtClean="0"/>
              <a:t>26</a:t>
            </a:fld>
            <a:endParaRPr lang="en-IN"/>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29.2  Pneumoperitoneum </a:t>
            </a:r>
            <a:r>
              <a:rPr lang="en-IN" sz="1200" b="0" kern="1200" dirty="0" smtClean="0">
                <a:solidFill>
                  <a:schemeClr val="tx1"/>
                </a:solidFill>
                <a:latin typeface="+mn-lt"/>
                <a:ea typeface="+mn-ea"/>
                <a:cs typeface="+mn-cs"/>
              </a:rPr>
              <a:t>resulting from perforation of a duodenal ulcer. Erect chest radiograph. Typical free gas between the liver and the right hemidiaphragm. Note also the small triangular collection between the loops of the splenic flexure of the colon, beneath the left hemidiaphragm. </a:t>
            </a:r>
          </a:p>
          <a:p>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27</a:t>
            </a:fld>
            <a:endParaRPr lang="en-IN"/>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29.3  Leaking abdominal aortic aneurysm. </a:t>
            </a:r>
            <a:r>
              <a:rPr lang="en-IN" sz="1200" b="0" kern="1200" dirty="0" smtClean="0">
                <a:solidFill>
                  <a:schemeClr val="tx1"/>
                </a:solidFill>
                <a:latin typeface="+mn-lt"/>
                <a:ea typeface="+mn-ea"/>
                <a:cs typeface="+mn-cs"/>
              </a:rPr>
              <a:t>A curvilinear soft tissue shadow is seen to the left of the lumbar spine due to the aneurysm, with some calcification in its wall. The right psoas muscle outline is lost on the right due to haematoma</a:t>
            </a:r>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28</a:t>
            </a:fld>
            <a:endParaRPr lang="en-IN"/>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29.4  Gastric volvulus: supine. </a:t>
            </a:r>
            <a:r>
              <a:rPr lang="en-IN" sz="1200" b="0" kern="1200" dirty="0" smtClean="0">
                <a:solidFill>
                  <a:schemeClr val="tx1"/>
                </a:solidFill>
                <a:latin typeface="+mn-lt"/>
                <a:ea typeface="+mn-ea"/>
                <a:cs typeface="+mn-cs"/>
              </a:rPr>
              <a:t>Gas-filled, grossly dilated stomach, spherical in outline. Note also the linear gas within the wall of the stomach and visualization of both sides of the stomach wall indicating free gas. At laparotomy a perforated gangrenous stomach had undergone volvulus around its transverse axis. </a:t>
            </a:r>
          </a:p>
          <a:p>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29</a:t>
            </a:fld>
            <a:endParaRPr lang="en-IN"/>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29.14  Caecal volvulus. </a:t>
            </a:r>
            <a:r>
              <a:rPr lang="en-IN" sz="1200" b="0" kern="1200" dirty="0" smtClean="0">
                <a:solidFill>
                  <a:schemeClr val="tx1"/>
                </a:solidFill>
                <a:latin typeface="+mn-lt"/>
                <a:ea typeface="+mn-ea"/>
                <a:cs typeface="+mn-cs"/>
              </a:rPr>
              <a:t>The dilated caecum lies with its pole under the left hemidiaphragm. In spite of the dilatation the haustra are preserved. There is no dilated large bowel elsewhere in the abdomen. The small bowel is fluid filled in this case.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30</a:t>
            </a:fld>
            <a:endParaRPr lang="en-IN"/>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32.42  Meckel's diverticulum. </a:t>
            </a:r>
            <a:r>
              <a:rPr lang="en-IN" sz="1200" b="0" kern="1200" dirty="0" smtClean="0">
                <a:solidFill>
                  <a:schemeClr val="tx1"/>
                </a:solidFill>
                <a:latin typeface="+mn-lt"/>
                <a:ea typeface="+mn-ea"/>
                <a:cs typeface="+mn-cs"/>
              </a:rPr>
              <a:t>A blind-ending sac is shown arising from the antimesenteric border of the distal ileum (arrow).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4</a:t>
            </a:fld>
            <a:endParaRPr lang="en-IN"/>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29.8  Small-bowel volvulus. </a:t>
            </a:r>
            <a:r>
              <a:rPr lang="en-IN" sz="1200" b="0" kern="1200" dirty="0" smtClean="0">
                <a:solidFill>
                  <a:schemeClr val="tx1"/>
                </a:solidFill>
                <a:latin typeface="+mn-lt"/>
                <a:ea typeface="+mn-ea"/>
                <a:cs typeface="+mn-cs"/>
              </a:rPr>
              <a:t>CT showing a thick-walled small-bowel loop (curved black arrow) around a mesenteric whirl (white arrow). </a:t>
            </a:r>
          </a:p>
          <a:p>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31</a:t>
            </a:fld>
            <a:endParaRPr lang="en-IN"/>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29.9  Gallstone ileus</a:t>
            </a:r>
            <a:r>
              <a:rPr lang="en-IN" sz="1200" b="0" kern="1200" dirty="0" smtClean="0">
                <a:solidFill>
                  <a:schemeClr val="tx1"/>
                </a:solidFill>
                <a:latin typeface="+mn-lt"/>
                <a:ea typeface="+mn-ea"/>
                <a:cs typeface="+mn-cs"/>
              </a:rPr>
              <a:t>. Supine radiograph showing evidence of small-bowel obstruction. In addition gas can be identified within the right and left hepatic ducts and the common bile duct. The 79-year-old woman presented with a 5-day history of abdominal pain and vomiting.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32</a:t>
            </a:fld>
            <a:endParaRPr lang="en-IN"/>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29.15  Sigmoid volvulus </a:t>
            </a:r>
            <a:r>
              <a:rPr lang="en-IN" sz="1200" b="0" kern="1200" dirty="0" smtClean="0">
                <a:solidFill>
                  <a:schemeClr val="tx1"/>
                </a:solidFill>
                <a:latin typeface="+mn-lt"/>
                <a:ea typeface="+mn-ea"/>
                <a:cs typeface="+mn-cs"/>
              </a:rPr>
              <a:t>in a 64-year-old woman. (A) Massively dilated distended gas-filled loop of sigmoid colon. Most of the features listed in Table 29.5 are present. (B) Contrast enema showing the twisted sigmoid colon (bird of prey sign).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33</a:t>
            </a:fld>
            <a:endParaRPr lang="en-IN"/>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29.18  Mesenteric infarction. </a:t>
            </a:r>
            <a:r>
              <a:rPr lang="en-IN" sz="1200" b="0" kern="1200" dirty="0" smtClean="0">
                <a:solidFill>
                  <a:schemeClr val="tx1"/>
                </a:solidFill>
                <a:latin typeface="+mn-lt"/>
                <a:ea typeface="+mn-ea"/>
                <a:cs typeface="+mn-cs"/>
              </a:rPr>
              <a:t>Supine. Several gas-filled loops of small bowel lie in the pelvis. Note the abnormal irregular outline of the mucosa and the thickening of the bowel wall. </a:t>
            </a:r>
          </a:p>
          <a:p>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34</a:t>
            </a:fld>
            <a:endParaRPr lang="en-IN"/>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29.19  Pneumatosis coli. </a:t>
            </a:r>
            <a:r>
              <a:rPr lang="en-IN" sz="1200" b="0" kern="1200" dirty="0" smtClean="0">
                <a:solidFill>
                  <a:schemeClr val="tx1"/>
                </a:solidFill>
                <a:latin typeface="+mn-lt"/>
                <a:ea typeface="+mn-ea"/>
                <a:cs typeface="+mn-cs"/>
              </a:rPr>
              <a:t>Multiple small gas-filled cysts are seen in association with the colon. There is also free peritoneal gas. </a:t>
            </a:r>
          </a:p>
          <a:p>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35</a:t>
            </a:fld>
            <a:endParaRPr lang="en-IN"/>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29.20  Retroperitoneal gas due to perforated sigmoid diverticular disease. </a:t>
            </a:r>
            <a:r>
              <a:rPr lang="en-IN" sz="1200" b="0" kern="1200" dirty="0" smtClean="0">
                <a:solidFill>
                  <a:schemeClr val="tx1"/>
                </a:solidFill>
                <a:latin typeface="+mn-lt"/>
                <a:ea typeface="+mn-ea"/>
                <a:cs typeface="+mn-cs"/>
              </a:rPr>
              <a:t>Film from an IVU series. There is gas between the layers of the abdominal wall and around the upper pole of the left kidney. </a:t>
            </a:r>
          </a:p>
          <a:p>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36</a:t>
            </a:fld>
            <a:endParaRPr lang="en-IN"/>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29.21  Emphysematous pyelonephritis. </a:t>
            </a:r>
            <a:r>
              <a:rPr lang="en-IN" sz="1200" b="0" kern="1200" dirty="0" smtClean="0">
                <a:solidFill>
                  <a:schemeClr val="tx1"/>
                </a:solidFill>
                <a:latin typeface="+mn-lt"/>
                <a:ea typeface="+mn-ea"/>
                <a:cs typeface="+mn-cs"/>
              </a:rPr>
              <a:t>Patient with diabetes mellitus and sepsis. The left renal collecting system and ureter are distended and gas filled. There are also multiple dense gallstones in the gallbladder. </a:t>
            </a:r>
          </a:p>
          <a:p>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37</a:t>
            </a:fld>
            <a:endParaRPr lang="en-IN"/>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29.22  Ischaemic colitis. </a:t>
            </a:r>
            <a:r>
              <a:rPr lang="en-IN" sz="1200" b="0" kern="1200" dirty="0" smtClean="0">
                <a:solidFill>
                  <a:schemeClr val="tx1"/>
                </a:solidFill>
                <a:latin typeface="+mn-lt"/>
                <a:ea typeface="+mn-ea"/>
                <a:cs typeface="+mn-cs"/>
              </a:rPr>
              <a:t>A thick-walled oedematous descending colon outlined by gas. Slightly distended colon from caecum to splenic flexure, but with normal haustra and no evidence of abnormal mucosa.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38</a:t>
            </a:fld>
            <a:endParaRPr lang="en-IN"/>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29.23  Toxic megacolon. </a:t>
            </a:r>
            <a:r>
              <a:rPr lang="en-IN" sz="1200" b="0" kern="1200" dirty="0" smtClean="0">
                <a:solidFill>
                  <a:schemeClr val="tx1"/>
                </a:solidFill>
                <a:latin typeface="+mn-lt"/>
                <a:ea typeface="+mn-ea"/>
                <a:cs typeface="+mn-cs"/>
              </a:rPr>
              <a:t>The ascending and transverse colon appears gas-filled and dilated with a thickened wall. There is an absence of </a:t>
            </a:r>
            <a:r>
              <a:rPr lang="en-IN" sz="1200" b="0" kern="1200" dirty="0" err="1" smtClean="0">
                <a:solidFill>
                  <a:schemeClr val="tx1"/>
                </a:solidFill>
                <a:latin typeface="+mn-lt"/>
                <a:ea typeface="+mn-ea"/>
                <a:cs typeface="+mn-cs"/>
              </a:rPr>
              <a:t>haustral</a:t>
            </a:r>
            <a:r>
              <a:rPr lang="en-IN" sz="1200" b="0" kern="1200" dirty="0" smtClean="0">
                <a:solidFill>
                  <a:schemeClr val="tx1"/>
                </a:solidFill>
                <a:latin typeface="+mn-lt"/>
                <a:ea typeface="+mn-ea"/>
                <a:cs typeface="+mn-cs"/>
              </a:rPr>
              <a:t> markings, indicating full-thickness mural inflammation.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39</a:t>
            </a:fld>
            <a:endParaRPr lang="en-IN"/>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29.24  Pseudomembranous colitis. </a:t>
            </a:r>
            <a:r>
              <a:rPr lang="en-IN" sz="1200" b="0" kern="1200" dirty="0" smtClean="0">
                <a:solidFill>
                  <a:schemeClr val="tx1"/>
                </a:solidFill>
                <a:latin typeface="+mn-lt"/>
                <a:ea typeface="+mn-ea"/>
                <a:cs typeface="+mn-cs"/>
              </a:rPr>
              <a:t>There is gross mucosal oedema in the transverse colon. </a:t>
            </a:r>
            <a:r>
              <a:rPr lang="en-IN" sz="1200" b="0" i="1" kern="1200" dirty="0" smtClean="0">
                <a:solidFill>
                  <a:schemeClr val="tx1"/>
                </a:solidFill>
                <a:latin typeface="+mn-lt"/>
                <a:ea typeface="+mn-ea"/>
                <a:cs typeface="+mn-cs"/>
              </a:rPr>
              <a:t>Clostridium </a:t>
            </a:r>
            <a:r>
              <a:rPr lang="en-IN" sz="1200" b="0" i="1" kern="1200" dirty="0" err="1" smtClean="0">
                <a:solidFill>
                  <a:schemeClr val="tx1"/>
                </a:solidFill>
                <a:latin typeface="+mn-lt"/>
                <a:ea typeface="+mn-ea"/>
                <a:cs typeface="+mn-cs"/>
              </a:rPr>
              <a:t>difficile</a:t>
            </a:r>
            <a:r>
              <a:rPr lang="en-IN" sz="1200" b="0" kern="1200" dirty="0" smtClean="0">
                <a:solidFill>
                  <a:schemeClr val="tx1"/>
                </a:solidFill>
                <a:latin typeface="+mn-lt"/>
                <a:ea typeface="+mn-ea"/>
                <a:cs typeface="+mn-cs"/>
              </a:rPr>
              <a:t> was grown</a:t>
            </a:r>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40</a:t>
            </a:fld>
            <a:endParaRPr lang="en-IN"/>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32.43  Systemic sclerosis</a:t>
            </a:r>
            <a:r>
              <a:rPr lang="en-IN" sz="1200" b="0" kern="1200" dirty="0" smtClean="0">
                <a:solidFill>
                  <a:schemeClr val="tx1"/>
                </a:solidFill>
                <a:latin typeface="+mn-lt"/>
                <a:ea typeface="+mn-ea"/>
                <a:cs typeface="+mn-cs"/>
              </a:rPr>
              <a:t>. (A) Sacculation shown as broad-based </a:t>
            </a:r>
            <a:r>
              <a:rPr lang="en-IN" sz="1200" b="0" kern="1200" dirty="0" err="1" smtClean="0">
                <a:solidFill>
                  <a:schemeClr val="tx1"/>
                </a:solidFill>
                <a:latin typeface="+mn-lt"/>
                <a:ea typeface="+mn-ea"/>
                <a:cs typeface="+mn-cs"/>
              </a:rPr>
              <a:t>outpouchings</a:t>
            </a:r>
            <a:r>
              <a:rPr lang="en-IN" sz="1200" b="0" kern="1200" dirty="0" smtClean="0">
                <a:solidFill>
                  <a:schemeClr val="tx1"/>
                </a:solidFill>
                <a:latin typeface="+mn-lt"/>
                <a:ea typeface="+mn-ea"/>
                <a:cs typeface="+mn-cs"/>
              </a:rPr>
              <a:t>. (B) Dilatation of a segment of intestine with the ‘hide-bound’ appearance of the valvulae conniventes seen on a spot compression view. </a:t>
            </a:r>
          </a:p>
          <a:p>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5</a:t>
            </a:fld>
            <a:endParaRPr lang="en-IN"/>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29.25  Appendicitis. </a:t>
            </a:r>
            <a:r>
              <a:rPr lang="en-IN" sz="1200" b="0" kern="1200" dirty="0" smtClean="0">
                <a:solidFill>
                  <a:schemeClr val="tx1"/>
                </a:solidFill>
                <a:latin typeface="+mn-lt"/>
                <a:ea typeface="+mn-ea"/>
                <a:cs typeface="+mn-cs"/>
              </a:rPr>
              <a:t>There is generalized ileus and an appendicolith in the right iliac fossa overlying the right side of the sacrum. At operation the appendix was gangrenous and perforated.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41</a:t>
            </a:fld>
            <a:endParaRPr lang="en-IN"/>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31.3  Radiating folds on the dependent surface converge at a scar from a healed </a:t>
            </a:r>
            <a:r>
              <a:rPr lang="en-IN" sz="1200" b="1" kern="1200" dirty="0" smtClean="0">
                <a:solidFill>
                  <a:schemeClr val="tx1"/>
                </a:solidFill>
                <a:latin typeface="+mn-lt"/>
                <a:ea typeface="+mn-ea"/>
                <a:cs typeface="+mn-cs"/>
              </a:rPr>
              <a:t>benign gastric ulcer.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6</a:t>
            </a:fld>
            <a:endParaRPr lang="en-IN"/>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0" kern="1200" dirty="0" smtClean="0">
                <a:solidFill>
                  <a:schemeClr val="tx1"/>
                </a:solidFill>
                <a:latin typeface="+mn-lt"/>
                <a:ea typeface="+mn-ea"/>
                <a:cs typeface="+mn-cs"/>
              </a:rPr>
              <a:t>Figure 31.8  En face appearance of </a:t>
            </a:r>
            <a:r>
              <a:rPr lang="en-IN" sz="1200" b="1" kern="1200" dirty="0" smtClean="0">
                <a:solidFill>
                  <a:schemeClr val="tx1"/>
                </a:solidFill>
                <a:latin typeface="+mn-lt"/>
                <a:ea typeface="+mn-ea"/>
                <a:cs typeface="+mn-cs"/>
              </a:rPr>
              <a:t>benign gastric ulcer. </a:t>
            </a:r>
            <a:r>
              <a:rPr lang="en-IN" sz="1200" b="0" kern="1200" dirty="0" smtClean="0">
                <a:solidFill>
                  <a:schemeClr val="tx1"/>
                </a:solidFill>
                <a:latin typeface="+mn-lt"/>
                <a:ea typeface="+mn-ea"/>
                <a:cs typeface="+mn-cs"/>
              </a:rPr>
              <a:t>(A) Posterior wall ulcer is nearly filled with barium in this RPO projection. Thin regular radiating folds (best seen around the inferior border of the ulcer) are seen converging to the ulcer. (B) Unfilled benign ulcer crater is outlined by a ‘ring’ shadow. This ulcer is surrounded by a prominent ring of oedema – the lucent area around the crater. </a:t>
            </a:r>
          </a:p>
          <a:p>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7</a:t>
            </a:fld>
            <a:endParaRPr lang="en-IN"/>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0" kern="1200" dirty="0" smtClean="0">
                <a:solidFill>
                  <a:schemeClr val="tx1"/>
                </a:solidFill>
                <a:latin typeface="+mn-lt"/>
                <a:ea typeface="+mn-ea"/>
                <a:cs typeface="+mn-cs"/>
              </a:rPr>
              <a:t>Figure 31.9  Profile views </a:t>
            </a:r>
            <a:r>
              <a:rPr lang="en-IN" sz="1200" b="1" kern="1200" dirty="0" smtClean="0">
                <a:solidFill>
                  <a:schemeClr val="tx1"/>
                </a:solidFill>
                <a:latin typeface="+mn-lt"/>
                <a:ea typeface="+mn-ea"/>
                <a:cs typeface="+mn-cs"/>
              </a:rPr>
              <a:t>of benign gastric ulcer</a:t>
            </a:r>
            <a:r>
              <a:rPr lang="en-IN" sz="1200" b="0" kern="1200" dirty="0" smtClean="0">
                <a:solidFill>
                  <a:schemeClr val="tx1"/>
                </a:solidFill>
                <a:latin typeface="+mn-lt"/>
                <a:ea typeface="+mn-ea"/>
                <a:cs typeface="+mn-cs"/>
              </a:rPr>
              <a:t>. (A) </a:t>
            </a:r>
            <a:r>
              <a:rPr lang="en-IN" sz="1200" b="1" kern="1200" dirty="0" smtClean="0">
                <a:solidFill>
                  <a:schemeClr val="tx1"/>
                </a:solidFill>
                <a:latin typeface="+mn-lt"/>
                <a:ea typeface="+mn-ea"/>
                <a:cs typeface="+mn-cs"/>
              </a:rPr>
              <a:t>Hampton's line</a:t>
            </a:r>
            <a:r>
              <a:rPr lang="en-IN" sz="1200" b="0" kern="1200" dirty="0" smtClean="0">
                <a:solidFill>
                  <a:schemeClr val="tx1"/>
                </a:solidFill>
                <a:latin typeface="+mn-lt"/>
                <a:ea typeface="+mn-ea"/>
                <a:cs typeface="+mn-cs"/>
              </a:rPr>
              <a:t>, a thin line of radiolucency crossing the opening of an ulcer, a virtually infallible sign of a benign ulcer. (B) Lesser curvature ulcer with a clearly visible</a:t>
            </a:r>
            <a:r>
              <a:rPr lang="en-IN" sz="1200" b="1" kern="1200" dirty="0" smtClean="0">
                <a:solidFill>
                  <a:schemeClr val="tx1"/>
                </a:solidFill>
                <a:latin typeface="+mn-lt"/>
                <a:ea typeface="+mn-ea"/>
                <a:cs typeface="+mn-cs"/>
              </a:rPr>
              <a:t> ulcer collar</a:t>
            </a:r>
            <a:r>
              <a:rPr lang="en-IN" sz="1200" b="0" kern="1200" dirty="0" smtClean="0">
                <a:solidFill>
                  <a:schemeClr val="tx1"/>
                </a:solidFill>
                <a:latin typeface="+mn-lt"/>
                <a:ea typeface="+mn-ea"/>
                <a:cs typeface="+mn-cs"/>
              </a:rPr>
              <a:t>. (C) Large lesser curvature ulcer niche, its projection from the lumen of the stomach strongly suggesting a benign lesion. (D) Smooth, straight radiating folds converge at the ulcer crater. </a:t>
            </a:r>
          </a:p>
          <a:p>
            <a:r>
              <a:rPr lang="en-IN" sz="1200" b="0" kern="1200" dirty="0" smtClean="0">
                <a:solidFill>
                  <a:schemeClr val="tx1"/>
                </a:solidFill>
                <a:latin typeface="+mn-lt"/>
                <a:ea typeface="+mn-ea"/>
                <a:cs typeface="+mn-cs"/>
              </a:rPr>
              <a:t/>
            </a:r>
            <a:br>
              <a:rPr lang="en-IN" sz="1200" b="0" kern="1200" dirty="0" smtClean="0">
                <a:solidFill>
                  <a:schemeClr val="tx1"/>
                </a:solidFill>
                <a:latin typeface="+mn-lt"/>
                <a:ea typeface="+mn-ea"/>
                <a:cs typeface="+mn-cs"/>
              </a:rPr>
            </a:br>
            <a:endParaRPr lang="en-IN" b="0" dirty="0"/>
          </a:p>
        </p:txBody>
      </p:sp>
      <p:sp>
        <p:nvSpPr>
          <p:cNvPr id="4" name="Slide Number Placeholder 3"/>
          <p:cNvSpPr>
            <a:spLocks noGrp="1"/>
          </p:cNvSpPr>
          <p:nvPr>
            <p:ph type="sldNum" sz="quarter" idx="10"/>
          </p:nvPr>
        </p:nvSpPr>
        <p:spPr/>
        <p:txBody>
          <a:bodyPr/>
          <a:lstStyle/>
          <a:p>
            <a:fld id="{998241F8-8B90-4E4F-834B-55E6348DF857}" type="slidenum">
              <a:rPr lang="en-IN" smtClean="0"/>
              <a:t>8</a:t>
            </a:fld>
            <a:endParaRPr lang="en-IN"/>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IN" sz="1200" b="1" kern="1200" dirty="0" smtClean="0">
                <a:solidFill>
                  <a:schemeClr val="tx1"/>
                </a:solidFill>
                <a:latin typeface="+mn-lt"/>
                <a:ea typeface="+mn-ea"/>
                <a:cs typeface="+mn-cs"/>
              </a:rPr>
              <a:t>Figure 31.10  Healing gastric ulcer. </a:t>
            </a:r>
            <a:r>
              <a:rPr lang="en-IN" sz="1200" b="0" kern="1200" dirty="0" smtClean="0">
                <a:solidFill>
                  <a:schemeClr val="tx1"/>
                </a:solidFill>
                <a:latin typeface="+mn-lt"/>
                <a:ea typeface="+mn-ea"/>
                <a:cs typeface="+mn-cs"/>
              </a:rPr>
              <a:t>(A) Focal retraction along the incisura angularis with small residual out-pouching is present. Converging smooth folds no longer fill an ulcer crater. (B) Radiating folds converging to a linear scar. (C) Scarred antrum with constriction at site of previous ulcer causing narrowing and deformity. </a:t>
            </a:r>
          </a:p>
          <a:p>
            <a:r>
              <a:rPr lang="en-IN" sz="1200" b="1" kern="1200" dirty="0" smtClean="0">
                <a:solidFill>
                  <a:schemeClr val="tx1"/>
                </a:solidFill>
                <a:latin typeface="+mn-lt"/>
                <a:ea typeface="+mn-ea"/>
                <a:cs typeface="+mn-cs"/>
              </a:rPr>
              <a:t/>
            </a:r>
            <a:br>
              <a:rPr lang="en-IN" sz="1200" b="1" kern="1200" dirty="0" smtClean="0">
                <a:solidFill>
                  <a:schemeClr val="tx1"/>
                </a:solidFill>
                <a:latin typeface="+mn-lt"/>
                <a:ea typeface="+mn-ea"/>
                <a:cs typeface="+mn-cs"/>
              </a:rPr>
            </a:br>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9</a:t>
            </a:fld>
            <a:endParaRPr lang="en-IN"/>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IN" sz="1200" b="1" kern="1200" dirty="0" smtClean="0">
                <a:solidFill>
                  <a:schemeClr val="tx1"/>
                </a:solidFill>
                <a:latin typeface="+mn-lt"/>
                <a:ea typeface="+mn-ea"/>
                <a:cs typeface="+mn-cs"/>
              </a:rPr>
              <a:t>Figure 31.11  Gastric erosions. </a:t>
            </a:r>
            <a:r>
              <a:rPr lang="en-IN" sz="1200" b="0" kern="1200" dirty="0" smtClean="0">
                <a:solidFill>
                  <a:schemeClr val="tx1"/>
                </a:solidFill>
                <a:latin typeface="+mn-lt"/>
                <a:ea typeface="+mn-ea"/>
                <a:cs typeface="+mn-cs"/>
              </a:rPr>
              <a:t>(A) Complete or ‘varioliform’ erosions in antrum seen on double-contrast views. (B) Incomplete erosions in antrum on compression view. The erosions do not have a rim of oedema. </a:t>
            </a:r>
          </a:p>
          <a:p>
            <a:endParaRPr lang="en-IN" dirty="0"/>
          </a:p>
        </p:txBody>
      </p:sp>
      <p:sp>
        <p:nvSpPr>
          <p:cNvPr id="4" name="Slide Number Placeholder 3"/>
          <p:cNvSpPr>
            <a:spLocks noGrp="1"/>
          </p:cNvSpPr>
          <p:nvPr>
            <p:ph type="sldNum" sz="quarter" idx="10"/>
          </p:nvPr>
        </p:nvSpPr>
        <p:spPr/>
        <p:txBody>
          <a:bodyPr/>
          <a:lstStyle/>
          <a:p>
            <a:fld id="{998241F8-8B90-4E4F-834B-55E6348DF857}" type="slidenum">
              <a:rPr lang="en-IN" smtClean="0"/>
              <a:t>10</a:t>
            </a:fld>
            <a:endParaRPr lang="en-IN"/>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8/14/2010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8/14/2010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8/14/2010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8/14/2010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8/14/2010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8/14/2010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8.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SPOTS</a:t>
            </a:r>
            <a:endParaRPr lang="en-IN" dirty="0"/>
          </a:p>
        </p:txBody>
      </p:sp>
      <p:sp>
        <p:nvSpPr>
          <p:cNvPr id="3" name="Subtitle 2"/>
          <p:cNvSpPr>
            <a:spLocks noGrp="1"/>
          </p:cNvSpPr>
          <p:nvPr>
            <p:ph type="subTitle" idx="1"/>
          </p:nvPr>
        </p:nvSpPr>
        <p:spPr/>
        <p:txBody>
          <a:bodyPr/>
          <a:lstStyle/>
          <a:p>
            <a:endParaRPr lang="en-IN"/>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9218" name="Picture 2"/>
          <p:cNvPicPr>
            <a:picLocks noGrp="1" noChangeAspect="1" noChangeArrowheads="1"/>
          </p:cNvPicPr>
          <p:nvPr>
            <p:ph idx="1"/>
          </p:nvPr>
        </p:nvPicPr>
        <p:blipFill>
          <a:blip r:embed="rId3"/>
          <a:srcRect/>
          <a:stretch>
            <a:fillRect/>
          </a:stretch>
        </p:blipFill>
        <p:spPr bwMode="auto">
          <a:xfrm>
            <a:off x="1714500" y="1920081"/>
            <a:ext cx="5715000" cy="3886200"/>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42" name="Picture 2"/>
          <p:cNvPicPr>
            <a:picLocks noGrp="1" noChangeAspect="1" noChangeArrowheads="1"/>
          </p:cNvPicPr>
          <p:nvPr>
            <p:ph idx="1"/>
          </p:nvPr>
        </p:nvPicPr>
        <p:blipFill>
          <a:blip r:embed="rId3"/>
          <a:srcRect/>
          <a:stretch>
            <a:fillRect/>
          </a:stretch>
        </p:blipFill>
        <p:spPr bwMode="auto">
          <a:xfrm>
            <a:off x="2942653" y="1600200"/>
            <a:ext cx="3258693" cy="4525963"/>
          </a:xfrm>
          <a:prstGeom prst="rect">
            <a:avLst/>
          </a:prstGeom>
          <a:noFill/>
          <a:ln w="9525">
            <a:noFill/>
            <a:miter lim="800000"/>
            <a:headEnd/>
            <a:tailEnd/>
          </a:ln>
          <a:effec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1266" name="Picture 2"/>
          <p:cNvPicPr>
            <a:picLocks noChangeAspect="1" noChangeArrowheads="1"/>
          </p:cNvPicPr>
          <p:nvPr/>
        </p:nvPicPr>
        <p:blipFill>
          <a:blip r:embed="rId3"/>
          <a:srcRect/>
          <a:stretch>
            <a:fillRect/>
          </a:stretch>
        </p:blipFill>
        <p:spPr bwMode="auto">
          <a:xfrm>
            <a:off x="1714500" y="1585913"/>
            <a:ext cx="5715000" cy="3686175"/>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2290" name="Picture 2"/>
          <p:cNvPicPr>
            <a:picLocks noChangeAspect="1" noChangeArrowheads="1"/>
          </p:cNvPicPr>
          <p:nvPr/>
        </p:nvPicPr>
        <p:blipFill>
          <a:blip r:embed="rId3"/>
          <a:srcRect/>
          <a:stretch>
            <a:fillRect/>
          </a:stretch>
        </p:blipFill>
        <p:spPr bwMode="auto">
          <a:xfrm>
            <a:off x="3009900" y="571500"/>
            <a:ext cx="3124200" cy="5715000"/>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3314" name="Picture 2"/>
          <p:cNvPicPr>
            <a:picLocks noChangeAspect="1" noChangeArrowheads="1"/>
          </p:cNvPicPr>
          <p:nvPr/>
        </p:nvPicPr>
        <p:blipFill>
          <a:blip r:embed="rId3"/>
          <a:srcRect/>
          <a:stretch>
            <a:fillRect/>
          </a:stretch>
        </p:blipFill>
        <p:spPr bwMode="auto">
          <a:xfrm>
            <a:off x="2362200" y="571500"/>
            <a:ext cx="4419600" cy="57150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4338" name="Picture 2"/>
          <p:cNvPicPr>
            <a:picLocks noChangeAspect="1" noChangeArrowheads="1"/>
          </p:cNvPicPr>
          <p:nvPr/>
        </p:nvPicPr>
        <p:blipFill>
          <a:blip r:embed="rId3"/>
          <a:srcRect/>
          <a:stretch>
            <a:fillRect/>
          </a:stretch>
        </p:blipFill>
        <p:spPr bwMode="auto">
          <a:xfrm>
            <a:off x="1714500" y="1081088"/>
            <a:ext cx="5715000" cy="4695825"/>
          </a:xfrm>
          <a:prstGeom prst="rect">
            <a:avLst/>
          </a:prstGeom>
          <a:noFill/>
          <a:ln w="9525">
            <a:noFill/>
            <a:miter lim="800000"/>
            <a:headEnd/>
            <a:tailEnd/>
          </a:ln>
          <a:effec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5362" name="Picture 2"/>
          <p:cNvPicPr>
            <a:picLocks noChangeAspect="1" noChangeArrowheads="1"/>
          </p:cNvPicPr>
          <p:nvPr/>
        </p:nvPicPr>
        <p:blipFill>
          <a:blip r:embed="rId3"/>
          <a:srcRect/>
          <a:stretch>
            <a:fillRect/>
          </a:stretch>
        </p:blipFill>
        <p:spPr bwMode="auto">
          <a:xfrm>
            <a:off x="1714500" y="1000125"/>
            <a:ext cx="5715000" cy="4857750"/>
          </a:xfrm>
          <a:prstGeom prst="rect">
            <a:avLst/>
          </a:prstGeom>
          <a:noFill/>
          <a:ln w="9525">
            <a:noFill/>
            <a:miter lim="800000"/>
            <a:headEnd/>
            <a:tailEnd/>
          </a:ln>
          <a:effec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6386" name="Picture 2"/>
          <p:cNvPicPr>
            <a:picLocks noChangeAspect="1" noChangeArrowheads="1"/>
          </p:cNvPicPr>
          <p:nvPr/>
        </p:nvPicPr>
        <p:blipFill>
          <a:blip r:embed="rId3"/>
          <a:srcRect/>
          <a:stretch>
            <a:fillRect/>
          </a:stretch>
        </p:blipFill>
        <p:spPr bwMode="auto">
          <a:xfrm>
            <a:off x="1714500" y="2262188"/>
            <a:ext cx="5715000" cy="2333625"/>
          </a:xfrm>
          <a:prstGeom prst="rect">
            <a:avLst/>
          </a:prstGeom>
          <a:noFill/>
          <a:ln w="9525">
            <a:noFill/>
            <a:miter lim="800000"/>
            <a:headEnd/>
            <a:tailEnd/>
          </a:ln>
          <a:effec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7410" name="Picture 2"/>
          <p:cNvPicPr>
            <a:picLocks noChangeAspect="1" noChangeArrowheads="1"/>
          </p:cNvPicPr>
          <p:nvPr/>
        </p:nvPicPr>
        <p:blipFill>
          <a:blip r:embed="rId3"/>
          <a:srcRect l="72667"/>
          <a:stretch>
            <a:fillRect/>
          </a:stretch>
        </p:blipFill>
        <p:spPr bwMode="auto">
          <a:xfrm>
            <a:off x="5343144" y="76200"/>
            <a:ext cx="3686556" cy="4495800"/>
          </a:xfrm>
          <a:prstGeom prst="rect">
            <a:avLst/>
          </a:prstGeom>
          <a:noFill/>
          <a:ln w="9525">
            <a:noFill/>
            <a:miter lim="800000"/>
            <a:headEnd/>
            <a:tailEnd/>
          </a:ln>
          <a:effectLst/>
        </p:spPr>
      </p:pic>
      <p:pic>
        <p:nvPicPr>
          <p:cNvPr id="17411" name="Picture 3"/>
          <p:cNvPicPr>
            <a:picLocks noGrp="1" noChangeAspect="1" noChangeArrowheads="1"/>
          </p:cNvPicPr>
          <p:nvPr>
            <p:ph idx="1"/>
          </p:nvPr>
        </p:nvPicPr>
        <p:blipFill>
          <a:blip r:embed="rId3"/>
          <a:srcRect l="37333" r="26666"/>
          <a:stretch>
            <a:fillRect/>
          </a:stretch>
        </p:blipFill>
        <p:spPr bwMode="auto">
          <a:xfrm>
            <a:off x="6477000" y="4382911"/>
            <a:ext cx="2590800" cy="2398889"/>
          </a:xfrm>
          <a:prstGeom prst="rect">
            <a:avLst/>
          </a:prstGeom>
          <a:noFill/>
          <a:ln w="9525">
            <a:noFill/>
            <a:miter lim="800000"/>
            <a:headEnd/>
            <a:tailEnd/>
          </a:ln>
          <a:effectLst/>
        </p:spPr>
      </p:pic>
      <p:pic>
        <p:nvPicPr>
          <p:cNvPr id="17412" name="Picture 4"/>
          <p:cNvPicPr>
            <a:picLocks noChangeAspect="1" noChangeArrowheads="1"/>
          </p:cNvPicPr>
          <p:nvPr/>
        </p:nvPicPr>
        <p:blipFill>
          <a:blip r:embed="rId3"/>
          <a:srcRect r="63333"/>
          <a:stretch>
            <a:fillRect/>
          </a:stretch>
        </p:blipFill>
        <p:spPr bwMode="auto">
          <a:xfrm>
            <a:off x="76200" y="76200"/>
            <a:ext cx="5280660" cy="4800600"/>
          </a:xfrm>
          <a:prstGeom prst="rect">
            <a:avLst/>
          </a:prstGeom>
          <a:noFill/>
          <a:ln w="9525">
            <a:noFill/>
            <a:miter lim="800000"/>
            <a:headEnd/>
            <a:tailEnd/>
          </a:ln>
          <a:effec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8434" name="Picture 2"/>
          <p:cNvPicPr>
            <a:picLocks noChangeAspect="1" noChangeArrowheads="1"/>
          </p:cNvPicPr>
          <p:nvPr/>
        </p:nvPicPr>
        <p:blipFill>
          <a:blip r:embed="rId3"/>
          <a:srcRect/>
          <a:stretch>
            <a:fillRect/>
          </a:stretch>
        </p:blipFill>
        <p:spPr bwMode="auto">
          <a:xfrm>
            <a:off x="2381250" y="571500"/>
            <a:ext cx="4381500" cy="5715000"/>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1026" name="Picture 2"/>
          <p:cNvPicPr>
            <a:picLocks noGrp="1" noChangeAspect="1" noChangeArrowheads="1"/>
          </p:cNvPicPr>
          <p:nvPr>
            <p:ph idx="1"/>
          </p:nvPr>
        </p:nvPicPr>
        <p:blipFill>
          <a:blip r:embed="rId3"/>
          <a:srcRect/>
          <a:stretch>
            <a:fillRect/>
          </a:stretch>
        </p:blipFill>
        <p:spPr bwMode="auto">
          <a:xfrm>
            <a:off x="2512687" y="1600200"/>
            <a:ext cx="4118626" cy="4525963"/>
          </a:xfrm>
          <a:prstGeom prst="rect">
            <a:avLst/>
          </a:prstGeom>
          <a:noFill/>
          <a:ln w="9525">
            <a:noFill/>
            <a:miter lim="800000"/>
            <a:headEnd/>
            <a:tailEnd/>
          </a:ln>
          <a:effec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19458" name="Picture 2"/>
          <p:cNvPicPr>
            <a:picLocks noChangeAspect="1" noChangeArrowheads="1"/>
          </p:cNvPicPr>
          <p:nvPr/>
        </p:nvPicPr>
        <p:blipFill>
          <a:blip r:embed="rId3"/>
          <a:srcRect/>
          <a:stretch>
            <a:fillRect/>
          </a:stretch>
        </p:blipFill>
        <p:spPr bwMode="auto">
          <a:xfrm>
            <a:off x="2695575" y="571500"/>
            <a:ext cx="3752850" cy="5715000"/>
          </a:xfrm>
          <a:prstGeom prst="rect">
            <a:avLst/>
          </a:prstGeom>
          <a:noFill/>
          <a:ln w="9525">
            <a:noFill/>
            <a:miter lim="800000"/>
            <a:headEnd/>
            <a:tailEnd/>
          </a:ln>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482" name="Picture 2"/>
          <p:cNvPicPr>
            <a:picLocks noGrp="1" noChangeAspect="1" noChangeArrowheads="1"/>
          </p:cNvPicPr>
          <p:nvPr>
            <p:ph idx="1"/>
          </p:nvPr>
        </p:nvPicPr>
        <p:blipFill>
          <a:blip r:embed="rId3"/>
          <a:srcRect/>
          <a:stretch>
            <a:fillRect/>
          </a:stretch>
        </p:blipFill>
        <p:spPr bwMode="auto">
          <a:xfrm>
            <a:off x="1883309" y="1600200"/>
            <a:ext cx="5377382" cy="4525963"/>
          </a:xfrm>
          <a:prstGeom prst="rect">
            <a:avLst/>
          </a:prstGeom>
          <a:noFill/>
          <a:ln w="9525">
            <a:noFill/>
            <a:miter lim="800000"/>
            <a:headEnd/>
            <a:tailEnd/>
          </a:ln>
          <a:effectLst/>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1506" name="Picture 2"/>
          <p:cNvPicPr>
            <a:picLocks noGrp="1" noChangeAspect="1" noChangeArrowheads="1"/>
          </p:cNvPicPr>
          <p:nvPr>
            <p:ph idx="1"/>
          </p:nvPr>
        </p:nvPicPr>
        <p:blipFill>
          <a:blip r:embed="rId3"/>
          <a:srcRect/>
          <a:stretch>
            <a:fillRect/>
          </a:stretch>
        </p:blipFill>
        <p:spPr bwMode="auto">
          <a:xfrm>
            <a:off x="2384451" y="1600200"/>
            <a:ext cx="4375098" cy="4525963"/>
          </a:xfrm>
          <a:prstGeom prst="rect">
            <a:avLst/>
          </a:prstGeom>
          <a:noFill/>
          <a:ln w="9525">
            <a:noFill/>
            <a:miter lim="800000"/>
            <a:headEnd/>
            <a:tailEnd/>
          </a:ln>
          <a:effec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2530" name="Picture 2"/>
          <p:cNvPicPr>
            <a:picLocks noGrp="1" noChangeAspect="1" noChangeArrowheads="1"/>
          </p:cNvPicPr>
          <p:nvPr>
            <p:ph idx="1"/>
          </p:nvPr>
        </p:nvPicPr>
        <p:blipFill>
          <a:blip r:embed="rId3"/>
          <a:srcRect/>
          <a:stretch>
            <a:fillRect/>
          </a:stretch>
        </p:blipFill>
        <p:spPr bwMode="auto">
          <a:xfrm>
            <a:off x="2407081" y="1600200"/>
            <a:ext cx="4329838" cy="4525963"/>
          </a:xfrm>
          <a:prstGeom prst="rect">
            <a:avLst/>
          </a:prstGeom>
          <a:noFill/>
          <a:ln w="9525">
            <a:noFill/>
            <a:miter lim="800000"/>
            <a:headEnd/>
            <a:tailEnd/>
          </a:ln>
          <a:effec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3554" name="Picture 2"/>
          <p:cNvPicPr>
            <a:picLocks noGrp="1" noChangeAspect="1" noChangeArrowheads="1"/>
          </p:cNvPicPr>
          <p:nvPr>
            <p:ph idx="1"/>
          </p:nvPr>
        </p:nvPicPr>
        <p:blipFill>
          <a:blip r:embed="rId3"/>
          <a:srcRect/>
          <a:stretch>
            <a:fillRect/>
          </a:stretch>
        </p:blipFill>
        <p:spPr bwMode="auto">
          <a:xfrm>
            <a:off x="2034077" y="1600200"/>
            <a:ext cx="5075846" cy="4525963"/>
          </a:xfrm>
          <a:prstGeom prst="rect">
            <a:avLst/>
          </a:prstGeom>
          <a:noFill/>
          <a:ln w="9525">
            <a:noFill/>
            <a:miter lim="800000"/>
            <a:headEnd/>
            <a:tailEnd/>
          </a:ln>
          <a:effectLst/>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4578" name="Picture 2"/>
          <p:cNvPicPr>
            <a:picLocks noGrp="1" noChangeAspect="1" noChangeArrowheads="1"/>
          </p:cNvPicPr>
          <p:nvPr>
            <p:ph idx="1"/>
          </p:nvPr>
        </p:nvPicPr>
        <p:blipFill>
          <a:blip r:embed="rId3"/>
          <a:srcRect/>
          <a:stretch>
            <a:fillRect/>
          </a:stretch>
        </p:blipFill>
        <p:spPr bwMode="auto">
          <a:xfrm>
            <a:off x="1806646" y="1600200"/>
            <a:ext cx="5530708" cy="4525963"/>
          </a:xfrm>
          <a:prstGeom prst="rect">
            <a:avLst/>
          </a:prstGeom>
          <a:noFill/>
          <a:ln w="9525">
            <a:noFill/>
            <a:miter lim="800000"/>
            <a:headEnd/>
            <a:tailEnd/>
          </a:ln>
          <a:effec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5602" name="Picture 2"/>
          <p:cNvPicPr>
            <a:picLocks noChangeAspect="1" noChangeArrowheads="1"/>
          </p:cNvPicPr>
          <p:nvPr/>
        </p:nvPicPr>
        <p:blipFill>
          <a:blip r:embed="rId3"/>
          <a:srcRect/>
          <a:stretch>
            <a:fillRect/>
          </a:stretch>
        </p:blipFill>
        <p:spPr bwMode="auto">
          <a:xfrm>
            <a:off x="1714500" y="885825"/>
            <a:ext cx="5715000" cy="5086350"/>
          </a:xfrm>
          <a:prstGeom prst="rect">
            <a:avLst/>
          </a:prstGeom>
          <a:noFill/>
          <a:ln w="9525">
            <a:noFill/>
            <a:miter lim="800000"/>
            <a:headEnd/>
            <a:tailEnd/>
          </a:ln>
          <a:effectLst/>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6627" name="Picture 3"/>
          <p:cNvPicPr>
            <a:picLocks noGrp="1" noChangeAspect="1" noChangeArrowheads="1"/>
          </p:cNvPicPr>
          <p:nvPr>
            <p:ph idx="1"/>
          </p:nvPr>
        </p:nvPicPr>
        <p:blipFill>
          <a:blip r:embed="rId3"/>
          <a:srcRect/>
          <a:stretch>
            <a:fillRect/>
          </a:stretch>
        </p:blipFill>
        <p:spPr bwMode="auto">
          <a:xfrm>
            <a:off x="2147476" y="94504"/>
            <a:ext cx="4634324" cy="6031659"/>
          </a:xfrm>
          <a:prstGeom prst="rect">
            <a:avLst/>
          </a:prstGeom>
          <a:noFill/>
          <a:ln w="9525">
            <a:noFill/>
            <a:miter lim="800000"/>
            <a:headEnd/>
            <a:tailEnd/>
          </a:ln>
          <a:effec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7650" name="Picture 2"/>
          <p:cNvPicPr>
            <a:picLocks noChangeAspect="1" noChangeArrowheads="1"/>
          </p:cNvPicPr>
          <p:nvPr/>
        </p:nvPicPr>
        <p:blipFill>
          <a:blip r:embed="rId3"/>
          <a:srcRect/>
          <a:stretch>
            <a:fillRect/>
          </a:stretch>
        </p:blipFill>
        <p:spPr bwMode="auto">
          <a:xfrm>
            <a:off x="2176463" y="571500"/>
            <a:ext cx="4791075" cy="5715000"/>
          </a:xfrm>
          <a:prstGeom prst="rect">
            <a:avLst/>
          </a:prstGeom>
          <a:noFill/>
          <a:ln w="9525">
            <a:noFill/>
            <a:miter lim="800000"/>
            <a:headEnd/>
            <a:tailEnd/>
          </a:ln>
          <a:effec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8674" name="Picture 2"/>
          <p:cNvPicPr>
            <a:picLocks noGrp="1" noChangeAspect="1" noChangeArrowheads="1"/>
          </p:cNvPicPr>
          <p:nvPr>
            <p:ph idx="1"/>
          </p:nvPr>
        </p:nvPicPr>
        <p:blipFill>
          <a:blip r:embed="rId3"/>
          <a:srcRect/>
          <a:stretch>
            <a:fillRect/>
          </a:stretch>
        </p:blipFill>
        <p:spPr bwMode="auto">
          <a:xfrm>
            <a:off x="1639371" y="304800"/>
            <a:ext cx="5675829" cy="5821363"/>
          </a:xfrm>
          <a:prstGeom prst="rect">
            <a:avLst/>
          </a:prstGeom>
          <a:noFill/>
          <a:ln w="9525">
            <a:noFill/>
            <a:miter lim="800000"/>
            <a:headEnd/>
            <a:tailEnd/>
          </a:ln>
          <a:effec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2050" name="Picture 2"/>
          <p:cNvPicPr>
            <a:picLocks noGrp="1" noChangeAspect="1" noChangeArrowheads="1"/>
          </p:cNvPicPr>
          <p:nvPr>
            <p:ph idx="1"/>
          </p:nvPr>
        </p:nvPicPr>
        <p:blipFill>
          <a:blip r:embed="rId3"/>
          <a:srcRect/>
          <a:stretch>
            <a:fillRect/>
          </a:stretch>
        </p:blipFill>
        <p:spPr bwMode="auto">
          <a:xfrm>
            <a:off x="1883309" y="1600200"/>
            <a:ext cx="5377382" cy="4525963"/>
          </a:xfrm>
          <a:prstGeom prst="rect">
            <a:avLst/>
          </a:prstGeom>
          <a:noFill/>
          <a:ln w="9525">
            <a:noFill/>
            <a:miter lim="800000"/>
            <a:headEnd/>
            <a:tailEnd/>
          </a:ln>
          <a:effectLst/>
        </p:spPr>
      </p:pic>
      <p:sp>
        <p:nvSpPr>
          <p:cNvPr id="5" name="TextBox 4"/>
          <p:cNvSpPr txBox="1"/>
          <p:nvPr/>
        </p:nvSpPr>
        <p:spPr>
          <a:xfrm>
            <a:off x="1905000" y="6324600"/>
            <a:ext cx="5257800" cy="369332"/>
          </a:xfrm>
          <a:prstGeom prst="rect">
            <a:avLst/>
          </a:prstGeom>
          <a:noFill/>
        </p:spPr>
        <p:txBody>
          <a:bodyPr wrap="square" rtlCol="0">
            <a:spAutoFit/>
          </a:bodyPr>
          <a:lstStyle/>
          <a:p>
            <a:pPr algn="ctr"/>
            <a:r>
              <a:rPr lang="en-IN" dirty="0" smtClean="0"/>
              <a:t>Enhanced CT</a:t>
            </a:r>
            <a:endParaRPr lang="en-IN"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29698" name="Picture 2"/>
          <p:cNvPicPr>
            <a:picLocks noChangeAspect="1" noChangeArrowheads="1"/>
          </p:cNvPicPr>
          <p:nvPr/>
        </p:nvPicPr>
        <p:blipFill>
          <a:blip r:embed="rId3"/>
          <a:srcRect/>
          <a:stretch>
            <a:fillRect/>
          </a:stretch>
        </p:blipFill>
        <p:spPr bwMode="auto">
          <a:xfrm>
            <a:off x="2000250" y="571500"/>
            <a:ext cx="5143500" cy="5715000"/>
          </a:xfrm>
          <a:prstGeom prst="rect">
            <a:avLst/>
          </a:prstGeom>
          <a:noFill/>
          <a:ln w="9525">
            <a:noFill/>
            <a:miter lim="800000"/>
            <a:headEnd/>
            <a:tailEnd/>
          </a:ln>
          <a:effectLst/>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0722" name="Picture 2"/>
          <p:cNvPicPr>
            <a:picLocks noChangeAspect="1" noChangeArrowheads="1"/>
          </p:cNvPicPr>
          <p:nvPr/>
        </p:nvPicPr>
        <p:blipFill>
          <a:blip r:embed="rId3"/>
          <a:srcRect/>
          <a:stretch>
            <a:fillRect/>
          </a:stretch>
        </p:blipFill>
        <p:spPr bwMode="auto">
          <a:xfrm>
            <a:off x="1714500" y="1371600"/>
            <a:ext cx="5715000" cy="4114800"/>
          </a:xfrm>
          <a:prstGeom prst="rect">
            <a:avLst/>
          </a:prstGeom>
          <a:noFill/>
          <a:ln w="9525">
            <a:noFill/>
            <a:miter lim="800000"/>
            <a:headEnd/>
            <a:tailEnd/>
          </a:ln>
          <a:effectLst/>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1746" name="Picture 2"/>
          <p:cNvPicPr>
            <a:picLocks noChangeAspect="1" noChangeArrowheads="1"/>
          </p:cNvPicPr>
          <p:nvPr/>
        </p:nvPicPr>
        <p:blipFill>
          <a:blip r:embed="rId3"/>
          <a:srcRect/>
          <a:stretch>
            <a:fillRect/>
          </a:stretch>
        </p:blipFill>
        <p:spPr bwMode="auto">
          <a:xfrm>
            <a:off x="2295525" y="571500"/>
            <a:ext cx="4552950" cy="5715000"/>
          </a:xfrm>
          <a:prstGeom prst="rect">
            <a:avLst/>
          </a:prstGeom>
          <a:noFill/>
          <a:ln w="9525">
            <a:noFill/>
            <a:miter lim="800000"/>
            <a:headEnd/>
            <a:tailEnd/>
          </a:ln>
          <a:effectLst/>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2770" name="Picture 2"/>
          <p:cNvPicPr>
            <a:picLocks noChangeAspect="1" noChangeArrowheads="1"/>
          </p:cNvPicPr>
          <p:nvPr/>
        </p:nvPicPr>
        <p:blipFill>
          <a:blip r:embed="rId3"/>
          <a:srcRect/>
          <a:stretch>
            <a:fillRect/>
          </a:stretch>
        </p:blipFill>
        <p:spPr bwMode="auto">
          <a:xfrm>
            <a:off x="3333750" y="571500"/>
            <a:ext cx="2476500" cy="5715000"/>
          </a:xfrm>
          <a:prstGeom prst="rect">
            <a:avLst/>
          </a:prstGeom>
          <a:noFill/>
          <a:ln w="9525">
            <a:noFill/>
            <a:miter lim="800000"/>
            <a:headEnd/>
            <a:tailEnd/>
          </a:ln>
          <a:effec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3794" name="Picture 2"/>
          <p:cNvPicPr>
            <a:picLocks noChangeAspect="1" noChangeArrowheads="1"/>
          </p:cNvPicPr>
          <p:nvPr/>
        </p:nvPicPr>
        <p:blipFill>
          <a:blip r:embed="rId3"/>
          <a:srcRect/>
          <a:stretch>
            <a:fillRect/>
          </a:stretch>
        </p:blipFill>
        <p:spPr bwMode="auto">
          <a:xfrm>
            <a:off x="1714500" y="1085850"/>
            <a:ext cx="5715000" cy="4686300"/>
          </a:xfrm>
          <a:prstGeom prst="rect">
            <a:avLst/>
          </a:prstGeom>
          <a:noFill/>
          <a:ln w="9525">
            <a:noFill/>
            <a:miter lim="800000"/>
            <a:headEnd/>
            <a:tailEnd/>
          </a:ln>
          <a:effectLst/>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4818" name="Picture 2"/>
          <p:cNvPicPr>
            <a:picLocks noChangeAspect="1" noChangeArrowheads="1"/>
          </p:cNvPicPr>
          <p:nvPr/>
        </p:nvPicPr>
        <p:blipFill>
          <a:blip r:embed="rId3"/>
          <a:srcRect/>
          <a:stretch>
            <a:fillRect/>
          </a:stretch>
        </p:blipFill>
        <p:spPr bwMode="auto">
          <a:xfrm>
            <a:off x="1714500" y="1085850"/>
            <a:ext cx="5715000" cy="4686300"/>
          </a:xfrm>
          <a:prstGeom prst="rect">
            <a:avLst/>
          </a:prstGeom>
          <a:noFill/>
          <a:ln w="9525">
            <a:noFill/>
            <a:miter lim="800000"/>
            <a:headEnd/>
            <a:tailEnd/>
          </a:ln>
          <a:effec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5842" name="Picture 2"/>
          <p:cNvPicPr>
            <a:picLocks noChangeAspect="1" noChangeArrowheads="1"/>
          </p:cNvPicPr>
          <p:nvPr/>
        </p:nvPicPr>
        <p:blipFill>
          <a:blip r:embed="rId3"/>
          <a:srcRect/>
          <a:stretch>
            <a:fillRect/>
          </a:stretch>
        </p:blipFill>
        <p:spPr bwMode="auto">
          <a:xfrm>
            <a:off x="2462213" y="571500"/>
            <a:ext cx="4219575" cy="5715000"/>
          </a:xfrm>
          <a:prstGeom prst="rect">
            <a:avLst/>
          </a:prstGeom>
          <a:noFill/>
          <a:ln w="9525">
            <a:noFill/>
            <a:miter lim="800000"/>
            <a:headEnd/>
            <a:tailEnd/>
          </a:ln>
          <a:effectLst/>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6866" name="Picture 2"/>
          <p:cNvPicPr>
            <a:picLocks noChangeAspect="1" noChangeArrowheads="1"/>
          </p:cNvPicPr>
          <p:nvPr/>
        </p:nvPicPr>
        <p:blipFill>
          <a:blip r:embed="rId3"/>
          <a:srcRect/>
          <a:stretch>
            <a:fillRect/>
          </a:stretch>
        </p:blipFill>
        <p:spPr bwMode="auto">
          <a:xfrm>
            <a:off x="2028825" y="571500"/>
            <a:ext cx="5086350" cy="5715000"/>
          </a:xfrm>
          <a:prstGeom prst="rect">
            <a:avLst/>
          </a:prstGeom>
          <a:noFill/>
          <a:ln w="9525">
            <a:noFill/>
            <a:miter lim="800000"/>
            <a:headEnd/>
            <a:tailEnd/>
          </a:ln>
          <a:effectLst/>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7890" name="Picture 2"/>
          <p:cNvPicPr>
            <a:picLocks noChangeAspect="1" noChangeArrowheads="1"/>
          </p:cNvPicPr>
          <p:nvPr/>
        </p:nvPicPr>
        <p:blipFill>
          <a:blip r:embed="rId3"/>
          <a:srcRect/>
          <a:stretch>
            <a:fillRect/>
          </a:stretch>
        </p:blipFill>
        <p:spPr bwMode="auto">
          <a:xfrm>
            <a:off x="2081213" y="571500"/>
            <a:ext cx="4981575" cy="5715000"/>
          </a:xfrm>
          <a:prstGeom prst="rect">
            <a:avLst/>
          </a:prstGeom>
          <a:noFill/>
          <a:ln w="9525">
            <a:noFill/>
            <a:miter lim="800000"/>
            <a:headEnd/>
            <a:tailEnd/>
          </a:ln>
          <a:effectLst/>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38914" name="Picture 2"/>
          <p:cNvPicPr>
            <a:picLocks noChangeAspect="1" noChangeArrowheads="1"/>
          </p:cNvPicPr>
          <p:nvPr/>
        </p:nvPicPr>
        <p:blipFill>
          <a:blip r:embed="rId3"/>
          <a:srcRect/>
          <a:stretch>
            <a:fillRect/>
          </a:stretch>
        </p:blipFill>
        <p:spPr bwMode="auto">
          <a:xfrm>
            <a:off x="2024063" y="571500"/>
            <a:ext cx="5095875" cy="5715000"/>
          </a:xfrm>
          <a:prstGeom prst="rect">
            <a:avLst/>
          </a:prstGeom>
          <a:noFill/>
          <a:ln w="9525">
            <a:noFill/>
            <a:miter lim="800000"/>
            <a:headEnd/>
            <a:tailEnd/>
          </a:ln>
          <a:effectLst/>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074" name="Picture 2"/>
          <p:cNvPicPr>
            <a:picLocks noGrp="1" noChangeAspect="1" noChangeArrowheads="1"/>
          </p:cNvPicPr>
          <p:nvPr>
            <p:ph idx="1"/>
          </p:nvPr>
        </p:nvPicPr>
        <p:blipFill>
          <a:blip r:embed="rId3"/>
          <a:srcRect/>
          <a:stretch>
            <a:fillRect/>
          </a:stretch>
        </p:blipFill>
        <p:spPr bwMode="auto">
          <a:xfrm>
            <a:off x="1749154" y="1600200"/>
            <a:ext cx="5645692" cy="4525963"/>
          </a:xfrm>
          <a:prstGeom prst="rect">
            <a:avLst/>
          </a:prstGeom>
          <a:noFill/>
          <a:ln w="9525">
            <a:noFill/>
            <a:miter lim="800000"/>
            <a:headEnd/>
            <a:tailEnd/>
          </a:ln>
          <a:effectLst/>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39938" name="Picture 2"/>
          <p:cNvPicPr>
            <a:picLocks noGrp="1" noChangeAspect="1" noChangeArrowheads="1"/>
          </p:cNvPicPr>
          <p:nvPr>
            <p:ph idx="1"/>
          </p:nvPr>
        </p:nvPicPr>
        <p:blipFill>
          <a:blip r:embed="rId3"/>
          <a:srcRect/>
          <a:stretch>
            <a:fillRect/>
          </a:stretch>
        </p:blipFill>
        <p:spPr bwMode="auto">
          <a:xfrm>
            <a:off x="1439427" y="228600"/>
            <a:ext cx="6028173" cy="5897563"/>
          </a:xfrm>
          <a:prstGeom prst="rect">
            <a:avLst/>
          </a:prstGeom>
          <a:noFill/>
          <a:ln w="9525">
            <a:noFill/>
            <a:miter lim="800000"/>
            <a:headEnd/>
            <a:tailEnd/>
          </a:ln>
          <a:effectLst/>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sp>
        <p:nvSpPr>
          <p:cNvPr id="3" name="Content Placeholder 2"/>
          <p:cNvSpPr>
            <a:spLocks noGrp="1"/>
          </p:cNvSpPr>
          <p:nvPr>
            <p:ph idx="1"/>
          </p:nvPr>
        </p:nvSpPr>
        <p:spPr/>
        <p:txBody>
          <a:bodyPr/>
          <a:lstStyle/>
          <a:p>
            <a:endParaRPr lang="en-IN"/>
          </a:p>
        </p:txBody>
      </p:sp>
      <p:pic>
        <p:nvPicPr>
          <p:cNvPr id="40962" name="Picture 2"/>
          <p:cNvPicPr>
            <a:picLocks noChangeAspect="1" noChangeArrowheads="1"/>
          </p:cNvPicPr>
          <p:nvPr/>
        </p:nvPicPr>
        <p:blipFill>
          <a:blip r:embed="rId3"/>
          <a:srcRect/>
          <a:stretch>
            <a:fillRect/>
          </a:stretch>
        </p:blipFill>
        <p:spPr bwMode="auto">
          <a:xfrm>
            <a:off x="2333625" y="571500"/>
            <a:ext cx="4476750" cy="5715000"/>
          </a:xfrm>
          <a:prstGeom prst="rect">
            <a:avLst/>
          </a:prstGeom>
          <a:noFill/>
          <a:ln w="9525">
            <a:noFill/>
            <a:miter lim="800000"/>
            <a:headEnd/>
            <a:tailEnd/>
          </a:ln>
          <a:effec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4098" name="Picture 2"/>
          <p:cNvPicPr>
            <a:picLocks noGrp="1" noChangeAspect="1" noChangeArrowheads="1"/>
          </p:cNvPicPr>
          <p:nvPr>
            <p:ph idx="1"/>
          </p:nvPr>
        </p:nvPicPr>
        <p:blipFill>
          <a:blip r:embed="rId3"/>
          <a:srcRect/>
          <a:stretch>
            <a:fillRect/>
          </a:stretch>
        </p:blipFill>
        <p:spPr bwMode="auto">
          <a:xfrm>
            <a:off x="1714500" y="2496344"/>
            <a:ext cx="5715000" cy="2733675"/>
          </a:xfrm>
          <a:prstGeom prst="rect">
            <a:avLst/>
          </a:prstGeom>
          <a:noFill/>
          <a:ln w="9525">
            <a:noFill/>
            <a:miter lim="800000"/>
            <a:headEnd/>
            <a:tailEnd/>
          </a:ln>
          <a:effec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5122" name="Picture 2"/>
          <p:cNvPicPr>
            <a:picLocks noGrp="1" noChangeAspect="1" noChangeArrowheads="1"/>
          </p:cNvPicPr>
          <p:nvPr>
            <p:ph idx="1"/>
          </p:nvPr>
        </p:nvPicPr>
        <p:blipFill>
          <a:blip r:embed="rId3"/>
          <a:srcRect/>
          <a:stretch>
            <a:fillRect/>
          </a:stretch>
        </p:blipFill>
        <p:spPr bwMode="auto">
          <a:xfrm>
            <a:off x="2769158" y="1600200"/>
            <a:ext cx="3605684" cy="4525963"/>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6146" name="Picture 2"/>
          <p:cNvPicPr>
            <a:picLocks noGrp="1" noChangeAspect="1" noChangeArrowheads="1"/>
          </p:cNvPicPr>
          <p:nvPr>
            <p:ph idx="1"/>
          </p:nvPr>
        </p:nvPicPr>
        <p:blipFill>
          <a:blip r:embed="rId3"/>
          <a:srcRect/>
          <a:stretch>
            <a:fillRect/>
          </a:stretch>
        </p:blipFill>
        <p:spPr bwMode="auto">
          <a:xfrm>
            <a:off x="65419" y="1752600"/>
            <a:ext cx="8948753" cy="4190999"/>
          </a:xfrm>
          <a:prstGeom prst="rect">
            <a:avLst/>
          </a:prstGeom>
          <a:noFill/>
          <a:ln w="9525">
            <a:noFill/>
            <a:miter lim="800000"/>
            <a:headEnd/>
            <a:tailEnd/>
          </a:ln>
          <a:effec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7170" name="Picture 2"/>
          <p:cNvPicPr>
            <a:picLocks noGrp="1" noChangeAspect="1" noChangeArrowheads="1"/>
          </p:cNvPicPr>
          <p:nvPr>
            <p:ph idx="1"/>
          </p:nvPr>
        </p:nvPicPr>
        <p:blipFill>
          <a:blip r:embed="rId3"/>
          <a:srcRect r="50000"/>
          <a:stretch>
            <a:fillRect/>
          </a:stretch>
        </p:blipFill>
        <p:spPr bwMode="auto">
          <a:xfrm>
            <a:off x="1905000" y="76200"/>
            <a:ext cx="4859130" cy="3352800"/>
          </a:xfrm>
          <a:prstGeom prst="rect">
            <a:avLst/>
          </a:prstGeom>
          <a:noFill/>
          <a:ln w="9525">
            <a:noFill/>
            <a:miter lim="800000"/>
            <a:headEnd/>
            <a:tailEnd/>
          </a:ln>
          <a:effectLst/>
        </p:spPr>
      </p:pic>
      <p:pic>
        <p:nvPicPr>
          <p:cNvPr id="7171" name="Picture 3"/>
          <p:cNvPicPr>
            <a:picLocks noChangeAspect="1" noChangeArrowheads="1"/>
          </p:cNvPicPr>
          <p:nvPr/>
        </p:nvPicPr>
        <p:blipFill>
          <a:blip r:embed="rId3"/>
          <a:srcRect l="50000"/>
          <a:stretch>
            <a:fillRect/>
          </a:stretch>
        </p:blipFill>
        <p:spPr bwMode="auto">
          <a:xfrm>
            <a:off x="1905000" y="3429001"/>
            <a:ext cx="4859130" cy="3352800"/>
          </a:xfrm>
          <a:prstGeom prst="rect">
            <a:avLst/>
          </a:prstGeom>
          <a:noFill/>
          <a:ln w="9525">
            <a:noFill/>
            <a:miter lim="800000"/>
            <a:headEnd/>
            <a:tailEnd/>
          </a:ln>
          <a:effec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IN"/>
          </a:p>
        </p:txBody>
      </p:sp>
      <p:pic>
        <p:nvPicPr>
          <p:cNvPr id="8194" name="Picture 2"/>
          <p:cNvPicPr>
            <a:picLocks noGrp="1" noChangeAspect="1" noChangeArrowheads="1"/>
          </p:cNvPicPr>
          <p:nvPr>
            <p:ph idx="1"/>
          </p:nvPr>
        </p:nvPicPr>
        <p:blipFill>
          <a:blip r:embed="rId3"/>
          <a:srcRect/>
          <a:stretch>
            <a:fillRect/>
          </a:stretch>
        </p:blipFill>
        <p:spPr bwMode="auto">
          <a:xfrm>
            <a:off x="55684" y="2286000"/>
            <a:ext cx="9012116" cy="3124200"/>
          </a:xfrm>
          <a:prstGeom prst="rect">
            <a:avLst/>
          </a:prstGeom>
          <a:noFill/>
          <a:ln w="9525">
            <a:noFill/>
            <a:miter lim="800000"/>
            <a:headEnd/>
            <a:tailEnd/>
          </a:ln>
          <a:effectLst/>
        </p:spPr>
      </p:pic>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33</TotalTime>
  <Words>123</Words>
  <Application>Microsoft Office PowerPoint</Application>
  <PresentationFormat>On-screen Show (4:3)</PresentationFormat>
  <Paragraphs>84</Paragraphs>
  <Slides>41</Slides>
  <Notes>40</Notes>
  <HiddenSlides>0</HiddenSlides>
  <MMClips>0</MMClips>
  <ScaleCrop>false</ScaleCrop>
  <HeadingPairs>
    <vt:vector size="4" baseType="variant">
      <vt:variant>
        <vt:lpstr>Theme</vt:lpstr>
      </vt:variant>
      <vt:variant>
        <vt:i4>1</vt:i4>
      </vt:variant>
      <vt:variant>
        <vt:lpstr>Slide Titles</vt:lpstr>
      </vt:variant>
      <vt:variant>
        <vt:i4>41</vt:i4>
      </vt:variant>
    </vt:vector>
  </HeadingPairs>
  <TitlesOfParts>
    <vt:vector size="42" baseType="lpstr">
      <vt:lpstr>Office Theme</vt:lpstr>
      <vt:lpstr>SPOTS</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SPOTS</dc:title>
  <dc:creator>DR.Rakesh Gupta</dc:creator>
  <cp:lastModifiedBy>gh</cp:lastModifiedBy>
  <cp:revision>5</cp:revision>
  <dcterms:created xsi:type="dcterms:W3CDTF">2006-08-16T00:00:00Z</dcterms:created>
  <dcterms:modified xsi:type="dcterms:W3CDTF">2010-08-14T15:41:16Z</dcterms:modified>
</cp:coreProperties>
</file>