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5748" autoAdjust="0"/>
  </p:normalViewPr>
  <p:slideViewPr>
    <p:cSldViewPr>
      <p:cViewPr varScale="1">
        <p:scale>
          <a:sx n="59" d="100"/>
          <a:sy n="59" d="100"/>
        </p:scale>
        <p:origin x="-147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0E0918-5C65-4F5E-BECC-FFB8D3BC62B6}" type="datetimeFigureOut">
              <a:rPr lang="en-US" smtClean="0"/>
              <a:t>8/14/2010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DF78C4-0775-4282-9D81-02271208E0CA}"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37.18  Infected pseudocyst. </a:t>
            </a:r>
            <a:r>
              <a:rPr lang="en-IN" sz="1200" b="0" kern="1200" dirty="0" smtClean="0">
                <a:solidFill>
                  <a:schemeClr val="tx1"/>
                </a:solidFill>
                <a:latin typeface="+mn-lt"/>
                <a:ea typeface="+mn-ea"/>
                <a:cs typeface="+mn-cs"/>
              </a:rPr>
              <a:t>Gas is seen in the pseudocyst (arrow), which lies anterior to the stomach (arrowhead). This was successfully treated by percutaneous drainage.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37.38  Pancreatic trauma. </a:t>
            </a:r>
            <a:r>
              <a:rPr lang="en-IN" sz="1200" b="0" kern="1200" dirty="0" smtClean="0">
                <a:solidFill>
                  <a:schemeClr val="tx1"/>
                </a:solidFill>
                <a:latin typeface="+mn-lt"/>
                <a:ea typeface="+mn-ea"/>
                <a:cs typeface="+mn-cs"/>
              </a:rPr>
              <a:t>Following direct blunt trauma to the abdomen the pancreas is seen to be fractured (arrow). There was disruption of the main pancreatic duct.</a:t>
            </a:r>
          </a:p>
          <a:p>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36.3  Biliary duct anatomy. </a:t>
            </a:r>
            <a:r>
              <a:rPr lang="en-IN" sz="1200" b="0" kern="1200" dirty="0" smtClean="0">
                <a:solidFill>
                  <a:schemeClr val="tx1"/>
                </a:solidFill>
                <a:latin typeface="+mn-lt"/>
                <a:ea typeface="+mn-ea"/>
                <a:cs typeface="+mn-cs"/>
              </a:rPr>
              <a:t>CT-IVC (surface rendered maximum intensity reformat) shows trifurcation at the biliary confluence and segments numbered according to </a:t>
            </a:r>
            <a:r>
              <a:rPr lang="en-IN" sz="1200" b="0" kern="1200" dirty="0" err="1" smtClean="0">
                <a:solidFill>
                  <a:schemeClr val="tx1"/>
                </a:solidFill>
                <a:latin typeface="+mn-lt"/>
                <a:ea typeface="+mn-ea"/>
                <a:cs typeface="+mn-cs"/>
              </a:rPr>
              <a:t>Couinaud</a:t>
            </a:r>
            <a:r>
              <a:rPr lang="en-IN" sz="1200" b="0" kern="1200" dirty="0" smtClean="0">
                <a:solidFill>
                  <a:schemeClr val="tx1"/>
                </a:solidFill>
                <a:latin typeface="+mn-lt"/>
                <a:ea typeface="+mn-ea"/>
                <a:cs typeface="+mn-cs"/>
              </a:rPr>
              <a:t>. Arrowhead shows right anterior sectoral duct; arrow shows right posterior sectoral duct.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36.4  Biliary duct anatomy. </a:t>
            </a:r>
            <a:r>
              <a:rPr lang="en-IN" sz="1200" b="0" kern="1200" dirty="0" smtClean="0">
                <a:solidFill>
                  <a:schemeClr val="tx1"/>
                </a:solidFill>
                <a:latin typeface="+mn-lt"/>
                <a:ea typeface="+mn-ea"/>
                <a:cs typeface="+mn-cs"/>
              </a:rPr>
              <a:t>CT intravenous cholangiography (CT-IVC) (maximum intensity reformat). Right posterior sectoral duct (arrow) passes to the left to drain into left hepatic duct.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36.5  Biliary duct anatomy. </a:t>
            </a:r>
            <a:r>
              <a:rPr lang="en-IN" sz="1200" b="0" kern="1200" dirty="0" smtClean="0">
                <a:solidFill>
                  <a:schemeClr val="tx1"/>
                </a:solidFill>
                <a:latin typeface="+mn-lt"/>
                <a:ea typeface="+mn-ea"/>
                <a:cs typeface="+mn-cs"/>
              </a:rPr>
              <a:t>ERCP shows right posterior sectoral duct (arrow) passing inferiorly to join the common duct. In this instance the cystic duct drains into the right posterior sectoral duct.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36.12  Acute cholecystitis with localized perforation </a:t>
            </a:r>
            <a:r>
              <a:rPr lang="en-IN" sz="1200" b="0" kern="1200" dirty="0" smtClean="0">
                <a:solidFill>
                  <a:schemeClr val="tx1"/>
                </a:solidFill>
                <a:latin typeface="+mn-lt"/>
                <a:ea typeface="+mn-ea"/>
                <a:cs typeface="+mn-cs"/>
              </a:rPr>
              <a:t>on (A) US and (B) CT. The thickened gallbladder wall shows a local defect (arrow) and on CT there is small amount of intraperitoneal fluid and oedema of adjacent fat.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36.14  Emphysematous cholecystitis. </a:t>
            </a:r>
            <a:r>
              <a:rPr lang="en-IN" sz="1200" b="0" kern="1200" dirty="0" smtClean="0">
                <a:solidFill>
                  <a:schemeClr val="tx1"/>
                </a:solidFill>
                <a:latin typeface="+mn-lt"/>
                <a:ea typeface="+mn-ea"/>
                <a:cs typeface="+mn-cs"/>
              </a:rPr>
              <a:t>(A) CT – Intraluminal gas; (B) US – intraluminal gas appears as a bright curvilinear echogenic band (arrow) with ‘dirty’ shadowing.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36.26  Primary sclerosing cholangitis. </a:t>
            </a:r>
            <a:r>
              <a:rPr lang="en-IN" sz="1200" b="0" kern="1200" dirty="0" smtClean="0">
                <a:solidFill>
                  <a:schemeClr val="tx1"/>
                </a:solidFill>
                <a:latin typeface="+mn-lt"/>
                <a:ea typeface="+mn-ea"/>
                <a:cs typeface="+mn-cs"/>
              </a:rPr>
              <a:t>CT-IVC (maximum intensity, oblique coronal reformat) shows multiple intrahepatic and extrahepatic segments of </a:t>
            </a:r>
            <a:r>
              <a:rPr lang="en-IN" sz="1200" b="0" kern="1200" dirty="0" err="1" smtClean="0">
                <a:solidFill>
                  <a:schemeClr val="tx1"/>
                </a:solidFill>
                <a:latin typeface="+mn-lt"/>
                <a:ea typeface="+mn-ea"/>
                <a:cs typeface="+mn-cs"/>
              </a:rPr>
              <a:t>stricturing</a:t>
            </a:r>
            <a:r>
              <a:rPr lang="en-IN" sz="1200" b="0" kern="1200" dirty="0" smtClean="0">
                <a:solidFill>
                  <a:schemeClr val="tx1"/>
                </a:solidFill>
                <a:latin typeface="+mn-lt"/>
                <a:ea typeface="+mn-ea"/>
                <a:cs typeface="+mn-cs"/>
              </a:rPr>
              <a:t>.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36.27  Primary sclerosing cholangitis. </a:t>
            </a:r>
            <a:r>
              <a:rPr lang="en-IN" sz="1200" b="0" kern="1200" dirty="0" smtClean="0">
                <a:solidFill>
                  <a:schemeClr val="tx1"/>
                </a:solidFill>
                <a:latin typeface="+mn-lt"/>
                <a:ea typeface="+mn-ea"/>
                <a:cs typeface="+mn-cs"/>
              </a:rPr>
              <a:t>An intraoperative cholangiogram shows strictures and characteristic diverticula-like </a:t>
            </a:r>
            <a:r>
              <a:rPr lang="en-IN" sz="1200" b="0" kern="1200" dirty="0" err="1" smtClean="0">
                <a:solidFill>
                  <a:schemeClr val="tx1"/>
                </a:solidFill>
                <a:latin typeface="+mn-lt"/>
                <a:ea typeface="+mn-ea"/>
                <a:cs typeface="+mn-cs"/>
              </a:rPr>
              <a:t>outpouchings</a:t>
            </a:r>
            <a:r>
              <a:rPr lang="en-IN" sz="1200" b="0" kern="1200" dirty="0" smtClean="0">
                <a:solidFill>
                  <a:schemeClr val="tx1"/>
                </a:solidFill>
                <a:latin typeface="+mn-lt"/>
                <a:ea typeface="+mn-ea"/>
                <a:cs typeface="+mn-cs"/>
              </a:rPr>
              <a:t> affecting the common duct</a:t>
            </a:r>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36.29  </a:t>
            </a:r>
            <a:r>
              <a:rPr lang="en-IN" sz="1200" b="1" kern="1200" dirty="0" err="1" smtClean="0">
                <a:solidFill>
                  <a:schemeClr val="tx1"/>
                </a:solidFill>
                <a:latin typeface="+mn-lt"/>
                <a:ea typeface="+mn-ea"/>
                <a:cs typeface="+mn-cs"/>
              </a:rPr>
              <a:t>Mirizzi</a:t>
            </a:r>
            <a:r>
              <a:rPr lang="en-IN" sz="1200" b="1" kern="1200" dirty="0" smtClean="0">
                <a:solidFill>
                  <a:schemeClr val="tx1"/>
                </a:solidFill>
                <a:latin typeface="+mn-lt"/>
                <a:ea typeface="+mn-ea"/>
                <a:cs typeface="+mn-cs"/>
              </a:rPr>
              <a:t> syndrome. </a:t>
            </a:r>
            <a:r>
              <a:rPr lang="en-IN" sz="1200" b="0" kern="1200" dirty="0" smtClean="0">
                <a:solidFill>
                  <a:schemeClr val="tx1"/>
                </a:solidFill>
                <a:latin typeface="+mn-lt"/>
                <a:ea typeface="+mn-ea"/>
                <a:cs typeface="+mn-cs"/>
              </a:rPr>
              <a:t>MRCP (A) shows a stricture of the lower common duct caused by a stone (arrow) lying in an expanded cystic duct on ERCP (B). Multiple gallbladder stones are also seen.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36.33  Type IV choledochal cyst on PTC with extrahepatic as well as intrahepatic cystic dilatation of bile ducts and a characteristic long common channel shared by the common bile duct and pancreatic duct (arrow).  </a:t>
            </a:r>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37.19  Haemorrhage into a pseudocyst. </a:t>
            </a:r>
            <a:r>
              <a:rPr lang="en-IN" sz="1200" b="0" kern="1200" dirty="0" smtClean="0">
                <a:solidFill>
                  <a:schemeClr val="tx1"/>
                </a:solidFill>
                <a:latin typeface="+mn-lt"/>
                <a:ea typeface="+mn-ea"/>
                <a:cs typeface="+mn-cs"/>
              </a:rPr>
              <a:t>High attenuation fresh blood (arrow) is seen within a well-defined pseudocyst.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36.34  Small hilar cholangiocarcinoma (arrowhead) producing obstruction of the right posterior sectoral duct (short arrow), right anterior sectoral duct (long arrow) and left hepatic duct. </a:t>
            </a:r>
            <a:r>
              <a:rPr lang="en-IN" sz="1200" b="0" kern="1200" dirty="0" smtClean="0">
                <a:solidFill>
                  <a:schemeClr val="tx1"/>
                </a:solidFill>
                <a:latin typeface="+mn-lt"/>
                <a:ea typeface="+mn-ea"/>
                <a:cs typeface="+mn-cs"/>
              </a:rPr>
              <a:t>(A) Thick section oblique coronal MRCP. (B) Axial portal phase CT. (C) Longitudinal US. (D) Transverse colour Doppler US (open arrow: normal left portal vein).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36.39  Hilar cholangiocarcinoma associated with marked right-lobe atrophy and left-lobe hypertrophy, treated by a left-sided transhepatic metal stent. </a:t>
            </a:r>
            <a:r>
              <a:rPr lang="en-IN" sz="1200" b="0" kern="1200" dirty="0" smtClean="0">
                <a:solidFill>
                  <a:schemeClr val="tx1"/>
                </a:solidFill>
                <a:latin typeface="+mn-lt"/>
                <a:ea typeface="+mn-ea"/>
                <a:cs typeface="+mn-cs"/>
              </a:rPr>
              <a:t>(A) MRCP shows a Bismuth Type II stricture with very dilated and crowded ducts in a small atrophic right lobe. Arrowhead = segment II; long arrow = segment III (partially out of section). (B) left-sided PTC and catheterization of segment III (long arrow), with short stricture of first-order left hepatic duct (short arrow). (C) A metal biliary stent has been placed across the hilar stricture.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36.41  Gallbladder carcinoma producing a Bismuth Type </a:t>
            </a:r>
            <a:r>
              <a:rPr lang="en-IN" sz="1200" b="1" kern="1200" dirty="0" err="1" smtClean="0">
                <a:solidFill>
                  <a:schemeClr val="tx1"/>
                </a:solidFill>
                <a:latin typeface="+mn-lt"/>
                <a:ea typeface="+mn-ea"/>
                <a:cs typeface="+mn-cs"/>
              </a:rPr>
              <a:t>IIIa</a:t>
            </a:r>
            <a:r>
              <a:rPr lang="en-IN" sz="1200" b="1" kern="1200" dirty="0" smtClean="0">
                <a:solidFill>
                  <a:schemeClr val="tx1"/>
                </a:solidFill>
                <a:latin typeface="+mn-lt"/>
                <a:ea typeface="+mn-ea"/>
                <a:cs typeface="+mn-cs"/>
              </a:rPr>
              <a:t> hilar stricture with third-order </a:t>
            </a:r>
            <a:r>
              <a:rPr lang="en-IN" sz="1200" b="1" kern="1200" dirty="0" err="1" smtClean="0">
                <a:solidFill>
                  <a:schemeClr val="tx1"/>
                </a:solidFill>
                <a:latin typeface="+mn-lt"/>
                <a:ea typeface="+mn-ea"/>
                <a:cs typeface="+mn-cs"/>
              </a:rPr>
              <a:t>stricturing</a:t>
            </a:r>
            <a:r>
              <a:rPr lang="en-IN" sz="1200" b="1" kern="1200" dirty="0" smtClean="0">
                <a:solidFill>
                  <a:schemeClr val="tx1"/>
                </a:solidFill>
                <a:latin typeface="+mn-lt"/>
                <a:ea typeface="+mn-ea"/>
                <a:cs typeface="+mn-cs"/>
              </a:rPr>
              <a:t> on the right and first order on the left.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a:t>
            </a:r>
            <a:r>
              <a:rPr lang="en-IN" sz="1200" b="0" kern="1200" dirty="0" smtClean="0">
                <a:solidFill>
                  <a:schemeClr val="tx1"/>
                </a:solidFill>
                <a:latin typeface="+mn-lt"/>
                <a:ea typeface="+mn-ea"/>
                <a:cs typeface="+mn-cs"/>
              </a:rPr>
              <a:t>e 35.15  T2w MRI images demonstrating abnormally low liver signal in </a:t>
            </a:r>
            <a:r>
              <a:rPr lang="en-IN" sz="1200" b="1" kern="1200" dirty="0" smtClean="0">
                <a:solidFill>
                  <a:schemeClr val="tx1"/>
                </a:solidFill>
                <a:latin typeface="+mn-lt"/>
                <a:ea typeface="+mn-ea"/>
                <a:cs typeface="+mn-cs"/>
              </a:rPr>
              <a:t>(A) </a:t>
            </a:r>
            <a:r>
              <a:rPr lang="en-IN" sz="1200" b="1" kern="1200" dirty="0" err="1" smtClean="0">
                <a:solidFill>
                  <a:schemeClr val="tx1"/>
                </a:solidFill>
                <a:latin typeface="+mn-lt"/>
                <a:ea typeface="+mn-ea"/>
                <a:cs typeface="+mn-cs"/>
              </a:rPr>
              <a:t>Haemochromatosis</a:t>
            </a:r>
            <a:r>
              <a:rPr lang="en-IN" sz="1200" b="1" kern="1200" dirty="0" smtClean="0">
                <a:solidFill>
                  <a:schemeClr val="tx1"/>
                </a:solidFill>
                <a:latin typeface="+mn-lt"/>
                <a:ea typeface="+mn-ea"/>
                <a:cs typeface="+mn-cs"/>
              </a:rPr>
              <a:t> and (B) </a:t>
            </a:r>
            <a:r>
              <a:rPr lang="en-IN" sz="1200" b="1" kern="1200" dirty="0" err="1" smtClean="0">
                <a:solidFill>
                  <a:schemeClr val="tx1"/>
                </a:solidFill>
                <a:latin typeface="+mn-lt"/>
                <a:ea typeface="+mn-ea"/>
                <a:cs typeface="+mn-cs"/>
              </a:rPr>
              <a:t>Haemosiderosis</a:t>
            </a:r>
            <a:r>
              <a:rPr lang="en-IN" sz="1200" b="0" kern="1200" dirty="0" smtClean="0">
                <a:solidFill>
                  <a:schemeClr val="tx1"/>
                </a:solidFill>
                <a:latin typeface="+mn-lt"/>
                <a:ea typeface="+mn-ea"/>
                <a:cs typeface="+mn-cs"/>
              </a:rPr>
              <a:t>. Note the spleen is abnormally low signal in </a:t>
            </a:r>
            <a:r>
              <a:rPr lang="en-IN" sz="1200" b="0" kern="1200" dirty="0" err="1" smtClean="0">
                <a:solidFill>
                  <a:schemeClr val="tx1"/>
                </a:solidFill>
                <a:latin typeface="+mn-lt"/>
                <a:ea typeface="+mn-ea"/>
                <a:cs typeface="+mn-cs"/>
              </a:rPr>
              <a:t>haemosiderosis</a:t>
            </a:r>
            <a:r>
              <a:rPr lang="en-IN" sz="1200" b="0" kern="1200" dirty="0" smtClean="0">
                <a:solidFill>
                  <a:schemeClr val="tx1"/>
                </a:solidFill>
                <a:latin typeface="+mn-lt"/>
                <a:ea typeface="+mn-ea"/>
                <a:cs typeface="+mn-cs"/>
              </a:rPr>
              <a:t> as the reticuloendothelial system becomes iron loaded compared with predominantly hepatocyte accumulation in </a:t>
            </a:r>
            <a:r>
              <a:rPr lang="en-IN" sz="1200" b="0" kern="1200" dirty="0" err="1" smtClean="0">
                <a:solidFill>
                  <a:schemeClr val="tx1"/>
                </a:solidFill>
                <a:latin typeface="+mn-lt"/>
                <a:ea typeface="+mn-ea"/>
                <a:cs typeface="+mn-cs"/>
              </a:rPr>
              <a:t>haemochromatosis</a:t>
            </a:r>
            <a:r>
              <a:rPr lang="en-IN" sz="1200" b="0" kern="1200" dirty="0" smtClean="0">
                <a:solidFill>
                  <a:schemeClr val="tx1"/>
                </a:solidFill>
                <a:latin typeface="+mn-lt"/>
                <a:ea typeface="+mn-ea"/>
                <a:cs typeface="+mn-cs"/>
              </a:rPr>
              <a:t>.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35.16  </a:t>
            </a:r>
            <a:r>
              <a:rPr lang="en-IN" sz="1200" b="1" kern="1200" dirty="0" err="1" smtClean="0">
                <a:solidFill>
                  <a:schemeClr val="tx1"/>
                </a:solidFill>
                <a:latin typeface="+mn-lt"/>
                <a:ea typeface="+mn-ea"/>
                <a:cs typeface="+mn-cs"/>
              </a:rPr>
              <a:t>Haemochromatosis</a:t>
            </a:r>
            <a:r>
              <a:rPr lang="en-IN" sz="1200" b="1" kern="1200" dirty="0" smtClean="0">
                <a:solidFill>
                  <a:schemeClr val="tx1"/>
                </a:solidFill>
                <a:latin typeface="+mn-lt"/>
                <a:ea typeface="+mn-ea"/>
                <a:cs typeface="+mn-cs"/>
              </a:rPr>
              <a:t>.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CT section through the liver of a patient with </a:t>
            </a:r>
            <a:r>
              <a:rPr lang="en-IN" sz="1200" b="0" kern="1200" dirty="0" err="1" smtClean="0">
                <a:solidFill>
                  <a:schemeClr val="tx1"/>
                </a:solidFill>
                <a:latin typeface="+mn-lt"/>
                <a:ea typeface="+mn-ea"/>
                <a:cs typeface="+mn-cs"/>
              </a:rPr>
              <a:t>haemochromatosis</a:t>
            </a:r>
            <a:r>
              <a:rPr lang="en-IN" sz="1200" b="0" kern="1200" dirty="0" smtClean="0">
                <a:solidFill>
                  <a:schemeClr val="tx1"/>
                </a:solidFill>
                <a:latin typeface="+mn-lt"/>
                <a:ea typeface="+mn-ea"/>
                <a:cs typeface="+mn-cs"/>
              </a:rPr>
              <a:t> showing diffuse increased attenuation of the liver compared with the spleen</a:t>
            </a:r>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35.17  Liver calcification.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section, showing a large metastatic deposit in the left lobe of the liver from a primary colonic adenocarcinoma. Faint calcification is visible in the metastasis, which could be masked following IV contrast medium enhancement. </a:t>
            </a:r>
          </a:p>
          <a:p>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35.24  Liver abscess. </a:t>
            </a:r>
            <a:r>
              <a:rPr lang="en-IN" sz="1200" b="0" kern="1200" dirty="0" smtClean="0">
                <a:solidFill>
                  <a:schemeClr val="tx1"/>
                </a:solidFill>
                <a:latin typeface="+mn-lt"/>
                <a:ea typeface="+mn-ea"/>
                <a:cs typeface="+mn-cs"/>
              </a:rPr>
              <a:t>Portal phase CT examinations in two different cases. (A) Multiple low attenuation lesions with ring enhancement (arrowheads); these appearances are often </a:t>
            </a:r>
            <a:r>
              <a:rPr lang="en-IN" sz="1200" b="0" kern="1200" dirty="0" err="1" smtClean="0">
                <a:solidFill>
                  <a:schemeClr val="tx1"/>
                </a:solidFill>
                <a:latin typeface="+mn-lt"/>
                <a:ea typeface="+mn-ea"/>
                <a:cs typeface="+mn-cs"/>
              </a:rPr>
              <a:t>nonspecific</a:t>
            </a:r>
            <a:r>
              <a:rPr lang="en-IN" sz="1200" b="0" kern="1200" dirty="0" smtClean="0">
                <a:solidFill>
                  <a:schemeClr val="tx1"/>
                </a:solidFill>
                <a:latin typeface="+mn-lt"/>
                <a:ea typeface="+mn-ea"/>
                <a:cs typeface="+mn-cs"/>
              </a:rPr>
              <a:t> on CT and often overlap with those of metastatic deposits. In (B) the presence of </a:t>
            </a:r>
            <a:r>
              <a:rPr lang="en-IN" sz="1200" b="0" kern="1200" dirty="0" err="1" smtClean="0">
                <a:solidFill>
                  <a:schemeClr val="tx1"/>
                </a:solidFill>
                <a:latin typeface="+mn-lt"/>
                <a:ea typeface="+mn-ea"/>
                <a:cs typeface="+mn-cs"/>
              </a:rPr>
              <a:t>septae</a:t>
            </a:r>
            <a:r>
              <a:rPr lang="en-IN" sz="1200" b="0" kern="1200" dirty="0" smtClean="0">
                <a:solidFill>
                  <a:schemeClr val="tx1"/>
                </a:solidFill>
                <a:latin typeface="+mn-lt"/>
                <a:ea typeface="+mn-ea"/>
                <a:cs typeface="+mn-cs"/>
              </a:rPr>
              <a:t>, central low attenuation along with a sympathetic pleural effusion aid the diagnosis</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35.25  Haemangioma. </a:t>
            </a:r>
            <a:r>
              <a:rPr lang="en-IN" sz="1200" b="0" kern="1200" dirty="0" smtClean="0">
                <a:solidFill>
                  <a:schemeClr val="tx1"/>
                </a:solidFill>
                <a:latin typeface="+mn-lt"/>
                <a:ea typeface="+mn-ea"/>
                <a:cs typeface="+mn-cs"/>
              </a:rPr>
              <a:t>Typical appearance on T2w MR sections (A) </a:t>
            </a:r>
            <a:r>
              <a:rPr lang="en-IN" sz="1200" b="0" kern="1200" dirty="0" err="1" smtClean="0">
                <a:solidFill>
                  <a:schemeClr val="tx1"/>
                </a:solidFill>
                <a:latin typeface="+mn-lt"/>
                <a:ea typeface="+mn-ea"/>
                <a:cs typeface="+mn-cs"/>
              </a:rPr>
              <a:t>TEeffective</a:t>
            </a:r>
            <a:r>
              <a:rPr lang="en-IN" sz="1200" b="0" kern="1200" dirty="0" smtClean="0">
                <a:solidFill>
                  <a:schemeClr val="tx1"/>
                </a:solidFill>
                <a:latin typeface="+mn-lt"/>
                <a:ea typeface="+mn-ea"/>
                <a:cs typeface="+mn-cs"/>
              </a:rPr>
              <a:t> 60 ms multi-shot RARE, (B) TEeffective160 ms single-shot RARE. On T2w imaging </a:t>
            </a:r>
            <a:r>
              <a:rPr lang="en-IN" sz="1200" b="0" kern="1200" dirty="0" err="1" smtClean="0">
                <a:solidFill>
                  <a:schemeClr val="tx1"/>
                </a:solidFill>
                <a:latin typeface="+mn-lt"/>
                <a:ea typeface="+mn-ea"/>
                <a:cs typeface="+mn-cs"/>
              </a:rPr>
              <a:t>haemangiomas</a:t>
            </a:r>
            <a:r>
              <a:rPr lang="en-IN" sz="1200" b="0" kern="1200" dirty="0" smtClean="0">
                <a:solidFill>
                  <a:schemeClr val="tx1"/>
                </a:solidFill>
                <a:latin typeface="+mn-lt"/>
                <a:ea typeface="+mn-ea"/>
                <a:cs typeface="+mn-cs"/>
              </a:rPr>
              <a:t> are typically well-defined homogeneous lesions of higher signal intensity than spleen and approaching that of fluid, particularly on the extended echo time image (B).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35.29  Focal nodular hyperplasia. </a:t>
            </a:r>
            <a:r>
              <a:rPr lang="en-IN" sz="1200" b="0" kern="1200" dirty="0" smtClean="0">
                <a:solidFill>
                  <a:schemeClr val="tx1"/>
                </a:solidFill>
                <a:latin typeface="+mn-lt"/>
                <a:ea typeface="+mn-ea"/>
                <a:cs typeface="+mn-cs"/>
              </a:rPr>
              <a:t>A large lesion (homogeneous except for a low attenuation central scar) expands and replaces much of the left lobe. The attenuation is almost identical to normal liver on the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section (A) but the lesion demonstrates transient avid and even enhancement during the arterial phase (B) becoming indistinguishable on the portal phase section (C). </a:t>
            </a:r>
          </a:p>
          <a:p>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35.30  Focal nodular hyperplasia. </a:t>
            </a:r>
            <a:r>
              <a:rPr lang="en-IN" sz="1200" b="0" kern="1200" dirty="0" smtClean="0">
                <a:solidFill>
                  <a:schemeClr val="tx1"/>
                </a:solidFill>
                <a:latin typeface="+mn-lt"/>
                <a:ea typeface="+mn-ea"/>
                <a:cs typeface="+mn-cs"/>
              </a:rPr>
              <a:t>A well-defined lesion in the left lobe that is homogeneous except for a central scar, low signal on T1w (A, D) and increased signal on T2w (TE 60 ms (B), TE 120 ms (C)). Following IV gadolinium DTPA the whole lesion enhances transiently in the arterial phase (E) with the exception of the scar, which enhances on delayed sections (F).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37.22  Pseudoaneurysm formation. </a:t>
            </a:r>
            <a:r>
              <a:rPr lang="en-IN" sz="1200" b="0" kern="1200" dirty="0" smtClean="0">
                <a:solidFill>
                  <a:schemeClr val="tx1"/>
                </a:solidFill>
                <a:latin typeface="+mn-lt"/>
                <a:ea typeface="+mn-ea"/>
                <a:cs typeface="+mn-cs"/>
              </a:rPr>
              <a:t>(A) </a:t>
            </a:r>
            <a:r>
              <a:rPr lang="en-IN" sz="1200" b="0" kern="1200" dirty="0" err="1" smtClean="0">
                <a:solidFill>
                  <a:schemeClr val="tx1"/>
                </a:solidFill>
                <a:latin typeface="+mn-lt"/>
                <a:ea typeface="+mn-ea"/>
                <a:cs typeface="+mn-cs"/>
              </a:rPr>
              <a:t>Enchanced</a:t>
            </a:r>
            <a:r>
              <a:rPr lang="en-IN" sz="1200" b="0" kern="1200" dirty="0" smtClean="0">
                <a:solidFill>
                  <a:schemeClr val="tx1"/>
                </a:solidFill>
                <a:latin typeface="+mn-lt"/>
                <a:ea typeface="+mn-ea"/>
                <a:cs typeface="+mn-cs"/>
              </a:rPr>
              <a:t> CT shows high-density contrast collection (arrow) within a small </a:t>
            </a:r>
            <a:r>
              <a:rPr lang="en-IN" sz="1200" b="0" kern="1200" dirty="0" err="1" smtClean="0">
                <a:solidFill>
                  <a:schemeClr val="tx1"/>
                </a:solidFill>
                <a:latin typeface="+mn-lt"/>
                <a:ea typeface="+mn-ea"/>
                <a:cs typeface="+mn-cs"/>
              </a:rPr>
              <a:t>retrogastric</a:t>
            </a:r>
            <a:r>
              <a:rPr lang="en-IN" sz="1200" b="0" kern="1200" dirty="0" smtClean="0">
                <a:solidFill>
                  <a:schemeClr val="tx1"/>
                </a:solidFill>
                <a:latin typeface="+mn-lt"/>
                <a:ea typeface="+mn-ea"/>
                <a:cs typeface="+mn-cs"/>
              </a:rPr>
              <a:t> pseudocyst. (B) Coeliac axis angiogram confirms the presence of a pseudoaneurysm (arrowhead). This was </a:t>
            </a:r>
            <a:r>
              <a:rPr lang="en-IN" sz="1200" b="0" kern="1200" dirty="0" err="1" smtClean="0">
                <a:solidFill>
                  <a:schemeClr val="tx1"/>
                </a:solidFill>
                <a:latin typeface="+mn-lt"/>
                <a:ea typeface="+mn-ea"/>
                <a:cs typeface="+mn-cs"/>
              </a:rPr>
              <a:t>embolized</a:t>
            </a:r>
            <a:r>
              <a:rPr lang="en-IN" sz="1200" b="0" kern="1200" dirty="0" smtClean="0">
                <a:solidFill>
                  <a:schemeClr val="tx1"/>
                </a:solidFill>
                <a:latin typeface="+mn-lt"/>
                <a:ea typeface="+mn-ea"/>
                <a:cs typeface="+mn-cs"/>
              </a:rPr>
              <a:t> successfully. </a:t>
            </a:r>
          </a:p>
          <a:p>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35.33  Focal fat infiltration. </a:t>
            </a:r>
            <a:r>
              <a:rPr lang="en-IN" sz="1200" b="0" kern="1200" dirty="0" smtClean="0">
                <a:solidFill>
                  <a:schemeClr val="tx1"/>
                </a:solidFill>
                <a:latin typeface="+mn-lt"/>
                <a:ea typeface="+mn-ea"/>
                <a:cs typeface="+mn-cs"/>
              </a:rPr>
              <a:t>On portal phase CT (A) focal fat infiltration (arrowheads) in the posterior aspect of the left lobe medial segment (</a:t>
            </a:r>
            <a:r>
              <a:rPr lang="en-IN" sz="1200" b="0" kern="1200" dirty="0" err="1" smtClean="0">
                <a:solidFill>
                  <a:schemeClr val="tx1"/>
                </a:solidFill>
                <a:latin typeface="+mn-lt"/>
                <a:ea typeface="+mn-ea"/>
                <a:cs typeface="+mn-cs"/>
              </a:rPr>
              <a:t>Couinaud</a:t>
            </a:r>
            <a:r>
              <a:rPr lang="en-IN" sz="1200" b="0" kern="1200" dirty="0" smtClean="0">
                <a:solidFill>
                  <a:schemeClr val="tx1"/>
                </a:solidFill>
                <a:latin typeface="+mn-lt"/>
                <a:ea typeface="+mn-ea"/>
                <a:cs typeface="+mn-cs"/>
              </a:rPr>
              <a:t> IV) has a similar appearance to a metastasis. On fat-suppressed T2w imaging (B), the low signal makes metastasis unlikely but does not characterize the lesion. However the demonstration of signal loss (relative to the spleen) on in- (C) and out- (D) -of-phase gradient-echo imaging is diagnostic. </a:t>
            </a:r>
          </a:p>
          <a:p>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35.34  Focal fat sparing. </a:t>
            </a:r>
            <a:r>
              <a:rPr lang="en-IN" sz="1200" b="0" kern="1200" dirty="0" smtClean="0">
                <a:solidFill>
                  <a:schemeClr val="tx1"/>
                </a:solidFill>
                <a:latin typeface="+mn-lt"/>
                <a:ea typeface="+mn-ea"/>
                <a:cs typeface="+mn-cs"/>
              </a:rPr>
              <a:t>On US (A) an area of focal fat sparing (arrowheads) in the posterior aspect of the left lobe medial segment (</a:t>
            </a:r>
            <a:r>
              <a:rPr lang="en-IN" sz="1200" b="0" kern="1200" dirty="0" err="1" smtClean="0">
                <a:solidFill>
                  <a:schemeClr val="tx1"/>
                </a:solidFill>
                <a:latin typeface="+mn-lt"/>
                <a:ea typeface="+mn-ea"/>
                <a:cs typeface="+mn-cs"/>
              </a:rPr>
              <a:t>Couinaud</a:t>
            </a:r>
            <a:r>
              <a:rPr lang="en-IN" sz="1200" b="0" kern="1200" dirty="0" smtClean="0">
                <a:solidFill>
                  <a:schemeClr val="tx1"/>
                </a:solidFill>
                <a:latin typeface="+mn-lt"/>
                <a:ea typeface="+mn-ea"/>
                <a:cs typeface="+mn-cs"/>
              </a:rPr>
              <a:t> IV) in an otherwise fatty liver has a similar appearance to a metastasis. On fat-suppressed T2w imaging (B) this will appear of increased signal suggesting a malignant lesion but the use of in- (C) and out- (D) -of-phase gradient-echo imaging indicates that the ‘lesion’ is in fact normal liver surrounded by fatty liver that has reduced in signal on the out-of-phase image (D).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35.35  Focal confluent fibrosis. </a:t>
            </a:r>
            <a:r>
              <a:rPr lang="en-IN" sz="1200" b="0" kern="1200" dirty="0" smtClean="0">
                <a:solidFill>
                  <a:schemeClr val="tx1"/>
                </a:solidFill>
                <a:latin typeface="+mn-lt"/>
                <a:ea typeface="+mn-ea"/>
                <a:cs typeface="+mn-cs"/>
              </a:rPr>
              <a:t>The right lobe has contracted and confluent bands of fibrosis are present (arrowheads). On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(A), and portal phase CT (B) these appear of low attenuation and may mimic malignant lesions when focal. Unlike the majority of hepatocellular carcinomas on the arterial phase (C) and portal phase (D) T1w gadolinium-enhanced MRI and conventional T1w imaging (E), the fibrosis remains low signal but on T2w (F) the fibrosis is usually of increased signal and can mimic HCC. </a:t>
            </a:r>
          </a:p>
          <a:p>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35.36  Multiple biliary hamartomas. </a:t>
            </a:r>
            <a:r>
              <a:rPr lang="en-IN" sz="1200" b="0" kern="1200" dirty="0" smtClean="0">
                <a:solidFill>
                  <a:schemeClr val="tx1"/>
                </a:solidFill>
                <a:latin typeface="+mn-lt"/>
                <a:ea typeface="+mn-ea"/>
                <a:cs typeface="+mn-cs"/>
              </a:rPr>
              <a:t>On US (A) only the larger cystic lesions are seen clearly and the background texture of the liver is heterogeneous and often misinterpreted as malignant infiltration. On conventional T2w (B) and MRCP type T2w (C) imaging the extent and number of the multiple cystic lesions is more obvious. The solid components may be indistinguishable from metastases. </a:t>
            </a:r>
          </a:p>
          <a:p>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35.37  Atypical regenerative nodule. </a:t>
            </a:r>
            <a:r>
              <a:rPr lang="en-IN" sz="1200" b="0" kern="1200" dirty="0" smtClean="0">
                <a:solidFill>
                  <a:schemeClr val="tx1"/>
                </a:solidFill>
                <a:latin typeface="+mn-lt"/>
                <a:ea typeface="+mn-ea"/>
                <a:cs typeface="+mn-cs"/>
              </a:rPr>
              <a:t>Regeneration in cirrhosis often results in heterogeneity of the parenchyma. Occasionally nodules may become large, ‘atypical’ or ‘dominant’ as in this patient. US (A) demonstrates a reduced </a:t>
            </a:r>
            <a:r>
              <a:rPr lang="en-IN" sz="1200" b="0" kern="1200" dirty="0" err="1" smtClean="0">
                <a:solidFill>
                  <a:schemeClr val="tx1"/>
                </a:solidFill>
                <a:latin typeface="+mn-lt"/>
                <a:ea typeface="+mn-ea"/>
                <a:cs typeface="+mn-cs"/>
              </a:rPr>
              <a:t>echoreflectivity</a:t>
            </a:r>
            <a:r>
              <a:rPr lang="en-IN" sz="1200" b="0" kern="1200" dirty="0" smtClean="0">
                <a:solidFill>
                  <a:schemeClr val="tx1"/>
                </a:solidFill>
                <a:latin typeface="+mn-lt"/>
                <a:ea typeface="+mn-ea"/>
                <a:cs typeface="+mn-cs"/>
              </a:rPr>
              <a:t> lesion in the left lobe, initially interpreted as probable tumour. However on MRI the relatively homogeneous lesion (arrowheads) is of increased signal on T1w (B) and decreased signal on T2w (C). These appearances are not typical of malignancy and are recognized as a feature of regenerative nodules (in this case, confirmed on biopsy). Similar smaller nodules are widespread in the liver. </a:t>
            </a:r>
          </a:p>
          <a:p>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35.38  Hepatocellular carcinoma and regenerative nodule. </a:t>
            </a:r>
            <a:r>
              <a:rPr lang="en-IN" sz="1200" b="0" kern="1200" dirty="0" smtClean="0">
                <a:solidFill>
                  <a:schemeClr val="tx1"/>
                </a:solidFill>
                <a:latin typeface="+mn-lt"/>
                <a:ea typeface="+mn-ea"/>
                <a:cs typeface="+mn-cs"/>
              </a:rPr>
              <a:t>T1w MRI (A) and T2w MRI (B) demonstrating a hepatocellular carcinoma (white arrowhead) and an adjacent atypical regenerative nodule (black arrowhead). Although the majority of hepatomas have decreased signal intensity on T1w occasionally they have increased signal, thought to relate to fat or glycogen content. Note the heterogeneity in the hepatoma, particularly on T2w. The findings were confirmed at subsequent liver transplantation.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35.43  Epithelioid </a:t>
            </a:r>
            <a:r>
              <a:rPr lang="en-IN" sz="1200" b="1" kern="1200" dirty="0" err="1" smtClean="0">
                <a:solidFill>
                  <a:schemeClr val="tx1"/>
                </a:solidFill>
                <a:latin typeface="+mn-lt"/>
                <a:ea typeface="+mn-ea"/>
                <a:cs typeface="+mn-cs"/>
              </a:rPr>
              <a:t>haemangioendothelioma</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CT demonstrates peripheral low-attenuation lesions (arrowheads) that have coalesced to form a rind of tumour enclosing the central normal liver parenchyma. The patient presented with Budd–Chiari syndrome secondary to the tumour, diagnosed on needle biopsy and confirmed at subsequent liver transplantation. </a:t>
            </a:r>
          </a:p>
          <a:p>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35.46  Multiple metastases</a:t>
            </a:r>
            <a:r>
              <a:rPr lang="en-IN" sz="1200" b="0" kern="1200" dirty="0" smtClean="0">
                <a:solidFill>
                  <a:schemeClr val="tx1"/>
                </a:solidFill>
                <a:latin typeface="+mn-lt"/>
                <a:ea typeface="+mn-ea"/>
                <a:cs typeface="+mn-cs"/>
              </a:rPr>
              <a:t>. MRI demonstrates lesions within both the liver and the vertebral bodies. They are of reduced signal intensity on T1w spin-echo sections (A) and T1w magnetization prepared gradient-echo sections (B), moderately increased signal intensity on T2w sections (TE 60 ms (C), TE 120 ms (D)), and do not significantly change in relation to the splenic signal on in- (E) and out- (F) of-phase gradient-echo imaging indicating the lack of any lipid content. </a:t>
            </a:r>
          </a:p>
          <a:p>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35.49  Portal venous hypertension: </a:t>
            </a:r>
            <a:r>
              <a:rPr lang="en-IN" sz="1200" b="0" kern="1200" dirty="0" smtClean="0">
                <a:solidFill>
                  <a:schemeClr val="tx1"/>
                </a:solidFill>
                <a:latin typeface="+mn-lt"/>
                <a:ea typeface="+mn-ea"/>
                <a:cs typeface="+mn-cs"/>
              </a:rPr>
              <a:t>reversed portal vein flow. Duplex examination demonstrates continuous reversed (</a:t>
            </a:r>
            <a:r>
              <a:rPr lang="en-IN" sz="1200" b="0" kern="1200" dirty="0" err="1" smtClean="0">
                <a:solidFill>
                  <a:schemeClr val="tx1"/>
                </a:solidFill>
                <a:latin typeface="+mn-lt"/>
                <a:ea typeface="+mn-ea"/>
                <a:cs typeface="+mn-cs"/>
              </a:rPr>
              <a:t>hepatofugal</a:t>
            </a:r>
            <a:r>
              <a:rPr lang="en-IN" sz="1200" b="0" kern="1200" dirty="0" smtClean="0">
                <a:solidFill>
                  <a:schemeClr val="tx1"/>
                </a:solidFill>
                <a:latin typeface="+mn-lt"/>
                <a:ea typeface="+mn-ea"/>
                <a:cs typeface="+mn-cs"/>
              </a:rPr>
              <a:t>) flow in the portal vein, usually reflecting underlying severe cirrhosis and portal venous hypertension with varices</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35.52  Hepatic arteriogram </a:t>
            </a:r>
            <a:r>
              <a:rPr lang="en-IN" sz="1200" b="0" kern="1200" dirty="0" smtClean="0">
                <a:solidFill>
                  <a:schemeClr val="tx1"/>
                </a:solidFill>
                <a:latin typeface="+mn-lt"/>
                <a:ea typeface="+mn-ea"/>
                <a:cs typeface="+mn-cs"/>
              </a:rPr>
              <a:t>in a patient who had undergone percutaneous cholangiography 2 days earlier. (A) Arterial phase: arrows point to small </a:t>
            </a:r>
            <a:r>
              <a:rPr lang="en-IN" sz="1200" b="0" kern="1200" dirty="0" err="1" smtClean="0">
                <a:solidFill>
                  <a:schemeClr val="tx1"/>
                </a:solidFill>
                <a:latin typeface="+mn-lt"/>
                <a:ea typeface="+mn-ea"/>
                <a:cs typeface="+mn-cs"/>
              </a:rPr>
              <a:t>arterioportal</a:t>
            </a:r>
            <a:r>
              <a:rPr lang="en-IN" sz="1200" b="0" kern="1200" dirty="0" smtClean="0">
                <a:solidFill>
                  <a:schemeClr val="tx1"/>
                </a:solidFill>
                <a:latin typeface="+mn-lt"/>
                <a:ea typeface="+mn-ea"/>
                <a:cs typeface="+mn-cs"/>
              </a:rPr>
              <a:t> fistulae. (B) Capillary phase: dense ‘blushes’ due to early portal venous staining.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37.23  Acute on chronic pancreatitis. </a:t>
            </a:r>
            <a:r>
              <a:rPr lang="en-IN" sz="1200" b="0" kern="1200" dirty="0" smtClean="0">
                <a:solidFill>
                  <a:schemeClr val="tx1"/>
                </a:solidFill>
                <a:latin typeface="+mn-lt"/>
                <a:ea typeface="+mn-ea"/>
                <a:cs typeface="+mn-cs"/>
              </a:rPr>
              <a:t>Enhanced CT showing acute inflammatory changes in the pancreas superimposed on chronic pancreatitis with calcification</a:t>
            </a:r>
          </a:p>
          <a:p>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34.2  Peritoneal spaces of a woman suffering chronic renal failure, after intraperitoneal injection of water-soluble contrast material on CT. (</a:t>
            </a:r>
            <a:r>
              <a:rPr lang="en-IN" sz="1200" b="0" kern="1200" dirty="0" smtClean="0">
                <a:solidFill>
                  <a:schemeClr val="tx1"/>
                </a:solidFill>
                <a:latin typeface="+mn-lt"/>
                <a:ea typeface="+mn-ea"/>
                <a:cs typeface="+mn-cs"/>
              </a:rPr>
              <a:t>A) Contrast medium opacifies right subphrenic (large black arrow) and left posterior subphrenic (small white arrow) space. Left anterior perihepatic space (small black arrow) is bounded on the right by the falciform ligament (large white arrow). The lesser sac (black arrowhead) is delineated behind the stomach and its superior extension around caudate lobe of the liver is demonstrated. The gastrosplenic ligament (white arrowhead) is demonstrated as the fatty space between the lesser sac and the </a:t>
            </a:r>
            <a:r>
              <a:rPr lang="en-IN" sz="1200" b="0" kern="1200" dirty="0" err="1" smtClean="0">
                <a:solidFill>
                  <a:schemeClr val="tx1"/>
                </a:solidFill>
                <a:latin typeface="+mn-lt"/>
                <a:ea typeface="+mn-ea"/>
                <a:cs typeface="+mn-cs"/>
              </a:rPr>
              <a:t>splachnic</a:t>
            </a:r>
            <a:r>
              <a:rPr lang="en-IN" sz="1200" b="0" kern="1200" dirty="0" smtClean="0">
                <a:solidFill>
                  <a:schemeClr val="tx1"/>
                </a:solidFill>
                <a:latin typeface="+mn-lt"/>
                <a:ea typeface="+mn-ea"/>
                <a:cs typeface="+mn-cs"/>
              </a:rPr>
              <a:t> splenic surface. The bare area of the liver at reflection of the right coronary ligament is uncovered by contrast material. (B) </a:t>
            </a:r>
            <a:r>
              <a:rPr lang="en-IN" sz="1200" b="0" kern="1200" dirty="0" err="1" smtClean="0">
                <a:solidFill>
                  <a:schemeClr val="tx1"/>
                </a:solidFill>
                <a:latin typeface="+mn-lt"/>
                <a:ea typeface="+mn-ea"/>
                <a:cs typeface="+mn-cs"/>
              </a:rPr>
              <a:t>Inframesocolic</a:t>
            </a:r>
            <a:r>
              <a:rPr lang="en-IN" sz="1200" b="0" kern="1200" dirty="0" smtClean="0">
                <a:solidFill>
                  <a:schemeClr val="tx1"/>
                </a:solidFill>
                <a:latin typeface="+mn-lt"/>
                <a:ea typeface="+mn-ea"/>
                <a:cs typeface="+mn-cs"/>
              </a:rPr>
              <a:t> compartment. The opacified fluid delineates the right (large black arrow) and the left </a:t>
            </a:r>
            <a:r>
              <a:rPr lang="en-IN" sz="1200" b="0" kern="1200" dirty="0" err="1" smtClean="0">
                <a:solidFill>
                  <a:schemeClr val="tx1"/>
                </a:solidFill>
                <a:latin typeface="+mn-lt"/>
                <a:ea typeface="+mn-ea"/>
                <a:cs typeface="+mn-cs"/>
              </a:rPr>
              <a:t>paracolic</a:t>
            </a:r>
            <a:r>
              <a:rPr lang="en-IN" sz="1200" b="0" kern="1200" dirty="0" smtClean="0">
                <a:solidFill>
                  <a:schemeClr val="tx1"/>
                </a:solidFill>
                <a:latin typeface="+mn-lt"/>
                <a:ea typeface="+mn-ea"/>
                <a:cs typeface="+mn-cs"/>
              </a:rPr>
              <a:t> gutters. The right and the left </a:t>
            </a:r>
            <a:r>
              <a:rPr lang="en-IN" sz="1200" b="0" kern="1200" dirty="0" err="1" smtClean="0">
                <a:solidFill>
                  <a:schemeClr val="tx1"/>
                </a:solidFill>
                <a:latin typeface="+mn-lt"/>
                <a:ea typeface="+mn-ea"/>
                <a:cs typeface="+mn-cs"/>
              </a:rPr>
              <a:t>inframesocolic</a:t>
            </a:r>
            <a:r>
              <a:rPr lang="en-IN" sz="1200" b="0" kern="1200" dirty="0" smtClean="0">
                <a:solidFill>
                  <a:schemeClr val="tx1"/>
                </a:solidFill>
                <a:latin typeface="+mn-lt"/>
                <a:ea typeface="+mn-ea"/>
                <a:cs typeface="+mn-cs"/>
              </a:rPr>
              <a:t> spaces are also opacified (large arrowheads). A triangle-shaped opacified area (small arrowhead) intervenes between folds of small-bowel mesentery that are seen as lucent bands. The fat within the root of the small-bowel mesentery (small arrows) is outlined by fluid. (C) The opacified fluid in the left </a:t>
            </a:r>
            <a:r>
              <a:rPr lang="en-IN" sz="1200" b="0" kern="1200" dirty="0" err="1" smtClean="0">
                <a:solidFill>
                  <a:schemeClr val="tx1"/>
                </a:solidFill>
                <a:latin typeface="+mn-lt"/>
                <a:ea typeface="+mn-ea"/>
                <a:cs typeface="+mn-cs"/>
              </a:rPr>
              <a:t>inframesocolic</a:t>
            </a:r>
            <a:r>
              <a:rPr lang="en-IN" sz="1200" b="0" kern="1200" dirty="0" smtClean="0">
                <a:solidFill>
                  <a:schemeClr val="tx1"/>
                </a:solidFill>
                <a:latin typeface="+mn-lt"/>
                <a:ea typeface="+mn-ea"/>
                <a:cs typeface="+mn-cs"/>
              </a:rPr>
              <a:t> space is partly bounded by the sigmoid mesocolon seen as the fatty plane extending from the sigmoid colon to sacrum (arrows). </a:t>
            </a:r>
          </a:p>
          <a:p>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37.25  (A &amp; B) Chronic calcific pancreatitis. </a:t>
            </a:r>
            <a:r>
              <a:rPr lang="en-IN" sz="1200" b="0" kern="1200" dirty="0" smtClean="0">
                <a:solidFill>
                  <a:schemeClr val="tx1"/>
                </a:solidFill>
                <a:latin typeface="+mn-lt"/>
                <a:ea typeface="+mn-ea"/>
                <a:cs typeface="+mn-cs"/>
              </a:rPr>
              <a:t>(A) CT at the level of the body-tail of the pancreas (arrows) shows a small organ with multiple small intraductal areas of calcification. (B) CT at the level of the head of the pancreas shows a dominant calcification site in the main pancreatic duct (arrow). S = stomach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37.27  Chronic pancreatitis. </a:t>
            </a:r>
            <a:r>
              <a:rPr lang="en-IN" sz="1200" b="0" kern="1200" dirty="0" smtClean="0">
                <a:solidFill>
                  <a:schemeClr val="tx1"/>
                </a:solidFill>
                <a:latin typeface="+mn-lt"/>
                <a:ea typeface="+mn-ea"/>
                <a:cs typeface="+mn-cs"/>
              </a:rPr>
              <a:t>MR images of the pancreas. (A) T2-weighted. (B) T1-weighted. (C) Fat-saturated image. All three images show pancreatic gland atrophy with a prominent duct (arrow). (D) MR </a:t>
            </a:r>
            <a:r>
              <a:rPr lang="en-IN" sz="1200" b="0" kern="1200" dirty="0" err="1" smtClean="0">
                <a:solidFill>
                  <a:schemeClr val="tx1"/>
                </a:solidFill>
                <a:latin typeface="+mn-lt"/>
                <a:ea typeface="+mn-ea"/>
                <a:cs typeface="+mn-cs"/>
              </a:rPr>
              <a:t>pancreatogram</a:t>
            </a:r>
            <a:r>
              <a:rPr lang="en-IN" sz="1200" b="0" kern="1200" dirty="0" smtClean="0">
                <a:solidFill>
                  <a:schemeClr val="tx1"/>
                </a:solidFill>
                <a:latin typeface="+mn-lt"/>
                <a:ea typeface="+mn-ea"/>
                <a:cs typeface="+mn-cs"/>
              </a:rPr>
              <a:t> in the same patient delineates a very abnormal main pancreatic duct with dilated side branches. </a:t>
            </a:r>
          </a:p>
          <a:p>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37.30  Pancreatic carcinoma. </a:t>
            </a:r>
            <a:r>
              <a:rPr lang="en-IN" sz="1200" b="0" kern="1200" dirty="0" smtClean="0">
                <a:solidFill>
                  <a:schemeClr val="tx1"/>
                </a:solidFill>
                <a:latin typeface="+mn-lt"/>
                <a:ea typeface="+mn-ea"/>
                <a:cs typeface="+mn-cs"/>
              </a:rPr>
              <a:t>(A) Atrophy of the body and tail is seen, with a markedly dilated pancreatic duct and atrophy of the parenchyma. (B) The pancreatic head mass involves the duodenal wall (arrow). </a:t>
            </a:r>
          </a:p>
          <a:p>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37.36  Benign serous cystadenoma. </a:t>
            </a:r>
            <a:r>
              <a:rPr lang="en-IN" sz="1200" b="0" kern="1200" dirty="0" smtClean="0">
                <a:solidFill>
                  <a:schemeClr val="tx1"/>
                </a:solidFill>
                <a:latin typeface="+mn-lt"/>
                <a:ea typeface="+mn-ea"/>
                <a:cs typeface="+mn-cs"/>
              </a:rPr>
              <a:t>The tumour at the junction of the pancreatic body and tail shows the typical appearance of numerous small cysts.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02DF78C4-0775-4282-9D81-02271208E0CA}"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37.37  Mucinous cystadenocarcinoma. </a:t>
            </a:r>
            <a:r>
              <a:rPr lang="en-IN" sz="1200" b="0" kern="1200" dirty="0" smtClean="0">
                <a:solidFill>
                  <a:schemeClr val="tx1"/>
                </a:solidFill>
                <a:latin typeface="+mn-lt"/>
                <a:ea typeface="+mn-ea"/>
                <a:cs typeface="+mn-cs"/>
              </a:rPr>
              <a:t>(A &amp; B) Contiguous CT images through the pancreas show a cystic mass (open arrow) replacing most of the body and tail of the gland. Areas of dystrophic calcification are noted within the wall of the cystic mass and small papillary excrescences and septa are also seen (small white arrows).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02DF78C4-0775-4282-9D81-02271208E0CA}"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p:cNvPicPr>
            <a:picLocks noChangeAspect="1" noChangeArrowheads="1"/>
          </p:cNvPicPr>
          <p:nvPr/>
        </p:nvPicPr>
        <p:blipFill>
          <a:blip r:embed="rId3"/>
          <a:srcRect/>
          <a:stretch>
            <a:fillRect/>
          </a:stretch>
        </p:blipFill>
        <p:spPr bwMode="auto">
          <a:xfrm>
            <a:off x="1714500" y="2047875"/>
            <a:ext cx="5715000" cy="27622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p:cNvPicPr>
            <a:picLocks noChangeAspect="1" noChangeArrowheads="1"/>
          </p:cNvPicPr>
          <p:nvPr/>
        </p:nvPicPr>
        <p:blipFill>
          <a:blip r:embed="rId3"/>
          <a:srcRect/>
          <a:stretch>
            <a:fillRect/>
          </a:stretch>
        </p:blipFill>
        <p:spPr bwMode="auto">
          <a:xfrm>
            <a:off x="1714500" y="1590675"/>
            <a:ext cx="5715000" cy="36766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1266" name="Picture 2"/>
          <p:cNvPicPr>
            <a:picLocks noChangeAspect="1" noChangeArrowheads="1"/>
          </p:cNvPicPr>
          <p:nvPr/>
        </p:nvPicPr>
        <p:blipFill>
          <a:blip r:embed="rId3"/>
          <a:srcRect/>
          <a:stretch>
            <a:fillRect/>
          </a:stretch>
        </p:blipFill>
        <p:spPr bwMode="auto">
          <a:xfrm>
            <a:off x="1714500" y="757238"/>
            <a:ext cx="5715000" cy="53435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290" name="Picture 2"/>
          <p:cNvPicPr>
            <a:picLocks noChangeAspect="1" noChangeArrowheads="1"/>
          </p:cNvPicPr>
          <p:nvPr/>
        </p:nvPicPr>
        <p:blipFill>
          <a:blip r:embed="rId3"/>
          <a:srcRect/>
          <a:stretch>
            <a:fillRect/>
          </a:stretch>
        </p:blipFill>
        <p:spPr bwMode="auto">
          <a:xfrm>
            <a:off x="1762125" y="571500"/>
            <a:ext cx="5619750" cy="5715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3314" name="Picture 2"/>
          <p:cNvPicPr>
            <a:picLocks noChangeAspect="1" noChangeArrowheads="1"/>
          </p:cNvPicPr>
          <p:nvPr/>
        </p:nvPicPr>
        <p:blipFill>
          <a:blip r:embed="rId3"/>
          <a:srcRect/>
          <a:stretch>
            <a:fillRect/>
          </a:stretch>
        </p:blipFill>
        <p:spPr bwMode="auto">
          <a:xfrm>
            <a:off x="2786063" y="571500"/>
            <a:ext cx="3571875" cy="5715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4338" name="Picture 2"/>
          <p:cNvPicPr>
            <a:picLocks noChangeAspect="1" noChangeArrowheads="1"/>
          </p:cNvPicPr>
          <p:nvPr/>
        </p:nvPicPr>
        <p:blipFill>
          <a:blip r:embed="rId3"/>
          <a:srcRect/>
          <a:stretch>
            <a:fillRect/>
          </a:stretch>
        </p:blipFill>
        <p:spPr bwMode="auto">
          <a:xfrm>
            <a:off x="1714500" y="2038350"/>
            <a:ext cx="5715000" cy="27813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5362" name="Picture 2"/>
          <p:cNvPicPr>
            <a:picLocks noChangeAspect="1" noChangeArrowheads="1"/>
          </p:cNvPicPr>
          <p:nvPr/>
        </p:nvPicPr>
        <p:blipFill>
          <a:blip r:embed="rId3"/>
          <a:srcRect/>
          <a:stretch>
            <a:fillRect/>
          </a:stretch>
        </p:blipFill>
        <p:spPr bwMode="auto">
          <a:xfrm>
            <a:off x="1714500" y="1847850"/>
            <a:ext cx="5715000" cy="31623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6386" name="Picture 2"/>
          <p:cNvPicPr>
            <a:picLocks noChangeAspect="1" noChangeArrowheads="1"/>
          </p:cNvPicPr>
          <p:nvPr/>
        </p:nvPicPr>
        <p:blipFill>
          <a:blip r:embed="rId3"/>
          <a:srcRect/>
          <a:stretch>
            <a:fillRect/>
          </a:stretch>
        </p:blipFill>
        <p:spPr bwMode="auto">
          <a:xfrm>
            <a:off x="1714500" y="1381125"/>
            <a:ext cx="5715000" cy="409575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7410" name="Picture 2"/>
          <p:cNvPicPr>
            <a:picLocks noChangeAspect="1" noChangeArrowheads="1"/>
          </p:cNvPicPr>
          <p:nvPr/>
        </p:nvPicPr>
        <p:blipFill>
          <a:blip r:embed="rId3"/>
          <a:srcRect/>
          <a:stretch>
            <a:fillRect/>
          </a:stretch>
        </p:blipFill>
        <p:spPr bwMode="auto">
          <a:xfrm>
            <a:off x="1714500" y="700088"/>
            <a:ext cx="5715000" cy="545782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8434" name="Picture 2"/>
          <p:cNvPicPr>
            <a:picLocks noChangeAspect="1" noChangeArrowheads="1"/>
          </p:cNvPicPr>
          <p:nvPr/>
        </p:nvPicPr>
        <p:blipFill>
          <a:blip r:embed="rId3"/>
          <a:srcRect/>
          <a:stretch>
            <a:fillRect/>
          </a:stretch>
        </p:blipFill>
        <p:spPr bwMode="auto">
          <a:xfrm>
            <a:off x="1714500" y="1700213"/>
            <a:ext cx="5715000" cy="34575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1812266" y="1600200"/>
            <a:ext cx="5519467" cy="452596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9458" name="Picture 2"/>
          <p:cNvPicPr>
            <a:picLocks noChangeAspect="1" noChangeArrowheads="1"/>
          </p:cNvPicPr>
          <p:nvPr/>
        </p:nvPicPr>
        <p:blipFill>
          <a:blip r:embed="rId3"/>
          <a:srcRect/>
          <a:stretch>
            <a:fillRect/>
          </a:stretch>
        </p:blipFill>
        <p:spPr bwMode="auto">
          <a:xfrm>
            <a:off x="2671763" y="571500"/>
            <a:ext cx="3800475" cy="5715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482" name="Picture 2"/>
          <p:cNvPicPr>
            <a:picLocks noChangeAspect="1" noChangeArrowheads="1"/>
          </p:cNvPicPr>
          <p:nvPr/>
        </p:nvPicPr>
        <p:blipFill>
          <a:blip r:embed="rId3"/>
          <a:srcRect/>
          <a:stretch>
            <a:fillRect/>
          </a:stretch>
        </p:blipFill>
        <p:spPr bwMode="auto">
          <a:xfrm>
            <a:off x="1373257" y="533400"/>
            <a:ext cx="6170543" cy="56769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1506" name="Picture 2"/>
          <p:cNvPicPr>
            <a:picLocks noChangeAspect="1" noChangeArrowheads="1"/>
          </p:cNvPicPr>
          <p:nvPr/>
        </p:nvPicPr>
        <p:blipFill>
          <a:blip r:embed="rId3"/>
          <a:srcRect/>
          <a:stretch>
            <a:fillRect/>
          </a:stretch>
        </p:blipFill>
        <p:spPr bwMode="auto">
          <a:xfrm>
            <a:off x="117231" y="2500313"/>
            <a:ext cx="8953499" cy="2909887"/>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2530" name="Picture 2"/>
          <p:cNvPicPr>
            <a:picLocks noChangeAspect="1" noChangeArrowheads="1"/>
          </p:cNvPicPr>
          <p:nvPr/>
        </p:nvPicPr>
        <p:blipFill>
          <a:blip r:embed="rId3"/>
          <a:srcRect/>
          <a:stretch>
            <a:fillRect/>
          </a:stretch>
        </p:blipFill>
        <p:spPr bwMode="auto">
          <a:xfrm>
            <a:off x="1714500" y="676275"/>
            <a:ext cx="5715000" cy="55054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2013735" y="127455"/>
            <a:ext cx="4615665" cy="6578145"/>
          </a:xfrm>
          <a:prstGeom prst="rect">
            <a:avLst/>
          </a:prstGeom>
          <a:noFill/>
          <a:ln w="9525">
            <a:noFill/>
            <a:miter lim="800000"/>
            <a:headEnd/>
            <a:tailEnd/>
          </a:ln>
          <a:effectLst/>
        </p:spPr>
      </p:pic>
      <p:sp>
        <p:nvSpPr>
          <p:cNvPr id="5" name="TextBox 4"/>
          <p:cNvSpPr txBox="1"/>
          <p:nvPr/>
        </p:nvSpPr>
        <p:spPr>
          <a:xfrm>
            <a:off x="6781800" y="2209800"/>
            <a:ext cx="2362200" cy="381000"/>
          </a:xfrm>
          <a:prstGeom prst="rect">
            <a:avLst/>
          </a:prstGeom>
          <a:noFill/>
        </p:spPr>
        <p:txBody>
          <a:bodyPr wrap="square" rtlCol="0">
            <a:spAutoFit/>
          </a:bodyPr>
          <a:lstStyle/>
          <a:p>
            <a:r>
              <a:rPr lang="en-US" dirty="0" smtClean="0"/>
              <a:t>Two different cases</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1877974" y="1600200"/>
            <a:ext cx="5388051" cy="452596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5602" name="Picture 2"/>
          <p:cNvPicPr>
            <a:picLocks noChangeAspect="1" noChangeArrowheads="1"/>
          </p:cNvPicPr>
          <p:nvPr/>
        </p:nvPicPr>
        <p:blipFill>
          <a:blip r:embed="rId3"/>
          <a:srcRect/>
          <a:stretch>
            <a:fillRect/>
          </a:stretch>
        </p:blipFill>
        <p:spPr bwMode="auto">
          <a:xfrm>
            <a:off x="1714500" y="990600"/>
            <a:ext cx="5715000" cy="48768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6626" name="Picture 2"/>
          <p:cNvPicPr>
            <a:picLocks noChangeAspect="1" noChangeArrowheads="1"/>
          </p:cNvPicPr>
          <p:nvPr/>
        </p:nvPicPr>
        <p:blipFill>
          <a:blip r:embed="rId3"/>
          <a:srcRect/>
          <a:stretch>
            <a:fillRect/>
          </a:stretch>
        </p:blipFill>
        <p:spPr bwMode="auto">
          <a:xfrm>
            <a:off x="2881313" y="571500"/>
            <a:ext cx="3381375" cy="5715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7650" name="Picture 2"/>
          <p:cNvPicPr>
            <a:picLocks noChangeAspect="1" noChangeArrowheads="1"/>
          </p:cNvPicPr>
          <p:nvPr/>
        </p:nvPicPr>
        <p:blipFill>
          <a:blip r:embed="rId3"/>
          <a:srcRect/>
          <a:stretch>
            <a:fillRect/>
          </a:stretch>
        </p:blipFill>
        <p:spPr bwMode="auto">
          <a:xfrm>
            <a:off x="2886075" y="571500"/>
            <a:ext cx="3371850" cy="5715000"/>
          </a:xfrm>
          <a:prstGeom prst="rect">
            <a:avLst/>
          </a:prstGeom>
          <a:noFill/>
          <a:ln w="9525">
            <a:noFill/>
            <a:miter lim="800000"/>
            <a:headEnd/>
            <a:tailEnd/>
          </a:ln>
          <a:effectLst/>
        </p:spPr>
      </p:pic>
      <p:sp>
        <p:nvSpPr>
          <p:cNvPr id="5" name="TextBox 4"/>
          <p:cNvSpPr txBox="1"/>
          <p:nvPr/>
        </p:nvSpPr>
        <p:spPr>
          <a:xfrm>
            <a:off x="304800" y="6211669"/>
            <a:ext cx="8610600" cy="646331"/>
          </a:xfrm>
          <a:prstGeom prst="rect">
            <a:avLst/>
          </a:prstGeom>
          <a:noFill/>
        </p:spPr>
        <p:txBody>
          <a:bodyPr wrap="square" rtlCol="0">
            <a:spAutoFit/>
          </a:bodyPr>
          <a:lstStyle/>
          <a:p>
            <a:r>
              <a:rPr lang="en-IN" dirty="0" smtClean="0"/>
              <a:t>T2w MR sections (A) </a:t>
            </a:r>
            <a:r>
              <a:rPr lang="en-IN" dirty="0" err="1" smtClean="0"/>
              <a:t>TEeffective</a:t>
            </a:r>
            <a:r>
              <a:rPr lang="en-IN" dirty="0" smtClean="0"/>
              <a:t> 60 ms multi-shot RARE, (B) TEeffective160 ms single-shot RARE</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8674" name="Picture 2"/>
          <p:cNvPicPr>
            <a:picLocks noChangeAspect="1" noChangeArrowheads="1"/>
          </p:cNvPicPr>
          <p:nvPr/>
        </p:nvPicPr>
        <p:blipFill>
          <a:blip r:embed="rId3"/>
          <a:srcRect/>
          <a:stretch>
            <a:fillRect/>
          </a:stretch>
        </p:blipFill>
        <p:spPr bwMode="auto">
          <a:xfrm>
            <a:off x="2895600" y="152400"/>
            <a:ext cx="2952750" cy="661063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714500" y="1834356"/>
            <a:ext cx="5715000" cy="405765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9698" name="Picture 2"/>
          <p:cNvPicPr>
            <a:picLocks noChangeAspect="1" noChangeArrowheads="1"/>
          </p:cNvPicPr>
          <p:nvPr/>
        </p:nvPicPr>
        <p:blipFill>
          <a:blip r:embed="rId3"/>
          <a:srcRect/>
          <a:stretch>
            <a:fillRect/>
          </a:stretch>
        </p:blipFill>
        <p:spPr bwMode="auto">
          <a:xfrm>
            <a:off x="84147" y="457200"/>
            <a:ext cx="8975704" cy="4876799"/>
          </a:xfrm>
          <a:prstGeom prst="rect">
            <a:avLst/>
          </a:prstGeom>
          <a:noFill/>
          <a:ln w="9525">
            <a:noFill/>
            <a:miter lim="800000"/>
            <a:headEnd/>
            <a:tailEnd/>
          </a:ln>
          <a:effectLst/>
        </p:spPr>
      </p:pic>
      <p:sp>
        <p:nvSpPr>
          <p:cNvPr id="5" name="TextBox 4"/>
          <p:cNvSpPr txBox="1"/>
          <p:nvPr/>
        </p:nvSpPr>
        <p:spPr>
          <a:xfrm>
            <a:off x="228600" y="5638800"/>
            <a:ext cx="8382000" cy="923330"/>
          </a:xfrm>
          <a:prstGeom prst="rect">
            <a:avLst/>
          </a:prstGeom>
          <a:noFill/>
        </p:spPr>
        <p:txBody>
          <a:bodyPr wrap="square" rtlCol="0">
            <a:spAutoFit/>
          </a:bodyPr>
          <a:lstStyle/>
          <a:p>
            <a:r>
              <a:rPr lang="en-US" dirty="0" smtClean="0"/>
              <a:t>A-D T1W,</a:t>
            </a:r>
            <a:r>
              <a:rPr lang="en-IN" dirty="0" smtClean="0"/>
              <a:t> T2w (TE 60 ms (B), TE 120 ms (C)). Following IV gadolinium </a:t>
            </a:r>
            <a:r>
              <a:rPr lang="en-IN" dirty="0" smtClean="0"/>
              <a:t>DTPA in </a:t>
            </a:r>
            <a:r>
              <a:rPr lang="en-IN" dirty="0" smtClean="0"/>
              <a:t>the arterial phase (E) </a:t>
            </a:r>
            <a:r>
              <a:rPr lang="en-IN" dirty="0" smtClean="0"/>
              <a:t>on </a:t>
            </a:r>
            <a:r>
              <a:rPr lang="en-IN" dirty="0" smtClean="0"/>
              <a:t>delayed sections (F). </a:t>
            </a:r>
          </a:p>
          <a:p>
            <a:r>
              <a:rPr lang="en-IN" dirty="0" smtClean="0"/>
              <a:t> </a:t>
            </a:r>
            <a:r>
              <a:rPr lang="en-US" dirty="0" smtClean="0"/>
              <a:t>  </a:t>
            </a:r>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22" name="Picture 2"/>
          <p:cNvPicPr>
            <a:picLocks noChangeAspect="1" noChangeArrowheads="1"/>
          </p:cNvPicPr>
          <p:nvPr/>
        </p:nvPicPr>
        <p:blipFill>
          <a:blip r:embed="rId3"/>
          <a:srcRect/>
          <a:stretch>
            <a:fillRect/>
          </a:stretch>
        </p:blipFill>
        <p:spPr bwMode="auto">
          <a:xfrm>
            <a:off x="762000" y="138684"/>
            <a:ext cx="7513608" cy="5309616"/>
          </a:xfrm>
          <a:prstGeom prst="rect">
            <a:avLst/>
          </a:prstGeom>
          <a:noFill/>
          <a:ln w="9525">
            <a:noFill/>
            <a:miter lim="800000"/>
            <a:headEnd/>
            <a:tailEnd/>
          </a:ln>
          <a:effectLst/>
        </p:spPr>
      </p:pic>
      <p:sp>
        <p:nvSpPr>
          <p:cNvPr id="6" name="TextBox 5"/>
          <p:cNvSpPr txBox="1"/>
          <p:nvPr/>
        </p:nvSpPr>
        <p:spPr>
          <a:xfrm>
            <a:off x="228600" y="5715000"/>
            <a:ext cx="8534400" cy="646331"/>
          </a:xfrm>
          <a:prstGeom prst="rect">
            <a:avLst/>
          </a:prstGeom>
          <a:noFill/>
        </p:spPr>
        <p:txBody>
          <a:bodyPr wrap="square" rtlCol="0">
            <a:spAutoFit/>
          </a:bodyPr>
          <a:lstStyle/>
          <a:p>
            <a:r>
              <a:rPr lang="en-IN" dirty="0" smtClean="0"/>
              <a:t>portal phase CT (A</a:t>
            </a:r>
            <a:r>
              <a:rPr lang="en-IN" dirty="0" smtClean="0"/>
              <a:t>)</a:t>
            </a:r>
            <a:r>
              <a:rPr lang="en-IN" dirty="0" smtClean="0"/>
              <a:t> fat-suppressed T2w imaging (B</a:t>
            </a:r>
            <a:r>
              <a:rPr lang="en-IN" dirty="0" smtClean="0"/>
              <a:t>),</a:t>
            </a:r>
            <a:r>
              <a:rPr lang="en-IN" dirty="0" smtClean="0"/>
              <a:t> in- (C) and out- (D) -of-phase gradient-echo imaging </a:t>
            </a:r>
            <a:r>
              <a:rPr lang="en-IN" dirty="0" smtClean="0"/>
              <a:t>  </a:t>
            </a:r>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1746" name="Picture 2"/>
          <p:cNvPicPr>
            <a:picLocks noChangeAspect="1" noChangeArrowheads="1"/>
          </p:cNvPicPr>
          <p:nvPr/>
        </p:nvPicPr>
        <p:blipFill>
          <a:blip r:embed="rId3"/>
          <a:srcRect/>
          <a:stretch>
            <a:fillRect/>
          </a:stretch>
        </p:blipFill>
        <p:spPr bwMode="auto">
          <a:xfrm>
            <a:off x="1219200" y="38100"/>
            <a:ext cx="6584674" cy="6057900"/>
          </a:xfrm>
          <a:prstGeom prst="rect">
            <a:avLst/>
          </a:prstGeom>
          <a:noFill/>
          <a:ln w="9525">
            <a:noFill/>
            <a:miter lim="800000"/>
            <a:headEnd/>
            <a:tailEnd/>
          </a:ln>
          <a:effectLst/>
        </p:spPr>
      </p:pic>
      <p:sp>
        <p:nvSpPr>
          <p:cNvPr id="5" name="TextBox 4"/>
          <p:cNvSpPr txBox="1"/>
          <p:nvPr/>
        </p:nvSpPr>
        <p:spPr>
          <a:xfrm>
            <a:off x="228600" y="6172200"/>
            <a:ext cx="8610600" cy="584775"/>
          </a:xfrm>
          <a:prstGeom prst="rect">
            <a:avLst/>
          </a:prstGeom>
          <a:noFill/>
        </p:spPr>
        <p:txBody>
          <a:bodyPr wrap="square" rtlCol="0">
            <a:spAutoFit/>
          </a:bodyPr>
          <a:lstStyle/>
          <a:p>
            <a:r>
              <a:rPr lang="en-IN" sz="1400" dirty="0" smtClean="0"/>
              <a:t>US (A</a:t>
            </a:r>
            <a:r>
              <a:rPr lang="en-IN" sz="1400" dirty="0" smtClean="0"/>
              <a:t>), </a:t>
            </a:r>
            <a:r>
              <a:rPr lang="en-IN" sz="1400" dirty="0" smtClean="0"/>
              <a:t>fat-suppressed T2w imaging (B</a:t>
            </a:r>
            <a:r>
              <a:rPr lang="en-IN" sz="1400" dirty="0" smtClean="0"/>
              <a:t>), in- </a:t>
            </a:r>
            <a:r>
              <a:rPr lang="en-IN" sz="1400" dirty="0" smtClean="0"/>
              <a:t>(C) and out- (D) -of-phase gradient-echo </a:t>
            </a:r>
            <a:r>
              <a:rPr lang="en-IN" sz="1400" dirty="0" smtClean="0"/>
              <a:t>imaging, out-of-phase </a:t>
            </a:r>
            <a:r>
              <a:rPr lang="en-IN" sz="1400" dirty="0" smtClean="0"/>
              <a:t>image (D). </a:t>
            </a:r>
          </a:p>
          <a:p>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2770" name="Picture 2"/>
          <p:cNvPicPr>
            <a:picLocks noChangeAspect="1" noChangeArrowheads="1"/>
          </p:cNvPicPr>
          <p:nvPr/>
        </p:nvPicPr>
        <p:blipFill>
          <a:blip r:embed="rId3"/>
          <a:srcRect/>
          <a:stretch>
            <a:fillRect/>
          </a:stretch>
        </p:blipFill>
        <p:spPr bwMode="auto">
          <a:xfrm>
            <a:off x="2224088" y="76199"/>
            <a:ext cx="5014912" cy="6103341"/>
          </a:xfrm>
          <a:prstGeom prst="rect">
            <a:avLst/>
          </a:prstGeom>
          <a:noFill/>
          <a:ln w="9525">
            <a:noFill/>
            <a:miter lim="800000"/>
            <a:headEnd/>
            <a:tailEnd/>
          </a:ln>
          <a:effectLst/>
        </p:spPr>
      </p:pic>
      <p:sp>
        <p:nvSpPr>
          <p:cNvPr id="5" name="TextBox 4"/>
          <p:cNvSpPr txBox="1"/>
          <p:nvPr/>
        </p:nvSpPr>
        <p:spPr>
          <a:xfrm>
            <a:off x="0" y="6135469"/>
            <a:ext cx="9144000" cy="646331"/>
          </a:xfrm>
          <a:prstGeom prst="rect">
            <a:avLst/>
          </a:prstGeom>
          <a:noFill/>
        </p:spPr>
        <p:txBody>
          <a:bodyPr wrap="square" rtlCol="0">
            <a:spAutoFit/>
          </a:bodyPr>
          <a:lstStyle/>
          <a:p>
            <a:r>
              <a:rPr lang="en-IN" dirty="0" smtClean="0"/>
              <a:t>On </a:t>
            </a:r>
            <a:r>
              <a:rPr lang="en-IN" dirty="0" err="1" smtClean="0"/>
              <a:t>unenhanced</a:t>
            </a:r>
            <a:r>
              <a:rPr lang="en-IN" dirty="0" smtClean="0"/>
              <a:t> (A), and portal phase CT (B) </a:t>
            </a:r>
            <a:r>
              <a:rPr lang="en-IN" dirty="0" smtClean="0"/>
              <a:t>arterial </a:t>
            </a:r>
            <a:r>
              <a:rPr lang="en-IN" dirty="0" smtClean="0"/>
              <a:t>phase (C) and portal phase (D) T1w gadolinium-enhanced MRI and conventional T1w imaging (E), </a:t>
            </a:r>
            <a:r>
              <a:rPr lang="en-IN" dirty="0" smtClean="0"/>
              <a:t>T2w </a:t>
            </a:r>
            <a:r>
              <a:rPr lang="en-IN" dirty="0" smtClean="0"/>
              <a:t>(F</a:t>
            </a:r>
            <a:r>
              <a:rPr lang="en-IN" dirty="0" smtClean="0"/>
              <a:t>)</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ChangeAspect="1" noChangeArrowheads="1"/>
          </p:cNvPicPr>
          <p:nvPr/>
        </p:nvPicPr>
        <p:blipFill>
          <a:blip r:embed="rId3"/>
          <a:srcRect/>
          <a:stretch>
            <a:fillRect/>
          </a:stretch>
        </p:blipFill>
        <p:spPr bwMode="auto">
          <a:xfrm>
            <a:off x="3124201" y="76200"/>
            <a:ext cx="2971800" cy="6678202"/>
          </a:xfrm>
          <a:prstGeom prst="rect">
            <a:avLst/>
          </a:prstGeom>
          <a:noFill/>
          <a:ln w="9525">
            <a:noFill/>
            <a:miter lim="800000"/>
            <a:headEnd/>
            <a:tailEnd/>
          </a:ln>
          <a:effectLst/>
        </p:spPr>
      </p:pic>
      <p:sp>
        <p:nvSpPr>
          <p:cNvPr id="7" name="Content Placeholder 2"/>
          <p:cNvSpPr>
            <a:spLocks noGrp="1"/>
          </p:cNvSpPr>
          <p:nvPr>
            <p:ph idx="1"/>
          </p:nvPr>
        </p:nvSpPr>
        <p:spPr>
          <a:xfrm>
            <a:off x="457200" y="1600200"/>
            <a:ext cx="8229600" cy="4525963"/>
          </a:xfrm>
        </p:spPr>
        <p:txBody>
          <a:bodyPr/>
          <a:lstStyle/>
          <a:p>
            <a:endParaRPr lang="en-IN" dirty="0"/>
          </a:p>
        </p:txBody>
      </p:sp>
      <p:sp>
        <p:nvSpPr>
          <p:cNvPr id="8" name="TextBox 7"/>
          <p:cNvSpPr txBox="1"/>
          <p:nvPr/>
        </p:nvSpPr>
        <p:spPr>
          <a:xfrm>
            <a:off x="6248400" y="2057400"/>
            <a:ext cx="2362200" cy="923330"/>
          </a:xfrm>
          <a:prstGeom prst="rect">
            <a:avLst/>
          </a:prstGeom>
          <a:noFill/>
        </p:spPr>
        <p:txBody>
          <a:bodyPr wrap="square" rtlCol="0">
            <a:spAutoFit/>
          </a:bodyPr>
          <a:lstStyle/>
          <a:p>
            <a:pPr>
              <a:defRPr/>
            </a:pPr>
            <a:r>
              <a:rPr lang="en-IN" dirty="0" smtClean="0"/>
              <a:t>On US (</a:t>
            </a:r>
            <a:r>
              <a:rPr lang="en-IN" dirty="0" smtClean="0"/>
              <a:t>A, conventional </a:t>
            </a:r>
            <a:r>
              <a:rPr lang="en-IN" dirty="0" smtClean="0"/>
              <a:t>T2w (B) and MRCP type T2w (C</a:t>
            </a:r>
            <a:r>
              <a:rPr lang="en-IN" dirty="0" smtClean="0"/>
              <a:t>)</a:t>
            </a:r>
            <a:endParaRPr lang="en-IN"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4818" name="Picture 2"/>
          <p:cNvPicPr>
            <a:picLocks noChangeAspect="1" noChangeArrowheads="1"/>
          </p:cNvPicPr>
          <p:nvPr/>
        </p:nvPicPr>
        <p:blipFill>
          <a:blip r:embed="rId3"/>
          <a:srcRect/>
          <a:stretch>
            <a:fillRect/>
          </a:stretch>
        </p:blipFill>
        <p:spPr bwMode="auto">
          <a:xfrm>
            <a:off x="1714500" y="1833563"/>
            <a:ext cx="5715000" cy="3190875"/>
          </a:xfrm>
          <a:prstGeom prst="rect">
            <a:avLst/>
          </a:prstGeom>
          <a:noFill/>
          <a:ln w="9525">
            <a:noFill/>
            <a:miter lim="800000"/>
            <a:headEnd/>
            <a:tailEnd/>
          </a:ln>
          <a:effectLst/>
        </p:spPr>
      </p:pic>
      <p:sp>
        <p:nvSpPr>
          <p:cNvPr id="5" name="TextBox 4"/>
          <p:cNvSpPr txBox="1"/>
          <p:nvPr/>
        </p:nvSpPr>
        <p:spPr>
          <a:xfrm>
            <a:off x="0" y="5486400"/>
            <a:ext cx="8839200" cy="369332"/>
          </a:xfrm>
          <a:prstGeom prst="rect">
            <a:avLst/>
          </a:prstGeom>
          <a:noFill/>
        </p:spPr>
        <p:txBody>
          <a:bodyPr wrap="square" rtlCol="0">
            <a:spAutoFit/>
          </a:bodyPr>
          <a:lstStyle/>
          <a:p>
            <a:pPr algn="ctr">
              <a:defRPr/>
            </a:pPr>
            <a:r>
              <a:rPr lang="en-IN" dirty="0" smtClean="0"/>
              <a:t>US </a:t>
            </a:r>
            <a:r>
              <a:rPr lang="en-IN" dirty="0" smtClean="0"/>
              <a:t>(A) </a:t>
            </a:r>
            <a:r>
              <a:rPr lang="en-IN" dirty="0" smtClean="0"/>
              <a:t>T1w </a:t>
            </a:r>
            <a:r>
              <a:rPr lang="en-IN" dirty="0" smtClean="0"/>
              <a:t>(B) </a:t>
            </a:r>
            <a:r>
              <a:rPr lang="en-IN" dirty="0" smtClean="0"/>
              <a:t>T2w </a:t>
            </a:r>
            <a:r>
              <a:rPr lang="en-IN" dirty="0" smtClean="0"/>
              <a:t>(C</a:t>
            </a:r>
            <a:r>
              <a:rPr lang="en-IN" dirty="0" smtClean="0"/>
              <a:t>)</a:t>
            </a: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1712602" y="2667000"/>
            <a:ext cx="5716898" cy="2391569"/>
          </a:xfrm>
          <a:prstGeom prst="rect">
            <a:avLst/>
          </a:prstGeom>
          <a:noFill/>
          <a:ln w="9525">
            <a:noFill/>
            <a:miter lim="800000"/>
            <a:headEnd/>
            <a:tailEnd/>
          </a:ln>
          <a:effectLst/>
        </p:spPr>
      </p:pic>
      <p:sp>
        <p:nvSpPr>
          <p:cNvPr id="5" name="TextBox 4"/>
          <p:cNvSpPr txBox="1"/>
          <p:nvPr/>
        </p:nvSpPr>
        <p:spPr>
          <a:xfrm>
            <a:off x="1752600" y="5486400"/>
            <a:ext cx="5638800" cy="369332"/>
          </a:xfrm>
          <a:prstGeom prst="rect">
            <a:avLst/>
          </a:prstGeom>
          <a:noFill/>
        </p:spPr>
        <p:txBody>
          <a:bodyPr wrap="square" rtlCol="0">
            <a:spAutoFit/>
          </a:bodyPr>
          <a:lstStyle/>
          <a:p>
            <a:pPr algn="ctr"/>
            <a:r>
              <a:rPr lang="en-IN" dirty="0" smtClean="0"/>
              <a:t>T1w MRI (A) and T2w MRI (B) </a:t>
            </a: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1714500" y="1705769"/>
            <a:ext cx="5715000" cy="43148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7890" name="Picture 2"/>
          <p:cNvPicPr>
            <a:picLocks noChangeAspect="1" noChangeArrowheads="1"/>
          </p:cNvPicPr>
          <p:nvPr/>
        </p:nvPicPr>
        <p:blipFill>
          <a:blip r:embed="rId3"/>
          <a:srcRect/>
          <a:stretch>
            <a:fillRect/>
          </a:stretch>
        </p:blipFill>
        <p:spPr bwMode="auto">
          <a:xfrm>
            <a:off x="76200" y="131482"/>
            <a:ext cx="5029200" cy="6574118"/>
          </a:xfrm>
          <a:prstGeom prst="rect">
            <a:avLst/>
          </a:prstGeom>
          <a:noFill/>
          <a:ln w="9525">
            <a:noFill/>
            <a:miter lim="800000"/>
            <a:headEnd/>
            <a:tailEnd/>
          </a:ln>
          <a:effectLst/>
        </p:spPr>
      </p:pic>
      <p:sp>
        <p:nvSpPr>
          <p:cNvPr id="5" name="TextBox 4"/>
          <p:cNvSpPr txBox="1"/>
          <p:nvPr/>
        </p:nvSpPr>
        <p:spPr>
          <a:xfrm>
            <a:off x="5181600" y="1981200"/>
            <a:ext cx="3657600" cy="1477328"/>
          </a:xfrm>
          <a:prstGeom prst="rect">
            <a:avLst/>
          </a:prstGeom>
          <a:noFill/>
        </p:spPr>
        <p:txBody>
          <a:bodyPr wrap="square" rtlCol="0">
            <a:spAutoFit/>
          </a:bodyPr>
          <a:lstStyle/>
          <a:p>
            <a:pPr>
              <a:defRPr/>
            </a:pPr>
            <a:r>
              <a:rPr lang="en-IN" dirty="0" smtClean="0"/>
              <a:t>T1w </a:t>
            </a:r>
            <a:r>
              <a:rPr lang="en-IN" dirty="0" smtClean="0"/>
              <a:t>spin-echo sections (A) and T1w magnetization prepared gradient-echo sections (B), </a:t>
            </a:r>
            <a:r>
              <a:rPr lang="en-IN" dirty="0" smtClean="0"/>
              <a:t>T2w </a:t>
            </a:r>
            <a:r>
              <a:rPr lang="en-IN" dirty="0" smtClean="0"/>
              <a:t>sections (TE 60 ms (C), TE 120 ms (D)), </a:t>
            </a:r>
            <a:r>
              <a:rPr lang="en-IN" dirty="0" smtClean="0"/>
              <a:t>in- </a:t>
            </a:r>
            <a:r>
              <a:rPr lang="en-IN" dirty="0" smtClean="0"/>
              <a:t>(E) and out- (F) of-phase </a:t>
            </a:r>
            <a:r>
              <a:rPr lang="en-IN" dirty="0" smtClean="0"/>
              <a:t>gradient-echo</a:t>
            </a:r>
            <a:endParaRPr lang="en-IN"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8914" name="Picture 2"/>
          <p:cNvPicPr>
            <a:picLocks noChangeAspect="1" noChangeArrowheads="1"/>
          </p:cNvPicPr>
          <p:nvPr/>
        </p:nvPicPr>
        <p:blipFill>
          <a:blip r:embed="rId3"/>
          <a:srcRect/>
          <a:stretch>
            <a:fillRect/>
          </a:stretch>
        </p:blipFill>
        <p:spPr bwMode="auto">
          <a:xfrm>
            <a:off x="1714500" y="1509713"/>
            <a:ext cx="5715000" cy="38385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3"/>
          <a:srcRect/>
          <a:stretch>
            <a:fillRect/>
          </a:stretch>
        </p:blipFill>
        <p:spPr bwMode="auto">
          <a:xfrm>
            <a:off x="2308860" y="81973"/>
            <a:ext cx="4396740" cy="6661727"/>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1714500" y="1681956"/>
            <a:ext cx="5715000" cy="43624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62" name="Picture 2"/>
          <p:cNvPicPr>
            <a:picLocks noChangeAspect="1" noChangeArrowheads="1"/>
          </p:cNvPicPr>
          <p:nvPr/>
        </p:nvPicPr>
        <p:blipFill>
          <a:blip r:embed="rId3"/>
          <a:srcRect/>
          <a:stretch>
            <a:fillRect/>
          </a:stretch>
        </p:blipFill>
        <p:spPr bwMode="auto">
          <a:xfrm>
            <a:off x="726392" y="42862"/>
            <a:ext cx="6703108" cy="5976938"/>
          </a:xfrm>
          <a:prstGeom prst="rect">
            <a:avLst/>
          </a:prstGeom>
          <a:noFill/>
          <a:ln w="9525">
            <a:noFill/>
            <a:miter lim="800000"/>
            <a:headEnd/>
            <a:tailEnd/>
          </a:ln>
          <a:effectLst/>
        </p:spPr>
      </p:pic>
      <p:sp>
        <p:nvSpPr>
          <p:cNvPr id="5" name="TextBox 4"/>
          <p:cNvSpPr txBox="1"/>
          <p:nvPr/>
        </p:nvSpPr>
        <p:spPr>
          <a:xfrm>
            <a:off x="0" y="6400800"/>
            <a:ext cx="8763000" cy="369332"/>
          </a:xfrm>
          <a:prstGeom prst="rect">
            <a:avLst/>
          </a:prstGeom>
          <a:noFill/>
        </p:spPr>
        <p:txBody>
          <a:bodyPr wrap="square" rtlCol="0">
            <a:spAutoFit/>
          </a:bodyPr>
          <a:lstStyle/>
          <a:p>
            <a:pPr algn="ctr"/>
            <a:r>
              <a:rPr lang="en-IN" b="1" smtClean="0"/>
              <a:t>after intraperitoneal injection of water-soluble contrast material on CT</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3"/>
          <a:srcRect/>
          <a:stretch>
            <a:fillRect/>
          </a:stretch>
        </p:blipFill>
        <p:spPr bwMode="auto">
          <a:xfrm>
            <a:off x="1714500" y="1281113"/>
            <a:ext cx="5715000" cy="42957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3"/>
          <a:srcRect/>
          <a:stretch>
            <a:fillRect/>
          </a:stretch>
        </p:blipFill>
        <p:spPr bwMode="auto">
          <a:xfrm>
            <a:off x="1714500" y="2214563"/>
            <a:ext cx="5715000" cy="24288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3"/>
          <a:srcRect/>
          <a:stretch>
            <a:fillRect/>
          </a:stretch>
        </p:blipFill>
        <p:spPr bwMode="auto">
          <a:xfrm>
            <a:off x="152400" y="76200"/>
            <a:ext cx="8839200" cy="661466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3"/>
          <a:srcRect/>
          <a:stretch>
            <a:fillRect/>
          </a:stretch>
        </p:blipFill>
        <p:spPr bwMode="auto">
          <a:xfrm>
            <a:off x="1714500" y="2090738"/>
            <a:ext cx="5715000" cy="26765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3"/>
          <a:srcRect/>
          <a:stretch>
            <a:fillRect/>
          </a:stretch>
        </p:blipFill>
        <p:spPr bwMode="auto">
          <a:xfrm>
            <a:off x="1714500" y="852488"/>
            <a:ext cx="5715000" cy="51530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359</Words>
  <Application>Microsoft Office PowerPoint</Application>
  <PresentationFormat>On-screen Show (4:3)</PresentationFormat>
  <Paragraphs>97</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6</cp:revision>
  <dcterms:created xsi:type="dcterms:W3CDTF">2006-08-16T00:00:00Z</dcterms:created>
  <dcterms:modified xsi:type="dcterms:W3CDTF">2010-08-14T14:05:50Z</dcterms:modified>
</cp:coreProperties>
</file>