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1096" autoAdjust="0"/>
  </p:normalViewPr>
  <p:slideViewPr>
    <p:cSldViewPr>
      <p:cViewPr varScale="1">
        <p:scale>
          <a:sx n="55" d="100"/>
          <a:sy n="55" d="100"/>
        </p:scale>
        <p:origin x="-15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81768-508D-41C1-A314-7C48269BFE21}" type="datetimeFigureOut">
              <a:rPr lang="en-US" smtClean="0"/>
              <a:t>8/14/2010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4446B-A640-46DC-AEB1-93DC108A8845}"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14.4  Thymic cyst </a:t>
            </a:r>
            <a:r>
              <a:rPr lang="en-IN" sz="1200" b="0" kern="1200" dirty="0" smtClean="0">
                <a:solidFill>
                  <a:schemeClr val="tx1"/>
                </a:solidFill>
                <a:latin typeface="+mn-lt"/>
                <a:ea typeface="+mn-ea"/>
                <a:cs typeface="+mn-cs"/>
              </a:rPr>
              <a:t>producing an anterior mediastinal mass on (A) AP and (B) lateral chest radiographs, filling in the normal retrosternal window and widening the mediastinum. (C) The cystic nature is best demonstrated by CT.</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14.21  Neurofibrosarcoma </a:t>
            </a:r>
            <a:r>
              <a:rPr lang="en-IN" sz="1200" b="0" kern="1200" dirty="0" smtClean="0">
                <a:solidFill>
                  <a:schemeClr val="tx1"/>
                </a:solidFill>
                <a:latin typeface="+mn-lt"/>
                <a:ea typeface="+mn-ea"/>
                <a:cs typeface="+mn-cs"/>
              </a:rPr>
              <a:t>showing widening and pressure deformity of adjacent ribs. It was not possible to predict the malignant nature of this tumour from the plain radiographs. A benign neurofibroma would have had identical features</a:t>
            </a:r>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14.22  Neurofibroma </a:t>
            </a:r>
            <a:r>
              <a:rPr lang="en-IN" sz="1200" b="0" kern="1200" dirty="0" smtClean="0">
                <a:solidFill>
                  <a:schemeClr val="tx1"/>
                </a:solidFill>
                <a:latin typeface="+mn-lt"/>
                <a:ea typeface="+mn-ea"/>
                <a:cs typeface="+mn-cs"/>
              </a:rPr>
              <a:t>in left paravertebral region. This coronal T1-weighted, spin-echo image demonstrates the tumour well and shows that it does not enter the spinal canal or encroach significantly on the adjacent foramina</a:t>
            </a:r>
            <a:r>
              <a:rPr lang="en-IN" sz="1200" b="1" kern="1200" dirty="0" smtClean="0">
                <a:solidFill>
                  <a:schemeClr val="tx1"/>
                </a:solidFill>
                <a:latin typeface="+mn-lt"/>
                <a:ea typeface="+mn-ea"/>
                <a:cs typeface="+mn-cs"/>
              </a:rPr>
              <a:t>.</a:t>
            </a:r>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14.23  Extramedullary haematopoiesis </a:t>
            </a:r>
            <a:r>
              <a:rPr lang="en-IN" sz="1200" b="0" kern="1200" dirty="0" smtClean="0">
                <a:solidFill>
                  <a:schemeClr val="tx1"/>
                </a:solidFill>
                <a:latin typeface="+mn-lt"/>
                <a:ea typeface="+mn-ea"/>
                <a:cs typeface="+mn-cs"/>
              </a:rPr>
              <a:t>showing smooth </a:t>
            </a:r>
            <a:r>
              <a:rPr lang="en-IN" sz="1200" b="0" kern="1200" dirty="0" err="1" smtClean="0">
                <a:solidFill>
                  <a:schemeClr val="tx1"/>
                </a:solidFill>
                <a:latin typeface="+mn-lt"/>
                <a:ea typeface="+mn-ea"/>
                <a:cs typeface="+mn-cs"/>
              </a:rPr>
              <a:t>pleurally</a:t>
            </a:r>
            <a:r>
              <a:rPr lang="en-IN" sz="1200" b="0" kern="1200" dirty="0" smtClean="0">
                <a:solidFill>
                  <a:schemeClr val="tx1"/>
                </a:solidFill>
                <a:latin typeface="+mn-lt"/>
                <a:ea typeface="+mn-ea"/>
                <a:cs typeface="+mn-cs"/>
              </a:rPr>
              <a:t>-based masses and altered bone texture in this patient with </a:t>
            </a:r>
            <a:r>
              <a:rPr lang="en-IN" sz="1200" b="0" kern="1200" dirty="0" err="1" smtClean="0">
                <a:solidFill>
                  <a:schemeClr val="tx1"/>
                </a:solidFill>
                <a:latin typeface="+mn-lt"/>
                <a:ea typeface="+mn-ea"/>
                <a:cs typeface="+mn-cs"/>
              </a:rPr>
              <a:t>thalassaemia</a:t>
            </a:r>
            <a:r>
              <a:rPr lang="en-IN" sz="1200" b="0" kern="1200" dirty="0" smtClean="0">
                <a:solidFill>
                  <a:schemeClr val="tx1"/>
                </a:solidFill>
                <a:latin typeface="+mn-lt"/>
                <a:ea typeface="+mn-ea"/>
                <a:cs typeface="+mn-cs"/>
              </a:rPr>
              <a:t>. There is also a small right pleural effusion</a:t>
            </a:r>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14.32  Complete absence of the pericardium. </a:t>
            </a:r>
            <a:r>
              <a:rPr lang="en-IN" sz="1200" b="0" kern="1200" dirty="0" smtClean="0">
                <a:solidFill>
                  <a:schemeClr val="tx1"/>
                </a:solidFill>
                <a:latin typeface="+mn-lt"/>
                <a:ea typeface="+mn-ea"/>
                <a:cs typeface="+mn-cs"/>
              </a:rPr>
              <a:t>(A) PA radiograph. The heart is displaced into the left chest, obscuring the right heart border by the spine. The cardiac apex (arrow) is elevated, and air-filled lung is seen beneath it. (B) On lateral barium swallow, the increased density of the left ventricle surrounded by the air-filled lung (arrows) is apparent.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14.33  Partial absence of the pericardium. </a:t>
            </a:r>
            <a:r>
              <a:rPr lang="en-IN" sz="1200" b="0" kern="1200" dirty="0" smtClean="0">
                <a:solidFill>
                  <a:schemeClr val="tx1"/>
                </a:solidFill>
                <a:latin typeface="+mn-lt"/>
                <a:ea typeface="+mn-ea"/>
                <a:cs typeface="+mn-cs"/>
              </a:rPr>
              <a:t>Axial spin-echo MRI. (A) Image through the aortic valve and proximal ascending aorta (</a:t>
            </a:r>
            <a:r>
              <a:rPr lang="en-IN" sz="1200" b="0" kern="1200" dirty="0" err="1" smtClean="0">
                <a:solidFill>
                  <a:schemeClr val="tx1"/>
                </a:solidFill>
                <a:latin typeface="+mn-lt"/>
                <a:ea typeface="+mn-ea"/>
                <a:cs typeface="+mn-cs"/>
              </a:rPr>
              <a:t>Ao</a:t>
            </a:r>
            <a:r>
              <a:rPr lang="en-IN" sz="1200" b="0" kern="1200" dirty="0" smtClean="0">
                <a:solidFill>
                  <a:schemeClr val="tx1"/>
                </a:solidFill>
                <a:latin typeface="+mn-lt"/>
                <a:ea typeface="+mn-ea"/>
                <a:cs typeface="+mn-cs"/>
              </a:rPr>
              <a:t>). The heart is displaced into the left chest and rotated in a clockwise manner. (B) Image 1-cm cephalad through the pulmonary valve (PV). A sliver of lung (arrow) invaginates to come into contact with the ascending aorta. (C) Image 1-cm cephalad to the main (MP) and transverse right (RP) pulmonary arteries. The MP protrudes to the left and is in contact with the lung.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934446B-A640-46DC-AEB1-93DC108A8845}"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14.34  Pericardial cyst. </a:t>
            </a:r>
            <a:r>
              <a:rPr lang="en-IN" sz="1200" b="0" kern="1200" dirty="0" smtClean="0">
                <a:solidFill>
                  <a:schemeClr val="tx1"/>
                </a:solidFill>
                <a:latin typeface="+mn-lt"/>
                <a:ea typeface="+mn-ea"/>
                <a:cs typeface="+mn-cs"/>
              </a:rPr>
              <a:t>Axial spin-echo MRI at the base of the heart. (A) An intermediate signal intensity smooth mass extrinsic to the heart is identified (arrow). </a:t>
            </a:r>
            <a:r>
              <a:rPr lang="en-IN" sz="1200" b="0" kern="1200" dirty="0" err="1" smtClean="0">
                <a:solidFill>
                  <a:schemeClr val="tx1"/>
                </a:solidFill>
                <a:latin typeface="+mn-lt"/>
                <a:ea typeface="+mn-ea"/>
                <a:cs typeface="+mn-cs"/>
              </a:rPr>
              <a:t>Ao</a:t>
            </a:r>
            <a:r>
              <a:rPr lang="en-IN" sz="1200" b="0" kern="1200" dirty="0" smtClean="0">
                <a:solidFill>
                  <a:schemeClr val="tx1"/>
                </a:solidFill>
                <a:latin typeface="+mn-lt"/>
                <a:ea typeface="+mn-ea"/>
                <a:cs typeface="+mn-cs"/>
              </a:rPr>
              <a:t> = ascending aorta, LA = left atrium, PA = main pulmonary artery, S = superior vena cava. (B) Chest radiograph, lateral view. The smooth lobulated density superimposed on the cardiac silhouette (arrows) is a pericardial cyst.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14.35  Pericardial effusion. </a:t>
            </a:r>
            <a:r>
              <a:rPr lang="en-IN" sz="1200" b="0" kern="1200" dirty="0" smtClean="0">
                <a:solidFill>
                  <a:schemeClr val="tx1"/>
                </a:solidFill>
                <a:latin typeface="+mn-lt"/>
                <a:ea typeface="+mn-ea"/>
                <a:cs typeface="+mn-cs"/>
              </a:rPr>
              <a:t>(A) Small pericardial effusion is present in the anterior pericardial sac in a patient with advanced pulmonary artery hypertension. Note the dilated right-sided cardiac chambers. (B) Large </a:t>
            </a:r>
            <a:r>
              <a:rPr lang="en-IN" sz="1200" b="0" kern="1200" dirty="0" err="1" smtClean="0">
                <a:solidFill>
                  <a:schemeClr val="tx1"/>
                </a:solidFill>
                <a:latin typeface="+mn-lt"/>
                <a:ea typeface="+mn-ea"/>
                <a:cs typeface="+mn-cs"/>
              </a:rPr>
              <a:t>haemopericardium</a:t>
            </a:r>
            <a:r>
              <a:rPr lang="en-IN" sz="1200" b="0" kern="1200" dirty="0" smtClean="0">
                <a:solidFill>
                  <a:schemeClr val="tx1"/>
                </a:solidFill>
                <a:latin typeface="+mn-lt"/>
                <a:ea typeface="+mn-ea"/>
                <a:cs typeface="+mn-cs"/>
              </a:rPr>
              <a:t> complicating a type A aortic dissection. This is an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image and the </a:t>
            </a:r>
            <a:r>
              <a:rPr lang="en-IN" sz="1200" b="0" kern="1200" dirty="0" err="1" smtClean="0">
                <a:solidFill>
                  <a:schemeClr val="tx1"/>
                </a:solidFill>
                <a:latin typeface="+mn-lt"/>
                <a:ea typeface="+mn-ea"/>
                <a:cs typeface="+mn-cs"/>
              </a:rPr>
              <a:t>haemopericardium</a:t>
            </a:r>
            <a:r>
              <a:rPr lang="en-IN" sz="1200" b="0" kern="1200" dirty="0" smtClean="0">
                <a:solidFill>
                  <a:schemeClr val="tx1"/>
                </a:solidFill>
                <a:latin typeface="+mn-lt"/>
                <a:ea typeface="+mn-ea"/>
                <a:cs typeface="+mn-cs"/>
              </a:rPr>
              <a:t> is the same density as soft tissue structures (compare to A). (C) The dissection flap can be seen on this enhanced CT within the transverse arch.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14.36  Large pericardial effusion. </a:t>
            </a:r>
            <a:r>
              <a:rPr lang="en-IN" sz="1200" b="0" kern="1200" dirty="0" smtClean="0">
                <a:solidFill>
                  <a:schemeClr val="tx1"/>
                </a:solidFill>
                <a:latin typeface="+mn-lt"/>
                <a:ea typeface="+mn-ea"/>
                <a:cs typeface="+mn-cs"/>
              </a:rPr>
              <a:t>(A) The heart had become rapidly enlarged in this patient who had previously undergone aortic valve replacement. (B) Lateral view demonstrates the pleural fluid lying posteriorly. (C)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through the level of the valve replacement demonstrates the large pericardial effusion</a:t>
            </a:r>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14.37  Dense pericardial calcification </a:t>
            </a:r>
            <a:r>
              <a:rPr lang="en-IN" sz="1200" b="0" kern="1200" dirty="0" smtClean="0">
                <a:solidFill>
                  <a:schemeClr val="tx1"/>
                </a:solidFill>
                <a:latin typeface="+mn-lt"/>
                <a:ea typeface="+mn-ea"/>
                <a:cs typeface="+mn-cs"/>
              </a:rPr>
              <a:t>demonstrated on (A,B) chest radiograph (arrows) and (C) CT. There are bilateral pleural effusions in this patient with constrictive calcific pericarditis due to previous tuberculosis.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13.1  Left mastectomy. </a:t>
            </a:r>
            <a:r>
              <a:rPr lang="en-IN" sz="1200" b="0" kern="1200" dirty="0" smtClean="0">
                <a:solidFill>
                  <a:schemeClr val="tx1"/>
                </a:solidFill>
                <a:latin typeface="+mn-lt"/>
                <a:ea typeface="+mn-ea"/>
                <a:cs typeface="+mn-cs"/>
              </a:rPr>
              <a:t>The left hemithorax is more transradiant than the right.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934446B-A640-46DC-AEB1-93DC108A8845}"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14.5  Thymic enlargement </a:t>
            </a:r>
            <a:r>
              <a:rPr lang="en-IN" sz="1200" b="0" kern="1200" dirty="0" smtClean="0">
                <a:solidFill>
                  <a:schemeClr val="tx1"/>
                </a:solidFill>
                <a:latin typeface="+mn-lt"/>
                <a:ea typeface="+mn-ea"/>
                <a:cs typeface="+mn-cs"/>
              </a:rPr>
              <a:t>on (A) PA and (B) lateral radiographs of a patient with a malignant thymic mass. The lateral view demonstrates pleural metastases posteriorly (arrows). (C) CT confirms the anterior position of the primary tumour suspected from the filling of the retrosternal window apparent on the lateral radiograph (B).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13.2  Invasive malignant T-cell lymphoma. </a:t>
            </a:r>
            <a:r>
              <a:rPr lang="en-IN" sz="1200" b="0" kern="1200" dirty="0" smtClean="0">
                <a:solidFill>
                  <a:schemeClr val="tx1"/>
                </a:solidFill>
                <a:latin typeface="+mn-lt"/>
                <a:ea typeface="+mn-ea"/>
                <a:cs typeface="+mn-cs"/>
              </a:rPr>
              <a:t>(A) High-resolution chest wall ultrasound image through the intercostal space showing echoic cortical rib and consecutive echo void behind. Within the intercostal space hypo-echoic tumour tissue (arrowheads) is seen invading the posterior chest wall. (B) Same patient, transverse contrast-enhanced CT. Enhancing peripheral tumour tissue is widely invading the posterior chest wall. Exact definition of invasive tissue is impaired owing to low soft tissue contrast resolution in CT. (C) Same patient, sagittal T1-weighted MRI pre- (left) and post- (right) contrast medium nicely display the widespread invasion of the posterior chest wall by enhancing tumour tissue. There is already invasion of two ribs, including cortical rib destruction (arrowheads). The central </a:t>
            </a:r>
            <a:r>
              <a:rPr lang="en-IN" sz="1200" b="0" kern="1200" dirty="0" err="1" smtClean="0">
                <a:solidFill>
                  <a:schemeClr val="tx1"/>
                </a:solidFill>
                <a:latin typeface="+mn-lt"/>
                <a:ea typeface="+mn-ea"/>
                <a:cs typeface="+mn-cs"/>
              </a:rPr>
              <a:t>nonenhancement</a:t>
            </a:r>
            <a:r>
              <a:rPr lang="en-IN" sz="1200" b="0" kern="1200" dirty="0" smtClean="0">
                <a:solidFill>
                  <a:schemeClr val="tx1"/>
                </a:solidFill>
                <a:latin typeface="+mn-lt"/>
                <a:ea typeface="+mn-ea"/>
                <a:cs typeface="+mn-cs"/>
              </a:rPr>
              <a:t> of the tumour is due to necrosis</a:t>
            </a:r>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13.3  Pancoast's tumour. </a:t>
            </a:r>
            <a:r>
              <a:rPr lang="en-IN" sz="1200" b="0" kern="1200" dirty="0" smtClean="0">
                <a:solidFill>
                  <a:schemeClr val="tx1"/>
                </a:solidFill>
                <a:latin typeface="+mn-lt"/>
                <a:ea typeface="+mn-ea"/>
                <a:cs typeface="+mn-cs"/>
              </a:rPr>
              <a:t>(A,B) MRI. (A) Coronal and (B) sagittal image. Large tumour in the left upper lobe invading the soft tissues and displacing the vascular structures anteriorly (arrows). The brachial plexus has also been invaded (arrowheads). (C,D) CT (different patient). (C) Coronal and (D) sagittal image bone window setting. Large tumour in the left upper lobe invading the soft tissues, displacing and invading the left subclavian artery and invading a rib (arrow).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13.4  Fibrous dysplasia in a rib; </a:t>
            </a:r>
            <a:r>
              <a:rPr lang="en-IN" sz="1200" b="0" kern="1200" dirty="0" smtClean="0">
                <a:solidFill>
                  <a:schemeClr val="tx1"/>
                </a:solidFill>
                <a:latin typeface="+mn-lt"/>
                <a:ea typeface="+mn-ea"/>
                <a:cs typeface="+mn-cs"/>
              </a:rPr>
              <a:t>chest radiograph detail of the left lung. Compared with the other ribs the ninth rib shows an increase in density and is slightly broadened</a:t>
            </a:r>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13.20  </a:t>
            </a:r>
            <a:r>
              <a:rPr lang="en-IN" sz="1200" b="1" kern="1200" dirty="0" err="1" smtClean="0">
                <a:solidFill>
                  <a:schemeClr val="tx1"/>
                </a:solidFill>
                <a:latin typeface="+mn-lt"/>
                <a:ea typeface="+mn-ea"/>
                <a:cs typeface="+mn-cs"/>
              </a:rPr>
              <a:t>Subpulmonary</a:t>
            </a:r>
            <a:r>
              <a:rPr lang="en-IN" sz="1200" b="1" kern="1200" dirty="0" smtClean="0">
                <a:solidFill>
                  <a:schemeClr val="tx1"/>
                </a:solidFill>
                <a:latin typeface="+mn-lt"/>
                <a:ea typeface="+mn-ea"/>
                <a:cs typeface="+mn-cs"/>
              </a:rPr>
              <a:t> pleural effusion. </a:t>
            </a:r>
            <a:r>
              <a:rPr lang="en-IN" sz="1200" b="0" kern="1200" dirty="0" smtClean="0">
                <a:solidFill>
                  <a:schemeClr val="tx1"/>
                </a:solidFill>
                <a:latin typeface="+mn-lt"/>
                <a:ea typeface="+mn-ea"/>
                <a:cs typeface="+mn-cs"/>
              </a:rPr>
              <a:t>On the (A) erect PA and (B) lateral radiograph the effusion simulates a high hemidiaphragm. (C) Ultrasound and (D) CT clearly show that the effusion is located above the diaphragm. Arrows = diaphragmatic area.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934446B-A640-46DC-AEB1-93DC108A8845}"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13.8  Encapsulated fluid </a:t>
            </a:r>
            <a:r>
              <a:rPr lang="en-IN" sz="1200" b="0" kern="1200" dirty="0" smtClean="0">
                <a:solidFill>
                  <a:schemeClr val="tx1"/>
                </a:solidFill>
                <a:latin typeface="+mn-lt"/>
                <a:ea typeface="+mn-ea"/>
                <a:cs typeface="+mn-cs"/>
              </a:rPr>
              <a:t>on (A) PA and (B) lateral chest radiographs. Pleural fluid is encapsulated in the major fissure and against the anterior chest wall. These encysted fluid collections can mimic a lung tumour.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934446B-A640-46DC-AEB1-93DC108A8845}"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13.10  CT of malignant pleural disease. </a:t>
            </a:r>
            <a:r>
              <a:rPr lang="en-IN" sz="1200" b="0" kern="1200" dirty="0" smtClean="0">
                <a:solidFill>
                  <a:schemeClr val="tx1"/>
                </a:solidFill>
                <a:latin typeface="+mn-lt"/>
                <a:ea typeface="+mn-ea"/>
                <a:cs typeface="+mn-cs"/>
              </a:rPr>
              <a:t>In this right pleural effusion CT identifies the extensive and irregular pleural thickening characteristic of a malignant process (pleural metastases). Note also the primary tumour in the right breast.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13.15  (A–D) Pleural plaques caused by asbestos exposure. </a:t>
            </a:r>
            <a:r>
              <a:rPr lang="en-IN" sz="1200" b="0" kern="1200" dirty="0" smtClean="0">
                <a:solidFill>
                  <a:schemeClr val="tx1"/>
                </a:solidFill>
                <a:latin typeface="+mn-lt"/>
                <a:ea typeface="+mn-ea"/>
                <a:cs typeface="+mn-cs"/>
              </a:rPr>
              <a:t>Pleural plaques are most commonly found along the lower thorax, on the diaphragmatic pleura and, when involvement is extensive, also along the lateral and anterior thorax (arrows). They can partially or completely calcify or ossify.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13.16  Pleural calcification. </a:t>
            </a:r>
            <a:r>
              <a:rPr lang="en-IN" sz="1200" b="0" kern="1200" dirty="0" smtClean="0">
                <a:solidFill>
                  <a:schemeClr val="tx1"/>
                </a:solidFill>
                <a:latin typeface="+mn-lt"/>
                <a:ea typeface="+mn-ea"/>
                <a:cs typeface="+mn-cs"/>
              </a:rPr>
              <a:t>(A,B) On the chest radiograph an extensive sheet-like calcification of the right pleura with additional pleural thickening (old tuberculous empyema) is seen. (C) CT demonstrates the extent and thickness of the pleural calcification (arrow).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13.17  Benign pleural fibroma. </a:t>
            </a:r>
            <a:r>
              <a:rPr lang="en-IN" sz="1200" b="0" kern="1200" dirty="0" smtClean="0">
                <a:solidFill>
                  <a:schemeClr val="tx1"/>
                </a:solidFill>
                <a:latin typeface="+mn-lt"/>
                <a:ea typeface="+mn-ea"/>
                <a:cs typeface="+mn-cs"/>
              </a:rPr>
              <a:t>(A) Frontal and (B) lateral radiographs show a small well-demarcated, homogeneous, slightly lobulated mass (arrows). (C) CT shows that the mass is pleural based, sharply defined, and slightly enhancing.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13.21  Focal eventration. </a:t>
            </a:r>
            <a:r>
              <a:rPr lang="en-IN" sz="1200" b="0" kern="1200" dirty="0" smtClean="0">
                <a:solidFill>
                  <a:schemeClr val="tx1"/>
                </a:solidFill>
                <a:latin typeface="+mn-lt"/>
                <a:ea typeface="+mn-ea"/>
                <a:cs typeface="+mn-cs"/>
              </a:rPr>
              <a:t>(A) PA chest radiograph reveals a soft tissue opacity arising from the diaphragm. (B) CT shows the presence of fat and liver under the elevated part of the diaphragm.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14.7  Thymoma </a:t>
            </a:r>
            <a:r>
              <a:rPr lang="en-IN" sz="1200" b="0" kern="1200" dirty="0" smtClean="0">
                <a:solidFill>
                  <a:schemeClr val="tx1"/>
                </a:solidFill>
                <a:latin typeface="+mn-lt"/>
                <a:ea typeface="+mn-ea"/>
                <a:cs typeface="+mn-cs"/>
              </a:rPr>
              <a:t>presenting on a chest radiograph obtained before orthopaedic surgery in an otherwise asymptomatic elderly female patient. There is a large anterior mediastinal mass (A) with coarse calcification visible on (B) the lateral view and (C) contrast-enhanced CT.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13.22  Bochdalek hernia. </a:t>
            </a:r>
            <a:r>
              <a:rPr lang="en-IN" sz="1200" b="0" kern="1200" dirty="0" smtClean="0">
                <a:solidFill>
                  <a:schemeClr val="tx1"/>
                </a:solidFill>
                <a:latin typeface="+mn-lt"/>
                <a:ea typeface="+mn-ea"/>
                <a:cs typeface="+mn-cs"/>
              </a:rPr>
              <a:t>(A) Lateral chest radiograph shows a focal bulge on the diaphragmatic contour just above the posterior costophrenic recess (arrows). (B) CT shows a fatty mass abutting the defect in the posteromedial aspect of the left hemidiaphragm (arrowheads).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37.4  (A &amp; B) MRCP of normal pancreas and pancreas </a:t>
            </a:r>
            <a:r>
              <a:rPr lang="en-IN" sz="1200" b="1" kern="1200" dirty="0" err="1" smtClean="0">
                <a:solidFill>
                  <a:schemeClr val="tx1"/>
                </a:solidFill>
                <a:latin typeface="+mn-lt"/>
                <a:ea typeface="+mn-ea"/>
                <a:cs typeface="+mn-cs"/>
              </a:rPr>
              <a:t>divisum</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(A) Normal anatomy as demonstrated on MRCP. (B) Dorsal pancreatic duct drains into the minor papilla. The common bile duct drains separately into the major papilla.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37.5  Pancreatitis in pancreas </a:t>
            </a:r>
            <a:r>
              <a:rPr lang="en-IN" sz="1200" b="1" kern="1200" dirty="0" err="1" smtClean="0">
                <a:solidFill>
                  <a:schemeClr val="tx1"/>
                </a:solidFill>
                <a:latin typeface="+mn-lt"/>
                <a:ea typeface="+mn-ea"/>
                <a:cs typeface="+mn-cs"/>
              </a:rPr>
              <a:t>divisum</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(A) Normal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of the pancreatic body (white arrow). (B) Coarse calcification in the pancreatic head (white arrow). (C) ERCP showing pancreas </a:t>
            </a:r>
            <a:r>
              <a:rPr lang="en-IN" sz="1200" b="0" kern="1200" dirty="0" err="1" smtClean="0">
                <a:solidFill>
                  <a:schemeClr val="tx1"/>
                </a:solidFill>
                <a:latin typeface="+mn-lt"/>
                <a:ea typeface="+mn-ea"/>
                <a:cs typeface="+mn-cs"/>
              </a:rPr>
              <a:t>divisum</a:t>
            </a:r>
            <a:r>
              <a:rPr lang="en-IN" sz="1200" b="0" kern="1200" dirty="0" smtClean="0">
                <a:solidFill>
                  <a:schemeClr val="tx1"/>
                </a:solidFill>
                <a:latin typeface="+mn-lt"/>
                <a:ea typeface="+mn-ea"/>
                <a:cs typeface="+mn-cs"/>
              </a:rPr>
              <a:t> with a normal dorsal duct and abnormal separate ventral duct (white arrow) with dilatation and irregularity of side branches.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37.6  Annular pancreas. </a:t>
            </a:r>
            <a:r>
              <a:rPr lang="en-IN" sz="1200" b="0" kern="1200" dirty="0" smtClean="0">
                <a:solidFill>
                  <a:schemeClr val="tx1"/>
                </a:solidFill>
                <a:latin typeface="+mn-lt"/>
                <a:ea typeface="+mn-ea"/>
                <a:cs typeface="+mn-cs"/>
              </a:rPr>
              <a:t>ERCP shows the main pancreatic duct (</a:t>
            </a:r>
            <a:r>
              <a:rPr lang="en-IN" sz="1200" b="0" kern="1200" dirty="0" err="1" smtClean="0">
                <a:solidFill>
                  <a:schemeClr val="tx1"/>
                </a:solidFill>
                <a:latin typeface="+mn-lt"/>
                <a:ea typeface="+mn-ea"/>
                <a:cs typeface="+mn-cs"/>
              </a:rPr>
              <a:t>mpd</a:t>
            </a:r>
            <a:r>
              <a:rPr lang="en-IN" sz="1200" b="0" kern="1200" dirty="0" smtClean="0">
                <a:solidFill>
                  <a:schemeClr val="tx1"/>
                </a:solidFill>
                <a:latin typeface="+mn-lt"/>
                <a:ea typeface="+mn-ea"/>
                <a:cs typeface="+mn-cs"/>
              </a:rPr>
              <a:t>) with the accessory duct surrounding the duodenum (arrows). </a:t>
            </a:r>
            <a:r>
              <a:rPr lang="en-IN" sz="1200" b="0" kern="1200" dirty="0" err="1" smtClean="0">
                <a:solidFill>
                  <a:schemeClr val="tx1"/>
                </a:solidFill>
                <a:latin typeface="+mn-lt"/>
                <a:ea typeface="+mn-ea"/>
                <a:cs typeface="+mn-cs"/>
              </a:rPr>
              <a:t>cbd</a:t>
            </a:r>
            <a:r>
              <a:rPr lang="en-IN" sz="1200" b="0" kern="1200" dirty="0" smtClean="0">
                <a:solidFill>
                  <a:schemeClr val="tx1"/>
                </a:solidFill>
                <a:latin typeface="+mn-lt"/>
                <a:ea typeface="+mn-ea"/>
                <a:cs typeface="+mn-cs"/>
              </a:rPr>
              <a:t> = common bile duct.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37.7  (A &amp; B) Cystic fibrosis</a:t>
            </a:r>
            <a:r>
              <a:rPr lang="en-IN" sz="1200" b="0" kern="1200" dirty="0" smtClean="0">
                <a:solidFill>
                  <a:schemeClr val="tx1"/>
                </a:solidFill>
                <a:latin typeface="+mn-lt"/>
                <a:ea typeface="+mn-ea"/>
                <a:cs typeface="+mn-cs"/>
              </a:rPr>
              <a:t>. (A) CT through the level of the body and tail of the pancreas (arrows) shows fatty replacement of the gland. (B) CT at the level of the pancreatic head (arrows) shows almost complete replacement of the pancreas by fat. Only a few strands of enhancing pancreatic parenchyma are identified.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37.8  (A &amp; B) von </a:t>
            </a:r>
            <a:r>
              <a:rPr lang="en-IN" sz="1200" b="1" kern="1200" dirty="0" err="1" smtClean="0">
                <a:solidFill>
                  <a:schemeClr val="tx1"/>
                </a:solidFill>
                <a:latin typeface="+mn-lt"/>
                <a:ea typeface="+mn-ea"/>
                <a:cs typeface="+mn-cs"/>
              </a:rPr>
              <a:t>Hippel</a:t>
            </a:r>
            <a:r>
              <a:rPr lang="en-IN" sz="1200" b="1" kern="1200" dirty="0" smtClean="0">
                <a:solidFill>
                  <a:schemeClr val="tx1"/>
                </a:solidFill>
                <a:latin typeface="+mn-lt"/>
                <a:ea typeface="+mn-ea"/>
                <a:cs typeface="+mn-cs"/>
              </a:rPr>
              <a:t>–Lindau disease</a:t>
            </a:r>
            <a:r>
              <a:rPr lang="en-IN" sz="1200" b="0" kern="1200" dirty="0" smtClean="0">
                <a:solidFill>
                  <a:schemeClr val="tx1"/>
                </a:solidFill>
                <a:latin typeface="+mn-lt"/>
                <a:ea typeface="+mn-ea"/>
                <a:cs typeface="+mn-cs"/>
              </a:rPr>
              <a:t>. (A) CT through the level of the head of the pancreas (open arrow) shows multiple small cysts and a central area of calcification (arrowhead) sited in a small serous cystadenoma. (B) Scan at the level of the body and tail of the pancreas (arrows) shows multiple cysts of different sizes. These were simple cysts, as distinct from the serous cystic neoplasm in the head of the pancreas.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37.9  (A &amp; B) Pancreatitis secondary to cholelithiasis. </a:t>
            </a:r>
            <a:r>
              <a:rPr lang="en-IN" sz="1200" b="0" kern="1200" dirty="0" smtClean="0">
                <a:solidFill>
                  <a:schemeClr val="tx1"/>
                </a:solidFill>
                <a:latin typeface="+mn-lt"/>
                <a:ea typeface="+mn-ea"/>
                <a:cs typeface="+mn-cs"/>
              </a:rPr>
              <a:t>(A) Axial CT shows dilated CBD with contained calculus. (B) Reformatted image of dilated duct with stone.</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37.12  (A &amp; B) Acute necrotizing pancreatitis. </a:t>
            </a:r>
            <a:r>
              <a:rPr lang="en-IN" sz="1200" b="0" kern="1200" dirty="0" smtClean="0">
                <a:solidFill>
                  <a:schemeClr val="tx1"/>
                </a:solidFill>
                <a:latin typeface="+mn-lt"/>
                <a:ea typeface="+mn-ea"/>
                <a:cs typeface="+mn-cs"/>
              </a:rPr>
              <a:t>(A) Dynamic CT shows enlargement of the pancreatic head, ascites and perirenal fluid collections. (B) Largely necrotic, </a:t>
            </a:r>
            <a:r>
              <a:rPr lang="en-IN" sz="1200" b="0" kern="1200" dirty="0" err="1" smtClean="0">
                <a:solidFill>
                  <a:schemeClr val="tx1"/>
                </a:solidFill>
                <a:latin typeface="+mn-lt"/>
                <a:ea typeface="+mn-ea"/>
                <a:cs typeface="+mn-cs"/>
              </a:rPr>
              <a:t>nonenhancing</a:t>
            </a:r>
            <a:r>
              <a:rPr lang="en-IN" sz="1200" b="0" kern="1200" dirty="0" smtClean="0">
                <a:solidFill>
                  <a:schemeClr val="tx1"/>
                </a:solidFill>
                <a:latin typeface="+mn-lt"/>
                <a:ea typeface="+mn-ea"/>
                <a:cs typeface="+mn-cs"/>
              </a:rPr>
              <a:t> body and tail of pancreas.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37.13  Infected pancreatic necrosis. </a:t>
            </a:r>
            <a:r>
              <a:rPr lang="en-IN" sz="1200" b="0" kern="1200" dirty="0" smtClean="0">
                <a:solidFill>
                  <a:schemeClr val="tx1"/>
                </a:solidFill>
                <a:latin typeface="+mn-lt"/>
                <a:ea typeface="+mn-ea"/>
                <a:cs typeface="+mn-cs"/>
              </a:rPr>
              <a:t>Dynamic CT shows </a:t>
            </a:r>
            <a:r>
              <a:rPr lang="en-IN" sz="1200" b="0" kern="1200" dirty="0" err="1" smtClean="0">
                <a:solidFill>
                  <a:schemeClr val="tx1"/>
                </a:solidFill>
                <a:latin typeface="+mn-lt"/>
                <a:ea typeface="+mn-ea"/>
                <a:cs typeface="+mn-cs"/>
              </a:rPr>
              <a:t>nonenhancement</a:t>
            </a:r>
            <a:r>
              <a:rPr lang="en-IN" sz="1200" b="0" kern="1200" dirty="0" smtClean="0">
                <a:solidFill>
                  <a:schemeClr val="tx1"/>
                </a:solidFill>
                <a:latin typeface="+mn-lt"/>
                <a:ea typeface="+mn-ea"/>
                <a:cs typeface="+mn-cs"/>
              </a:rPr>
              <a:t> of pancreatic tissue with secondary gas forming infection.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37.15  Pancreatic abscess containing necrotic debris. </a:t>
            </a:r>
            <a:r>
              <a:rPr lang="en-IN" sz="1200" b="0" kern="1200" dirty="0" smtClean="0">
                <a:solidFill>
                  <a:schemeClr val="tx1"/>
                </a:solidFill>
                <a:latin typeface="+mn-lt"/>
                <a:ea typeface="+mn-ea"/>
                <a:cs typeface="+mn-cs"/>
              </a:rPr>
              <a:t>The more solid necrotic tissue contained within the abscess will not be adequately drained by percutaneous catheter drainage. The collection was successfully drained surgically.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14.8  Invasive thymoma </a:t>
            </a:r>
            <a:r>
              <a:rPr lang="en-IN" sz="1200" b="0" kern="1200" dirty="0" smtClean="0">
                <a:solidFill>
                  <a:schemeClr val="tx1"/>
                </a:solidFill>
                <a:latin typeface="+mn-lt"/>
                <a:ea typeface="+mn-ea"/>
                <a:cs typeface="+mn-cs"/>
              </a:rPr>
              <a:t>in a young man. (A) Shows a lobular anterior mediastinal mass associated with a pleural effusion. (B) Image obtained through the lower chest demonstrates mixed soft tissue (arrows) and fluid attenuation owing to transpleural spread of tumour.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37.16  Developing pancreatic pseudocyst. </a:t>
            </a:r>
            <a:r>
              <a:rPr lang="en-IN" sz="1200" b="0" kern="1200" dirty="0" smtClean="0">
                <a:solidFill>
                  <a:schemeClr val="tx1"/>
                </a:solidFill>
                <a:latin typeface="+mn-lt"/>
                <a:ea typeface="+mn-ea"/>
                <a:cs typeface="+mn-cs"/>
              </a:rPr>
              <a:t>Three weeks after the onset of acute pancreatitis, a fluid collection persists. This is developing a thin capsule.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14.9  Teratoma </a:t>
            </a:r>
            <a:r>
              <a:rPr lang="en-IN" sz="1200" b="0" kern="1200" dirty="0" smtClean="0">
                <a:solidFill>
                  <a:schemeClr val="tx1"/>
                </a:solidFill>
                <a:latin typeface="+mn-lt"/>
                <a:ea typeface="+mn-ea"/>
                <a:cs typeface="+mn-cs"/>
              </a:rPr>
              <a:t>in a young man undergoing an immigration chest radiograph. (A) There are no specific features on the plain radiograph to indicate the nature of the mass. (B) CT demonstrates that the opacity visible on the chest radiograph is well defined and contains soft tissue and fat densities.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14.10  Malignant germ-cell tumour </a:t>
            </a:r>
            <a:r>
              <a:rPr lang="en-IN" sz="1200" b="0" kern="1200" dirty="0" smtClean="0">
                <a:solidFill>
                  <a:schemeClr val="tx1"/>
                </a:solidFill>
                <a:latin typeface="+mn-lt"/>
                <a:ea typeface="+mn-ea"/>
                <a:cs typeface="+mn-cs"/>
              </a:rPr>
              <a:t>in a 25 year old man presenting with chest pain, dyspnoea, malaise and features of pericardial tamponade. The CT shows a lobular asymmetrical mass with low attenuation areas corresponding to necrotic tumour intersected by neoplastic septation.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14.18  (A,B) Acute lymphocytic leukaemia </a:t>
            </a:r>
            <a:r>
              <a:rPr lang="en-IN" sz="1200" b="0" kern="1200" dirty="0" smtClean="0">
                <a:solidFill>
                  <a:schemeClr val="tx1"/>
                </a:solidFill>
                <a:latin typeface="+mn-lt"/>
                <a:ea typeface="+mn-ea"/>
                <a:cs typeface="+mn-cs"/>
              </a:rPr>
              <a:t>in a 9-year-old boy showing rapid resolution of massive mediastinal adenopathy following chemotherapy. The two radiographs were taken 7 d apart. </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14.19  Oesophageal duplication cyst </a:t>
            </a:r>
            <a:r>
              <a:rPr lang="en-IN" sz="1200" b="0" kern="1200" dirty="0" smtClean="0">
                <a:solidFill>
                  <a:schemeClr val="tx1"/>
                </a:solidFill>
                <a:latin typeface="+mn-lt"/>
                <a:ea typeface="+mn-ea"/>
                <a:cs typeface="+mn-cs"/>
              </a:rPr>
              <a:t>on (A) chest radiography and (B) CT. This case shows the typical features of a well-defined spherical mass projecting from the mediastinum</a:t>
            </a:r>
          </a:p>
          <a:p>
            <a:endParaRPr lang="en-IN" b="0" dirty="0"/>
          </a:p>
        </p:txBody>
      </p:sp>
      <p:sp>
        <p:nvSpPr>
          <p:cNvPr id="4" name="Slide Number Placeholder 3"/>
          <p:cNvSpPr>
            <a:spLocks noGrp="1"/>
          </p:cNvSpPr>
          <p:nvPr>
            <p:ph type="sldNum" sz="quarter" idx="10"/>
          </p:nvPr>
        </p:nvSpPr>
        <p:spPr/>
        <p:txBody>
          <a:bodyPr/>
          <a:lstStyle/>
          <a:p>
            <a:fld id="{5934446B-A640-46DC-AEB1-93DC108A8845}"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14.20  Bronchogenic cyst. </a:t>
            </a:r>
            <a:r>
              <a:rPr lang="en-IN" sz="1200" b="0" kern="1200" dirty="0" smtClean="0">
                <a:solidFill>
                  <a:schemeClr val="tx1"/>
                </a:solidFill>
                <a:latin typeface="+mn-lt"/>
                <a:ea typeface="+mn-ea"/>
                <a:cs typeface="+mn-cs"/>
              </a:rPr>
              <a:t>(A) Bronchogenic cyst in right paratracheal area in a young asymptomatic man. (B) In this instance the CT attenuation was almost the same as that of the other soft tissue structures and it was not possible to predict the cystic nature of the mass. The cyst was surgically removed. </a:t>
            </a:r>
          </a:p>
          <a:p>
            <a:endParaRPr lang="en-IN" dirty="0"/>
          </a:p>
        </p:txBody>
      </p:sp>
      <p:sp>
        <p:nvSpPr>
          <p:cNvPr id="4" name="Slide Number Placeholder 3"/>
          <p:cNvSpPr>
            <a:spLocks noGrp="1"/>
          </p:cNvSpPr>
          <p:nvPr>
            <p:ph type="sldNum" sz="quarter" idx="10"/>
          </p:nvPr>
        </p:nvSpPr>
        <p:spPr/>
        <p:txBody>
          <a:bodyPr/>
          <a:lstStyle/>
          <a:p>
            <a:fld id="{5934446B-A640-46DC-AEB1-93DC108A8845}"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9" name="Picture 3"/>
          <p:cNvPicPr>
            <a:picLocks noGrp="1" noChangeAspect="1" noChangeArrowheads="1"/>
          </p:cNvPicPr>
          <p:nvPr>
            <p:ph idx="1"/>
          </p:nvPr>
        </p:nvPicPr>
        <p:blipFill>
          <a:blip r:embed="rId3"/>
          <a:srcRect r="61333"/>
          <a:stretch>
            <a:fillRect/>
          </a:stretch>
        </p:blipFill>
        <p:spPr bwMode="auto">
          <a:xfrm>
            <a:off x="533400" y="262102"/>
            <a:ext cx="4876800" cy="6117020"/>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l="39333"/>
          <a:stretch>
            <a:fillRect/>
          </a:stretch>
        </p:blipFill>
        <p:spPr bwMode="auto">
          <a:xfrm>
            <a:off x="5600700" y="2043113"/>
            <a:ext cx="3467100" cy="27717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2057400" y="76200"/>
            <a:ext cx="5181600" cy="664307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909669" y="1600200"/>
            <a:ext cx="5324662" cy="45259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714500" y="1729581"/>
            <a:ext cx="5715000" cy="4267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714500" y="1801019"/>
            <a:ext cx="5715000" cy="412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20937" y="1676401"/>
            <a:ext cx="8794463" cy="32392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714500" y="2601119"/>
            <a:ext cx="5715000" cy="25241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116541" y="2286000"/>
            <a:ext cx="8875059" cy="2514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r="43333"/>
          <a:stretch>
            <a:fillRect/>
          </a:stretch>
        </p:blipFill>
        <p:spPr bwMode="auto">
          <a:xfrm>
            <a:off x="228599" y="228600"/>
            <a:ext cx="7437704" cy="45720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l="58000"/>
          <a:stretch>
            <a:fillRect/>
          </a:stretch>
        </p:blipFill>
        <p:spPr bwMode="auto">
          <a:xfrm>
            <a:off x="6629400" y="4791075"/>
            <a:ext cx="2400300" cy="19907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r="36667"/>
          <a:stretch>
            <a:fillRect/>
          </a:stretch>
        </p:blipFill>
        <p:spPr bwMode="auto">
          <a:xfrm>
            <a:off x="82061" y="76200"/>
            <a:ext cx="8909539" cy="45720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l="63333"/>
          <a:stretch>
            <a:fillRect/>
          </a:stretch>
        </p:blipFill>
        <p:spPr bwMode="auto">
          <a:xfrm>
            <a:off x="6629400" y="4606636"/>
            <a:ext cx="2400300" cy="212753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l="64667"/>
          <a:stretch>
            <a:fillRect/>
          </a:stretch>
        </p:blipFill>
        <p:spPr bwMode="auto">
          <a:xfrm>
            <a:off x="3581400" y="4189023"/>
            <a:ext cx="2400300" cy="259277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r="36667"/>
          <a:stretch>
            <a:fillRect/>
          </a:stretch>
        </p:blipFill>
        <p:spPr bwMode="auto">
          <a:xfrm>
            <a:off x="1066800" y="0"/>
            <a:ext cx="6907081" cy="4162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2214727" y="1600200"/>
            <a:ext cx="4714545" cy="45259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t="22727" r="50000"/>
          <a:stretch>
            <a:fillRect/>
          </a:stretch>
        </p:blipFill>
        <p:spPr bwMode="auto">
          <a:xfrm>
            <a:off x="76200" y="37592"/>
            <a:ext cx="6705601" cy="3696208"/>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l="50000"/>
          <a:stretch>
            <a:fillRect/>
          </a:stretch>
        </p:blipFill>
        <p:spPr bwMode="auto">
          <a:xfrm>
            <a:off x="4905998" y="3791204"/>
            <a:ext cx="4085602" cy="291439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1506" name="Picture 2"/>
          <p:cNvPicPr>
            <a:picLocks noChangeAspect="1" noChangeArrowheads="1"/>
          </p:cNvPicPr>
          <p:nvPr/>
        </p:nvPicPr>
        <p:blipFill>
          <a:blip r:embed="rId3"/>
          <a:srcRect/>
          <a:stretch>
            <a:fillRect/>
          </a:stretch>
        </p:blipFill>
        <p:spPr bwMode="auto">
          <a:xfrm>
            <a:off x="1524000" y="115957"/>
            <a:ext cx="6096000" cy="662608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2530713" y="251618"/>
            <a:ext cx="4251087" cy="607298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ChangeAspect="1" noChangeArrowheads="1"/>
          </p:cNvPicPr>
          <p:nvPr/>
        </p:nvPicPr>
        <p:blipFill>
          <a:blip r:embed="rId3"/>
          <a:srcRect b="47273"/>
          <a:stretch>
            <a:fillRect/>
          </a:stretch>
        </p:blipFill>
        <p:spPr bwMode="auto">
          <a:xfrm>
            <a:off x="76200" y="38099"/>
            <a:ext cx="8763000" cy="4667163"/>
          </a:xfrm>
          <a:prstGeom prst="rect">
            <a:avLst/>
          </a:prstGeom>
          <a:noFill/>
          <a:ln w="9525">
            <a:noFill/>
            <a:miter lim="800000"/>
            <a:headEnd/>
            <a:tailEnd/>
          </a:ln>
          <a:effectLst/>
        </p:spPr>
      </p:pic>
      <p:pic>
        <p:nvPicPr>
          <p:cNvPr id="23555" name="Picture 3"/>
          <p:cNvPicPr>
            <a:picLocks noGrp="1" noChangeAspect="1" noChangeArrowheads="1"/>
          </p:cNvPicPr>
          <p:nvPr>
            <p:ph idx="1"/>
          </p:nvPr>
        </p:nvPicPr>
        <p:blipFill>
          <a:blip r:embed="rId3"/>
          <a:srcRect t="53876"/>
          <a:stretch>
            <a:fillRect/>
          </a:stretch>
        </p:blipFill>
        <p:spPr bwMode="auto">
          <a:xfrm>
            <a:off x="4587097" y="4694237"/>
            <a:ext cx="4480703" cy="208756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4578" name="Picture 2"/>
          <p:cNvPicPr>
            <a:picLocks noChangeAspect="1" noChangeArrowheads="1"/>
          </p:cNvPicPr>
          <p:nvPr/>
        </p:nvPicPr>
        <p:blipFill>
          <a:blip r:embed="rId3"/>
          <a:srcRect/>
          <a:stretch>
            <a:fillRect/>
          </a:stretch>
        </p:blipFill>
        <p:spPr bwMode="auto">
          <a:xfrm>
            <a:off x="152400" y="1066800"/>
            <a:ext cx="8889999" cy="48006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5602" name="Picture 2"/>
          <p:cNvPicPr>
            <a:picLocks noChangeAspect="1" noChangeArrowheads="1"/>
          </p:cNvPicPr>
          <p:nvPr/>
        </p:nvPicPr>
        <p:blipFill>
          <a:blip r:embed="rId3"/>
          <a:srcRect/>
          <a:stretch>
            <a:fillRect/>
          </a:stretch>
        </p:blipFill>
        <p:spPr bwMode="auto">
          <a:xfrm>
            <a:off x="1714500" y="881063"/>
            <a:ext cx="5715000" cy="50958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p:cNvPicPr>
            <a:picLocks noChangeAspect="1" noChangeArrowheads="1"/>
          </p:cNvPicPr>
          <p:nvPr/>
        </p:nvPicPr>
        <p:blipFill>
          <a:blip r:embed="rId3"/>
          <a:srcRect/>
          <a:stretch>
            <a:fillRect/>
          </a:stretch>
        </p:blipFill>
        <p:spPr bwMode="auto">
          <a:xfrm>
            <a:off x="533400" y="359664"/>
            <a:ext cx="8001000" cy="608076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r="34000"/>
          <a:stretch>
            <a:fillRect/>
          </a:stretch>
        </p:blipFill>
        <p:spPr bwMode="auto">
          <a:xfrm>
            <a:off x="76200" y="76200"/>
            <a:ext cx="7376160" cy="4191000"/>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l="66000" t="21556"/>
          <a:stretch>
            <a:fillRect/>
          </a:stretch>
        </p:blipFill>
        <p:spPr bwMode="auto">
          <a:xfrm>
            <a:off x="6172200" y="4271028"/>
            <a:ext cx="2819400" cy="243933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ChangeAspect="1" noChangeArrowheads="1"/>
          </p:cNvPicPr>
          <p:nvPr/>
        </p:nvPicPr>
        <p:blipFill>
          <a:blip r:embed="rId3"/>
          <a:srcRect r="36667"/>
          <a:stretch>
            <a:fillRect/>
          </a:stretch>
        </p:blipFill>
        <p:spPr bwMode="auto">
          <a:xfrm>
            <a:off x="76200" y="76200"/>
            <a:ext cx="6985494" cy="4724400"/>
          </a:xfrm>
          <a:prstGeom prst="rect">
            <a:avLst/>
          </a:prstGeom>
          <a:noFill/>
          <a:ln w="9525">
            <a:noFill/>
            <a:miter lim="800000"/>
            <a:headEnd/>
            <a:tailEnd/>
          </a:ln>
          <a:effectLst/>
        </p:spPr>
      </p:pic>
      <p:pic>
        <p:nvPicPr>
          <p:cNvPr id="28675" name="Picture 3"/>
          <p:cNvPicPr>
            <a:picLocks noGrp="1" noChangeAspect="1" noChangeArrowheads="1"/>
          </p:cNvPicPr>
          <p:nvPr>
            <p:ph idx="1"/>
          </p:nvPr>
        </p:nvPicPr>
        <p:blipFill>
          <a:blip r:embed="rId3"/>
          <a:srcRect l="62000" t="22925"/>
          <a:stretch>
            <a:fillRect/>
          </a:stretch>
        </p:blipFill>
        <p:spPr bwMode="auto">
          <a:xfrm>
            <a:off x="6819900" y="4818856"/>
            <a:ext cx="2171700" cy="188674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r="35333"/>
          <a:stretch>
            <a:fillRect/>
          </a:stretch>
        </p:blipFill>
        <p:spPr bwMode="auto">
          <a:xfrm>
            <a:off x="76200" y="762000"/>
            <a:ext cx="6813472" cy="4267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64667" t="20370" b="7202"/>
          <a:stretch>
            <a:fillRect/>
          </a:stretch>
        </p:blipFill>
        <p:spPr bwMode="auto">
          <a:xfrm>
            <a:off x="6773141" y="2743200"/>
            <a:ext cx="2294659"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ChangeAspect="1" noChangeArrowheads="1"/>
          </p:cNvPicPr>
          <p:nvPr/>
        </p:nvPicPr>
        <p:blipFill>
          <a:blip r:embed="rId3"/>
          <a:srcRect r="50000"/>
          <a:stretch>
            <a:fillRect/>
          </a:stretch>
        </p:blipFill>
        <p:spPr bwMode="auto">
          <a:xfrm>
            <a:off x="38100" y="66675"/>
            <a:ext cx="6134100" cy="5582031"/>
          </a:xfrm>
          <a:prstGeom prst="rect">
            <a:avLst/>
          </a:prstGeom>
          <a:noFill/>
          <a:ln w="9525">
            <a:noFill/>
            <a:miter lim="800000"/>
            <a:headEnd/>
            <a:tailEnd/>
          </a:ln>
          <a:effectLst/>
        </p:spPr>
      </p:pic>
      <p:pic>
        <p:nvPicPr>
          <p:cNvPr id="29699" name="Picture 3"/>
          <p:cNvPicPr>
            <a:picLocks noGrp="1" noChangeAspect="1" noChangeArrowheads="1"/>
          </p:cNvPicPr>
          <p:nvPr>
            <p:ph idx="1"/>
          </p:nvPr>
        </p:nvPicPr>
        <p:blipFill>
          <a:blip r:embed="rId3"/>
          <a:srcRect l="50000"/>
          <a:stretch>
            <a:fillRect/>
          </a:stretch>
        </p:blipFill>
        <p:spPr bwMode="auto">
          <a:xfrm>
            <a:off x="6210300" y="4181475"/>
            <a:ext cx="2857500" cy="260032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r="57333"/>
          <a:stretch>
            <a:fillRect/>
          </a:stretch>
        </p:blipFill>
        <p:spPr bwMode="auto">
          <a:xfrm>
            <a:off x="76199" y="76200"/>
            <a:ext cx="5761913" cy="632460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l="43333"/>
          <a:stretch>
            <a:fillRect/>
          </a:stretch>
        </p:blipFill>
        <p:spPr bwMode="auto">
          <a:xfrm>
            <a:off x="5829300" y="4105275"/>
            <a:ext cx="3238500" cy="26765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117151" y="1828800"/>
            <a:ext cx="8843650" cy="4038600"/>
          </a:xfrm>
          <a:prstGeom prst="rect">
            <a:avLst/>
          </a:prstGeom>
          <a:noFill/>
          <a:ln w="9525">
            <a:noFill/>
            <a:miter lim="800000"/>
            <a:headEnd/>
            <a:tailEnd/>
          </a:ln>
          <a:effectLst/>
        </p:spPr>
      </p:pic>
      <p:sp>
        <p:nvSpPr>
          <p:cNvPr id="5" name="TextBox 4"/>
          <p:cNvSpPr txBox="1"/>
          <p:nvPr/>
        </p:nvSpPr>
        <p:spPr>
          <a:xfrm>
            <a:off x="304800" y="5867400"/>
            <a:ext cx="4419600" cy="646331"/>
          </a:xfrm>
          <a:prstGeom prst="rect">
            <a:avLst/>
          </a:prstGeom>
          <a:noFill/>
        </p:spPr>
        <p:txBody>
          <a:bodyPr wrap="square" rtlCol="0">
            <a:spAutoFit/>
          </a:bodyPr>
          <a:lstStyle/>
          <a:p>
            <a:r>
              <a:rPr lang="en-IN" dirty="0" smtClean="0"/>
              <a:t>(A) Normal anatomy as demonstrated on MRCP</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2770" name="Picture 2"/>
          <p:cNvPicPr>
            <a:picLocks noChangeAspect="1" noChangeArrowheads="1"/>
          </p:cNvPicPr>
          <p:nvPr/>
        </p:nvPicPr>
        <p:blipFill>
          <a:blip r:embed="rId3"/>
          <a:srcRect/>
          <a:stretch>
            <a:fillRect/>
          </a:stretch>
        </p:blipFill>
        <p:spPr bwMode="auto">
          <a:xfrm>
            <a:off x="457200" y="322326"/>
            <a:ext cx="8252812" cy="623087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p:cNvPicPr>
            <a:picLocks noChangeAspect="1" noChangeArrowheads="1"/>
          </p:cNvPicPr>
          <p:nvPr/>
        </p:nvPicPr>
        <p:blipFill>
          <a:blip r:embed="rId3"/>
          <a:srcRect/>
          <a:stretch>
            <a:fillRect/>
          </a:stretch>
        </p:blipFill>
        <p:spPr bwMode="auto">
          <a:xfrm>
            <a:off x="2643188" y="571500"/>
            <a:ext cx="3857625" cy="5715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p:cNvPicPr>
            <a:picLocks noChangeAspect="1" noChangeArrowheads="1"/>
          </p:cNvPicPr>
          <p:nvPr/>
        </p:nvPicPr>
        <p:blipFill>
          <a:blip r:embed="rId3"/>
          <a:srcRect/>
          <a:stretch>
            <a:fillRect/>
          </a:stretch>
        </p:blipFill>
        <p:spPr bwMode="auto">
          <a:xfrm>
            <a:off x="1714500" y="2209800"/>
            <a:ext cx="57150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5842" name="Picture 2"/>
          <p:cNvPicPr>
            <a:picLocks noChangeAspect="1" noChangeArrowheads="1"/>
          </p:cNvPicPr>
          <p:nvPr/>
        </p:nvPicPr>
        <p:blipFill>
          <a:blip r:embed="rId3"/>
          <a:srcRect/>
          <a:stretch>
            <a:fillRect/>
          </a:stretch>
        </p:blipFill>
        <p:spPr bwMode="auto">
          <a:xfrm>
            <a:off x="325500" y="1524000"/>
            <a:ext cx="8437500" cy="3571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6866" name="Picture 2"/>
          <p:cNvPicPr>
            <a:picLocks noChangeAspect="1" noChangeArrowheads="1"/>
          </p:cNvPicPr>
          <p:nvPr/>
        </p:nvPicPr>
        <p:blipFill>
          <a:blip r:embed="rId3"/>
          <a:srcRect/>
          <a:stretch>
            <a:fillRect/>
          </a:stretch>
        </p:blipFill>
        <p:spPr bwMode="auto">
          <a:xfrm>
            <a:off x="1714500" y="2571750"/>
            <a:ext cx="5715000" cy="17145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7890" name="Picture 2"/>
          <p:cNvPicPr>
            <a:picLocks noChangeAspect="1" noChangeArrowheads="1"/>
          </p:cNvPicPr>
          <p:nvPr/>
        </p:nvPicPr>
        <p:blipFill>
          <a:blip r:embed="rId3"/>
          <a:srcRect/>
          <a:stretch>
            <a:fillRect/>
          </a:stretch>
        </p:blipFill>
        <p:spPr bwMode="auto">
          <a:xfrm>
            <a:off x="1714500" y="2319338"/>
            <a:ext cx="5715000" cy="22193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8914" name="Picture 2"/>
          <p:cNvPicPr>
            <a:picLocks noChangeAspect="1" noChangeArrowheads="1"/>
          </p:cNvPicPr>
          <p:nvPr/>
        </p:nvPicPr>
        <p:blipFill>
          <a:blip r:embed="rId3"/>
          <a:srcRect/>
          <a:stretch>
            <a:fillRect/>
          </a:stretch>
        </p:blipFill>
        <p:spPr bwMode="auto">
          <a:xfrm>
            <a:off x="1714500" y="1333500"/>
            <a:ext cx="5715000" cy="4191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r="27333"/>
          <a:stretch>
            <a:fillRect/>
          </a:stretch>
        </p:blipFill>
        <p:spPr bwMode="auto">
          <a:xfrm>
            <a:off x="76199" y="1066800"/>
            <a:ext cx="6927391" cy="3733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72667" t="19362"/>
          <a:stretch>
            <a:fillRect/>
          </a:stretch>
        </p:blipFill>
        <p:spPr bwMode="auto">
          <a:xfrm>
            <a:off x="7071923" y="2843212"/>
            <a:ext cx="1957777" cy="2262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9938" name="Picture 2"/>
          <p:cNvPicPr>
            <a:picLocks noChangeAspect="1" noChangeArrowheads="1"/>
          </p:cNvPicPr>
          <p:nvPr/>
        </p:nvPicPr>
        <p:blipFill>
          <a:blip r:embed="rId3"/>
          <a:srcRect/>
          <a:stretch>
            <a:fillRect/>
          </a:stretch>
        </p:blipFill>
        <p:spPr bwMode="auto">
          <a:xfrm>
            <a:off x="1714500" y="1023938"/>
            <a:ext cx="5715000" cy="481012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62" name="Picture 2"/>
          <p:cNvPicPr>
            <a:picLocks noChangeAspect="1" noChangeArrowheads="1"/>
          </p:cNvPicPr>
          <p:nvPr/>
        </p:nvPicPr>
        <p:blipFill>
          <a:blip r:embed="rId3"/>
          <a:srcRect/>
          <a:stretch>
            <a:fillRect/>
          </a:stretch>
        </p:blipFill>
        <p:spPr bwMode="auto">
          <a:xfrm>
            <a:off x="1714500" y="1081088"/>
            <a:ext cx="5715000" cy="46958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279291" y="1752600"/>
            <a:ext cx="8679051"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714500" y="2453481"/>
            <a:ext cx="5715000" cy="2819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714500" y="2143919"/>
            <a:ext cx="5715000" cy="34385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6220" y="1752600"/>
            <a:ext cx="9110870" cy="4191000"/>
          </a:xfrm>
          <a:prstGeom prst="rect">
            <a:avLst/>
          </a:prstGeom>
          <a:noFill/>
          <a:ln w="9525">
            <a:noFill/>
            <a:miter lim="800000"/>
            <a:headEnd/>
            <a:tailEnd/>
          </a:ln>
          <a:effectLst/>
        </p:spPr>
      </p:pic>
      <p:sp>
        <p:nvSpPr>
          <p:cNvPr id="5" name="TextBox 4"/>
          <p:cNvSpPr txBox="1"/>
          <p:nvPr/>
        </p:nvSpPr>
        <p:spPr>
          <a:xfrm>
            <a:off x="228600" y="6248400"/>
            <a:ext cx="8382000" cy="369332"/>
          </a:xfrm>
          <a:prstGeom prst="rect">
            <a:avLst/>
          </a:prstGeom>
          <a:noFill/>
        </p:spPr>
        <p:txBody>
          <a:bodyPr wrap="square" rtlCol="0">
            <a:spAutoFit/>
          </a:bodyPr>
          <a:lstStyle/>
          <a:p>
            <a:pPr algn="ctr">
              <a:defRPr/>
            </a:pPr>
            <a:r>
              <a:rPr lang="en-IN" dirty="0" smtClean="0"/>
              <a:t>9-year-old boy </a:t>
            </a:r>
            <a:r>
              <a:rPr lang="en-IN" dirty="0" smtClean="0"/>
              <a:t>. The </a:t>
            </a:r>
            <a:r>
              <a:rPr lang="en-IN" dirty="0" smtClean="0"/>
              <a:t>two radiographs were taken 7 d apart. </a:t>
            </a:r>
            <a:endParaRPr lang="en-IN"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r="51333"/>
          <a:stretch>
            <a:fillRect/>
          </a:stretch>
        </p:blipFill>
        <p:spPr bwMode="auto">
          <a:xfrm>
            <a:off x="76199" y="685800"/>
            <a:ext cx="5943601" cy="559756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l="48000"/>
          <a:stretch>
            <a:fillRect/>
          </a:stretch>
        </p:blipFill>
        <p:spPr bwMode="auto">
          <a:xfrm>
            <a:off x="6096000" y="2133600"/>
            <a:ext cx="2971800" cy="26193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142</Words>
  <Application>Microsoft Office PowerPoint</Application>
  <PresentationFormat>On-screen Show (4:3)</PresentationFormat>
  <Paragraphs>87</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12</cp:revision>
  <dcterms:created xsi:type="dcterms:W3CDTF">2006-08-16T00:00:00Z</dcterms:created>
  <dcterms:modified xsi:type="dcterms:W3CDTF">2010-08-14T13:06:49Z</dcterms:modified>
</cp:coreProperties>
</file>