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8239" autoAdjust="0"/>
  </p:normalViewPr>
  <p:slideViewPr>
    <p:cSldViewPr>
      <p:cViewPr varScale="1">
        <p:scale>
          <a:sx n="61" d="100"/>
          <a:sy n="61" d="100"/>
        </p:scale>
        <p:origin x="-141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8FC9AB-1543-42F1-A4DD-8860715F851F}" type="datetimeFigureOut">
              <a:rPr lang="en-US" smtClean="0"/>
              <a:t>8/14/2010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7241D0-95AF-44CD-B159-23B1F31CC6AA}"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19.21  </a:t>
            </a:r>
            <a:r>
              <a:rPr lang="en-IN" sz="1200" b="1" kern="1200" dirty="0" err="1" smtClean="0">
                <a:solidFill>
                  <a:schemeClr val="tx1"/>
                </a:solidFill>
                <a:latin typeface="+mn-lt"/>
                <a:ea typeface="+mn-ea"/>
                <a:cs typeface="+mn-cs"/>
              </a:rPr>
              <a:t>Sjögren's</a:t>
            </a:r>
            <a:r>
              <a:rPr lang="en-IN" sz="1200" b="1" kern="1200" dirty="0" smtClean="0">
                <a:solidFill>
                  <a:schemeClr val="tx1"/>
                </a:solidFill>
                <a:latin typeface="+mn-lt"/>
                <a:ea typeface="+mn-ea"/>
                <a:cs typeface="+mn-cs"/>
              </a:rPr>
              <a:t> syndrome—lymphoid interstitial pneumonia and amyloid. </a:t>
            </a:r>
            <a:r>
              <a:rPr lang="en-IN" sz="1200" b="0" kern="1200" dirty="0" smtClean="0">
                <a:solidFill>
                  <a:schemeClr val="tx1"/>
                </a:solidFill>
                <a:latin typeface="+mn-lt"/>
                <a:ea typeface="+mn-ea"/>
                <a:cs typeface="+mn-cs"/>
              </a:rPr>
              <a:t>There are numerous thin-walled cysts in association with multiple irregular solid nodules, some of which are heavily calcified. Histopathological examination showed marked thickening of the interstitium with an infiltrate of small, mature lymphocytes and plasma cells. Multiple deposits of amyloid were seen throughout the specimen and there was no evidence of malignancy.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18.5  CT showing </a:t>
            </a:r>
            <a:r>
              <a:rPr lang="en-IN" sz="1200" b="1" kern="1200" dirty="0" smtClean="0">
                <a:solidFill>
                  <a:schemeClr val="tx1"/>
                </a:solidFill>
                <a:latin typeface="+mn-lt"/>
                <a:ea typeface="+mn-ea"/>
                <a:cs typeface="+mn-cs"/>
              </a:rPr>
              <a:t>cavitating squamous cell carcinoma. </a:t>
            </a:r>
            <a:r>
              <a:rPr lang="en-IN" sz="1200" b="0" kern="1200" dirty="0" smtClean="0">
                <a:solidFill>
                  <a:schemeClr val="tx1"/>
                </a:solidFill>
                <a:latin typeface="+mn-lt"/>
                <a:ea typeface="+mn-ea"/>
                <a:cs typeface="+mn-cs"/>
              </a:rPr>
              <a:t>The wall of the cavity is variable in thickness</a:t>
            </a:r>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18.6  Calcified infectious granuloma engulfed by lung cancer. </a:t>
            </a:r>
            <a:r>
              <a:rPr lang="en-IN" sz="1200" b="0" kern="1200" dirty="0" smtClean="0">
                <a:solidFill>
                  <a:schemeClr val="tx1"/>
                </a:solidFill>
                <a:latin typeface="+mn-lt"/>
                <a:ea typeface="+mn-ea"/>
                <a:cs typeface="+mn-cs"/>
              </a:rPr>
              <a:t>CT shows a cluster of densely calcified small nodules almost at the centre of a small carcinoma.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7241D0-95AF-44CD-B159-23B1F31CC6AA}"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18.8  Lobe collapse</a:t>
            </a:r>
            <a:r>
              <a:rPr lang="en-IN" sz="1200" b="0" kern="1200" dirty="0" smtClean="0">
                <a:solidFill>
                  <a:schemeClr val="tx1"/>
                </a:solidFill>
                <a:latin typeface="+mn-lt"/>
                <a:ea typeface="+mn-ea"/>
                <a:cs typeface="+mn-cs"/>
              </a:rPr>
              <a:t>. (A) Collapse of a lobe around a central mass. (B) The middle lobe has undergone collapse, but there is a central mass causing the central portion of both the oblique and horizontal fissures to bulge outwards (arrows).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18.10  Dense hilum. </a:t>
            </a:r>
            <a:r>
              <a:rPr lang="en-IN" sz="1200" b="0" kern="1200" dirty="0" smtClean="0">
                <a:solidFill>
                  <a:schemeClr val="tx1"/>
                </a:solidFill>
                <a:latin typeface="+mn-lt"/>
                <a:ea typeface="+mn-ea"/>
                <a:cs typeface="+mn-cs"/>
              </a:rPr>
              <a:t>The right hilum is dense owing to a mass superimposed directly over it. The mass proved to be a squamous cell carcinoma</a:t>
            </a:r>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18.11  Massive mediastinal adenopathy in a patient with small (oat) cell carcinoma of the bronchus. The primary carcinoma is not visible because it lies centrally in the bronchial tree.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18.12  </a:t>
            </a:r>
            <a:r>
              <a:rPr lang="en-IN" sz="1200" b="1" kern="1200" dirty="0" err="1" smtClean="0">
                <a:solidFill>
                  <a:schemeClr val="tx1"/>
                </a:solidFill>
                <a:latin typeface="+mn-lt"/>
                <a:ea typeface="+mn-ea"/>
                <a:cs typeface="+mn-cs"/>
              </a:rPr>
              <a:t>Bronchiolo</a:t>
            </a:r>
            <a:r>
              <a:rPr lang="en-IN" sz="1200" b="1" kern="1200" dirty="0" smtClean="0">
                <a:solidFill>
                  <a:schemeClr val="tx1"/>
                </a:solidFill>
                <a:latin typeface="+mn-lt"/>
                <a:ea typeface="+mn-ea"/>
                <a:cs typeface="+mn-cs"/>
              </a:rPr>
              <a:t>-alveolar carcinoma occupying the right lower lobe. </a:t>
            </a:r>
            <a:r>
              <a:rPr lang="en-IN" sz="1200" b="0" kern="1200" dirty="0" smtClean="0">
                <a:solidFill>
                  <a:schemeClr val="tx1"/>
                </a:solidFill>
                <a:latin typeface="+mn-lt"/>
                <a:ea typeface="+mn-ea"/>
                <a:cs typeface="+mn-cs"/>
              </a:rPr>
              <a:t>The appearance is identical to consolidation with partial collapse. Air bronchograms are present.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18.13  </a:t>
            </a:r>
            <a:r>
              <a:rPr lang="en-IN" sz="1200" b="1" kern="1200" dirty="0" err="1" smtClean="0">
                <a:solidFill>
                  <a:schemeClr val="tx1"/>
                </a:solidFill>
                <a:latin typeface="+mn-lt"/>
                <a:ea typeface="+mn-ea"/>
                <a:cs typeface="+mn-cs"/>
              </a:rPr>
              <a:t>Bronchiolo</a:t>
            </a:r>
            <a:r>
              <a:rPr lang="en-IN" sz="1200" b="1" kern="1200" dirty="0" smtClean="0">
                <a:solidFill>
                  <a:schemeClr val="tx1"/>
                </a:solidFill>
                <a:latin typeface="+mn-lt"/>
                <a:ea typeface="+mn-ea"/>
                <a:cs typeface="+mn-cs"/>
              </a:rPr>
              <a:t>-alveolar carcinoma. </a:t>
            </a:r>
            <a:r>
              <a:rPr lang="en-IN" sz="1200" b="0" kern="1200" dirty="0" smtClean="0">
                <a:solidFill>
                  <a:schemeClr val="tx1"/>
                </a:solidFill>
                <a:latin typeface="+mn-lt"/>
                <a:ea typeface="+mn-ea"/>
                <a:cs typeface="+mn-cs"/>
              </a:rPr>
              <a:t>(A) </a:t>
            </a:r>
            <a:r>
              <a:rPr lang="en-IN" sz="1200" b="0" kern="1200" dirty="0" err="1" smtClean="0">
                <a:solidFill>
                  <a:schemeClr val="tx1"/>
                </a:solidFill>
                <a:latin typeface="+mn-lt"/>
                <a:ea typeface="+mn-ea"/>
                <a:cs typeface="+mn-cs"/>
              </a:rPr>
              <a:t>Bronchiolo</a:t>
            </a:r>
            <a:r>
              <a:rPr lang="en-IN" sz="1200" b="0" kern="1200" dirty="0" smtClean="0">
                <a:solidFill>
                  <a:schemeClr val="tx1"/>
                </a:solidFill>
                <a:latin typeface="+mn-lt"/>
                <a:ea typeface="+mn-ea"/>
                <a:cs typeface="+mn-cs"/>
              </a:rPr>
              <a:t>-alveolar carcinoma with widespread lung involvement. The appearance closely resembles bronchopneumonia or pulmonary oedema. (B) CT of a similar case showing the typical airspace filling with an obvious air bronchogram.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18.14  </a:t>
            </a:r>
            <a:r>
              <a:rPr lang="en-IN" sz="1200" b="1" kern="1200" dirty="0" err="1" smtClean="0">
                <a:solidFill>
                  <a:schemeClr val="tx1"/>
                </a:solidFill>
                <a:latin typeface="+mn-lt"/>
                <a:ea typeface="+mn-ea"/>
                <a:cs typeface="+mn-cs"/>
              </a:rPr>
              <a:t>Bronchiolo</a:t>
            </a:r>
            <a:r>
              <a:rPr lang="en-IN" sz="1200" b="1" kern="1200" dirty="0" smtClean="0">
                <a:solidFill>
                  <a:schemeClr val="tx1"/>
                </a:solidFill>
                <a:latin typeface="+mn-lt"/>
                <a:ea typeface="+mn-ea"/>
                <a:cs typeface="+mn-cs"/>
              </a:rPr>
              <a:t>-alveolar carcinoma</a:t>
            </a:r>
            <a:r>
              <a:rPr lang="en-IN" sz="1200" b="0" kern="1200" dirty="0" smtClean="0">
                <a:solidFill>
                  <a:schemeClr val="tx1"/>
                </a:solidFill>
                <a:latin typeface="+mn-lt"/>
                <a:ea typeface="+mn-ea"/>
                <a:cs typeface="+mn-cs"/>
              </a:rPr>
              <a:t>. (A) </a:t>
            </a:r>
            <a:r>
              <a:rPr lang="en-IN" sz="1200" b="0" kern="1200" dirty="0" err="1" smtClean="0">
                <a:solidFill>
                  <a:schemeClr val="tx1"/>
                </a:solidFill>
                <a:latin typeface="+mn-lt"/>
                <a:ea typeface="+mn-ea"/>
                <a:cs typeface="+mn-cs"/>
              </a:rPr>
              <a:t>Bronchiolo</a:t>
            </a:r>
            <a:r>
              <a:rPr lang="en-IN" sz="1200" b="0" kern="1200" dirty="0" smtClean="0">
                <a:solidFill>
                  <a:schemeClr val="tx1"/>
                </a:solidFill>
                <a:latin typeface="+mn-lt"/>
                <a:ea typeface="+mn-ea"/>
                <a:cs typeface="+mn-cs"/>
              </a:rPr>
              <a:t>-alveolar carcinoma demonstrating lepidote growth in the left upper lobe. CT obtained during fine needle aspiration biopsy. (B,C) Biopsy-proven </a:t>
            </a:r>
            <a:r>
              <a:rPr lang="en-IN" sz="1200" b="0" kern="1200" dirty="0" err="1" smtClean="0">
                <a:solidFill>
                  <a:schemeClr val="tx1"/>
                </a:solidFill>
                <a:latin typeface="+mn-lt"/>
                <a:ea typeface="+mn-ea"/>
                <a:cs typeface="+mn-cs"/>
              </a:rPr>
              <a:t>bronchiolo</a:t>
            </a:r>
            <a:r>
              <a:rPr lang="en-IN" sz="1200" b="0" kern="1200" dirty="0" smtClean="0">
                <a:solidFill>
                  <a:schemeClr val="tx1"/>
                </a:solidFill>
                <a:latin typeface="+mn-lt"/>
                <a:ea typeface="+mn-ea"/>
                <a:cs typeface="+mn-cs"/>
              </a:rPr>
              <a:t>-alveolar cell carcinoma presenting as diffuse consolidation and ground-glass shadowing on chest radiography (B) and CT (C).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18.25  Carcinoid tumour. </a:t>
            </a:r>
            <a:r>
              <a:rPr lang="en-IN" sz="1200" b="0" kern="1200" dirty="0" smtClean="0">
                <a:solidFill>
                  <a:schemeClr val="tx1"/>
                </a:solidFill>
                <a:latin typeface="+mn-lt"/>
                <a:ea typeface="+mn-ea"/>
                <a:cs typeface="+mn-cs"/>
              </a:rPr>
              <a:t>(A) A small tumour is completely occluding the right main bronchus and causing extensive collapse in the right lung. The </a:t>
            </a:r>
            <a:r>
              <a:rPr lang="en-IN" sz="1200" b="0" kern="1200" dirty="0" err="1" smtClean="0">
                <a:solidFill>
                  <a:schemeClr val="tx1"/>
                </a:solidFill>
                <a:latin typeface="+mn-lt"/>
                <a:ea typeface="+mn-ea"/>
                <a:cs typeface="+mn-cs"/>
              </a:rPr>
              <a:t>endoluminal</a:t>
            </a:r>
            <a:r>
              <a:rPr lang="en-IN" sz="1200" b="0" kern="1200" dirty="0" smtClean="0">
                <a:solidFill>
                  <a:schemeClr val="tx1"/>
                </a:solidFill>
                <a:latin typeface="+mn-lt"/>
                <a:ea typeface="+mn-ea"/>
                <a:cs typeface="+mn-cs"/>
              </a:rPr>
              <a:t> component is well seen (arrows), but there is poor differentiation of the tumour from adjacent collapsed lung. (B) A well-defined perihilar carcinoid tumour (arrows) is demonstrated anterior to the artery to the right lower lobe. (C) On lung windows there is only a small band of atelectasis in the middle lobe. (D) A small peripheral carcinoid tumour indistinguishable from a number of other causes of a solitary pulmonary nodule.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18.27  Primary pulmonary lymphoma. </a:t>
            </a:r>
            <a:r>
              <a:rPr lang="en-IN" sz="1200" b="0" kern="1200" dirty="0" smtClean="0">
                <a:solidFill>
                  <a:schemeClr val="tx1"/>
                </a:solidFill>
                <a:latin typeface="+mn-lt"/>
                <a:ea typeface="+mn-ea"/>
                <a:cs typeface="+mn-cs"/>
              </a:rPr>
              <a:t>This appearance had been very slowly progressive over several years</a:t>
            </a:r>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19.22  Scleroderma</a:t>
            </a:r>
            <a:r>
              <a:rPr lang="en-IN" sz="1200" b="0" kern="1200" dirty="0" smtClean="0">
                <a:solidFill>
                  <a:schemeClr val="tx1"/>
                </a:solidFill>
                <a:latin typeface="+mn-lt"/>
                <a:ea typeface="+mn-ea"/>
                <a:cs typeface="+mn-cs"/>
              </a:rPr>
              <a:t>. (A,B) Two patients with scleroderma showing ground-glass opacification in association with traction bronchiectasis and a fine reticular pattern. The pattern of fibrosis is closest to that of non-specific interstitial pneumonia. Note the dilated oesophagus in both examples.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18.28  Pulmonary involvement by lymphocytic lymphoma </a:t>
            </a:r>
            <a:r>
              <a:rPr lang="en-IN" sz="1200" b="0" kern="1200" dirty="0" smtClean="0">
                <a:solidFill>
                  <a:schemeClr val="tx1"/>
                </a:solidFill>
                <a:latin typeface="+mn-lt"/>
                <a:ea typeface="+mn-ea"/>
                <a:cs typeface="+mn-cs"/>
              </a:rPr>
              <a:t>showing multiple pulmonary masses.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18.29  Pulmonary involvement by non-Hodgkin's lymphoma </a:t>
            </a:r>
            <a:r>
              <a:rPr lang="en-IN" sz="1200" b="0" kern="1200" dirty="0" smtClean="0">
                <a:solidFill>
                  <a:schemeClr val="tx1"/>
                </a:solidFill>
                <a:latin typeface="+mn-lt"/>
                <a:ea typeface="+mn-ea"/>
                <a:cs typeface="+mn-cs"/>
              </a:rPr>
              <a:t>showing an appearance closely resembling lymphangitis </a:t>
            </a:r>
            <a:r>
              <a:rPr lang="en-IN" sz="1200" b="0" kern="1200" dirty="0" err="1" smtClean="0">
                <a:solidFill>
                  <a:schemeClr val="tx1"/>
                </a:solidFill>
                <a:latin typeface="+mn-lt"/>
                <a:ea typeface="+mn-ea"/>
                <a:cs typeface="+mn-cs"/>
              </a:rPr>
              <a:t>carcinomatosa</a:t>
            </a:r>
            <a:r>
              <a:rPr lang="en-IN" sz="1200" b="0" kern="1200" dirty="0" smtClean="0">
                <a:solidFill>
                  <a:schemeClr val="tx1"/>
                </a:solidFill>
                <a:latin typeface="+mn-lt"/>
                <a:ea typeface="+mn-ea"/>
                <a:cs typeface="+mn-cs"/>
              </a:rPr>
              <a:t> with widespread nodules and thickened septal lines.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18.33  Unilateral lymphangitic carcinomatosis </a:t>
            </a:r>
            <a:r>
              <a:rPr lang="en-IN" sz="1200" b="0" kern="1200" dirty="0" smtClean="0">
                <a:solidFill>
                  <a:schemeClr val="tx1"/>
                </a:solidFill>
                <a:latin typeface="+mn-lt"/>
                <a:ea typeface="+mn-ea"/>
                <a:cs typeface="+mn-cs"/>
              </a:rPr>
              <a:t>due to carcinoma of the bronchus, showing thickened septal lines and nodules confined to the right lung.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18.34  Bilateral lymphangitic carcinomatosis </a:t>
            </a:r>
            <a:r>
              <a:rPr lang="en-IN" sz="1200" b="0" kern="1200" dirty="0" smtClean="0">
                <a:solidFill>
                  <a:schemeClr val="tx1"/>
                </a:solidFill>
                <a:latin typeface="+mn-lt"/>
                <a:ea typeface="+mn-ea"/>
                <a:cs typeface="+mn-cs"/>
              </a:rPr>
              <a:t>showing bilateral thickened septal lines together with widespread nodulation of the lungs. The primary tumour in this 71 year old woman was presumed to be a bronchial carcinoma (a diagnosis based on sputum cytology).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7241D0-95AF-44CD-B159-23B1F31CC6AA}"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18.35  High-resolution CT of lymphangitic carcinomatosis. </a:t>
            </a:r>
            <a:r>
              <a:rPr lang="en-IN" sz="1200" b="0" kern="1200" dirty="0" smtClean="0">
                <a:solidFill>
                  <a:schemeClr val="tx1"/>
                </a:solidFill>
                <a:latin typeface="+mn-lt"/>
                <a:ea typeface="+mn-ea"/>
                <a:cs typeface="+mn-cs"/>
              </a:rPr>
              <a:t>Note the variable thickening of the interlobular septa and the enlargement of the </a:t>
            </a:r>
            <a:r>
              <a:rPr lang="en-IN" sz="1200" b="0" kern="1200" dirty="0" err="1" smtClean="0">
                <a:solidFill>
                  <a:schemeClr val="tx1"/>
                </a:solidFill>
                <a:latin typeface="+mn-lt"/>
                <a:ea typeface="+mn-ea"/>
                <a:cs typeface="+mn-cs"/>
              </a:rPr>
              <a:t>bronchovascular</a:t>
            </a:r>
            <a:r>
              <a:rPr lang="en-IN" sz="1200" b="0" kern="1200" dirty="0" smtClean="0">
                <a:solidFill>
                  <a:schemeClr val="tx1"/>
                </a:solidFill>
                <a:latin typeface="+mn-lt"/>
                <a:ea typeface="+mn-ea"/>
                <a:cs typeface="+mn-cs"/>
              </a:rPr>
              <a:t> bundle in the centre of the secondary pulmonary lobules. The polygonal shape of the walls (septa) of the secondary pulmonary lobules is particularly well shown anteriorly. The pulmonary nodule is due to a discrete metastasis, a relatively frequent finding in this condition.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17.1  Total left lung collapse</a:t>
            </a:r>
            <a:r>
              <a:rPr lang="en-IN" sz="1200" b="0" kern="1200" dirty="0" smtClean="0">
                <a:solidFill>
                  <a:schemeClr val="tx1"/>
                </a:solidFill>
                <a:latin typeface="+mn-lt"/>
                <a:ea typeface="+mn-ea"/>
                <a:cs typeface="+mn-cs"/>
              </a:rPr>
              <a:t>. (A) Frontal and (B) lateral chest radiographs. The cause of the collapse is a bronchogenic carcinoma; the endobronchial component is visible as an abrupt cut-off of the left main bronchus. Note the marked displacement of the right lung anteriorly and posteriorly across the midline (arrows). Note the marked anterior hyperlucency of the thorax on the lateral view (B).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17.2  Total right lung collapse in a neonate. </a:t>
            </a:r>
            <a:r>
              <a:rPr lang="en-IN" sz="1200" b="0" kern="1200" dirty="0" smtClean="0">
                <a:solidFill>
                  <a:schemeClr val="tx1"/>
                </a:solidFill>
                <a:latin typeface="+mn-lt"/>
                <a:ea typeface="+mn-ea"/>
                <a:cs typeface="+mn-cs"/>
              </a:rPr>
              <a:t>The patient was ventilated for respiratory distress syndrome and the cause of the total lung collapse was a mucus plug.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17.3  Shifting granuloma sign. </a:t>
            </a:r>
            <a:r>
              <a:rPr lang="en-IN" sz="1200" b="0" kern="1200" dirty="0" smtClean="0">
                <a:solidFill>
                  <a:schemeClr val="tx1"/>
                </a:solidFill>
                <a:latin typeface="+mn-lt"/>
                <a:ea typeface="+mn-ea"/>
                <a:cs typeface="+mn-cs"/>
              </a:rPr>
              <a:t>(A) Pre and (B) post right lower lobe collapse.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17.4  </a:t>
            </a:r>
            <a:r>
              <a:rPr lang="en-IN" sz="1200" b="1" kern="1200" dirty="0" err="1" smtClean="0">
                <a:solidFill>
                  <a:schemeClr val="tx1"/>
                </a:solidFill>
                <a:latin typeface="+mn-lt"/>
                <a:ea typeface="+mn-ea"/>
                <a:cs typeface="+mn-cs"/>
              </a:rPr>
              <a:t>Luftsichel</a:t>
            </a:r>
            <a:r>
              <a:rPr lang="en-IN" sz="1200" b="1" kern="1200" dirty="0" smtClean="0">
                <a:solidFill>
                  <a:schemeClr val="tx1"/>
                </a:solidFill>
                <a:latin typeface="+mn-lt"/>
                <a:ea typeface="+mn-ea"/>
                <a:cs typeface="+mn-cs"/>
              </a:rPr>
              <a:t> sign. </a:t>
            </a:r>
            <a:r>
              <a:rPr lang="en-IN" sz="1200" b="0" kern="1200" dirty="0" smtClean="0">
                <a:solidFill>
                  <a:schemeClr val="tx1"/>
                </a:solidFill>
                <a:latin typeface="+mn-lt"/>
                <a:ea typeface="+mn-ea"/>
                <a:cs typeface="+mn-cs"/>
              </a:rPr>
              <a:t>(A) A left upper lobe collapse demonstrating </a:t>
            </a:r>
            <a:r>
              <a:rPr lang="en-IN" sz="1200" b="0" kern="1200" dirty="0" err="1" smtClean="0">
                <a:solidFill>
                  <a:schemeClr val="tx1"/>
                </a:solidFill>
                <a:latin typeface="+mn-lt"/>
                <a:ea typeface="+mn-ea"/>
                <a:cs typeface="+mn-cs"/>
              </a:rPr>
              <a:t>paramediastinal</a:t>
            </a:r>
            <a:r>
              <a:rPr lang="en-IN" sz="1200" b="0" kern="1200" dirty="0" smtClean="0">
                <a:solidFill>
                  <a:schemeClr val="tx1"/>
                </a:solidFill>
                <a:latin typeface="+mn-lt"/>
                <a:ea typeface="+mn-ea"/>
                <a:cs typeface="+mn-cs"/>
              </a:rPr>
              <a:t> lucency (arrow). (B) CT shows interposition of aerated lung between the collapse and the mediastinum (arrow). There is also a large right paratracheal node causing some distortion of the SVC.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17.5  </a:t>
            </a:r>
            <a:r>
              <a:rPr lang="en-IN" sz="1200" b="1" kern="1200" dirty="0" err="1" smtClean="0">
                <a:solidFill>
                  <a:schemeClr val="tx1"/>
                </a:solidFill>
                <a:latin typeface="+mn-lt"/>
                <a:ea typeface="+mn-ea"/>
                <a:cs typeface="+mn-cs"/>
              </a:rPr>
              <a:t>Juxtaphrenic</a:t>
            </a:r>
            <a:r>
              <a:rPr lang="en-IN" sz="1200" b="1" kern="1200" dirty="0" smtClean="0">
                <a:solidFill>
                  <a:schemeClr val="tx1"/>
                </a:solidFill>
                <a:latin typeface="+mn-lt"/>
                <a:ea typeface="+mn-ea"/>
                <a:cs typeface="+mn-cs"/>
              </a:rPr>
              <a:t> peak sign. </a:t>
            </a:r>
            <a:r>
              <a:rPr lang="en-IN" sz="1200" b="0" kern="1200" dirty="0" smtClean="0">
                <a:solidFill>
                  <a:schemeClr val="tx1"/>
                </a:solidFill>
                <a:latin typeface="+mn-lt"/>
                <a:ea typeface="+mn-ea"/>
                <a:cs typeface="+mn-cs"/>
              </a:rPr>
              <a:t>A small triangular density (arrow) is seen in a left upper lobe collapse. The sign is due to reorientation of an inferior accessory fissure.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7241D0-95AF-44CD-B159-23B1F31CC6AA}"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19.24  Wegener's granulomatosis. </a:t>
            </a:r>
            <a:r>
              <a:rPr lang="en-IN" sz="1200" b="0" kern="1200" dirty="0" smtClean="0">
                <a:solidFill>
                  <a:schemeClr val="tx1"/>
                </a:solidFill>
                <a:latin typeface="+mn-lt"/>
                <a:ea typeface="+mn-ea"/>
                <a:cs typeface="+mn-cs"/>
              </a:rPr>
              <a:t>Images through the (A) mid and (B) upper zones in a patient with Wegener's granulomatosis. Thick-walled cavitating mass in the left upper lobe (A). Note also the focal narrowing of the mid intrathoracic trachea (B) reflecting focal involvement by Wegener's granulomatosis.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17.6  </a:t>
            </a:r>
            <a:r>
              <a:rPr lang="en-IN" sz="1200" b="1" kern="1200" dirty="0" err="1" smtClean="0">
                <a:solidFill>
                  <a:schemeClr val="tx1"/>
                </a:solidFill>
                <a:latin typeface="+mn-lt"/>
                <a:ea typeface="+mn-ea"/>
                <a:cs typeface="+mn-cs"/>
              </a:rPr>
              <a:t>Golden's</a:t>
            </a:r>
            <a:r>
              <a:rPr lang="en-IN" sz="1200" b="1" kern="1200" dirty="0" smtClean="0">
                <a:solidFill>
                  <a:schemeClr val="tx1"/>
                </a:solidFill>
                <a:latin typeface="+mn-lt"/>
                <a:ea typeface="+mn-ea"/>
                <a:cs typeface="+mn-cs"/>
              </a:rPr>
              <a:t> S sign. </a:t>
            </a:r>
            <a:r>
              <a:rPr lang="en-IN" sz="1200" b="0" kern="1200" dirty="0" smtClean="0">
                <a:solidFill>
                  <a:schemeClr val="tx1"/>
                </a:solidFill>
                <a:latin typeface="+mn-lt"/>
                <a:ea typeface="+mn-ea"/>
                <a:cs typeface="+mn-cs"/>
              </a:rPr>
              <a:t>A right upper lobe collapse demonstrating peripheral concavity and central convexity (arrows) due to an underlying bronchogenic carcinoma resulting in a reverse S shape.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17.7  Air bronchograms in a collapsed and consolidated right lower lobe. </a:t>
            </a:r>
            <a:r>
              <a:rPr lang="en-IN" sz="1200" b="0" kern="1200" dirty="0" smtClean="0">
                <a:solidFill>
                  <a:schemeClr val="tx1"/>
                </a:solidFill>
                <a:latin typeface="+mn-lt"/>
                <a:ea typeface="+mn-ea"/>
                <a:cs typeface="+mn-cs"/>
              </a:rPr>
              <a:t>The sign can be helpful in excluding a central obstructing mass and in this case the cause was a bacterial pneumonia.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17.8  CT of a collapsed right upper lobe </a:t>
            </a:r>
            <a:r>
              <a:rPr lang="en-IN" sz="1200" b="0" kern="1200" dirty="0" smtClean="0">
                <a:solidFill>
                  <a:schemeClr val="tx1"/>
                </a:solidFill>
                <a:latin typeface="+mn-lt"/>
                <a:ea typeface="+mn-ea"/>
                <a:cs typeface="+mn-cs"/>
              </a:rPr>
              <a:t>due to a squamous cell carcinoma. Note the peripheral air bronchograms (arrow) in (A) despite a central obstructing mass with amorphous calcification (B). There is a convex border of the collapsed lobe (arrows) (B) which is the CT equivalent of </a:t>
            </a:r>
            <a:r>
              <a:rPr lang="en-IN" sz="1200" b="0" kern="1200" dirty="0" err="1" smtClean="0">
                <a:solidFill>
                  <a:schemeClr val="tx1"/>
                </a:solidFill>
                <a:latin typeface="+mn-lt"/>
                <a:ea typeface="+mn-ea"/>
                <a:cs typeface="+mn-cs"/>
              </a:rPr>
              <a:t>Golden's</a:t>
            </a:r>
            <a:r>
              <a:rPr lang="en-IN" sz="1200" b="0" kern="1200" dirty="0" smtClean="0">
                <a:solidFill>
                  <a:schemeClr val="tx1"/>
                </a:solidFill>
                <a:latin typeface="+mn-lt"/>
                <a:ea typeface="+mn-ea"/>
                <a:cs typeface="+mn-cs"/>
              </a:rPr>
              <a:t> S sign.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17.9  CT of right upper lobe collapse </a:t>
            </a:r>
            <a:r>
              <a:rPr lang="en-IN" sz="1200" b="0" kern="1200" dirty="0" smtClean="0">
                <a:solidFill>
                  <a:schemeClr val="tx1"/>
                </a:solidFill>
                <a:latin typeface="+mn-lt"/>
                <a:ea typeface="+mn-ea"/>
                <a:cs typeface="+mn-cs"/>
              </a:rPr>
              <a:t>due to bronchogenic carcinoma. Note how the attenuation of the necrotic tumour is lower than the adjacent collapsed lung which enhances with intravenous contrast medium.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17.10  Left lung collapse. </a:t>
            </a:r>
            <a:r>
              <a:rPr lang="en-IN" sz="1200" b="0" kern="1200" dirty="0" smtClean="0">
                <a:solidFill>
                  <a:schemeClr val="tx1"/>
                </a:solidFill>
                <a:latin typeface="+mn-lt"/>
                <a:ea typeface="+mn-ea"/>
                <a:cs typeface="+mn-cs"/>
              </a:rPr>
              <a:t>(A, B) Contrast-enhanced CT sections of whole lung collapse due to a squamous cell carcinoma in the left main bronchus (arrow in A). There is also a left pleural effusion and a small pericardial effusion. Note the low-attenuation areas relative to the densely enhancing left lower lobe parenchyma (B) which represent mucus-filled airways—the CT mucous bronchogram sign.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17.11  Left lower lobe collapse</a:t>
            </a:r>
            <a:r>
              <a:rPr lang="en-IN" sz="1200" b="0" kern="1200" dirty="0" smtClean="0">
                <a:solidFill>
                  <a:schemeClr val="tx1"/>
                </a:solidFill>
                <a:latin typeface="+mn-lt"/>
                <a:ea typeface="+mn-ea"/>
                <a:cs typeface="+mn-cs"/>
              </a:rPr>
              <a:t>. Contrast-enhanced CT showing a tight left lower lobe collapse. Normal mediastinal structures (particularly left-sided) may cause a focal bulge in the contour of a lobar collapse (in this case by the well opacified descending thoracic aorta) and should not be confused with a </a:t>
            </a:r>
            <a:r>
              <a:rPr lang="en-IN" sz="1200" b="0" kern="1200" dirty="0" err="1" smtClean="0">
                <a:solidFill>
                  <a:schemeClr val="tx1"/>
                </a:solidFill>
                <a:latin typeface="+mn-lt"/>
                <a:ea typeface="+mn-ea"/>
                <a:cs typeface="+mn-cs"/>
              </a:rPr>
              <a:t>Golden's</a:t>
            </a:r>
            <a:r>
              <a:rPr lang="en-IN" sz="1200" b="0" kern="1200" dirty="0" smtClean="0">
                <a:solidFill>
                  <a:schemeClr val="tx1"/>
                </a:solidFill>
                <a:latin typeface="+mn-lt"/>
                <a:ea typeface="+mn-ea"/>
                <a:cs typeface="+mn-cs"/>
              </a:rPr>
              <a:t> S sign due to tumour.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17.12  Resolution of left lower lobe collapse. </a:t>
            </a:r>
            <a:r>
              <a:rPr lang="en-IN" sz="1200" b="0" kern="1200" dirty="0" smtClean="0">
                <a:solidFill>
                  <a:schemeClr val="tx1"/>
                </a:solidFill>
                <a:latin typeface="+mn-lt"/>
                <a:ea typeface="+mn-ea"/>
                <a:cs typeface="+mn-cs"/>
              </a:rPr>
              <a:t>(A) An initial high-resolution CT of a young female patient with symptoms of recurrent respiratory tract infections shows a collapsed left lower lobe with possible bronchiectatic airways, raising the possibility of chronicity. (B) Follow-up conventional CT at the same level several months later shows complete resolution of the left lower lobe collapse and normal airways. This case illustrates the difficulty in making an accurate assessment of the airways in patients with lobar collapse.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17.13  Right upper lobe collapse. </a:t>
            </a:r>
            <a:r>
              <a:rPr lang="en-IN" sz="1200" b="0" kern="1200" dirty="0" smtClean="0">
                <a:solidFill>
                  <a:schemeClr val="tx1"/>
                </a:solidFill>
                <a:latin typeface="+mn-lt"/>
                <a:ea typeface="+mn-ea"/>
                <a:cs typeface="+mn-cs"/>
              </a:rPr>
              <a:t>Typical example of a collapsed right upper lobe demonstrating the slightly concave inferior border of the opacified lung due to the horizontal fissure.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17.14  Right upper lobe collapse</a:t>
            </a:r>
            <a:r>
              <a:rPr lang="en-IN" sz="1200" b="0" kern="1200" dirty="0" smtClean="0">
                <a:solidFill>
                  <a:schemeClr val="tx1"/>
                </a:solidFill>
                <a:latin typeface="+mn-lt"/>
                <a:ea typeface="+mn-ea"/>
                <a:cs typeface="+mn-cs"/>
              </a:rPr>
              <a:t>. An example of right upper lobe collapse mimicking an apical cap of fluid (arrow).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17.15  Tight right upper lobe collapse. </a:t>
            </a:r>
            <a:r>
              <a:rPr lang="en-IN" sz="1200" b="0" kern="1200" dirty="0" smtClean="0">
                <a:solidFill>
                  <a:schemeClr val="tx1"/>
                </a:solidFill>
                <a:latin typeface="+mn-lt"/>
                <a:ea typeface="+mn-ea"/>
                <a:cs typeface="+mn-cs"/>
              </a:rPr>
              <a:t>Note how the collapsed lobe (due to a central bronchogenic carcinoma) results in increased right </a:t>
            </a:r>
            <a:r>
              <a:rPr lang="en-IN" sz="1200" b="0" kern="1200" dirty="0" err="1" smtClean="0">
                <a:solidFill>
                  <a:schemeClr val="tx1"/>
                </a:solidFill>
                <a:latin typeface="+mn-lt"/>
                <a:ea typeface="+mn-ea"/>
                <a:cs typeface="+mn-cs"/>
              </a:rPr>
              <a:t>paramediastinal</a:t>
            </a:r>
            <a:r>
              <a:rPr lang="en-IN" sz="1200" b="0" kern="1200" dirty="0" smtClean="0">
                <a:solidFill>
                  <a:schemeClr val="tx1"/>
                </a:solidFill>
                <a:latin typeface="+mn-lt"/>
                <a:ea typeface="+mn-ea"/>
                <a:cs typeface="+mn-cs"/>
              </a:rPr>
              <a:t> density.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19.30  Progressive massive fibrosis in </a:t>
            </a:r>
            <a:r>
              <a:rPr lang="en-IN" sz="1200" b="1" kern="1200" dirty="0" err="1" smtClean="0">
                <a:solidFill>
                  <a:schemeClr val="tx1"/>
                </a:solidFill>
                <a:latin typeface="+mn-lt"/>
                <a:ea typeface="+mn-ea"/>
                <a:cs typeface="+mn-cs"/>
              </a:rPr>
              <a:t>coalworker's</a:t>
            </a:r>
            <a:r>
              <a:rPr lang="en-IN" sz="1200" b="1" kern="1200" dirty="0" smtClean="0">
                <a:solidFill>
                  <a:schemeClr val="tx1"/>
                </a:solidFill>
                <a:latin typeface="+mn-lt"/>
                <a:ea typeface="+mn-ea"/>
                <a:cs typeface="+mn-cs"/>
              </a:rPr>
              <a:t> pneumoconiosis. </a:t>
            </a:r>
            <a:r>
              <a:rPr lang="en-IN" sz="1200" b="0" kern="1200" dirty="0" smtClean="0">
                <a:solidFill>
                  <a:schemeClr val="tx1"/>
                </a:solidFill>
                <a:latin typeface="+mn-lt"/>
                <a:ea typeface="+mn-ea"/>
                <a:cs typeface="+mn-cs"/>
              </a:rPr>
              <a:t>Mass-like opacities are seen bilaterally in the upper lobes in association with multiple small nodules and calcified mediastinal lymphadenopathy. </a:t>
            </a:r>
          </a:p>
          <a:p>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17.16  CT of right upper lobe collapse. </a:t>
            </a:r>
            <a:r>
              <a:rPr lang="en-IN" sz="1200" b="0" kern="1200" dirty="0" smtClean="0">
                <a:solidFill>
                  <a:schemeClr val="tx1"/>
                </a:solidFill>
                <a:latin typeface="+mn-lt"/>
                <a:ea typeface="+mn-ea"/>
                <a:cs typeface="+mn-cs"/>
              </a:rPr>
              <a:t>The collapsed lobe forms a triangular wedge of soft tissue anteriorly in the right hemithorax.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D07241D0-95AF-44CD-B159-23B1F31CC6AA}"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19.31  Atelectasis. </a:t>
            </a:r>
            <a:r>
              <a:rPr lang="en-IN" sz="1200" b="0" kern="1200" dirty="0" smtClean="0">
                <a:solidFill>
                  <a:schemeClr val="tx1"/>
                </a:solidFill>
                <a:latin typeface="+mn-lt"/>
                <a:ea typeface="+mn-ea"/>
                <a:cs typeface="+mn-cs"/>
              </a:rPr>
              <a:t>Two examples of rounded atelectasis in association with (A) pleural thickening and (B) a pleural effusion. In both cases, there is evidence of lobar volume loss as evidenced by displacement of fissures. The most common location of rounded atelectasis is in the lower lobes.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19.32  Asbestosis. </a:t>
            </a:r>
            <a:r>
              <a:rPr lang="en-IN" sz="1200" b="0" kern="1200" dirty="0" smtClean="0">
                <a:solidFill>
                  <a:schemeClr val="tx1"/>
                </a:solidFill>
                <a:latin typeface="+mn-lt"/>
                <a:ea typeface="+mn-ea"/>
                <a:cs typeface="+mn-cs"/>
              </a:rPr>
              <a:t>(A) HRCT features of early asbestosis include subpleural lines (arrowheads) and fine reticulation (arrows). These subtle abnormalities persisted on prone sections. (B) In more advanced disease, a coarse reticular pattern with honeycombing, often indistinguishable from usual interstitial pneumonia on HRCT, is seen. Note the calcified pleural plaques in both examples.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7241D0-95AF-44CD-B159-23B1F31CC6AA}"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18.1  Bronchial carcinoma </a:t>
            </a:r>
            <a:r>
              <a:rPr lang="en-IN" sz="1200" b="0" kern="1200" dirty="0" smtClean="0">
                <a:solidFill>
                  <a:schemeClr val="tx1"/>
                </a:solidFill>
                <a:latin typeface="+mn-lt"/>
                <a:ea typeface="+mn-ea"/>
                <a:cs typeface="+mn-cs"/>
              </a:rPr>
              <a:t>in the left lower lobe showing typical rounded, slightly lobular configuration. The mass shows a notch posteriorly.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18.3  (A) Squamous cell carcinoma </a:t>
            </a:r>
            <a:r>
              <a:rPr lang="en-IN" sz="1200" b="0" kern="1200" dirty="0" smtClean="0">
                <a:solidFill>
                  <a:schemeClr val="tx1"/>
                </a:solidFill>
                <a:latin typeface="+mn-lt"/>
                <a:ea typeface="+mn-ea"/>
                <a:cs typeface="+mn-cs"/>
              </a:rPr>
              <a:t>resembling pneumonia. The entire opacity seen on this radiograph is due to the carcinoma itself. (B) Apical </a:t>
            </a:r>
            <a:r>
              <a:rPr lang="en-IN" sz="1200" b="1" kern="1200" dirty="0" err="1" smtClean="0">
                <a:solidFill>
                  <a:schemeClr val="tx1"/>
                </a:solidFill>
                <a:latin typeface="+mn-lt"/>
                <a:ea typeface="+mn-ea"/>
                <a:cs typeface="+mn-cs"/>
              </a:rPr>
              <a:t>bronchiolo</a:t>
            </a:r>
            <a:r>
              <a:rPr lang="en-IN" sz="1200" b="1" kern="1200" dirty="0" smtClean="0">
                <a:solidFill>
                  <a:schemeClr val="tx1"/>
                </a:solidFill>
                <a:latin typeface="+mn-lt"/>
                <a:ea typeface="+mn-ea"/>
                <a:cs typeface="+mn-cs"/>
              </a:rPr>
              <a:t>-alveolar cell carcinoma </a:t>
            </a:r>
            <a:r>
              <a:rPr lang="en-IN" sz="1200" b="0" kern="1200" dirty="0" smtClean="0">
                <a:solidFill>
                  <a:schemeClr val="tx1"/>
                </a:solidFill>
                <a:latin typeface="+mn-lt"/>
                <a:ea typeface="+mn-ea"/>
                <a:cs typeface="+mn-cs"/>
              </a:rPr>
              <a:t>of the left upper lobe with ground-glass attenuation margins.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18.4  Examples of </a:t>
            </a:r>
            <a:r>
              <a:rPr lang="en-IN" sz="1200" b="1" kern="1200" dirty="0" smtClean="0">
                <a:solidFill>
                  <a:schemeClr val="tx1"/>
                </a:solidFill>
                <a:latin typeface="+mn-lt"/>
                <a:ea typeface="+mn-ea"/>
                <a:cs typeface="+mn-cs"/>
              </a:rPr>
              <a:t>neoplastic cavitation </a:t>
            </a:r>
            <a:r>
              <a:rPr lang="en-IN" sz="1200" b="0" kern="1200" dirty="0" smtClean="0">
                <a:solidFill>
                  <a:schemeClr val="tx1"/>
                </a:solidFill>
                <a:latin typeface="+mn-lt"/>
                <a:ea typeface="+mn-ea"/>
                <a:cs typeface="+mn-cs"/>
              </a:rPr>
              <a:t>on chest radiography. (A) The cavity is eccentric (large cell undifferentiated carcinoma). (B) The inner wall of the cavity is irregular and an air–fluid level is present (squamous cell carcinoma). (C) The cavity wall is very thin (squamous cell carcinoma). </a:t>
            </a:r>
          </a:p>
          <a:p>
            <a:endParaRPr lang="en-IN" b="0" dirty="0"/>
          </a:p>
        </p:txBody>
      </p:sp>
      <p:sp>
        <p:nvSpPr>
          <p:cNvPr id="4" name="Slide Number Placeholder 3"/>
          <p:cNvSpPr>
            <a:spLocks noGrp="1"/>
          </p:cNvSpPr>
          <p:nvPr>
            <p:ph type="sldNum" sz="quarter" idx="10"/>
          </p:nvPr>
        </p:nvSpPr>
        <p:spPr/>
        <p:txBody>
          <a:bodyPr/>
          <a:lstStyle/>
          <a:p>
            <a:fld id="{D07241D0-95AF-44CD-B159-23B1F31CC6AA}"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03094" y="1905000"/>
            <a:ext cx="8964706" cy="3810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2316562" y="1600200"/>
            <a:ext cx="4510876" cy="45259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2697497" y="1600200"/>
            <a:ext cx="3749006" cy="45259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87986" y="1371600"/>
            <a:ext cx="8849030" cy="502919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674867" y="1600200"/>
            <a:ext cx="3794266" cy="45259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2116685" y="1600200"/>
            <a:ext cx="4910629" cy="45259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2546631" y="1600200"/>
            <a:ext cx="4050737" cy="45259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t="58927"/>
          <a:stretch>
            <a:fillRect/>
          </a:stretch>
        </p:blipFill>
        <p:spPr bwMode="auto">
          <a:xfrm>
            <a:off x="5606889" y="2514600"/>
            <a:ext cx="3460911" cy="29718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b="43333"/>
          <a:stretch>
            <a:fillRect/>
          </a:stretch>
        </p:blipFill>
        <p:spPr bwMode="auto">
          <a:xfrm>
            <a:off x="85725" y="114300"/>
            <a:ext cx="5499511" cy="65151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l="61302"/>
          <a:stretch>
            <a:fillRect/>
          </a:stretch>
        </p:blipFill>
        <p:spPr bwMode="auto">
          <a:xfrm>
            <a:off x="5638800" y="3810001"/>
            <a:ext cx="3412846" cy="2895599"/>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r="72667"/>
          <a:stretch>
            <a:fillRect/>
          </a:stretch>
        </p:blipFill>
        <p:spPr bwMode="auto">
          <a:xfrm>
            <a:off x="6019800" y="152399"/>
            <a:ext cx="2971800" cy="3569785"/>
          </a:xfrm>
          <a:prstGeom prst="rect">
            <a:avLst/>
          </a:prstGeom>
          <a:noFill/>
          <a:ln w="9525">
            <a:noFill/>
            <a:miter lim="800000"/>
            <a:headEnd/>
            <a:tailEnd/>
          </a:ln>
          <a:effectLst/>
        </p:spPr>
      </p:pic>
      <p:pic>
        <p:nvPicPr>
          <p:cNvPr id="17412" name="Picture 4"/>
          <p:cNvPicPr>
            <a:picLocks noChangeAspect="1" noChangeArrowheads="1"/>
          </p:cNvPicPr>
          <p:nvPr/>
        </p:nvPicPr>
        <p:blipFill>
          <a:blip r:embed="rId3"/>
          <a:srcRect l="27333" r="39334"/>
          <a:stretch>
            <a:fillRect/>
          </a:stretch>
        </p:blipFill>
        <p:spPr bwMode="auto">
          <a:xfrm>
            <a:off x="76199" y="609600"/>
            <a:ext cx="5569949"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488976" y="228600"/>
            <a:ext cx="7740624" cy="641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714500" y="1781969"/>
            <a:ext cx="5715000" cy="416242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2043529" y="1600200"/>
            <a:ext cx="5056942" cy="45259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482" name="Picture 2"/>
          <p:cNvPicPr>
            <a:picLocks noChangeAspect="1" noChangeArrowheads="1"/>
          </p:cNvPicPr>
          <p:nvPr/>
        </p:nvPicPr>
        <p:blipFill>
          <a:blip r:embed="rId3"/>
          <a:srcRect/>
          <a:stretch>
            <a:fillRect/>
          </a:stretch>
        </p:blipFill>
        <p:spPr bwMode="auto">
          <a:xfrm>
            <a:off x="1890713" y="571500"/>
            <a:ext cx="5362575" cy="5715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1506" name="Picture 2"/>
          <p:cNvPicPr>
            <a:picLocks noChangeAspect="1" noChangeArrowheads="1"/>
          </p:cNvPicPr>
          <p:nvPr/>
        </p:nvPicPr>
        <p:blipFill>
          <a:blip r:embed="rId3"/>
          <a:srcRect/>
          <a:stretch>
            <a:fillRect/>
          </a:stretch>
        </p:blipFill>
        <p:spPr bwMode="auto">
          <a:xfrm>
            <a:off x="1947863" y="571500"/>
            <a:ext cx="5248275" cy="5715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2530" name="Picture 2"/>
          <p:cNvPicPr>
            <a:picLocks noChangeAspect="1" noChangeArrowheads="1"/>
          </p:cNvPicPr>
          <p:nvPr/>
        </p:nvPicPr>
        <p:blipFill>
          <a:blip r:embed="rId3"/>
          <a:srcRect/>
          <a:stretch>
            <a:fillRect/>
          </a:stretch>
        </p:blipFill>
        <p:spPr bwMode="auto">
          <a:xfrm>
            <a:off x="1714500" y="804863"/>
            <a:ext cx="5715000" cy="52482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3554" name="Picture 2"/>
          <p:cNvPicPr>
            <a:picLocks noChangeAspect="1" noChangeArrowheads="1"/>
          </p:cNvPicPr>
          <p:nvPr/>
        </p:nvPicPr>
        <p:blipFill>
          <a:blip r:embed="rId3"/>
          <a:srcRect/>
          <a:stretch>
            <a:fillRect/>
          </a:stretch>
        </p:blipFill>
        <p:spPr bwMode="auto">
          <a:xfrm>
            <a:off x="1714500" y="585788"/>
            <a:ext cx="5715000" cy="56864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4578" name="Picture 2"/>
          <p:cNvPicPr>
            <a:picLocks noChangeAspect="1" noChangeArrowheads="1"/>
          </p:cNvPicPr>
          <p:nvPr/>
        </p:nvPicPr>
        <p:blipFill>
          <a:blip r:embed="rId3"/>
          <a:srcRect/>
          <a:stretch>
            <a:fillRect/>
          </a:stretch>
        </p:blipFill>
        <p:spPr bwMode="auto">
          <a:xfrm>
            <a:off x="1714500" y="1285875"/>
            <a:ext cx="5715000" cy="42862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76200" y="1447800"/>
            <a:ext cx="9003321" cy="487679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1714500" y="1658144"/>
            <a:ext cx="5715000" cy="44100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498661" y="457200"/>
            <a:ext cx="8340539" cy="590788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r="50667"/>
          <a:stretch>
            <a:fillRect/>
          </a:stretch>
        </p:blipFill>
        <p:spPr bwMode="auto">
          <a:xfrm>
            <a:off x="76200" y="838200"/>
            <a:ext cx="5970494" cy="480060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l="50000"/>
          <a:stretch>
            <a:fillRect/>
          </a:stretch>
        </p:blipFill>
        <p:spPr bwMode="auto">
          <a:xfrm>
            <a:off x="5994187" y="2209800"/>
            <a:ext cx="3073613" cy="2438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14500" y="2510631"/>
            <a:ext cx="5715000" cy="27051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1089585" y="381000"/>
            <a:ext cx="6759015" cy="574516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22" name="Picture 2"/>
          <p:cNvPicPr>
            <a:picLocks noChangeAspect="1" noChangeArrowheads="1"/>
          </p:cNvPicPr>
          <p:nvPr/>
        </p:nvPicPr>
        <p:blipFill>
          <a:blip r:embed="rId3"/>
          <a:srcRect/>
          <a:stretch>
            <a:fillRect/>
          </a:stretch>
        </p:blipFill>
        <p:spPr bwMode="auto">
          <a:xfrm>
            <a:off x="1714500" y="1014413"/>
            <a:ext cx="5715000" cy="48291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2112237" y="1600200"/>
            <a:ext cx="4919525" cy="452596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2057400" y="189253"/>
            <a:ext cx="4724400" cy="632732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1714500" y="1610519"/>
            <a:ext cx="5715000" cy="45053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229953" y="2133600"/>
            <a:ext cx="8608369" cy="3429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1834522" y="1600200"/>
            <a:ext cx="5474955" cy="452596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1714500" y="2791619"/>
            <a:ext cx="5715000" cy="21431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1772435" y="1600200"/>
            <a:ext cx="5599129" cy="4525963"/>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2243031" y="1600200"/>
            <a:ext cx="4657938" cy="45259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621561" y="2133600"/>
            <a:ext cx="7684239" cy="2753519"/>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1714500" y="1724819"/>
            <a:ext cx="5715000" cy="427672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1714500" y="1672431"/>
            <a:ext cx="5715000" cy="43815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714500" y="1715294"/>
            <a:ext cx="5715000" cy="42957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714500" y="2486819"/>
            <a:ext cx="5715000" cy="27527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714500" y="2558256"/>
            <a:ext cx="5715000" cy="26098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22748" y="1371600"/>
            <a:ext cx="8708572" cy="4876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031649" y="2286000"/>
            <a:ext cx="6816951" cy="271541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121</Words>
  <Application>Microsoft Office PowerPoint</Application>
  <PresentationFormat>On-screen Show (4:3)</PresentationFormat>
  <Paragraphs>85</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4</cp:revision>
  <dcterms:created xsi:type="dcterms:W3CDTF">2006-08-16T00:00:00Z</dcterms:created>
  <dcterms:modified xsi:type="dcterms:W3CDTF">2010-08-14T06:40:28Z</dcterms:modified>
</cp:coreProperties>
</file>