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3588" autoAdjust="0"/>
  </p:normalViewPr>
  <p:slideViewPr>
    <p:cSldViewPr>
      <p:cViewPr varScale="1">
        <p:scale>
          <a:sx n="57" d="100"/>
          <a:sy n="57" d="100"/>
        </p:scale>
        <p:origin x="-15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EE64A-FD85-4326-BE53-310E5911DC03}" type="datetimeFigureOut">
              <a:rPr lang="en-US" smtClean="0"/>
              <a:t>8/14/2010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5F7C4-32C4-40F7-96EC-DF97321D55F5}"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21.1  Pneumonia. </a:t>
            </a:r>
            <a:r>
              <a:rPr lang="en-IN" sz="1200" b="0" kern="1200" dirty="0" smtClean="0">
                <a:solidFill>
                  <a:schemeClr val="tx1"/>
                </a:solidFill>
                <a:latin typeface="+mn-lt"/>
                <a:ea typeface="+mn-ea"/>
                <a:cs typeface="+mn-cs"/>
              </a:rPr>
              <a:t>Chest radiograph in a young male patient. The presence of focal (cavitating) consolidation in a patient with pyrexia and a productive cough should prompt a radiological diagnosis of pneumonia. </a:t>
            </a:r>
          </a:p>
          <a:p>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21.12  Pulmonary oedema on chest radiography demonstrating the characteristic ‘bat's wing’ distribution, </a:t>
            </a:r>
            <a:r>
              <a:rPr lang="en-IN" sz="1200" b="0" kern="1200" dirty="0" smtClean="0">
                <a:solidFill>
                  <a:schemeClr val="tx1"/>
                </a:solidFill>
                <a:latin typeface="+mn-lt"/>
                <a:ea typeface="+mn-ea"/>
                <a:cs typeface="+mn-cs"/>
              </a:rPr>
              <a:t>with airspace opacification principally within the central lung. </a:t>
            </a:r>
          </a:p>
          <a:p>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21.15  Pulmonary oedema </a:t>
            </a:r>
            <a:r>
              <a:rPr lang="en-IN" sz="1200" b="0" kern="1200" dirty="0" smtClean="0">
                <a:solidFill>
                  <a:schemeClr val="tx1"/>
                </a:solidFill>
                <a:latin typeface="+mn-lt"/>
                <a:ea typeface="+mn-ea"/>
                <a:cs typeface="+mn-cs"/>
              </a:rPr>
              <a:t>on CT. There is diffuse ground-glass opacification, smooth thickening of multiple interlobular septa and </a:t>
            </a:r>
            <a:r>
              <a:rPr lang="en-IN" sz="1200" b="0" kern="1200" dirty="0" err="1" smtClean="0">
                <a:solidFill>
                  <a:schemeClr val="tx1"/>
                </a:solidFill>
                <a:latin typeface="+mn-lt"/>
                <a:ea typeface="+mn-ea"/>
                <a:cs typeface="+mn-cs"/>
              </a:rPr>
              <a:t>peribronchovascular</a:t>
            </a:r>
            <a:r>
              <a:rPr lang="en-IN" sz="1200" b="0" kern="1200" dirty="0" smtClean="0">
                <a:solidFill>
                  <a:schemeClr val="tx1"/>
                </a:solidFill>
                <a:latin typeface="+mn-lt"/>
                <a:ea typeface="+mn-ea"/>
                <a:cs typeface="+mn-cs"/>
              </a:rPr>
              <a:t> cuffing. Bilateral pleural effusions are also seen.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21.16  (A–C) Chest radiographs and (D) HRCT in a patient with </a:t>
            </a:r>
            <a:r>
              <a:rPr lang="en-IN" sz="1200" b="1" kern="1200" dirty="0" smtClean="0">
                <a:solidFill>
                  <a:schemeClr val="tx1"/>
                </a:solidFill>
                <a:latin typeface="+mn-lt"/>
                <a:ea typeface="+mn-ea"/>
                <a:cs typeface="+mn-cs"/>
              </a:rPr>
              <a:t>idiopathic pulmonary </a:t>
            </a:r>
            <a:r>
              <a:rPr lang="en-IN" sz="1200" b="1" kern="1200" dirty="0" err="1" smtClean="0">
                <a:solidFill>
                  <a:schemeClr val="tx1"/>
                </a:solidFill>
                <a:latin typeface="+mn-lt"/>
                <a:ea typeface="+mn-ea"/>
                <a:cs typeface="+mn-cs"/>
              </a:rPr>
              <a:t>haemosiderosis</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 There is diffuse ground-glass opacification with no </a:t>
            </a:r>
            <a:r>
              <a:rPr lang="en-IN" sz="1200" b="0" kern="1200" dirty="0" err="1" smtClean="0">
                <a:solidFill>
                  <a:schemeClr val="tx1"/>
                </a:solidFill>
                <a:latin typeface="+mn-lt"/>
                <a:ea typeface="+mn-ea"/>
                <a:cs typeface="+mn-cs"/>
              </a:rPr>
              <a:t>zonal</a:t>
            </a:r>
            <a:r>
              <a:rPr lang="en-IN" sz="1200" b="0" kern="1200" dirty="0" smtClean="0">
                <a:solidFill>
                  <a:schemeClr val="tx1"/>
                </a:solidFill>
                <a:latin typeface="+mn-lt"/>
                <a:ea typeface="+mn-ea"/>
                <a:cs typeface="+mn-cs"/>
              </a:rPr>
              <a:t> predilection during an acute hospital admission with haemoptysis. (B) Radiograph taken 4 d later shows striking (but incomplete) resolution of airspace opacities. There is residual opacification around the right hilum. (C) Chest radiograph obtained 1 month following admission demonstrates ground-glass opacification in the right mid zone. (D) HRCT through the lower zones (concurrent with the radiograph in [A]) shows patchy ground-glass opacification with a somewhat unusual geographical distribution; there are thickened interlobular septa in areas of ground-glass opacification.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21.17  Wegener's granulomatosis</a:t>
            </a:r>
            <a:r>
              <a:rPr lang="en-IN" sz="1200" b="0" kern="1200" dirty="0" smtClean="0">
                <a:solidFill>
                  <a:schemeClr val="tx1"/>
                </a:solidFill>
                <a:latin typeface="+mn-lt"/>
                <a:ea typeface="+mn-ea"/>
                <a:cs typeface="+mn-cs"/>
              </a:rPr>
              <a:t>. (A) Multiple intrapulmonary nodules within both lungs on chest radiography in a patient with elevated c-ANCA titres. (B) CT through the lower zones also demonstrates multiple pulmonary nodules. However, there is clear evidence of cavitation (not seen on the chest radiograph) in one of the lesions in the right lower lobe.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05F7C4-32C4-40F7-96EC-DF97321D55F5}"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21.20  Cryptogenic organizing pneumonia. </a:t>
            </a:r>
            <a:r>
              <a:rPr lang="en-IN" sz="1200" b="0" kern="1200" dirty="0" smtClean="0">
                <a:solidFill>
                  <a:schemeClr val="tx1"/>
                </a:solidFill>
                <a:latin typeface="+mn-lt"/>
                <a:ea typeface="+mn-ea"/>
                <a:cs typeface="+mn-cs"/>
              </a:rPr>
              <a:t>(A) Patchy multifocal consolidation in the mid and upper zones in a patient presenting with a cough, breathlessness and weight loss. (B) One month after commencing corticosteroids there is complete clearing of the airspace opacities. (C) Five months after stopping treatment there is recurrence with consolidation in the right mid zone.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21.21  Cryptogenic organizing pneumonia (COP). </a:t>
            </a:r>
            <a:r>
              <a:rPr lang="en-IN" sz="1200" b="0" kern="1200" dirty="0" smtClean="0">
                <a:solidFill>
                  <a:schemeClr val="tx1"/>
                </a:solidFill>
                <a:latin typeface="+mn-lt"/>
                <a:ea typeface="+mn-ea"/>
                <a:cs typeface="+mn-cs"/>
              </a:rPr>
              <a:t>CT through the (A) apex, (B) carina and (C) lower lobes in COP. Multifocal consolidation and ground-glass opacification are seen, predominantly in the peripheral lung. Note that all lung zones are affected.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21.22  Cryptogenic </a:t>
            </a:r>
            <a:r>
              <a:rPr lang="en-IN" sz="1200" b="1" kern="1200" dirty="0" err="1" smtClean="0">
                <a:solidFill>
                  <a:schemeClr val="tx1"/>
                </a:solidFill>
                <a:latin typeface="+mn-lt"/>
                <a:ea typeface="+mn-ea"/>
                <a:cs typeface="+mn-cs"/>
              </a:rPr>
              <a:t>organzing</a:t>
            </a:r>
            <a:r>
              <a:rPr lang="en-IN" sz="1200" b="1" kern="1200" dirty="0" smtClean="0">
                <a:solidFill>
                  <a:schemeClr val="tx1"/>
                </a:solidFill>
                <a:latin typeface="+mn-lt"/>
                <a:ea typeface="+mn-ea"/>
                <a:cs typeface="+mn-cs"/>
              </a:rPr>
              <a:t> pneumonia </a:t>
            </a:r>
            <a:r>
              <a:rPr lang="en-IN" sz="1200" b="0" kern="1200" dirty="0" smtClean="0">
                <a:solidFill>
                  <a:schemeClr val="tx1"/>
                </a:solidFill>
                <a:latin typeface="+mn-lt"/>
                <a:ea typeface="+mn-ea"/>
                <a:cs typeface="+mn-cs"/>
              </a:rPr>
              <a:t>in a young female patient. CT at (A) the level of the carina and (B) the lung bases demonstrating an arcade-like appearance due to </a:t>
            </a:r>
            <a:r>
              <a:rPr lang="en-IN" sz="1200" b="0" kern="1200" dirty="0" err="1" smtClean="0">
                <a:solidFill>
                  <a:schemeClr val="tx1"/>
                </a:solidFill>
                <a:latin typeface="+mn-lt"/>
                <a:ea typeface="+mn-ea"/>
                <a:cs typeface="+mn-cs"/>
              </a:rPr>
              <a:t>perilobular</a:t>
            </a:r>
            <a:r>
              <a:rPr lang="en-IN" sz="1200" b="0" kern="1200" dirty="0" smtClean="0">
                <a:solidFill>
                  <a:schemeClr val="tx1"/>
                </a:solidFill>
                <a:latin typeface="+mn-lt"/>
                <a:ea typeface="+mn-ea"/>
                <a:cs typeface="+mn-cs"/>
              </a:rPr>
              <a:t> curvilinear opacities.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21.23  Chronic eosinophilic pneumonia. </a:t>
            </a:r>
            <a:r>
              <a:rPr lang="en-IN" sz="1200" b="0" kern="1200" dirty="0" smtClean="0">
                <a:solidFill>
                  <a:schemeClr val="tx1"/>
                </a:solidFill>
                <a:latin typeface="+mn-lt"/>
                <a:ea typeface="+mn-ea"/>
                <a:cs typeface="+mn-cs"/>
              </a:rPr>
              <a:t>(A) Chest radiograph in a male patient with a dry cough, weight loss and marked blood eosinophilia. There is ill-defined airspace opacification in both upper zones and the changes appear to parallel the chest wall. (B) HRCT through the upper lobes with bilateral (but asymmetrical) areas of ground-glass opacification and a fine reticular component in a peripheral distribution. </a:t>
            </a:r>
          </a:p>
          <a:p>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21.24  Alveolar proteinosis. </a:t>
            </a:r>
            <a:r>
              <a:rPr lang="en-IN" sz="1200" b="0" kern="1200" dirty="0" smtClean="0">
                <a:solidFill>
                  <a:schemeClr val="tx1"/>
                </a:solidFill>
                <a:latin typeface="+mn-lt"/>
                <a:ea typeface="+mn-ea"/>
                <a:cs typeface="+mn-cs"/>
              </a:rPr>
              <a:t>Chest radiograph in a 28 year old woman with alveolar proteinosis. There is bilateral symmetrical airspace opacification in the mid and lower zones with a predilection for the central lung, an appearance which can simulate the ‘bat's wing’ appearance of pulmonary oedema</a:t>
            </a:r>
            <a:r>
              <a:rPr lang="en-IN" sz="1200" b="1" kern="1200" dirty="0" smtClean="0">
                <a:solidFill>
                  <a:schemeClr val="tx1"/>
                </a:solidFill>
                <a:latin typeface="+mn-lt"/>
                <a:ea typeface="+mn-ea"/>
                <a:cs typeface="+mn-cs"/>
              </a:rPr>
              <a:t>.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21.25  HRCT of the ‘crazy paving’ pattern in alveolar proteinosis: </a:t>
            </a:r>
            <a:r>
              <a:rPr lang="en-IN" sz="1200" b="0" kern="1200" dirty="0" smtClean="0">
                <a:solidFill>
                  <a:schemeClr val="tx1"/>
                </a:solidFill>
                <a:latin typeface="+mn-lt"/>
                <a:ea typeface="+mn-ea"/>
                <a:cs typeface="+mn-cs"/>
              </a:rPr>
              <a:t>patchy but geographical ground-glass opacification is seen and there are numerous thickened interlobular septa in areas of ground-glass opacification.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21.2  (</a:t>
            </a:r>
            <a:r>
              <a:rPr lang="en-IN" sz="1200" b="1" kern="1200" dirty="0" err="1" smtClean="0">
                <a:solidFill>
                  <a:schemeClr val="tx1"/>
                </a:solidFill>
                <a:latin typeface="+mn-lt"/>
                <a:ea typeface="+mn-ea"/>
                <a:cs typeface="+mn-cs"/>
              </a:rPr>
              <a:t>Noninfective</a:t>
            </a:r>
            <a:r>
              <a:rPr lang="en-IN" sz="1200" b="1" kern="1200" dirty="0" smtClean="0">
                <a:solidFill>
                  <a:schemeClr val="tx1"/>
                </a:solidFill>
                <a:latin typeface="+mn-lt"/>
                <a:ea typeface="+mn-ea"/>
                <a:cs typeface="+mn-cs"/>
              </a:rPr>
              <a:t>) organizing pneumonia </a:t>
            </a:r>
            <a:r>
              <a:rPr lang="en-IN" sz="1200" b="0" kern="1200" dirty="0" smtClean="0">
                <a:solidFill>
                  <a:schemeClr val="tx1"/>
                </a:solidFill>
                <a:latin typeface="+mn-lt"/>
                <a:ea typeface="+mn-ea"/>
                <a:cs typeface="+mn-cs"/>
              </a:rPr>
              <a:t>in a patient following allogeneic bone marrow transplantation. (A) Chest radiograph and (B) CT through the lower zones demonstrating characteristic bilateral mid and lower zone airspace opacification. </a:t>
            </a:r>
          </a:p>
          <a:p>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21.26  Primary pulmonary lymphoma. </a:t>
            </a:r>
            <a:r>
              <a:rPr lang="en-IN" sz="1200" b="0" kern="1200" dirty="0" smtClean="0">
                <a:solidFill>
                  <a:schemeClr val="tx1"/>
                </a:solidFill>
                <a:latin typeface="+mn-lt"/>
                <a:ea typeface="+mn-ea"/>
                <a:cs typeface="+mn-cs"/>
              </a:rPr>
              <a:t>(A) Chest radiograph and (B) CT through the lower zones in a patient with pulmonary non-Hodgkin's lymphoma. There are bilateral foci of consolidation; the </a:t>
            </a:r>
            <a:r>
              <a:rPr lang="en-IN" sz="1200" b="0" kern="1200" dirty="0" err="1" smtClean="0">
                <a:solidFill>
                  <a:schemeClr val="tx1"/>
                </a:solidFill>
                <a:latin typeface="+mn-lt"/>
                <a:ea typeface="+mn-ea"/>
                <a:cs typeface="+mn-cs"/>
              </a:rPr>
              <a:t>bronchocentric</a:t>
            </a:r>
            <a:r>
              <a:rPr lang="en-IN" sz="1200" b="0" kern="1200" dirty="0" smtClean="0">
                <a:solidFill>
                  <a:schemeClr val="tx1"/>
                </a:solidFill>
                <a:latin typeface="+mn-lt"/>
                <a:ea typeface="+mn-ea"/>
                <a:cs typeface="+mn-cs"/>
              </a:rPr>
              <a:t> nature of the disease can be easily appreciated on CT</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20.1  Blunt trauma. </a:t>
            </a:r>
            <a:r>
              <a:rPr lang="en-IN" sz="1200" b="0" kern="1200" dirty="0" smtClean="0">
                <a:solidFill>
                  <a:schemeClr val="tx1"/>
                </a:solidFill>
                <a:latin typeface="+mn-lt"/>
                <a:ea typeface="+mn-ea"/>
                <a:cs typeface="+mn-cs"/>
              </a:rPr>
              <a:t>CT image following blunt trauma to the right side of the chest demonstrating a rib fracture with associated extrapleural haematoma (arrowhead).</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20.2  Flail chest. </a:t>
            </a:r>
            <a:r>
              <a:rPr lang="en-IN" sz="1200" b="0" kern="1200" dirty="0" smtClean="0">
                <a:solidFill>
                  <a:schemeClr val="tx1"/>
                </a:solidFill>
                <a:latin typeface="+mn-lt"/>
                <a:ea typeface="+mn-ea"/>
                <a:cs typeface="+mn-cs"/>
              </a:rPr>
              <a:t>Chest radiograph with multiple left-sided lateral and posterior rib fractures resulting in a flail chest. There is associated left lung contusion. </a:t>
            </a:r>
          </a:p>
          <a:p>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20.3  Flail chest. </a:t>
            </a:r>
            <a:r>
              <a:rPr lang="en-IN" sz="1200" b="0" kern="1200" dirty="0" smtClean="0">
                <a:solidFill>
                  <a:schemeClr val="tx1"/>
                </a:solidFill>
                <a:latin typeface="+mn-lt"/>
                <a:ea typeface="+mn-ea"/>
                <a:cs typeface="+mn-cs"/>
              </a:rPr>
              <a:t>CT image of a left-sided flail chest with a segment of the chest wall pushed inwards. This is known as a ‘stove-in-chest’. </a:t>
            </a:r>
          </a:p>
          <a:p>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20.9  Pulmonary contusion. </a:t>
            </a:r>
            <a:r>
              <a:rPr lang="en-IN" sz="1200" b="0" kern="1200" dirty="0" smtClean="0">
                <a:solidFill>
                  <a:schemeClr val="tx1"/>
                </a:solidFill>
                <a:latin typeface="+mn-lt"/>
                <a:ea typeface="+mn-ea"/>
                <a:cs typeface="+mn-cs"/>
              </a:rPr>
              <a:t>(A) CT image in the axial plane and (B) coronal reformatted image illustrating bilateral post-traumatic pulmonary contusion. Note the subpleural predominance of the contusion</a:t>
            </a:r>
            <a:r>
              <a:rPr lang="en-IN" sz="1200" b="1" kern="1200" dirty="0" smtClean="0">
                <a:solidFill>
                  <a:schemeClr val="tx1"/>
                </a:solidFill>
                <a:latin typeface="+mn-lt"/>
                <a:ea typeface="+mn-ea"/>
                <a:cs typeface="+mn-cs"/>
              </a:rPr>
              <a:t>. </a:t>
            </a:r>
            <a:endParaRPr lang="en-IN"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05F7C4-32C4-40F7-96EC-DF97321D55F5}"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20.16  Fallen lung sign. </a:t>
            </a:r>
            <a:r>
              <a:rPr lang="en-IN" sz="1200" b="0" kern="1200" dirty="0" smtClean="0">
                <a:solidFill>
                  <a:schemeClr val="tx1"/>
                </a:solidFill>
                <a:latin typeface="+mn-lt"/>
                <a:ea typeface="+mn-ea"/>
                <a:cs typeface="+mn-cs"/>
              </a:rPr>
              <a:t>Chest radiograph in a patient injured in a farming accident. The right lung is seen sagging to the floor of the right hemithorax (the ‘fallen lung sign’) and a completely ruptured right main bronchus was found at surgery.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05F7C4-32C4-40F7-96EC-DF97321D55F5}"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20.17  Aortic rupture and mediastinal haematoma. </a:t>
            </a:r>
            <a:r>
              <a:rPr lang="en-IN" sz="1200" b="0" kern="1200" dirty="0" smtClean="0">
                <a:solidFill>
                  <a:schemeClr val="tx1"/>
                </a:solidFill>
                <a:latin typeface="+mn-lt"/>
                <a:ea typeface="+mn-ea"/>
                <a:cs typeface="+mn-cs"/>
              </a:rPr>
              <a:t>Chest radiograph in a patient with a post-traumatic aortic rupture and mediastinal haematoma. Features present include a widened mediastinum, filling in of the </a:t>
            </a:r>
            <a:r>
              <a:rPr lang="en-IN" sz="1200" b="0" kern="1200" dirty="0" err="1" smtClean="0">
                <a:solidFill>
                  <a:schemeClr val="tx1"/>
                </a:solidFill>
                <a:latin typeface="+mn-lt"/>
                <a:ea typeface="+mn-ea"/>
                <a:cs typeface="+mn-cs"/>
              </a:rPr>
              <a:t>aortopulmonary</a:t>
            </a:r>
            <a:r>
              <a:rPr lang="en-IN" sz="1200" b="0" kern="1200" dirty="0" smtClean="0">
                <a:solidFill>
                  <a:schemeClr val="tx1"/>
                </a:solidFill>
                <a:latin typeface="+mn-lt"/>
                <a:ea typeface="+mn-ea"/>
                <a:cs typeface="+mn-cs"/>
              </a:rPr>
              <a:t> bay and the development of a left apical pleural cap.</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20.22  Acute respiratory distress syndrome (ARDS). </a:t>
            </a:r>
            <a:r>
              <a:rPr lang="en-IN" sz="1200" b="0" kern="1200" dirty="0" smtClean="0">
                <a:solidFill>
                  <a:schemeClr val="tx1"/>
                </a:solidFill>
                <a:latin typeface="+mn-lt"/>
                <a:ea typeface="+mn-ea"/>
                <a:cs typeface="+mn-cs"/>
              </a:rPr>
              <a:t>CT images in two patients. (A) This patient's ARDS was due to an extrapulmonary cause and the CT shows increased opacification in the posterior, dependent portions of the lungs and ground-glass opacity more anteriorly. A right-sided intercostal tube is also present and part of a Swan–</a:t>
            </a:r>
            <a:r>
              <a:rPr lang="en-IN" sz="1200" b="0" kern="1200" dirty="0" err="1" smtClean="0">
                <a:solidFill>
                  <a:schemeClr val="tx1"/>
                </a:solidFill>
                <a:latin typeface="+mn-lt"/>
                <a:ea typeface="+mn-ea"/>
                <a:cs typeface="+mn-cs"/>
              </a:rPr>
              <a:t>Ganz</a:t>
            </a:r>
            <a:r>
              <a:rPr lang="en-IN" sz="1200" b="0" kern="1200" dirty="0" smtClean="0">
                <a:solidFill>
                  <a:schemeClr val="tx1"/>
                </a:solidFill>
                <a:latin typeface="+mn-lt"/>
                <a:ea typeface="+mn-ea"/>
                <a:cs typeface="+mn-cs"/>
              </a:rPr>
              <a:t> catheter can be seen in the left main pulmonary artery. (B) This patient's ARDS was related to pulmonary infection and there is patchy airspace opacity present with no gradation from dependent to nondependent lung being seen.</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19.1  Usual interstitial pneumonia. </a:t>
            </a:r>
            <a:r>
              <a:rPr lang="en-IN" sz="1200" b="0" kern="1200" dirty="0" smtClean="0">
                <a:solidFill>
                  <a:schemeClr val="tx1"/>
                </a:solidFill>
                <a:latin typeface="+mn-lt"/>
                <a:ea typeface="+mn-ea"/>
                <a:cs typeface="+mn-cs"/>
              </a:rPr>
              <a:t>HRCT abnormalities predominate in the posterior, subpleural regions of the lower lobes and comprise honeycombing and traction bronchiectasis within the abnormal lung.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19.2  Usual interstitial pneumonia. </a:t>
            </a:r>
            <a:r>
              <a:rPr lang="en-IN" sz="1200" b="0" kern="1200" dirty="0" smtClean="0">
                <a:solidFill>
                  <a:schemeClr val="tx1"/>
                </a:solidFill>
                <a:latin typeface="+mn-lt"/>
                <a:ea typeface="+mn-ea"/>
                <a:cs typeface="+mn-cs"/>
              </a:rPr>
              <a:t>In the upper lobes anteriorly there are peripheral irregular lines with areas of honeycombing.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21.3  (A–C) Rapid changes in radiographic appearances in pulmonary oedema. </a:t>
            </a:r>
            <a:r>
              <a:rPr lang="en-IN" sz="1200" b="0" kern="1200" dirty="0" smtClean="0">
                <a:solidFill>
                  <a:schemeClr val="tx1"/>
                </a:solidFill>
                <a:latin typeface="+mn-lt"/>
                <a:ea typeface="+mn-ea"/>
                <a:cs typeface="+mn-cs"/>
              </a:rPr>
              <a:t>Serial chest radiographs over roughly a 48-h period show striking changes in the extent/severity of airspace opacification reflecting relatively rapid shifts of fluid between the intravascular compartment and the airspaces/interstitium.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05F7C4-32C4-40F7-96EC-DF97321D55F5}"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19.4  Tuberculosis on a background of usual interstitial pneumonia. </a:t>
            </a:r>
            <a:r>
              <a:rPr lang="en-IN" sz="1200" b="0" kern="1200" dirty="0" smtClean="0">
                <a:solidFill>
                  <a:schemeClr val="tx1"/>
                </a:solidFill>
                <a:latin typeface="+mn-lt"/>
                <a:ea typeface="+mn-ea"/>
                <a:cs typeface="+mn-cs"/>
              </a:rPr>
              <a:t>Biopsy of the area of consolidation in the right lower lobe confirmed tuberculosis. </a:t>
            </a:r>
          </a:p>
          <a:p>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19.5  Non-specific interstitial pneumonia. </a:t>
            </a:r>
            <a:r>
              <a:rPr lang="en-IN" sz="1200" b="0" kern="1200" dirty="0" smtClean="0">
                <a:solidFill>
                  <a:schemeClr val="tx1"/>
                </a:solidFill>
                <a:latin typeface="+mn-lt"/>
                <a:ea typeface="+mn-ea"/>
                <a:cs typeface="+mn-cs"/>
              </a:rPr>
              <a:t>The predominant abnormality is patchy, bilateral ground-glass opacification, mild reticulation and traction bronchiectasis. There is no frank honeycombing destruction</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19.6  Cryptogenic organizing pneumonia. </a:t>
            </a:r>
            <a:r>
              <a:rPr lang="en-IN" sz="1200" b="0" kern="1200" dirty="0" smtClean="0">
                <a:solidFill>
                  <a:schemeClr val="tx1"/>
                </a:solidFill>
                <a:latin typeface="+mn-lt"/>
                <a:ea typeface="+mn-ea"/>
                <a:cs typeface="+mn-cs"/>
              </a:rPr>
              <a:t>HRCT through the upper lobes demonstrates areas of consolidation in a subpleural and peribronchial distribution in association with areas of ground-glass opacification (left upper lobe).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05F7C4-32C4-40F7-96EC-DF97321D55F5}"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19.8  Respiratory bronchiolitis–interstitial lung disease. </a:t>
            </a:r>
            <a:r>
              <a:rPr lang="en-IN" sz="1200" b="0" kern="1200" dirty="0" smtClean="0">
                <a:solidFill>
                  <a:schemeClr val="tx1"/>
                </a:solidFill>
                <a:latin typeface="+mn-lt"/>
                <a:ea typeface="+mn-ea"/>
                <a:cs typeface="+mn-cs"/>
              </a:rPr>
              <a:t>HRCT shows (A) subtle areas of ground-glass opacification and (B) ill-defined centrilobular </a:t>
            </a:r>
            <a:r>
              <a:rPr lang="en-IN" sz="1200" b="0" kern="1200" dirty="0" err="1" smtClean="0">
                <a:solidFill>
                  <a:schemeClr val="tx1"/>
                </a:solidFill>
                <a:latin typeface="+mn-lt"/>
                <a:ea typeface="+mn-ea"/>
                <a:cs typeface="+mn-cs"/>
              </a:rPr>
              <a:t>nodul</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19.12  Sarcoidosis. </a:t>
            </a:r>
            <a:r>
              <a:rPr lang="en-IN" sz="1200" b="0" kern="1200" dirty="0" smtClean="0">
                <a:solidFill>
                  <a:schemeClr val="tx1"/>
                </a:solidFill>
                <a:latin typeface="+mn-lt"/>
                <a:ea typeface="+mn-ea"/>
                <a:cs typeface="+mn-cs"/>
              </a:rPr>
              <a:t>Typical HRCT features are (A) nodular opacities which (B) may become confluent, and (C) interlobular septal thickening. </a:t>
            </a:r>
          </a:p>
          <a:p>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19.13  Fibrotic sarcoidosis. </a:t>
            </a:r>
            <a:r>
              <a:rPr lang="en-IN" sz="1200" b="0" kern="1200" dirty="0" smtClean="0">
                <a:solidFill>
                  <a:schemeClr val="tx1"/>
                </a:solidFill>
                <a:latin typeface="+mn-lt"/>
                <a:ea typeface="+mn-ea"/>
                <a:cs typeface="+mn-cs"/>
              </a:rPr>
              <a:t>There are areas of conglomerate fibrosis in a perihilar distribution with associated bronchial distortion and volume loss. The appearances superficially mimic progressive massive fibrosis seen in the pneumoconioses</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19.15  Hypersensitivity pneumonitis. </a:t>
            </a:r>
            <a:r>
              <a:rPr lang="en-IN" sz="1200" b="0" kern="1200" dirty="0" smtClean="0">
                <a:solidFill>
                  <a:schemeClr val="tx1"/>
                </a:solidFill>
                <a:latin typeface="+mn-lt"/>
                <a:ea typeface="+mn-ea"/>
                <a:cs typeface="+mn-cs"/>
              </a:rPr>
              <a:t>(A) Inspiratory image shows patchy density differences reflecting both the interstitial infiltrate of subacute hypersensitivity pneumonitis and coexisting small airways disease. (B) End-expiratory image enhances the density differences revealing several secondary pulmonary lobules of decreased attenuation</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19.17  Langerhans cell histiocytosis. </a:t>
            </a:r>
            <a:r>
              <a:rPr lang="en-IN" sz="1200" b="0" kern="1200" dirty="0" smtClean="0">
                <a:solidFill>
                  <a:schemeClr val="tx1"/>
                </a:solidFill>
                <a:latin typeface="+mn-lt"/>
                <a:ea typeface="+mn-ea"/>
                <a:cs typeface="+mn-cs"/>
              </a:rPr>
              <a:t>(A) Shows the characteristic combination of thin-walled cysts and poorly defined nodules, some of which are just beginning to cavitate. (B) Image from a patient with more advanced disease. There are numerous irregularly-shaped cysts bilaterally and a pneumothorax on the right.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19.18  </a:t>
            </a:r>
            <a:r>
              <a:rPr lang="en-IN" sz="1200" b="1" kern="1200" dirty="0" err="1" smtClean="0">
                <a:solidFill>
                  <a:schemeClr val="tx1"/>
                </a:solidFill>
                <a:latin typeface="+mn-lt"/>
                <a:ea typeface="+mn-ea"/>
                <a:cs typeface="+mn-cs"/>
              </a:rPr>
              <a:t>Lymphangioleiomyomatosis</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(A) There is a profusion of thin-walled cystic airspaces scattered evenly throughout the lungs. The cysts are relatively uniform in size. (B) In a more advanced case of LAM, note the small left-sided pleural effusion.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19.19  Rheumatoid arthritis with a usual interstitial pneumonia (UIP)-type pattern. </a:t>
            </a:r>
            <a:r>
              <a:rPr lang="en-IN" sz="1200" b="0" kern="1200" dirty="0" smtClean="0">
                <a:solidFill>
                  <a:schemeClr val="tx1"/>
                </a:solidFill>
                <a:latin typeface="+mn-lt"/>
                <a:ea typeface="+mn-ea"/>
                <a:cs typeface="+mn-cs"/>
              </a:rPr>
              <a:t>In this case the HRCT appearances of peripheral reticular abnormality and honeycombing are indistinguishable from that of UIP.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21.4  Nodular airspace opacities </a:t>
            </a:r>
            <a:r>
              <a:rPr lang="en-IN" sz="1200" b="0" kern="1200" dirty="0" smtClean="0">
                <a:solidFill>
                  <a:schemeClr val="tx1"/>
                </a:solidFill>
                <a:latin typeface="+mn-lt"/>
                <a:ea typeface="+mn-ea"/>
                <a:cs typeface="+mn-cs"/>
              </a:rPr>
              <a:t>on chest radiography. </a:t>
            </a:r>
            <a:r>
              <a:rPr lang="en-IN" sz="1200" b="0" kern="1200" dirty="0" err="1" smtClean="0">
                <a:solidFill>
                  <a:schemeClr val="tx1"/>
                </a:solidFill>
                <a:latin typeface="+mn-lt"/>
                <a:ea typeface="+mn-ea"/>
                <a:cs typeface="+mn-cs"/>
              </a:rPr>
              <a:t>Targetted</a:t>
            </a:r>
            <a:r>
              <a:rPr lang="en-IN" sz="1200" b="0" kern="1200" dirty="0" smtClean="0">
                <a:solidFill>
                  <a:schemeClr val="tx1"/>
                </a:solidFill>
                <a:latin typeface="+mn-lt"/>
                <a:ea typeface="+mn-ea"/>
                <a:cs typeface="+mn-cs"/>
              </a:rPr>
              <a:t> image of the right lung showing numerous ill-defined nodules in a patient with disseminated pulmonary </a:t>
            </a:r>
            <a:r>
              <a:rPr lang="en-IN" sz="1200" b="0" kern="1200" dirty="0" err="1" smtClean="0">
                <a:solidFill>
                  <a:schemeClr val="tx1"/>
                </a:solidFill>
                <a:latin typeface="+mn-lt"/>
                <a:ea typeface="+mn-ea"/>
                <a:cs typeface="+mn-cs"/>
              </a:rPr>
              <a:t>tubercul</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19.20  Rheumatoid arthritis. </a:t>
            </a:r>
            <a:r>
              <a:rPr lang="en-IN" sz="1200" b="0" kern="1200" dirty="0" smtClean="0">
                <a:solidFill>
                  <a:schemeClr val="tx1"/>
                </a:solidFill>
                <a:latin typeface="+mn-lt"/>
                <a:ea typeface="+mn-ea"/>
                <a:cs typeface="+mn-cs"/>
              </a:rPr>
              <a:t>HRCT demonstrates both mild cylindrical bronchiectasis and constrictive obliterative bronchiolitis (reflected by areas of low attenuation in which there is a reduction in the number of vessels present) in this patient with rheumatoid arthritis.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21.5  Ground-glass opacification </a:t>
            </a:r>
            <a:r>
              <a:rPr lang="en-IN" sz="1200" b="0" kern="1200" dirty="0" smtClean="0">
                <a:solidFill>
                  <a:schemeClr val="tx1"/>
                </a:solidFill>
                <a:latin typeface="+mn-lt"/>
                <a:ea typeface="+mn-ea"/>
                <a:cs typeface="+mn-cs"/>
              </a:rPr>
              <a:t>on (A) chest radiography and (B) CT in a patient with pulmonary cytomegalovirus reactivation following bone marrow transplantation. On plain chest radiography there is veil-like opacification in the mid and lower zones of both lungs, which obscures vessel markings. In comparison, on CT, </a:t>
            </a:r>
            <a:r>
              <a:rPr lang="en-IN" sz="1200" b="0" kern="1200" dirty="0" err="1" smtClean="0">
                <a:solidFill>
                  <a:schemeClr val="tx1"/>
                </a:solidFill>
                <a:latin typeface="+mn-lt"/>
                <a:ea typeface="+mn-ea"/>
                <a:cs typeface="+mn-cs"/>
              </a:rPr>
              <a:t>bronchovascular</a:t>
            </a:r>
            <a:r>
              <a:rPr lang="en-IN" sz="1200" b="0" kern="1200" dirty="0" smtClean="0">
                <a:solidFill>
                  <a:schemeClr val="tx1"/>
                </a:solidFill>
                <a:latin typeface="+mn-lt"/>
                <a:ea typeface="+mn-ea"/>
                <a:cs typeface="+mn-cs"/>
              </a:rPr>
              <a:t> markings are clearly visible within regions of increased opacification.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21.6  Variable causes of ground-glass opacification on CT due to airspace and/or interstitial processes. (A) </a:t>
            </a:r>
            <a:r>
              <a:rPr lang="en-IN" sz="1200" b="1" kern="1200" dirty="0" smtClean="0">
                <a:solidFill>
                  <a:schemeClr val="tx1"/>
                </a:solidFill>
                <a:latin typeface="+mn-lt"/>
                <a:ea typeface="+mn-ea"/>
                <a:cs typeface="+mn-cs"/>
              </a:rPr>
              <a:t>Diffuse pulmonary haemorrhage </a:t>
            </a:r>
            <a:r>
              <a:rPr lang="en-IN" sz="1200" b="0" kern="1200" dirty="0" smtClean="0">
                <a:solidFill>
                  <a:schemeClr val="tx1"/>
                </a:solidFill>
                <a:latin typeface="+mn-lt"/>
                <a:ea typeface="+mn-ea"/>
                <a:cs typeface="+mn-cs"/>
              </a:rPr>
              <a:t>in a patient with disseminated malignancy. (B) Ground-glass opacification and thickened inter- and intra-lobular septa in </a:t>
            </a:r>
            <a:r>
              <a:rPr lang="en-IN" sz="1200" b="1" kern="1200" dirty="0" smtClean="0">
                <a:solidFill>
                  <a:schemeClr val="tx1"/>
                </a:solidFill>
                <a:latin typeface="+mn-lt"/>
                <a:ea typeface="+mn-ea"/>
                <a:cs typeface="+mn-cs"/>
              </a:rPr>
              <a:t>pulmonary oedema. </a:t>
            </a:r>
            <a:r>
              <a:rPr lang="en-IN" sz="1200" b="0" kern="1200" dirty="0" smtClean="0">
                <a:solidFill>
                  <a:schemeClr val="tx1"/>
                </a:solidFill>
                <a:latin typeface="+mn-lt"/>
                <a:ea typeface="+mn-ea"/>
                <a:cs typeface="+mn-cs"/>
              </a:rPr>
              <a:t>(C) Ground-glass opacification due to a predominant interstitial lung disease; there are grossly dilated segmental and </a:t>
            </a:r>
            <a:r>
              <a:rPr lang="en-IN" sz="1200" b="0" kern="1200" dirty="0" err="1" smtClean="0">
                <a:solidFill>
                  <a:schemeClr val="tx1"/>
                </a:solidFill>
                <a:latin typeface="+mn-lt"/>
                <a:ea typeface="+mn-ea"/>
                <a:cs typeface="+mn-cs"/>
              </a:rPr>
              <a:t>subsegmental</a:t>
            </a:r>
            <a:r>
              <a:rPr lang="en-IN" sz="1200" b="0" kern="1200" dirty="0" smtClean="0">
                <a:solidFill>
                  <a:schemeClr val="tx1"/>
                </a:solidFill>
                <a:latin typeface="+mn-lt"/>
                <a:ea typeface="+mn-ea"/>
                <a:cs typeface="+mn-cs"/>
              </a:rPr>
              <a:t> airways (‘traction bronchiectasis’) within ground-glass indicating fine </a:t>
            </a:r>
            <a:r>
              <a:rPr lang="en-IN" sz="1200" b="1" kern="1200" dirty="0" smtClean="0">
                <a:solidFill>
                  <a:schemeClr val="tx1"/>
                </a:solidFill>
                <a:latin typeface="+mn-lt"/>
                <a:ea typeface="+mn-ea"/>
                <a:cs typeface="+mn-cs"/>
              </a:rPr>
              <a:t>fibrosis. </a:t>
            </a:r>
          </a:p>
          <a:p>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21.7  ‘Black bronchus’ sign on CT: </a:t>
            </a:r>
            <a:r>
              <a:rPr lang="en-IN" sz="1200" b="0" kern="1200" dirty="0" smtClean="0">
                <a:solidFill>
                  <a:schemeClr val="tx1"/>
                </a:solidFill>
                <a:latin typeface="+mn-lt"/>
                <a:ea typeface="+mn-ea"/>
                <a:cs typeface="+mn-cs"/>
              </a:rPr>
              <a:t>there is an almost imperceptible increase in lung density. However, air within the segmental bronchi is clearly of lower attenuation than the surrounding parenchyma. </a:t>
            </a:r>
            <a:endParaRPr lang="en-IN"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05F7C4-32C4-40F7-96EC-DF97321D55F5}"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21.8  (A) Consolidation </a:t>
            </a:r>
            <a:r>
              <a:rPr lang="en-IN" sz="1200" b="0" kern="1200" dirty="0" smtClean="0">
                <a:solidFill>
                  <a:schemeClr val="tx1"/>
                </a:solidFill>
                <a:latin typeface="+mn-lt"/>
                <a:ea typeface="+mn-ea"/>
                <a:cs typeface="+mn-cs"/>
              </a:rPr>
              <a:t>on plain chest radiography in a patient with proven tuberculosis; there is evidence of cavitation within the area of consolidation. </a:t>
            </a:r>
            <a:r>
              <a:rPr lang="en-IN" sz="1200" b="1" kern="1200" dirty="0" smtClean="0">
                <a:solidFill>
                  <a:schemeClr val="tx1"/>
                </a:solidFill>
                <a:latin typeface="+mn-lt"/>
                <a:ea typeface="+mn-ea"/>
                <a:cs typeface="+mn-cs"/>
              </a:rPr>
              <a:t>(B) Consolidation </a:t>
            </a:r>
            <a:r>
              <a:rPr lang="en-IN" sz="1200" b="0" kern="1200" dirty="0" smtClean="0">
                <a:solidFill>
                  <a:schemeClr val="tx1"/>
                </a:solidFill>
                <a:latin typeface="+mn-lt"/>
                <a:ea typeface="+mn-ea"/>
                <a:cs typeface="+mn-cs"/>
              </a:rPr>
              <a:t>on CT in a patient with adenovirus infection following allogeneic bone marrow transplantation. In both cases, there is obscuration of </a:t>
            </a:r>
            <a:r>
              <a:rPr lang="en-IN" sz="1200" b="0" kern="1200" dirty="0" err="1" smtClean="0">
                <a:solidFill>
                  <a:schemeClr val="tx1"/>
                </a:solidFill>
                <a:latin typeface="+mn-lt"/>
                <a:ea typeface="+mn-ea"/>
                <a:cs typeface="+mn-cs"/>
              </a:rPr>
              <a:t>bronchovascular</a:t>
            </a:r>
            <a:r>
              <a:rPr lang="en-IN" sz="1200" b="0" kern="1200" dirty="0" smtClean="0">
                <a:solidFill>
                  <a:schemeClr val="tx1"/>
                </a:solidFill>
                <a:latin typeface="+mn-lt"/>
                <a:ea typeface="+mn-ea"/>
                <a:cs typeface="+mn-cs"/>
              </a:rPr>
              <a:t> markings by areas of dense parenchymal opacification.</a:t>
            </a:r>
            <a:endParaRPr lang="en-IN" b="0" dirty="0"/>
          </a:p>
        </p:txBody>
      </p:sp>
      <p:sp>
        <p:nvSpPr>
          <p:cNvPr id="4" name="Slide Number Placeholder 3"/>
          <p:cNvSpPr>
            <a:spLocks noGrp="1"/>
          </p:cNvSpPr>
          <p:nvPr>
            <p:ph type="sldNum" sz="quarter" idx="10"/>
          </p:nvPr>
        </p:nvSpPr>
        <p:spPr/>
        <p:txBody>
          <a:bodyPr/>
          <a:lstStyle/>
          <a:p>
            <a:fld id="{2C05F7C4-32C4-40F7-96EC-DF97321D55F5}"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21.10  (A) Normal appearance of segmental bronchus </a:t>
            </a:r>
            <a:r>
              <a:rPr lang="en-IN" sz="1200" b="0" kern="1200" dirty="0" smtClean="0">
                <a:solidFill>
                  <a:schemeClr val="tx1"/>
                </a:solidFill>
                <a:latin typeface="+mn-lt"/>
                <a:ea typeface="+mn-ea"/>
                <a:cs typeface="+mn-cs"/>
              </a:rPr>
              <a:t>seen ‘end-on’ (arrow) adjacent to its accompanying pulmonary artery branch. The wall of the bronchus is well defined and thin. </a:t>
            </a:r>
            <a:r>
              <a:rPr lang="en-IN" sz="1200" b="1" kern="1200" dirty="0" smtClean="0">
                <a:solidFill>
                  <a:schemeClr val="tx1"/>
                </a:solidFill>
                <a:latin typeface="+mn-lt"/>
                <a:ea typeface="+mn-ea"/>
                <a:cs typeface="+mn-cs"/>
              </a:rPr>
              <a:t>(B) Peribronchial cuffing. </a:t>
            </a:r>
            <a:r>
              <a:rPr lang="en-IN" sz="1200" b="0" kern="1200" dirty="0" smtClean="0">
                <a:solidFill>
                  <a:schemeClr val="tx1"/>
                </a:solidFill>
                <a:latin typeface="+mn-lt"/>
                <a:ea typeface="+mn-ea"/>
                <a:cs typeface="+mn-cs"/>
              </a:rPr>
              <a:t>The wall of the anterior segmental bronchus appears thickened and ill-defined (arrows) in early interstitial oedema due to (iatrogenic) fluid overload.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2C05F7C4-32C4-40F7-96EC-DF97321D55F5}"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3124200" y="166672"/>
            <a:ext cx="2590799" cy="66148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448569" y="1600200"/>
            <a:ext cx="424686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935516" y="1600200"/>
            <a:ext cx="5272967" cy="4525963"/>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371600" y="45608"/>
            <a:ext cx="5638800" cy="672620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r="50000"/>
          <a:stretch>
            <a:fillRect/>
          </a:stretch>
        </p:blipFill>
        <p:spPr bwMode="auto">
          <a:xfrm>
            <a:off x="70022" y="457200"/>
            <a:ext cx="6178378" cy="53340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l="50000"/>
          <a:stretch>
            <a:fillRect/>
          </a:stretch>
        </p:blipFill>
        <p:spPr bwMode="auto">
          <a:xfrm>
            <a:off x="6248400" y="2195513"/>
            <a:ext cx="2857500" cy="24669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01563" y="2514600"/>
            <a:ext cx="8840881" cy="266699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48208" y="2743200"/>
            <a:ext cx="9019592" cy="22098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2133600" y="34414"/>
            <a:ext cx="4495800" cy="664404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l="48667"/>
          <a:stretch>
            <a:fillRect/>
          </a:stretch>
        </p:blipFill>
        <p:spPr bwMode="auto">
          <a:xfrm>
            <a:off x="6134100" y="2805906"/>
            <a:ext cx="2933700" cy="211455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r="50000"/>
          <a:stretch>
            <a:fillRect/>
          </a:stretch>
        </p:blipFill>
        <p:spPr bwMode="auto">
          <a:xfrm>
            <a:off x="38099" y="1619250"/>
            <a:ext cx="6152635" cy="45529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092396" y="514509"/>
            <a:ext cx="6984804" cy="565769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403309" y="1600200"/>
            <a:ext cx="4337381"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714500" y="1867694"/>
            <a:ext cx="5715000" cy="39909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3" name="Picture 3"/>
          <p:cNvPicPr>
            <a:picLocks noGrp="1" noChangeAspect="1" noChangeArrowheads="1"/>
          </p:cNvPicPr>
          <p:nvPr>
            <p:ph idx="1"/>
          </p:nvPr>
        </p:nvPicPr>
        <p:blipFill>
          <a:blip r:embed="rId3"/>
          <a:srcRect b="39378"/>
          <a:stretch>
            <a:fillRect/>
          </a:stretch>
        </p:blipFill>
        <p:spPr bwMode="auto">
          <a:xfrm>
            <a:off x="79110" y="304800"/>
            <a:ext cx="5483490" cy="5715000"/>
          </a:xfrm>
          <a:prstGeom prst="rect">
            <a:avLst/>
          </a:prstGeom>
          <a:noFill/>
          <a:ln w="9525">
            <a:noFill/>
            <a:miter lim="800000"/>
            <a:headEnd/>
            <a:tailEnd/>
          </a:ln>
          <a:effectLst/>
        </p:spPr>
      </p:pic>
      <p:pic>
        <p:nvPicPr>
          <p:cNvPr id="20484" name="Picture 4"/>
          <p:cNvPicPr>
            <a:picLocks noChangeAspect="1" noChangeArrowheads="1"/>
          </p:cNvPicPr>
          <p:nvPr/>
        </p:nvPicPr>
        <p:blipFill>
          <a:blip r:embed="rId3"/>
          <a:srcRect t="59333"/>
          <a:stretch>
            <a:fillRect/>
          </a:stretch>
        </p:blipFill>
        <p:spPr bwMode="auto">
          <a:xfrm>
            <a:off x="5562600" y="2057400"/>
            <a:ext cx="3324225" cy="23241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731437" y="1600200"/>
            <a:ext cx="5681125" cy="45259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930387" y="1600200"/>
            <a:ext cx="5283225" cy="45259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1714500" y="1648619"/>
            <a:ext cx="5715000" cy="44291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743200" y="100161"/>
            <a:ext cx="3886200" cy="6605439"/>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14500" y="1662906"/>
            <a:ext cx="5715000" cy="44005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098796" y="1600200"/>
            <a:ext cx="4946408" cy="452596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2133600" y="320712"/>
            <a:ext cx="4343400" cy="63100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2107773" y="1600200"/>
            <a:ext cx="4928453"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514600" y="178286"/>
            <a:ext cx="3657600" cy="655092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1719502" y="1600200"/>
            <a:ext cx="5704995" cy="452596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1714500" y="1715294"/>
            <a:ext cx="5715000" cy="42957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2112237" y="1600200"/>
            <a:ext cx="4919525" cy="452596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1714500" y="1820069"/>
            <a:ext cx="5715000" cy="408622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272843" y="1219200"/>
            <a:ext cx="8673169" cy="5333999"/>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248047" y="2133600"/>
            <a:ext cx="8763001" cy="3505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1719502" y="1600200"/>
            <a:ext cx="5704995" cy="452596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667000" y="187941"/>
            <a:ext cx="3352799" cy="646842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837794" y="2057400"/>
            <a:ext cx="7468006" cy="2924969"/>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56047" y="2133600"/>
            <a:ext cx="8754894" cy="3429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76200" y="2209800"/>
            <a:ext cx="8933793" cy="2590800"/>
          </a:xfrm>
          <a:prstGeom prst="rect">
            <a:avLst/>
          </a:prstGeom>
          <a:noFill/>
          <a:ln w="9525">
            <a:noFill/>
            <a:miter lim="800000"/>
            <a:headEnd/>
            <a:tailEnd/>
          </a:ln>
          <a:effectLst/>
        </p:spPr>
      </p:pic>
      <p:sp>
        <p:nvSpPr>
          <p:cNvPr id="5" name="TextBox 4"/>
          <p:cNvSpPr txBox="1"/>
          <p:nvPr/>
        </p:nvSpPr>
        <p:spPr>
          <a:xfrm>
            <a:off x="228600" y="5257800"/>
            <a:ext cx="8686800" cy="369332"/>
          </a:xfrm>
          <a:prstGeom prst="rect">
            <a:avLst/>
          </a:prstGeom>
          <a:noFill/>
        </p:spPr>
        <p:txBody>
          <a:bodyPr wrap="square" rtlCol="0">
            <a:spAutoFit/>
          </a:bodyPr>
          <a:lstStyle/>
          <a:p>
            <a:pPr algn="ctr"/>
            <a:r>
              <a:rPr lang="en-IN" dirty="0" smtClean="0"/>
              <a:t>Serial chest radiographs over roughly a 48-h period</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1714500" y="1639094"/>
            <a:ext cx="5715000" cy="44481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1806646" y="1600200"/>
            <a:ext cx="5530708"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590800" y="216803"/>
            <a:ext cx="3505200" cy="645128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r="54954"/>
          <a:stretch>
            <a:fillRect/>
          </a:stretch>
        </p:blipFill>
        <p:spPr bwMode="auto">
          <a:xfrm>
            <a:off x="76199" y="609600"/>
            <a:ext cx="5760277" cy="55626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45916"/>
          <a:stretch>
            <a:fillRect/>
          </a:stretch>
        </p:blipFill>
        <p:spPr bwMode="auto">
          <a:xfrm>
            <a:off x="5791200" y="2743200"/>
            <a:ext cx="3365424" cy="270681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58109" y="2743200"/>
            <a:ext cx="8913962" cy="2362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714500" y="2034381"/>
            <a:ext cx="5715000" cy="3657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b="46124"/>
          <a:stretch>
            <a:fillRect/>
          </a:stretch>
        </p:blipFill>
        <p:spPr bwMode="auto">
          <a:xfrm>
            <a:off x="21405" y="152400"/>
            <a:ext cx="6226995" cy="639018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t="52667"/>
          <a:stretch>
            <a:fillRect/>
          </a:stretch>
        </p:blipFill>
        <p:spPr bwMode="auto">
          <a:xfrm>
            <a:off x="6143625" y="2362200"/>
            <a:ext cx="3000375" cy="27051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129</Words>
  <Application>Microsoft Office PowerPoint</Application>
  <PresentationFormat>On-screen Show (4:3)</PresentationFormat>
  <Paragraphs>86</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14</cp:revision>
  <dcterms:created xsi:type="dcterms:W3CDTF">2006-08-16T00:00:00Z</dcterms:created>
  <dcterms:modified xsi:type="dcterms:W3CDTF">2010-08-14T06:09:43Z</dcterms:modified>
</cp:coreProperties>
</file>