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3422" autoAdjust="0"/>
  </p:normalViewPr>
  <p:slideViewPr>
    <p:cSldViewPr>
      <p:cViewPr varScale="1">
        <p:scale>
          <a:sx n="57" d="100"/>
          <a:sy n="57" d="100"/>
        </p:scale>
        <p:origin x="-15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6B20F3-F068-4FA6-93F4-D4CC9D6854F4}" type="datetimeFigureOut">
              <a:rPr lang="en-US" smtClean="0"/>
              <a:pPr/>
              <a:t>8/14/2010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C363E-E82E-4DC7-9796-215C611511B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27.7  (A,B) Barium swallow in a child with a vascular ring. Note the constant posterior impressions on the oesophagus</a:t>
            </a:r>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26.5  Pulmonary arterial hypertension. Chest radiograph demonstrates gross dilatation of the main, left and right pulmonary arteries in a patient with </a:t>
            </a:r>
            <a:r>
              <a:rPr lang="en-IN" sz="1200" b="1" kern="1200" dirty="0" smtClean="0">
                <a:solidFill>
                  <a:schemeClr val="tx1"/>
                </a:solidFill>
                <a:latin typeface="+mn-lt"/>
                <a:ea typeface="+mn-ea"/>
                <a:cs typeface="+mn-cs"/>
              </a:rPr>
              <a:t>Eisenmenger atrial septal defect.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26.6  Pulmonary arterial hypertension. </a:t>
            </a:r>
            <a:r>
              <a:rPr lang="en-IN" sz="1200" b="0" kern="1200" dirty="0" smtClean="0">
                <a:solidFill>
                  <a:schemeClr val="tx1"/>
                </a:solidFill>
                <a:latin typeface="+mn-lt"/>
                <a:ea typeface="+mn-ea"/>
                <a:cs typeface="+mn-cs"/>
              </a:rPr>
              <a:t>(A) Chest radiograph demonstrating cardiomegaly and enlargement of central pulmonary arteries. (B) CT section demonstrating an enlarged main pulmonary artery when compared to the ascending aorta. (C) MR angiogram showing the enlarged main pulmonary artery. This series of images shows the relative ease with which even minor degrees of pulmonary artery dilation (inferring raised arterial pressures in the pulmonary system) can be detected on cross-sectional imaging. This may not have been adequately recognized on chest radiography alone</a:t>
            </a:r>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26.10  Uneven vascularity. In a patient with </a:t>
            </a:r>
            <a:r>
              <a:rPr lang="en-IN" sz="1200" b="1" kern="1200" dirty="0" smtClean="0">
                <a:solidFill>
                  <a:schemeClr val="tx1"/>
                </a:solidFill>
                <a:latin typeface="+mn-lt"/>
                <a:ea typeface="+mn-ea"/>
                <a:cs typeface="+mn-cs"/>
              </a:rPr>
              <a:t>Macleod's syndrome </a:t>
            </a:r>
            <a:r>
              <a:rPr lang="en-IN" sz="1200" b="0" kern="1200" dirty="0" smtClean="0">
                <a:solidFill>
                  <a:schemeClr val="tx1"/>
                </a:solidFill>
                <a:latin typeface="+mn-lt"/>
                <a:ea typeface="+mn-ea"/>
                <a:cs typeface="+mn-cs"/>
              </a:rPr>
              <a:t>a hypoplastic right main pulmonary artery leading to a reduction in vascular markings and a small right hemithorax are seen</a:t>
            </a:r>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26.11  Pulmonary arteriovenous malformation. </a:t>
            </a:r>
            <a:r>
              <a:rPr lang="en-IN" sz="1200" b="0" kern="1200" dirty="0" smtClean="0">
                <a:solidFill>
                  <a:schemeClr val="tx1"/>
                </a:solidFill>
                <a:latin typeface="+mn-lt"/>
                <a:ea typeface="+mn-ea"/>
                <a:cs typeface="+mn-cs"/>
              </a:rPr>
              <a:t>(A) Plain chest radiograph shows a band-like opacity leading to a nodular opacity in the left lower lobe. (B) close-up of (A).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26.14  Pulmonary thromboembolism. </a:t>
            </a:r>
            <a:r>
              <a:rPr lang="en-IN" sz="1200" b="0" kern="1200" dirty="0" smtClean="0">
                <a:solidFill>
                  <a:schemeClr val="tx1"/>
                </a:solidFill>
                <a:latin typeface="+mn-lt"/>
                <a:ea typeface="+mn-ea"/>
                <a:cs typeface="+mn-cs"/>
              </a:rPr>
              <a:t>(A) Chest radiograph demonstrating a moderate right pleural effusion on the day of symptom onset. (B) CT image taken 2d after symptom onset reveals a filling defect (representing thrombus) in the right lower lobe pulmonary artery. (C) Further chest radiograph taken 10d after (A) with the patient on anticoagulant therapy reveals resolution of the previous effusion. As a sequelae, a thin band of atelectasis is seen in the right lower zone.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25.19  Anomalous origin of stenosed left coronary artery. </a:t>
            </a:r>
            <a:r>
              <a:rPr lang="en-IN" sz="1200" b="0" kern="1200" dirty="0" smtClean="0">
                <a:solidFill>
                  <a:schemeClr val="tx1"/>
                </a:solidFill>
                <a:latin typeface="+mn-lt"/>
                <a:ea typeface="+mn-ea"/>
                <a:cs typeface="+mn-cs"/>
              </a:rPr>
              <a:t>(A) Axial maximum intensity projection (MIP) reconstruction from ECG-gated MDCTA shows an abnormally large origin to the right coronary artery (RCA) which arises directly anteriorly (arrow) and the course of an anomalous left main coronary artery (LMCA, arrowheads) running between the left atrium (LA) and the aortic root (</a:t>
            </a:r>
            <a:r>
              <a:rPr lang="en-IN" sz="1200" b="0" kern="1200" dirty="0" err="1" smtClean="0">
                <a:solidFill>
                  <a:schemeClr val="tx1"/>
                </a:solidFill>
                <a:latin typeface="+mn-lt"/>
                <a:ea typeface="+mn-ea"/>
                <a:cs typeface="+mn-cs"/>
              </a:rPr>
              <a:t>Ao</a:t>
            </a:r>
            <a:r>
              <a:rPr lang="en-IN" sz="1200" b="0" kern="1200" dirty="0" smtClean="0">
                <a:solidFill>
                  <a:schemeClr val="tx1"/>
                </a:solidFill>
                <a:latin typeface="+mn-lt"/>
                <a:ea typeface="+mn-ea"/>
                <a:cs typeface="+mn-cs"/>
              </a:rPr>
              <a:t>). There is no left coronary artery in the normally expected area (asterisk) adjacent to the left sinus of Valsalva (SV). (B) Axial MIP reconstruction from ECG-gated MDCTA immediately inferior to (A) shows an abnormal bifurcation (white arrow) of the RCA giving off the anomalous LMCA (black arrow) running between the left atrium (LA) and the aortic root (</a:t>
            </a:r>
            <a:r>
              <a:rPr lang="en-IN" sz="1200" b="0" kern="1200" dirty="0" err="1" smtClean="0">
                <a:solidFill>
                  <a:schemeClr val="tx1"/>
                </a:solidFill>
                <a:latin typeface="+mn-lt"/>
                <a:ea typeface="+mn-ea"/>
                <a:cs typeface="+mn-cs"/>
              </a:rPr>
              <a:t>Ao</a:t>
            </a:r>
            <a:r>
              <a:rPr lang="en-IN" sz="1200" b="0" kern="1200" dirty="0" smtClean="0">
                <a:solidFill>
                  <a:schemeClr val="tx1"/>
                </a:solidFill>
                <a:latin typeface="+mn-lt"/>
                <a:ea typeface="+mn-ea"/>
                <a:cs typeface="+mn-cs"/>
              </a:rPr>
              <a:t>). Note the effect of the beam hardening effect from dense contrast medium in the right atrium (asterisk) obscuring part of the proximal LMCA. In most cases this anomaly has a benign prognosis. In this case an atherosclerotic stenosis (black arrow) has developed causing symptoms. (C) Sagittal MIP reconstruction from ECG-gated MDCTA showing the curve of the anomalous LMCA (arrow) as it passes under the right sinus of Valsalva. </a:t>
            </a:r>
          </a:p>
          <a:p>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24.1  Classical appearance of </a:t>
            </a:r>
            <a:r>
              <a:rPr lang="en-IN" sz="1200" b="1" kern="1200" dirty="0" smtClean="0">
                <a:solidFill>
                  <a:schemeClr val="tx1"/>
                </a:solidFill>
                <a:latin typeface="+mn-lt"/>
                <a:ea typeface="+mn-ea"/>
                <a:cs typeface="+mn-cs"/>
              </a:rPr>
              <a:t>rheumatic mitral stenosis. </a:t>
            </a:r>
            <a:r>
              <a:rPr lang="en-IN" sz="1200" b="0" kern="1200" dirty="0" smtClean="0">
                <a:solidFill>
                  <a:schemeClr val="tx1"/>
                </a:solidFill>
                <a:latin typeface="+mn-lt"/>
                <a:ea typeface="+mn-ea"/>
                <a:cs typeface="+mn-cs"/>
              </a:rPr>
              <a:t>PA view of the chest. The heart size is normal. The enlarged left atrium (A) displaces the left bronchus upwards (asterisk) and creates a right retrocardiac double density. The left atrial appendage is enlarged (arrowheads). There is severe pulmonary venous hypertension. </a:t>
            </a:r>
          </a:p>
          <a:p>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24.2  Aortic valve calcification. </a:t>
            </a:r>
            <a:r>
              <a:rPr lang="en-IN" sz="1200" b="0" kern="1200" dirty="0" smtClean="0">
                <a:solidFill>
                  <a:schemeClr val="tx1"/>
                </a:solidFill>
                <a:latin typeface="+mn-lt"/>
                <a:ea typeface="+mn-ea"/>
                <a:cs typeface="+mn-cs"/>
              </a:rPr>
              <a:t>Lateral chest radiograph shows several calcifications in the aortic valve (arrow). </a:t>
            </a:r>
          </a:p>
          <a:p>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24.3  Lateral view of chest shows </a:t>
            </a:r>
            <a:r>
              <a:rPr lang="en-IN" sz="1200" b="1" kern="1200" dirty="0" smtClean="0">
                <a:solidFill>
                  <a:schemeClr val="tx1"/>
                </a:solidFill>
                <a:latin typeface="+mn-lt"/>
                <a:ea typeface="+mn-ea"/>
                <a:cs typeface="+mn-cs"/>
              </a:rPr>
              <a:t>C-shaped dense calcification of the mitral annulus (arrows).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24.8  Mitral regurgitation. </a:t>
            </a:r>
            <a:r>
              <a:rPr lang="en-IN" sz="1200" b="0" kern="1200" dirty="0" smtClean="0">
                <a:solidFill>
                  <a:schemeClr val="tx1"/>
                </a:solidFill>
                <a:latin typeface="+mn-lt"/>
                <a:ea typeface="+mn-ea"/>
                <a:cs typeface="+mn-cs"/>
              </a:rPr>
              <a:t>Axial gradient-echo systolic MRI shows a jet-like signal void in the left atrium due to moderate mitral regurgitation. LA = Left atrium, LV = left ventricle, RA = right atrium, RV = right ventricle.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27.8  Barium swallow in a child with a </a:t>
            </a:r>
            <a:r>
              <a:rPr lang="en-IN" sz="1200" b="1" kern="1200" dirty="0" smtClean="0">
                <a:solidFill>
                  <a:schemeClr val="tx1"/>
                </a:solidFill>
                <a:latin typeface="+mn-lt"/>
                <a:ea typeface="+mn-ea"/>
                <a:cs typeface="+mn-cs"/>
              </a:rPr>
              <a:t>double aortic arch. </a:t>
            </a:r>
            <a:r>
              <a:rPr lang="en-IN" sz="1200" b="0" kern="1200" dirty="0" smtClean="0">
                <a:solidFill>
                  <a:schemeClr val="tx1"/>
                </a:solidFill>
                <a:latin typeface="+mn-lt"/>
                <a:ea typeface="+mn-ea"/>
                <a:cs typeface="+mn-cs"/>
              </a:rPr>
              <a:t>Note the constant impressions on either side of the oesophagus.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80C363E-E82E-4DC7-9796-215C611511BC}"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24.10  (A) Severe mitral valve disease. </a:t>
            </a:r>
            <a:r>
              <a:rPr lang="en-IN" sz="1200" b="0" kern="1200" dirty="0" smtClean="0">
                <a:solidFill>
                  <a:schemeClr val="tx1"/>
                </a:solidFill>
                <a:latin typeface="+mn-lt"/>
                <a:ea typeface="+mn-ea"/>
                <a:cs typeface="+mn-cs"/>
              </a:rPr>
              <a:t>The left atrial appendage is large, producing a convex bulge (arrow). The heart is considerably enlarged. </a:t>
            </a:r>
            <a:r>
              <a:rPr lang="en-IN" sz="1200" b="1" kern="1200" dirty="0" smtClean="0">
                <a:solidFill>
                  <a:schemeClr val="tx1"/>
                </a:solidFill>
                <a:latin typeface="+mn-lt"/>
                <a:ea typeface="+mn-ea"/>
                <a:cs typeface="+mn-cs"/>
              </a:rPr>
              <a:t>(B) Pulmonary </a:t>
            </a:r>
            <a:r>
              <a:rPr lang="en-IN" sz="1200" b="1" kern="1200" dirty="0" err="1" smtClean="0">
                <a:solidFill>
                  <a:schemeClr val="tx1"/>
                </a:solidFill>
                <a:latin typeface="+mn-lt"/>
                <a:ea typeface="+mn-ea"/>
                <a:cs typeface="+mn-cs"/>
              </a:rPr>
              <a:t>haemosiderosis</a:t>
            </a:r>
            <a:r>
              <a:rPr lang="en-IN" sz="1200" b="1" kern="1200" dirty="0" smtClean="0">
                <a:solidFill>
                  <a:schemeClr val="tx1"/>
                </a:solidFill>
                <a:latin typeface="+mn-lt"/>
                <a:ea typeface="+mn-ea"/>
                <a:cs typeface="+mn-cs"/>
              </a:rPr>
              <a:t> in mitral stenosis. </a:t>
            </a:r>
            <a:r>
              <a:rPr lang="en-IN" sz="1200" b="0" kern="1200" dirty="0" smtClean="0">
                <a:solidFill>
                  <a:schemeClr val="tx1"/>
                </a:solidFill>
                <a:latin typeface="+mn-lt"/>
                <a:ea typeface="+mn-ea"/>
                <a:cs typeface="+mn-cs"/>
              </a:rPr>
              <a:t>Long-standing severe mitral stenosis. The heart and left atrium are enlarged. Bilateral nodular interstitial prominence is due to pulmonary </a:t>
            </a:r>
            <a:r>
              <a:rPr lang="en-IN" sz="1200" b="0" kern="1200" dirty="0" err="1" smtClean="0">
                <a:solidFill>
                  <a:schemeClr val="tx1"/>
                </a:solidFill>
                <a:latin typeface="+mn-lt"/>
                <a:ea typeface="+mn-ea"/>
                <a:cs typeface="+mn-cs"/>
              </a:rPr>
              <a:t>haemosiderosis</a:t>
            </a:r>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24.11  Severe mitral valve disease. </a:t>
            </a:r>
            <a:r>
              <a:rPr lang="en-IN" sz="1200" b="0" kern="1200" dirty="0" smtClean="0">
                <a:solidFill>
                  <a:schemeClr val="tx1"/>
                </a:solidFill>
                <a:latin typeface="+mn-lt"/>
                <a:ea typeface="+mn-ea"/>
                <a:cs typeface="+mn-cs"/>
              </a:rPr>
              <a:t>(A) The left atrium (white arrow) has enlarged to the right, protruding well beyond the border of the right atrium (black arrowheads). (B) It is also enlarged posteriorly, displacing the barium-filled oesophagus (and the left bronchus) posteriorly. The left atrial appendage is not grossly enlarged.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24.12  Mitral stenosis and regurgitation following mitral commissurotomy. </a:t>
            </a:r>
            <a:r>
              <a:rPr lang="en-IN" sz="1200" b="0" kern="1200" dirty="0" smtClean="0">
                <a:solidFill>
                  <a:schemeClr val="tx1"/>
                </a:solidFill>
                <a:latin typeface="+mn-lt"/>
                <a:ea typeface="+mn-ea"/>
                <a:cs typeface="+mn-cs"/>
              </a:rPr>
              <a:t>(A) PA and (B) lateral views of the chest. There is massive left atrial dilatation and partly calcified mural thrombus in the dilated left atrium (arrows in B). Note the left thoracotomy.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24.17  Aortic valve calcification. </a:t>
            </a:r>
            <a:r>
              <a:rPr lang="en-IN" sz="1200" b="0" kern="1200" dirty="0" smtClean="0">
                <a:solidFill>
                  <a:schemeClr val="tx1"/>
                </a:solidFill>
                <a:latin typeface="+mn-lt"/>
                <a:ea typeface="+mn-ea"/>
                <a:cs typeface="+mn-cs"/>
              </a:rPr>
              <a:t>(A) PA and (B) lateral views of chest. A 45 year old male with calcific stenosis of bicuspid aortic valve. There is prominence of the ascending aorta in the PA view (arrows). In the lateral view, left ventricular hypertrophy is identified by the positive </a:t>
            </a:r>
            <a:r>
              <a:rPr lang="en-IN" sz="1200" b="0" kern="1200" dirty="0" err="1" smtClean="0">
                <a:solidFill>
                  <a:schemeClr val="tx1"/>
                </a:solidFill>
                <a:latin typeface="+mn-lt"/>
                <a:ea typeface="+mn-ea"/>
                <a:cs typeface="+mn-cs"/>
              </a:rPr>
              <a:t>Rigler</a:t>
            </a:r>
            <a:r>
              <a:rPr lang="en-IN" sz="1200" b="0" kern="1200" dirty="0" smtClean="0">
                <a:solidFill>
                  <a:schemeClr val="tx1"/>
                </a:solidFill>
                <a:latin typeface="+mn-lt"/>
                <a:ea typeface="+mn-ea"/>
                <a:cs typeface="+mn-cs"/>
              </a:rPr>
              <a:t> sign. Arrows = Calcified aortic valve, arrowheads = outline of inferior vena cava. </a:t>
            </a:r>
          </a:p>
          <a:p>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24.19  Aortic valve calcification. </a:t>
            </a:r>
            <a:r>
              <a:rPr lang="en-IN" sz="1200" b="0" kern="1200" dirty="0" smtClean="0">
                <a:solidFill>
                  <a:schemeClr val="tx1"/>
                </a:solidFill>
                <a:latin typeface="+mn-lt"/>
                <a:ea typeface="+mn-ea"/>
                <a:cs typeface="+mn-cs"/>
              </a:rPr>
              <a:t>Axial CT at aortic valve level shows calcification of the aortic leaflets (arrows).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24.23  Chest radiographs in pure aortic regurgitation. </a:t>
            </a:r>
            <a:r>
              <a:rPr lang="en-IN" sz="1200" b="0" kern="1200" dirty="0" smtClean="0">
                <a:solidFill>
                  <a:schemeClr val="tx1"/>
                </a:solidFill>
                <a:latin typeface="+mn-lt"/>
                <a:ea typeface="+mn-ea"/>
                <a:cs typeface="+mn-cs"/>
              </a:rPr>
              <a:t>(A) Pre-operative radiograph. There is marked left ventricular enlargement. The aorta is slightly prominent but there is no post-stenotic dilatation. (B) Radiograph 8 years later after aortic valve replacement. There has been a marked reduction in the heart size.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24.24  Calcified, stenotic bicuspid aortic valve. CMR, aortic valve view in </a:t>
            </a:r>
            <a:r>
              <a:rPr lang="en-IN" sz="1200" b="0" kern="1200" dirty="0" smtClean="0">
                <a:solidFill>
                  <a:schemeClr val="tx1"/>
                </a:solidFill>
                <a:latin typeface="+mn-lt"/>
                <a:ea typeface="+mn-ea"/>
                <a:cs typeface="+mn-cs"/>
              </a:rPr>
              <a:t>(A) diastole and (B) systole. The calcified leaflets result in a signal void in diastolic frame (arrowheads). In systole the signal outlines the small opening of the stenotic valve orifice. (C) Left ventricular outflow tract view shows signal loss in the ascending aorta due to aortic stenosis. Note the doming of the aortic valve (arrowheads) and dilated ascending aorta (</a:t>
            </a:r>
            <a:r>
              <a:rPr lang="en-IN" sz="1200" b="0" kern="1200" dirty="0" err="1" smtClean="0">
                <a:solidFill>
                  <a:schemeClr val="tx1"/>
                </a:solidFill>
                <a:latin typeface="+mn-lt"/>
                <a:ea typeface="+mn-ea"/>
                <a:cs typeface="+mn-cs"/>
              </a:rPr>
              <a:t>Ao</a:t>
            </a:r>
            <a:r>
              <a:rPr lang="en-IN" sz="1200" b="0" kern="1200" dirty="0" smtClean="0">
                <a:solidFill>
                  <a:schemeClr val="tx1"/>
                </a:solidFill>
                <a:latin typeface="+mn-lt"/>
                <a:ea typeface="+mn-ea"/>
                <a:cs typeface="+mn-cs"/>
              </a:rPr>
              <a:t>). LA = Left atrium, RA = right atrium, RV = right ventricle. Compare to Fig. 24.21 .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24.43  Hypertrophic cardiomyopathy. </a:t>
            </a:r>
            <a:r>
              <a:rPr lang="en-IN" sz="1200" b="0" kern="1200" dirty="0" smtClean="0">
                <a:solidFill>
                  <a:schemeClr val="tx1"/>
                </a:solidFill>
                <a:latin typeface="+mn-lt"/>
                <a:ea typeface="+mn-ea"/>
                <a:cs typeface="+mn-cs"/>
              </a:rPr>
              <a:t>CMR, left ventricular outflow tract view of (A) systolic and (B) diastolic phases show massive hypertrophy of the left ventricle, with near complete obliteration of the left ventricle (LV) cavity in systole (A). </a:t>
            </a:r>
            <a:r>
              <a:rPr lang="en-IN" sz="1200" b="0" kern="1200" dirty="0" err="1" smtClean="0">
                <a:solidFill>
                  <a:schemeClr val="tx1"/>
                </a:solidFill>
                <a:latin typeface="+mn-lt"/>
                <a:ea typeface="+mn-ea"/>
                <a:cs typeface="+mn-cs"/>
              </a:rPr>
              <a:t>Ao</a:t>
            </a:r>
            <a:r>
              <a:rPr lang="en-IN" sz="1200" b="0" kern="1200" dirty="0" smtClean="0">
                <a:solidFill>
                  <a:schemeClr val="tx1"/>
                </a:solidFill>
                <a:latin typeface="+mn-lt"/>
                <a:ea typeface="+mn-ea"/>
                <a:cs typeface="+mn-cs"/>
              </a:rPr>
              <a:t> = Ascending aorta, LA = left atrium.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24.48  Intravascular extension of tumours into the heart. (</a:t>
            </a:r>
            <a:r>
              <a:rPr lang="en-IN" sz="1200" b="0" kern="1200" dirty="0" smtClean="0">
                <a:solidFill>
                  <a:schemeClr val="tx1"/>
                </a:solidFill>
                <a:latin typeface="+mn-lt"/>
                <a:ea typeface="+mn-ea"/>
                <a:cs typeface="+mn-cs"/>
              </a:rPr>
              <a:t>A) Contrast-enhanced CT in a patient with hepatocellular carcinoma extending directly into the right atrium via the inferior vena cava (arrows). Renal cell carcinoma and adrenal carcinoma also commonly spread this way. (B) Direct extension of lung cancer via the pulmonary vein into the left atrium. Contrast-enhanced CT in a patient with right lower lobe bronchogenic carcinoma (T) shows tumour growing into the left atrium via the right inferior pulmonary vein (arrows). C = Inferior vena cava; L = left atrium; LV = left ventricle; R = right atrium; RV = right ventricle.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24.51  Left atrial myxoma. </a:t>
            </a:r>
            <a:r>
              <a:rPr lang="en-IN" sz="1200" b="0" kern="1200" dirty="0" smtClean="0">
                <a:solidFill>
                  <a:schemeClr val="tx1"/>
                </a:solidFill>
                <a:latin typeface="+mn-lt"/>
                <a:ea typeface="+mn-ea"/>
                <a:cs typeface="+mn-cs"/>
              </a:rPr>
              <a:t>(A) PA view of the chest shows a large heart with all chambers involved. There is interstitial pulmonary oedema. (B) Chest radiograph in a patient with known left atrial myxoma demonstrating enlargement of the left atrial appendage (arrows). This finding is commonly seen in rheumatic mitral valve disease and is rare in atrial myxoma. </a:t>
            </a:r>
          </a:p>
          <a:p>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27.13  Supine chest radiograph of a patient involved in a road traffic accident demonstrates signs of traumatic aortic injury. There is widening of the superior mediastinum (M/C ratio approximately 3). The right paratracheal stripe is widened and there is deviation of the trachea and the nasogastric tube to the right of the midline. The contour of the aortic knuckle is enlarged and partially obscured by mediastinal haematoma.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24.52  Left atrial myxoma.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CT at the level of the aortic root shows a faintly calcified soft tissue mass (arrows) in the left atrium (LA) attached to the interatrial septum. </a:t>
            </a:r>
            <a:r>
              <a:rPr lang="en-IN" sz="1200" b="0" kern="1200" dirty="0" err="1" smtClean="0">
                <a:solidFill>
                  <a:schemeClr val="tx1"/>
                </a:solidFill>
                <a:latin typeface="+mn-lt"/>
                <a:ea typeface="+mn-ea"/>
                <a:cs typeface="+mn-cs"/>
              </a:rPr>
              <a:t>Ao</a:t>
            </a:r>
            <a:r>
              <a:rPr lang="en-IN" sz="1200" b="0" kern="1200" dirty="0" smtClean="0">
                <a:solidFill>
                  <a:schemeClr val="tx1"/>
                </a:solidFill>
                <a:latin typeface="+mn-lt"/>
                <a:ea typeface="+mn-ea"/>
                <a:cs typeface="+mn-cs"/>
              </a:rPr>
              <a:t> = Aortic root, LV = left ventricle, RA = right atrium</a:t>
            </a:r>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24.53  Left atrial myxoma</a:t>
            </a:r>
            <a:r>
              <a:rPr lang="en-IN" sz="1200" b="0" kern="1200" dirty="0" smtClean="0">
                <a:solidFill>
                  <a:schemeClr val="tx1"/>
                </a:solidFill>
                <a:latin typeface="+mn-lt"/>
                <a:ea typeface="+mn-ea"/>
                <a:cs typeface="+mn-cs"/>
              </a:rPr>
              <a:t>. CMR (A) gradient-echo and (B) post gadolinium contrast-enhanced axial images demonstrate lobulated soft tissue mass (M) in the left atrium attached to the interatrial septum, exhibiting significant enhancement after contrast medium administration (B). The typical location and post contrast enhancement helps in differentiating myxoma from thrombus. Compare to Fig. 24.55 . LV = Left ventricle, RA = right atrium, RV = right ventricle.</a:t>
            </a:r>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24.58  Patient with human immunodeficiency virus (HIV) infection and </a:t>
            </a:r>
            <a:r>
              <a:rPr lang="en-IN" sz="1200" b="1" kern="1200" dirty="0" smtClean="0">
                <a:solidFill>
                  <a:schemeClr val="tx1"/>
                </a:solidFill>
                <a:latin typeface="+mn-lt"/>
                <a:ea typeface="+mn-ea"/>
                <a:cs typeface="+mn-cs"/>
              </a:rPr>
              <a:t>aggressive B-cell lymphoma invading the mediastinum and heart</a:t>
            </a:r>
            <a:r>
              <a:rPr lang="en-IN" sz="1200" b="0" kern="1200" dirty="0" smtClean="0">
                <a:solidFill>
                  <a:schemeClr val="tx1"/>
                </a:solidFill>
                <a:latin typeface="+mn-lt"/>
                <a:ea typeface="+mn-ea"/>
                <a:cs typeface="+mn-cs"/>
              </a:rPr>
              <a:t>. A large heterogeneous soft tissue mass is invading the mediastinum, pericardium, heart, and left pleural space displacing the cardiac structures to the right. </a:t>
            </a:r>
            <a:r>
              <a:rPr lang="en-IN" sz="1200" b="0" kern="1200" dirty="0" err="1" smtClean="0">
                <a:solidFill>
                  <a:schemeClr val="tx1"/>
                </a:solidFill>
                <a:latin typeface="+mn-lt"/>
                <a:ea typeface="+mn-ea"/>
                <a:cs typeface="+mn-cs"/>
              </a:rPr>
              <a:t>Ao</a:t>
            </a:r>
            <a:r>
              <a:rPr lang="en-IN" sz="1200" b="0" kern="1200" dirty="0" smtClean="0">
                <a:solidFill>
                  <a:schemeClr val="tx1"/>
                </a:solidFill>
                <a:latin typeface="+mn-lt"/>
                <a:ea typeface="+mn-ea"/>
                <a:cs typeface="+mn-cs"/>
              </a:rPr>
              <a:t> = Aortic root; LA = left atrium; R = right atrial appendage</a:t>
            </a:r>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24.61  Traumatic false aneurysm. </a:t>
            </a:r>
            <a:r>
              <a:rPr lang="en-IN" sz="1200" b="0" kern="1200" dirty="0" smtClean="0">
                <a:solidFill>
                  <a:schemeClr val="tx1"/>
                </a:solidFill>
                <a:latin typeface="+mn-lt"/>
                <a:ea typeface="+mn-ea"/>
                <a:cs typeface="+mn-cs"/>
              </a:rPr>
              <a:t>Plain radiographs (A) immediately after a car accident involving chest trauma, showing an insignificant bulge on the left heart border, and (B) 16 months later, a large bulge has developed in the mid left heart border. (C) Left ventriculogram shows that the bulge is a narrow-necked false aneurysm filling from the upper left ventricular cavity</a:t>
            </a:r>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23.4  Obstructive pulmonary arterial hypertension </a:t>
            </a:r>
            <a:r>
              <a:rPr lang="en-IN" sz="1200" b="1" kern="1200" dirty="0" smtClean="0">
                <a:solidFill>
                  <a:schemeClr val="tx1"/>
                </a:solidFill>
                <a:latin typeface="+mn-lt"/>
                <a:ea typeface="+mn-ea"/>
                <a:cs typeface="+mn-cs"/>
              </a:rPr>
              <a:t>(Eisenmenger syndrome) </a:t>
            </a:r>
            <a:r>
              <a:rPr lang="en-IN" sz="1200" b="0" kern="1200" dirty="0" smtClean="0">
                <a:solidFill>
                  <a:schemeClr val="tx1"/>
                </a:solidFill>
                <a:latin typeface="+mn-lt"/>
                <a:ea typeface="+mn-ea"/>
                <a:cs typeface="+mn-cs"/>
              </a:rPr>
              <a:t>complicating a large atrial septal defect with previous major left-to-right shunt. Very large central pulmonary arteries with small peripheral vessels. Linear calcification of the central pulmonary arteries. Moderate cardiac enlargement.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23.2  Pulmonary plethora in atrial septal defect. </a:t>
            </a:r>
            <a:r>
              <a:rPr lang="en-IN" sz="1200" b="0" kern="1200" dirty="0" smtClean="0">
                <a:solidFill>
                  <a:schemeClr val="tx1"/>
                </a:solidFill>
                <a:latin typeface="+mn-lt"/>
                <a:ea typeface="+mn-ea"/>
                <a:cs typeface="+mn-cs"/>
              </a:rPr>
              <a:t>Large heart, large central and peripheral pulmonary arteries. Note the recruitment of the upper zone vessels into the active pulmonary circulation.</a:t>
            </a:r>
            <a:r>
              <a:rPr lang="en-IN" sz="1200" b="0" kern="1200" baseline="30000" dirty="0" smtClean="0">
                <a:solidFill>
                  <a:schemeClr val="tx1"/>
                </a:solidFill>
                <a:latin typeface="+mn-lt"/>
                <a:ea typeface="+mn-ea"/>
                <a:cs typeface="+mn-cs"/>
              </a:rPr>
              <a:t>[1]</a:t>
            </a:r>
            <a:r>
              <a:rPr lang="en-IN" sz="1200" b="0" kern="1200" dirty="0" smtClean="0">
                <a:solidFill>
                  <a:schemeClr val="tx1"/>
                </a:solidFill>
                <a:latin typeface="+mn-lt"/>
                <a:ea typeface="+mn-ea"/>
                <a:cs typeface="+mn-cs"/>
              </a:rPr>
              <a:t> There is no evidence of pulmonary congestion or oedema</a:t>
            </a:r>
            <a:r>
              <a:rPr lang="en-IN" sz="1200" b="1" kern="1200" dirty="0" smtClean="0">
                <a:solidFill>
                  <a:schemeClr val="tx1"/>
                </a:solidFill>
                <a:latin typeface="+mn-lt"/>
                <a:ea typeface="+mn-ea"/>
                <a:cs typeface="+mn-cs"/>
              </a:rPr>
              <a:t>. </a:t>
            </a:r>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23.3  Pulmonary </a:t>
            </a:r>
            <a:r>
              <a:rPr lang="en-IN" sz="1200" b="0" kern="1200" dirty="0" err="1" smtClean="0">
                <a:solidFill>
                  <a:schemeClr val="tx1"/>
                </a:solidFill>
                <a:latin typeface="+mn-lt"/>
                <a:ea typeface="+mn-ea"/>
                <a:cs typeface="+mn-cs"/>
              </a:rPr>
              <a:t>oligaemia</a:t>
            </a:r>
            <a:r>
              <a:rPr lang="en-IN" sz="1200" b="0" kern="1200" dirty="0" smtClean="0">
                <a:solidFill>
                  <a:schemeClr val="tx1"/>
                </a:solidFill>
                <a:latin typeface="+mn-lt"/>
                <a:ea typeface="+mn-ea"/>
                <a:cs typeface="+mn-cs"/>
              </a:rPr>
              <a:t>. Very sparse small calibre vessels in all zones and small hila </a:t>
            </a:r>
            <a:r>
              <a:rPr lang="en-IN" sz="1200" b="1" kern="1200" dirty="0" smtClean="0">
                <a:solidFill>
                  <a:schemeClr val="tx1"/>
                </a:solidFill>
                <a:latin typeface="+mn-lt"/>
                <a:ea typeface="+mn-ea"/>
                <a:cs typeface="+mn-cs"/>
              </a:rPr>
              <a:t>(tetralogy of Fallot).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23.7  Complete atrioventricular septal defect. </a:t>
            </a:r>
            <a:r>
              <a:rPr lang="en-IN" sz="1200" b="0" kern="1200" dirty="0" smtClean="0">
                <a:solidFill>
                  <a:schemeClr val="tx1"/>
                </a:solidFill>
                <a:latin typeface="+mn-lt"/>
                <a:ea typeface="+mn-ea"/>
                <a:cs typeface="+mn-cs"/>
              </a:rPr>
              <a:t>Balanced steady-state free precession four-chamber view MRI. Arrowhead = small ventricular septal defect, asterisk = complete absence of the atrial septum, white arrow = left atrioventricular valve, dashed arrow = position of right atrioventricular valve. </a:t>
            </a:r>
          </a:p>
          <a:p>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23.9  Tetralogy of Fallot. </a:t>
            </a:r>
            <a:r>
              <a:rPr lang="en-IN" sz="1200" b="0" kern="1200" dirty="0" smtClean="0">
                <a:solidFill>
                  <a:schemeClr val="tx1"/>
                </a:solidFill>
                <a:latin typeface="+mn-lt"/>
                <a:ea typeface="+mn-ea"/>
                <a:cs typeface="+mn-cs"/>
              </a:rPr>
              <a:t>Boot-shaped heart, small hila and pulmonary </a:t>
            </a:r>
            <a:r>
              <a:rPr lang="en-IN" sz="1200" b="0" kern="1200" dirty="0" err="1" smtClean="0">
                <a:solidFill>
                  <a:schemeClr val="tx1"/>
                </a:solidFill>
                <a:latin typeface="+mn-lt"/>
                <a:ea typeface="+mn-ea"/>
                <a:cs typeface="+mn-cs"/>
              </a:rPr>
              <a:t>oligaemia</a:t>
            </a:r>
            <a:r>
              <a:rPr lang="en-IN" sz="1200" b="0" kern="1200" dirty="0" smtClean="0">
                <a:solidFill>
                  <a:schemeClr val="tx1"/>
                </a:solidFill>
                <a:latin typeface="+mn-lt"/>
                <a:ea typeface="+mn-ea"/>
                <a:cs typeface="+mn-cs"/>
              </a:rPr>
              <a:t>. </a:t>
            </a:r>
          </a:p>
          <a:p>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23.11  Transposition of the great arteries. </a:t>
            </a:r>
            <a:r>
              <a:rPr lang="en-IN" sz="1200" b="0" kern="1200" dirty="0" smtClean="0">
                <a:solidFill>
                  <a:schemeClr val="tx1"/>
                </a:solidFill>
                <a:latin typeface="+mn-lt"/>
                <a:ea typeface="+mn-ea"/>
                <a:cs typeface="+mn-cs"/>
              </a:rPr>
              <a:t>(A) Balanced steady-state free precession (SSFP) sagittal image; the aorta (</a:t>
            </a:r>
            <a:r>
              <a:rPr lang="en-IN" sz="1200" b="0" kern="1200" dirty="0" err="1" smtClean="0">
                <a:solidFill>
                  <a:schemeClr val="tx1"/>
                </a:solidFill>
                <a:latin typeface="+mn-lt"/>
                <a:ea typeface="+mn-ea"/>
                <a:cs typeface="+mn-cs"/>
              </a:rPr>
              <a:t>Ao</a:t>
            </a:r>
            <a:r>
              <a:rPr lang="en-IN" sz="1200" b="0" kern="1200" dirty="0" smtClean="0">
                <a:solidFill>
                  <a:schemeClr val="tx1"/>
                </a:solidFill>
                <a:latin typeface="+mn-lt"/>
                <a:ea typeface="+mn-ea"/>
                <a:cs typeface="+mn-cs"/>
              </a:rPr>
              <a:t>) arises anteriorly from the hypertrophied right ventricle (arrowhead); the posterior pulmonary artery (PA) arises from the left ventricle (dashed arrow). LV = left ventricle, RV = right ventricle. (B) Balanced SSFP images of intra-atrial baffles in a patient who has undergone the </a:t>
            </a:r>
            <a:r>
              <a:rPr lang="en-IN" sz="1200" b="0" i="1" kern="1200" dirty="0" smtClean="0">
                <a:solidFill>
                  <a:schemeClr val="tx1"/>
                </a:solidFill>
                <a:latin typeface="+mn-lt"/>
                <a:ea typeface="+mn-ea"/>
                <a:cs typeface="+mn-cs"/>
              </a:rPr>
              <a:t>atrial</a:t>
            </a:r>
            <a:r>
              <a:rPr lang="en-IN" sz="1200" b="0" kern="1200" dirty="0" smtClean="0">
                <a:solidFill>
                  <a:schemeClr val="tx1"/>
                </a:solidFill>
                <a:latin typeface="+mn-lt"/>
                <a:ea typeface="+mn-ea"/>
                <a:cs typeface="+mn-cs"/>
              </a:rPr>
              <a:t> switch Senning operation—pulmonary venous blood into the right atrium (asterisk), systemic venous blood into the left atrium, superior pathway of systemic venous blood (dashed arrow), inferior pathway (arrow). (C) 3D volume-rendered MRA of the aorta (</a:t>
            </a:r>
            <a:r>
              <a:rPr lang="en-IN" sz="1200" b="0" kern="1200" dirty="0" err="1" smtClean="0">
                <a:solidFill>
                  <a:schemeClr val="tx1"/>
                </a:solidFill>
                <a:latin typeface="+mn-lt"/>
                <a:ea typeface="+mn-ea"/>
                <a:cs typeface="+mn-cs"/>
              </a:rPr>
              <a:t>Ao</a:t>
            </a:r>
            <a:r>
              <a:rPr lang="en-IN" sz="1200" b="0" kern="1200" dirty="0" smtClean="0">
                <a:solidFill>
                  <a:schemeClr val="tx1"/>
                </a:solidFill>
                <a:latin typeface="+mn-lt"/>
                <a:ea typeface="+mn-ea"/>
                <a:cs typeface="+mn-cs"/>
              </a:rPr>
              <a:t>) after the </a:t>
            </a:r>
            <a:r>
              <a:rPr lang="en-IN" sz="1200" b="0" i="1" kern="1200" dirty="0" smtClean="0">
                <a:solidFill>
                  <a:schemeClr val="tx1"/>
                </a:solidFill>
                <a:latin typeface="+mn-lt"/>
                <a:ea typeface="+mn-ea"/>
                <a:cs typeface="+mn-cs"/>
              </a:rPr>
              <a:t>arterial</a:t>
            </a:r>
            <a:r>
              <a:rPr lang="en-IN" sz="1200" b="0" kern="1200" dirty="0" smtClean="0">
                <a:solidFill>
                  <a:schemeClr val="tx1"/>
                </a:solidFill>
                <a:latin typeface="+mn-lt"/>
                <a:ea typeface="+mn-ea"/>
                <a:cs typeface="+mn-cs"/>
              </a:rPr>
              <a:t> switch operation. Anterior pulmonary arteries are marked: asterisk = pulmonary trunk, arrow = left pulmonary artery.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27.15  Aortograms of two patients demonstrating the difference between </a:t>
            </a:r>
            <a:r>
              <a:rPr lang="en-IN" sz="1200" b="1" kern="1200" dirty="0" smtClean="0">
                <a:solidFill>
                  <a:schemeClr val="tx1"/>
                </a:solidFill>
                <a:latin typeface="+mn-lt"/>
                <a:ea typeface="+mn-ea"/>
                <a:cs typeface="+mn-cs"/>
              </a:rPr>
              <a:t>(A) a normal ductus diverticulum and (B) a traumatic pseudoaneurysm. </a:t>
            </a:r>
            <a:r>
              <a:rPr lang="en-IN" sz="1200" b="0" kern="1200" dirty="0" smtClean="0">
                <a:solidFill>
                  <a:schemeClr val="tx1"/>
                </a:solidFill>
                <a:latin typeface="+mn-lt"/>
                <a:ea typeface="+mn-ea"/>
                <a:cs typeface="+mn-cs"/>
              </a:rPr>
              <a:t>The ductus diverticulum has a smooth symmetrical contour with obtuse margins at its junction with the ‘normal’ aorta (arrows). In comparison the pseudoaneurysm is asymmetric and has an acute proximal margin with the normal aorta (arrowhead).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23.14  Anomalous coronary arteries. </a:t>
            </a:r>
            <a:r>
              <a:rPr lang="en-IN" sz="1200" b="0" kern="1200" dirty="0" smtClean="0">
                <a:solidFill>
                  <a:schemeClr val="tx1"/>
                </a:solidFill>
                <a:latin typeface="+mn-lt"/>
                <a:ea typeface="+mn-ea"/>
                <a:cs typeface="+mn-cs"/>
              </a:rPr>
              <a:t>Maximum intensity projection images reconstructed from the 3D coronary </a:t>
            </a:r>
            <a:r>
              <a:rPr lang="en-IN" sz="1200" b="0" kern="1200" dirty="0" err="1" smtClean="0">
                <a:solidFill>
                  <a:schemeClr val="tx1"/>
                </a:solidFill>
                <a:latin typeface="+mn-lt"/>
                <a:ea typeface="+mn-ea"/>
                <a:cs typeface="+mn-cs"/>
              </a:rPr>
              <a:t>MRAs</a:t>
            </a:r>
            <a:r>
              <a:rPr lang="en-IN" sz="1200" b="0" kern="1200" dirty="0" smtClean="0">
                <a:solidFill>
                  <a:schemeClr val="tx1"/>
                </a:solidFill>
                <a:latin typeface="+mn-lt"/>
                <a:ea typeface="+mn-ea"/>
                <a:cs typeface="+mn-cs"/>
              </a:rPr>
              <a:t>. (A) Oblique sagittal view demonstrating an anomalous origin of the left circumflex (asterisk) from the right coronary artery (arrow). (B) Coronal view demonstrating an anomalous accessory left anterior descending artery (arrowhead) arising from the same ostia as the right coronary artery (dashed arrow).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27.21  Acute type B dissection </a:t>
            </a:r>
            <a:r>
              <a:rPr lang="en-IN" sz="1200" b="0" kern="1200" dirty="0" smtClean="0">
                <a:solidFill>
                  <a:schemeClr val="tx1"/>
                </a:solidFill>
                <a:latin typeface="+mn-lt"/>
                <a:ea typeface="+mn-ea"/>
                <a:cs typeface="+mn-cs"/>
              </a:rPr>
              <a:t>in a patient presenting with mesenteric ischaemia. There is true lumen collapse in the descending thoracic aorta (A); the true lumen is seen as an opacified crescent anteriorly (arrows). The coeliac axis (B) and superior mesenteric/right renal arteries (C) arise from the true lumen and are thus compromised. The left renal artery arising from the false lumen (D) allows normal perfusion to the left kidney. C = coeliac axis, L = left renal artery, R = right renal artery, S = superior mesenteric artery.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27.26  A 47 year old man presenting with acute pulmonary oedema and uncontrolled hypertension</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A contrast-enhanced MRA confirms mid aortic syndrome with focal occlusion of the </a:t>
            </a:r>
            <a:r>
              <a:rPr lang="en-IN" sz="1200" b="0" kern="1200" dirty="0" err="1" smtClean="0">
                <a:solidFill>
                  <a:schemeClr val="tx1"/>
                </a:solidFill>
                <a:latin typeface="+mn-lt"/>
                <a:ea typeface="+mn-ea"/>
                <a:cs typeface="+mn-cs"/>
              </a:rPr>
              <a:t>juxtarenal</a:t>
            </a:r>
            <a:r>
              <a:rPr lang="en-IN" sz="1200" b="0" kern="1200" dirty="0" smtClean="0">
                <a:solidFill>
                  <a:schemeClr val="tx1"/>
                </a:solidFill>
                <a:latin typeface="+mn-lt"/>
                <a:ea typeface="+mn-ea"/>
                <a:cs typeface="+mn-cs"/>
              </a:rPr>
              <a:t> aorta. The distal aorta is perfused by the mesenteric arteries. There is a grossly hypertrophied inferior mesenteric artery together with hypertrophied marginal artery and </a:t>
            </a:r>
            <a:r>
              <a:rPr lang="en-IN" sz="1200" b="1" kern="1200" dirty="0" smtClean="0">
                <a:solidFill>
                  <a:schemeClr val="tx1"/>
                </a:solidFill>
                <a:latin typeface="+mn-lt"/>
                <a:ea typeface="+mn-ea"/>
                <a:cs typeface="+mn-cs"/>
              </a:rPr>
              <a:t>arc of Riolan</a:t>
            </a:r>
            <a:r>
              <a:rPr lang="en-IN" sz="1200" b="0" kern="1200" dirty="0" smtClean="0">
                <a:solidFill>
                  <a:schemeClr val="tx1"/>
                </a:solidFill>
                <a:latin typeface="+mn-lt"/>
                <a:ea typeface="+mn-ea"/>
                <a:cs typeface="+mn-cs"/>
              </a:rPr>
              <a:t>. The source images (not shown) demonstrated a high grade right renal artery stenosis but normal left renal and superior mesenteric arteries. Axial FISP images (not shown) confirmed a thickened aortic wall at the level of the occlusion consistent with </a:t>
            </a:r>
            <a:r>
              <a:rPr lang="en-IN" sz="1200" b="0" kern="1200" dirty="0" err="1" smtClean="0">
                <a:solidFill>
                  <a:schemeClr val="tx1"/>
                </a:solidFill>
                <a:latin typeface="+mn-lt"/>
                <a:ea typeface="+mn-ea"/>
                <a:cs typeface="+mn-cs"/>
              </a:rPr>
              <a:t>Takayasu's</a:t>
            </a:r>
            <a:r>
              <a:rPr lang="en-IN" sz="1200" b="0" kern="1200" dirty="0" smtClean="0">
                <a:solidFill>
                  <a:schemeClr val="tx1"/>
                </a:solidFill>
                <a:latin typeface="+mn-lt"/>
                <a:ea typeface="+mn-ea"/>
                <a:cs typeface="+mn-cs"/>
              </a:rPr>
              <a:t> disease</a:t>
            </a:r>
            <a:endParaRPr lang="en-IN" b="0"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27.30  Control image from intravenous urogram requested because of left renal colic. Curvilinear calcification (arrowheads) is consistent with a significant size calcified </a:t>
            </a:r>
            <a:r>
              <a:rPr lang="en-IN" sz="1200" b="1" kern="1200" dirty="0" smtClean="0">
                <a:solidFill>
                  <a:schemeClr val="tx1"/>
                </a:solidFill>
                <a:latin typeface="+mn-lt"/>
                <a:ea typeface="+mn-ea"/>
                <a:cs typeface="+mn-cs"/>
              </a:rPr>
              <a:t>abdominal aortic aneurysm.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27.33  Four types of </a:t>
            </a:r>
            <a:r>
              <a:rPr lang="en-IN" sz="1200" b="1" kern="1200" dirty="0" err="1" smtClean="0">
                <a:solidFill>
                  <a:schemeClr val="tx1"/>
                </a:solidFill>
                <a:latin typeface="+mn-lt"/>
                <a:ea typeface="+mn-ea"/>
                <a:cs typeface="+mn-cs"/>
              </a:rPr>
              <a:t>endoleak</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are identified which can complicate the exclusion of an aneurysm by stent graft. Type I is the most dangerous and is due to failure to obtain a seal either proximally or distally. This should not be left and is usually solved with a moulding balloon and/or a cuff. Type II is caused by retrograde flow into the sac from lumbar or inferior mesenteric arteries. Mostly these resolve themselves but if they do not and the sac continues to enlarge they have to be </a:t>
            </a:r>
            <a:r>
              <a:rPr lang="en-IN" sz="1200" b="0" kern="1200" dirty="0" err="1" smtClean="0">
                <a:solidFill>
                  <a:schemeClr val="tx1"/>
                </a:solidFill>
                <a:latin typeface="+mn-lt"/>
                <a:ea typeface="+mn-ea"/>
                <a:cs typeface="+mn-cs"/>
              </a:rPr>
              <a:t>embolized</a:t>
            </a:r>
            <a:r>
              <a:rPr lang="en-IN" sz="1200" b="0" kern="1200" dirty="0" smtClean="0">
                <a:solidFill>
                  <a:schemeClr val="tx1"/>
                </a:solidFill>
                <a:latin typeface="+mn-lt"/>
                <a:ea typeface="+mn-ea"/>
                <a:cs typeface="+mn-cs"/>
              </a:rPr>
              <a:t> </a:t>
            </a:r>
            <a:r>
              <a:rPr lang="en-IN" sz="1200" b="0" kern="1200" dirty="0" err="1" smtClean="0">
                <a:solidFill>
                  <a:schemeClr val="tx1"/>
                </a:solidFill>
                <a:latin typeface="+mn-lt"/>
                <a:ea typeface="+mn-ea"/>
                <a:cs typeface="+mn-cs"/>
              </a:rPr>
              <a:t>retrogradely</a:t>
            </a:r>
            <a:r>
              <a:rPr lang="en-IN" sz="1200" b="0" kern="1200" dirty="0" smtClean="0">
                <a:solidFill>
                  <a:schemeClr val="tx1"/>
                </a:solidFill>
                <a:latin typeface="+mn-lt"/>
                <a:ea typeface="+mn-ea"/>
                <a:cs typeface="+mn-cs"/>
              </a:rPr>
              <a:t>. Type III is due to a failure of the stent graft material. This can be due to a manufacturing problem or long-term wear and tear and changes in aneurysm morphology causing holes in the graft or dislocations of modular components. They can be fixed either by repeat stent grafting or open surgery. Type IV is unimportant and rarely occurs now. It was due to graft porosity. The term </a:t>
            </a:r>
            <a:r>
              <a:rPr lang="en-IN" sz="1200" b="0" kern="1200" dirty="0" err="1" smtClean="0">
                <a:solidFill>
                  <a:schemeClr val="tx1"/>
                </a:solidFill>
                <a:latin typeface="+mn-lt"/>
                <a:ea typeface="+mn-ea"/>
                <a:cs typeface="+mn-cs"/>
              </a:rPr>
              <a:t>endotension</a:t>
            </a:r>
            <a:r>
              <a:rPr lang="en-IN" sz="1200" b="0" kern="1200" dirty="0" smtClean="0">
                <a:solidFill>
                  <a:schemeClr val="tx1"/>
                </a:solidFill>
                <a:latin typeface="+mn-lt"/>
                <a:ea typeface="+mn-ea"/>
                <a:cs typeface="+mn-cs"/>
              </a:rPr>
              <a:t> (Type V) is applied where there is sac expansion in the absence of a recognizable Type I to IV </a:t>
            </a:r>
            <a:r>
              <a:rPr lang="en-IN" sz="1200" b="0" kern="1200" dirty="0" err="1" smtClean="0">
                <a:solidFill>
                  <a:schemeClr val="tx1"/>
                </a:solidFill>
                <a:latin typeface="+mn-lt"/>
                <a:ea typeface="+mn-ea"/>
                <a:cs typeface="+mn-cs"/>
              </a:rPr>
              <a:t>endoleak</a:t>
            </a:r>
            <a:r>
              <a:rPr lang="en-IN" sz="1200" b="0" kern="1200" dirty="0" smtClean="0">
                <a:solidFill>
                  <a:schemeClr val="tx1"/>
                </a:solidFill>
                <a:latin typeface="+mn-lt"/>
                <a:ea typeface="+mn-ea"/>
                <a:cs typeface="+mn-cs"/>
              </a:rPr>
              <a:t>. </a:t>
            </a:r>
          </a:p>
          <a:p>
            <a:endParaRPr lang="en-IN" dirty="0"/>
          </a:p>
        </p:txBody>
      </p:sp>
      <p:sp>
        <p:nvSpPr>
          <p:cNvPr id="4" name="Slide Number Placeholder 3"/>
          <p:cNvSpPr>
            <a:spLocks noGrp="1"/>
          </p:cNvSpPr>
          <p:nvPr>
            <p:ph type="sldNum" sz="quarter" idx="10"/>
          </p:nvPr>
        </p:nvSpPr>
        <p:spPr/>
        <p:txBody>
          <a:bodyPr/>
          <a:lstStyle/>
          <a:p>
            <a:fld id="{E80C363E-E82E-4DC7-9796-215C611511BC}" type="slidenum">
              <a:rPr lang="en-IN" smtClean="0"/>
              <a:pPr/>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27.34  Contrast-enhanced CT demonstrates a significant sized abdominal aortic aneurysm with a thick well-defined outer wall. There is hydroureter on the left and a hydroureter with a </a:t>
            </a:r>
            <a:r>
              <a:rPr lang="en-IN" sz="1200" b="0" kern="1200" dirty="0" err="1" smtClean="0">
                <a:solidFill>
                  <a:schemeClr val="tx1"/>
                </a:solidFill>
                <a:latin typeface="+mn-lt"/>
                <a:ea typeface="+mn-ea"/>
                <a:cs typeface="+mn-cs"/>
              </a:rPr>
              <a:t>nonfunctioning</a:t>
            </a:r>
            <a:r>
              <a:rPr lang="en-IN" sz="1200" b="0" kern="1200" dirty="0" smtClean="0">
                <a:solidFill>
                  <a:schemeClr val="tx1"/>
                </a:solidFill>
                <a:latin typeface="+mn-lt"/>
                <a:ea typeface="+mn-ea"/>
                <a:cs typeface="+mn-cs"/>
              </a:rPr>
              <a:t> kidney on the right. These features are typical of </a:t>
            </a:r>
            <a:r>
              <a:rPr lang="en-IN" sz="1200" b="1" kern="1200" dirty="0" smtClean="0">
                <a:solidFill>
                  <a:schemeClr val="tx1"/>
                </a:solidFill>
                <a:latin typeface="+mn-lt"/>
                <a:ea typeface="+mn-ea"/>
                <a:cs typeface="+mn-cs"/>
              </a:rPr>
              <a:t>inflammatory abdominal aortic aneurysm. </a:t>
            </a:r>
            <a:endParaRPr lang="en-IN"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80C363E-E82E-4DC7-9796-215C611511BC}"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714500" y="1910556"/>
            <a:ext cx="5715000" cy="39052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2573033" y="1600200"/>
            <a:ext cx="3997934" cy="45259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525161" y="304006"/>
            <a:ext cx="8161639" cy="594439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2478742" y="1600200"/>
            <a:ext cx="4186516"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152400" y="291084"/>
            <a:ext cx="8839200" cy="53477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676400" y="89347"/>
            <a:ext cx="5943600" cy="66162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108926" y="1905000"/>
            <a:ext cx="8882674" cy="288686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369364" y="1600200"/>
            <a:ext cx="4405271" cy="452596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2444797" y="1600200"/>
            <a:ext cx="4254405" cy="45259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2667324" y="1600200"/>
            <a:ext cx="3809352" cy="45259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3070889" y="1600200"/>
            <a:ext cx="3002222" cy="45259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1714500" y="1648619"/>
            <a:ext cx="5715000" cy="44291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38540" y="1219200"/>
            <a:ext cx="8776860" cy="392033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228600" y="228600"/>
            <a:ext cx="8735529" cy="540146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56841" y="914400"/>
            <a:ext cx="8834759" cy="4358481"/>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76777" y="152400"/>
            <a:ext cx="8991023" cy="5439569"/>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812266" y="1600200"/>
            <a:ext cx="5519467" cy="452596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134494" y="533401"/>
            <a:ext cx="8857106" cy="4915694"/>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252324" y="2286000"/>
            <a:ext cx="8663076" cy="2353469"/>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139668" y="1905000"/>
            <a:ext cx="8851932" cy="2891631"/>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974860" y="2133600"/>
            <a:ext cx="7254740" cy="2853531"/>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3719610" y="1600200"/>
            <a:ext cx="1704779" cy="4525963"/>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255385" y="1600200"/>
            <a:ext cx="8660015" cy="337740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1714500" y="1829594"/>
            <a:ext cx="5715000" cy="406717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1061077" y="2209800"/>
            <a:ext cx="6939923" cy="2810669"/>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1714500" y="1705769"/>
            <a:ext cx="5715000" cy="431482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106576" y="1981201"/>
            <a:ext cx="8961224" cy="2763044"/>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2164573" y="1600200"/>
            <a:ext cx="4814854" cy="4525963"/>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2016236" y="318996"/>
            <a:ext cx="4994164" cy="580716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1714500" y="1772444"/>
            <a:ext cx="5715000" cy="418147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2580576" y="1600200"/>
            <a:ext cx="3982847" cy="4525963"/>
          </a:xfrm>
          <a:prstGeom prst="rect">
            <a:avLst/>
          </a:prstGeom>
          <a:noFill/>
          <a:ln w="9525">
            <a:noFill/>
            <a:miter lim="800000"/>
            <a:headEnd/>
            <a:tailEnd/>
          </a:ln>
          <a:effectLst/>
        </p:spPr>
      </p:pic>
      <p:sp>
        <p:nvSpPr>
          <p:cNvPr id="5" name="TextBox 4"/>
          <p:cNvSpPr txBox="1"/>
          <p:nvPr/>
        </p:nvSpPr>
        <p:spPr>
          <a:xfrm>
            <a:off x="457200" y="6400800"/>
            <a:ext cx="8382000" cy="369332"/>
          </a:xfrm>
          <a:prstGeom prst="rect">
            <a:avLst/>
          </a:prstGeom>
          <a:noFill/>
        </p:spPr>
        <p:txBody>
          <a:bodyPr wrap="square" rtlCol="0">
            <a:spAutoFit/>
          </a:bodyPr>
          <a:lstStyle/>
          <a:p>
            <a:pPr algn="ctr"/>
            <a:r>
              <a:rPr lang="en-IN" dirty="0" smtClean="0"/>
              <a:t>Balanced steady-state free precession four-chamber view MRI</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1714500" y="1877219"/>
            <a:ext cx="5715000" cy="39719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2000430" y="1600200"/>
            <a:ext cx="5143140" cy="4525963"/>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142918" y="1676400"/>
            <a:ext cx="8848682" cy="3229769"/>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41812" y="1066800"/>
            <a:ext cx="9025988" cy="4091781"/>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1714500" y="2205831"/>
            <a:ext cx="5715000" cy="33147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990652" y="1600200"/>
            <a:ext cx="5162695" cy="45259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2301450" y="1600200"/>
            <a:ext cx="4541100" cy="452596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2667324" y="1600200"/>
            <a:ext cx="3809352" cy="45259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1714500" y="2753519"/>
            <a:ext cx="5715000" cy="22193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128</Words>
  <Application>Microsoft Office PowerPoint</Application>
  <PresentationFormat>On-screen Show (4:3)</PresentationFormat>
  <Paragraphs>83</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13</cp:revision>
  <dcterms:created xsi:type="dcterms:W3CDTF">2006-08-16T00:00:00Z</dcterms:created>
  <dcterms:modified xsi:type="dcterms:W3CDTF">2010-08-14T02:30:46Z</dcterms:modified>
</cp:coreProperties>
</file>