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7243" autoAdjust="0"/>
  </p:normalViewPr>
  <p:slideViewPr>
    <p:cSldViewPr>
      <p:cViewPr varScale="1">
        <p:scale>
          <a:sx n="60" d="100"/>
          <a:sy n="60" d="100"/>
        </p:scale>
        <p:origin x="-14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AFC00-6C9B-4C81-AD9A-6323F9F6B75A}" type="datetimeFigureOut">
              <a:rPr lang="en-US" smtClean="0"/>
              <a:pPr/>
              <a:t>8/13/2010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661B70-7CD1-4487-B5C6-3C8A237A0FC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23-54 </a:t>
            </a:r>
            <a:r>
              <a:rPr lang="en-IN" b="1" dirty="0" smtClean="0"/>
              <a:t>Rheumatoid arthritis</a:t>
            </a:r>
            <a:r>
              <a:rPr lang="en-IN" dirty="0" smtClean="0"/>
              <a:t>. A: Axial CT, bone window setting, shows marked thinning of the dens (open arrow) secondary to surrounding pannus. The posterior margin of the anterior arch (arrowheads) of C1 is eroded. B: Midsagittal T2-weighted image in a different patient shows increased </a:t>
            </a:r>
            <a:r>
              <a:rPr lang="en-IN" dirty="0" err="1" smtClean="0"/>
              <a:t>atlantodental</a:t>
            </a:r>
            <a:r>
              <a:rPr lang="en-IN" dirty="0" smtClean="0"/>
              <a:t> space due to a predominantly </a:t>
            </a:r>
            <a:r>
              <a:rPr lang="en-IN" dirty="0" err="1" smtClean="0"/>
              <a:t>hyperintense</a:t>
            </a:r>
            <a:r>
              <a:rPr lang="en-IN" dirty="0" smtClean="0"/>
              <a:t> mass (arrows). The dens is displaced posteriorly, compressing the </a:t>
            </a:r>
            <a:r>
              <a:rPr lang="en-IN" dirty="0" err="1" smtClean="0"/>
              <a:t>cervicomedullary</a:t>
            </a:r>
            <a:r>
              <a:rPr lang="en-IN" dirty="0" smtClean="0"/>
              <a:t> spinal cord junction (arrowhead). Note also spinal canal stenosis at C4. C: The mass (arrows) is </a:t>
            </a:r>
            <a:r>
              <a:rPr lang="en-IN" dirty="0" err="1" smtClean="0"/>
              <a:t>isointense</a:t>
            </a:r>
            <a:r>
              <a:rPr lang="en-IN" dirty="0" smtClean="0"/>
              <a:t> with the cord on this T1-weighted image. The dural sac is compressed (arrowhead). Note malalignment of cervical spine and herniated discs. D: On </a:t>
            </a:r>
            <a:r>
              <a:rPr lang="en-IN" dirty="0" err="1" smtClean="0"/>
              <a:t>postcontrast</a:t>
            </a:r>
            <a:r>
              <a:rPr lang="en-IN" dirty="0" smtClean="0"/>
              <a:t> T1-weighted images the lesion shows some peripheral enhancement (arrows). These imaging findings are consistent with joint effusion surrounded by a rim of hypertrophied synovia</a:t>
            </a:r>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23-13 </a:t>
            </a:r>
            <a:r>
              <a:rPr lang="en-IN" b="1" dirty="0" smtClean="0"/>
              <a:t>Unilateral facet dislocation</a:t>
            </a:r>
            <a:r>
              <a:rPr lang="en-IN" dirty="0" smtClean="0"/>
              <a:t>. A: Axial CT shows a left-sided facet dislocation. The inferior facet (</a:t>
            </a:r>
            <a:r>
              <a:rPr lang="en-IN" dirty="0" err="1" smtClean="0"/>
              <a:t>i</a:t>
            </a:r>
            <a:r>
              <a:rPr lang="en-IN" dirty="0" smtClean="0"/>
              <a:t>) of C6 lies anterior to the superior facet (s) of C7 (reverse of normal). The C6 vertebral body is slightly rotated to the right. The left lamina is fractured (arrowheads). B: Midline sagittal T1-weighted image in a different patient shows mild anterior displacement of C5 on C6. The PLL is intact (arrow). C: Midsagittal STIR image reveals C5â€“C6 disk injury (arrowhead) and spinal cord </a:t>
            </a:r>
            <a:r>
              <a:rPr lang="en-IN" dirty="0" err="1" smtClean="0"/>
              <a:t>edema</a:t>
            </a:r>
            <a:r>
              <a:rPr lang="en-IN" dirty="0" smtClean="0"/>
              <a:t> (arrow). Note bright signal involving </a:t>
            </a:r>
            <a:r>
              <a:rPr lang="en-IN" dirty="0" err="1" smtClean="0"/>
              <a:t>paraspinal</a:t>
            </a:r>
            <a:r>
              <a:rPr lang="en-IN" dirty="0" smtClean="0"/>
              <a:t> muscles (*) consistent with </a:t>
            </a:r>
            <a:r>
              <a:rPr lang="en-IN" dirty="0" err="1" smtClean="0"/>
              <a:t>edema/hemorrhage</a:t>
            </a:r>
            <a:r>
              <a:rPr lang="en-IN" dirty="0" smtClean="0"/>
              <a:t>. D: Parasagittal T1-weighted image through left facet joints shows that the inferior facet of C7 is displaced anteriorly to the superior facet of C6 (arrow). Note the normal arrangement of facet joints in inferior levels.</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23-7 </a:t>
            </a:r>
            <a:r>
              <a:rPr lang="en-IN" b="1" dirty="0" smtClean="0"/>
              <a:t>Hangman's fracture</a:t>
            </a:r>
            <a:r>
              <a:rPr lang="en-IN" dirty="0" smtClean="0"/>
              <a:t>. A: Lateral radiograph shows fractures (arrowheads) through the pars </a:t>
            </a:r>
            <a:r>
              <a:rPr lang="en-IN" dirty="0" err="1" smtClean="0"/>
              <a:t>interarticularis</a:t>
            </a:r>
            <a:r>
              <a:rPr lang="en-IN" dirty="0" smtClean="0"/>
              <a:t> of C2. The vertebral body of C2 is slightly displaced anteriorly on C3. B: Axial CT in the same patient confirms the presence of bilateral pars </a:t>
            </a:r>
            <a:r>
              <a:rPr lang="en-IN" dirty="0" err="1" smtClean="0"/>
              <a:t>interarticularis</a:t>
            </a:r>
            <a:r>
              <a:rPr lang="en-IN" dirty="0" smtClean="0"/>
              <a:t> fractures (arrows). C: Axial CT in a different patient shows bilateral pars </a:t>
            </a:r>
            <a:r>
              <a:rPr lang="en-IN" dirty="0" err="1" smtClean="0"/>
              <a:t>interarticularis</a:t>
            </a:r>
            <a:r>
              <a:rPr lang="en-IN" dirty="0" smtClean="0"/>
              <a:t> fracture (arrowheads) with minimal displacement.</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23-5 </a:t>
            </a:r>
            <a:r>
              <a:rPr lang="en-IN" b="1" dirty="0" smtClean="0"/>
              <a:t>Jefferson-type fracture</a:t>
            </a:r>
            <a:r>
              <a:rPr lang="en-IN" dirty="0" smtClean="0"/>
              <a:t>. A: Axial CT shows fractures of the anterior and posterior arches of C2 in this unilateral variation of a Jefferson fracture. B: Midsagittal STIR image in a different patient reveals high signal intensity in the </a:t>
            </a:r>
            <a:r>
              <a:rPr lang="en-IN" dirty="0" err="1" smtClean="0"/>
              <a:t>atlantodental</a:t>
            </a:r>
            <a:r>
              <a:rPr lang="en-IN" dirty="0" smtClean="0"/>
              <a:t> interval (arrowhead) and prevertebral swelling (arrow). There is no evidence of injury to the ligaments of the CVJ. The anterior atlantoaxial ligament (black arrowhead) is slightly displaced anteriorly.</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16-93 </a:t>
            </a:r>
            <a:r>
              <a:rPr lang="en-IN" b="1" dirty="0" smtClean="0"/>
              <a:t>Peritoneal lymphomatosis</a:t>
            </a:r>
            <a:r>
              <a:rPr lang="en-IN" dirty="0" smtClean="0"/>
              <a:t>. Computed tomography shows ascites and diffuse infiltration of the greater omentum (arrowheads) producing an </a:t>
            </a:r>
            <a:r>
              <a:rPr lang="en-IN" dirty="0" err="1" smtClean="0"/>
              <a:t>â€œomental</a:t>
            </a:r>
            <a:r>
              <a:rPr lang="en-IN" dirty="0" smtClean="0"/>
              <a:t> </a:t>
            </a:r>
            <a:r>
              <a:rPr lang="en-IN" dirty="0" err="1" smtClean="0"/>
              <a:t>cake.â</a:t>
            </a:r>
            <a:r>
              <a:rPr lang="en-IN" dirty="0" smtClean="0"/>
              <a:t>€ Note the low attenuation hepatic mass and bilateral renal masses in this patient with diffuse dissemination of non-Hodgkin lymphoma</a:t>
            </a:r>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16-90 </a:t>
            </a:r>
            <a:r>
              <a:rPr lang="en-IN" b="1" dirty="0" smtClean="0"/>
              <a:t>Pseudomyxoma peritonei</a:t>
            </a:r>
            <a:r>
              <a:rPr lang="en-IN" dirty="0" smtClean="0"/>
              <a:t>. Coronal T2-weighted magnetic resonance image demonstrates multiple confluent high signal intensity perisplenic cystic masses (arrows) that cause scalloping of the splenic margin. Also note the perihepatic and subhepatic </a:t>
            </a:r>
            <a:r>
              <a:rPr lang="en-IN" dirty="0" err="1" smtClean="0"/>
              <a:t>tumor</a:t>
            </a:r>
            <a:r>
              <a:rPr lang="en-IN" dirty="0" smtClean="0"/>
              <a:t> implants (arrowheads).</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16-89 </a:t>
            </a:r>
            <a:r>
              <a:rPr lang="en-IN" b="1" dirty="0" smtClean="0"/>
              <a:t>Pseudomyxoma peritonei</a:t>
            </a:r>
            <a:r>
              <a:rPr lang="en-IN" dirty="0" smtClean="0"/>
              <a:t>. Confluent low-attenuation </a:t>
            </a:r>
            <a:r>
              <a:rPr lang="en-IN" dirty="0" err="1" smtClean="0"/>
              <a:t>septated</a:t>
            </a:r>
            <a:r>
              <a:rPr lang="en-IN" dirty="0" smtClean="0"/>
              <a:t> masses (M) scallop the liver margin and displace bowel.</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16-78 </a:t>
            </a:r>
            <a:r>
              <a:rPr lang="en-IN" b="1" dirty="0" smtClean="0"/>
              <a:t>Metastatic carcinoid </a:t>
            </a:r>
            <a:r>
              <a:rPr lang="en-IN" b="1" dirty="0" err="1" smtClean="0"/>
              <a:t>tumor</a:t>
            </a:r>
            <a:r>
              <a:rPr lang="en-IN" dirty="0" smtClean="0"/>
              <a:t>. A: Computed tomography shows a soft tissue mass (arrow) with central calcifications in the root of the small bowel mesentery. Note the wall thickening of the adjacent loop of small bowel (S).B: Volume-rendered image demonstrates the desmoplastic reaction within the mesenteric fat and engorgement of the mesenteric veins.</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16-77 </a:t>
            </a:r>
            <a:r>
              <a:rPr lang="en-IN" b="1" dirty="0" smtClean="0"/>
              <a:t>Metastatic carcinoid </a:t>
            </a:r>
            <a:r>
              <a:rPr lang="en-IN" b="1" dirty="0" err="1" smtClean="0"/>
              <a:t>tumor</a:t>
            </a:r>
            <a:r>
              <a:rPr lang="en-IN" dirty="0" smtClean="0"/>
              <a:t>. A: </a:t>
            </a:r>
            <a:r>
              <a:rPr lang="en-IN" dirty="0" err="1" smtClean="0"/>
              <a:t>Transaxial</a:t>
            </a:r>
            <a:r>
              <a:rPr lang="en-IN" dirty="0" smtClean="0"/>
              <a:t> computed tomography shows a lobulated soft tissue mass (arrow) with punctate central calcifications at the root of the small bowel mesentery. Strands of soft tissue density radiating from the mass toward the small bowel loops are indicative of desmoplastic response to the </a:t>
            </a:r>
            <a:r>
              <a:rPr lang="en-IN" dirty="0" err="1" smtClean="0"/>
              <a:t>tumor</a:t>
            </a:r>
            <a:r>
              <a:rPr lang="en-IN" dirty="0" smtClean="0"/>
              <a:t>. B: Coronal image also demonstrates the characteristic features of the mass. C: Coronal maximum intensity projection (MIP) image shows engorgement of the mesenteric veins due to partial obstruction by the mass. Note the large hepatic metastasis (arrowhead).</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16-71 </a:t>
            </a:r>
            <a:r>
              <a:rPr lang="en-IN" b="1" dirty="0" smtClean="0"/>
              <a:t>Spindle cell sarcoma of the omentum</a:t>
            </a:r>
            <a:r>
              <a:rPr lang="en-IN" dirty="0" smtClean="0"/>
              <a:t>. Large heterogeneously enhancing, vascular mass (M) in the greater omentum displaces adjacent </a:t>
            </a:r>
            <a:r>
              <a:rPr lang="en-IN" dirty="0" err="1" smtClean="0"/>
              <a:t>bowe</a:t>
            </a:r>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16-70 </a:t>
            </a:r>
            <a:r>
              <a:rPr lang="en-IN" b="1" dirty="0" smtClean="0"/>
              <a:t>Primary angiosarcoma of the omentum</a:t>
            </a:r>
            <a:r>
              <a:rPr lang="en-IN" dirty="0" smtClean="0"/>
              <a:t>. Large mass (M) in the greater omentum containing near-water attenuation and enhancing soft tissue attenuation components.</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23-49 </a:t>
            </a:r>
            <a:r>
              <a:rPr lang="en-IN" b="1" dirty="0" smtClean="0"/>
              <a:t>Arachnoiditis</a:t>
            </a:r>
            <a:r>
              <a:rPr lang="en-IN" dirty="0" smtClean="0"/>
              <a:t>. A: Axial </a:t>
            </a:r>
            <a:r>
              <a:rPr lang="en-IN" dirty="0" err="1" smtClean="0"/>
              <a:t>postmyelogram</a:t>
            </a:r>
            <a:r>
              <a:rPr lang="en-IN" dirty="0" smtClean="0"/>
              <a:t> CT shows clumping of nerve roots (r) compatible with arachnoidal adhesions. B: On a midsagittal T2-weighted image (different patient) the nerve roots are thick and joined together (arrow). C: Axial T2-weighted image at L4 shows clumping of nerve roots (arrow) to a better advantage.</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16-63 </a:t>
            </a:r>
            <a:r>
              <a:rPr lang="en-IN" b="1" dirty="0" smtClean="0"/>
              <a:t>Primary peritoneal mesothelioma</a:t>
            </a:r>
            <a:r>
              <a:rPr lang="en-IN" dirty="0" smtClean="0"/>
              <a:t>. Contrast-enhanced computed tomography shows ascites and diffuse thickening of the peritoneum (arrowheads) and omentum (arrows). The appearance is indistinguishable from that of peritoneal carcinomatosis.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16-64 </a:t>
            </a:r>
            <a:r>
              <a:rPr lang="en-IN" b="1" dirty="0" smtClean="0"/>
              <a:t>Primary peritoneal mesothelioma</a:t>
            </a:r>
            <a:r>
              <a:rPr lang="en-IN" dirty="0" smtClean="0"/>
              <a:t>. Contrast-enhanced computed tomography shows diffuse thickening of the greater omentum (arrowheads) and the leaves of the small bowel mesentery (arrows). A drainage catheter is present within the ascites on the right side of the abdomen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16-65 </a:t>
            </a:r>
            <a:r>
              <a:rPr lang="en-IN" b="1" dirty="0" smtClean="0"/>
              <a:t>Primary peritoneal mesothelioma</a:t>
            </a:r>
            <a:r>
              <a:rPr lang="en-IN" dirty="0" smtClean="0"/>
              <a:t>. Contrast-enhanced computed tomography demonstrates ascites, thickening of the small bowel mesentery, and mild thickening and enhancement of the peritoneal lining (arrowheads).</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16-59 </a:t>
            </a:r>
            <a:r>
              <a:rPr lang="en-IN" b="1" dirty="0" smtClean="0"/>
              <a:t>Mesenteric lymphangioma</a:t>
            </a:r>
            <a:r>
              <a:rPr lang="en-IN" dirty="0" smtClean="0"/>
              <a:t>. A large mass (L) arising from the small bowel mesentery contains numerous thick septations.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16-58 </a:t>
            </a:r>
            <a:r>
              <a:rPr lang="en-IN" b="1" dirty="0" smtClean="0"/>
              <a:t>Lymphangioma. </a:t>
            </a:r>
            <a:r>
              <a:rPr lang="en-IN" dirty="0" smtClean="0"/>
              <a:t>A large homogeneous water attenuation mass (L) arising from the gastrohepatic ligament surrounds the left gastric vessels (arrow) and displaces the stomach to the left.</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16-54 Two patients with </a:t>
            </a:r>
            <a:r>
              <a:rPr lang="en-IN" b="1" dirty="0" smtClean="0"/>
              <a:t>sclerosing </a:t>
            </a:r>
            <a:r>
              <a:rPr lang="en-IN" b="1" dirty="0" err="1" smtClean="0"/>
              <a:t>mesenteritis</a:t>
            </a:r>
            <a:r>
              <a:rPr lang="en-IN" dirty="0" err="1" smtClean="0"/>
              <a:t>.A</a:t>
            </a:r>
            <a:r>
              <a:rPr lang="en-IN" dirty="0" smtClean="0"/>
              <a:t>: Computed tomography shows an infiltrative soft tissue mass (arrows) within the root of the small bowel mesentery. The mass contains central calcifications and is associated with surrounding desmoplasia. The appearance is indistinguishable from that of a carcinoid </a:t>
            </a:r>
            <a:r>
              <a:rPr lang="en-IN" dirty="0" err="1" smtClean="0"/>
              <a:t>tumor.B</a:t>
            </a:r>
            <a:r>
              <a:rPr lang="en-IN" dirty="0" smtClean="0"/>
              <a:t>: In another patient a lobulated mesenteric soft tissue mass (arrowheads) with central calcifications is better circumscribed.</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16-50 </a:t>
            </a:r>
            <a:r>
              <a:rPr lang="en-IN" b="1" dirty="0" smtClean="0"/>
              <a:t>Epiploic </a:t>
            </a:r>
            <a:r>
              <a:rPr lang="en-IN" b="1" dirty="0" err="1" smtClean="0"/>
              <a:t>appendagitis</a:t>
            </a:r>
            <a:r>
              <a:rPr lang="en-IN" dirty="0" smtClean="0"/>
              <a:t>. Contrast-enhanced computed tomography shows an oval fat-density mass surrounded by a high attenuation rim (arrowheads) anterior to the descending colon (C). The mass contains a central high attenuation structure, which most likely represents thrombosed central vessels.</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16-44 </a:t>
            </a:r>
            <a:r>
              <a:rPr lang="en-IN" b="1" dirty="0" smtClean="0"/>
              <a:t>Hemoperitoneum</a:t>
            </a:r>
            <a:r>
              <a:rPr lang="en-IN" dirty="0" smtClean="0"/>
              <a:t>. T2-weighted magnetic resonance image with fat suppression shows a large right perihepatic space fluid collection with a hematocrit level (arrow).</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16-28 </a:t>
            </a:r>
            <a:r>
              <a:rPr lang="en-IN" b="1" dirty="0" smtClean="0"/>
              <a:t>Ascites in the lesser sac</a:t>
            </a:r>
            <a:r>
              <a:rPr lang="en-IN" dirty="0" smtClean="0"/>
              <a:t>. The lateral (L) and medial (M) compartments of the lesser sac are divided by a fold of peritoneum through which passes the left gastric artery (arrowhead). Ascites is also present in the left and right greater peritoneal spaces.</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16-15 </a:t>
            </a:r>
            <a:r>
              <a:rPr lang="en-IN" b="1" dirty="0" smtClean="0"/>
              <a:t>Abdominal wall neurofibrosarcoma</a:t>
            </a:r>
            <a:r>
              <a:rPr lang="en-IN" dirty="0" smtClean="0"/>
              <a:t>. Computed tomography shows a large cystic mass within the left rectus abdominis muscle in this patient with metastatic neurofibrosarcoma</a:t>
            </a:r>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16-14 </a:t>
            </a:r>
            <a:r>
              <a:rPr lang="en-IN" b="1" dirty="0" smtClean="0"/>
              <a:t>Neurofibromatosis type 1</a:t>
            </a:r>
            <a:r>
              <a:rPr lang="en-IN" dirty="0" smtClean="0"/>
              <a:t>. A </a:t>
            </a:r>
            <a:r>
              <a:rPr lang="en-IN" dirty="0" err="1" smtClean="0"/>
              <a:t>andB</a:t>
            </a:r>
            <a:r>
              <a:rPr lang="en-IN" dirty="0" smtClean="0"/>
              <a:t>: Computed tomography shows homogeneous soft tissue attenuation masses within the subcutaneous fat (arrowheads) and the mesenteric and omental fat (arrows).</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16-7 </a:t>
            </a:r>
            <a:r>
              <a:rPr lang="en-IN" b="1" dirty="0" smtClean="0"/>
              <a:t>Obturator hernia causing small bowel obstruction</a:t>
            </a:r>
            <a:r>
              <a:rPr lang="en-IN" dirty="0" smtClean="0"/>
              <a:t>. A: In this patient the hernia sac, which contains a small bowel loop (arrow), passes between the external (arrowhead) and internal (open arrow) obturator muscles, a less common form of obturator hernia than that seen in Figure 16-6.</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16-6 </a:t>
            </a:r>
            <a:r>
              <a:rPr lang="en-IN" b="1" dirty="0" smtClean="0"/>
              <a:t>Obturator hernia causing small bowel obstruction</a:t>
            </a:r>
            <a:r>
              <a:rPr lang="en-IN" dirty="0" smtClean="0"/>
              <a:t>. A: A loop of small bowel (arrow) has herniated between the pectineus (p) and external obturator (eo) </a:t>
            </a:r>
            <a:r>
              <a:rPr lang="en-IN" dirty="0" err="1" smtClean="0"/>
              <a:t>muscles.B</a:t>
            </a:r>
            <a:r>
              <a:rPr lang="en-IN" dirty="0" smtClean="0"/>
              <a:t>: A more cephalad image shows dilated, obstructed small bowel loops</a:t>
            </a:r>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23-48 </a:t>
            </a:r>
            <a:r>
              <a:rPr lang="en-IN" b="1" dirty="0" smtClean="0"/>
              <a:t>Epidural scar</a:t>
            </a:r>
            <a:r>
              <a:rPr lang="en-IN" dirty="0" smtClean="0"/>
              <a:t>. A: Axial T1-weighted image at L5â€“S1 shows tissue </a:t>
            </a:r>
            <a:r>
              <a:rPr lang="en-IN" dirty="0" err="1" smtClean="0"/>
              <a:t>isointense</a:t>
            </a:r>
            <a:r>
              <a:rPr lang="en-IN" dirty="0" smtClean="0"/>
              <a:t> to the disc (arrow) that replaces the epidural fat on the right in this patient 1 year after a hemilaminectomy. B: Immediately after administration of gadolinium, the tissue demonstrates homogenous contrast enhancement compatible with fibrosis. The right S1 nerve root (arrow) is now visualized surrounded by the epidural scar.</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16-5 </a:t>
            </a:r>
            <a:r>
              <a:rPr lang="en-IN" b="1" dirty="0" smtClean="0"/>
              <a:t>Bilateral inguinal hernias</a:t>
            </a:r>
            <a:r>
              <a:rPr lang="en-IN" dirty="0" smtClean="0"/>
              <a:t>. </a:t>
            </a:r>
            <a:r>
              <a:rPr lang="en-IN" dirty="0" err="1" smtClean="0"/>
              <a:t>Transaxial</a:t>
            </a:r>
            <a:r>
              <a:rPr lang="en-IN" dirty="0" smtClean="0"/>
              <a:t> pelvic computed tomography (A) and volume-rendered coronal (B) and sagittal (C) reformatted images show small bowel loops and small bowel mesentery herniated through bilateral fascial defects. The aponeurosis of the external oblique muscle (arrow) forms the anterior wall and the aponeurosis of the transversus muscle (arrowhead) forms the posterior wall of the canal.</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16-4 </a:t>
            </a:r>
            <a:r>
              <a:rPr lang="en-IN" b="1" dirty="0" smtClean="0"/>
              <a:t>Spigelian hernia with small bowel obstruction</a:t>
            </a:r>
            <a:r>
              <a:rPr lang="en-IN" dirty="0" smtClean="0"/>
              <a:t>. Herniation of a small bowel loop (arrow) through a defect in the right linea semilunaris has resulted in a high-grade small bowel obstruction</a:t>
            </a:r>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16-3 </a:t>
            </a:r>
            <a:r>
              <a:rPr lang="en-IN" b="1" dirty="0" smtClean="0"/>
              <a:t>Spigelian hernia</a:t>
            </a:r>
            <a:r>
              <a:rPr lang="en-IN" dirty="0" smtClean="0"/>
              <a:t>. Omental fat protrudes through a defect in the right linea semilunaris (arrow) but is contained by an intact external oblique muscle (arrowheads). The hernia sac may be confused with an abdominal wall lipoma if the muscular defect is not recognized.</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16-1 </a:t>
            </a:r>
            <a:r>
              <a:rPr lang="en-IN" b="1" dirty="0" smtClean="0"/>
              <a:t>Ventral hernia</a:t>
            </a:r>
            <a:r>
              <a:rPr lang="en-IN" dirty="0" smtClean="0"/>
              <a:t>. A small bowel loop (SB) has herniated anteriorly through a wide defect in the linea alba; note </a:t>
            </a:r>
            <a:r>
              <a:rPr lang="en-IN" dirty="0" err="1" smtClean="0"/>
              <a:t>edema</a:t>
            </a:r>
            <a:r>
              <a:rPr lang="en-IN" dirty="0" smtClean="0"/>
              <a:t> of the small bowel mesentery.</a:t>
            </a:r>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8-160 </a:t>
            </a:r>
            <a:r>
              <a:rPr lang="en-IN" b="1" dirty="0" smtClean="0"/>
              <a:t>Azygos continuation of the inferior vena cava</a:t>
            </a:r>
            <a:r>
              <a:rPr lang="en-IN" dirty="0" smtClean="0"/>
              <a:t>. A: Slightly enhancing azygos (a) and hemiazygos vein (h) are seen in the retrocrural space adjacent to the aorta (</a:t>
            </a:r>
            <a:r>
              <a:rPr lang="en-IN" dirty="0" err="1" smtClean="0"/>
              <a:t>Ao</a:t>
            </a:r>
            <a:r>
              <a:rPr lang="en-IN" dirty="0" smtClean="0"/>
              <a:t>). At this level, the appearance is similar to that of the retrocrural lymphadenopathy in Fig. 8-159. B: More cephalad, these continue as tubular structures, and the hemiazygos vein (h) crosses posterior to the aorta to join the azygos vein (a).</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8-155 </a:t>
            </a:r>
            <a:r>
              <a:rPr lang="en-IN" b="1" dirty="0" smtClean="0"/>
              <a:t>Delayed incidental detection of traumatic diaphragmatic hernia</a:t>
            </a:r>
            <a:r>
              <a:rPr lang="en-IN" dirty="0" smtClean="0"/>
              <a:t>. A: Chest radiograph in a man being evaluated for elective surgery reveals a soft tissue mass projecting into the right lung base. The patient had a remote history of a motor vehicle collision. Coronal B: and sagittal C: images show mushrooming of a portion of the liver into the chest through a constricting diaphragm defect (collar sign). A, anterior.</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8-150 </a:t>
            </a:r>
            <a:r>
              <a:rPr lang="en-IN" b="1" dirty="0" smtClean="0"/>
              <a:t>Hiatal hernia, paraesophageal type</a:t>
            </a:r>
            <a:r>
              <a:rPr lang="en-IN" dirty="0" smtClean="0"/>
              <a:t>. Colon and fat are herniated up into the chest, with colon herniated anterior and to the right of the gastroesophageal junction (arrow). S, stomach.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8-151 </a:t>
            </a:r>
            <a:r>
              <a:rPr lang="en-IN" b="1" dirty="0" smtClean="0"/>
              <a:t>Paraesophageal hernia</a:t>
            </a:r>
            <a:r>
              <a:rPr lang="en-IN" dirty="0" smtClean="0"/>
              <a:t>. Sagittal T1-weighted MR image reveals a large defect in the left hemidiaphragm (arrows) and herniation of stomach (S), colon (c), and fat into the chest. MR exam was performed to assess extent of diaphragmatic defect and contents of the hernia.</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8-149 </a:t>
            </a:r>
            <a:r>
              <a:rPr lang="en-IN" b="1" dirty="0" smtClean="0"/>
              <a:t>Hiatal hernia. </a:t>
            </a:r>
            <a:r>
              <a:rPr lang="en-IN" dirty="0" smtClean="0"/>
              <a:t>A, B: Cephalocaudal CT images show posterior mediastinal fat collection extending across a mildly widened </a:t>
            </a:r>
            <a:r>
              <a:rPr lang="en-IN" dirty="0" err="1" smtClean="0"/>
              <a:t>esophageal</a:t>
            </a:r>
            <a:r>
              <a:rPr lang="en-IN" dirty="0" smtClean="0"/>
              <a:t> hiatus in a paraesophageal manner.</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8-148 </a:t>
            </a:r>
            <a:r>
              <a:rPr lang="en-IN" b="1" dirty="0" smtClean="0"/>
              <a:t>Hiatal hernia, sliding type. </a:t>
            </a:r>
            <a:r>
              <a:rPr lang="en-IN" dirty="0" smtClean="0"/>
              <a:t>A: A portion of the stomach (S), opacified with oral contrast, has passed through the diaphragm into the mediastinum. B: At a more caudal level, there is minimal widening of the </a:t>
            </a:r>
            <a:r>
              <a:rPr lang="en-IN" dirty="0" err="1" smtClean="0"/>
              <a:t>esophageal</a:t>
            </a:r>
            <a:r>
              <a:rPr lang="en-IN" dirty="0" smtClean="0"/>
              <a:t> hiatus (arrows).</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8-147 </a:t>
            </a:r>
            <a:r>
              <a:rPr lang="en-IN" b="1" dirty="0" smtClean="0"/>
              <a:t>Morgagni hernia with acute gastric outlet obstruction</a:t>
            </a:r>
            <a:r>
              <a:rPr lang="en-IN" dirty="0" smtClean="0"/>
              <a:t>. A: Transverse CT image in a 54-year-old man who presented with nausea and vomiting demonstrates herniation of the dilated stomach to the right of midline, posteriorly across the anterior diaphragm (arrows). B: Reformatted coronal CT image reveals a large right foramen of Morgagni defect in the anterior diaphragm (arrows at margins of defect), with herniation of the distal stomach, abdominal fat, and a small portion of </a:t>
            </a:r>
            <a:r>
              <a:rPr lang="en-IN" dirty="0" err="1" smtClean="0"/>
              <a:t>nondilated</a:t>
            </a:r>
            <a:r>
              <a:rPr lang="en-IN" dirty="0" smtClean="0"/>
              <a:t> colon (arrowheads). C: Reformatted sagittal CT image shows a transition between the dilated stomach and </a:t>
            </a:r>
            <a:r>
              <a:rPr lang="en-IN" dirty="0" err="1" smtClean="0"/>
              <a:t>nondilated</a:t>
            </a:r>
            <a:r>
              <a:rPr lang="en-IN" dirty="0" smtClean="0"/>
              <a:t> duodenum (arrows) coursing across the defect from the chest to the abdomen. Hernia was surgically reduced and the defect repaired.</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23-44 Ossified posterior longitudinal ligament </a:t>
            </a:r>
            <a:r>
              <a:rPr lang="en-IN" b="1" dirty="0" smtClean="0"/>
              <a:t>(OPLL</a:t>
            </a:r>
            <a:r>
              <a:rPr lang="en-IN" dirty="0" smtClean="0"/>
              <a:t>). A: </a:t>
            </a:r>
            <a:r>
              <a:rPr lang="en-IN" dirty="0" err="1" smtClean="0"/>
              <a:t>Postmyelogram</a:t>
            </a:r>
            <a:r>
              <a:rPr lang="en-IN" dirty="0" smtClean="0"/>
              <a:t> axial CT shows OPLL (arrow) causing spinal cord compression. B: Axial gradient echo image at same level shows the ligament (arrow) to be </a:t>
            </a:r>
            <a:r>
              <a:rPr lang="en-IN" dirty="0" err="1" smtClean="0"/>
              <a:t>hypointense</a:t>
            </a:r>
            <a:r>
              <a:rPr lang="en-IN" dirty="0" smtClean="0"/>
              <a:t>. Note that due to magnetic susceptibility </a:t>
            </a:r>
            <a:r>
              <a:rPr lang="en-IN" dirty="0" err="1" smtClean="0"/>
              <a:t>artifact</a:t>
            </a:r>
            <a:r>
              <a:rPr lang="en-IN" dirty="0" smtClean="0"/>
              <a:t> the abnormality appears larger on this sequence. C: Midsagittal T2-weighted image shows the ossified ligament (arrows) extending from C2â€“C7. There is spinal canal stenosis at the C3â€“C4 and C6â€“C7 levels.</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23-43 </a:t>
            </a:r>
            <a:r>
              <a:rPr lang="en-IN" b="1" dirty="0" smtClean="0"/>
              <a:t>Synovial cyst</a:t>
            </a:r>
            <a:r>
              <a:rPr lang="en-IN" dirty="0" smtClean="0"/>
              <a:t>. A: Axial CT shows a mass adjacent to a degenerated left facet joint at L4â€“L5 (arrows) that is compressing the thecal sac. Note gas (open arrow) in the facet joint, which extends into the synovial cyst. B: </a:t>
            </a:r>
            <a:r>
              <a:rPr lang="en-IN" dirty="0" err="1" smtClean="0"/>
              <a:t>Postcontrast</a:t>
            </a:r>
            <a:r>
              <a:rPr lang="en-IN" dirty="0" smtClean="0"/>
              <a:t> axial T1-weighted image shows the cyst (arrows) to have peripheral enhancement, presumably secondary to granulation tissue formation. C: Axial T2-weighted image in a different patient demonstrates a typical synovial cyst (arrows), </a:t>
            </a:r>
            <a:r>
              <a:rPr lang="en-IN" dirty="0" err="1" smtClean="0"/>
              <a:t>hyperintense</a:t>
            </a:r>
            <a:r>
              <a:rPr lang="en-IN" dirty="0" smtClean="0"/>
              <a:t> and adjacent to a facet joint. The thecal sac is compressed.</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23-35 </a:t>
            </a:r>
            <a:r>
              <a:rPr lang="en-IN" b="1" dirty="0" smtClean="0"/>
              <a:t>Sequestered disc fragment</a:t>
            </a:r>
            <a:r>
              <a:rPr lang="en-IN" dirty="0" smtClean="0"/>
              <a:t>. A: Sagittal T2-weighted image shows an oval mass (arrow) behind L4. The mass has a central </a:t>
            </a:r>
            <a:r>
              <a:rPr lang="en-IN" dirty="0" err="1" smtClean="0"/>
              <a:t>hyperintensity</a:t>
            </a:r>
            <a:r>
              <a:rPr lang="en-IN" dirty="0" smtClean="0"/>
              <a:t> and no clear connection to either the L4â€“L5 or L5â€“S1 intervertebral disc. B: Axial T2-weighted shows a left central </a:t>
            </a:r>
            <a:r>
              <a:rPr lang="en-IN" dirty="0" err="1" smtClean="0"/>
              <a:t>hyperintense</a:t>
            </a:r>
            <a:r>
              <a:rPr lang="en-IN" dirty="0" smtClean="0"/>
              <a:t> epidural mass (arrow) corresponding to a free disc fragment. C: Axial T1-weighted image in another patient acquired immediately after gadolinium administration shows enhancing margins of a mass in the left posterior epidural space (arrow). At surgery, a sequestered disc surrounded by granulation tissues presumably arising from the L5â€“S1 interspace was found.</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23-34 </a:t>
            </a:r>
            <a:r>
              <a:rPr lang="en-IN" b="1" dirty="0" smtClean="0"/>
              <a:t>Disc extrusion</a:t>
            </a:r>
            <a:r>
              <a:rPr lang="en-IN" dirty="0" smtClean="0"/>
              <a:t>. A: Sagittal T1-weighted image shows herniation of the L5â€“S1 intervertebral disc (arrows). The distance between the edges of the herniated disc material is greater than the parent disc height, consistent with an extrusion. B: Sagittal T1-weighted image in a different patient reveals anterior disc extrusion (arrow). Note decreased height of the L5â€“S1 interspace and </a:t>
            </a:r>
            <a:r>
              <a:rPr lang="en-IN" dirty="0" err="1" smtClean="0"/>
              <a:t>Modic</a:t>
            </a:r>
            <a:r>
              <a:rPr lang="en-IN" dirty="0" smtClean="0"/>
              <a:t> type 2 changes in the adjacent endplates.</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23-33 </a:t>
            </a:r>
            <a:r>
              <a:rPr lang="en-IN" b="1" dirty="0" smtClean="0"/>
              <a:t>Disc protrusion</a:t>
            </a:r>
            <a:r>
              <a:rPr lang="en-IN" dirty="0" smtClean="0"/>
              <a:t>. A: </a:t>
            </a:r>
            <a:r>
              <a:rPr lang="en-IN" dirty="0" err="1" smtClean="0"/>
              <a:t>Transaxial</a:t>
            </a:r>
            <a:r>
              <a:rPr lang="en-IN" dirty="0" smtClean="0"/>
              <a:t> CT image at L4â€“L5 shows left-sided disc herniation comprising less than 50% of the circumference (arrowheads). The base of the herniation is wider than the greatest distance between the edges of the disc material beyond the disc space. B: Axial </a:t>
            </a:r>
            <a:r>
              <a:rPr lang="en-IN" dirty="0" err="1" smtClean="0"/>
              <a:t>postmyelogram</a:t>
            </a:r>
            <a:r>
              <a:rPr lang="en-IN" dirty="0" smtClean="0"/>
              <a:t> CT in a different patient shows a right central herniated disc (H), located in the central and right paramedian ventral epidural compartment. The contrast-filled thecal sac is indented by the herniated disc. The right S1 nerve root is compressed and not seen. C: Axial T1-weighted image at L5â€“S1 level in a different patient demonstrates a right central disk protrusion (arrowhead) causing compression of the right S1 nerve root (arrow). D: Axial T1-weighted image at L4â€“L5 (different patient) shows left </a:t>
            </a:r>
            <a:r>
              <a:rPr lang="en-IN" dirty="0" err="1" smtClean="0"/>
              <a:t>extraforaminal</a:t>
            </a:r>
            <a:r>
              <a:rPr lang="en-IN" dirty="0" smtClean="0"/>
              <a:t> disc protrusion (arrow) displacing the left L4 nerve root (arrowhead)</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23-18 </a:t>
            </a:r>
            <a:r>
              <a:rPr lang="en-IN" b="1" dirty="0" smtClean="0"/>
              <a:t>Chance fracture</a:t>
            </a:r>
            <a:r>
              <a:rPr lang="en-IN" dirty="0" smtClean="0"/>
              <a:t>. A: Reformatted midline sagittal CT shows horizontal fracture involving L1 and L2 vertebral bodies (arrow). The fracture extends dorsally into the posterior elements of T12 and L1 (arrowhead). B: Midsagittal T2-weighted image in a different patient reveals disruption of the posterior ligament complex with widening of the interspinous space (arrow). The T11 vertebral body is slightly wedged and there is narrowing of the spinal canal with cord compression.</a:t>
            </a:r>
          </a:p>
          <a:p>
            <a:endParaRPr lang="en-IN" dirty="0"/>
          </a:p>
        </p:txBody>
      </p:sp>
      <p:sp>
        <p:nvSpPr>
          <p:cNvPr id="4" name="Slide Number Placeholder 3"/>
          <p:cNvSpPr>
            <a:spLocks noGrp="1"/>
          </p:cNvSpPr>
          <p:nvPr>
            <p:ph type="sldNum" sz="quarter" idx="10"/>
          </p:nvPr>
        </p:nvSpPr>
        <p:spPr/>
        <p:txBody>
          <a:bodyPr/>
          <a:lstStyle/>
          <a:p>
            <a:fld id="{E8661B70-7CD1-4487-B5C6-3C8A237A0FCE}" type="slidenum">
              <a:rPr lang="en-IN" smtClean="0"/>
              <a:pPr/>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1738312" y="2362994"/>
            <a:ext cx="5667375" cy="30003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1219200" y="162450"/>
            <a:ext cx="5943599" cy="656038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1807166" y="1600200"/>
            <a:ext cx="5529667" cy="45259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738312" y="2348706"/>
            <a:ext cx="5667375" cy="30289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2905125" y="2539206"/>
            <a:ext cx="3333750" cy="264795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2667000" y="2243931"/>
            <a:ext cx="3810000" cy="32385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2667000" y="2320131"/>
            <a:ext cx="3810000" cy="30861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20588" y="2209800"/>
            <a:ext cx="8821612" cy="327659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1687951" y="830550"/>
            <a:ext cx="5322449" cy="529561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2667000" y="2567781"/>
            <a:ext cx="3810000" cy="2590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1371600" y="228600"/>
            <a:ext cx="5791200" cy="6555637"/>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2667000" y="2148681"/>
            <a:ext cx="3810000" cy="3429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533400" y="990600"/>
            <a:ext cx="3810000" cy="2647950"/>
          </a:xfrm>
          <a:prstGeom prst="rect">
            <a:avLst/>
          </a:prstGeom>
          <a:noFill/>
          <a:ln w="9525">
            <a:noFill/>
            <a:miter lim="800000"/>
            <a:headEnd/>
            <a:tailEnd/>
          </a:ln>
          <a:effectLst/>
        </p:spPr>
      </p:pic>
      <p:sp>
        <p:nvSpPr>
          <p:cNvPr id="10244" name="AutoShape 4" descr="mk:@MSITStore:C:\MY%20DOCUMENTS\ACADEMIC\books\GENERAL\LEE%20and%20SEAGAL\Computed%20Body%20Tomography%20with%20MRI%20Correlation%20(2-Volume%20Set),%204th%20ed_078174526.chm::/16_files/C16FF64.png"/>
          <p:cNvSpPr>
            <a:spLocks noChangeAspect="1" noChangeArrowheads="1"/>
          </p:cNvSpPr>
          <p:nvPr/>
        </p:nvSpPr>
        <p:spPr bwMode="auto">
          <a:xfrm>
            <a:off x="155575" y="-1227138"/>
            <a:ext cx="3810000" cy="2562226"/>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45" name="Picture 5"/>
          <p:cNvPicPr>
            <a:picLocks noChangeAspect="1" noChangeArrowheads="1"/>
          </p:cNvPicPr>
          <p:nvPr/>
        </p:nvPicPr>
        <p:blipFill>
          <a:blip r:embed="rId4"/>
          <a:srcRect/>
          <a:stretch>
            <a:fillRect/>
          </a:stretch>
        </p:blipFill>
        <p:spPr bwMode="auto">
          <a:xfrm>
            <a:off x="4800600" y="990600"/>
            <a:ext cx="3810000" cy="2562225"/>
          </a:xfrm>
          <a:prstGeom prst="rect">
            <a:avLst/>
          </a:prstGeom>
          <a:noFill/>
          <a:ln w="9525">
            <a:noFill/>
            <a:miter lim="800000"/>
            <a:headEnd/>
            <a:tailEnd/>
          </a:ln>
          <a:effectLst/>
        </p:spPr>
      </p:pic>
      <p:pic>
        <p:nvPicPr>
          <p:cNvPr id="10246" name="Picture 6"/>
          <p:cNvPicPr>
            <a:picLocks noChangeAspect="1" noChangeArrowheads="1"/>
          </p:cNvPicPr>
          <p:nvPr/>
        </p:nvPicPr>
        <p:blipFill>
          <a:blip r:embed="rId5"/>
          <a:srcRect/>
          <a:stretch>
            <a:fillRect/>
          </a:stretch>
        </p:blipFill>
        <p:spPr bwMode="auto">
          <a:xfrm>
            <a:off x="2667000" y="3733800"/>
            <a:ext cx="3810000" cy="29908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5" name="Picture 1"/>
          <p:cNvPicPr>
            <a:picLocks noGrp="1" noChangeAspect="1" noChangeArrowheads="1"/>
          </p:cNvPicPr>
          <p:nvPr>
            <p:ph idx="1"/>
          </p:nvPr>
        </p:nvPicPr>
        <p:blipFill>
          <a:blip r:embed="rId3"/>
          <a:srcRect/>
          <a:stretch>
            <a:fillRect/>
          </a:stretch>
        </p:blipFill>
        <p:spPr bwMode="auto">
          <a:xfrm>
            <a:off x="762000" y="1828800"/>
            <a:ext cx="3810000" cy="3067050"/>
          </a:xfrm>
          <a:prstGeom prst="rect">
            <a:avLst/>
          </a:prstGeom>
          <a:noFill/>
          <a:ln w="9525">
            <a:noFill/>
            <a:miter lim="800000"/>
            <a:headEnd/>
            <a:tailEnd/>
          </a:ln>
          <a:effectLst/>
        </p:spPr>
      </p:pic>
      <p:pic>
        <p:nvPicPr>
          <p:cNvPr id="31746" name="Picture 2"/>
          <p:cNvPicPr>
            <a:picLocks noChangeAspect="1" noChangeArrowheads="1"/>
          </p:cNvPicPr>
          <p:nvPr/>
        </p:nvPicPr>
        <p:blipFill>
          <a:blip r:embed="rId4"/>
          <a:srcRect/>
          <a:stretch>
            <a:fillRect/>
          </a:stretch>
        </p:blipFill>
        <p:spPr bwMode="auto">
          <a:xfrm>
            <a:off x="4648200" y="1847850"/>
            <a:ext cx="3810000" cy="31623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1" name="Picture 1"/>
          <p:cNvPicPr>
            <a:picLocks noGrp="1" noChangeAspect="1" noChangeArrowheads="1"/>
          </p:cNvPicPr>
          <p:nvPr>
            <p:ph idx="1"/>
          </p:nvPr>
        </p:nvPicPr>
        <p:blipFill>
          <a:blip r:embed="rId3"/>
          <a:srcRect/>
          <a:stretch>
            <a:fillRect/>
          </a:stretch>
        </p:blipFill>
        <p:spPr bwMode="auto">
          <a:xfrm>
            <a:off x="133327" y="1371600"/>
            <a:ext cx="8934473" cy="364886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7" name="Picture 1"/>
          <p:cNvPicPr>
            <a:picLocks noGrp="1" noChangeAspect="1" noChangeArrowheads="1"/>
          </p:cNvPicPr>
          <p:nvPr>
            <p:ph idx="1"/>
          </p:nvPr>
        </p:nvPicPr>
        <p:blipFill>
          <a:blip r:embed="rId3"/>
          <a:srcRect/>
          <a:stretch>
            <a:fillRect/>
          </a:stretch>
        </p:blipFill>
        <p:spPr bwMode="auto">
          <a:xfrm>
            <a:off x="2905125" y="1953419"/>
            <a:ext cx="3333750" cy="38195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3" name="Picture 1"/>
          <p:cNvPicPr>
            <a:picLocks noGrp="1" noChangeAspect="1" noChangeArrowheads="1"/>
          </p:cNvPicPr>
          <p:nvPr>
            <p:ph idx="1"/>
          </p:nvPr>
        </p:nvPicPr>
        <p:blipFill>
          <a:blip r:embed="rId3"/>
          <a:srcRect/>
          <a:stretch>
            <a:fillRect/>
          </a:stretch>
        </p:blipFill>
        <p:spPr bwMode="auto">
          <a:xfrm>
            <a:off x="2667000" y="2291556"/>
            <a:ext cx="3810000" cy="3143250"/>
          </a:xfrm>
          <a:prstGeom prst="rect">
            <a:avLst/>
          </a:prstGeom>
          <a:noFill/>
          <a:ln w="9525">
            <a:noFill/>
            <a:miter lim="800000"/>
            <a:headEnd/>
            <a:tailEnd/>
          </a:ln>
          <a:effectLst/>
        </p:spPr>
      </p:pic>
      <p:sp>
        <p:nvSpPr>
          <p:cNvPr id="5" name="TextBox 4"/>
          <p:cNvSpPr txBox="1"/>
          <p:nvPr/>
        </p:nvSpPr>
        <p:spPr>
          <a:xfrm>
            <a:off x="762000" y="5791200"/>
            <a:ext cx="7010400" cy="369332"/>
          </a:xfrm>
          <a:prstGeom prst="rect">
            <a:avLst/>
          </a:prstGeom>
          <a:noFill/>
        </p:spPr>
        <p:txBody>
          <a:bodyPr wrap="square" rtlCol="0">
            <a:spAutoFit/>
          </a:bodyPr>
          <a:lstStyle/>
          <a:p>
            <a:pPr algn="ctr"/>
            <a:r>
              <a:rPr lang="en-IN" dirty="0" smtClean="0"/>
              <a:t>T2-weighted magnetic resonance image with fat suppression </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7" name="Picture 1"/>
          <p:cNvPicPr>
            <a:picLocks noGrp="1" noChangeAspect="1" noChangeArrowheads="1"/>
          </p:cNvPicPr>
          <p:nvPr>
            <p:ph idx="1"/>
          </p:nvPr>
        </p:nvPicPr>
        <p:blipFill>
          <a:blip r:embed="rId3"/>
          <a:srcRect/>
          <a:stretch>
            <a:fillRect/>
          </a:stretch>
        </p:blipFill>
        <p:spPr bwMode="auto">
          <a:xfrm>
            <a:off x="2809875" y="2410619"/>
            <a:ext cx="3524250" cy="290512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3" name="Picture 1"/>
          <p:cNvPicPr>
            <a:picLocks noGrp="1" noChangeAspect="1" noChangeArrowheads="1"/>
          </p:cNvPicPr>
          <p:nvPr>
            <p:ph idx="1"/>
          </p:nvPr>
        </p:nvPicPr>
        <p:blipFill>
          <a:blip r:embed="rId3"/>
          <a:srcRect/>
          <a:stretch>
            <a:fillRect/>
          </a:stretch>
        </p:blipFill>
        <p:spPr bwMode="auto">
          <a:xfrm>
            <a:off x="2905125" y="2586831"/>
            <a:ext cx="3333750" cy="25527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89" name="Picture 1"/>
          <p:cNvPicPr>
            <a:picLocks noGrp="1" noChangeAspect="1" noChangeArrowheads="1"/>
          </p:cNvPicPr>
          <p:nvPr>
            <p:ph idx="1"/>
          </p:nvPr>
        </p:nvPicPr>
        <p:blipFill>
          <a:blip r:embed="rId3"/>
          <a:srcRect/>
          <a:stretch>
            <a:fillRect/>
          </a:stretch>
        </p:blipFill>
        <p:spPr bwMode="auto">
          <a:xfrm>
            <a:off x="1738312" y="2705894"/>
            <a:ext cx="5667375" cy="23145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5" name="Picture 1"/>
          <p:cNvPicPr>
            <a:picLocks noGrp="1" noChangeAspect="1" noChangeArrowheads="1"/>
          </p:cNvPicPr>
          <p:nvPr>
            <p:ph idx="1"/>
          </p:nvPr>
        </p:nvPicPr>
        <p:blipFill>
          <a:blip r:embed="rId3"/>
          <a:srcRect/>
          <a:stretch>
            <a:fillRect/>
          </a:stretch>
        </p:blipFill>
        <p:spPr bwMode="auto">
          <a:xfrm>
            <a:off x="2667000" y="2386806"/>
            <a:ext cx="3810000" cy="29527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588096" y="260200"/>
            <a:ext cx="5879504" cy="59882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1" name="Picture 1"/>
          <p:cNvPicPr>
            <a:picLocks noGrp="1" noChangeAspect="1" noChangeArrowheads="1"/>
          </p:cNvPicPr>
          <p:nvPr>
            <p:ph idx="1"/>
          </p:nvPr>
        </p:nvPicPr>
        <p:blipFill>
          <a:blip r:embed="rId3"/>
          <a:srcRect/>
          <a:stretch>
            <a:fillRect/>
          </a:stretch>
        </p:blipFill>
        <p:spPr bwMode="auto">
          <a:xfrm>
            <a:off x="552678" y="2133600"/>
            <a:ext cx="7829322" cy="271065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7" name="Picture 1"/>
          <p:cNvPicPr>
            <a:picLocks noGrp="1" noChangeAspect="1" noChangeArrowheads="1"/>
          </p:cNvPicPr>
          <p:nvPr>
            <p:ph idx="1"/>
          </p:nvPr>
        </p:nvPicPr>
        <p:blipFill>
          <a:blip r:embed="rId3"/>
          <a:srcRect/>
          <a:stretch>
            <a:fillRect/>
          </a:stretch>
        </p:blipFill>
        <p:spPr bwMode="auto">
          <a:xfrm>
            <a:off x="2030088" y="304800"/>
            <a:ext cx="5361312" cy="6172267"/>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3" name="Picture 1"/>
          <p:cNvPicPr>
            <a:picLocks noGrp="1" noChangeAspect="1" noChangeArrowheads="1"/>
          </p:cNvPicPr>
          <p:nvPr>
            <p:ph idx="1"/>
          </p:nvPr>
        </p:nvPicPr>
        <p:blipFill>
          <a:blip r:embed="rId3"/>
          <a:srcRect/>
          <a:stretch>
            <a:fillRect/>
          </a:stretch>
        </p:blipFill>
        <p:spPr bwMode="auto">
          <a:xfrm>
            <a:off x="2762250" y="2220119"/>
            <a:ext cx="3619500" cy="32861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69" name="Picture 1"/>
          <p:cNvPicPr>
            <a:picLocks noGrp="1" noChangeAspect="1" noChangeArrowheads="1"/>
          </p:cNvPicPr>
          <p:nvPr>
            <p:ph idx="1"/>
          </p:nvPr>
        </p:nvPicPr>
        <p:blipFill>
          <a:blip r:embed="rId3"/>
          <a:srcRect/>
          <a:stretch>
            <a:fillRect/>
          </a:stretch>
        </p:blipFill>
        <p:spPr bwMode="auto">
          <a:xfrm>
            <a:off x="2714625" y="2491581"/>
            <a:ext cx="3714750" cy="27432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49" name="Picture 1"/>
          <p:cNvPicPr>
            <a:picLocks noGrp="1" noChangeAspect="1" noChangeArrowheads="1"/>
          </p:cNvPicPr>
          <p:nvPr>
            <p:ph idx="1"/>
          </p:nvPr>
        </p:nvPicPr>
        <p:blipFill>
          <a:blip r:embed="rId3"/>
          <a:srcRect/>
          <a:stretch>
            <a:fillRect/>
          </a:stretch>
        </p:blipFill>
        <p:spPr bwMode="auto">
          <a:xfrm>
            <a:off x="2714625" y="2567781"/>
            <a:ext cx="3714750" cy="25908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5" name="Picture 1"/>
          <p:cNvPicPr>
            <a:picLocks noGrp="1" noChangeAspect="1" noChangeArrowheads="1"/>
          </p:cNvPicPr>
          <p:nvPr>
            <p:ph idx="1"/>
          </p:nvPr>
        </p:nvPicPr>
        <p:blipFill>
          <a:blip r:embed="rId3"/>
          <a:srcRect/>
          <a:stretch>
            <a:fillRect/>
          </a:stretch>
        </p:blipFill>
        <p:spPr bwMode="auto">
          <a:xfrm>
            <a:off x="1738312" y="2824956"/>
            <a:ext cx="5667375" cy="207645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1" name="Picture 1"/>
          <p:cNvPicPr>
            <a:picLocks noGrp="1" noChangeAspect="1" noChangeArrowheads="1"/>
          </p:cNvPicPr>
          <p:nvPr>
            <p:ph idx="1"/>
          </p:nvPr>
        </p:nvPicPr>
        <p:blipFill>
          <a:blip r:embed="rId3"/>
          <a:srcRect/>
          <a:stretch>
            <a:fillRect/>
          </a:stretch>
        </p:blipFill>
        <p:spPr bwMode="auto">
          <a:xfrm>
            <a:off x="1617895" y="533400"/>
            <a:ext cx="5621105" cy="559276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7" name="Picture 1"/>
          <p:cNvPicPr>
            <a:picLocks noGrp="1" noChangeAspect="1" noChangeArrowheads="1"/>
          </p:cNvPicPr>
          <p:nvPr>
            <p:ph idx="1"/>
          </p:nvPr>
        </p:nvPicPr>
        <p:blipFill>
          <a:blip r:embed="rId3"/>
          <a:srcRect/>
          <a:stretch>
            <a:fillRect/>
          </a:stretch>
        </p:blipFill>
        <p:spPr bwMode="auto">
          <a:xfrm>
            <a:off x="1447800" y="2596356"/>
            <a:ext cx="3333750" cy="2533650"/>
          </a:xfrm>
          <a:prstGeom prst="rect">
            <a:avLst/>
          </a:prstGeom>
          <a:noFill/>
          <a:ln w="9525">
            <a:noFill/>
            <a:miter lim="800000"/>
            <a:headEnd/>
            <a:tailEnd/>
          </a:ln>
          <a:effectLst/>
        </p:spPr>
      </p:pic>
      <p:pic>
        <p:nvPicPr>
          <p:cNvPr id="24578" name="Picture 2"/>
          <p:cNvPicPr>
            <a:picLocks noChangeAspect="1" noChangeArrowheads="1"/>
          </p:cNvPicPr>
          <p:nvPr/>
        </p:nvPicPr>
        <p:blipFill>
          <a:blip r:embed="rId4"/>
          <a:srcRect/>
          <a:stretch>
            <a:fillRect/>
          </a:stretch>
        </p:blipFill>
        <p:spPr bwMode="auto">
          <a:xfrm>
            <a:off x="5057775" y="1485900"/>
            <a:ext cx="3095625" cy="38862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3" name="Picture 1"/>
          <p:cNvPicPr>
            <a:picLocks noGrp="1" noChangeAspect="1" noChangeArrowheads="1"/>
          </p:cNvPicPr>
          <p:nvPr>
            <p:ph idx="1"/>
          </p:nvPr>
        </p:nvPicPr>
        <p:blipFill>
          <a:blip r:embed="rId3"/>
          <a:srcRect/>
          <a:stretch>
            <a:fillRect/>
          </a:stretch>
        </p:blipFill>
        <p:spPr bwMode="auto">
          <a:xfrm>
            <a:off x="1738312" y="2410619"/>
            <a:ext cx="5667375" cy="290512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29" name="Picture 1"/>
          <p:cNvPicPr>
            <a:picLocks noGrp="1" noChangeAspect="1" noChangeArrowheads="1"/>
          </p:cNvPicPr>
          <p:nvPr>
            <p:ph idx="1"/>
          </p:nvPr>
        </p:nvPicPr>
        <p:blipFill>
          <a:blip r:embed="rId3"/>
          <a:srcRect/>
          <a:stretch>
            <a:fillRect/>
          </a:stretch>
        </p:blipFill>
        <p:spPr bwMode="auto">
          <a:xfrm>
            <a:off x="1738312" y="2786856"/>
            <a:ext cx="5667375" cy="21526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1738312" y="2686844"/>
            <a:ext cx="5667375" cy="2352675"/>
          </a:xfrm>
          <a:prstGeom prst="rect">
            <a:avLst/>
          </a:prstGeom>
          <a:noFill/>
          <a:ln w="9525">
            <a:noFill/>
            <a:miter lim="800000"/>
            <a:headEnd/>
            <a:tailEnd/>
          </a:ln>
          <a:effectLst/>
        </p:spPr>
      </p:pic>
      <p:sp>
        <p:nvSpPr>
          <p:cNvPr id="5" name="TextBox 4"/>
          <p:cNvSpPr txBox="1"/>
          <p:nvPr/>
        </p:nvSpPr>
        <p:spPr>
          <a:xfrm>
            <a:off x="1066800" y="5486400"/>
            <a:ext cx="7086600" cy="369332"/>
          </a:xfrm>
          <a:prstGeom prst="rect">
            <a:avLst/>
          </a:prstGeom>
          <a:noFill/>
        </p:spPr>
        <p:txBody>
          <a:bodyPr wrap="square" rtlCol="0">
            <a:spAutoFit/>
          </a:bodyPr>
          <a:lstStyle/>
          <a:p>
            <a:pPr algn="ctr"/>
            <a:r>
              <a:rPr lang="en-US" dirty="0" smtClean="0"/>
              <a:t>T1W PRE &amp; POST CE</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5" name="Picture 1"/>
          <p:cNvPicPr>
            <a:picLocks noGrp="1" noChangeAspect="1" noChangeArrowheads="1"/>
          </p:cNvPicPr>
          <p:nvPr>
            <p:ph idx="1"/>
          </p:nvPr>
        </p:nvPicPr>
        <p:blipFill>
          <a:blip r:embed="rId3"/>
          <a:srcRect/>
          <a:stretch>
            <a:fillRect/>
          </a:stretch>
        </p:blipFill>
        <p:spPr bwMode="auto">
          <a:xfrm>
            <a:off x="1900424" y="1600200"/>
            <a:ext cx="5343151" cy="45259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1240868" y="457200"/>
            <a:ext cx="6912532" cy="591341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951568" y="324105"/>
            <a:ext cx="6973232" cy="600049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524000" y="228600"/>
            <a:ext cx="6481924" cy="617550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297805" y="381000"/>
            <a:ext cx="8541395" cy="521096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1066801" y="699666"/>
            <a:ext cx="6012600" cy="542649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2805</Words>
  <Application>Microsoft Office PowerPoint</Application>
  <PresentationFormat>On-screen Show (4:3)</PresentationFormat>
  <Paragraphs>85</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DR.Rakesh Gupta</dc:creator>
  <cp:lastModifiedBy>gh</cp:lastModifiedBy>
  <cp:revision>9</cp:revision>
  <dcterms:created xsi:type="dcterms:W3CDTF">2006-08-16T00:00:00Z</dcterms:created>
  <dcterms:modified xsi:type="dcterms:W3CDTF">2010-08-13T12:47:37Z</dcterms:modified>
</cp:coreProperties>
</file>