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6412" autoAdjust="0"/>
  </p:normalViewPr>
  <p:slideViewPr>
    <p:cSldViewPr>
      <p:cViewPr varScale="1">
        <p:scale>
          <a:sx n="60" d="100"/>
          <a:sy n="60" d="100"/>
        </p:scale>
        <p:origin x="-144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38E23D-7692-4395-A735-A7E3E947B299}" type="datetimeFigureOut">
              <a:rPr lang="en-US" smtClean="0"/>
              <a:t>8/13/2010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C10245-812F-4404-95AB-FBD3B9E4C311}"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20-8 </a:t>
            </a:r>
            <a:r>
              <a:rPr lang="en-IN" b="1" dirty="0" smtClean="0"/>
              <a:t>Uterine fibroids</a:t>
            </a:r>
            <a:r>
              <a:rPr lang="en-IN" dirty="0" smtClean="0"/>
              <a:t>. A: Axial T2-weighted turbo spin-echo (TSE) (4902/132) magnetic resonance (MR) image shows an enlarged, ovoid shaped uterus. The high signal endometrial canal is distorted and deviated to the right by a conglomerate mass of predominantly low signal, collagenous fibroids (arrow). B: Sagittal T2-weighted TSE (4902/132) MR image of the same patient demonstrates that the normal intermediate signal myometrium has been nearly entirely replaced by low-signal fibroids. There are bilateral </a:t>
            </a:r>
            <a:r>
              <a:rPr lang="en-IN" dirty="0" err="1" smtClean="0"/>
              <a:t>hydrosalpinges</a:t>
            </a:r>
            <a:r>
              <a:rPr lang="en-IN" dirty="0" smtClean="0"/>
              <a:t> (arrows). C: Sagittal T2-weighted SE image (2100/90) shows low-signal-intensity mass (m) compressing endometrial stripe (arrows) inferiorly.</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20-20 </a:t>
            </a:r>
            <a:r>
              <a:rPr lang="en-IN" b="1" dirty="0" smtClean="0"/>
              <a:t>Cervical cancer, stage IIB. </a:t>
            </a:r>
            <a:r>
              <a:rPr lang="en-IN" dirty="0" smtClean="0"/>
              <a:t>A: Axial contrast- enhanced computed tomography image at the level of the kidneys shows no hydronephrosis. A small lymph node is present in the </a:t>
            </a:r>
            <a:r>
              <a:rPr lang="en-IN" dirty="0" err="1" smtClean="0"/>
              <a:t>aortocaval</a:t>
            </a:r>
            <a:r>
              <a:rPr lang="en-IN" dirty="0" smtClean="0"/>
              <a:t> space (arrow). B and C: Within the pelvis an enhancing mass fills and distends the cervix (arrows). There is no extension to the pelvic sidewalls and a fat plane is preserved between the cervix and the rectum.</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20-21 </a:t>
            </a:r>
            <a:r>
              <a:rPr lang="en-IN" b="1" dirty="0" smtClean="0"/>
              <a:t>Advanced cervical cancer, stage IIIB. </a:t>
            </a:r>
            <a:r>
              <a:rPr lang="en-IN" dirty="0" smtClean="0"/>
              <a:t>A: Axial contrast-enhanced computed tomography image at the level of the kidneys shows right hydronephrosis and a diminished nephrogram. B: The uterine canal is obstructed and filled with fluid (arrow). C: The cervix is markedly enlarged, invades the posterior wall of the bladder at the level of the ureterovesical junction (arrow)</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20-22 </a:t>
            </a:r>
            <a:r>
              <a:rPr lang="en-IN" b="1" dirty="0" smtClean="0"/>
              <a:t>Endometrial cancer, stage IB. </a:t>
            </a:r>
            <a:r>
              <a:rPr lang="en-IN" dirty="0" smtClean="0"/>
              <a:t>A: Axial contrast-enhanced computed tomography image of the pelvis shows abnormal soft tissue with invasion of the posterior aspect of the myometrium (arrows). B: </a:t>
            </a:r>
            <a:r>
              <a:rPr lang="en-IN" dirty="0" err="1" smtClean="0"/>
              <a:t>Tumor</a:t>
            </a:r>
            <a:r>
              <a:rPr lang="en-IN" dirty="0" smtClean="0"/>
              <a:t> is present within a dilated endometrial canal (arrows). No enlarged lymph nodes are seen.</a:t>
            </a:r>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20-23 </a:t>
            </a:r>
            <a:r>
              <a:rPr lang="en-IN" b="1" dirty="0" smtClean="0"/>
              <a:t>Leiomyosarcoma.</a:t>
            </a:r>
            <a:r>
              <a:rPr lang="en-IN" dirty="0" smtClean="0"/>
              <a:t> Axial contrast-enhanced computed tomography images through the upper abdomen (A) and pelvis (B and C) show numerous low density metastases within the liver (arrows, A) and a large ovoid low density mass superior and to the left of the uterus. The differential in this case would include an ovarian neoplasm; however, the pattern of metastatic disease would be extremely unusual for a primary </a:t>
            </a:r>
            <a:r>
              <a:rPr lang="en-IN" dirty="0" err="1" smtClean="0"/>
              <a:t>tumor</a:t>
            </a:r>
            <a:r>
              <a:rPr lang="en-IN" dirty="0" smtClean="0"/>
              <a:t> of the ovary</a:t>
            </a:r>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20-24 </a:t>
            </a:r>
            <a:r>
              <a:rPr lang="en-IN" b="1" dirty="0" smtClean="0"/>
              <a:t>Recurrent ovarian carcinoma</a:t>
            </a:r>
            <a:r>
              <a:rPr lang="en-IN" dirty="0" smtClean="0"/>
              <a:t>. Axial contrast-enhanced computed tomography scans at the level of the upper abdomen (A and B) show ascites rimming the liver (arrow) and left hydronephrosis. C: An image of the pelvis, reveals a large mixed cystic and solid mass filling the cul-de-sac and extending into the right </a:t>
            </a:r>
            <a:r>
              <a:rPr lang="en-IN" dirty="0" err="1" smtClean="0"/>
              <a:t>paracolic</a:t>
            </a:r>
            <a:r>
              <a:rPr lang="en-IN" dirty="0" smtClean="0"/>
              <a:t> gutter (posterior arrows). Ascites is also present in the left gutter adjacent to the bladder (anterior arrow).</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a:t>
            </a:r>
            <a:r>
              <a:rPr lang="en-IN" b="0" dirty="0" smtClean="0"/>
              <a:t>20-25</a:t>
            </a:r>
            <a:r>
              <a:rPr lang="en-IN" b="1" dirty="0" smtClean="0"/>
              <a:t> Cervical carcinoma, stage IIB.</a:t>
            </a:r>
            <a:r>
              <a:rPr lang="en-IN" dirty="0" smtClean="0"/>
              <a:t> A: Sagittal T1-weighted contrast-enhanced (147/4.1) magnetic resonance image of the pelvis shows the characteristic barrel shape of a large cervical carcinoma (arrows). There is normal enhancement of the stroma surrounding the </a:t>
            </a:r>
            <a:r>
              <a:rPr lang="en-IN" dirty="0" err="1" smtClean="0"/>
              <a:t>tumor</a:t>
            </a:r>
            <a:r>
              <a:rPr lang="en-IN" dirty="0" smtClean="0"/>
              <a:t>; however, there is extension posteriorly into the vaginal fornix. B and C: Axial T2-weighted (90/4.4) images of the cervix show obstructed high signal uterine canal (arrow, B), and </a:t>
            </a:r>
            <a:r>
              <a:rPr lang="en-IN" dirty="0" err="1" smtClean="0"/>
              <a:t>tumor</a:t>
            </a:r>
            <a:r>
              <a:rPr lang="en-IN" dirty="0" smtClean="0"/>
              <a:t> filling the entirety of the cervical canal (arrow, C). Note loss of low signal stroma at 5 o'clock position.</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20-26 </a:t>
            </a:r>
            <a:r>
              <a:rPr lang="en-IN" b="1" dirty="0" smtClean="0"/>
              <a:t>Endometrial carcinoma, stage IA</a:t>
            </a:r>
            <a:r>
              <a:rPr lang="en-IN" dirty="0" smtClean="0"/>
              <a:t>. Axial T2-weighted turbo spin-echo (TSE) (4902/132) magnetic resonance image of the uterus in the axial (A) and coronal (B) planes show intermediate signal </a:t>
            </a:r>
            <a:r>
              <a:rPr lang="en-IN" dirty="0" err="1" smtClean="0"/>
              <a:t>tumor</a:t>
            </a:r>
            <a:r>
              <a:rPr lang="en-IN" dirty="0" smtClean="0"/>
              <a:t> rimming the endometrial canal (arrows). The low signal </a:t>
            </a:r>
            <a:r>
              <a:rPr lang="en-IN" dirty="0" err="1" smtClean="0"/>
              <a:t>junctional</a:t>
            </a:r>
            <a:r>
              <a:rPr lang="en-IN" dirty="0" smtClean="0"/>
              <a:t> zone is intact (arrowheads) indicating that no invasion of the myometrium has taken place.</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20-27 </a:t>
            </a:r>
            <a:r>
              <a:rPr lang="en-IN" b="1" dirty="0" smtClean="0"/>
              <a:t>Advanced ovarian cancer</a:t>
            </a:r>
            <a:r>
              <a:rPr lang="en-IN" dirty="0" smtClean="0"/>
              <a:t>. A: Coronal T2-weighted (90/4.4) magnetic resonance (MR) image shows massive high signal ascites and a large, midline, high-signal pelvic mass (arrows). Motion causes the low signal </a:t>
            </a:r>
            <a:r>
              <a:rPr lang="en-IN" dirty="0" err="1" smtClean="0"/>
              <a:t>artifact</a:t>
            </a:r>
            <a:r>
              <a:rPr lang="en-IN" dirty="0" smtClean="0"/>
              <a:t> seen within the ascites. B: Axial image at the level of the </a:t>
            </a:r>
            <a:r>
              <a:rPr lang="en-IN" dirty="0" err="1" smtClean="0"/>
              <a:t>midabdomen</a:t>
            </a:r>
            <a:r>
              <a:rPr lang="en-IN" dirty="0" smtClean="0"/>
              <a:t> using the same pulse sequence demonstrates intermediate soft tissue solid implants in the right </a:t>
            </a:r>
            <a:r>
              <a:rPr lang="en-IN" dirty="0" err="1" smtClean="0"/>
              <a:t>paracolic</a:t>
            </a:r>
            <a:r>
              <a:rPr lang="en-IN" dirty="0" smtClean="0"/>
              <a:t> gutter and replacing the omentum (arrows). C: Contrast-enhanced T1-weighted (147/4.1) MR image of the pelvis shows a large pelvic mass with an intensely enhancing nodular component along the right anterior wall (arrow). The peritoneum is also thickened and enhances abnormally brightly, suggesting diffuse disease</a:t>
            </a:r>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20-28 </a:t>
            </a:r>
            <a:r>
              <a:rPr lang="en-IN" b="1" dirty="0" smtClean="0"/>
              <a:t>Pelvic floor damage </a:t>
            </a:r>
            <a:r>
              <a:rPr lang="en-IN" dirty="0" smtClean="0"/>
              <a:t>in a middle-aged woman A: Sagittal T2-weighted half Fourier turbo spin-echo (HASTE) (140/4.5) magnetic resonance (MR) image of the female pelvis obtained during maximum downward strain reveals a small anterior rectocele (arrow) as well as abnormal caudal angulation of the levator plate (arrowhead). B: Axial T2-weighted turbo spin-echo (TSE) (4902/132) MR image shows thinning of the right aspect of the puborectalis, transection of the compressor urethrae muscle (arrow) and an abnormal contour of the vagina (arrowhead). C: Coronal T2-weighted TSE MR image using the same pulse sequence as in B shows thin, gracile </a:t>
            </a:r>
            <a:r>
              <a:rPr lang="en-IN" dirty="0" err="1" smtClean="0"/>
              <a:t>fibers</a:t>
            </a:r>
            <a:r>
              <a:rPr lang="en-IN" dirty="0" smtClean="0"/>
              <a:t> of the usually thick band like iliococcygeus (arrows).</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20-29 </a:t>
            </a:r>
            <a:r>
              <a:rPr lang="en-IN" b="1" dirty="0" smtClean="0"/>
              <a:t>Trauma in early pregnancy</a:t>
            </a:r>
            <a:r>
              <a:rPr lang="en-IN" dirty="0" smtClean="0"/>
              <a:t>. A, B, and C: Axial contrast-enhanced computed tomography scans show a large amount of high-density blood within the upper and mid aspects of the abdomen. At surgery, a ruptured splenic artery aneurysm was identified (arrow, A). C: Mild enlargement of the first trimester uterus (arrows, C).</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20-9 </a:t>
            </a:r>
            <a:r>
              <a:rPr lang="en-IN" b="1" dirty="0" smtClean="0"/>
              <a:t>Adenomyosis</a:t>
            </a:r>
            <a:r>
              <a:rPr lang="en-IN" dirty="0" smtClean="0"/>
              <a:t>. A: Sagittal T2-weighted fast spin-echo (FSE) (4500/108) magnetic resonance image shows enlargement of the uterus and a markedly thickened low signal </a:t>
            </a:r>
            <a:r>
              <a:rPr lang="en-IN" dirty="0" err="1" smtClean="0"/>
              <a:t>junctional</a:t>
            </a:r>
            <a:r>
              <a:rPr lang="en-IN" dirty="0" smtClean="0"/>
              <a:t> zone (arrowheads). Multiple foci of high T2 signal are present. B: Axial image using the same technique shows the high T2 foci to be endometrial glands extending into the adenomyoma (arrow). Bilateral high T2 signal ovarian cysts are present.</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20-30 </a:t>
            </a:r>
            <a:r>
              <a:rPr lang="en-IN" b="1" dirty="0" smtClean="0"/>
              <a:t>Appendicitis in a pregnant woman</a:t>
            </a:r>
            <a:r>
              <a:rPr lang="en-IN" dirty="0" smtClean="0"/>
              <a:t>. A and B: Axial T1-weighted (147/4.1) contrast-enhanced magnetic resonance images at two levels in the abdomen show fluid collection with an enhancing rim in the right </a:t>
            </a:r>
            <a:r>
              <a:rPr lang="en-IN" dirty="0" err="1" smtClean="0"/>
              <a:t>paracolic</a:t>
            </a:r>
            <a:r>
              <a:rPr lang="en-IN" dirty="0" smtClean="0"/>
              <a:t> gutter (arrow) diagnostic of an abscess. Inferior to the fluid collection is an intensely enhancing tubular structure, the inflamed appendix (arrow).</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20-31 </a:t>
            </a:r>
            <a:r>
              <a:rPr lang="en-IN" b="1" dirty="0" smtClean="0"/>
              <a:t>Potter's syndrome in a third trimester </a:t>
            </a:r>
            <a:r>
              <a:rPr lang="en-IN" b="1" dirty="0" err="1" smtClean="0"/>
              <a:t>fetus</a:t>
            </a:r>
            <a:r>
              <a:rPr lang="en-IN" dirty="0" smtClean="0"/>
              <a:t>. Sagittal T2-weighted half Fourier turbo spin-echo (HASTE) (147/4.1) image parallel to the long axis of the </a:t>
            </a:r>
            <a:r>
              <a:rPr lang="en-IN" dirty="0" err="1" smtClean="0"/>
              <a:t>fetus</a:t>
            </a:r>
            <a:r>
              <a:rPr lang="en-IN" dirty="0" smtClean="0"/>
              <a:t> in vertex position demonstrates severe oligohydramnios (arrows). Kidneys were not identified on any projection.</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20-32 </a:t>
            </a:r>
            <a:r>
              <a:rPr lang="en-IN" b="1" dirty="0" smtClean="0"/>
              <a:t>Advanced prostate cancer</a:t>
            </a:r>
            <a:r>
              <a:rPr lang="en-IN" dirty="0" smtClean="0"/>
              <a:t>. A: Axial contrast-enhanced computed tomography image through the level of the kidneys shows right retroperitoneal lymphadenopathy (arrowhead) and left hydronephrosis (arrow). B: At a lower level, </a:t>
            </a:r>
            <a:r>
              <a:rPr lang="en-IN" dirty="0" err="1" smtClean="0"/>
              <a:t>tumor</a:t>
            </a:r>
            <a:r>
              <a:rPr lang="en-IN" dirty="0" smtClean="0"/>
              <a:t> has invaded the bladder wall and seminal vesicle (arrow)</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20-33 </a:t>
            </a:r>
            <a:r>
              <a:rPr lang="en-IN" b="1" dirty="0" smtClean="0"/>
              <a:t>Advanced prostate cancer</a:t>
            </a:r>
            <a:r>
              <a:rPr lang="en-IN" dirty="0" smtClean="0"/>
              <a:t>. A: Coronal T2-weighted fast spin-echo (FSE) image (4000/108) of the prostate obtained using an </a:t>
            </a:r>
            <a:r>
              <a:rPr lang="en-IN" dirty="0" err="1" smtClean="0"/>
              <a:t>endorectal</a:t>
            </a:r>
            <a:r>
              <a:rPr lang="en-IN" dirty="0" smtClean="0"/>
              <a:t> coil shows diffuse abnormal low signal throughout the peripheral zone. These are multiple sites of adenocarcinoma. The ejaculatory ducts are also thickened (arrows). B: Axial T2-weighted FSE image using the same pulse sequence as in A shows thickening of the normally gracile seminal vesicle septa indicating </a:t>
            </a:r>
            <a:r>
              <a:rPr lang="en-IN" dirty="0" err="1" smtClean="0"/>
              <a:t>tumor</a:t>
            </a:r>
            <a:r>
              <a:rPr lang="en-IN" dirty="0" smtClean="0"/>
              <a:t> invasion (arrows). </a:t>
            </a:r>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20-34 </a:t>
            </a:r>
            <a:r>
              <a:rPr lang="en-IN" b="1" dirty="0" smtClean="0"/>
              <a:t>Prostate abscess</a:t>
            </a:r>
            <a:r>
              <a:rPr lang="en-IN" dirty="0" smtClean="0"/>
              <a:t>. </a:t>
            </a:r>
            <a:r>
              <a:rPr lang="en-IN" b="0" dirty="0" smtClean="0"/>
              <a:t>A: Axial non-contrast-enhanced computed tomography scan of the lower pelvis performed to diagnose presumed renal colic shows an enlarged prostate gland containing low-density areas (arrows). B: Coronal T1-weighted contrast-enhanced (147/4.1) magnetic resonance (MR) image demonstrates normal appearance of the kidneys with exception of a few cysts and a </a:t>
            </a:r>
            <a:r>
              <a:rPr lang="en-IN" b="0" dirty="0" err="1" smtClean="0"/>
              <a:t>multiseptated</a:t>
            </a:r>
            <a:r>
              <a:rPr lang="en-IN" b="0" dirty="0" smtClean="0"/>
              <a:t> mass replacing the majority of the prostate (arrows). C: Axial image obtained using the same parameters as B better defines the inflammatory mass that replaces the prostate, displaces the urethra to the right (arrowhead) and extends into the left seminal vesicle (arrow). D: Axial T2-weighted turbo spin-echo (TSE) (4902/132) MR image at the same level as C demonstrates extensive fat stranding radiating posteriorly from the left side of the prostate (arrow).</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a:t>
            </a:r>
            <a:r>
              <a:rPr lang="en-IN" b="1" dirty="0" smtClean="0"/>
              <a:t>20-36 Testicular cancer</a:t>
            </a:r>
            <a:r>
              <a:rPr lang="en-IN" dirty="0" smtClean="0"/>
              <a:t>. A and B: Axial contrast-enhanced computed tomography images of the abdomen show large lymph nodes at the level of left renal hilum (arrows) partially encase aorta (A). B: The patent renal vein is draped anteriorly over the enlarged lymph nodes (arrowheads)</a:t>
            </a:r>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20-37 </a:t>
            </a:r>
            <a:r>
              <a:rPr lang="en-IN" b="1" dirty="0" smtClean="0"/>
              <a:t>Undescended testicle</a:t>
            </a:r>
            <a:r>
              <a:rPr lang="en-IN" dirty="0" smtClean="0"/>
              <a:t>. Axial T2-weighted half Fourier turbo spin-echo (HASTE) (90/4.5) image shows a high signal ovoid testicle within the right inguinal canal (arrow).</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a:t>
            </a:r>
            <a:r>
              <a:rPr lang="en-IN" b="0" dirty="0" smtClean="0"/>
              <a:t>20-38</a:t>
            </a:r>
            <a:r>
              <a:rPr lang="en-IN" b="1" dirty="0" smtClean="0"/>
              <a:t> Bladder cancer</a:t>
            </a:r>
            <a:r>
              <a:rPr lang="en-IN" dirty="0" smtClean="0"/>
              <a:t> with computed tomography urogram (CTU). A and B: Axial contrast-enhanced images with extrinsic compression device in place show (A) normal symmetric enhancement of kidneys and normal appearance of intrarenal collecting systems (arrows) and (B) a large mass arising from the right anterior bladder wall (arrows). There is associated stranding of the perivesical fat suggesting invasion and advanced disease (arrowheads). C: A coronal reformatted image 5 mm in thickness again shows the bladder mass arising from the right aspect of the wall. The intrarenal collecting systems and both ureters were enhanced and identified on other coronal images.</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20-39 </a:t>
            </a:r>
            <a:r>
              <a:rPr lang="en-IN" b="1" dirty="0" smtClean="0"/>
              <a:t>Advanced bladder cancer</a:t>
            </a:r>
            <a:r>
              <a:rPr lang="en-IN" dirty="0" smtClean="0"/>
              <a:t>. A: Axial contrast-enhanced computed tomography image at the level of the kidneys shows right hydronephrosis with a diminished nephrogram as well as a left renal cyst. B and C: Images of the pelvis show enlarged right external iliac lymph nodes (arrow, B) and a small bladder mass involving the right ureterovesical junction (arrowheads, C).</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20-40 </a:t>
            </a:r>
            <a:r>
              <a:rPr lang="en-IN" b="1" dirty="0" smtClean="0"/>
              <a:t>Multifocal superficial bladder cancer</a:t>
            </a:r>
            <a:r>
              <a:rPr lang="en-IN" dirty="0" smtClean="0"/>
              <a:t>. A: Sagittal T2-weighed half Fourier turbo spin-echo (HASTE) (90/4.5) magnetic resonance image of the bladder shows multiple intermediate signal masses arising from the wall (arrows). The low signal muscular wall appears intact in this image (arrowheads), suggesting that these are superficial type </a:t>
            </a:r>
            <a:r>
              <a:rPr lang="en-IN" dirty="0" err="1" smtClean="0"/>
              <a:t>tumors</a:t>
            </a:r>
            <a:r>
              <a:rPr lang="en-IN" dirty="0" smtClean="0"/>
              <a:t>. B: Using the same pulse sequence in an axial plane, the muscular wall again appears intact. The left posterior aspect of the wall was seen to better advantage on other images.</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20-10 </a:t>
            </a:r>
            <a:r>
              <a:rPr lang="en-IN" b="1" dirty="0" smtClean="0"/>
              <a:t>Polycystic ovaries</a:t>
            </a:r>
            <a:r>
              <a:rPr lang="en-IN" dirty="0" smtClean="0"/>
              <a:t>. Axial (A) and coronal (B) T2-weighted fast spin-echo (FSE) (4500/108) magnetic resonance image shows enlarged ovaries bilaterally with an increased volume of central stroma (arrows) displacing the follicles peripherally.</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20-41 </a:t>
            </a:r>
            <a:r>
              <a:rPr lang="en-IN" b="1" dirty="0" smtClean="0"/>
              <a:t>Adenocarcinoma of the bladder</a:t>
            </a:r>
            <a:r>
              <a:rPr lang="en-IN" dirty="0" smtClean="0"/>
              <a:t>. A: </a:t>
            </a:r>
            <a:r>
              <a:rPr lang="en-IN" dirty="0" err="1" smtClean="0"/>
              <a:t>Transaxial</a:t>
            </a:r>
            <a:r>
              <a:rPr lang="en-IN" dirty="0" smtClean="0"/>
              <a:t> T1-weighted SE image (600/15) shows a mass (arrow) slightly </a:t>
            </a:r>
            <a:r>
              <a:rPr lang="en-IN" dirty="0" err="1" smtClean="0"/>
              <a:t>hyperintense</a:t>
            </a:r>
            <a:r>
              <a:rPr lang="en-IN" dirty="0" smtClean="0"/>
              <a:t> to urine arising from the anterior bladder wall and extending into the perivesical fat. B: The mass (straight arrow) is </a:t>
            </a:r>
            <a:r>
              <a:rPr lang="en-IN" dirty="0" err="1" smtClean="0"/>
              <a:t>hyperintense</a:t>
            </a:r>
            <a:r>
              <a:rPr lang="en-IN" dirty="0" smtClean="0"/>
              <a:t> to normal bladder wall (curved arrow) on this T2-weighted SE image (2500/90). C: </a:t>
            </a:r>
            <a:r>
              <a:rPr lang="en-IN" dirty="0" err="1" smtClean="0"/>
              <a:t>Transaxial</a:t>
            </a:r>
            <a:r>
              <a:rPr lang="en-IN" dirty="0" smtClean="0"/>
              <a:t> T1-weighted SE image (600/15) several </a:t>
            </a:r>
            <a:r>
              <a:rPr lang="en-IN" dirty="0" err="1" smtClean="0"/>
              <a:t>centimeters</a:t>
            </a:r>
            <a:r>
              <a:rPr lang="en-IN" dirty="0" smtClean="0"/>
              <a:t> cephalad shows right external iliac adenopathy. The nodal mass (black arrow) can be distinguished easily from adjacent high-signal fat and flow voids of the iliac vessels (white arrows).</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20-42 </a:t>
            </a:r>
            <a:r>
              <a:rPr lang="en-IN" b="1" dirty="0" smtClean="0"/>
              <a:t>Urachal carcinoma</a:t>
            </a:r>
            <a:r>
              <a:rPr lang="en-IN" dirty="0" smtClean="0"/>
              <a:t>. Axial contrast-enhanced computed tomography image at the level of the bladder dome shows an enhancing mass (arrow). Although these </a:t>
            </a:r>
            <a:r>
              <a:rPr lang="en-IN" dirty="0" err="1" smtClean="0"/>
              <a:t>tumors</a:t>
            </a:r>
            <a:r>
              <a:rPr lang="en-IN" dirty="0" smtClean="0"/>
              <a:t> often appear to be locally confined, the prognosis is extremely poor and the vast majority of patients succumb to metastatic disease.</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baseline="0" dirty="0" smtClean="0">
                <a:solidFill>
                  <a:schemeClr val="tx1"/>
                </a:solidFill>
                <a:latin typeface="+mn-lt"/>
                <a:ea typeface="+mn-ea"/>
                <a:cs typeface="+mn-cs"/>
              </a:rPr>
              <a:t>Fig. 47.12 A mucoepidermoid carcinoma obliterates the soft-tissue </a:t>
            </a:r>
            <a:r>
              <a:rPr lang="en-IN" sz="1200" kern="1200" baseline="0" dirty="0" smtClean="0">
                <a:solidFill>
                  <a:schemeClr val="tx1"/>
                </a:solidFill>
                <a:latin typeface="+mn-lt"/>
                <a:ea typeface="+mn-ea"/>
                <a:cs typeface="+mn-cs"/>
              </a:rPr>
              <a:t>planes medial to the styloid process (s) on the left side. Although the mass bulges into the postnasal space, the mucosa appeared normal on examination and a positive biopsy was only obtained through the base of the antrum. Note the obliteration of tissue planes and </a:t>
            </a:r>
            <a:r>
              <a:rPr lang="en-IN" sz="1200" kern="1200" baseline="0" dirty="0" err="1" smtClean="0">
                <a:solidFill>
                  <a:schemeClr val="tx1"/>
                </a:solidFill>
                <a:latin typeface="+mn-lt"/>
                <a:ea typeface="+mn-ea"/>
                <a:cs typeface="+mn-cs"/>
              </a:rPr>
              <a:t>eustachian</a:t>
            </a:r>
            <a:r>
              <a:rPr lang="en-IN" sz="1200" kern="1200" baseline="0" dirty="0" smtClean="0">
                <a:solidFill>
                  <a:schemeClr val="tx1"/>
                </a:solidFill>
                <a:latin typeface="+mn-lt"/>
                <a:ea typeface="+mn-ea"/>
                <a:cs typeface="+mn-cs"/>
              </a:rPr>
              <a:t> orifice by this poorly delineated mass. p = pterygoid muscles. The arrow points to the </a:t>
            </a:r>
            <a:r>
              <a:rPr lang="en-IN" sz="1200" kern="1200" baseline="0" dirty="0" err="1" smtClean="0">
                <a:solidFill>
                  <a:schemeClr val="tx1"/>
                </a:solidFill>
                <a:latin typeface="+mn-lt"/>
                <a:ea typeface="+mn-ea"/>
                <a:cs typeface="+mn-cs"/>
              </a:rPr>
              <a:t>eustachian</a:t>
            </a:r>
            <a:r>
              <a:rPr lang="en-IN" sz="1200" kern="1200" baseline="0" dirty="0" smtClean="0">
                <a:solidFill>
                  <a:schemeClr val="tx1"/>
                </a:solidFill>
                <a:latin typeface="+mn-lt"/>
                <a:ea typeface="+mn-ea"/>
                <a:cs typeface="+mn-cs"/>
              </a:rPr>
              <a:t> orifice on the opposite side.</a:t>
            </a:r>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24-6 </a:t>
            </a:r>
            <a:r>
              <a:rPr lang="en-IN" b="1" dirty="0" smtClean="0"/>
              <a:t>Thymic Hodgkin disease, nodular sclerosing type,</a:t>
            </a:r>
            <a:r>
              <a:rPr lang="en-IN" dirty="0" smtClean="0"/>
              <a:t> 11-year-old girl. Contrast-enhanced computed tomography image shows a markedly enlarged thymus with a lobulated contour. The infiltrated thymus displaces the ascending aorta (AA) and superior vena cava (S) posteriorly. Note the compressive effects on the cava and trachea.</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24-8 </a:t>
            </a:r>
            <a:r>
              <a:rPr lang="en-IN" b="1" dirty="0" smtClean="0"/>
              <a:t>Thymic Hodgkin disease, nodular sclerosing type with cystic changes</a:t>
            </a:r>
            <a:r>
              <a:rPr lang="en-IN" dirty="0" smtClean="0"/>
              <a:t>, 15-year-old girl. Contrast-enhanced computed tomography scan shows an enlarged thymus with cystic components, resulting from necrosis, in the left lobe. Multiple enlarged lymph nodes are noted in the anterior mediastinum and </a:t>
            </a:r>
            <a:r>
              <a:rPr lang="en-IN" dirty="0" err="1" smtClean="0"/>
              <a:t>subcarinal</a:t>
            </a:r>
            <a:r>
              <a:rPr lang="en-IN" dirty="0" smtClean="0"/>
              <a:t> (arrow) area. There is also a small right pleural effusion.</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24-11 </a:t>
            </a:r>
            <a:r>
              <a:rPr lang="en-IN" b="1" dirty="0" smtClean="0"/>
              <a:t>Benign teratoma</a:t>
            </a:r>
            <a:r>
              <a:rPr lang="en-IN" dirty="0" smtClean="0"/>
              <a:t>. A large, well-circumscribed, heterogeneous mass containing low-density fluid, calcifications, and fat occupies most of the left hemithorax. The mass displaces but does not invade vascular structures. Pathologic examination showed a benign cystic teratoma, which contained sebaceous fluid, a small amount of fat, and embryonic teeth.</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24-12 </a:t>
            </a:r>
            <a:r>
              <a:rPr lang="en-IN" b="1" dirty="0" smtClean="0"/>
              <a:t>Teratocarcinoma</a:t>
            </a:r>
            <a:r>
              <a:rPr lang="en-IN" dirty="0" smtClean="0"/>
              <a:t>. A large anterior mediastinal, soft tissue mass, containing calcifications and some low-density areas representing necrosis, displaces the main pulmonary to the right and posteriorly.</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24-13 </a:t>
            </a:r>
            <a:r>
              <a:rPr lang="en-IN" b="1" dirty="0" smtClean="0"/>
              <a:t>Thymic cyst. </a:t>
            </a:r>
            <a:r>
              <a:rPr lang="en-IN" dirty="0" smtClean="0"/>
              <a:t>Contrast-enhanced computed tomography demonstrates replacement of the thymus by a homogeneous, water-attenuation mass (M).</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24-14 </a:t>
            </a:r>
            <a:r>
              <a:rPr lang="en-IN" b="1" dirty="0" smtClean="0"/>
              <a:t>Cystic hygroma</a:t>
            </a:r>
            <a:r>
              <a:rPr lang="en-IN" dirty="0" smtClean="0"/>
              <a:t>, 6-month-old girl. Computed tomography scan through the superior mediastinum shows a low-density mass infiltrating the superior mediastinum. The </a:t>
            </a:r>
            <a:r>
              <a:rPr lang="en-IN" dirty="0" err="1" smtClean="0"/>
              <a:t>tumor</a:t>
            </a:r>
            <a:r>
              <a:rPr lang="en-IN" dirty="0" smtClean="0"/>
              <a:t> encases the mediastinal vessels.</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24-15 Cystic hygroma, newborn girl. T2-weighted coronal magnetic resonance image shows a heterogeneous high signal intensity mass infiltrating the superior mediastinum and right neck. The </a:t>
            </a:r>
            <a:r>
              <a:rPr lang="en-IN" dirty="0" err="1" smtClean="0"/>
              <a:t>tumor</a:t>
            </a:r>
            <a:r>
              <a:rPr lang="en-IN" dirty="0" smtClean="0"/>
              <a:t> extends into the right thymic lobe.</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20-12 </a:t>
            </a:r>
            <a:r>
              <a:rPr lang="en-IN" b="1" dirty="0" smtClean="0"/>
              <a:t>Ovarian dermoid</a:t>
            </a:r>
            <a:r>
              <a:rPr lang="en-IN" dirty="0" smtClean="0"/>
              <a:t>. A: Axial contrast-enhanced computed tomography images show a large mass within the right side of the pelvis that contains fat (arrow), soft tissue and calcific densities. In B, the mass is seen to arise from the right ovarian pedicle (arrow).</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24-16 </a:t>
            </a:r>
            <a:r>
              <a:rPr lang="en-IN" b="1" dirty="0" smtClean="0"/>
              <a:t>Fibrosing mediastinitis</a:t>
            </a:r>
            <a:r>
              <a:rPr lang="en-IN" dirty="0" smtClean="0"/>
              <a:t>, 14-year-old girl. A: Contrast-enhanced computed tomography scan shows calcified </a:t>
            </a:r>
            <a:r>
              <a:rPr lang="en-IN" dirty="0" err="1" smtClean="0"/>
              <a:t>subcarinal</a:t>
            </a:r>
            <a:r>
              <a:rPr lang="en-IN" dirty="0" smtClean="0"/>
              <a:t> lymph nodes, with secondary narrowing of the left </a:t>
            </a:r>
            <a:r>
              <a:rPr lang="en-IN" dirty="0" err="1" smtClean="0"/>
              <a:t>mainstem</a:t>
            </a:r>
            <a:r>
              <a:rPr lang="en-IN" dirty="0" smtClean="0"/>
              <a:t> bronchus (arrows). B: Coronal </a:t>
            </a:r>
            <a:r>
              <a:rPr lang="en-IN" dirty="0" err="1" smtClean="0"/>
              <a:t>multiplanar</a:t>
            </a:r>
            <a:r>
              <a:rPr lang="en-IN" dirty="0" smtClean="0"/>
              <a:t> reformatted image shows the full extent of the </a:t>
            </a:r>
            <a:r>
              <a:rPr lang="en-IN" dirty="0" err="1" smtClean="0"/>
              <a:t>subcarinal</a:t>
            </a:r>
            <a:r>
              <a:rPr lang="en-IN" dirty="0" smtClean="0"/>
              <a:t> nodal mass and compression of right and left main bronchi.</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20-13 </a:t>
            </a:r>
            <a:r>
              <a:rPr lang="en-IN" b="1" dirty="0" smtClean="0"/>
              <a:t>Endometrioma</a:t>
            </a:r>
            <a:r>
              <a:rPr lang="en-IN" dirty="0" smtClean="0"/>
              <a:t>. A and B: Axial contrast-enhanced computed tomography images show a large cystic lesion anterior and superior to the uterus (arrows) with density slightly higher than urine and containing at least one septation.</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20-14 </a:t>
            </a:r>
            <a:r>
              <a:rPr lang="en-IN" b="1" dirty="0" smtClean="0"/>
              <a:t>Cystadenoma</a:t>
            </a:r>
            <a:r>
              <a:rPr lang="en-IN" dirty="0" smtClean="0"/>
              <a:t>. A and B: Axial contrast-enhanced computed tomography images show a large fluid density cystic mass with multiple predominantly thin septations (arrows) and no associated ascites.</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20-15 </a:t>
            </a:r>
            <a:r>
              <a:rPr lang="en-IN" b="1" dirty="0" smtClean="0"/>
              <a:t>Tuboovarian abscess</a:t>
            </a:r>
            <a:r>
              <a:rPr lang="en-IN" dirty="0" smtClean="0"/>
              <a:t>. Axial contrast-enhanced computed tomography images at two levels, A and B, in the pelvis show a bilobed cystic and solid mass arising from the right adnexa (arrow, A). There is extensive stranding in the adjacent fat (arrow, B) and fluid and debris within the endometrial canal.</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20-16 </a:t>
            </a:r>
            <a:r>
              <a:rPr lang="en-IN" b="1" dirty="0" smtClean="0"/>
              <a:t>Ovarian torsion</a:t>
            </a:r>
            <a:r>
              <a:rPr lang="en-IN" dirty="0" smtClean="0"/>
              <a:t>. Axial contrast-enhanced computed tomography images at two levels, A and B, in the pelvis show a large cystic structure (arrow, A) displacing the uterus posteriorly (arrow, B). The patient had been catheterized to decompress the bladder. Free fluid is seen within the cul-de-sac.</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20-18 </a:t>
            </a:r>
            <a:r>
              <a:rPr lang="en-IN" b="1" dirty="0" smtClean="0"/>
              <a:t>Bilateral endometriomas</a:t>
            </a:r>
            <a:r>
              <a:rPr lang="en-IN" dirty="0" smtClean="0"/>
              <a:t>. A: Axial T2-weighted fast spin-echo (FSE) (5266/90) magnetic resonance (MR) image shows bilateral adnexal masses of low to intermediate signal (arrows). A low-signal hemosiderin ring surrounds the right mass. B: Axial T1-weighted (566/14) MR image demonstrates that the left mass is now of high signal (arrow) whereas the right is of low signal (arrow), indicating the presence of blood products. C: Axial contrast-enhanced (410/4.2) MR image with fat saturation shows no wall </a:t>
            </a:r>
            <a:r>
              <a:rPr lang="en-IN" dirty="0" err="1" smtClean="0"/>
              <a:t>nodularity</a:t>
            </a:r>
            <a:r>
              <a:rPr lang="en-IN" dirty="0" smtClean="0"/>
              <a:t> to suggest malignancy.</a:t>
            </a:r>
          </a:p>
          <a:p>
            <a:endParaRPr lang="en-IN" dirty="0"/>
          </a:p>
        </p:txBody>
      </p:sp>
      <p:sp>
        <p:nvSpPr>
          <p:cNvPr id="4" name="Slide Number Placeholder 3"/>
          <p:cNvSpPr>
            <a:spLocks noGrp="1"/>
          </p:cNvSpPr>
          <p:nvPr>
            <p:ph type="sldNum" sz="quarter" idx="10"/>
          </p:nvPr>
        </p:nvSpPr>
        <p:spPr/>
        <p:txBody>
          <a:bodyPr/>
          <a:lstStyle/>
          <a:p>
            <a:fld id="{82C10245-812F-4404-95AB-FBD3B9E4C311}"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955632" y="228600"/>
            <a:ext cx="6740568" cy="612881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734633" y="457201"/>
            <a:ext cx="7647367" cy="541099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738312" y="1610519"/>
            <a:ext cx="5667375" cy="45053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375480" y="1828800"/>
            <a:ext cx="8463720" cy="3058319"/>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373077" y="213519"/>
            <a:ext cx="8466123" cy="557768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902020" y="381000"/>
            <a:ext cx="7251380" cy="571579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647641" y="304800"/>
            <a:ext cx="7886759" cy="5553869"/>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263283" y="1143000"/>
            <a:ext cx="8652117" cy="3591719"/>
          </a:xfrm>
          <a:prstGeom prst="rect">
            <a:avLst/>
          </a:prstGeom>
          <a:noFill/>
          <a:ln w="9525">
            <a:noFill/>
            <a:miter lim="800000"/>
            <a:headEnd/>
            <a:tailEnd/>
          </a:ln>
          <a:effectLst/>
        </p:spPr>
      </p:pic>
      <p:sp>
        <p:nvSpPr>
          <p:cNvPr id="6" name="TextBox 5"/>
          <p:cNvSpPr txBox="1"/>
          <p:nvPr/>
        </p:nvSpPr>
        <p:spPr>
          <a:xfrm>
            <a:off x="381000" y="5410200"/>
            <a:ext cx="8534400" cy="646331"/>
          </a:xfrm>
          <a:prstGeom prst="rect">
            <a:avLst/>
          </a:prstGeom>
          <a:noFill/>
        </p:spPr>
        <p:txBody>
          <a:bodyPr wrap="square" rtlCol="0">
            <a:spAutoFit/>
          </a:bodyPr>
          <a:lstStyle/>
          <a:p>
            <a:r>
              <a:rPr lang="en-IN" dirty="0" smtClean="0"/>
              <a:t>Axial T2-weighted turbo spin-echo (TSE) (4902/132) magnetic resonance image of the uterus in the axial (A) and coronal (B) planes </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837962" y="76200"/>
            <a:ext cx="7391638" cy="6049963"/>
          </a:xfrm>
          <a:prstGeom prst="rect">
            <a:avLst/>
          </a:prstGeom>
          <a:noFill/>
          <a:ln w="9525">
            <a:noFill/>
            <a:miter lim="800000"/>
            <a:headEnd/>
            <a:tailEnd/>
          </a:ln>
          <a:effectLst/>
        </p:spPr>
      </p:pic>
      <p:sp>
        <p:nvSpPr>
          <p:cNvPr id="5" name="TextBox 4"/>
          <p:cNvSpPr txBox="1"/>
          <p:nvPr/>
        </p:nvSpPr>
        <p:spPr>
          <a:xfrm>
            <a:off x="228600" y="6019800"/>
            <a:ext cx="8763000" cy="646331"/>
          </a:xfrm>
          <a:prstGeom prst="rect">
            <a:avLst/>
          </a:prstGeom>
          <a:noFill/>
        </p:spPr>
        <p:txBody>
          <a:bodyPr wrap="square" rtlCol="0">
            <a:spAutoFit/>
          </a:bodyPr>
          <a:lstStyle/>
          <a:p>
            <a:r>
              <a:rPr lang="en-IN" dirty="0" smtClean="0"/>
              <a:t>A: </a:t>
            </a:r>
            <a:r>
              <a:rPr lang="en-IN" dirty="0" smtClean="0"/>
              <a:t>Coronal T2-weighted (90/4.4) magnetic resonance (MR) </a:t>
            </a:r>
            <a:r>
              <a:rPr lang="en-IN" dirty="0" smtClean="0"/>
              <a:t>image</a:t>
            </a:r>
            <a:r>
              <a:rPr lang="en-IN" dirty="0" smtClean="0"/>
              <a:t>. B: Axial image at the level of the </a:t>
            </a:r>
            <a:r>
              <a:rPr lang="en-IN" dirty="0" err="1" smtClean="0"/>
              <a:t>midabdomen</a:t>
            </a:r>
            <a:r>
              <a:rPr lang="en-IN" dirty="0" smtClean="0"/>
              <a:t> using the same pulse sequence</a:t>
            </a:r>
            <a:r>
              <a:rPr lang="en-IN" dirty="0" smtClean="0"/>
              <a:t> . </a:t>
            </a:r>
            <a:r>
              <a:rPr lang="en-IN" dirty="0" smtClean="0"/>
              <a:t>C: Contrast-enhanced T1-weighted</a:t>
            </a:r>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1193283" y="265774"/>
            <a:ext cx="6274317" cy="5588887"/>
          </a:xfrm>
          <a:prstGeom prst="rect">
            <a:avLst/>
          </a:prstGeom>
          <a:noFill/>
          <a:ln w="9525">
            <a:noFill/>
            <a:miter lim="800000"/>
            <a:headEnd/>
            <a:tailEnd/>
          </a:ln>
          <a:effectLst/>
        </p:spPr>
      </p:pic>
      <p:sp>
        <p:nvSpPr>
          <p:cNvPr id="5" name="TextBox 4"/>
          <p:cNvSpPr txBox="1"/>
          <p:nvPr/>
        </p:nvSpPr>
        <p:spPr>
          <a:xfrm>
            <a:off x="0" y="5791200"/>
            <a:ext cx="8915400" cy="923330"/>
          </a:xfrm>
          <a:prstGeom prst="rect">
            <a:avLst/>
          </a:prstGeom>
          <a:noFill/>
        </p:spPr>
        <p:txBody>
          <a:bodyPr wrap="square" rtlCol="0">
            <a:spAutoFit/>
          </a:bodyPr>
          <a:lstStyle/>
          <a:p>
            <a:r>
              <a:rPr lang="en-IN" dirty="0" smtClean="0"/>
              <a:t>A: Sagittal T2-weighted half Fourier turbo spin-echo (HASTE) (140/4.5) magnetic resonance (MR) image B: Axial T2-weighted turbo spin-echo (TSE) (4902/132</a:t>
            </a:r>
            <a:r>
              <a:rPr lang="en-IN" dirty="0" smtClean="0"/>
              <a:t>)</a:t>
            </a:r>
            <a:r>
              <a:rPr lang="en-IN" dirty="0" smtClean="0"/>
              <a:t> C: Coronal T2-weighted TSE MR image </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331049" y="533400"/>
            <a:ext cx="6517551" cy="5592763"/>
          </a:xfrm>
          <a:prstGeom prst="rect">
            <a:avLst/>
          </a:prstGeom>
          <a:noFill/>
          <a:ln w="9525">
            <a:noFill/>
            <a:miter lim="800000"/>
            <a:headEnd/>
            <a:tailEnd/>
          </a:ln>
          <a:effectLst/>
        </p:spPr>
      </p:pic>
      <p:sp>
        <p:nvSpPr>
          <p:cNvPr id="5" name="TextBox 4"/>
          <p:cNvSpPr txBox="1"/>
          <p:nvPr/>
        </p:nvSpPr>
        <p:spPr>
          <a:xfrm>
            <a:off x="0" y="6324600"/>
            <a:ext cx="9144000" cy="646331"/>
          </a:xfrm>
          <a:prstGeom prst="rect">
            <a:avLst/>
          </a:prstGeom>
          <a:noFill/>
        </p:spPr>
        <p:txBody>
          <a:bodyPr wrap="square" rtlCol="0">
            <a:spAutoFit/>
          </a:bodyPr>
          <a:lstStyle/>
          <a:p>
            <a:r>
              <a:rPr lang="en-IN" dirty="0" smtClean="0"/>
              <a:t>A: Axial T2-weighted turbo spin-echo (TSE</a:t>
            </a:r>
            <a:r>
              <a:rPr lang="en-IN" dirty="0" smtClean="0"/>
              <a:t>)</a:t>
            </a:r>
            <a:r>
              <a:rPr lang="en-IN" dirty="0" smtClean="0"/>
              <a:t> B: Sagittal T2-weighted </a:t>
            </a:r>
            <a:r>
              <a:rPr lang="en-IN" dirty="0" smtClean="0"/>
              <a:t>TSE  C</a:t>
            </a:r>
            <a:r>
              <a:rPr lang="en-IN" dirty="0" smtClean="0"/>
              <a:t>: Sagittal T2-weighted SE image </a:t>
            </a:r>
            <a:r>
              <a:rPr lang="en-IN" dirty="0" smtClean="0"/>
              <a:t> </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1402469" y="304800"/>
            <a:ext cx="6141331" cy="58213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149319" y="1752601"/>
            <a:ext cx="8842281" cy="310594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1879498" y="533400"/>
            <a:ext cx="4978502" cy="5034756"/>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152400" y="1447800"/>
            <a:ext cx="8675768" cy="358695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457200" y="1371600"/>
            <a:ext cx="8224564" cy="3801269"/>
          </a:xfrm>
          <a:prstGeom prst="rect">
            <a:avLst/>
          </a:prstGeom>
          <a:noFill/>
          <a:ln w="9525">
            <a:noFill/>
            <a:miter lim="800000"/>
            <a:headEnd/>
            <a:tailEnd/>
          </a:ln>
          <a:effectLst/>
        </p:spPr>
      </p:pic>
      <p:sp>
        <p:nvSpPr>
          <p:cNvPr id="5" name="TextBox 4"/>
          <p:cNvSpPr txBox="1"/>
          <p:nvPr/>
        </p:nvSpPr>
        <p:spPr>
          <a:xfrm>
            <a:off x="0" y="5562600"/>
            <a:ext cx="8686800" cy="646331"/>
          </a:xfrm>
          <a:prstGeom prst="rect">
            <a:avLst/>
          </a:prstGeom>
          <a:noFill/>
        </p:spPr>
        <p:txBody>
          <a:bodyPr wrap="square" rtlCol="0">
            <a:spAutoFit/>
          </a:bodyPr>
          <a:lstStyle/>
          <a:p>
            <a:r>
              <a:rPr lang="en-IN" dirty="0" smtClean="0"/>
              <a:t>A: Coronal T2-weighted fast spin-echo (FSE) image (4000/108</a:t>
            </a:r>
            <a:r>
              <a:rPr lang="en-IN" dirty="0" smtClean="0"/>
              <a:t>)</a:t>
            </a:r>
            <a:r>
              <a:rPr lang="en-IN" dirty="0" smtClean="0"/>
              <a:t> B: Axial T2-weighted FSE image </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824517" y="304801"/>
            <a:ext cx="6643083" cy="5258642"/>
          </a:xfrm>
          <a:prstGeom prst="rect">
            <a:avLst/>
          </a:prstGeom>
          <a:noFill/>
          <a:ln w="9525">
            <a:noFill/>
            <a:miter lim="800000"/>
            <a:headEnd/>
            <a:tailEnd/>
          </a:ln>
          <a:effectLst/>
        </p:spPr>
      </p:pic>
      <p:sp>
        <p:nvSpPr>
          <p:cNvPr id="5" name="TextBox 4"/>
          <p:cNvSpPr txBox="1"/>
          <p:nvPr/>
        </p:nvSpPr>
        <p:spPr>
          <a:xfrm>
            <a:off x="0" y="5486400"/>
            <a:ext cx="9144000" cy="1200329"/>
          </a:xfrm>
          <a:prstGeom prst="rect">
            <a:avLst/>
          </a:prstGeom>
          <a:noFill/>
        </p:spPr>
        <p:txBody>
          <a:bodyPr wrap="square" rtlCol="0">
            <a:spAutoFit/>
          </a:bodyPr>
          <a:lstStyle/>
          <a:p>
            <a:r>
              <a:rPr lang="en-IN" dirty="0" smtClean="0"/>
              <a:t>A: </a:t>
            </a:r>
            <a:r>
              <a:rPr lang="en-IN" dirty="0" smtClean="0"/>
              <a:t>Axial non-contrast-enhanced computed tomography scan of the lower </a:t>
            </a:r>
            <a:r>
              <a:rPr lang="en-IN" dirty="0" smtClean="0"/>
              <a:t>pelvis B</a:t>
            </a:r>
            <a:r>
              <a:rPr lang="en-IN" dirty="0" smtClean="0"/>
              <a:t>: Coronal T1-weighted contrast-enhanced (147/4.1) magnetic resonance (MR) image C: Axial image obtained using the same parameters as B </a:t>
            </a:r>
            <a:r>
              <a:rPr lang="en-IN" dirty="0" smtClean="0"/>
              <a:t> </a:t>
            </a:r>
            <a:r>
              <a:rPr lang="en-IN" dirty="0" smtClean="0"/>
              <a:t>D: Axial T2-weighted turbo spin-echo (TSE) (4902/132) MR image at the same level as C </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1738312" y="2677319"/>
            <a:ext cx="5667375" cy="237172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3028950" y="2782094"/>
            <a:ext cx="3086100" cy="2162175"/>
          </a:xfrm>
          <a:prstGeom prst="rect">
            <a:avLst/>
          </a:prstGeom>
          <a:noFill/>
          <a:ln w="9525">
            <a:noFill/>
            <a:miter lim="800000"/>
            <a:headEnd/>
            <a:tailEnd/>
          </a:ln>
          <a:effectLst/>
        </p:spPr>
      </p:pic>
      <p:sp>
        <p:nvSpPr>
          <p:cNvPr id="5" name="TextBox 4"/>
          <p:cNvSpPr txBox="1"/>
          <p:nvPr/>
        </p:nvSpPr>
        <p:spPr>
          <a:xfrm>
            <a:off x="457200" y="5257800"/>
            <a:ext cx="8153400" cy="646331"/>
          </a:xfrm>
          <a:prstGeom prst="rect">
            <a:avLst/>
          </a:prstGeom>
          <a:noFill/>
        </p:spPr>
        <p:txBody>
          <a:bodyPr wrap="square" rtlCol="0">
            <a:spAutoFit/>
          </a:bodyPr>
          <a:lstStyle/>
          <a:p>
            <a:pPr>
              <a:defRPr/>
            </a:pPr>
            <a:r>
              <a:rPr lang="en-IN" dirty="0" smtClean="0"/>
              <a:t>Axial T2-weighted half Fourier turbo spin-echo (HASTE) (90/4.5) image shows a high signal ovoid testicle within the right inguinal canal (arrow).</a:t>
            </a:r>
            <a:endParaRPr lang="en-IN"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420521" y="685800"/>
            <a:ext cx="8266279" cy="4834731"/>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1738312" y="1753394"/>
            <a:ext cx="5667375" cy="421957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738312" y="2539206"/>
            <a:ext cx="5667375" cy="264795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1833562" y="2591594"/>
            <a:ext cx="5476875" cy="2543175"/>
          </a:xfrm>
          <a:prstGeom prst="rect">
            <a:avLst/>
          </a:prstGeom>
          <a:noFill/>
          <a:ln w="9525">
            <a:noFill/>
            <a:miter lim="800000"/>
            <a:headEnd/>
            <a:tailEnd/>
          </a:ln>
          <a:effectLst/>
        </p:spPr>
      </p:pic>
      <p:sp>
        <p:nvSpPr>
          <p:cNvPr id="5" name="TextBox 4"/>
          <p:cNvSpPr txBox="1"/>
          <p:nvPr/>
        </p:nvSpPr>
        <p:spPr>
          <a:xfrm>
            <a:off x="381000" y="5486400"/>
            <a:ext cx="8153400" cy="646331"/>
          </a:xfrm>
          <a:prstGeom prst="rect">
            <a:avLst/>
          </a:prstGeom>
          <a:noFill/>
        </p:spPr>
        <p:txBody>
          <a:bodyPr wrap="square" rtlCol="0">
            <a:spAutoFit/>
          </a:bodyPr>
          <a:lstStyle/>
          <a:p>
            <a:r>
              <a:rPr lang="en-IN" dirty="0" smtClean="0"/>
              <a:t>A: Sagittal T2-weighed half Fourier turbo spin-echo (HASTE) (90/4.5</a:t>
            </a:r>
            <a:r>
              <a:rPr lang="en-IN" dirty="0" smtClean="0"/>
              <a:t>)</a:t>
            </a:r>
            <a:r>
              <a:rPr lang="en-IN" dirty="0" smtClean="0"/>
              <a:t> . B: Using the same pulse sequence </a:t>
            </a:r>
            <a:r>
              <a:rPr lang="en-IN" dirty="0" smtClean="0"/>
              <a:t> </a:t>
            </a:r>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2403765" y="1600200"/>
            <a:ext cx="4336470" cy="4525963"/>
          </a:xfrm>
          <a:prstGeom prst="rect">
            <a:avLst/>
          </a:prstGeom>
          <a:noFill/>
          <a:ln w="9525">
            <a:noFill/>
            <a:miter lim="800000"/>
            <a:headEnd/>
            <a:tailEnd/>
          </a:ln>
          <a:effectLst/>
        </p:spPr>
      </p:pic>
      <p:sp>
        <p:nvSpPr>
          <p:cNvPr id="5" name="TextBox 4"/>
          <p:cNvSpPr txBox="1"/>
          <p:nvPr/>
        </p:nvSpPr>
        <p:spPr>
          <a:xfrm>
            <a:off x="304800" y="6019800"/>
            <a:ext cx="8839200" cy="369332"/>
          </a:xfrm>
          <a:prstGeom prst="rect">
            <a:avLst/>
          </a:prstGeom>
          <a:noFill/>
        </p:spPr>
        <p:txBody>
          <a:bodyPr wrap="square" rtlCol="0">
            <a:spAutoFit/>
          </a:bodyPr>
          <a:lstStyle/>
          <a:p>
            <a:r>
              <a:rPr lang="en-IN" dirty="0" smtClean="0"/>
              <a:t>A: </a:t>
            </a:r>
            <a:r>
              <a:rPr lang="en-IN" dirty="0" err="1" smtClean="0"/>
              <a:t>Transaxial</a:t>
            </a:r>
            <a:r>
              <a:rPr lang="en-IN" dirty="0" smtClean="0"/>
              <a:t> T1-weighted SE image (600/15) </a:t>
            </a:r>
            <a:r>
              <a:rPr lang="en-IN" dirty="0" smtClean="0"/>
              <a:t>B: T2W C:T1W</a:t>
            </a:r>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2557462" y="2553494"/>
            <a:ext cx="4029075" cy="2619375"/>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2395537" y="1867694"/>
            <a:ext cx="4352925" cy="39909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1991630" y="1295400"/>
            <a:ext cx="5475970" cy="4114800"/>
          </a:xfrm>
          <a:prstGeom prst="rect">
            <a:avLst/>
          </a:prstGeom>
          <a:noFill/>
          <a:ln w="9525">
            <a:noFill/>
            <a:miter lim="800000"/>
            <a:headEnd/>
            <a:tailEnd/>
          </a:ln>
          <a:effectLst/>
        </p:spPr>
      </p:pic>
      <p:sp>
        <p:nvSpPr>
          <p:cNvPr id="5" name="TextBox 4"/>
          <p:cNvSpPr txBox="1"/>
          <p:nvPr/>
        </p:nvSpPr>
        <p:spPr>
          <a:xfrm>
            <a:off x="1524000" y="5638800"/>
            <a:ext cx="6705600" cy="369332"/>
          </a:xfrm>
          <a:prstGeom prst="rect">
            <a:avLst/>
          </a:prstGeom>
          <a:noFill/>
        </p:spPr>
        <p:txBody>
          <a:bodyPr wrap="square" rtlCol="0">
            <a:spAutoFit/>
          </a:bodyPr>
          <a:lstStyle/>
          <a:p>
            <a:pPr algn="ctr"/>
            <a:r>
              <a:rPr lang="en-IN" dirty="0" smtClean="0"/>
              <a:t>11-year-old girl</a:t>
            </a: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2905125" y="2629694"/>
            <a:ext cx="3333750" cy="2466975"/>
          </a:xfrm>
          <a:prstGeom prst="rect">
            <a:avLst/>
          </a:prstGeom>
          <a:noFill/>
          <a:ln w="9525">
            <a:noFill/>
            <a:miter lim="800000"/>
            <a:headEnd/>
            <a:tailEnd/>
          </a:ln>
          <a:effectLst/>
        </p:spPr>
      </p:pic>
      <p:sp>
        <p:nvSpPr>
          <p:cNvPr id="5" name="TextBox 4"/>
          <p:cNvSpPr txBox="1"/>
          <p:nvPr/>
        </p:nvSpPr>
        <p:spPr>
          <a:xfrm>
            <a:off x="1066800" y="5334000"/>
            <a:ext cx="6934200" cy="369332"/>
          </a:xfrm>
          <a:prstGeom prst="rect">
            <a:avLst/>
          </a:prstGeom>
          <a:noFill/>
        </p:spPr>
        <p:txBody>
          <a:bodyPr wrap="square" rtlCol="0">
            <a:spAutoFit/>
          </a:bodyPr>
          <a:lstStyle/>
          <a:p>
            <a:pPr algn="ctr"/>
            <a:r>
              <a:rPr lang="en-IN" dirty="0" smtClean="0"/>
              <a:t>15-year-old girl</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2905125" y="2472531"/>
            <a:ext cx="3333750" cy="27813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2103402" y="1295400"/>
            <a:ext cx="4983198" cy="3858419"/>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2905125" y="2305844"/>
            <a:ext cx="3333750" cy="311467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endParaRPr lang="en-IN" dirty="0"/>
          </a:p>
        </p:txBody>
      </p:sp>
      <p:pic>
        <p:nvPicPr>
          <p:cNvPr id="38914" name="Picture 2"/>
          <p:cNvPicPr>
            <a:picLocks noChangeAspect="1" noChangeArrowheads="1"/>
          </p:cNvPicPr>
          <p:nvPr/>
        </p:nvPicPr>
        <p:blipFill>
          <a:blip r:embed="rId3"/>
          <a:srcRect/>
          <a:stretch>
            <a:fillRect/>
          </a:stretch>
        </p:blipFill>
        <p:spPr bwMode="auto">
          <a:xfrm>
            <a:off x="2905125" y="2119313"/>
            <a:ext cx="3333750" cy="26193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969909" y="1981201"/>
            <a:ext cx="7259691" cy="3086894"/>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2905125" y="2196306"/>
            <a:ext cx="3333750" cy="3333750"/>
          </a:xfrm>
          <a:prstGeom prst="rect">
            <a:avLst/>
          </a:prstGeom>
          <a:noFill/>
          <a:ln w="9525">
            <a:noFill/>
            <a:miter lim="800000"/>
            <a:headEnd/>
            <a:tailEnd/>
          </a:ln>
          <a:effectLst/>
        </p:spPr>
      </p:pic>
      <p:sp>
        <p:nvSpPr>
          <p:cNvPr id="5" name="TextBox 4"/>
          <p:cNvSpPr txBox="1"/>
          <p:nvPr/>
        </p:nvSpPr>
        <p:spPr>
          <a:xfrm>
            <a:off x="1219200" y="5867400"/>
            <a:ext cx="6705600" cy="369332"/>
          </a:xfrm>
          <a:prstGeom prst="rect">
            <a:avLst/>
          </a:prstGeom>
          <a:noFill/>
        </p:spPr>
        <p:txBody>
          <a:bodyPr wrap="square" rtlCol="0">
            <a:spAutoFit/>
          </a:bodyPr>
          <a:lstStyle/>
          <a:p>
            <a:r>
              <a:rPr lang="en-IN" dirty="0" smtClean="0"/>
              <a:t>newborn girl. T2-weighted coronal magnetic resonance image </a:t>
            </a:r>
            <a:endParaRPr lang="en-IN"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1738312" y="2377281"/>
            <a:ext cx="5667375" cy="2971800"/>
          </a:xfrm>
          <a:prstGeom prst="rect">
            <a:avLst/>
          </a:prstGeom>
          <a:noFill/>
          <a:ln w="9525">
            <a:noFill/>
            <a:miter lim="800000"/>
            <a:headEnd/>
            <a:tailEnd/>
          </a:ln>
          <a:effectLst/>
        </p:spPr>
      </p:pic>
      <p:sp>
        <p:nvSpPr>
          <p:cNvPr id="5" name="TextBox 4"/>
          <p:cNvSpPr txBox="1"/>
          <p:nvPr/>
        </p:nvSpPr>
        <p:spPr>
          <a:xfrm>
            <a:off x="1828800" y="5867400"/>
            <a:ext cx="5638800" cy="369332"/>
          </a:xfrm>
          <a:prstGeom prst="rect">
            <a:avLst/>
          </a:prstGeom>
          <a:noFill/>
        </p:spPr>
        <p:txBody>
          <a:bodyPr wrap="square" rtlCol="0">
            <a:spAutoFit/>
          </a:bodyPr>
          <a:lstStyle/>
          <a:p>
            <a:pPr algn="ctr"/>
            <a:r>
              <a:rPr lang="en-IN" dirty="0" smtClean="0"/>
              <a:t>14-year-old girl. </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710645" y="1981200"/>
            <a:ext cx="7518955" cy="302021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883244" y="2209800"/>
            <a:ext cx="7346356" cy="269160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6146" name="Picture 2"/>
          <p:cNvPicPr>
            <a:picLocks noChangeAspect="1" noChangeArrowheads="1"/>
          </p:cNvPicPr>
          <p:nvPr/>
        </p:nvPicPr>
        <p:blipFill>
          <a:blip r:embed="rId3"/>
          <a:srcRect/>
          <a:stretch>
            <a:fillRect/>
          </a:stretch>
        </p:blipFill>
        <p:spPr bwMode="auto">
          <a:xfrm>
            <a:off x="898525" y="1676400"/>
            <a:ext cx="7178675" cy="28956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804290" y="2057400"/>
            <a:ext cx="7425310" cy="292020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900348" y="2057400"/>
            <a:ext cx="7329252" cy="294401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3116</Words>
  <Application>Microsoft Office PowerPoint</Application>
  <PresentationFormat>On-screen Show (4:3)</PresentationFormat>
  <Paragraphs>94</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9</cp:revision>
  <dcterms:created xsi:type="dcterms:W3CDTF">2006-08-16T00:00:00Z</dcterms:created>
  <dcterms:modified xsi:type="dcterms:W3CDTF">2010-08-13T05:01:00Z</dcterms:modified>
</cp:coreProperties>
</file>