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autoAdjust="0"/>
    <p:restoredTop sz="72591" autoAdjust="0"/>
  </p:normalViewPr>
  <p:slideViewPr>
    <p:cSldViewPr>
      <p:cViewPr varScale="1">
        <p:scale>
          <a:sx n="56" d="100"/>
          <a:sy n="56" d="100"/>
        </p:scale>
        <p:origin x="-156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E8D26B-4EE1-41B8-AB85-8545CFC66D8B}" type="datetimeFigureOut">
              <a:rPr lang="en-US" smtClean="0"/>
              <a:t>8/12/2010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4BEEB7-97D6-4D00-9821-D184FA448006}"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0" kern="1200" dirty="0" smtClean="0">
                <a:solidFill>
                  <a:schemeClr val="tx1"/>
                </a:solidFill>
                <a:latin typeface="+mn-lt"/>
                <a:ea typeface="+mn-ea"/>
                <a:cs typeface="+mn-cs"/>
              </a:rPr>
              <a:t>Figure 47.36  AP radiograph of the ankle showing a classical </a:t>
            </a:r>
            <a:r>
              <a:rPr lang="en-IN" sz="1200" b="1" kern="1200" dirty="0" smtClean="0">
                <a:solidFill>
                  <a:schemeClr val="tx1"/>
                </a:solidFill>
                <a:latin typeface="+mn-lt"/>
                <a:ea typeface="+mn-ea"/>
                <a:cs typeface="+mn-cs"/>
              </a:rPr>
              <a:t>distal tibial </a:t>
            </a:r>
            <a:r>
              <a:rPr lang="en-IN" sz="1200" b="1" kern="1200" dirty="0" err="1" smtClean="0">
                <a:solidFill>
                  <a:schemeClr val="tx1"/>
                </a:solidFill>
                <a:latin typeface="+mn-lt"/>
                <a:ea typeface="+mn-ea"/>
                <a:cs typeface="+mn-cs"/>
              </a:rPr>
              <a:t>nonossifying</a:t>
            </a:r>
            <a:r>
              <a:rPr lang="en-IN" sz="1200" b="1" kern="1200" dirty="0" smtClean="0">
                <a:solidFill>
                  <a:schemeClr val="tx1"/>
                </a:solidFill>
                <a:latin typeface="+mn-lt"/>
                <a:ea typeface="+mn-ea"/>
                <a:cs typeface="+mn-cs"/>
              </a:rPr>
              <a:t> fibroma. </a:t>
            </a:r>
            <a:r>
              <a:rPr lang="en-IN" sz="1200" b="0" kern="1200" dirty="0" smtClean="0">
                <a:solidFill>
                  <a:schemeClr val="tx1"/>
                </a:solidFill>
                <a:latin typeface="+mn-lt"/>
                <a:ea typeface="+mn-ea"/>
                <a:cs typeface="+mn-cs"/>
              </a:rPr>
              <a:t>Figure 47.37  Axial T2-weighted MRI showing a proximal tibial </a:t>
            </a:r>
            <a:r>
              <a:rPr lang="en-IN" sz="1200" b="0" kern="1200" dirty="0" err="1" smtClean="0">
                <a:solidFill>
                  <a:schemeClr val="tx1"/>
                </a:solidFill>
                <a:latin typeface="+mn-lt"/>
                <a:ea typeface="+mn-ea"/>
                <a:cs typeface="+mn-cs"/>
              </a:rPr>
              <a:t>nonossifying</a:t>
            </a:r>
            <a:r>
              <a:rPr lang="en-IN" sz="1200" b="0" kern="1200" dirty="0" smtClean="0">
                <a:solidFill>
                  <a:schemeClr val="tx1"/>
                </a:solidFill>
                <a:latin typeface="+mn-lt"/>
                <a:ea typeface="+mn-ea"/>
                <a:cs typeface="+mn-cs"/>
              </a:rPr>
              <a:t> fibroma with relatively low SI due to its fibrous nature. </a:t>
            </a: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sz="1200" b="1" kern="1200" dirty="0" smtClean="0">
              <a:solidFill>
                <a:schemeClr val="tx1"/>
              </a:solidFill>
              <a:latin typeface="+mn-lt"/>
              <a:ea typeface="+mn-ea"/>
              <a:cs typeface="+mn-cs"/>
            </a:endParaRP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3B4BEEB7-97D6-4D00-9821-D184FA448006}" type="slidenum">
              <a:rPr lang="en-IN" smtClean="0"/>
              <a:t>2</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47.46  </a:t>
            </a:r>
            <a:r>
              <a:rPr lang="en-IN" sz="1200" b="1" kern="1200" dirty="0" err="1" smtClean="0">
                <a:solidFill>
                  <a:schemeClr val="tx1"/>
                </a:solidFill>
                <a:latin typeface="+mn-lt"/>
                <a:ea typeface="+mn-ea"/>
                <a:cs typeface="+mn-cs"/>
              </a:rPr>
              <a:t>Intraosseous</a:t>
            </a:r>
            <a:r>
              <a:rPr lang="en-IN" sz="1200" b="1" kern="1200" dirty="0" smtClean="0">
                <a:solidFill>
                  <a:schemeClr val="tx1"/>
                </a:solidFill>
                <a:latin typeface="+mn-lt"/>
                <a:ea typeface="+mn-ea"/>
                <a:cs typeface="+mn-cs"/>
              </a:rPr>
              <a:t> lipoma of the calcaneus. </a:t>
            </a:r>
            <a:r>
              <a:rPr lang="en-IN" sz="1200" b="0" kern="1200" dirty="0" smtClean="0">
                <a:solidFill>
                  <a:schemeClr val="tx1"/>
                </a:solidFill>
                <a:latin typeface="+mn-lt"/>
                <a:ea typeface="+mn-ea"/>
                <a:cs typeface="+mn-cs"/>
              </a:rPr>
              <a:t>(A) Lateral radiograph showing a geographic, calcified lytic lesion. (B) Sagittal T1-weighted spin-echo MRI showing the </a:t>
            </a:r>
            <a:r>
              <a:rPr lang="en-IN" sz="1200" b="0" kern="1200" dirty="0" err="1" smtClean="0">
                <a:solidFill>
                  <a:schemeClr val="tx1"/>
                </a:solidFill>
                <a:latin typeface="+mn-lt"/>
                <a:ea typeface="+mn-ea"/>
                <a:cs typeface="+mn-cs"/>
              </a:rPr>
              <a:t>hyperintense</a:t>
            </a:r>
            <a:r>
              <a:rPr lang="en-IN" sz="1200" b="0" kern="1200" dirty="0" smtClean="0">
                <a:solidFill>
                  <a:schemeClr val="tx1"/>
                </a:solidFill>
                <a:latin typeface="+mn-lt"/>
                <a:ea typeface="+mn-ea"/>
                <a:cs typeface="+mn-cs"/>
              </a:rPr>
              <a:t> fatty nature of the lesion. </a:t>
            </a:r>
          </a:p>
          <a:p>
            <a:endParaRPr lang="en-IN" b="0" dirty="0"/>
          </a:p>
        </p:txBody>
      </p:sp>
      <p:sp>
        <p:nvSpPr>
          <p:cNvPr id="4" name="Slide Number Placeholder 3"/>
          <p:cNvSpPr>
            <a:spLocks noGrp="1"/>
          </p:cNvSpPr>
          <p:nvPr>
            <p:ph type="sldNum" sz="quarter" idx="10"/>
          </p:nvPr>
        </p:nvSpPr>
        <p:spPr/>
        <p:txBody>
          <a:bodyPr/>
          <a:lstStyle/>
          <a:p>
            <a:fld id="{3B4BEEB7-97D6-4D00-9821-D184FA448006}" type="slidenum">
              <a:rPr lang="en-IN" smtClean="0"/>
              <a:t>11</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0" kern="1200" dirty="0" smtClean="0">
                <a:solidFill>
                  <a:schemeClr val="tx1"/>
                </a:solidFill>
                <a:latin typeface="+mn-lt"/>
                <a:ea typeface="+mn-ea"/>
                <a:cs typeface="+mn-cs"/>
              </a:rPr>
              <a:t>Figure 47.47  AP radiograph of the proximal thigh showing a </a:t>
            </a:r>
            <a:r>
              <a:rPr lang="en-IN" sz="1200" b="1" kern="1200" dirty="0" err="1" smtClean="0">
                <a:solidFill>
                  <a:schemeClr val="tx1"/>
                </a:solidFill>
                <a:latin typeface="+mn-lt"/>
                <a:ea typeface="+mn-ea"/>
                <a:cs typeface="+mn-cs"/>
              </a:rPr>
              <a:t>parosteal</a:t>
            </a:r>
            <a:r>
              <a:rPr lang="en-IN" sz="1200" b="1" kern="1200" dirty="0" smtClean="0">
                <a:solidFill>
                  <a:schemeClr val="tx1"/>
                </a:solidFill>
                <a:latin typeface="+mn-lt"/>
                <a:ea typeface="+mn-ea"/>
                <a:cs typeface="+mn-cs"/>
              </a:rPr>
              <a:t> lipoma of the femur. </a:t>
            </a:r>
          </a:p>
          <a:p>
            <a:r>
              <a:rPr lang="en-IN" sz="1200" b="1" kern="1200" dirty="0" smtClean="0">
                <a:solidFill>
                  <a:schemeClr val="tx1"/>
                </a:solidFill>
                <a:latin typeface="+mn-lt"/>
                <a:ea typeface="+mn-ea"/>
                <a:cs typeface="+mn-cs"/>
              </a:rPr>
              <a:t>Lipomatous lesions of bone </a:t>
            </a:r>
          </a:p>
          <a:p>
            <a:r>
              <a:rPr lang="en-IN" sz="1200" b="0" kern="1200" dirty="0" smtClean="0">
                <a:solidFill>
                  <a:schemeClr val="tx1"/>
                </a:solidFill>
                <a:latin typeface="+mn-lt"/>
                <a:ea typeface="+mn-ea"/>
                <a:cs typeface="+mn-cs"/>
              </a:rPr>
              <a:t>Two types of this rare benign lesion of bone occur:    1    True </a:t>
            </a:r>
            <a:r>
              <a:rPr lang="en-IN" sz="1200" b="0" kern="1200" dirty="0" err="1" smtClean="0">
                <a:solidFill>
                  <a:schemeClr val="tx1"/>
                </a:solidFill>
                <a:latin typeface="+mn-lt"/>
                <a:ea typeface="+mn-ea"/>
                <a:cs typeface="+mn-cs"/>
              </a:rPr>
              <a:t>intraosseous</a:t>
            </a:r>
            <a:r>
              <a:rPr lang="en-IN" sz="1200" b="0" kern="1200" dirty="0" smtClean="0">
                <a:solidFill>
                  <a:schemeClr val="tx1"/>
                </a:solidFill>
                <a:latin typeface="+mn-lt"/>
                <a:ea typeface="+mn-ea"/>
                <a:cs typeface="+mn-cs"/>
              </a:rPr>
              <a:t> lipoma</a:t>
            </a:r>
            <a:r>
              <a:rPr lang="en-IN" sz="1200" b="0" kern="1200" baseline="30000" dirty="0" smtClean="0">
                <a:solidFill>
                  <a:schemeClr val="tx1"/>
                </a:solidFill>
                <a:latin typeface="+mn-lt"/>
                <a:ea typeface="+mn-ea"/>
                <a:cs typeface="+mn-cs"/>
              </a:rPr>
              <a:t>[59]</a:t>
            </a:r>
            <a:r>
              <a:rPr lang="en-IN" sz="1200" b="0" kern="1200" dirty="0" smtClean="0">
                <a:solidFill>
                  <a:schemeClr val="tx1"/>
                </a:solidFill>
                <a:latin typeface="+mn-lt"/>
                <a:ea typeface="+mn-ea"/>
                <a:cs typeface="+mn-cs"/>
              </a:rPr>
              <a:t> arises in the medulla and produces expansion, sometimes with endosteal scalloping and trabeculation, resembling a cyst or even fibrous dysplasia. Calcification is also seen. Most affect the lower limb, with a predilection for the calcaneus ( Fig. 47.46A ). CT and MRI aid in diagnosis by demonstrating the fatty nature of the matrix ( Fig. 47.46B ).    2    </a:t>
            </a:r>
            <a:r>
              <a:rPr lang="en-IN" sz="1200" b="0" kern="1200" dirty="0" err="1" smtClean="0">
                <a:solidFill>
                  <a:schemeClr val="tx1"/>
                </a:solidFill>
                <a:latin typeface="+mn-lt"/>
                <a:ea typeface="+mn-ea"/>
                <a:cs typeface="+mn-cs"/>
              </a:rPr>
              <a:t>Parosteal</a:t>
            </a:r>
            <a:r>
              <a:rPr lang="en-IN" sz="1200" b="0" kern="1200" dirty="0" smtClean="0">
                <a:solidFill>
                  <a:schemeClr val="tx1"/>
                </a:solidFill>
                <a:latin typeface="+mn-lt"/>
                <a:ea typeface="+mn-ea"/>
                <a:cs typeface="+mn-cs"/>
              </a:rPr>
              <a:t> lipoma</a:t>
            </a:r>
            <a:r>
              <a:rPr lang="en-IN" sz="1200" b="0" kern="1200" baseline="30000" dirty="0" smtClean="0">
                <a:solidFill>
                  <a:schemeClr val="tx1"/>
                </a:solidFill>
                <a:latin typeface="+mn-lt"/>
                <a:ea typeface="+mn-ea"/>
                <a:cs typeface="+mn-cs"/>
              </a:rPr>
              <a:t>[60]</a:t>
            </a:r>
            <a:r>
              <a:rPr lang="en-IN" sz="1200" b="0" kern="1200" dirty="0" smtClean="0">
                <a:solidFill>
                  <a:schemeClr val="tx1"/>
                </a:solidFill>
                <a:latin typeface="+mn-lt"/>
                <a:ea typeface="+mn-ea"/>
                <a:cs typeface="+mn-cs"/>
              </a:rPr>
              <a:t>, which may cause benign pressure erosion of the bone and the formation of circumferential periosteal new bone ( Fig. 47.47 ). The combination of such peripheral ossification with a tumour of otherwise fatty matrix establishes the radiological diagnosis.</a:t>
            </a:r>
          </a:p>
          <a:p>
            <a:pPr marL="0" marR="0" indent="0" algn="l" defTabSz="914400" rtl="0" eaLnBrk="1" fontAlgn="auto" latinLnBrk="0" hangingPunct="1">
              <a:lnSpc>
                <a:spcPct val="100000"/>
              </a:lnSpc>
              <a:spcBef>
                <a:spcPts val="0"/>
              </a:spcBef>
              <a:spcAft>
                <a:spcPts val="0"/>
              </a:spcAft>
              <a:buClrTx/>
              <a:buSzTx/>
              <a:buFontTx/>
              <a:buNone/>
              <a:tabLst/>
              <a:defRPr/>
            </a:pPr>
            <a:endParaRPr lang="en-IN" sz="1200" b="0" kern="1200" dirty="0" smtClean="0">
              <a:solidFill>
                <a:schemeClr val="tx1"/>
              </a:solidFill>
              <a:latin typeface="+mn-lt"/>
              <a:ea typeface="+mn-ea"/>
              <a:cs typeface="+mn-cs"/>
            </a:endParaRPr>
          </a:p>
          <a:p>
            <a:endParaRPr lang="en-IN" b="0" dirty="0"/>
          </a:p>
        </p:txBody>
      </p:sp>
      <p:sp>
        <p:nvSpPr>
          <p:cNvPr id="4" name="Slide Number Placeholder 3"/>
          <p:cNvSpPr>
            <a:spLocks noGrp="1"/>
          </p:cNvSpPr>
          <p:nvPr>
            <p:ph type="sldNum" sz="quarter" idx="10"/>
          </p:nvPr>
        </p:nvSpPr>
        <p:spPr/>
        <p:txBody>
          <a:bodyPr/>
          <a:lstStyle/>
          <a:p>
            <a:fld id="{3B4BEEB7-97D6-4D00-9821-D184FA448006}" type="slidenum">
              <a:rPr lang="en-IN" smtClean="0"/>
              <a:t>12</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0" kern="1200" dirty="0" smtClean="0">
                <a:solidFill>
                  <a:schemeClr val="tx1"/>
                </a:solidFill>
                <a:latin typeface="+mn-lt"/>
                <a:ea typeface="+mn-ea"/>
                <a:cs typeface="+mn-cs"/>
              </a:rPr>
              <a:t>Figure 47.48  Lateral radiograph of the distal tibia showing a large </a:t>
            </a:r>
            <a:r>
              <a:rPr lang="en-IN" sz="1200" b="1" kern="1200" dirty="0" smtClean="0">
                <a:solidFill>
                  <a:schemeClr val="tx1"/>
                </a:solidFill>
                <a:latin typeface="+mn-lt"/>
                <a:ea typeface="+mn-ea"/>
                <a:cs typeface="+mn-cs"/>
              </a:rPr>
              <a:t>implantation epidermoid. </a:t>
            </a: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3B4BEEB7-97D6-4D00-9821-D184FA448006}" type="slidenum">
              <a:rPr lang="en-IN" smtClean="0"/>
              <a:t>13</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47.49  Fibrous dysplasia. </a:t>
            </a:r>
            <a:r>
              <a:rPr lang="en-IN" sz="1200" b="0" kern="1200" dirty="0" smtClean="0">
                <a:solidFill>
                  <a:schemeClr val="tx1"/>
                </a:solidFill>
                <a:latin typeface="+mn-lt"/>
                <a:ea typeface="+mn-ea"/>
                <a:cs typeface="+mn-cs"/>
              </a:rPr>
              <a:t>AP radiograph of the proximal femur showing a well-defined expanded lesion with typical ground-glass matrix mineralization and a thick, sclerotic margin (rind sign). A stress fracture is present in the lateral cortex (arrow). </a:t>
            </a:r>
          </a:p>
          <a:p>
            <a:endParaRPr lang="en-IN" b="0" dirty="0"/>
          </a:p>
        </p:txBody>
      </p:sp>
      <p:sp>
        <p:nvSpPr>
          <p:cNvPr id="4" name="Slide Number Placeholder 3"/>
          <p:cNvSpPr>
            <a:spLocks noGrp="1"/>
          </p:cNvSpPr>
          <p:nvPr>
            <p:ph type="sldNum" sz="quarter" idx="10"/>
          </p:nvPr>
        </p:nvSpPr>
        <p:spPr/>
        <p:txBody>
          <a:bodyPr/>
          <a:lstStyle/>
          <a:p>
            <a:fld id="{3B4BEEB7-97D6-4D00-9821-D184FA448006}" type="slidenum">
              <a:rPr lang="en-IN" smtClean="0"/>
              <a:t>14</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47.51  Fibrocartilaginous dysplasia. </a:t>
            </a:r>
            <a:r>
              <a:rPr lang="en-IN" sz="1200" b="0" kern="1200" dirty="0" smtClean="0">
                <a:solidFill>
                  <a:schemeClr val="tx1"/>
                </a:solidFill>
                <a:latin typeface="+mn-lt"/>
                <a:ea typeface="+mn-ea"/>
                <a:cs typeface="+mn-cs"/>
              </a:rPr>
              <a:t>AP radiograph of the left lower limb showing changes consistent with fibrous dysplasia in the fibula, but with associated cartilaginous matrix mineralization. </a:t>
            </a:r>
          </a:p>
          <a:p>
            <a:endParaRPr lang="en-IN" b="0" dirty="0"/>
          </a:p>
        </p:txBody>
      </p:sp>
      <p:sp>
        <p:nvSpPr>
          <p:cNvPr id="4" name="Slide Number Placeholder 3"/>
          <p:cNvSpPr>
            <a:spLocks noGrp="1"/>
          </p:cNvSpPr>
          <p:nvPr>
            <p:ph type="sldNum" sz="quarter" idx="10"/>
          </p:nvPr>
        </p:nvSpPr>
        <p:spPr/>
        <p:txBody>
          <a:bodyPr/>
          <a:lstStyle/>
          <a:p>
            <a:fld id="{3B4BEEB7-97D6-4D00-9821-D184FA448006}" type="slidenum">
              <a:rPr lang="en-IN" smtClean="0"/>
              <a:t>15</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47.52  </a:t>
            </a:r>
            <a:r>
              <a:rPr lang="en-IN" sz="1200" b="1" kern="1200" dirty="0" err="1" smtClean="0">
                <a:solidFill>
                  <a:schemeClr val="tx1"/>
                </a:solidFill>
                <a:latin typeface="+mn-lt"/>
                <a:ea typeface="+mn-ea"/>
                <a:cs typeface="+mn-cs"/>
              </a:rPr>
              <a:t>Osteofibrous</a:t>
            </a:r>
            <a:r>
              <a:rPr lang="en-IN" sz="1200" b="1" kern="1200" dirty="0" smtClean="0">
                <a:solidFill>
                  <a:schemeClr val="tx1"/>
                </a:solidFill>
                <a:latin typeface="+mn-lt"/>
                <a:ea typeface="+mn-ea"/>
                <a:cs typeface="+mn-cs"/>
              </a:rPr>
              <a:t> dysplasia. </a:t>
            </a:r>
            <a:r>
              <a:rPr lang="en-IN" sz="1200" b="0" kern="1200" dirty="0" smtClean="0">
                <a:solidFill>
                  <a:schemeClr val="tx1"/>
                </a:solidFill>
                <a:latin typeface="+mn-lt"/>
                <a:ea typeface="+mn-ea"/>
                <a:cs typeface="+mn-cs"/>
              </a:rPr>
              <a:t>Lateral radiograph of the tibia showing anterior cortical expansion and ground-glass mineralization. </a:t>
            </a:r>
            <a:r>
              <a:rPr lang="en-IN" sz="1200" b="0" kern="1200" dirty="0" err="1" smtClean="0">
                <a:solidFill>
                  <a:schemeClr val="tx1"/>
                </a:solidFill>
                <a:latin typeface="+mn-lt"/>
                <a:ea typeface="+mn-ea"/>
                <a:cs typeface="+mn-cs"/>
              </a:rPr>
              <a:t>Osteofibrous</a:t>
            </a:r>
            <a:r>
              <a:rPr lang="en-IN" sz="1200" b="0" kern="1200" dirty="0" smtClean="0">
                <a:solidFill>
                  <a:schemeClr val="tx1"/>
                </a:solidFill>
                <a:latin typeface="+mn-lt"/>
                <a:ea typeface="+mn-ea"/>
                <a:cs typeface="+mn-cs"/>
              </a:rPr>
              <a:t> dysplasia</a:t>
            </a:r>
            <a:r>
              <a:rPr lang="en-IN" sz="1200" b="0" kern="1200" baseline="30000" dirty="0" smtClean="0">
                <a:solidFill>
                  <a:schemeClr val="tx1"/>
                </a:solidFill>
                <a:latin typeface="+mn-lt"/>
                <a:ea typeface="+mn-ea"/>
                <a:cs typeface="+mn-cs"/>
              </a:rPr>
              <a:t>[65]</a:t>
            </a:r>
            <a:r>
              <a:rPr lang="en-IN" sz="1200" b="1" kern="1200" dirty="0" smtClean="0">
                <a:solidFill>
                  <a:schemeClr val="tx1"/>
                </a:solidFill>
                <a:latin typeface="+mn-lt"/>
                <a:ea typeface="+mn-ea"/>
                <a:cs typeface="+mn-cs"/>
              </a:rPr>
              <a:t> </a:t>
            </a:r>
          </a:p>
          <a:p>
            <a:r>
              <a:rPr lang="en-IN" sz="1200" b="1" kern="1200" dirty="0" err="1" smtClean="0">
                <a:solidFill>
                  <a:schemeClr val="tx1"/>
                </a:solidFill>
                <a:latin typeface="+mn-lt"/>
                <a:ea typeface="+mn-ea"/>
                <a:cs typeface="+mn-cs"/>
              </a:rPr>
              <a:t>Osteofibrous</a:t>
            </a:r>
            <a:r>
              <a:rPr lang="en-IN" sz="1200" b="1" kern="1200" dirty="0" smtClean="0">
                <a:solidFill>
                  <a:schemeClr val="tx1"/>
                </a:solidFill>
                <a:latin typeface="+mn-lt"/>
                <a:ea typeface="+mn-ea"/>
                <a:cs typeface="+mn-cs"/>
              </a:rPr>
              <a:t> dysplasia</a:t>
            </a:r>
            <a:r>
              <a:rPr lang="en-IN" sz="1200" b="1" kern="1200" baseline="30000" dirty="0" smtClean="0">
                <a:solidFill>
                  <a:schemeClr val="tx1"/>
                </a:solidFill>
                <a:latin typeface="+mn-lt"/>
                <a:ea typeface="+mn-ea"/>
                <a:cs typeface="+mn-cs"/>
              </a:rPr>
              <a:t>66</a:t>
            </a:r>
            <a:r>
              <a:rPr lang="en-IN" sz="1200" b="1" kern="1200" dirty="0" smtClean="0">
                <a:solidFill>
                  <a:schemeClr val="tx1"/>
                </a:solidFill>
                <a:latin typeface="+mn-lt"/>
                <a:ea typeface="+mn-ea"/>
                <a:cs typeface="+mn-cs"/>
              </a:rPr>
              <a:t> (OFD, ossifying fibroma of </a:t>
            </a:r>
            <a:r>
              <a:rPr lang="en-IN" sz="1200" b="1" kern="1200" dirty="0" err="1" smtClean="0">
                <a:solidFill>
                  <a:schemeClr val="tx1"/>
                </a:solidFill>
                <a:latin typeface="+mn-lt"/>
                <a:ea typeface="+mn-ea"/>
                <a:cs typeface="+mn-cs"/>
              </a:rPr>
              <a:t>Kempson</a:t>
            </a:r>
            <a:r>
              <a:rPr lang="en-IN" sz="1200" b="1" kern="1200" dirty="0" smtClean="0">
                <a:solidFill>
                  <a:schemeClr val="tx1"/>
                </a:solidFill>
                <a:latin typeface="+mn-lt"/>
                <a:ea typeface="+mn-ea"/>
                <a:cs typeface="+mn-cs"/>
              </a:rPr>
              <a:t>) </a:t>
            </a:r>
            <a:r>
              <a:rPr lang="en-IN" sz="1200" b="0" kern="1200" dirty="0" smtClean="0">
                <a:solidFill>
                  <a:schemeClr val="tx1"/>
                </a:solidFill>
                <a:latin typeface="+mn-lt"/>
                <a:ea typeface="+mn-ea"/>
                <a:cs typeface="+mn-cs"/>
              </a:rPr>
              <a:t>is a rare lesion that </a:t>
            </a:r>
            <a:r>
              <a:rPr lang="en-IN" sz="1200" b="0" kern="1200" dirty="0" err="1" smtClean="0">
                <a:solidFill>
                  <a:schemeClr val="tx1"/>
                </a:solidFill>
                <a:latin typeface="+mn-lt"/>
                <a:ea typeface="+mn-ea"/>
                <a:cs typeface="+mn-cs"/>
              </a:rPr>
              <a:t>histologically</a:t>
            </a:r>
            <a:r>
              <a:rPr lang="en-IN" sz="1200" b="0" kern="1200" dirty="0" smtClean="0">
                <a:solidFill>
                  <a:schemeClr val="tx1"/>
                </a:solidFill>
                <a:latin typeface="+mn-lt"/>
                <a:ea typeface="+mn-ea"/>
                <a:cs typeface="+mn-cs"/>
              </a:rPr>
              <a:t> resembles fibrous dysplasia and the stroma of adamantinoma. However, it has a specific clinical and radiological picture. Presentation is from birth to 40 years, with almost 50% occurring under the age of 10 years. The male to female ratio is equal. The tibia is affected in over 90% of cases and in two-thirds of these the anterior mid-diaphyseal cortex is involved. Multiple lesions may occur in the same bone, but the ipsilateral fibula is affected in 20% of cases. Bilateral involvement may be seen.</a:t>
            </a:r>
          </a:p>
          <a:p>
            <a:r>
              <a:rPr lang="en-IN" sz="1200" b="0" kern="1200" dirty="0" smtClean="0">
                <a:solidFill>
                  <a:schemeClr val="tx1"/>
                </a:solidFill>
                <a:latin typeface="+mn-lt"/>
                <a:ea typeface="+mn-ea"/>
                <a:cs typeface="+mn-cs"/>
              </a:rPr>
              <a:t>Radiological features </a:t>
            </a:r>
          </a:p>
          <a:p>
            <a:r>
              <a:rPr lang="en-IN" sz="1200" b="0" kern="1200" dirty="0" smtClean="0">
                <a:solidFill>
                  <a:schemeClr val="tx1"/>
                </a:solidFill>
                <a:latin typeface="+mn-lt"/>
                <a:ea typeface="+mn-ea"/>
                <a:cs typeface="+mn-cs"/>
              </a:rPr>
              <a:t>In early infancy the lesion expands and bows the tibia with a sclerotic rim. After 3 months of age, the lesion is eccentric, multilocular and may show a ground-glass matrix mineralization similar to FD ( Fig. 47.52 ). Cross-sectional imaging confirms its </a:t>
            </a:r>
            <a:r>
              <a:rPr lang="en-IN" sz="1200" b="0" kern="1200" dirty="0" err="1" smtClean="0">
                <a:solidFill>
                  <a:schemeClr val="tx1"/>
                </a:solidFill>
                <a:latin typeface="+mn-lt"/>
                <a:ea typeface="+mn-ea"/>
                <a:cs typeface="+mn-cs"/>
              </a:rPr>
              <a:t>intracortical</a:t>
            </a:r>
            <a:r>
              <a:rPr lang="en-IN" sz="1200" b="0" kern="1200" dirty="0" smtClean="0">
                <a:solidFill>
                  <a:schemeClr val="tx1"/>
                </a:solidFill>
                <a:latin typeface="+mn-lt"/>
                <a:ea typeface="+mn-ea"/>
                <a:cs typeface="+mn-cs"/>
              </a:rPr>
              <a:t> origin, but otherwise it shows no characteristic features. The lesion is typically active on scintigraphy. If surgery can be withheld in early infancy, spontaneous healing can occur. It seems very possible that in some patients OFD is a precursor of, or at least associated with, adamantinoma.</a:t>
            </a:r>
          </a:p>
          <a:p>
            <a:endParaRPr lang="en-IN" sz="1200" b="0" kern="1200" dirty="0" smtClean="0">
              <a:solidFill>
                <a:schemeClr val="tx1"/>
              </a:solidFill>
              <a:latin typeface="+mn-lt"/>
              <a:ea typeface="+mn-ea"/>
              <a:cs typeface="+mn-cs"/>
            </a:endParaRPr>
          </a:p>
          <a:p>
            <a:r>
              <a:rPr lang="en-IN" sz="1200" b="0" kern="1200" dirty="0" smtClean="0">
                <a:solidFill>
                  <a:schemeClr val="tx1"/>
                </a:solidFill>
                <a:latin typeface="+mn-lt"/>
                <a:ea typeface="+mn-ea"/>
                <a:cs typeface="+mn-cs"/>
              </a:rPr>
              <a:t/>
            </a:r>
            <a:br>
              <a:rPr lang="en-IN" sz="1200" b="0" kern="1200" dirty="0" smtClean="0">
                <a:solidFill>
                  <a:schemeClr val="tx1"/>
                </a:solidFill>
                <a:latin typeface="+mn-lt"/>
                <a:ea typeface="+mn-ea"/>
                <a:cs typeface="+mn-cs"/>
              </a:rPr>
            </a:br>
            <a:endParaRPr lang="en-IN" b="0" dirty="0"/>
          </a:p>
        </p:txBody>
      </p:sp>
      <p:sp>
        <p:nvSpPr>
          <p:cNvPr id="4" name="Slide Number Placeholder 3"/>
          <p:cNvSpPr>
            <a:spLocks noGrp="1"/>
          </p:cNvSpPr>
          <p:nvPr>
            <p:ph type="sldNum" sz="quarter" idx="10"/>
          </p:nvPr>
        </p:nvSpPr>
        <p:spPr/>
        <p:txBody>
          <a:bodyPr/>
          <a:lstStyle/>
          <a:p>
            <a:fld id="{3B4BEEB7-97D6-4D00-9821-D184FA448006}" type="slidenum">
              <a:rPr lang="en-IN" smtClean="0"/>
              <a:t>16</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48.4  Osteosarcoma metastasis. </a:t>
            </a:r>
            <a:r>
              <a:rPr lang="en-IN" sz="1200" b="0" kern="1200" dirty="0" smtClean="0">
                <a:solidFill>
                  <a:schemeClr val="tx1"/>
                </a:solidFill>
                <a:latin typeface="+mn-lt"/>
                <a:ea typeface="+mn-ea"/>
                <a:cs typeface="+mn-cs"/>
              </a:rPr>
              <a:t>Coronal STIR MR image through the posterior pelvis showing a sclerotic osteosarcoma metastasis of the right ischium with a </a:t>
            </a:r>
            <a:r>
              <a:rPr lang="en-IN" sz="1200" b="0" kern="1200" dirty="0" err="1" smtClean="0">
                <a:solidFill>
                  <a:schemeClr val="tx1"/>
                </a:solidFill>
                <a:latin typeface="+mn-lt"/>
                <a:ea typeface="+mn-ea"/>
                <a:cs typeface="+mn-cs"/>
              </a:rPr>
              <a:t>hyperintense</a:t>
            </a:r>
            <a:r>
              <a:rPr lang="en-IN" sz="1200" b="0" kern="1200" dirty="0" smtClean="0">
                <a:solidFill>
                  <a:schemeClr val="tx1"/>
                </a:solidFill>
                <a:latin typeface="+mn-lt"/>
                <a:ea typeface="+mn-ea"/>
                <a:cs typeface="+mn-cs"/>
              </a:rPr>
              <a:t> ‘halo’ (arrow) surrounding the lesion. </a:t>
            </a:r>
          </a:p>
          <a:p>
            <a:pPr marL="0" marR="0" indent="0" algn="l" defTabSz="914400" rtl="0" eaLnBrk="1" fontAlgn="auto" latinLnBrk="0" hangingPunct="1">
              <a:lnSpc>
                <a:spcPct val="100000"/>
              </a:lnSpc>
              <a:spcBef>
                <a:spcPts val="0"/>
              </a:spcBef>
              <a:spcAft>
                <a:spcPts val="0"/>
              </a:spcAft>
              <a:buClrTx/>
              <a:buSzTx/>
              <a:buFontTx/>
              <a:buNone/>
              <a:tabLst/>
              <a:defRPr/>
            </a:pPr>
            <a:r>
              <a:rPr lang="en-IN" sz="1200" b="0" kern="1200" dirty="0" smtClean="0">
                <a:solidFill>
                  <a:schemeClr val="tx1"/>
                </a:solidFill>
                <a:latin typeface="+mn-lt"/>
                <a:ea typeface="+mn-ea"/>
                <a:cs typeface="+mn-cs"/>
              </a:rPr>
              <a:t>Any region of unexplained abnormal uptake should be examined by MRI, which is more sensitive than radiography, and more specific than scintigraphy. Most metastases are located in the medulla and show reduced signal intensity (SI) on T1-weighted sequences, with increased SI on T2-weighted or fat-suppressed sequences. The identification of a </a:t>
            </a:r>
            <a:r>
              <a:rPr lang="en-IN" sz="1200" b="0" kern="1200" dirty="0" err="1" smtClean="0">
                <a:solidFill>
                  <a:schemeClr val="tx1"/>
                </a:solidFill>
                <a:latin typeface="+mn-lt"/>
                <a:ea typeface="+mn-ea"/>
                <a:cs typeface="+mn-cs"/>
              </a:rPr>
              <a:t>hyperintense</a:t>
            </a:r>
            <a:r>
              <a:rPr lang="en-IN" sz="1200" b="0" kern="1200" dirty="0" smtClean="0">
                <a:solidFill>
                  <a:schemeClr val="tx1"/>
                </a:solidFill>
                <a:latin typeface="+mn-lt"/>
                <a:ea typeface="+mn-ea"/>
                <a:cs typeface="+mn-cs"/>
              </a:rPr>
              <a:t> ‘halo’ around a lesion is a highly specific feature of metastasis on T2-weighted sequences</a:t>
            </a:r>
            <a:r>
              <a:rPr lang="en-IN" sz="1200" b="0" kern="1200" baseline="30000" dirty="0" smtClean="0">
                <a:solidFill>
                  <a:schemeClr val="tx1"/>
                </a:solidFill>
                <a:latin typeface="+mn-lt"/>
                <a:ea typeface="+mn-ea"/>
                <a:cs typeface="+mn-cs"/>
              </a:rPr>
              <a:t>[12]</a:t>
            </a:r>
            <a:r>
              <a:rPr lang="en-IN" sz="1200" b="0" kern="1200" dirty="0" smtClean="0">
                <a:solidFill>
                  <a:schemeClr val="tx1"/>
                </a:solidFill>
                <a:latin typeface="+mn-lt"/>
                <a:ea typeface="+mn-ea"/>
                <a:cs typeface="+mn-cs"/>
              </a:rPr>
              <a:t> ( Fig. 48.4 ).</a:t>
            </a:r>
          </a:p>
          <a:p>
            <a:endParaRPr lang="en-IN" dirty="0"/>
          </a:p>
        </p:txBody>
      </p:sp>
      <p:sp>
        <p:nvSpPr>
          <p:cNvPr id="4" name="Slide Number Placeholder 3"/>
          <p:cNvSpPr>
            <a:spLocks noGrp="1"/>
          </p:cNvSpPr>
          <p:nvPr>
            <p:ph type="sldNum" sz="quarter" idx="10"/>
          </p:nvPr>
        </p:nvSpPr>
        <p:spPr/>
        <p:txBody>
          <a:bodyPr/>
          <a:lstStyle/>
          <a:p>
            <a:fld id="{3B4BEEB7-97D6-4D00-9821-D184FA448006}" type="slidenum">
              <a:rPr lang="en-IN" smtClean="0"/>
              <a:t>17</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48.5  Sunburst periosteal reaction. </a:t>
            </a:r>
            <a:r>
              <a:rPr lang="en-IN" sz="1200" b="0" kern="1200" dirty="0" smtClean="0">
                <a:solidFill>
                  <a:schemeClr val="tx1"/>
                </a:solidFill>
                <a:latin typeface="+mn-lt"/>
                <a:ea typeface="+mn-ea"/>
                <a:cs typeface="+mn-cs"/>
              </a:rPr>
              <a:t>AP radiograph of the femoral diaphysis showing a </a:t>
            </a:r>
            <a:r>
              <a:rPr lang="en-IN" sz="1200" b="0" kern="1200" dirty="0" err="1" smtClean="0">
                <a:solidFill>
                  <a:schemeClr val="tx1"/>
                </a:solidFill>
                <a:latin typeface="+mn-lt"/>
                <a:ea typeface="+mn-ea"/>
                <a:cs typeface="+mn-cs"/>
              </a:rPr>
              <a:t>spiculated</a:t>
            </a:r>
            <a:r>
              <a:rPr lang="en-IN" sz="1200" b="0" kern="1200" dirty="0" smtClean="0">
                <a:solidFill>
                  <a:schemeClr val="tx1"/>
                </a:solidFill>
                <a:latin typeface="+mn-lt"/>
                <a:ea typeface="+mn-ea"/>
                <a:cs typeface="+mn-cs"/>
              </a:rPr>
              <a:t> periosteal reaction mimicking osteosarcoma in a patient with prostatic metastasis. </a:t>
            </a:r>
          </a:p>
          <a:p>
            <a:endParaRPr lang="en-IN" b="0" dirty="0"/>
          </a:p>
        </p:txBody>
      </p:sp>
      <p:sp>
        <p:nvSpPr>
          <p:cNvPr id="4" name="Slide Number Placeholder 3"/>
          <p:cNvSpPr>
            <a:spLocks noGrp="1"/>
          </p:cNvSpPr>
          <p:nvPr>
            <p:ph type="sldNum" sz="quarter" idx="10"/>
          </p:nvPr>
        </p:nvSpPr>
        <p:spPr/>
        <p:txBody>
          <a:bodyPr/>
          <a:lstStyle/>
          <a:p>
            <a:fld id="{3B4BEEB7-97D6-4D00-9821-D184FA448006}" type="slidenum">
              <a:rPr lang="en-IN" smtClean="0"/>
              <a:t>18</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48.6  Renal carcinoma metastasis. </a:t>
            </a:r>
            <a:r>
              <a:rPr lang="en-IN" sz="1200" b="0" kern="1200" dirty="0" smtClean="0">
                <a:solidFill>
                  <a:schemeClr val="tx1"/>
                </a:solidFill>
                <a:latin typeface="+mn-lt"/>
                <a:ea typeface="+mn-ea"/>
                <a:cs typeface="+mn-cs"/>
              </a:rPr>
              <a:t>AP radiograph of the knee showing a lytic, </a:t>
            </a:r>
            <a:r>
              <a:rPr lang="en-IN" sz="1200" b="0" kern="1200" dirty="0" err="1" smtClean="0">
                <a:solidFill>
                  <a:schemeClr val="tx1"/>
                </a:solidFill>
                <a:latin typeface="+mn-lt"/>
                <a:ea typeface="+mn-ea"/>
                <a:cs typeface="+mn-cs"/>
              </a:rPr>
              <a:t>subarticular</a:t>
            </a:r>
            <a:r>
              <a:rPr lang="en-IN" sz="1200" b="0" kern="1200" dirty="0" smtClean="0">
                <a:solidFill>
                  <a:schemeClr val="tx1"/>
                </a:solidFill>
                <a:latin typeface="+mn-lt"/>
                <a:ea typeface="+mn-ea"/>
                <a:cs typeface="+mn-cs"/>
              </a:rPr>
              <a:t> tibial lesion mimicking giant cell tumour. </a:t>
            </a:r>
          </a:p>
          <a:p>
            <a:r>
              <a:rPr lang="en-IN" sz="1200" b="0" kern="1200" dirty="0" smtClean="0">
                <a:solidFill>
                  <a:schemeClr val="tx1"/>
                </a:solidFill>
                <a:latin typeface="+mn-lt"/>
                <a:ea typeface="+mn-ea"/>
                <a:cs typeface="+mn-cs"/>
              </a:rPr>
              <a:t/>
            </a:r>
            <a:br>
              <a:rPr lang="en-IN" sz="1200" b="0" kern="1200" dirty="0" smtClean="0">
                <a:solidFill>
                  <a:schemeClr val="tx1"/>
                </a:solidFill>
                <a:latin typeface="+mn-lt"/>
                <a:ea typeface="+mn-ea"/>
                <a:cs typeface="+mn-cs"/>
              </a:rPr>
            </a:br>
            <a:endParaRPr lang="en-IN" b="0" dirty="0"/>
          </a:p>
        </p:txBody>
      </p:sp>
      <p:sp>
        <p:nvSpPr>
          <p:cNvPr id="4" name="Slide Number Placeholder 3"/>
          <p:cNvSpPr>
            <a:spLocks noGrp="1"/>
          </p:cNvSpPr>
          <p:nvPr>
            <p:ph type="sldNum" sz="quarter" idx="10"/>
          </p:nvPr>
        </p:nvSpPr>
        <p:spPr/>
        <p:txBody>
          <a:bodyPr/>
          <a:lstStyle/>
          <a:p>
            <a:fld id="{3B4BEEB7-97D6-4D00-9821-D184FA448006}" type="slidenum">
              <a:rPr lang="en-IN" smtClean="0"/>
              <a:t>19</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48.7  Chondrosarcoma. </a:t>
            </a:r>
            <a:r>
              <a:rPr lang="en-IN" sz="1200" b="0" kern="1200" dirty="0" smtClean="0">
                <a:solidFill>
                  <a:schemeClr val="tx1"/>
                </a:solidFill>
                <a:latin typeface="+mn-lt"/>
                <a:ea typeface="+mn-ea"/>
                <a:cs typeface="+mn-cs"/>
              </a:rPr>
              <a:t>AP radiograph of the proximal tibiofibular joint showing a mineralized lesion of the fibula due to low-grade chondrosarcoma. The lesion cannot be </a:t>
            </a:r>
            <a:r>
              <a:rPr lang="en-IN" sz="1200" b="0" kern="1200" dirty="0" err="1" smtClean="0">
                <a:solidFill>
                  <a:schemeClr val="tx1"/>
                </a:solidFill>
                <a:latin typeface="+mn-lt"/>
                <a:ea typeface="+mn-ea"/>
                <a:cs typeface="+mn-cs"/>
              </a:rPr>
              <a:t>radiologically</a:t>
            </a:r>
            <a:r>
              <a:rPr lang="en-IN" sz="1200" b="0" kern="1200" dirty="0" smtClean="0">
                <a:solidFill>
                  <a:schemeClr val="tx1"/>
                </a:solidFill>
                <a:latin typeface="+mn-lt"/>
                <a:ea typeface="+mn-ea"/>
                <a:cs typeface="+mn-cs"/>
              </a:rPr>
              <a:t> differentiated from a chondroma</a:t>
            </a:r>
            <a:endParaRPr lang="en-IN" b="0" dirty="0"/>
          </a:p>
        </p:txBody>
      </p:sp>
      <p:sp>
        <p:nvSpPr>
          <p:cNvPr id="4" name="Slide Number Placeholder 3"/>
          <p:cNvSpPr>
            <a:spLocks noGrp="1"/>
          </p:cNvSpPr>
          <p:nvPr>
            <p:ph type="sldNum" sz="quarter" idx="10"/>
          </p:nvPr>
        </p:nvSpPr>
        <p:spPr/>
        <p:txBody>
          <a:bodyPr/>
          <a:lstStyle/>
          <a:p>
            <a:fld id="{3B4BEEB7-97D6-4D00-9821-D184FA448006}" type="slidenum">
              <a:rPr lang="en-IN" smtClean="0"/>
              <a:t>20</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0" kern="1200" dirty="0" smtClean="0">
                <a:solidFill>
                  <a:schemeClr val="tx1"/>
                </a:solidFill>
                <a:latin typeface="+mn-lt"/>
                <a:ea typeface="+mn-ea"/>
                <a:cs typeface="+mn-cs"/>
              </a:rPr>
              <a:t>Figure 47.38  AP radiograph of the distal femur showing a </a:t>
            </a:r>
            <a:r>
              <a:rPr lang="en-IN" sz="1200" b="1" kern="1200" dirty="0" smtClean="0">
                <a:solidFill>
                  <a:schemeClr val="tx1"/>
                </a:solidFill>
                <a:latin typeface="+mn-lt"/>
                <a:ea typeface="+mn-ea"/>
                <a:cs typeface="+mn-cs"/>
              </a:rPr>
              <a:t>benign fibrous histiocytoma. </a:t>
            </a: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3B4BEEB7-97D6-4D00-9821-D184FA448006}" type="slidenum">
              <a:rPr lang="en-IN" smtClean="0"/>
              <a:t>3</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48.8  Chondrosarcoma. </a:t>
            </a:r>
            <a:r>
              <a:rPr lang="en-IN" sz="1200" b="0" kern="1200" dirty="0" smtClean="0">
                <a:solidFill>
                  <a:schemeClr val="tx1"/>
                </a:solidFill>
                <a:latin typeface="+mn-lt"/>
                <a:ea typeface="+mn-ea"/>
                <a:cs typeface="+mn-cs"/>
              </a:rPr>
              <a:t>AP radiograph of the proximal humerus showing a typical low-grade chondrosarcoma with extensive chondral mineralization and endosteal scalloping. </a:t>
            </a:r>
          </a:p>
          <a:p>
            <a:endParaRPr lang="en-IN" b="0" dirty="0"/>
          </a:p>
        </p:txBody>
      </p:sp>
      <p:sp>
        <p:nvSpPr>
          <p:cNvPr id="4" name="Slide Number Placeholder 3"/>
          <p:cNvSpPr>
            <a:spLocks noGrp="1"/>
          </p:cNvSpPr>
          <p:nvPr>
            <p:ph type="sldNum" sz="quarter" idx="10"/>
          </p:nvPr>
        </p:nvSpPr>
        <p:spPr/>
        <p:txBody>
          <a:bodyPr/>
          <a:lstStyle/>
          <a:p>
            <a:fld id="{3B4BEEB7-97D6-4D00-9821-D184FA448006}" type="slidenum">
              <a:rPr lang="en-IN" smtClean="0"/>
              <a:t>21</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48.9  Myxoid chondrosarcoma. </a:t>
            </a:r>
            <a:r>
              <a:rPr lang="en-IN" sz="1200" b="0" kern="1200" dirty="0" smtClean="0">
                <a:solidFill>
                  <a:schemeClr val="tx1"/>
                </a:solidFill>
                <a:latin typeface="+mn-lt"/>
                <a:ea typeface="+mn-ea"/>
                <a:cs typeface="+mn-cs"/>
              </a:rPr>
              <a:t>Lateral radiograph of the femur showing a grade 2 myxoid chondrosarcoma. Bone expansion indicates a more aggressive behaviour. </a:t>
            </a:r>
          </a:p>
          <a:p>
            <a:endParaRPr lang="en-IN" dirty="0"/>
          </a:p>
        </p:txBody>
      </p:sp>
      <p:sp>
        <p:nvSpPr>
          <p:cNvPr id="4" name="Slide Number Placeholder 3"/>
          <p:cNvSpPr>
            <a:spLocks noGrp="1"/>
          </p:cNvSpPr>
          <p:nvPr>
            <p:ph type="sldNum" sz="quarter" idx="10"/>
          </p:nvPr>
        </p:nvSpPr>
        <p:spPr/>
        <p:txBody>
          <a:bodyPr/>
          <a:lstStyle/>
          <a:p>
            <a:fld id="{3B4BEEB7-97D6-4D00-9821-D184FA448006}" type="slidenum">
              <a:rPr lang="en-IN" smtClean="0"/>
              <a:t>22</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48.10  Dedifferentiated chondrosarcoma. </a:t>
            </a:r>
            <a:r>
              <a:rPr lang="en-IN" sz="1200" b="0" kern="1200" dirty="0" smtClean="0">
                <a:solidFill>
                  <a:schemeClr val="tx1"/>
                </a:solidFill>
                <a:latin typeface="+mn-lt"/>
                <a:ea typeface="+mn-ea"/>
                <a:cs typeface="+mn-cs"/>
              </a:rPr>
              <a:t>AP radiograph of the left femur showing a proximal femoral chondrosarcoma with an adjacent area of lytic destruction and pathological fracture, due to associated dedifferentiation to malignant fibrous histiocytoma. </a:t>
            </a:r>
          </a:p>
          <a:p>
            <a:endParaRPr lang="en-IN" b="0" dirty="0"/>
          </a:p>
        </p:txBody>
      </p:sp>
      <p:sp>
        <p:nvSpPr>
          <p:cNvPr id="4" name="Slide Number Placeholder 3"/>
          <p:cNvSpPr>
            <a:spLocks noGrp="1"/>
          </p:cNvSpPr>
          <p:nvPr>
            <p:ph type="sldNum" sz="quarter" idx="10"/>
          </p:nvPr>
        </p:nvSpPr>
        <p:spPr/>
        <p:txBody>
          <a:bodyPr/>
          <a:lstStyle/>
          <a:p>
            <a:fld id="{3B4BEEB7-97D6-4D00-9821-D184FA448006}" type="slidenum">
              <a:rPr lang="en-IN" smtClean="0"/>
              <a:t>23</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48.11  Chondrosarcoma of the left ilium. </a:t>
            </a:r>
            <a:r>
              <a:rPr lang="en-IN" sz="1200" b="0" kern="1200" dirty="0" smtClean="0">
                <a:solidFill>
                  <a:schemeClr val="tx1"/>
                </a:solidFill>
                <a:latin typeface="+mn-lt"/>
                <a:ea typeface="+mn-ea"/>
                <a:cs typeface="+mn-cs"/>
              </a:rPr>
              <a:t>Axial CT (A) and T2-weighted MRI (B) show a large extraosseous mass. </a:t>
            </a:r>
          </a:p>
          <a:p>
            <a:endParaRPr lang="en-IN" dirty="0"/>
          </a:p>
        </p:txBody>
      </p:sp>
      <p:sp>
        <p:nvSpPr>
          <p:cNvPr id="4" name="Slide Number Placeholder 3"/>
          <p:cNvSpPr>
            <a:spLocks noGrp="1"/>
          </p:cNvSpPr>
          <p:nvPr>
            <p:ph type="sldNum" sz="quarter" idx="10"/>
          </p:nvPr>
        </p:nvSpPr>
        <p:spPr/>
        <p:txBody>
          <a:bodyPr/>
          <a:lstStyle/>
          <a:p>
            <a:fld id="{3B4BEEB7-97D6-4D00-9821-D184FA448006}" type="slidenum">
              <a:rPr lang="en-IN" smtClean="0"/>
              <a:t>24</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48.12  Chondrosarcoma of the femur. </a:t>
            </a:r>
            <a:r>
              <a:rPr lang="en-IN" sz="1200" b="0" kern="1200" dirty="0" smtClean="0">
                <a:solidFill>
                  <a:schemeClr val="tx1"/>
                </a:solidFill>
                <a:latin typeface="+mn-lt"/>
                <a:ea typeface="+mn-ea"/>
                <a:cs typeface="+mn-cs"/>
              </a:rPr>
              <a:t>(A) Coronal T1-weighted spin-echo and (B) STIR MR images show a large lobulated intramedullary lesion, which is particularly </a:t>
            </a:r>
            <a:r>
              <a:rPr lang="en-IN" sz="1200" b="0" kern="1200" dirty="0" err="1" smtClean="0">
                <a:solidFill>
                  <a:schemeClr val="tx1"/>
                </a:solidFill>
                <a:latin typeface="+mn-lt"/>
                <a:ea typeface="+mn-ea"/>
                <a:cs typeface="+mn-cs"/>
              </a:rPr>
              <a:t>hyperintense</a:t>
            </a:r>
            <a:r>
              <a:rPr lang="en-IN" sz="1200" b="0" kern="1200" dirty="0" smtClean="0">
                <a:solidFill>
                  <a:schemeClr val="tx1"/>
                </a:solidFill>
                <a:latin typeface="+mn-lt"/>
                <a:ea typeface="+mn-ea"/>
                <a:cs typeface="+mn-cs"/>
              </a:rPr>
              <a:t> on STIR. </a:t>
            </a:r>
          </a:p>
          <a:p>
            <a:endParaRPr lang="en-IN" b="0" dirty="0"/>
          </a:p>
        </p:txBody>
      </p:sp>
      <p:sp>
        <p:nvSpPr>
          <p:cNvPr id="4" name="Slide Number Placeholder 3"/>
          <p:cNvSpPr>
            <a:spLocks noGrp="1"/>
          </p:cNvSpPr>
          <p:nvPr>
            <p:ph type="sldNum" sz="quarter" idx="10"/>
          </p:nvPr>
        </p:nvSpPr>
        <p:spPr/>
        <p:txBody>
          <a:bodyPr/>
          <a:lstStyle/>
          <a:p>
            <a:fld id="{3B4BEEB7-97D6-4D00-9821-D184FA448006}" type="slidenum">
              <a:rPr lang="en-IN" smtClean="0"/>
              <a:t>25</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48.13  Peripheral chondrosarcoma. </a:t>
            </a:r>
            <a:r>
              <a:rPr lang="en-IN" sz="1200" b="0" kern="1200" dirty="0" smtClean="0">
                <a:solidFill>
                  <a:schemeClr val="tx1"/>
                </a:solidFill>
                <a:latin typeface="+mn-lt"/>
                <a:ea typeface="+mn-ea"/>
                <a:cs typeface="+mn-cs"/>
              </a:rPr>
              <a:t>(A) AP radiograph of the ankle showing an osteochondroma of the distal fibula (arrows). (B) Axial fat-suppressed T2-weighted FSE MR image shows a large malignant cartilage cap surrounding the osteochondroma (arrow) and causing pressure erosion of the adjacent tibia (arrowheads). </a:t>
            </a:r>
          </a:p>
          <a:p>
            <a:r>
              <a:rPr lang="en-IN" sz="1200" b="0" kern="1200" dirty="0" smtClean="0">
                <a:solidFill>
                  <a:schemeClr val="tx1"/>
                </a:solidFill>
                <a:latin typeface="+mn-lt"/>
                <a:ea typeface="+mn-ea"/>
                <a:cs typeface="+mn-cs"/>
              </a:rPr>
              <a:t/>
            </a:r>
            <a:br>
              <a:rPr lang="en-IN" sz="1200" b="0" kern="1200" dirty="0" smtClean="0">
                <a:solidFill>
                  <a:schemeClr val="tx1"/>
                </a:solidFill>
                <a:latin typeface="+mn-lt"/>
                <a:ea typeface="+mn-ea"/>
                <a:cs typeface="+mn-cs"/>
              </a:rPr>
            </a:br>
            <a:endParaRPr lang="en-IN" b="0" dirty="0"/>
          </a:p>
        </p:txBody>
      </p:sp>
      <p:sp>
        <p:nvSpPr>
          <p:cNvPr id="4" name="Slide Number Placeholder 3"/>
          <p:cNvSpPr>
            <a:spLocks noGrp="1"/>
          </p:cNvSpPr>
          <p:nvPr>
            <p:ph type="sldNum" sz="quarter" idx="10"/>
          </p:nvPr>
        </p:nvSpPr>
        <p:spPr/>
        <p:txBody>
          <a:bodyPr/>
          <a:lstStyle/>
          <a:p>
            <a:fld id="{3B4BEEB7-97D6-4D00-9821-D184FA448006}" type="slidenum">
              <a:rPr lang="en-IN" smtClean="0"/>
              <a:t>26</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48.14  Clear-cell chondrosarcoma of the proximal femur </a:t>
            </a:r>
            <a:r>
              <a:rPr lang="en-IN" sz="1200" b="0" kern="1200" dirty="0" smtClean="0">
                <a:solidFill>
                  <a:schemeClr val="tx1"/>
                </a:solidFill>
                <a:latin typeface="+mn-lt"/>
                <a:ea typeface="+mn-ea"/>
                <a:cs typeface="+mn-cs"/>
              </a:rPr>
              <a:t>appearing as a </a:t>
            </a:r>
            <a:r>
              <a:rPr lang="en-IN" sz="1200" b="0" kern="1200" dirty="0" err="1" smtClean="0">
                <a:solidFill>
                  <a:schemeClr val="tx1"/>
                </a:solidFill>
                <a:latin typeface="+mn-lt"/>
                <a:ea typeface="+mn-ea"/>
                <a:cs typeface="+mn-cs"/>
              </a:rPr>
              <a:t>subarticular</a:t>
            </a:r>
            <a:r>
              <a:rPr lang="en-IN" sz="1200" b="0" kern="1200" dirty="0" smtClean="0">
                <a:solidFill>
                  <a:schemeClr val="tx1"/>
                </a:solidFill>
                <a:latin typeface="+mn-lt"/>
                <a:ea typeface="+mn-ea"/>
                <a:cs typeface="+mn-cs"/>
              </a:rPr>
              <a:t>, lobulated lytic lesion. </a:t>
            </a: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3B4BEEB7-97D6-4D00-9821-D184FA448006}" type="slidenum">
              <a:rPr lang="en-IN" smtClean="0"/>
              <a:t>27</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48.15  Conventional central osteosarcoma. </a:t>
            </a:r>
            <a:r>
              <a:rPr lang="en-IN" sz="1200" b="0" kern="1200" dirty="0" smtClean="0">
                <a:solidFill>
                  <a:schemeClr val="tx1"/>
                </a:solidFill>
                <a:latin typeface="+mn-lt"/>
                <a:ea typeface="+mn-ea"/>
                <a:cs typeface="+mn-cs"/>
              </a:rPr>
              <a:t>(A) AP radiograph of the distal femur showing a classical osteosarcoma with mixed lytic and sclerotic areas, tumour bone formation in the extraosseous mass (arrow), and a proximal Codman's triangle (arrowhead). (B) AP radiograph of the proximal tibia showing dense metaphyseal sclerosis due to an osteoblastic osteosarcoma. </a:t>
            </a:r>
          </a:p>
          <a:p>
            <a:endParaRPr lang="en-IN" dirty="0"/>
          </a:p>
        </p:txBody>
      </p:sp>
      <p:sp>
        <p:nvSpPr>
          <p:cNvPr id="4" name="Slide Number Placeholder 3"/>
          <p:cNvSpPr>
            <a:spLocks noGrp="1"/>
          </p:cNvSpPr>
          <p:nvPr>
            <p:ph type="sldNum" sz="quarter" idx="10"/>
          </p:nvPr>
        </p:nvSpPr>
        <p:spPr/>
        <p:txBody>
          <a:bodyPr/>
          <a:lstStyle/>
          <a:p>
            <a:fld id="{3B4BEEB7-97D6-4D00-9821-D184FA448006}" type="slidenum">
              <a:rPr lang="en-IN" smtClean="0"/>
              <a:t>28</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48.16  Lytic osteosarcoma. </a:t>
            </a:r>
            <a:r>
              <a:rPr lang="en-IN" sz="1200" b="0" kern="1200" dirty="0" smtClean="0">
                <a:solidFill>
                  <a:schemeClr val="tx1"/>
                </a:solidFill>
                <a:latin typeface="+mn-lt"/>
                <a:ea typeface="+mn-ea"/>
                <a:cs typeface="+mn-cs"/>
              </a:rPr>
              <a:t>Lateral radiograph of the distal femur showing a lytic osteosarcoma</a:t>
            </a:r>
            <a:endParaRPr lang="en-IN" b="0" dirty="0"/>
          </a:p>
        </p:txBody>
      </p:sp>
      <p:sp>
        <p:nvSpPr>
          <p:cNvPr id="4" name="Slide Number Placeholder 3"/>
          <p:cNvSpPr>
            <a:spLocks noGrp="1"/>
          </p:cNvSpPr>
          <p:nvPr>
            <p:ph type="sldNum" sz="quarter" idx="10"/>
          </p:nvPr>
        </p:nvSpPr>
        <p:spPr/>
        <p:txBody>
          <a:bodyPr/>
          <a:lstStyle/>
          <a:p>
            <a:fld id="{3B4BEEB7-97D6-4D00-9821-D184FA448006}" type="slidenum">
              <a:rPr lang="en-IN" smtClean="0"/>
              <a:t>29</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48.17  </a:t>
            </a:r>
            <a:r>
              <a:rPr lang="en-IN" sz="1200" b="1" kern="1200" dirty="0" err="1" smtClean="0">
                <a:solidFill>
                  <a:schemeClr val="tx1"/>
                </a:solidFill>
                <a:latin typeface="+mn-lt"/>
                <a:ea typeface="+mn-ea"/>
                <a:cs typeface="+mn-cs"/>
              </a:rPr>
              <a:t>Pseudocystic</a:t>
            </a:r>
            <a:r>
              <a:rPr lang="en-IN" sz="1200" b="1" kern="1200" dirty="0" smtClean="0">
                <a:solidFill>
                  <a:schemeClr val="tx1"/>
                </a:solidFill>
                <a:latin typeface="+mn-lt"/>
                <a:ea typeface="+mn-ea"/>
                <a:cs typeface="+mn-cs"/>
              </a:rPr>
              <a:t> osteosarcoma. </a:t>
            </a:r>
            <a:r>
              <a:rPr lang="en-IN" sz="1200" b="0" kern="1200" dirty="0" smtClean="0">
                <a:solidFill>
                  <a:schemeClr val="tx1"/>
                </a:solidFill>
                <a:latin typeface="+mn-lt"/>
                <a:ea typeface="+mn-ea"/>
                <a:cs typeface="+mn-cs"/>
              </a:rPr>
              <a:t>AP radiograph of the proximal fibula showing an expanded, lytic lesion mimicking an aneurysmal bone cyst. </a:t>
            </a:r>
          </a:p>
          <a:p>
            <a:endParaRPr lang="en-IN" b="0" dirty="0"/>
          </a:p>
        </p:txBody>
      </p:sp>
      <p:sp>
        <p:nvSpPr>
          <p:cNvPr id="4" name="Slide Number Placeholder 3"/>
          <p:cNvSpPr>
            <a:spLocks noGrp="1"/>
          </p:cNvSpPr>
          <p:nvPr>
            <p:ph type="sldNum" sz="quarter" idx="10"/>
          </p:nvPr>
        </p:nvSpPr>
        <p:spPr/>
        <p:txBody>
          <a:bodyPr/>
          <a:lstStyle/>
          <a:p>
            <a:fld id="{3B4BEEB7-97D6-4D00-9821-D184FA448006}" type="slidenum">
              <a:rPr lang="en-IN" smtClean="0"/>
              <a:t>30</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0" kern="1200" dirty="0" smtClean="0">
                <a:solidFill>
                  <a:schemeClr val="tx1"/>
                </a:solidFill>
                <a:latin typeface="+mn-lt"/>
                <a:ea typeface="+mn-ea"/>
                <a:cs typeface="+mn-cs"/>
              </a:rPr>
              <a:t>Figure 47.39  AP radiograph of the proximal tibia showing a </a:t>
            </a:r>
            <a:r>
              <a:rPr lang="en-IN" sz="1200" b="1" kern="1200" dirty="0" smtClean="0">
                <a:solidFill>
                  <a:schemeClr val="tx1"/>
                </a:solidFill>
                <a:latin typeface="+mn-lt"/>
                <a:ea typeface="+mn-ea"/>
                <a:cs typeface="+mn-cs"/>
              </a:rPr>
              <a:t>desmoplastic fibroma</a:t>
            </a:r>
            <a:endParaRPr lang="en-IN" dirty="0"/>
          </a:p>
        </p:txBody>
      </p:sp>
      <p:sp>
        <p:nvSpPr>
          <p:cNvPr id="4" name="Slide Number Placeholder 3"/>
          <p:cNvSpPr>
            <a:spLocks noGrp="1"/>
          </p:cNvSpPr>
          <p:nvPr>
            <p:ph type="sldNum" sz="quarter" idx="10"/>
          </p:nvPr>
        </p:nvSpPr>
        <p:spPr/>
        <p:txBody>
          <a:bodyPr/>
          <a:lstStyle/>
          <a:p>
            <a:fld id="{3B4BEEB7-97D6-4D00-9821-D184FA448006}" type="slidenum">
              <a:rPr lang="en-IN" smtClean="0"/>
              <a:t>4</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48.18  Telangiectatic osteosarcoma. </a:t>
            </a:r>
            <a:r>
              <a:rPr lang="en-IN" sz="1200" b="0" kern="1200" dirty="0" smtClean="0">
                <a:solidFill>
                  <a:schemeClr val="tx1"/>
                </a:solidFill>
                <a:latin typeface="+mn-lt"/>
                <a:ea typeface="+mn-ea"/>
                <a:cs typeface="+mn-cs"/>
              </a:rPr>
              <a:t>AP radiograph of the distal femur showing the classical ‘iron-filing’ type destruction of the cortex. </a:t>
            </a:r>
          </a:p>
          <a:p>
            <a:endParaRPr lang="en-IN" b="0" dirty="0"/>
          </a:p>
        </p:txBody>
      </p:sp>
      <p:sp>
        <p:nvSpPr>
          <p:cNvPr id="4" name="Slide Number Placeholder 3"/>
          <p:cNvSpPr>
            <a:spLocks noGrp="1"/>
          </p:cNvSpPr>
          <p:nvPr>
            <p:ph type="sldNum" sz="quarter" idx="10"/>
          </p:nvPr>
        </p:nvSpPr>
        <p:spPr/>
        <p:txBody>
          <a:bodyPr/>
          <a:lstStyle/>
          <a:p>
            <a:fld id="{3B4BEEB7-97D6-4D00-9821-D184FA448006}" type="slidenum">
              <a:rPr lang="en-IN" smtClean="0"/>
              <a:t>31</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48.19  Low-grade central osteosarcoma. </a:t>
            </a:r>
            <a:r>
              <a:rPr lang="en-IN" sz="1200" b="0" kern="1200" dirty="0" smtClean="0">
                <a:solidFill>
                  <a:schemeClr val="tx1"/>
                </a:solidFill>
                <a:latin typeface="+mn-lt"/>
                <a:ea typeface="+mn-ea"/>
                <a:cs typeface="+mn-cs"/>
              </a:rPr>
              <a:t>AP radiograph of the proximal humerus showing the lytic, </a:t>
            </a:r>
            <a:r>
              <a:rPr lang="en-IN" sz="1200" b="0" kern="1200" dirty="0" err="1" smtClean="0">
                <a:solidFill>
                  <a:schemeClr val="tx1"/>
                </a:solidFill>
                <a:latin typeface="+mn-lt"/>
                <a:ea typeface="+mn-ea"/>
                <a:cs typeface="+mn-cs"/>
              </a:rPr>
              <a:t>trabeculated</a:t>
            </a:r>
            <a:r>
              <a:rPr lang="en-IN" sz="1200" b="0" kern="1200" dirty="0" smtClean="0">
                <a:solidFill>
                  <a:schemeClr val="tx1"/>
                </a:solidFill>
                <a:latin typeface="+mn-lt"/>
                <a:ea typeface="+mn-ea"/>
                <a:cs typeface="+mn-cs"/>
              </a:rPr>
              <a:t> pattern. </a:t>
            </a:r>
          </a:p>
          <a:p>
            <a:r>
              <a:rPr lang="en-IN" sz="1200" b="0" kern="1200" dirty="0" smtClean="0">
                <a:solidFill>
                  <a:schemeClr val="tx1"/>
                </a:solidFill>
                <a:latin typeface="+mn-lt"/>
                <a:ea typeface="+mn-ea"/>
                <a:cs typeface="+mn-cs"/>
              </a:rPr>
              <a:t/>
            </a:r>
            <a:br>
              <a:rPr lang="en-IN" sz="1200" b="0" kern="1200" dirty="0" smtClean="0">
                <a:solidFill>
                  <a:schemeClr val="tx1"/>
                </a:solidFill>
                <a:latin typeface="+mn-lt"/>
                <a:ea typeface="+mn-ea"/>
                <a:cs typeface="+mn-cs"/>
              </a:rPr>
            </a:br>
            <a:endParaRPr lang="en-IN" b="0" dirty="0"/>
          </a:p>
        </p:txBody>
      </p:sp>
      <p:sp>
        <p:nvSpPr>
          <p:cNvPr id="4" name="Slide Number Placeholder 3"/>
          <p:cNvSpPr>
            <a:spLocks noGrp="1"/>
          </p:cNvSpPr>
          <p:nvPr>
            <p:ph type="sldNum" sz="quarter" idx="10"/>
          </p:nvPr>
        </p:nvSpPr>
        <p:spPr/>
        <p:txBody>
          <a:bodyPr/>
          <a:lstStyle/>
          <a:p>
            <a:fld id="{3B4BEEB7-97D6-4D00-9821-D184FA448006}" type="slidenum">
              <a:rPr lang="en-IN" smtClean="0"/>
              <a:t>32</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48.20  </a:t>
            </a:r>
            <a:r>
              <a:rPr lang="en-IN" sz="1200" b="1" kern="1200" dirty="0" err="1" smtClean="0">
                <a:solidFill>
                  <a:schemeClr val="tx1"/>
                </a:solidFill>
                <a:latin typeface="+mn-lt"/>
                <a:ea typeface="+mn-ea"/>
                <a:cs typeface="+mn-cs"/>
              </a:rPr>
              <a:t>Parosteal</a:t>
            </a:r>
            <a:r>
              <a:rPr lang="en-IN" sz="1200" b="1" kern="1200" dirty="0" smtClean="0">
                <a:solidFill>
                  <a:schemeClr val="tx1"/>
                </a:solidFill>
                <a:latin typeface="+mn-lt"/>
                <a:ea typeface="+mn-ea"/>
                <a:cs typeface="+mn-cs"/>
              </a:rPr>
              <a:t> osteosarcoma. (</a:t>
            </a:r>
            <a:r>
              <a:rPr lang="en-IN" sz="1200" b="0" kern="1200" dirty="0" smtClean="0">
                <a:solidFill>
                  <a:schemeClr val="tx1"/>
                </a:solidFill>
                <a:latin typeface="+mn-lt"/>
                <a:ea typeface="+mn-ea"/>
                <a:cs typeface="+mn-cs"/>
              </a:rPr>
              <a:t>A) Lateral radiograph of the knee showing a dense, lobulated mass of bone arising from the posterior distal femur. (B) Axial CT shows a lucent line (arrow) separating the lesion from the underlying cortex. (C) Sagittal T1-weighted spin-echo MR image shows the low SI mass with central intermediate SI (arrow) indicating a region of dedifferentiation to high-grade tumour. Note also the intramedullary extension (arrowhead). </a:t>
            </a:r>
          </a:p>
          <a:p>
            <a:endParaRPr lang="en-IN" dirty="0"/>
          </a:p>
        </p:txBody>
      </p:sp>
      <p:sp>
        <p:nvSpPr>
          <p:cNvPr id="4" name="Slide Number Placeholder 3"/>
          <p:cNvSpPr>
            <a:spLocks noGrp="1"/>
          </p:cNvSpPr>
          <p:nvPr>
            <p:ph type="sldNum" sz="quarter" idx="10"/>
          </p:nvPr>
        </p:nvSpPr>
        <p:spPr/>
        <p:txBody>
          <a:bodyPr/>
          <a:lstStyle/>
          <a:p>
            <a:fld id="{3B4BEEB7-97D6-4D00-9821-D184FA448006}" type="slidenum">
              <a:rPr lang="en-IN" smtClean="0"/>
              <a:t>33</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48.21  Periosteal osteosarcoma. </a:t>
            </a:r>
            <a:r>
              <a:rPr lang="en-IN" sz="1200" b="0" kern="1200" dirty="0" smtClean="0">
                <a:solidFill>
                  <a:schemeClr val="tx1"/>
                </a:solidFill>
                <a:latin typeface="+mn-lt"/>
                <a:ea typeface="+mn-ea"/>
                <a:cs typeface="+mn-cs"/>
              </a:rPr>
              <a:t>(A) AP radiograph of the knee showing a </a:t>
            </a:r>
            <a:r>
              <a:rPr lang="en-IN" sz="1200" b="0" kern="1200" dirty="0" err="1" smtClean="0">
                <a:solidFill>
                  <a:schemeClr val="tx1"/>
                </a:solidFill>
                <a:latin typeface="+mn-lt"/>
                <a:ea typeface="+mn-ea"/>
                <a:cs typeface="+mn-cs"/>
              </a:rPr>
              <a:t>spiculated</a:t>
            </a:r>
            <a:r>
              <a:rPr lang="en-IN" sz="1200" b="0" kern="1200" dirty="0" smtClean="0">
                <a:solidFill>
                  <a:schemeClr val="tx1"/>
                </a:solidFill>
                <a:latin typeface="+mn-lt"/>
                <a:ea typeface="+mn-ea"/>
                <a:cs typeface="+mn-cs"/>
              </a:rPr>
              <a:t> periosteal reaction from the lateral femoral condyle and nodular matrix mineralization. (B) Axial fat-suppressed T2-weighted FSE MR image shows a lobular, </a:t>
            </a:r>
            <a:r>
              <a:rPr lang="en-IN" sz="1200" b="0" kern="1200" dirty="0" err="1" smtClean="0">
                <a:solidFill>
                  <a:schemeClr val="tx1"/>
                </a:solidFill>
                <a:latin typeface="+mn-lt"/>
                <a:ea typeface="+mn-ea"/>
                <a:cs typeface="+mn-cs"/>
              </a:rPr>
              <a:t>hyperintense</a:t>
            </a:r>
            <a:r>
              <a:rPr lang="en-IN" sz="1200" b="0" kern="1200" dirty="0" smtClean="0">
                <a:solidFill>
                  <a:schemeClr val="tx1"/>
                </a:solidFill>
                <a:latin typeface="+mn-lt"/>
                <a:ea typeface="+mn-ea"/>
                <a:cs typeface="+mn-cs"/>
              </a:rPr>
              <a:t> surface lesion consistent with a </a:t>
            </a:r>
            <a:r>
              <a:rPr lang="en-IN" sz="1200" b="0" kern="1200" dirty="0" err="1" smtClean="0">
                <a:solidFill>
                  <a:schemeClr val="tx1"/>
                </a:solidFill>
                <a:latin typeface="+mn-lt"/>
                <a:ea typeface="+mn-ea"/>
                <a:cs typeface="+mn-cs"/>
              </a:rPr>
              <a:t>chondroblastic</a:t>
            </a:r>
            <a:r>
              <a:rPr lang="en-IN" sz="1200" b="0" kern="1200" dirty="0" smtClean="0">
                <a:solidFill>
                  <a:schemeClr val="tx1"/>
                </a:solidFill>
                <a:latin typeface="+mn-lt"/>
                <a:ea typeface="+mn-ea"/>
                <a:cs typeface="+mn-cs"/>
              </a:rPr>
              <a:t> tumour</a:t>
            </a:r>
            <a:endParaRPr lang="en-IN" b="0" dirty="0"/>
          </a:p>
        </p:txBody>
      </p:sp>
      <p:sp>
        <p:nvSpPr>
          <p:cNvPr id="4" name="Slide Number Placeholder 3"/>
          <p:cNvSpPr>
            <a:spLocks noGrp="1"/>
          </p:cNvSpPr>
          <p:nvPr>
            <p:ph type="sldNum" sz="quarter" idx="10"/>
          </p:nvPr>
        </p:nvSpPr>
        <p:spPr/>
        <p:txBody>
          <a:bodyPr/>
          <a:lstStyle/>
          <a:p>
            <a:fld id="{3B4BEEB7-97D6-4D00-9821-D184FA448006}" type="slidenum">
              <a:rPr lang="en-IN" smtClean="0"/>
              <a:t>34</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48.22  High-grade surface osteosarcoma of the proximal tibia. (</a:t>
            </a:r>
            <a:r>
              <a:rPr lang="en-IN" sz="1200" b="0" kern="1200" dirty="0" smtClean="0">
                <a:solidFill>
                  <a:schemeClr val="tx1"/>
                </a:solidFill>
                <a:latin typeface="+mn-lt"/>
                <a:ea typeface="+mn-ea"/>
                <a:cs typeface="+mn-cs"/>
              </a:rPr>
              <a:t>A) AP radiograph shows a vertical periosteal reaction (arrows) arising from the medial metaphysis. (B) Sagittal CT </a:t>
            </a:r>
            <a:r>
              <a:rPr lang="en-IN" sz="1200" b="0" kern="1200" dirty="0" err="1" smtClean="0">
                <a:solidFill>
                  <a:schemeClr val="tx1"/>
                </a:solidFill>
                <a:latin typeface="+mn-lt"/>
                <a:ea typeface="+mn-ea"/>
                <a:cs typeface="+mn-cs"/>
              </a:rPr>
              <a:t>multiplanar</a:t>
            </a:r>
            <a:r>
              <a:rPr lang="en-IN" sz="1200" b="0" kern="1200" dirty="0" smtClean="0">
                <a:solidFill>
                  <a:schemeClr val="tx1"/>
                </a:solidFill>
                <a:latin typeface="+mn-lt"/>
                <a:ea typeface="+mn-ea"/>
                <a:cs typeface="+mn-cs"/>
              </a:rPr>
              <a:t> reconstruction shows the large associated soft tissue component. The features are similar to periosteal osteosarcoma, but more aggressive. </a:t>
            </a:r>
          </a:p>
          <a:p>
            <a:r>
              <a:rPr lang="en-IN" sz="1200" b="0" kern="1200" dirty="0" smtClean="0">
                <a:solidFill>
                  <a:schemeClr val="tx1"/>
                </a:solidFill>
                <a:latin typeface="+mn-lt"/>
                <a:ea typeface="+mn-ea"/>
                <a:cs typeface="+mn-cs"/>
              </a:rPr>
              <a:t/>
            </a:r>
            <a:br>
              <a:rPr lang="en-IN" sz="1200" b="0" kern="1200" dirty="0" smtClean="0">
                <a:solidFill>
                  <a:schemeClr val="tx1"/>
                </a:solidFill>
                <a:latin typeface="+mn-lt"/>
                <a:ea typeface="+mn-ea"/>
                <a:cs typeface="+mn-cs"/>
              </a:rPr>
            </a:br>
            <a:endParaRPr lang="en-IN" b="0" dirty="0"/>
          </a:p>
        </p:txBody>
      </p:sp>
      <p:sp>
        <p:nvSpPr>
          <p:cNvPr id="4" name="Slide Number Placeholder 3"/>
          <p:cNvSpPr>
            <a:spLocks noGrp="1"/>
          </p:cNvSpPr>
          <p:nvPr>
            <p:ph type="sldNum" sz="quarter" idx="10"/>
          </p:nvPr>
        </p:nvSpPr>
        <p:spPr/>
        <p:txBody>
          <a:bodyPr/>
          <a:lstStyle/>
          <a:p>
            <a:fld id="{3B4BEEB7-97D6-4D00-9821-D184FA448006}" type="slidenum">
              <a:rPr lang="en-IN" smtClean="0"/>
              <a:t>35</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48.23  Paget's sarcoma. </a:t>
            </a:r>
            <a:r>
              <a:rPr lang="en-IN" sz="1200" b="0" kern="1200" dirty="0" smtClean="0">
                <a:solidFill>
                  <a:schemeClr val="tx1"/>
                </a:solidFill>
                <a:latin typeface="+mn-lt"/>
                <a:ea typeface="+mn-ea"/>
                <a:cs typeface="+mn-cs"/>
              </a:rPr>
              <a:t>(A) AP radiograph of the proximal femur showing Paget's disease. (B) Axial T1-weighted spin-echo MR image shows an associated large soft tissue mass due to sarcomatous change. </a:t>
            </a:r>
          </a:p>
          <a:p>
            <a:endParaRPr lang="en-IN" dirty="0"/>
          </a:p>
        </p:txBody>
      </p:sp>
      <p:sp>
        <p:nvSpPr>
          <p:cNvPr id="4" name="Slide Number Placeholder 3"/>
          <p:cNvSpPr>
            <a:spLocks noGrp="1"/>
          </p:cNvSpPr>
          <p:nvPr>
            <p:ph type="sldNum" sz="quarter" idx="10"/>
          </p:nvPr>
        </p:nvSpPr>
        <p:spPr/>
        <p:txBody>
          <a:bodyPr/>
          <a:lstStyle/>
          <a:p>
            <a:fld id="{3B4BEEB7-97D6-4D00-9821-D184FA448006}" type="slidenum">
              <a:rPr lang="en-IN" smtClean="0"/>
              <a:t>36</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48.26  Malignant fibrous histiocytoma. </a:t>
            </a:r>
            <a:r>
              <a:rPr lang="en-IN" sz="1200" b="0" kern="1200" dirty="0" smtClean="0">
                <a:solidFill>
                  <a:schemeClr val="tx1"/>
                </a:solidFill>
                <a:latin typeface="+mn-lt"/>
                <a:ea typeface="+mn-ea"/>
                <a:cs typeface="+mn-cs"/>
              </a:rPr>
              <a:t>AP radiograph of the proximal femur showing a moth-eaten destructive lesion with no characteristic features. </a:t>
            </a:r>
          </a:p>
          <a:p>
            <a:r>
              <a:rPr lang="en-IN" sz="1200" b="0" kern="1200" dirty="0" smtClean="0">
                <a:solidFill>
                  <a:schemeClr val="tx1"/>
                </a:solidFill>
                <a:latin typeface="+mn-lt"/>
                <a:ea typeface="+mn-ea"/>
                <a:cs typeface="+mn-cs"/>
              </a:rPr>
              <a:t/>
            </a:r>
            <a:br>
              <a:rPr lang="en-IN" sz="1200" b="0" kern="1200" dirty="0" smtClean="0">
                <a:solidFill>
                  <a:schemeClr val="tx1"/>
                </a:solidFill>
                <a:latin typeface="+mn-lt"/>
                <a:ea typeface="+mn-ea"/>
                <a:cs typeface="+mn-cs"/>
              </a:rPr>
            </a:br>
            <a:endParaRPr lang="en-IN" b="0" dirty="0"/>
          </a:p>
        </p:txBody>
      </p:sp>
      <p:sp>
        <p:nvSpPr>
          <p:cNvPr id="4" name="Slide Number Placeholder 3"/>
          <p:cNvSpPr>
            <a:spLocks noGrp="1"/>
          </p:cNvSpPr>
          <p:nvPr>
            <p:ph type="sldNum" sz="quarter" idx="10"/>
          </p:nvPr>
        </p:nvSpPr>
        <p:spPr/>
        <p:txBody>
          <a:bodyPr/>
          <a:lstStyle/>
          <a:p>
            <a:fld id="{3B4BEEB7-97D6-4D00-9821-D184FA448006}" type="slidenum">
              <a:rPr lang="en-IN" smtClean="0"/>
              <a:t>37</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48.27  Ewing's sarcoma. </a:t>
            </a:r>
            <a:r>
              <a:rPr lang="en-IN" sz="1200" b="0" kern="1200" dirty="0" smtClean="0">
                <a:solidFill>
                  <a:schemeClr val="tx1"/>
                </a:solidFill>
                <a:latin typeface="+mn-lt"/>
                <a:ea typeface="+mn-ea"/>
                <a:cs typeface="+mn-cs"/>
              </a:rPr>
              <a:t>(A) Typical appearance in the proximal humeral </a:t>
            </a:r>
            <a:r>
              <a:rPr lang="en-IN" sz="1200" b="0" kern="1200" dirty="0" err="1" smtClean="0">
                <a:solidFill>
                  <a:schemeClr val="tx1"/>
                </a:solidFill>
                <a:latin typeface="+mn-lt"/>
                <a:ea typeface="+mn-ea"/>
                <a:cs typeface="+mn-cs"/>
              </a:rPr>
              <a:t>metadiaphysis</a:t>
            </a:r>
            <a:r>
              <a:rPr lang="en-IN" sz="1200" b="0" kern="1200" dirty="0" smtClean="0">
                <a:solidFill>
                  <a:schemeClr val="tx1"/>
                </a:solidFill>
                <a:latin typeface="+mn-lt"/>
                <a:ea typeface="+mn-ea"/>
                <a:cs typeface="+mn-cs"/>
              </a:rPr>
              <a:t> with permeative marrow destruction, ‘hair-on-end’ and </a:t>
            </a:r>
            <a:r>
              <a:rPr lang="en-IN" sz="1200" b="0" kern="1200" dirty="0" err="1" smtClean="0">
                <a:solidFill>
                  <a:schemeClr val="tx1"/>
                </a:solidFill>
                <a:latin typeface="+mn-lt"/>
                <a:ea typeface="+mn-ea"/>
                <a:cs typeface="+mn-cs"/>
              </a:rPr>
              <a:t>multilaminated</a:t>
            </a:r>
            <a:r>
              <a:rPr lang="en-IN" sz="1200" b="0" kern="1200" dirty="0" smtClean="0">
                <a:solidFill>
                  <a:schemeClr val="tx1"/>
                </a:solidFill>
                <a:latin typeface="+mn-lt"/>
                <a:ea typeface="+mn-ea"/>
                <a:cs typeface="+mn-cs"/>
              </a:rPr>
              <a:t> periosteal reaction. (B) AP radiograph of the femur showing cortical ‘saucerization’ (arrowheads). (C) AP radiograph of the pelvis showing a sclerotic Ewing's sarcoma of the right ilium (arrows). </a:t>
            </a:r>
          </a:p>
          <a:p>
            <a:endParaRPr lang="en-IN" dirty="0"/>
          </a:p>
        </p:txBody>
      </p:sp>
      <p:sp>
        <p:nvSpPr>
          <p:cNvPr id="4" name="Slide Number Placeholder 3"/>
          <p:cNvSpPr>
            <a:spLocks noGrp="1"/>
          </p:cNvSpPr>
          <p:nvPr>
            <p:ph type="sldNum" sz="quarter" idx="10"/>
          </p:nvPr>
        </p:nvSpPr>
        <p:spPr/>
        <p:txBody>
          <a:bodyPr/>
          <a:lstStyle/>
          <a:p>
            <a:fld id="{3B4BEEB7-97D6-4D00-9821-D184FA448006}" type="slidenum">
              <a:rPr lang="en-IN" smtClean="0"/>
              <a:t>38</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48.28  Ewing's sarcoma of the proximal fibula. </a:t>
            </a:r>
            <a:r>
              <a:rPr lang="en-IN" sz="1200" b="0" kern="1200" dirty="0" smtClean="0">
                <a:solidFill>
                  <a:schemeClr val="tx1"/>
                </a:solidFill>
                <a:latin typeface="+mn-lt"/>
                <a:ea typeface="+mn-ea"/>
                <a:cs typeface="+mn-cs"/>
              </a:rPr>
              <a:t>(A) Coronal T1-weighted spin-echo and (B) axial STIR MR images show a large extraosseous mass (arrows). </a:t>
            </a:r>
          </a:p>
          <a:p>
            <a:r>
              <a:rPr lang="en-IN" sz="1200" b="0" kern="1200" dirty="0" smtClean="0">
                <a:solidFill>
                  <a:schemeClr val="tx1"/>
                </a:solidFill>
                <a:latin typeface="+mn-lt"/>
                <a:ea typeface="+mn-ea"/>
                <a:cs typeface="+mn-cs"/>
              </a:rPr>
              <a:t/>
            </a:r>
            <a:br>
              <a:rPr lang="en-IN" sz="1200" b="0" kern="1200" dirty="0" smtClean="0">
                <a:solidFill>
                  <a:schemeClr val="tx1"/>
                </a:solidFill>
                <a:latin typeface="+mn-lt"/>
                <a:ea typeface="+mn-ea"/>
                <a:cs typeface="+mn-cs"/>
              </a:rPr>
            </a:br>
            <a:endParaRPr lang="en-IN" b="0" dirty="0"/>
          </a:p>
        </p:txBody>
      </p:sp>
      <p:sp>
        <p:nvSpPr>
          <p:cNvPr id="4" name="Slide Number Placeholder 3"/>
          <p:cNvSpPr>
            <a:spLocks noGrp="1"/>
          </p:cNvSpPr>
          <p:nvPr>
            <p:ph type="sldNum" sz="quarter" idx="10"/>
          </p:nvPr>
        </p:nvSpPr>
        <p:spPr/>
        <p:txBody>
          <a:bodyPr/>
          <a:lstStyle/>
          <a:p>
            <a:fld id="{3B4BEEB7-97D6-4D00-9821-D184FA448006}" type="slidenum">
              <a:rPr lang="en-IN" smtClean="0"/>
              <a:t>39</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48.29  Primary lymphoma of bone. </a:t>
            </a:r>
            <a:r>
              <a:rPr lang="en-IN" sz="1200" b="0" kern="1200" dirty="0" smtClean="0">
                <a:solidFill>
                  <a:schemeClr val="tx1"/>
                </a:solidFill>
                <a:latin typeface="+mn-lt"/>
                <a:ea typeface="+mn-ea"/>
                <a:cs typeface="+mn-cs"/>
              </a:rPr>
              <a:t>(A) AP radiograph of the proximal humerus shows a permeative destructive lesion in the </a:t>
            </a:r>
            <a:r>
              <a:rPr lang="en-IN" sz="1200" b="0" kern="1200" dirty="0" err="1" smtClean="0">
                <a:solidFill>
                  <a:schemeClr val="tx1"/>
                </a:solidFill>
                <a:latin typeface="+mn-lt"/>
                <a:ea typeface="+mn-ea"/>
                <a:cs typeface="+mn-cs"/>
              </a:rPr>
              <a:t>metadiaphysis</a:t>
            </a:r>
            <a:r>
              <a:rPr lang="en-IN" sz="1200" b="0" kern="1200" dirty="0" smtClean="0">
                <a:solidFill>
                  <a:schemeClr val="tx1"/>
                </a:solidFill>
                <a:latin typeface="+mn-lt"/>
                <a:ea typeface="+mn-ea"/>
                <a:cs typeface="+mn-cs"/>
              </a:rPr>
              <a:t>. (B) Axial CT in a patient with primary bone lymphoma of the left ilium shows multiple sequestra. (C) Coronal T1-weighted spin-echo MRI of the proximal humerus shows a large soft tissue extension</a:t>
            </a:r>
            <a:endParaRPr lang="en-IN" b="0" dirty="0"/>
          </a:p>
        </p:txBody>
      </p:sp>
      <p:sp>
        <p:nvSpPr>
          <p:cNvPr id="4" name="Slide Number Placeholder 3"/>
          <p:cNvSpPr>
            <a:spLocks noGrp="1"/>
          </p:cNvSpPr>
          <p:nvPr>
            <p:ph type="sldNum" sz="quarter" idx="10"/>
          </p:nvPr>
        </p:nvSpPr>
        <p:spPr/>
        <p:txBody>
          <a:bodyPr/>
          <a:lstStyle/>
          <a:p>
            <a:fld id="{3B4BEEB7-97D6-4D00-9821-D184FA448006}" type="slidenum">
              <a:rPr lang="en-IN" smtClean="0"/>
              <a:t>40</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47.40  Cortical desmoid (</a:t>
            </a:r>
            <a:r>
              <a:rPr lang="en-IN" sz="1200" b="1" kern="1200" dirty="0" err="1" smtClean="0">
                <a:solidFill>
                  <a:schemeClr val="tx1"/>
                </a:solidFill>
                <a:latin typeface="+mn-lt"/>
                <a:ea typeface="+mn-ea"/>
                <a:cs typeface="+mn-cs"/>
              </a:rPr>
              <a:t>Bufkin</a:t>
            </a:r>
            <a:r>
              <a:rPr lang="en-IN" sz="1200" b="1" kern="1200" dirty="0" smtClean="0">
                <a:solidFill>
                  <a:schemeClr val="tx1"/>
                </a:solidFill>
                <a:latin typeface="+mn-lt"/>
                <a:ea typeface="+mn-ea"/>
                <a:cs typeface="+mn-cs"/>
              </a:rPr>
              <a:t> lesion). </a:t>
            </a:r>
            <a:r>
              <a:rPr lang="en-IN" sz="1200" b="0" kern="1200" dirty="0" smtClean="0">
                <a:solidFill>
                  <a:schemeClr val="tx1"/>
                </a:solidFill>
                <a:latin typeface="+mn-lt"/>
                <a:ea typeface="+mn-ea"/>
                <a:cs typeface="+mn-cs"/>
              </a:rPr>
              <a:t>(A) AP radiograph of the knee showing a distal femoral metaphyseal cortical desmoid (arrow) appearing as a poorly defined lytic lesion. (B) Sagittal T1-weighted MRI showing the lesion (arrow) at the site of origin of the medial head of gastrocnemius (arrowhead). </a:t>
            </a:r>
          </a:p>
          <a:p>
            <a:r>
              <a:rPr lang="en-IN" sz="1200" b="0" kern="1200" dirty="0" smtClean="0">
                <a:solidFill>
                  <a:schemeClr val="tx1"/>
                </a:solidFill>
                <a:latin typeface="+mn-lt"/>
                <a:ea typeface="+mn-ea"/>
                <a:cs typeface="+mn-cs"/>
              </a:rPr>
              <a:t/>
            </a:r>
            <a:br>
              <a:rPr lang="en-IN" sz="1200" b="0" kern="1200" dirty="0" smtClean="0">
                <a:solidFill>
                  <a:schemeClr val="tx1"/>
                </a:solidFill>
                <a:latin typeface="+mn-lt"/>
                <a:ea typeface="+mn-ea"/>
                <a:cs typeface="+mn-cs"/>
              </a:rPr>
            </a:br>
            <a:endParaRPr lang="en-IN" b="0" dirty="0"/>
          </a:p>
        </p:txBody>
      </p:sp>
      <p:sp>
        <p:nvSpPr>
          <p:cNvPr id="4" name="Slide Number Placeholder 3"/>
          <p:cNvSpPr>
            <a:spLocks noGrp="1"/>
          </p:cNvSpPr>
          <p:nvPr>
            <p:ph type="sldNum" sz="quarter" idx="10"/>
          </p:nvPr>
        </p:nvSpPr>
        <p:spPr/>
        <p:txBody>
          <a:bodyPr/>
          <a:lstStyle/>
          <a:p>
            <a:fld id="{3B4BEEB7-97D6-4D00-9821-D184FA448006}" type="slidenum">
              <a:rPr lang="en-IN" smtClean="0"/>
              <a:t>5</a:t>
            </a:fld>
            <a:endParaRPr lang="en-I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48.30  Sacral chordoma. </a:t>
            </a:r>
            <a:r>
              <a:rPr lang="en-IN" sz="1200" b="0" kern="1200" dirty="0" smtClean="0">
                <a:solidFill>
                  <a:schemeClr val="tx1"/>
                </a:solidFill>
                <a:latin typeface="+mn-lt"/>
                <a:ea typeface="+mn-ea"/>
                <a:cs typeface="+mn-cs"/>
              </a:rPr>
              <a:t>AP radiograph of the sacrum shows a central, lytic destructive lesion (arrows). </a:t>
            </a:r>
            <a:endParaRPr lang="en-IN" sz="1200" b="0" kern="120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IN" sz="1200" b="0" kern="1200" smtClean="0">
                <a:solidFill>
                  <a:schemeClr val="tx1"/>
                </a:solidFill>
                <a:latin typeface="+mn-lt"/>
                <a:ea typeface="+mn-ea"/>
                <a:cs typeface="+mn-cs"/>
              </a:rPr>
              <a:t>CT </a:t>
            </a:r>
            <a:r>
              <a:rPr lang="en-IN" sz="1200" b="0" kern="1200" dirty="0" smtClean="0">
                <a:solidFill>
                  <a:schemeClr val="tx1"/>
                </a:solidFill>
                <a:latin typeface="+mn-lt"/>
                <a:ea typeface="+mn-ea"/>
                <a:cs typeface="+mn-cs"/>
              </a:rPr>
              <a:t>shows a predominantly lytic mass with small foci of calcification. </a:t>
            </a:r>
          </a:p>
          <a:p>
            <a:endParaRPr lang="en-IN" b="0" dirty="0"/>
          </a:p>
        </p:txBody>
      </p:sp>
      <p:sp>
        <p:nvSpPr>
          <p:cNvPr id="4" name="Slide Number Placeholder 3"/>
          <p:cNvSpPr>
            <a:spLocks noGrp="1"/>
          </p:cNvSpPr>
          <p:nvPr>
            <p:ph type="sldNum" sz="quarter" idx="10"/>
          </p:nvPr>
        </p:nvSpPr>
        <p:spPr/>
        <p:txBody>
          <a:bodyPr/>
          <a:lstStyle/>
          <a:p>
            <a:fld id="{3B4BEEB7-97D6-4D00-9821-D184FA448006}" type="slidenum">
              <a:rPr lang="en-IN" smtClean="0"/>
              <a:t>41</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47.41  Haemangioma of bone. </a:t>
            </a:r>
            <a:r>
              <a:rPr lang="en-IN" sz="1200" b="0" kern="1200" dirty="0" smtClean="0">
                <a:solidFill>
                  <a:schemeClr val="tx1"/>
                </a:solidFill>
                <a:latin typeface="+mn-lt"/>
                <a:ea typeface="+mn-ea"/>
                <a:cs typeface="+mn-cs"/>
              </a:rPr>
              <a:t>(A) Coned lateral radiograph of the </a:t>
            </a:r>
            <a:r>
              <a:rPr lang="en-IN" sz="1200" b="0" kern="1200" dirty="0" err="1" smtClean="0">
                <a:solidFill>
                  <a:schemeClr val="tx1"/>
                </a:solidFill>
                <a:latin typeface="+mn-lt"/>
                <a:ea typeface="+mn-ea"/>
                <a:cs typeface="+mn-cs"/>
              </a:rPr>
              <a:t>thoraco</a:t>
            </a:r>
            <a:r>
              <a:rPr lang="en-IN" sz="1200" b="0" kern="1200" dirty="0" smtClean="0">
                <a:solidFill>
                  <a:schemeClr val="tx1"/>
                </a:solidFill>
                <a:latin typeface="+mn-lt"/>
                <a:ea typeface="+mn-ea"/>
                <a:cs typeface="+mn-cs"/>
              </a:rPr>
              <a:t>-lumbar junction showing a diffuse haemangioma of the T12 vertebral body. (B) AP radiograph of the little finger metacarpal showing a haemangioma with multiple </a:t>
            </a:r>
            <a:r>
              <a:rPr lang="en-IN" sz="1200" b="0" kern="1200" dirty="0" err="1" smtClean="0">
                <a:solidFill>
                  <a:schemeClr val="tx1"/>
                </a:solidFill>
                <a:latin typeface="+mn-lt"/>
                <a:ea typeface="+mn-ea"/>
                <a:cs typeface="+mn-cs"/>
              </a:rPr>
              <a:t>intraosseous</a:t>
            </a:r>
            <a:r>
              <a:rPr lang="en-IN" sz="1200" b="0" kern="1200" dirty="0" smtClean="0">
                <a:solidFill>
                  <a:schemeClr val="tx1"/>
                </a:solidFill>
                <a:latin typeface="+mn-lt"/>
                <a:ea typeface="+mn-ea"/>
                <a:cs typeface="+mn-cs"/>
              </a:rPr>
              <a:t> vascular channels. </a:t>
            </a:r>
          </a:p>
          <a:p>
            <a:endParaRPr lang="en-IN" dirty="0"/>
          </a:p>
        </p:txBody>
      </p:sp>
      <p:sp>
        <p:nvSpPr>
          <p:cNvPr id="4" name="Slide Number Placeholder 3"/>
          <p:cNvSpPr>
            <a:spLocks noGrp="1"/>
          </p:cNvSpPr>
          <p:nvPr>
            <p:ph type="sldNum" sz="quarter" idx="10"/>
          </p:nvPr>
        </p:nvSpPr>
        <p:spPr/>
        <p:txBody>
          <a:bodyPr/>
          <a:lstStyle/>
          <a:p>
            <a:fld id="{3B4BEEB7-97D6-4D00-9821-D184FA448006}" type="slidenum">
              <a:rPr lang="en-IN" smtClean="0"/>
              <a:t>6</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47.42  Haemangioma of bone</a:t>
            </a:r>
            <a:r>
              <a:rPr lang="en-IN" sz="1200" b="0" kern="1200" dirty="0" smtClean="0">
                <a:solidFill>
                  <a:schemeClr val="tx1"/>
                </a:solidFill>
                <a:latin typeface="+mn-lt"/>
                <a:ea typeface="+mn-ea"/>
                <a:cs typeface="+mn-cs"/>
              </a:rPr>
              <a:t>. (A) Axial CT through the L3 vertebra showing a haemangioma with fatty matrix and thickened primary trabeculae. (B) Sagittal T1-weighted MRI of the lumbar spine showing a haemangioma of L5 with high SI due to fat. (C) Axial T2-weighted fast spin-echo MRI showing typical features of a vertebral haemangioma in the right side of L2. </a:t>
            </a:r>
          </a:p>
          <a:p>
            <a:endParaRPr lang="en-IN" dirty="0"/>
          </a:p>
        </p:txBody>
      </p:sp>
      <p:sp>
        <p:nvSpPr>
          <p:cNvPr id="4" name="Slide Number Placeholder 3"/>
          <p:cNvSpPr>
            <a:spLocks noGrp="1"/>
          </p:cNvSpPr>
          <p:nvPr>
            <p:ph type="sldNum" sz="quarter" idx="10"/>
          </p:nvPr>
        </p:nvSpPr>
        <p:spPr/>
        <p:txBody>
          <a:bodyPr/>
          <a:lstStyle/>
          <a:p>
            <a:fld id="{3B4BEEB7-97D6-4D00-9821-D184FA448006}" type="slidenum">
              <a:rPr lang="en-IN" smtClean="0"/>
              <a:t>7</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0" kern="1200" dirty="0" smtClean="0">
                <a:solidFill>
                  <a:schemeClr val="tx1"/>
                </a:solidFill>
                <a:latin typeface="+mn-lt"/>
                <a:ea typeface="+mn-ea"/>
                <a:cs typeface="+mn-cs"/>
              </a:rPr>
              <a:t>Figure 47.43  Coronal CT </a:t>
            </a:r>
            <a:r>
              <a:rPr lang="en-IN" sz="1200" b="0" kern="1200" dirty="0" err="1" smtClean="0">
                <a:solidFill>
                  <a:schemeClr val="tx1"/>
                </a:solidFill>
                <a:latin typeface="+mn-lt"/>
                <a:ea typeface="+mn-ea"/>
                <a:cs typeface="+mn-cs"/>
              </a:rPr>
              <a:t>multiplanar</a:t>
            </a:r>
            <a:r>
              <a:rPr lang="en-IN" sz="1200" b="0" kern="1200" dirty="0" smtClean="0">
                <a:solidFill>
                  <a:schemeClr val="tx1"/>
                </a:solidFill>
                <a:latin typeface="+mn-lt"/>
                <a:ea typeface="+mn-ea"/>
                <a:cs typeface="+mn-cs"/>
              </a:rPr>
              <a:t> reconstruction showing a </a:t>
            </a:r>
            <a:r>
              <a:rPr lang="en-IN" sz="1200" b="1" kern="1200" dirty="0" smtClean="0">
                <a:solidFill>
                  <a:schemeClr val="tx1"/>
                </a:solidFill>
                <a:latin typeface="+mn-lt"/>
                <a:ea typeface="+mn-ea"/>
                <a:cs typeface="+mn-cs"/>
              </a:rPr>
              <a:t>haemangioma of the skull vault. </a:t>
            </a: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3B4BEEB7-97D6-4D00-9821-D184FA448006}" type="slidenum">
              <a:rPr lang="en-IN" smtClean="0"/>
              <a:t>8</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0" kern="1200" dirty="0" smtClean="0">
                <a:solidFill>
                  <a:schemeClr val="tx1"/>
                </a:solidFill>
                <a:latin typeface="+mn-lt"/>
                <a:ea typeface="+mn-ea"/>
                <a:cs typeface="+mn-cs"/>
              </a:rPr>
              <a:t>Figure 47.44  Coronal oblique CT </a:t>
            </a:r>
            <a:r>
              <a:rPr lang="en-IN" sz="1200" b="0" kern="1200" dirty="0" err="1" smtClean="0">
                <a:solidFill>
                  <a:schemeClr val="tx1"/>
                </a:solidFill>
                <a:latin typeface="+mn-lt"/>
                <a:ea typeface="+mn-ea"/>
                <a:cs typeface="+mn-cs"/>
              </a:rPr>
              <a:t>multiplanar</a:t>
            </a:r>
            <a:r>
              <a:rPr lang="en-IN" sz="1200" b="0" kern="1200" dirty="0" smtClean="0">
                <a:solidFill>
                  <a:schemeClr val="tx1"/>
                </a:solidFill>
                <a:latin typeface="+mn-lt"/>
                <a:ea typeface="+mn-ea"/>
                <a:cs typeface="+mn-cs"/>
              </a:rPr>
              <a:t> reconstruction showing </a:t>
            </a:r>
            <a:r>
              <a:rPr lang="en-IN" sz="1200" b="1" kern="1200" dirty="0" smtClean="0">
                <a:solidFill>
                  <a:schemeClr val="tx1"/>
                </a:solidFill>
                <a:latin typeface="+mn-lt"/>
                <a:ea typeface="+mn-ea"/>
                <a:cs typeface="+mn-cs"/>
              </a:rPr>
              <a:t>angiomatosis affecting the vertebrae and adjacent ribs. </a:t>
            </a:r>
            <a:r>
              <a:rPr lang="en-IN" sz="1200" b="0" kern="1200" dirty="0" smtClean="0">
                <a:solidFill>
                  <a:schemeClr val="tx1"/>
                </a:solidFill>
                <a:latin typeface="+mn-lt"/>
                <a:ea typeface="+mn-ea"/>
                <a:cs typeface="+mn-cs"/>
              </a:rPr>
              <a:t>Cystic angiomatosis</a:t>
            </a:r>
            <a:r>
              <a:rPr lang="en-IN" sz="1200" b="0" kern="1200" baseline="30000" dirty="0" smtClean="0">
                <a:solidFill>
                  <a:schemeClr val="tx1"/>
                </a:solidFill>
                <a:latin typeface="+mn-lt"/>
                <a:ea typeface="+mn-ea"/>
                <a:cs typeface="+mn-cs"/>
              </a:rPr>
              <a:t>[55]</a:t>
            </a:r>
            <a:r>
              <a:rPr lang="en-IN" sz="1200" b="1" kern="1200" dirty="0" smtClean="0">
                <a:solidFill>
                  <a:schemeClr val="tx1"/>
                </a:solidFill>
                <a:latin typeface="+mn-lt"/>
                <a:ea typeface="+mn-ea"/>
                <a:cs typeface="+mn-cs"/>
              </a:rPr>
              <a:t> </a:t>
            </a:r>
          </a:p>
          <a:p>
            <a:r>
              <a:rPr lang="en-IN" sz="1200" b="1" kern="1200" dirty="0" smtClean="0">
                <a:solidFill>
                  <a:schemeClr val="tx1"/>
                </a:solidFill>
                <a:latin typeface="+mn-lt"/>
                <a:ea typeface="+mn-ea"/>
                <a:cs typeface="+mn-cs"/>
              </a:rPr>
              <a:t>Cystic angiomatosis </a:t>
            </a:r>
            <a:r>
              <a:rPr lang="en-IN" sz="1200" b="0" kern="1200" dirty="0" smtClean="0">
                <a:solidFill>
                  <a:schemeClr val="tx1"/>
                </a:solidFill>
                <a:latin typeface="+mn-lt"/>
                <a:ea typeface="+mn-ea"/>
                <a:cs typeface="+mn-cs"/>
              </a:rPr>
              <a:t>is a multifocal condition of either blood or lymphatic vessels. The age at presentation is variable, although 50% are diagnosed before the age of 20 years. Most patients present in adolescence due to pain and swelling as a result of enlargement of viscera, especially the spleen. Skeletal lesions are usually discovered incidentally unless pathological fracture occurs. Diffuse skeletal angiomatosis embraces these cases but covers a wider spectrum of angiomatous lesions.</a:t>
            </a:r>
          </a:p>
          <a:p>
            <a:r>
              <a:rPr lang="en-IN" sz="1200" b="1" kern="1200" dirty="0" smtClean="0">
                <a:solidFill>
                  <a:schemeClr val="tx1"/>
                </a:solidFill>
                <a:latin typeface="+mn-lt"/>
                <a:ea typeface="+mn-ea"/>
                <a:cs typeface="+mn-cs"/>
              </a:rPr>
              <a:t>Radiological features </a:t>
            </a:r>
          </a:p>
          <a:p>
            <a:r>
              <a:rPr lang="en-IN" sz="1200" b="0" kern="1200" dirty="0" smtClean="0">
                <a:solidFill>
                  <a:schemeClr val="tx1"/>
                </a:solidFill>
                <a:latin typeface="+mn-lt"/>
                <a:ea typeface="+mn-ea"/>
                <a:cs typeface="+mn-cs"/>
              </a:rPr>
              <a:t>Numerous lytic lesions are present, especially in the ribs ( Fig. 47.44 ) and pelvis. The disease is centripetal in its distribution, with few lesions occurring distal to the elbow or knee. Individual lesions are round or oval with a fine sclerotic rim, although mainly sclerotic lesions have been reported. The prognosis of the disease is unrelated to the bone lesions and is worse with visceral involvement. In a proportion of patients with cystic </a:t>
            </a:r>
            <a:r>
              <a:rPr lang="en-IN" sz="1200" b="0" kern="1200" dirty="0" err="1" smtClean="0">
                <a:solidFill>
                  <a:schemeClr val="tx1"/>
                </a:solidFill>
                <a:latin typeface="+mn-lt"/>
                <a:ea typeface="+mn-ea"/>
                <a:cs typeface="+mn-cs"/>
              </a:rPr>
              <a:t>lymphangiomatosis</a:t>
            </a:r>
            <a:r>
              <a:rPr lang="en-IN" sz="1200" b="0" kern="1200" dirty="0" smtClean="0">
                <a:solidFill>
                  <a:schemeClr val="tx1"/>
                </a:solidFill>
                <a:latin typeface="+mn-lt"/>
                <a:ea typeface="+mn-ea"/>
                <a:cs typeface="+mn-cs"/>
              </a:rPr>
              <a:t>, chylous pleural effusions may develop.</a:t>
            </a:r>
          </a:p>
          <a:p>
            <a:endParaRPr lang="en-IN" sz="1200" b="1" kern="1200" dirty="0" smtClean="0">
              <a:solidFill>
                <a:schemeClr val="tx1"/>
              </a:solidFill>
              <a:latin typeface="+mn-lt"/>
              <a:ea typeface="+mn-ea"/>
              <a:cs typeface="+mn-cs"/>
            </a:endParaRP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3B4BEEB7-97D6-4D00-9821-D184FA448006}" type="slidenum">
              <a:rPr lang="en-IN" smtClean="0"/>
              <a:t>9</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47.45  Gorham's disease of the fibula. </a:t>
            </a:r>
            <a:r>
              <a:rPr lang="en-IN" sz="1200" b="0" kern="1200" dirty="0" smtClean="0">
                <a:solidFill>
                  <a:schemeClr val="tx1"/>
                </a:solidFill>
                <a:latin typeface="+mn-lt"/>
                <a:ea typeface="+mn-ea"/>
                <a:cs typeface="+mn-cs"/>
              </a:rPr>
              <a:t>AP radiograph showing extensive lytic destruction of the fibular metaphysis and diaphysis. Massive osteolysis </a:t>
            </a:r>
            <a:r>
              <a:rPr lang="en-IN" sz="1200" b="1" kern="1200" dirty="0" smtClean="0">
                <a:solidFill>
                  <a:schemeClr val="tx1"/>
                </a:solidFill>
                <a:latin typeface="+mn-lt"/>
                <a:ea typeface="+mn-ea"/>
                <a:cs typeface="+mn-cs"/>
              </a:rPr>
              <a:t>(Gorham's disease, vanishing bone disease) </a:t>
            </a:r>
          </a:p>
          <a:p>
            <a:r>
              <a:rPr lang="en-IN" sz="1200" b="0" kern="1200" dirty="0" smtClean="0">
                <a:solidFill>
                  <a:schemeClr val="tx1"/>
                </a:solidFill>
                <a:latin typeface="+mn-lt"/>
                <a:ea typeface="+mn-ea"/>
                <a:cs typeface="+mn-cs"/>
              </a:rPr>
              <a:t>This rare, non-inheritable disorder has also been called ‘</a:t>
            </a:r>
            <a:r>
              <a:rPr lang="en-IN" sz="1200" b="0" kern="1200" dirty="0" err="1" smtClean="0">
                <a:solidFill>
                  <a:schemeClr val="tx1"/>
                </a:solidFill>
                <a:latin typeface="+mn-lt"/>
                <a:ea typeface="+mn-ea"/>
                <a:cs typeface="+mn-cs"/>
              </a:rPr>
              <a:t>haemangiomatosis</a:t>
            </a:r>
            <a:r>
              <a:rPr lang="en-IN" sz="1200" b="0" kern="1200" dirty="0" smtClean="0">
                <a:solidFill>
                  <a:schemeClr val="tx1"/>
                </a:solidFill>
                <a:latin typeface="+mn-lt"/>
                <a:ea typeface="+mn-ea"/>
                <a:cs typeface="+mn-cs"/>
              </a:rPr>
              <a:t>’. It predominates in children and young adults and is characterized by a non-malignant proliferation of vascular or lymphatic structures of bone, which results in progressive bony destruction, often with extension into surrounding soft tissues. Commonly affected sites include the shoulder region, mandible and pelvis. Progressive resorption of a single bone occurs, but paired bones, several contiguous ribs and segments of the spine have also been affected. Spontaneous arrest is rarely reported.</a:t>
            </a:r>
          </a:p>
          <a:p>
            <a:r>
              <a:rPr lang="en-IN" sz="1200" b="0" kern="1200" dirty="0" smtClean="0">
                <a:solidFill>
                  <a:schemeClr val="tx1"/>
                </a:solidFill>
                <a:latin typeface="+mn-lt"/>
                <a:ea typeface="+mn-ea"/>
                <a:cs typeface="+mn-cs"/>
              </a:rPr>
              <a:t>Radiological features </a:t>
            </a:r>
          </a:p>
          <a:p>
            <a:r>
              <a:rPr lang="en-IN" sz="1200" b="0" kern="1200" dirty="0" smtClean="0">
                <a:solidFill>
                  <a:schemeClr val="tx1"/>
                </a:solidFill>
                <a:latin typeface="+mn-lt"/>
                <a:ea typeface="+mn-ea"/>
                <a:cs typeface="+mn-cs"/>
              </a:rPr>
              <a:t>Purely lytic destruction of the metaphysis or diaphysis of a long bone with associated cortical erosion is seen ( Fig. 47.45 ). Subsequent pathological fracture produces little or no callus and no attempt at healing. Further resorption produces tapering of the bone ends. When the spine or thorax is involved, life may be threatened by the relentless bone destruction. Only complete excision of the affected bone can halt the progress of the disease. CT and MRI</a:t>
            </a:r>
            <a:r>
              <a:rPr lang="en-IN" sz="1200" b="0" kern="1200" baseline="30000" dirty="0" smtClean="0">
                <a:solidFill>
                  <a:schemeClr val="tx1"/>
                </a:solidFill>
                <a:latin typeface="+mn-lt"/>
                <a:ea typeface="+mn-ea"/>
                <a:cs typeface="+mn-cs"/>
              </a:rPr>
              <a:t>[56]</a:t>
            </a:r>
            <a:r>
              <a:rPr lang="en-IN" sz="1200" b="0" kern="1200" dirty="0" smtClean="0">
                <a:solidFill>
                  <a:schemeClr val="tx1"/>
                </a:solidFill>
                <a:latin typeface="+mn-lt"/>
                <a:ea typeface="+mn-ea"/>
                <a:cs typeface="+mn-cs"/>
              </a:rPr>
              <a:t> are useful in delineating the local extent of the lesion but do not show any characteristic appearances except for the absence of a major soft tissue mass.</a:t>
            </a:r>
          </a:p>
          <a:p>
            <a:pPr marL="0" marR="0" indent="0" algn="l" defTabSz="914400" rtl="0" eaLnBrk="1" fontAlgn="auto" latinLnBrk="0" hangingPunct="1">
              <a:lnSpc>
                <a:spcPct val="100000"/>
              </a:lnSpc>
              <a:spcBef>
                <a:spcPts val="0"/>
              </a:spcBef>
              <a:spcAft>
                <a:spcPts val="0"/>
              </a:spcAft>
              <a:buClrTx/>
              <a:buSzTx/>
              <a:buFontTx/>
              <a:buNone/>
              <a:tabLst/>
              <a:defRPr/>
            </a:pPr>
            <a:endParaRPr lang="en-IN" sz="1200" b="0" kern="1200" dirty="0" smtClean="0">
              <a:solidFill>
                <a:schemeClr val="tx1"/>
              </a:solidFill>
              <a:latin typeface="+mn-lt"/>
              <a:ea typeface="+mn-ea"/>
              <a:cs typeface="+mn-cs"/>
            </a:endParaRPr>
          </a:p>
          <a:p>
            <a:endParaRPr lang="en-IN" b="0" dirty="0"/>
          </a:p>
        </p:txBody>
      </p:sp>
      <p:sp>
        <p:nvSpPr>
          <p:cNvPr id="4" name="Slide Number Placeholder 3"/>
          <p:cNvSpPr>
            <a:spLocks noGrp="1"/>
          </p:cNvSpPr>
          <p:nvPr>
            <p:ph type="sldNum" sz="quarter" idx="10"/>
          </p:nvPr>
        </p:nvSpPr>
        <p:spPr/>
        <p:txBody>
          <a:bodyPr/>
          <a:lstStyle/>
          <a:p>
            <a:fld id="{3B4BEEB7-97D6-4D00-9821-D184FA448006}" type="slidenum">
              <a:rPr lang="en-IN" smtClean="0"/>
              <a:t>10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SPOTS</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p:cNvPicPr>
            <a:picLocks noGrp="1" noChangeAspect="1" noChangeArrowheads="1"/>
          </p:cNvPicPr>
          <p:nvPr>
            <p:ph idx="1"/>
          </p:nvPr>
        </p:nvPicPr>
        <p:blipFill>
          <a:blip r:embed="rId3"/>
          <a:srcRect/>
          <a:stretch>
            <a:fillRect/>
          </a:stretch>
        </p:blipFill>
        <p:spPr bwMode="auto">
          <a:xfrm>
            <a:off x="3276600" y="214169"/>
            <a:ext cx="2285999" cy="6439433"/>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42" name="Picture 2"/>
          <p:cNvPicPr>
            <a:picLocks noGrp="1" noChangeAspect="1" noChangeArrowheads="1"/>
          </p:cNvPicPr>
          <p:nvPr>
            <p:ph idx="1"/>
          </p:nvPr>
        </p:nvPicPr>
        <p:blipFill>
          <a:blip r:embed="rId3"/>
          <a:srcRect/>
          <a:stretch>
            <a:fillRect/>
          </a:stretch>
        </p:blipFill>
        <p:spPr bwMode="auto">
          <a:xfrm>
            <a:off x="113279" y="2057400"/>
            <a:ext cx="8842963" cy="3581400"/>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1266" name="Picture 2"/>
          <p:cNvPicPr>
            <a:picLocks noGrp="1" noChangeAspect="1" noChangeArrowheads="1"/>
          </p:cNvPicPr>
          <p:nvPr>
            <p:ph idx="1"/>
          </p:nvPr>
        </p:nvPicPr>
        <p:blipFill>
          <a:blip r:embed="rId3"/>
          <a:srcRect/>
          <a:stretch>
            <a:fillRect/>
          </a:stretch>
        </p:blipFill>
        <p:spPr bwMode="auto">
          <a:xfrm>
            <a:off x="2362200" y="128308"/>
            <a:ext cx="3886199" cy="656822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2290" name="Picture 2"/>
          <p:cNvPicPr>
            <a:picLocks noGrp="1" noChangeAspect="1" noChangeArrowheads="1"/>
          </p:cNvPicPr>
          <p:nvPr>
            <p:ph idx="1"/>
          </p:nvPr>
        </p:nvPicPr>
        <p:blipFill>
          <a:blip r:embed="rId3"/>
          <a:srcRect/>
          <a:stretch>
            <a:fillRect/>
          </a:stretch>
        </p:blipFill>
        <p:spPr bwMode="auto">
          <a:xfrm>
            <a:off x="3200400" y="300585"/>
            <a:ext cx="2438400" cy="633350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3314" name="Picture 2"/>
          <p:cNvPicPr>
            <a:picLocks noGrp="1" noChangeAspect="1" noChangeArrowheads="1"/>
          </p:cNvPicPr>
          <p:nvPr>
            <p:ph idx="1"/>
          </p:nvPr>
        </p:nvPicPr>
        <p:blipFill>
          <a:blip r:embed="rId3"/>
          <a:srcRect/>
          <a:stretch>
            <a:fillRect/>
          </a:stretch>
        </p:blipFill>
        <p:spPr bwMode="auto">
          <a:xfrm>
            <a:off x="2916252" y="1600200"/>
            <a:ext cx="3311496" cy="4525963"/>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4338" name="Picture 2"/>
          <p:cNvPicPr>
            <a:picLocks noGrp="1" noChangeAspect="1" noChangeArrowheads="1"/>
          </p:cNvPicPr>
          <p:nvPr>
            <p:ph idx="1"/>
          </p:nvPr>
        </p:nvPicPr>
        <p:blipFill>
          <a:blip r:embed="rId3"/>
          <a:srcRect/>
          <a:stretch>
            <a:fillRect/>
          </a:stretch>
        </p:blipFill>
        <p:spPr bwMode="auto">
          <a:xfrm>
            <a:off x="3562672" y="93698"/>
            <a:ext cx="2228528" cy="6459502"/>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5362" name="Picture 2"/>
          <p:cNvPicPr>
            <a:picLocks noGrp="1" noChangeAspect="1" noChangeArrowheads="1"/>
          </p:cNvPicPr>
          <p:nvPr>
            <p:ph idx="1"/>
          </p:nvPr>
        </p:nvPicPr>
        <p:blipFill>
          <a:blip r:embed="rId3"/>
          <a:srcRect/>
          <a:stretch>
            <a:fillRect/>
          </a:stretch>
        </p:blipFill>
        <p:spPr bwMode="auto">
          <a:xfrm>
            <a:off x="2819400" y="25370"/>
            <a:ext cx="3048000" cy="6674454"/>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6386" name="Picture 2"/>
          <p:cNvPicPr>
            <a:picLocks noGrp="1" noChangeAspect="1" noChangeArrowheads="1"/>
          </p:cNvPicPr>
          <p:nvPr>
            <p:ph idx="1"/>
          </p:nvPr>
        </p:nvPicPr>
        <p:blipFill>
          <a:blip r:embed="rId3"/>
          <a:srcRect/>
          <a:stretch>
            <a:fillRect/>
          </a:stretch>
        </p:blipFill>
        <p:spPr bwMode="auto">
          <a:xfrm>
            <a:off x="1846833" y="609600"/>
            <a:ext cx="5696967" cy="5516563"/>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7410" name="Picture 2"/>
          <p:cNvPicPr>
            <a:picLocks noGrp="1" noChangeAspect="1" noChangeArrowheads="1"/>
          </p:cNvPicPr>
          <p:nvPr>
            <p:ph idx="1"/>
          </p:nvPr>
        </p:nvPicPr>
        <p:blipFill>
          <a:blip r:embed="rId3"/>
          <a:srcRect/>
          <a:stretch>
            <a:fillRect/>
          </a:stretch>
        </p:blipFill>
        <p:spPr bwMode="auto">
          <a:xfrm>
            <a:off x="2931338" y="1600200"/>
            <a:ext cx="3281323" cy="4525963"/>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8434" name="Picture 2"/>
          <p:cNvPicPr>
            <a:picLocks noGrp="1" noChangeAspect="1" noChangeArrowheads="1"/>
          </p:cNvPicPr>
          <p:nvPr>
            <p:ph idx="1"/>
          </p:nvPr>
        </p:nvPicPr>
        <p:blipFill>
          <a:blip r:embed="rId3"/>
          <a:srcRect/>
          <a:stretch>
            <a:fillRect/>
          </a:stretch>
        </p:blipFill>
        <p:spPr bwMode="auto">
          <a:xfrm>
            <a:off x="2874764" y="1600200"/>
            <a:ext cx="3394472" cy="4525963"/>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3"/>
          <a:srcRect/>
          <a:stretch>
            <a:fillRect/>
          </a:stretch>
        </p:blipFill>
        <p:spPr bwMode="auto">
          <a:xfrm>
            <a:off x="1524000" y="1600200"/>
            <a:ext cx="2964506" cy="4525963"/>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4724400" y="2209800"/>
            <a:ext cx="3541553" cy="3476625"/>
          </a:xfrm>
          <a:prstGeom prst="rect">
            <a:avLst/>
          </a:prstGeom>
          <a:noFill/>
          <a:ln w="9525">
            <a:noFill/>
            <a:miter lim="800000"/>
            <a:headEnd/>
            <a:tailEnd/>
          </a:ln>
          <a:effectLst/>
        </p:spPr>
      </p:pic>
      <p:sp>
        <p:nvSpPr>
          <p:cNvPr id="6" name="TextBox 5"/>
          <p:cNvSpPr txBox="1"/>
          <p:nvPr/>
        </p:nvSpPr>
        <p:spPr>
          <a:xfrm>
            <a:off x="4800600" y="5943600"/>
            <a:ext cx="3505200" cy="369332"/>
          </a:xfrm>
          <a:prstGeom prst="rect">
            <a:avLst/>
          </a:prstGeom>
          <a:noFill/>
        </p:spPr>
        <p:txBody>
          <a:bodyPr wrap="square" rtlCol="0">
            <a:spAutoFit/>
          </a:bodyPr>
          <a:lstStyle/>
          <a:p>
            <a:r>
              <a:rPr lang="en-IN" dirty="0" smtClean="0"/>
              <a:t>Axial T2-weighted MRI </a:t>
            </a:r>
            <a:endParaRPr lang="en-IN"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9458" name="Picture 2"/>
          <p:cNvPicPr>
            <a:picLocks noGrp="1" noChangeAspect="1" noChangeArrowheads="1"/>
          </p:cNvPicPr>
          <p:nvPr>
            <p:ph idx="1"/>
          </p:nvPr>
        </p:nvPicPr>
        <p:blipFill>
          <a:blip r:embed="rId3"/>
          <a:srcRect/>
          <a:stretch>
            <a:fillRect/>
          </a:stretch>
        </p:blipFill>
        <p:spPr bwMode="auto">
          <a:xfrm>
            <a:off x="2984141" y="1600200"/>
            <a:ext cx="3175717" cy="4525963"/>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482" name="Picture 2"/>
          <p:cNvPicPr>
            <a:picLocks noGrp="1" noChangeAspect="1" noChangeArrowheads="1"/>
          </p:cNvPicPr>
          <p:nvPr>
            <p:ph idx="1"/>
          </p:nvPr>
        </p:nvPicPr>
        <p:blipFill>
          <a:blip r:embed="rId3"/>
          <a:srcRect/>
          <a:stretch>
            <a:fillRect/>
          </a:stretch>
        </p:blipFill>
        <p:spPr bwMode="auto">
          <a:xfrm>
            <a:off x="3251927" y="1600200"/>
            <a:ext cx="2640145" cy="4525963"/>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1506" name="Picture 2"/>
          <p:cNvPicPr>
            <a:picLocks noGrp="1" noChangeAspect="1" noChangeArrowheads="1"/>
          </p:cNvPicPr>
          <p:nvPr>
            <p:ph idx="1"/>
          </p:nvPr>
        </p:nvPicPr>
        <p:blipFill>
          <a:blip r:embed="rId3"/>
          <a:srcRect/>
          <a:stretch>
            <a:fillRect/>
          </a:stretch>
        </p:blipFill>
        <p:spPr bwMode="auto">
          <a:xfrm>
            <a:off x="3636634" y="1600200"/>
            <a:ext cx="1870731" cy="4525963"/>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2530" name="Picture 2"/>
          <p:cNvPicPr>
            <a:picLocks noGrp="1" noChangeAspect="1" noChangeArrowheads="1"/>
          </p:cNvPicPr>
          <p:nvPr>
            <p:ph idx="1"/>
          </p:nvPr>
        </p:nvPicPr>
        <p:blipFill>
          <a:blip r:embed="rId3"/>
          <a:srcRect/>
          <a:stretch>
            <a:fillRect/>
          </a:stretch>
        </p:blipFill>
        <p:spPr bwMode="auto">
          <a:xfrm>
            <a:off x="3104833" y="1600200"/>
            <a:ext cx="2934333" cy="4525963"/>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3554" name="Picture 2"/>
          <p:cNvPicPr>
            <a:picLocks noGrp="1" noChangeAspect="1" noChangeArrowheads="1"/>
          </p:cNvPicPr>
          <p:nvPr>
            <p:ph idx="1"/>
          </p:nvPr>
        </p:nvPicPr>
        <p:blipFill>
          <a:blip r:embed="rId3"/>
          <a:srcRect/>
          <a:stretch>
            <a:fillRect/>
          </a:stretch>
        </p:blipFill>
        <p:spPr bwMode="auto">
          <a:xfrm>
            <a:off x="103869" y="1752600"/>
            <a:ext cx="8887731" cy="3110706"/>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4578" name="Picture 2"/>
          <p:cNvPicPr>
            <a:picLocks noGrp="1" noChangeAspect="1" noChangeArrowheads="1"/>
          </p:cNvPicPr>
          <p:nvPr>
            <p:ph idx="1"/>
          </p:nvPr>
        </p:nvPicPr>
        <p:blipFill>
          <a:blip r:embed="rId3"/>
          <a:srcRect/>
          <a:stretch>
            <a:fillRect/>
          </a:stretch>
        </p:blipFill>
        <p:spPr bwMode="auto">
          <a:xfrm>
            <a:off x="1714500" y="1686719"/>
            <a:ext cx="5715000" cy="4352925"/>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5602" name="Picture 2"/>
          <p:cNvPicPr>
            <a:picLocks noGrp="1" noChangeAspect="1" noChangeArrowheads="1"/>
          </p:cNvPicPr>
          <p:nvPr>
            <p:ph idx="1"/>
          </p:nvPr>
        </p:nvPicPr>
        <p:blipFill>
          <a:blip r:embed="rId3"/>
          <a:srcRect/>
          <a:stretch>
            <a:fillRect/>
          </a:stretch>
        </p:blipFill>
        <p:spPr bwMode="auto">
          <a:xfrm>
            <a:off x="1714500" y="2067719"/>
            <a:ext cx="5715000" cy="3590925"/>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6626" name="Picture 2"/>
          <p:cNvPicPr>
            <a:picLocks noGrp="1" noChangeAspect="1" noChangeArrowheads="1"/>
          </p:cNvPicPr>
          <p:nvPr>
            <p:ph idx="1"/>
          </p:nvPr>
        </p:nvPicPr>
        <p:blipFill>
          <a:blip r:embed="rId3"/>
          <a:srcRect/>
          <a:stretch>
            <a:fillRect/>
          </a:stretch>
        </p:blipFill>
        <p:spPr bwMode="auto">
          <a:xfrm>
            <a:off x="2754071" y="1600200"/>
            <a:ext cx="3635857" cy="4525963"/>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7650" name="Picture 2"/>
          <p:cNvPicPr>
            <a:picLocks noGrp="1" noChangeAspect="1" noChangeArrowheads="1"/>
          </p:cNvPicPr>
          <p:nvPr>
            <p:ph idx="1"/>
          </p:nvPr>
        </p:nvPicPr>
        <p:blipFill>
          <a:blip r:embed="rId3"/>
          <a:srcRect/>
          <a:stretch>
            <a:fillRect/>
          </a:stretch>
        </p:blipFill>
        <p:spPr bwMode="auto">
          <a:xfrm>
            <a:off x="1714500" y="1615281"/>
            <a:ext cx="5715000" cy="44958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8674" name="Picture 2"/>
          <p:cNvPicPr>
            <a:picLocks noGrp="1" noChangeAspect="1" noChangeArrowheads="1"/>
          </p:cNvPicPr>
          <p:nvPr>
            <p:ph idx="1"/>
          </p:nvPr>
        </p:nvPicPr>
        <p:blipFill>
          <a:blip r:embed="rId3"/>
          <a:srcRect/>
          <a:stretch>
            <a:fillRect/>
          </a:stretch>
        </p:blipFill>
        <p:spPr bwMode="auto">
          <a:xfrm>
            <a:off x="3172723" y="1600200"/>
            <a:ext cx="2798554" cy="4525963"/>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3"/>
          <a:srcRect/>
          <a:stretch>
            <a:fillRect/>
          </a:stretch>
        </p:blipFill>
        <p:spPr bwMode="auto">
          <a:xfrm>
            <a:off x="2984141" y="1600200"/>
            <a:ext cx="3175717" cy="4525963"/>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9698" name="Picture 2"/>
          <p:cNvPicPr>
            <a:picLocks noGrp="1" noChangeAspect="1" noChangeArrowheads="1"/>
          </p:cNvPicPr>
          <p:nvPr>
            <p:ph idx="1"/>
          </p:nvPr>
        </p:nvPicPr>
        <p:blipFill>
          <a:blip r:embed="rId3"/>
          <a:srcRect/>
          <a:stretch>
            <a:fillRect/>
          </a:stretch>
        </p:blipFill>
        <p:spPr bwMode="auto">
          <a:xfrm>
            <a:off x="2833276" y="1600200"/>
            <a:ext cx="3477448" cy="4525963"/>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22" name="Picture 2"/>
          <p:cNvPicPr>
            <a:picLocks noGrp="1" noChangeAspect="1" noChangeArrowheads="1"/>
          </p:cNvPicPr>
          <p:nvPr>
            <p:ph idx="1"/>
          </p:nvPr>
        </p:nvPicPr>
        <p:blipFill>
          <a:blip r:embed="rId3"/>
          <a:srcRect/>
          <a:stretch>
            <a:fillRect/>
          </a:stretch>
        </p:blipFill>
        <p:spPr bwMode="auto">
          <a:xfrm>
            <a:off x="3267014" y="1600200"/>
            <a:ext cx="2609972" cy="4525963"/>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1746" name="Picture 2"/>
          <p:cNvPicPr>
            <a:picLocks noGrp="1" noChangeAspect="1" noChangeArrowheads="1"/>
          </p:cNvPicPr>
          <p:nvPr>
            <p:ph idx="1"/>
          </p:nvPr>
        </p:nvPicPr>
        <p:blipFill>
          <a:blip r:embed="rId3"/>
          <a:srcRect/>
          <a:stretch>
            <a:fillRect/>
          </a:stretch>
        </p:blipFill>
        <p:spPr bwMode="auto">
          <a:xfrm>
            <a:off x="3006771" y="1600200"/>
            <a:ext cx="3130458" cy="4525963"/>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2770" name="Picture 2"/>
          <p:cNvPicPr>
            <a:picLocks noGrp="1" noChangeAspect="1" noChangeArrowheads="1"/>
          </p:cNvPicPr>
          <p:nvPr>
            <p:ph idx="1"/>
          </p:nvPr>
        </p:nvPicPr>
        <p:blipFill>
          <a:blip r:embed="rId3"/>
          <a:srcRect/>
          <a:stretch>
            <a:fillRect/>
          </a:stretch>
        </p:blipFill>
        <p:spPr bwMode="auto">
          <a:xfrm>
            <a:off x="1295400" y="228600"/>
            <a:ext cx="5943600" cy="6356792"/>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3794" name="Picture 2"/>
          <p:cNvPicPr>
            <a:picLocks noGrp="1" noChangeAspect="1" noChangeArrowheads="1"/>
          </p:cNvPicPr>
          <p:nvPr>
            <p:ph idx="1"/>
          </p:nvPr>
        </p:nvPicPr>
        <p:blipFill>
          <a:blip r:embed="rId3"/>
          <a:srcRect/>
          <a:stretch>
            <a:fillRect/>
          </a:stretch>
        </p:blipFill>
        <p:spPr bwMode="auto">
          <a:xfrm>
            <a:off x="1714500" y="2486819"/>
            <a:ext cx="5715000" cy="2752725"/>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4818" name="Picture 2"/>
          <p:cNvPicPr>
            <a:picLocks noGrp="1" noChangeAspect="1" noChangeArrowheads="1"/>
          </p:cNvPicPr>
          <p:nvPr>
            <p:ph idx="1"/>
          </p:nvPr>
        </p:nvPicPr>
        <p:blipFill>
          <a:blip r:embed="rId3"/>
          <a:srcRect/>
          <a:stretch>
            <a:fillRect/>
          </a:stretch>
        </p:blipFill>
        <p:spPr bwMode="auto">
          <a:xfrm>
            <a:off x="1714500" y="1605756"/>
            <a:ext cx="5715000" cy="451485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5842" name="Picture 2"/>
          <p:cNvPicPr>
            <a:picLocks noGrp="1" noChangeAspect="1" noChangeArrowheads="1"/>
          </p:cNvPicPr>
          <p:nvPr>
            <p:ph idx="1"/>
          </p:nvPr>
        </p:nvPicPr>
        <p:blipFill>
          <a:blip r:embed="rId3"/>
          <a:srcRect/>
          <a:stretch>
            <a:fillRect/>
          </a:stretch>
        </p:blipFill>
        <p:spPr bwMode="auto">
          <a:xfrm>
            <a:off x="1714500" y="1791494"/>
            <a:ext cx="5715000" cy="4143375"/>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6866" name="Picture 2"/>
          <p:cNvPicPr>
            <a:picLocks noGrp="1" noChangeAspect="1" noChangeArrowheads="1"/>
          </p:cNvPicPr>
          <p:nvPr>
            <p:ph idx="1"/>
          </p:nvPr>
        </p:nvPicPr>
        <p:blipFill>
          <a:blip r:embed="rId3"/>
          <a:srcRect/>
          <a:stretch>
            <a:fillRect/>
          </a:stretch>
        </p:blipFill>
        <p:spPr bwMode="auto">
          <a:xfrm>
            <a:off x="2950196" y="1600200"/>
            <a:ext cx="3243607" cy="4525963"/>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7890" name="Picture 2"/>
          <p:cNvPicPr>
            <a:picLocks noGrp="1" noChangeAspect="1" noChangeArrowheads="1"/>
          </p:cNvPicPr>
          <p:nvPr>
            <p:ph idx="1"/>
          </p:nvPr>
        </p:nvPicPr>
        <p:blipFill>
          <a:blip r:embed="rId3"/>
          <a:srcRect/>
          <a:stretch>
            <a:fillRect/>
          </a:stretch>
        </p:blipFill>
        <p:spPr bwMode="auto">
          <a:xfrm>
            <a:off x="109104" y="1066800"/>
            <a:ext cx="8958696" cy="4106069"/>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8914" name="Picture 2"/>
          <p:cNvPicPr>
            <a:picLocks noGrp="1" noChangeAspect="1" noChangeArrowheads="1"/>
          </p:cNvPicPr>
          <p:nvPr>
            <p:ph idx="1"/>
          </p:nvPr>
        </p:nvPicPr>
        <p:blipFill>
          <a:blip r:embed="rId3"/>
          <a:srcRect/>
          <a:stretch>
            <a:fillRect/>
          </a:stretch>
        </p:blipFill>
        <p:spPr bwMode="auto">
          <a:xfrm>
            <a:off x="1714500" y="2305844"/>
            <a:ext cx="5715000" cy="3114675"/>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3"/>
          <a:srcRect/>
          <a:stretch>
            <a:fillRect/>
          </a:stretch>
        </p:blipFill>
        <p:spPr bwMode="auto">
          <a:xfrm>
            <a:off x="3342446" y="1600200"/>
            <a:ext cx="2459107" cy="4525963"/>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9938" name="Picture 2"/>
          <p:cNvPicPr>
            <a:picLocks noGrp="1" noChangeAspect="1" noChangeArrowheads="1"/>
          </p:cNvPicPr>
          <p:nvPr>
            <p:ph idx="1"/>
          </p:nvPr>
        </p:nvPicPr>
        <p:blipFill>
          <a:blip r:embed="rId3"/>
          <a:srcRect/>
          <a:stretch>
            <a:fillRect/>
          </a:stretch>
        </p:blipFill>
        <p:spPr bwMode="auto">
          <a:xfrm>
            <a:off x="990601" y="74138"/>
            <a:ext cx="6781799" cy="6612254"/>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62" name="Picture 2"/>
          <p:cNvPicPr>
            <a:picLocks noGrp="1" noChangeAspect="1" noChangeArrowheads="1"/>
          </p:cNvPicPr>
          <p:nvPr>
            <p:ph idx="1"/>
          </p:nvPr>
        </p:nvPicPr>
        <p:blipFill>
          <a:blip r:embed="rId3"/>
          <a:srcRect/>
          <a:stretch>
            <a:fillRect/>
          </a:stretch>
        </p:blipFill>
        <p:spPr bwMode="auto">
          <a:xfrm>
            <a:off x="0" y="0"/>
            <a:ext cx="4928453" cy="4525963"/>
          </a:xfrm>
          <a:prstGeom prst="rect">
            <a:avLst/>
          </a:prstGeom>
          <a:noFill/>
          <a:ln w="9525">
            <a:noFill/>
            <a:miter lim="800000"/>
            <a:headEnd/>
            <a:tailEnd/>
          </a:ln>
          <a:effectLst/>
        </p:spPr>
      </p:pic>
      <p:sp>
        <p:nvSpPr>
          <p:cNvPr id="40964" name="AutoShape 4" descr="mk:@MSITStore:C:\MY%20DOCUMENTS\ACADEMIC\books\GENERAL\Graninger%205th%20edition\GADR5.chm::/HTML/f4-u1.0-B978-0-443-10163-2..50051-8..gr31.jpg"/>
          <p:cNvSpPr>
            <a:spLocks noChangeAspect="1" noChangeArrowheads="1"/>
          </p:cNvSpPr>
          <p:nvPr/>
        </p:nvSpPr>
        <p:spPr bwMode="auto">
          <a:xfrm>
            <a:off x="155575" y="-2414588"/>
            <a:ext cx="5715000" cy="5038726"/>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40965" name="Picture 5"/>
          <p:cNvPicPr>
            <a:picLocks noChangeAspect="1" noChangeArrowheads="1"/>
          </p:cNvPicPr>
          <p:nvPr/>
        </p:nvPicPr>
        <p:blipFill>
          <a:blip r:embed="rId4"/>
          <a:srcRect/>
          <a:stretch>
            <a:fillRect/>
          </a:stretch>
        </p:blipFill>
        <p:spPr bwMode="auto">
          <a:xfrm>
            <a:off x="4876801" y="3086735"/>
            <a:ext cx="4191000" cy="3695065"/>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3"/>
          <a:srcRect/>
          <a:stretch>
            <a:fillRect/>
          </a:stretch>
        </p:blipFill>
        <p:spPr bwMode="auto">
          <a:xfrm>
            <a:off x="1714500" y="1620044"/>
            <a:ext cx="5715000" cy="4486275"/>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3"/>
          <a:srcRect/>
          <a:stretch>
            <a:fillRect/>
          </a:stretch>
        </p:blipFill>
        <p:spPr bwMode="auto">
          <a:xfrm>
            <a:off x="1714500" y="1658144"/>
            <a:ext cx="5715000" cy="4410075"/>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3"/>
          <a:srcRect/>
          <a:stretch>
            <a:fillRect/>
          </a:stretch>
        </p:blipFill>
        <p:spPr bwMode="auto">
          <a:xfrm>
            <a:off x="2399030" y="457200"/>
            <a:ext cx="4535170" cy="5668963"/>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3"/>
          <a:srcRect/>
          <a:stretch>
            <a:fillRect/>
          </a:stretch>
        </p:blipFill>
        <p:spPr bwMode="auto">
          <a:xfrm>
            <a:off x="1714500" y="1834356"/>
            <a:ext cx="5715000" cy="405765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p:cNvPicPr>
            <a:picLocks noGrp="1" noChangeAspect="1" noChangeArrowheads="1"/>
          </p:cNvPicPr>
          <p:nvPr>
            <p:ph idx="1"/>
          </p:nvPr>
        </p:nvPicPr>
        <p:blipFill>
          <a:blip r:embed="rId3"/>
          <a:srcRect/>
          <a:stretch>
            <a:fillRect/>
          </a:stretch>
        </p:blipFill>
        <p:spPr bwMode="auto">
          <a:xfrm>
            <a:off x="2369364" y="1600200"/>
            <a:ext cx="4405271" cy="4525963"/>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TotalTime>
  <Words>124</Words>
  <Application>Microsoft Office PowerPoint</Application>
  <PresentationFormat>On-screen Show (4:3)</PresentationFormat>
  <Paragraphs>112</Paragraphs>
  <Slides>41</Slides>
  <Notes>40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SPOTS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SPOTS</dc:title>
  <dc:creator>DR.Rakesh Gupta</dc:creator>
  <cp:lastModifiedBy>gh</cp:lastModifiedBy>
  <cp:revision>11</cp:revision>
  <dcterms:created xsi:type="dcterms:W3CDTF">2006-08-16T00:00:00Z</dcterms:created>
  <dcterms:modified xsi:type="dcterms:W3CDTF">2010-08-12T07:23:45Z</dcterms:modified>
</cp:coreProperties>
</file>