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454" autoAdjust="0"/>
  </p:normalViewPr>
  <p:slideViewPr>
    <p:cSldViewPr>
      <p:cViewPr varScale="1">
        <p:scale>
          <a:sx n="56" d="100"/>
          <a:sy n="56" d="100"/>
        </p:scale>
        <p:origin x="-15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432E5-3D12-44D9-B21D-F13FD0CA7981}" type="datetimeFigureOut">
              <a:rPr lang="en-US" smtClean="0"/>
              <a:t>8/11/2010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51650-4015-4C5D-9D5E-22F6FD9DC5DC}"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72.10  Periportal lymphoma. </a:t>
            </a:r>
            <a:r>
              <a:rPr lang="en-IN" sz="1200" b="0" kern="1200" dirty="0" smtClean="0">
                <a:solidFill>
                  <a:schemeClr val="tx1"/>
                </a:solidFill>
                <a:latin typeface="+mn-lt"/>
                <a:ea typeface="+mn-ea"/>
                <a:cs typeface="+mn-cs"/>
              </a:rPr>
              <a:t>(A) Contrast-enhanced CT in a child with NHL, showing infiltration of low-density lymphomatous tissue from the porta hepatis, encasing the main portal vein, extending alongside the right portal vein. A solitary focal abnormality is seen posteriorly within the liver.(B) A follow-up after chemotherapy shows complete resolution of the disease.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72.22  Primary non-Hodgkin's lymphoma of bone. </a:t>
            </a:r>
            <a:r>
              <a:rPr lang="en-IN" sz="1200" b="0" kern="1200" dirty="0" smtClean="0">
                <a:solidFill>
                  <a:schemeClr val="tx1"/>
                </a:solidFill>
                <a:latin typeface="+mn-lt"/>
                <a:ea typeface="+mn-ea"/>
                <a:cs typeface="+mn-cs"/>
              </a:rPr>
              <a:t>Plain radiograph of the humerus of a 14-year-old child showing a poorly defined sclerotic lesion in the proximal humerus. Further investigation revealed no other sites of lymphomatous disease.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72.24  Cerebral non-Hodgkin's lymphoma</a:t>
            </a:r>
            <a:r>
              <a:rPr lang="en-IN" sz="1200" b="0" kern="1200" dirty="0" smtClean="0">
                <a:solidFill>
                  <a:schemeClr val="tx1"/>
                </a:solidFill>
                <a:latin typeface="+mn-lt"/>
                <a:ea typeface="+mn-ea"/>
                <a:cs typeface="+mn-cs"/>
              </a:rPr>
              <a:t>. (A) T1-weighted (TR = 500, TE = 16) sagittal MRI showing a mass of low signal intensity within the right parietal lobe. (B) This enhances intensely following intravenous administration of gadolinium-DTPA and can be seen to be causing marked mass effect with compression of the right lateral ventricle on (C), an axial T2-weighted (TR = 3800, TE = 95) image</a:t>
            </a:r>
            <a:r>
              <a:rPr lang="en-IN" sz="1200" b="1" kern="1200" dirty="0" smtClean="0">
                <a:solidFill>
                  <a:schemeClr val="tx1"/>
                </a:solidFill>
                <a:latin typeface="+mn-lt"/>
                <a:ea typeface="+mn-ea"/>
                <a:cs typeface="+mn-cs"/>
              </a:rPr>
              <a:t>. </a:t>
            </a:r>
            <a:endParaRPr lang="en-IN"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551650-4015-4C5D-9D5E-22F6FD9DC5DC}"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72.25  Meningeal deposits in lymphoma. </a:t>
            </a:r>
            <a:r>
              <a:rPr lang="en-IN" sz="1200" b="0" kern="1200" dirty="0" smtClean="0">
                <a:solidFill>
                  <a:schemeClr val="tx1"/>
                </a:solidFill>
                <a:latin typeface="+mn-lt"/>
                <a:ea typeface="+mn-ea"/>
                <a:cs typeface="+mn-cs"/>
              </a:rPr>
              <a:t>(A) Sagittal T1-weighted MRI (TR = 500, TE = 14) showing a well-defined lesion within the dura due to a lymphomatous deposit within the meninges. (B) The lesion is also clearly seen on a fast spin-echo T2-weighted image (TR = 6000, TE = 95/Ef).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72.26  Lymphomatous infiltration of the spinal canal. </a:t>
            </a:r>
            <a:r>
              <a:rPr lang="en-IN" sz="1200" b="0" kern="1200" dirty="0" smtClean="0">
                <a:solidFill>
                  <a:schemeClr val="tx1"/>
                </a:solidFill>
                <a:latin typeface="+mn-lt"/>
                <a:ea typeface="+mn-ea"/>
                <a:cs typeface="+mn-cs"/>
              </a:rPr>
              <a:t>T1-weighted (TR = 800, TE = 12) MRI showing a mass of intermediate to high signal intensity in the paravertebral soft tissues, extending into the vertebral body and into the spinal canal. The mass is displacing the theca.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72.27  Bilateral orbital lymphoma. </a:t>
            </a:r>
            <a:r>
              <a:rPr lang="en-IN" sz="1200" b="0" kern="1200" dirty="0" smtClean="0">
                <a:solidFill>
                  <a:schemeClr val="tx1"/>
                </a:solidFill>
                <a:latin typeface="+mn-lt"/>
                <a:ea typeface="+mn-ea"/>
                <a:cs typeface="+mn-cs"/>
              </a:rPr>
              <a:t>T1-weighted MRI in the axial plane demonstrating bilateral orbital masses arising in the region of the lacrimal glands.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551650-4015-4C5D-9D5E-22F6FD9DC5DC}"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73.1  Splenomegaly. </a:t>
            </a:r>
            <a:r>
              <a:rPr lang="en-IN" sz="1200" b="0" kern="1200" dirty="0" smtClean="0">
                <a:solidFill>
                  <a:schemeClr val="tx1"/>
                </a:solidFill>
                <a:latin typeface="+mn-lt"/>
                <a:ea typeface="+mn-ea"/>
                <a:cs typeface="+mn-cs"/>
              </a:rPr>
              <a:t>Plain radiograph showing the splenic outline in a patient with splenomegaly due to chronic myeloid leukaemia.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73.9  Multiple splenic </a:t>
            </a:r>
            <a:r>
              <a:rPr lang="en-IN" sz="1200" b="1" kern="1200" dirty="0" err="1" smtClean="0">
                <a:solidFill>
                  <a:schemeClr val="tx1"/>
                </a:solidFill>
                <a:latin typeface="+mn-lt"/>
                <a:ea typeface="+mn-ea"/>
                <a:cs typeface="+mn-cs"/>
              </a:rPr>
              <a:t>haemangiomata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Contrast-enhanced CT shows multiple poorly enhancing lesions in the spleen. On the (B) axial T1-weighted spin-echo no lesions can be seen but the (C) T2-weighted fast-spin-echo shows multiple </a:t>
            </a:r>
            <a:r>
              <a:rPr lang="en-IN" sz="1200" b="0" kern="1200" dirty="0" err="1" smtClean="0">
                <a:solidFill>
                  <a:schemeClr val="tx1"/>
                </a:solidFill>
                <a:latin typeface="+mn-lt"/>
                <a:ea typeface="+mn-ea"/>
                <a:cs typeface="+mn-cs"/>
              </a:rPr>
              <a:t>haemangiomata</a:t>
            </a:r>
            <a:r>
              <a:rPr lang="en-IN" sz="1200" b="0" kern="1200" dirty="0" smtClean="0">
                <a:solidFill>
                  <a:schemeClr val="tx1"/>
                </a:solidFill>
                <a:latin typeface="+mn-lt"/>
                <a:ea typeface="+mn-ea"/>
                <a:cs typeface="+mn-cs"/>
              </a:rPr>
              <a:t> with the typical high signal intensity. Dynamic breath-hold T1-weighted spoiled gradient-echo images acquired (D) before, (E) immediately after, (F) 60 s after and (G) 3 minutes after bolus injection of intravenous gadolinium shows the typical enhancement pattern for haemangioma. On the early phase images, there is peripheral enhancement of the lesions and the delayed image shows the haemangioma to be </a:t>
            </a:r>
            <a:r>
              <a:rPr lang="en-IN" sz="1200" b="0" kern="1200" dirty="0" err="1" smtClean="0">
                <a:solidFill>
                  <a:schemeClr val="tx1"/>
                </a:solidFill>
                <a:latin typeface="+mn-lt"/>
                <a:ea typeface="+mn-ea"/>
                <a:cs typeface="+mn-cs"/>
              </a:rPr>
              <a:t>isointense</a:t>
            </a:r>
            <a:r>
              <a:rPr lang="en-IN" sz="1200" b="0" kern="1200" dirty="0" smtClean="0">
                <a:solidFill>
                  <a:schemeClr val="tx1"/>
                </a:solidFill>
                <a:latin typeface="+mn-lt"/>
                <a:ea typeface="+mn-ea"/>
                <a:cs typeface="+mn-cs"/>
              </a:rPr>
              <a:t> to the rest of the spleen.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73.10  Lymphoma. </a:t>
            </a:r>
            <a:r>
              <a:rPr lang="en-IN" sz="1200" b="0" kern="1200" dirty="0" smtClean="0">
                <a:solidFill>
                  <a:schemeClr val="tx1"/>
                </a:solidFill>
                <a:latin typeface="+mn-lt"/>
                <a:ea typeface="+mn-ea"/>
                <a:cs typeface="+mn-cs"/>
              </a:rPr>
              <a:t>(A) Ultrasound and (B) contrast-enhanced CT in a patient with non-Hodgkin's lymphoma involving the spleen. The ultrasound shows a large spleen (arrows) with multiple, poorly defined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lesions. On the CT, enlarged intra-abdominal lymph nodes (arrows) can also be seen</a:t>
            </a:r>
            <a:r>
              <a:rPr lang="en-IN" sz="1200" b="1" kern="1200" dirty="0" smtClean="0">
                <a:solidFill>
                  <a:schemeClr val="tx1"/>
                </a:solidFill>
                <a:latin typeface="+mn-lt"/>
                <a:ea typeface="+mn-ea"/>
                <a:cs typeface="+mn-cs"/>
              </a:rPr>
              <a:t>. </a:t>
            </a:r>
            <a:endParaRPr lang="en-IN"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551650-4015-4C5D-9D5E-22F6FD9DC5DC}"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73.11  Lymphoma. </a:t>
            </a:r>
            <a:r>
              <a:rPr lang="en-IN" sz="1200" b="0" kern="1200" dirty="0" smtClean="0">
                <a:solidFill>
                  <a:schemeClr val="tx1"/>
                </a:solidFill>
                <a:latin typeface="+mn-lt"/>
                <a:ea typeface="+mn-ea"/>
                <a:cs typeface="+mn-cs"/>
              </a:rPr>
              <a:t>Contrast-enhanced CT in a patient with non-Hodgkin's lymphoma involving the liver and spleen. Multiple small poorly defined nodules can be seen in both liver and spleen. A trace of ascites can also be seen anterior to the liver</a:t>
            </a:r>
            <a:r>
              <a:rPr lang="en-IN" sz="1200" b="1" kern="1200" dirty="0" smtClean="0">
                <a:solidFill>
                  <a:schemeClr val="tx1"/>
                </a:solidFill>
                <a:latin typeface="+mn-lt"/>
                <a:ea typeface="+mn-ea"/>
                <a:cs typeface="+mn-cs"/>
              </a:rPr>
              <a:t>. </a:t>
            </a:r>
            <a:endParaRPr lang="en-IN"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551650-4015-4C5D-9D5E-22F6FD9DC5DC}"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73.12  Splenic metastases</a:t>
            </a:r>
            <a:r>
              <a:rPr lang="en-IN" sz="1200" b="0" kern="1200" dirty="0" smtClean="0">
                <a:solidFill>
                  <a:schemeClr val="tx1"/>
                </a:solidFill>
                <a:latin typeface="+mn-lt"/>
                <a:ea typeface="+mn-ea"/>
                <a:cs typeface="+mn-cs"/>
              </a:rPr>
              <a:t>. Contrast-enhanced CT showing multiple deposits (arrows) from malignant melanoma.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72.13  Non-Hodgkin's lymphoma involving the duodenum. </a:t>
            </a:r>
            <a:r>
              <a:rPr lang="en-IN" sz="1200" b="0" kern="1200" dirty="0" smtClean="0">
                <a:solidFill>
                  <a:schemeClr val="tx1"/>
                </a:solidFill>
                <a:latin typeface="+mn-lt"/>
                <a:ea typeface="+mn-ea"/>
                <a:cs typeface="+mn-cs"/>
              </a:rPr>
              <a:t>(A, B) Diffuse concentric gross thickening of the duodenal wall due to lymphomatous infiltration. Note multiple prominent lymph nodes in the mesentery and retroperitoneum.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73.13  Cystic splenic metastasis. </a:t>
            </a:r>
            <a:r>
              <a:rPr lang="en-IN" sz="1200" b="0" kern="1200" dirty="0" smtClean="0">
                <a:solidFill>
                  <a:schemeClr val="tx1"/>
                </a:solidFill>
                <a:latin typeface="+mn-lt"/>
                <a:ea typeface="+mn-ea"/>
                <a:cs typeface="+mn-cs"/>
              </a:rPr>
              <a:t>Contrast-enhanced CT shows a cystic splenic metastasis (arrow) in a patient with advanced ovarian cancer. There are also peritoneal deposits (open arrow) and malignant ascites present</a:t>
            </a: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73.16  Splenic injury. </a:t>
            </a:r>
            <a:r>
              <a:rPr lang="en-IN" sz="1200" b="0" kern="1200" dirty="0" smtClean="0">
                <a:solidFill>
                  <a:schemeClr val="tx1"/>
                </a:solidFill>
                <a:latin typeface="+mn-lt"/>
                <a:ea typeface="+mn-ea"/>
                <a:cs typeface="+mn-cs"/>
              </a:rPr>
              <a:t>Contrast-enhanced CT in a man who fell from a ladder. (A)There is fracture of the left 10</a:t>
            </a:r>
            <a:r>
              <a:rPr lang="en-IN" sz="1200" b="0" kern="1200" baseline="30000" dirty="0" smtClean="0">
                <a:solidFill>
                  <a:schemeClr val="tx1"/>
                </a:solidFill>
                <a:latin typeface="+mn-lt"/>
                <a:ea typeface="+mn-ea"/>
                <a:cs typeface="+mn-cs"/>
              </a:rPr>
              <a:t>th</a:t>
            </a:r>
            <a:r>
              <a:rPr lang="en-IN" sz="1200" b="0" kern="1200" dirty="0" smtClean="0">
                <a:solidFill>
                  <a:schemeClr val="tx1"/>
                </a:solidFill>
                <a:latin typeface="+mn-lt"/>
                <a:ea typeface="+mn-ea"/>
                <a:cs typeface="+mn-cs"/>
              </a:rPr>
              <a:t> rib (arrow) with perisplenic fluid and ascites. (B) Splenic laceration (open arrow) was also identified on CT.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73.17  Splenic infarct. </a:t>
            </a:r>
            <a:r>
              <a:rPr lang="en-IN" sz="1200" b="0" kern="1200" dirty="0" smtClean="0">
                <a:solidFill>
                  <a:schemeClr val="tx1"/>
                </a:solidFill>
                <a:latin typeface="+mn-lt"/>
                <a:ea typeface="+mn-ea"/>
                <a:cs typeface="+mn-cs"/>
              </a:rPr>
              <a:t>Contrast-enhanced CT shows a tumour mass (arrows) in the tail of the pancreas is causing occlusion to the splenic vein and a splenic infarct (black arrow)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73.18  </a:t>
            </a:r>
            <a:r>
              <a:rPr lang="en-IN" sz="1200" b="1" kern="1200" dirty="0" err="1" smtClean="0">
                <a:solidFill>
                  <a:schemeClr val="tx1"/>
                </a:solidFill>
                <a:latin typeface="+mn-lt"/>
                <a:ea typeface="+mn-ea"/>
                <a:cs typeface="+mn-cs"/>
              </a:rPr>
              <a:t>Haemosiderosis</a:t>
            </a:r>
            <a:r>
              <a:rPr lang="en-IN" sz="1200" b="0" kern="1200" dirty="0" smtClean="0">
                <a:solidFill>
                  <a:schemeClr val="tx1"/>
                </a:solidFill>
                <a:latin typeface="+mn-lt"/>
                <a:ea typeface="+mn-ea"/>
                <a:cs typeface="+mn-cs"/>
              </a:rPr>
              <a:t>. Axial (A) T1-weighted spin-echo and (B) T2-weighted fast-spin-echo images show the very low signal intensity of the liver and spleen with respect to the skeletal muscle due to iron deposition in a patient with leukaemia who has had multiple blood transfusions.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551650-4015-4C5D-9D5E-22F6FD9DC5DC}"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74.1  </a:t>
            </a:r>
            <a:r>
              <a:rPr lang="en-IN" sz="1200" b="1" kern="1200" dirty="0" err="1" smtClean="0">
                <a:solidFill>
                  <a:schemeClr val="tx1"/>
                </a:solidFill>
                <a:latin typeface="+mn-lt"/>
                <a:ea typeface="+mn-ea"/>
                <a:cs typeface="+mn-cs"/>
              </a:rPr>
              <a:t>Thalassaemia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Hand showing osteopenia with thinning of the cortices, loss of tubulation and a coarsened medullary pattern.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74.2  </a:t>
            </a:r>
            <a:r>
              <a:rPr lang="en-IN" sz="1200" b="1" kern="1200" dirty="0" err="1" smtClean="0">
                <a:solidFill>
                  <a:schemeClr val="tx1"/>
                </a:solidFill>
                <a:latin typeface="+mn-lt"/>
                <a:ea typeface="+mn-ea"/>
                <a:cs typeface="+mn-cs"/>
              </a:rPr>
              <a:t>Thalassaemia</a:t>
            </a:r>
            <a:r>
              <a:rPr lang="en-IN" sz="1200" b="0" kern="1200" dirty="0" smtClean="0">
                <a:solidFill>
                  <a:schemeClr val="tx1"/>
                </a:solidFill>
                <a:latin typeface="+mn-lt"/>
                <a:ea typeface="+mn-ea"/>
                <a:cs typeface="+mn-cs"/>
              </a:rPr>
              <a:t>. (A) The ribs appear mildly expanded with periostitis producing a bone-within-a-bone appearance (arrows). (B) Chest radiograph showing generalized osteopenia and massive </a:t>
            </a:r>
            <a:r>
              <a:rPr lang="en-IN" sz="1200" b="0" kern="1200" dirty="0" err="1" smtClean="0">
                <a:solidFill>
                  <a:schemeClr val="tx1"/>
                </a:solidFill>
                <a:latin typeface="+mn-lt"/>
                <a:ea typeface="+mn-ea"/>
                <a:cs typeface="+mn-cs"/>
              </a:rPr>
              <a:t>paraspinal</a:t>
            </a:r>
            <a:r>
              <a:rPr lang="en-IN" sz="1200" b="0" kern="1200" dirty="0" smtClean="0">
                <a:solidFill>
                  <a:schemeClr val="tx1"/>
                </a:solidFill>
                <a:latin typeface="+mn-lt"/>
                <a:ea typeface="+mn-ea"/>
                <a:cs typeface="+mn-cs"/>
              </a:rPr>
              <a:t> widening due to extramedullary erythropoiesis.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74.3  </a:t>
            </a:r>
            <a:r>
              <a:rPr lang="en-IN" sz="1200" b="1" kern="1200" dirty="0" err="1" smtClean="0">
                <a:solidFill>
                  <a:schemeClr val="tx1"/>
                </a:solidFill>
                <a:latin typeface="+mn-lt"/>
                <a:ea typeface="+mn-ea"/>
                <a:cs typeface="+mn-cs"/>
              </a:rPr>
              <a:t>Thalassaemia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Sagittal T1-weighted spin-echo MRI of the ankle showing diffuse reduction of marrow signal intensity due to reconversion.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74.4  </a:t>
            </a:r>
            <a:r>
              <a:rPr lang="en-IN" sz="1200" b="1" kern="1200" dirty="0" err="1" smtClean="0">
                <a:solidFill>
                  <a:schemeClr val="tx1"/>
                </a:solidFill>
                <a:latin typeface="+mn-lt"/>
                <a:ea typeface="+mn-ea"/>
                <a:cs typeface="+mn-cs"/>
              </a:rPr>
              <a:t>Thalassaemia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Lateral radiograph of the skull showing gross expansion of the </a:t>
            </a:r>
            <a:r>
              <a:rPr lang="en-IN" sz="1200" b="0" kern="1200" dirty="0" err="1" smtClean="0">
                <a:solidFill>
                  <a:schemeClr val="tx1"/>
                </a:solidFill>
                <a:latin typeface="+mn-lt"/>
                <a:ea typeface="+mn-ea"/>
                <a:cs typeface="+mn-cs"/>
              </a:rPr>
              <a:t>diploë</a:t>
            </a:r>
            <a:r>
              <a:rPr lang="en-IN" sz="1200" b="0" kern="1200" dirty="0" smtClean="0">
                <a:solidFill>
                  <a:schemeClr val="tx1"/>
                </a:solidFill>
                <a:latin typeface="+mn-lt"/>
                <a:ea typeface="+mn-ea"/>
                <a:cs typeface="+mn-cs"/>
              </a:rPr>
              <a:t> and loss of definition of the outer table with sparing of the occipital bone. A gross ‘hair-on-end’ appearance is shown.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74.5  Sickle-cell disease</a:t>
            </a:r>
            <a:r>
              <a:rPr lang="en-IN" sz="1200" b="0" kern="1200" dirty="0" smtClean="0">
                <a:solidFill>
                  <a:schemeClr val="tx1"/>
                </a:solidFill>
                <a:latin typeface="+mn-lt"/>
                <a:ea typeface="+mn-ea"/>
                <a:cs typeface="+mn-cs"/>
              </a:rPr>
              <a:t>. Infarction in several of the metacarpals and proximal phalanges has resulted in bone destruction and swelling of the soft tissues</a:t>
            </a: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74.6  Sickle-cell disease. </a:t>
            </a:r>
            <a:r>
              <a:rPr lang="en-IN" sz="1200" b="0" kern="1200" dirty="0" smtClean="0">
                <a:solidFill>
                  <a:schemeClr val="tx1"/>
                </a:solidFill>
                <a:latin typeface="+mn-lt"/>
                <a:ea typeface="+mn-ea"/>
                <a:cs typeface="+mn-cs"/>
              </a:rPr>
              <a:t>The classical ‘stepped depression’ of the vertebral end plates is seen (arrows). Note increased height of the adjacent ‘tower’ vertebra (arrowhead).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72.14  Small bowel involvement in lymphoma</a:t>
            </a:r>
            <a:r>
              <a:rPr lang="en-IN" sz="1200" b="0" kern="1200" dirty="0" smtClean="0">
                <a:solidFill>
                  <a:schemeClr val="tx1"/>
                </a:solidFill>
                <a:latin typeface="+mn-lt"/>
                <a:ea typeface="+mn-ea"/>
                <a:cs typeface="+mn-cs"/>
              </a:rPr>
              <a:t>. CT showing marked nodular thickening of multiple loops of ileum secondary to infiltration by low-density lymphomatous material.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74.7  Sickle-cell disease. </a:t>
            </a:r>
            <a:r>
              <a:rPr lang="en-IN" sz="1200" b="0" kern="1200" dirty="0" smtClean="0">
                <a:solidFill>
                  <a:schemeClr val="tx1"/>
                </a:solidFill>
                <a:latin typeface="+mn-lt"/>
                <a:ea typeface="+mn-ea"/>
                <a:cs typeface="+mn-cs"/>
              </a:rPr>
              <a:t>(A) Infarction of the humeral head has led to the separation of an osteochondral fragment of the </a:t>
            </a:r>
            <a:r>
              <a:rPr lang="en-IN" sz="1200" b="0" kern="1200" dirty="0" err="1" smtClean="0">
                <a:solidFill>
                  <a:schemeClr val="tx1"/>
                </a:solidFill>
                <a:latin typeface="+mn-lt"/>
                <a:ea typeface="+mn-ea"/>
                <a:cs typeface="+mn-cs"/>
              </a:rPr>
              <a:t>subarticular</a:t>
            </a:r>
            <a:r>
              <a:rPr lang="en-IN" sz="1200" b="0" kern="1200" dirty="0" smtClean="0">
                <a:solidFill>
                  <a:schemeClr val="tx1"/>
                </a:solidFill>
                <a:latin typeface="+mn-lt"/>
                <a:ea typeface="+mn-ea"/>
                <a:cs typeface="+mn-cs"/>
              </a:rPr>
              <a:t> bone with adjacent reactive medullary sclerosis. (B) Coronal T1-weighted spin-echo MRI of the proximal femora showing patchy </a:t>
            </a:r>
            <a:r>
              <a:rPr lang="en-IN" sz="1200" b="0" kern="1200" dirty="0" err="1" smtClean="0">
                <a:solidFill>
                  <a:schemeClr val="tx1"/>
                </a:solidFill>
                <a:latin typeface="+mn-lt"/>
                <a:ea typeface="+mn-ea"/>
                <a:cs typeface="+mn-cs"/>
              </a:rPr>
              <a:t>hypointensity</a:t>
            </a:r>
            <a:r>
              <a:rPr lang="en-IN" sz="1200" b="0" kern="1200" dirty="0" smtClean="0">
                <a:solidFill>
                  <a:schemeClr val="tx1"/>
                </a:solidFill>
                <a:latin typeface="+mn-lt"/>
                <a:ea typeface="+mn-ea"/>
                <a:cs typeface="+mn-cs"/>
              </a:rPr>
              <a:t> within the marrow due to marrow hyperplasia and bilateral femoral head osteonecrosis.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74.9  Sickle-cell disease</a:t>
            </a:r>
            <a:r>
              <a:rPr lang="en-IN" sz="1200" b="0" kern="1200" dirty="0" smtClean="0">
                <a:solidFill>
                  <a:schemeClr val="tx1"/>
                </a:solidFill>
                <a:latin typeface="+mn-lt"/>
                <a:ea typeface="+mn-ea"/>
                <a:cs typeface="+mn-cs"/>
              </a:rPr>
              <a:t>. Lateral radiograph of the femur showing features of chronic salmonella osteomyelitis with gross cortical thickening and a central sequestrum.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33</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74.10  Myelofibrosis. </a:t>
            </a:r>
            <a:r>
              <a:rPr lang="en-IN" sz="1200" b="0" kern="1200" dirty="0" smtClean="0">
                <a:solidFill>
                  <a:schemeClr val="tx1"/>
                </a:solidFill>
                <a:latin typeface="+mn-lt"/>
                <a:ea typeface="+mn-ea"/>
                <a:cs typeface="+mn-cs"/>
              </a:rPr>
              <a:t>(A) Lateral radiograph of the lumbar spine showing diffuse vertebral body sclerosis. (B) Coronal T1-weighted spin-echo MRI showing patchy reduction of marrow signal intensity in the pelvic bones and proximal femora.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34</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74.11  Acute leukaemia. </a:t>
            </a:r>
            <a:r>
              <a:rPr lang="en-IN" sz="1200" b="0" kern="1200" dirty="0" smtClean="0">
                <a:solidFill>
                  <a:schemeClr val="tx1"/>
                </a:solidFill>
                <a:latin typeface="+mn-lt"/>
                <a:ea typeface="+mn-ea"/>
                <a:cs typeface="+mn-cs"/>
              </a:rPr>
              <a:t>(A) Sagittal fat-suppressed T2-weighted fast spin-echo MRI of the thoracic spine showing multilevel wedge compression fractures due to osteopenia as the presenting feature of acute myeloblastic leukaemia (AML). (B) Metaphyseal lucent bands in the distal tibia in a patient with acute lymphocytic leukaemia (ALL). (C) Permeative pattern of bone destruction in the distal femoral and proximal tibial metaphyses. (D) Multiple lytic areas of bone destruction in the proximal humeral metaphysis and scapula.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35</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74.12  Mastocytosis. </a:t>
            </a:r>
            <a:r>
              <a:rPr lang="en-IN" sz="1200" b="0" kern="1200" dirty="0" smtClean="0">
                <a:solidFill>
                  <a:schemeClr val="tx1"/>
                </a:solidFill>
                <a:latin typeface="+mn-lt"/>
                <a:ea typeface="+mn-ea"/>
                <a:cs typeface="+mn-cs"/>
              </a:rPr>
              <a:t>Radiograph of the humerus demonstrating multiple small osteoblastic lesions.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36</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74.14  Burkitt's lymphoma. </a:t>
            </a:r>
            <a:r>
              <a:rPr lang="en-IN" sz="1200" b="0" kern="1200" dirty="0" smtClean="0">
                <a:solidFill>
                  <a:schemeClr val="tx1"/>
                </a:solidFill>
                <a:latin typeface="+mn-lt"/>
                <a:ea typeface="+mn-ea"/>
                <a:cs typeface="+mn-cs"/>
              </a:rPr>
              <a:t>Destruction of the right side of the mandible has resulted in ‘floating teeth’ and an associated large soft tissue mass</a:t>
            </a: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37</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r>
              <a:rPr lang="en-IN" sz="1200" b="1" kern="1200" dirty="0" smtClean="0">
                <a:solidFill>
                  <a:schemeClr val="tx1"/>
                </a:solidFill>
                <a:latin typeface="+mn-lt"/>
                <a:ea typeface="+mn-ea"/>
                <a:cs typeface="+mn-cs"/>
              </a:rPr>
              <a:t>Figure 74.15  Plasmacytoma. </a:t>
            </a:r>
            <a:r>
              <a:rPr lang="en-IN" sz="1200" b="0" kern="1200" dirty="0" err="1" smtClean="0">
                <a:solidFill>
                  <a:schemeClr val="tx1"/>
                </a:solidFill>
                <a:latin typeface="+mn-lt"/>
                <a:ea typeface="+mn-ea"/>
                <a:cs typeface="+mn-cs"/>
              </a:rPr>
              <a:t>Antero</a:t>
            </a:r>
            <a:r>
              <a:rPr lang="en-IN" sz="1200" b="0" kern="1200" dirty="0" smtClean="0">
                <a:solidFill>
                  <a:schemeClr val="tx1"/>
                </a:solidFill>
                <a:latin typeface="+mn-lt"/>
                <a:ea typeface="+mn-ea"/>
                <a:cs typeface="+mn-cs"/>
              </a:rPr>
              <a:t>-posterior radiograph shows a slightly expanded lytic lesion with apparent trabeculation in the inferior pubic ramus.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38</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74.16  Plasmacytoma of the spine</a:t>
            </a:r>
            <a:r>
              <a:rPr lang="en-IN" sz="1200" b="0" kern="1200" dirty="0" smtClean="0">
                <a:solidFill>
                  <a:schemeClr val="tx1"/>
                </a:solidFill>
                <a:latin typeface="+mn-lt"/>
                <a:ea typeface="+mn-ea"/>
                <a:cs typeface="+mn-cs"/>
              </a:rPr>
              <a:t>. (A) Lateral radiograph shows a lytic destructive lesion showing minor collapse. (B) Sagittal T1-weighted spin-echo MRI demonstrates extension across the disc space</a:t>
            </a: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39</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74.17  Multiple myeloma. </a:t>
            </a:r>
            <a:r>
              <a:rPr lang="en-IN" sz="1200" b="0" kern="1200" dirty="0" smtClean="0">
                <a:solidFill>
                  <a:schemeClr val="tx1"/>
                </a:solidFill>
                <a:latin typeface="+mn-lt"/>
                <a:ea typeface="+mn-ea"/>
                <a:cs typeface="+mn-cs"/>
              </a:rPr>
              <a:t>Lateral radiograph of the lower thoracic spine showing diffuse osteopenia and pathological collapse of T11 (arrow</a:t>
            </a:r>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40</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74.18  Multiple myeloma. </a:t>
            </a:r>
            <a:r>
              <a:rPr lang="en-IN" sz="1200" b="0" kern="1200" dirty="0" smtClean="0">
                <a:solidFill>
                  <a:schemeClr val="tx1"/>
                </a:solidFill>
                <a:latin typeface="+mn-lt"/>
                <a:ea typeface="+mn-ea"/>
                <a:cs typeface="+mn-cs"/>
              </a:rPr>
              <a:t>(A) Sagittal T1-weighted spin-echo and (B) fat-suppressed T2-weighted fast spin-echo MRI showing pathological collapse of T11 with cord compression and multiple smaller areas of focal marrow involvement. (C) Sagittal T1-weighted spin-echo MRI showing the variegated pattern of marrow involvement.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41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72.15  Involvement of large bowel in non-Hodgkin's lymphoma. </a:t>
            </a:r>
            <a:r>
              <a:rPr lang="en-IN" sz="1200" b="0" kern="1200" dirty="0" smtClean="0">
                <a:solidFill>
                  <a:schemeClr val="tx1"/>
                </a:solidFill>
                <a:latin typeface="+mn-lt"/>
                <a:ea typeface="+mn-ea"/>
                <a:cs typeface="+mn-cs"/>
              </a:rPr>
              <a:t>CT showing marked and extensive diffuse, uniform thickening of the wall of the transverse colon (arrow). Mesenteric nodes can also be identified. There is also very marked thickening of the wall of the ascending colon (curved arrow) and caecum.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72.16  Multiple lymphomatous renal masses. </a:t>
            </a:r>
            <a:r>
              <a:rPr lang="en-IN" sz="1200" b="0" kern="1200" dirty="0" smtClean="0">
                <a:solidFill>
                  <a:schemeClr val="tx1"/>
                </a:solidFill>
                <a:latin typeface="+mn-lt"/>
                <a:ea typeface="+mn-ea"/>
                <a:cs typeface="+mn-cs"/>
              </a:rPr>
              <a:t>(A) Longitudinal ultrasound of the left kidney showing multiple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masses. (B) CT in the same patient showing multiple masses, well defined from the normally enhancing adjacent renal parenchyma. Note the absence of retroperitoneal lymph node enlargement. </a:t>
            </a:r>
          </a:p>
          <a:p>
            <a:endParaRPr lang="en-IN" b="0" dirty="0"/>
          </a:p>
        </p:txBody>
      </p:sp>
      <p:sp>
        <p:nvSpPr>
          <p:cNvPr id="4" name="Slide Number Placeholder 3"/>
          <p:cNvSpPr>
            <a:spLocks noGrp="1"/>
          </p:cNvSpPr>
          <p:nvPr>
            <p:ph type="sldNum" sz="quarter" idx="10"/>
          </p:nvPr>
        </p:nvSpPr>
        <p:spPr/>
        <p:txBody>
          <a:bodyPr/>
          <a:lstStyle/>
          <a:p>
            <a:fld id="{71551650-4015-4C5D-9D5E-22F6FD9DC5DC}"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72.18  Perirenal lymphoma. </a:t>
            </a:r>
            <a:r>
              <a:rPr lang="en-IN" sz="1200" b="0" kern="1200" dirty="0" err="1" smtClean="0">
                <a:solidFill>
                  <a:schemeClr val="tx1"/>
                </a:solidFill>
                <a:latin typeface="+mn-lt"/>
                <a:ea typeface="+mn-ea"/>
                <a:cs typeface="+mn-cs"/>
              </a:rPr>
              <a:t>Postcontrast</a:t>
            </a:r>
            <a:r>
              <a:rPr lang="en-IN" sz="1200" b="0" kern="1200" dirty="0" smtClean="0">
                <a:solidFill>
                  <a:schemeClr val="tx1"/>
                </a:solidFill>
                <a:latin typeface="+mn-lt"/>
                <a:ea typeface="+mn-ea"/>
                <a:cs typeface="+mn-cs"/>
              </a:rPr>
              <a:t> CT showing a mass in the perirenal space.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72.19  Bladder lymphoma. </a:t>
            </a:r>
            <a:r>
              <a:rPr lang="en-IN" sz="1200" b="0" kern="1200" dirty="0" smtClean="0">
                <a:solidFill>
                  <a:schemeClr val="tx1"/>
                </a:solidFill>
                <a:latin typeface="+mn-lt"/>
                <a:ea typeface="+mn-ea"/>
                <a:cs typeface="+mn-cs"/>
              </a:rPr>
              <a:t>Contrast-enhanced CT of the pelvis in a female patient showing an irregular soft-tissue mass of lymphomatous tissue infiltrating the lumen at the base of the bladder and resulting in asymmetrical thickening of the left bladder wall.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1551650-4015-4C5D-9D5E-22F6FD9DC5DC}"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72.20  Lymphoma of the cervix. </a:t>
            </a:r>
            <a:r>
              <a:rPr lang="en-IN" sz="1200" b="0" kern="1200" dirty="0" smtClean="0">
                <a:solidFill>
                  <a:schemeClr val="tx1"/>
                </a:solidFill>
                <a:latin typeface="+mn-lt"/>
                <a:ea typeface="+mn-ea"/>
                <a:cs typeface="+mn-cs"/>
              </a:rPr>
              <a:t>Sagittal T2-weighted MRI showing a large mass of intermediate to high signal intensity. The mass is substantially larger than is usually seen in a squamous carcinoma of the cervix. Biopsy showed an aggressive B-cell lymphoma.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72.21  Adrenal lymphoma. </a:t>
            </a:r>
            <a:r>
              <a:rPr lang="en-IN" sz="1200" b="0" kern="1200" dirty="0" smtClean="0">
                <a:solidFill>
                  <a:schemeClr val="tx1"/>
                </a:solidFill>
                <a:latin typeface="+mn-lt"/>
                <a:ea typeface="+mn-ea"/>
                <a:cs typeface="+mn-cs"/>
              </a:rPr>
              <a:t>Contrast-enhanced CT showing bilateral large inhomogeneous soft-tissue masses. No other evidence of disease could be detected elsewhere and a core biopsy showed the presence of non-Hodgkin's lymphoma. </a:t>
            </a:r>
          </a:p>
          <a:p>
            <a:endParaRPr lang="en-IN" dirty="0"/>
          </a:p>
        </p:txBody>
      </p:sp>
      <p:sp>
        <p:nvSpPr>
          <p:cNvPr id="4" name="Slide Number Placeholder 3"/>
          <p:cNvSpPr>
            <a:spLocks noGrp="1"/>
          </p:cNvSpPr>
          <p:nvPr>
            <p:ph type="sldNum" sz="quarter" idx="10"/>
          </p:nvPr>
        </p:nvSpPr>
        <p:spPr/>
        <p:txBody>
          <a:bodyPr/>
          <a:lstStyle/>
          <a:p>
            <a:fld id="{71551650-4015-4C5D-9D5E-22F6FD9DC5DC}"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181526" y="1600200"/>
            <a:ext cx="4780947" cy="4525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3146321" y="1600200"/>
            <a:ext cx="2851357"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371600" y="457200"/>
            <a:ext cx="6417694" cy="5668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676400" y="121625"/>
            <a:ext cx="5486400" cy="657053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290002" y="1600200"/>
            <a:ext cx="4563996"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2138686" y="1600200"/>
            <a:ext cx="4866627" cy="45259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697497" y="1600200"/>
            <a:ext cx="3749006" cy="45259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52400" y="416560"/>
            <a:ext cx="8839200" cy="54508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109374" y="914400"/>
            <a:ext cx="8958426" cy="432990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14500" y="1877219"/>
            <a:ext cx="5715000" cy="39719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756936" y="1828800"/>
            <a:ext cx="7701264" cy="3234531"/>
          </a:xfrm>
          <a:prstGeom prst="rect">
            <a:avLst/>
          </a:prstGeom>
          <a:noFill/>
          <a:ln w="9525">
            <a:noFill/>
            <a:miter lim="800000"/>
            <a:headEnd/>
            <a:tailEnd/>
          </a:ln>
          <a:effectLst/>
        </p:spPr>
      </p:pic>
      <p:sp>
        <p:nvSpPr>
          <p:cNvPr id="5" name="TextBox 4"/>
          <p:cNvSpPr txBox="1"/>
          <p:nvPr/>
        </p:nvSpPr>
        <p:spPr>
          <a:xfrm>
            <a:off x="4800600" y="5410200"/>
            <a:ext cx="3352800" cy="369332"/>
          </a:xfrm>
          <a:prstGeom prst="rect">
            <a:avLst/>
          </a:prstGeom>
          <a:noFill/>
        </p:spPr>
        <p:txBody>
          <a:bodyPr wrap="square" rtlCol="0">
            <a:spAutoFit/>
          </a:bodyPr>
          <a:lstStyle/>
          <a:p>
            <a:r>
              <a:rPr lang="en-US" dirty="0" smtClean="0"/>
              <a:t>POST  CHEMO</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714500" y="1872456"/>
            <a:ext cx="5715000" cy="39814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861842" y="1600200"/>
            <a:ext cx="5420315" cy="45259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76200" y="1524001"/>
            <a:ext cx="8915400" cy="328383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714500" y="1862931"/>
            <a:ext cx="5715000" cy="40005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057400" y="137849"/>
            <a:ext cx="4495799" cy="666044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693725" y="1600200"/>
            <a:ext cx="3756549" cy="45259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2362200" y="230633"/>
            <a:ext cx="3886200" cy="63882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380679" y="1143000"/>
            <a:ext cx="4382641" cy="4525963"/>
          </a:xfrm>
          <a:prstGeom prst="rect">
            <a:avLst/>
          </a:prstGeom>
          <a:noFill/>
          <a:ln w="9525">
            <a:noFill/>
            <a:miter lim="800000"/>
            <a:headEnd/>
            <a:tailEnd/>
          </a:ln>
          <a:effectLst/>
        </p:spPr>
      </p:pic>
      <p:sp>
        <p:nvSpPr>
          <p:cNvPr id="5" name="TextBox 4"/>
          <p:cNvSpPr txBox="1"/>
          <p:nvPr/>
        </p:nvSpPr>
        <p:spPr>
          <a:xfrm>
            <a:off x="2362200" y="6248400"/>
            <a:ext cx="4648200" cy="369332"/>
          </a:xfrm>
          <a:prstGeom prst="rect">
            <a:avLst/>
          </a:prstGeom>
          <a:noFill/>
        </p:spPr>
        <p:txBody>
          <a:bodyPr wrap="square" rtlCol="0">
            <a:spAutoFit/>
          </a:bodyPr>
          <a:lstStyle/>
          <a:p>
            <a:r>
              <a:rPr lang="en-IN" dirty="0" smtClean="0"/>
              <a:t>Sagittal T1-weighted spin-echo</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2010134" y="1600200"/>
            <a:ext cx="5123732" cy="452596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2931338" y="1600200"/>
            <a:ext cx="3281323"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286000" y="53182"/>
            <a:ext cx="3962400" cy="660399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2867220" y="1600200"/>
            <a:ext cx="3409559" cy="45259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362200" y="96478"/>
            <a:ext cx="3886200" cy="662420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2"/>
          <a:srcRect/>
          <a:stretch>
            <a:fillRect/>
          </a:stretch>
        </p:blipFill>
        <p:spPr bwMode="auto">
          <a:xfrm>
            <a:off x="2514600" y="285096"/>
            <a:ext cx="3581399" cy="6228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3523485" y="1600200"/>
            <a:ext cx="209703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657566" y="304800"/>
            <a:ext cx="7953034" cy="555386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590800" y="44116"/>
            <a:ext cx="4267200" cy="673768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2743200" y="92460"/>
            <a:ext cx="2926346" cy="603370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512687" y="1600200"/>
            <a:ext cx="4118626" cy="45259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914879" y="1600200"/>
            <a:ext cx="5314242" cy="45259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008550" y="274637"/>
            <a:ext cx="7068650" cy="61261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883309" y="1600200"/>
            <a:ext cx="5377382"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2133600" y="177943"/>
            <a:ext cx="4267200" cy="6449169"/>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52400" y="127793"/>
            <a:ext cx="8757526" cy="634920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714500" y="2320131"/>
            <a:ext cx="5715000" cy="30861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209800" y="110048"/>
            <a:ext cx="4495800" cy="671014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14500" y="1696244"/>
            <a:ext cx="5715000" cy="43338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478742" y="1600200"/>
            <a:ext cx="4186516" cy="4525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678639" y="1600200"/>
            <a:ext cx="3786722"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123</Words>
  <Application>Microsoft Office PowerPoint</Application>
  <PresentationFormat>On-screen Show (4:3)</PresentationFormat>
  <Paragraphs>87</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7</cp:revision>
  <dcterms:created xsi:type="dcterms:W3CDTF">2006-08-16T00:00:00Z</dcterms:created>
  <dcterms:modified xsi:type="dcterms:W3CDTF">2010-08-11T17:45:54Z</dcterms:modified>
</cp:coreProperties>
</file>