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137" autoAdjust="0"/>
  </p:normalViewPr>
  <p:slideViewPr>
    <p:cSldViewPr>
      <p:cViewPr varScale="1">
        <p:scale>
          <a:sx n="64" d="100"/>
          <a:sy n="64" d="100"/>
        </p:scale>
        <p:origin x="-135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63DFF-2448-4191-BBE4-BF7BB608F98F}" type="datetimeFigureOut">
              <a:rPr lang="en-US" smtClean="0"/>
              <a:t>8/11/2010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3927D-AFA9-4AB0-BD34-8B707DBAC3EC}"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70.57  Strokes occurring in mitochondrial cytopathy. </a:t>
            </a:r>
            <a:r>
              <a:rPr lang="en-IN" sz="1200" b="0" kern="1200" dirty="0" smtClean="0">
                <a:solidFill>
                  <a:schemeClr val="tx1"/>
                </a:solidFill>
                <a:latin typeface="+mn-lt"/>
                <a:ea typeface="+mn-ea"/>
                <a:cs typeface="+mn-cs"/>
              </a:rPr>
              <a:t>Bilateral symmetrical lentiform and caudate calcification and extensive cerebral infarction crossing arterial territories in a child with a mitochondrial disorder (MELAS).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70.66  CT of a neonate with congenital TORCH infection. </a:t>
            </a:r>
            <a:r>
              <a:rPr lang="en-IN" sz="1200" b="0" kern="1200" dirty="0" smtClean="0">
                <a:solidFill>
                  <a:schemeClr val="tx1"/>
                </a:solidFill>
                <a:latin typeface="+mn-lt"/>
                <a:ea typeface="+mn-ea"/>
                <a:cs typeface="+mn-cs"/>
              </a:rPr>
              <a:t>Both the globes are small and calcified (phthisis bulbi). There is a Dandy–Walker malformation and hydrocephalus with </a:t>
            </a:r>
            <a:r>
              <a:rPr lang="en-IN" sz="1200" b="0" kern="1200" dirty="0" err="1" smtClean="0">
                <a:solidFill>
                  <a:schemeClr val="tx1"/>
                </a:solidFill>
                <a:latin typeface="+mn-lt"/>
                <a:ea typeface="+mn-ea"/>
                <a:cs typeface="+mn-cs"/>
              </a:rPr>
              <a:t>transependymal</a:t>
            </a:r>
            <a:r>
              <a:rPr lang="en-IN" sz="1200" b="0" kern="1200" dirty="0" smtClean="0">
                <a:solidFill>
                  <a:schemeClr val="tx1"/>
                </a:solidFill>
                <a:latin typeface="+mn-lt"/>
                <a:ea typeface="+mn-ea"/>
                <a:cs typeface="+mn-cs"/>
              </a:rPr>
              <a:t> oedema</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70.67  Bilateral subdural empyemas. </a:t>
            </a:r>
            <a:r>
              <a:rPr lang="en-IN" sz="1200" b="0" kern="1200" dirty="0" smtClean="0">
                <a:solidFill>
                  <a:schemeClr val="tx1"/>
                </a:solidFill>
                <a:latin typeface="+mn-lt"/>
                <a:ea typeface="+mn-ea"/>
                <a:cs typeface="+mn-cs"/>
              </a:rPr>
              <a:t>There is </a:t>
            </a:r>
            <a:r>
              <a:rPr lang="en-IN" sz="1200" b="0" kern="1200" dirty="0" err="1" smtClean="0">
                <a:solidFill>
                  <a:schemeClr val="tx1"/>
                </a:solidFill>
                <a:latin typeface="+mn-lt"/>
                <a:ea typeface="+mn-ea"/>
                <a:cs typeface="+mn-cs"/>
              </a:rPr>
              <a:t>leptomeningeal</a:t>
            </a:r>
            <a:r>
              <a:rPr lang="en-IN" sz="1200" b="0" kern="1200" dirty="0" smtClean="0">
                <a:solidFill>
                  <a:schemeClr val="tx1"/>
                </a:solidFill>
                <a:latin typeface="+mn-lt"/>
                <a:ea typeface="+mn-ea"/>
                <a:cs typeface="+mn-cs"/>
              </a:rPr>
              <a:t> and </a:t>
            </a:r>
            <a:r>
              <a:rPr lang="en-IN" sz="1200" b="0" kern="1200" dirty="0" err="1" smtClean="0">
                <a:solidFill>
                  <a:schemeClr val="tx1"/>
                </a:solidFill>
                <a:latin typeface="+mn-lt"/>
                <a:ea typeface="+mn-ea"/>
                <a:cs typeface="+mn-cs"/>
              </a:rPr>
              <a:t>pachymeningeal</a:t>
            </a:r>
            <a:r>
              <a:rPr lang="en-IN" sz="1200" b="0" kern="1200" dirty="0" smtClean="0">
                <a:solidFill>
                  <a:schemeClr val="tx1"/>
                </a:solidFill>
                <a:latin typeface="+mn-lt"/>
                <a:ea typeface="+mn-ea"/>
                <a:cs typeface="+mn-cs"/>
              </a:rPr>
              <a:t> enhancement (arrows) most marked over the right cerebral convexity and extending back to the vertex (on the sagittal view). There is enhancing debris within the subdural space and the signal is slightly increased compared to cerebrospinal fluid. The source of infection was from the frontal sinus (arrow).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70.68  Venous sinus thrombosis </a:t>
            </a:r>
            <a:r>
              <a:rPr lang="en-IN" sz="1200" b="0" kern="1200" dirty="0" smtClean="0">
                <a:solidFill>
                  <a:schemeClr val="tx1"/>
                </a:solidFill>
                <a:latin typeface="+mn-lt"/>
                <a:ea typeface="+mn-ea"/>
                <a:cs typeface="+mn-cs"/>
              </a:rPr>
              <a:t>in a child with recent history of nausea and vomiting. (A) CT shows </a:t>
            </a:r>
            <a:r>
              <a:rPr lang="en-IN" sz="1200" b="0" kern="1200" dirty="0" err="1" smtClean="0">
                <a:solidFill>
                  <a:schemeClr val="tx1"/>
                </a:solidFill>
                <a:latin typeface="+mn-lt"/>
                <a:ea typeface="+mn-ea"/>
                <a:cs typeface="+mn-cs"/>
              </a:rPr>
              <a:t>hyperdense</a:t>
            </a:r>
            <a:r>
              <a:rPr lang="en-IN" sz="1200" b="0" kern="1200" dirty="0" smtClean="0">
                <a:solidFill>
                  <a:schemeClr val="tx1"/>
                </a:solidFill>
                <a:latin typeface="+mn-lt"/>
                <a:ea typeface="+mn-ea"/>
                <a:cs typeface="+mn-cs"/>
              </a:rPr>
              <a:t> thrombus within the vein of Galen just reaching the internal cerebral veins (arrow). There is diffuse cerebral swelling with more </a:t>
            </a:r>
            <a:r>
              <a:rPr lang="en-IN" sz="1200" b="0" kern="1200" dirty="0" err="1" smtClean="0">
                <a:solidFill>
                  <a:schemeClr val="tx1"/>
                </a:solidFill>
                <a:latin typeface="+mn-lt"/>
                <a:ea typeface="+mn-ea"/>
                <a:cs typeface="+mn-cs"/>
              </a:rPr>
              <a:t>hypodense</a:t>
            </a:r>
            <a:r>
              <a:rPr lang="en-IN" sz="1200" b="0" kern="1200" dirty="0" smtClean="0">
                <a:solidFill>
                  <a:schemeClr val="tx1"/>
                </a:solidFill>
                <a:latin typeface="+mn-lt"/>
                <a:ea typeface="+mn-ea"/>
                <a:cs typeface="+mn-cs"/>
              </a:rPr>
              <a:t> change and swelling affecting the left hemisphere and thalami (B) Sagittal T1-weighted MRI confirms the diagnosis with T1 shortening in keeping with methaemoglobin in the internal cerebral veins and vein of Galen (arrow). (C) The ADC map shows patchy restricted diffusion (low signal) (arrow) within the deep white matter in keeping with infarction.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70.69  Child with recent meningitis and new sensorineural deafness. </a:t>
            </a:r>
            <a:r>
              <a:rPr lang="en-IN" sz="1200" b="0" kern="1200" dirty="0" smtClean="0">
                <a:solidFill>
                  <a:schemeClr val="tx1"/>
                </a:solidFill>
                <a:latin typeface="+mn-lt"/>
                <a:ea typeface="+mn-ea"/>
                <a:cs typeface="+mn-cs"/>
              </a:rPr>
              <a:t>(A) High-resolution axial CT through the petrous bones shows increased density in keeping with calcification within the lateral semicircular canals (arrows). (B) Coronal and (C) axial CISS MRI shows reduced T2 signal within all the semicircular canals (arrows), particularly the left, confirmed on the oblique axial views (C). There is reduced signal within the cochlea, again worse on the left (arrows). These are typical features of </a:t>
            </a:r>
            <a:r>
              <a:rPr lang="en-IN" sz="1200" b="1" kern="1200" dirty="0" smtClean="0">
                <a:solidFill>
                  <a:schemeClr val="tx1"/>
                </a:solidFill>
                <a:latin typeface="+mn-lt"/>
                <a:ea typeface="+mn-ea"/>
                <a:cs typeface="+mn-cs"/>
              </a:rPr>
              <a:t>labyrinthitis ossificans.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70.70  Acute disseminated encephalomyelitis </a:t>
            </a:r>
            <a:r>
              <a:rPr lang="en-IN" sz="1200" b="0" kern="1200" dirty="0" smtClean="0">
                <a:solidFill>
                  <a:schemeClr val="tx1"/>
                </a:solidFill>
                <a:latin typeface="+mn-lt"/>
                <a:ea typeface="+mn-ea"/>
                <a:cs typeface="+mn-cs"/>
              </a:rPr>
              <a:t>in an 11 year old boy with recent viral illness and acute impaired consciousness. MRI shows bilateral, asymmetrical, mainly subcortical, cerebral hemisphere white matter lesions but also involving the cortex and deep grey matter. The cerebellum and spinal cord are also involved. There is focal swelling of the involved regions. The imaging features are typical of acute disseminated encephalomyelitis. The child made a full recovery.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70.72  Brain injury in ‘shaken baby syndrome’. </a:t>
            </a:r>
            <a:r>
              <a:rPr lang="en-IN" sz="1200" b="0" kern="1200" dirty="0" smtClean="0">
                <a:solidFill>
                  <a:schemeClr val="tx1"/>
                </a:solidFill>
                <a:latin typeface="+mn-lt"/>
                <a:ea typeface="+mn-ea"/>
                <a:cs typeface="+mn-cs"/>
              </a:rPr>
              <a:t>(A) The initial CT shows posterior interhemispheric subdural and intraventricular blood. There are bilateral </a:t>
            </a:r>
            <a:r>
              <a:rPr lang="en-IN" sz="1200" b="0" kern="1200" dirty="0" err="1" smtClean="0">
                <a:solidFill>
                  <a:schemeClr val="tx1"/>
                </a:solidFill>
                <a:latin typeface="+mn-lt"/>
                <a:ea typeface="+mn-ea"/>
                <a:cs typeface="+mn-cs"/>
              </a:rPr>
              <a:t>hypodense</a:t>
            </a:r>
            <a:r>
              <a:rPr lang="en-IN" sz="1200" b="0" kern="1200" dirty="0" smtClean="0">
                <a:solidFill>
                  <a:schemeClr val="tx1"/>
                </a:solidFill>
                <a:latin typeface="+mn-lt"/>
                <a:ea typeface="+mn-ea"/>
                <a:cs typeface="+mn-cs"/>
              </a:rPr>
              <a:t> subdural collections overlying both hemispheres. Extensive bilateral </a:t>
            </a:r>
            <a:r>
              <a:rPr lang="en-IN" sz="1200" b="0" kern="1200" dirty="0" err="1" smtClean="0">
                <a:solidFill>
                  <a:schemeClr val="tx1"/>
                </a:solidFill>
                <a:latin typeface="+mn-lt"/>
                <a:ea typeface="+mn-ea"/>
                <a:cs typeface="+mn-cs"/>
              </a:rPr>
              <a:t>hypodense</a:t>
            </a:r>
            <a:r>
              <a:rPr lang="en-IN" sz="1200" b="0" kern="1200" dirty="0" smtClean="0">
                <a:solidFill>
                  <a:schemeClr val="tx1"/>
                </a:solidFill>
                <a:latin typeface="+mn-lt"/>
                <a:ea typeface="+mn-ea"/>
                <a:cs typeface="+mn-cs"/>
              </a:rPr>
              <a:t> parenchymal lesions consistent with contusions or infarction are seen. (B) Follow-up MRI shows evolution of the parenchymal damage with marked atrophy and large chronic subdural collections. (C) Coronal and (D) sagittal T1-weighted sequence shows the subdural collections have signal slightly greater than cerebrospinal fluid in keeping with proteinaceous contents from previous haemorrhage. There is cortical T1 shortening suggesting the parenchymal lesions are regions of cerebral infarction.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71.2  Pituitary </a:t>
            </a:r>
            <a:r>
              <a:rPr lang="en-IN" sz="1200" b="1" kern="1200" dirty="0" err="1" smtClean="0">
                <a:solidFill>
                  <a:schemeClr val="tx1"/>
                </a:solidFill>
                <a:latin typeface="+mn-lt"/>
                <a:ea typeface="+mn-ea"/>
                <a:cs typeface="+mn-cs"/>
              </a:rPr>
              <a:t>microadenoma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Coronal T1-weighted spin echo images before (A) and after (B) gadolinium enhancement demonstrates a </a:t>
            </a:r>
            <a:r>
              <a:rPr lang="en-IN" sz="1200" b="0" kern="1200" dirty="0" err="1" smtClean="0">
                <a:solidFill>
                  <a:schemeClr val="tx1"/>
                </a:solidFill>
                <a:latin typeface="+mn-lt"/>
                <a:ea typeface="+mn-ea"/>
                <a:cs typeface="+mn-cs"/>
              </a:rPr>
              <a:t>microadenoma</a:t>
            </a:r>
            <a:r>
              <a:rPr lang="en-IN" sz="1200" b="0" kern="1200" dirty="0" smtClean="0">
                <a:solidFill>
                  <a:schemeClr val="tx1"/>
                </a:solidFill>
                <a:latin typeface="+mn-lt"/>
                <a:ea typeface="+mn-ea"/>
                <a:cs typeface="+mn-cs"/>
              </a:rPr>
              <a:t> (arrow) in the left side of the gland. The adenoma enhances less avidly than the rest of the gland.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71.5  Craniopharyngioma. </a:t>
            </a:r>
            <a:r>
              <a:rPr lang="en-IN" sz="1200" b="0" kern="1200" dirty="0" smtClean="0">
                <a:solidFill>
                  <a:schemeClr val="tx1"/>
                </a:solidFill>
                <a:latin typeface="+mn-lt"/>
                <a:ea typeface="+mn-ea"/>
                <a:cs typeface="+mn-cs"/>
              </a:rPr>
              <a:t>Enhanced sagittal T1-weighted spin echo images demonstrates a recurrent craniopharyngioma (curved arrow). The mass is suprasellar and clearly separate from the normal pituitary gland (open arrow). There is patchy enhancement but no cystic component is visible.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71.6  Germinoma. </a:t>
            </a:r>
            <a:r>
              <a:rPr lang="en-IN" sz="1200" b="0" kern="1200" dirty="0" smtClean="0">
                <a:solidFill>
                  <a:schemeClr val="tx1"/>
                </a:solidFill>
                <a:latin typeface="+mn-lt"/>
                <a:ea typeface="+mn-ea"/>
                <a:cs typeface="+mn-cs"/>
              </a:rPr>
              <a:t>Coronal T1-weighted spin echo image after intravenous injection of gadolinium demonstrates homogeneously enhancing masses (arrow) in the (A) suprasellar and (B) pineal regions. The masses were </a:t>
            </a:r>
            <a:r>
              <a:rPr lang="en-IN" sz="1200" b="0" kern="1200" dirty="0" err="1" smtClean="0">
                <a:solidFill>
                  <a:schemeClr val="tx1"/>
                </a:solidFill>
                <a:latin typeface="+mn-lt"/>
                <a:ea typeface="+mn-ea"/>
                <a:cs typeface="+mn-cs"/>
              </a:rPr>
              <a:t>isointense</a:t>
            </a:r>
            <a:r>
              <a:rPr lang="en-IN" sz="1200" b="0" kern="1200" dirty="0" smtClean="0">
                <a:solidFill>
                  <a:schemeClr val="tx1"/>
                </a:solidFill>
                <a:latin typeface="+mn-lt"/>
                <a:ea typeface="+mn-ea"/>
                <a:cs typeface="+mn-cs"/>
              </a:rPr>
              <a:t> prior to contrast (not shown)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71.7  Hypothalamic hamartoma.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sagittal T1-weighted spin echo image demonstrates a hypothalamic hamartoma (arrow). This arises from the inferior surface of the tuber cinereum and is </a:t>
            </a:r>
            <a:r>
              <a:rPr lang="en-IN" sz="1200" b="0" kern="1200" dirty="0" err="1" smtClean="0">
                <a:solidFill>
                  <a:schemeClr val="tx1"/>
                </a:solidFill>
                <a:latin typeface="+mn-lt"/>
                <a:ea typeface="+mn-ea"/>
                <a:cs typeface="+mn-cs"/>
              </a:rPr>
              <a:t>isointense</a:t>
            </a:r>
            <a:r>
              <a:rPr lang="en-IN" sz="1200" b="0" kern="1200" dirty="0" smtClean="0">
                <a:solidFill>
                  <a:schemeClr val="tx1"/>
                </a:solidFill>
                <a:latin typeface="+mn-lt"/>
                <a:ea typeface="+mn-ea"/>
                <a:cs typeface="+mn-cs"/>
              </a:rPr>
              <a:t> with other grey matter.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70.58  Sickle cell disease and </a:t>
            </a:r>
            <a:r>
              <a:rPr lang="en-IN" sz="1200" b="1" kern="1200" dirty="0" err="1" smtClean="0">
                <a:solidFill>
                  <a:schemeClr val="tx1"/>
                </a:solidFill>
                <a:latin typeface="+mn-lt"/>
                <a:ea typeface="+mn-ea"/>
                <a:cs typeface="+mn-cs"/>
              </a:rPr>
              <a:t>moya</a:t>
            </a:r>
            <a:r>
              <a:rPr lang="en-IN" sz="1200" b="1" kern="1200" dirty="0" smtClean="0">
                <a:solidFill>
                  <a:schemeClr val="tx1"/>
                </a:solidFill>
                <a:latin typeface="+mn-lt"/>
                <a:ea typeface="+mn-ea"/>
                <a:cs typeface="+mn-cs"/>
              </a:rPr>
              <a:t> </a:t>
            </a:r>
            <a:r>
              <a:rPr lang="en-IN" sz="1200" b="1" kern="1200" dirty="0" err="1" smtClean="0">
                <a:solidFill>
                  <a:schemeClr val="tx1"/>
                </a:solidFill>
                <a:latin typeface="+mn-lt"/>
                <a:ea typeface="+mn-ea"/>
                <a:cs typeface="+mn-cs"/>
              </a:rPr>
              <a:t>moya</a:t>
            </a:r>
            <a:r>
              <a:rPr lang="en-IN" sz="1200" b="1" kern="1200" dirty="0" smtClean="0">
                <a:solidFill>
                  <a:schemeClr val="tx1"/>
                </a:solidFill>
                <a:latin typeface="+mn-lt"/>
                <a:ea typeface="+mn-ea"/>
                <a:cs typeface="+mn-cs"/>
              </a:rPr>
              <a:t> syndrome. </a:t>
            </a:r>
            <a:r>
              <a:rPr lang="en-IN" sz="1200" b="0" kern="1200" dirty="0" smtClean="0">
                <a:solidFill>
                  <a:schemeClr val="tx1"/>
                </a:solidFill>
                <a:latin typeface="+mn-lt"/>
                <a:ea typeface="+mn-ea"/>
                <a:cs typeface="+mn-cs"/>
              </a:rPr>
              <a:t>Child with extensive frontal, deep and posterior watershed infarction (A). (B) Shows extensive </a:t>
            </a:r>
            <a:r>
              <a:rPr lang="en-IN" sz="1200" b="0" kern="1200" dirty="0" err="1" smtClean="0">
                <a:solidFill>
                  <a:schemeClr val="tx1"/>
                </a:solidFill>
                <a:latin typeface="+mn-lt"/>
                <a:ea typeface="+mn-ea"/>
                <a:cs typeface="+mn-cs"/>
              </a:rPr>
              <a:t>perimesencephalic</a:t>
            </a:r>
            <a:r>
              <a:rPr lang="en-IN" sz="1200" b="0" kern="1200" dirty="0" smtClean="0">
                <a:solidFill>
                  <a:schemeClr val="tx1"/>
                </a:solidFill>
                <a:latin typeface="+mn-lt"/>
                <a:ea typeface="+mn-ea"/>
                <a:cs typeface="+mn-cs"/>
              </a:rPr>
              <a:t> ‘</a:t>
            </a:r>
            <a:r>
              <a:rPr lang="en-IN" sz="1200" b="0" kern="1200" dirty="0" err="1" smtClean="0">
                <a:solidFill>
                  <a:schemeClr val="tx1"/>
                </a:solidFill>
                <a:latin typeface="+mn-lt"/>
                <a:ea typeface="+mn-ea"/>
                <a:cs typeface="+mn-cs"/>
              </a:rPr>
              <a:t>moya</a:t>
            </a:r>
            <a:r>
              <a:rPr lang="en-IN" sz="1200" b="0" kern="1200" dirty="0" smtClean="0">
                <a:solidFill>
                  <a:schemeClr val="tx1"/>
                </a:solidFill>
                <a:latin typeface="+mn-lt"/>
                <a:ea typeface="+mn-ea"/>
                <a:cs typeface="+mn-cs"/>
              </a:rPr>
              <a:t> </a:t>
            </a:r>
            <a:r>
              <a:rPr lang="en-IN" sz="1200" b="0" kern="1200" dirty="0" err="1" smtClean="0">
                <a:solidFill>
                  <a:schemeClr val="tx1"/>
                </a:solidFill>
                <a:latin typeface="+mn-lt"/>
                <a:ea typeface="+mn-ea"/>
                <a:cs typeface="+mn-cs"/>
              </a:rPr>
              <a:t>moya</a:t>
            </a:r>
            <a:r>
              <a:rPr lang="en-IN" sz="1200" b="0" kern="1200" dirty="0" smtClean="0">
                <a:solidFill>
                  <a:schemeClr val="tx1"/>
                </a:solidFill>
                <a:latin typeface="+mn-lt"/>
                <a:ea typeface="+mn-ea"/>
                <a:cs typeface="+mn-cs"/>
              </a:rPr>
              <a:t>’ collaterals (arrow) and attenuated right middle cerebral artery (MCA) flow voids. (C) Compressed maximum intensity projection image shows narrowed terminal internal carotid artery (ICA), reduced filling of right MCA, and A1 segment of the anterior cerebral artery. There is an aneurysm at the A1/anterior communicating artery (ACOM) junction (arrow).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71.12  Thyroglossal duct cyst. </a:t>
            </a:r>
            <a:r>
              <a:rPr lang="en-IN" sz="1200" b="0" kern="1200" dirty="0" smtClean="0">
                <a:solidFill>
                  <a:schemeClr val="tx1"/>
                </a:solidFill>
                <a:latin typeface="+mn-lt"/>
                <a:ea typeface="+mn-ea"/>
                <a:cs typeface="+mn-cs"/>
              </a:rPr>
              <a:t>(A) Axial T1-weighted spin-echo and (B) T2-weighted fast spin-echo images show a well-defined high signal intensity thyroglossal duct cyst just anterior to the hyoid bone.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71.15  Insulinoma</a:t>
            </a:r>
            <a:r>
              <a:rPr lang="en-IN" sz="1200" b="0" kern="1200" dirty="0" smtClean="0">
                <a:solidFill>
                  <a:schemeClr val="tx1"/>
                </a:solidFill>
                <a:latin typeface="+mn-lt"/>
                <a:ea typeface="+mn-ea"/>
                <a:cs typeface="+mn-cs"/>
              </a:rPr>
              <a:t>. Transverse ultrasound through the upper abdomen shows a small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insulinoma (arrow) in the ne</a:t>
            </a:r>
            <a:r>
              <a:rPr lang="en-IN" sz="1200" b="1" kern="1200" dirty="0" smtClean="0">
                <a:solidFill>
                  <a:schemeClr val="tx1"/>
                </a:solidFill>
                <a:latin typeface="+mn-lt"/>
                <a:ea typeface="+mn-ea"/>
                <a:cs typeface="+mn-cs"/>
              </a:rPr>
              <a:t>ck of the pancreas.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71.16  Insulinoma </a:t>
            </a:r>
            <a:r>
              <a:rPr lang="en-IN" sz="1200" b="0" kern="1200" dirty="0" smtClean="0">
                <a:solidFill>
                  <a:schemeClr val="tx1"/>
                </a:solidFill>
                <a:latin typeface="+mn-lt"/>
                <a:ea typeface="+mn-ea"/>
                <a:cs typeface="+mn-cs"/>
              </a:rPr>
              <a:t>on endoscopic ultrasound. (A) Endoscopic ultrasound shows a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tumour (arrow) in the tail of the pancreas, which is seen on the (B) contrast-enhanced CT as a bulge in the tail of the pancreas (arrowheads).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71.17  Insulinoma</a:t>
            </a:r>
            <a:r>
              <a:rPr lang="en-IN" sz="1200" b="0" kern="1200" dirty="0" smtClean="0">
                <a:solidFill>
                  <a:schemeClr val="tx1"/>
                </a:solidFill>
                <a:latin typeface="+mn-lt"/>
                <a:ea typeface="+mn-ea"/>
                <a:cs typeface="+mn-cs"/>
              </a:rPr>
              <a:t>. (A) Contrast enhanced spiral CT demonstrating a small brightly enhancing insulinoma (curved arrow) in the head of the pancreas. (B) Axial T1-weighted spin echo MR image and (C) T2-weighted fast spin echo image show the corresponding lesion (arrow) on MRI of low signal intensity on the T1- and high signal intensity on the T2-weighted images. (D) A coeliac arteriogram in the same patient shows the vascular blush of the insulinoma (arrow).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71.18  A small non-functioning islet-cell tumour in a patient with MEN type 1 syndrome. </a:t>
            </a:r>
            <a:r>
              <a:rPr lang="en-IN" sz="1200" b="0" kern="1200" dirty="0" smtClean="0">
                <a:solidFill>
                  <a:schemeClr val="tx1"/>
                </a:solidFill>
                <a:latin typeface="+mn-lt"/>
                <a:ea typeface="+mn-ea"/>
                <a:cs typeface="+mn-cs"/>
              </a:rPr>
              <a:t>Axial T1-weighted spin-echo (A), T2-weighted fast spin-echo (B), and fat-suppressed T1-weighted spin echo image before (C) and after (D) intravenous gadolinium administration show the typical signal intensity pattern for islet-cell tumour on the various sequences in addition to the marked enhancement following intravenous gadolinium.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3927D-AFA9-4AB0-BD34-8B707DBAC3EC}"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71.19  Carcinoid liver metastases. ‘</a:t>
            </a:r>
            <a:r>
              <a:rPr lang="en-IN" sz="1200" b="0" kern="1200" dirty="0" smtClean="0">
                <a:solidFill>
                  <a:schemeClr val="tx1"/>
                </a:solidFill>
                <a:latin typeface="+mn-lt"/>
                <a:ea typeface="+mn-ea"/>
                <a:cs typeface="+mn-cs"/>
              </a:rPr>
              <a:t>Arterial’ phase contrast enhanced CT shows multiple highly vascular lesions typical of metastases from a primary neuroendocrine tumour</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71.21  Bilateral adrenal hyperplasia (arrows) in a patient with Cushing's disease.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71.22  Cushing's syndrome due to adrenocortical adenoma. </a:t>
            </a:r>
            <a:r>
              <a:rPr lang="en-IN" sz="1200" b="0" kern="1200" dirty="0" smtClean="0">
                <a:solidFill>
                  <a:schemeClr val="tx1"/>
                </a:solidFill>
                <a:latin typeface="+mn-lt"/>
                <a:ea typeface="+mn-ea"/>
                <a:cs typeface="+mn-cs"/>
              </a:rPr>
              <a:t>(A) Contrast enhanced CT, (B) T1-weighted spin-echo and (C) T2-weighted fast spin-echo images all showing a 3 cm adenoma (arrows) in the left adrenal gland.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71.23  Adrenal carcinoma. </a:t>
            </a:r>
            <a:r>
              <a:rPr lang="en-IN" sz="1200" b="0" kern="1200" dirty="0" smtClean="0">
                <a:solidFill>
                  <a:schemeClr val="tx1"/>
                </a:solidFill>
                <a:latin typeface="+mn-lt"/>
                <a:ea typeface="+mn-ea"/>
                <a:cs typeface="+mn-cs"/>
              </a:rPr>
              <a:t>Contrast-enhanced CT demonstrating a large partly calcified, </a:t>
            </a:r>
            <a:r>
              <a:rPr lang="en-IN" sz="1200" b="0" kern="1200" dirty="0" err="1" smtClean="0">
                <a:solidFill>
                  <a:schemeClr val="tx1"/>
                </a:solidFill>
                <a:latin typeface="+mn-lt"/>
                <a:ea typeface="+mn-ea"/>
                <a:cs typeface="+mn-cs"/>
              </a:rPr>
              <a:t>inhomogeneously</a:t>
            </a:r>
            <a:r>
              <a:rPr lang="en-IN" sz="1200" b="0" kern="1200" dirty="0" smtClean="0">
                <a:solidFill>
                  <a:schemeClr val="tx1"/>
                </a:solidFill>
                <a:latin typeface="+mn-lt"/>
                <a:ea typeface="+mn-ea"/>
                <a:cs typeface="+mn-cs"/>
              </a:rPr>
              <a:t> enhancing left adrenal cancer (arrows).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71.24  Adrenal carcinoma on MRI. </a:t>
            </a:r>
            <a:r>
              <a:rPr lang="en-IN" sz="1200" b="0" kern="1200" dirty="0" smtClean="0">
                <a:solidFill>
                  <a:schemeClr val="tx1"/>
                </a:solidFill>
                <a:latin typeface="+mn-lt"/>
                <a:ea typeface="+mn-ea"/>
                <a:cs typeface="+mn-cs"/>
              </a:rPr>
              <a:t>(A) Axial T1-weighted spin-echo, (B) axial and (C) sagittal T2-weighted fast spin-echo images show a large left adrenal cancer (arrows). The size of the lesion and the high signal intensity on the T2-weighted images are typical of an adrenal carcinoma.</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70.59  Vasculitis. </a:t>
            </a:r>
            <a:r>
              <a:rPr lang="en-IN" sz="1200" b="0" kern="1200" dirty="0" smtClean="0">
                <a:solidFill>
                  <a:schemeClr val="tx1"/>
                </a:solidFill>
                <a:latin typeface="+mn-lt"/>
                <a:ea typeface="+mn-ea"/>
                <a:cs typeface="+mn-cs"/>
              </a:rPr>
              <a:t>(A,B) In a child with chicken pox vasculitis, axial T2 and maximum intensity projection (MIP) image of time of flight (TOF) circle of Willis MRA show a mature proximal left middle cerebral artery branch infarct with reduced and turbulent flow (arrow) and reduced distal filling. Arterial dissection. (C,D) In a 14 year old girl with acute onset left hemiplegia, large right middle cerebral artery territory infarct, and internal carotid artery (ICA) dissection is seen. On the axial T2-weighted image there is an eccentric filling defect within the lumen of the right internal carotid artery which is narrowed, confirming the presence of dissection (arrow). The MIP image of the TOF MRA shows a typical rat's tail appearance of a tapering stenosis distal to the right ICA bifurcation (arrow).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71.27  Phaeochromocytoma with necrosis. </a:t>
            </a:r>
            <a:r>
              <a:rPr lang="en-IN" sz="1200" b="0" kern="1200" dirty="0" smtClean="0">
                <a:solidFill>
                  <a:schemeClr val="tx1"/>
                </a:solidFill>
                <a:latin typeface="+mn-lt"/>
                <a:ea typeface="+mn-ea"/>
                <a:cs typeface="+mn-cs"/>
              </a:rPr>
              <a:t>(A) A longitudinal US examination showing an adrenal mass (arrows) lying above the kidney (</a:t>
            </a:r>
            <a:r>
              <a:rPr lang="en-IN" sz="1200" b="0" kern="1200" baseline="30000" dirty="0" smtClean="0">
                <a:solidFill>
                  <a:schemeClr val="tx1"/>
                </a:solidFill>
                <a:latin typeface="+mn-lt"/>
                <a:ea typeface="+mn-ea"/>
                <a:cs typeface="+mn-cs"/>
              </a:rPr>
              <a:t>*</a:t>
            </a:r>
            <a:r>
              <a:rPr lang="en-IN" sz="1200" b="0" kern="1200" dirty="0" smtClean="0">
                <a:solidFill>
                  <a:schemeClr val="tx1"/>
                </a:solidFill>
                <a:latin typeface="+mn-lt"/>
                <a:ea typeface="+mn-ea"/>
                <a:cs typeface="+mn-cs"/>
              </a:rPr>
              <a:t>) and behind the liver. (B) Contrast-enhanced CT shows a necrotic right adrenal tumour (arrow). Axial (C) T1-weighted spin-echo and (D) T2-weighted images showing the typical signal intensity pattern of a phaeochromocytoma (arrow) in the right adrenal gland. (E) Posterior coronal view from an </a:t>
            </a:r>
            <a:r>
              <a:rPr lang="en-IN" sz="1200" b="0" kern="1200" baseline="30000" dirty="0" smtClean="0">
                <a:solidFill>
                  <a:schemeClr val="tx1"/>
                </a:solidFill>
                <a:latin typeface="+mn-lt"/>
                <a:ea typeface="+mn-ea"/>
                <a:cs typeface="+mn-cs"/>
              </a:rPr>
              <a:t>131</a:t>
            </a:r>
            <a:r>
              <a:rPr lang="en-IN" sz="1200" b="0" kern="1200" dirty="0" smtClean="0">
                <a:solidFill>
                  <a:schemeClr val="tx1"/>
                </a:solidFill>
                <a:latin typeface="+mn-lt"/>
                <a:ea typeface="+mn-ea"/>
                <a:cs typeface="+mn-cs"/>
              </a:rPr>
              <a:t>I-MIBG scintigram showing the increased focal uptake in a phaeochromocytoma (arrow) in the right adrenal gland.</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71.28  Phaeochromocytoma on MRI. </a:t>
            </a:r>
            <a:r>
              <a:rPr lang="en-IN" sz="1200" b="0" kern="1200" dirty="0" smtClean="0">
                <a:solidFill>
                  <a:schemeClr val="tx1"/>
                </a:solidFill>
                <a:latin typeface="+mn-lt"/>
                <a:ea typeface="+mn-ea"/>
                <a:cs typeface="+mn-cs"/>
              </a:rPr>
              <a:t>Axial (A) T1-weighted spin-echo and (B) T2-weighted fast spin-echo images showing a right adrenal phaeochromocytoma (arrow). The very high signal intensity is typical of a phaeochromocytoma</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71.29  Adrenal cyst. </a:t>
            </a:r>
            <a:r>
              <a:rPr lang="en-IN" sz="1200" b="0" kern="1200" dirty="0" smtClean="0">
                <a:solidFill>
                  <a:schemeClr val="tx1"/>
                </a:solidFill>
                <a:latin typeface="+mn-lt"/>
                <a:ea typeface="+mn-ea"/>
                <a:cs typeface="+mn-cs"/>
              </a:rPr>
              <a:t>(A) Contrast-enhanced CT showing the typical appearance of a cyst (arrow) within the left adrenal gland. (B) T1-weighted spin-echo image shows the low signal intensity of a simple cyst (arrow). (C) T2-weighted fast spin-echo image shows the uniformly high signal intensity of a fluid filled lesion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71.30  Myelolipoma. </a:t>
            </a:r>
            <a:r>
              <a:rPr lang="en-IN" sz="1200" b="0" kern="1200" dirty="0" smtClean="0">
                <a:solidFill>
                  <a:schemeClr val="tx1"/>
                </a:solidFill>
                <a:latin typeface="+mn-lt"/>
                <a:ea typeface="+mn-ea"/>
                <a:cs typeface="+mn-cs"/>
              </a:rPr>
              <a:t>(A) A longitudinal ultrasound showing a </a:t>
            </a:r>
            <a:r>
              <a:rPr lang="en-IN" sz="1200" b="0" kern="1200" dirty="0" err="1" smtClean="0">
                <a:solidFill>
                  <a:schemeClr val="tx1"/>
                </a:solidFill>
                <a:latin typeface="+mn-lt"/>
                <a:ea typeface="+mn-ea"/>
                <a:cs typeface="+mn-cs"/>
              </a:rPr>
              <a:t>hyperechoic</a:t>
            </a:r>
            <a:r>
              <a:rPr lang="en-IN" sz="1200" b="0" kern="1200" dirty="0" smtClean="0">
                <a:solidFill>
                  <a:schemeClr val="tx1"/>
                </a:solidFill>
                <a:latin typeface="+mn-lt"/>
                <a:ea typeface="+mn-ea"/>
                <a:cs typeface="+mn-cs"/>
              </a:rPr>
              <a:t> mass (arrow) lying above the right kidney (</a:t>
            </a:r>
            <a:r>
              <a:rPr lang="en-IN" sz="1200" b="0" kern="1200" baseline="30000" dirty="0" smtClean="0">
                <a:solidFill>
                  <a:schemeClr val="tx1"/>
                </a:solidFill>
                <a:latin typeface="+mn-lt"/>
                <a:ea typeface="+mn-ea"/>
                <a:cs typeface="+mn-cs"/>
              </a:rPr>
              <a:t>*</a:t>
            </a:r>
            <a:r>
              <a:rPr lang="en-IN" sz="1200" b="0" kern="1200" dirty="0" smtClean="0">
                <a:solidFill>
                  <a:schemeClr val="tx1"/>
                </a:solidFill>
                <a:latin typeface="+mn-lt"/>
                <a:ea typeface="+mn-ea"/>
                <a:cs typeface="+mn-cs"/>
              </a:rPr>
              <a:t>) and behind the liver. (B) Contrast-enhanced CT showing large right adrenal mass (arrow) consisting predominantly of fat. (C) Corresponding T1-weighted MRI showing a mass consists predominantly of fat of similar intensity to the surrounding perirenal fat. (D) STIR sequence showing suppression of the signal from fat within the mass (arrow).</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71.31  Adrenal gland tuberculosis.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Nonenhanced</a:t>
            </a:r>
            <a:r>
              <a:rPr lang="en-IN" sz="1200" b="0" kern="1200" dirty="0" smtClean="0">
                <a:solidFill>
                  <a:schemeClr val="tx1"/>
                </a:solidFill>
                <a:latin typeface="+mn-lt"/>
                <a:ea typeface="+mn-ea"/>
                <a:cs typeface="+mn-cs"/>
              </a:rPr>
              <a:t> CT showing bilateral adrenal masses (curved arrows) with punctuate calcification in the left adrenal gland (open arrow). (B) Following intravenous injection of contrast media there are the typical </a:t>
            </a:r>
            <a:r>
              <a:rPr lang="en-IN" sz="1200" b="0" kern="1200" dirty="0" err="1" smtClean="0">
                <a:solidFill>
                  <a:schemeClr val="tx1"/>
                </a:solidFill>
                <a:latin typeface="+mn-lt"/>
                <a:ea typeface="+mn-ea"/>
                <a:cs typeface="+mn-cs"/>
              </a:rPr>
              <a:t>nonenhancing</a:t>
            </a:r>
            <a:r>
              <a:rPr lang="en-IN" sz="1200" b="0" kern="1200" dirty="0" smtClean="0">
                <a:solidFill>
                  <a:schemeClr val="tx1"/>
                </a:solidFill>
                <a:latin typeface="+mn-lt"/>
                <a:ea typeface="+mn-ea"/>
                <a:cs typeface="+mn-cs"/>
              </a:rPr>
              <a:t> areas within the gland (curved arrows) corresponding to multiple small caseating granulomata</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71.32  Adrenal haemorrhage. </a:t>
            </a:r>
            <a:r>
              <a:rPr lang="en-IN" sz="1200" b="0" kern="1200" dirty="0" smtClean="0">
                <a:solidFill>
                  <a:schemeClr val="tx1"/>
                </a:solidFill>
                <a:latin typeface="+mn-lt"/>
                <a:ea typeface="+mn-ea"/>
                <a:cs typeface="+mn-cs"/>
              </a:rPr>
              <a:t>Non-enhanced CT showing bilateral enlargement due to adrenal haemorrhage (arrow). An area of high attenuation due to bleeding is demonstrated within the right adrenal gland (arrowhead</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71.33  Chemical shift imaging to evaluate incidentally discovered adrenal masses. </a:t>
            </a:r>
            <a:r>
              <a:rPr lang="en-IN" sz="1200" b="0" kern="1200" dirty="0" smtClean="0">
                <a:solidFill>
                  <a:schemeClr val="tx1"/>
                </a:solidFill>
                <a:latin typeface="+mn-lt"/>
                <a:ea typeface="+mn-ea"/>
                <a:cs typeface="+mn-cs"/>
              </a:rPr>
              <a:t>In-phase (A) and out-of-phase (B) images in a benign adrenal adenoma (arrow). The out-of-phase image shows marked loss of signal intensity within the adenoma indicating presence of intracellular lipid in keeping with a benign adenoma. In-phase (C) and out-of-phase (D) images in an adrenal metastasis from a colon cancer (arrow). The out-of-phase images show that there has been no loss of signal intensity and, therefore, the presence of intracellular fat has not been demonstrated.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72.1  Internal mammary lymphadenopathy.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showing marked enlargement of the internal mammary lymph nodes bilaterally. Note the minimal bilateral axillary and paratracheal lymph node enlargement and small right pleural effusion.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72.3  Mediastinal masses in lymphoma</a:t>
            </a:r>
            <a:r>
              <a:rPr lang="en-IN" sz="1200" b="0" kern="1200" dirty="0" smtClean="0">
                <a:solidFill>
                  <a:schemeClr val="tx1"/>
                </a:solidFill>
                <a:latin typeface="+mn-lt"/>
                <a:ea typeface="+mn-ea"/>
                <a:cs typeface="+mn-cs"/>
              </a:rPr>
              <a:t>. (A) Contrast-enhanced CT showing a large anterior mass in a young patient with Hodgkin's disease. No other disease was demonstrated. (B) Contrast-enhanced CT in a patient with mediastinal diffuse large B-cell lymphoma (non-Hodgkin's). The mass is involving the anterior and middle mediastinum. This subtype of non-Hodgkin's lymphoma carries a poor prognosis and, as in this patient, often involves the abdominal viscera.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72.4  Upper abdominal lymph node enlargement. (</a:t>
            </a:r>
            <a:r>
              <a:rPr lang="en-IN" sz="1200" b="0" kern="1200" dirty="0" smtClean="0">
                <a:solidFill>
                  <a:schemeClr val="tx1"/>
                </a:solidFill>
                <a:latin typeface="+mn-lt"/>
                <a:ea typeface="+mn-ea"/>
                <a:cs typeface="+mn-cs"/>
              </a:rPr>
              <a:t>A) Contrast-enhanced CT showing enlarged lymph nodes in the gastrohepatic ligament. Minimal lymph node enlargement (exceeding 6 mm) is also seen in the right retrocrural region. (B) Contrast-enhanced CT showing lymph node enlargement in the region of the splenic hilum around the coeliac axis and in the porta hepatis. Multiple small, </a:t>
            </a:r>
            <a:r>
              <a:rPr lang="en-IN" sz="1200" b="0" kern="1200" dirty="0" err="1" smtClean="0">
                <a:solidFill>
                  <a:schemeClr val="tx1"/>
                </a:solidFill>
                <a:latin typeface="+mn-lt"/>
                <a:ea typeface="+mn-ea"/>
                <a:cs typeface="+mn-cs"/>
              </a:rPr>
              <a:t>nonenhancing</a:t>
            </a:r>
            <a:r>
              <a:rPr lang="en-IN" sz="1200" b="0" kern="1200" dirty="0" smtClean="0">
                <a:solidFill>
                  <a:schemeClr val="tx1"/>
                </a:solidFill>
                <a:latin typeface="+mn-lt"/>
                <a:ea typeface="+mn-ea"/>
                <a:cs typeface="+mn-cs"/>
              </a:rPr>
              <a:t> foci are demonstrated within the spleen, typical of splenic involvement</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70.60  Vein of Galen malformation </a:t>
            </a:r>
            <a:r>
              <a:rPr lang="en-IN" sz="1200" b="0" kern="1200" dirty="0" smtClean="0">
                <a:solidFill>
                  <a:schemeClr val="tx1"/>
                </a:solidFill>
                <a:latin typeface="+mn-lt"/>
                <a:ea typeface="+mn-ea"/>
                <a:cs typeface="+mn-cs"/>
              </a:rPr>
              <a:t>(partly occluded by </a:t>
            </a:r>
            <a:r>
              <a:rPr lang="en-IN" sz="1200" b="0" kern="1200" dirty="0" err="1" smtClean="0">
                <a:solidFill>
                  <a:schemeClr val="tx1"/>
                </a:solidFill>
                <a:latin typeface="+mn-lt"/>
                <a:ea typeface="+mn-ea"/>
                <a:cs typeface="+mn-cs"/>
              </a:rPr>
              <a:t>embolization</a:t>
            </a:r>
            <a:r>
              <a:rPr lang="en-IN" sz="1200" b="0" kern="1200" dirty="0" smtClean="0">
                <a:solidFill>
                  <a:schemeClr val="tx1"/>
                </a:solidFill>
                <a:latin typeface="+mn-lt"/>
                <a:ea typeface="+mn-ea"/>
                <a:cs typeface="+mn-cs"/>
              </a:rPr>
              <a:t> glue) showing residual flow through the </a:t>
            </a:r>
            <a:r>
              <a:rPr lang="en-IN" sz="1200" b="0" kern="1200" dirty="0" err="1" smtClean="0">
                <a:solidFill>
                  <a:schemeClr val="tx1"/>
                </a:solidFill>
                <a:latin typeface="+mn-lt"/>
                <a:ea typeface="+mn-ea"/>
                <a:cs typeface="+mn-cs"/>
              </a:rPr>
              <a:t>promesencephalic</a:t>
            </a:r>
            <a:r>
              <a:rPr lang="en-IN" sz="1200" b="0" kern="1200" dirty="0" smtClean="0">
                <a:solidFill>
                  <a:schemeClr val="tx1"/>
                </a:solidFill>
                <a:latin typeface="+mn-lt"/>
                <a:ea typeface="+mn-ea"/>
                <a:cs typeface="+mn-cs"/>
              </a:rPr>
              <a:t> vein, containing a combination of glue and thrombus, via the </a:t>
            </a:r>
            <a:r>
              <a:rPr lang="en-IN" sz="1200" b="0" kern="1200" dirty="0" err="1" smtClean="0">
                <a:solidFill>
                  <a:schemeClr val="tx1"/>
                </a:solidFill>
                <a:latin typeface="+mn-lt"/>
                <a:ea typeface="+mn-ea"/>
                <a:cs typeface="+mn-cs"/>
              </a:rPr>
              <a:t>falcine</a:t>
            </a:r>
            <a:r>
              <a:rPr lang="en-IN" sz="1200" b="0" kern="1200" dirty="0" smtClean="0">
                <a:solidFill>
                  <a:schemeClr val="tx1"/>
                </a:solidFill>
                <a:latin typeface="+mn-lt"/>
                <a:ea typeface="+mn-ea"/>
                <a:cs typeface="+mn-cs"/>
              </a:rPr>
              <a:t> sinus (arrow) towards the venous confluence. Arterial supply is via a number of choroidal vessels</a:t>
            </a: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72.5  Hodgkin's disease with cavitating lung lesions. </a:t>
            </a:r>
            <a:r>
              <a:rPr lang="en-IN" sz="1200" b="0" kern="1200" dirty="0" smtClean="0">
                <a:solidFill>
                  <a:schemeClr val="tx1"/>
                </a:solidFill>
                <a:latin typeface="+mn-lt"/>
                <a:ea typeface="+mn-ea"/>
                <a:cs typeface="+mn-cs"/>
              </a:rPr>
              <a:t>Chest radiograph showing bilateral hilar lymph node enlargement and multiple cavitating lung nodules (arrows). The radiographic appearances are extremely variable, but the commonest pattern is that of one or more discrete nodules, with or without cavitation, which tend to be less well defined and less dense than those of primary or metastatic carcinoma, which they otherwise resemble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70.61  Early sign of periventricular leukomalacia. </a:t>
            </a:r>
            <a:r>
              <a:rPr lang="en-IN" sz="1200" b="0" kern="1200" dirty="0" smtClean="0">
                <a:solidFill>
                  <a:schemeClr val="tx1"/>
                </a:solidFill>
                <a:latin typeface="+mn-lt"/>
                <a:ea typeface="+mn-ea"/>
                <a:cs typeface="+mn-cs"/>
              </a:rPr>
              <a:t>(A) US shows periventricular </a:t>
            </a:r>
            <a:r>
              <a:rPr lang="en-IN" sz="1200" b="0" kern="1200" dirty="0" err="1" smtClean="0">
                <a:solidFill>
                  <a:schemeClr val="tx1"/>
                </a:solidFill>
                <a:latin typeface="+mn-lt"/>
                <a:ea typeface="+mn-ea"/>
                <a:cs typeface="+mn-cs"/>
              </a:rPr>
              <a:t>echolucencies</a:t>
            </a:r>
            <a:r>
              <a:rPr lang="en-IN" sz="1200" b="0" kern="1200" dirty="0" smtClean="0">
                <a:solidFill>
                  <a:schemeClr val="tx1"/>
                </a:solidFill>
                <a:latin typeface="+mn-lt"/>
                <a:ea typeface="+mn-ea"/>
                <a:cs typeface="+mn-cs"/>
              </a:rPr>
              <a:t> (arrows), one of the earliest signs of periventricular leukomalacia. (B,C) On T1-weighted MRI sequences, these are seen posteriorly in the </a:t>
            </a:r>
            <a:r>
              <a:rPr lang="en-IN" sz="1200" b="0" kern="1200" dirty="0" err="1" smtClean="0">
                <a:solidFill>
                  <a:schemeClr val="tx1"/>
                </a:solidFill>
                <a:latin typeface="+mn-lt"/>
                <a:ea typeface="+mn-ea"/>
                <a:cs typeface="+mn-cs"/>
              </a:rPr>
              <a:t>peritrigonal</a:t>
            </a:r>
            <a:r>
              <a:rPr lang="en-IN" sz="1200" b="0" kern="1200" dirty="0" smtClean="0">
                <a:solidFill>
                  <a:schemeClr val="tx1"/>
                </a:solidFill>
                <a:latin typeface="+mn-lt"/>
                <a:ea typeface="+mn-ea"/>
                <a:cs typeface="+mn-cs"/>
              </a:rPr>
              <a:t> area and are lined by small focal regions of T1 shortening in keeping with haemorrhage (arrows).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PVL results in infarction with oedema seen in the periventricular region. This may be seen as increased </a:t>
            </a:r>
            <a:r>
              <a:rPr lang="en-IN" sz="1200" b="0" kern="1200" dirty="0" err="1" smtClean="0">
                <a:solidFill>
                  <a:schemeClr val="tx1"/>
                </a:solidFill>
                <a:latin typeface="+mn-lt"/>
                <a:ea typeface="+mn-ea"/>
                <a:cs typeface="+mn-cs"/>
              </a:rPr>
              <a:t>echogenicity</a:t>
            </a:r>
            <a:r>
              <a:rPr lang="en-IN" sz="1200" b="0" kern="1200" dirty="0" smtClean="0">
                <a:solidFill>
                  <a:schemeClr val="tx1"/>
                </a:solidFill>
                <a:latin typeface="+mn-lt"/>
                <a:ea typeface="+mn-ea"/>
                <a:cs typeface="+mn-cs"/>
              </a:rPr>
              <a:t> on US. The damaged tissue undergoes cystic degeneration 10–20 d after the insult. Small, often confluent, cysts form in the periventricular white matter; these are usually transient and subsequently collapse. The detection of these cysts is the most reliable US finding of PVL in its early development ( Fig. 70.61 ). </a:t>
            </a:r>
          </a:p>
          <a:p>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70.62  End-stage changes of periventricular leukomalacia. </a:t>
            </a:r>
            <a:r>
              <a:rPr lang="en-IN" sz="1200" b="0" kern="1200" dirty="0" smtClean="0">
                <a:solidFill>
                  <a:schemeClr val="tx1"/>
                </a:solidFill>
                <a:latin typeface="+mn-lt"/>
                <a:ea typeface="+mn-ea"/>
                <a:cs typeface="+mn-cs"/>
              </a:rPr>
              <a:t>A child with spastic diplegia scanned much later in life (15 years) has the typical chronic changes of periventricular leukomalacia. There is posterior periventricular increased signal on T2-weighted images and enlargement of the ventricles posteriorly with irregular, scalloped margins, indicating white matter loss. The corpus callosum seen on the sagittal T1-weighted MRI is markedly thinned, particularly affecting the posterior body.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70.63  Hypoxic ischaemia at term, imaged in childhood. </a:t>
            </a:r>
            <a:r>
              <a:rPr lang="en-IN" sz="1200" b="0" kern="1200" dirty="0" smtClean="0">
                <a:solidFill>
                  <a:schemeClr val="tx1"/>
                </a:solidFill>
                <a:latin typeface="+mn-lt"/>
                <a:ea typeface="+mn-ea"/>
                <a:cs typeface="+mn-cs"/>
              </a:rPr>
              <a:t>The gyri are thinner at their bases than at their apices. This is known as ulegyria and dates the hypoxic–ischaemic event to term. Note the relative preservation of the cerebellum and brainstem.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70.64  Prolonged hypoxic ischaemia resulting in multicystic encephalomalacia. </a:t>
            </a:r>
            <a:r>
              <a:rPr lang="en-IN" sz="1200" b="0" kern="1200" dirty="0" smtClean="0">
                <a:solidFill>
                  <a:schemeClr val="tx1"/>
                </a:solidFill>
                <a:latin typeface="+mn-lt"/>
                <a:ea typeface="+mn-ea"/>
                <a:cs typeface="+mn-cs"/>
              </a:rPr>
              <a:t>There is cystic cavitation of most of the white matter with grossly thinned corpus callosum, leaving only a very thin rim of preserved cortical mantle.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69D3927D-AFA9-4AB0-BD34-8B707DBAC3EC}"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70.65  Neonate with seizures and hypoglycaemia </a:t>
            </a:r>
            <a:r>
              <a:rPr lang="en-IN" sz="1200" b="0" kern="1200" dirty="0" smtClean="0">
                <a:solidFill>
                  <a:schemeClr val="tx1"/>
                </a:solidFill>
                <a:latin typeface="+mn-lt"/>
                <a:ea typeface="+mn-ea"/>
                <a:cs typeface="+mn-cs"/>
              </a:rPr>
              <a:t>shows (A,B) increased signal within the </a:t>
            </a:r>
            <a:r>
              <a:rPr lang="en-IN" sz="1200" b="0" kern="1200" dirty="0" err="1" smtClean="0">
                <a:solidFill>
                  <a:schemeClr val="tx1"/>
                </a:solidFill>
                <a:latin typeface="+mn-lt"/>
                <a:ea typeface="+mn-ea"/>
                <a:cs typeface="+mn-cs"/>
              </a:rPr>
              <a:t>parieto</a:t>
            </a:r>
            <a:r>
              <a:rPr lang="en-IN" sz="1200" b="0" kern="1200" dirty="0" smtClean="0">
                <a:solidFill>
                  <a:schemeClr val="tx1"/>
                </a:solidFill>
                <a:latin typeface="+mn-lt"/>
                <a:ea typeface="+mn-ea"/>
                <a:cs typeface="+mn-cs"/>
              </a:rPr>
              <a:t>-occipital cortex and white matter, with patchy loss of the normal cortical low signal (arrow). (C) Diffusion-weighted image and (D) ADC map show that the diffusion changes are a mixture of restricted (black arrows) and increased diffusion (white arrows). </a:t>
            </a:r>
            <a:r>
              <a:rPr lang="en-IN" sz="1200" b="0" i="1" kern="1200" dirty="0" smtClean="0">
                <a:solidFill>
                  <a:schemeClr val="tx1"/>
                </a:solidFill>
                <a:latin typeface="+mn-lt"/>
                <a:ea typeface="+mn-ea"/>
                <a:cs typeface="+mn-cs"/>
              </a:rPr>
              <a:t>All</a:t>
            </a:r>
            <a:r>
              <a:rPr lang="en-IN" sz="1200" b="0" kern="1200" dirty="0" smtClean="0">
                <a:solidFill>
                  <a:schemeClr val="tx1"/>
                </a:solidFill>
                <a:latin typeface="+mn-lt"/>
                <a:ea typeface="+mn-ea"/>
                <a:cs typeface="+mn-cs"/>
              </a:rPr>
              <a:t> of these changes, including the T2 and restricted areas of diffusion, completely resolved on follow-up. </a:t>
            </a:r>
          </a:p>
          <a:p>
            <a:endParaRPr lang="en-IN" dirty="0"/>
          </a:p>
        </p:txBody>
      </p:sp>
      <p:sp>
        <p:nvSpPr>
          <p:cNvPr id="4" name="Slide Number Placeholder 3"/>
          <p:cNvSpPr>
            <a:spLocks noGrp="1"/>
          </p:cNvSpPr>
          <p:nvPr>
            <p:ph type="sldNum" sz="quarter" idx="10"/>
          </p:nvPr>
        </p:nvSpPr>
        <p:spPr/>
        <p:txBody>
          <a:bodyPr/>
          <a:lstStyle/>
          <a:p>
            <a:fld id="{69D3927D-AFA9-4AB0-BD34-8B707DBAC3EC}"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838200" y="77977"/>
            <a:ext cx="7391400" cy="662762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714500" y="1962944"/>
            <a:ext cx="5715000" cy="38004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41855" y="1066800"/>
            <a:ext cx="8849745" cy="412988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76200" y="1066800"/>
            <a:ext cx="8915400" cy="389305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371600" y="110236"/>
            <a:ext cx="6562387" cy="659536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76200" y="914400"/>
            <a:ext cx="8915400" cy="4086225"/>
          </a:xfrm>
          <a:prstGeom prst="rect">
            <a:avLst/>
          </a:prstGeom>
          <a:noFill/>
          <a:ln w="9525">
            <a:noFill/>
            <a:miter lim="800000"/>
            <a:headEnd/>
            <a:tailEnd/>
          </a:ln>
          <a:effectLst/>
        </p:spPr>
      </p:pic>
      <p:sp>
        <p:nvSpPr>
          <p:cNvPr id="5" name="TextBox 4"/>
          <p:cNvSpPr txBox="1"/>
          <p:nvPr/>
        </p:nvSpPr>
        <p:spPr>
          <a:xfrm>
            <a:off x="1905000" y="5562600"/>
            <a:ext cx="5181600" cy="369332"/>
          </a:xfrm>
          <a:prstGeom prst="rect">
            <a:avLst/>
          </a:prstGeom>
          <a:noFill/>
        </p:spPr>
        <p:txBody>
          <a:bodyPr wrap="square" rtlCol="0">
            <a:spAutoFit/>
          </a:bodyPr>
          <a:lstStyle/>
          <a:p>
            <a:r>
              <a:rPr lang="en-IN" dirty="0" smtClean="0"/>
              <a:t>recent viral illness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914400" y="0"/>
            <a:ext cx="7239000" cy="676846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714500" y="2410619"/>
            <a:ext cx="5715000" cy="29051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714500" y="1820069"/>
            <a:ext cx="5715000" cy="40862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14500" y="2434431"/>
            <a:ext cx="5715000" cy="28575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689953" y="1600200"/>
            <a:ext cx="3764093" cy="4525963"/>
          </a:xfrm>
          <a:prstGeom prst="rect">
            <a:avLst/>
          </a:prstGeom>
          <a:noFill/>
          <a:ln w="9525">
            <a:noFill/>
            <a:miter lim="800000"/>
            <a:headEnd/>
            <a:tailEnd/>
          </a:ln>
          <a:effectLst/>
        </p:spPr>
      </p:pic>
      <p:sp>
        <p:nvSpPr>
          <p:cNvPr id="5" name="TextBox 4"/>
          <p:cNvSpPr txBox="1"/>
          <p:nvPr/>
        </p:nvSpPr>
        <p:spPr>
          <a:xfrm>
            <a:off x="1828800" y="6324600"/>
            <a:ext cx="5486400" cy="369332"/>
          </a:xfrm>
          <a:prstGeom prst="rect">
            <a:avLst/>
          </a:prstGeom>
          <a:noFill/>
        </p:spPr>
        <p:txBody>
          <a:bodyPr wrap="square" rtlCol="0">
            <a:spAutoFit/>
          </a:bodyPr>
          <a:lstStyle/>
          <a:p>
            <a:pPr algn="ctr"/>
            <a:r>
              <a:rPr lang="en-IN" dirty="0" smtClean="0"/>
              <a:t>Pt of mitochondrial </a:t>
            </a:r>
            <a:r>
              <a:rPr lang="en-IN" dirty="0" smtClean="0"/>
              <a:t>cytopathy</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950786" y="1600200"/>
            <a:ext cx="5242428"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654424" y="1066800"/>
            <a:ext cx="7956176" cy="40576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14500" y="1629569"/>
            <a:ext cx="5715000" cy="44672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714500" y="2505869"/>
            <a:ext cx="5715000" cy="27146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042334" y="427037"/>
            <a:ext cx="7034866" cy="58975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605392" y="489744"/>
            <a:ext cx="7929008" cy="568245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1886744"/>
            <a:ext cx="5715000" cy="39528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1714500" y="1867694"/>
            <a:ext cx="5715000" cy="39909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89879" y="2362201"/>
            <a:ext cx="8901721" cy="221059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714500" y="1881981"/>
            <a:ext cx="5715000" cy="3962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14500" y="1672431"/>
            <a:ext cx="5715000" cy="43815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70152" y="1676400"/>
            <a:ext cx="8821448" cy="323453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64481" y="533400"/>
            <a:ext cx="8750919" cy="494426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913964" y="0"/>
            <a:ext cx="5325036" cy="676911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895600" y="151597"/>
            <a:ext cx="2971800" cy="657962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936499" y="17939"/>
            <a:ext cx="7216901" cy="6687661"/>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667000" y="76200"/>
            <a:ext cx="4191000" cy="654843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14500" y="1858169"/>
            <a:ext cx="5715000" cy="40100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426249" y="37306"/>
            <a:ext cx="8260551" cy="5906294"/>
          </a:xfrm>
          <a:prstGeom prst="rect">
            <a:avLst/>
          </a:prstGeom>
          <a:noFill/>
          <a:ln w="9525">
            <a:noFill/>
            <a:miter lim="800000"/>
            <a:headEnd/>
            <a:tailEnd/>
          </a:ln>
          <a:effectLst/>
        </p:spPr>
      </p:pic>
      <p:sp>
        <p:nvSpPr>
          <p:cNvPr id="5" name="TextBox 4"/>
          <p:cNvSpPr txBox="1"/>
          <p:nvPr/>
        </p:nvSpPr>
        <p:spPr>
          <a:xfrm>
            <a:off x="685800" y="6248400"/>
            <a:ext cx="7086600" cy="369332"/>
          </a:xfrm>
          <a:prstGeom prst="rect">
            <a:avLst/>
          </a:prstGeom>
          <a:noFill/>
        </p:spPr>
        <p:txBody>
          <a:bodyPr wrap="square" rtlCol="0">
            <a:spAutoFit/>
          </a:bodyPr>
          <a:lstStyle/>
          <a:p>
            <a:r>
              <a:rPr lang="en-IN" dirty="0" smtClean="0"/>
              <a:t>In-phase (</a:t>
            </a:r>
            <a:r>
              <a:rPr lang="en-IN" dirty="0" smtClean="0"/>
              <a:t>A,C) and </a:t>
            </a:r>
            <a:r>
              <a:rPr lang="en-IN" dirty="0" smtClean="0"/>
              <a:t>out-of-phase (</a:t>
            </a:r>
            <a:r>
              <a:rPr lang="en-IN" dirty="0" smtClean="0"/>
              <a:t>B,D) </a:t>
            </a:r>
            <a:r>
              <a:rPr lang="en-IN" dirty="0" smtClean="0"/>
              <a:t>images </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714500" y="1872456"/>
            <a:ext cx="5715000" cy="39814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52400" y="1676401"/>
            <a:ext cx="8794463" cy="323929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550033" y="152400"/>
            <a:ext cx="7984367" cy="64008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98426" y="990600"/>
            <a:ext cx="8969374" cy="421560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714500" y="1748631"/>
            <a:ext cx="5715000" cy="42291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76200" y="914401"/>
            <a:ext cx="8991600" cy="41810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816046" y="320198"/>
            <a:ext cx="7337354" cy="600440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762000" y="135098"/>
            <a:ext cx="7620000" cy="65405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0781" y="1066801"/>
            <a:ext cx="8744619" cy="415369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451321" y="332581"/>
            <a:ext cx="8235479" cy="591581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138</Words>
  <Application>Microsoft Office PowerPoint</Application>
  <PresentationFormat>On-screen Show (4:3)</PresentationFormat>
  <Paragraphs>88</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4</cp:revision>
  <dcterms:created xsi:type="dcterms:W3CDTF">2006-08-16T00:00:00Z</dcterms:created>
  <dcterms:modified xsi:type="dcterms:W3CDTF">2010-08-11T15:15:22Z</dcterms:modified>
</cp:coreProperties>
</file>