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721" autoAdjust="0"/>
  </p:normalViewPr>
  <p:slideViewPr>
    <p:cSldViewPr>
      <p:cViewPr varScale="1">
        <p:scale>
          <a:sx n="66" d="100"/>
          <a:sy n="66" d="100"/>
        </p:scale>
        <p:origin x="-129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B7184-FB49-4310-8CDD-C6EBFF1A275E}" type="datetimeFigureOut">
              <a:rPr lang="en-US" smtClean="0"/>
              <a:t>8/11/2010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AA3E2-C0EE-446A-AB85-ACB9619F77BD}"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68.12  Epiphyseal injury of the distal femur. </a:t>
            </a:r>
            <a:r>
              <a:rPr lang="en-IN" sz="1200" b="0" kern="1200" dirty="0" smtClean="0">
                <a:solidFill>
                  <a:schemeClr val="tx1"/>
                </a:solidFill>
                <a:latin typeface="+mn-lt"/>
                <a:ea typeface="+mn-ea"/>
                <a:cs typeface="+mn-cs"/>
              </a:rPr>
              <a:t>(A) Healing epiphyseal injury (arrows) of the medial aspect of the distal femur. (B) Delayed radiograph demonstrating growth arrest due to premature fusion of the medial half of the epiphysis</a:t>
            </a:r>
            <a:r>
              <a:rPr lang="en-IN" sz="1200" b="1" kern="1200" dirty="0" smtClean="0">
                <a:solidFill>
                  <a:schemeClr val="tx1"/>
                </a:solidFill>
                <a:latin typeface="+mn-lt"/>
                <a:ea typeface="+mn-ea"/>
                <a:cs typeface="+mn-cs"/>
              </a:rPr>
              <a:t>. </a:t>
            </a:r>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68.26  Rib fractures. </a:t>
            </a:r>
            <a:r>
              <a:rPr lang="en-IN" sz="1200" b="0" kern="1200" dirty="0" smtClean="0">
                <a:solidFill>
                  <a:schemeClr val="tx1"/>
                </a:solidFill>
                <a:latin typeface="+mn-lt"/>
                <a:ea typeface="+mn-ea"/>
                <a:cs typeface="+mn-cs"/>
              </a:rPr>
              <a:t>(A) Chest radiograph of an intubated 3 month old abused infant demonstrating fractures of the angles of the right third, fourth and fifth ribs associated with pulmonary contusion (arrows). (B) Oblique left-sided rib views demonstrating multiple fractures of the angles of the left third to eighth ribs at different stages of healing (arrows). (C) Healing fractures of the posterior aspects of the left seventh and eighth ribs picked up as an incidental finding on a baby who presented with abdominal signs (arrow). </a:t>
            </a:r>
            <a:r>
              <a:rPr lang="en-IN" sz="1200" b="0" kern="1200" dirty="0" err="1" smtClean="0">
                <a:solidFill>
                  <a:schemeClr val="tx1"/>
                </a:solidFill>
                <a:latin typeface="+mn-lt"/>
                <a:ea typeface="+mn-ea"/>
                <a:cs typeface="+mn-cs"/>
              </a:rPr>
              <a:t>Nonaccidental</a:t>
            </a:r>
            <a:r>
              <a:rPr lang="en-IN" sz="1200" b="0" kern="1200" dirty="0" smtClean="0">
                <a:solidFill>
                  <a:schemeClr val="tx1"/>
                </a:solidFill>
                <a:latin typeface="+mn-lt"/>
                <a:ea typeface="+mn-ea"/>
                <a:cs typeface="+mn-cs"/>
              </a:rPr>
              <a:t> injury was later confirmed.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68.27  Fracture of the acromion. </a:t>
            </a:r>
            <a:r>
              <a:rPr lang="en-IN" sz="1200" b="0" kern="1200" dirty="0" smtClean="0">
                <a:solidFill>
                  <a:schemeClr val="tx1"/>
                </a:solidFill>
                <a:latin typeface="+mn-lt"/>
                <a:ea typeface="+mn-ea"/>
                <a:cs typeface="+mn-cs"/>
              </a:rPr>
              <a:t>AP radiograph of the right shoulder and humerus of an abused child demonstrates a fracture of the right acromion process (black arrow). There is also a metaphyseal fracture of the distal humerus (white arrowhead). A thick pathological periosteal reaction of the proximal humerus extending into the metaphysis is evident. </a:t>
            </a:r>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68.28  Skull fractures. (</a:t>
            </a:r>
            <a:r>
              <a:rPr lang="en-IN" sz="1200" b="0" kern="1200" dirty="0" smtClean="0">
                <a:solidFill>
                  <a:schemeClr val="tx1"/>
                </a:solidFill>
                <a:latin typeface="+mn-lt"/>
                <a:ea typeface="+mn-ea"/>
                <a:cs typeface="+mn-cs"/>
              </a:rPr>
              <a:t>A) Lateral skull radiograph demonstrating complex, diastatic temporoparietal skull fractures associated with pneumocephalus. A linear occipital component is also present. (B) Lateral skull radiograph demonstrating multiple skull fractures in the frontal and parietal regions (arrows).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68.29  Diastatic skull fracture. </a:t>
            </a:r>
            <a:r>
              <a:rPr lang="en-IN" sz="1200" b="0" kern="1200" dirty="0" smtClean="0">
                <a:solidFill>
                  <a:schemeClr val="tx1"/>
                </a:solidFill>
                <a:latin typeface="+mn-lt"/>
                <a:ea typeface="+mn-ea"/>
                <a:cs typeface="+mn-cs"/>
              </a:rPr>
              <a:t>Lateral projection of the skull of an 8 month old abused infant demonstrating a complex diastatic temporal fracture (arrow).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68.31  Duodenal haematoma. </a:t>
            </a:r>
            <a:r>
              <a:rPr lang="en-IN" sz="1200" b="0" kern="1200" dirty="0" smtClean="0">
                <a:solidFill>
                  <a:schemeClr val="tx1"/>
                </a:solidFill>
                <a:latin typeface="+mn-lt"/>
                <a:ea typeface="+mn-ea"/>
                <a:cs typeface="+mn-cs"/>
              </a:rPr>
              <a:t>(A) Upper gastrointestinal contrast study following blunt trauma to the midline demonstrates the haematoma as two low density filling defects in the second part of the duodenum (black arrow) associated with prominent thickened folds giving a coiled spring appearance (white arrow). (B) Resolving duodenal haematoma of the second part of the duodenum seen as localized intramural masses associated with prominent mucosal folds</a:t>
            </a:r>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68.33  Bilateral subdural haematoma. </a:t>
            </a:r>
            <a:r>
              <a:rPr lang="en-IN" sz="1200" b="0" kern="1200" dirty="0" smtClean="0">
                <a:solidFill>
                  <a:schemeClr val="tx1"/>
                </a:solidFill>
                <a:latin typeface="+mn-lt"/>
                <a:ea typeface="+mn-ea"/>
                <a:cs typeface="+mn-cs"/>
              </a:rPr>
              <a:t>(A) Axial T2-weighted image of an abused infant after drainage of bilateral subdural collections demonstrating bilateral frontal, parasagittal haemorrhagic contusions (arrows). Intraventricular blood is also noted in the posterior horn of the left lateral ventricle (arrowhead). (B) Axial T1-weighted image demonstrating bilateral </a:t>
            </a:r>
            <a:r>
              <a:rPr lang="en-IN" sz="1200" b="0" kern="1200" dirty="0" err="1" smtClean="0">
                <a:solidFill>
                  <a:schemeClr val="tx1"/>
                </a:solidFill>
                <a:latin typeface="+mn-lt"/>
                <a:ea typeface="+mn-ea"/>
                <a:cs typeface="+mn-cs"/>
              </a:rPr>
              <a:t>iso</a:t>
            </a:r>
            <a:r>
              <a:rPr lang="en-IN" sz="1200" b="0" kern="1200" dirty="0" smtClean="0">
                <a:solidFill>
                  <a:schemeClr val="tx1"/>
                </a:solidFill>
                <a:latin typeface="+mn-lt"/>
                <a:ea typeface="+mn-ea"/>
                <a:cs typeface="+mn-cs"/>
              </a:rPr>
              <a:t>-intense subdural haemorrhages and pneumocephalus. There is an extensive area of high signal accompanied by punctate areas of low signal consistent with laminar cortical necrosis demonstrated in the left hemisphere.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68.35  Subdural haematomas of differing ages. </a:t>
            </a:r>
            <a:r>
              <a:rPr lang="en-IN" sz="1200" b="0" kern="1200" dirty="0" smtClean="0">
                <a:solidFill>
                  <a:schemeClr val="tx1"/>
                </a:solidFill>
                <a:latin typeface="+mn-lt"/>
                <a:ea typeface="+mn-ea"/>
                <a:cs typeface="+mn-cs"/>
              </a:rPr>
              <a:t>(A) Acute on chronic subdural haematoma. Axial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demonstrating subdural blood of differing ages in the left frontal and temporal regions (arrow). (B) Sagittal T1-weighted MRI slice demonstrating fresh </a:t>
            </a:r>
            <a:r>
              <a:rPr lang="en-IN" sz="1200" b="0" kern="1200" dirty="0" err="1" smtClean="0">
                <a:solidFill>
                  <a:schemeClr val="tx1"/>
                </a:solidFill>
                <a:latin typeface="+mn-lt"/>
                <a:ea typeface="+mn-ea"/>
                <a:cs typeface="+mn-cs"/>
              </a:rPr>
              <a:t>iso</a:t>
            </a:r>
            <a:r>
              <a:rPr lang="en-IN" sz="1200" b="0" kern="1200" dirty="0" smtClean="0">
                <a:solidFill>
                  <a:schemeClr val="tx1"/>
                </a:solidFill>
                <a:latin typeface="+mn-lt"/>
                <a:ea typeface="+mn-ea"/>
                <a:cs typeface="+mn-cs"/>
              </a:rPr>
              <a:t>-intense subdural haemorrhage over the frontal and parietal convexities (arrows). A small amount of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subdural blood is also noted in the occipital and posterior parietal region (arrowheads).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68.36  Acute interhemispheric subdural haematoma. (</a:t>
            </a:r>
            <a:r>
              <a:rPr lang="en-IN" sz="1200" b="0" kern="1200" dirty="0" smtClean="0">
                <a:solidFill>
                  <a:schemeClr val="tx1"/>
                </a:solidFill>
                <a:latin typeface="+mn-lt"/>
                <a:ea typeface="+mn-ea"/>
                <a:cs typeface="+mn-cs"/>
              </a:rPr>
              <a:t>A) Axial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demonstrating acute interhemispheric fissure subdural blood (arrow). Acute on chronic subdural haemorrhage is also present over the left frontal and parietal convexity. (B) Fresh subdural blood is seen tracking along the interhemispheric fissure anteriorly (arrow). (C) Axial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of a different abused baby demonstrates a thickened, bright interhemispheric fissure due to the presence of fresh subdural blood (arrow). The brain is of generalized low density due to associated oedema.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68.37  Reversal sign in hypoxic ischaemic encephalopathy. </a:t>
            </a:r>
            <a:r>
              <a:rPr lang="en-IN" sz="1200" b="0" kern="1200" dirty="0" smtClean="0">
                <a:solidFill>
                  <a:schemeClr val="tx1"/>
                </a:solidFill>
                <a:latin typeface="+mn-lt"/>
                <a:ea typeface="+mn-ea"/>
                <a:cs typeface="+mn-cs"/>
              </a:rPr>
              <a:t>(A) Axial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of an abused baby who was shaken, demonstrating the ‘reversal sign’. The brain is oedematous with loss of grey–white matter differentiation and reduced density. There is relative preservation in density of the thalami and basal ganglia. (B) Axial </a:t>
            </a:r>
            <a:r>
              <a:rPr lang="en-IN" sz="1200" b="0" kern="1200" dirty="0" err="1" smtClean="0">
                <a:solidFill>
                  <a:schemeClr val="tx1"/>
                </a:solidFill>
                <a:latin typeface="+mn-lt"/>
                <a:ea typeface="+mn-ea"/>
                <a:cs typeface="+mn-cs"/>
              </a:rPr>
              <a:t>unenhanced</a:t>
            </a:r>
            <a:r>
              <a:rPr lang="en-IN" sz="1200" b="0" kern="1200" dirty="0" smtClean="0">
                <a:solidFill>
                  <a:schemeClr val="tx1"/>
                </a:solidFill>
                <a:latin typeface="+mn-lt"/>
                <a:ea typeface="+mn-ea"/>
                <a:cs typeface="+mn-cs"/>
              </a:rPr>
              <a:t> CT demonstrating an oedematous, swollen brain with reduced grey–white matter differentiation and mass effect. Small bilateral </a:t>
            </a:r>
            <a:r>
              <a:rPr lang="en-IN" sz="1200" b="0" kern="1200" dirty="0" err="1" smtClean="0">
                <a:solidFill>
                  <a:schemeClr val="tx1"/>
                </a:solidFill>
                <a:latin typeface="+mn-lt"/>
                <a:ea typeface="+mn-ea"/>
                <a:cs typeface="+mn-cs"/>
              </a:rPr>
              <a:t>hyperdense</a:t>
            </a:r>
            <a:r>
              <a:rPr lang="en-IN" sz="1200" b="0" kern="1200" dirty="0" smtClean="0">
                <a:solidFill>
                  <a:schemeClr val="tx1"/>
                </a:solidFill>
                <a:latin typeface="+mn-lt"/>
                <a:ea typeface="+mn-ea"/>
                <a:cs typeface="+mn-cs"/>
              </a:rPr>
              <a:t> subdural bleeds are present. A right posterior parietal skull vault fracture is present and is associated with an overlying scalp haematoma (arrow). </a:t>
            </a:r>
          </a:p>
          <a:p>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69.1  Osteoid osteoma. </a:t>
            </a:r>
            <a:r>
              <a:rPr lang="en-IN" sz="1200" b="0" kern="1200" dirty="0" smtClean="0">
                <a:solidFill>
                  <a:schemeClr val="tx1"/>
                </a:solidFill>
                <a:latin typeface="+mn-lt"/>
                <a:ea typeface="+mn-ea"/>
                <a:cs typeface="+mn-cs"/>
              </a:rPr>
              <a:t>(A) </a:t>
            </a:r>
            <a:r>
              <a:rPr lang="en-IN" sz="1200" b="0" kern="1200" dirty="0" err="1" smtClean="0">
                <a:solidFill>
                  <a:schemeClr val="tx1"/>
                </a:solidFill>
                <a:latin typeface="+mn-lt"/>
                <a:ea typeface="+mn-ea"/>
                <a:cs typeface="+mn-cs"/>
              </a:rPr>
              <a:t>Intracortical</a:t>
            </a:r>
            <a:r>
              <a:rPr lang="en-IN" sz="1200" b="0" kern="1200" dirty="0" smtClean="0">
                <a:solidFill>
                  <a:schemeClr val="tx1"/>
                </a:solidFill>
                <a:latin typeface="+mn-lt"/>
                <a:ea typeface="+mn-ea"/>
                <a:cs typeface="+mn-cs"/>
              </a:rPr>
              <a:t> osteoid osteoma of the left fibular shaft: typical oval radiolucent area, representing the nidus, with calcification inside and reactive bone sclerosis. (B) </a:t>
            </a:r>
            <a:r>
              <a:rPr lang="en-IN" sz="1200" b="0" kern="1200" dirty="0" err="1" smtClean="0">
                <a:solidFill>
                  <a:schemeClr val="tx1"/>
                </a:solidFill>
                <a:latin typeface="+mn-lt"/>
                <a:ea typeface="+mn-ea"/>
                <a:cs typeface="+mn-cs"/>
              </a:rPr>
              <a:t>Intracortical</a:t>
            </a:r>
            <a:r>
              <a:rPr lang="en-IN" sz="1200" b="0" kern="1200" dirty="0" smtClean="0">
                <a:solidFill>
                  <a:schemeClr val="tx1"/>
                </a:solidFill>
                <a:latin typeface="+mn-lt"/>
                <a:ea typeface="+mn-ea"/>
                <a:cs typeface="+mn-cs"/>
              </a:rPr>
              <a:t> osteoid osteoma of the left femoral shaft without calcification in the radiolucent area and </a:t>
            </a:r>
            <a:r>
              <a:rPr lang="en-IN" sz="1200" b="0" kern="1200" dirty="0" err="1" smtClean="0">
                <a:solidFill>
                  <a:schemeClr val="tx1"/>
                </a:solidFill>
                <a:latin typeface="+mn-lt"/>
                <a:ea typeface="+mn-ea"/>
                <a:cs typeface="+mn-cs"/>
              </a:rPr>
              <a:t>perifocal</a:t>
            </a:r>
            <a:r>
              <a:rPr lang="en-IN" sz="1200" b="0" kern="1200" dirty="0" smtClean="0">
                <a:solidFill>
                  <a:schemeClr val="tx1"/>
                </a:solidFill>
                <a:latin typeface="+mn-lt"/>
                <a:ea typeface="+mn-ea"/>
                <a:cs typeface="+mn-cs"/>
              </a:rPr>
              <a:t> osteosclerosis.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CAA3E2-C0EE-446A-AB85-ACB9619F77BD}"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68.13  Fracture of the anterior intercondylar eminence of the tibia (arrow).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69.2  Osteoid osteoma. </a:t>
            </a:r>
            <a:r>
              <a:rPr lang="en-IN" sz="1200" b="0" kern="1200" dirty="0" smtClean="0">
                <a:solidFill>
                  <a:schemeClr val="tx1"/>
                </a:solidFill>
                <a:latin typeface="+mn-lt"/>
                <a:ea typeface="+mn-ea"/>
                <a:cs typeface="+mn-cs"/>
              </a:rPr>
              <a:t>Intramedullary pattern. (A) Conventional radiograph shows a minimal peri-ostosis and reactive bone sclerosis (arrow). (B) CT demonstrates the nidus.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69.3  Osteoblastoma. </a:t>
            </a:r>
            <a:r>
              <a:rPr lang="en-IN" sz="1200" b="0" kern="1200" dirty="0" smtClean="0">
                <a:solidFill>
                  <a:schemeClr val="tx1"/>
                </a:solidFill>
                <a:latin typeface="+mn-lt"/>
                <a:ea typeface="+mn-ea"/>
                <a:cs typeface="+mn-cs"/>
              </a:rPr>
              <a:t>(A) C6 posterior arch is markedly expanded by a large lucent lesion with a sclerotic rim (arrow). (B) CT confirms the lytic nature of the lesion, with lobulated regular margins and internal septa.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CAA3E2-C0EE-446A-AB85-ACB9619F77BD}"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69.4  </a:t>
            </a:r>
            <a:r>
              <a:rPr lang="en-IN" sz="1200" b="1" kern="1200" dirty="0" err="1" smtClean="0">
                <a:solidFill>
                  <a:schemeClr val="tx1"/>
                </a:solidFill>
                <a:latin typeface="+mn-lt"/>
                <a:ea typeface="+mn-ea"/>
                <a:cs typeface="+mn-cs"/>
              </a:rPr>
              <a:t>Nonossifying</a:t>
            </a:r>
            <a:r>
              <a:rPr lang="en-IN" sz="1200" b="1" kern="1200" dirty="0" smtClean="0">
                <a:solidFill>
                  <a:schemeClr val="tx1"/>
                </a:solidFill>
                <a:latin typeface="+mn-lt"/>
                <a:ea typeface="+mn-ea"/>
                <a:cs typeface="+mn-cs"/>
              </a:rPr>
              <a:t> fibroma </a:t>
            </a:r>
            <a:r>
              <a:rPr lang="en-IN" sz="1200" b="0" kern="1200" dirty="0" smtClean="0">
                <a:solidFill>
                  <a:schemeClr val="tx1"/>
                </a:solidFill>
                <a:latin typeface="+mn-lt"/>
                <a:ea typeface="+mn-ea"/>
                <a:cs typeface="+mn-cs"/>
              </a:rPr>
              <a:t>with a ‘soap bubble’ appearance eccentrically located in the right distal tibia displaying a characteristic scalloped border.</a:t>
            </a:r>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69.5  Enchondromatosis. Multiple enchondromas in the right distal forearm.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69.7  </a:t>
            </a:r>
            <a:r>
              <a:rPr lang="en-IN" sz="1200" b="1" kern="1200" dirty="0" err="1" smtClean="0">
                <a:solidFill>
                  <a:schemeClr val="tx1"/>
                </a:solidFill>
                <a:latin typeface="+mn-lt"/>
                <a:ea typeface="+mn-ea"/>
                <a:cs typeface="+mn-cs"/>
              </a:rPr>
              <a:t>Chondromixoid</a:t>
            </a:r>
            <a:r>
              <a:rPr lang="en-IN" sz="1200" b="1" kern="1200" dirty="0" smtClean="0">
                <a:solidFill>
                  <a:schemeClr val="tx1"/>
                </a:solidFill>
                <a:latin typeface="+mn-lt"/>
                <a:ea typeface="+mn-ea"/>
                <a:cs typeface="+mn-cs"/>
              </a:rPr>
              <a:t> fibroma of the distal femoral metaphysis. (A,B) Large osteolytic defect bulging outward.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69.8  Solitary bone cyst. </a:t>
            </a:r>
            <a:r>
              <a:rPr lang="en-IN" sz="1200" b="0" kern="1200" dirty="0" smtClean="0">
                <a:solidFill>
                  <a:schemeClr val="tx1"/>
                </a:solidFill>
                <a:latin typeface="+mn-lt"/>
                <a:ea typeface="+mn-ea"/>
                <a:cs typeface="+mn-cs"/>
              </a:rPr>
              <a:t>Large radiolucent area of the right humerus with pathological fracture, and a ‘fallen’ fragment.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69.9  Aneurysmal bone cyst. (</a:t>
            </a:r>
            <a:r>
              <a:rPr lang="en-IN" sz="1200" b="0" kern="1200" dirty="0" smtClean="0">
                <a:solidFill>
                  <a:schemeClr val="tx1"/>
                </a:solidFill>
                <a:latin typeface="+mn-lt"/>
                <a:ea typeface="+mn-ea"/>
                <a:cs typeface="+mn-cs"/>
              </a:rPr>
              <a:t>A) Large well-defined cystic lesion of the left part of the sacrum (arrows), showing the ‘blow out’ pattern, with septa and bridges. (B) MRI: T2-weighted sequence, axial view. Large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mass, ‘soap bubble’-shaped lesion arising from the right ischiopubic region. Fluid–</a:t>
            </a:r>
            <a:r>
              <a:rPr lang="en-IN" sz="1200" b="0" kern="1200" dirty="0" err="1" smtClean="0">
                <a:solidFill>
                  <a:schemeClr val="tx1"/>
                </a:solidFill>
                <a:latin typeface="+mn-lt"/>
                <a:ea typeface="+mn-ea"/>
                <a:cs typeface="+mn-cs"/>
              </a:rPr>
              <a:t>fluid</a:t>
            </a:r>
            <a:r>
              <a:rPr lang="en-IN" sz="1200" b="0" kern="1200" dirty="0" smtClean="0">
                <a:solidFill>
                  <a:schemeClr val="tx1"/>
                </a:solidFill>
                <a:latin typeface="+mn-lt"/>
                <a:ea typeface="+mn-ea"/>
                <a:cs typeface="+mn-cs"/>
              </a:rPr>
              <a:t> level (arrows) and hypo-intense septa (arrowheads) are evident.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69.10  Monostotic fibrous dysplasia. (</a:t>
            </a:r>
            <a:r>
              <a:rPr lang="en-IN" sz="1200" b="0" kern="1200" dirty="0" smtClean="0">
                <a:solidFill>
                  <a:schemeClr val="tx1"/>
                </a:solidFill>
                <a:latin typeface="+mn-lt"/>
                <a:ea typeface="+mn-ea"/>
                <a:cs typeface="+mn-cs"/>
              </a:rPr>
              <a:t>A) Initial ‘candle flame’ aspect (arrow). (B) Cystic-like appearance (arrowhead).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69.11  </a:t>
            </a:r>
            <a:r>
              <a:rPr lang="en-IN" sz="1200" b="1" kern="1200" dirty="0" err="1" smtClean="0">
                <a:solidFill>
                  <a:schemeClr val="tx1"/>
                </a:solidFill>
                <a:latin typeface="+mn-lt"/>
                <a:ea typeface="+mn-ea"/>
                <a:cs typeface="+mn-cs"/>
              </a:rPr>
              <a:t>Osteofibrous</a:t>
            </a:r>
            <a:r>
              <a:rPr lang="en-IN" sz="1200" b="1" kern="1200" dirty="0" smtClean="0">
                <a:solidFill>
                  <a:schemeClr val="tx1"/>
                </a:solidFill>
                <a:latin typeface="+mn-lt"/>
                <a:ea typeface="+mn-ea"/>
                <a:cs typeface="+mn-cs"/>
              </a:rPr>
              <a:t> dysplasia of the tibial shaft. </a:t>
            </a:r>
            <a:r>
              <a:rPr lang="en-IN" sz="1200" b="0" kern="1200" dirty="0" smtClean="0">
                <a:solidFill>
                  <a:schemeClr val="tx1"/>
                </a:solidFill>
                <a:latin typeface="+mn-lt"/>
                <a:ea typeface="+mn-ea"/>
                <a:cs typeface="+mn-cs"/>
              </a:rPr>
              <a:t>Multicystic lesion surrounded by sclerotic bone.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69.12  Osteosarcoma. </a:t>
            </a:r>
            <a:r>
              <a:rPr lang="en-IN" sz="1200" b="0" kern="1200" dirty="0" smtClean="0">
                <a:solidFill>
                  <a:schemeClr val="tx1"/>
                </a:solidFill>
                <a:latin typeface="+mn-lt"/>
                <a:ea typeface="+mn-ea"/>
                <a:cs typeface="+mn-cs"/>
              </a:rPr>
              <a:t>Mixed sclerotic and lytic lesion of the right humerus, extending into the soft tissues and sparing the growth plate. A Codman triangle is visible at the upper limit of the tumour</a:t>
            </a:r>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68.14  Salter–Harris Type I epiphyseal separation of the proximal tibia.</a:t>
            </a:r>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69.13  Osteosarcoma</a:t>
            </a:r>
            <a:r>
              <a:rPr lang="en-IN" sz="1200" b="0" kern="1200" dirty="0" smtClean="0">
                <a:solidFill>
                  <a:schemeClr val="tx1"/>
                </a:solidFill>
                <a:latin typeface="+mn-lt"/>
                <a:ea typeface="+mn-ea"/>
                <a:cs typeface="+mn-cs"/>
              </a:rPr>
              <a:t>. (A) T1- and (B) T2-weighted MRI sequences of osteosarcoma in the distal femur with </a:t>
            </a:r>
            <a:r>
              <a:rPr lang="en-IN" sz="1200" b="0" kern="1200" dirty="0" err="1" smtClean="0">
                <a:solidFill>
                  <a:schemeClr val="tx1"/>
                </a:solidFill>
                <a:latin typeface="+mn-lt"/>
                <a:ea typeface="+mn-ea"/>
                <a:cs typeface="+mn-cs"/>
              </a:rPr>
              <a:t>transphyseal</a:t>
            </a:r>
            <a:r>
              <a:rPr lang="en-IN" sz="1200" b="0" kern="1200" dirty="0" smtClean="0">
                <a:solidFill>
                  <a:schemeClr val="tx1"/>
                </a:solidFill>
                <a:latin typeface="+mn-lt"/>
                <a:ea typeface="+mn-ea"/>
                <a:cs typeface="+mn-cs"/>
              </a:rPr>
              <a:t> extension and a small soft tissue component laterally.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69.15  Abdominal neuroblastoma. </a:t>
            </a:r>
            <a:r>
              <a:rPr lang="en-IN" sz="1200" b="0" kern="1200" dirty="0" smtClean="0">
                <a:solidFill>
                  <a:schemeClr val="tx1"/>
                </a:solidFill>
                <a:latin typeface="+mn-lt"/>
                <a:ea typeface="+mn-ea"/>
                <a:cs typeface="+mn-cs"/>
              </a:rPr>
              <a:t>Contrast-enhanced CT. (A) A prevertebral tumour extends across the midline in the retroperitoneum, displaces and encases the aorta (a) anteriorly and encases the renal arteries (</a:t>
            </a:r>
            <a:r>
              <a:rPr lang="en-IN" sz="1200" b="0" kern="1200" dirty="0" err="1" smtClean="0">
                <a:solidFill>
                  <a:schemeClr val="tx1"/>
                </a:solidFill>
                <a:latin typeface="+mn-lt"/>
                <a:ea typeface="+mn-ea"/>
                <a:cs typeface="+mn-cs"/>
              </a:rPr>
              <a:t>ra</a:t>
            </a:r>
            <a:r>
              <a:rPr lang="en-IN" sz="1200" b="0" kern="1200" dirty="0" smtClean="0">
                <a:solidFill>
                  <a:schemeClr val="tx1"/>
                </a:solidFill>
                <a:latin typeface="+mn-lt"/>
                <a:ea typeface="+mn-ea"/>
                <a:cs typeface="+mn-cs"/>
              </a:rPr>
              <a:t>). The inferior vena cava (</a:t>
            </a:r>
            <a:r>
              <a:rPr lang="en-IN" sz="1200" b="0" kern="1200" dirty="0" err="1" smtClean="0">
                <a:solidFill>
                  <a:schemeClr val="tx1"/>
                </a:solidFill>
                <a:latin typeface="+mn-lt"/>
                <a:ea typeface="+mn-ea"/>
                <a:cs typeface="+mn-cs"/>
              </a:rPr>
              <a:t>ivc</a:t>
            </a:r>
            <a:r>
              <a:rPr lang="en-IN" sz="1200" b="0" kern="1200" dirty="0" smtClean="0">
                <a:solidFill>
                  <a:schemeClr val="tx1"/>
                </a:solidFill>
                <a:latin typeface="+mn-lt"/>
                <a:ea typeface="+mn-ea"/>
                <a:cs typeface="+mn-cs"/>
              </a:rPr>
              <a:t>), partially encased, is displaced </a:t>
            </a:r>
            <a:r>
              <a:rPr lang="en-IN" sz="1200" b="0" kern="1200" dirty="0" err="1" smtClean="0">
                <a:solidFill>
                  <a:schemeClr val="tx1"/>
                </a:solidFill>
                <a:latin typeface="+mn-lt"/>
                <a:ea typeface="+mn-ea"/>
                <a:cs typeface="+mn-cs"/>
              </a:rPr>
              <a:t>anterolaterally</a:t>
            </a:r>
            <a:r>
              <a:rPr lang="en-IN" sz="1200" b="0" kern="1200" dirty="0" smtClean="0">
                <a:solidFill>
                  <a:schemeClr val="tx1"/>
                </a:solidFill>
                <a:latin typeface="+mn-lt"/>
                <a:ea typeface="+mn-ea"/>
                <a:cs typeface="+mn-cs"/>
              </a:rPr>
              <a:t> and compressed by the tumour and nodes. The mass extends to both the renal hili. (B) Infiltrative lesion to the right iliac bone with a large soft tissue component (arrow) that projects inward as a space-occupying mass.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69.16  Abdominal neuroblastoma. </a:t>
            </a:r>
            <a:r>
              <a:rPr lang="en-IN" sz="1200" b="0" kern="1200" dirty="0" smtClean="0">
                <a:solidFill>
                  <a:schemeClr val="tx1"/>
                </a:solidFill>
                <a:latin typeface="+mn-lt"/>
                <a:ea typeface="+mn-ea"/>
                <a:cs typeface="+mn-cs"/>
              </a:rPr>
              <a:t>(A) Transverse ultrasound through the right abdomen shows a solid </a:t>
            </a:r>
            <a:r>
              <a:rPr lang="en-IN" sz="1200" b="0" kern="1200" dirty="0" err="1" smtClean="0">
                <a:solidFill>
                  <a:schemeClr val="tx1"/>
                </a:solidFill>
                <a:latin typeface="+mn-lt"/>
                <a:ea typeface="+mn-ea"/>
                <a:cs typeface="+mn-cs"/>
              </a:rPr>
              <a:t>paraspinal</a:t>
            </a:r>
            <a:r>
              <a:rPr lang="en-IN" sz="1200" b="0" kern="1200" dirty="0" smtClean="0">
                <a:solidFill>
                  <a:schemeClr val="tx1"/>
                </a:solidFill>
                <a:latin typeface="+mn-lt"/>
                <a:ea typeface="+mn-ea"/>
                <a:cs typeface="+mn-cs"/>
              </a:rPr>
              <a:t> mass (arrows) anterior to the right kidney (</a:t>
            </a:r>
            <a:r>
              <a:rPr lang="en-IN" sz="1200" b="0" kern="1200" dirty="0" err="1" smtClean="0">
                <a:solidFill>
                  <a:schemeClr val="tx1"/>
                </a:solidFill>
                <a:latin typeface="+mn-lt"/>
                <a:ea typeface="+mn-ea"/>
                <a:cs typeface="+mn-cs"/>
              </a:rPr>
              <a:t>rk</a:t>
            </a:r>
            <a:r>
              <a:rPr lang="en-IN" sz="1200" b="0" kern="1200" dirty="0" smtClean="0">
                <a:solidFill>
                  <a:schemeClr val="tx1"/>
                </a:solidFill>
                <a:latin typeface="+mn-lt"/>
                <a:ea typeface="+mn-ea"/>
                <a:cs typeface="+mn-cs"/>
              </a:rPr>
              <a:t>). The aorta (a) and inferior vena cava (</a:t>
            </a:r>
            <a:r>
              <a:rPr lang="en-IN" sz="1200" b="0" kern="1200" dirty="0" err="1" smtClean="0">
                <a:solidFill>
                  <a:schemeClr val="tx1"/>
                </a:solidFill>
                <a:latin typeface="+mn-lt"/>
                <a:ea typeface="+mn-ea"/>
                <a:cs typeface="+mn-cs"/>
              </a:rPr>
              <a:t>ivc</a:t>
            </a:r>
            <a:r>
              <a:rPr lang="en-IN" sz="1200" b="0" kern="1200" dirty="0" smtClean="0">
                <a:solidFill>
                  <a:schemeClr val="tx1"/>
                </a:solidFill>
                <a:latin typeface="+mn-lt"/>
                <a:ea typeface="+mn-ea"/>
                <a:cs typeface="+mn-cs"/>
              </a:rPr>
              <a:t>) are displaced by the mass. (B) Longitudinal image through the right flank shows the mass (lower arrows) and the stretched inferior vena cava (</a:t>
            </a:r>
            <a:r>
              <a:rPr lang="en-IN" sz="1200" b="0" kern="1200" dirty="0" err="1" smtClean="0">
                <a:solidFill>
                  <a:schemeClr val="tx1"/>
                </a:solidFill>
                <a:latin typeface="+mn-lt"/>
                <a:ea typeface="+mn-ea"/>
                <a:cs typeface="+mn-cs"/>
              </a:rPr>
              <a:t>ivc</a:t>
            </a:r>
            <a:r>
              <a:rPr lang="en-IN" sz="1200" b="0" kern="120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69.17  Thoracic neuroblastoma with intraspinal extension. </a:t>
            </a:r>
            <a:r>
              <a:rPr lang="en-IN" sz="1200" b="0" kern="1200" dirty="0" smtClean="0">
                <a:solidFill>
                  <a:schemeClr val="tx1"/>
                </a:solidFill>
                <a:latin typeface="+mn-lt"/>
                <a:ea typeface="+mn-ea"/>
                <a:cs typeface="+mn-cs"/>
              </a:rPr>
              <a:t>MRI. (A–B) axial and coronal T1-weighted images with </a:t>
            </a:r>
            <a:r>
              <a:rPr lang="en-IN" sz="1200" b="0" kern="1200" dirty="0" err="1" smtClean="0">
                <a:solidFill>
                  <a:schemeClr val="tx1"/>
                </a:solidFill>
                <a:latin typeface="+mn-lt"/>
                <a:ea typeface="+mn-ea"/>
                <a:cs typeface="+mn-cs"/>
              </a:rPr>
              <a:t>Gd</a:t>
            </a:r>
            <a:r>
              <a:rPr lang="en-IN" sz="1200" b="0" kern="1200" dirty="0" smtClean="0">
                <a:solidFill>
                  <a:schemeClr val="tx1"/>
                </a:solidFill>
                <a:latin typeface="+mn-lt"/>
                <a:ea typeface="+mn-ea"/>
                <a:cs typeface="+mn-cs"/>
              </a:rPr>
              <a:t>-DOTA enhancement. (C) sagittal T1-weighted image with </a:t>
            </a:r>
            <a:r>
              <a:rPr lang="en-IN" sz="1200" b="0" kern="1200" dirty="0" err="1" smtClean="0">
                <a:solidFill>
                  <a:schemeClr val="tx1"/>
                </a:solidFill>
                <a:latin typeface="+mn-lt"/>
                <a:ea typeface="+mn-ea"/>
                <a:cs typeface="+mn-cs"/>
              </a:rPr>
              <a:t>Gd</a:t>
            </a:r>
            <a:r>
              <a:rPr lang="en-IN" sz="1200" b="0" kern="1200" dirty="0" smtClean="0">
                <a:solidFill>
                  <a:schemeClr val="tx1"/>
                </a:solidFill>
                <a:latin typeface="+mn-lt"/>
                <a:ea typeface="+mn-ea"/>
                <a:cs typeface="+mn-cs"/>
              </a:rPr>
              <a:t>-DOTA enhancement. (D) Axial T2-weighted image. Large posterior mediastinal mass (arrows) with anterior and lateral displacement of the aorta (a), which is encased. There is massive tumour extension into the canal through the right neural foramina to displace the spinal cord to the left. Extension into the right </a:t>
            </a:r>
            <a:r>
              <a:rPr lang="en-IN" sz="1200" b="0" kern="1200" dirty="0" err="1" smtClean="0">
                <a:solidFill>
                  <a:schemeClr val="tx1"/>
                </a:solidFill>
                <a:latin typeface="+mn-lt"/>
                <a:ea typeface="+mn-ea"/>
                <a:cs typeface="+mn-cs"/>
              </a:rPr>
              <a:t>paraspinal</a:t>
            </a:r>
            <a:r>
              <a:rPr lang="en-IN" sz="1200" b="0" kern="1200" dirty="0" smtClean="0">
                <a:solidFill>
                  <a:schemeClr val="tx1"/>
                </a:solidFill>
                <a:latin typeface="+mn-lt"/>
                <a:ea typeface="+mn-ea"/>
                <a:cs typeface="+mn-cs"/>
              </a:rPr>
              <a:t> soft tissues is evident.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70.5  Dandy–Walker malformation. (</a:t>
            </a:r>
            <a:r>
              <a:rPr lang="en-IN" sz="1200" b="0" kern="1200" dirty="0" smtClean="0">
                <a:solidFill>
                  <a:schemeClr val="tx1"/>
                </a:solidFill>
                <a:latin typeface="+mn-lt"/>
                <a:ea typeface="+mn-ea"/>
                <a:cs typeface="+mn-cs"/>
              </a:rPr>
              <a:t>A,B) The fourth ventricle opens into a large posterior fossa cyst. There is associated hydrocephalus. (C) The cerebellum is hypoplastic and a thin rim of cerebellar tissue is seen forming the wall of the posterior fossa cyst (arrow). The vein of Galen, straight sinus, and venous confluence are elevated above the level of the lambdoid suture. </a:t>
            </a:r>
          </a:p>
          <a:p>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70.6  Child with </a:t>
            </a:r>
            <a:r>
              <a:rPr lang="en-IN" sz="1200" b="1" kern="1200" dirty="0" err="1" smtClean="0">
                <a:solidFill>
                  <a:schemeClr val="tx1"/>
                </a:solidFill>
                <a:latin typeface="+mn-lt"/>
                <a:ea typeface="+mn-ea"/>
                <a:cs typeface="+mn-cs"/>
              </a:rPr>
              <a:t>Joubert's</a:t>
            </a:r>
            <a:r>
              <a:rPr lang="en-IN" sz="1200" b="1" kern="1200" dirty="0" smtClean="0">
                <a:solidFill>
                  <a:schemeClr val="tx1"/>
                </a:solidFill>
                <a:latin typeface="+mn-lt"/>
                <a:ea typeface="+mn-ea"/>
                <a:cs typeface="+mn-cs"/>
              </a:rPr>
              <a:t> syndrome. </a:t>
            </a:r>
            <a:r>
              <a:rPr lang="en-IN" sz="1200" b="0" kern="1200" dirty="0" smtClean="0">
                <a:solidFill>
                  <a:schemeClr val="tx1"/>
                </a:solidFill>
                <a:latin typeface="+mn-lt"/>
                <a:ea typeface="+mn-ea"/>
                <a:cs typeface="+mn-cs"/>
              </a:rPr>
              <a:t>(A) Typical batwing appearance to the fourth ventricle (arrow) and (B) prominent superior cerebellar peduncles with failure of the normal midline decussation (arrow). This gives the typical ‘molar tooth’ appearance. The midbrain is hypoplastic in this condition.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70.8  Chiari II malformation. </a:t>
            </a:r>
            <a:r>
              <a:rPr lang="en-IN" sz="1200" b="0" kern="1200" dirty="0" smtClean="0">
                <a:solidFill>
                  <a:schemeClr val="tx1"/>
                </a:solidFill>
                <a:latin typeface="+mn-lt"/>
                <a:ea typeface="+mn-ea"/>
                <a:cs typeface="+mn-cs"/>
              </a:rPr>
              <a:t>(A) The posterior fossa is enlarged and ‘shield shaped’. The fourth ventricle is small and slit-like. (B) The cerebellum towers superiorly through the tentorium and there is interdigitation of a cerebral gyrus through the fenestrated falx (arrow).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70.9  Chiari II malformation. </a:t>
            </a:r>
            <a:r>
              <a:rPr lang="en-IN" sz="1200" b="0" kern="1200" dirty="0" smtClean="0">
                <a:solidFill>
                  <a:schemeClr val="tx1"/>
                </a:solidFill>
                <a:latin typeface="+mn-lt"/>
                <a:ea typeface="+mn-ea"/>
                <a:cs typeface="+mn-cs"/>
              </a:rPr>
              <a:t>The fourth ventricle, which should normally be small and slit-like in this condition, is enlarged, indicating hydrocephalus. There is cascading tonsillar tissue herniating through the foramen magnum (white arrow). </a:t>
            </a:r>
            <a:r>
              <a:rPr lang="en-IN" sz="1200" b="0" kern="1200" dirty="0" err="1" smtClean="0">
                <a:solidFill>
                  <a:schemeClr val="tx1"/>
                </a:solidFill>
                <a:latin typeface="+mn-lt"/>
                <a:ea typeface="+mn-ea"/>
                <a:cs typeface="+mn-cs"/>
              </a:rPr>
              <a:t>Beaking</a:t>
            </a:r>
            <a:r>
              <a:rPr lang="en-IN" sz="1200" b="0" kern="1200" dirty="0" smtClean="0">
                <a:solidFill>
                  <a:schemeClr val="tx1"/>
                </a:solidFill>
                <a:latin typeface="+mn-lt"/>
                <a:ea typeface="+mn-ea"/>
                <a:cs typeface="+mn-cs"/>
              </a:rPr>
              <a:t> of the tectal plate is also seen (black arrow), as well as a cervical spinal cord </a:t>
            </a:r>
            <a:r>
              <a:rPr lang="en-IN" sz="1200" b="0" kern="1200" dirty="0" err="1" smtClean="0">
                <a:solidFill>
                  <a:schemeClr val="tx1"/>
                </a:solidFill>
                <a:latin typeface="+mn-lt"/>
                <a:ea typeface="+mn-ea"/>
                <a:cs typeface="+mn-cs"/>
              </a:rPr>
              <a:t>syringomyelic</a:t>
            </a:r>
            <a:r>
              <a:rPr lang="en-IN" sz="1200" b="0" kern="1200" dirty="0" smtClean="0">
                <a:solidFill>
                  <a:schemeClr val="tx1"/>
                </a:solidFill>
                <a:latin typeface="+mn-lt"/>
                <a:ea typeface="+mn-ea"/>
                <a:cs typeface="+mn-cs"/>
              </a:rPr>
              <a:t> cavity.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8CAA3E2-C0EE-446A-AB85-ACB9619F77BD}"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err="1" smtClean="0">
                <a:solidFill>
                  <a:schemeClr val="tx1"/>
                </a:solidFill>
                <a:latin typeface="+mn-lt"/>
                <a:ea typeface="+mn-ea"/>
                <a:cs typeface="+mn-cs"/>
              </a:rPr>
              <a:t>Alobar</a:t>
            </a:r>
            <a:r>
              <a:rPr lang="en-IN" sz="1200" b="1" kern="1200" dirty="0" smtClean="0">
                <a:solidFill>
                  <a:schemeClr val="tx1"/>
                </a:solidFill>
                <a:latin typeface="+mn-lt"/>
                <a:ea typeface="+mn-ea"/>
                <a:cs typeface="+mn-cs"/>
              </a:rPr>
              <a:t> </a:t>
            </a:r>
            <a:r>
              <a:rPr lang="en-IN" sz="1200" b="1" kern="1200" dirty="0" err="1" smtClean="0">
                <a:solidFill>
                  <a:schemeClr val="tx1"/>
                </a:solidFill>
                <a:latin typeface="+mn-lt"/>
                <a:ea typeface="+mn-ea"/>
                <a:cs typeface="+mn-cs"/>
              </a:rPr>
              <a:t>holoprosencephaly</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Figure 70.10  CT brain of this infant shows that the cerebral hemispheres have failed to form and there is no interhemispheric fissure or corpus callosum. Instead there is a thin pancake of cerebral tissue crossing the midline anteriorly (arrowhead) and a single </a:t>
            </a:r>
            <a:r>
              <a:rPr lang="en-IN" sz="1200" b="0" kern="1200" dirty="0" err="1" smtClean="0">
                <a:solidFill>
                  <a:schemeClr val="tx1"/>
                </a:solidFill>
                <a:latin typeface="+mn-lt"/>
                <a:ea typeface="+mn-ea"/>
                <a:cs typeface="+mn-cs"/>
              </a:rPr>
              <a:t>holoventricle</a:t>
            </a:r>
            <a:r>
              <a:rPr lang="en-IN" sz="1200" b="0" kern="1200" dirty="0" smtClean="0">
                <a:solidFill>
                  <a:schemeClr val="tx1"/>
                </a:solidFill>
                <a:latin typeface="+mn-lt"/>
                <a:ea typeface="+mn-ea"/>
                <a:cs typeface="+mn-cs"/>
              </a:rPr>
              <a:t> continuous with a large dorsal cyst. The midbrain and deep grey structures are fused into a single indiscriminate mass (arrow). </a:t>
            </a:r>
          </a:p>
          <a:p>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70.11  </a:t>
            </a:r>
            <a:r>
              <a:rPr lang="en-IN" sz="1200" b="1" kern="1200" dirty="0" err="1" smtClean="0">
                <a:solidFill>
                  <a:schemeClr val="tx1"/>
                </a:solidFill>
                <a:latin typeface="+mn-lt"/>
                <a:ea typeface="+mn-ea"/>
                <a:cs typeface="+mn-cs"/>
              </a:rPr>
              <a:t>Septo</a:t>
            </a:r>
            <a:r>
              <a:rPr lang="en-IN" sz="1200" b="1" kern="1200" dirty="0" smtClean="0">
                <a:solidFill>
                  <a:schemeClr val="tx1"/>
                </a:solidFill>
                <a:latin typeface="+mn-lt"/>
                <a:ea typeface="+mn-ea"/>
                <a:cs typeface="+mn-cs"/>
              </a:rPr>
              <a:t>-optic dysplasia </a:t>
            </a:r>
            <a:r>
              <a:rPr lang="en-IN" sz="1200" b="0" kern="1200" dirty="0" smtClean="0">
                <a:solidFill>
                  <a:schemeClr val="tx1"/>
                </a:solidFill>
                <a:latin typeface="+mn-lt"/>
                <a:ea typeface="+mn-ea"/>
                <a:cs typeface="+mn-cs"/>
              </a:rPr>
              <a:t>in a child with HESX1 gene mutation. (A) The septum pellucidum is absent and the frontal horns have a typical box-like configuration. (B) The posterior pituitary gland is ectopic (arrow). (C,D) The right optic nerve is small (arrows). </a:t>
            </a:r>
          </a:p>
          <a:p>
            <a:endParaRPr lang="en-IN" b="0" dirty="0"/>
          </a:p>
        </p:txBody>
      </p:sp>
      <p:sp>
        <p:nvSpPr>
          <p:cNvPr id="4" name="Slide Number Placeholder 3"/>
          <p:cNvSpPr>
            <a:spLocks noGrp="1"/>
          </p:cNvSpPr>
          <p:nvPr>
            <p:ph type="sldNum" sz="quarter" idx="10"/>
          </p:nvPr>
        </p:nvSpPr>
        <p:spPr/>
        <p:txBody>
          <a:bodyPr/>
          <a:lstStyle/>
          <a:p>
            <a:fld id="{C8CAA3E2-C0EE-446A-AB85-ACB9619F77BD}"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68.15  Osteochondritis dissecans. </a:t>
            </a:r>
            <a:r>
              <a:rPr lang="en-IN" sz="1200" b="0" kern="1200" dirty="0" smtClean="0">
                <a:solidFill>
                  <a:schemeClr val="tx1"/>
                </a:solidFill>
                <a:latin typeface="+mn-lt"/>
                <a:ea typeface="+mn-ea"/>
                <a:cs typeface="+mn-cs"/>
              </a:rPr>
              <a:t>Coronal proton density MRI demonstrating characteristic defects in both femoral condyles due to osteochondritis dissecans.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70.12  Child with skin lesions and right orbital cyst in </a:t>
            </a:r>
            <a:r>
              <a:rPr lang="en-IN" sz="1200" b="1" kern="1200" dirty="0" err="1" smtClean="0">
                <a:solidFill>
                  <a:schemeClr val="tx1"/>
                </a:solidFill>
                <a:latin typeface="+mn-lt"/>
                <a:ea typeface="+mn-ea"/>
                <a:cs typeface="+mn-cs"/>
              </a:rPr>
              <a:t>oculocerebrocutaneous</a:t>
            </a:r>
            <a:r>
              <a:rPr lang="en-IN" sz="1200" b="1" kern="1200" dirty="0" smtClean="0">
                <a:solidFill>
                  <a:schemeClr val="tx1"/>
                </a:solidFill>
                <a:latin typeface="+mn-lt"/>
                <a:ea typeface="+mn-ea"/>
                <a:cs typeface="+mn-cs"/>
              </a:rPr>
              <a:t> syndrome or </a:t>
            </a:r>
            <a:r>
              <a:rPr lang="en-IN" sz="1200" b="1" kern="1200" dirty="0" err="1" smtClean="0">
                <a:solidFill>
                  <a:schemeClr val="tx1"/>
                </a:solidFill>
                <a:latin typeface="+mn-lt"/>
                <a:ea typeface="+mn-ea"/>
                <a:cs typeface="+mn-cs"/>
              </a:rPr>
              <a:t>Delleman's</a:t>
            </a:r>
            <a:r>
              <a:rPr lang="en-IN" sz="1200" b="1" kern="1200" dirty="0" smtClean="0">
                <a:solidFill>
                  <a:schemeClr val="tx1"/>
                </a:solidFill>
                <a:latin typeface="+mn-lt"/>
                <a:ea typeface="+mn-ea"/>
                <a:cs typeface="+mn-cs"/>
              </a:rPr>
              <a:t> syndrome . </a:t>
            </a:r>
            <a:r>
              <a:rPr lang="en-IN" sz="1200" b="0" kern="1200" dirty="0" smtClean="0">
                <a:solidFill>
                  <a:schemeClr val="tx1"/>
                </a:solidFill>
                <a:latin typeface="+mn-lt"/>
                <a:ea typeface="+mn-ea"/>
                <a:cs typeface="+mn-cs"/>
              </a:rPr>
              <a:t>(A) There is callosal agenesis with dorsal interhemispheric cysts. (B) The right cerebral hemisphere is dysplastic with thickening of the cortex and an indistinct grey–white matter junction (arrow). There is a cyst expanding the orbit with a small calcified globe seen inferiorly (arrowhead). (C) An associated Dandy–Walker posterior fossa malformation is also present.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68.16  Chondral fragment. Coronal T2-weighted MRI (with fat saturation) showing a chondral fragment (arrow) avulsed following patellar dislocation with a ‘bone bruise’ of the adjacent distal femoral epiphysis</a:t>
            </a:r>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68.17  Toddler's fracture of the distal tibial metaphysis.</a:t>
            </a:r>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68.18  Assessment of the extent of a triplane fracture. </a:t>
            </a:r>
            <a:r>
              <a:rPr lang="en-IN" sz="1200" b="0" kern="1200" dirty="0" smtClean="0">
                <a:solidFill>
                  <a:schemeClr val="tx1"/>
                </a:solidFill>
                <a:latin typeface="+mn-lt"/>
                <a:ea typeface="+mn-ea"/>
                <a:cs typeface="+mn-cs"/>
              </a:rPr>
              <a:t>(A) Coronal reformat of an axial CT demonstrating epiphyseal and </a:t>
            </a:r>
            <a:r>
              <a:rPr lang="en-IN" sz="1200" b="0" kern="1200" dirty="0" err="1" smtClean="0">
                <a:solidFill>
                  <a:schemeClr val="tx1"/>
                </a:solidFill>
                <a:latin typeface="+mn-lt"/>
                <a:ea typeface="+mn-ea"/>
                <a:cs typeface="+mn-cs"/>
              </a:rPr>
              <a:t>physeal</a:t>
            </a:r>
            <a:r>
              <a:rPr lang="en-IN" sz="1200" b="0" kern="1200" dirty="0" smtClean="0">
                <a:solidFill>
                  <a:schemeClr val="tx1"/>
                </a:solidFill>
                <a:latin typeface="+mn-lt"/>
                <a:ea typeface="+mn-ea"/>
                <a:cs typeface="+mn-cs"/>
              </a:rPr>
              <a:t> components of a triplane fracture. (B) </a:t>
            </a:r>
            <a:r>
              <a:rPr lang="en-IN" sz="1200" b="0" kern="1200" dirty="0" err="1" smtClean="0">
                <a:solidFill>
                  <a:schemeClr val="tx1"/>
                </a:solidFill>
                <a:latin typeface="+mn-lt"/>
                <a:ea typeface="+mn-ea"/>
                <a:cs typeface="+mn-cs"/>
              </a:rPr>
              <a:t>Saggital</a:t>
            </a:r>
            <a:r>
              <a:rPr lang="en-IN" sz="1200" b="0" kern="1200" dirty="0" smtClean="0">
                <a:solidFill>
                  <a:schemeClr val="tx1"/>
                </a:solidFill>
                <a:latin typeface="+mn-lt"/>
                <a:ea typeface="+mn-ea"/>
                <a:cs typeface="+mn-cs"/>
              </a:rPr>
              <a:t> reformat of the same case demonstrating metaphyseal extension of the fracture.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68.21  </a:t>
            </a:r>
            <a:r>
              <a:rPr lang="en-IN" sz="1200" b="1" kern="1200" dirty="0" err="1" smtClean="0">
                <a:solidFill>
                  <a:schemeClr val="tx1"/>
                </a:solidFill>
                <a:latin typeface="+mn-lt"/>
                <a:ea typeface="+mn-ea"/>
                <a:cs typeface="+mn-cs"/>
              </a:rPr>
              <a:t>Pseudosubluxation</a:t>
            </a:r>
            <a:r>
              <a:rPr lang="en-IN" sz="1200" b="1" kern="1200" dirty="0" smtClean="0">
                <a:solidFill>
                  <a:schemeClr val="tx1"/>
                </a:solidFill>
                <a:latin typeface="+mn-lt"/>
                <a:ea typeface="+mn-ea"/>
                <a:cs typeface="+mn-cs"/>
              </a:rPr>
              <a:t> of C2 upon C3.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68.24  Metaphyseal fractures. </a:t>
            </a:r>
            <a:r>
              <a:rPr lang="en-IN" sz="1200" b="0" kern="1200" dirty="0" smtClean="0">
                <a:solidFill>
                  <a:schemeClr val="tx1"/>
                </a:solidFill>
                <a:latin typeface="+mn-lt"/>
                <a:ea typeface="+mn-ea"/>
                <a:cs typeface="+mn-cs"/>
              </a:rPr>
              <a:t>(A,B) Radiographs of the right femur (A) and both ankles (B) of a 2 month old abused infant demonstrating metaphyseal corner fractures of the distal femur and both distal tibia (arrows). The angled tangential view reveals the ‘bucket handle’ appearance of the fracture. (C) Radiograph of the left ankle of an infant demonstrates a metaphyseal corner fracture of the distal tibia (arrow). (D) Angled tangential view of the right lower limb of an abused infant demonstrates the ‘bucket handle’ appearance (arrow). (E) Radiograph of the right ankle of a 6 week old abused baby with subtle metaphyseal fractures evident as a metaphyseal lucent line (arrow). </a:t>
            </a:r>
          </a:p>
          <a:p>
            <a:endParaRPr lang="en-IN" dirty="0"/>
          </a:p>
        </p:txBody>
      </p:sp>
      <p:sp>
        <p:nvSpPr>
          <p:cNvPr id="4" name="Slide Number Placeholder 3"/>
          <p:cNvSpPr>
            <a:spLocks noGrp="1"/>
          </p:cNvSpPr>
          <p:nvPr>
            <p:ph type="sldNum" sz="quarter" idx="10"/>
          </p:nvPr>
        </p:nvSpPr>
        <p:spPr/>
        <p:txBody>
          <a:bodyPr/>
          <a:lstStyle/>
          <a:p>
            <a:fld id="{C8CAA3E2-C0EE-446A-AB85-ACB9619F77BD}"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946448" y="457200"/>
            <a:ext cx="6970037" cy="5668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65769" y="2286000"/>
            <a:ext cx="8926285"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2362200" y="96478"/>
            <a:ext cx="3810000" cy="64943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09181" y="1676400"/>
            <a:ext cx="8864081" cy="4343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098796" y="1600200"/>
            <a:ext cx="4946408"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61912" y="1905000"/>
            <a:ext cx="8929688" cy="3810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907910" y="1371600"/>
            <a:ext cx="7321690" cy="497874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316009" y="1295399"/>
            <a:ext cx="8370791" cy="505037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76200" y="2133600"/>
            <a:ext cx="8949447" cy="3505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14500" y="2115344"/>
            <a:ext cx="5715000" cy="34956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207752" y="914401"/>
            <a:ext cx="6869448" cy="504904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743273" y="1600200"/>
            <a:ext cx="5657454"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719502" y="1600200"/>
            <a:ext cx="5704995" cy="45259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14500" y="2158206"/>
            <a:ext cx="5715000" cy="34099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981200" y="40044"/>
            <a:ext cx="4953000" cy="658935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874764" y="1600200"/>
            <a:ext cx="3394472" cy="45259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725482" y="1600200"/>
            <a:ext cx="5693035" cy="45259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14500" y="1629569"/>
            <a:ext cx="5715000" cy="44672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667000" y="65842"/>
            <a:ext cx="3276599" cy="653142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1725482" y="1600200"/>
            <a:ext cx="5693035" cy="4525963"/>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2870992" y="1600200"/>
            <a:ext cx="3402016"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259923" y="559198"/>
            <a:ext cx="4750477" cy="556696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3581400" y="77450"/>
            <a:ext cx="1752600" cy="669783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239029" y="1600200"/>
            <a:ext cx="4665941" cy="452596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265988" y="2133600"/>
            <a:ext cx="8726636" cy="3505199"/>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1714500" y="2496344"/>
            <a:ext cx="5715000" cy="27336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676400" y="153823"/>
            <a:ext cx="5791200" cy="655607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879142" y="228600"/>
            <a:ext cx="7350458" cy="632139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387888" y="1066801"/>
            <a:ext cx="8375112" cy="559736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1714500" y="1810544"/>
            <a:ext cx="5715000" cy="41052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2674867" y="1600200"/>
            <a:ext cx="3794266" cy="45259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714500" y="2158206"/>
            <a:ext cx="5715000" cy="34099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3029401" y="1600200"/>
            <a:ext cx="3085198"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573432" y="43974"/>
            <a:ext cx="8037168" cy="673782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34781" y="1600200"/>
            <a:ext cx="8815295" cy="4495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856422" y="1600200"/>
            <a:ext cx="5431156" cy="45259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52600" y="500080"/>
            <a:ext cx="5105400" cy="608994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905000" y="-68512"/>
            <a:ext cx="4495800" cy="662771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066800" y="1199229"/>
            <a:ext cx="6362700" cy="483565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133601" y="346260"/>
            <a:ext cx="4007400" cy="577990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123</Words>
  <Application>Microsoft Office PowerPoint</Application>
  <PresentationFormat>On-screen Show (4:3)</PresentationFormat>
  <Paragraphs>84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7</cp:revision>
  <dcterms:created xsi:type="dcterms:W3CDTF">2006-08-16T00:00:00Z</dcterms:created>
  <dcterms:modified xsi:type="dcterms:W3CDTF">2010-08-11T13:58:29Z</dcterms:modified>
</cp:coreProperties>
</file>