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724" autoAdjust="0"/>
  </p:normalViewPr>
  <p:slideViewPr>
    <p:cSldViewPr>
      <p:cViewPr varScale="1">
        <p:scale>
          <a:sx n="65" d="100"/>
          <a:sy n="65" d="100"/>
        </p:scale>
        <p:origin x="-132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C51F6-3EB6-40E2-AE44-9688AEFA77E5}" type="datetimeFigureOut">
              <a:rPr lang="en-US" smtClean="0"/>
              <a:pPr/>
              <a:t>8/11/2010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B4075E-F443-4A54-BE26-F725FD2D982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67.22  Melorheostosis (two patients). </a:t>
            </a:r>
            <a:r>
              <a:rPr lang="en-IN" sz="1200" b="0" kern="1200" dirty="0" smtClean="0">
                <a:solidFill>
                  <a:schemeClr val="tx1"/>
                </a:solidFill>
                <a:latin typeface="+mn-lt"/>
                <a:ea typeface="+mn-ea"/>
                <a:cs typeface="+mn-cs"/>
              </a:rPr>
              <a:t>There is dense irregular cortical bone: this is sometimes described as the ‘flowing candle wax’ appearance. One patient demonstrates a ‘ray’ distribution (asymmetrical changes).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67.35  Slipped capital femoral epiphysis. </a:t>
            </a:r>
            <a:r>
              <a:rPr lang="en-IN" sz="1200" b="0" kern="1200" dirty="0" smtClean="0">
                <a:solidFill>
                  <a:schemeClr val="tx1"/>
                </a:solidFill>
                <a:latin typeface="+mn-lt"/>
                <a:ea typeface="+mn-ea"/>
                <a:cs typeface="+mn-cs"/>
              </a:rPr>
              <a:t>Klein's line.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Frog lateral illustrating measurement of slip angle.</a:t>
            </a:r>
          </a:p>
          <a:p>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67.37  Scoliosis. </a:t>
            </a:r>
            <a:r>
              <a:rPr lang="en-IN" sz="1200" b="0" kern="1200" dirty="0" smtClean="0">
                <a:solidFill>
                  <a:schemeClr val="tx1"/>
                </a:solidFill>
                <a:latin typeface="+mn-lt"/>
                <a:ea typeface="+mn-ea"/>
                <a:cs typeface="+mn-cs"/>
              </a:rPr>
              <a:t>AP radiograph of the spine showing measurement of the Cobb angle. </a:t>
            </a:r>
          </a:p>
          <a:p>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67.39  Neurofibromatosis Type 1. </a:t>
            </a:r>
            <a:r>
              <a:rPr lang="en-IN" sz="1200" b="0" kern="1200" dirty="0" smtClean="0">
                <a:solidFill>
                  <a:schemeClr val="tx1"/>
                </a:solidFill>
                <a:latin typeface="+mn-lt"/>
                <a:ea typeface="+mn-ea"/>
                <a:cs typeface="+mn-cs"/>
              </a:rPr>
              <a:t>AP radiograph of the skull showing ‘empty’ left orbit. </a:t>
            </a:r>
          </a:p>
          <a:p>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67.40  Neurofibromatosis</a:t>
            </a:r>
            <a:r>
              <a:rPr lang="en-IN" sz="1200" b="0" kern="1200" dirty="0" smtClean="0">
                <a:solidFill>
                  <a:schemeClr val="tx1"/>
                </a:solidFill>
                <a:latin typeface="+mn-lt"/>
                <a:ea typeface="+mn-ea"/>
                <a:cs typeface="+mn-cs"/>
              </a:rPr>
              <a:t>. (A) Pronounced posterior scalloping (arrowhead) of the lumbar vertebral bodies due to dural ectasia. (B-D) Development of a pseudarthrosis in the distal shaft of the ulna following a fracture of the radius (same patient). </a:t>
            </a:r>
          </a:p>
          <a:p>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67.41  Juvenile idiopathic arthritis. </a:t>
            </a:r>
            <a:r>
              <a:rPr lang="en-IN" sz="1200" b="0" kern="1200" dirty="0" smtClean="0">
                <a:solidFill>
                  <a:schemeClr val="tx1"/>
                </a:solidFill>
                <a:latin typeface="+mn-lt"/>
                <a:ea typeface="+mn-ea"/>
                <a:cs typeface="+mn-cs"/>
              </a:rPr>
              <a:t>DP radiographs of the hands showing (A) mild erosive change of carpal bones and (B) severe changes (erosions of carpal bones and phalanges, </a:t>
            </a:r>
            <a:r>
              <a:rPr lang="en-IN" sz="1200" b="0" kern="1200" dirty="0" err="1" smtClean="0">
                <a:solidFill>
                  <a:schemeClr val="tx1"/>
                </a:solidFill>
                <a:latin typeface="+mn-lt"/>
                <a:ea typeface="+mn-ea"/>
                <a:cs typeface="+mn-cs"/>
              </a:rPr>
              <a:t>osteopaenia</a:t>
            </a:r>
            <a:r>
              <a:rPr lang="en-IN" sz="1200" b="0" kern="1200" dirty="0" smtClean="0">
                <a:solidFill>
                  <a:schemeClr val="tx1"/>
                </a:solidFill>
                <a:latin typeface="+mn-lt"/>
                <a:ea typeface="+mn-ea"/>
                <a:cs typeface="+mn-cs"/>
              </a:rPr>
              <a:t>, loss of height of carpus). (C) AP radiograph of the pelvis with severe loss of joint space on the right. The left hip is less severely affected. (D,E) MRI in same patient as C. (D) STIR image illustrating right hip effusion and avascular necrosis of the right femoral head. (E) T1-weighted image following contrast administration demonstrates bilateral active synovitis </a:t>
            </a:r>
          </a:p>
          <a:p>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67.42  Juvenile dermatomyositis. </a:t>
            </a:r>
            <a:r>
              <a:rPr lang="en-IN" sz="1200" b="0" kern="1200" dirty="0" smtClean="0">
                <a:solidFill>
                  <a:schemeClr val="tx1"/>
                </a:solidFill>
                <a:latin typeface="+mn-lt"/>
                <a:ea typeface="+mn-ea"/>
                <a:cs typeface="+mn-cs"/>
              </a:rPr>
              <a:t>Soft tissue calcification. Note also the </a:t>
            </a:r>
            <a:r>
              <a:rPr lang="en-IN" sz="1200" b="0" kern="1200" dirty="0" err="1" smtClean="0">
                <a:solidFill>
                  <a:schemeClr val="tx1"/>
                </a:solidFill>
                <a:latin typeface="+mn-lt"/>
                <a:ea typeface="+mn-ea"/>
                <a:cs typeface="+mn-cs"/>
              </a:rPr>
              <a:t>pamidronate</a:t>
            </a:r>
            <a:r>
              <a:rPr lang="en-IN" sz="1200" b="0" kern="1200" dirty="0" smtClean="0">
                <a:solidFill>
                  <a:schemeClr val="tx1"/>
                </a:solidFill>
                <a:latin typeface="+mn-lt"/>
                <a:ea typeface="+mn-ea"/>
                <a:cs typeface="+mn-cs"/>
              </a:rPr>
              <a:t> lines (see Fig. 67.4</a:t>
            </a:r>
            <a:r>
              <a:rPr lang="en-IN" sz="1200" b="1" kern="1200" dirty="0" smtClean="0">
                <a:solidFill>
                  <a:schemeClr val="tx1"/>
                </a:solidFill>
                <a:latin typeface="+mn-lt"/>
                <a:ea typeface="+mn-ea"/>
                <a:cs typeface="+mn-cs"/>
              </a:rPr>
              <a:t>4 ). </a:t>
            </a:r>
          </a:p>
          <a:p>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67.43  Juvenile dermatomyositis. (</a:t>
            </a:r>
            <a:r>
              <a:rPr lang="en-IN" sz="1200" b="0" kern="1200" dirty="0" smtClean="0">
                <a:solidFill>
                  <a:schemeClr val="tx1"/>
                </a:solidFill>
                <a:latin typeface="+mn-lt"/>
                <a:ea typeface="+mn-ea"/>
                <a:cs typeface="+mn-cs"/>
              </a:rPr>
              <a:t>A) T1 axial MRI of the thighs. (B) Axial STIR of the thighs. There is bilateral active myositis with no significant loss of muscle bulk. </a:t>
            </a:r>
          </a:p>
          <a:p>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67.44  Juvenile dermatomyositis. </a:t>
            </a:r>
            <a:r>
              <a:rPr lang="en-IN" sz="1200" b="0" kern="1200" dirty="0" smtClean="0">
                <a:solidFill>
                  <a:schemeClr val="tx1"/>
                </a:solidFill>
                <a:latin typeface="+mn-lt"/>
                <a:ea typeface="+mn-ea"/>
                <a:cs typeface="+mn-cs"/>
              </a:rPr>
              <a:t>DP radiograph of the hands showing </a:t>
            </a:r>
            <a:r>
              <a:rPr lang="en-IN" sz="1200" b="0" kern="1200" dirty="0" err="1" smtClean="0">
                <a:solidFill>
                  <a:schemeClr val="tx1"/>
                </a:solidFill>
                <a:latin typeface="+mn-lt"/>
                <a:ea typeface="+mn-ea"/>
                <a:cs typeface="+mn-cs"/>
              </a:rPr>
              <a:t>pamidronate</a:t>
            </a:r>
            <a:r>
              <a:rPr lang="en-IN" sz="1200" b="0" kern="1200" dirty="0" smtClean="0">
                <a:solidFill>
                  <a:schemeClr val="tx1"/>
                </a:solidFill>
                <a:latin typeface="+mn-lt"/>
                <a:ea typeface="+mn-ea"/>
                <a:cs typeface="+mn-cs"/>
              </a:rPr>
              <a:t> lines in the same patient as shown in Fig. 67.43 .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67.45  Bleeding into the joints in haemophilia</a:t>
            </a:r>
            <a:r>
              <a:rPr lang="en-IN" sz="1200" b="0" kern="1200" dirty="0" smtClean="0">
                <a:solidFill>
                  <a:schemeClr val="tx1"/>
                </a:solidFill>
                <a:latin typeface="+mn-lt"/>
                <a:ea typeface="+mn-ea"/>
                <a:cs typeface="+mn-cs"/>
              </a:rPr>
              <a:t>. AP radiograph of the knees. There is widening of the intercondylar notches, narrow joint spaces and erosive change. The right knee is more severely affected.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67.46  Pigmented </a:t>
            </a:r>
            <a:r>
              <a:rPr lang="en-IN" sz="1200" b="1" kern="1200" dirty="0" err="1" smtClean="0">
                <a:solidFill>
                  <a:schemeClr val="tx1"/>
                </a:solidFill>
                <a:latin typeface="+mn-lt"/>
                <a:ea typeface="+mn-ea"/>
                <a:cs typeface="+mn-cs"/>
              </a:rPr>
              <a:t>villonodular</a:t>
            </a:r>
            <a:r>
              <a:rPr lang="en-IN" sz="1200" b="1" kern="1200" dirty="0" smtClean="0">
                <a:solidFill>
                  <a:schemeClr val="tx1"/>
                </a:solidFill>
                <a:latin typeface="+mn-lt"/>
                <a:ea typeface="+mn-ea"/>
                <a:cs typeface="+mn-cs"/>
              </a:rPr>
              <a:t> synovitis. </a:t>
            </a:r>
            <a:r>
              <a:rPr lang="en-IN" sz="1200" b="0" kern="1200" dirty="0" smtClean="0">
                <a:solidFill>
                  <a:schemeClr val="tx1"/>
                </a:solidFill>
                <a:latin typeface="+mn-lt"/>
                <a:ea typeface="+mn-ea"/>
                <a:cs typeface="+mn-cs"/>
              </a:rPr>
              <a:t>This child was unusual in that he was only 3 years of age at the time of diagnosis. (A) AP and (B) lateral radiographs of the knee showing significant soft tissue swelling. (C) Sagittal T1 MRI illustrating a mixed signal mass with areas of low </a:t>
            </a:r>
            <a:r>
              <a:rPr lang="en-IN" sz="1200" b="0" kern="1200" dirty="0" err="1" smtClean="0">
                <a:solidFill>
                  <a:schemeClr val="tx1"/>
                </a:solidFill>
                <a:latin typeface="+mn-lt"/>
                <a:ea typeface="+mn-ea"/>
                <a:cs typeface="+mn-cs"/>
              </a:rPr>
              <a:t>haemosiderin</a:t>
            </a:r>
            <a:r>
              <a:rPr lang="en-IN" sz="1200" b="0" kern="1200" dirty="0" smtClean="0">
                <a:solidFill>
                  <a:schemeClr val="tx1"/>
                </a:solidFill>
                <a:latin typeface="+mn-lt"/>
                <a:ea typeface="+mn-ea"/>
                <a:cs typeface="+mn-cs"/>
              </a:rPr>
              <a:t>) and high signal (haemorrhage). </a:t>
            </a:r>
          </a:p>
          <a:p>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67.24  </a:t>
            </a:r>
            <a:r>
              <a:rPr lang="en-IN" sz="1200" b="1" kern="1200" dirty="0" err="1" smtClean="0">
                <a:solidFill>
                  <a:schemeClr val="tx1"/>
                </a:solidFill>
                <a:latin typeface="+mn-lt"/>
                <a:ea typeface="+mn-ea"/>
                <a:cs typeface="+mn-cs"/>
              </a:rPr>
              <a:t>Ollier's</a:t>
            </a:r>
            <a:r>
              <a:rPr lang="en-IN" sz="1200" b="1" kern="1200" dirty="0" smtClean="0">
                <a:solidFill>
                  <a:schemeClr val="tx1"/>
                </a:solidFill>
                <a:latin typeface="+mn-lt"/>
                <a:ea typeface="+mn-ea"/>
                <a:cs typeface="+mn-cs"/>
              </a:rPr>
              <a:t> disease. </a:t>
            </a:r>
            <a:r>
              <a:rPr lang="en-IN" sz="1200" b="0" kern="1200" dirty="0" smtClean="0">
                <a:solidFill>
                  <a:schemeClr val="tx1"/>
                </a:solidFill>
                <a:latin typeface="+mn-lt"/>
                <a:ea typeface="+mn-ea"/>
                <a:cs typeface="+mn-cs"/>
              </a:rPr>
              <a:t>(A) Multiple enchondromas are causing clearly defined expanding lytic areas within most of the fingers. Ray distribution with sparing of the thumbs. Distal end of left ulna short (a reverse Madelung deformity). (B) The enchondromas affect predominantly the metaphyses and adjacent epiphyses with asymmetrical shortening. (C) Expanding lytic areas in distal left femur show stippled calcification indicating the chondromatous nature of the lesions. </a:t>
            </a:r>
          </a:p>
          <a:p>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67.47  Rickets. </a:t>
            </a:r>
            <a:r>
              <a:rPr lang="en-IN" sz="1200" b="0" kern="1200" dirty="0" smtClean="0">
                <a:solidFill>
                  <a:schemeClr val="tx1"/>
                </a:solidFill>
                <a:latin typeface="+mn-lt"/>
                <a:ea typeface="+mn-ea"/>
                <a:cs typeface="+mn-cs"/>
              </a:rPr>
              <a:t>(A) Renal osteodystrophy. (B) Child with Fanconi's disease. The dense metaphyseal band may be characteristic. (C) Linear sebaceous naevus syndrome. Note the areas of bone sclerosis. </a:t>
            </a:r>
          </a:p>
          <a:p>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67.48  Scurvy. </a:t>
            </a:r>
            <a:r>
              <a:rPr lang="en-IN" sz="1200" b="0" kern="1200" dirty="0" smtClean="0">
                <a:solidFill>
                  <a:schemeClr val="tx1"/>
                </a:solidFill>
                <a:latin typeface="+mn-lt"/>
                <a:ea typeface="+mn-ea"/>
                <a:cs typeface="+mn-cs"/>
              </a:rPr>
              <a:t>AP radiograph of the knee. Soft tissue calcification is seen in the walls of a large haematoma. </a:t>
            </a:r>
          </a:p>
          <a:p>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67.49  Gaucher's disease</a:t>
            </a:r>
            <a:r>
              <a:rPr lang="en-IN" sz="1200" b="0" kern="1200" dirty="0" smtClean="0">
                <a:solidFill>
                  <a:schemeClr val="tx1"/>
                </a:solidFill>
                <a:latin typeface="+mn-lt"/>
                <a:ea typeface="+mn-ea"/>
                <a:cs typeface="+mn-cs"/>
              </a:rPr>
              <a:t>. (A) AP radiograph of the pelvis showing bilateral avascular necrosis. (B) Lateral radiograph of the spine showing vertebra plana. (C) T1-weighted coronal MRI of the femora. Note the Erlenmeyer flask deformity and marrow infiltration</a:t>
            </a:r>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67.50  Neonatal hyperparathyroidism. (</a:t>
            </a:r>
            <a:r>
              <a:rPr lang="en-IN" sz="1200" b="0" kern="1200" dirty="0" smtClean="0">
                <a:solidFill>
                  <a:schemeClr val="tx1"/>
                </a:solidFill>
                <a:latin typeface="+mn-lt"/>
                <a:ea typeface="+mn-ea"/>
                <a:cs typeface="+mn-cs"/>
              </a:rPr>
              <a:t>A) Chest radiograph showing severe osteopenia and metaphyseal spurs of both proximal humeral metaphyses. (B) AP radiograph of the knees. Note the metaphyseal spurs. </a:t>
            </a:r>
          </a:p>
          <a:p>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67.51  Pseudo hypoparathyroidism. </a:t>
            </a:r>
            <a:r>
              <a:rPr lang="en-IN" sz="1200" b="0" kern="1200" dirty="0" smtClean="0">
                <a:solidFill>
                  <a:schemeClr val="tx1"/>
                </a:solidFill>
                <a:latin typeface="+mn-lt"/>
                <a:ea typeface="+mn-ea"/>
                <a:cs typeface="+mn-cs"/>
              </a:rPr>
              <a:t>AP radiograph of the hands. Note the short fourth metacarpal. </a:t>
            </a:r>
          </a:p>
          <a:p>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67.52  Sickle cell disease</a:t>
            </a:r>
            <a:r>
              <a:rPr lang="en-IN" sz="1200" b="0" kern="1200" dirty="0" smtClean="0">
                <a:solidFill>
                  <a:schemeClr val="tx1"/>
                </a:solidFill>
                <a:latin typeface="+mn-lt"/>
                <a:ea typeface="+mn-ea"/>
                <a:cs typeface="+mn-cs"/>
              </a:rPr>
              <a:t>. (A) Frontal chest radiograph: heart failure, codfish vertebrae. (B,C) Radiographs of the shoulder (B) and hip (C) showing avascular necrosis. </a:t>
            </a:r>
          </a:p>
          <a:p>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67.53  </a:t>
            </a:r>
            <a:r>
              <a:rPr lang="en-IN" sz="1200" b="1" kern="1200" dirty="0" err="1" smtClean="0">
                <a:solidFill>
                  <a:schemeClr val="tx1"/>
                </a:solidFill>
                <a:latin typeface="+mn-lt"/>
                <a:ea typeface="+mn-ea"/>
                <a:cs typeface="+mn-cs"/>
              </a:rPr>
              <a:t>Thalassaemia</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The abdomen shows coarsened trabeculae of the lumbar spine.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67.54  Osteomyelitis. </a:t>
            </a:r>
            <a:r>
              <a:rPr lang="en-IN" sz="1200" b="0" kern="1200" dirty="0" smtClean="0">
                <a:solidFill>
                  <a:schemeClr val="tx1"/>
                </a:solidFill>
                <a:latin typeface="+mn-lt"/>
                <a:ea typeface="+mn-ea"/>
                <a:cs typeface="+mn-cs"/>
              </a:rPr>
              <a:t>(A) Right humerus in a patient with sickle cell disease. (B–D) Same patient. (B) Radiograph of the left humerus. (C) T1-weighted coronal MRI of the humerus showing low signal oedema in the medullary cavity. (D) Coronal STIR MRI of the humerus confirming marrow and soft tissue oedema. (E) Lateral ankle: Chevron deformity of the distal tibial metaphysis following meningococcal septicaemia. </a:t>
            </a:r>
          </a:p>
          <a:p>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67.55  Chronic recurrent multifocal osteomyelitis. </a:t>
            </a:r>
            <a:r>
              <a:rPr lang="en-IN" sz="1200" b="0" kern="1200" dirty="0" smtClean="0">
                <a:solidFill>
                  <a:schemeClr val="tx1"/>
                </a:solidFill>
                <a:latin typeface="+mn-lt"/>
                <a:ea typeface="+mn-ea"/>
                <a:cs typeface="+mn-cs"/>
              </a:rPr>
              <a:t>(A,B) Hyperostosis of (A) the right clavicle (the left was similarly affected) and (B) the left fibula. (C) T1-weighted coronal MRI showing hyperostosis of the left fibula. (D) Coronal STIR MRI confirming active disease in the left fibula.</a:t>
            </a:r>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67.56  Infective arthritis. </a:t>
            </a:r>
            <a:r>
              <a:rPr lang="en-IN" sz="1200" b="0" kern="1200" dirty="0" smtClean="0">
                <a:solidFill>
                  <a:schemeClr val="tx1"/>
                </a:solidFill>
                <a:latin typeface="+mn-lt"/>
                <a:ea typeface="+mn-ea"/>
                <a:cs typeface="+mn-cs"/>
              </a:rPr>
              <a:t>(A) AP radiograph of the pelvis. There is a lytic lesion of the left proximal metaphysis with irregularity and reduced size of the left capital femoral epiphysis. (B) Right shoulder. Osteomyelitis of the humerus is complicated by septic arthritis and a dislocated shoulder. (C) Ultrasound of the hip confirms the presence of an effusion.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67.25  Fibrous dysplasia</a:t>
            </a:r>
            <a:r>
              <a:rPr lang="en-IN" sz="1200" b="0" kern="1200" dirty="0" smtClean="0">
                <a:solidFill>
                  <a:schemeClr val="tx1"/>
                </a:solidFill>
                <a:latin typeface="+mn-lt"/>
                <a:ea typeface="+mn-ea"/>
                <a:cs typeface="+mn-cs"/>
              </a:rPr>
              <a:t>. (A) Patchy sclerosis affecting the vault and the base of the skull. (B) Radiolucent areas in the femoral necks and pelvic bones. Bilateral coxa vara. This is an early ‘shepherd's crook’ deformity. Widening of the upper femoral epiphyseal plates, due to associated </a:t>
            </a:r>
            <a:r>
              <a:rPr lang="en-IN" sz="1200" b="0" kern="1200" dirty="0" err="1" smtClean="0">
                <a:solidFill>
                  <a:schemeClr val="tx1"/>
                </a:solidFill>
                <a:latin typeface="+mn-lt"/>
                <a:ea typeface="+mn-ea"/>
                <a:cs typeface="+mn-cs"/>
              </a:rPr>
              <a:t>hypophosphataemic</a:t>
            </a:r>
            <a:r>
              <a:rPr lang="en-IN" sz="1200" b="0" kern="1200" dirty="0" smtClean="0">
                <a:solidFill>
                  <a:schemeClr val="tx1"/>
                </a:solidFill>
                <a:latin typeface="+mn-lt"/>
                <a:ea typeface="+mn-ea"/>
                <a:cs typeface="+mn-cs"/>
              </a:rPr>
              <a:t> rickets. (C) Multiple radiolucent areas causing expansion. The margins are sclerotic and extend over several millimetres (a ‘rind’ appearance). Scalloping of the cortex. (D) The radiolucent areas predominantly affect the radius in a ray distribution. (E) The metacarpals and phalanges of the second to fifth fingers show expansion and deformity. Multiple radiolucent clearly defined lesions with relative sparing of the thumb and carpus. </a:t>
            </a:r>
          </a:p>
          <a:p>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67.57  Discitis. </a:t>
            </a:r>
            <a:r>
              <a:rPr lang="en-IN" sz="1200" b="0" kern="1200" dirty="0" smtClean="0">
                <a:solidFill>
                  <a:schemeClr val="tx1"/>
                </a:solidFill>
                <a:latin typeface="+mn-lt"/>
                <a:ea typeface="+mn-ea"/>
                <a:cs typeface="+mn-cs"/>
              </a:rPr>
              <a:t>(A) Conventional tomogram showing irregular and indistinct end plates at the affected level with narrowing of the disc space. (B) Sagittal T1-weighted MRI showing enhancement of the end plates with a small anterior collection. (C) Axial CT obtained during prone guided biopsy of the affected disc.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4B4075E-F443-4A54-BE26-F725FD2D982B}" type="slidenum">
              <a:rPr lang="en-IN" smtClean="0"/>
              <a:pPr/>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68.1  Greenstick fractures of the distal radius and ulna. </a:t>
            </a:r>
          </a:p>
          <a:p>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68.2  Torus fractures (arrows) of the necks of the second, third and fourth metatarsals. </a:t>
            </a:r>
          </a:p>
          <a:p>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68.3  Plastic bowing of the ulna with dislocation of the radial head (arrow). </a:t>
            </a:r>
            <a:endParaRPr lang="en-IN" sz="1200" b="1" kern="1200" smtClean="0">
              <a:solidFill>
                <a:schemeClr val="tx1"/>
              </a:solidFill>
              <a:latin typeface="+mn-lt"/>
              <a:ea typeface="+mn-ea"/>
              <a:cs typeface="+mn-cs"/>
            </a:endParaRPr>
          </a:p>
          <a:p>
            <a:endParaRPr lang="en-IN"/>
          </a:p>
        </p:txBody>
      </p:sp>
      <p:sp>
        <p:nvSpPr>
          <p:cNvPr id="4" name="Slide Number Placeholder 3"/>
          <p:cNvSpPr>
            <a:spLocks noGrp="1"/>
          </p:cNvSpPr>
          <p:nvPr>
            <p:ph type="sldNum" sz="quarter" idx="10"/>
          </p:nvPr>
        </p:nvSpPr>
        <p:spPr/>
        <p:txBody>
          <a:bodyPr/>
          <a:lstStyle/>
          <a:p>
            <a:fld id="{34B4075E-F443-4A54-BE26-F725FD2D982B}" type="slidenum">
              <a:rPr lang="en-IN" smtClean="0"/>
              <a:pPr/>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68.4  Healing stress fracture of the proximal tibia. </a:t>
            </a:r>
          </a:p>
          <a:p>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68.6  Supracondylar fracture of the distal humerus with elevation of the posterior fat pad (arrows) indicating a significant joint effusion.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68.7  Medial epicondyle epiphysis (arrow) </a:t>
            </a:r>
            <a:r>
              <a:rPr lang="en-IN" sz="1200" b="0" kern="1200" dirty="0" smtClean="0">
                <a:solidFill>
                  <a:schemeClr val="tx1"/>
                </a:solidFill>
                <a:latin typeface="+mn-lt"/>
                <a:ea typeface="+mn-ea"/>
                <a:cs typeface="+mn-cs"/>
              </a:rPr>
              <a:t>trapped within the elbow joint following avulsion. </a:t>
            </a:r>
          </a:p>
          <a:p>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1" kern="1200" dirty="0" smtClean="0">
                <a:solidFill>
                  <a:schemeClr val="tx1"/>
                </a:solidFill>
                <a:latin typeface="+mn-lt"/>
                <a:ea typeface="+mn-ea"/>
                <a:cs typeface="+mn-cs"/>
              </a:rPr>
              <a:t>Figure 68.8  </a:t>
            </a:r>
            <a:r>
              <a:rPr lang="fr-FR" sz="1200" b="1" kern="1200" dirty="0" err="1" smtClean="0">
                <a:solidFill>
                  <a:schemeClr val="tx1"/>
                </a:solidFill>
                <a:latin typeface="+mn-lt"/>
                <a:ea typeface="+mn-ea"/>
                <a:cs typeface="+mn-cs"/>
              </a:rPr>
              <a:t>Galeazzi</a:t>
            </a:r>
            <a:r>
              <a:rPr lang="fr-FR" sz="1200" b="1" kern="1200" dirty="0" smtClean="0">
                <a:solidFill>
                  <a:schemeClr val="tx1"/>
                </a:solidFill>
                <a:latin typeface="+mn-lt"/>
                <a:ea typeface="+mn-ea"/>
                <a:cs typeface="+mn-cs"/>
              </a:rPr>
              <a:t> fracture dislocation.</a:t>
            </a:r>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68.9  Fracture of the distal pole of the scaphoid. </a:t>
            </a:r>
          </a:p>
          <a:p>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68.10  Salter–Harris Type II </a:t>
            </a:r>
            <a:r>
              <a:rPr lang="en-IN" sz="1200" b="0" kern="1200" dirty="0" smtClean="0">
                <a:solidFill>
                  <a:schemeClr val="tx1"/>
                </a:solidFill>
                <a:latin typeface="+mn-lt"/>
                <a:ea typeface="+mn-ea"/>
                <a:cs typeface="+mn-cs"/>
              </a:rPr>
              <a:t>epiphyseal separation of the middle phalanx of the ring finger. The avulsed fragment is not visible on the AP view, but the epiphysis is missing</a:t>
            </a:r>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67.26  </a:t>
            </a:r>
            <a:r>
              <a:rPr lang="en-IN" sz="1200" b="1" kern="1200" dirty="0" err="1" smtClean="0">
                <a:solidFill>
                  <a:schemeClr val="tx1"/>
                </a:solidFill>
                <a:latin typeface="+mn-lt"/>
                <a:ea typeface="+mn-ea"/>
                <a:cs typeface="+mn-cs"/>
              </a:rPr>
              <a:t>Dyschondrosteosis</a:t>
            </a:r>
            <a:r>
              <a:rPr lang="en-IN" sz="1200" b="1" kern="1200" dirty="0" smtClean="0">
                <a:solidFill>
                  <a:schemeClr val="tx1"/>
                </a:solidFill>
                <a:latin typeface="+mn-lt"/>
                <a:ea typeface="+mn-ea"/>
                <a:cs typeface="+mn-cs"/>
              </a:rPr>
              <a:t>. Madelung deformity. </a:t>
            </a:r>
            <a:r>
              <a:rPr lang="en-IN" sz="1200" b="0" kern="1200" dirty="0" smtClean="0">
                <a:solidFill>
                  <a:schemeClr val="tx1"/>
                </a:solidFill>
                <a:latin typeface="+mn-lt"/>
                <a:ea typeface="+mn-ea"/>
                <a:cs typeface="+mn-cs"/>
              </a:rPr>
              <a:t>The distal radial metaphysis is sloping and there is dislocation of the distal end of the ulna. The radius is bowed laterally.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68.11  Avulsion injury. </a:t>
            </a:r>
            <a:r>
              <a:rPr lang="en-IN" sz="1200" b="0" kern="1200" dirty="0" smtClean="0">
                <a:solidFill>
                  <a:schemeClr val="tx1"/>
                </a:solidFill>
                <a:latin typeface="+mn-lt"/>
                <a:ea typeface="+mn-ea"/>
                <a:cs typeface="+mn-cs"/>
              </a:rPr>
              <a:t>Florid new bone formation (arrow) following an avulsion injury of the reflected head of the rectus femoris muscle in a young footballer. </a:t>
            </a:r>
          </a:p>
          <a:p>
            <a:endParaRPr lang="en-IN"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67.28  Madelung deformity. </a:t>
            </a:r>
            <a:r>
              <a:rPr lang="en-IN" sz="1200" b="0" kern="1200" dirty="0" smtClean="0">
                <a:solidFill>
                  <a:schemeClr val="tx1"/>
                </a:solidFill>
                <a:latin typeface="+mn-lt"/>
                <a:ea typeface="+mn-ea"/>
                <a:cs typeface="+mn-cs"/>
              </a:rPr>
              <a:t>Compare (A) the bilateral Madelung deformity in </a:t>
            </a:r>
            <a:r>
              <a:rPr lang="en-IN" sz="1200" b="0" kern="1200" dirty="0" err="1" smtClean="0">
                <a:solidFill>
                  <a:schemeClr val="tx1"/>
                </a:solidFill>
                <a:latin typeface="+mn-lt"/>
                <a:ea typeface="+mn-ea"/>
                <a:cs typeface="+mn-cs"/>
              </a:rPr>
              <a:t>dyschondrosteosis</a:t>
            </a:r>
            <a:r>
              <a:rPr lang="en-IN" sz="1200" b="0" kern="1200" dirty="0" smtClean="0">
                <a:solidFill>
                  <a:schemeClr val="tx1"/>
                </a:solidFill>
                <a:latin typeface="+mn-lt"/>
                <a:ea typeface="+mn-ea"/>
                <a:cs typeface="+mn-cs"/>
              </a:rPr>
              <a:t> with (B) the reverse Madelung deformity in a patient with </a:t>
            </a:r>
            <a:r>
              <a:rPr lang="en-IN" sz="1200" b="0" kern="1200" dirty="0" err="1" smtClean="0">
                <a:solidFill>
                  <a:schemeClr val="tx1"/>
                </a:solidFill>
                <a:latin typeface="+mn-lt"/>
                <a:ea typeface="+mn-ea"/>
                <a:cs typeface="+mn-cs"/>
              </a:rPr>
              <a:t>Ollier's</a:t>
            </a:r>
            <a:r>
              <a:rPr lang="en-IN" sz="1200" b="0" kern="1200" dirty="0" smtClean="0">
                <a:solidFill>
                  <a:schemeClr val="tx1"/>
                </a:solidFill>
                <a:latin typeface="+mn-lt"/>
                <a:ea typeface="+mn-ea"/>
                <a:cs typeface="+mn-cs"/>
              </a:rPr>
              <a:t> disease—multiple enchondromatosis.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4B4075E-F443-4A54-BE26-F725FD2D982B}" type="slidenum">
              <a:rPr lang="en-IN" smtClean="0"/>
              <a:pPr/>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67.29  Developmental dysplasia of the hip (DDH</a:t>
            </a:r>
            <a:r>
              <a:rPr lang="en-IN" sz="1200" b="0" kern="1200" dirty="0" smtClean="0">
                <a:solidFill>
                  <a:schemeClr val="tx1"/>
                </a:solidFill>
                <a:latin typeface="+mn-lt"/>
                <a:ea typeface="+mn-ea"/>
                <a:cs typeface="+mn-cs"/>
              </a:rPr>
              <a:t>). (A) Ultrasound of a dislocated hip. (B) Normal Graf angles. (C) AP radiograph of the pelvis with left DDH. (D) Measurements in DDH. (E) AP radiograph of the pelvis showing bilateral DDH. Note the early formation of </a:t>
            </a:r>
            <a:r>
              <a:rPr lang="en-IN" sz="1200" b="0" kern="1200" dirty="0" err="1" smtClean="0">
                <a:solidFill>
                  <a:schemeClr val="tx1"/>
                </a:solidFill>
                <a:latin typeface="+mn-lt"/>
                <a:ea typeface="+mn-ea"/>
                <a:cs typeface="+mn-cs"/>
              </a:rPr>
              <a:t>pseudoacetabulae</a:t>
            </a:r>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67.32  Blount's disease</a:t>
            </a:r>
            <a:r>
              <a:rPr lang="en-IN" sz="1200" b="0" kern="1200" dirty="0" smtClean="0">
                <a:solidFill>
                  <a:schemeClr val="tx1"/>
                </a:solidFill>
                <a:latin typeface="+mn-lt"/>
                <a:ea typeface="+mn-ea"/>
                <a:cs typeface="+mn-cs"/>
              </a:rPr>
              <a:t>. (A) Plain radiograph, (B) coronal CT and (C) 3D CT reconstruction (posterior view). </a:t>
            </a:r>
          </a:p>
          <a:p>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67.33  Perthes disease </a:t>
            </a:r>
            <a:r>
              <a:rPr lang="en-IN" sz="1200" b="0" kern="1200" dirty="0" smtClean="0">
                <a:solidFill>
                  <a:schemeClr val="tx1"/>
                </a:solidFill>
                <a:latin typeface="+mn-lt"/>
                <a:ea typeface="+mn-ea"/>
                <a:cs typeface="+mn-cs"/>
              </a:rPr>
              <a:t>at (A) presentation, showing the crescent sign, and (B) 17 months later. Note the </a:t>
            </a:r>
            <a:r>
              <a:rPr lang="en-IN" sz="1200" b="0" kern="1200" dirty="0" err="1" smtClean="0">
                <a:solidFill>
                  <a:schemeClr val="tx1"/>
                </a:solidFill>
                <a:latin typeface="+mn-lt"/>
                <a:ea typeface="+mn-ea"/>
                <a:cs typeface="+mn-cs"/>
              </a:rPr>
              <a:t>metachronous</a:t>
            </a:r>
            <a:r>
              <a:rPr lang="en-IN" sz="1200" b="0" kern="1200" dirty="0" smtClean="0">
                <a:solidFill>
                  <a:schemeClr val="tx1"/>
                </a:solidFill>
                <a:latin typeface="+mn-lt"/>
                <a:ea typeface="+mn-ea"/>
                <a:cs typeface="+mn-cs"/>
              </a:rPr>
              <a:t> nature of the disease. </a:t>
            </a:r>
          </a:p>
          <a:p>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67.34  Avascular necrosis. </a:t>
            </a:r>
            <a:r>
              <a:rPr lang="en-IN" sz="1200" b="0" kern="1200" dirty="0" smtClean="0">
                <a:solidFill>
                  <a:schemeClr val="tx1"/>
                </a:solidFill>
                <a:latin typeface="+mn-lt"/>
                <a:ea typeface="+mn-ea"/>
                <a:cs typeface="+mn-cs"/>
              </a:rPr>
              <a:t>T1 coronal MRI showing bilateral avascular necrosis.</a:t>
            </a:r>
            <a:endParaRPr lang="en-IN" b="0" dirty="0"/>
          </a:p>
        </p:txBody>
      </p:sp>
      <p:sp>
        <p:nvSpPr>
          <p:cNvPr id="4" name="Slide Number Placeholder 3"/>
          <p:cNvSpPr>
            <a:spLocks noGrp="1"/>
          </p:cNvSpPr>
          <p:nvPr>
            <p:ph type="sldNum" sz="quarter" idx="10"/>
          </p:nvPr>
        </p:nvSpPr>
        <p:spPr/>
        <p:txBody>
          <a:bodyPr/>
          <a:lstStyle/>
          <a:p>
            <a:fld id="{34B4075E-F443-4A54-BE26-F725FD2D982B}" type="slidenum">
              <a:rPr lang="en-IN" smtClean="0"/>
              <a:pPr/>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2082085" y="457200"/>
            <a:ext cx="5385515" cy="5668963"/>
          </a:xfrm>
          <a:prstGeom prst="rect">
            <a:avLst/>
          </a:prstGeom>
          <a:noFill/>
          <a:ln w="9525">
            <a:noFill/>
            <a:miter lim="800000"/>
            <a:headEnd/>
            <a:tailEnd/>
          </a:ln>
          <a:effectLst/>
        </p:spPr>
      </p:pic>
      <p:sp>
        <p:nvSpPr>
          <p:cNvPr id="5" name="TextBox 4"/>
          <p:cNvSpPr txBox="1"/>
          <p:nvPr/>
        </p:nvSpPr>
        <p:spPr>
          <a:xfrm>
            <a:off x="2438400" y="6400800"/>
            <a:ext cx="4572000" cy="369332"/>
          </a:xfrm>
          <a:prstGeom prst="rect">
            <a:avLst/>
          </a:prstGeom>
          <a:noFill/>
        </p:spPr>
        <p:txBody>
          <a:bodyPr wrap="square" rtlCol="0">
            <a:spAutoFit/>
          </a:bodyPr>
          <a:lstStyle/>
          <a:p>
            <a:r>
              <a:rPr lang="en-IN" b="1" dirty="0" smtClean="0"/>
              <a:t>T1 coronal MRI </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76200" y="2410620"/>
            <a:ext cx="4724400" cy="240157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a:srcRect/>
          <a:stretch>
            <a:fillRect/>
          </a:stretch>
        </p:blipFill>
        <p:spPr bwMode="auto">
          <a:xfrm>
            <a:off x="4724400" y="609600"/>
            <a:ext cx="4305300" cy="5715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2687652" y="426370"/>
            <a:ext cx="4170348" cy="569979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2290002" y="1600200"/>
            <a:ext cx="4563996"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196734" y="228600"/>
            <a:ext cx="8566266" cy="545385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190745" y="146844"/>
            <a:ext cx="8800855" cy="572055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2209800" y="346258"/>
            <a:ext cx="3882169" cy="577990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152400" y="2209800"/>
            <a:ext cx="8763000" cy="230759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3101062" y="1600200"/>
            <a:ext cx="2941876" cy="45259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1714500" y="1667669"/>
            <a:ext cx="5715000" cy="43910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1358340" y="457200"/>
            <a:ext cx="6001243" cy="57912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45579" y="990600"/>
            <a:ext cx="8898523" cy="44196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722639" y="122237"/>
            <a:ext cx="7506961" cy="643096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3300127" y="73821"/>
            <a:ext cx="2414873" cy="670797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76200" y="1197483"/>
            <a:ext cx="8915400" cy="390791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2692894" y="0"/>
            <a:ext cx="4165472"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2286001" y="224986"/>
            <a:ext cx="3962400" cy="63062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310967" y="914400"/>
            <a:ext cx="8528233" cy="443468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2209800" y="152400"/>
            <a:ext cx="4800600" cy="662151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1255096" y="166499"/>
            <a:ext cx="6517304" cy="6539101"/>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1295401" y="141075"/>
            <a:ext cx="6476999" cy="65645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78026" y="457200"/>
            <a:ext cx="8893478" cy="5410199"/>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186936" y="838200"/>
            <a:ext cx="8880864" cy="41148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1436441" y="62348"/>
            <a:ext cx="6107359" cy="6567052"/>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209800" y="76200"/>
            <a:ext cx="4343400" cy="664806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2380679" y="1600200"/>
            <a:ext cx="4382641" cy="452596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2438400" y="163298"/>
            <a:ext cx="3733800" cy="6474798"/>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2362201" y="589404"/>
            <a:ext cx="3737312" cy="55367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2286000" y="416950"/>
            <a:ext cx="3787111" cy="5709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2105988" y="304571"/>
            <a:ext cx="4675812" cy="59438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2209800" y="103712"/>
            <a:ext cx="4038599" cy="642748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2456112" y="1600200"/>
            <a:ext cx="4231775" cy="45259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1828801" y="0"/>
            <a:ext cx="5105399" cy="6587612"/>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1981201" y="314142"/>
            <a:ext cx="4242776" cy="5812022"/>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057400" y="304800"/>
            <a:ext cx="4800600" cy="608955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2971800" y="76200"/>
            <a:ext cx="2895600" cy="658090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787583" y="274637"/>
            <a:ext cx="7594417" cy="612616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211822" y="76200"/>
            <a:ext cx="8703578" cy="6324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319258" y="132556"/>
            <a:ext cx="8215142" cy="647627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160543" y="1219201"/>
            <a:ext cx="8754857" cy="392509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124</Words>
  <Application>Microsoft Office PowerPoint</Application>
  <PresentationFormat>On-screen Show (4:3)</PresentationFormat>
  <Paragraphs>90</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DR.Rakesh Gupta</dc:creator>
  <cp:lastModifiedBy>gh</cp:lastModifiedBy>
  <cp:revision>9</cp:revision>
  <dcterms:created xsi:type="dcterms:W3CDTF">2006-08-16T00:00:00Z</dcterms:created>
  <dcterms:modified xsi:type="dcterms:W3CDTF">2010-08-11T12:51:00Z</dcterms:modified>
</cp:coreProperties>
</file>