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102"/>
  </p:notesMasterIdLst>
  <p:sldIdLst>
    <p:sldId id="432" r:id="rId2"/>
    <p:sldId id="507" r:id="rId3"/>
    <p:sldId id="509" r:id="rId4"/>
    <p:sldId id="450" r:id="rId5"/>
    <p:sldId id="508" r:id="rId6"/>
    <p:sldId id="451" r:id="rId7"/>
    <p:sldId id="510" r:id="rId8"/>
    <p:sldId id="511" r:id="rId9"/>
    <p:sldId id="512" r:id="rId10"/>
    <p:sldId id="513" r:id="rId11"/>
    <p:sldId id="514" r:id="rId12"/>
    <p:sldId id="452" r:id="rId13"/>
    <p:sldId id="453" r:id="rId14"/>
    <p:sldId id="454" r:id="rId15"/>
    <p:sldId id="456" r:id="rId16"/>
    <p:sldId id="459" r:id="rId17"/>
    <p:sldId id="463" r:id="rId18"/>
    <p:sldId id="464" r:id="rId19"/>
    <p:sldId id="465" r:id="rId20"/>
    <p:sldId id="466" r:id="rId21"/>
    <p:sldId id="467" r:id="rId22"/>
    <p:sldId id="468" r:id="rId23"/>
    <p:sldId id="519" r:id="rId24"/>
    <p:sldId id="522" r:id="rId25"/>
    <p:sldId id="520" r:id="rId26"/>
    <p:sldId id="521" r:id="rId27"/>
    <p:sldId id="523" r:id="rId28"/>
    <p:sldId id="524" r:id="rId29"/>
    <p:sldId id="536" r:id="rId30"/>
    <p:sldId id="525" r:id="rId31"/>
    <p:sldId id="526" r:id="rId32"/>
    <p:sldId id="471" r:id="rId33"/>
    <p:sldId id="472" r:id="rId34"/>
    <p:sldId id="473" r:id="rId35"/>
    <p:sldId id="475" r:id="rId36"/>
    <p:sldId id="476" r:id="rId37"/>
    <p:sldId id="477" r:id="rId38"/>
    <p:sldId id="478" r:id="rId39"/>
    <p:sldId id="479" r:id="rId40"/>
    <p:sldId id="480" r:id="rId41"/>
    <p:sldId id="481" r:id="rId42"/>
    <p:sldId id="482" r:id="rId43"/>
    <p:sldId id="484" r:id="rId44"/>
    <p:sldId id="527" r:id="rId45"/>
    <p:sldId id="528" r:id="rId46"/>
    <p:sldId id="529" r:id="rId47"/>
    <p:sldId id="530" r:id="rId48"/>
    <p:sldId id="531" r:id="rId49"/>
    <p:sldId id="532" r:id="rId50"/>
    <p:sldId id="533" r:id="rId51"/>
    <p:sldId id="486" r:id="rId52"/>
    <p:sldId id="487" r:id="rId53"/>
    <p:sldId id="488" r:id="rId54"/>
    <p:sldId id="489" r:id="rId55"/>
    <p:sldId id="490" r:id="rId56"/>
    <p:sldId id="491" r:id="rId57"/>
    <p:sldId id="492" r:id="rId58"/>
    <p:sldId id="493" r:id="rId59"/>
    <p:sldId id="494" r:id="rId60"/>
    <p:sldId id="495" r:id="rId61"/>
    <p:sldId id="496" r:id="rId62"/>
    <p:sldId id="497" r:id="rId63"/>
    <p:sldId id="498" r:id="rId64"/>
    <p:sldId id="499" r:id="rId65"/>
    <p:sldId id="500" r:id="rId66"/>
    <p:sldId id="501" r:id="rId67"/>
    <p:sldId id="502" r:id="rId68"/>
    <p:sldId id="503" r:id="rId69"/>
    <p:sldId id="504" r:id="rId70"/>
    <p:sldId id="534" r:id="rId71"/>
    <p:sldId id="505" r:id="rId72"/>
    <p:sldId id="260" r:id="rId73"/>
    <p:sldId id="262" r:id="rId74"/>
    <p:sldId id="263" r:id="rId75"/>
    <p:sldId id="264" r:id="rId76"/>
    <p:sldId id="265" r:id="rId77"/>
    <p:sldId id="266" r:id="rId78"/>
    <p:sldId id="267" r:id="rId79"/>
    <p:sldId id="270" r:id="rId80"/>
    <p:sldId id="271" r:id="rId81"/>
    <p:sldId id="273" r:id="rId82"/>
    <p:sldId id="277" r:id="rId83"/>
    <p:sldId id="278" r:id="rId84"/>
    <p:sldId id="279" r:id="rId85"/>
    <p:sldId id="281" r:id="rId86"/>
    <p:sldId id="291" r:id="rId87"/>
    <p:sldId id="446" r:id="rId88"/>
    <p:sldId id="517" r:id="rId89"/>
    <p:sldId id="539" r:id="rId90"/>
    <p:sldId id="537" r:id="rId91"/>
    <p:sldId id="538" r:id="rId92"/>
    <p:sldId id="420" r:id="rId93"/>
    <p:sldId id="421" r:id="rId94"/>
    <p:sldId id="422" r:id="rId95"/>
    <p:sldId id="535" r:id="rId96"/>
    <p:sldId id="423" r:id="rId97"/>
    <p:sldId id="424" r:id="rId98"/>
    <p:sldId id="425" r:id="rId99"/>
    <p:sldId id="427" r:id="rId100"/>
    <p:sldId id="518"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62" autoAdjust="0"/>
    <p:restoredTop sz="91017" autoAdjust="0"/>
  </p:normalViewPr>
  <p:slideViewPr>
    <p:cSldViewPr>
      <p:cViewPr varScale="1">
        <p:scale>
          <a:sx n="67" d="100"/>
          <a:sy n="67" d="100"/>
        </p:scale>
        <p:origin x="-172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0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AE9F9C-033A-46CF-B6D8-8B10F6B6BBEE}" type="datetimeFigureOut">
              <a:rPr lang="en-US" smtClean="0"/>
              <a:pPr/>
              <a:t>17-Jan-18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517CB4-6EFC-4C72-B6E9-AE2E03C542AC}" type="slidenum">
              <a:rPr lang="en-US" smtClean="0"/>
              <a:pPr/>
              <a:t>‹#›</a:t>
            </a:fld>
            <a:endParaRPr lang="en-US"/>
          </a:p>
        </p:txBody>
      </p:sp>
    </p:spTree>
    <p:extLst>
      <p:ext uri="{BB962C8B-B14F-4D97-AF65-F5344CB8AC3E}">
        <p14:creationId xmlns:p14="http://schemas.microsoft.com/office/powerpoint/2010/main" val="454141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New Roman" pitchFamily="18" charset="0"/>
                <a:ea typeface="Times New Roman (Arabic)" charset="0"/>
                <a:cs typeface="Times New Roman (Arabic)" charset="0"/>
              </a:rPr>
              <a:t>Hepatic artery and the portal vein have blood flowing in opposite directions.</a:t>
            </a:r>
            <a:endParaRPr lang="en-US" dirty="0"/>
          </a:p>
        </p:txBody>
      </p:sp>
      <p:sp>
        <p:nvSpPr>
          <p:cNvPr id="4" name="Slide Number Placeholder 3"/>
          <p:cNvSpPr>
            <a:spLocks noGrp="1"/>
          </p:cNvSpPr>
          <p:nvPr>
            <p:ph type="sldNum" sz="quarter" idx="10"/>
          </p:nvPr>
        </p:nvSpPr>
        <p:spPr/>
        <p:txBody>
          <a:bodyPr/>
          <a:lstStyle/>
          <a:p>
            <a:fld id="{39022B9C-4C42-4EBB-A288-3705ADD05DB9}" type="slidenum">
              <a:rPr lang="ar-SA" altLang="en-US" smtClean="0"/>
              <a:pPr/>
              <a:t>50</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BCS: Budd</a:t>
            </a:r>
            <a:r>
              <a:rPr lang="en-US" baseline="0" dirty="0" smtClean="0"/>
              <a:t> chiari syndrome.</a:t>
            </a:r>
            <a:endParaRPr lang="en-US" dirty="0"/>
          </a:p>
        </p:txBody>
      </p:sp>
      <p:sp>
        <p:nvSpPr>
          <p:cNvPr id="4" name="Slide Number Placeholder 3"/>
          <p:cNvSpPr>
            <a:spLocks noGrp="1"/>
          </p:cNvSpPr>
          <p:nvPr>
            <p:ph type="sldNum" sz="quarter" idx="10"/>
          </p:nvPr>
        </p:nvSpPr>
        <p:spPr/>
        <p:txBody>
          <a:bodyPr/>
          <a:lstStyle/>
          <a:p>
            <a:fld id="{4D4CA695-B0B2-4EFB-9592-16434C1818BC}" type="slidenum">
              <a:rPr lang="en-US" smtClean="0"/>
              <a:pPr/>
              <a:t>67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Venous pulsatility index= Vmax-Vmin/Vmax</a:t>
            </a:r>
            <a:r>
              <a:rPr lang="en-US" baseline="0" dirty="0" smtClean="0"/>
              <a:t> NI= 0.48 +/- 0.31</a:t>
            </a:r>
          </a:p>
          <a:p>
            <a:r>
              <a:rPr lang="en-US" baseline="0" dirty="0" smtClean="0"/>
              <a:t>Portal vein pulsatility = Vmin/Vmax = 0.31 +/- 0.1</a:t>
            </a:r>
            <a:endParaRPr lang="en-US" dirty="0"/>
          </a:p>
        </p:txBody>
      </p:sp>
      <p:sp>
        <p:nvSpPr>
          <p:cNvPr id="4" name="Slide Number Placeholder 3"/>
          <p:cNvSpPr>
            <a:spLocks noGrp="1"/>
          </p:cNvSpPr>
          <p:nvPr>
            <p:ph type="sldNum" sz="quarter" idx="10"/>
          </p:nvPr>
        </p:nvSpPr>
        <p:spPr/>
        <p:txBody>
          <a:bodyPr/>
          <a:lstStyle/>
          <a:p>
            <a:fld id="{FE517CB4-6EFC-4C72-B6E9-AE2E03C542AC}" type="slidenum">
              <a:rPr lang="en-US" smtClean="0"/>
              <a:pPr/>
              <a:t>72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 prevalent portal systemic collateral present in 80% to 90%of patients with portal hypertension.</a:t>
            </a:r>
          </a:p>
          <a:p>
            <a:r>
              <a:rPr lang="en-US" dirty="0" smtClean="0"/>
              <a:t>Most clinically important of</a:t>
            </a:r>
            <a:r>
              <a:rPr lang="en-US" baseline="0" dirty="0" smtClean="0"/>
              <a:t> </a:t>
            </a:r>
            <a:r>
              <a:rPr lang="en-US" sz="1200" kern="1200" baseline="0" dirty="0" smtClean="0">
                <a:solidFill>
                  <a:schemeClr val="tx1"/>
                </a:solidFill>
                <a:latin typeface="Times New Roman" pitchFamily="18" charset="0"/>
                <a:ea typeface="Times New Roman (Arabic)" charset="0"/>
                <a:cs typeface="Times New Roman (Arabic)" charset="0"/>
              </a:rPr>
              <a:t>the portal systemic collaterals because its presence implies an increased risk for </a:t>
            </a:r>
            <a:r>
              <a:rPr lang="en-US" sz="1200" kern="1200" baseline="0" dirty="0" err="1" smtClean="0">
                <a:solidFill>
                  <a:schemeClr val="tx1"/>
                </a:solidFill>
                <a:latin typeface="Times New Roman" pitchFamily="18" charset="0"/>
                <a:ea typeface="Times New Roman (Arabic)" charset="0"/>
                <a:cs typeface="Times New Roman (Arabic)" charset="0"/>
              </a:rPr>
              <a:t>variceal</a:t>
            </a:r>
            <a:r>
              <a:rPr lang="en-US" sz="1200" kern="1200" baseline="0" dirty="0" smtClean="0">
                <a:solidFill>
                  <a:schemeClr val="tx1"/>
                </a:solidFill>
                <a:latin typeface="Times New Roman" pitchFamily="18" charset="0"/>
                <a:ea typeface="Times New Roman (Arabic)" charset="0"/>
                <a:cs typeface="Times New Roman (Arabic)" charset="0"/>
              </a:rPr>
              <a:t> hemorrhage.</a:t>
            </a:r>
            <a:endParaRPr lang="en-US" dirty="0"/>
          </a:p>
        </p:txBody>
      </p:sp>
      <p:sp>
        <p:nvSpPr>
          <p:cNvPr id="4" name="Slide Number Placeholder 3"/>
          <p:cNvSpPr>
            <a:spLocks noGrp="1"/>
          </p:cNvSpPr>
          <p:nvPr>
            <p:ph type="sldNum" sz="quarter" idx="10"/>
          </p:nvPr>
        </p:nvSpPr>
        <p:spPr/>
        <p:txBody>
          <a:bodyPr/>
          <a:lstStyle/>
          <a:p>
            <a:fld id="{39022B9C-4C42-4EBB-A288-3705ADD05DB9}" type="slidenum">
              <a:rPr lang="ar-SA" altLang="en-US" smtClean="0"/>
              <a:pPr/>
              <a:t>74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New Roman" pitchFamily="18" charset="0"/>
                <a:ea typeface="Times New Roman (Arabic)" charset="0"/>
                <a:cs typeface="Times New Roman (Arabic)" charset="0"/>
              </a:rPr>
              <a:t>Determination of flow direction in splenic vein increases the diagnostic confidence of S-R shunt. </a:t>
            </a:r>
            <a:endParaRPr lang="en-US" dirty="0"/>
          </a:p>
        </p:txBody>
      </p:sp>
      <p:sp>
        <p:nvSpPr>
          <p:cNvPr id="4" name="Slide Number Placeholder 3"/>
          <p:cNvSpPr>
            <a:spLocks noGrp="1"/>
          </p:cNvSpPr>
          <p:nvPr>
            <p:ph type="sldNum" sz="quarter" idx="10"/>
          </p:nvPr>
        </p:nvSpPr>
        <p:spPr/>
        <p:txBody>
          <a:bodyPr/>
          <a:lstStyle/>
          <a:p>
            <a:fld id="{39022B9C-4C42-4EBB-A288-3705ADD05DB9}" type="slidenum">
              <a:rPr lang="ar-SA" altLang="en-US" smtClean="0"/>
              <a:pPr/>
              <a:t>80</a:t>
            </a:fld>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r>
              <a:rPr lang="en-US" sz="1200" b="1" u="sng" kern="1200" baseline="0" dirty="0" smtClean="0">
                <a:solidFill>
                  <a:schemeClr val="tx1"/>
                </a:solidFill>
                <a:latin typeface="Times New Roman" pitchFamily="18" charset="0"/>
                <a:ea typeface="Times New Roman (Arabic)" charset="0"/>
                <a:cs typeface="Times New Roman (Arabic)" charset="0"/>
              </a:rPr>
              <a:t>Absolute contraindications to TIPS:</a:t>
            </a:r>
          </a:p>
          <a:p>
            <a:r>
              <a:rPr lang="en-US" sz="1200" kern="1200" baseline="0" dirty="0" smtClean="0">
                <a:solidFill>
                  <a:schemeClr val="tx1"/>
                </a:solidFill>
                <a:latin typeface="Times New Roman" pitchFamily="18" charset="0"/>
                <a:ea typeface="Times New Roman (Arabic)" charset="0"/>
                <a:cs typeface="Times New Roman (Arabic)" charset="0"/>
              </a:rPr>
              <a:t>1- Severe hepatic encephalopathy and liver failure</a:t>
            </a:r>
          </a:p>
          <a:p>
            <a:r>
              <a:rPr lang="en-US" sz="1200" kern="1200" baseline="0" dirty="0" smtClean="0">
                <a:solidFill>
                  <a:schemeClr val="tx1"/>
                </a:solidFill>
                <a:latin typeface="Times New Roman" pitchFamily="18" charset="0"/>
                <a:ea typeface="Times New Roman (Arabic)" charset="0"/>
                <a:cs typeface="Times New Roman (Arabic)" charset="0"/>
              </a:rPr>
              <a:t>2- Chronic portal vein thrombosis, especially those with narrowed and fibrotic veins or cavernous transformation</a:t>
            </a:r>
          </a:p>
          <a:p>
            <a:r>
              <a:rPr lang="en-US" sz="1200" kern="1200" baseline="0" dirty="0" smtClean="0">
                <a:solidFill>
                  <a:schemeClr val="tx1"/>
                </a:solidFill>
                <a:latin typeface="Times New Roman" pitchFamily="18" charset="0"/>
                <a:ea typeface="Times New Roman (Arabic)" charset="0"/>
                <a:cs typeface="Times New Roman (Arabic)" charset="0"/>
              </a:rPr>
              <a:t>  Experienced centers are often successful in placing a shunt in patients with acute or subacute thrombosis.</a:t>
            </a:r>
          </a:p>
          <a:p>
            <a:r>
              <a:rPr lang="en-US" sz="1200" kern="1200" baseline="0" dirty="0" smtClean="0">
                <a:solidFill>
                  <a:schemeClr val="tx1"/>
                </a:solidFill>
                <a:latin typeface="Times New Roman" pitchFamily="18" charset="0"/>
                <a:ea typeface="Times New Roman (Arabic)" charset="0"/>
                <a:cs typeface="Times New Roman (Arabic)" charset="0"/>
              </a:rPr>
              <a:t>3- Severe right-heart failure with elevated central venous pressure</a:t>
            </a:r>
          </a:p>
          <a:p>
            <a:r>
              <a:rPr lang="en-US" sz="1200" b="1" u="sng" kern="1200" baseline="0" dirty="0" smtClean="0">
                <a:solidFill>
                  <a:schemeClr val="tx1"/>
                </a:solidFill>
                <a:latin typeface="Times New Roman" pitchFamily="18" charset="0"/>
                <a:ea typeface="Times New Roman (Arabic)" charset="0"/>
                <a:cs typeface="Times New Roman (Arabic)" charset="0"/>
              </a:rPr>
              <a:t>Relative contraindications to TIPS</a:t>
            </a:r>
          </a:p>
          <a:p>
            <a:r>
              <a:rPr lang="en-US" sz="1200" kern="1200" baseline="0" dirty="0" smtClean="0">
                <a:solidFill>
                  <a:schemeClr val="tx1"/>
                </a:solidFill>
                <a:latin typeface="Times New Roman" pitchFamily="18" charset="0"/>
                <a:ea typeface="Times New Roman (Arabic)" charset="0"/>
                <a:cs typeface="Times New Roman (Arabic)" charset="0"/>
              </a:rPr>
              <a:t>1- Polycystic liver disease</a:t>
            </a:r>
          </a:p>
          <a:p>
            <a:r>
              <a:rPr lang="en-US" sz="1200" kern="1200" baseline="0" dirty="0" smtClean="0">
                <a:solidFill>
                  <a:schemeClr val="tx1"/>
                </a:solidFill>
                <a:latin typeface="Times New Roman" pitchFamily="18" charset="0"/>
                <a:ea typeface="Times New Roman (Arabic)" charset="0"/>
                <a:cs typeface="Times New Roman (Arabic)" charset="0"/>
              </a:rPr>
              <a:t>2- Systemic hepatic infections</a:t>
            </a:r>
          </a:p>
          <a:p>
            <a:r>
              <a:rPr lang="en-US" sz="1200" kern="1200" baseline="0" dirty="0" smtClean="0">
                <a:solidFill>
                  <a:schemeClr val="tx1"/>
                </a:solidFill>
                <a:latin typeface="Times New Roman" pitchFamily="18" charset="0"/>
                <a:ea typeface="Times New Roman (Arabic)" charset="0"/>
                <a:cs typeface="Times New Roman (Arabic)" charset="0"/>
              </a:rPr>
              <a:t>3- Hypervascular liver tumors</a:t>
            </a:r>
          </a:p>
          <a:p>
            <a:r>
              <a:rPr lang="en-US" sz="1200" kern="1200" baseline="0" dirty="0" smtClean="0">
                <a:solidFill>
                  <a:schemeClr val="tx1"/>
                </a:solidFill>
                <a:latin typeface="Times New Roman" pitchFamily="18" charset="0"/>
                <a:ea typeface="Times New Roman (Arabic)" charset="0"/>
                <a:cs typeface="Times New Roman (Arabic)" charset="0"/>
              </a:rPr>
              <a:t>Technical success rate for placement of TIPS is greater than </a:t>
            </a:r>
            <a:r>
              <a:rPr lang="en-US" sz="1200" b="1" kern="1200" baseline="0" dirty="0" smtClean="0">
                <a:solidFill>
                  <a:schemeClr val="tx1"/>
                </a:solidFill>
                <a:latin typeface="Times New Roman" pitchFamily="18" charset="0"/>
                <a:ea typeface="Times New Roman (Arabic)" charset="0"/>
                <a:cs typeface="Times New Roman (Arabic)" charset="0"/>
              </a:rPr>
              <a:t>90%</a:t>
            </a:r>
            <a:r>
              <a:rPr lang="en-US" sz="1200" kern="1200" baseline="0" dirty="0" smtClean="0">
                <a:solidFill>
                  <a:schemeClr val="tx1"/>
                </a:solidFill>
                <a:latin typeface="Times New Roman" pitchFamily="18" charset="0"/>
                <a:ea typeface="Times New Roman (Arabic)" charset="0"/>
                <a:cs typeface="Times New Roman (Arabic)" charset="0"/>
              </a:rPr>
              <a:t>.</a:t>
            </a:r>
          </a:p>
          <a:p>
            <a:r>
              <a:rPr lang="en-US" sz="1200" kern="1200" baseline="0" dirty="0" smtClean="0">
                <a:solidFill>
                  <a:schemeClr val="tx1"/>
                </a:solidFill>
                <a:latin typeface="Times New Roman" pitchFamily="18" charset="0"/>
                <a:ea typeface="Times New Roman (Arabic)" charset="0"/>
                <a:cs typeface="Times New Roman (Arabic)" charset="0"/>
              </a:rPr>
              <a:t>The procedural complication rate ranges from </a:t>
            </a:r>
            <a:r>
              <a:rPr lang="en-US" sz="1200" b="1" kern="1200" baseline="0" dirty="0" smtClean="0">
                <a:solidFill>
                  <a:schemeClr val="tx1"/>
                </a:solidFill>
                <a:latin typeface="Times New Roman" pitchFamily="18" charset="0"/>
                <a:ea typeface="Times New Roman (Arabic)" charset="0"/>
                <a:cs typeface="Times New Roman (Arabic)" charset="0"/>
              </a:rPr>
              <a:t>10 to 16%.</a:t>
            </a:r>
          </a:p>
          <a:p>
            <a:r>
              <a:rPr lang="en-US" sz="1200" kern="1200" baseline="0" dirty="0" smtClean="0">
                <a:solidFill>
                  <a:schemeClr val="tx1"/>
                </a:solidFill>
                <a:latin typeface="Times New Roman" pitchFamily="18" charset="0"/>
                <a:ea typeface="Times New Roman (Arabic)" charset="0"/>
                <a:cs typeface="Times New Roman (Arabic)" charset="0"/>
              </a:rPr>
              <a:t>Mortality related to the TIPS procedure is usually </a:t>
            </a:r>
            <a:r>
              <a:rPr lang="en-US" sz="1200" b="1" kern="1200" baseline="0" dirty="0" smtClean="0">
                <a:solidFill>
                  <a:schemeClr val="tx1"/>
                </a:solidFill>
                <a:latin typeface="Times New Roman" pitchFamily="18" charset="0"/>
                <a:ea typeface="Times New Roman (Arabic)" charset="0"/>
                <a:cs typeface="Times New Roman (Arabic)" charset="0"/>
              </a:rPr>
              <a:t>less than 2%.</a:t>
            </a:r>
          </a:p>
          <a:p>
            <a:r>
              <a:rPr lang="en-US" sz="1200" b="1" u="sng" kern="1200" baseline="0" dirty="0" smtClean="0">
                <a:solidFill>
                  <a:schemeClr val="tx1"/>
                </a:solidFill>
                <a:latin typeface="Times New Roman" pitchFamily="18" charset="0"/>
                <a:ea typeface="Times New Roman (Arabic)" charset="0"/>
                <a:cs typeface="Times New Roman (Arabic)" charset="0"/>
              </a:rPr>
              <a:t>Primary patency:</a:t>
            </a:r>
          </a:p>
          <a:p>
            <a:r>
              <a:rPr lang="en-US" sz="1200" b="0" kern="1200" baseline="0" dirty="0" smtClean="0">
                <a:solidFill>
                  <a:schemeClr val="tx1"/>
                </a:solidFill>
                <a:latin typeface="Times New Roman" pitchFamily="18" charset="0"/>
                <a:ea typeface="Times New Roman (Arabic)" charset="0"/>
                <a:cs typeface="Times New Roman (Arabic)" charset="0"/>
              </a:rPr>
              <a:t>1 year: 	25 - 66%</a:t>
            </a:r>
          </a:p>
          <a:p>
            <a:r>
              <a:rPr lang="en-US" sz="1200" b="0" kern="1200" baseline="0" dirty="0" smtClean="0">
                <a:solidFill>
                  <a:schemeClr val="tx1"/>
                </a:solidFill>
                <a:latin typeface="Times New Roman" pitchFamily="18" charset="0"/>
                <a:ea typeface="Times New Roman (Arabic)" charset="0"/>
                <a:cs typeface="Times New Roman (Arabic)" charset="0"/>
              </a:rPr>
              <a:t>2 years: 	5 - 42% </a:t>
            </a:r>
          </a:p>
          <a:p>
            <a:r>
              <a:rPr lang="en-US" sz="1200" b="0" kern="1200" baseline="0" dirty="0" smtClean="0">
                <a:solidFill>
                  <a:schemeClr val="tx1"/>
                </a:solidFill>
                <a:latin typeface="Times New Roman" pitchFamily="18" charset="0"/>
                <a:ea typeface="Times New Roman (Arabic)" charset="0"/>
                <a:cs typeface="Times New Roman (Arabic)" charset="0"/>
              </a:rPr>
              <a:t>3 years:	21%</a:t>
            </a:r>
          </a:p>
          <a:p>
            <a:r>
              <a:rPr lang="en-US" sz="1200" b="0" kern="1200" baseline="0" dirty="0" smtClean="0">
                <a:solidFill>
                  <a:schemeClr val="tx1"/>
                </a:solidFill>
                <a:latin typeface="Times New Roman" pitchFamily="18" charset="0"/>
                <a:ea typeface="Times New Roman (Arabic)" charset="0"/>
                <a:cs typeface="Times New Roman (Arabic)" charset="0"/>
              </a:rPr>
              <a:t>4 years:	13%</a:t>
            </a:r>
          </a:p>
          <a:p>
            <a:r>
              <a:rPr lang="en-US" sz="1200" b="0" kern="1200" baseline="0" dirty="0" smtClean="0">
                <a:solidFill>
                  <a:schemeClr val="tx1"/>
                </a:solidFill>
                <a:latin typeface="Times New Roman" pitchFamily="18" charset="0"/>
                <a:ea typeface="Times New Roman (Arabic)" charset="0"/>
                <a:cs typeface="Times New Roman (Arabic)" charset="0"/>
              </a:rPr>
              <a:t>5 years	13%</a:t>
            </a:r>
          </a:p>
          <a:p>
            <a:r>
              <a:rPr lang="en-US" sz="1200" b="0" kern="1200" baseline="0" dirty="0" smtClean="0">
                <a:solidFill>
                  <a:schemeClr val="tx1"/>
                </a:solidFill>
                <a:latin typeface="Times New Roman" pitchFamily="18" charset="0"/>
                <a:ea typeface="Times New Roman (Arabic)" charset="0"/>
                <a:cs typeface="Times New Roman (Arabic)" charset="0"/>
              </a:rPr>
              <a:t>Radiologic revision of malfunctioning shunt usually successful, resulting in primary assisted patency rate of approximately</a:t>
            </a:r>
          </a:p>
          <a:p>
            <a:r>
              <a:rPr lang="en-US" sz="1200" kern="1200" baseline="0" dirty="0" smtClean="0">
                <a:solidFill>
                  <a:schemeClr val="tx1"/>
                </a:solidFill>
                <a:latin typeface="Times New Roman" pitchFamily="18" charset="0"/>
                <a:ea typeface="Times New Roman (Arabic)" charset="0"/>
                <a:cs typeface="Times New Roman (Arabic)" charset="0"/>
              </a:rPr>
              <a:t>1 year: 	85%</a:t>
            </a:r>
          </a:p>
          <a:p>
            <a:r>
              <a:rPr lang="en-US" sz="1200" kern="1200" baseline="0" dirty="0" smtClean="0">
                <a:solidFill>
                  <a:schemeClr val="tx1"/>
                </a:solidFill>
                <a:latin typeface="Times New Roman" pitchFamily="18" charset="0"/>
                <a:ea typeface="Times New Roman (Arabic)" charset="0"/>
                <a:cs typeface="Times New Roman (Arabic)" charset="0"/>
              </a:rPr>
              <a:t>2 year:	61%</a:t>
            </a:r>
          </a:p>
          <a:p>
            <a:r>
              <a:rPr lang="en-US" sz="1200" kern="1200" baseline="0" dirty="0" smtClean="0">
                <a:solidFill>
                  <a:schemeClr val="tx1"/>
                </a:solidFill>
                <a:latin typeface="Times New Roman" pitchFamily="18" charset="0"/>
                <a:ea typeface="Times New Roman (Arabic)" charset="0"/>
                <a:cs typeface="Times New Roman (Arabic)" charset="0"/>
              </a:rPr>
              <a:t>3 years:	46%</a:t>
            </a:r>
          </a:p>
          <a:p>
            <a:r>
              <a:rPr lang="en-US" sz="1200" kern="1200" baseline="0" dirty="0" smtClean="0">
                <a:solidFill>
                  <a:schemeClr val="tx1"/>
                </a:solidFill>
                <a:latin typeface="Times New Roman" pitchFamily="18" charset="0"/>
                <a:ea typeface="Times New Roman (Arabic)" charset="0"/>
                <a:cs typeface="Times New Roman (Arabic)" charset="0"/>
              </a:rPr>
              <a:t>4 years: 	42%</a:t>
            </a:r>
          </a:p>
          <a:p>
            <a:r>
              <a:rPr lang="en-US" sz="1200" kern="1200" baseline="0" dirty="0" smtClean="0">
                <a:solidFill>
                  <a:schemeClr val="tx1"/>
                </a:solidFill>
                <a:latin typeface="Times New Roman" pitchFamily="18" charset="0"/>
                <a:ea typeface="Times New Roman (Arabic)" charset="0"/>
                <a:cs typeface="Times New Roman (Arabic)" charset="0"/>
              </a:rPr>
              <a:t>5 years: 	36%</a:t>
            </a:r>
            <a:endParaRPr lang="en-US" b="0" dirty="0" smtClean="0">
              <a:latin typeface="Times New Roman" charset="0"/>
              <a:ea typeface="Times New Roman (Arabic)" pitchFamily="26" charset="0"/>
              <a:cs typeface="Times New Roman (Arabic)" pitchFamily="26" charset="0"/>
            </a:endParaRPr>
          </a:p>
        </p:txBody>
      </p:sp>
      <p:sp>
        <p:nvSpPr>
          <p:cNvPr id="161796" name="Slide Number Placeholder 3"/>
          <p:cNvSpPr>
            <a:spLocks noGrp="1"/>
          </p:cNvSpPr>
          <p:nvPr>
            <p:ph type="sldNum" sz="quarter" idx="5"/>
          </p:nvPr>
        </p:nvSpPr>
        <p:spPr>
          <a:noFill/>
        </p:spPr>
        <p:txBody>
          <a:bodyPr/>
          <a:lstStyle/>
          <a:p>
            <a:fld id="{63D37302-0113-4E60-A48A-DBD02E645D79}" type="slidenum">
              <a:rPr lang="ar-SA" altLang="en-US"/>
              <a:pPr/>
              <a:t>92</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New Roman" pitchFamily="18" charset="0"/>
                <a:ea typeface="Times New Roman (Arabic)" charset="0"/>
                <a:cs typeface="Times New Roman (Arabic)" charset="0"/>
              </a:rPr>
              <a:t>Early stenosis would be missed if one waited until the stent velocity dropped to 50 to 60 cm/second.</a:t>
            </a:r>
            <a:endParaRPr lang="en-US" dirty="0"/>
          </a:p>
        </p:txBody>
      </p:sp>
      <p:sp>
        <p:nvSpPr>
          <p:cNvPr id="4" name="Slide Number Placeholder 3"/>
          <p:cNvSpPr>
            <a:spLocks noGrp="1"/>
          </p:cNvSpPr>
          <p:nvPr>
            <p:ph type="sldNum" sz="quarter" idx="10"/>
          </p:nvPr>
        </p:nvSpPr>
        <p:spPr/>
        <p:txBody>
          <a:bodyPr/>
          <a:lstStyle/>
          <a:p>
            <a:fld id="{39022B9C-4C42-4EBB-A288-3705ADD05DB9}" type="slidenum">
              <a:rPr lang="ar-SA" altLang="en-US" smtClean="0"/>
              <a:pPr/>
              <a:t>93</a:t>
            </a:fld>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a:lstStyle/>
          <a:p>
            <a:endParaRPr lang="en-US" dirty="0" smtClean="0">
              <a:latin typeface="Times New Roman" charset="0"/>
              <a:ea typeface="Times New Roman (Arabic)" pitchFamily="26" charset="0"/>
              <a:cs typeface="Times New Roman (Arabic)" pitchFamily="26" charset="0"/>
            </a:endParaRPr>
          </a:p>
        </p:txBody>
      </p:sp>
      <p:sp>
        <p:nvSpPr>
          <p:cNvPr id="165892" name="Slide Number Placeholder 3"/>
          <p:cNvSpPr>
            <a:spLocks noGrp="1"/>
          </p:cNvSpPr>
          <p:nvPr>
            <p:ph type="sldNum" sz="quarter" idx="5"/>
          </p:nvPr>
        </p:nvSpPr>
        <p:spPr>
          <a:noFill/>
        </p:spPr>
        <p:txBody>
          <a:bodyPr/>
          <a:lstStyle/>
          <a:p>
            <a:fld id="{6ACACF41-F584-49A5-AD02-DD430017C99C}" type="slidenum">
              <a:rPr lang="ar-SA" altLang="en-US"/>
              <a:pPr/>
              <a:t>99</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422A7BC2-FB9E-4E2B-8A0B-F8C1BC5C83BA}" type="datetimeFigureOut">
              <a:rPr lang="en-US" smtClean="0"/>
              <a:pPr/>
              <a:t>17-Jan-18</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16BA784E-4AFF-4ED8-9209-0F216232BFCE}"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22A7BC2-FB9E-4E2B-8A0B-F8C1BC5C83BA}" type="datetimeFigureOut">
              <a:rPr lang="en-US" smtClean="0"/>
              <a:pPr/>
              <a:t>17-Jan-18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6BA784E-4AFF-4ED8-9209-0F216232BFC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22A7BC2-FB9E-4E2B-8A0B-F8C1BC5C83BA}" type="datetimeFigureOut">
              <a:rPr lang="en-US" smtClean="0"/>
              <a:pPr/>
              <a:t>17-Jan-18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6BA784E-4AFF-4ED8-9209-0F216232BFC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22A7BC2-FB9E-4E2B-8A0B-F8C1BC5C83BA}" type="datetimeFigureOut">
              <a:rPr lang="en-US" smtClean="0"/>
              <a:pPr/>
              <a:t>17-Jan-18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6BA784E-4AFF-4ED8-9209-0F216232BFC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422A7BC2-FB9E-4E2B-8A0B-F8C1BC5C83BA}" type="datetimeFigureOut">
              <a:rPr lang="en-US" smtClean="0"/>
              <a:pPr/>
              <a:t>17-Jan-18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6BA784E-4AFF-4ED8-9209-0F216232BFCE}"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22A7BC2-FB9E-4E2B-8A0B-F8C1BC5C83BA}" type="datetimeFigureOut">
              <a:rPr lang="en-US" smtClean="0"/>
              <a:pPr/>
              <a:t>17-Jan-18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6BA784E-4AFF-4ED8-9209-0F216232BFC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422A7BC2-FB9E-4E2B-8A0B-F8C1BC5C83BA}" type="datetimeFigureOut">
              <a:rPr lang="en-US" smtClean="0"/>
              <a:pPr/>
              <a:t>17-Jan-18</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16BA784E-4AFF-4ED8-9209-0F216232BFCE}"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422A7BC2-FB9E-4E2B-8A0B-F8C1BC5C83BA}" type="datetimeFigureOut">
              <a:rPr lang="en-US" smtClean="0"/>
              <a:pPr/>
              <a:t>17-Jan-18</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16BA784E-4AFF-4ED8-9209-0F216232BFC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422A7BC2-FB9E-4E2B-8A0B-F8C1BC5C83BA}" type="datetimeFigureOut">
              <a:rPr lang="en-US" smtClean="0"/>
              <a:pPr/>
              <a:t>17-Jan-18</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16BA784E-4AFF-4ED8-9209-0F216232BFC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22A7BC2-FB9E-4E2B-8A0B-F8C1BC5C83BA}" type="datetimeFigureOut">
              <a:rPr lang="en-US" smtClean="0"/>
              <a:pPr/>
              <a:t>17-Jan-18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6BA784E-4AFF-4ED8-9209-0F216232BFC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422A7BC2-FB9E-4E2B-8A0B-F8C1BC5C83BA}" type="datetimeFigureOut">
              <a:rPr lang="en-US" smtClean="0"/>
              <a:pPr/>
              <a:t>17-Jan-18</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16BA784E-4AFF-4ED8-9209-0F216232BFC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422A7BC2-FB9E-4E2B-8A0B-F8C1BC5C83BA}" type="datetimeFigureOut">
              <a:rPr lang="en-US" smtClean="0"/>
              <a:pPr/>
              <a:t>17-Jan-18</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16BA784E-4AFF-4ED8-9209-0F216232BFCE}"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7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png"/></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1"/>
            <a:ext cx="7772400" cy="1371599"/>
          </a:xfrm>
        </p:spPr>
        <p:txBody>
          <a:bodyPr/>
          <a:lstStyle/>
          <a:p>
            <a:r>
              <a:rPr lang="en-US" dirty="0" smtClean="0">
                <a:solidFill>
                  <a:srgbClr val="FFFF00"/>
                </a:solidFill>
              </a:rPr>
              <a:t>PORTAL HYPERTENSION</a:t>
            </a:r>
            <a:br>
              <a:rPr lang="en-US" dirty="0" smtClean="0">
                <a:solidFill>
                  <a:srgbClr val="FFFF00"/>
                </a:solidFill>
              </a:rPr>
            </a:br>
            <a:endParaRPr lang="en-US" dirty="0">
              <a:solidFill>
                <a:srgbClr val="FFFF00"/>
              </a:solidFill>
            </a:endParaRPr>
          </a:p>
        </p:txBody>
      </p:sp>
      <p:sp>
        <p:nvSpPr>
          <p:cNvPr id="3" name="Subtitle 2"/>
          <p:cNvSpPr>
            <a:spLocks noGrp="1"/>
          </p:cNvSpPr>
          <p:nvPr>
            <p:ph type="subTitle" idx="1"/>
          </p:nvPr>
        </p:nvSpPr>
        <p:spPr>
          <a:solidFill>
            <a:srgbClr val="FFFF00"/>
          </a:solidFill>
        </p:spPr>
        <p:txBody>
          <a:bodyPr>
            <a:normAutofit lnSpcReduction="10000"/>
          </a:bodyPr>
          <a:lstStyle/>
          <a:p>
            <a:pPr algn="l"/>
            <a:r>
              <a:rPr lang="en-US" dirty="0" smtClean="0">
                <a:solidFill>
                  <a:schemeClr val="bg1"/>
                </a:solidFill>
              </a:rPr>
              <a:t>Dr. </a:t>
            </a:r>
            <a:r>
              <a:rPr lang="en-US" dirty="0" smtClean="0">
                <a:solidFill>
                  <a:schemeClr val="bg1"/>
                </a:solidFill>
              </a:rPr>
              <a:t>MONICA PATIL</a:t>
            </a:r>
            <a:endParaRPr lang="en-US" dirty="0" smtClean="0">
              <a:solidFill>
                <a:schemeClr val="bg1"/>
              </a:solidFill>
            </a:endParaRPr>
          </a:p>
          <a:p>
            <a:pPr algn="l"/>
            <a:r>
              <a:rPr lang="en-US" dirty="0" smtClean="0">
                <a:solidFill>
                  <a:schemeClr val="bg1"/>
                </a:solidFill>
              </a:rPr>
              <a:t>Senior resident</a:t>
            </a:r>
          </a:p>
          <a:p>
            <a:pPr algn="l"/>
            <a:r>
              <a:rPr lang="en-US" dirty="0" smtClean="0">
                <a:solidFill>
                  <a:schemeClr val="bg1"/>
                </a:solidFill>
              </a:rPr>
              <a:t>Department of </a:t>
            </a:r>
            <a:r>
              <a:rPr lang="en-US" dirty="0" err="1">
                <a:solidFill>
                  <a:schemeClr val="bg1"/>
                </a:solidFill>
              </a:rPr>
              <a:t>R</a:t>
            </a:r>
            <a:r>
              <a:rPr lang="en-US" dirty="0" err="1" smtClean="0">
                <a:solidFill>
                  <a:schemeClr val="bg1"/>
                </a:solidFill>
              </a:rPr>
              <a:t>adiodiagnosis</a:t>
            </a:r>
            <a:endParaRPr lang="en-US" dirty="0" smtClean="0">
              <a:solidFill>
                <a:schemeClr val="bg1"/>
              </a:solidFill>
            </a:endParaRPr>
          </a:p>
          <a:p>
            <a:pPr algn="l"/>
            <a:r>
              <a:rPr lang="en-US" dirty="0" smtClean="0">
                <a:solidFill>
                  <a:schemeClr val="bg1"/>
                </a:solidFill>
              </a:rPr>
              <a:t>BJMC </a:t>
            </a:r>
            <a:r>
              <a:rPr lang="en-US" dirty="0" smtClean="0">
                <a:solidFill>
                  <a:schemeClr val="bg1"/>
                </a:solidFill>
              </a:rPr>
              <a:t>&amp; SGH </a:t>
            </a:r>
            <a:r>
              <a:rPr lang="en-US" dirty="0" smtClean="0">
                <a:solidFill>
                  <a:schemeClr val="bg1"/>
                </a:solidFill>
              </a:rPr>
              <a:t>Pune</a:t>
            </a:r>
          </a:p>
          <a:p>
            <a:pPr algn="l"/>
            <a:r>
              <a:rPr lang="en-US" dirty="0" smtClean="0">
                <a:solidFill>
                  <a:schemeClr val="bg1"/>
                </a:solidFill>
              </a:rPr>
              <a:t>Moderator-</a:t>
            </a:r>
            <a:r>
              <a:rPr lang="en-US" dirty="0" err="1" smtClean="0">
                <a:solidFill>
                  <a:schemeClr val="bg1"/>
                </a:solidFill>
              </a:rPr>
              <a:t>Dr</a:t>
            </a:r>
            <a:r>
              <a:rPr lang="en-US" dirty="0" smtClean="0">
                <a:solidFill>
                  <a:schemeClr val="bg1"/>
                </a:solidFill>
              </a:rPr>
              <a:t> PAWAR MAM</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a:bodyPr>
          <a:lstStyle/>
          <a:p>
            <a:r>
              <a:rPr lang="en-US" sz="3600" dirty="0" smtClean="0">
                <a:solidFill>
                  <a:srgbClr val="FFFF00"/>
                </a:solidFill>
              </a:rPr>
              <a:t>Agenesis of left portal vein</a:t>
            </a:r>
            <a:endParaRPr lang="en-US" sz="3600" dirty="0">
              <a:solidFill>
                <a:srgbClr val="FFFF00"/>
              </a:solidFill>
            </a:endParaRPr>
          </a:p>
        </p:txBody>
      </p:sp>
      <p:pic>
        <p:nvPicPr>
          <p:cNvPr id="6146" name="Picture 2"/>
          <p:cNvPicPr>
            <a:picLocks noChangeAspect="1" noChangeArrowheads="1"/>
          </p:cNvPicPr>
          <p:nvPr/>
        </p:nvPicPr>
        <p:blipFill>
          <a:blip r:embed="rId2"/>
          <a:srcRect/>
          <a:stretch>
            <a:fillRect/>
          </a:stretch>
        </p:blipFill>
        <p:spPr bwMode="auto">
          <a:xfrm>
            <a:off x="152400" y="1524000"/>
            <a:ext cx="8843963" cy="5100638"/>
          </a:xfrm>
          <a:prstGeom prst="rect">
            <a:avLst/>
          </a:prstGeom>
          <a:noFill/>
          <a:ln w="9525">
            <a:noFill/>
            <a:miter lim="800000"/>
            <a:headEnd/>
            <a:tailEnd/>
          </a:ln>
          <a:effectLst/>
        </p:spPr>
      </p:pic>
    </p:spTree>
  </p:cSld>
  <p:clrMapOvr>
    <a:masterClrMapping/>
  </p:clrMapOvr>
  <p:transition>
    <p:wipe dir="d"/>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590800"/>
            <a:ext cx="8229600" cy="1477963"/>
          </a:xfrm>
          <a:solidFill>
            <a:srgbClr val="FFFF00"/>
          </a:solidFill>
        </p:spPr>
        <p:txBody>
          <a:bodyPr>
            <a:normAutofit lnSpcReduction="10000"/>
          </a:bodyPr>
          <a:lstStyle/>
          <a:p>
            <a:pPr>
              <a:buNone/>
            </a:pPr>
            <a:r>
              <a:rPr lang="en-US" sz="9600" dirty="0" smtClean="0">
                <a:solidFill>
                  <a:schemeClr val="bg1"/>
                </a:solidFill>
              </a:rPr>
              <a:t>   THANK YOU</a:t>
            </a:r>
            <a:endParaRPr lang="en-US" sz="9600"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smtClean="0">
                <a:solidFill>
                  <a:srgbClr val="FFFF00"/>
                </a:solidFill>
              </a:rPr>
              <a:t>Anatomic variants of portal vein</a:t>
            </a:r>
            <a:endParaRPr lang="en-US" sz="3600" dirty="0">
              <a:solidFill>
                <a:srgbClr val="FFFF00"/>
              </a:solidFill>
            </a:endParaRPr>
          </a:p>
        </p:txBody>
      </p:sp>
      <p:pic>
        <p:nvPicPr>
          <p:cNvPr id="7170" name="Picture 2"/>
          <p:cNvPicPr>
            <a:picLocks noChangeAspect="1" noChangeArrowheads="1"/>
          </p:cNvPicPr>
          <p:nvPr/>
        </p:nvPicPr>
        <p:blipFill>
          <a:blip r:embed="rId2"/>
          <a:srcRect/>
          <a:stretch>
            <a:fillRect/>
          </a:stretch>
        </p:blipFill>
        <p:spPr bwMode="auto">
          <a:xfrm>
            <a:off x="76200" y="1143000"/>
            <a:ext cx="8986838" cy="5514975"/>
          </a:xfrm>
          <a:prstGeom prst="rect">
            <a:avLst/>
          </a:prstGeom>
          <a:noFill/>
          <a:ln w="9525">
            <a:noFill/>
            <a:miter lim="800000"/>
            <a:headEnd/>
            <a:tailEnd/>
          </a:ln>
          <a:effectLst/>
        </p:spPr>
      </p:pic>
    </p:spTree>
  </p:cSld>
  <p:clrMapOvr>
    <a:masterClrMapping/>
  </p:clrMapOvr>
  <p:transition>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smtClean="0">
                <a:solidFill>
                  <a:srgbClr val="FFFF00"/>
                </a:solidFill>
              </a:rPr>
              <a:t>Splenic Vein</a:t>
            </a:r>
            <a:endParaRPr lang="en-US" sz="3600" dirty="0">
              <a:solidFill>
                <a:srgbClr val="FFFF00"/>
              </a:solidFill>
            </a:endParaRPr>
          </a:p>
        </p:txBody>
      </p:sp>
      <p:pic>
        <p:nvPicPr>
          <p:cNvPr id="3074" name="Picture 2"/>
          <p:cNvPicPr>
            <a:picLocks noChangeAspect="1" noChangeArrowheads="1"/>
          </p:cNvPicPr>
          <p:nvPr/>
        </p:nvPicPr>
        <p:blipFill>
          <a:blip r:embed="rId2"/>
          <a:srcRect/>
          <a:stretch>
            <a:fillRect/>
          </a:stretch>
        </p:blipFill>
        <p:spPr bwMode="auto">
          <a:xfrm>
            <a:off x="76200" y="1014412"/>
            <a:ext cx="8915400" cy="5843588"/>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dirty="0" smtClean="0">
                <a:solidFill>
                  <a:srgbClr val="FFFF00"/>
                </a:solidFill>
              </a:rPr>
              <a:t>Inferior Mesenteric Vein</a:t>
            </a:r>
            <a:endParaRPr lang="en-US" sz="3600" dirty="0">
              <a:solidFill>
                <a:srgbClr val="FFFF00"/>
              </a:solidFill>
            </a:endParaRPr>
          </a:p>
        </p:txBody>
      </p:sp>
      <p:sp>
        <p:nvSpPr>
          <p:cNvPr id="3" name="Content Placeholder 2"/>
          <p:cNvSpPr>
            <a:spLocks noGrp="1"/>
          </p:cNvSpPr>
          <p:nvPr>
            <p:ph idx="1"/>
          </p:nvPr>
        </p:nvSpPr>
        <p:spPr>
          <a:xfrm>
            <a:off x="457200" y="4800600"/>
            <a:ext cx="8229600" cy="1905000"/>
          </a:xfrm>
          <a:solidFill>
            <a:srgbClr val="FFFF00"/>
          </a:solidFill>
        </p:spPr>
        <p:txBody>
          <a:bodyPr>
            <a:normAutofit/>
          </a:bodyPr>
          <a:lstStyle/>
          <a:p>
            <a:r>
              <a:rPr lang="en-US" sz="2400" dirty="0" smtClean="0">
                <a:solidFill>
                  <a:schemeClr val="bg1"/>
                </a:solidFill>
              </a:rPr>
              <a:t>Anterior to left renal vein and SMA and posterior to duodenum.</a:t>
            </a:r>
          </a:p>
          <a:p>
            <a:r>
              <a:rPr lang="en-US" sz="2400" dirty="0" smtClean="0">
                <a:solidFill>
                  <a:schemeClr val="bg1"/>
                </a:solidFill>
              </a:rPr>
              <a:t>Upper limit of normal is 7 mm.</a:t>
            </a:r>
          </a:p>
          <a:p>
            <a:r>
              <a:rPr lang="en-US" sz="2400" dirty="0" smtClean="0">
                <a:solidFill>
                  <a:schemeClr val="bg1"/>
                </a:solidFill>
              </a:rPr>
              <a:t>IMV inserting into portal confluence 33%.</a:t>
            </a:r>
            <a:endParaRPr lang="en-US" sz="2400" dirty="0">
              <a:solidFill>
                <a:schemeClr val="bg1"/>
              </a:solidFill>
            </a:endParaRPr>
          </a:p>
        </p:txBody>
      </p:sp>
      <p:pic>
        <p:nvPicPr>
          <p:cNvPr id="4098" name="Picture 2"/>
          <p:cNvPicPr>
            <a:picLocks noChangeAspect="1" noChangeArrowheads="1"/>
          </p:cNvPicPr>
          <p:nvPr/>
        </p:nvPicPr>
        <p:blipFill>
          <a:blip r:embed="rId2"/>
          <a:srcRect/>
          <a:stretch>
            <a:fillRect/>
          </a:stretch>
        </p:blipFill>
        <p:spPr bwMode="auto">
          <a:xfrm>
            <a:off x="2438400" y="1219200"/>
            <a:ext cx="4100513" cy="3143250"/>
          </a:xfrm>
          <a:prstGeom prst="rect">
            <a:avLst/>
          </a:prstGeom>
          <a:noFill/>
          <a:ln w="9525">
            <a:noFill/>
            <a:miter lim="800000"/>
            <a:headEnd/>
            <a:tailEnd/>
          </a:ln>
          <a:effectLst/>
        </p:spPr>
      </p:pic>
    </p:spTree>
  </p:cSld>
  <p:clrMapOvr>
    <a:masterClrMapping/>
  </p:clrMapOvr>
  <p:transition>
    <p:wipe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a:bodyPr>
          <a:lstStyle/>
          <a:p>
            <a:r>
              <a:rPr lang="en-US" sz="3600" dirty="0" smtClean="0">
                <a:solidFill>
                  <a:srgbClr val="FFFF00"/>
                </a:solidFill>
              </a:rPr>
              <a:t>Jejunal Vein</a:t>
            </a:r>
            <a:endParaRPr lang="en-US" sz="3600" dirty="0">
              <a:solidFill>
                <a:srgbClr val="FFFF00"/>
              </a:solidFill>
            </a:endParaRPr>
          </a:p>
        </p:txBody>
      </p:sp>
      <p:pic>
        <p:nvPicPr>
          <p:cNvPr id="5122" name="Picture 2"/>
          <p:cNvPicPr>
            <a:picLocks noChangeAspect="1" noChangeArrowheads="1"/>
          </p:cNvPicPr>
          <p:nvPr/>
        </p:nvPicPr>
        <p:blipFill>
          <a:blip r:embed="rId2"/>
          <a:srcRect/>
          <a:stretch>
            <a:fillRect/>
          </a:stretch>
        </p:blipFill>
        <p:spPr bwMode="auto">
          <a:xfrm>
            <a:off x="76200" y="981075"/>
            <a:ext cx="8972550" cy="5800725"/>
          </a:xfrm>
          <a:prstGeom prst="rect">
            <a:avLst/>
          </a:prstGeom>
          <a:noFill/>
          <a:ln w="9525">
            <a:noFill/>
            <a:miter lim="800000"/>
            <a:headEnd/>
            <a:tailEnd/>
          </a:ln>
          <a:effectLst/>
        </p:spPr>
      </p:pic>
    </p:spTree>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sz="3600" dirty="0" smtClean="0">
                <a:solidFill>
                  <a:srgbClr val="FFFF00"/>
                </a:solidFill>
              </a:rPr>
              <a:t>Normal left gastric (coronary) vein</a:t>
            </a:r>
            <a:endParaRPr lang="en-US" sz="3600" dirty="0">
              <a:solidFill>
                <a:srgbClr val="FFFF00"/>
              </a:solidFill>
            </a:endParaRPr>
          </a:p>
        </p:txBody>
      </p:sp>
      <p:sp>
        <p:nvSpPr>
          <p:cNvPr id="3" name="Content Placeholder 2"/>
          <p:cNvSpPr>
            <a:spLocks noGrp="1"/>
          </p:cNvSpPr>
          <p:nvPr>
            <p:ph idx="1"/>
          </p:nvPr>
        </p:nvSpPr>
        <p:spPr>
          <a:xfrm>
            <a:off x="457200" y="4343400"/>
            <a:ext cx="8229600" cy="2362200"/>
          </a:xfrm>
          <a:solidFill>
            <a:srgbClr val="FFFF00"/>
          </a:solidFill>
        </p:spPr>
        <p:txBody>
          <a:bodyPr>
            <a:normAutofit/>
          </a:bodyPr>
          <a:lstStyle/>
          <a:p>
            <a:r>
              <a:rPr lang="en-US" sz="2400" dirty="0" smtClean="0">
                <a:solidFill>
                  <a:schemeClr val="bg1"/>
                </a:solidFill>
              </a:rPr>
              <a:t>Coronary vein seen anterior to bifurcation of celiac artery.</a:t>
            </a:r>
          </a:p>
          <a:p>
            <a:r>
              <a:rPr lang="en-US" sz="2400" dirty="0" smtClean="0">
                <a:solidFill>
                  <a:schemeClr val="bg1"/>
                </a:solidFill>
              </a:rPr>
              <a:t>Coronary vein draining into splenic vein.</a:t>
            </a:r>
          </a:p>
          <a:p>
            <a:r>
              <a:rPr lang="en-US" sz="2400" dirty="0" smtClean="0">
                <a:solidFill>
                  <a:schemeClr val="bg1"/>
                </a:solidFill>
              </a:rPr>
              <a:t>Upper normal limit is 5-6 mm.</a:t>
            </a:r>
            <a:endParaRPr lang="en-US" sz="2400" dirty="0">
              <a:solidFill>
                <a:schemeClr val="bg1"/>
              </a:solidFill>
            </a:endParaRPr>
          </a:p>
        </p:txBody>
      </p:sp>
      <p:pic>
        <p:nvPicPr>
          <p:cNvPr id="7170" name="Picture 2"/>
          <p:cNvPicPr>
            <a:picLocks noChangeAspect="1" noChangeArrowheads="1"/>
          </p:cNvPicPr>
          <p:nvPr/>
        </p:nvPicPr>
        <p:blipFill>
          <a:blip r:embed="rId2"/>
          <a:srcRect/>
          <a:stretch>
            <a:fillRect/>
          </a:stretch>
        </p:blipFill>
        <p:spPr bwMode="auto">
          <a:xfrm>
            <a:off x="528637" y="1219200"/>
            <a:ext cx="8158163" cy="3157538"/>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63762"/>
          </a:xfrm>
        </p:spPr>
        <p:txBody>
          <a:bodyPr>
            <a:normAutofit fontScale="90000"/>
          </a:bodyPr>
          <a:lstStyle/>
          <a:p>
            <a:r>
              <a:rPr lang="en-US" dirty="0" smtClean="0">
                <a:solidFill>
                  <a:srgbClr val="FFFF00"/>
                </a:solidFill>
              </a:rPr>
              <a:t>Umblical vein remnant</a:t>
            </a:r>
            <a:br>
              <a:rPr lang="en-US" dirty="0" smtClean="0">
                <a:solidFill>
                  <a:srgbClr val="FFFF00"/>
                </a:solidFill>
              </a:rPr>
            </a:br>
            <a:r>
              <a:rPr lang="en-US" sz="2700" b="1" dirty="0" smtClean="0">
                <a:solidFill>
                  <a:schemeClr val="bg1"/>
                </a:solidFill>
              </a:rPr>
              <a:t>Normal &lt; 3mm</a:t>
            </a:r>
            <a:r>
              <a:rPr lang="en-US" sz="4000" dirty="0" smtClean="0">
                <a:solidFill>
                  <a:srgbClr val="FFFF00"/>
                </a:solidFill>
              </a:rPr>
              <a:t/>
            </a:r>
            <a:br>
              <a:rPr lang="en-US" sz="4000" dirty="0" smtClean="0">
                <a:solidFill>
                  <a:srgbClr val="FFFF00"/>
                </a:solidFill>
              </a:rPr>
            </a:br>
            <a:r>
              <a:rPr lang="en-US" dirty="0" smtClean="0"/>
              <a:t/>
            </a:r>
            <a:br>
              <a:rPr lang="en-US" dirty="0" smtClean="0"/>
            </a:br>
            <a:endParaRPr lang="en-US" dirty="0"/>
          </a:p>
        </p:txBody>
      </p:sp>
      <p:sp>
        <p:nvSpPr>
          <p:cNvPr id="3" name="Content Placeholder 2"/>
          <p:cNvSpPr>
            <a:spLocks noGrp="1"/>
          </p:cNvSpPr>
          <p:nvPr>
            <p:ph idx="1"/>
          </p:nvPr>
        </p:nvSpPr>
        <p:spPr>
          <a:xfrm>
            <a:off x="457200" y="5410200"/>
            <a:ext cx="8229600" cy="1143000"/>
          </a:xfrm>
          <a:solidFill>
            <a:srgbClr val="FFFF00"/>
          </a:solidFill>
        </p:spPr>
        <p:txBody>
          <a:bodyPr>
            <a:normAutofit/>
          </a:bodyPr>
          <a:lstStyle/>
          <a:p>
            <a:pPr>
              <a:buNone/>
            </a:pPr>
            <a:r>
              <a:rPr lang="en-US" sz="2400" dirty="0" smtClean="0">
                <a:solidFill>
                  <a:schemeClr val="bg1"/>
                </a:solidFill>
              </a:rPr>
              <a:t>Ligamentum Teres hypoechoic remnant of UV.</a:t>
            </a:r>
          </a:p>
          <a:p>
            <a:pPr>
              <a:buNone/>
            </a:pPr>
            <a:r>
              <a:rPr lang="en-US" sz="2400" dirty="0" smtClean="0">
                <a:solidFill>
                  <a:schemeClr val="bg1"/>
                </a:solidFill>
              </a:rPr>
              <a:t>Communicates with  LPV </a:t>
            </a:r>
            <a:endParaRPr lang="en-US" sz="2400" dirty="0">
              <a:solidFill>
                <a:schemeClr val="bg1"/>
              </a:solidFill>
            </a:endParaRPr>
          </a:p>
        </p:txBody>
      </p:sp>
      <p:pic>
        <p:nvPicPr>
          <p:cNvPr id="1026" name="Picture 2"/>
          <p:cNvPicPr>
            <a:picLocks noChangeAspect="1" noChangeArrowheads="1"/>
          </p:cNvPicPr>
          <p:nvPr/>
        </p:nvPicPr>
        <p:blipFill>
          <a:blip r:embed="rId2"/>
          <a:srcRect/>
          <a:stretch>
            <a:fillRect/>
          </a:stretch>
        </p:blipFill>
        <p:spPr bwMode="auto">
          <a:xfrm>
            <a:off x="0" y="2133600"/>
            <a:ext cx="9144000" cy="2533650"/>
          </a:xfrm>
          <a:prstGeom prst="rect">
            <a:avLst/>
          </a:prstGeom>
          <a:noFill/>
          <a:ln w="9525">
            <a:noFill/>
            <a:miter lim="800000"/>
            <a:headEnd/>
            <a:tailEnd/>
          </a:ln>
          <a:effectLst/>
        </p:spPr>
      </p:pic>
      <p:sp>
        <p:nvSpPr>
          <p:cNvPr id="5" name="Rectangle 4"/>
          <p:cNvSpPr/>
          <p:nvPr/>
        </p:nvSpPr>
        <p:spPr>
          <a:xfrm>
            <a:off x="609600" y="1524000"/>
            <a:ext cx="2198230" cy="369332"/>
          </a:xfrm>
          <a:prstGeom prst="rect">
            <a:avLst/>
          </a:prstGeom>
        </p:spPr>
        <p:txBody>
          <a:bodyPr wrap="square">
            <a:spAutoFit/>
          </a:bodyPr>
          <a:lstStyle/>
          <a:p>
            <a:r>
              <a:rPr lang="en-US" b="1" dirty="0" smtClean="0">
                <a:solidFill>
                  <a:schemeClr val="bg1"/>
                </a:solidFill>
              </a:rPr>
              <a:t>Transverse view of LT</a:t>
            </a:r>
            <a:endParaRPr lang="en-US" b="1" dirty="0">
              <a:solidFill>
                <a:schemeClr val="bg1"/>
              </a:solidFill>
            </a:endParaRPr>
          </a:p>
        </p:txBody>
      </p:sp>
      <p:sp>
        <p:nvSpPr>
          <p:cNvPr id="6" name="Rectangle 5"/>
          <p:cNvSpPr/>
          <p:nvPr/>
        </p:nvSpPr>
        <p:spPr>
          <a:xfrm>
            <a:off x="3505200" y="1524000"/>
            <a:ext cx="2362200" cy="369332"/>
          </a:xfrm>
          <a:prstGeom prst="rect">
            <a:avLst/>
          </a:prstGeom>
        </p:spPr>
        <p:txBody>
          <a:bodyPr wrap="square">
            <a:spAutoFit/>
          </a:bodyPr>
          <a:lstStyle/>
          <a:p>
            <a:r>
              <a:rPr lang="en-US" b="1" dirty="0" smtClean="0">
                <a:solidFill>
                  <a:schemeClr val="bg1"/>
                </a:solidFill>
              </a:rPr>
              <a:t>Longitudinal view of LT</a:t>
            </a:r>
            <a:endParaRPr lang="en-US" b="1" dirty="0">
              <a:solidFill>
                <a:schemeClr val="bg1"/>
              </a:solidFill>
            </a:endParaRPr>
          </a:p>
        </p:txBody>
      </p:sp>
      <p:sp>
        <p:nvSpPr>
          <p:cNvPr id="7" name="Rectangle 6"/>
          <p:cNvSpPr/>
          <p:nvPr/>
        </p:nvSpPr>
        <p:spPr>
          <a:xfrm>
            <a:off x="6400800" y="1524000"/>
            <a:ext cx="2514600" cy="369332"/>
          </a:xfrm>
          <a:prstGeom prst="rect">
            <a:avLst/>
          </a:prstGeom>
        </p:spPr>
        <p:txBody>
          <a:bodyPr wrap="square">
            <a:spAutoFit/>
          </a:bodyPr>
          <a:lstStyle/>
          <a:p>
            <a:r>
              <a:rPr lang="en-US" b="1" dirty="0" smtClean="0">
                <a:solidFill>
                  <a:schemeClr val="bg1"/>
                </a:solidFill>
              </a:rPr>
              <a:t>Color Doppler view</a:t>
            </a:r>
            <a:endParaRPr lang="en-US" b="1" dirty="0">
              <a:solidFill>
                <a:schemeClr val="bg1"/>
              </a:solidFill>
            </a:endParaRPr>
          </a:p>
        </p:txBody>
      </p:sp>
      <p:sp>
        <p:nvSpPr>
          <p:cNvPr id="8" name="Rectangle 7"/>
          <p:cNvSpPr/>
          <p:nvPr/>
        </p:nvSpPr>
        <p:spPr>
          <a:xfrm>
            <a:off x="6477000" y="4648200"/>
            <a:ext cx="2133600" cy="646331"/>
          </a:xfrm>
          <a:prstGeom prst="rect">
            <a:avLst/>
          </a:prstGeom>
        </p:spPr>
        <p:txBody>
          <a:bodyPr wrap="square">
            <a:spAutoFit/>
          </a:bodyPr>
          <a:lstStyle/>
          <a:p>
            <a:pPr>
              <a:buNone/>
            </a:pPr>
            <a:r>
              <a:rPr lang="en-US" b="1" dirty="0" smtClean="0">
                <a:solidFill>
                  <a:schemeClr val="bg1"/>
                </a:solidFill>
              </a:rPr>
              <a:t>No detectable flow within UV remnant  </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a:bodyPr>
          <a:lstStyle/>
          <a:p>
            <a:r>
              <a:rPr lang="en-US" sz="3600" dirty="0" smtClean="0">
                <a:solidFill>
                  <a:srgbClr val="FFFF00"/>
                </a:solidFill>
              </a:rPr>
              <a:t>Normal hepatic veins</a:t>
            </a:r>
            <a:endParaRPr lang="en-US" sz="3600" dirty="0">
              <a:solidFill>
                <a:srgbClr val="FFFF00"/>
              </a:solidFill>
            </a:endParaRPr>
          </a:p>
        </p:txBody>
      </p:sp>
      <p:sp>
        <p:nvSpPr>
          <p:cNvPr id="3" name="Content Placeholder 2"/>
          <p:cNvSpPr>
            <a:spLocks noGrp="1"/>
          </p:cNvSpPr>
          <p:nvPr>
            <p:ph idx="1"/>
          </p:nvPr>
        </p:nvSpPr>
        <p:spPr>
          <a:xfrm>
            <a:off x="457200" y="4572000"/>
            <a:ext cx="8229600" cy="1219200"/>
          </a:xfrm>
          <a:solidFill>
            <a:srgbClr val="FFFF00"/>
          </a:solidFill>
        </p:spPr>
        <p:txBody>
          <a:bodyPr>
            <a:normAutofit/>
          </a:bodyPr>
          <a:lstStyle/>
          <a:p>
            <a:r>
              <a:rPr lang="en-US" sz="2400" dirty="0" smtClean="0">
                <a:solidFill>
                  <a:schemeClr val="bg1"/>
                </a:solidFill>
              </a:rPr>
              <a:t>Three hepatic veins enter IVC 2 cm caudad to right atrium.</a:t>
            </a:r>
          </a:p>
          <a:p>
            <a:r>
              <a:rPr lang="en-US" sz="2400" dirty="0" smtClean="0">
                <a:solidFill>
                  <a:schemeClr val="bg1"/>
                </a:solidFill>
              </a:rPr>
              <a:t>Middle and left hepatic veins form common trunk (60 </a:t>
            </a:r>
            <a:r>
              <a:rPr lang="en-US" sz="2400" dirty="0" smtClean="0">
                <a:solidFill>
                  <a:schemeClr val="bg1"/>
                </a:solidFill>
              </a:rPr>
              <a:t>%).</a:t>
            </a:r>
            <a:endParaRPr lang="en-US" sz="2400" dirty="0" smtClean="0">
              <a:solidFill>
                <a:schemeClr val="bg1"/>
              </a:solidFill>
            </a:endParaRPr>
          </a:p>
        </p:txBody>
      </p:sp>
      <p:pic>
        <p:nvPicPr>
          <p:cNvPr id="8194" name="Picture 2"/>
          <p:cNvPicPr>
            <a:picLocks noChangeAspect="1" noChangeArrowheads="1"/>
          </p:cNvPicPr>
          <p:nvPr/>
        </p:nvPicPr>
        <p:blipFill>
          <a:blip r:embed="rId2"/>
          <a:srcRect/>
          <a:stretch>
            <a:fillRect/>
          </a:stretch>
        </p:blipFill>
        <p:spPr bwMode="auto">
          <a:xfrm>
            <a:off x="1752600" y="990600"/>
            <a:ext cx="5429250" cy="3471863"/>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FF00"/>
                </a:solidFill>
              </a:rPr>
              <a:t>Hepatic vein variant</a:t>
            </a:r>
            <a:endParaRPr lang="en-US" sz="3600" dirty="0">
              <a:solidFill>
                <a:srgbClr val="FFFF00"/>
              </a:solidFill>
            </a:endParaRPr>
          </a:p>
        </p:txBody>
      </p:sp>
      <p:pic>
        <p:nvPicPr>
          <p:cNvPr id="9218" name="Picture 2"/>
          <p:cNvPicPr>
            <a:picLocks noChangeAspect="1" noChangeArrowheads="1"/>
          </p:cNvPicPr>
          <p:nvPr/>
        </p:nvPicPr>
        <p:blipFill>
          <a:blip r:embed="rId2"/>
          <a:srcRect/>
          <a:stretch>
            <a:fillRect/>
          </a:stretch>
        </p:blipFill>
        <p:spPr bwMode="auto">
          <a:xfrm>
            <a:off x="0" y="2190750"/>
            <a:ext cx="9101138" cy="3143250"/>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600" dirty="0" smtClean="0">
                <a:solidFill>
                  <a:srgbClr val="FFFF00"/>
                </a:solidFill>
              </a:rPr>
              <a:t>Normal Hepatic Artery</a:t>
            </a:r>
            <a:endParaRPr lang="en-US" sz="3600" dirty="0">
              <a:solidFill>
                <a:srgbClr val="FFFF00"/>
              </a:solidFill>
            </a:endParaRPr>
          </a:p>
        </p:txBody>
      </p:sp>
      <p:pic>
        <p:nvPicPr>
          <p:cNvPr id="10242" name="Picture 2"/>
          <p:cNvPicPr>
            <a:picLocks noChangeAspect="1" noChangeArrowheads="1"/>
          </p:cNvPicPr>
          <p:nvPr/>
        </p:nvPicPr>
        <p:blipFill>
          <a:blip r:embed="rId2"/>
          <a:srcRect/>
          <a:stretch>
            <a:fillRect/>
          </a:stretch>
        </p:blipFill>
        <p:spPr bwMode="auto">
          <a:xfrm>
            <a:off x="152400" y="1371600"/>
            <a:ext cx="8829675" cy="5357813"/>
          </a:xfrm>
          <a:prstGeom prst="rect">
            <a:avLst/>
          </a:prstGeom>
          <a:noFill/>
          <a:ln w="9525">
            <a:noFill/>
            <a:miter lim="800000"/>
            <a:headEnd/>
            <a:tailEnd/>
          </a:ln>
          <a:effectLst/>
        </p:spPr>
      </p:pic>
    </p:spTree>
  </p:cSld>
  <p:clrMapOvr>
    <a:masterClrMapping/>
  </p:clrMapOvr>
  <p:transition>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743712"/>
          </a:xfrm>
        </p:spPr>
        <p:txBody>
          <a:bodyPr>
            <a:normAutofit fontScale="90000"/>
          </a:bodyPr>
          <a:lstStyle/>
          <a:p>
            <a:r>
              <a:rPr lang="en-US" dirty="0" smtClean="0"/>
              <a:t>Anatomy and collateral circulation</a:t>
            </a:r>
            <a:endParaRPr lang="en-US" dirty="0"/>
          </a:p>
        </p:txBody>
      </p:sp>
      <p:sp>
        <p:nvSpPr>
          <p:cNvPr id="3" name="Content Placeholder 2"/>
          <p:cNvSpPr>
            <a:spLocks noGrp="1"/>
          </p:cNvSpPr>
          <p:nvPr>
            <p:ph idx="1"/>
          </p:nvPr>
        </p:nvSpPr>
        <p:spPr>
          <a:xfrm>
            <a:off x="457200" y="1600200"/>
            <a:ext cx="8229600" cy="4724400"/>
          </a:xfrm>
        </p:spPr>
        <p:txBody>
          <a:bodyPr>
            <a:normAutofit/>
          </a:bodyPr>
          <a:lstStyle/>
          <a:p>
            <a:r>
              <a:rPr lang="en-US" dirty="0" smtClean="0"/>
              <a:t>The portal system consists of all the veins which carry blood from the abdominal part of the alimentary tract except lower rectum and anal canal.</a:t>
            </a:r>
          </a:p>
          <a:p>
            <a:endParaRPr lang="en-US" dirty="0" smtClean="0"/>
          </a:p>
          <a:p>
            <a:r>
              <a:rPr lang="en-US" dirty="0" smtClean="0"/>
              <a:t>It also receives drainage from the pancreas, spleen and gall bladder.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a:bodyPr>
          <a:lstStyle/>
          <a:p>
            <a:r>
              <a:rPr lang="en-US" sz="3600" dirty="0" smtClean="0">
                <a:solidFill>
                  <a:srgbClr val="FFFF00"/>
                </a:solidFill>
              </a:rPr>
              <a:t>Normal Hepatic Artery</a:t>
            </a:r>
            <a:endParaRPr lang="en-US" sz="3600" dirty="0"/>
          </a:p>
        </p:txBody>
      </p:sp>
      <p:pic>
        <p:nvPicPr>
          <p:cNvPr id="11266" name="Picture 2"/>
          <p:cNvPicPr>
            <a:picLocks noChangeAspect="1" noChangeArrowheads="1"/>
          </p:cNvPicPr>
          <p:nvPr/>
        </p:nvPicPr>
        <p:blipFill>
          <a:blip r:embed="rId2"/>
          <a:srcRect/>
          <a:stretch>
            <a:fillRect/>
          </a:stretch>
        </p:blipFill>
        <p:spPr bwMode="auto">
          <a:xfrm>
            <a:off x="533400" y="1447801"/>
            <a:ext cx="8001000" cy="4724400"/>
          </a:xfrm>
          <a:prstGeom prst="rect">
            <a:avLst/>
          </a:prstGeom>
          <a:noFill/>
          <a:ln w="9525">
            <a:noFill/>
            <a:miter lim="800000"/>
            <a:headEnd/>
            <a:tailEnd/>
          </a:ln>
          <a:effectLst/>
        </p:spPr>
      </p:pic>
      <p:sp>
        <p:nvSpPr>
          <p:cNvPr id="4" name="Rectangle 3"/>
          <p:cNvSpPr/>
          <p:nvPr/>
        </p:nvSpPr>
        <p:spPr>
          <a:xfrm>
            <a:off x="3733800" y="6324600"/>
            <a:ext cx="1700658" cy="369332"/>
          </a:xfrm>
          <a:prstGeom prst="rect">
            <a:avLst/>
          </a:prstGeom>
        </p:spPr>
        <p:txBody>
          <a:bodyPr wrap="square">
            <a:spAutoFit/>
          </a:bodyPr>
          <a:lstStyle/>
          <a:p>
            <a:r>
              <a:rPr lang="en-US" dirty="0" smtClean="0">
                <a:solidFill>
                  <a:srgbClr val="FFFF00"/>
                </a:solidFill>
              </a:rPr>
              <a:t>CT : Celiac trunk</a:t>
            </a:r>
            <a:endParaRPr lang="en-US" dirty="0">
              <a:solidFill>
                <a:srgbClr val="FFFF00"/>
              </a:solidFill>
            </a:endParaRPr>
          </a:p>
        </p:txBody>
      </p:sp>
    </p:spTree>
  </p:cSld>
  <p:clrMapOvr>
    <a:masterClrMapping/>
  </p:clrMapOvr>
  <p:transition>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FF00"/>
                </a:solidFill>
              </a:rPr>
              <a:t>Hepatic Artery</a:t>
            </a:r>
            <a:endParaRPr lang="en-US" sz="3600" dirty="0">
              <a:solidFill>
                <a:srgbClr val="FFFF00"/>
              </a:solidFill>
            </a:endParaRPr>
          </a:p>
        </p:txBody>
      </p:sp>
      <p:pic>
        <p:nvPicPr>
          <p:cNvPr id="12290" name="Picture 2"/>
          <p:cNvPicPr>
            <a:picLocks noChangeAspect="1" noChangeArrowheads="1"/>
          </p:cNvPicPr>
          <p:nvPr/>
        </p:nvPicPr>
        <p:blipFill>
          <a:blip r:embed="rId2"/>
          <a:srcRect/>
          <a:stretch>
            <a:fillRect/>
          </a:stretch>
        </p:blipFill>
        <p:spPr bwMode="auto">
          <a:xfrm>
            <a:off x="685800" y="1524000"/>
            <a:ext cx="7729538" cy="4672013"/>
          </a:xfrm>
          <a:prstGeom prst="rect">
            <a:avLst/>
          </a:prstGeom>
          <a:noFill/>
          <a:ln w="9525">
            <a:noFill/>
            <a:miter lim="800000"/>
            <a:headEnd/>
            <a:tailEnd/>
          </a:ln>
          <a:effectLst/>
        </p:spPr>
      </p:pic>
    </p:spTree>
  </p:cSld>
  <p:clrMapOvr>
    <a:masterClrMapping/>
  </p:clrMapOvr>
  <p:transition>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rgbClr val="FFFF00"/>
                </a:solidFill>
              </a:rPr>
              <a:t>Anatomical variations of hepatic artery</a:t>
            </a:r>
            <a:endParaRPr lang="en-US" sz="3600" dirty="0">
              <a:solidFill>
                <a:srgbClr val="FFFF00"/>
              </a:solidFill>
            </a:endParaRPr>
          </a:p>
        </p:txBody>
      </p:sp>
      <p:pic>
        <p:nvPicPr>
          <p:cNvPr id="13314" name="Picture 2"/>
          <p:cNvPicPr>
            <a:picLocks noChangeAspect="1" noChangeArrowheads="1"/>
          </p:cNvPicPr>
          <p:nvPr/>
        </p:nvPicPr>
        <p:blipFill>
          <a:blip r:embed="rId2"/>
          <a:srcRect/>
          <a:stretch>
            <a:fillRect/>
          </a:stretch>
        </p:blipFill>
        <p:spPr bwMode="auto">
          <a:xfrm>
            <a:off x="76200" y="1647825"/>
            <a:ext cx="9015413" cy="4829175"/>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CLASSIFICATION OF PORTAL HYPERTENSION</a:t>
            </a:r>
            <a:endParaRPr lang="en-US" sz="2800" dirty="0"/>
          </a:p>
        </p:txBody>
      </p:sp>
      <p:sp>
        <p:nvSpPr>
          <p:cNvPr id="3" name="Content Placeholder 2"/>
          <p:cNvSpPr>
            <a:spLocks noGrp="1"/>
          </p:cNvSpPr>
          <p:nvPr>
            <p:ph idx="1"/>
          </p:nvPr>
        </p:nvSpPr>
        <p:spPr/>
        <p:txBody>
          <a:bodyPr>
            <a:normAutofit fontScale="55000" lnSpcReduction="20000"/>
          </a:bodyPr>
          <a:lstStyle/>
          <a:p>
            <a:pPr>
              <a:spcBef>
                <a:spcPts val="300"/>
              </a:spcBef>
            </a:pPr>
            <a:r>
              <a:rPr lang="en-US" b="1" u="sng" dirty="0" smtClean="0"/>
              <a:t>A]HYPERKINETIC- </a:t>
            </a:r>
            <a:r>
              <a:rPr lang="en-US" dirty="0" err="1" smtClean="0"/>
              <a:t>Arterioportal</a:t>
            </a:r>
            <a:r>
              <a:rPr lang="en-US" dirty="0" smtClean="0"/>
              <a:t> fistula </a:t>
            </a:r>
            <a:r>
              <a:rPr lang="en-US" dirty="0" smtClean="0"/>
              <a:t>formation</a:t>
            </a:r>
            <a:r>
              <a:rPr lang="en-US" sz="3200" dirty="0"/>
              <a:t> Tumor:</a:t>
            </a:r>
            <a:r>
              <a:rPr lang="en-US" sz="3200" b="1" dirty="0"/>
              <a:t> </a:t>
            </a:r>
            <a:r>
              <a:rPr lang="en-US" sz="3200" dirty="0"/>
              <a:t>HCC – </a:t>
            </a:r>
            <a:r>
              <a:rPr lang="en-US" sz="3200" dirty="0" err="1"/>
              <a:t>Hemangioma</a:t>
            </a:r>
            <a:r>
              <a:rPr lang="en-US" sz="3200" dirty="0"/>
              <a:t> </a:t>
            </a:r>
          </a:p>
          <a:p>
            <a:pPr>
              <a:spcBef>
                <a:spcPts val="300"/>
              </a:spcBef>
              <a:buNone/>
            </a:pPr>
            <a:r>
              <a:rPr lang="en-US" sz="3200" dirty="0"/>
              <a:t>	</a:t>
            </a:r>
            <a:r>
              <a:rPr lang="en-US" sz="3200" dirty="0" smtClean="0"/>
              <a:t>Percutaneous </a:t>
            </a:r>
            <a:r>
              <a:rPr lang="en-US" sz="3200" dirty="0"/>
              <a:t>liver biopsy </a:t>
            </a:r>
            <a:r>
              <a:rPr lang="en-US" sz="3200" dirty="0" smtClean="0"/>
              <a:t>, Percutaneous </a:t>
            </a:r>
            <a:r>
              <a:rPr lang="en-US" sz="3200" dirty="0"/>
              <a:t>biliary </a:t>
            </a:r>
            <a:r>
              <a:rPr lang="en-US" sz="3200" dirty="0" smtClean="0"/>
              <a:t>drainage, Rupture </a:t>
            </a:r>
            <a:r>
              <a:rPr lang="en-US" sz="3200" dirty="0"/>
              <a:t>vein aneurysm</a:t>
            </a:r>
            <a:endParaRPr lang="en-US" dirty="0" smtClean="0"/>
          </a:p>
          <a:p>
            <a:endParaRPr lang="en-US" dirty="0" smtClean="0"/>
          </a:p>
          <a:p>
            <a:r>
              <a:rPr lang="en-US" b="1" u="sng" dirty="0" smtClean="0"/>
              <a:t>B]INCREASED PORTAL VEIN RESISTANCE</a:t>
            </a:r>
          </a:p>
          <a:p>
            <a:endParaRPr lang="en-US" dirty="0" smtClean="0"/>
          </a:p>
          <a:p>
            <a:r>
              <a:rPr lang="en-US" b="1" u="sng" dirty="0" smtClean="0"/>
              <a:t>1}INTRAHEPATIC</a:t>
            </a:r>
          </a:p>
          <a:p>
            <a:r>
              <a:rPr lang="en-US" u="sng" dirty="0" err="1" smtClean="0"/>
              <a:t>i</a:t>
            </a:r>
            <a:r>
              <a:rPr lang="en-US" u="sng" dirty="0" smtClean="0"/>
              <a:t>)</a:t>
            </a:r>
            <a:r>
              <a:rPr lang="en-US" u="sng" dirty="0" err="1" smtClean="0"/>
              <a:t>Presinusoidal</a:t>
            </a:r>
            <a:r>
              <a:rPr lang="en-US" u="sng" dirty="0" smtClean="0"/>
              <a:t>: </a:t>
            </a:r>
            <a:r>
              <a:rPr lang="en-US" dirty="0" smtClean="0"/>
              <a:t>NCPF, </a:t>
            </a:r>
            <a:r>
              <a:rPr lang="en-US" dirty="0" err="1" smtClean="0"/>
              <a:t>schistosomiasis</a:t>
            </a:r>
            <a:r>
              <a:rPr lang="en-US" dirty="0" smtClean="0"/>
              <a:t>, congenital hepatic fibrosis, </a:t>
            </a:r>
            <a:r>
              <a:rPr lang="en-US" dirty="0" err="1" smtClean="0"/>
              <a:t>sarcoidosis</a:t>
            </a:r>
            <a:r>
              <a:rPr lang="en-US" dirty="0" smtClean="0"/>
              <a:t>, lymphoma</a:t>
            </a:r>
          </a:p>
          <a:p>
            <a:r>
              <a:rPr lang="en-US" u="sng" dirty="0" smtClean="0"/>
              <a:t>ii)</a:t>
            </a:r>
            <a:r>
              <a:rPr lang="en-US" u="sng" dirty="0" err="1" smtClean="0"/>
              <a:t>Postsinuisoidal</a:t>
            </a:r>
            <a:r>
              <a:rPr lang="en-US" u="sng" dirty="0" smtClean="0"/>
              <a:t>: </a:t>
            </a:r>
            <a:r>
              <a:rPr lang="en-US" dirty="0" smtClean="0"/>
              <a:t>alcoholic, </a:t>
            </a:r>
            <a:r>
              <a:rPr lang="en-US" dirty="0" err="1" smtClean="0"/>
              <a:t>postnecrotic</a:t>
            </a:r>
            <a:r>
              <a:rPr lang="en-US" dirty="0" smtClean="0"/>
              <a:t>, </a:t>
            </a:r>
            <a:r>
              <a:rPr lang="en-US" dirty="0" err="1" smtClean="0"/>
              <a:t>veno</a:t>
            </a:r>
            <a:r>
              <a:rPr lang="en-US" dirty="0" smtClean="0"/>
              <a:t>-occlusive disease</a:t>
            </a:r>
          </a:p>
          <a:p>
            <a:endParaRPr lang="en-US" dirty="0" smtClean="0"/>
          </a:p>
          <a:p>
            <a:r>
              <a:rPr lang="en-US" b="1" u="sng" dirty="0" smtClean="0"/>
              <a:t>2}EXTRAHEPATIC</a:t>
            </a:r>
          </a:p>
          <a:p>
            <a:r>
              <a:rPr lang="en-US" u="sng" dirty="0" err="1" smtClean="0"/>
              <a:t>i</a:t>
            </a:r>
            <a:r>
              <a:rPr lang="en-US" u="sng" dirty="0" smtClean="0"/>
              <a:t>)</a:t>
            </a:r>
            <a:r>
              <a:rPr lang="en-US" u="sng" dirty="0" err="1" smtClean="0"/>
              <a:t>Prehepatic</a:t>
            </a:r>
            <a:r>
              <a:rPr lang="en-US" u="sng" dirty="0" smtClean="0"/>
              <a:t>: </a:t>
            </a:r>
            <a:r>
              <a:rPr lang="en-US" dirty="0" smtClean="0"/>
              <a:t>SMV, SV thrombosis, portal </a:t>
            </a:r>
            <a:r>
              <a:rPr lang="en-US" dirty="0" err="1" smtClean="0"/>
              <a:t>cavernoma</a:t>
            </a:r>
            <a:r>
              <a:rPr lang="en-US" dirty="0" smtClean="0"/>
              <a:t> formation</a:t>
            </a:r>
          </a:p>
          <a:p>
            <a:r>
              <a:rPr lang="en-US" u="sng" dirty="0" smtClean="0"/>
              <a:t>ii)</a:t>
            </a:r>
            <a:r>
              <a:rPr lang="en-US" u="sng" dirty="0" err="1" smtClean="0"/>
              <a:t>Posthepatic</a:t>
            </a:r>
            <a:r>
              <a:rPr lang="en-US" dirty="0" smtClean="0"/>
              <a:t>-hepatic vein obstruction, </a:t>
            </a:r>
            <a:r>
              <a:rPr lang="en-US" dirty="0" err="1" smtClean="0"/>
              <a:t>suprahepatic</a:t>
            </a:r>
            <a:r>
              <a:rPr lang="en-US" dirty="0" smtClean="0"/>
              <a:t> IVC obstruction, CHF, constrictive </a:t>
            </a:r>
            <a:r>
              <a:rPr lang="en-US" dirty="0" err="1" smtClean="0"/>
              <a:t>pericarditis</a:t>
            </a:r>
            <a:r>
              <a:rPr lang="en-US" dirty="0" smtClean="0"/>
              <a:t>.</a:t>
            </a:r>
            <a:endParaRPr lang="en-US" dirty="0"/>
          </a:p>
        </p:txBody>
      </p:sp>
    </p:spTree>
    <p:extLst>
      <p:ext uri="{BB962C8B-B14F-4D97-AF65-F5344CB8AC3E}">
        <p14:creationId xmlns:p14="http://schemas.microsoft.com/office/powerpoint/2010/main" val="350161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Portal hypertension is defined as an increase in portal pressure above the normal range of 6-10 mm of Hg between hepatic veins and portal vein </a:t>
            </a:r>
          </a:p>
          <a:p>
            <a:pPr>
              <a:buNone/>
            </a:pPr>
            <a:r>
              <a:rPr lang="en-US" dirty="0" smtClean="0"/>
              <a:t>				or </a:t>
            </a:r>
          </a:p>
          <a:p>
            <a:r>
              <a:rPr lang="en-US" dirty="0" smtClean="0"/>
              <a:t>portal vein pressure of more than 30 cm of saline measured at surgery</a:t>
            </a:r>
            <a:endParaRPr lang="en-US" dirty="0"/>
          </a:p>
        </p:txBody>
      </p:sp>
    </p:spTree>
    <p:extLst>
      <p:ext uri="{BB962C8B-B14F-4D97-AF65-F5344CB8AC3E}">
        <p14:creationId xmlns:p14="http://schemas.microsoft.com/office/powerpoint/2010/main" val="717584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9144000" cy="1214446"/>
          </a:xfrm>
        </p:spPr>
        <p:txBody>
          <a:bodyPr/>
          <a:lstStyle/>
          <a:p>
            <a:r>
              <a:rPr lang="en-US" sz="3200" b="1" dirty="0" smtClean="0">
                <a:solidFill>
                  <a:schemeClr val="bg1"/>
                </a:solidFill>
                <a:latin typeface="Calibri" pitchFamily="34" charset="0"/>
              </a:rPr>
              <a:t>Porto-systemic</a:t>
            </a:r>
            <a:r>
              <a:rPr lang="en-US" sz="3200" b="1" dirty="0" smtClean="0">
                <a:solidFill>
                  <a:srgbClr val="FFFF00"/>
                </a:solidFill>
                <a:latin typeface="Calibri" pitchFamily="34" charset="0"/>
              </a:rPr>
              <a:t> </a:t>
            </a:r>
            <a:r>
              <a:rPr lang="en-US" sz="3200" b="1" dirty="0" smtClean="0">
                <a:solidFill>
                  <a:schemeClr val="bg1"/>
                </a:solidFill>
                <a:latin typeface="Calibri" pitchFamily="34" charset="0"/>
              </a:rPr>
              <a:t>collaterals</a:t>
            </a:r>
            <a:r>
              <a:rPr lang="en-US" sz="3200" b="1" dirty="0" smtClean="0">
                <a:solidFill>
                  <a:srgbClr val="FFFF00"/>
                </a:solidFill>
                <a:latin typeface="Calibri" pitchFamily="34" charset="0"/>
              </a:rPr>
              <a:t/>
            </a:r>
            <a:br>
              <a:rPr lang="en-US" sz="3200" b="1" dirty="0" smtClean="0">
                <a:solidFill>
                  <a:srgbClr val="FFFF00"/>
                </a:solidFill>
                <a:latin typeface="Calibri" pitchFamily="34" charset="0"/>
              </a:rPr>
            </a:br>
            <a:r>
              <a:rPr lang="en-US" sz="800" b="1" dirty="0" smtClean="0">
                <a:solidFill>
                  <a:srgbClr val="FFFF00"/>
                </a:solidFill>
                <a:latin typeface="Calibri" pitchFamily="34" charset="0"/>
              </a:rPr>
              <a:t/>
            </a:r>
            <a:br>
              <a:rPr lang="en-US" sz="800" b="1" dirty="0" smtClean="0">
                <a:solidFill>
                  <a:srgbClr val="FFFF00"/>
                </a:solidFill>
                <a:latin typeface="Calibri" pitchFamily="34" charset="0"/>
              </a:rPr>
            </a:br>
            <a:r>
              <a:rPr lang="en-US" sz="2800" b="1" dirty="0" smtClean="0">
                <a:solidFill>
                  <a:srgbClr val="FFFF00"/>
                </a:solidFill>
                <a:latin typeface="+mn-lt"/>
              </a:rPr>
              <a:t>High sensitivity &amp; specificity for PHT</a:t>
            </a:r>
            <a:endParaRPr lang="en-US" sz="2800" b="1" dirty="0">
              <a:solidFill>
                <a:srgbClr val="FFFF00"/>
              </a:solidFill>
              <a:latin typeface="+mn-lt"/>
            </a:endParaRPr>
          </a:p>
        </p:txBody>
      </p:sp>
      <p:sp>
        <p:nvSpPr>
          <p:cNvPr id="5" name="Rectangle 4"/>
          <p:cNvSpPr/>
          <p:nvPr/>
        </p:nvSpPr>
        <p:spPr>
          <a:xfrm>
            <a:off x="214282" y="1686985"/>
            <a:ext cx="8643998" cy="1742015"/>
          </a:xfrm>
          <a:prstGeom prst="rect">
            <a:avLst/>
          </a:prstGeom>
          <a:solidFill>
            <a:srgbClr val="FFFF99"/>
          </a:solidFill>
          <a:ln w="19050">
            <a:solidFill>
              <a:srgbClr val="3333FF"/>
            </a:solidFill>
          </a:ln>
        </p:spPr>
        <p:txBody>
          <a:bodyPr wrap="square">
            <a:spAutoFit/>
          </a:bodyPr>
          <a:lstStyle/>
          <a:p>
            <a:pPr algn="l"/>
            <a:r>
              <a:rPr lang="en-US" sz="400" dirty="0" smtClean="0"/>
              <a:t>  </a:t>
            </a:r>
          </a:p>
          <a:p>
            <a:pPr algn="l">
              <a:buClr>
                <a:srgbClr val="000099"/>
              </a:buClr>
              <a:buFont typeface="Arial" pitchFamily="34" charset="0"/>
              <a:buChar char="•"/>
            </a:pPr>
            <a:r>
              <a:rPr lang="en-US" sz="2600" dirty="0" smtClean="0"/>
              <a:t> </a:t>
            </a:r>
            <a:r>
              <a:rPr lang="en-US" sz="2600" b="1" dirty="0" smtClean="0">
                <a:solidFill>
                  <a:srgbClr val="000099"/>
                </a:solidFill>
              </a:rPr>
              <a:t>Tributary collaterals	</a:t>
            </a:r>
            <a:endParaRPr lang="en-US" sz="2600" dirty="0" smtClean="0"/>
          </a:p>
          <a:p>
            <a:pPr algn="l"/>
            <a:r>
              <a:rPr lang="en-US" sz="2400" b="1" dirty="0" smtClean="0">
                <a:solidFill>
                  <a:srgbClr val="FF0000"/>
                </a:solidFill>
              </a:rPr>
              <a:t>“Drain normally into PS” </a:t>
            </a:r>
            <a:r>
              <a:rPr lang="en-US" sz="2800" dirty="0" smtClean="0"/>
              <a:t>	</a:t>
            </a:r>
          </a:p>
          <a:p>
            <a:pPr algn="l">
              <a:buNone/>
            </a:pPr>
            <a:r>
              <a:rPr lang="en-US" sz="2800" dirty="0" smtClean="0"/>
              <a:t>				</a:t>
            </a:r>
          </a:p>
          <a:p>
            <a:pPr algn="l">
              <a:buNone/>
            </a:pPr>
            <a:endParaRPr lang="en-US" sz="400" dirty="0" smtClean="0"/>
          </a:p>
        </p:txBody>
      </p:sp>
      <p:sp>
        <p:nvSpPr>
          <p:cNvPr id="6" name="Rectangle 5"/>
          <p:cNvSpPr/>
          <p:nvPr/>
        </p:nvSpPr>
        <p:spPr>
          <a:xfrm>
            <a:off x="0" y="6417254"/>
            <a:ext cx="9144000" cy="369332"/>
          </a:xfrm>
          <a:prstGeom prst="rect">
            <a:avLst/>
          </a:prstGeom>
        </p:spPr>
        <p:txBody>
          <a:bodyPr wrap="square">
            <a:spAutoFit/>
          </a:bodyPr>
          <a:lstStyle/>
          <a:p>
            <a:r>
              <a:rPr lang="en-US" sz="1800" dirty="0" smtClean="0">
                <a:solidFill>
                  <a:schemeClr val="bg1"/>
                </a:solidFill>
              </a:rPr>
              <a:t>Robinson KA et al. Ultrasound Quarterly 2009 ; 25 : 3 – 13. </a:t>
            </a:r>
            <a:endParaRPr lang="en-US" sz="1800" dirty="0">
              <a:solidFill>
                <a:schemeClr val="bg1"/>
              </a:solidFill>
            </a:endParaRPr>
          </a:p>
        </p:txBody>
      </p:sp>
      <p:sp>
        <p:nvSpPr>
          <p:cNvPr id="7" name="Rectangle 6"/>
          <p:cNvSpPr/>
          <p:nvPr/>
        </p:nvSpPr>
        <p:spPr>
          <a:xfrm>
            <a:off x="642910" y="2201283"/>
            <a:ext cx="3643338" cy="584775"/>
          </a:xfrm>
          <a:prstGeom prst="rect">
            <a:avLst/>
          </a:prstGeom>
        </p:spPr>
        <p:txBody>
          <a:bodyPr wrap="square">
            <a:spAutoFit/>
          </a:bodyPr>
          <a:lstStyle/>
          <a:p>
            <a:r>
              <a:rPr lang="en-US" b="1" dirty="0" smtClean="0">
                <a:solidFill>
                  <a:srgbClr val="FF0000"/>
                </a:solidFill>
              </a:rPr>
              <a:t> </a:t>
            </a:r>
            <a:endParaRPr lang="en-US" sz="2400" dirty="0"/>
          </a:p>
        </p:txBody>
      </p:sp>
      <p:sp>
        <p:nvSpPr>
          <p:cNvPr id="9" name="Rectangle 8"/>
          <p:cNvSpPr/>
          <p:nvPr/>
        </p:nvSpPr>
        <p:spPr>
          <a:xfrm>
            <a:off x="4071934" y="1833419"/>
            <a:ext cx="4786346" cy="1292662"/>
          </a:xfrm>
          <a:prstGeom prst="rect">
            <a:avLst/>
          </a:prstGeom>
        </p:spPr>
        <p:txBody>
          <a:bodyPr wrap="square">
            <a:spAutoFit/>
          </a:bodyPr>
          <a:lstStyle/>
          <a:p>
            <a:pPr algn="l"/>
            <a:r>
              <a:rPr lang="en-US" sz="2600" dirty="0" smtClean="0">
                <a:solidFill>
                  <a:schemeClr val="bg1"/>
                </a:solidFill>
              </a:rPr>
              <a:t>Coronary vein (left gastric)</a:t>
            </a:r>
          </a:p>
          <a:p>
            <a:pPr algn="l"/>
            <a:r>
              <a:rPr lang="en-US" sz="2600" dirty="0" smtClean="0">
                <a:solidFill>
                  <a:schemeClr val="bg1"/>
                </a:solidFill>
              </a:rPr>
              <a:t>Short gastric veins</a:t>
            </a:r>
          </a:p>
          <a:p>
            <a:pPr algn="l"/>
            <a:r>
              <a:rPr lang="en-US" sz="2600" dirty="0" smtClean="0">
                <a:solidFill>
                  <a:schemeClr val="bg1"/>
                </a:solidFill>
              </a:rPr>
              <a:t>Branches of SMV &amp; IMV</a:t>
            </a:r>
            <a:endParaRPr lang="en-US" sz="2600" dirty="0">
              <a:solidFill>
                <a:schemeClr val="bg1"/>
              </a:solidFill>
            </a:endParaRPr>
          </a:p>
        </p:txBody>
      </p:sp>
      <p:sp>
        <p:nvSpPr>
          <p:cNvPr id="4" name="Rectangle 3"/>
          <p:cNvSpPr/>
          <p:nvPr/>
        </p:nvSpPr>
        <p:spPr>
          <a:xfrm>
            <a:off x="214282" y="3429001"/>
            <a:ext cx="8624918" cy="1904999"/>
          </a:xfrm>
          <a:prstGeom prst="rect">
            <a:avLst/>
          </a:prstGeom>
          <a:solidFill>
            <a:srgbClr val="FFFF99"/>
          </a:solidFill>
          <a:ln w="19050">
            <a:solidFill>
              <a:srgbClr val="3333FF"/>
            </a:solidFill>
          </a:ln>
        </p:spPr>
        <p:txBody>
          <a:bodyPr wrap="square">
            <a:spAutoFit/>
          </a:bodyPr>
          <a:lstStyle/>
          <a:p>
            <a:pPr algn="l"/>
            <a:r>
              <a:rPr lang="en-US" sz="400" dirty="0" smtClean="0"/>
              <a:t>  </a:t>
            </a:r>
          </a:p>
          <a:p>
            <a:pPr algn="l">
              <a:buClr>
                <a:srgbClr val="000099"/>
              </a:buClr>
              <a:buFont typeface="Arial" pitchFamily="34" charset="0"/>
              <a:buChar char="•"/>
            </a:pPr>
            <a:r>
              <a:rPr lang="en-US" sz="2800" dirty="0" smtClean="0"/>
              <a:t> </a:t>
            </a:r>
            <a:r>
              <a:rPr lang="en-US" sz="2600" b="1" dirty="0" smtClean="0">
                <a:solidFill>
                  <a:srgbClr val="000099"/>
                </a:solidFill>
              </a:rPr>
              <a:t>Developed collaterals</a:t>
            </a:r>
            <a:r>
              <a:rPr lang="en-US" sz="2800" dirty="0" smtClean="0"/>
              <a:t>	</a:t>
            </a:r>
          </a:p>
          <a:p>
            <a:pPr algn="l">
              <a:buNone/>
            </a:pPr>
            <a:r>
              <a:rPr lang="en-US" sz="2400" b="1" dirty="0" smtClean="0">
                <a:solidFill>
                  <a:srgbClr val="FF0000"/>
                </a:solidFill>
              </a:rPr>
              <a:t>“Developed or </a:t>
            </a:r>
            <a:r>
              <a:rPr lang="en-US" sz="2400" b="1" dirty="0" err="1" smtClean="0">
                <a:solidFill>
                  <a:srgbClr val="FF0000"/>
                </a:solidFill>
              </a:rPr>
              <a:t>recanalized</a:t>
            </a:r>
            <a:r>
              <a:rPr lang="en-US" sz="2400" b="1" dirty="0" smtClean="0">
                <a:solidFill>
                  <a:srgbClr val="FF0000"/>
                </a:solidFill>
              </a:rPr>
              <a:t>”</a:t>
            </a:r>
            <a:endParaRPr lang="en-US" sz="2800" dirty="0" smtClean="0"/>
          </a:p>
          <a:p>
            <a:pPr algn="l">
              <a:buNone/>
            </a:pPr>
            <a:r>
              <a:rPr lang="en-US" sz="2800" dirty="0" smtClean="0"/>
              <a:t>				</a:t>
            </a:r>
          </a:p>
          <a:p>
            <a:pPr algn="l">
              <a:buNone/>
            </a:pPr>
            <a:r>
              <a:rPr lang="en-US" sz="2800" dirty="0" smtClean="0"/>
              <a:t>				</a:t>
            </a:r>
          </a:p>
          <a:p>
            <a:pPr algn="l">
              <a:buNone/>
            </a:pPr>
            <a:endParaRPr lang="en-US" sz="400" dirty="0" smtClean="0"/>
          </a:p>
        </p:txBody>
      </p:sp>
      <p:sp>
        <p:nvSpPr>
          <p:cNvPr id="10" name="Rectangle 9"/>
          <p:cNvSpPr/>
          <p:nvPr/>
        </p:nvSpPr>
        <p:spPr>
          <a:xfrm>
            <a:off x="4114800" y="3429000"/>
            <a:ext cx="4643470" cy="1692771"/>
          </a:xfrm>
          <a:prstGeom prst="rect">
            <a:avLst/>
          </a:prstGeom>
        </p:spPr>
        <p:txBody>
          <a:bodyPr wrap="square">
            <a:spAutoFit/>
          </a:bodyPr>
          <a:lstStyle/>
          <a:p>
            <a:pPr algn="l"/>
            <a:r>
              <a:rPr lang="en-US" sz="2600" dirty="0" err="1" smtClean="0">
                <a:solidFill>
                  <a:schemeClr val="bg1"/>
                </a:solidFill>
              </a:rPr>
              <a:t>Recanalized</a:t>
            </a:r>
            <a:r>
              <a:rPr lang="en-US" sz="2600" dirty="0" smtClean="0">
                <a:solidFill>
                  <a:schemeClr val="bg1"/>
                </a:solidFill>
              </a:rPr>
              <a:t> umbilical vein</a:t>
            </a:r>
          </a:p>
          <a:p>
            <a:pPr algn="l"/>
            <a:r>
              <a:rPr lang="en-US" sz="2600" dirty="0" err="1" smtClean="0">
                <a:solidFill>
                  <a:schemeClr val="bg1"/>
                </a:solidFill>
              </a:rPr>
              <a:t>Spleno</a:t>
            </a:r>
            <a:r>
              <a:rPr lang="en-US" sz="2600" dirty="0" smtClean="0">
                <a:solidFill>
                  <a:schemeClr val="bg1"/>
                </a:solidFill>
              </a:rPr>
              <a:t>-renal collateral</a:t>
            </a:r>
          </a:p>
          <a:p>
            <a:pPr algn="l"/>
            <a:r>
              <a:rPr lang="en-US" sz="2600" dirty="0" smtClean="0">
                <a:solidFill>
                  <a:schemeClr val="bg1"/>
                </a:solidFill>
              </a:rPr>
              <a:t>Gastro-renal collateral</a:t>
            </a:r>
          </a:p>
          <a:p>
            <a:pPr algn="l"/>
            <a:r>
              <a:rPr lang="en-US" sz="2600" dirty="0" err="1" smtClean="0">
                <a:solidFill>
                  <a:schemeClr val="bg1"/>
                </a:solidFill>
              </a:rPr>
              <a:t>Spleno</a:t>
            </a:r>
            <a:r>
              <a:rPr lang="en-US" sz="2600" dirty="0" smtClean="0">
                <a:solidFill>
                  <a:schemeClr val="bg1"/>
                </a:solidFill>
              </a:rPr>
              <a:t>-retroperitoneal collateral</a:t>
            </a:r>
            <a:endParaRPr lang="en-US" sz="2600" dirty="0">
              <a:solidFill>
                <a:schemeClr val="bg1"/>
              </a:solidFill>
            </a:endParaRPr>
          </a:p>
        </p:txBody>
      </p:sp>
    </p:spTree>
    <p:extLst>
      <p:ext uri="{BB962C8B-B14F-4D97-AF65-F5344CB8AC3E}">
        <p14:creationId xmlns:p14="http://schemas.microsoft.com/office/powerpoint/2010/main" val="424067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34112"/>
          </a:xfrm>
        </p:spPr>
        <p:txBody>
          <a:bodyPr>
            <a:normAutofit fontScale="90000"/>
          </a:bodyPr>
          <a:lstStyle/>
          <a:p>
            <a:endParaRPr lang="en-US" dirty="0"/>
          </a:p>
        </p:txBody>
      </p:sp>
      <p:sp>
        <p:nvSpPr>
          <p:cNvPr id="3" name="Content Placeholder 2"/>
          <p:cNvSpPr>
            <a:spLocks noGrp="1"/>
          </p:cNvSpPr>
          <p:nvPr>
            <p:ph idx="1"/>
          </p:nvPr>
        </p:nvSpPr>
        <p:spPr>
          <a:xfrm>
            <a:off x="457200" y="1066800"/>
            <a:ext cx="8229600" cy="5257800"/>
          </a:xfrm>
        </p:spPr>
        <p:txBody>
          <a:bodyPr/>
          <a:lstStyle/>
          <a:p>
            <a:r>
              <a:rPr lang="en-US" b="1" dirty="0" smtClean="0"/>
              <a:t>Bridging collaterals</a:t>
            </a:r>
          </a:p>
          <a:p>
            <a:r>
              <a:rPr lang="en-US" dirty="0" smtClean="0"/>
              <a:t>In extra hepatic obstruction of the portal venous system, bridging collaterals help restore </a:t>
            </a:r>
            <a:r>
              <a:rPr lang="en-US" dirty="0" err="1" smtClean="0"/>
              <a:t>hepatopetal</a:t>
            </a:r>
            <a:r>
              <a:rPr lang="en-US" dirty="0" smtClean="0"/>
              <a:t> flow.</a:t>
            </a:r>
          </a:p>
          <a:p>
            <a:r>
              <a:rPr lang="en-US" dirty="0" smtClean="0"/>
              <a:t>A-  Splenic vein occlusion- Portal flow is diverted via the short gastric veins to portal vein via LGV or via </a:t>
            </a:r>
            <a:r>
              <a:rPr lang="en-US" dirty="0" err="1" smtClean="0"/>
              <a:t>gastroepiploic</a:t>
            </a:r>
            <a:r>
              <a:rPr lang="en-US" dirty="0" smtClean="0"/>
              <a:t> veins to SMV to portal vein.</a:t>
            </a:r>
          </a:p>
          <a:p>
            <a:r>
              <a:rPr lang="en-US" dirty="0" smtClean="0"/>
              <a:t>B - Portal vein thrombosis- Blood flow is directed to the liver via </a:t>
            </a:r>
            <a:r>
              <a:rPr lang="en-US" dirty="0" err="1" smtClean="0"/>
              <a:t>parabiliary</a:t>
            </a:r>
            <a:r>
              <a:rPr lang="en-US" dirty="0" smtClean="0"/>
              <a:t> venous plexus(</a:t>
            </a:r>
            <a:r>
              <a:rPr lang="en-US" dirty="0" err="1" smtClean="0"/>
              <a:t>cavernoma</a:t>
            </a:r>
            <a:r>
              <a:rPr lang="en-US" dirty="0" smtClean="0"/>
              <a:t>). </a:t>
            </a:r>
            <a:endParaRPr lang="en-US" dirty="0"/>
          </a:p>
        </p:txBody>
      </p:sp>
    </p:spTree>
    <p:extLst>
      <p:ext uri="{BB962C8B-B14F-4D97-AF65-F5344CB8AC3E}">
        <p14:creationId xmlns:p14="http://schemas.microsoft.com/office/powerpoint/2010/main" val="3336375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458200" cy="667512"/>
          </a:xfrm>
        </p:spPr>
        <p:txBody>
          <a:bodyPr>
            <a:normAutofit fontScale="90000"/>
          </a:bodyPr>
          <a:lstStyle/>
          <a:p>
            <a:r>
              <a:rPr lang="en-US" sz="3600" b="1" dirty="0" smtClean="0">
                <a:solidFill>
                  <a:schemeClr val="tx1"/>
                </a:solidFill>
              </a:rPr>
              <a:t>Investigations in portal hypertension include</a:t>
            </a:r>
            <a:br>
              <a:rPr lang="en-US" sz="3600" b="1" dirty="0" smtClean="0">
                <a:solidFill>
                  <a:schemeClr val="tx1"/>
                </a:solidFill>
              </a:rPr>
            </a:br>
            <a:r>
              <a:rPr lang="en-US" sz="3600" b="1" dirty="0" smtClean="0">
                <a:solidFill>
                  <a:schemeClr val="tx1"/>
                </a:solidFill>
              </a:rPr>
              <a:t/>
            </a:r>
            <a:br>
              <a:rPr lang="en-US" sz="3600" b="1" dirty="0" smtClean="0">
                <a:solidFill>
                  <a:schemeClr val="tx1"/>
                </a:solidFill>
              </a:rPr>
            </a:br>
            <a:endParaRPr lang="en-US" sz="3600" b="1" dirty="0">
              <a:solidFill>
                <a:schemeClr val="tx1"/>
              </a:solidFill>
            </a:endParaRPr>
          </a:p>
        </p:txBody>
      </p:sp>
      <p:sp>
        <p:nvSpPr>
          <p:cNvPr id="3" name="Content Placeholder 2"/>
          <p:cNvSpPr>
            <a:spLocks noGrp="1"/>
          </p:cNvSpPr>
          <p:nvPr>
            <p:ph idx="1"/>
          </p:nvPr>
        </p:nvSpPr>
        <p:spPr>
          <a:xfrm>
            <a:off x="457200" y="1524000"/>
            <a:ext cx="8229600" cy="4800600"/>
          </a:xfrm>
        </p:spPr>
        <p:txBody>
          <a:bodyPr/>
          <a:lstStyle/>
          <a:p>
            <a:r>
              <a:rPr lang="en-US" dirty="0" smtClean="0"/>
              <a:t>Plain X rays</a:t>
            </a:r>
          </a:p>
          <a:p>
            <a:r>
              <a:rPr lang="en-US" dirty="0" smtClean="0"/>
              <a:t>Barium contrast examinations</a:t>
            </a:r>
          </a:p>
          <a:p>
            <a:r>
              <a:rPr lang="en-US" dirty="0" smtClean="0"/>
              <a:t>Sonography and CDFI</a:t>
            </a:r>
          </a:p>
          <a:p>
            <a:r>
              <a:rPr lang="en-US" dirty="0" smtClean="0"/>
              <a:t>CT and CT </a:t>
            </a:r>
            <a:r>
              <a:rPr lang="en-US" dirty="0" err="1" smtClean="0"/>
              <a:t>portography</a:t>
            </a:r>
            <a:endParaRPr lang="en-US" dirty="0" smtClean="0"/>
          </a:p>
          <a:p>
            <a:r>
              <a:rPr lang="en-US" dirty="0" smtClean="0"/>
              <a:t>MR and MR </a:t>
            </a:r>
            <a:r>
              <a:rPr lang="en-US" dirty="0" err="1" smtClean="0"/>
              <a:t>portography</a:t>
            </a:r>
            <a:endParaRPr lang="en-US" dirty="0"/>
          </a:p>
        </p:txBody>
      </p:sp>
    </p:spTree>
    <p:extLst>
      <p:ext uri="{BB962C8B-B14F-4D97-AF65-F5344CB8AC3E}">
        <p14:creationId xmlns:p14="http://schemas.microsoft.com/office/powerpoint/2010/main" val="202856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lstStyle/>
          <a:p>
            <a:r>
              <a:rPr lang="en-US" b="1" dirty="0" smtClean="0">
                <a:solidFill>
                  <a:schemeClr val="tx1"/>
                </a:solidFill>
              </a:rPr>
              <a:t>Plain X rays</a:t>
            </a:r>
          </a:p>
        </p:txBody>
      </p:sp>
      <p:sp>
        <p:nvSpPr>
          <p:cNvPr id="3" name="Content Placeholder 2"/>
          <p:cNvSpPr>
            <a:spLocks noGrp="1"/>
          </p:cNvSpPr>
          <p:nvPr>
            <p:ph idx="1"/>
          </p:nvPr>
        </p:nvSpPr>
        <p:spPr>
          <a:xfrm>
            <a:off x="457200" y="1676400"/>
            <a:ext cx="8229600" cy="4648200"/>
          </a:xfrm>
        </p:spPr>
        <p:txBody>
          <a:bodyPr/>
          <a:lstStyle/>
          <a:p>
            <a:r>
              <a:rPr lang="en-US" dirty="0" smtClean="0"/>
              <a:t>Plain X rays are of limited value.</a:t>
            </a:r>
          </a:p>
          <a:p>
            <a:r>
              <a:rPr lang="en-US" dirty="0" smtClean="0"/>
              <a:t>Chest X ray may show a dilated </a:t>
            </a:r>
            <a:r>
              <a:rPr lang="en-US" dirty="0" err="1" smtClean="0"/>
              <a:t>azygous</a:t>
            </a:r>
            <a:r>
              <a:rPr lang="en-US" dirty="0" smtClean="0"/>
              <a:t> system while x ray abdomen may show nonspecific findings of hepatosplenomegaly and haze due to </a:t>
            </a:r>
            <a:r>
              <a:rPr lang="en-US" dirty="0" err="1" smtClean="0"/>
              <a:t>ascitis</a:t>
            </a:r>
            <a:r>
              <a:rPr lang="en-US" dirty="0" smtClean="0"/>
              <a:t>.</a:t>
            </a:r>
            <a:endParaRPr lang="en-US" dirty="0"/>
          </a:p>
        </p:txBody>
      </p:sp>
    </p:spTree>
    <p:extLst>
      <p:ext uri="{BB962C8B-B14F-4D97-AF65-F5344CB8AC3E}">
        <p14:creationId xmlns:p14="http://schemas.microsoft.com/office/powerpoint/2010/main" val="2916853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43100" y="1893887"/>
            <a:ext cx="57150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3609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smtClean="0"/>
              <a:t>The main portal vein is 6-8 cm long formed by the union of splenic vein and superior mesenteric vein dorsal to the neck of pancreas at the level of L1-L2 vertebrae.</a:t>
            </a:r>
          </a:p>
          <a:p>
            <a:endParaRPr lang="en-US" dirty="0" smtClean="0"/>
          </a:p>
          <a:p>
            <a:r>
              <a:rPr lang="en-US" dirty="0" smtClean="0"/>
              <a:t>The terminal branches of portal vein and hepatic artery open into  sinusoids at different levels.</a:t>
            </a:r>
          </a:p>
          <a:p>
            <a:endParaRPr lang="en-US" dirty="0" smtClean="0"/>
          </a:p>
          <a:p>
            <a:r>
              <a:rPr lang="en-US" dirty="0" smtClean="0"/>
              <a:t>The sinusoids normally represent the only connection between hepatic artery and portal vein on one hand and the hepatic veins on the other which carry blood away from the liver and drain into the IVC.</a:t>
            </a:r>
          </a:p>
          <a:p>
            <a:endParaRPr lang="en-US" dirty="0" smtClean="0"/>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Barium contrast examination</a:t>
            </a:r>
            <a:endParaRPr lang="en-US" b="1" dirty="0">
              <a:solidFill>
                <a:schemeClr val="tx1"/>
              </a:solidFill>
            </a:endParaRPr>
          </a:p>
        </p:txBody>
      </p:sp>
      <p:sp>
        <p:nvSpPr>
          <p:cNvPr id="3" name="Content Placeholder 2"/>
          <p:cNvSpPr>
            <a:spLocks noGrp="1"/>
          </p:cNvSpPr>
          <p:nvPr>
            <p:ph idx="1"/>
          </p:nvPr>
        </p:nvSpPr>
        <p:spPr/>
        <p:txBody>
          <a:bodyPr>
            <a:normAutofit lnSpcReduction="10000"/>
          </a:bodyPr>
          <a:lstStyle/>
          <a:p>
            <a:r>
              <a:rPr lang="en-US" dirty="0" smtClean="0"/>
              <a:t>In the left anterior oblique position after administration of anti cholinergic agents with </a:t>
            </a:r>
            <a:r>
              <a:rPr lang="en-US" dirty="0" err="1" smtClean="0"/>
              <a:t>Valsalva</a:t>
            </a:r>
            <a:r>
              <a:rPr lang="en-US" dirty="0" smtClean="0"/>
              <a:t> maneuver is optimally suited for demonstration of </a:t>
            </a:r>
            <a:r>
              <a:rPr lang="en-US" dirty="0" err="1" smtClean="0"/>
              <a:t>oesophageal</a:t>
            </a:r>
            <a:r>
              <a:rPr lang="en-US" dirty="0" smtClean="0"/>
              <a:t> varices which are seen as thickened </a:t>
            </a:r>
            <a:r>
              <a:rPr lang="en-US" dirty="0" err="1" smtClean="0"/>
              <a:t>serpiginous</a:t>
            </a:r>
            <a:r>
              <a:rPr lang="en-US" dirty="0" smtClean="0"/>
              <a:t> folds.</a:t>
            </a:r>
          </a:p>
          <a:p>
            <a:endParaRPr lang="en-US" dirty="0" smtClean="0"/>
          </a:p>
          <a:p>
            <a:r>
              <a:rPr lang="en-US" dirty="0" smtClean="0"/>
              <a:t>Gastric varices and rectal varices can also be detected using barium contrast studies  however their role has become limited with the widespread use of endoscopy.</a:t>
            </a:r>
            <a:endParaRPr lang="en-US" dirty="0"/>
          </a:p>
        </p:txBody>
      </p:sp>
    </p:spTree>
    <p:extLst>
      <p:ext uri="{BB962C8B-B14F-4D97-AF65-F5344CB8AC3E}">
        <p14:creationId xmlns:p14="http://schemas.microsoft.com/office/powerpoint/2010/main" val="3394155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447800"/>
          </a:xfrm>
        </p:spPr>
        <p:txBody>
          <a:bodyPr>
            <a:normAutofit/>
          </a:bodyPr>
          <a:lstStyle/>
          <a:p>
            <a:r>
              <a:rPr lang="en-US" sz="2800" b="1" dirty="0" smtClean="0">
                <a:solidFill>
                  <a:schemeClr val="tx1"/>
                </a:solidFill>
              </a:rPr>
              <a:t>Barium swallow study showing esophageal</a:t>
            </a:r>
            <a:endParaRPr lang="en-US" sz="2800" b="1" dirty="0">
              <a:solidFill>
                <a:schemeClr val="tx1"/>
              </a:solidFill>
            </a:endParaRPr>
          </a:p>
        </p:txBody>
      </p:sp>
      <p:pic>
        <p:nvPicPr>
          <p:cNvPr id="98306" name="Picture 2" descr="C:\Users\PNDT\Desktop\Dr.Umap PHT\Portal Hypertension Imaging_ Overview, Radiography, Computed Tomography_files\18044tn.jpg"/>
          <p:cNvPicPr>
            <a:picLocks noGrp="1" noChangeAspect="1" noChangeArrowheads="1"/>
          </p:cNvPicPr>
          <p:nvPr>
            <p:ph idx="1"/>
          </p:nvPr>
        </p:nvPicPr>
        <p:blipFill>
          <a:blip r:embed="rId2"/>
          <a:srcRect/>
          <a:stretch>
            <a:fillRect/>
          </a:stretch>
        </p:blipFill>
        <p:spPr bwMode="auto">
          <a:xfrm>
            <a:off x="762000" y="914400"/>
            <a:ext cx="3581400" cy="5638800"/>
          </a:xfrm>
          <a:prstGeom prst="rect">
            <a:avLst/>
          </a:prstGeom>
          <a:noFill/>
        </p:spPr>
      </p:pic>
      <p:pic>
        <p:nvPicPr>
          <p:cNvPr id="98307" name="Picture 3" descr="C:\Users\PNDT\Desktop\Dr.Umap PHT\Portal Hypertension Imaging_ Overview, Radiography, Computed Tomography_files\18045tn.jpg"/>
          <p:cNvPicPr>
            <a:picLocks noChangeAspect="1" noChangeArrowheads="1"/>
          </p:cNvPicPr>
          <p:nvPr/>
        </p:nvPicPr>
        <p:blipFill>
          <a:blip r:embed="rId3"/>
          <a:srcRect/>
          <a:stretch>
            <a:fillRect/>
          </a:stretch>
        </p:blipFill>
        <p:spPr bwMode="auto">
          <a:xfrm>
            <a:off x="4648200" y="990600"/>
            <a:ext cx="3733800" cy="5638800"/>
          </a:xfrm>
          <a:prstGeom prst="rect">
            <a:avLst/>
          </a:prstGeom>
          <a:noFill/>
        </p:spPr>
      </p:pic>
    </p:spTree>
    <p:extLst>
      <p:ext uri="{BB962C8B-B14F-4D97-AF65-F5344CB8AC3E}">
        <p14:creationId xmlns:p14="http://schemas.microsoft.com/office/powerpoint/2010/main" val="515868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944562"/>
          </a:xfrm>
        </p:spPr>
        <p:txBody>
          <a:bodyPr>
            <a:normAutofit fontScale="90000"/>
          </a:bodyPr>
          <a:lstStyle/>
          <a:p>
            <a:r>
              <a:rPr lang="en-US" sz="3600" dirty="0" smtClean="0">
                <a:solidFill>
                  <a:srgbClr val="FFFF00"/>
                </a:solidFill>
              </a:rPr>
              <a:t>Sites of duplex insonation of portal system</a:t>
            </a:r>
            <a:endParaRPr lang="en-US" sz="3600" dirty="0">
              <a:solidFill>
                <a:srgbClr val="FFFF00"/>
              </a:solidFill>
            </a:endParaRPr>
          </a:p>
        </p:txBody>
      </p:sp>
      <p:pic>
        <p:nvPicPr>
          <p:cNvPr id="16386" name="Picture 2"/>
          <p:cNvPicPr>
            <a:picLocks noChangeAspect="1" noChangeArrowheads="1"/>
          </p:cNvPicPr>
          <p:nvPr/>
        </p:nvPicPr>
        <p:blipFill>
          <a:blip r:embed="rId2"/>
          <a:srcRect/>
          <a:stretch>
            <a:fillRect/>
          </a:stretch>
        </p:blipFill>
        <p:spPr bwMode="auto">
          <a:xfrm>
            <a:off x="433387" y="1447800"/>
            <a:ext cx="8329613" cy="4929188"/>
          </a:xfrm>
          <a:prstGeom prst="rect">
            <a:avLst/>
          </a:prstGeom>
          <a:noFill/>
          <a:ln w="9525">
            <a:no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FF00"/>
                </a:solidFill>
              </a:rPr>
              <a:t>Prerequisite for doppler USG</a:t>
            </a:r>
            <a:endParaRPr lang="en-US" sz="3600" dirty="0">
              <a:solidFill>
                <a:srgbClr val="FFFF00"/>
              </a:solidFill>
            </a:endParaRPr>
          </a:p>
        </p:txBody>
      </p:sp>
      <p:sp>
        <p:nvSpPr>
          <p:cNvPr id="3" name="Content Placeholder 2"/>
          <p:cNvSpPr>
            <a:spLocks noGrp="1"/>
          </p:cNvSpPr>
          <p:nvPr>
            <p:ph idx="1"/>
          </p:nvPr>
        </p:nvSpPr>
        <p:spPr>
          <a:solidFill>
            <a:srgbClr val="FFFF00"/>
          </a:solidFill>
        </p:spPr>
        <p:txBody>
          <a:bodyPr>
            <a:normAutofit/>
          </a:bodyPr>
          <a:lstStyle/>
          <a:p>
            <a:pPr>
              <a:lnSpc>
                <a:spcPct val="150000"/>
              </a:lnSpc>
            </a:pPr>
            <a:r>
              <a:rPr lang="en-US" sz="2400" dirty="0" smtClean="0">
                <a:solidFill>
                  <a:schemeClr val="bg2"/>
                </a:solidFill>
              </a:rPr>
              <a:t>Color box/ Overlay</a:t>
            </a:r>
          </a:p>
          <a:p>
            <a:pPr>
              <a:lnSpc>
                <a:spcPct val="150000"/>
              </a:lnSpc>
            </a:pPr>
            <a:r>
              <a:rPr lang="en-US" sz="2400" dirty="0" smtClean="0">
                <a:solidFill>
                  <a:schemeClr val="bg2"/>
                </a:solidFill>
              </a:rPr>
              <a:t>Adjusting color velocity scale</a:t>
            </a:r>
          </a:p>
          <a:p>
            <a:pPr>
              <a:lnSpc>
                <a:spcPct val="150000"/>
              </a:lnSpc>
            </a:pPr>
            <a:r>
              <a:rPr lang="en-US" sz="2400" dirty="0" smtClean="0">
                <a:solidFill>
                  <a:schemeClr val="bg2"/>
                </a:solidFill>
              </a:rPr>
              <a:t>Adjusting color gain</a:t>
            </a:r>
          </a:p>
          <a:p>
            <a:pPr>
              <a:lnSpc>
                <a:spcPct val="150000"/>
              </a:lnSpc>
            </a:pPr>
            <a:r>
              <a:rPr lang="en-US" sz="2400" dirty="0" smtClean="0">
                <a:solidFill>
                  <a:schemeClr val="bg2"/>
                </a:solidFill>
              </a:rPr>
              <a:t>Changing color baseline to avoid aliasing</a:t>
            </a:r>
          </a:p>
          <a:p>
            <a:pPr>
              <a:lnSpc>
                <a:spcPct val="150000"/>
              </a:lnSpc>
            </a:pPr>
            <a:r>
              <a:rPr lang="en-US" sz="2400" dirty="0" smtClean="0">
                <a:solidFill>
                  <a:schemeClr val="bg2"/>
                </a:solidFill>
              </a:rPr>
              <a:t>Inversion of color flow</a:t>
            </a:r>
          </a:p>
          <a:p>
            <a:pPr>
              <a:lnSpc>
                <a:spcPct val="150000"/>
              </a:lnSpc>
            </a:pPr>
            <a:r>
              <a:rPr lang="en-US" sz="2400" dirty="0" smtClean="0">
                <a:solidFill>
                  <a:schemeClr val="bg2"/>
                </a:solidFill>
              </a:rPr>
              <a:t>Changing color doppler wall filter</a:t>
            </a:r>
          </a:p>
          <a:p>
            <a:pPr>
              <a:lnSpc>
                <a:spcPct val="150000"/>
              </a:lnSpc>
            </a:pPr>
            <a:r>
              <a:rPr lang="en-US" sz="2400" dirty="0" smtClean="0">
                <a:solidFill>
                  <a:schemeClr val="bg2"/>
                </a:solidFill>
              </a:rPr>
              <a:t>Angle of Insonation</a:t>
            </a:r>
          </a:p>
          <a:p>
            <a:pPr>
              <a:lnSpc>
                <a:spcPct val="150000"/>
              </a:lnSpc>
            </a:pPr>
            <a:endParaRPr lang="en-US" sz="2400" dirty="0">
              <a:solidFill>
                <a:schemeClr val="bg2"/>
              </a:solidFill>
            </a:endParaRPr>
          </a:p>
        </p:txBody>
      </p:sp>
    </p:spTree>
  </p:cSld>
  <p:clrMapOvr>
    <a:masterClrMapping/>
  </p:clrMapOvr>
  <p:transition>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a:bodyPr>
          <a:lstStyle/>
          <a:p>
            <a:r>
              <a:rPr lang="en-US" sz="3600" dirty="0" smtClean="0">
                <a:solidFill>
                  <a:srgbClr val="FFFF00"/>
                </a:solidFill>
              </a:rPr>
              <a:t>Color box/ Overlay</a:t>
            </a:r>
            <a:endParaRPr lang="en-US" sz="3600" dirty="0">
              <a:solidFill>
                <a:srgbClr val="FFFF00"/>
              </a:solidFill>
            </a:endParaRPr>
          </a:p>
        </p:txBody>
      </p:sp>
      <p:pic>
        <p:nvPicPr>
          <p:cNvPr id="17410" name="Picture 2"/>
          <p:cNvPicPr>
            <a:picLocks noChangeAspect="1" noChangeArrowheads="1"/>
          </p:cNvPicPr>
          <p:nvPr/>
        </p:nvPicPr>
        <p:blipFill>
          <a:blip r:embed="rId2"/>
          <a:srcRect/>
          <a:stretch>
            <a:fillRect/>
          </a:stretch>
        </p:blipFill>
        <p:spPr bwMode="auto">
          <a:xfrm>
            <a:off x="38100" y="1447800"/>
            <a:ext cx="9029700" cy="5214938"/>
          </a:xfrm>
          <a:prstGeom prst="rect">
            <a:avLst/>
          </a:prstGeom>
          <a:noFill/>
          <a:ln w="9525">
            <a:noFill/>
            <a:miter lim="800000"/>
            <a:headEnd/>
            <a:tailEnd/>
          </a:ln>
          <a:effectLst/>
        </p:spPr>
      </p:pic>
    </p:spTree>
  </p:cSld>
  <p:clrMapOvr>
    <a:masterClrMapping/>
  </p:clrMapOvr>
  <p:transition>
    <p:cut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dirty="0" smtClean="0">
                <a:solidFill>
                  <a:srgbClr val="FFFF00"/>
                </a:solidFill>
              </a:rPr>
              <a:t>Adjusting color gain</a:t>
            </a:r>
            <a:endParaRPr lang="en-US" sz="3600" dirty="0">
              <a:solidFill>
                <a:srgbClr val="FFFF00"/>
              </a:solidFill>
            </a:endParaRPr>
          </a:p>
        </p:txBody>
      </p:sp>
      <p:pic>
        <p:nvPicPr>
          <p:cNvPr id="19458" name="Picture 2"/>
          <p:cNvPicPr>
            <a:picLocks noChangeAspect="1" noChangeArrowheads="1"/>
          </p:cNvPicPr>
          <p:nvPr/>
        </p:nvPicPr>
        <p:blipFill>
          <a:blip r:embed="rId2"/>
          <a:srcRect/>
          <a:stretch>
            <a:fillRect/>
          </a:stretch>
        </p:blipFill>
        <p:spPr bwMode="auto">
          <a:xfrm>
            <a:off x="228600" y="1066800"/>
            <a:ext cx="8758238" cy="5729288"/>
          </a:xfrm>
          <a:prstGeom prst="rect">
            <a:avLst/>
          </a:prstGeom>
          <a:noFill/>
          <a:ln w="9525">
            <a:noFill/>
            <a:miter lim="800000"/>
            <a:headEnd/>
            <a:tailEnd/>
          </a:ln>
          <a:effectLst/>
        </p:spPr>
      </p:pic>
    </p:spTree>
  </p:cSld>
  <p:clrMapOvr>
    <a:masterClrMapping/>
  </p:clrMapOvr>
  <p:transition>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rgbClr val="FFFF00"/>
                </a:solidFill>
              </a:rPr>
              <a:t>Changing color baseline to avoid aliasing</a:t>
            </a:r>
            <a:endParaRPr lang="en-US" sz="3600" dirty="0">
              <a:solidFill>
                <a:srgbClr val="FFFF00"/>
              </a:solidFill>
            </a:endParaRPr>
          </a:p>
        </p:txBody>
      </p:sp>
      <p:pic>
        <p:nvPicPr>
          <p:cNvPr id="20482" name="Picture 2"/>
          <p:cNvPicPr>
            <a:picLocks noChangeAspect="1" noChangeArrowheads="1"/>
          </p:cNvPicPr>
          <p:nvPr/>
        </p:nvPicPr>
        <p:blipFill>
          <a:blip r:embed="rId2"/>
          <a:srcRect/>
          <a:stretch>
            <a:fillRect/>
          </a:stretch>
        </p:blipFill>
        <p:spPr bwMode="auto">
          <a:xfrm>
            <a:off x="152400" y="1524000"/>
            <a:ext cx="8915400" cy="4586288"/>
          </a:xfrm>
          <a:prstGeom prst="rect">
            <a:avLst/>
          </a:prstGeom>
          <a:noFill/>
          <a:ln w="9525">
            <a:noFill/>
            <a:miter lim="800000"/>
            <a:headEnd/>
            <a:tailEnd/>
          </a:ln>
          <a:effectLst/>
        </p:spPr>
      </p:pic>
    </p:spTree>
  </p:cSld>
  <p:clrMapOvr>
    <a:masterClrMapping/>
  </p:clrMapOvr>
  <p:transition>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FF00"/>
                </a:solidFill>
              </a:rPr>
              <a:t>Inversion of color flow</a:t>
            </a:r>
            <a:endParaRPr lang="en-US" sz="3600" dirty="0">
              <a:solidFill>
                <a:srgbClr val="FFFF00"/>
              </a:solidFill>
            </a:endParaRPr>
          </a:p>
        </p:txBody>
      </p:sp>
      <p:pic>
        <p:nvPicPr>
          <p:cNvPr id="21506" name="Picture 2"/>
          <p:cNvPicPr>
            <a:picLocks noChangeAspect="1" noChangeArrowheads="1"/>
          </p:cNvPicPr>
          <p:nvPr/>
        </p:nvPicPr>
        <p:blipFill>
          <a:blip r:embed="rId2"/>
          <a:srcRect/>
          <a:stretch>
            <a:fillRect/>
          </a:stretch>
        </p:blipFill>
        <p:spPr bwMode="auto">
          <a:xfrm>
            <a:off x="76200" y="1371600"/>
            <a:ext cx="8929688" cy="4786313"/>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sz="3600" dirty="0" smtClean="0">
                <a:solidFill>
                  <a:srgbClr val="FFFF00"/>
                </a:solidFill>
              </a:rPr>
              <a:t>Changing color doppler wall filter</a:t>
            </a:r>
            <a:endParaRPr lang="en-US" sz="3600" dirty="0">
              <a:solidFill>
                <a:srgbClr val="FFFF00"/>
              </a:solidFill>
            </a:endParaRPr>
          </a:p>
        </p:txBody>
      </p:sp>
      <p:pic>
        <p:nvPicPr>
          <p:cNvPr id="22530" name="Picture 2"/>
          <p:cNvPicPr>
            <a:picLocks noChangeAspect="1" noChangeArrowheads="1"/>
          </p:cNvPicPr>
          <p:nvPr/>
        </p:nvPicPr>
        <p:blipFill>
          <a:blip r:embed="rId2"/>
          <a:srcRect/>
          <a:stretch>
            <a:fillRect/>
          </a:stretch>
        </p:blipFill>
        <p:spPr bwMode="auto">
          <a:xfrm>
            <a:off x="147637" y="1143000"/>
            <a:ext cx="8843963" cy="5600700"/>
          </a:xfrm>
          <a:prstGeom prst="rect">
            <a:avLst/>
          </a:prstGeom>
          <a:noFill/>
          <a:ln w="9525">
            <a:noFill/>
            <a:miter lim="800000"/>
            <a:headEnd/>
            <a:tailEnd/>
          </a:ln>
          <a:effectLst/>
        </p:spPr>
      </p:pic>
    </p:spTree>
  </p:cSld>
  <p:clrMapOvr>
    <a:masterClrMapping/>
  </p:clrMapOvr>
  <p:transition>
    <p:wipe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FF00"/>
                </a:solidFill>
              </a:rPr>
              <a:t>Angle of Insonation</a:t>
            </a:r>
            <a:endParaRPr lang="en-US" sz="3600" dirty="0">
              <a:solidFill>
                <a:srgbClr val="FFFF00"/>
              </a:solidFill>
            </a:endParaRPr>
          </a:p>
        </p:txBody>
      </p:sp>
      <p:pic>
        <p:nvPicPr>
          <p:cNvPr id="23554" name="Picture 2"/>
          <p:cNvPicPr>
            <a:picLocks noChangeAspect="1" noChangeArrowheads="1"/>
          </p:cNvPicPr>
          <p:nvPr/>
        </p:nvPicPr>
        <p:blipFill>
          <a:blip r:embed="rId2"/>
          <a:srcRect/>
          <a:stretch>
            <a:fillRect/>
          </a:stretch>
        </p:blipFill>
        <p:spPr bwMode="auto">
          <a:xfrm>
            <a:off x="609600" y="1600200"/>
            <a:ext cx="7886700" cy="4800600"/>
          </a:xfrm>
          <a:prstGeom prst="rect">
            <a:avLst/>
          </a:prstGeom>
          <a:noFill/>
          <a:ln w="9525">
            <a:noFill/>
            <a:miter lim="800000"/>
            <a:headEnd/>
            <a:tailEnd/>
          </a:ln>
          <a:effectLst/>
        </p:spPr>
      </p:pic>
    </p:spTree>
  </p:cSld>
  <p:clrMapOvr>
    <a:masterClrMapping/>
  </p:clrMapOvr>
  <p:transition>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152400" y="1371600"/>
            <a:ext cx="9058275" cy="5857875"/>
          </a:xfrm>
          <a:prstGeom prst="rect">
            <a:avLst/>
          </a:prstGeom>
          <a:noFill/>
          <a:ln w="9525">
            <a:noFill/>
            <a:miter lim="800000"/>
            <a:headEnd/>
            <a:tailEnd/>
          </a:ln>
          <a:effectLst/>
        </p:spPr>
      </p:pic>
      <p:sp>
        <p:nvSpPr>
          <p:cNvPr id="6" name="Title 5"/>
          <p:cNvSpPr>
            <a:spLocks noGrp="1"/>
          </p:cNvSpPr>
          <p:nvPr>
            <p:ph type="title"/>
          </p:nvPr>
        </p:nvSpPr>
        <p:spPr/>
        <p:txBody>
          <a:bodyPr>
            <a:normAutofit fontScale="90000"/>
          </a:bodyPr>
          <a:lstStyle/>
          <a:p>
            <a:r>
              <a:rPr lang="en-US" sz="4000" dirty="0" smtClean="0">
                <a:solidFill>
                  <a:srgbClr val="FFFF00"/>
                </a:solidFill>
              </a:rPr>
              <a:t>Normal Portal Venous Circulation</a:t>
            </a:r>
            <a:endParaRPr lang="en-US" sz="4000" dirty="0">
              <a:solidFill>
                <a:srgbClr val="FFFF00"/>
              </a:solidFill>
            </a:endParaRPr>
          </a:p>
        </p:txBody>
      </p:sp>
    </p:spTree>
  </p:cSld>
  <p:clrMapOvr>
    <a:masterClrMapping/>
  </p:clrMapOvr>
  <p:transition>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noAutofit/>
          </a:bodyPr>
          <a:lstStyle/>
          <a:p>
            <a:r>
              <a:rPr lang="en-US" sz="3600" dirty="0" smtClean="0">
                <a:solidFill>
                  <a:srgbClr val="FFFF00"/>
                </a:solidFill>
              </a:rPr>
              <a:t>Obtain waveform at end of normal breath-out</a:t>
            </a:r>
            <a:endParaRPr lang="en-US" sz="3600" dirty="0">
              <a:solidFill>
                <a:srgbClr val="FFFF00"/>
              </a:solidFill>
            </a:endParaRPr>
          </a:p>
        </p:txBody>
      </p:sp>
      <p:pic>
        <p:nvPicPr>
          <p:cNvPr id="24578" name="Picture 2"/>
          <p:cNvPicPr>
            <a:picLocks noChangeAspect="1" noChangeArrowheads="1"/>
          </p:cNvPicPr>
          <p:nvPr/>
        </p:nvPicPr>
        <p:blipFill>
          <a:blip r:embed="rId2"/>
          <a:srcRect/>
          <a:stretch>
            <a:fillRect/>
          </a:stretch>
        </p:blipFill>
        <p:spPr bwMode="auto">
          <a:xfrm>
            <a:off x="304800" y="1219200"/>
            <a:ext cx="8501063" cy="5486400"/>
          </a:xfrm>
          <a:prstGeom prst="rect">
            <a:avLst/>
          </a:prstGeom>
          <a:noFill/>
          <a:ln w="9525">
            <a:noFill/>
            <a:miter lim="800000"/>
            <a:headEnd/>
            <a:tailEnd/>
          </a:ln>
          <a:effectLst/>
        </p:spPr>
      </p:pic>
    </p:spTree>
  </p:cSld>
  <p:clrMapOvr>
    <a:masterClrMapping/>
  </p:clrMapOvr>
  <p:transition>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sz="3600" dirty="0" smtClean="0">
                <a:solidFill>
                  <a:srgbClr val="FFFF00"/>
                </a:solidFill>
              </a:rPr>
              <a:t>Normal pulsed doppler of portal vein</a:t>
            </a:r>
            <a:endParaRPr lang="en-US" sz="3600" dirty="0">
              <a:solidFill>
                <a:srgbClr val="FFFF00"/>
              </a:solidFill>
            </a:endParaRPr>
          </a:p>
        </p:txBody>
      </p:sp>
      <p:sp>
        <p:nvSpPr>
          <p:cNvPr id="7" name="Content Placeholder 6"/>
          <p:cNvSpPr>
            <a:spLocks noGrp="1"/>
          </p:cNvSpPr>
          <p:nvPr>
            <p:ph idx="1"/>
          </p:nvPr>
        </p:nvSpPr>
        <p:spPr>
          <a:xfrm>
            <a:off x="457200" y="4343400"/>
            <a:ext cx="8229600" cy="2286000"/>
          </a:xfrm>
          <a:solidFill>
            <a:srgbClr val="FFFF00"/>
          </a:solidFill>
        </p:spPr>
        <p:txBody>
          <a:bodyPr>
            <a:normAutofit/>
          </a:bodyPr>
          <a:lstStyle/>
          <a:p>
            <a:pPr>
              <a:lnSpc>
                <a:spcPct val="150000"/>
              </a:lnSpc>
            </a:pPr>
            <a:r>
              <a:rPr lang="en-US" sz="2400" dirty="0" smtClean="0">
                <a:solidFill>
                  <a:schemeClr val="bg1"/>
                </a:solidFill>
              </a:rPr>
              <a:t>Sample gate placed in middle of portal vein.</a:t>
            </a:r>
          </a:p>
          <a:p>
            <a:pPr>
              <a:lnSpc>
                <a:spcPct val="150000"/>
              </a:lnSpc>
            </a:pPr>
            <a:r>
              <a:rPr lang="en-US" sz="2400" dirty="0" smtClean="0">
                <a:solidFill>
                  <a:schemeClr val="bg1"/>
                </a:solidFill>
              </a:rPr>
              <a:t>Width of sample gate approximately half the lumen.</a:t>
            </a:r>
          </a:p>
          <a:p>
            <a:pPr>
              <a:lnSpc>
                <a:spcPct val="150000"/>
              </a:lnSpc>
            </a:pPr>
            <a:r>
              <a:rPr lang="en-US" sz="2400" dirty="0" smtClean="0">
                <a:solidFill>
                  <a:schemeClr val="bg1"/>
                </a:solidFill>
              </a:rPr>
              <a:t>Pulsed Doppler obtained at end of normal breath out.</a:t>
            </a:r>
            <a:endParaRPr lang="en-US" sz="2400" dirty="0">
              <a:solidFill>
                <a:schemeClr val="bg1"/>
              </a:solidFill>
            </a:endParaRPr>
          </a:p>
        </p:txBody>
      </p:sp>
      <p:pic>
        <p:nvPicPr>
          <p:cNvPr id="1026" name="Picture 2"/>
          <p:cNvPicPr>
            <a:picLocks noChangeAspect="1" noChangeArrowheads="1"/>
          </p:cNvPicPr>
          <p:nvPr/>
        </p:nvPicPr>
        <p:blipFill>
          <a:blip r:embed="rId2"/>
          <a:srcRect/>
          <a:stretch>
            <a:fillRect/>
          </a:stretch>
        </p:blipFill>
        <p:spPr bwMode="auto">
          <a:xfrm>
            <a:off x="1981200" y="1143000"/>
            <a:ext cx="5029200" cy="3328988"/>
          </a:xfrm>
          <a:prstGeom prst="rect">
            <a:avLst/>
          </a:prstGeom>
          <a:noFill/>
          <a:ln w="9525">
            <a:noFill/>
            <a:miter lim="800000"/>
            <a:headEnd/>
            <a:tailEnd/>
          </a:ln>
          <a:effectLst/>
        </p:spPr>
      </p:pic>
    </p:spTree>
  </p:cSld>
  <p:clrMapOvr>
    <a:masterClrMapping/>
  </p:clrMapOvr>
  <p:transition>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rgbClr val="FFFF00"/>
                </a:solidFill>
              </a:rPr>
              <a:t>Measurement of portal vein velocity</a:t>
            </a:r>
            <a:endParaRPr lang="en-US" sz="3600" dirty="0">
              <a:solidFill>
                <a:srgbClr val="FFFF00"/>
              </a:solidFill>
            </a:endParaRPr>
          </a:p>
        </p:txBody>
      </p:sp>
      <p:pic>
        <p:nvPicPr>
          <p:cNvPr id="2050" name="Picture 2"/>
          <p:cNvPicPr>
            <a:picLocks noChangeAspect="1" noChangeArrowheads="1"/>
          </p:cNvPicPr>
          <p:nvPr/>
        </p:nvPicPr>
        <p:blipFill>
          <a:blip r:embed="rId2"/>
          <a:srcRect/>
          <a:stretch>
            <a:fillRect/>
          </a:stretch>
        </p:blipFill>
        <p:spPr bwMode="auto">
          <a:xfrm>
            <a:off x="76200" y="1600200"/>
            <a:ext cx="8929688" cy="5157788"/>
          </a:xfrm>
          <a:prstGeom prst="rect">
            <a:avLst/>
          </a:prstGeom>
          <a:noFill/>
          <a:ln w="9525">
            <a:noFill/>
            <a:miter lim="800000"/>
            <a:headEnd/>
            <a:tailEnd/>
          </a:ln>
          <a:effectLst/>
        </p:spPr>
      </p:pic>
    </p:spTree>
  </p:cSld>
  <p:clrMapOvr>
    <a:masterClrMapping/>
  </p:clrMapOvr>
  <p:transition>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FF00"/>
                </a:solidFill>
              </a:rPr>
              <a:t>Normal Portal Vein</a:t>
            </a:r>
            <a:endParaRPr lang="en-US" sz="3600" dirty="0">
              <a:solidFill>
                <a:srgbClr val="FFFF00"/>
              </a:solidFill>
            </a:endParaRPr>
          </a:p>
        </p:txBody>
      </p:sp>
      <p:sp>
        <p:nvSpPr>
          <p:cNvPr id="3" name="Content Placeholder 2"/>
          <p:cNvSpPr>
            <a:spLocks noGrp="1"/>
          </p:cNvSpPr>
          <p:nvPr>
            <p:ph idx="1"/>
          </p:nvPr>
        </p:nvSpPr>
        <p:spPr>
          <a:xfrm>
            <a:off x="457200" y="1600200"/>
            <a:ext cx="8229600" cy="4038600"/>
          </a:xfrm>
          <a:solidFill>
            <a:schemeClr val="bg1"/>
          </a:solidFill>
        </p:spPr>
        <p:txBody>
          <a:bodyPr>
            <a:normAutofit/>
          </a:bodyPr>
          <a:lstStyle/>
          <a:p>
            <a:pPr>
              <a:buNone/>
            </a:pPr>
            <a:r>
              <a:rPr lang="en-US" sz="2400" dirty="0" smtClean="0">
                <a:solidFill>
                  <a:srgbClr val="000099"/>
                </a:solidFill>
              </a:rPr>
              <a:t>Diameter: </a:t>
            </a:r>
            <a:r>
              <a:rPr lang="en-US" sz="2000" dirty="0" smtClean="0"/>
              <a:t>Upper limit of normal in fasting state: 13-14mm</a:t>
            </a:r>
          </a:p>
          <a:p>
            <a:pPr>
              <a:buNone/>
            </a:pPr>
            <a:r>
              <a:rPr lang="en-US" sz="2000" dirty="0" smtClean="0"/>
              <a:t>                       Age related variation add 1 for every 10 years after 60years.</a:t>
            </a:r>
          </a:p>
          <a:p>
            <a:pPr>
              <a:buNone/>
            </a:pPr>
            <a:r>
              <a:rPr lang="en-US" sz="2000" dirty="0" smtClean="0"/>
              <a:t>                       &gt; 20-30% increase with food and inspiration.</a:t>
            </a:r>
          </a:p>
          <a:p>
            <a:pPr>
              <a:buNone/>
            </a:pPr>
            <a:r>
              <a:rPr lang="en-US" sz="2400" dirty="0" smtClean="0">
                <a:solidFill>
                  <a:srgbClr val="000099"/>
                </a:solidFill>
              </a:rPr>
              <a:t>Flow Direction: </a:t>
            </a:r>
            <a:r>
              <a:rPr lang="en-US" sz="2000" dirty="0" smtClean="0"/>
              <a:t>Towards liver (hepatopetal)</a:t>
            </a:r>
          </a:p>
          <a:p>
            <a:pPr>
              <a:buNone/>
            </a:pPr>
            <a:r>
              <a:rPr lang="en-US" sz="2000" dirty="0" smtClean="0"/>
              <a:t>                                  Through entire cardiac cycle.</a:t>
            </a:r>
          </a:p>
          <a:p>
            <a:pPr>
              <a:buNone/>
            </a:pPr>
            <a:r>
              <a:rPr lang="en-US" sz="2400" dirty="0" smtClean="0">
                <a:solidFill>
                  <a:srgbClr val="000099"/>
                </a:solidFill>
              </a:rPr>
              <a:t>Velocity:     </a:t>
            </a:r>
            <a:r>
              <a:rPr lang="en-US" sz="2000" dirty="0" smtClean="0"/>
              <a:t>Varies greatly </a:t>
            </a:r>
          </a:p>
          <a:p>
            <a:pPr>
              <a:buNone/>
            </a:pPr>
            <a:r>
              <a:rPr lang="en-US" sz="2000" dirty="0" smtClean="0"/>
              <a:t>                         Mean Velocity : 15-18 cm/sec</a:t>
            </a:r>
          </a:p>
          <a:p>
            <a:pPr>
              <a:buNone/>
            </a:pPr>
            <a:r>
              <a:rPr lang="en-US" sz="2000" dirty="0" smtClean="0"/>
              <a:t>                         Varies with cardiac and respiration activity undulating                 appearance of   waveform</a:t>
            </a:r>
          </a:p>
          <a:p>
            <a:pPr>
              <a:buNone/>
            </a:pPr>
            <a:r>
              <a:rPr lang="en-US" sz="2000" dirty="0" smtClean="0"/>
              <a:t>                                 </a:t>
            </a:r>
            <a:endParaRPr lang="en-US" sz="2000" dirty="0"/>
          </a:p>
        </p:txBody>
      </p:sp>
    </p:spTree>
  </p:cSld>
  <p:clrMapOvr>
    <a:masterClrMapping/>
  </p:clrMapOvr>
  <p:transition>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612"/>
            <a:ext cx="9144000" cy="1143000"/>
          </a:xfrm>
        </p:spPr>
        <p:txBody>
          <a:bodyPr>
            <a:normAutofit/>
          </a:bodyPr>
          <a:lstStyle/>
          <a:p>
            <a:r>
              <a:rPr lang="en-US" sz="3600" dirty="0" smtClean="0">
                <a:solidFill>
                  <a:sysClr val="windowText" lastClr="000000"/>
                </a:solidFill>
                <a:latin typeface="Calibri" pitchFamily="34" charset="0"/>
              </a:rPr>
              <a:t>Cirrhosis &amp; PHT / Portal vein flow</a:t>
            </a:r>
            <a:endParaRPr lang="en-US" sz="3600" dirty="0">
              <a:solidFill>
                <a:sysClr val="windowText" lastClr="000000"/>
              </a:solidFill>
              <a:latin typeface="Calibri" pitchFamily="34" charset="0"/>
            </a:endParaRPr>
          </a:p>
        </p:txBody>
      </p:sp>
      <p:grpSp>
        <p:nvGrpSpPr>
          <p:cNvPr id="3" name="Group 11"/>
          <p:cNvGrpSpPr/>
          <p:nvPr/>
        </p:nvGrpSpPr>
        <p:grpSpPr>
          <a:xfrm>
            <a:off x="428596" y="1928802"/>
            <a:ext cx="2386013" cy="2000264"/>
            <a:chOff x="500034" y="1785916"/>
            <a:chExt cx="2386013" cy="2000264"/>
          </a:xfrm>
        </p:grpSpPr>
        <p:pic>
          <p:nvPicPr>
            <p:cNvPr id="787458" name="Picture 2"/>
            <p:cNvPicPr>
              <a:picLocks noChangeAspect="1" noChangeArrowheads="1"/>
            </p:cNvPicPr>
            <p:nvPr/>
          </p:nvPicPr>
          <p:blipFill>
            <a:blip r:embed="rId2" cstate="print"/>
            <a:srcRect/>
            <a:stretch>
              <a:fillRect/>
            </a:stretch>
          </p:blipFill>
          <p:spPr bwMode="auto">
            <a:xfrm>
              <a:off x="500034" y="2285992"/>
              <a:ext cx="2386013" cy="1500188"/>
            </a:xfrm>
            <a:prstGeom prst="rect">
              <a:avLst/>
            </a:prstGeom>
            <a:noFill/>
            <a:ln w="19050">
              <a:solidFill>
                <a:srgbClr val="3333FF"/>
              </a:solidFill>
              <a:miter lim="800000"/>
              <a:headEnd/>
              <a:tailEnd/>
            </a:ln>
            <a:effectLst/>
          </p:spPr>
        </p:pic>
        <p:sp>
          <p:nvSpPr>
            <p:cNvPr id="6" name="TextBox 5"/>
            <p:cNvSpPr txBox="1"/>
            <p:nvPr/>
          </p:nvSpPr>
          <p:spPr>
            <a:xfrm>
              <a:off x="500034" y="1785916"/>
              <a:ext cx="2357454" cy="461665"/>
            </a:xfrm>
            <a:prstGeom prst="rect">
              <a:avLst/>
            </a:prstGeom>
            <a:solidFill>
              <a:schemeClr val="tx1"/>
            </a:solidFill>
          </p:spPr>
          <p:txBody>
            <a:bodyPr wrap="square" rtlCol="0">
              <a:spAutoFit/>
            </a:bodyPr>
            <a:lstStyle/>
            <a:p>
              <a:r>
                <a:rPr lang="en-US" sz="2400" b="1" dirty="0" smtClean="0">
                  <a:solidFill>
                    <a:schemeClr val="bg1"/>
                  </a:solidFill>
                </a:rPr>
                <a:t>Normal flow</a:t>
              </a:r>
              <a:endParaRPr lang="en-US" sz="2400" b="1" dirty="0">
                <a:solidFill>
                  <a:schemeClr val="bg1"/>
                </a:solidFill>
              </a:endParaRPr>
            </a:p>
          </p:txBody>
        </p:sp>
      </p:grpSp>
      <p:sp>
        <p:nvSpPr>
          <p:cNvPr id="9" name="Rectangle 8"/>
          <p:cNvSpPr/>
          <p:nvPr/>
        </p:nvSpPr>
        <p:spPr>
          <a:xfrm>
            <a:off x="0" y="6417254"/>
            <a:ext cx="9144000" cy="369332"/>
          </a:xfrm>
          <a:prstGeom prst="rect">
            <a:avLst/>
          </a:prstGeom>
        </p:spPr>
        <p:txBody>
          <a:bodyPr wrap="square">
            <a:spAutoFit/>
          </a:bodyPr>
          <a:lstStyle/>
          <a:p>
            <a:r>
              <a:rPr lang="en-US" sz="1800" dirty="0" smtClean="0">
                <a:solidFill>
                  <a:schemeClr val="bg1"/>
                </a:solidFill>
              </a:rPr>
              <a:t>Kok Th et al. Scand J Gastroenterol 1999 ; 34 (Suppl 230) : 82 – 88.</a:t>
            </a:r>
            <a:endParaRPr lang="en-US" sz="1800" dirty="0">
              <a:solidFill>
                <a:schemeClr val="bg1"/>
              </a:solidFill>
            </a:endParaRPr>
          </a:p>
        </p:txBody>
      </p:sp>
      <p:grpSp>
        <p:nvGrpSpPr>
          <p:cNvPr id="4" name="Group 16"/>
          <p:cNvGrpSpPr/>
          <p:nvPr/>
        </p:nvGrpSpPr>
        <p:grpSpPr>
          <a:xfrm>
            <a:off x="6215106" y="1895765"/>
            <a:ext cx="2857488" cy="3991437"/>
            <a:chOff x="6215106" y="1895765"/>
            <a:chExt cx="2857488" cy="3991437"/>
          </a:xfrm>
        </p:grpSpPr>
        <p:grpSp>
          <p:nvGrpSpPr>
            <p:cNvPr id="5" name="Group 10"/>
            <p:cNvGrpSpPr/>
            <p:nvPr/>
          </p:nvGrpSpPr>
          <p:grpSpPr>
            <a:xfrm>
              <a:off x="6500826" y="1895765"/>
              <a:ext cx="2357454" cy="2033301"/>
              <a:chOff x="6500826" y="1754593"/>
              <a:chExt cx="2357454" cy="2033301"/>
            </a:xfrm>
          </p:grpSpPr>
          <p:pic>
            <p:nvPicPr>
              <p:cNvPr id="787460" name="Picture 4"/>
              <p:cNvPicPr>
                <a:picLocks noChangeAspect="1" noChangeArrowheads="1"/>
              </p:cNvPicPr>
              <p:nvPr/>
            </p:nvPicPr>
            <p:blipFill>
              <a:blip r:embed="rId3" cstate="print"/>
              <a:srcRect/>
              <a:stretch>
                <a:fillRect/>
              </a:stretch>
            </p:blipFill>
            <p:spPr bwMode="auto">
              <a:xfrm>
                <a:off x="6506176" y="2285992"/>
                <a:ext cx="2280666" cy="1501902"/>
              </a:xfrm>
              <a:prstGeom prst="rect">
                <a:avLst/>
              </a:prstGeom>
              <a:noFill/>
              <a:ln w="19050">
                <a:solidFill>
                  <a:srgbClr val="3333FF"/>
                </a:solidFill>
                <a:miter lim="800000"/>
                <a:headEnd/>
                <a:tailEnd/>
              </a:ln>
              <a:effectLst/>
            </p:spPr>
          </p:pic>
          <p:sp>
            <p:nvSpPr>
              <p:cNvPr id="8" name="TextBox 7"/>
              <p:cNvSpPr txBox="1"/>
              <p:nvPr/>
            </p:nvSpPr>
            <p:spPr>
              <a:xfrm>
                <a:off x="6500826" y="1754593"/>
                <a:ext cx="2357454" cy="461665"/>
              </a:xfrm>
              <a:prstGeom prst="rect">
                <a:avLst/>
              </a:prstGeom>
              <a:solidFill>
                <a:schemeClr val="tx1"/>
              </a:solidFill>
            </p:spPr>
            <p:txBody>
              <a:bodyPr wrap="square" rtlCol="0">
                <a:spAutoFit/>
              </a:bodyPr>
              <a:lstStyle/>
              <a:p>
                <a:r>
                  <a:rPr lang="en-US" sz="2400" b="1" dirty="0" smtClean="0">
                    <a:solidFill>
                      <a:schemeClr val="bg1"/>
                    </a:solidFill>
                  </a:rPr>
                  <a:t>Reversed flow</a:t>
                </a:r>
                <a:endParaRPr lang="en-US" sz="2400" b="1" dirty="0">
                  <a:solidFill>
                    <a:schemeClr val="bg1"/>
                  </a:solidFill>
                </a:endParaRPr>
              </a:p>
            </p:txBody>
          </p:sp>
        </p:grpSp>
        <p:sp>
          <p:nvSpPr>
            <p:cNvPr id="13" name="Rectangle 12"/>
            <p:cNvSpPr/>
            <p:nvPr/>
          </p:nvSpPr>
          <p:spPr>
            <a:xfrm>
              <a:off x="6215106" y="4009765"/>
              <a:ext cx="2857488" cy="1877437"/>
            </a:xfrm>
            <a:prstGeom prst="rect">
              <a:avLst/>
            </a:prstGeom>
            <a:solidFill>
              <a:srgbClr val="FFFF99"/>
            </a:solidFill>
          </p:spPr>
          <p:txBody>
            <a:bodyPr wrap="square">
              <a:spAutoFit/>
            </a:bodyPr>
            <a:lstStyle/>
            <a:p>
              <a:pPr marL="342900" indent="-342900">
                <a:spcBef>
                  <a:spcPts val="1200"/>
                </a:spcBef>
                <a:buFont typeface="Arial" pitchFamily="34" charset="0"/>
                <a:buChar char="•"/>
              </a:pPr>
              <a:r>
                <a:rPr lang="en-US" sz="2400" dirty="0" smtClean="0">
                  <a:solidFill>
                    <a:schemeClr val="bg1"/>
                  </a:solidFill>
                </a:rPr>
                <a:t>Advanced PHT</a:t>
              </a:r>
            </a:p>
            <a:p>
              <a:pPr marL="342900" indent="-342900">
                <a:spcBef>
                  <a:spcPts val="1200"/>
                </a:spcBef>
                <a:buFont typeface="Arial" pitchFamily="34" charset="0"/>
                <a:buChar char="•"/>
              </a:pPr>
              <a:r>
                <a:rPr lang="en-US" sz="2400" dirty="0" smtClean="0">
                  <a:solidFill>
                    <a:schemeClr val="bg1"/>
                  </a:solidFill>
                </a:rPr>
                <a:t>Porto-systemic shunt</a:t>
              </a:r>
            </a:p>
            <a:p>
              <a:pPr marL="342900" indent="-342900">
                <a:spcBef>
                  <a:spcPts val="1200"/>
                </a:spcBef>
                <a:buFont typeface="Arial" pitchFamily="34" charset="0"/>
                <a:buChar char="•"/>
              </a:pPr>
              <a:r>
                <a:rPr lang="en-US" sz="2400" dirty="0" smtClean="0">
                  <a:solidFill>
                    <a:schemeClr val="bg1"/>
                  </a:solidFill>
                </a:rPr>
                <a:t>SOS</a:t>
              </a:r>
              <a:endParaRPr lang="en-US" sz="2400" dirty="0">
                <a:solidFill>
                  <a:schemeClr val="bg1"/>
                </a:solidFill>
              </a:endParaRPr>
            </a:p>
          </p:txBody>
        </p:sp>
      </p:grpSp>
      <p:grpSp>
        <p:nvGrpSpPr>
          <p:cNvPr id="10" name="Group 14"/>
          <p:cNvGrpSpPr/>
          <p:nvPr/>
        </p:nvGrpSpPr>
        <p:grpSpPr>
          <a:xfrm>
            <a:off x="3286116" y="1928802"/>
            <a:ext cx="2714644" cy="4020577"/>
            <a:chOff x="3286116" y="1928802"/>
            <a:chExt cx="2714644" cy="4020577"/>
          </a:xfrm>
        </p:grpSpPr>
        <p:grpSp>
          <p:nvGrpSpPr>
            <p:cNvPr id="11" name="Group 9"/>
            <p:cNvGrpSpPr/>
            <p:nvPr/>
          </p:nvGrpSpPr>
          <p:grpSpPr>
            <a:xfrm>
              <a:off x="3428992" y="1928802"/>
              <a:ext cx="2357454" cy="2000264"/>
              <a:chOff x="3500430" y="2071678"/>
              <a:chExt cx="2357454" cy="2000264"/>
            </a:xfrm>
          </p:grpSpPr>
          <p:pic>
            <p:nvPicPr>
              <p:cNvPr id="787459" name="Picture 3"/>
              <p:cNvPicPr>
                <a:picLocks noChangeAspect="1" noChangeArrowheads="1"/>
              </p:cNvPicPr>
              <p:nvPr/>
            </p:nvPicPr>
            <p:blipFill>
              <a:blip r:embed="rId4" cstate="print"/>
              <a:srcRect/>
              <a:stretch>
                <a:fillRect/>
              </a:stretch>
            </p:blipFill>
            <p:spPr bwMode="auto">
              <a:xfrm>
                <a:off x="3571868" y="2563563"/>
                <a:ext cx="2227326" cy="1508379"/>
              </a:xfrm>
              <a:prstGeom prst="rect">
                <a:avLst/>
              </a:prstGeom>
              <a:noFill/>
              <a:ln w="19050">
                <a:solidFill>
                  <a:srgbClr val="3333FF"/>
                </a:solidFill>
                <a:miter lim="800000"/>
                <a:headEnd/>
                <a:tailEnd/>
              </a:ln>
              <a:effectLst/>
            </p:spPr>
          </p:pic>
          <p:sp>
            <p:nvSpPr>
              <p:cNvPr id="7" name="TextBox 6"/>
              <p:cNvSpPr txBox="1"/>
              <p:nvPr/>
            </p:nvSpPr>
            <p:spPr>
              <a:xfrm>
                <a:off x="3500430" y="2071678"/>
                <a:ext cx="2357454" cy="461665"/>
              </a:xfrm>
              <a:prstGeom prst="rect">
                <a:avLst/>
              </a:prstGeom>
              <a:solidFill>
                <a:schemeClr val="tx1"/>
              </a:solidFill>
            </p:spPr>
            <p:txBody>
              <a:bodyPr wrap="square" rtlCol="0">
                <a:spAutoFit/>
              </a:bodyPr>
              <a:lstStyle/>
              <a:p>
                <a:r>
                  <a:rPr lang="en-US" sz="2400" b="1" dirty="0" smtClean="0">
                    <a:solidFill>
                      <a:schemeClr val="bg1"/>
                    </a:solidFill>
                  </a:rPr>
                  <a:t>To and fro flow</a:t>
                </a:r>
              </a:p>
            </p:txBody>
          </p:sp>
        </p:grpSp>
        <p:sp>
          <p:nvSpPr>
            <p:cNvPr id="14" name="Rectangle 13"/>
            <p:cNvSpPr/>
            <p:nvPr/>
          </p:nvSpPr>
          <p:spPr>
            <a:xfrm>
              <a:off x="3286116" y="4071942"/>
              <a:ext cx="2714644" cy="1877437"/>
            </a:xfrm>
            <a:prstGeom prst="rect">
              <a:avLst/>
            </a:prstGeom>
            <a:solidFill>
              <a:srgbClr val="FFFF99"/>
            </a:solidFill>
          </p:spPr>
          <p:txBody>
            <a:bodyPr wrap="square">
              <a:spAutoFit/>
            </a:bodyPr>
            <a:lstStyle/>
            <a:p>
              <a:pPr marL="342900" indent="-342900">
                <a:spcBef>
                  <a:spcPts val="1200"/>
                </a:spcBef>
                <a:buFont typeface="Arial" pitchFamily="34" charset="0"/>
                <a:buChar char="•"/>
              </a:pPr>
              <a:r>
                <a:rPr lang="en-US" sz="2400" dirty="0" smtClean="0">
                  <a:solidFill>
                    <a:schemeClr val="bg1"/>
                  </a:solidFill>
                </a:rPr>
                <a:t>Advanced PHT</a:t>
              </a:r>
            </a:p>
            <a:p>
              <a:pPr marL="342900" indent="-342900">
                <a:spcBef>
                  <a:spcPts val="1200"/>
                </a:spcBef>
                <a:buFont typeface="Arial" pitchFamily="34" charset="0"/>
                <a:buChar char="•"/>
              </a:pPr>
              <a:r>
                <a:rPr lang="en-US" sz="2400" dirty="0" smtClean="0">
                  <a:solidFill>
                    <a:schemeClr val="bg1"/>
                  </a:solidFill>
                </a:rPr>
                <a:t>Heart failure</a:t>
              </a:r>
            </a:p>
            <a:p>
              <a:pPr marL="342900" indent="-342900">
                <a:spcBef>
                  <a:spcPts val="1200"/>
                </a:spcBef>
                <a:buFont typeface="Arial" pitchFamily="34" charset="0"/>
                <a:buChar char="•"/>
              </a:pPr>
              <a:r>
                <a:rPr lang="en-US" sz="2400" dirty="0" smtClean="0">
                  <a:solidFill>
                    <a:schemeClr val="bg1"/>
                  </a:solidFill>
                </a:rPr>
                <a:t>Arterio-portal fistula</a:t>
              </a:r>
            </a:p>
          </p:txBody>
        </p:sp>
      </p:grpSp>
      <p:sp>
        <p:nvSpPr>
          <p:cNvPr id="17" name="Rectangle 16"/>
          <p:cNvSpPr/>
          <p:nvPr/>
        </p:nvSpPr>
        <p:spPr>
          <a:xfrm>
            <a:off x="2362200" y="5943600"/>
            <a:ext cx="4572000" cy="400110"/>
          </a:xfrm>
          <a:prstGeom prst="rect">
            <a:avLst/>
          </a:prstGeom>
        </p:spPr>
        <p:txBody>
          <a:bodyPr wrap="square">
            <a:spAutoFit/>
          </a:bodyPr>
          <a:lstStyle/>
          <a:p>
            <a:r>
              <a:rPr lang="en-US" sz="2000" b="1" dirty="0" smtClean="0">
                <a:solidFill>
                  <a:srgbClr val="FFFF00"/>
                </a:solidFill>
              </a:rPr>
              <a:t>SOS: Sinusoidal obstruction  syndrome</a:t>
            </a:r>
            <a:endParaRPr lang="en-US" sz="2000" b="1" dirty="0">
              <a:solidFill>
                <a:srgbClr val="FFFF00"/>
              </a:solidFill>
            </a:endParaRPr>
          </a:p>
        </p:txBody>
      </p:sp>
    </p:spTree>
    <p:extLst>
      <p:ext uri="{BB962C8B-B14F-4D97-AF65-F5344CB8AC3E}">
        <p14:creationId xmlns:p14="http://schemas.microsoft.com/office/powerpoint/2010/main" val="306485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1071570"/>
          </a:xfrm>
        </p:spPr>
        <p:txBody>
          <a:bodyPr>
            <a:normAutofit/>
          </a:bodyPr>
          <a:lstStyle/>
          <a:p>
            <a:r>
              <a:rPr lang="en-US" sz="3600" dirty="0" smtClean="0">
                <a:solidFill>
                  <a:sysClr val="windowText" lastClr="000000"/>
                </a:solidFill>
                <a:latin typeface="Calibri" pitchFamily="34" charset="0"/>
              </a:rPr>
              <a:t>Cirrhosis &amp; PHT / Diameter of portal vein</a:t>
            </a:r>
            <a:endParaRPr lang="en-US" sz="3600" dirty="0">
              <a:solidFill>
                <a:sysClr val="windowText" lastClr="000000"/>
              </a:solidFill>
              <a:latin typeface="Calibri" pitchFamily="34" charset="0"/>
            </a:endParaRPr>
          </a:p>
        </p:txBody>
      </p:sp>
      <p:sp>
        <p:nvSpPr>
          <p:cNvPr id="7" name="Rectangle 6"/>
          <p:cNvSpPr/>
          <p:nvPr/>
        </p:nvSpPr>
        <p:spPr>
          <a:xfrm>
            <a:off x="0" y="5786454"/>
            <a:ext cx="9144000" cy="1034129"/>
          </a:xfrm>
          <a:prstGeom prst="rect">
            <a:avLst/>
          </a:prstGeom>
        </p:spPr>
        <p:txBody>
          <a:bodyPr wrap="square">
            <a:spAutoFit/>
          </a:bodyPr>
          <a:lstStyle/>
          <a:p>
            <a:r>
              <a:rPr lang="en-US" sz="1800" baseline="30000" dirty="0" smtClean="0">
                <a:solidFill>
                  <a:schemeClr val="bg1"/>
                </a:solidFill>
              </a:rPr>
              <a:t>1 </a:t>
            </a:r>
            <a:r>
              <a:rPr lang="en-US" sz="1800" dirty="0" smtClean="0">
                <a:solidFill>
                  <a:schemeClr val="bg1"/>
                </a:solidFill>
              </a:rPr>
              <a:t>Weinreb J et al. Am J Roentgenol 1982 ; 139 : 497 – 499.</a:t>
            </a:r>
          </a:p>
          <a:p>
            <a:r>
              <a:rPr lang="en-US" sz="1800" baseline="30000" dirty="0" smtClean="0">
                <a:solidFill>
                  <a:schemeClr val="bg1"/>
                </a:solidFill>
              </a:rPr>
              <a:t>2 </a:t>
            </a:r>
            <a:r>
              <a:rPr lang="en-US" sz="1800" dirty="0" smtClean="0">
                <a:solidFill>
                  <a:schemeClr val="bg1"/>
                </a:solidFill>
              </a:rPr>
              <a:t>Goyal AK et al.  J Ultrasound Med 1990 ;  9 : 45 – 48.</a:t>
            </a:r>
          </a:p>
          <a:p>
            <a:r>
              <a:rPr lang="en-US" sz="1800" dirty="0" smtClean="0">
                <a:solidFill>
                  <a:schemeClr val="bg1"/>
                </a:solidFill>
              </a:rPr>
              <a:t>Robinson KA et al. Ultrasound Quarterly 2009 ; 25 : 3 – 13.</a:t>
            </a:r>
          </a:p>
        </p:txBody>
      </p:sp>
      <p:grpSp>
        <p:nvGrpSpPr>
          <p:cNvPr id="3" name="Group 11"/>
          <p:cNvGrpSpPr/>
          <p:nvPr/>
        </p:nvGrpSpPr>
        <p:grpSpPr>
          <a:xfrm>
            <a:off x="5286380" y="1214422"/>
            <a:ext cx="3714776" cy="4331459"/>
            <a:chOff x="5286380" y="1214422"/>
            <a:chExt cx="3714776" cy="4331459"/>
          </a:xfrm>
        </p:grpSpPr>
        <p:sp>
          <p:nvSpPr>
            <p:cNvPr id="5" name="Rectangle 4"/>
            <p:cNvSpPr/>
            <p:nvPr/>
          </p:nvSpPr>
          <p:spPr>
            <a:xfrm>
              <a:off x="5429256" y="4714884"/>
              <a:ext cx="3571900" cy="830997"/>
            </a:xfrm>
            <a:prstGeom prst="rect">
              <a:avLst/>
            </a:prstGeom>
            <a:solidFill>
              <a:schemeClr val="tx1"/>
            </a:solidFill>
          </p:spPr>
          <p:txBody>
            <a:bodyPr wrap="square">
              <a:spAutoFit/>
            </a:bodyPr>
            <a:lstStyle/>
            <a:p>
              <a:r>
                <a:rPr lang="en-US" sz="2400" dirty="0" smtClean="0">
                  <a:solidFill>
                    <a:schemeClr val="bg1"/>
                  </a:solidFill>
                </a:rPr>
                <a:t>Diameter: 16.9 mm</a:t>
              </a:r>
            </a:p>
            <a:p>
              <a:r>
                <a:rPr lang="en-US" sz="2400" dirty="0" smtClean="0">
                  <a:solidFill>
                    <a:schemeClr val="bg1"/>
                  </a:solidFill>
                </a:rPr>
                <a:t>Sign of portal hypertension</a:t>
              </a:r>
              <a:endParaRPr lang="en-US" sz="2400" dirty="0">
                <a:solidFill>
                  <a:schemeClr val="bg1"/>
                </a:solidFill>
              </a:endParaRPr>
            </a:p>
          </p:txBody>
        </p:sp>
        <p:grpSp>
          <p:nvGrpSpPr>
            <p:cNvPr id="4" name="Group 12"/>
            <p:cNvGrpSpPr/>
            <p:nvPr/>
          </p:nvGrpSpPr>
          <p:grpSpPr>
            <a:xfrm>
              <a:off x="5286380" y="1214422"/>
              <a:ext cx="3714776" cy="3472628"/>
              <a:chOff x="5286380" y="1214422"/>
              <a:chExt cx="3714776" cy="3472628"/>
            </a:xfrm>
          </p:grpSpPr>
          <p:sp>
            <p:nvSpPr>
              <p:cNvPr id="6" name="Rectangle 5"/>
              <p:cNvSpPr/>
              <p:nvPr/>
            </p:nvSpPr>
            <p:spPr>
              <a:xfrm>
                <a:off x="5286380" y="1214422"/>
                <a:ext cx="3714776" cy="461665"/>
              </a:xfrm>
              <a:prstGeom prst="rect">
                <a:avLst/>
              </a:prstGeom>
              <a:solidFill>
                <a:schemeClr val="bg1"/>
              </a:solidFill>
            </p:spPr>
            <p:txBody>
              <a:bodyPr wrap="square">
                <a:spAutoFit/>
              </a:bodyPr>
              <a:lstStyle/>
              <a:p>
                <a:r>
                  <a:rPr lang="en-US" sz="2400" b="1" dirty="0" smtClean="0"/>
                  <a:t>Longitudinal view of MPV</a:t>
                </a:r>
              </a:p>
            </p:txBody>
          </p:sp>
          <p:pic>
            <p:nvPicPr>
              <p:cNvPr id="1261572" name="Picture 4"/>
              <p:cNvPicPr>
                <a:picLocks noChangeAspect="1" noChangeArrowheads="1"/>
              </p:cNvPicPr>
              <p:nvPr/>
            </p:nvPicPr>
            <p:blipFill>
              <a:blip r:embed="rId2" cstate="print">
                <a:lum bright="8000"/>
              </a:blip>
              <a:srcRect/>
              <a:stretch>
                <a:fillRect/>
              </a:stretch>
            </p:blipFill>
            <p:spPr bwMode="auto">
              <a:xfrm>
                <a:off x="5420136" y="1714488"/>
                <a:ext cx="3438144" cy="2972562"/>
              </a:xfrm>
              <a:prstGeom prst="rect">
                <a:avLst/>
              </a:prstGeom>
              <a:noFill/>
              <a:ln w="19050">
                <a:solidFill>
                  <a:schemeClr val="bg1"/>
                </a:solidFill>
                <a:miter lim="800000"/>
                <a:headEnd/>
                <a:tailEnd/>
              </a:ln>
              <a:effectLst/>
            </p:spPr>
          </p:pic>
        </p:grpSp>
      </p:grpSp>
      <p:sp>
        <p:nvSpPr>
          <p:cNvPr id="10" name="Rectangle 9"/>
          <p:cNvSpPr/>
          <p:nvPr/>
        </p:nvSpPr>
        <p:spPr>
          <a:xfrm>
            <a:off x="214282" y="1714488"/>
            <a:ext cx="5072098" cy="1769715"/>
          </a:xfrm>
          <a:prstGeom prst="rect">
            <a:avLst/>
          </a:prstGeom>
          <a:solidFill>
            <a:srgbClr val="FFFF99"/>
          </a:solidFill>
          <a:ln w="19050">
            <a:solidFill>
              <a:schemeClr val="bg1"/>
            </a:solidFill>
          </a:ln>
        </p:spPr>
        <p:txBody>
          <a:bodyPr wrap="square">
            <a:spAutoFit/>
          </a:bodyPr>
          <a:lstStyle/>
          <a:p>
            <a:pPr algn="l">
              <a:spcBef>
                <a:spcPts val="600"/>
              </a:spcBef>
            </a:pPr>
            <a:endParaRPr lang="en-US" sz="300" dirty="0" smtClean="0"/>
          </a:p>
          <a:p>
            <a:pPr>
              <a:spcBef>
                <a:spcPts val="600"/>
              </a:spcBef>
            </a:pPr>
            <a:r>
              <a:rPr lang="en-US" sz="2400" dirty="0" smtClean="0"/>
              <a:t> </a:t>
            </a:r>
            <a:r>
              <a:rPr lang="en-US" sz="2400" b="1" dirty="0" smtClean="0">
                <a:solidFill>
                  <a:srgbClr val="FF0000"/>
                </a:solidFill>
              </a:rPr>
              <a:t>Contoversy on normal PV diameter </a:t>
            </a:r>
          </a:p>
          <a:p>
            <a:pPr algn="l">
              <a:spcBef>
                <a:spcPts val="600"/>
              </a:spcBef>
            </a:pPr>
            <a:endParaRPr lang="en-US" sz="300" dirty="0" smtClean="0">
              <a:solidFill>
                <a:srgbClr val="FF0000"/>
              </a:solidFill>
            </a:endParaRPr>
          </a:p>
          <a:p>
            <a:pPr algn="l">
              <a:spcBef>
                <a:spcPts val="600"/>
              </a:spcBef>
            </a:pPr>
            <a:r>
              <a:rPr lang="en-US" sz="2400" dirty="0" smtClean="0">
                <a:solidFill>
                  <a:srgbClr val="FF0000"/>
                </a:solidFill>
              </a:rPr>
              <a:t>     Up to 13 mm in one study</a:t>
            </a:r>
            <a:r>
              <a:rPr lang="en-US" sz="2400" baseline="30000" dirty="0" smtClean="0">
                <a:solidFill>
                  <a:srgbClr val="FF0000"/>
                </a:solidFill>
              </a:rPr>
              <a:t>1</a:t>
            </a:r>
            <a:endParaRPr lang="en-US" sz="2400" dirty="0" smtClean="0">
              <a:solidFill>
                <a:srgbClr val="FF0000"/>
              </a:solidFill>
            </a:endParaRPr>
          </a:p>
          <a:p>
            <a:pPr algn="l">
              <a:spcBef>
                <a:spcPts val="600"/>
              </a:spcBef>
            </a:pPr>
            <a:r>
              <a:rPr lang="en-US" sz="2400" dirty="0" smtClean="0">
                <a:solidFill>
                  <a:srgbClr val="FF0000"/>
                </a:solidFill>
              </a:rPr>
              <a:t>     Up to 16 mm in another study</a:t>
            </a:r>
            <a:r>
              <a:rPr lang="en-US" sz="2400" baseline="30000" dirty="0" smtClean="0">
                <a:solidFill>
                  <a:srgbClr val="FF0000"/>
                </a:solidFill>
              </a:rPr>
              <a:t>2</a:t>
            </a:r>
          </a:p>
          <a:p>
            <a:pPr algn="l">
              <a:spcBef>
                <a:spcPts val="600"/>
              </a:spcBef>
            </a:pPr>
            <a:endParaRPr lang="en-US" sz="300" dirty="0" smtClean="0">
              <a:solidFill>
                <a:srgbClr val="FF0000"/>
              </a:solidFill>
            </a:endParaRPr>
          </a:p>
        </p:txBody>
      </p:sp>
      <p:sp>
        <p:nvSpPr>
          <p:cNvPr id="11" name="Rectangle 10"/>
          <p:cNvSpPr/>
          <p:nvPr/>
        </p:nvSpPr>
        <p:spPr>
          <a:xfrm>
            <a:off x="214282" y="3357562"/>
            <a:ext cx="5072098" cy="1323439"/>
          </a:xfrm>
          <a:prstGeom prst="rect">
            <a:avLst/>
          </a:prstGeom>
          <a:solidFill>
            <a:srgbClr val="FFFF00"/>
          </a:solidFill>
          <a:ln w="19050">
            <a:solidFill>
              <a:schemeClr val="bg1"/>
            </a:solidFill>
          </a:ln>
        </p:spPr>
        <p:txBody>
          <a:bodyPr wrap="square">
            <a:spAutoFit/>
          </a:bodyPr>
          <a:lstStyle/>
          <a:p>
            <a:pPr algn="l">
              <a:spcBef>
                <a:spcPts val="600"/>
              </a:spcBef>
            </a:pPr>
            <a:endParaRPr lang="en-US" sz="300" dirty="0" smtClean="0"/>
          </a:p>
          <a:p>
            <a:pPr algn="l">
              <a:spcBef>
                <a:spcPts val="600"/>
              </a:spcBef>
            </a:pPr>
            <a:r>
              <a:rPr lang="en-US" sz="2400" dirty="0" smtClean="0"/>
              <a:t> </a:t>
            </a:r>
            <a:r>
              <a:rPr lang="en-US" sz="2400" dirty="0" smtClean="0">
                <a:solidFill>
                  <a:srgbClr val="FF0000"/>
                </a:solidFill>
              </a:rPr>
              <a:t>Unusual large PV: sign of PHT</a:t>
            </a:r>
          </a:p>
          <a:p>
            <a:pPr algn="l">
              <a:spcBef>
                <a:spcPts val="600"/>
              </a:spcBef>
            </a:pPr>
            <a:endParaRPr lang="en-US" sz="300" dirty="0" smtClean="0">
              <a:solidFill>
                <a:srgbClr val="FF0000"/>
              </a:solidFill>
            </a:endParaRPr>
          </a:p>
          <a:p>
            <a:pPr algn="l">
              <a:spcBef>
                <a:spcPts val="600"/>
              </a:spcBef>
            </a:pPr>
            <a:r>
              <a:rPr lang="en-US" sz="2400" dirty="0" smtClean="0">
                <a:solidFill>
                  <a:srgbClr val="FF0000"/>
                </a:solidFill>
              </a:rPr>
              <a:t> Normal PV size: does not exclude PHT</a:t>
            </a:r>
          </a:p>
          <a:p>
            <a:pPr algn="l">
              <a:spcBef>
                <a:spcPts val="600"/>
              </a:spcBef>
            </a:pPr>
            <a:r>
              <a:rPr lang="en-US" sz="600" dirty="0" smtClean="0">
                <a:solidFill>
                  <a:srgbClr val="FF0000"/>
                </a:solidFill>
              </a:rPr>
              <a:t> </a:t>
            </a:r>
            <a:endParaRPr lang="en-US" sz="300" dirty="0" smtClean="0">
              <a:solidFill>
                <a:srgbClr val="FF0000"/>
              </a:solidFill>
            </a:endParaRPr>
          </a:p>
        </p:txBody>
      </p:sp>
    </p:spTree>
    <p:extLst>
      <p:ext uri="{BB962C8B-B14F-4D97-AF65-F5344CB8AC3E}">
        <p14:creationId xmlns:p14="http://schemas.microsoft.com/office/powerpoint/2010/main" val="131701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7166"/>
            <a:ext cx="9144000" cy="928694"/>
          </a:xfrm>
        </p:spPr>
        <p:txBody>
          <a:bodyPr>
            <a:normAutofit/>
          </a:bodyPr>
          <a:lstStyle/>
          <a:p>
            <a:r>
              <a:rPr lang="en-US" sz="3600" dirty="0" smtClean="0">
                <a:solidFill>
                  <a:sysClr val="windowText" lastClr="000000"/>
                </a:solidFill>
                <a:latin typeface="Calibri" pitchFamily="34" charset="0"/>
              </a:rPr>
              <a:t>Cirrhosis &amp; PHT / Portal vein velocity</a:t>
            </a:r>
            <a:endParaRPr lang="en-US" sz="3600" dirty="0">
              <a:solidFill>
                <a:sysClr val="windowText" lastClr="000000"/>
              </a:solidFill>
              <a:latin typeface="Calibri" pitchFamily="34" charset="0"/>
            </a:endParaRPr>
          </a:p>
        </p:txBody>
      </p:sp>
      <p:sp>
        <p:nvSpPr>
          <p:cNvPr id="4" name="Rectangle 3"/>
          <p:cNvSpPr/>
          <p:nvPr/>
        </p:nvSpPr>
        <p:spPr>
          <a:xfrm>
            <a:off x="142844" y="3500438"/>
            <a:ext cx="5072098" cy="1559401"/>
          </a:xfrm>
          <a:prstGeom prst="rect">
            <a:avLst/>
          </a:prstGeom>
          <a:solidFill>
            <a:srgbClr val="FFFF00"/>
          </a:solidFill>
          <a:ln w="19050">
            <a:solidFill>
              <a:schemeClr val="bg1"/>
            </a:solidFill>
          </a:ln>
        </p:spPr>
        <p:txBody>
          <a:bodyPr wrap="square">
            <a:spAutoFit/>
          </a:bodyPr>
          <a:lstStyle/>
          <a:p>
            <a:pPr algn="l">
              <a:spcBef>
                <a:spcPts val="600"/>
              </a:spcBef>
            </a:pPr>
            <a:endParaRPr lang="en-US" sz="200" dirty="0" smtClean="0"/>
          </a:p>
          <a:p>
            <a:pPr algn="l">
              <a:spcBef>
                <a:spcPts val="400"/>
              </a:spcBef>
            </a:pPr>
            <a:r>
              <a:rPr lang="en-US" sz="2400" dirty="0" smtClean="0"/>
              <a:t> </a:t>
            </a:r>
            <a:r>
              <a:rPr lang="en-US" sz="2400" dirty="0" smtClean="0">
                <a:solidFill>
                  <a:srgbClr val="FF0000"/>
                </a:solidFill>
              </a:rPr>
              <a:t>Low velocity: good indicator of PHT</a:t>
            </a:r>
          </a:p>
          <a:p>
            <a:pPr algn="l">
              <a:spcBef>
                <a:spcPts val="400"/>
              </a:spcBef>
            </a:pPr>
            <a:endParaRPr lang="en-US" sz="200" dirty="0" smtClean="0">
              <a:solidFill>
                <a:srgbClr val="FF0000"/>
              </a:solidFill>
            </a:endParaRPr>
          </a:p>
          <a:p>
            <a:pPr algn="l">
              <a:spcBef>
                <a:spcPts val="400"/>
              </a:spcBef>
            </a:pPr>
            <a:r>
              <a:rPr lang="en-US" sz="2400" dirty="0" smtClean="0">
                <a:solidFill>
                  <a:srgbClr val="FF0000"/>
                </a:solidFill>
              </a:rPr>
              <a:t> Normal velocity: does not exclude PHT</a:t>
            </a:r>
          </a:p>
          <a:p>
            <a:pPr algn="l">
              <a:spcBef>
                <a:spcPts val="400"/>
              </a:spcBef>
            </a:pPr>
            <a:r>
              <a:rPr lang="en-US" sz="600" dirty="0" smtClean="0">
                <a:solidFill>
                  <a:srgbClr val="FF0000"/>
                </a:solidFill>
              </a:rPr>
              <a:t> </a:t>
            </a:r>
            <a:endParaRPr lang="en-US" sz="200" dirty="0" smtClean="0">
              <a:solidFill>
                <a:srgbClr val="FF0000"/>
              </a:solidFill>
            </a:endParaRPr>
          </a:p>
        </p:txBody>
      </p:sp>
      <p:sp>
        <p:nvSpPr>
          <p:cNvPr id="5" name="Rectangle 4"/>
          <p:cNvSpPr/>
          <p:nvPr/>
        </p:nvSpPr>
        <p:spPr>
          <a:xfrm>
            <a:off x="142844" y="1785926"/>
            <a:ext cx="5072098" cy="1123384"/>
          </a:xfrm>
          <a:prstGeom prst="rect">
            <a:avLst/>
          </a:prstGeom>
          <a:solidFill>
            <a:srgbClr val="FFFF99"/>
          </a:solidFill>
          <a:ln w="19050">
            <a:solidFill>
              <a:schemeClr val="bg1"/>
            </a:solidFill>
          </a:ln>
        </p:spPr>
        <p:txBody>
          <a:bodyPr wrap="square">
            <a:spAutoFit/>
          </a:bodyPr>
          <a:lstStyle/>
          <a:p>
            <a:pPr algn="l">
              <a:spcBef>
                <a:spcPts val="600"/>
              </a:spcBef>
            </a:pPr>
            <a:endParaRPr lang="en-US" sz="200" dirty="0" smtClean="0"/>
          </a:p>
          <a:p>
            <a:pPr algn="l">
              <a:spcBef>
                <a:spcPts val="600"/>
              </a:spcBef>
            </a:pPr>
            <a:r>
              <a:rPr lang="en-US" sz="2400" b="1" dirty="0" smtClean="0">
                <a:solidFill>
                  <a:srgbClr val="FF0000"/>
                </a:solidFill>
              </a:rPr>
              <a:t>  Controversy on normal PV velocity </a:t>
            </a:r>
            <a:endParaRPr lang="en-US" sz="2400" dirty="0" smtClean="0">
              <a:solidFill>
                <a:srgbClr val="FF0000"/>
              </a:solidFill>
            </a:endParaRPr>
          </a:p>
          <a:p>
            <a:pPr algn="l">
              <a:spcBef>
                <a:spcPts val="600"/>
              </a:spcBef>
            </a:pPr>
            <a:r>
              <a:rPr lang="en-US" sz="2400" dirty="0" smtClean="0">
                <a:solidFill>
                  <a:srgbClr val="FF0000"/>
                </a:solidFill>
              </a:rPr>
              <a:t>  Normal mean velocity: 15 – 18 cm/sec </a:t>
            </a:r>
            <a:endParaRPr lang="en-US" sz="2400" baseline="30000" dirty="0" smtClean="0">
              <a:solidFill>
                <a:srgbClr val="FF0000"/>
              </a:solidFill>
            </a:endParaRPr>
          </a:p>
          <a:p>
            <a:pPr algn="l">
              <a:spcBef>
                <a:spcPts val="600"/>
              </a:spcBef>
            </a:pPr>
            <a:endParaRPr lang="en-US" sz="200" dirty="0" smtClean="0">
              <a:solidFill>
                <a:srgbClr val="FF0000"/>
              </a:solidFill>
            </a:endParaRPr>
          </a:p>
        </p:txBody>
      </p:sp>
      <p:sp>
        <p:nvSpPr>
          <p:cNvPr id="10" name="Rectangle 9"/>
          <p:cNvSpPr/>
          <p:nvPr/>
        </p:nvSpPr>
        <p:spPr>
          <a:xfrm>
            <a:off x="-32" y="6429396"/>
            <a:ext cx="9144000" cy="369332"/>
          </a:xfrm>
          <a:prstGeom prst="rect">
            <a:avLst/>
          </a:prstGeom>
        </p:spPr>
        <p:txBody>
          <a:bodyPr wrap="square">
            <a:spAutoFit/>
          </a:bodyPr>
          <a:lstStyle/>
          <a:p>
            <a:r>
              <a:rPr lang="en-US" sz="1800" dirty="0" smtClean="0">
                <a:solidFill>
                  <a:schemeClr val="bg1"/>
                </a:solidFill>
              </a:rPr>
              <a:t>Swart J et al. Ultrasound Clin 2007 ; 2 : 355 – 375.</a:t>
            </a:r>
            <a:endParaRPr lang="en-US" sz="1800" dirty="0">
              <a:solidFill>
                <a:schemeClr val="bg1"/>
              </a:solidFill>
            </a:endParaRPr>
          </a:p>
        </p:txBody>
      </p:sp>
      <p:grpSp>
        <p:nvGrpSpPr>
          <p:cNvPr id="3" name="Group 11"/>
          <p:cNvGrpSpPr/>
          <p:nvPr/>
        </p:nvGrpSpPr>
        <p:grpSpPr>
          <a:xfrm>
            <a:off x="4857752" y="1285860"/>
            <a:ext cx="4286248" cy="4608458"/>
            <a:chOff x="4857752" y="1285860"/>
            <a:chExt cx="4286248" cy="4608458"/>
          </a:xfrm>
        </p:grpSpPr>
        <p:pic>
          <p:nvPicPr>
            <p:cNvPr id="14338" name="Picture 2"/>
            <p:cNvPicPr>
              <a:picLocks noChangeAspect="1" noChangeArrowheads="1"/>
            </p:cNvPicPr>
            <p:nvPr/>
          </p:nvPicPr>
          <p:blipFill>
            <a:blip r:embed="rId2" cstate="print">
              <a:lum bright="5000"/>
            </a:blip>
            <a:srcRect/>
            <a:stretch>
              <a:fillRect/>
            </a:stretch>
          </p:blipFill>
          <p:spPr bwMode="auto">
            <a:xfrm>
              <a:off x="5323555" y="1785927"/>
              <a:ext cx="3510439" cy="2900363"/>
            </a:xfrm>
            <a:prstGeom prst="rect">
              <a:avLst/>
            </a:prstGeom>
            <a:noFill/>
            <a:ln w="19050">
              <a:solidFill>
                <a:schemeClr val="bg1"/>
              </a:solidFill>
              <a:miter lim="800000"/>
              <a:headEnd/>
              <a:tailEnd/>
            </a:ln>
            <a:effectLst/>
          </p:spPr>
        </p:pic>
        <p:sp>
          <p:nvSpPr>
            <p:cNvPr id="9" name="Rectangle 8"/>
            <p:cNvSpPr/>
            <p:nvPr/>
          </p:nvSpPr>
          <p:spPr>
            <a:xfrm>
              <a:off x="4857752" y="4786322"/>
              <a:ext cx="4286248" cy="1107996"/>
            </a:xfrm>
            <a:prstGeom prst="rect">
              <a:avLst/>
            </a:prstGeom>
            <a:solidFill>
              <a:schemeClr val="tx1"/>
            </a:solidFill>
          </p:spPr>
          <p:txBody>
            <a:bodyPr wrap="square">
              <a:spAutoFit/>
            </a:bodyPr>
            <a:lstStyle/>
            <a:p>
              <a:r>
                <a:rPr lang="en-US" sz="2200" dirty="0" smtClean="0">
                  <a:solidFill>
                    <a:schemeClr val="bg1"/>
                  </a:solidFill>
                </a:rPr>
                <a:t>Shrunken liver &amp; irregular margin</a:t>
              </a:r>
            </a:p>
            <a:p>
              <a:r>
                <a:rPr lang="en-US" sz="2200" dirty="0" smtClean="0">
                  <a:solidFill>
                    <a:schemeClr val="bg1"/>
                  </a:solidFill>
                </a:rPr>
                <a:t>Vmax: 10 cm/s</a:t>
              </a:r>
            </a:p>
            <a:p>
              <a:r>
                <a:rPr lang="en-US" sz="2200" dirty="0" smtClean="0">
                  <a:solidFill>
                    <a:schemeClr val="bg1"/>
                  </a:solidFill>
                </a:rPr>
                <a:t>Diagnosis of PHT</a:t>
              </a:r>
              <a:endParaRPr lang="en-US" sz="2200" dirty="0">
                <a:solidFill>
                  <a:schemeClr val="bg1"/>
                </a:solidFill>
              </a:endParaRPr>
            </a:p>
          </p:txBody>
        </p:sp>
        <p:sp>
          <p:nvSpPr>
            <p:cNvPr id="11" name="Rectangle 10"/>
            <p:cNvSpPr/>
            <p:nvPr/>
          </p:nvSpPr>
          <p:spPr>
            <a:xfrm>
              <a:off x="5286380" y="1285860"/>
              <a:ext cx="3571900" cy="461665"/>
            </a:xfrm>
            <a:prstGeom prst="rect">
              <a:avLst/>
            </a:prstGeom>
            <a:solidFill>
              <a:schemeClr val="bg1"/>
            </a:solidFill>
          </p:spPr>
          <p:txBody>
            <a:bodyPr wrap="square">
              <a:spAutoFit/>
            </a:bodyPr>
            <a:lstStyle/>
            <a:p>
              <a:r>
                <a:rPr lang="en-US" sz="2400" b="1" dirty="0" smtClean="0"/>
                <a:t>Triplex image of PV</a:t>
              </a:r>
              <a:endParaRPr lang="en-US" sz="2400" b="1" dirty="0"/>
            </a:p>
          </p:txBody>
        </p:sp>
      </p:grpSp>
    </p:spTree>
    <p:extLst>
      <p:ext uri="{BB962C8B-B14F-4D97-AF65-F5344CB8AC3E}">
        <p14:creationId xmlns:p14="http://schemas.microsoft.com/office/powerpoint/2010/main" val="404306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0" y="214312"/>
            <a:ext cx="9144000" cy="1214424"/>
          </a:xfrm>
        </p:spPr>
        <p:txBody>
          <a:bodyPr/>
          <a:lstStyle/>
          <a:p>
            <a:r>
              <a:rPr lang="en-US" sz="3600" dirty="0" smtClean="0">
                <a:solidFill>
                  <a:sysClr val="windowText" lastClr="000000"/>
                </a:solidFill>
                <a:latin typeface="Calibri" pitchFamily="34" charset="0"/>
              </a:rPr>
              <a:t>Cirrhosis &amp; PHT / </a:t>
            </a:r>
            <a:r>
              <a:rPr lang="en-US" sz="3600" dirty="0" smtClean="0">
                <a:solidFill>
                  <a:sysClr val="windowText" lastClr="000000"/>
                </a:solidFill>
                <a:latin typeface="Calibri" pitchFamily="34" charset="0"/>
                <a:ea typeface="Times New Roman (Arabic)" pitchFamily="26" charset="0"/>
              </a:rPr>
              <a:t>To-and-fro flow in PV</a:t>
            </a:r>
            <a:r>
              <a:rPr lang="en-US" sz="3200" b="1" dirty="0" smtClean="0">
                <a:solidFill>
                  <a:sysClr val="windowText" lastClr="000000"/>
                </a:solidFill>
                <a:latin typeface="Calibri" pitchFamily="34" charset="0"/>
                <a:ea typeface="Times New Roman (Arabic)" pitchFamily="26" charset="0"/>
              </a:rPr>
              <a:t/>
            </a:r>
            <a:br>
              <a:rPr lang="en-US" sz="3200" b="1" dirty="0" smtClean="0">
                <a:solidFill>
                  <a:sysClr val="windowText" lastClr="000000"/>
                </a:solidFill>
                <a:latin typeface="Calibri" pitchFamily="34" charset="0"/>
                <a:ea typeface="Times New Roman (Arabic)" pitchFamily="26" charset="0"/>
              </a:rPr>
            </a:br>
            <a:r>
              <a:rPr lang="en-US" sz="800" b="1" dirty="0" smtClean="0">
                <a:solidFill>
                  <a:schemeClr val="bg1"/>
                </a:solidFill>
                <a:latin typeface="Calibri" pitchFamily="34" charset="0"/>
                <a:ea typeface="Times New Roman (Arabic)" pitchFamily="26" charset="0"/>
              </a:rPr>
              <a:t/>
            </a:r>
            <a:br>
              <a:rPr lang="en-US" sz="800" b="1" dirty="0" smtClean="0">
                <a:solidFill>
                  <a:schemeClr val="bg1"/>
                </a:solidFill>
                <a:latin typeface="Calibri" pitchFamily="34" charset="0"/>
                <a:ea typeface="Times New Roman (Arabic)" pitchFamily="26" charset="0"/>
              </a:rPr>
            </a:br>
            <a:r>
              <a:rPr lang="en-US" sz="2800" b="1" dirty="0" smtClean="0">
                <a:solidFill>
                  <a:schemeClr val="bg1"/>
                </a:solidFill>
                <a:latin typeface="+mn-lt"/>
                <a:ea typeface="Times New Roman (Arabic)" pitchFamily="26" charset="0"/>
              </a:rPr>
              <a:t>Cardiac cycle</a:t>
            </a:r>
          </a:p>
        </p:txBody>
      </p:sp>
      <p:pic>
        <p:nvPicPr>
          <p:cNvPr id="48131" name="Picture 2"/>
          <p:cNvPicPr>
            <a:picLocks noChangeAspect="1" noChangeArrowheads="1"/>
          </p:cNvPicPr>
          <p:nvPr/>
        </p:nvPicPr>
        <p:blipFill>
          <a:blip r:embed="rId2" cstate="print"/>
          <a:srcRect/>
          <a:stretch>
            <a:fillRect/>
          </a:stretch>
        </p:blipFill>
        <p:spPr bwMode="auto">
          <a:xfrm>
            <a:off x="3038961" y="2143116"/>
            <a:ext cx="2890361" cy="2920365"/>
          </a:xfrm>
          <a:prstGeom prst="rect">
            <a:avLst/>
          </a:prstGeom>
          <a:noFill/>
          <a:ln w="19050">
            <a:solidFill>
              <a:schemeClr val="bg1"/>
            </a:solidFill>
            <a:miter lim="800000"/>
            <a:headEnd/>
            <a:tailEnd/>
          </a:ln>
        </p:spPr>
      </p:pic>
      <p:sp>
        <p:nvSpPr>
          <p:cNvPr id="48132" name="Rectangle 3"/>
          <p:cNvSpPr>
            <a:spLocks noChangeArrowheads="1"/>
          </p:cNvSpPr>
          <p:nvPr/>
        </p:nvSpPr>
        <p:spPr bwMode="auto">
          <a:xfrm>
            <a:off x="609600" y="5105400"/>
            <a:ext cx="7543800" cy="892552"/>
          </a:xfrm>
          <a:prstGeom prst="rect">
            <a:avLst/>
          </a:prstGeom>
          <a:solidFill>
            <a:srgbClr val="FFFF99"/>
          </a:solidFill>
          <a:ln w="9525">
            <a:noFill/>
            <a:miter lim="800000"/>
            <a:headEnd/>
            <a:tailEnd/>
          </a:ln>
        </p:spPr>
        <p:txBody>
          <a:bodyPr wrap="square">
            <a:spAutoFit/>
          </a:bodyPr>
          <a:lstStyle/>
          <a:p>
            <a:r>
              <a:rPr lang="en-US" sz="400" dirty="0" smtClean="0">
                <a:solidFill>
                  <a:srgbClr val="FF0000"/>
                </a:solidFill>
              </a:rPr>
              <a:t>                                                               </a:t>
            </a:r>
            <a:r>
              <a:rPr lang="en-US" sz="2400" dirty="0" smtClean="0">
                <a:solidFill>
                  <a:srgbClr val="FF0000"/>
                </a:solidFill>
              </a:rPr>
              <a:t>Hepatopetal </a:t>
            </a:r>
            <a:r>
              <a:rPr lang="en-US" sz="2400" dirty="0">
                <a:solidFill>
                  <a:srgbClr val="FF0000"/>
                </a:solidFill>
              </a:rPr>
              <a:t>&amp; hepatofugal with each heart beat </a:t>
            </a:r>
          </a:p>
          <a:p>
            <a:endParaRPr lang="en-US" sz="400" dirty="0">
              <a:solidFill>
                <a:srgbClr val="FF0000"/>
              </a:solidFill>
            </a:endParaRPr>
          </a:p>
          <a:p>
            <a:r>
              <a:rPr lang="en-US" sz="2400" dirty="0" smtClean="0">
                <a:solidFill>
                  <a:srgbClr val="FF0000"/>
                </a:solidFill>
              </a:rPr>
              <a:t>            </a:t>
            </a:r>
            <a:r>
              <a:rPr lang="en-US" sz="2400" dirty="0">
                <a:solidFill>
                  <a:srgbClr val="FF0000"/>
                </a:solidFill>
              </a:rPr>
              <a:t>Seen </a:t>
            </a:r>
            <a:r>
              <a:rPr lang="en-US" sz="2400" dirty="0" smtClean="0">
                <a:solidFill>
                  <a:srgbClr val="FF0000"/>
                </a:solidFill>
              </a:rPr>
              <a:t>before </a:t>
            </a:r>
            <a:r>
              <a:rPr lang="en-US" sz="2400" dirty="0">
                <a:solidFill>
                  <a:srgbClr val="FF0000"/>
                </a:solidFill>
              </a:rPr>
              <a:t>frank hepatofugal flow</a:t>
            </a:r>
          </a:p>
        </p:txBody>
      </p:sp>
      <p:sp>
        <p:nvSpPr>
          <p:cNvPr id="48133" name="Rectangle 3"/>
          <p:cNvSpPr>
            <a:spLocks noChangeArrowheads="1"/>
          </p:cNvSpPr>
          <p:nvPr/>
        </p:nvSpPr>
        <p:spPr bwMode="auto">
          <a:xfrm>
            <a:off x="0" y="6416698"/>
            <a:ext cx="9144000" cy="369888"/>
          </a:xfrm>
          <a:prstGeom prst="rect">
            <a:avLst/>
          </a:prstGeom>
          <a:noFill/>
          <a:ln w="9525">
            <a:noFill/>
            <a:miter lim="800000"/>
            <a:headEnd/>
            <a:tailEnd/>
          </a:ln>
        </p:spPr>
        <p:txBody>
          <a:bodyPr>
            <a:spAutoFit/>
          </a:bodyPr>
          <a:lstStyle/>
          <a:p>
            <a:r>
              <a:rPr lang="en-US" sz="1800" dirty="0" smtClean="0">
                <a:solidFill>
                  <a:schemeClr val="bg1"/>
                </a:solidFill>
              </a:rPr>
              <a:t>Wachsberg </a:t>
            </a:r>
            <a:r>
              <a:rPr lang="en-US" sz="1800" dirty="0">
                <a:solidFill>
                  <a:schemeClr val="bg1"/>
                </a:solidFill>
              </a:rPr>
              <a:t>RH et al. RadioGraphics 2002 ; </a:t>
            </a:r>
            <a:r>
              <a:rPr lang="en-US" sz="1800" dirty="0" smtClean="0">
                <a:solidFill>
                  <a:schemeClr val="bg1"/>
                </a:solidFill>
              </a:rPr>
              <a:t>22 </a:t>
            </a:r>
            <a:r>
              <a:rPr lang="en-US" sz="1800" dirty="0">
                <a:solidFill>
                  <a:schemeClr val="bg1"/>
                </a:solidFill>
              </a:rPr>
              <a:t>: 123 – 140.</a:t>
            </a:r>
          </a:p>
        </p:txBody>
      </p:sp>
      <p:sp>
        <p:nvSpPr>
          <p:cNvPr id="6" name="Rectangle 5"/>
          <p:cNvSpPr/>
          <p:nvPr/>
        </p:nvSpPr>
        <p:spPr>
          <a:xfrm>
            <a:off x="685800" y="1571612"/>
            <a:ext cx="7696200" cy="492443"/>
          </a:xfrm>
          <a:prstGeom prst="rect">
            <a:avLst/>
          </a:prstGeom>
          <a:solidFill>
            <a:schemeClr val="bg1"/>
          </a:solidFill>
        </p:spPr>
        <p:txBody>
          <a:bodyPr wrap="square">
            <a:spAutoFit/>
          </a:bodyPr>
          <a:lstStyle/>
          <a:p>
            <a:r>
              <a:rPr lang="en-US" sz="2600" b="1" dirty="0" smtClean="0"/>
              <a:t>         Duplex US of LPV during suspended respiration</a:t>
            </a:r>
          </a:p>
        </p:txBody>
      </p:sp>
    </p:spTree>
    <p:extLst>
      <p:ext uri="{BB962C8B-B14F-4D97-AF65-F5344CB8AC3E}">
        <p14:creationId xmlns:p14="http://schemas.microsoft.com/office/powerpoint/2010/main" val="114541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48131"/>
                                        </p:tgtEl>
                                        <p:attrNameLst>
                                          <p:attrName>style.visibility</p:attrName>
                                        </p:attrNameLst>
                                      </p:cBhvr>
                                      <p:to>
                                        <p:strVal val="visible"/>
                                      </p:to>
                                    </p:set>
                                    <p:animEffect transition="in" filter="blinds(horizontal)">
                                      <p:cBhvr>
                                        <p:cTn id="10" dur="500"/>
                                        <p:tgtEl>
                                          <p:spTgt spid="4813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8132"/>
                                        </p:tgtEl>
                                        <p:attrNameLst>
                                          <p:attrName>style.visibility</p:attrName>
                                        </p:attrNameLst>
                                      </p:cBhvr>
                                      <p:to>
                                        <p:strVal val="visible"/>
                                      </p:to>
                                    </p:set>
                                    <p:animEffect transition="in" filter="blinds(horizontal)">
                                      <p:cBhvr>
                                        <p:cTn id="13"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9144000" cy="1143008"/>
          </a:xfrm>
        </p:spPr>
        <p:txBody>
          <a:bodyPr/>
          <a:lstStyle/>
          <a:p>
            <a:r>
              <a:rPr lang="en-US" sz="3200" b="1" dirty="0" smtClean="0">
                <a:solidFill>
                  <a:sysClr val="windowText" lastClr="000000"/>
                </a:solidFill>
                <a:latin typeface="Calibri" pitchFamily="34" charset="0"/>
              </a:rPr>
              <a:t>Cirrhosis &amp; PHT / </a:t>
            </a:r>
            <a:r>
              <a:rPr lang="en-US" sz="3200" b="1" dirty="0" smtClean="0">
                <a:solidFill>
                  <a:sysClr val="windowText" lastClr="000000"/>
                </a:solidFill>
                <a:latin typeface="Calibri" pitchFamily="34" charset="0"/>
                <a:ea typeface="Times New Roman (Arabic)" pitchFamily="26" charset="0"/>
              </a:rPr>
              <a:t>To-and-fro flow in PV</a:t>
            </a:r>
            <a:br>
              <a:rPr lang="en-US" sz="3200" b="1" dirty="0" smtClean="0">
                <a:solidFill>
                  <a:sysClr val="windowText" lastClr="000000"/>
                </a:solidFill>
                <a:latin typeface="Calibri" pitchFamily="34" charset="0"/>
                <a:ea typeface="Times New Roman (Arabic)" pitchFamily="26" charset="0"/>
              </a:rPr>
            </a:br>
            <a:r>
              <a:rPr lang="en-US" sz="800" b="1" dirty="0" smtClean="0">
                <a:solidFill>
                  <a:schemeClr val="bg1"/>
                </a:solidFill>
                <a:latin typeface="Calibri" pitchFamily="34" charset="0"/>
                <a:ea typeface="Times New Roman (Arabic)" pitchFamily="26" charset="0"/>
              </a:rPr>
              <a:t/>
            </a:r>
            <a:br>
              <a:rPr lang="en-US" sz="800" b="1" dirty="0" smtClean="0">
                <a:solidFill>
                  <a:schemeClr val="bg1"/>
                </a:solidFill>
                <a:latin typeface="Calibri" pitchFamily="34" charset="0"/>
                <a:ea typeface="Times New Roman (Arabic)" pitchFamily="26" charset="0"/>
              </a:rPr>
            </a:br>
            <a:r>
              <a:rPr lang="en-US" sz="2800" b="1" dirty="0" smtClean="0">
                <a:solidFill>
                  <a:schemeClr val="bg1"/>
                </a:solidFill>
                <a:ea typeface="Times New Roman (Arabic)" pitchFamily="26" charset="0"/>
              </a:rPr>
              <a:t>Respiratory cycle </a:t>
            </a:r>
            <a:endParaRPr lang="en-US" sz="2800" b="1" dirty="0">
              <a:solidFill>
                <a:schemeClr val="bg1"/>
              </a:solidFill>
              <a:latin typeface="Calibri" pitchFamily="34" charset="0"/>
            </a:endParaRPr>
          </a:p>
        </p:txBody>
      </p:sp>
      <p:sp>
        <p:nvSpPr>
          <p:cNvPr id="5" name="Rectangle 4"/>
          <p:cNvSpPr/>
          <p:nvPr/>
        </p:nvSpPr>
        <p:spPr>
          <a:xfrm>
            <a:off x="0" y="6417254"/>
            <a:ext cx="9144000" cy="369332"/>
          </a:xfrm>
          <a:prstGeom prst="rect">
            <a:avLst/>
          </a:prstGeom>
        </p:spPr>
        <p:txBody>
          <a:bodyPr wrap="square">
            <a:spAutoFit/>
          </a:bodyPr>
          <a:lstStyle/>
          <a:p>
            <a:r>
              <a:rPr lang="en-US" sz="1800" dirty="0" smtClean="0">
                <a:solidFill>
                  <a:schemeClr val="bg1"/>
                </a:solidFill>
              </a:rPr>
              <a:t>Robinson KA et al. Ultrasound Quarterly 2009 ; 25 : 3 – 13.</a:t>
            </a:r>
          </a:p>
        </p:txBody>
      </p:sp>
      <p:sp>
        <p:nvSpPr>
          <p:cNvPr id="6" name="Rectangle 5"/>
          <p:cNvSpPr/>
          <p:nvPr/>
        </p:nvSpPr>
        <p:spPr>
          <a:xfrm>
            <a:off x="0" y="5429264"/>
            <a:ext cx="9144000" cy="461665"/>
          </a:xfrm>
          <a:prstGeom prst="rect">
            <a:avLst/>
          </a:prstGeom>
          <a:solidFill>
            <a:srgbClr val="FFFF99"/>
          </a:solidFill>
        </p:spPr>
        <p:txBody>
          <a:bodyPr wrap="square">
            <a:spAutoFit/>
          </a:bodyPr>
          <a:lstStyle/>
          <a:p>
            <a:r>
              <a:rPr lang="en-US" sz="2400" dirty="0" smtClean="0"/>
              <a:t>    </a:t>
            </a:r>
            <a:r>
              <a:rPr lang="en-US" sz="2400" dirty="0" smtClean="0">
                <a:solidFill>
                  <a:srgbClr val="FF0000"/>
                </a:solidFill>
              </a:rPr>
              <a:t>On real-time US, these alterations corresponded to respiratory cycle</a:t>
            </a:r>
            <a:endParaRPr lang="en-US" sz="2400" dirty="0">
              <a:solidFill>
                <a:srgbClr val="FF0000"/>
              </a:solidFill>
            </a:endParaRPr>
          </a:p>
        </p:txBody>
      </p:sp>
      <p:sp>
        <p:nvSpPr>
          <p:cNvPr id="7" name="Rectangle 6"/>
          <p:cNvSpPr/>
          <p:nvPr/>
        </p:nvSpPr>
        <p:spPr>
          <a:xfrm>
            <a:off x="533400" y="1643050"/>
            <a:ext cx="8001000" cy="461665"/>
          </a:xfrm>
          <a:prstGeom prst="rect">
            <a:avLst/>
          </a:prstGeom>
          <a:solidFill>
            <a:schemeClr val="bg1"/>
          </a:solidFill>
        </p:spPr>
        <p:txBody>
          <a:bodyPr wrap="square">
            <a:spAutoFit/>
          </a:bodyPr>
          <a:lstStyle/>
          <a:p>
            <a:r>
              <a:rPr lang="en-US" sz="2400" b="1" dirty="0" smtClean="0"/>
              <a:t>           Transverse color Doppler US of left portal vein </a:t>
            </a:r>
            <a:endParaRPr lang="en-US" sz="2400" b="1" dirty="0"/>
          </a:p>
        </p:txBody>
      </p:sp>
      <p:grpSp>
        <p:nvGrpSpPr>
          <p:cNvPr id="3" name="Group 9"/>
          <p:cNvGrpSpPr/>
          <p:nvPr/>
        </p:nvGrpSpPr>
        <p:grpSpPr>
          <a:xfrm>
            <a:off x="428596" y="2357430"/>
            <a:ext cx="3429024" cy="2828925"/>
            <a:chOff x="428596" y="2386025"/>
            <a:chExt cx="3429024" cy="2828925"/>
          </a:xfrm>
        </p:grpSpPr>
        <p:pic>
          <p:nvPicPr>
            <p:cNvPr id="893954" name="Picture 2"/>
            <p:cNvPicPr>
              <a:picLocks noChangeAspect="1" noChangeArrowheads="1"/>
            </p:cNvPicPr>
            <p:nvPr/>
          </p:nvPicPr>
          <p:blipFill>
            <a:blip r:embed="rId2" cstate="print"/>
            <a:srcRect/>
            <a:stretch>
              <a:fillRect/>
            </a:stretch>
          </p:blipFill>
          <p:spPr bwMode="auto">
            <a:xfrm>
              <a:off x="428596" y="2386025"/>
              <a:ext cx="3429000" cy="2828925"/>
            </a:xfrm>
            <a:prstGeom prst="rect">
              <a:avLst/>
            </a:prstGeom>
            <a:noFill/>
            <a:ln w="19050">
              <a:solidFill>
                <a:schemeClr val="bg1"/>
              </a:solidFill>
              <a:miter lim="800000"/>
              <a:headEnd/>
              <a:tailEnd/>
            </a:ln>
            <a:effectLst/>
          </p:spPr>
        </p:pic>
        <p:sp>
          <p:nvSpPr>
            <p:cNvPr id="8" name="Rectangle 7"/>
            <p:cNvSpPr/>
            <p:nvPr/>
          </p:nvSpPr>
          <p:spPr>
            <a:xfrm>
              <a:off x="428596" y="4743479"/>
              <a:ext cx="3429024" cy="461665"/>
            </a:xfrm>
            <a:prstGeom prst="rect">
              <a:avLst/>
            </a:prstGeom>
          </p:spPr>
          <p:txBody>
            <a:bodyPr wrap="square">
              <a:spAutoFit/>
            </a:bodyPr>
            <a:lstStyle/>
            <a:p>
              <a:pPr lvl="0"/>
              <a:r>
                <a:rPr lang="en-US" sz="2400" dirty="0" smtClean="0">
                  <a:solidFill>
                    <a:schemeClr val="bg1"/>
                  </a:solidFill>
                </a:rPr>
                <a:t>Hepatopetal flow</a:t>
              </a:r>
            </a:p>
          </p:txBody>
        </p:sp>
      </p:grpSp>
      <p:grpSp>
        <p:nvGrpSpPr>
          <p:cNvPr id="4" name="Group 10"/>
          <p:cNvGrpSpPr/>
          <p:nvPr/>
        </p:nvGrpSpPr>
        <p:grpSpPr>
          <a:xfrm>
            <a:off x="5214942" y="2357430"/>
            <a:ext cx="3429024" cy="2833688"/>
            <a:chOff x="5214942" y="2452700"/>
            <a:chExt cx="3429024" cy="2833688"/>
          </a:xfrm>
        </p:grpSpPr>
        <p:pic>
          <p:nvPicPr>
            <p:cNvPr id="893955" name="Picture 3"/>
            <p:cNvPicPr>
              <a:picLocks noChangeAspect="1" noChangeArrowheads="1"/>
            </p:cNvPicPr>
            <p:nvPr/>
          </p:nvPicPr>
          <p:blipFill>
            <a:blip r:embed="rId3" cstate="print"/>
            <a:srcRect/>
            <a:stretch>
              <a:fillRect/>
            </a:stretch>
          </p:blipFill>
          <p:spPr bwMode="auto">
            <a:xfrm>
              <a:off x="5214966" y="2452700"/>
              <a:ext cx="3429000" cy="2833688"/>
            </a:xfrm>
            <a:prstGeom prst="rect">
              <a:avLst/>
            </a:prstGeom>
            <a:noFill/>
            <a:ln w="19050">
              <a:solidFill>
                <a:schemeClr val="bg1"/>
              </a:solidFill>
              <a:miter lim="800000"/>
              <a:headEnd/>
              <a:tailEnd/>
            </a:ln>
            <a:effectLst/>
          </p:spPr>
        </p:pic>
        <p:sp>
          <p:nvSpPr>
            <p:cNvPr id="9" name="Rectangle 8"/>
            <p:cNvSpPr/>
            <p:nvPr/>
          </p:nvSpPr>
          <p:spPr>
            <a:xfrm>
              <a:off x="5214942" y="4824723"/>
              <a:ext cx="3429024" cy="461665"/>
            </a:xfrm>
            <a:prstGeom prst="rect">
              <a:avLst/>
            </a:prstGeom>
          </p:spPr>
          <p:txBody>
            <a:bodyPr wrap="square">
              <a:spAutoFit/>
            </a:bodyPr>
            <a:lstStyle/>
            <a:p>
              <a:pPr lvl="0"/>
              <a:r>
                <a:rPr lang="en-US" sz="2400" dirty="0" smtClean="0">
                  <a:solidFill>
                    <a:schemeClr val="bg1"/>
                  </a:solidFill>
                </a:rPr>
                <a:t>Hepatofugal flow</a:t>
              </a:r>
            </a:p>
          </p:txBody>
        </p:sp>
      </p:grpSp>
    </p:spTree>
    <p:extLst>
      <p:ext uri="{BB962C8B-B14F-4D97-AF65-F5344CB8AC3E}">
        <p14:creationId xmlns:p14="http://schemas.microsoft.com/office/powerpoint/2010/main" val="388138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7174"/>
            <a:ext cx="9144000" cy="1000124"/>
          </a:xfrm>
        </p:spPr>
        <p:txBody>
          <a:bodyPr>
            <a:normAutofit/>
          </a:bodyPr>
          <a:lstStyle/>
          <a:p>
            <a:r>
              <a:rPr lang="en-US" sz="3600" dirty="0" smtClean="0">
                <a:solidFill>
                  <a:sysClr val="windowText" lastClr="000000"/>
                </a:solidFill>
                <a:latin typeface="Calibri" pitchFamily="34" charset="0"/>
              </a:rPr>
              <a:t>Causes of to-and-fro flow</a:t>
            </a:r>
            <a:endParaRPr lang="en-US" sz="3600" dirty="0">
              <a:solidFill>
                <a:sysClr val="windowText" lastClr="000000"/>
              </a:solidFill>
              <a:latin typeface="Calibri" pitchFamily="34" charset="0"/>
            </a:endParaRPr>
          </a:p>
        </p:txBody>
      </p:sp>
      <p:pic>
        <p:nvPicPr>
          <p:cNvPr id="1277970" name="Picture 18"/>
          <p:cNvPicPr>
            <a:picLocks noChangeAspect="1" noChangeArrowheads="1"/>
          </p:cNvPicPr>
          <p:nvPr/>
        </p:nvPicPr>
        <p:blipFill>
          <a:blip r:embed="rId2" cstate="print"/>
          <a:srcRect/>
          <a:stretch>
            <a:fillRect/>
          </a:stretch>
        </p:blipFill>
        <p:spPr bwMode="auto">
          <a:xfrm>
            <a:off x="4369719" y="2071678"/>
            <a:ext cx="4559999" cy="1356455"/>
          </a:xfrm>
          <a:prstGeom prst="rect">
            <a:avLst/>
          </a:prstGeom>
          <a:solidFill>
            <a:schemeClr val="bg1"/>
          </a:solidFill>
          <a:ln w="19050">
            <a:solidFill>
              <a:schemeClr val="bg1"/>
            </a:solidFill>
            <a:miter lim="800000"/>
            <a:headEnd/>
            <a:tailEnd/>
          </a:ln>
          <a:effectLst/>
        </p:spPr>
      </p:pic>
      <p:sp>
        <p:nvSpPr>
          <p:cNvPr id="23" name="Rectangle 22"/>
          <p:cNvSpPr/>
          <p:nvPr/>
        </p:nvSpPr>
        <p:spPr>
          <a:xfrm>
            <a:off x="4357686" y="3429000"/>
            <a:ext cx="4572032" cy="1200329"/>
          </a:xfrm>
          <a:prstGeom prst="rect">
            <a:avLst/>
          </a:prstGeom>
          <a:solidFill>
            <a:schemeClr val="bg1"/>
          </a:solidFill>
          <a:ln w="19050">
            <a:solidFill>
              <a:schemeClr val="bg1"/>
            </a:solidFill>
          </a:ln>
        </p:spPr>
        <p:txBody>
          <a:bodyPr wrap="square">
            <a:spAutoFit/>
          </a:bodyPr>
          <a:lstStyle/>
          <a:p>
            <a:endParaRPr lang="en-US" sz="600" dirty="0" smtClean="0"/>
          </a:p>
          <a:p>
            <a:r>
              <a:rPr lang="en-US" sz="2400" dirty="0" smtClean="0"/>
              <a:t>Exaggerated pulsatility</a:t>
            </a:r>
          </a:p>
          <a:p>
            <a:endParaRPr lang="en-US" sz="1200" dirty="0" smtClean="0"/>
          </a:p>
          <a:p>
            <a:r>
              <a:rPr lang="en-US" sz="2400" dirty="0" smtClean="0"/>
              <a:t>Minimum velocity below baseline</a:t>
            </a:r>
          </a:p>
          <a:p>
            <a:endParaRPr lang="en-US" sz="600" dirty="0"/>
          </a:p>
        </p:txBody>
      </p:sp>
      <p:sp>
        <p:nvSpPr>
          <p:cNvPr id="24" name="Rectangle 23"/>
          <p:cNvSpPr/>
          <p:nvPr/>
        </p:nvSpPr>
        <p:spPr>
          <a:xfrm>
            <a:off x="0" y="6357958"/>
            <a:ext cx="9144000" cy="369332"/>
          </a:xfrm>
          <a:prstGeom prst="rect">
            <a:avLst/>
          </a:prstGeom>
        </p:spPr>
        <p:txBody>
          <a:bodyPr wrap="square">
            <a:spAutoFit/>
          </a:bodyPr>
          <a:lstStyle/>
          <a:p>
            <a:r>
              <a:rPr lang="en-US" sz="1800" dirty="0" smtClean="0">
                <a:solidFill>
                  <a:schemeClr val="bg1"/>
                </a:solidFill>
              </a:rPr>
              <a:t>Robinson KA et al. Ultrasound Quarterly 2009 ; 25 : 3 – 13.</a:t>
            </a:r>
            <a:endParaRPr lang="en-US" sz="1800" dirty="0">
              <a:solidFill>
                <a:schemeClr val="bg1"/>
              </a:solidFill>
            </a:endParaRPr>
          </a:p>
        </p:txBody>
      </p:sp>
      <p:sp>
        <p:nvSpPr>
          <p:cNvPr id="10" name="Rectangle 9"/>
          <p:cNvSpPr/>
          <p:nvPr/>
        </p:nvSpPr>
        <p:spPr>
          <a:xfrm>
            <a:off x="142876" y="2071678"/>
            <a:ext cx="4071934" cy="2339102"/>
          </a:xfrm>
          <a:prstGeom prst="rect">
            <a:avLst/>
          </a:prstGeom>
          <a:solidFill>
            <a:srgbClr val="FFFF99"/>
          </a:solidFill>
          <a:ln w="19050">
            <a:solidFill>
              <a:schemeClr val="bg1"/>
            </a:solidFill>
          </a:ln>
        </p:spPr>
        <p:txBody>
          <a:bodyPr wrap="square">
            <a:spAutoFit/>
          </a:bodyPr>
          <a:lstStyle/>
          <a:p>
            <a:pPr algn="l"/>
            <a:endParaRPr lang="en-US" sz="600" dirty="0" smtClean="0"/>
          </a:p>
          <a:p>
            <a:pPr algn="l"/>
            <a:r>
              <a:rPr lang="en-US" sz="2400" dirty="0" smtClean="0">
                <a:solidFill>
                  <a:srgbClr val="FF0000"/>
                </a:solidFill>
              </a:rPr>
              <a:t>  - </a:t>
            </a:r>
            <a:r>
              <a:rPr lang="en-US" sz="2400" b="1" dirty="0" smtClean="0">
                <a:solidFill>
                  <a:srgbClr val="FF0000"/>
                </a:solidFill>
              </a:rPr>
              <a:t>Portal hypertension</a:t>
            </a:r>
          </a:p>
          <a:p>
            <a:pPr algn="l">
              <a:buNone/>
            </a:pPr>
            <a:endParaRPr lang="en-US" sz="1200" b="1" dirty="0" smtClean="0">
              <a:solidFill>
                <a:srgbClr val="FF0000"/>
              </a:solidFill>
            </a:endParaRPr>
          </a:p>
          <a:p>
            <a:pPr algn="l"/>
            <a:r>
              <a:rPr lang="en-US" sz="2400" b="1" dirty="0" smtClean="0">
                <a:solidFill>
                  <a:srgbClr val="FF0000"/>
                </a:solidFill>
              </a:rPr>
              <a:t>  - Tricuspid regurgitation </a:t>
            </a:r>
          </a:p>
          <a:p>
            <a:pPr algn="l">
              <a:buNone/>
            </a:pPr>
            <a:endParaRPr lang="en-US" sz="1200" b="1" dirty="0" smtClean="0">
              <a:solidFill>
                <a:srgbClr val="FF0000"/>
              </a:solidFill>
            </a:endParaRPr>
          </a:p>
          <a:p>
            <a:pPr algn="l"/>
            <a:r>
              <a:rPr lang="en-US" sz="2400" b="1" dirty="0" smtClean="0">
                <a:solidFill>
                  <a:srgbClr val="FF0000"/>
                </a:solidFill>
              </a:rPr>
              <a:t>  - Right heart failure</a:t>
            </a:r>
          </a:p>
          <a:p>
            <a:pPr algn="l">
              <a:buNone/>
            </a:pPr>
            <a:endParaRPr lang="en-US" sz="1200" b="1" dirty="0" smtClean="0">
              <a:solidFill>
                <a:srgbClr val="FF0000"/>
              </a:solidFill>
            </a:endParaRPr>
          </a:p>
          <a:p>
            <a:pPr algn="l"/>
            <a:r>
              <a:rPr lang="en-US" sz="2400" b="1" dirty="0" smtClean="0">
                <a:solidFill>
                  <a:srgbClr val="FF0000"/>
                </a:solidFill>
              </a:rPr>
              <a:t>  - </a:t>
            </a:r>
            <a:r>
              <a:rPr lang="en-US" sz="2400" b="1" dirty="0" err="1" smtClean="0">
                <a:solidFill>
                  <a:srgbClr val="FF0000"/>
                </a:solidFill>
              </a:rPr>
              <a:t>Arterio</a:t>
            </a:r>
            <a:r>
              <a:rPr lang="en-US" sz="2400" b="1" dirty="0" smtClean="0">
                <a:solidFill>
                  <a:srgbClr val="FF0000"/>
                </a:solidFill>
              </a:rPr>
              <a:t>-portal </a:t>
            </a:r>
            <a:r>
              <a:rPr lang="en-US" sz="2400" b="1" dirty="0" smtClean="0">
                <a:solidFill>
                  <a:srgbClr val="FF0000"/>
                </a:solidFill>
              </a:rPr>
              <a:t>vein fistula</a:t>
            </a:r>
          </a:p>
          <a:p>
            <a:pPr algn="l"/>
            <a:endParaRPr lang="en-US" sz="800" dirty="0"/>
          </a:p>
        </p:txBody>
      </p:sp>
    </p:spTree>
    <p:extLst>
      <p:ext uri="{BB962C8B-B14F-4D97-AF65-F5344CB8AC3E}">
        <p14:creationId xmlns:p14="http://schemas.microsoft.com/office/powerpoint/2010/main" val="29631875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438912"/>
          </a:xfrm>
        </p:spPr>
        <p:txBody>
          <a:bodyPr>
            <a:normAutofit fontScale="90000"/>
          </a:bodyPr>
          <a:lstStyle/>
          <a:p>
            <a:endParaRPr lang="en-US" dirty="0"/>
          </a:p>
        </p:txBody>
      </p:sp>
      <p:sp>
        <p:nvSpPr>
          <p:cNvPr id="3" name="Content Placeholder 2"/>
          <p:cNvSpPr>
            <a:spLocks noGrp="1"/>
          </p:cNvSpPr>
          <p:nvPr>
            <p:ph idx="1"/>
          </p:nvPr>
        </p:nvSpPr>
        <p:spPr>
          <a:xfrm>
            <a:off x="457200" y="1371600"/>
            <a:ext cx="8229600" cy="4953000"/>
          </a:xfrm>
        </p:spPr>
        <p:txBody>
          <a:bodyPr>
            <a:normAutofit/>
          </a:bodyPr>
          <a:lstStyle/>
          <a:p>
            <a:endParaRPr lang="en-US" dirty="0" smtClean="0"/>
          </a:p>
          <a:p>
            <a:r>
              <a:rPr lang="en-US" dirty="0" smtClean="0"/>
              <a:t>The portal system is unique in certain aspect as blood is not pumped into the portal system but is driven by pressure gradient between the portal and systemic venous systems.</a:t>
            </a:r>
          </a:p>
          <a:p>
            <a:endParaRPr lang="en-US" dirty="0" smtClean="0"/>
          </a:p>
          <a:p>
            <a:r>
              <a:rPr lang="en-US" dirty="0" smtClean="0"/>
              <a:t>Portal vein and its tributaries are devoid of valves. This plays an important role in the development of collaterals.</a:t>
            </a:r>
          </a:p>
          <a:p>
            <a:endParaRPr lang="en-US" dirty="0" smtClean="0"/>
          </a:p>
          <a:p>
            <a:endParaRPr lang="en-US" dirty="0" smtClean="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0" y="142852"/>
            <a:ext cx="9144000" cy="857256"/>
          </a:xfrm>
        </p:spPr>
        <p:txBody>
          <a:bodyPr>
            <a:normAutofit/>
          </a:bodyPr>
          <a:lstStyle/>
          <a:p>
            <a:r>
              <a:rPr lang="en-US" sz="3600" dirty="0" smtClean="0">
                <a:solidFill>
                  <a:sysClr val="windowText" lastClr="000000"/>
                </a:solidFill>
                <a:latin typeface="Calibri" pitchFamily="34" charset="0"/>
              </a:rPr>
              <a:t>Cirrhosis &amp; PHT / </a:t>
            </a:r>
            <a:r>
              <a:rPr lang="en-US" sz="3600" dirty="0" smtClean="0">
                <a:solidFill>
                  <a:sysClr val="windowText" lastClr="000000"/>
                </a:solidFill>
                <a:latin typeface="Calibri" pitchFamily="34" charset="0"/>
                <a:ea typeface="Times New Roman (Arabic)" pitchFamily="26" charset="0"/>
              </a:rPr>
              <a:t>Reversed flow of PV</a:t>
            </a:r>
          </a:p>
        </p:txBody>
      </p:sp>
      <p:pic>
        <p:nvPicPr>
          <p:cNvPr id="74755" name="Picture 2"/>
          <p:cNvPicPr>
            <a:picLocks noChangeAspect="1" noChangeArrowheads="1"/>
          </p:cNvPicPr>
          <p:nvPr/>
        </p:nvPicPr>
        <p:blipFill>
          <a:blip r:embed="rId3" cstate="print"/>
          <a:srcRect/>
          <a:stretch>
            <a:fillRect/>
          </a:stretch>
        </p:blipFill>
        <p:spPr bwMode="auto">
          <a:xfrm>
            <a:off x="2794793" y="1581495"/>
            <a:ext cx="3554413" cy="3303588"/>
          </a:xfrm>
          <a:prstGeom prst="rect">
            <a:avLst/>
          </a:prstGeom>
          <a:noFill/>
          <a:ln w="19050">
            <a:solidFill>
              <a:schemeClr val="bg1"/>
            </a:solidFill>
            <a:miter lim="800000"/>
            <a:headEnd/>
            <a:tailEnd/>
          </a:ln>
        </p:spPr>
      </p:pic>
      <p:sp>
        <p:nvSpPr>
          <p:cNvPr id="74757" name="Rectangle 4"/>
          <p:cNvSpPr>
            <a:spLocks noChangeArrowheads="1"/>
          </p:cNvSpPr>
          <p:nvPr/>
        </p:nvSpPr>
        <p:spPr bwMode="auto">
          <a:xfrm>
            <a:off x="990600" y="5039037"/>
            <a:ext cx="7162800" cy="461665"/>
          </a:xfrm>
          <a:prstGeom prst="rect">
            <a:avLst/>
          </a:prstGeom>
          <a:solidFill>
            <a:srgbClr val="FFFF99"/>
          </a:solidFill>
          <a:ln w="9525">
            <a:noFill/>
            <a:miter lim="800000"/>
            <a:headEnd/>
            <a:tailEnd/>
          </a:ln>
        </p:spPr>
        <p:txBody>
          <a:bodyPr wrap="square">
            <a:spAutoFit/>
          </a:bodyPr>
          <a:lstStyle/>
          <a:p>
            <a:pPr algn="ctr">
              <a:spcBef>
                <a:spcPct val="0"/>
              </a:spcBef>
            </a:pPr>
            <a:r>
              <a:rPr lang="en-US" sz="2400" dirty="0" smtClean="0">
                <a:solidFill>
                  <a:srgbClr val="FF0000"/>
                </a:solidFill>
              </a:rPr>
              <a:t>            </a:t>
            </a:r>
            <a:r>
              <a:rPr lang="en-US" sz="2400" dirty="0" err="1" smtClean="0">
                <a:solidFill>
                  <a:srgbClr val="FF0000"/>
                </a:solidFill>
              </a:rPr>
              <a:t>Hepatofugal</a:t>
            </a:r>
            <a:r>
              <a:rPr lang="en-US" sz="2400" dirty="0" smtClean="0">
                <a:solidFill>
                  <a:srgbClr val="FF0000"/>
                </a:solidFill>
              </a:rPr>
              <a:t> flow </a:t>
            </a:r>
            <a:r>
              <a:rPr lang="en-US" sz="2400" dirty="0">
                <a:solidFill>
                  <a:srgbClr val="FF0000"/>
                </a:solidFill>
              </a:rPr>
              <a:t>in </a:t>
            </a:r>
            <a:r>
              <a:rPr lang="en-US" sz="2400" dirty="0" smtClean="0">
                <a:solidFill>
                  <a:srgbClr val="FF0000"/>
                </a:solidFill>
              </a:rPr>
              <a:t>PV</a:t>
            </a:r>
            <a:endParaRPr lang="en-US" sz="800" dirty="0">
              <a:solidFill>
                <a:srgbClr val="FF0000"/>
              </a:solidFill>
            </a:endParaRPr>
          </a:p>
        </p:txBody>
      </p:sp>
      <p:sp>
        <p:nvSpPr>
          <p:cNvPr id="10" name="Rectangle 9"/>
          <p:cNvSpPr/>
          <p:nvPr/>
        </p:nvSpPr>
        <p:spPr>
          <a:xfrm>
            <a:off x="0" y="6417254"/>
            <a:ext cx="9144000" cy="369332"/>
          </a:xfrm>
          <a:prstGeom prst="rect">
            <a:avLst/>
          </a:prstGeom>
        </p:spPr>
        <p:txBody>
          <a:bodyPr wrap="square">
            <a:spAutoFit/>
          </a:bodyPr>
          <a:lstStyle/>
          <a:p>
            <a:r>
              <a:rPr lang="en-US" sz="1800" dirty="0" smtClean="0">
                <a:solidFill>
                  <a:schemeClr val="bg1"/>
                </a:solidFill>
              </a:rPr>
              <a:t>Robinson KA et al. Ultrasound Quarterly 2009 ; 25 : 3 – 13.</a:t>
            </a:r>
            <a:endParaRPr lang="en-US" sz="1800" dirty="0">
              <a:solidFill>
                <a:schemeClr val="bg1"/>
              </a:solidFill>
            </a:endParaRPr>
          </a:p>
        </p:txBody>
      </p:sp>
      <p:sp>
        <p:nvSpPr>
          <p:cNvPr id="7" name="Rectangle 6"/>
          <p:cNvSpPr/>
          <p:nvPr/>
        </p:nvSpPr>
        <p:spPr>
          <a:xfrm>
            <a:off x="990600" y="5610541"/>
            <a:ext cx="7162800" cy="461665"/>
          </a:xfrm>
          <a:prstGeom prst="rect">
            <a:avLst/>
          </a:prstGeom>
          <a:solidFill>
            <a:schemeClr val="tx1"/>
          </a:solidFill>
        </p:spPr>
        <p:txBody>
          <a:bodyPr wrap="square">
            <a:spAutoFit/>
          </a:bodyPr>
          <a:lstStyle/>
          <a:p>
            <a:r>
              <a:rPr lang="en-US" sz="2400" dirty="0" smtClean="0">
                <a:solidFill>
                  <a:schemeClr val="bg1"/>
                </a:solidFill>
              </a:rPr>
              <a:t>            Not pathognomonic feature of cirrhosis</a:t>
            </a:r>
            <a:endParaRPr lang="en-US" sz="2400" dirty="0">
              <a:solidFill>
                <a:schemeClr val="bg1"/>
              </a:solidFill>
            </a:endParaRPr>
          </a:p>
        </p:txBody>
      </p:sp>
      <p:sp>
        <p:nvSpPr>
          <p:cNvPr id="8" name="Rectangle 7"/>
          <p:cNvSpPr/>
          <p:nvPr/>
        </p:nvSpPr>
        <p:spPr>
          <a:xfrm>
            <a:off x="1981200" y="1058275"/>
            <a:ext cx="5791200" cy="523220"/>
          </a:xfrm>
          <a:prstGeom prst="rect">
            <a:avLst/>
          </a:prstGeom>
          <a:solidFill>
            <a:schemeClr val="bg1"/>
          </a:solidFill>
        </p:spPr>
        <p:txBody>
          <a:bodyPr wrap="square">
            <a:spAutoFit/>
          </a:bodyPr>
          <a:lstStyle/>
          <a:p>
            <a:r>
              <a:rPr lang="en-US" sz="2800" b="1" dirty="0" smtClean="0"/>
              <a:t>              Severe PHT – Rare </a:t>
            </a:r>
            <a:endParaRPr lang="en-US" sz="2800" b="1" dirty="0"/>
          </a:p>
        </p:txBody>
      </p:sp>
    </p:spTree>
    <p:extLst>
      <p:ext uri="{BB962C8B-B14F-4D97-AF65-F5344CB8AC3E}">
        <p14:creationId xmlns:p14="http://schemas.microsoft.com/office/powerpoint/2010/main" val="214541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4757"/>
                                        </p:tgtEl>
                                        <p:attrNameLst>
                                          <p:attrName>style.visibility</p:attrName>
                                        </p:attrNameLst>
                                      </p:cBhvr>
                                      <p:to>
                                        <p:strVal val="visible"/>
                                      </p:to>
                                    </p:set>
                                    <p:animEffect transition="in" filter="blinds(horizontal)">
                                      <p:cBhvr>
                                        <p:cTn id="7" dur="500"/>
                                        <p:tgtEl>
                                          <p:spTgt spid="7475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a:bodyPr>
          <a:lstStyle/>
          <a:p>
            <a:r>
              <a:rPr lang="en-US" sz="3600" dirty="0" smtClean="0">
                <a:solidFill>
                  <a:srgbClr val="FFFF00"/>
                </a:solidFill>
              </a:rPr>
              <a:t>Normal cardiac pulsatility of portal vein</a:t>
            </a:r>
            <a:endParaRPr lang="en-US" sz="3600" dirty="0">
              <a:solidFill>
                <a:srgbClr val="FFFF00"/>
              </a:solidFill>
            </a:endParaRPr>
          </a:p>
        </p:txBody>
      </p:sp>
      <p:pic>
        <p:nvPicPr>
          <p:cNvPr id="6146" name="Picture 2"/>
          <p:cNvPicPr>
            <a:picLocks noChangeAspect="1" noChangeArrowheads="1"/>
          </p:cNvPicPr>
          <p:nvPr/>
        </p:nvPicPr>
        <p:blipFill>
          <a:blip r:embed="rId2"/>
          <a:srcRect/>
          <a:stretch>
            <a:fillRect/>
          </a:stretch>
        </p:blipFill>
        <p:spPr bwMode="auto">
          <a:xfrm>
            <a:off x="38100" y="1042987"/>
            <a:ext cx="9029700" cy="5815013"/>
          </a:xfrm>
          <a:prstGeom prst="rect">
            <a:avLst/>
          </a:prstGeom>
          <a:noFill/>
          <a:ln w="9525">
            <a:noFill/>
            <a:miter lim="800000"/>
            <a:headEnd/>
            <a:tailEnd/>
          </a:ln>
          <a:effectLst/>
        </p:spPr>
      </p:pic>
    </p:spTree>
  </p:cSld>
  <p:clrMapOvr>
    <a:masterClrMapping/>
  </p:clrMapOvr>
  <p:transition>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944562"/>
          </a:xfrm>
        </p:spPr>
        <p:txBody>
          <a:bodyPr>
            <a:normAutofit fontScale="90000"/>
          </a:bodyPr>
          <a:lstStyle/>
          <a:p>
            <a:r>
              <a:rPr lang="en-US" sz="3600" dirty="0" smtClean="0">
                <a:solidFill>
                  <a:srgbClr val="FFFF00"/>
                </a:solidFill>
              </a:rPr>
              <a:t>Normal cardiac pulsatility of portal vein</a:t>
            </a:r>
            <a:endParaRPr lang="en-US" sz="3600" dirty="0"/>
          </a:p>
        </p:txBody>
      </p:sp>
      <p:pic>
        <p:nvPicPr>
          <p:cNvPr id="7170" name="Picture 2"/>
          <p:cNvPicPr>
            <a:picLocks noChangeAspect="1" noChangeArrowheads="1"/>
          </p:cNvPicPr>
          <p:nvPr/>
        </p:nvPicPr>
        <p:blipFill>
          <a:blip r:embed="rId2"/>
          <a:srcRect/>
          <a:stretch>
            <a:fillRect/>
          </a:stretch>
        </p:blipFill>
        <p:spPr bwMode="auto">
          <a:xfrm>
            <a:off x="23812" y="1371600"/>
            <a:ext cx="9043988" cy="5114925"/>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fontScale="90000"/>
          </a:bodyPr>
          <a:lstStyle/>
          <a:p>
            <a:r>
              <a:rPr lang="en-US" sz="3600" dirty="0" smtClean="0">
                <a:solidFill>
                  <a:srgbClr val="FFFF00"/>
                </a:solidFill>
              </a:rPr>
              <a:t>Normal cardiac pulsatility of portal vein</a:t>
            </a:r>
            <a:endParaRPr lang="en-US" sz="3600" dirty="0"/>
          </a:p>
        </p:txBody>
      </p:sp>
      <p:pic>
        <p:nvPicPr>
          <p:cNvPr id="8194" name="Picture 2"/>
          <p:cNvPicPr>
            <a:picLocks noChangeAspect="1" noChangeArrowheads="1"/>
          </p:cNvPicPr>
          <p:nvPr/>
        </p:nvPicPr>
        <p:blipFill>
          <a:blip r:embed="rId2"/>
          <a:srcRect/>
          <a:stretch>
            <a:fillRect/>
          </a:stretch>
        </p:blipFill>
        <p:spPr bwMode="auto">
          <a:xfrm>
            <a:off x="0" y="1200150"/>
            <a:ext cx="9058275" cy="5657850"/>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a:bodyPr>
          <a:lstStyle/>
          <a:p>
            <a:r>
              <a:rPr lang="en-US" sz="3600" dirty="0" smtClean="0">
                <a:solidFill>
                  <a:srgbClr val="FFFF00"/>
                </a:solidFill>
              </a:rPr>
              <a:t>Congestion index of portal vein</a:t>
            </a:r>
            <a:endParaRPr lang="en-US" sz="3600" dirty="0">
              <a:solidFill>
                <a:srgbClr val="FFFF00"/>
              </a:solidFill>
            </a:endParaRPr>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srcRect/>
          <a:stretch>
            <a:fillRect/>
          </a:stretch>
        </p:blipFill>
        <p:spPr bwMode="auto">
          <a:xfrm>
            <a:off x="76200" y="1371600"/>
            <a:ext cx="9001125" cy="5243513"/>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dirty="0" smtClean="0">
                <a:solidFill>
                  <a:srgbClr val="FFFF00"/>
                </a:solidFill>
              </a:rPr>
              <a:t>Portal vein flow volume</a:t>
            </a:r>
            <a:endParaRPr lang="en-US" sz="3600" dirty="0">
              <a:solidFill>
                <a:srgbClr val="FFFF00"/>
              </a:solidFill>
            </a:endParaRPr>
          </a:p>
        </p:txBody>
      </p:sp>
      <p:pic>
        <p:nvPicPr>
          <p:cNvPr id="10242" name="Picture 2"/>
          <p:cNvPicPr>
            <a:picLocks noChangeAspect="1" noChangeArrowheads="1"/>
          </p:cNvPicPr>
          <p:nvPr/>
        </p:nvPicPr>
        <p:blipFill>
          <a:blip r:embed="rId2"/>
          <a:srcRect/>
          <a:stretch>
            <a:fillRect/>
          </a:stretch>
        </p:blipFill>
        <p:spPr bwMode="auto">
          <a:xfrm>
            <a:off x="152400" y="1295400"/>
            <a:ext cx="8801100" cy="5043488"/>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sz="3600" dirty="0" smtClean="0">
                <a:solidFill>
                  <a:srgbClr val="FFFF00"/>
                </a:solidFill>
              </a:rPr>
              <a:t>Laminar and helical flow in portal vein</a:t>
            </a:r>
            <a:endParaRPr lang="en-US" sz="3600" dirty="0">
              <a:solidFill>
                <a:srgbClr val="FFFF00"/>
              </a:solidFill>
            </a:endParaRPr>
          </a:p>
        </p:txBody>
      </p:sp>
      <p:pic>
        <p:nvPicPr>
          <p:cNvPr id="11266" name="Picture 2"/>
          <p:cNvPicPr>
            <a:picLocks noChangeAspect="1" noChangeArrowheads="1"/>
          </p:cNvPicPr>
          <p:nvPr/>
        </p:nvPicPr>
        <p:blipFill>
          <a:blip r:embed="rId2"/>
          <a:srcRect/>
          <a:stretch>
            <a:fillRect/>
          </a:stretch>
        </p:blipFill>
        <p:spPr bwMode="auto">
          <a:xfrm>
            <a:off x="38100" y="1143000"/>
            <a:ext cx="9029700" cy="5657850"/>
          </a:xfrm>
          <a:prstGeom prst="rect">
            <a:avLst/>
          </a:prstGeom>
          <a:noFill/>
          <a:ln w="9525">
            <a:noFill/>
            <a:miter lim="800000"/>
            <a:headEnd/>
            <a:tailEnd/>
          </a:ln>
          <a:effectLst/>
        </p:spPr>
      </p:pic>
    </p:spTree>
  </p:cSld>
  <p:clrMapOvr>
    <a:masterClrMapping/>
  </p:clrMapOvr>
  <p:transition>
    <p:wipe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sz="3600" dirty="0" smtClean="0">
                <a:solidFill>
                  <a:srgbClr val="FFFF00"/>
                </a:solidFill>
              </a:rPr>
              <a:t>Helical portal vein flow</a:t>
            </a:r>
            <a:endParaRPr lang="en-US" sz="3600" dirty="0">
              <a:solidFill>
                <a:srgbClr val="FFFF00"/>
              </a:solidFill>
            </a:endParaRPr>
          </a:p>
        </p:txBody>
      </p:sp>
      <p:pic>
        <p:nvPicPr>
          <p:cNvPr id="12290" name="Picture 2"/>
          <p:cNvPicPr>
            <a:picLocks noChangeAspect="1" noChangeArrowheads="1"/>
          </p:cNvPicPr>
          <p:nvPr/>
        </p:nvPicPr>
        <p:blipFill>
          <a:blip r:embed="rId2"/>
          <a:srcRect/>
          <a:stretch>
            <a:fillRect/>
          </a:stretch>
        </p:blipFill>
        <p:spPr bwMode="auto">
          <a:xfrm>
            <a:off x="23812" y="971550"/>
            <a:ext cx="9043988" cy="5886450"/>
          </a:xfrm>
          <a:prstGeom prst="rect">
            <a:avLst/>
          </a:prstGeom>
          <a:noFill/>
          <a:ln w="9525">
            <a:noFill/>
            <a:miter lim="800000"/>
            <a:headEnd/>
            <a:tailEnd/>
          </a:ln>
          <a:effectLst/>
        </p:spPr>
      </p:pic>
    </p:spTree>
  </p:cSld>
  <p:clrMapOvr>
    <a:masterClrMapping/>
  </p:clrMapOvr>
  <p:transition>
    <p:wipe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sz="3600" dirty="0" smtClean="0">
                <a:solidFill>
                  <a:srgbClr val="FFFF00"/>
                </a:solidFill>
              </a:rPr>
              <a:t>Helical portal vein flow near bifurcation</a:t>
            </a:r>
            <a:endParaRPr lang="en-US" sz="3600" dirty="0">
              <a:solidFill>
                <a:srgbClr val="FFFF00"/>
              </a:solidFill>
            </a:endParaRPr>
          </a:p>
        </p:txBody>
      </p:sp>
      <p:pic>
        <p:nvPicPr>
          <p:cNvPr id="13314" name="Picture 2"/>
          <p:cNvPicPr>
            <a:picLocks noChangeAspect="1" noChangeArrowheads="1"/>
          </p:cNvPicPr>
          <p:nvPr/>
        </p:nvPicPr>
        <p:blipFill>
          <a:blip r:embed="rId2"/>
          <a:srcRect/>
          <a:stretch>
            <a:fillRect/>
          </a:stretch>
        </p:blipFill>
        <p:spPr bwMode="auto">
          <a:xfrm>
            <a:off x="76200" y="1524000"/>
            <a:ext cx="8929688" cy="5157788"/>
          </a:xfrm>
          <a:prstGeom prst="rect">
            <a:avLst/>
          </a:prstGeom>
          <a:noFill/>
          <a:ln w="9525">
            <a:noFill/>
            <a:miter lim="800000"/>
            <a:headEnd/>
            <a:tailEnd/>
          </a:ln>
          <a:effectLst/>
        </p:spPr>
      </p:pic>
    </p:spTree>
  </p:cSld>
  <p:clrMapOvr>
    <a:masterClrMapping/>
  </p:clrMapOvr>
  <p:transition>
    <p:wipe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91600" cy="1020762"/>
          </a:xfrm>
        </p:spPr>
        <p:txBody>
          <a:bodyPr>
            <a:noAutofit/>
          </a:bodyPr>
          <a:lstStyle/>
          <a:p>
            <a:r>
              <a:rPr lang="en-US" sz="3200" dirty="0" smtClean="0">
                <a:solidFill>
                  <a:srgbClr val="FFFF00"/>
                </a:solidFill>
              </a:rPr>
              <a:t>Helical portal vein flow- mimic of hepatofugal flow</a:t>
            </a:r>
            <a:endParaRPr lang="en-US" sz="3200" dirty="0">
              <a:solidFill>
                <a:srgbClr val="FFFF00"/>
              </a:solidFill>
            </a:endParaRPr>
          </a:p>
        </p:txBody>
      </p:sp>
      <p:pic>
        <p:nvPicPr>
          <p:cNvPr id="14338" name="Picture 2"/>
          <p:cNvPicPr>
            <a:picLocks noChangeAspect="1" noChangeArrowheads="1"/>
          </p:cNvPicPr>
          <p:nvPr/>
        </p:nvPicPr>
        <p:blipFill>
          <a:blip r:embed="rId2"/>
          <a:srcRect/>
          <a:stretch>
            <a:fillRect/>
          </a:stretch>
        </p:blipFill>
        <p:spPr bwMode="auto">
          <a:xfrm>
            <a:off x="266700" y="1447800"/>
            <a:ext cx="8572500" cy="5300663"/>
          </a:xfrm>
          <a:prstGeom prst="rect">
            <a:avLst/>
          </a:prstGeom>
          <a:noFill/>
          <a:ln w="9525">
            <a:noFill/>
            <a:miter lim="800000"/>
            <a:headEnd/>
            <a:tailEnd/>
          </a:ln>
          <a:effectLst/>
        </p:spPr>
      </p:pic>
    </p:spTree>
  </p:cSld>
  <p:clrMapOvr>
    <a:masterClrMapping/>
  </p:clrMapOvr>
  <p:transition>
    <p:wipe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a:stretch>
            <a:fillRect/>
          </a:stretch>
        </p:blipFill>
        <p:spPr bwMode="auto">
          <a:xfrm>
            <a:off x="152400" y="1181100"/>
            <a:ext cx="8815388" cy="5600700"/>
          </a:xfrm>
          <a:prstGeom prst="rect">
            <a:avLst/>
          </a:prstGeom>
          <a:noFill/>
          <a:ln w="9525">
            <a:noFill/>
            <a:miter lim="800000"/>
            <a:headEnd/>
            <a:tailEnd/>
          </a:ln>
          <a:effectLst/>
        </p:spPr>
      </p:pic>
      <p:sp>
        <p:nvSpPr>
          <p:cNvPr id="6" name="Title 5"/>
          <p:cNvSpPr>
            <a:spLocks noGrp="1"/>
          </p:cNvSpPr>
          <p:nvPr>
            <p:ph type="title"/>
          </p:nvPr>
        </p:nvSpPr>
        <p:spPr/>
        <p:txBody>
          <a:bodyPr>
            <a:normAutofit/>
          </a:bodyPr>
          <a:lstStyle/>
          <a:p>
            <a:r>
              <a:rPr lang="en-US" sz="4000" dirty="0" smtClean="0">
                <a:solidFill>
                  <a:srgbClr val="FFFF00"/>
                </a:solidFill>
              </a:rPr>
              <a:t>Normal hepatic circulation</a:t>
            </a:r>
            <a:endParaRPr lang="en-US" sz="4000" dirty="0">
              <a:solidFill>
                <a:srgbClr val="FFFF00"/>
              </a:solidFill>
            </a:endParaRPr>
          </a:p>
        </p:txBody>
      </p:sp>
    </p:spTree>
  </p:cSld>
  <p:clrMapOvr>
    <a:masterClrMapping/>
  </p:clrMapOvr>
  <p:transition>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rgbClr val="FFFF00"/>
                </a:solidFill>
              </a:rPr>
              <a:t>Color Doppler of normal hepatic vein</a:t>
            </a:r>
            <a:endParaRPr lang="en-US" sz="3600" dirty="0">
              <a:solidFill>
                <a:srgbClr val="FFFF00"/>
              </a:solidFill>
            </a:endParaRPr>
          </a:p>
        </p:txBody>
      </p:sp>
      <p:sp>
        <p:nvSpPr>
          <p:cNvPr id="3" name="Content Placeholder 2"/>
          <p:cNvSpPr>
            <a:spLocks noGrp="1"/>
          </p:cNvSpPr>
          <p:nvPr>
            <p:ph idx="1"/>
          </p:nvPr>
        </p:nvSpPr>
        <p:spPr>
          <a:solidFill>
            <a:srgbClr val="FFFF00"/>
          </a:solidFill>
        </p:spPr>
        <p:txBody>
          <a:bodyPr/>
          <a:lstStyle/>
          <a:p>
            <a:r>
              <a:rPr lang="en-US" dirty="0" smtClean="0">
                <a:solidFill>
                  <a:schemeClr val="bg1"/>
                </a:solidFill>
              </a:rPr>
              <a:t>Normal diameter &lt; 10mm 2 cm before entrance into IVC.</a:t>
            </a:r>
            <a:endParaRPr lang="en-US" dirty="0">
              <a:solidFill>
                <a:schemeClr val="bg1"/>
              </a:solidFill>
            </a:endParaRPr>
          </a:p>
        </p:txBody>
      </p:sp>
    </p:spTree>
  </p:cSld>
  <p:clrMapOvr>
    <a:masterClrMapping/>
  </p:clrMapOvr>
  <p:transition>
    <p:wipe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9144000" cy="838200"/>
          </a:xfrm>
        </p:spPr>
        <p:txBody>
          <a:bodyPr>
            <a:noAutofit/>
          </a:bodyPr>
          <a:lstStyle/>
          <a:p>
            <a:r>
              <a:rPr lang="en-US" sz="3600" dirty="0" smtClean="0">
                <a:solidFill>
                  <a:srgbClr val="FFFF00"/>
                </a:solidFill>
              </a:rPr>
              <a:t>Normal hepatic vein waveform- 3 components</a:t>
            </a:r>
            <a:endParaRPr lang="en-US" sz="3600" dirty="0">
              <a:solidFill>
                <a:srgbClr val="FFFF00"/>
              </a:solidFill>
            </a:endParaRPr>
          </a:p>
        </p:txBody>
      </p:sp>
      <p:pic>
        <p:nvPicPr>
          <p:cNvPr id="15362" name="Picture 2"/>
          <p:cNvPicPr>
            <a:picLocks noChangeAspect="1" noChangeArrowheads="1"/>
          </p:cNvPicPr>
          <p:nvPr/>
        </p:nvPicPr>
        <p:blipFill>
          <a:blip r:embed="rId2"/>
          <a:srcRect/>
          <a:stretch>
            <a:fillRect/>
          </a:stretch>
        </p:blipFill>
        <p:spPr bwMode="auto">
          <a:xfrm>
            <a:off x="914400" y="1122767"/>
            <a:ext cx="7196138" cy="5735233"/>
          </a:xfrm>
          <a:prstGeom prst="rect">
            <a:avLst/>
          </a:prstGeom>
          <a:noFill/>
          <a:ln w="9525">
            <a:noFill/>
            <a:miter lim="800000"/>
            <a:headEnd/>
            <a:tailEnd/>
          </a:ln>
          <a:effectLst/>
        </p:spPr>
      </p:pic>
    </p:spTree>
  </p:cSld>
  <p:clrMapOvr>
    <a:masterClrMapping/>
  </p:clrMapOvr>
  <p:transition>
    <p:wipe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3600" dirty="0" smtClean="0">
                <a:solidFill>
                  <a:srgbClr val="FFFF00"/>
                </a:solidFill>
              </a:rPr>
              <a:t>Normal hepatic vein waveform- 4 components</a:t>
            </a:r>
            <a:endParaRPr lang="en-US" sz="3600" dirty="0"/>
          </a:p>
        </p:txBody>
      </p:sp>
      <p:pic>
        <p:nvPicPr>
          <p:cNvPr id="16386" name="Picture 2"/>
          <p:cNvPicPr>
            <a:picLocks noChangeAspect="1" noChangeArrowheads="1"/>
          </p:cNvPicPr>
          <p:nvPr/>
        </p:nvPicPr>
        <p:blipFill>
          <a:blip r:embed="rId2"/>
          <a:srcRect/>
          <a:stretch>
            <a:fillRect/>
          </a:stretch>
        </p:blipFill>
        <p:spPr bwMode="auto">
          <a:xfrm>
            <a:off x="1295400" y="1219200"/>
            <a:ext cx="6515100" cy="5086350"/>
          </a:xfrm>
          <a:prstGeom prst="rect">
            <a:avLst/>
          </a:prstGeom>
          <a:noFill/>
          <a:ln w="9525">
            <a:noFill/>
            <a:miter lim="800000"/>
            <a:headEnd/>
            <a:tailEnd/>
          </a:ln>
          <a:effectLst/>
        </p:spPr>
      </p:pic>
    </p:spTree>
  </p:cSld>
  <p:clrMapOvr>
    <a:masterClrMapping/>
  </p:clrMapOvr>
  <p:transition>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3600" dirty="0" smtClean="0">
                <a:solidFill>
                  <a:srgbClr val="FFFF00"/>
                </a:solidFill>
              </a:rPr>
              <a:t>Normal hepatic vein waveform- 5 components</a:t>
            </a:r>
            <a:endParaRPr lang="en-US" sz="3600" dirty="0"/>
          </a:p>
        </p:txBody>
      </p:sp>
      <p:pic>
        <p:nvPicPr>
          <p:cNvPr id="17410" name="Picture 2"/>
          <p:cNvPicPr>
            <a:picLocks noChangeAspect="1" noChangeArrowheads="1"/>
          </p:cNvPicPr>
          <p:nvPr/>
        </p:nvPicPr>
        <p:blipFill>
          <a:blip r:embed="rId2"/>
          <a:srcRect/>
          <a:stretch>
            <a:fillRect/>
          </a:stretch>
        </p:blipFill>
        <p:spPr bwMode="auto">
          <a:xfrm>
            <a:off x="1447800" y="1371600"/>
            <a:ext cx="6086475" cy="4957763"/>
          </a:xfrm>
          <a:prstGeom prst="rect">
            <a:avLst/>
          </a:prstGeom>
          <a:noFill/>
          <a:ln w="9525">
            <a:noFill/>
            <a:miter lim="800000"/>
            <a:headEnd/>
            <a:tailEnd/>
          </a:ln>
          <a:effectLst/>
        </p:spPr>
      </p:pic>
    </p:spTree>
  </p:cSld>
  <p:clrMapOvr>
    <a:masterClrMapping/>
  </p:clrMapOvr>
  <p:transition>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524000"/>
          </a:xfrm>
        </p:spPr>
        <p:txBody>
          <a:bodyPr>
            <a:normAutofit fontScale="90000"/>
          </a:bodyPr>
          <a:lstStyle/>
          <a:p>
            <a:r>
              <a:rPr lang="en-US" sz="4000" dirty="0" smtClean="0">
                <a:solidFill>
                  <a:srgbClr val="FFFF00"/>
                </a:solidFill>
              </a:rPr>
              <a:t>Classification of Doppler HV waveform</a:t>
            </a:r>
            <a:br>
              <a:rPr lang="en-US" sz="4000" dirty="0" smtClean="0">
                <a:solidFill>
                  <a:srgbClr val="FFFF00"/>
                </a:solidFill>
              </a:rPr>
            </a:br>
            <a:r>
              <a:rPr lang="en-US" sz="3600" dirty="0" smtClean="0">
                <a:solidFill>
                  <a:schemeClr val="accent4">
                    <a:lumMod val="20000"/>
                    <a:lumOff val="80000"/>
                  </a:schemeClr>
                </a:solidFill>
              </a:rPr>
              <a:t>Measurement taken in RHV/MHV</a:t>
            </a:r>
            <a:r>
              <a:rPr lang="en-US" sz="3600" dirty="0" smtClean="0">
                <a:solidFill>
                  <a:srgbClr val="FFFF00"/>
                </a:solidFill>
              </a:rPr>
              <a:t/>
            </a:r>
            <a:br>
              <a:rPr lang="en-US" sz="3600" dirty="0" smtClean="0">
                <a:solidFill>
                  <a:srgbClr val="FFFF00"/>
                </a:solidFill>
              </a:rPr>
            </a:br>
            <a:endParaRPr lang="en-US" sz="3600" dirty="0">
              <a:solidFill>
                <a:srgbClr val="FFFF00"/>
              </a:solidFill>
            </a:endParaRPr>
          </a:p>
        </p:txBody>
      </p:sp>
      <p:pic>
        <p:nvPicPr>
          <p:cNvPr id="18434" name="Picture 2"/>
          <p:cNvPicPr>
            <a:picLocks noChangeAspect="1" noChangeArrowheads="1"/>
          </p:cNvPicPr>
          <p:nvPr/>
        </p:nvPicPr>
        <p:blipFill>
          <a:blip r:embed="rId2"/>
          <a:srcRect/>
          <a:stretch>
            <a:fillRect/>
          </a:stretch>
        </p:blipFill>
        <p:spPr bwMode="auto">
          <a:xfrm>
            <a:off x="190500" y="1347787"/>
            <a:ext cx="8801100" cy="5129213"/>
          </a:xfrm>
          <a:prstGeom prst="rect">
            <a:avLst/>
          </a:prstGeom>
          <a:noFill/>
          <a:ln w="9525">
            <a:noFill/>
            <a:miter lim="800000"/>
            <a:headEnd/>
            <a:tailEnd/>
          </a:ln>
          <a:effectLst/>
        </p:spPr>
      </p:pic>
      <p:sp>
        <p:nvSpPr>
          <p:cNvPr id="4" name="Rectangle 3"/>
          <p:cNvSpPr/>
          <p:nvPr/>
        </p:nvSpPr>
        <p:spPr>
          <a:xfrm>
            <a:off x="533400" y="6019800"/>
            <a:ext cx="2667000" cy="646331"/>
          </a:xfrm>
          <a:prstGeom prst="rect">
            <a:avLst/>
          </a:prstGeom>
        </p:spPr>
        <p:txBody>
          <a:bodyPr wrap="square">
            <a:spAutoFit/>
          </a:bodyPr>
          <a:lstStyle/>
          <a:p>
            <a:r>
              <a:rPr lang="en-US" dirty="0" smtClean="0">
                <a:solidFill>
                  <a:srgbClr val="FFFF00"/>
                </a:solidFill>
              </a:rPr>
              <a:t>RHV: Right hepatic vein</a:t>
            </a:r>
          </a:p>
          <a:p>
            <a:r>
              <a:rPr lang="en-US" dirty="0" smtClean="0">
                <a:solidFill>
                  <a:srgbClr val="FFFF00"/>
                </a:solidFill>
              </a:rPr>
              <a:t>LHV: Left hepatic vein</a:t>
            </a:r>
            <a:endParaRPr lang="en-US" dirty="0">
              <a:solidFill>
                <a:srgbClr val="FFFF00"/>
              </a:solidFill>
            </a:endParaRPr>
          </a:p>
        </p:txBody>
      </p:sp>
    </p:spTree>
  </p:cSld>
  <p:clrMapOvr>
    <a:masterClrMapping/>
  </p:clrMapOvr>
  <p:transition>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rgbClr val="FFFF00"/>
                </a:solidFill>
              </a:rPr>
              <a:t>Interpretation of hepatic vein flow</a:t>
            </a:r>
            <a:endParaRPr lang="en-US" sz="3600" dirty="0">
              <a:solidFill>
                <a:srgbClr val="FFFF00"/>
              </a:solidFill>
            </a:endParaRPr>
          </a:p>
        </p:txBody>
      </p:sp>
      <p:pic>
        <p:nvPicPr>
          <p:cNvPr id="19458" name="Picture 2"/>
          <p:cNvPicPr>
            <a:picLocks noChangeAspect="1" noChangeArrowheads="1"/>
          </p:cNvPicPr>
          <p:nvPr/>
        </p:nvPicPr>
        <p:blipFill>
          <a:blip r:embed="rId2"/>
          <a:srcRect/>
          <a:stretch>
            <a:fillRect/>
          </a:stretch>
        </p:blipFill>
        <p:spPr bwMode="auto">
          <a:xfrm>
            <a:off x="76200" y="1885950"/>
            <a:ext cx="8943975" cy="4629150"/>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482" name="Picture 2"/>
          <p:cNvPicPr>
            <a:picLocks noChangeAspect="1" noChangeArrowheads="1"/>
          </p:cNvPicPr>
          <p:nvPr/>
        </p:nvPicPr>
        <p:blipFill>
          <a:blip r:embed="rId2"/>
          <a:srcRect/>
          <a:stretch>
            <a:fillRect/>
          </a:stretch>
        </p:blipFill>
        <p:spPr bwMode="auto">
          <a:xfrm>
            <a:off x="152400" y="228601"/>
            <a:ext cx="8843963" cy="3124199"/>
          </a:xfrm>
          <a:prstGeom prst="rect">
            <a:avLst/>
          </a:prstGeom>
          <a:noFill/>
          <a:ln w="9525">
            <a:noFill/>
            <a:miter lim="800000"/>
            <a:headEnd/>
            <a:tailEnd/>
          </a:ln>
          <a:effectLst/>
        </p:spPr>
      </p:pic>
      <p:pic>
        <p:nvPicPr>
          <p:cNvPr id="20483" name="Picture 3"/>
          <p:cNvPicPr>
            <a:picLocks noChangeAspect="1" noChangeArrowheads="1"/>
          </p:cNvPicPr>
          <p:nvPr/>
        </p:nvPicPr>
        <p:blipFill>
          <a:blip r:embed="rId3"/>
          <a:srcRect/>
          <a:stretch>
            <a:fillRect/>
          </a:stretch>
        </p:blipFill>
        <p:spPr bwMode="auto">
          <a:xfrm>
            <a:off x="1676400" y="3276600"/>
            <a:ext cx="6311900" cy="3543300"/>
          </a:xfrm>
          <a:prstGeom prst="rect">
            <a:avLst/>
          </a:prstGeom>
          <a:noFill/>
          <a:ln w="9525">
            <a:noFill/>
            <a:miter lim="800000"/>
            <a:headEnd/>
            <a:tailEnd/>
          </a:ln>
          <a:effectLst/>
        </p:spPr>
      </p:pic>
    </p:spTree>
  </p:cSld>
  <p:clrMapOvr>
    <a:masterClrMapping/>
  </p:clrMapOvr>
  <p:transition>
    <p:wipe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fontScale="90000"/>
          </a:bodyPr>
          <a:lstStyle/>
          <a:p>
            <a:r>
              <a:rPr lang="en-US" sz="3600" dirty="0" smtClean="0">
                <a:solidFill>
                  <a:srgbClr val="FFFF00"/>
                </a:solidFill>
              </a:rPr>
              <a:t>Interpretation of HV spectral waveform</a:t>
            </a:r>
            <a:endParaRPr lang="en-US" sz="3600" dirty="0">
              <a:solidFill>
                <a:srgbClr val="FFFF00"/>
              </a:solidFill>
            </a:endParaRPr>
          </a:p>
        </p:txBody>
      </p:sp>
      <p:pic>
        <p:nvPicPr>
          <p:cNvPr id="21506" name="Picture 2"/>
          <p:cNvPicPr>
            <a:picLocks noChangeAspect="1" noChangeArrowheads="1"/>
          </p:cNvPicPr>
          <p:nvPr/>
        </p:nvPicPr>
        <p:blipFill>
          <a:blip r:embed="rId3"/>
          <a:srcRect/>
          <a:stretch>
            <a:fillRect/>
          </a:stretch>
        </p:blipFill>
        <p:spPr bwMode="auto">
          <a:xfrm>
            <a:off x="42862" y="685800"/>
            <a:ext cx="9101138" cy="6172200"/>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a:srcRect/>
          <a:stretch>
            <a:fillRect/>
          </a:stretch>
        </p:blipFill>
        <p:spPr bwMode="auto">
          <a:xfrm>
            <a:off x="7162800" y="4114799"/>
            <a:ext cx="1476375" cy="381001"/>
          </a:xfrm>
          <a:prstGeom prst="rect">
            <a:avLst/>
          </a:prstGeom>
          <a:solidFill>
            <a:schemeClr val="tx2">
              <a:lumMod val="40000"/>
              <a:lumOff val="60000"/>
            </a:schemeClr>
          </a:solidFill>
          <a:ln w="9525">
            <a:noFill/>
            <a:miter lim="800000"/>
            <a:headEnd/>
            <a:tailEnd/>
          </a:ln>
          <a:effectLst/>
        </p:spPr>
      </p:pic>
    </p:spTree>
  </p:cSld>
  <p:clrMapOvr>
    <a:masterClrMapping/>
  </p:clrMapOvr>
  <p:transition>
    <p:wipe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solidFill>
                  <a:srgbClr val="FFFF00"/>
                </a:solidFill>
              </a:rPr>
              <a:t>Normal hepatic artery- Impedance indices</a:t>
            </a:r>
            <a:br>
              <a:rPr lang="en-US" sz="4000" dirty="0" smtClean="0">
                <a:solidFill>
                  <a:srgbClr val="FFFF00"/>
                </a:solidFill>
              </a:rPr>
            </a:br>
            <a:endParaRPr lang="en-US" sz="3600" dirty="0">
              <a:solidFill>
                <a:schemeClr val="accent3">
                  <a:lumMod val="20000"/>
                  <a:lumOff val="80000"/>
                </a:schemeClr>
              </a:solidFill>
            </a:endParaRPr>
          </a:p>
        </p:txBody>
      </p:sp>
      <p:pic>
        <p:nvPicPr>
          <p:cNvPr id="22531" name="Picture 3"/>
          <p:cNvPicPr>
            <a:picLocks noChangeAspect="1" noChangeArrowheads="1"/>
          </p:cNvPicPr>
          <p:nvPr/>
        </p:nvPicPr>
        <p:blipFill>
          <a:blip r:embed="rId2"/>
          <a:srcRect/>
          <a:stretch>
            <a:fillRect/>
          </a:stretch>
        </p:blipFill>
        <p:spPr bwMode="auto">
          <a:xfrm>
            <a:off x="2362200" y="1676400"/>
            <a:ext cx="4229100" cy="2671763"/>
          </a:xfrm>
          <a:prstGeom prst="rect">
            <a:avLst/>
          </a:prstGeom>
          <a:noFill/>
          <a:ln w="9525">
            <a:noFill/>
            <a:miter lim="800000"/>
            <a:headEnd/>
            <a:tailEnd/>
          </a:ln>
          <a:effectLst/>
        </p:spPr>
      </p:pic>
      <p:sp>
        <p:nvSpPr>
          <p:cNvPr id="6" name="Rectangle 5"/>
          <p:cNvSpPr/>
          <p:nvPr/>
        </p:nvSpPr>
        <p:spPr>
          <a:xfrm>
            <a:off x="1219200" y="4648200"/>
            <a:ext cx="7696200" cy="830997"/>
          </a:xfrm>
          <a:prstGeom prst="rect">
            <a:avLst/>
          </a:prstGeom>
        </p:spPr>
        <p:txBody>
          <a:bodyPr wrap="square">
            <a:spAutoFit/>
          </a:bodyPr>
          <a:lstStyle/>
          <a:p>
            <a:r>
              <a:rPr lang="en-US" sz="2400" dirty="0" smtClean="0">
                <a:solidFill>
                  <a:schemeClr val="accent3">
                    <a:lumMod val="20000"/>
                    <a:lumOff val="80000"/>
                  </a:schemeClr>
                </a:solidFill>
              </a:rPr>
              <a:t>RI:      S – ED / S               Normal value = 0.65 +/- 0.1</a:t>
            </a:r>
          </a:p>
          <a:p>
            <a:r>
              <a:rPr lang="en-US" sz="2400" dirty="0" smtClean="0">
                <a:solidFill>
                  <a:schemeClr val="accent3">
                    <a:lumMod val="20000"/>
                    <a:lumOff val="80000"/>
                  </a:schemeClr>
                </a:solidFill>
              </a:rPr>
              <a:t>PI:      S – ED / M             Normal Value = 0.92 +/- 0.1</a:t>
            </a:r>
            <a:endParaRPr lang="en-US" sz="2400" dirty="0">
              <a:solidFill>
                <a:schemeClr val="accent3">
                  <a:lumMod val="20000"/>
                  <a:lumOff val="80000"/>
                </a:schemeClr>
              </a:solidFill>
            </a:endParaRPr>
          </a:p>
        </p:txBody>
      </p:sp>
    </p:spTree>
  </p:cSld>
  <p:clrMapOvr>
    <a:masterClrMapping/>
  </p:clrMapOvr>
  <p:transition>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a:bodyPr>
          <a:lstStyle/>
          <a:p>
            <a:r>
              <a:rPr lang="en-US" sz="3600" dirty="0" smtClean="0">
                <a:solidFill>
                  <a:srgbClr val="FFFF00"/>
                </a:solidFill>
              </a:rPr>
              <a:t>Normal hepatic artery</a:t>
            </a:r>
            <a:endParaRPr lang="en-US" sz="3600" dirty="0">
              <a:solidFill>
                <a:srgbClr val="FFFF00"/>
              </a:solidFill>
            </a:endParaRPr>
          </a:p>
        </p:txBody>
      </p:sp>
      <p:pic>
        <p:nvPicPr>
          <p:cNvPr id="23554" name="Picture 2"/>
          <p:cNvPicPr>
            <a:picLocks noChangeAspect="1" noChangeArrowheads="1"/>
          </p:cNvPicPr>
          <p:nvPr/>
        </p:nvPicPr>
        <p:blipFill>
          <a:blip r:embed="rId2"/>
          <a:srcRect/>
          <a:stretch>
            <a:fillRect/>
          </a:stretch>
        </p:blipFill>
        <p:spPr bwMode="auto">
          <a:xfrm>
            <a:off x="76200" y="1219200"/>
            <a:ext cx="8915400" cy="5472113"/>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a:bodyPr>
          <a:lstStyle/>
          <a:p>
            <a:r>
              <a:rPr lang="en-US" sz="3600" dirty="0" smtClean="0">
                <a:solidFill>
                  <a:srgbClr val="FFFF00"/>
                </a:solidFill>
              </a:rPr>
              <a:t>Portal Vein</a:t>
            </a:r>
            <a:endParaRPr lang="en-US" sz="3600" dirty="0">
              <a:solidFill>
                <a:srgbClr val="FFFF00"/>
              </a:solidFill>
            </a:endParaRPr>
          </a:p>
        </p:txBody>
      </p:sp>
      <p:sp>
        <p:nvSpPr>
          <p:cNvPr id="3" name="Content Placeholder 2"/>
          <p:cNvSpPr>
            <a:spLocks noGrp="1"/>
          </p:cNvSpPr>
          <p:nvPr>
            <p:ph idx="1"/>
          </p:nvPr>
        </p:nvSpPr>
        <p:spPr>
          <a:xfrm>
            <a:off x="457200" y="5029200"/>
            <a:ext cx="8229600" cy="1828800"/>
          </a:xfrm>
          <a:solidFill>
            <a:srgbClr val="FFFF00"/>
          </a:solidFill>
        </p:spPr>
        <p:txBody>
          <a:bodyPr>
            <a:normAutofit/>
          </a:bodyPr>
          <a:lstStyle/>
          <a:p>
            <a:r>
              <a:rPr lang="en-US" sz="2400" dirty="0" smtClean="0">
                <a:solidFill>
                  <a:schemeClr val="bg2"/>
                </a:solidFill>
              </a:rPr>
              <a:t>On fasting state upper normal limit of portal vein is 13-14 mm.</a:t>
            </a:r>
          </a:p>
          <a:p>
            <a:endParaRPr lang="en-US" sz="2400" dirty="0">
              <a:solidFill>
                <a:schemeClr val="bg2"/>
              </a:solidFill>
            </a:endParaRPr>
          </a:p>
        </p:txBody>
      </p:sp>
      <p:pic>
        <p:nvPicPr>
          <p:cNvPr id="1026" name="Picture 2"/>
          <p:cNvPicPr>
            <a:picLocks noChangeAspect="1" noChangeArrowheads="1"/>
          </p:cNvPicPr>
          <p:nvPr/>
        </p:nvPicPr>
        <p:blipFill>
          <a:blip r:embed="rId2"/>
          <a:srcRect/>
          <a:stretch>
            <a:fillRect/>
          </a:stretch>
        </p:blipFill>
        <p:spPr bwMode="auto">
          <a:xfrm>
            <a:off x="152400" y="1085850"/>
            <a:ext cx="8829675" cy="3943350"/>
          </a:xfrm>
          <a:prstGeom prst="rect">
            <a:avLst/>
          </a:prstGeom>
          <a:noFill/>
          <a:ln w="9525">
            <a:noFill/>
            <a:miter lim="800000"/>
            <a:headEnd/>
            <a:tailEnd/>
          </a:ln>
          <a:effectLst/>
        </p:spPr>
      </p:pic>
    </p:spTree>
  </p:cSld>
  <p:clrMapOvr>
    <a:masterClrMapping/>
  </p:clrMapOvr>
  <p:transition>
    <p:wipe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7166"/>
            <a:ext cx="9144000" cy="714380"/>
          </a:xfrm>
        </p:spPr>
        <p:txBody>
          <a:bodyPr>
            <a:normAutofit/>
          </a:bodyPr>
          <a:lstStyle/>
          <a:p>
            <a:r>
              <a:rPr lang="en-US" sz="3600" dirty="0" smtClean="0">
                <a:solidFill>
                  <a:sysClr val="windowText" lastClr="000000"/>
                </a:solidFill>
                <a:latin typeface="Calibri" pitchFamily="34" charset="0"/>
              </a:rPr>
              <a:t>Cirrhosis &amp; PHT / Prominent hepatic artery</a:t>
            </a:r>
            <a:endParaRPr lang="en-US" sz="3600" dirty="0">
              <a:solidFill>
                <a:sysClr val="windowText" lastClr="000000"/>
              </a:solidFill>
              <a:latin typeface="Calibri" pitchFamily="34" charset="0"/>
            </a:endParaRPr>
          </a:p>
        </p:txBody>
      </p:sp>
      <p:pic>
        <p:nvPicPr>
          <p:cNvPr id="39940" name="Picture 4"/>
          <p:cNvPicPr>
            <a:picLocks noChangeAspect="1" noChangeArrowheads="1"/>
          </p:cNvPicPr>
          <p:nvPr/>
        </p:nvPicPr>
        <p:blipFill>
          <a:blip r:embed="rId2" cstate="print">
            <a:lum bright="10000"/>
          </a:blip>
          <a:srcRect/>
          <a:stretch>
            <a:fillRect/>
          </a:stretch>
        </p:blipFill>
        <p:spPr bwMode="auto">
          <a:xfrm>
            <a:off x="2214546" y="1142984"/>
            <a:ext cx="4619625" cy="3505200"/>
          </a:xfrm>
          <a:prstGeom prst="rect">
            <a:avLst/>
          </a:prstGeom>
          <a:noFill/>
          <a:ln w="19050">
            <a:solidFill>
              <a:schemeClr val="bg1"/>
            </a:solidFill>
            <a:miter lim="800000"/>
            <a:headEnd/>
            <a:tailEnd/>
          </a:ln>
          <a:effectLst/>
        </p:spPr>
      </p:pic>
      <p:sp>
        <p:nvSpPr>
          <p:cNvPr id="7" name="Rectangle 6"/>
          <p:cNvSpPr/>
          <p:nvPr/>
        </p:nvSpPr>
        <p:spPr>
          <a:xfrm>
            <a:off x="838200" y="4810153"/>
            <a:ext cx="7696200" cy="954107"/>
          </a:xfrm>
          <a:prstGeom prst="rect">
            <a:avLst/>
          </a:prstGeom>
          <a:solidFill>
            <a:srgbClr val="FFFF00"/>
          </a:solidFill>
        </p:spPr>
        <p:txBody>
          <a:bodyPr wrap="square">
            <a:spAutoFit/>
          </a:bodyPr>
          <a:lstStyle/>
          <a:p>
            <a:r>
              <a:rPr lang="en-US" sz="2400" dirty="0" smtClean="0">
                <a:solidFill>
                  <a:srgbClr val="FF0000"/>
                </a:solidFill>
              </a:rPr>
              <a:t>Enlarged HA with tortuous or </a:t>
            </a:r>
            <a:r>
              <a:rPr lang="en-US" sz="2400" b="1" dirty="0" smtClean="0">
                <a:solidFill>
                  <a:srgbClr val="FF0000"/>
                </a:solidFill>
              </a:rPr>
              <a:t>‘‘corkscrew’’ </a:t>
            </a:r>
            <a:r>
              <a:rPr lang="en-US" sz="2400" dirty="0" smtClean="0">
                <a:solidFill>
                  <a:srgbClr val="FF0000"/>
                </a:solidFill>
              </a:rPr>
              <a:t>appearance</a:t>
            </a:r>
          </a:p>
          <a:p>
            <a:endParaRPr lang="en-US" sz="800" dirty="0" smtClean="0">
              <a:solidFill>
                <a:srgbClr val="FF0000"/>
              </a:solidFill>
            </a:endParaRPr>
          </a:p>
          <a:p>
            <a:r>
              <a:rPr lang="en-US" sz="2400" dirty="0" smtClean="0">
                <a:solidFill>
                  <a:srgbClr val="FF0000"/>
                </a:solidFill>
              </a:rPr>
              <a:t>Increased flow in HA to compensate decreased flow in PV</a:t>
            </a:r>
            <a:endParaRPr lang="en-US" sz="2400" dirty="0">
              <a:solidFill>
                <a:srgbClr val="FF0000"/>
              </a:solidFill>
            </a:endParaRPr>
          </a:p>
        </p:txBody>
      </p:sp>
      <p:sp>
        <p:nvSpPr>
          <p:cNvPr id="8" name="Rectangle 7"/>
          <p:cNvSpPr/>
          <p:nvPr/>
        </p:nvSpPr>
        <p:spPr>
          <a:xfrm>
            <a:off x="-32" y="6429396"/>
            <a:ext cx="9144000" cy="369332"/>
          </a:xfrm>
          <a:prstGeom prst="rect">
            <a:avLst/>
          </a:prstGeom>
        </p:spPr>
        <p:txBody>
          <a:bodyPr wrap="square">
            <a:spAutoFit/>
          </a:bodyPr>
          <a:lstStyle/>
          <a:p>
            <a:r>
              <a:rPr lang="en-US" sz="1800" dirty="0" smtClean="0">
                <a:solidFill>
                  <a:schemeClr val="bg1"/>
                </a:solidFill>
              </a:rPr>
              <a:t>Swart J et al. Ultrasound Clin 2007 ; 2 : 355 – 375.</a:t>
            </a:r>
            <a:endParaRPr lang="en-US" sz="1800" dirty="0">
              <a:solidFill>
                <a:schemeClr val="bg1"/>
              </a:solidFill>
            </a:endParaRPr>
          </a:p>
        </p:txBody>
      </p:sp>
    </p:spTree>
    <p:extLst>
      <p:ext uri="{BB962C8B-B14F-4D97-AF65-F5344CB8AC3E}">
        <p14:creationId xmlns:p14="http://schemas.microsoft.com/office/powerpoint/2010/main" val="25888085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r>
              <a:rPr lang="en-US" sz="3600" dirty="0" smtClean="0">
                <a:solidFill>
                  <a:srgbClr val="FFFF00"/>
                </a:solidFill>
              </a:rPr>
              <a:t>Interpretation of hepatic artery flow</a:t>
            </a:r>
            <a:endParaRPr lang="en-US" sz="3600" dirty="0">
              <a:solidFill>
                <a:srgbClr val="FFFF00"/>
              </a:solidFill>
            </a:endParaRPr>
          </a:p>
        </p:txBody>
      </p:sp>
      <p:sp>
        <p:nvSpPr>
          <p:cNvPr id="3" name="Content Placeholder 2"/>
          <p:cNvSpPr>
            <a:spLocks noGrp="1"/>
          </p:cNvSpPr>
          <p:nvPr>
            <p:ph idx="1"/>
          </p:nvPr>
        </p:nvSpPr>
        <p:spPr>
          <a:xfrm>
            <a:off x="457200" y="1143000"/>
            <a:ext cx="5638800" cy="5257800"/>
          </a:xfrm>
          <a:solidFill>
            <a:srgbClr val="FFFF00"/>
          </a:solidFill>
        </p:spPr>
        <p:txBody>
          <a:bodyPr>
            <a:normAutofit/>
          </a:bodyPr>
          <a:lstStyle/>
          <a:p>
            <a:pPr>
              <a:buNone/>
            </a:pPr>
            <a:r>
              <a:rPr lang="en-US" sz="2800" dirty="0" smtClean="0">
                <a:solidFill>
                  <a:schemeClr val="bg1"/>
                </a:solidFill>
              </a:rPr>
              <a:t>Low resistance flow – Normal</a:t>
            </a:r>
          </a:p>
          <a:p>
            <a:endParaRPr lang="en-US" sz="2800" dirty="0" smtClean="0">
              <a:solidFill>
                <a:schemeClr val="bg1"/>
              </a:solidFill>
            </a:endParaRPr>
          </a:p>
          <a:p>
            <a:endParaRPr lang="en-US" sz="2800" dirty="0" smtClean="0">
              <a:solidFill>
                <a:schemeClr val="bg1"/>
              </a:solidFill>
            </a:endParaRPr>
          </a:p>
          <a:p>
            <a:pPr>
              <a:buNone/>
            </a:pPr>
            <a:endParaRPr lang="en-US" sz="2800" dirty="0" smtClean="0">
              <a:solidFill>
                <a:schemeClr val="bg1"/>
              </a:solidFill>
            </a:endParaRPr>
          </a:p>
          <a:p>
            <a:pPr>
              <a:buNone/>
            </a:pPr>
            <a:r>
              <a:rPr lang="en-US" sz="2800" dirty="0" smtClean="0">
                <a:solidFill>
                  <a:schemeClr val="bg1"/>
                </a:solidFill>
              </a:rPr>
              <a:t>Decreased diastolic flow – ESLD</a:t>
            </a:r>
          </a:p>
          <a:p>
            <a:pPr>
              <a:buNone/>
            </a:pPr>
            <a:endParaRPr lang="en-US" sz="2800" dirty="0" smtClean="0">
              <a:solidFill>
                <a:schemeClr val="bg1"/>
              </a:solidFill>
            </a:endParaRPr>
          </a:p>
          <a:p>
            <a:pPr>
              <a:buNone/>
            </a:pPr>
            <a:endParaRPr lang="en-US" sz="2800" dirty="0" smtClean="0">
              <a:solidFill>
                <a:schemeClr val="bg1"/>
              </a:solidFill>
            </a:endParaRPr>
          </a:p>
          <a:p>
            <a:pPr>
              <a:buNone/>
            </a:pPr>
            <a:endParaRPr lang="en-US" sz="2800" dirty="0" smtClean="0">
              <a:solidFill>
                <a:schemeClr val="bg1"/>
              </a:solidFill>
            </a:endParaRPr>
          </a:p>
          <a:p>
            <a:pPr>
              <a:buNone/>
            </a:pPr>
            <a:r>
              <a:rPr lang="en-US" sz="2800" dirty="0" smtClean="0">
                <a:solidFill>
                  <a:schemeClr val="bg1"/>
                </a:solidFill>
              </a:rPr>
              <a:t>Reversed diastolic flow – ESLD</a:t>
            </a:r>
          </a:p>
          <a:p>
            <a:pPr>
              <a:buNone/>
            </a:pPr>
            <a:endParaRPr lang="en-US" sz="2800" dirty="0">
              <a:solidFill>
                <a:schemeClr val="bg1"/>
              </a:solidFill>
            </a:endParaRPr>
          </a:p>
        </p:txBody>
      </p:sp>
      <p:pic>
        <p:nvPicPr>
          <p:cNvPr id="24579" name="Picture 3"/>
          <p:cNvPicPr>
            <a:picLocks noChangeAspect="1" noChangeArrowheads="1"/>
          </p:cNvPicPr>
          <p:nvPr/>
        </p:nvPicPr>
        <p:blipFill>
          <a:blip r:embed="rId2"/>
          <a:srcRect/>
          <a:stretch>
            <a:fillRect/>
          </a:stretch>
        </p:blipFill>
        <p:spPr bwMode="auto">
          <a:xfrm>
            <a:off x="6096000" y="990600"/>
            <a:ext cx="2671763" cy="1971675"/>
          </a:xfrm>
          <a:prstGeom prst="rect">
            <a:avLst/>
          </a:prstGeom>
          <a:noFill/>
          <a:ln w="9525">
            <a:noFill/>
            <a:miter lim="800000"/>
            <a:headEnd/>
            <a:tailEnd/>
          </a:ln>
          <a:effectLst/>
        </p:spPr>
      </p:pic>
      <p:pic>
        <p:nvPicPr>
          <p:cNvPr id="24580" name="Picture 4"/>
          <p:cNvPicPr>
            <a:picLocks noChangeAspect="1" noChangeArrowheads="1"/>
          </p:cNvPicPr>
          <p:nvPr/>
        </p:nvPicPr>
        <p:blipFill>
          <a:blip r:embed="rId3"/>
          <a:srcRect/>
          <a:stretch>
            <a:fillRect/>
          </a:stretch>
        </p:blipFill>
        <p:spPr bwMode="auto">
          <a:xfrm>
            <a:off x="6119812" y="2857500"/>
            <a:ext cx="2643188" cy="1943100"/>
          </a:xfrm>
          <a:prstGeom prst="rect">
            <a:avLst/>
          </a:prstGeom>
          <a:noFill/>
          <a:ln w="9525">
            <a:noFill/>
            <a:miter lim="800000"/>
            <a:headEnd/>
            <a:tailEnd/>
          </a:ln>
          <a:effectLst/>
        </p:spPr>
      </p:pic>
      <p:pic>
        <p:nvPicPr>
          <p:cNvPr id="24581" name="Picture 5"/>
          <p:cNvPicPr>
            <a:picLocks noChangeAspect="1" noChangeArrowheads="1"/>
          </p:cNvPicPr>
          <p:nvPr/>
        </p:nvPicPr>
        <p:blipFill>
          <a:blip r:embed="rId4"/>
          <a:srcRect/>
          <a:stretch>
            <a:fillRect/>
          </a:stretch>
        </p:blipFill>
        <p:spPr bwMode="auto">
          <a:xfrm>
            <a:off x="6096000" y="4724400"/>
            <a:ext cx="2757488" cy="1900238"/>
          </a:xfrm>
          <a:prstGeom prst="rect">
            <a:avLst/>
          </a:prstGeom>
          <a:noFill/>
          <a:ln w="9525">
            <a:noFill/>
            <a:miter lim="800000"/>
            <a:headEnd/>
            <a:tailEnd/>
          </a:ln>
          <a:effectLst/>
        </p:spPr>
      </p:pic>
      <p:sp>
        <p:nvSpPr>
          <p:cNvPr id="8" name="Rectangle 7"/>
          <p:cNvSpPr/>
          <p:nvPr/>
        </p:nvSpPr>
        <p:spPr>
          <a:xfrm>
            <a:off x="1600201" y="6383654"/>
            <a:ext cx="2971800" cy="369332"/>
          </a:xfrm>
          <a:prstGeom prst="rect">
            <a:avLst/>
          </a:prstGeom>
        </p:spPr>
        <p:txBody>
          <a:bodyPr wrap="square">
            <a:spAutoFit/>
          </a:bodyPr>
          <a:lstStyle/>
          <a:p>
            <a:r>
              <a:rPr lang="en-US" dirty="0" smtClean="0">
                <a:solidFill>
                  <a:schemeClr val="bg1"/>
                </a:solidFill>
              </a:rPr>
              <a:t>ESLD: End stage liver disease</a:t>
            </a:r>
            <a:endParaRPr lang="en-US" dirty="0">
              <a:solidFill>
                <a:schemeClr val="bg1"/>
              </a:solidFill>
            </a:endParaRPr>
          </a:p>
        </p:txBody>
      </p:sp>
    </p:spTree>
  </p:cSld>
  <p:clrMapOvr>
    <a:masterClrMapping/>
  </p:clrMapOvr>
  <p:transition>
    <p:wipe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9144000" cy="785818"/>
          </a:xfrm>
        </p:spPr>
        <p:txBody>
          <a:bodyPr/>
          <a:lstStyle/>
          <a:p>
            <a:r>
              <a:rPr lang="en-US" sz="3200" b="1" dirty="0" smtClean="0">
                <a:solidFill>
                  <a:sysClr val="windowText" lastClr="000000"/>
                </a:solidFill>
                <a:latin typeface="Calibri" pitchFamily="34" charset="0"/>
              </a:rPr>
              <a:t>Doppler US signs of PHT in cirrhosis</a:t>
            </a:r>
            <a:endParaRPr lang="en-US" sz="3200" b="1" dirty="0">
              <a:solidFill>
                <a:sysClr val="windowText" lastClr="000000"/>
              </a:solidFill>
              <a:latin typeface="Calibri" pitchFamily="34" charset="0"/>
            </a:endParaRPr>
          </a:p>
        </p:txBody>
      </p:sp>
      <p:sp>
        <p:nvSpPr>
          <p:cNvPr id="3" name="Content Placeholder 2"/>
          <p:cNvSpPr>
            <a:spLocks noGrp="1"/>
          </p:cNvSpPr>
          <p:nvPr>
            <p:ph idx="1"/>
          </p:nvPr>
        </p:nvSpPr>
        <p:spPr>
          <a:xfrm>
            <a:off x="457200" y="1142984"/>
            <a:ext cx="8305800" cy="4876816"/>
          </a:xfrm>
          <a:solidFill>
            <a:srgbClr val="FFFF99"/>
          </a:solidFill>
          <a:ln w="19050">
            <a:solidFill>
              <a:srgbClr val="3333FF"/>
            </a:solidFill>
          </a:ln>
        </p:spPr>
        <p:txBody>
          <a:bodyPr>
            <a:normAutofit fontScale="92500" lnSpcReduction="10000"/>
          </a:bodyPr>
          <a:lstStyle/>
          <a:p>
            <a:pPr>
              <a:buNone/>
            </a:pPr>
            <a:endParaRPr lang="en-US" sz="400" b="1" dirty="0" smtClean="0">
              <a:solidFill>
                <a:schemeClr val="bg1"/>
              </a:solidFill>
            </a:endParaRPr>
          </a:p>
          <a:p>
            <a:r>
              <a:rPr lang="en-US" sz="2800" b="1" dirty="0" smtClean="0">
                <a:solidFill>
                  <a:schemeClr val="bg1"/>
                </a:solidFill>
              </a:rPr>
              <a:t>P-S collaterals</a:t>
            </a:r>
            <a:r>
              <a:rPr lang="en-US" sz="2800" dirty="0" smtClean="0">
                <a:solidFill>
                  <a:schemeClr val="bg1"/>
                </a:solidFill>
              </a:rPr>
              <a:t>	Highly sensitive &amp; specific</a:t>
            </a:r>
          </a:p>
          <a:p>
            <a:pPr>
              <a:buNone/>
            </a:pPr>
            <a:endParaRPr lang="en-US" sz="400" b="1" dirty="0" smtClean="0">
              <a:solidFill>
                <a:schemeClr val="bg1"/>
              </a:solidFill>
            </a:endParaRPr>
          </a:p>
          <a:p>
            <a:r>
              <a:rPr lang="en-US" sz="2800" b="1" dirty="0" smtClean="0">
                <a:solidFill>
                  <a:schemeClr val="bg1"/>
                </a:solidFill>
              </a:rPr>
              <a:t>Portal vein </a:t>
            </a:r>
            <a:r>
              <a:rPr lang="en-US" sz="2800" dirty="0" smtClean="0">
                <a:solidFill>
                  <a:schemeClr val="bg1"/>
                </a:solidFill>
              </a:rPr>
              <a:t>	Dilated PV</a:t>
            </a:r>
          </a:p>
          <a:p>
            <a:pPr>
              <a:buNone/>
            </a:pPr>
            <a:r>
              <a:rPr lang="en-US" sz="2800" dirty="0" smtClean="0">
                <a:solidFill>
                  <a:schemeClr val="bg1"/>
                </a:solidFill>
              </a:rPr>
              <a:t>				Decreased mean velocity (&lt; 15 cm/sec)</a:t>
            </a:r>
          </a:p>
          <a:p>
            <a:pPr>
              <a:buNone/>
            </a:pPr>
            <a:r>
              <a:rPr lang="en-US" sz="2800" dirty="0" smtClean="0">
                <a:solidFill>
                  <a:schemeClr val="bg1"/>
                </a:solidFill>
              </a:rPr>
              <a:t>				To-and-fro flow /Hepatofugal flow</a:t>
            </a:r>
            <a:endParaRPr lang="en-US" sz="2800" b="1" dirty="0" smtClean="0">
              <a:solidFill>
                <a:schemeClr val="bg1"/>
              </a:solidFill>
            </a:endParaRPr>
          </a:p>
          <a:p>
            <a:pPr>
              <a:buNone/>
            </a:pPr>
            <a:r>
              <a:rPr lang="en-US" sz="2800" dirty="0" smtClean="0">
                <a:solidFill>
                  <a:schemeClr val="bg1"/>
                </a:solidFill>
              </a:rPr>
              <a:t>				Increased pulsatility (</a:t>
            </a:r>
            <a:r>
              <a:rPr lang="en-US" sz="2800" b="1" dirty="0" smtClean="0">
                <a:solidFill>
                  <a:schemeClr val="bg1"/>
                </a:solidFill>
              </a:rPr>
              <a:t>VPI</a:t>
            </a:r>
            <a:r>
              <a:rPr lang="en-US" sz="2800" dirty="0" smtClean="0">
                <a:solidFill>
                  <a:schemeClr val="bg1"/>
                </a:solidFill>
              </a:rPr>
              <a:t>) &gt;0.48+/-0.31</a:t>
            </a:r>
          </a:p>
          <a:p>
            <a:pPr>
              <a:buNone/>
            </a:pPr>
            <a:r>
              <a:rPr lang="en-US" sz="2800" dirty="0" smtClean="0">
                <a:solidFill>
                  <a:schemeClr val="bg1"/>
                </a:solidFill>
              </a:rPr>
              <a:t>				Arterio-portal fistula</a:t>
            </a:r>
          </a:p>
          <a:p>
            <a:pPr>
              <a:buNone/>
            </a:pPr>
            <a:endParaRPr lang="en-US" sz="400" b="1" dirty="0" smtClean="0">
              <a:solidFill>
                <a:schemeClr val="bg1"/>
              </a:solidFill>
            </a:endParaRPr>
          </a:p>
          <a:p>
            <a:r>
              <a:rPr lang="en-US" sz="2800" b="1" dirty="0" smtClean="0">
                <a:solidFill>
                  <a:schemeClr val="bg1"/>
                </a:solidFill>
              </a:rPr>
              <a:t>Hepatic vein</a:t>
            </a:r>
            <a:r>
              <a:rPr lang="en-US" sz="2800" dirty="0" smtClean="0">
                <a:solidFill>
                  <a:schemeClr val="bg1"/>
                </a:solidFill>
              </a:rPr>
              <a:t>	Compression (</a:t>
            </a:r>
            <a:r>
              <a:rPr lang="en-US" sz="2800" b="1" dirty="0" smtClean="0">
                <a:solidFill>
                  <a:schemeClr val="bg1"/>
                </a:solidFill>
              </a:rPr>
              <a:t>Pseudo-portal flow)</a:t>
            </a:r>
            <a:endParaRPr lang="en-US" sz="2800" dirty="0" smtClean="0">
              <a:solidFill>
                <a:schemeClr val="bg1"/>
              </a:solidFill>
            </a:endParaRPr>
          </a:p>
          <a:p>
            <a:pPr>
              <a:buNone/>
            </a:pPr>
            <a:endParaRPr lang="en-US" sz="400" b="1" dirty="0" smtClean="0">
              <a:solidFill>
                <a:schemeClr val="bg1"/>
              </a:solidFill>
            </a:endParaRPr>
          </a:p>
          <a:p>
            <a:r>
              <a:rPr lang="en-US" sz="2800" b="1" dirty="0" smtClean="0">
                <a:solidFill>
                  <a:schemeClr val="bg1"/>
                </a:solidFill>
              </a:rPr>
              <a:t>Hepatic artery </a:t>
            </a:r>
            <a:r>
              <a:rPr lang="en-US" sz="2800" dirty="0" smtClean="0">
                <a:solidFill>
                  <a:schemeClr val="bg1"/>
                </a:solidFill>
              </a:rPr>
              <a:t>	Enlargement &amp; tortuosity </a:t>
            </a:r>
          </a:p>
          <a:p>
            <a:pPr>
              <a:buNone/>
            </a:pPr>
            <a:r>
              <a:rPr lang="en-US" sz="2800" dirty="0" smtClean="0">
                <a:solidFill>
                  <a:schemeClr val="bg1"/>
                </a:solidFill>
              </a:rPr>
              <a:t>				Increased RI &amp; PI</a:t>
            </a:r>
          </a:p>
        </p:txBody>
      </p:sp>
      <p:sp>
        <p:nvSpPr>
          <p:cNvPr id="4" name="Rectangle 3"/>
          <p:cNvSpPr/>
          <p:nvPr/>
        </p:nvSpPr>
        <p:spPr>
          <a:xfrm>
            <a:off x="0" y="6417254"/>
            <a:ext cx="9144000" cy="369332"/>
          </a:xfrm>
          <a:prstGeom prst="rect">
            <a:avLst/>
          </a:prstGeom>
        </p:spPr>
        <p:txBody>
          <a:bodyPr wrap="square">
            <a:spAutoFit/>
          </a:bodyPr>
          <a:lstStyle/>
          <a:p>
            <a:r>
              <a:rPr lang="en-US" sz="1800" dirty="0" smtClean="0">
                <a:solidFill>
                  <a:schemeClr val="bg1"/>
                </a:solidFill>
              </a:rPr>
              <a:t>Harkanyi Z. Ultrasound Clin 2006 ; 1 : 443 – 455.</a:t>
            </a:r>
            <a:endParaRPr lang="en-US" sz="1800" dirty="0">
              <a:solidFill>
                <a:schemeClr val="bg1"/>
              </a:solidFill>
            </a:endParaRPr>
          </a:p>
        </p:txBody>
      </p:sp>
      <p:sp>
        <p:nvSpPr>
          <p:cNvPr id="5" name="Rectangle 4"/>
          <p:cNvSpPr/>
          <p:nvPr/>
        </p:nvSpPr>
        <p:spPr>
          <a:xfrm>
            <a:off x="2362200" y="6096000"/>
            <a:ext cx="4712637" cy="369332"/>
          </a:xfrm>
          <a:prstGeom prst="rect">
            <a:avLst/>
          </a:prstGeom>
        </p:spPr>
        <p:txBody>
          <a:bodyPr wrap="none">
            <a:spAutoFit/>
          </a:bodyPr>
          <a:lstStyle/>
          <a:p>
            <a:r>
              <a:rPr lang="en-US" b="1" dirty="0" smtClean="0">
                <a:solidFill>
                  <a:srgbClr val="FFFF00"/>
                </a:solidFill>
              </a:rPr>
              <a:t>P-V: portovenous,  VPI: Venous pulsatility index</a:t>
            </a:r>
            <a:endParaRPr lang="en-US"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linds(horizontal)">
                                      <p:cBhvr>
                                        <p:cTn id="10" dur="500"/>
                                        <p:tgtEl>
                                          <p:spTgt spid="3">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linds(horizontal)">
                                      <p:cBhvr>
                                        <p:cTn id="13" dur="500"/>
                                        <p:tgtEl>
                                          <p:spTgt spid="3">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blinds(horizontal)">
                                      <p:cBhvr>
                                        <p:cTn id="16" dur="500"/>
                                        <p:tgtEl>
                                          <p:spTgt spid="3">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blinds(horizontal)">
                                      <p:cBhvr>
                                        <p:cTn id="19" dur="500"/>
                                        <p:tgtEl>
                                          <p:spTgt spid="3">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blinds(horizontal)">
                                      <p:cBhvr>
                                        <p:cTn id="24" dur="500"/>
                                        <p:tgtEl>
                                          <p:spTgt spid="3">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animEffect transition="in" filter="blinds(horizontal)">
                                      <p:cBhvr>
                                        <p:cTn id="29" dur="500"/>
                                        <p:tgtEl>
                                          <p:spTgt spid="3">
                                            <p:txEl>
                                              <p:pRg st="11" end="11"/>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blinds(horizontal)">
                                      <p:cBhvr>
                                        <p:cTn id="3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2" cstate="print"/>
          <a:srcRect/>
          <a:stretch>
            <a:fillRect/>
          </a:stretch>
        </p:blipFill>
        <p:spPr bwMode="auto">
          <a:xfrm>
            <a:off x="2071670" y="1785926"/>
            <a:ext cx="5103495" cy="3474720"/>
          </a:xfrm>
          <a:prstGeom prst="rect">
            <a:avLst/>
          </a:prstGeom>
          <a:solidFill>
            <a:srgbClr val="FFFF99"/>
          </a:solidFill>
          <a:ln w="19050">
            <a:solidFill>
              <a:srgbClr val="FF0000"/>
            </a:solidFill>
            <a:miter lim="800000"/>
            <a:headEnd/>
            <a:tailEnd/>
          </a:ln>
          <a:effectLst/>
        </p:spPr>
      </p:pic>
      <p:sp>
        <p:nvSpPr>
          <p:cNvPr id="2" name="Title 1"/>
          <p:cNvSpPr>
            <a:spLocks noGrp="1"/>
          </p:cNvSpPr>
          <p:nvPr>
            <p:ph type="title"/>
          </p:nvPr>
        </p:nvSpPr>
        <p:spPr>
          <a:xfrm>
            <a:off x="0" y="285728"/>
            <a:ext cx="9144000" cy="1357322"/>
          </a:xfrm>
        </p:spPr>
        <p:txBody>
          <a:bodyPr/>
          <a:lstStyle/>
          <a:p>
            <a:r>
              <a:rPr lang="en-US" sz="3200" b="1" dirty="0" smtClean="0">
                <a:solidFill>
                  <a:sysClr val="windowText" lastClr="000000"/>
                </a:solidFill>
                <a:latin typeface="Calibri" pitchFamily="34" charset="0"/>
              </a:rPr>
              <a:t>Common spontaneous </a:t>
            </a:r>
            <a:r>
              <a:rPr lang="en-US" sz="3200" b="1" dirty="0" err="1" smtClean="0">
                <a:solidFill>
                  <a:sysClr val="windowText" lastClr="000000"/>
                </a:solidFill>
                <a:latin typeface="Calibri" pitchFamily="34" charset="0"/>
              </a:rPr>
              <a:t>porto</a:t>
            </a:r>
            <a:r>
              <a:rPr lang="en-US" sz="3200" b="1" dirty="0" smtClean="0">
                <a:solidFill>
                  <a:sysClr val="windowText" lastClr="000000"/>
                </a:solidFill>
                <a:latin typeface="Calibri" pitchFamily="34" charset="0"/>
              </a:rPr>
              <a:t>-systemic collaterals</a:t>
            </a:r>
            <a:br>
              <a:rPr lang="en-US" sz="3200" b="1" dirty="0" smtClean="0">
                <a:solidFill>
                  <a:sysClr val="windowText" lastClr="000000"/>
                </a:solidFill>
                <a:latin typeface="Calibri" pitchFamily="34" charset="0"/>
              </a:rPr>
            </a:br>
            <a:r>
              <a:rPr lang="en-US" sz="800" b="1" dirty="0" smtClean="0">
                <a:solidFill>
                  <a:sysClr val="windowText" lastClr="000000"/>
                </a:solidFill>
                <a:latin typeface="Calibri" pitchFamily="34" charset="0"/>
              </a:rPr>
              <a:t/>
            </a:r>
            <a:br>
              <a:rPr lang="en-US" sz="800" b="1" dirty="0" smtClean="0">
                <a:solidFill>
                  <a:sysClr val="windowText" lastClr="000000"/>
                </a:solidFill>
                <a:latin typeface="Calibri" pitchFamily="34" charset="0"/>
              </a:rPr>
            </a:br>
            <a:r>
              <a:rPr lang="en-US" sz="2800" dirty="0" smtClean="0">
                <a:solidFill>
                  <a:sysClr val="windowText" lastClr="000000"/>
                </a:solidFill>
              </a:rPr>
              <a:t>More than 20 P-S collaterals described</a:t>
            </a:r>
            <a:endParaRPr lang="en-US" sz="3200" dirty="0">
              <a:solidFill>
                <a:sysClr val="windowText" lastClr="000000"/>
              </a:solidFill>
              <a:latin typeface="Calibri" pitchFamily="34" charset="0"/>
            </a:endParaRPr>
          </a:p>
        </p:txBody>
      </p:sp>
      <p:sp>
        <p:nvSpPr>
          <p:cNvPr id="4" name="Rectangle 3"/>
          <p:cNvSpPr/>
          <p:nvPr/>
        </p:nvSpPr>
        <p:spPr>
          <a:xfrm>
            <a:off x="0" y="6417254"/>
            <a:ext cx="9144000" cy="369332"/>
          </a:xfrm>
          <a:prstGeom prst="rect">
            <a:avLst/>
          </a:prstGeom>
        </p:spPr>
        <p:txBody>
          <a:bodyPr wrap="square">
            <a:spAutoFit/>
          </a:bodyPr>
          <a:lstStyle/>
          <a:p>
            <a:r>
              <a:rPr lang="en-US" sz="1800" dirty="0" smtClean="0">
                <a:solidFill>
                  <a:schemeClr val="bg1"/>
                </a:solidFill>
              </a:rPr>
              <a:t>Patnquin1 H et al. Am J </a:t>
            </a:r>
            <a:r>
              <a:rPr lang="en-US" sz="1800" dirty="0" err="1" smtClean="0">
                <a:solidFill>
                  <a:schemeClr val="bg1"/>
                </a:solidFill>
              </a:rPr>
              <a:t>Roentgenol</a:t>
            </a:r>
            <a:r>
              <a:rPr lang="en-US" sz="1800" dirty="0" smtClean="0">
                <a:solidFill>
                  <a:schemeClr val="bg1"/>
                </a:solidFill>
              </a:rPr>
              <a:t> 1987 ; 149 : 71 – 76.</a:t>
            </a:r>
            <a:endParaRPr lang="en-US" sz="1800" dirty="0">
              <a:solidFill>
                <a:schemeClr val="bg1"/>
              </a:solidFill>
            </a:endParaRPr>
          </a:p>
        </p:txBody>
      </p:sp>
      <p:sp>
        <p:nvSpPr>
          <p:cNvPr id="5" name="Rectangle 4"/>
          <p:cNvSpPr/>
          <p:nvPr/>
        </p:nvSpPr>
        <p:spPr>
          <a:xfrm>
            <a:off x="1066800" y="5334000"/>
            <a:ext cx="7162800" cy="830997"/>
          </a:xfrm>
          <a:prstGeom prst="rect">
            <a:avLst/>
          </a:prstGeom>
          <a:solidFill>
            <a:srgbClr val="FFFF99"/>
          </a:solidFill>
        </p:spPr>
        <p:txBody>
          <a:bodyPr wrap="square">
            <a:spAutoFit/>
          </a:bodyPr>
          <a:lstStyle/>
          <a:p>
            <a:r>
              <a:rPr lang="en-US" sz="2400" dirty="0" smtClean="0">
                <a:solidFill>
                  <a:srgbClr val="FF0000"/>
                </a:solidFill>
              </a:rPr>
              <a:t>Most common: LGV – PUV – </a:t>
            </a:r>
            <a:r>
              <a:rPr lang="en-US" sz="2400" dirty="0" err="1" smtClean="0">
                <a:solidFill>
                  <a:srgbClr val="FF0000"/>
                </a:solidFill>
              </a:rPr>
              <a:t>Spleno</a:t>
            </a:r>
            <a:r>
              <a:rPr lang="en-US" sz="2400" dirty="0" smtClean="0">
                <a:solidFill>
                  <a:srgbClr val="FF0000"/>
                </a:solidFill>
              </a:rPr>
              <a:t>-renal – Gastro-renal</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1428760"/>
          </a:xfrm>
        </p:spPr>
        <p:txBody>
          <a:bodyPr/>
          <a:lstStyle/>
          <a:p>
            <a:r>
              <a:rPr lang="en-US" altLang="ar-SA" sz="3600" b="1" dirty="0" smtClean="0">
                <a:solidFill>
                  <a:sysClr val="windowText" lastClr="000000"/>
                </a:solidFill>
                <a:latin typeface="Calibri" pitchFamily="34" charset="0"/>
              </a:rPr>
              <a:t>P-S collaterals / </a:t>
            </a:r>
            <a:r>
              <a:rPr lang="en-US" sz="3600" b="1" dirty="0" smtClean="0">
                <a:solidFill>
                  <a:sysClr val="windowText" lastClr="000000"/>
                </a:solidFill>
                <a:latin typeface="Calibri" pitchFamily="34" charset="0"/>
              </a:rPr>
              <a:t>Coronary vein</a:t>
            </a:r>
            <a:r>
              <a:rPr lang="en-US" sz="3200" b="1" dirty="0" smtClean="0">
                <a:solidFill>
                  <a:sysClr val="windowText" lastClr="000000"/>
                </a:solidFill>
                <a:latin typeface="Calibri" pitchFamily="34" charset="0"/>
              </a:rPr>
              <a:t/>
            </a:r>
            <a:br>
              <a:rPr lang="en-US" sz="3200" b="1" dirty="0" smtClean="0">
                <a:solidFill>
                  <a:sysClr val="windowText" lastClr="000000"/>
                </a:solidFill>
                <a:latin typeface="Calibri" pitchFamily="34" charset="0"/>
              </a:rPr>
            </a:br>
            <a:r>
              <a:rPr lang="en-US" sz="800" b="1" dirty="0" smtClean="0">
                <a:solidFill>
                  <a:schemeClr val="bg1"/>
                </a:solidFill>
                <a:latin typeface="Calibri" pitchFamily="34" charset="0"/>
              </a:rPr>
              <a:t/>
            </a:r>
            <a:br>
              <a:rPr lang="en-US" sz="800" b="1" dirty="0" smtClean="0">
                <a:solidFill>
                  <a:schemeClr val="bg1"/>
                </a:solidFill>
                <a:latin typeface="Calibri" pitchFamily="34" charset="0"/>
              </a:rPr>
            </a:br>
            <a:r>
              <a:rPr lang="en-US" sz="2800" dirty="0" smtClean="0">
                <a:solidFill>
                  <a:schemeClr val="bg1"/>
                </a:solidFill>
              </a:rPr>
              <a:t>Most prevalent (80-90%) – Most clinically important</a:t>
            </a:r>
            <a:endParaRPr lang="en-US" sz="2800" dirty="0">
              <a:solidFill>
                <a:schemeClr val="bg1"/>
              </a:solidFill>
              <a:latin typeface="Calibri" pitchFamily="34" charset="0"/>
            </a:endParaRPr>
          </a:p>
        </p:txBody>
      </p:sp>
      <p:sp>
        <p:nvSpPr>
          <p:cNvPr id="5" name="Rectangle 4"/>
          <p:cNvSpPr/>
          <p:nvPr/>
        </p:nvSpPr>
        <p:spPr>
          <a:xfrm>
            <a:off x="0" y="6417254"/>
            <a:ext cx="9144000" cy="369332"/>
          </a:xfrm>
          <a:prstGeom prst="rect">
            <a:avLst/>
          </a:prstGeom>
        </p:spPr>
        <p:txBody>
          <a:bodyPr wrap="square">
            <a:spAutoFit/>
          </a:bodyPr>
          <a:lstStyle/>
          <a:p>
            <a:r>
              <a:rPr lang="en-US" sz="1800" dirty="0" smtClean="0">
                <a:solidFill>
                  <a:schemeClr val="bg1"/>
                </a:solidFill>
              </a:rPr>
              <a:t>Robinson KA et al. Ultrasound Quarterly 2009 ; 25 : 3 – 13. </a:t>
            </a:r>
            <a:endParaRPr lang="en-US" sz="1800" dirty="0">
              <a:solidFill>
                <a:schemeClr val="bg1"/>
              </a:solidFill>
            </a:endParaRPr>
          </a:p>
        </p:txBody>
      </p:sp>
      <p:grpSp>
        <p:nvGrpSpPr>
          <p:cNvPr id="3" name="Group 10"/>
          <p:cNvGrpSpPr/>
          <p:nvPr/>
        </p:nvGrpSpPr>
        <p:grpSpPr>
          <a:xfrm>
            <a:off x="4857752" y="1714488"/>
            <a:ext cx="4071966" cy="4174013"/>
            <a:chOff x="4857752" y="1181385"/>
            <a:chExt cx="4071966" cy="4174013"/>
          </a:xfrm>
        </p:grpSpPr>
        <p:pic>
          <p:nvPicPr>
            <p:cNvPr id="793603" name="Picture 3"/>
            <p:cNvPicPr>
              <a:picLocks noChangeAspect="1" noChangeArrowheads="1"/>
            </p:cNvPicPr>
            <p:nvPr/>
          </p:nvPicPr>
          <p:blipFill>
            <a:blip r:embed="rId3" cstate="print">
              <a:lum bright="10000"/>
            </a:blip>
            <a:srcRect/>
            <a:stretch>
              <a:fillRect/>
            </a:stretch>
          </p:blipFill>
          <p:spPr bwMode="auto">
            <a:xfrm>
              <a:off x="5390701" y="1714493"/>
              <a:ext cx="3038951" cy="2807494"/>
            </a:xfrm>
            <a:prstGeom prst="rect">
              <a:avLst/>
            </a:prstGeom>
            <a:noFill/>
            <a:ln w="19050">
              <a:solidFill>
                <a:schemeClr val="bg1"/>
              </a:solidFill>
              <a:miter lim="800000"/>
              <a:headEnd/>
              <a:tailEnd/>
            </a:ln>
            <a:effectLst/>
          </p:spPr>
        </p:pic>
        <p:sp>
          <p:nvSpPr>
            <p:cNvPr id="6" name="Rectangle 5"/>
            <p:cNvSpPr/>
            <p:nvPr/>
          </p:nvSpPr>
          <p:spPr>
            <a:xfrm>
              <a:off x="4857752" y="1181385"/>
              <a:ext cx="4071966" cy="461665"/>
            </a:xfrm>
            <a:prstGeom prst="rect">
              <a:avLst/>
            </a:prstGeom>
            <a:solidFill>
              <a:schemeClr val="bg1"/>
            </a:solidFill>
          </p:spPr>
          <p:txBody>
            <a:bodyPr wrap="square">
              <a:spAutoFit/>
            </a:bodyPr>
            <a:lstStyle/>
            <a:p>
              <a:r>
                <a:rPr lang="en-US" sz="2400" b="1" dirty="0" err="1" smtClean="0">
                  <a:latin typeface="Calibri" pitchFamily="34" charset="0"/>
                </a:rPr>
                <a:t>Sagittal</a:t>
              </a:r>
              <a:r>
                <a:rPr lang="en-US" sz="2400" b="1" dirty="0" smtClean="0">
                  <a:latin typeface="Calibri" pitchFamily="34" charset="0"/>
                </a:rPr>
                <a:t> view slightly superior</a:t>
              </a:r>
            </a:p>
          </p:txBody>
        </p:sp>
        <p:sp>
          <p:nvSpPr>
            <p:cNvPr id="7" name="Rectangle 6"/>
            <p:cNvSpPr/>
            <p:nvPr/>
          </p:nvSpPr>
          <p:spPr>
            <a:xfrm>
              <a:off x="4929190" y="4524401"/>
              <a:ext cx="4000528" cy="830997"/>
            </a:xfrm>
            <a:prstGeom prst="rect">
              <a:avLst/>
            </a:prstGeom>
            <a:solidFill>
              <a:srgbClr val="FFFF99"/>
            </a:solidFill>
          </p:spPr>
          <p:txBody>
            <a:bodyPr wrap="square">
              <a:spAutoFit/>
            </a:bodyPr>
            <a:lstStyle/>
            <a:p>
              <a:pPr lvl="0"/>
              <a:r>
                <a:rPr lang="en-US" sz="2400" dirty="0" smtClean="0">
                  <a:solidFill>
                    <a:schemeClr val="bg1"/>
                  </a:solidFill>
                </a:rPr>
                <a:t>Tortuosity of CV as it extends</a:t>
              </a:r>
            </a:p>
            <a:p>
              <a:pPr lvl="0"/>
              <a:r>
                <a:rPr lang="en-US" sz="2400" dirty="0" smtClean="0">
                  <a:solidFill>
                    <a:schemeClr val="bg1"/>
                  </a:solidFill>
                </a:rPr>
                <a:t>superiorly toward GE junction</a:t>
              </a:r>
              <a:endParaRPr lang="en-US" sz="2400" dirty="0">
                <a:solidFill>
                  <a:schemeClr val="bg1"/>
                </a:solidFill>
              </a:endParaRPr>
            </a:p>
          </p:txBody>
        </p:sp>
      </p:grpSp>
      <p:grpSp>
        <p:nvGrpSpPr>
          <p:cNvPr id="4" name="Group 9"/>
          <p:cNvGrpSpPr/>
          <p:nvPr/>
        </p:nvGrpSpPr>
        <p:grpSpPr>
          <a:xfrm>
            <a:off x="357158" y="1705282"/>
            <a:ext cx="4000528" cy="4197789"/>
            <a:chOff x="142812" y="1181385"/>
            <a:chExt cx="4000528" cy="4197789"/>
          </a:xfrm>
        </p:grpSpPr>
        <p:pic>
          <p:nvPicPr>
            <p:cNvPr id="793602" name="Picture 2"/>
            <p:cNvPicPr>
              <a:picLocks noChangeAspect="1" noChangeArrowheads="1"/>
            </p:cNvPicPr>
            <p:nvPr/>
          </p:nvPicPr>
          <p:blipFill>
            <a:blip r:embed="rId4" cstate="print">
              <a:lum bright="10000"/>
            </a:blip>
            <a:srcRect/>
            <a:stretch>
              <a:fillRect/>
            </a:stretch>
          </p:blipFill>
          <p:spPr bwMode="auto">
            <a:xfrm>
              <a:off x="571440" y="1714488"/>
              <a:ext cx="3073241" cy="2807494"/>
            </a:xfrm>
            <a:prstGeom prst="rect">
              <a:avLst/>
            </a:prstGeom>
            <a:noFill/>
            <a:ln w="15875">
              <a:solidFill>
                <a:schemeClr val="bg1"/>
              </a:solidFill>
              <a:miter lim="800000"/>
              <a:headEnd/>
              <a:tailEnd/>
            </a:ln>
            <a:effectLst/>
          </p:spPr>
        </p:pic>
        <p:sp>
          <p:nvSpPr>
            <p:cNvPr id="8" name="Rectangle 7"/>
            <p:cNvSpPr/>
            <p:nvPr/>
          </p:nvSpPr>
          <p:spPr>
            <a:xfrm>
              <a:off x="357126" y="1181385"/>
              <a:ext cx="3500462" cy="461665"/>
            </a:xfrm>
            <a:prstGeom prst="rect">
              <a:avLst/>
            </a:prstGeom>
            <a:solidFill>
              <a:schemeClr val="bg1"/>
            </a:solidFill>
          </p:spPr>
          <p:txBody>
            <a:bodyPr wrap="square">
              <a:spAutoFit/>
            </a:bodyPr>
            <a:lstStyle/>
            <a:p>
              <a:pPr lvl="0"/>
              <a:r>
                <a:rPr lang="en-US" sz="2400" b="1" dirty="0" err="1" smtClean="0">
                  <a:latin typeface="Calibri" pitchFamily="34" charset="0"/>
                </a:rPr>
                <a:t>Sagittal</a:t>
              </a:r>
              <a:r>
                <a:rPr lang="en-US" sz="2400" b="1" dirty="0" smtClean="0">
                  <a:latin typeface="Calibri" pitchFamily="34" charset="0"/>
                </a:rPr>
                <a:t> </a:t>
              </a:r>
              <a:r>
                <a:rPr lang="en-US" sz="2400" b="1" dirty="0" err="1" smtClean="0">
                  <a:latin typeface="Calibri" pitchFamily="34" charset="0"/>
                </a:rPr>
                <a:t>paramedial</a:t>
              </a:r>
              <a:r>
                <a:rPr lang="en-US" sz="2400" b="1" dirty="0" smtClean="0">
                  <a:latin typeface="Calibri" pitchFamily="34" charset="0"/>
                </a:rPr>
                <a:t> view</a:t>
              </a:r>
            </a:p>
          </p:txBody>
        </p:sp>
        <p:sp>
          <p:nvSpPr>
            <p:cNvPr id="9" name="Rectangle 8"/>
            <p:cNvSpPr/>
            <p:nvPr/>
          </p:nvSpPr>
          <p:spPr>
            <a:xfrm>
              <a:off x="142812" y="4548177"/>
              <a:ext cx="4000528" cy="830997"/>
            </a:xfrm>
            <a:prstGeom prst="rect">
              <a:avLst/>
            </a:prstGeom>
            <a:solidFill>
              <a:srgbClr val="FFFF99"/>
            </a:solidFill>
          </p:spPr>
          <p:txBody>
            <a:bodyPr wrap="square">
              <a:spAutoFit/>
            </a:bodyPr>
            <a:lstStyle/>
            <a:p>
              <a:pPr lvl="0"/>
              <a:r>
                <a:rPr lang="en-US" sz="2400" dirty="0" smtClean="0">
                  <a:solidFill>
                    <a:schemeClr val="bg1"/>
                  </a:solidFill>
                </a:rPr>
                <a:t>Flow in CV directed superiorly</a:t>
              </a:r>
            </a:p>
            <a:p>
              <a:pPr lvl="0"/>
              <a:r>
                <a:rPr lang="en-US" sz="2400" dirty="0" smtClean="0">
                  <a:solidFill>
                    <a:schemeClr val="bg1"/>
                  </a:solidFill>
                </a:rPr>
                <a:t> &amp; away from splenic vein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1143008"/>
          </a:xfrm>
        </p:spPr>
        <p:txBody>
          <a:bodyPr>
            <a:normAutofit/>
          </a:bodyPr>
          <a:lstStyle/>
          <a:p>
            <a:r>
              <a:rPr lang="en-US" altLang="ar-SA" sz="3600" dirty="0" smtClean="0">
                <a:solidFill>
                  <a:sysClr val="windowText" lastClr="000000"/>
                </a:solidFill>
                <a:latin typeface="Calibri" pitchFamily="34" charset="0"/>
              </a:rPr>
              <a:t>P-S collaterals / </a:t>
            </a:r>
            <a:r>
              <a:rPr lang="en-US" sz="3600" dirty="0" err="1" smtClean="0">
                <a:solidFill>
                  <a:sysClr val="windowText" lastClr="000000"/>
                </a:solidFill>
                <a:latin typeface="Calibri" pitchFamily="34" charset="0"/>
              </a:rPr>
              <a:t>Gastroesophageal</a:t>
            </a:r>
            <a:r>
              <a:rPr lang="en-US" sz="3600" dirty="0" smtClean="0">
                <a:solidFill>
                  <a:sysClr val="windowText" lastClr="000000"/>
                </a:solidFill>
                <a:latin typeface="Calibri" pitchFamily="34" charset="0"/>
              </a:rPr>
              <a:t> collaterals</a:t>
            </a:r>
            <a:endParaRPr lang="en-US" sz="3600" dirty="0">
              <a:solidFill>
                <a:sysClr val="windowText" lastClr="000000"/>
              </a:solidFill>
              <a:latin typeface="Calibri" pitchFamily="34" charset="0"/>
            </a:endParaRPr>
          </a:p>
        </p:txBody>
      </p:sp>
      <p:pic>
        <p:nvPicPr>
          <p:cNvPr id="793602" name="Picture 2"/>
          <p:cNvPicPr>
            <a:picLocks noChangeAspect="1" noChangeArrowheads="1"/>
          </p:cNvPicPr>
          <p:nvPr/>
        </p:nvPicPr>
        <p:blipFill>
          <a:blip r:embed="rId2" cstate="print"/>
          <a:srcRect/>
          <a:stretch>
            <a:fillRect/>
          </a:stretch>
        </p:blipFill>
        <p:spPr bwMode="auto">
          <a:xfrm>
            <a:off x="2643174" y="2000240"/>
            <a:ext cx="3572828" cy="3237548"/>
          </a:xfrm>
          <a:prstGeom prst="rect">
            <a:avLst/>
          </a:prstGeom>
          <a:noFill/>
          <a:ln w="19050">
            <a:solidFill>
              <a:schemeClr val="bg1"/>
            </a:solidFill>
            <a:miter lim="800000"/>
            <a:headEnd/>
            <a:tailEnd/>
          </a:ln>
          <a:effectLst/>
        </p:spPr>
      </p:pic>
      <p:sp>
        <p:nvSpPr>
          <p:cNvPr id="4" name="Rectangle 3"/>
          <p:cNvSpPr/>
          <p:nvPr/>
        </p:nvSpPr>
        <p:spPr>
          <a:xfrm>
            <a:off x="0" y="5357826"/>
            <a:ext cx="9144000" cy="461665"/>
          </a:xfrm>
          <a:prstGeom prst="rect">
            <a:avLst/>
          </a:prstGeom>
          <a:solidFill>
            <a:srgbClr val="FFFF99"/>
          </a:solidFill>
        </p:spPr>
        <p:txBody>
          <a:bodyPr wrap="square">
            <a:spAutoFit/>
          </a:bodyPr>
          <a:lstStyle/>
          <a:p>
            <a:r>
              <a:rPr lang="en-US" sz="2400" dirty="0" smtClean="0">
                <a:solidFill>
                  <a:srgbClr val="FF0000"/>
                </a:solidFill>
              </a:rPr>
              <a:t>      Gastroesophageal collateral veins close to diaphragm </a:t>
            </a:r>
          </a:p>
        </p:txBody>
      </p:sp>
      <p:sp>
        <p:nvSpPr>
          <p:cNvPr id="5" name="TextBox 4"/>
          <p:cNvSpPr txBox="1"/>
          <p:nvPr/>
        </p:nvSpPr>
        <p:spPr>
          <a:xfrm>
            <a:off x="0" y="6417254"/>
            <a:ext cx="9144000" cy="369332"/>
          </a:xfrm>
          <a:prstGeom prst="rect">
            <a:avLst/>
          </a:prstGeom>
          <a:noFill/>
        </p:spPr>
        <p:txBody>
          <a:bodyPr wrap="square" rtlCol="0">
            <a:spAutoFit/>
          </a:bodyPr>
          <a:lstStyle/>
          <a:p>
            <a:pPr algn="ctr"/>
            <a:r>
              <a:rPr lang="en-US" sz="1800" dirty="0" err="1" smtClean="0">
                <a:solidFill>
                  <a:schemeClr val="bg1"/>
                </a:solidFill>
                <a:latin typeface="Times New Roman" pitchFamily="18" charset="0"/>
                <a:cs typeface="Times New Roman" pitchFamily="18" charset="0"/>
              </a:rPr>
              <a:t>McGahan</a:t>
            </a:r>
            <a:r>
              <a:rPr lang="en-US" sz="1800" dirty="0" smtClean="0">
                <a:solidFill>
                  <a:schemeClr val="bg1"/>
                </a:solidFill>
                <a:latin typeface="Times New Roman" pitchFamily="18" charset="0"/>
                <a:cs typeface="Times New Roman" pitchFamily="18" charset="0"/>
              </a:rPr>
              <a:t> J et al. Diagnostic ultrasound, </a:t>
            </a:r>
            <a:r>
              <a:rPr lang="en-US" sz="1800" dirty="0" err="1" smtClean="0">
                <a:solidFill>
                  <a:schemeClr val="bg1"/>
                </a:solidFill>
                <a:latin typeface="Times New Roman" pitchFamily="18" charset="0"/>
                <a:cs typeface="Times New Roman" pitchFamily="18" charset="0"/>
              </a:rPr>
              <a:t>Informa</a:t>
            </a:r>
            <a:r>
              <a:rPr lang="en-US" sz="1800" dirty="0" smtClean="0">
                <a:solidFill>
                  <a:schemeClr val="bg1"/>
                </a:solidFill>
                <a:latin typeface="Times New Roman" pitchFamily="18" charset="0"/>
                <a:cs typeface="Times New Roman" pitchFamily="18" charset="0"/>
              </a:rPr>
              <a:t> Healthcare, 2</a:t>
            </a:r>
            <a:r>
              <a:rPr lang="en-US" sz="1800" baseline="30000" dirty="0" smtClean="0">
                <a:solidFill>
                  <a:schemeClr val="bg1"/>
                </a:solidFill>
                <a:latin typeface="Times New Roman" pitchFamily="18" charset="0"/>
                <a:cs typeface="Times New Roman" pitchFamily="18" charset="0"/>
              </a:rPr>
              <a:t>nd</a:t>
            </a:r>
            <a:r>
              <a:rPr lang="en-US" sz="1800" dirty="0" smtClean="0">
                <a:solidFill>
                  <a:schemeClr val="bg1"/>
                </a:solidFill>
                <a:latin typeface="Times New Roman" pitchFamily="18" charset="0"/>
                <a:cs typeface="Times New Roman" pitchFamily="18" charset="0"/>
              </a:rPr>
              <a:t> edition, 2008.</a:t>
            </a:r>
            <a:endParaRPr lang="en-US" sz="1800" dirty="0">
              <a:solidFill>
                <a:schemeClr val="bg1"/>
              </a:solidFill>
              <a:latin typeface="Times New Roman" pitchFamily="18" charset="0"/>
              <a:cs typeface="Times New Roman" pitchFamily="18" charset="0"/>
            </a:endParaRPr>
          </a:p>
        </p:txBody>
      </p:sp>
      <p:sp>
        <p:nvSpPr>
          <p:cNvPr id="6" name="Rectangle 5"/>
          <p:cNvSpPr/>
          <p:nvPr/>
        </p:nvSpPr>
        <p:spPr>
          <a:xfrm>
            <a:off x="0" y="1357298"/>
            <a:ext cx="9144000" cy="492443"/>
          </a:xfrm>
          <a:prstGeom prst="rect">
            <a:avLst/>
          </a:prstGeom>
        </p:spPr>
        <p:txBody>
          <a:bodyPr wrap="square">
            <a:spAutoFit/>
          </a:bodyPr>
          <a:lstStyle/>
          <a:p>
            <a:pPr lvl="0"/>
            <a:r>
              <a:rPr lang="en-US" sz="2600" b="1" dirty="0" smtClean="0">
                <a:solidFill>
                  <a:sysClr val="windowText" lastClr="000000"/>
                </a:solidFill>
                <a:latin typeface="Calibri" pitchFamily="34" charset="0"/>
              </a:rPr>
              <a:t>                           Longitudinal view of left liver lobe</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7166"/>
            <a:ext cx="9144000" cy="714380"/>
          </a:xfrm>
        </p:spPr>
        <p:txBody>
          <a:bodyPr>
            <a:normAutofit/>
          </a:bodyPr>
          <a:lstStyle/>
          <a:p>
            <a:r>
              <a:rPr lang="en-US" sz="3600" dirty="0" smtClean="0">
                <a:solidFill>
                  <a:sysClr val="windowText" lastClr="000000"/>
                </a:solidFill>
                <a:latin typeface="Calibri" pitchFamily="34" charset="0"/>
              </a:rPr>
              <a:t>Normal umbilical vein anatomy</a:t>
            </a:r>
            <a:endParaRPr lang="en-US" sz="3600" dirty="0">
              <a:solidFill>
                <a:sysClr val="windowText" lastClr="000000"/>
              </a:solidFill>
              <a:latin typeface="Calibri" pitchFamily="34" charset="0"/>
            </a:endParaRPr>
          </a:p>
        </p:txBody>
      </p:sp>
      <p:pic>
        <p:nvPicPr>
          <p:cNvPr id="787459" name="Picture 3"/>
          <p:cNvPicPr>
            <a:picLocks noChangeAspect="1" noChangeArrowheads="1"/>
          </p:cNvPicPr>
          <p:nvPr/>
        </p:nvPicPr>
        <p:blipFill>
          <a:blip r:embed="rId2" cstate="print"/>
          <a:srcRect/>
          <a:stretch>
            <a:fillRect/>
          </a:stretch>
        </p:blipFill>
        <p:spPr bwMode="auto">
          <a:xfrm>
            <a:off x="2357422" y="1214422"/>
            <a:ext cx="4118610" cy="3196400"/>
          </a:xfrm>
          <a:prstGeom prst="rect">
            <a:avLst/>
          </a:prstGeom>
          <a:noFill/>
          <a:ln w="9525">
            <a:solidFill>
              <a:srgbClr val="3333FF"/>
            </a:solidFill>
            <a:miter lim="800000"/>
            <a:headEnd/>
            <a:tailEnd/>
          </a:ln>
          <a:effectLst/>
        </p:spPr>
      </p:pic>
      <p:sp>
        <p:nvSpPr>
          <p:cNvPr id="6" name="Rectangle 5"/>
          <p:cNvSpPr/>
          <p:nvPr/>
        </p:nvSpPr>
        <p:spPr>
          <a:xfrm>
            <a:off x="0" y="4500570"/>
            <a:ext cx="9144000" cy="1692771"/>
          </a:xfrm>
          <a:prstGeom prst="rect">
            <a:avLst/>
          </a:prstGeom>
          <a:solidFill>
            <a:srgbClr val="FFFF99"/>
          </a:solidFill>
        </p:spPr>
        <p:txBody>
          <a:bodyPr wrap="square">
            <a:spAutoFit/>
          </a:bodyPr>
          <a:lstStyle/>
          <a:p>
            <a:r>
              <a:rPr lang="en-US" sz="2400" dirty="0" smtClean="0"/>
              <a:t>   </a:t>
            </a:r>
            <a:r>
              <a:rPr lang="en-US" sz="2400" dirty="0" smtClean="0">
                <a:solidFill>
                  <a:srgbClr val="FF0000"/>
                </a:solidFill>
              </a:rPr>
              <a:t>UV communicates with umbilical segment of  LPV,</a:t>
            </a:r>
          </a:p>
          <a:p>
            <a:endParaRPr lang="en-US" sz="400" dirty="0" smtClean="0">
              <a:solidFill>
                <a:srgbClr val="FF0000"/>
              </a:solidFill>
            </a:endParaRPr>
          </a:p>
          <a:p>
            <a:r>
              <a:rPr lang="en-US" sz="2400" dirty="0" smtClean="0">
                <a:solidFill>
                  <a:srgbClr val="FF0000"/>
                </a:solidFill>
              </a:rPr>
              <a:t>   travels down the anterior abdominal wall towards umbilicus.</a:t>
            </a:r>
          </a:p>
          <a:p>
            <a:endParaRPr lang="en-US" sz="400" dirty="0" smtClean="0">
              <a:solidFill>
                <a:srgbClr val="FF0000"/>
              </a:solidFill>
            </a:endParaRPr>
          </a:p>
          <a:p>
            <a:r>
              <a:rPr lang="en-US" sz="2400" dirty="0" smtClean="0">
                <a:solidFill>
                  <a:srgbClr val="FF0000"/>
                </a:solidFill>
              </a:rPr>
              <a:t>   Eventually it drains into systemic circulation via inferior epigastric        vein.</a:t>
            </a:r>
            <a:endParaRPr lang="en-US" sz="2400" dirty="0">
              <a:solidFill>
                <a:srgbClr val="FF0000"/>
              </a:solidFill>
            </a:endParaRPr>
          </a:p>
        </p:txBody>
      </p:sp>
      <p:sp>
        <p:nvSpPr>
          <p:cNvPr id="7" name="Rectangle 6"/>
          <p:cNvSpPr/>
          <p:nvPr/>
        </p:nvSpPr>
        <p:spPr>
          <a:xfrm>
            <a:off x="0" y="6417254"/>
            <a:ext cx="9144000" cy="369332"/>
          </a:xfrm>
          <a:prstGeom prst="rect">
            <a:avLst/>
          </a:prstGeom>
        </p:spPr>
        <p:txBody>
          <a:bodyPr wrap="square">
            <a:spAutoFit/>
          </a:bodyPr>
          <a:lstStyle/>
          <a:p>
            <a:r>
              <a:rPr lang="en-US" sz="1800" dirty="0" smtClean="0">
                <a:solidFill>
                  <a:schemeClr val="bg1"/>
                </a:solidFill>
              </a:rPr>
              <a:t>Robinson KA et al. Ultrasound Quarterly 2009 ; 25 : 3 – 13.</a:t>
            </a:r>
            <a:endParaRPr lang="en-US" sz="1800" dirty="0">
              <a:solidFill>
                <a:schemeClr val="bg1"/>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2050" name="Picture 2"/>
          <p:cNvPicPr>
            <a:picLocks noChangeAspect="1" noChangeArrowheads="1"/>
          </p:cNvPicPr>
          <p:nvPr/>
        </p:nvPicPr>
        <p:blipFill>
          <a:blip r:embed="rId2" cstate="print"/>
          <a:srcRect/>
          <a:stretch>
            <a:fillRect/>
          </a:stretch>
        </p:blipFill>
        <p:spPr bwMode="auto">
          <a:xfrm>
            <a:off x="428596" y="1857364"/>
            <a:ext cx="3777615" cy="2771775"/>
          </a:xfrm>
          <a:prstGeom prst="rect">
            <a:avLst/>
          </a:prstGeom>
          <a:noFill/>
          <a:ln w="19050">
            <a:solidFill>
              <a:schemeClr val="bg1"/>
            </a:solidFill>
            <a:miter lim="800000"/>
            <a:headEnd/>
            <a:tailEnd/>
          </a:ln>
          <a:effectLst/>
        </p:spPr>
      </p:pic>
      <p:sp>
        <p:nvSpPr>
          <p:cNvPr id="5" name="Rectangle 4"/>
          <p:cNvSpPr/>
          <p:nvPr/>
        </p:nvSpPr>
        <p:spPr>
          <a:xfrm>
            <a:off x="0" y="6417254"/>
            <a:ext cx="9144000" cy="369332"/>
          </a:xfrm>
          <a:prstGeom prst="rect">
            <a:avLst/>
          </a:prstGeom>
        </p:spPr>
        <p:txBody>
          <a:bodyPr wrap="square">
            <a:spAutoFit/>
          </a:bodyPr>
          <a:lstStyle/>
          <a:p>
            <a:r>
              <a:rPr lang="en-US" sz="1800" dirty="0" smtClean="0">
                <a:solidFill>
                  <a:schemeClr val="bg1"/>
                </a:solidFill>
              </a:rPr>
              <a:t>Robinson KA et al. Ultrasound Quarterly 2009 ; 25 : 3 – 13.</a:t>
            </a:r>
            <a:endParaRPr lang="en-US" sz="1800" dirty="0">
              <a:solidFill>
                <a:schemeClr val="bg1"/>
              </a:solidFill>
            </a:endParaRPr>
          </a:p>
        </p:txBody>
      </p:sp>
      <p:grpSp>
        <p:nvGrpSpPr>
          <p:cNvPr id="2" name="Group 10"/>
          <p:cNvGrpSpPr/>
          <p:nvPr/>
        </p:nvGrpSpPr>
        <p:grpSpPr>
          <a:xfrm>
            <a:off x="4643438" y="1357298"/>
            <a:ext cx="4214842" cy="3857652"/>
            <a:chOff x="4643438" y="1571612"/>
            <a:chExt cx="4214842" cy="3857652"/>
          </a:xfrm>
        </p:grpSpPr>
        <p:pic>
          <p:nvPicPr>
            <p:cNvPr id="1282051" name="Picture 3"/>
            <p:cNvPicPr>
              <a:picLocks noChangeAspect="1" noChangeArrowheads="1"/>
            </p:cNvPicPr>
            <p:nvPr/>
          </p:nvPicPr>
          <p:blipFill>
            <a:blip r:embed="rId3" cstate="print"/>
            <a:srcRect/>
            <a:stretch>
              <a:fillRect/>
            </a:stretch>
          </p:blipFill>
          <p:spPr bwMode="auto">
            <a:xfrm>
              <a:off x="4857752" y="2071678"/>
              <a:ext cx="3863340" cy="2771775"/>
            </a:xfrm>
            <a:prstGeom prst="rect">
              <a:avLst/>
            </a:prstGeom>
            <a:noFill/>
            <a:ln w="19050">
              <a:solidFill>
                <a:schemeClr val="bg1"/>
              </a:solidFill>
              <a:miter lim="800000"/>
              <a:headEnd/>
              <a:tailEnd/>
            </a:ln>
            <a:effectLst/>
          </p:spPr>
        </p:pic>
        <p:sp>
          <p:nvSpPr>
            <p:cNvPr id="6" name="Rectangle 5"/>
            <p:cNvSpPr/>
            <p:nvPr/>
          </p:nvSpPr>
          <p:spPr>
            <a:xfrm>
              <a:off x="4643438" y="4967599"/>
              <a:ext cx="4214842" cy="461665"/>
            </a:xfrm>
            <a:prstGeom prst="rect">
              <a:avLst/>
            </a:prstGeom>
            <a:solidFill>
              <a:srgbClr val="FFFF99"/>
            </a:solidFill>
          </p:spPr>
          <p:txBody>
            <a:bodyPr wrap="square">
              <a:spAutoFit/>
            </a:bodyPr>
            <a:lstStyle/>
            <a:p>
              <a:endParaRPr lang="en-US" sz="2400" dirty="0">
                <a:solidFill>
                  <a:srgbClr val="FF0000"/>
                </a:solidFill>
              </a:endParaRPr>
            </a:p>
          </p:txBody>
        </p:sp>
        <p:sp>
          <p:nvSpPr>
            <p:cNvPr id="7" name="Rectangle 6"/>
            <p:cNvSpPr/>
            <p:nvPr/>
          </p:nvSpPr>
          <p:spPr>
            <a:xfrm>
              <a:off x="4857752" y="1571612"/>
              <a:ext cx="3857652" cy="461665"/>
            </a:xfrm>
            <a:prstGeom prst="rect">
              <a:avLst/>
            </a:prstGeom>
          </p:spPr>
          <p:txBody>
            <a:bodyPr wrap="square">
              <a:spAutoFit/>
            </a:bodyPr>
            <a:lstStyle/>
            <a:p>
              <a:r>
                <a:rPr lang="en-US" sz="2400" b="1" dirty="0" smtClean="0">
                  <a:solidFill>
                    <a:sysClr val="windowText" lastClr="000000"/>
                  </a:solidFill>
                  <a:latin typeface="Calibri" pitchFamily="34" charset="0"/>
                </a:rPr>
                <a:t>Similar color Doppler view </a:t>
              </a:r>
              <a:endParaRPr lang="en-US" sz="2400" b="1" dirty="0">
                <a:solidFill>
                  <a:sysClr val="windowText" lastClr="000000"/>
                </a:solidFill>
                <a:latin typeface="Calibri" pitchFamily="34" charset="0"/>
              </a:endParaRPr>
            </a:p>
          </p:txBody>
        </p:sp>
      </p:grpSp>
      <p:sp>
        <p:nvSpPr>
          <p:cNvPr id="9" name="Rectangle 8"/>
          <p:cNvSpPr/>
          <p:nvPr/>
        </p:nvSpPr>
        <p:spPr>
          <a:xfrm>
            <a:off x="428596" y="1357298"/>
            <a:ext cx="3786214" cy="461665"/>
          </a:xfrm>
          <a:prstGeom prst="rect">
            <a:avLst/>
          </a:prstGeom>
        </p:spPr>
        <p:txBody>
          <a:bodyPr wrap="square">
            <a:spAutoFit/>
          </a:bodyPr>
          <a:lstStyle/>
          <a:p>
            <a:r>
              <a:rPr lang="en-US" sz="2400" b="1" dirty="0" smtClean="0">
                <a:solidFill>
                  <a:sysClr val="windowText" lastClr="000000"/>
                </a:solidFill>
                <a:latin typeface="Calibri" pitchFamily="34" charset="0"/>
              </a:rPr>
              <a:t>Longitudinal US of  LLL</a:t>
            </a:r>
            <a:endParaRPr lang="en-US" sz="2400" b="1" dirty="0">
              <a:solidFill>
                <a:sysClr val="windowText" lastClr="000000"/>
              </a:solidFill>
              <a:latin typeface="Calibri" pitchFamily="34" charset="0"/>
            </a:endParaRPr>
          </a:p>
        </p:txBody>
      </p:sp>
      <p:sp>
        <p:nvSpPr>
          <p:cNvPr id="10" name="Rectangle 9"/>
          <p:cNvSpPr/>
          <p:nvPr/>
        </p:nvSpPr>
        <p:spPr>
          <a:xfrm>
            <a:off x="285720" y="4786322"/>
            <a:ext cx="4286280" cy="461665"/>
          </a:xfrm>
          <a:prstGeom prst="rect">
            <a:avLst/>
          </a:prstGeom>
          <a:solidFill>
            <a:srgbClr val="FFFF99"/>
          </a:solidFill>
        </p:spPr>
        <p:txBody>
          <a:bodyPr wrap="square">
            <a:spAutoFit/>
          </a:bodyPr>
          <a:lstStyle/>
          <a:p>
            <a:pPr lvl="0"/>
            <a:r>
              <a:rPr lang="en-US" sz="2400" dirty="0" smtClean="0">
                <a:solidFill>
                  <a:srgbClr val="FF0000"/>
                </a:solidFill>
              </a:rPr>
              <a:t>Dilated umbilical vein (10 mm)</a:t>
            </a:r>
          </a:p>
        </p:txBody>
      </p:sp>
      <p:sp>
        <p:nvSpPr>
          <p:cNvPr id="13" name="Title 1"/>
          <p:cNvSpPr>
            <a:spLocks noGrp="1"/>
          </p:cNvSpPr>
          <p:nvPr>
            <p:ph type="title"/>
          </p:nvPr>
        </p:nvSpPr>
        <p:spPr>
          <a:xfrm>
            <a:off x="0" y="214290"/>
            <a:ext cx="9144000" cy="1071570"/>
          </a:xfrm>
        </p:spPr>
        <p:txBody>
          <a:bodyPr>
            <a:normAutofit/>
          </a:bodyPr>
          <a:lstStyle/>
          <a:p>
            <a:r>
              <a:rPr lang="en-US" altLang="ar-SA" sz="3600" dirty="0" smtClean="0">
                <a:solidFill>
                  <a:sysClr val="windowText" lastClr="000000"/>
                </a:solidFill>
                <a:latin typeface="Calibri" pitchFamily="34" charset="0"/>
              </a:rPr>
              <a:t>P-S collaterals / </a:t>
            </a:r>
            <a:r>
              <a:rPr lang="en-US" sz="3600" dirty="0" smtClean="0">
                <a:solidFill>
                  <a:sysClr val="windowText" lastClr="000000"/>
                </a:solidFill>
                <a:latin typeface="Calibri" pitchFamily="34" charset="0"/>
              </a:rPr>
              <a:t>Recanalized umbilical vein</a:t>
            </a:r>
            <a:endParaRPr lang="en-US" sz="3600" dirty="0">
              <a:solidFill>
                <a:sysClr val="windowText" lastClr="000000"/>
              </a:solidFill>
              <a:latin typeface="Calibri" pitchFamily="34" charset="0"/>
            </a:endParaRPr>
          </a:p>
        </p:txBody>
      </p:sp>
      <p:sp>
        <p:nvSpPr>
          <p:cNvPr id="11" name="Rectangle 10"/>
          <p:cNvSpPr/>
          <p:nvPr/>
        </p:nvSpPr>
        <p:spPr>
          <a:xfrm>
            <a:off x="428596" y="5398825"/>
            <a:ext cx="8286808" cy="646331"/>
          </a:xfrm>
          <a:prstGeom prst="rect">
            <a:avLst/>
          </a:prstGeom>
          <a:solidFill>
            <a:schemeClr val="bg1"/>
          </a:solidFill>
          <a:ln w="19050">
            <a:solidFill>
              <a:schemeClr val="bg1"/>
            </a:solidFill>
          </a:ln>
        </p:spPr>
        <p:txBody>
          <a:bodyPr wrap="square">
            <a:spAutoFit/>
          </a:bodyPr>
          <a:lstStyle/>
          <a:p>
            <a:endParaRPr lang="en-US" sz="400" dirty="0" smtClean="0"/>
          </a:p>
          <a:p>
            <a:r>
              <a:rPr lang="en-US" sz="2400" dirty="0" smtClean="0"/>
              <a:t>PUV observed only in hepatic or </a:t>
            </a:r>
            <a:r>
              <a:rPr lang="en-US" sz="2400" dirty="0" err="1" smtClean="0"/>
              <a:t>suprahepatic</a:t>
            </a:r>
            <a:r>
              <a:rPr lang="en-US" sz="2400" dirty="0" smtClean="0"/>
              <a:t> blockage</a:t>
            </a:r>
          </a:p>
          <a:p>
            <a:endParaRPr lang="en-US" sz="400" dirty="0" smtClean="0"/>
          </a:p>
          <a:p>
            <a:endParaRPr lang="en-US" sz="400" dirty="0" smtClean="0"/>
          </a:p>
        </p:txBody>
      </p:sp>
      <p:sp>
        <p:nvSpPr>
          <p:cNvPr id="12" name="Rectangle 11"/>
          <p:cNvSpPr/>
          <p:nvPr/>
        </p:nvSpPr>
        <p:spPr>
          <a:xfrm>
            <a:off x="3505200" y="6096000"/>
            <a:ext cx="2192652" cy="369332"/>
          </a:xfrm>
          <a:prstGeom prst="rect">
            <a:avLst/>
          </a:prstGeom>
        </p:spPr>
        <p:txBody>
          <a:bodyPr wrap="none">
            <a:spAutoFit/>
          </a:bodyPr>
          <a:lstStyle/>
          <a:p>
            <a:r>
              <a:rPr lang="en-US" b="1" dirty="0" smtClean="0">
                <a:solidFill>
                  <a:sysClr val="windowText" lastClr="000000"/>
                </a:solidFill>
                <a:latin typeface="Calibri" pitchFamily="34" charset="0"/>
              </a:rPr>
              <a:t>LLL: Left lobe of Liver</a:t>
            </a:r>
            <a:endParaRPr lang="en-US" dirty="0">
              <a:solidFill>
                <a:sysClr val="windowText" lastClr="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228600" y="1357298"/>
            <a:ext cx="8686800" cy="4640654"/>
            <a:chOff x="228600" y="1428736"/>
            <a:chExt cx="8686800" cy="4640655"/>
          </a:xfrm>
        </p:grpSpPr>
        <p:pic>
          <p:nvPicPr>
            <p:cNvPr id="1260546" name="Picture 2"/>
            <p:cNvPicPr>
              <a:picLocks noChangeAspect="1" noChangeArrowheads="1"/>
            </p:cNvPicPr>
            <p:nvPr/>
          </p:nvPicPr>
          <p:blipFill>
            <a:blip r:embed="rId2" cstate="print"/>
            <a:srcRect/>
            <a:stretch>
              <a:fillRect/>
            </a:stretch>
          </p:blipFill>
          <p:spPr bwMode="auto">
            <a:xfrm>
              <a:off x="357158" y="2000240"/>
              <a:ext cx="4393406" cy="3111818"/>
            </a:xfrm>
            <a:prstGeom prst="rect">
              <a:avLst/>
            </a:prstGeom>
            <a:noFill/>
            <a:ln w="19050">
              <a:solidFill>
                <a:schemeClr val="bg1"/>
              </a:solidFill>
              <a:miter lim="800000"/>
              <a:headEnd/>
              <a:tailEnd/>
            </a:ln>
            <a:effectLst/>
          </p:spPr>
        </p:pic>
        <p:sp>
          <p:nvSpPr>
            <p:cNvPr id="5" name="Rectangle 4"/>
            <p:cNvSpPr/>
            <p:nvPr/>
          </p:nvSpPr>
          <p:spPr>
            <a:xfrm>
              <a:off x="357158" y="1428736"/>
              <a:ext cx="4429156" cy="492443"/>
            </a:xfrm>
            <a:prstGeom prst="rect">
              <a:avLst/>
            </a:prstGeom>
            <a:solidFill>
              <a:schemeClr val="bg1"/>
            </a:solidFill>
          </p:spPr>
          <p:txBody>
            <a:bodyPr wrap="square">
              <a:spAutoFit/>
            </a:bodyPr>
            <a:lstStyle/>
            <a:p>
              <a:r>
                <a:rPr lang="en-US" sz="2600" b="1" dirty="0" smtClean="0">
                  <a:latin typeface="Calibri" pitchFamily="34" charset="0"/>
                </a:rPr>
                <a:t>Sagittal panoramic view</a:t>
              </a:r>
              <a:endParaRPr lang="en-US" sz="2600" b="1" dirty="0">
                <a:latin typeface="Calibri" pitchFamily="34" charset="0"/>
              </a:endParaRPr>
            </a:p>
          </p:txBody>
        </p:sp>
        <p:sp>
          <p:nvSpPr>
            <p:cNvPr id="6" name="Rectangle 5"/>
            <p:cNvSpPr/>
            <p:nvPr/>
          </p:nvSpPr>
          <p:spPr>
            <a:xfrm>
              <a:off x="228600" y="5176839"/>
              <a:ext cx="8686800" cy="892552"/>
            </a:xfrm>
            <a:prstGeom prst="rect">
              <a:avLst/>
            </a:prstGeom>
            <a:solidFill>
              <a:srgbClr val="FFFF99"/>
            </a:solidFill>
          </p:spPr>
          <p:txBody>
            <a:bodyPr wrap="square">
              <a:spAutoFit/>
            </a:bodyPr>
            <a:lstStyle/>
            <a:p>
              <a:r>
                <a:rPr lang="en-US" sz="2400" dirty="0" smtClean="0">
                  <a:solidFill>
                    <a:srgbClr val="FF0000"/>
                  </a:solidFill>
                </a:rPr>
                <a:t>PUV traveling to periumbilical region where it becomes tortuous.</a:t>
              </a:r>
            </a:p>
            <a:p>
              <a:r>
                <a:rPr lang="en-US" sz="2400" dirty="0" smtClean="0">
                  <a:solidFill>
                    <a:srgbClr val="FF0000"/>
                  </a:solidFill>
                </a:rPr>
                <a:t> UV ramifies into smaller PU collaterals when it proceeds inferiorly</a:t>
              </a:r>
            </a:p>
            <a:p>
              <a:endParaRPr lang="en-US" sz="400" dirty="0" smtClean="0">
                <a:solidFill>
                  <a:srgbClr val="FF0000"/>
                </a:solidFill>
              </a:endParaRPr>
            </a:p>
          </p:txBody>
        </p:sp>
      </p:grpSp>
      <p:sp>
        <p:nvSpPr>
          <p:cNvPr id="7" name="Title 1"/>
          <p:cNvSpPr txBox="1">
            <a:spLocks/>
          </p:cNvSpPr>
          <p:nvPr/>
        </p:nvSpPr>
        <p:spPr bwMode="auto">
          <a:xfrm>
            <a:off x="0" y="142852"/>
            <a:ext cx="9144000" cy="14573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spcBef>
                <a:spcPct val="0"/>
              </a:spcBef>
            </a:pPr>
            <a:r>
              <a:rPr lang="en-US" altLang="ar-SA" sz="3600" b="1" dirty="0" smtClean="0">
                <a:solidFill>
                  <a:srgbClr val="FFFF00"/>
                </a:solidFill>
                <a:latin typeface="Calibri" pitchFamily="34" charset="0"/>
              </a:rPr>
              <a:t>     </a:t>
            </a:r>
            <a:r>
              <a:rPr lang="en-US" altLang="ar-SA" sz="3600" b="1" dirty="0" smtClean="0">
                <a:solidFill>
                  <a:sysClr val="windowText" lastClr="000000"/>
                </a:solidFill>
                <a:latin typeface="Calibri" pitchFamily="34" charset="0"/>
              </a:rPr>
              <a:t>P-S collaterals / </a:t>
            </a:r>
            <a:r>
              <a:rPr lang="en-US" sz="3600" b="1" dirty="0" smtClean="0">
                <a:solidFill>
                  <a:sysClr val="windowText" lastClr="000000"/>
                </a:solidFill>
                <a:latin typeface="Calibri" pitchFamily="34" charset="0"/>
              </a:rPr>
              <a:t>Recanalized umbilical vein</a:t>
            </a:r>
            <a:r>
              <a:rPr kumimoji="0" lang="en-US" sz="3600" b="1" i="0" u="none" strike="noStrike" kern="0" cap="none" spc="0" normalizeH="0" baseline="0" noProof="0" dirty="0" smtClean="0">
                <a:ln>
                  <a:noFill/>
                </a:ln>
                <a:solidFill>
                  <a:sysClr val="windowText" lastClr="000000"/>
                </a:solidFill>
                <a:effectLst/>
                <a:uLnTx/>
                <a:uFillTx/>
                <a:latin typeface="Calibri" pitchFamily="34" charset="0"/>
                <a:ea typeface="Times New Roman (Arabic)" charset="0"/>
                <a:cs typeface="+mj-cs"/>
              </a:rPr>
              <a:t/>
            </a:r>
            <a:br>
              <a:rPr kumimoji="0" lang="en-US" sz="3600" b="1" i="0" u="none" strike="noStrike" kern="0" cap="none" spc="0" normalizeH="0" baseline="0" noProof="0" dirty="0" smtClean="0">
                <a:ln>
                  <a:noFill/>
                </a:ln>
                <a:solidFill>
                  <a:sysClr val="windowText" lastClr="000000"/>
                </a:solidFill>
                <a:effectLst/>
                <a:uLnTx/>
                <a:uFillTx/>
                <a:latin typeface="Calibri" pitchFamily="34" charset="0"/>
                <a:ea typeface="Times New Roman (Arabic)" charset="0"/>
                <a:cs typeface="+mj-cs"/>
              </a:rPr>
            </a:br>
            <a:r>
              <a:rPr kumimoji="0" lang="en-US" sz="3200" b="1" i="0" u="none" strike="noStrike" kern="0" cap="none" spc="0" normalizeH="0" baseline="0" noProof="0" dirty="0" smtClean="0">
                <a:ln>
                  <a:noFill/>
                </a:ln>
                <a:solidFill>
                  <a:sysClr val="windowText" lastClr="000000"/>
                </a:solidFill>
                <a:effectLst/>
                <a:uLnTx/>
                <a:uFillTx/>
                <a:latin typeface="Calibri" pitchFamily="34" charset="0"/>
                <a:ea typeface="Times New Roman (Arabic)" charset="0"/>
                <a:cs typeface="+mj-cs"/>
              </a:rPr>
              <a:t>                                 </a:t>
            </a:r>
            <a:r>
              <a:rPr lang="en-US" sz="3200" b="1" kern="0" dirty="0" smtClean="0">
                <a:solidFill>
                  <a:sysClr val="windowText" lastClr="000000"/>
                </a:solidFill>
                <a:ea typeface="Times New Roman (Arabic)" charset="0"/>
                <a:cs typeface="+mj-cs"/>
              </a:rPr>
              <a:t>C</a:t>
            </a:r>
            <a:r>
              <a:rPr lang="en-US" sz="3200" b="1" dirty="0" smtClean="0">
                <a:solidFill>
                  <a:sysClr val="windowText" lastClr="000000"/>
                </a:solidFill>
              </a:rPr>
              <a:t>aput medusae</a:t>
            </a:r>
            <a:r>
              <a:rPr kumimoji="0" lang="en-US" sz="3600" b="1" i="0" u="none" strike="noStrike" kern="0" cap="none" spc="0" normalizeH="0" baseline="0" noProof="0" dirty="0" smtClean="0">
                <a:ln>
                  <a:noFill/>
                </a:ln>
                <a:solidFill>
                  <a:sysClr val="windowText" lastClr="000000"/>
                </a:solidFill>
                <a:effectLst/>
                <a:uLnTx/>
                <a:uFillTx/>
                <a:latin typeface="Calibri" pitchFamily="34" charset="0"/>
                <a:ea typeface="Times New Roman (Arabic)" charset="0"/>
                <a:cs typeface="+mj-cs"/>
              </a:rPr>
              <a:t/>
            </a:r>
            <a:br>
              <a:rPr kumimoji="0" lang="en-US" sz="3600" b="1" i="0" u="none" strike="noStrike" kern="0" cap="none" spc="0" normalizeH="0" baseline="0" noProof="0" dirty="0" smtClean="0">
                <a:ln>
                  <a:noFill/>
                </a:ln>
                <a:solidFill>
                  <a:sysClr val="windowText" lastClr="000000"/>
                </a:solidFill>
                <a:effectLst/>
                <a:uLnTx/>
                <a:uFillTx/>
                <a:latin typeface="Calibri" pitchFamily="34" charset="0"/>
                <a:ea typeface="Times New Roman (Arabic)" charset="0"/>
                <a:cs typeface="+mj-cs"/>
              </a:rPr>
            </a:br>
            <a:endParaRPr kumimoji="0" lang="en-US" sz="2800" b="1" i="0" u="none" strike="noStrike" kern="0" cap="none" spc="0" normalizeH="0" baseline="0" noProof="0" dirty="0">
              <a:ln>
                <a:noFill/>
              </a:ln>
              <a:solidFill>
                <a:sysClr val="windowText" lastClr="000000"/>
              </a:solidFill>
              <a:effectLst/>
              <a:uLnTx/>
              <a:uFillTx/>
              <a:latin typeface="+mn-lt"/>
              <a:ea typeface="Times New Roman (Arabic)" charset="0"/>
              <a:cs typeface="+mj-cs"/>
            </a:endParaRPr>
          </a:p>
        </p:txBody>
      </p:sp>
      <p:pic>
        <p:nvPicPr>
          <p:cNvPr id="86018" name="Picture 2"/>
          <p:cNvPicPr>
            <a:picLocks noChangeAspect="1" noChangeArrowheads="1"/>
          </p:cNvPicPr>
          <p:nvPr/>
        </p:nvPicPr>
        <p:blipFill>
          <a:blip r:embed="rId3" cstate="print"/>
          <a:srcRect/>
          <a:stretch>
            <a:fillRect/>
          </a:stretch>
        </p:blipFill>
        <p:spPr bwMode="auto">
          <a:xfrm>
            <a:off x="9501222" y="1214422"/>
            <a:ext cx="2630488" cy="4114800"/>
          </a:xfrm>
          <a:prstGeom prst="rect">
            <a:avLst/>
          </a:prstGeom>
          <a:noFill/>
          <a:ln w="19050">
            <a:solidFill>
              <a:schemeClr val="bg1"/>
            </a:solidFill>
          </a:ln>
        </p:spPr>
      </p:pic>
      <p:pic>
        <p:nvPicPr>
          <p:cNvPr id="86017" name="Picture 1"/>
          <p:cNvPicPr>
            <a:picLocks noChangeAspect="1" noChangeArrowheads="1"/>
          </p:cNvPicPr>
          <p:nvPr/>
        </p:nvPicPr>
        <p:blipFill>
          <a:blip r:embed="rId4" cstate="print"/>
          <a:srcRect/>
          <a:stretch>
            <a:fillRect/>
          </a:stretch>
        </p:blipFill>
        <p:spPr bwMode="auto">
          <a:xfrm>
            <a:off x="5143504" y="1928802"/>
            <a:ext cx="3733800" cy="3120390"/>
          </a:xfrm>
          <a:prstGeom prst="rect">
            <a:avLst/>
          </a:prstGeom>
          <a:noFill/>
          <a:ln w="19050">
            <a:solidFill>
              <a:schemeClr val="bg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6017"/>
                                        </p:tgtEl>
                                        <p:attrNameLst>
                                          <p:attrName>style.visibility</p:attrName>
                                        </p:attrNameLst>
                                      </p:cBhvr>
                                      <p:to>
                                        <p:strVal val="visible"/>
                                      </p:to>
                                    </p:set>
                                    <p:animEffect transition="in" filter="blinds(horizontal)">
                                      <p:cBhvr>
                                        <p:cTn id="12" dur="500"/>
                                        <p:tgtEl>
                                          <p:spTgt spid="86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604"/>
            <a:ext cx="9144000" cy="1000132"/>
          </a:xfrm>
        </p:spPr>
        <p:txBody>
          <a:bodyPr/>
          <a:lstStyle/>
          <a:p>
            <a:r>
              <a:rPr lang="en-US" altLang="ar-SA" sz="3600" dirty="0" smtClean="0">
                <a:solidFill>
                  <a:sysClr val="windowText" lastClr="000000"/>
                </a:solidFill>
                <a:latin typeface="Calibri" pitchFamily="34" charset="0"/>
              </a:rPr>
              <a:t>Porto-systemic collaterals</a:t>
            </a:r>
            <a:endParaRPr lang="en-US" sz="3600" dirty="0">
              <a:solidFill>
                <a:sysClr val="windowText" lastClr="000000"/>
              </a:solidFill>
            </a:endParaRPr>
          </a:p>
        </p:txBody>
      </p:sp>
      <p:sp>
        <p:nvSpPr>
          <p:cNvPr id="3" name="Content Placeholder 2"/>
          <p:cNvSpPr>
            <a:spLocks noGrp="1"/>
          </p:cNvSpPr>
          <p:nvPr>
            <p:ph idx="1"/>
          </p:nvPr>
        </p:nvSpPr>
        <p:spPr>
          <a:xfrm>
            <a:off x="214282" y="1857364"/>
            <a:ext cx="8715436" cy="3071834"/>
          </a:xfrm>
          <a:solidFill>
            <a:srgbClr val="FFFF99"/>
          </a:solidFill>
          <a:ln>
            <a:solidFill>
              <a:srgbClr val="3333FF"/>
            </a:solidFill>
          </a:ln>
        </p:spPr>
        <p:txBody>
          <a:bodyPr/>
          <a:lstStyle/>
          <a:p>
            <a:pPr>
              <a:buNone/>
            </a:pPr>
            <a:endParaRPr lang="en-US" sz="1000" dirty="0" smtClean="0"/>
          </a:p>
          <a:p>
            <a:r>
              <a:rPr lang="en-US" dirty="0" smtClean="0">
                <a:solidFill>
                  <a:srgbClr val="FF0000"/>
                </a:solidFill>
              </a:rPr>
              <a:t>Coronary vein &amp; umbilical vein are the easiest</a:t>
            </a:r>
          </a:p>
          <a:p>
            <a:pPr>
              <a:buNone/>
            </a:pPr>
            <a:r>
              <a:rPr lang="en-US" dirty="0" smtClean="0">
                <a:solidFill>
                  <a:srgbClr val="FF0000"/>
                </a:solidFill>
              </a:rPr>
              <a:t>	&amp; most productive to analyze</a:t>
            </a:r>
          </a:p>
          <a:p>
            <a:pPr>
              <a:buNone/>
            </a:pPr>
            <a:endParaRPr lang="en-US" sz="1000" dirty="0" smtClean="0">
              <a:solidFill>
                <a:srgbClr val="FF0000"/>
              </a:solidFill>
            </a:endParaRPr>
          </a:p>
          <a:p>
            <a:r>
              <a:rPr lang="en-US" dirty="0" smtClean="0">
                <a:solidFill>
                  <a:srgbClr val="FF0000"/>
                </a:solidFill>
              </a:rPr>
              <a:t>Other collaterals detected  sonographically</a:t>
            </a:r>
          </a:p>
          <a:p>
            <a:pPr>
              <a:buNone/>
            </a:pPr>
            <a:r>
              <a:rPr lang="en-US" dirty="0" smtClean="0">
                <a:solidFill>
                  <a:srgbClr val="FF0000"/>
                </a:solidFill>
              </a:rPr>
              <a:t>	albeit with more difficulty </a:t>
            </a:r>
            <a:r>
              <a:rPr lang="en-US" dirty="0" smtClean="0"/>
              <a:t>in some cases</a:t>
            </a:r>
            <a:endParaRPr lang="en-US" dirty="0"/>
          </a:p>
        </p:txBody>
      </p:sp>
      <p:sp>
        <p:nvSpPr>
          <p:cNvPr id="4" name="Rectangle 3"/>
          <p:cNvSpPr/>
          <p:nvPr/>
        </p:nvSpPr>
        <p:spPr>
          <a:xfrm>
            <a:off x="0" y="6417254"/>
            <a:ext cx="9144000" cy="369332"/>
          </a:xfrm>
          <a:prstGeom prst="rect">
            <a:avLst/>
          </a:prstGeom>
        </p:spPr>
        <p:txBody>
          <a:bodyPr wrap="square">
            <a:spAutoFit/>
          </a:bodyPr>
          <a:lstStyle/>
          <a:p>
            <a:r>
              <a:rPr lang="en-US" sz="1800" dirty="0" smtClean="0">
                <a:solidFill>
                  <a:schemeClr val="bg1"/>
                </a:solidFill>
              </a:rPr>
              <a:t>Robinson KA et al. Ultrasound Quarterly 2009 ; 25 : 3 – 13.</a:t>
            </a:r>
            <a:endParaRPr lang="en-US" sz="1800"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rgbClr val="FFFF00"/>
                </a:solidFill>
              </a:rPr>
              <a:t>Branches of right and left portal vein</a:t>
            </a:r>
            <a:endParaRPr lang="en-US" sz="3600" dirty="0">
              <a:solidFill>
                <a:srgbClr val="FFFF00"/>
              </a:solidFill>
            </a:endParaRPr>
          </a:p>
        </p:txBody>
      </p:sp>
      <p:pic>
        <p:nvPicPr>
          <p:cNvPr id="3074" name="Picture 2"/>
          <p:cNvPicPr>
            <a:picLocks noChangeAspect="1" noChangeArrowheads="1"/>
          </p:cNvPicPr>
          <p:nvPr/>
        </p:nvPicPr>
        <p:blipFill>
          <a:blip r:embed="rId2"/>
          <a:srcRect/>
          <a:stretch>
            <a:fillRect/>
          </a:stretch>
        </p:blipFill>
        <p:spPr bwMode="auto">
          <a:xfrm>
            <a:off x="38100" y="1524000"/>
            <a:ext cx="9029700" cy="4957763"/>
          </a:xfrm>
          <a:prstGeom prst="rect">
            <a:avLst/>
          </a:prstGeom>
          <a:noFill/>
          <a:ln w="9525">
            <a:noFill/>
            <a:miter lim="800000"/>
            <a:headEnd/>
            <a:tailEnd/>
          </a:ln>
          <a:effectLst/>
        </p:spPr>
      </p:pic>
    </p:spTree>
  </p:cSld>
  <p:clrMapOvr>
    <a:masterClrMapping/>
  </p:clrMapOvr>
  <p:transition>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2"/>
            <a:ext cx="9144000" cy="1214446"/>
          </a:xfrm>
        </p:spPr>
        <p:txBody>
          <a:bodyPr>
            <a:normAutofit/>
          </a:bodyPr>
          <a:lstStyle/>
          <a:p>
            <a:r>
              <a:rPr lang="en-US" altLang="ar-SA" sz="3600" dirty="0" smtClean="0">
                <a:solidFill>
                  <a:sysClr val="windowText" lastClr="000000"/>
                </a:solidFill>
                <a:latin typeface="Calibri" pitchFamily="34" charset="0"/>
              </a:rPr>
              <a:t>P-S collaterals / </a:t>
            </a:r>
            <a:r>
              <a:rPr lang="en-US" sz="3600" dirty="0" smtClean="0">
                <a:solidFill>
                  <a:sysClr val="windowText" lastClr="000000"/>
                </a:solidFill>
                <a:latin typeface="Calibri" pitchFamily="34" charset="0"/>
                <a:ea typeface="Times New Roman (Arabic)" pitchFamily="26" charset="0"/>
              </a:rPr>
              <a:t>Spleno-renal collateral</a:t>
            </a:r>
            <a:endParaRPr lang="en-US" sz="3600" dirty="0">
              <a:solidFill>
                <a:sysClr val="windowText" lastClr="000000"/>
              </a:solidFill>
              <a:latin typeface="+mn-lt"/>
            </a:endParaRPr>
          </a:p>
        </p:txBody>
      </p:sp>
      <p:sp>
        <p:nvSpPr>
          <p:cNvPr id="5" name="Rectangle 4"/>
          <p:cNvSpPr/>
          <p:nvPr/>
        </p:nvSpPr>
        <p:spPr>
          <a:xfrm>
            <a:off x="0" y="6072206"/>
            <a:ext cx="9144000" cy="646331"/>
          </a:xfrm>
          <a:prstGeom prst="rect">
            <a:avLst/>
          </a:prstGeom>
        </p:spPr>
        <p:txBody>
          <a:bodyPr wrap="square">
            <a:spAutoFit/>
          </a:bodyPr>
          <a:lstStyle/>
          <a:p>
            <a:r>
              <a:rPr lang="en-US" sz="1800" dirty="0" smtClean="0">
                <a:solidFill>
                  <a:schemeClr val="bg1"/>
                </a:solidFill>
              </a:rPr>
              <a:t>Yamada M et al. Abdom Imaging 2006 ; 31:701 – 705.</a:t>
            </a:r>
          </a:p>
          <a:p>
            <a:r>
              <a:rPr lang="en-US" sz="1800" dirty="0" smtClean="0">
                <a:solidFill>
                  <a:schemeClr val="bg1"/>
                </a:solidFill>
              </a:rPr>
              <a:t>Mansour MA et al. Vascular Diagnosis. Elsevier-Saunders, Philadelphia, 1</a:t>
            </a:r>
            <a:r>
              <a:rPr lang="en-US" sz="1800" baseline="30000" dirty="0" smtClean="0">
                <a:solidFill>
                  <a:schemeClr val="bg1"/>
                </a:solidFill>
              </a:rPr>
              <a:t>st</a:t>
            </a:r>
            <a:r>
              <a:rPr lang="en-US" sz="1800" dirty="0" smtClean="0">
                <a:solidFill>
                  <a:schemeClr val="bg1"/>
                </a:solidFill>
              </a:rPr>
              <a:t> edition, 2005. </a:t>
            </a:r>
          </a:p>
        </p:txBody>
      </p:sp>
      <p:grpSp>
        <p:nvGrpSpPr>
          <p:cNvPr id="3" name="Group 12"/>
          <p:cNvGrpSpPr/>
          <p:nvPr/>
        </p:nvGrpSpPr>
        <p:grpSpPr>
          <a:xfrm>
            <a:off x="4739049" y="1467137"/>
            <a:ext cx="4000528" cy="4233140"/>
            <a:chOff x="4739049" y="1467137"/>
            <a:chExt cx="4000528" cy="4233140"/>
          </a:xfrm>
        </p:grpSpPr>
        <p:sp>
          <p:nvSpPr>
            <p:cNvPr id="9" name="Rectangle 8"/>
            <p:cNvSpPr/>
            <p:nvPr/>
          </p:nvSpPr>
          <p:spPr>
            <a:xfrm>
              <a:off x="4739049" y="1467137"/>
              <a:ext cx="4000528" cy="461665"/>
            </a:xfrm>
            <a:prstGeom prst="rect">
              <a:avLst/>
            </a:prstGeom>
            <a:solidFill>
              <a:schemeClr val="bg1"/>
            </a:solidFill>
          </p:spPr>
          <p:txBody>
            <a:bodyPr wrap="square">
              <a:spAutoFit/>
            </a:bodyPr>
            <a:lstStyle/>
            <a:p>
              <a:r>
                <a:rPr lang="en-US" sz="2400" b="1" dirty="0" smtClean="0">
                  <a:latin typeface="Calibri" pitchFamily="34" charset="0"/>
                </a:rPr>
                <a:t>Transverse color Doppler US</a:t>
              </a:r>
              <a:endParaRPr lang="en-US" sz="2400" b="1" dirty="0">
                <a:latin typeface="Calibri" pitchFamily="34" charset="0"/>
              </a:endParaRPr>
            </a:p>
          </p:txBody>
        </p:sp>
        <p:pic>
          <p:nvPicPr>
            <p:cNvPr id="10" name="Picture 3"/>
            <p:cNvPicPr>
              <a:picLocks noChangeAspect="1" noChangeArrowheads="1"/>
            </p:cNvPicPr>
            <p:nvPr/>
          </p:nvPicPr>
          <p:blipFill>
            <a:blip r:embed="rId3" cstate="print"/>
            <a:srcRect/>
            <a:stretch>
              <a:fillRect/>
            </a:stretch>
          </p:blipFill>
          <p:spPr bwMode="auto">
            <a:xfrm>
              <a:off x="5262207" y="2000240"/>
              <a:ext cx="2953131" cy="2751582"/>
            </a:xfrm>
            <a:prstGeom prst="rect">
              <a:avLst/>
            </a:prstGeom>
            <a:noFill/>
            <a:ln w="19050">
              <a:solidFill>
                <a:schemeClr val="bg1"/>
              </a:solidFill>
              <a:miter lim="800000"/>
              <a:headEnd/>
              <a:tailEnd/>
            </a:ln>
            <a:effectLst/>
          </p:spPr>
        </p:pic>
        <p:sp>
          <p:nvSpPr>
            <p:cNvPr id="11" name="Rectangle 10"/>
            <p:cNvSpPr/>
            <p:nvPr/>
          </p:nvSpPr>
          <p:spPr>
            <a:xfrm>
              <a:off x="4929190" y="4807725"/>
              <a:ext cx="3571900" cy="892552"/>
            </a:xfrm>
            <a:prstGeom prst="rect">
              <a:avLst/>
            </a:prstGeom>
            <a:solidFill>
              <a:srgbClr val="FFFF99"/>
            </a:solidFill>
          </p:spPr>
          <p:txBody>
            <a:bodyPr wrap="square">
              <a:spAutoFit/>
            </a:bodyPr>
            <a:lstStyle/>
            <a:p>
              <a:r>
                <a:rPr lang="en-US" sz="2400" dirty="0" smtClean="0">
                  <a:solidFill>
                    <a:srgbClr val="FF0000"/>
                  </a:solidFill>
                </a:rPr>
                <a:t>Splenic vein feeding large</a:t>
              </a:r>
            </a:p>
            <a:p>
              <a:endParaRPr lang="en-US" sz="400" dirty="0" smtClean="0">
                <a:solidFill>
                  <a:srgbClr val="FF0000"/>
                </a:solidFill>
              </a:endParaRPr>
            </a:p>
            <a:p>
              <a:r>
                <a:rPr lang="en-US" sz="2400" dirty="0" smtClean="0">
                  <a:solidFill>
                    <a:srgbClr val="FF0000"/>
                  </a:solidFill>
                </a:rPr>
                <a:t>splenorenal collaterals</a:t>
              </a:r>
              <a:endParaRPr lang="en-US" sz="2400" dirty="0">
                <a:solidFill>
                  <a:srgbClr val="FF0000"/>
                </a:solidFill>
              </a:endParaRPr>
            </a:p>
          </p:txBody>
        </p:sp>
      </p:grpSp>
      <p:grpSp>
        <p:nvGrpSpPr>
          <p:cNvPr id="6" name="Group 13"/>
          <p:cNvGrpSpPr/>
          <p:nvPr/>
        </p:nvGrpSpPr>
        <p:grpSpPr>
          <a:xfrm>
            <a:off x="152400" y="1447800"/>
            <a:ext cx="4348194" cy="4640873"/>
            <a:chOff x="152368" y="928670"/>
            <a:chExt cx="4348194" cy="4640873"/>
          </a:xfrm>
          <a:solidFill>
            <a:srgbClr val="FFFF99"/>
          </a:solidFill>
        </p:grpSpPr>
        <p:pic>
          <p:nvPicPr>
            <p:cNvPr id="791554" name="Picture 2"/>
            <p:cNvPicPr>
              <a:picLocks noChangeAspect="1" noChangeArrowheads="1"/>
            </p:cNvPicPr>
            <p:nvPr/>
          </p:nvPicPr>
          <p:blipFill>
            <a:blip r:embed="rId4" cstate="print"/>
            <a:srcRect/>
            <a:stretch>
              <a:fillRect/>
            </a:stretch>
          </p:blipFill>
          <p:spPr bwMode="auto">
            <a:xfrm>
              <a:off x="785786" y="1476192"/>
              <a:ext cx="3007519" cy="2800350"/>
            </a:xfrm>
            <a:prstGeom prst="rect">
              <a:avLst/>
            </a:prstGeom>
            <a:grpFill/>
            <a:ln w="19050">
              <a:solidFill>
                <a:srgbClr val="3333FF"/>
              </a:solidFill>
              <a:miter lim="800000"/>
              <a:headEnd/>
              <a:tailEnd/>
            </a:ln>
            <a:effectLst/>
          </p:spPr>
        </p:pic>
        <p:sp>
          <p:nvSpPr>
            <p:cNvPr id="4" name="Rectangle 3"/>
            <p:cNvSpPr/>
            <p:nvPr/>
          </p:nvSpPr>
          <p:spPr>
            <a:xfrm>
              <a:off x="152368" y="4307659"/>
              <a:ext cx="4348194" cy="1261884"/>
            </a:xfrm>
            <a:prstGeom prst="rect">
              <a:avLst/>
            </a:prstGeom>
            <a:grpFill/>
          </p:spPr>
          <p:txBody>
            <a:bodyPr wrap="square">
              <a:spAutoFit/>
            </a:bodyPr>
            <a:lstStyle/>
            <a:p>
              <a:r>
                <a:rPr lang="en-US" sz="2400" dirty="0" smtClean="0">
                  <a:solidFill>
                    <a:srgbClr val="FF0000"/>
                  </a:solidFill>
                </a:rPr>
                <a:t>Flow direction from SV to LRV</a:t>
              </a:r>
            </a:p>
            <a:p>
              <a:endParaRPr lang="en-US" sz="400" dirty="0" smtClean="0">
                <a:solidFill>
                  <a:srgbClr val="FF0000"/>
                </a:solidFill>
              </a:endParaRPr>
            </a:p>
            <a:p>
              <a:r>
                <a:rPr lang="en-US" sz="2400" dirty="0" smtClean="0">
                  <a:solidFill>
                    <a:srgbClr val="FF0000"/>
                  </a:solidFill>
                </a:rPr>
                <a:t>Reversed or </a:t>
              </a:r>
              <a:r>
                <a:rPr lang="en-US" sz="2400" b="1" dirty="0" smtClean="0">
                  <a:solidFill>
                    <a:srgbClr val="FF0000"/>
                  </a:solidFill>
                  <a:latin typeface="Times New Roman" pitchFamily="18" charset="0"/>
                  <a:ea typeface="Times New Roman (Arabic)" charset="0"/>
                  <a:cs typeface="Times New Roman (Arabic)" charset="0"/>
                </a:rPr>
                <a:t>to-and-fro </a:t>
              </a:r>
              <a:r>
                <a:rPr lang="en-US" sz="2400" dirty="0" smtClean="0">
                  <a:solidFill>
                    <a:srgbClr val="FF0000"/>
                  </a:solidFill>
                </a:rPr>
                <a:t>flow in SV</a:t>
              </a:r>
            </a:p>
          </p:txBody>
        </p:sp>
        <p:sp>
          <p:nvSpPr>
            <p:cNvPr id="12" name="Rectangle 11"/>
            <p:cNvSpPr/>
            <p:nvPr/>
          </p:nvSpPr>
          <p:spPr>
            <a:xfrm>
              <a:off x="785786" y="928670"/>
              <a:ext cx="3000396" cy="461665"/>
            </a:xfrm>
            <a:prstGeom prst="rect">
              <a:avLst/>
            </a:prstGeom>
            <a:solidFill>
              <a:schemeClr val="bg1"/>
            </a:solidFill>
          </p:spPr>
          <p:txBody>
            <a:bodyPr wrap="square">
              <a:spAutoFit/>
            </a:bodyPr>
            <a:lstStyle/>
            <a:p>
              <a:r>
                <a:rPr lang="en-US" sz="2400" b="1" dirty="0" smtClean="0">
                  <a:latin typeface="Calibri" pitchFamily="34" charset="0"/>
                </a:rPr>
                <a:t>Schematic drawing</a:t>
              </a:r>
              <a:endParaRPr lang="en-US" sz="2400" b="1" dirty="0">
                <a:latin typeface="Calibri" pitchFamily="34" charset="0"/>
              </a:endParaRPr>
            </a:p>
          </p:txBody>
        </p:sp>
      </p:grpSp>
      <p:pic>
        <p:nvPicPr>
          <p:cNvPr id="73729" name="Picture 1"/>
          <p:cNvPicPr>
            <a:picLocks noChangeAspect="1" noChangeArrowheads="1"/>
          </p:cNvPicPr>
          <p:nvPr/>
        </p:nvPicPr>
        <p:blipFill>
          <a:blip r:embed="rId5" cstate="print"/>
          <a:srcRect/>
          <a:stretch>
            <a:fillRect/>
          </a:stretch>
        </p:blipFill>
        <p:spPr bwMode="auto">
          <a:xfrm>
            <a:off x="10515600" y="3048000"/>
            <a:ext cx="3885819" cy="2757869"/>
          </a:xfrm>
          <a:prstGeom prst="rect">
            <a:avLst/>
          </a:prstGeom>
          <a:noFill/>
          <a:ln w="19050">
            <a:solidFill>
              <a:schemeClr val="bg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1285884"/>
          </a:xfrm>
        </p:spPr>
        <p:txBody>
          <a:bodyPr>
            <a:normAutofit/>
          </a:bodyPr>
          <a:lstStyle/>
          <a:p>
            <a:r>
              <a:rPr lang="en-US" altLang="ar-SA" sz="3600" dirty="0" smtClean="0">
                <a:solidFill>
                  <a:sysClr val="windowText" lastClr="000000"/>
                </a:solidFill>
                <a:latin typeface="Calibri" pitchFamily="34" charset="0"/>
              </a:rPr>
              <a:t>P-S collaterals / </a:t>
            </a:r>
            <a:r>
              <a:rPr lang="en-US" sz="3600" dirty="0" smtClean="0">
                <a:solidFill>
                  <a:sysClr val="windowText" lastClr="000000"/>
                </a:solidFill>
                <a:latin typeface="Calibri" pitchFamily="34" charset="0"/>
              </a:rPr>
              <a:t>Short gastric veins</a:t>
            </a:r>
            <a:endParaRPr lang="en-US" sz="3600" dirty="0">
              <a:solidFill>
                <a:sysClr val="windowText" lastClr="000000"/>
              </a:solidFill>
              <a:latin typeface="Calibri" pitchFamily="34" charset="0"/>
            </a:endParaRPr>
          </a:p>
        </p:txBody>
      </p:sp>
      <p:sp>
        <p:nvSpPr>
          <p:cNvPr id="4" name="Rectangle 3"/>
          <p:cNvSpPr/>
          <p:nvPr/>
        </p:nvSpPr>
        <p:spPr>
          <a:xfrm>
            <a:off x="0" y="6357958"/>
            <a:ext cx="9144000" cy="369332"/>
          </a:xfrm>
          <a:prstGeom prst="rect">
            <a:avLst/>
          </a:prstGeom>
        </p:spPr>
        <p:txBody>
          <a:bodyPr wrap="square">
            <a:spAutoFit/>
          </a:bodyPr>
          <a:lstStyle/>
          <a:p>
            <a:r>
              <a:rPr lang="en-US" sz="1800" dirty="0" smtClean="0">
                <a:solidFill>
                  <a:schemeClr val="bg1"/>
                </a:solidFill>
              </a:rPr>
              <a:t>Sato T et al. J Gastroenterol 2002 ; 37 : 604 – 610.</a:t>
            </a:r>
            <a:endParaRPr lang="en-US" sz="1800" dirty="0">
              <a:solidFill>
                <a:schemeClr val="bg1"/>
              </a:solidFill>
            </a:endParaRPr>
          </a:p>
        </p:txBody>
      </p:sp>
      <p:pic>
        <p:nvPicPr>
          <p:cNvPr id="1120258" name="Picture 2"/>
          <p:cNvPicPr>
            <a:picLocks noChangeAspect="1" noChangeArrowheads="1"/>
          </p:cNvPicPr>
          <p:nvPr/>
        </p:nvPicPr>
        <p:blipFill>
          <a:blip r:embed="rId2" cstate="print"/>
          <a:srcRect/>
          <a:stretch>
            <a:fillRect/>
          </a:stretch>
        </p:blipFill>
        <p:spPr bwMode="auto">
          <a:xfrm>
            <a:off x="2786050" y="1651645"/>
            <a:ext cx="3509963" cy="3206115"/>
          </a:xfrm>
          <a:prstGeom prst="rect">
            <a:avLst/>
          </a:prstGeom>
          <a:noFill/>
          <a:ln w="19050">
            <a:solidFill>
              <a:schemeClr val="bg1"/>
            </a:solidFill>
            <a:miter lim="800000"/>
            <a:headEnd/>
            <a:tailEnd/>
          </a:ln>
          <a:effectLst/>
        </p:spPr>
      </p:pic>
      <p:sp>
        <p:nvSpPr>
          <p:cNvPr id="7" name="Rectangle 6"/>
          <p:cNvSpPr/>
          <p:nvPr/>
        </p:nvSpPr>
        <p:spPr>
          <a:xfrm>
            <a:off x="0" y="4857760"/>
            <a:ext cx="9144000" cy="566309"/>
          </a:xfrm>
          <a:prstGeom prst="rect">
            <a:avLst/>
          </a:prstGeom>
          <a:solidFill>
            <a:srgbClr val="FFFF00"/>
          </a:solidFill>
        </p:spPr>
        <p:txBody>
          <a:bodyPr wrap="square">
            <a:spAutoFit/>
          </a:bodyPr>
          <a:lstStyle/>
          <a:p>
            <a:r>
              <a:rPr lang="en-US" sz="2600" dirty="0" smtClean="0">
                <a:solidFill>
                  <a:srgbClr val="FF0000"/>
                </a:solidFill>
              </a:rPr>
              <a:t>             Short gastric vein as inflowing vessel to gastric varices</a:t>
            </a:r>
          </a:p>
          <a:p>
            <a:r>
              <a:rPr lang="en-US" sz="400" dirty="0" smtClean="0">
                <a:solidFill>
                  <a:srgbClr val="FF0000"/>
                </a:solidFill>
              </a:rPr>
              <a:t> </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604"/>
            <a:ext cx="9144000" cy="785818"/>
          </a:xfrm>
        </p:spPr>
        <p:txBody>
          <a:bodyPr>
            <a:normAutofit/>
          </a:bodyPr>
          <a:lstStyle/>
          <a:p>
            <a:r>
              <a:rPr lang="en-US" altLang="ar-SA" sz="3600" dirty="0" smtClean="0">
                <a:solidFill>
                  <a:sysClr val="windowText" lastClr="000000"/>
                </a:solidFill>
                <a:latin typeface="Calibri" pitchFamily="34" charset="0"/>
              </a:rPr>
              <a:t>P-S collaterals / </a:t>
            </a:r>
            <a:r>
              <a:rPr lang="en-US" sz="3600" dirty="0" smtClean="0">
                <a:solidFill>
                  <a:sysClr val="windowText" lastClr="000000"/>
                </a:solidFill>
                <a:latin typeface="Calibri" pitchFamily="34" charset="0"/>
              </a:rPr>
              <a:t>Inferior mesenteric vein</a:t>
            </a:r>
            <a:endParaRPr lang="en-US" sz="3600" dirty="0">
              <a:solidFill>
                <a:sysClr val="windowText" lastClr="000000"/>
              </a:solidFill>
            </a:endParaRPr>
          </a:p>
        </p:txBody>
      </p:sp>
      <p:sp>
        <p:nvSpPr>
          <p:cNvPr id="3" name="Rectangle 2"/>
          <p:cNvSpPr/>
          <p:nvPr/>
        </p:nvSpPr>
        <p:spPr>
          <a:xfrm>
            <a:off x="0" y="6345816"/>
            <a:ext cx="9144000" cy="369332"/>
          </a:xfrm>
          <a:prstGeom prst="rect">
            <a:avLst/>
          </a:prstGeom>
        </p:spPr>
        <p:txBody>
          <a:bodyPr wrap="square">
            <a:spAutoFit/>
          </a:bodyPr>
          <a:lstStyle/>
          <a:p>
            <a:r>
              <a:rPr lang="en-US" sz="1800" dirty="0" smtClean="0">
                <a:solidFill>
                  <a:schemeClr val="bg1"/>
                </a:solidFill>
              </a:rPr>
              <a:t>Mansour MA et al. Vascular Diagnosis. Elsevier-Saunders, Philadelphia, 1</a:t>
            </a:r>
            <a:r>
              <a:rPr lang="en-US" sz="1800" baseline="30000" dirty="0" smtClean="0">
                <a:solidFill>
                  <a:schemeClr val="bg1"/>
                </a:solidFill>
              </a:rPr>
              <a:t>st</a:t>
            </a:r>
            <a:r>
              <a:rPr lang="en-US" sz="1800" dirty="0" smtClean="0">
                <a:solidFill>
                  <a:schemeClr val="bg1"/>
                </a:solidFill>
              </a:rPr>
              <a:t> edition, 2005. </a:t>
            </a:r>
          </a:p>
        </p:txBody>
      </p:sp>
      <p:pic>
        <p:nvPicPr>
          <p:cNvPr id="897027" name="Picture 3"/>
          <p:cNvPicPr>
            <a:picLocks noChangeAspect="1" noChangeArrowheads="1"/>
          </p:cNvPicPr>
          <p:nvPr/>
        </p:nvPicPr>
        <p:blipFill>
          <a:blip r:embed="rId2" cstate="print">
            <a:lum bright="5000"/>
          </a:blip>
          <a:srcRect/>
          <a:stretch>
            <a:fillRect/>
          </a:stretch>
        </p:blipFill>
        <p:spPr bwMode="auto">
          <a:xfrm>
            <a:off x="2786050" y="1484960"/>
            <a:ext cx="3358039" cy="3729990"/>
          </a:xfrm>
          <a:prstGeom prst="rect">
            <a:avLst/>
          </a:prstGeom>
          <a:noFill/>
          <a:ln w="19050">
            <a:solidFill>
              <a:schemeClr val="bg1"/>
            </a:solidFill>
            <a:miter lim="800000"/>
            <a:headEnd/>
            <a:tailEnd/>
          </a:ln>
          <a:effectLst/>
        </p:spPr>
      </p:pic>
      <p:sp>
        <p:nvSpPr>
          <p:cNvPr id="6" name="Rectangle 5"/>
          <p:cNvSpPr/>
          <p:nvPr/>
        </p:nvSpPr>
        <p:spPr>
          <a:xfrm>
            <a:off x="0" y="5396227"/>
            <a:ext cx="9144000" cy="461665"/>
          </a:xfrm>
          <a:prstGeom prst="rect">
            <a:avLst/>
          </a:prstGeom>
          <a:solidFill>
            <a:srgbClr val="FFFF99"/>
          </a:solidFill>
        </p:spPr>
        <p:txBody>
          <a:bodyPr wrap="square">
            <a:spAutoFit/>
          </a:bodyPr>
          <a:lstStyle/>
          <a:p>
            <a:r>
              <a:rPr lang="en-US" sz="2400" dirty="0" smtClean="0">
                <a:solidFill>
                  <a:srgbClr val="FF0000"/>
                </a:solidFill>
              </a:rPr>
              <a:t>              Hepatofugal flow in IMV originating from PV confluence</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9144000" cy="1143008"/>
          </a:xfrm>
        </p:spPr>
        <p:txBody>
          <a:bodyPr>
            <a:normAutofit/>
          </a:bodyPr>
          <a:lstStyle/>
          <a:p>
            <a:r>
              <a:rPr lang="en-US" altLang="ar-SA" sz="3600" dirty="0" smtClean="0">
                <a:solidFill>
                  <a:sysClr val="windowText" lastClr="000000"/>
                </a:solidFill>
                <a:latin typeface="Calibri" pitchFamily="34" charset="0"/>
              </a:rPr>
              <a:t>P-S collaterals / </a:t>
            </a:r>
            <a:r>
              <a:rPr lang="en-US" sz="3600" dirty="0" smtClean="0">
                <a:solidFill>
                  <a:sysClr val="windowText" lastClr="000000"/>
                </a:solidFill>
                <a:latin typeface="Calibri" pitchFamily="34" charset="0"/>
              </a:rPr>
              <a:t>IMV &amp; rectal venous drainage</a:t>
            </a:r>
            <a:r>
              <a:rPr lang="en-US" altLang="ar-SA" sz="3600" dirty="0" smtClean="0">
                <a:solidFill>
                  <a:sysClr val="windowText" lastClr="000000"/>
                </a:solidFill>
                <a:latin typeface="Calibri" pitchFamily="34" charset="0"/>
              </a:rPr>
              <a:t>  </a:t>
            </a:r>
            <a:endParaRPr lang="en-US" sz="3600" dirty="0">
              <a:solidFill>
                <a:sysClr val="windowText" lastClr="000000"/>
              </a:solidFill>
              <a:latin typeface="Calibri" pitchFamily="34" charset="0"/>
            </a:endParaRPr>
          </a:p>
        </p:txBody>
      </p:sp>
      <p:sp>
        <p:nvSpPr>
          <p:cNvPr id="7" name="Rectangle 6"/>
          <p:cNvSpPr/>
          <p:nvPr/>
        </p:nvSpPr>
        <p:spPr>
          <a:xfrm>
            <a:off x="0" y="6417254"/>
            <a:ext cx="9144000" cy="369332"/>
          </a:xfrm>
          <a:prstGeom prst="rect">
            <a:avLst/>
          </a:prstGeom>
        </p:spPr>
        <p:txBody>
          <a:bodyPr wrap="square">
            <a:spAutoFit/>
          </a:bodyPr>
          <a:lstStyle/>
          <a:p>
            <a:r>
              <a:rPr lang="en-US" sz="1800" dirty="0" smtClean="0">
                <a:solidFill>
                  <a:schemeClr val="bg1"/>
                </a:solidFill>
              </a:rPr>
              <a:t>Wachsberg RH. Am J Roentgenol 2005 ; 184 : 481 – 486. </a:t>
            </a:r>
            <a:endParaRPr lang="en-US" sz="1800" dirty="0">
              <a:solidFill>
                <a:schemeClr val="bg1"/>
              </a:solidFill>
            </a:endParaRPr>
          </a:p>
        </p:txBody>
      </p:sp>
      <p:grpSp>
        <p:nvGrpSpPr>
          <p:cNvPr id="3" name="Group 13"/>
          <p:cNvGrpSpPr/>
          <p:nvPr/>
        </p:nvGrpSpPr>
        <p:grpSpPr>
          <a:xfrm>
            <a:off x="4857783" y="1752889"/>
            <a:ext cx="4357687" cy="4097380"/>
            <a:chOff x="4857783" y="1752889"/>
            <a:chExt cx="4357687" cy="4097380"/>
          </a:xfrm>
        </p:grpSpPr>
        <p:sp>
          <p:nvSpPr>
            <p:cNvPr id="5" name="Rectangle 4"/>
            <p:cNvSpPr/>
            <p:nvPr/>
          </p:nvSpPr>
          <p:spPr>
            <a:xfrm>
              <a:off x="5572132" y="5357826"/>
              <a:ext cx="3071834" cy="492443"/>
            </a:xfrm>
            <a:prstGeom prst="rect">
              <a:avLst/>
            </a:prstGeom>
            <a:solidFill>
              <a:srgbClr val="FFFF99"/>
            </a:solidFill>
          </p:spPr>
          <p:txBody>
            <a:bodyPr wrap="square">
              <a:spAutoFit/>
            </a:bodyPr>
            <a:lstStyle/>
            <a:p>
              <a:r>
                <a:rPr lang="en-US" sz="2600" dirty="0" smtClean="0">
                  <a:solidFill>
                    <a:srgbClr val="FF0000"/>
                  </a:solidFill>
                </a:rPr>
                <a:t>Peri-rectal varices</a:t>
              </a:r>
              <a:endParaRPr lang="en-US" sz="2600" dirty="0">
                <a:solidFill>
                  <a:srgbClr val="FF0000"/>
                </a:solidFill>
              </a:endParaRPr>
            </a:p>
          </p:txBody>
        </p:sp>
        <p:sp>
          <p:nvSpPr>
            <p:cNvPr id="6" name="Rectangle 5"/>
            <p:cNvSpPr/>
            <p:nvPr/>
          </p:nvSpPr>
          <p:spPr>
            <a:xfrm>
              <a:off x="4857783" y="1752889"/>
              <a:ext cx="4357687" cy="430887"/>
            </a:xfrm>
            <a:prstGeom prst="rect">
              <a:avLst/>
            </a:prstGeom>
            <a:solidFill>
              <a:schemeClr val="bg1"/>
            </a:solidFill>
          </p:spPr>
          <p:txBody>
            <a:bodyPr wrap="square">
              <a:spAutoFit/>
            </a:bodyPr>
            <a:lstStyle/>
            <a:p>
              <a:r>
                <a:rPr lang="en-US" sz="2200" b="1" dirty="0" smtClean="0">
                  <a:latin typeface="Calibri" pitchFamily="34" charset="0"/>
                </a:rPr>
                <a:t>Transverse US posterior to bladder </a:t>
              </a:r>
              <a:endParaRPr lang="en-US" sz="2200" b="1" dirty="0">
                <a:latin typeface="Calibri" pitchFamily="34" charset="0"/>
              </a:endParaRPr>
            </a:p>
          </p:txBody>
        </p:sp>
        <p:pic>
          <p:nvPicPr>
            <p:cNvPr id="1120261" name="Picture 5"/>
            <p:cNvPicPr>
              <a:picLocks noChangeAspect="1" noChangeArrowheads="1"/>
            </p:cNvPicPr>
            <p:nvPr/>
          </p:nvPicPr>
          <p:blipFill>
            <a:blip r:embed="rId2" cstate="print"/>
            <a:srcRect/>
            <a:stretch>
              <a:fillRect/>
            </a:stretch>
          </p:blipFill>
          <p:spPr bwMode="auto">
            <a:xfrm>
              <a:off x="5572132" y="2285992"/>
              <a:ext cx="3068955" cy="3008948"/>
            </a:xfrm>
            <a:prstGeom prst="rect">
              <a:avLst/>
            </a:prstGeom>
            <a:noFill/>
            <a:ln w="19050">
              <a:solidFill>
                <a:schemeClr val="bg1"/>
              </a:solidFill>
              <a:miter lim="800000"/>
              <a:headEnd/>
              <a:tailEnd/>
            </a:ln>
            <a:effectLst/>
          </p:spPr>
        </p:pic>
      </p:grpSp>
      <p:grpSp>
        <p:nvGrpSpPr>
          <p:cNvPr id="4" name="Group 12"/>
          <p:cNvGrpSpPr/>
          <p:nvPr/>
        </p:nvGrpSpPr>
        <p:grpSpPr>
          <a:xfrm>
            <a:off x="285720" y="1752889"/>
            <a:ext cx="4286280" cy="4066602"/>
            <a:chOff x="285720" y="1752889"/>
            <a:chExt cx="4286280" cy="4066602"/>
          </a:xfrm>
        </p:grpSpPr>
        <p:pic>
          <p:nvPicPr>
            <p:cNvPr id="1120262" name="Picture 6"/>
            <p:cNvPicPr>
              <a:picLocks noChangeAspect="1" noChangeArrowheads="1"/>
            </p:cNvPicPr>
            <p:nvPr/>
          </p:nvPicPr>
          <p:blipFill>
            <a:blip r:embed="rId3" cstate="print"/>
            <a:srcRect/>
            <a:stretch>
              <a:fillRect/>
            </a:stretch>
          </p:blipFill>
          <p:spPr bwMode="auto">
            <a:xfrm>
              <a:off x="428596" y="2285992"/>
              <a:ext cx="4106228" cy="3017520"/>
            </a:xfrm>
            <a:prstGeom prst="rect">
              <a:avLst/>
            </a:prstGeom>
            <a:noFill/>
            <a:ln w="19050">
              <a:solidFill>
                <a:schemeClr val="bg1"/>
              </a:solidFill>
              <a:miter lim="800000"/>
              <a:headEnd/>
              <a:tailEnd/>
            </a:ln>
            <a:effectLst/>
          </p:spPr>
        </p:pic>
        <p:sp>
          <p:nvSpPr>
            <p:cNvPr id="11" name="Rectangle 10"/>
            <p:cNvSpPr/>
            <p:nvPr/>
          </p:nvSpPr>
          <p:spPr>
            <a:xfrm>
              <a:off x="357158" y="1752889"/>
              <a:ext cx="4214842" cy="430887"/>
            </a:xfrm>
            <a:prstGeom prst="rect">
              <a:avLst/>
            </a:prstGeom>
            <a:solidFill>
              <a:schemeClr val="bg1"/>
            </a:solidFill>
          </p:spPr>
          <p:txBody>
            <a:bodyPr wrap="square">
              <a:spAutoFit/>
            </a:bodyPr>
            <a:lstStyle/>
            <a:p>
              <a:r>
                <a:rPr lang="en-US" sz="2200" b="1" dirty="0" smtClean="0">
                  <a:latin typeface="Calibri" pitchFamily="34" charset="0"/>
                </a:rPr>
                <a:t>Left parasagittal CDUS</a:t>
              </a:r>
              <a:endParaRPr lang="en-US" sz="2200" b="1" dirty="0">
                <a:latin typeface="Calibri" pitchFamily="34" charset="0"/>
              </a:endParaRPr>
            </a:p>
          </p:txBody>
        </p:sp>
        <p:sp>
          <p:nvSpPr>
            <p:cNvPr id="12" name="Rectangle 11"/>
            <p:cNvSpPr/>
            <p:nvPr/>
          </p:nvSpPr>
          <p:spPr>
            <a:xfrm>
              <a:off x="285720" y="5357826"/>
              <a:ext cx="4214842" cy="461665"/>
            </a:xfrm>
            <a:prstGeom prst="rect">
              <a:avLst/>
            </a:prstGeom>
            <a:solidFill>
              <a:srgbClr val="FFFF99"/>
            </a:solidFill>
          </p:spPr>
          <p:txBody>
            <a:bodyPr wrap="square">
              <a:spAutoFit/>
            </a:bodyPr>
            <a:lstStyle/>
            <a:p>
              <a:r>
                <a:rPr lang="en-US" sz="2400" dirty="0" smtClean="0">
                  <a:solidFill>
                    <a:srgbClr val="FF0000"/>
                  </a:solidFill>
                </a:rPr>
                <a:t>Hepatofugal flow in dilated IMV</a:t>
              </a:r>
              <a:endParaRPr lang="en-US" sz="2400"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9144000" cy="928694"/>
          </a:xfrm>
        </p:spPr>
        <p:txBody>
          <a:bodyPr>
            <a:normAutofit/>
          </a:bodyPr>
          <a:lstStyle/>
          <a:p>
            <a:r>
              <a:rPr lang="en-US" altLang="ar-SA" sz="3600" dirty="0" smtClean="0">
                <a:solidFill>
                  <a:sysClr val="windowText" lastClr="000000"/>
                </a:solidFill>
                <a:latin typeface="Calibri" pitchFamily="34" charset="0"/>
              </a:rPr>
              <a:t>P-S collaterals / </a:t>
            </a:r>
            <a:r>
              <a:rPr lang="en-US" sz="3600" dirty="0" smtClean="0">
                <a:solidFill>
                  <a:sysClr val="windowText" lastClr="000000"/>
                </a:solidFill>
                <a:latin typeface="Calibri" pitchFamily="34" charset="0"/>
              </a:rPr>
              <a:t>Gallbladder varices</a:t>
            </a:r>
            <a:endParaRPr lang="en-US" sz="3600" dirty="0">
              <a:solidFill>
                <a:sysClr val="windowText" lastClr="000000"/>
              </a:solidFill>
              <a:latin typeface="Calibri" pitchFamily="34" charset="0"/>
            </a:endParaRPr>
          </a:p>
        </p:txBody>
      </p:sp>
      <p:pic>
        <p:nvPicPr>
          <p:cNvPr id="790530" name="Picture 2"/>
          <p:cNvPicPr>
            <a:picLocks noChangeAspect="1" noChangeArrowheads="1"/>
          </p:cNvPicPr>
          <p:nvPr/>
        </p:nvPicPr>
        <p:blipFill>
          <a:blip r:embed="rId2" cstate="print">
            <a:lum bright="5000"/>
          </a:blip>
          <a:srcRect/>
          <a:stretch>
            <a:fillRect/>
          </a:stretch>
        </p:blipFill>
        <p:spPr bwMode="auto">
          <a:xfrm>
            <a:off x="2786050" y="1285860"/>
            <a:ext cx="3625215" cy="3143250"/>
          </a:xfrm>
          <a:prstGeom prst="rect">
            <a:avLst/>
          </a:prstGeom>
          <a:noFill/>
          <a:ln w="19050">
            <a:solidFill>
              <a:schemeClr val="bg1"/>
            </a:solidFill>
            <a:miter lim="800000"/>
            <a:headEnd/>
            <a:tailEnd/>
          </a:ln>
          <a:effectLst/>
        </p:spPr>
      </p:pic>
      <p:sp>
        <p:nvSpPr>
          <p:cNvPr id="4" name="Rectangle 3"/>
          <p:cNvSpPr/>
          <p:nvPr/>
        </p:nvSpPr>
        <p:spPr>
          <a:xfrm>
            <a:off x="0" y="6429396"/>
            <a:ext cx="9144000" cy="369332"/>
          </a:xfrm>
          <a:prstGeom prst="rect">
            <a:avLst/>
          </a:prstGeom>
        </p:spPr>
        <p:txBody>
          <a:bodyPr wrap="square">
            <a:spAutoFit/>
          </a:bodyPr>
          <a:lstStyle/>
          <a:p>
            <a:r>
              <a:rPr lang="en-US" sz="1800" dirty="0" smtClean="0">
                <a:solidFill>
                  <a:schemeClr val="bg1"/>
                </a:solidFill>
              </a:rPr>
              <a:t>Harkanyi Z. Ultrasound Clin 2006 ; 1 : 443 – 455.</a:t>
            </a:r>
            <a:endParaRPr lang="en-US" sz="1800" dirty="0">
              <a:solidFill>
                <a:schemeClr val="bg1"/>
              </a:solidFill>
            </a:endParaRPr>
          </a:p>
        </p:txBody>
      </p:sp>
      <p:sp>
        <p:nvSpPr>
          <p:cNvPr id="5" name="TextBox 4"/>
          <p:cNvSpPr txBox="1"/>
          <p:nvPr/>
        </p:nvSpPr>
        <p:spPr>
          <a:xfrm>
            <a:off x="0" y="4500570"/>
            <a:ext cx="9144000" cy="1323439"/>
          </a:xfrm>
          <a:prstGeom prst="rect">
            <a:avLst/>
          </a:prstGeom>
          <a:solidFill>
            <a:srgbClr val="FFFF99"/>
          </a:solidFill>
        </p:spPr>
        <p:txBody>
          <a:bodyPr wrap="square" rtlCol="0">
            <a:spAutoFit/>
          </a:bodyPr>
          <a:lstStyle/>
          <a:p>
            <a:r>
              <a:rPr lang="en-US" sz="2400" dirty="0" smtClean="0">
                <a:solidFill>
                  <a:srgbClr val="FF0000"/>
                </a:solidFill>
              </a:rPr>
              <a:t>   Serpentine area in wall of GB</a:t>
            </a:r>
          </a:p>
          <a:p>
            <a:endParaRPr lang="en-US" sz="400" dirty="0" smtClean="0">
              <a:solidFill>
                <a:srgbClr val="FF0000"/>
              </a:solidFill>
            </a:endParaRPr>
          </a:p>
          <a:p>
            <a:r>
              <a:rPr lang="en-US" sz="2400" dirty="0" smtClean="0">
                <a:solidFill>
                  <a:srgbClr val="FF0000"/>
                </a:solidFill>
              </a:rPr>
              <a:t>   Cystic vein to anterior abdominal wall or patent PV branches</a:t>
            </a:r>
          </a:p>
          <a:p>
            <a:endParaRPr lang="en-US" sz="400" dirty="0" smtClean="0">
              <a:solidFill>
                <a:srgbClr val="FF0000"/>
              </a:solidFill>
            </a:endParaRPr>
          </a:p>
          <a:p>
            <a:r>
              <a:rPr lang="en-US" sz="2400" dirty="0" smtClean="0">
                <a:solidFill>
                  <a:srgbClr val="FF0000"/>
                </a:solidFill>
              </a:rPr>
              <a:t>   Most commonly observed in </a:t>
            </a:r>
            <a:r>
              <a:rPr lang="en-US" sz="2400" b="1" dirty="0" smtClean="0">
                <a:solidFill>
                  <a:srgbClr val="FF0000"/>
                </a:solidFill>
              </a:rPr>
              <a:t>PV thrombosis </a:t>
            </a:r>
            <a:r>
              <a:rPr lang="en-US" sz="2400" dirty="0" smtClean="0">
                <a:solidFill>
                  <a:srgbClr val="FF0000"/>
                </a:solidFill>
              </a:rPr>
              <a:t>(30</a:t>
            </a:r>
            <a:r>
              <a:rPr lang="en-US" sz="2400" dirty="0" smtClean="0">
                <a:solidFill>
                  <a:srgbClr val="FF0000"/>
                </a:solidFill>
              </a:rPr>
              <a:t>%)</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9144000" cy="1214446"/>
          </a:xfrm>
        </p:spPr>
        <p:txBody>
          <a:bodyPr>
            <a:normAutofit/>
          </a:bodyPr>
          <a:lstStyle/>
          <a:p>
            <a:r>
              <a:rPr lang="en-US" altLang="ar-SA" sz="3600" dirty="0" smtClean="0">
                <a:solidFill>
                  <a:sysClr val="windowText" lastClr="000000"/>
                </a:solidFill>
                <a:latin typeface="Calibri" pitchFamily="34" charset="0"/>
              </a:rPr>
              <a:t>P-S collaterals / </a:t>
            </a:r>
            <a:r>
              <a:rPr lang="en-US" sz="3600" dirty="0" smtClean="0">
                <a:solidFill>
                  <a:sysClr val="windowText" lastClr="000000"/>
                </a:solidFill>
                <a:latin typeface="Calibri" pitchFamily="34" charset="0"/>
              </a:rPr>
              <a:t>Spleno-retroperitoneal collateral </a:t>
            </a:r>
            <a:endParaRPr lang="en-US" sz="3600" dirty="0">
              <a:solidFill>
                <a:sysClr val="windowText" lastClr="000000"/>
              </a:solidFill>
              <a:latin typeface="Calibri" pitchFamily="34" charset="0"/>
            </a:endParaRPr>
          </a:p>
        </p:txBody>
      </p:sp>
      <p:pic>
        <p:nvPicPr>
          <p:cNvPr id="788482" name="Picture 2"/>
          <p:cNvPicPr>
            <a:picLocks noChangeAspect="1" noChangeArrowheads="1"/>
          </p:cNvPicPr>
          <p:nvPr/>
        </p:nvPicPr>
        <p:blipFill>
          <a:blip r:embed="rId2" cstate="print"/>
          <a:srcRect/>
          <a:stretch>
            <a:fillRect/>
          </a:stretch>
        </p:blipFill>
        <p:spPr bwMode="auto">
          <a:xfrm>
            <a:off x="2428860" y="1643050"/>
            <a:ext cx="4173379" cy="3395662"/>
          </a:xfrm>
          <a:prstGeom prst="rect">
            <a:avLst/>
          </a:prstGeom>
          <a:noFill/>
          <a:ln w="19050">
            <a:solidFill>
              <a:schemeClr val="bg1"/>
            </a:solidFill>
            <a:miter lim="800000"/>
            <a:headEnd/>
            <a:tailEnd/>
          </a:ln>
          <a:effectLst/>
        </p:spPr>
      </p:pic>
      <p:sp>
        <p:nvSpPr>
          <p:cNvPr id="4" name="Rectangle 3"/>
          <p:cNvSpPr/>
          <p:nvPr/>
        </p:nvSpPr>
        <p:spPr>
          <a:xfrm>
            <a:off x="762000" y="5143512"/>
            <a:ext cx="7924800" cy="461665"/>
          </a:xfrm>
          <a:prstGeom prst="rect">
            <a:avLst/>
          </a:prstGeom>
          <a:solidFill>
            <a:srgbClr val="FFFF99"/>
          </a:solidFill>
        </p:spPr>
        <p:txBody>
          <a:bodyPr wrap="square">
            <a:spAutoFit/>
          </a:bodyPr>
          <a:lstStyle/>
          <a:p>
            <a:r>
              <a:rPr lang="en-US" sz="2400" dirty="0" smtClean="0">
                <a:solidFill>
                  <a:srgbClr val="FF0000"/>
                </a:solidFill>
              </a:rPr>
              <a:t>      Prominent varices surrounding posterior aspect of spleen</a:t>
            </a:r>
            <a:endParaRPr lang="en-US" sz="2400" dirty="0">
              <a:solidFill>
                <a:srgbClr val="FF0000"/>
              </a:solidFill>
            </a:endParaRPr>
          </a:p>
        </p:txBody>
      </p:sp>
      <p:sp>
        <p:nvSpPr>
          <p:cNvPr id="5" name="Rectangle 4"/>
          <p:cNvSpPr/>
          <p:nvPr/>
        </p:nvSpPr>
        <p:spPr>
          <a:xfrm>
            <a:off x="0" y="6417254"/>
            <a:ext cx="9144000" cy="369332"/>
          </a:xfrm>
          <a:prstGeom prst="rect">
            <a:avLst/>
          </a:prstGeom>
        </p:spPr>
        <p:txBody>
          <a:bodyPr wrap="square">
            <a:spAutoFit/>
          </a:bodyPr>
          <a:lstStyle/>
          <a:p>
            <a:r>
              <a:rPr lang="en-US" sz="1800" dirty="0" smtClean="0">
                <a:solidFill>
                  <a:schemeClr val="bg1"/>
                </a:solidFill>
              </a:rPr>
              <a:t>Owen C et al. J Diag Med Sonography 2006 ; 22 : 317 – 328.</a:t>
            </a:r>
            <a:endParaRPr lang="en-US" sz="1800" dirty="0">
              <a:solidFill>
                <a:schemeClr val="bg1"/>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9" name="Picture 3"/>
          <p:cNvPicPr>
            <a:picLocks noChangeAspect="1" noChangeArrowheads="1"/>
          </p:cNvPicPr>
          <p:nvPr/>
        </p:nvPicPr>
        <p:blipFill>
          <a:blip r:embed="rId2" cstate="print"/>
          <a:srcRect/>
          <a:stretch>
            <a:fillRect/>
          </a:stretch>
        </p:blipFill>
        <p:spPr bwMode="auto">
          <a:xfrm>
            <a:off x="1071538" y="2138372"/>
            <a:ext cx="2781300" cy="2647950"/>
          </a:xfrm>
          <a:prstGeom prst="rect">
            <a:avLst/>
          </a:prstGeom>
          <a:noFill/>
          <a:ln w="19050">
            <a:solidFill>
              <a:schemeClr val="bg1"/>
            </a:solidFill>
            <a:miter lim="800000"/>
            <a:headEnd/>
            <a:tailEnd/>
          </a:ln>
          <a:effectLst/>
        </p:spPr>
      </p:pic>
      <p:sp>
        <p:nvSpPr>
          <p:cNvPr id="5" name="Rectangle 4"/>
          <p:cNvSpPr/>
          <p:nvPr/>
        </p:nvSpPr>
        <p:spPr>
          <a:xfrm>
            <a:off x="642910" y="4807725"/>
            <a:ext cx="3500462" cy="892552"/>
          </a:xfrm>
          <a:prstGeom prst="rect">
            <a:avLst/>
          </a:prstGeom>
          <a:solidFill>
            <a:srgbClr val="FFFF99"/>
          </a:solidFill>
        </p:spPr>
        <p:txBody>
          <a:bodyPr wrap="square">
            <a:spAutoFit/>
          </a:bodyPr>
          <a:lstStyle/>
          <a:p>
            <a:r>
              <a:rPr lang="en-US" sz="2400" dirty="0" smtClean="0">
                <a:solidFill>
                  <a:srgbClr val="FF0000"/>
                </a:solidFill>
              </a:rPr>
              <a:t>Hepatopetal flow in HA</a:t>
            </a:r>
          </a:p>
          <a:p>
            <a:endParaRPr lang="en-US" sz="400" dirty="0" smtClean="0">
              <a:solidFill>
                <a:srgbClr val="FF0000"/>
              </a:solidFill>
            </a:endParaRPr>
          </a:p>
          <a:p>
            <a:r>
              <a:rPr lang="en-US" sz="2400" dirty="0" smtClean="0">
                <a:solidFill>
                  <a:srgbClr val="FF0000"/>
                </a:solidFill>
              </a:rPr>
              <a:t>Hepatofugal flow in PV</a:t>
            </a:r>
          </a:p>
        </p:txBody>
      </p:sp>
      <p:sp>
        <p:nvSpPr>
          <p:cNvPr id="7" name="Rectangle 6"/>
          <p:cNvSpPr/>
          <p:nvPr/>
        </p:nvSpPr>
        <p:spPr>
          <a:xfrm>
            <a:off x="142844" y="1571612"/>
            <a:ext cx="4500562" cy="461665"/>
          </a:xfrm>
          <a:prstGeom prst="rect">
            <a:avLst/>
          </a:prstGeom>
          <a:solidFill>
            <a:schemeClr val="bg1"/>
          </a:solidFill>
        </p:spPr>
        <p:txBody>
          <a:bodyPr wrap="square">
            <a:spAutoFit/>
          </a:bodyPr>
          <a:lstStyle/>
          <a:p>
            <a:r>
              <a:rPr lang="en-US" sz="2400" b="1" dirty="0" smtClean="0">
                <a:latin typeface="Calibri" pitchFamily="34" charset="0"/>
              </a:rPr>
              <a:t>Color Doppler of peripheral liver </a:t>
            </a:r>
            <a:endParaRPr lang="en-US" sz="2400" b="1" dirty="0">
              <a:latin typeface="Calibri" pitchFamily="34" charset="0"/>
            </a:endParaRPr>
          </a:p>
        </p:txBody>
      </p:sp>
      <p:grpSp>
        <p:nvGrpSpPr>
          <p:cNvPr id="2" name="Group 10"/>
          <p:cNvGrpSpPr/>
          <p:nvPr/>
        </p:nvGrpSpPr>
        <p:grpSpPr>
          <a:xfrm>
            <a:off x="4929190" y="1571612"/>
            <a:ext cx="4000528" cy="4497997"/>
            <a:chOff x="4929190" y="1571612"/>
            <a:chExt cx="4000528" cy="4497997"/>
          </a:xfrm>
        </p:grpSpPr>
        <p:pic>
          <p:nvPicPr>
            <p:cNvPr id="787458" name="Picture 2"/>
            <p:cNvPicPr>
              <a:picLocks noChangeAspect="1" noChangeArrowheads="1"/>
            </p:cNvPicPr>
            <p:nvPr/>
          </p:nvPicPr>
          <p:blipFill>
            <a:blip r:embed="rId3" cstate="print"/>
            <a:srcRect/>
            <a:stretch>
              <a:fillRect/>
            </a:stretch>
          </p:blipFill>
          <p:spPr bwMode="auto">
            <a:xfrm>
              <a:off x="5572132" y="2145992"/>
              <a:ext cx="2678430" cy="2640330"/>
            </a:xfrm>
            <a:prstGeom prst="rect">
              <a:avLst/>
            </a:prstGeom>
            <a:noFill/>
            <a:ln w="19050">
              <a:solidFill>
                <a:schemeClr val="bg1"/>
              </a:solidFill>
              <a:miter lim="800000"/>
              <a:headEnd/>
              <a:tailEnd/>
            </a:ln>
            <a:effectLst/>
          </p:spPr>
        </p:pic>
        <p:sp>
          <p:nvSpPr>
            <p:cNvPr id="6" name="Rectangle 5"/>
            <p:cNvSpPr/>
            <p:nvPr/>
          </p:nvSpPr>
          <p:spPr>
            <a:xfrm>
              <a:off x="5000628" y="4807725"/>
              <a:ext cx="3786214" cy="1261884"/>
            </a:xfrm>
            <a:prstGeom prst="rect">
              <a:avLst/>
            </a:prstGeom>
            <a:solidFill>
              <a:srgbClr val="FFFF99"/>
            </a:solidFill>
          </p:spPr>
          <p:txBody>
            <a:bodyPr wrap="square">
              <a:spAutoFit/>
            </a:bodyPr>
            <a:lstStyle/>
            <a:p>
              <a:r>
                <a:rPr lang="en-US" sz="2400" dirty="0" smtClean="0">
                  <a:solidFill>
                    <a:srgbClr val="FF0000"/>
                  </a:solidFill>
                </a:rPr>
                <a:t>Arterial flow above baseline</a:t>
              </a:r>
            </a:p>
            <a:p>
              <a:endParaRPr lang="en-US" sz="400" dirty="0" smtClean="0">
                <a:solidFill>
                  <a:srgbClr val="FF0000"/>
                </a:solidFill>
              </a:endParaRPr>
            </a:p>
            <a:p>
              <a:r>
                <a:rPr lang="en-US" sz="2400" dirty="0" smtClean="0">
                  <a:solidFill>
                    <a:srgbClr val="FF0000"/>
                  </a:solidFill>
                </a:rPr>
                <a:t>Portal venous below baseline</a:t>
              </a:r>
            </a:p>
          </p:txBody>
        </p:sp>
        <p:sp>
          <p:nvSpPr>
            <p:cNvPr id="8" name="Rectangle 7"/>
            <p:cNvSpPr/>
            <p:nvPr/>
          </p:nvSpPr>
          <p:spPr>
            <a:xfrm>
              <a:off x="4929190" y="1571612"/>
              <a:ext cx="4000528" cy="461665"/>
            </a:xfrm>
            <a:prstGeom prst="rect">
              <a:avLst/>
            </a:prstGeom>
            <a:solidFill>
              <a:schemeClr val="bg1"/>
            </a:solidFill>
          </p:spPr>
          <p:txBody>
            <a:bodyPr wrap="square">
              <a:spAutoFit/>
            </a:bodyPr>
            <a:lstStyle/>
            <a:p>
              <a:r>
                <a:rPr lang="en-US" sz="2400" b="1" dirty="0" smtClean="0">
                  <a:latin typeface="Calibri" pitchFamily="34" charset="0"/>
                </a:rPr>
                <a:t>Duplex Doppler of same area</a:t>
              </a:r>
              <a:endParaRPr lang="en-US" sz="2400" b="1" dirty="0">
                <a:latin typeface="Calibri" pitchFamily="34" charset="0"/>
              </a:endParaRPr>
            </a:p>
          </p:txBody>
        </p:sp>
      </p:grpSp>
      <p:sp>
        <p:nvSpPr>
          <p:cNvPr id="9" name="Rectangle 8"/>
          <p:cNvSpPr/>
          <p:nvPr/>
        </p:nvSpPr>
        <p:spPr>
          <a:xfrm>
            <a:off x="0" y="6417254"/>
            <a:ext cx="9144000" cy="369332"/>
          </a:xfrm>
          <a:prstGeom prst="rect">
            <a:avLst/>
          </a:prstGeom>
        </p:spPr>
        <p:txBody>
          <a:bodyPr wrap="square">
            <a:spAutoFit/>
          </a:bodyPr>
          <a:lstStyle/>
          <a:p>
            <a:r>
              <a:rPr lang="en-US" sz="1800" dirty="0" smtClean="0">
                <a:solidFill>
                  <a:schemeClr val="bg1"/>
                </a:solidFill>
              </a:rPr>
              <a:t>Robinson KA et al. Ultrasound Quarterly 2009 ; 25 : 3 – 13.</a:t>
            </a:r>
            <a:endParaRPr lang="en-US" sz="1800" dirty="0">
              <a:solidFill>
                <a:schemeClr val="bg1"/>
              </a:solidFill>
            </a:endParaRPr>
          </a:p>
        </p:txBody>
      </p:sp>
      <p:sp>
        <p:nvSpPr>
          <p:cNvPr id="10" name="Title 1"/>
          <p:cNvSpPr>
            <a:spLocks noGrp="1"/>
          </p:cNvSpPr>
          <p:nvPr>
            <p:ph type="title"/>
          </p:nvPr>
        </p:nvSpPr>
        <p:spPr>
          <a:xfrm>
            <a:off x="0" y="214313"/>
            <a:ext cx="9144000" cy="1071547"/>
          </a:xfrm>
        </p:spPr>
        <p:txBody>
          <a:bodyPr>
            <a:normAutofit/>
          </a:bodyPr>
          <a:lstStyle/>
          <a:p>
            <a:r>
              <a:rPr lang="en-US" sz="3600" dirty="0" smtClean="0">
                <a:solidFill>
                  <a:sysClr val="windowText" lastClr="000000"/>
                </a:solidFill>
                <a:latin typeface="Calibri" pitchFamily="34" charset="0"/>
              </a:rPr>
              <a:t>Cirrhosis &amp; PHT / </a:t>
            </a:r>
            <a:r>
              <a:rPr lang="en-US" sz="3600" dirty="0" smtClean="0">
                <a:solidFill>
                  <a:sysClr val="windowText" lastClr="000000"/>
                </a:solidFill>
                <a:latin typeface="Calibri" pitchFamily="34" charset="0"/>
                <a:ea typeface="Times New Roman (Arabic)" pitchFamily="26" charset="0"/>
              </a:rPr>
              <a:t>Reversed flow in PV branches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a:bodyPr>
          <a:lstStyle/>
          <a:p>
            <a:r>
              <a:rPr lang="en-US" b="1" dirty="0" smtClean="0">
                <a:solidFill>
                  <a:schemeClr val="tx1"/>
                </a:solidFill>
              </a:rPr>
              <a:t>Computed Tomography imaging</a:t>
            </a:r>
            <a:endParaRPr lang="en-US" dirty="0"/>
          </a:p>
        </p:txBody>
      </p:sp>
      <p:sp>
        <p:nvSpPr>
          <p:cNvPr id="3" name="Content Placeholder 2"/>
          <p:cNvSpPr>
            <a:spLocks noGrp="1"/>
          </p:cNvSpPr>
          <p:nvPr>
            <p:ph idx="1"/>
          </p:nvPr>
        </p:nvSpPr>
        <p:spPr>
          <a:xfrm>
            <a:off x="457200" y="1752600"/>
            <a:ext cx="8229600" cy="4572000"/>
          </a:xfrm>
        </p:spPr>
        <p:txBody>
          <a:bodyPr>
            <a:normAutofit/>
          </a:bodyPr>
          <a:lstStyle/>
          <a:p>
            <a:r>
              <a:rPr lang="en-US" dirty="0" smtClean="0"/>
              <a:t>Computed tomography can demonstrate the portal venous system and portosystemic collaterals in any part of the body with minimum interference from gas, bone or fat unlike sonography.</a:t>
            </a:r>
          </a:p>
          <a:p>
            <a:endParaRPr lang="en-US" dirty="0" smtClean="0"/>
          </a:p>
          <a:p>
            <a:r>
              <a:rPr lang="en-US" dirty="0" smtClean="0"/>
              <a:t>Dynamic contrast scans are mandatory for detection of varices. </a:t>
            </a:r>
          </a:p>
          <a:p>
            <a:endParaRPr lang="en-US" dirty="0" smtClean="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smtClean="0"/>
          </a:p>
          <a:p>
            <a:r>
              <a:rPr lang="en-US" dirty="0" smtClean="0"/>
              <a:t>Subsequently 100-120 ml of contrast medium is administered via a pressure injector at the rate of 3.0-3.5 ml/sec.  </a:t>
            </a:r>
            <a:endParaRPr lang="en-US" dirty="0" smtClean="0"/>
          </a:p>
          <a:p>
            <a:r>
              <a:rPr lang="en-US" dirty="0"/>
              <a:t>However, three dimensional (3D) CT angiography provides precise delineation and extent of </a:t>
            </a:r>
            <a:r>
              <a:rPr lang="en-US" dirty="0" err="1"/>
              <a:t>portosystemic</a:t>
            </a:r>
            <a:r>
              <a:rPr lang="en-US" dirty="0"/>
              <a:t> collaterals</a:t>
            </a:r>
            <a:endParaRPr lang="en-US" dirty="0" smtClean="0"/>
          </a:p>
          <a:p>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4600" y="1646940"/>
            <a:ext cx="4268673" cy="4525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9329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89038"/>
          </a:xfrm>
        </p:spPr>
        <p:txBody>
          <a:bodyPr>
            <a:normAutofit/>
          </a:bodyPr>
          <a:lstStyle/>
          <a:p>
            <a:r>
              <a:rPr lang="en-US" sz="3600" dirty="0" smtClean="0">
                <a:solidFill>
                  <a:srgbClr val="FFFF00"/>
                </a:solidFill>
              </a:rPr>
              <a:t>Major anatomical variant of portal system</a:t>
            </a:r>
            <a:endParaRPr lang="en-US" sz="3600" dirty="0">
              <a:solidFill>
                <a:srgbClr val="FFFF00"/>
              </a:solidFill>
            </a:endParaRPr>
          </a:p>
        </p:txBody>
      </p:sp>
      <p:pic>
        <p:nvPicPr>
          <p:cNvPr id="5122" name="Picture 2"/>
          <p:cNvPicPr>
            <a:picLocks noChangeAspect="1" noChangeArrowheads="1"/>
          </p:cNvPicPr>
          <p:nvPr/>
        </p:nvPicPr>
        <p:blipFill>
          <a:blip r:embed="rId2"/>
          <a:srcRect/>
          <a:stretch>
            <a:fillRect/>
          </a:stretch>
        </p:blipFill>
        <p:spPr bwMode="auto">
          <a:xfrm>
            <a:off x="52387" y="1447800"/>
            <a:ext cx="9015413" cy="5014913"/>
          </a:xfrm>
          <a:prstGeom prst="rect">
            <a:avLst/>
          </a:prstGeom>
          <a:noFill/>
          <a:ln w="9525">
            <a:noFill/>
            <a:miter lim="800000"/>
            <a:headEnd/>
            <a:tailEnd/>
          </a:ln>
          <a:effectLst/>
        </p:spPr>
      </p:pic>
    </p:spTree>
  </p:cSld>
  <p:clrMapOvr>
    <a:masterClrMapping/>
  </p:clrMapOvr>
  <p:transition>
    <p:wipe dir="u"/>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4916" y="228600"/>
            <a:ext cx="47443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Image result for PORTOSYSTEMIC COLLATERALS CT"/>
          <p:cNvPicPr>
            <a:picLocks noChangeAspect="1" noChangeArrowheads="1"/>
          </p:cNvPicPr>
          <p:nvPr/>
        </p:nvPicPr>
        <p:blipFill rotWithShape="1">
          <a:blip r:embed="rId3">
            <a:extLst>
              <a:ext uri="{28A0092B-C50C-407E-A947-70E740481C1C}">
                <a14:useLocalDpi xmlns:a14="http://schemas.microsoft.com/office/drawing/2010/main" val="0"/>
              </a:ext>
            </a:extLst>
          </a:blip>
          <a:srcRect t="19679"/>
          <a:stretch/>
        </p:blipFill>
        <p:spPr bwMode="auto">
          <a:xfrm>
            <a:off x="4424176" y="3048000"/>
            <a:ext cx="4567423" cy="366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5968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487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Image result for PORTAL CAVERNOMA"/>
          <p:cNvPicPr>
            <a:picLocks noChangeAspect="1" noChangeArrowheads="1"/>
          </p:cNvPicPr>
          <p:nvPr/>
        </p:nvPicPr>
        <p:blipFill rotWithShape="1">
          <a:blip r:embed="rId3">
            <a:extLst>
              <a:ext uri="{28A0092B-C50C-407E-A947-70E740481C1C}">
                <a14:useLocalDpi xmlns:a14="http://schemas.microsoft.com/office/drawing/2010/main" val="0"/>
              </a:ext>
            </a:extLst>
          </a:blip>
          <a:srcRect l="10250" t="19518" r="9000" b="16694"/>
          <a:stretch/>
        </p:blipFill>
        <p:spPr bwMode="auto">
          <a:xfrm>
            <a:off x="4191000" y="2895600"/>
            <a:ext cx="4614862"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0181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1" y="142875"/>
            <a:ext cx="9144000" cy="1285875"/>
          </a:xfrm>
        </p:spPr>
        <p:txBody>
          <a:bodyPr/>
          <a:lstStyle/>
          <a:p>
            <a:r>
              <a:rPr lang="en-US" sz="3200" b="1" dirty="0" smtClean="0">
                <a:solidFill>
                  <a:sysClr val="windowText" lastClr="000000"/>
                </a:solidFill>
                <a:latin typeface="Calibri" pitchFamily="34" charset="0"/>
                <a:ea typeface="Times New Roman (Arabic)" pitchFamily="26" charset="0"/>
              </a:rPr>
              <a:t>Transjugular Intrahepatic Portosystemic Shunt</a:t>
            </a:r>
            <a:br>
              <a:rPr lang="en-US" sz="3200" b="1" dirty="0" smtClean="0">
                <a:solidFill>
                  <a:sysClr val="windowText" lastClr="000000"/>
                </a:solidFill>
                <a:latin typeface="Calibri" pitchFamily="34" charset="0"/>
                <a:ea typeface="Times New Roman (Arabic)" pitchFamily="26" charset="0"/>
              </a:rPr>
            </a:br>
            <a:r>
              <a:rPr lang="en-US" sz="800" b="1" dirty="0" smtClean="0">
                <a:solidFill>
                  <a:sysClr val="windowText" lastClr="000000"/>
                </a:solidFill>
                <a:latin typeface="Calibri" pitchFamily="34" charset="0"/>
                <a:ea typeface="Times New Roman (Arabic)" pitchFamily="26" charset="0"/>
              </a:rPr>
              <a:t/>
            </a:r>
            <a:br>
              <a:rPr lang="en-US" sz="800" b="1" dirty="0" smtClean="0">
                <a:solidFill>
                  <a:sysClr val="windowText" lastClr="000000"/>
                </a:solidFill>
                <a:latin typeface="Calibri" pitchFamily="34" charset="0"/>
                <a:ea typeface="Times New Roman (Arabic)" pitchFamily="26" charset="0"/>
              </a:rPr>
            </a:br>
            <a:r>
              <a:rPr lang="en-US" sz="3200" b="1" dirty="0" smtClean="0">
                <a:solidFill>
                  <a:sysClr val="windowText" lastClr="000000"/>
                </a:solidFill>
                <a:latin typeface="Calibri" pitchFamily="34" charset="0"/>
                <a:ea typeface="Times New Roman (Arabic)" pitchFamily="26" charset="0"/>
              </a:rPr>
              <a:t>TIPS</a:t>
            </a:r>
          </a:p>
        </p:txBody>
      </p:sp>
      <p:pic>
        <p:nvPicPr>
          <p:cNvPr id="96258" name="Picture 2"/>
          <p:cNvPicPr>
            <a:picLocks noChangeAspect="1" noChangeArrowheads="1"/>
          </p:cNvPicPr>
          <p:nvPr/>
        </p:nvPicPr>
        <p:blipFill>
          <a:blip r:embed="rId3" cstate="print"/>
          <a:srcRect/>
          <a:stretch>
            <a:fillRect/>
          </a:stretch>
        </p:blipFill>
        <p:spPr bwMode="auto">
          <a:xfrm>
            <a:off x="5773609" y="1428736"/>
            <a:ext cx="3084671" cy="3432810"/>
          </a:xfrm>
          <a:prstGeom prst="rect">
            <a:avLst/>
          </a:prstGeom>
          <a:ln w="25400" cap="sq" cmpd="thickThin">
            <a:solidFill>
              <a:schemeClr val="bg1"/>
            </a:solidFill>
            <a:prstDash val="solid"/>
            <a:miter lim="800000"/>
          </a:ln>
          <a:effectLst>
            <a:innerShdw blurRad="76200">
              <a:srgbClr val="000000"/>
            </a:innerShdw>
          </a:effectLst>
        </p:spPr>
      </p:pic>
      <p:sp>
        <p:nvSpPr>
          <p:cNvPr id="4" name="TextBox 3"/>
          <p:cNvSpPr txBox="1"/>
          <p:nvPr/>
        </p:nvSpPr>
        <p:spPr>
          <a:xfrm>
            <a:off x="357158" y="1428736"/>
            <a:ext cx="5286412" cy="3416320"/>
          </a:xfrm>
          <a:prstGeom prst="rect">
            <a:avLst/>
          </a:prstGeom>
          <a:solidFill>
            <a:schemeClr val="bg1">
              <a:lumMod val="95000"/>
            </a:schemeClr>
          </a:solidFill>
          <a:ln w="25400">
            <a:solidFill>
              <a:schemeClr val="bg1"/>
            </a:solidFill>
          </a:ln>
        </p:spPr>
        <p:style>
          <a:lnRef idx="3">
            <a:schemeClr val="lt1"/>
          </a:lnRef>
          <a:fillRef idx="1">
            <a:schemeClr val="dk1"/>
          </a:fillRef>
          <a:effectRef idx="1">
            <a:schemeClr val="dk1"/>
          </a:effectRef>
          <a:fontRef idx="minor">
            <a:schemeClr val="lt1"/>
          </a:fontRef>
        </p:style>
        <p:txBody>
          <a:bodyPr wrap="square">
            <a:spAutoFit/>
          </a:bodyPr>
          <a:lstStyle/>
          <a:p>
            <a:pPr algn="l">
              <a:defRPr/>
            </a:pPr>
            <a:endParaRPr lang="en-US" sz="1200" dirty="0">
              <a:solidFill>
                <a:srgbClr val="000099"/>
              </a:solidFill>
            </a:endParaRPr>
          </a:p>
          <a:p>
            <a:pPr algn="l">
              <a:defRPr/>
            </a:pPr>
            <a:r>
              <a:rPr lang="en-US" dirty="0">
                <a:solidFill>
                  <a:srgbClr val="000099"/>
                </a:solidFill>
              </a:rPr>
              <a:t>  </a:t>
            </a:r>
            <a:r>
              <a:rPr lang="en-US" sz="2800" b="1" dirty="0">
                <a:solidFill>
                  <a:srgbClr val="000099"/>
                </a:solidFill>
              </a:rPr>
              <a:t>Highly effective for</a:t>
            </a:r>
          </a:p>
          <a:p>
            <a:pPr algn="l">
              <a:defRPr/>
            </a:pPr>
            <a:endParaRPr lang="en-US" sz="1400" b="1" dirty="0">
              <a:solidFill>
                <a:srgbClr val="000099"/>
              </a:solidFill>
            </a:endParaRPr>
          </a:p>
          <a:p>
            <a:pPr algn="l">
              <a:defRPr/>
            </a:pPr>
            <a:r>
              <a:rPr lang="en-US" sz="2800" dirty="0">
                <a:solidFill>
                  <a:srgbClr val="000099"/>
                </a:solidFill>
              </a:rPr>
              <a:t> </a:t>
            </a:r>
            <a:r>
              <a:rPr lang="en-US" sz="2800" dirty="0">
                <a:solidFill>
                  <a:schemeClr val="tx1"/>
                </a:solidFill>
              </a:rPr>
              <a:t>– Reducing ascites</a:t>
            </a:r>
          </a:p>
          <a:p>
            <a:pPr algn="l">
              <a:defRPr/>
            </a:pPr>
            <a:endParaRPr lang="en-US" sz="1400" b="1" dirty="0">
              <a:solidFill>
                <a:schemeClr val="tx1"/>
              </a:solidFill>
            </a:endParaRPr>
          </a:p>
          <a:p>
            <a:pPr algn="l">
              <a:defRPr/>
            </a:pPr>
            <a:r>
              <a:rPr lang="en-US" sz="2800" b="1" dirty="0">
                <a:solidFill>
                  <a:schemeClr val="tx1"/>
                </a:solidFill>
              </a:rPr>
              <a:t> </a:t>
            </a:r>
            <a:r>
              <a:rPr lang="en-US" sz="2800" dirty="0">
                <a:solidFill>
                  <a:schemeClr val="tx1"/>
                </a:solidFill>
              </a:rPr>
              <a:t>– </a:t>
            </a:r>
            <a:r>
              <a:rPr lang="en-US" sz="2800" dirty="0" smtClean="0">
                <a:solidFill>
                  <a:schemeClr val="tx1"/>
                </a:solidFill>
              </a:rPr>
              <a:t>Recurrent variceal </a:t>
            </a:r>
            <a:r>
              <a:rPr lang="en-US" sz="2800" dirty="0">
                <a:solidFill>
                  <a:schemeClr val="tx1"/>
                </a:solidFill>
              </a:rPr>
              <a:t>hemorrhage</a:t>
            </a:r>
          </a:p>
          <a:p>
            <a:pPr algn="l">
              <a:defRPr/>
            </a:pPr>
            <a:endParaRPr lang="en-US" sz="1400" b="1" dirty="0">
              <a:solidFill>
                <a:schemeClr val="tx1"/>
              </a:solidFill>
            </a:endParaRPr>
          </a:p>
          <a:p>
            <a:pPr algn="l">
              <a:defRPr/>
            </a:pPr>
            <a:r>
              <a:rPr lang="en-US" sz="2800" b="1" dirty="0">
                <a:solidFill>
                  <a:schemeClr val="tx1"/>
                </a:solidFill>
              </a:rPr>
              <a:t> </a:t>
            </a:r>
            <a:r>
              <a:rPr lang="en-US" sz="2800" dirty="0">
                <a:solidFill>
                  <a:schemeClr val="tx1"/>
                </a:solidFill>
              </a:rPr>
              <a:t>– Improving quality of life</a:t>
            </a:r>
          </a:p>
          <a:p>
            <a:pPr algn="l">
              <a:defRPr/>
            </a:pPr>
            <a:endParaRPr lang="en-US" sz="1200" dirty="0">
              <a:solidFill>
                <a:srgbClr val="000099"/>
              </a:solidFill>
            </a:endParaRPr>
          </a:p>
        </p:txBody>
      </p:sp>
      <p:sp>
        <p:nvSpPr>
          <p:cNvPr id="78853" name="Rectangle 5"/>
          <p:cNvSpPr>
            <a:spLocks noChangeArrowheads="1"/>
          </p:cNvSpPr>
          <p:nvPr/>
        </p:nvSpPr>
        <p:spPr bwMode="auto">
          <a:xfrm>
            <a:off x="357158" y="4969639"/>
            <a:ext cx="8501122" cy="1431161"/>
          </a:xfrm>
          <a:prstGeom prst="rect">
            <a:avLst/>
          </a:prstGeom>
          <a:solidFill>
            <a:schemeClr val="bg1">
              <a:lumMod val="95000"/>
            </a:schemeClr>
          </a:solidFill>
          <a:ln w="25400">
            <a:solidFill>
              <a:schemeClr val="bg1"/>
            </a:solidFill>
            <a:miter lim="800000"/>
            <a:headEnd/>
            <a:tailEnd/>
          </a:ln>
        </p:spPr>
        <p:txBody>
          <a:bodyPr wrap="square">
            <a:spAutoFit/>
          </a:bodyPr>
          <a:lstStyle/>
          <a:p>
            <a:pPr>
              <a:spcBef>
                <a:spcPts val="600"/>
              </a:spcBef>
            </a:pPr>
            <a:endParaRPr lang="en-US" sz="300" b="1" dirty="0" smtClean="0">
              <a:solidFill>
                <a:srgbClr val="000099"/>
              </a:solidFill>
            </a:endParaRPr>
          </a:p>
          <a:p>
            <a:pPr>
              <a:spcBef>
                <a:spcPts val="600"/>
              </a:spcBef>
            </a:pPr>
            <a:r>
              <a:rPr lang="en-US" sz="2800" b="1" dirty="0" smtClean="0">
                <a:solidFill>
                  <a:srgbClr val="FFFF00"/>
                </a:solidFill>
              </a:rPr>
              <a:t>High </a:t>
            </a:r>
            <a:r>
              <a:rPr lang="en-US" sz="2800" b="1" dirty="0">
                <a:solidFill>
                  <a:srgbClr val="FFFF00"/>
                </a:solidFill>
              </a:rPr>
              <a:t>rate of </a:t>
            </a:r>
            <a:r>
              <a:rPr lang="en-US" sz="2800" b="1" dirty="0" smtClean="0">
                <a:solidFill>
                  <a:srgbClr val="FFFF00"/>
                </a:solidFill>
              </a:rPr>
              <a:t>stenosis or thrombosis</a:t>
            </a:r>
          </a:p>
          <a:p>
            <a:pPr>
              <a:spcBef>
                <a:spcPts val="600"/>
              </a:spcBef>
            </a:pPr>
            <a:endParaRPr lang="en-US" sz="300" b="1" dirty="0" smtClean="0">
              <a:solidFill>
                <a:srgbClr val="FFFF00"/>
              </a:solidFill>
            </a:endParaRPr>
          </a:p>
          <a:p>
            <a:pPr>
              <a:spcBef>
                <a:spcPts val="600"/>
              </a:spcBef>
            </a:pPr>
            <a:r>
              <a:rPr lang="en-US" sz="2800" b="1" dirty="0" smtClean="0">
                <a:solidFill>
                  <a:srgbClr val="FFFF00"/>
                </a:solidFill>
              </a:rPr>
              <a:t>High rate of hepatic encephalopathy</a:t>
            </a:r>
          </a:p>
          <a:p>
            <a:pPr>
              <a:spcBef>
                <a:spcPts val="600"/>
              </a:spcBef>
            </a:pPr>
            <a:endParaRPr lang="en-US" sz="400" b="1" dirty="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8853"/>
                                        </p:tgtEl>
                                        <p:attrNameLst>
                                          <p:attrName>style.visibility</p:attrName>
                                        </p:attrNameLst>
                                      </p:cBhvr>
                                      <p:to>
                                        <p:strVal val="visible"/>
                                      </p:to>
                                    </p:set>
                                    <p:animEffect transition="in" filter="blinds(horizontal)">
                                      <p:cBhvr>
                                        <p:cTn id="7" dur="500"/>
                                        <p:tgtEl>
                                          <p:spTgt spid="78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9144000" cy="928694"/>
          </a:xfrm>
        </p:spPr>
        <p:txBody>
          <a:bodyPr/>
          <a:lstStyle/>
          <a:p>
            <a:r>
              <a:rPr lang="en-US" sz="3200" b="1" dirty="0" smtClean="0">
                <a:solidFill>
                  <a:sysClr val="windowText" lastClr="000000"/>
                </a:solidFill>
                <a:latin typeface="Calibri" pitchFamily="34" charset="0"/>
                <a:ea typeface="Times New Roman (Arabic)" pitchFamily="26" charset="0"/>
              </a:rPr>
              <a:t>Normal Doppler parameters for TIPS</a:t>
            </a:r>
            <a:endParaRPr lang="en-US" sz="3200" dirty="0">
              <a:solidFill>
                <a:sysClr val="windowText" lastClr="000000"/>
              </a:solidFill>
            </a:endParaRPr>
          </a:p>
        </p:txBody>
      </p:sp>
      <p:sp>
        <p:nvSpPr>
          <p:cNvPr id="3" name="Content Placeholder 2"/>
          <p:cNvSpPr>
            <a:spLocks noGrp="1"/>
          </p:cNvSpPr>
          <p:nvPr>
            <p:ph idx="1"/>
          </p:nvPr>
        </p:nvSpPr>
        <p:spPr>
          <a:xfrm>
            <a:off x="142844" y="1357298"/>
            <a:ext cx="8929750" cy="4643470"/>
          </a:xfrm>
          <a:solidFill>
            <a:schemeClr val="bg1">
              <a:lumMod val="95000"/>
            </a:schemeClr>
          </a:solidFill>
          <a:ln w="19050">
            <a:solidFill>
              <a:srgbClr val="3333FF"/>
            </a:solidFill>
          </a:ln>
        </p:spPr>
        <p:txBody>
          <a:bodyPr>
            <a:normAutofit lnSpcReduction="10000"/>
          </a:bodyPr>
          <a:lstStyle/>
          <a:p>
            <a:pPr>
              <a:buNone/>
            </a:pPr>
            <a:endParaRPr lang="en-US" sz="400" b="1" dirty="0" smtClean="0">
              <a:solidFill>
                <a:srgbClr val="000099"/>
              </a:solidFill>
            </a:endParaRPr>
          </a:p>
          <a:p>
            <a:r>
              <a:rPr lang="en-US" sz="2800" b="1" dirty="0" smtClean="0">
                <a:solidFill>
                  <a:srgbClr val="000099"/>
                </a:solidFill>
              </a:rPr>
              <a:t>Portal vein</a:t>
            </a:r>
            <a:r>
              <a:rPr lang="en-US" sz="2800" dirty="0" smtClean="0"/>
              <a:t>	</a:t>
            </a:r>
            <a:r>
              <a:rPr lang="en-US" sz="2800" dirty="0" smtClean="0">
                <a:latin typeface="Times New Roman" pitchFamily="18" charset="0"/>
                <a:cs typeface="Times New Roman (Arabic)" charset="0"/>
              </a:rPr>
              <a:t>Hepatopedal flow – Velocity &gt; </a:t>
            </a:r>
            <a:r>
              <a:rPr lang="en-US" sz="2800" b="1" dirty="0" smtClean="0">
                <a:solidFill>
                  <a:srgbClr val="000099"/>
                </a:solidFill>
                <a:latin typeface="Times New Roman" pitchFamily="18" charset="0"/>
                <a:cs typeface="Times New Roman (Arabic)" charset="0"/>
              </a:rPr>
              <a:t>30 cm/sec</a:t>
            </a:r>
          </a:p>
          <a:p>
            <a:pPr>
              <a:buNone/>
            </a:pPr>
            <a:endParaRPr lang="en-US" sz="400" b="1" dirty="0" smtClean="0">
              <a:solidFill>
                <a:srgbClr val="000099"/>
              </a:solidFill>
              <a:latin typeface="Times New Roman" pitchFamily="18" charset="0"/>
              <a:cs typeface="Times New Roman (Arabic)" charset="0"/>
            </a:endParaRPr>
          </a:p>
          <a:p>
            <a:r>
              <a:rPr lang="en-US" sz="2800" b="1" dirty="0" smtClean="0">
                <a:solidFill>
                  <a:srgbClr val="000099"/>
                </a:solidFill>
                <a:latin typeface="Times New Roman" pitchFamily="18" charset="0"/>
                <a:cs typeface="Times New Roman (Arabic)" charset="0"/>
              </a:rPr>
              <a:t>IHPV </a:t>
            </a:r>
            <a:r>
              <a:rPr lang="en-US" sz="2800" dirty="0" smtClean="0">
                <a:latin typeface="Times New Roman" pitchFamily="18" charset="0"/>
                <a:cs typeface="Times New Roman (Arabic)" charset="0"/>
              </a:rPr>
              <a:t>		Hepatofugal flow</a:t>
            </a:r>
          </a:p>
          <a:p>
            <a:pPr>
              <a:buNone/>
            </a:pPr>
            <a:endParaRPr lang="en-US" sz="400" b="1" dirty="0" smtClean="0">
              <a:solidFill>
                <a:srgbClr val="000099"/>
              </a:solidFill>
            </a:endParaRPr>
          </a:p>
          <a:p>
            <a:r>
              <a:rPr lang="en-US" sz="2800" b="1" dirty="0" smtClean="0">
                <a:solidFill>
                  <a:srgbClr val="000099"/>
                </a:solidFill>
              </a:rPr>
              <a:t>Hepatic artery	</a:t>
            </a:r>
            <a:r>
              <a:rPr lang="en-US" sz="2800" dirty="0" smtClean="0"/>
              <a:t>Increased PSV</a:t>
            </a:r>
            <a:r>
              <a:rPr lang="en-US" sz="2800" b="1" dirty="0" smtClean="0">
                <a:solidFill>
                  <a:srgbClr val="000099"/>
                </a:solidFill>
              </a:rPr>
              <a:t>	</a:t>
            </a:r>
          </a:p>
          <a:p>
            <a:pPr>
              <a:buNone/>
            </a:pPr>
            <a:endParaRPr lang="en-US" sz="400" b="1" dirty="0" smtClean="0">
              <a:solidFill>
                <a:srgbClr val="000099"/>
              </a:solidFill>
            </a:endParaRPr>
          </a:p>
          <a:p>
            <a:r>
              <a:rPr lang="en-US" sz="2800" b="1" dirty="0" smtClean="0">
                <a:solidFill>
                  <a:srgbClr val="000099"/>
                </a:solidFill>
              </a:rPr>
              <a:t>Stent</a:t>
            </a:r>
            <a:r>
              <a:rPr lang="en-US" sz="2800" dirty="0" smtClean="0"/>
              <a:t>		</a:t>
            </a:r>
            <a:r>
              <a:rPr lang="en-US" sz="2800" dirty="0" smtClean="0">
                <a:latin typeface="Times New Roman" pitchFamily="18" charset="0"/>
                <a:cs typeface="Times New Roman (Arabic)" charset="0"/>
              </a:rPr>
              <a:t>Flow completely filling the stent</a:t>
            </a:r>
          </a:p>
          <a:p>
            <a:pPr>
              <a:buNone/>
            </a:pPr>
            <a:r>
              <a:rPr lang="en-US" sz="2800" dirty="0" smtClean="0">
                <a:latin typeface="Times New Roman" pitchFamily="18" charset="0"/>
                <a:cs typeface="Times New Roman (Arabic)" charset="0"/>
              </a:rPr>
              <a:t>				Monophasic pulsatile flow</a:t>
            </a:r>
          </a:p>
          <a:p>
            <a:pPr>
              <a:buNone/>
            </a:pPr>
            <a:r>
              <a:rPr lang="en-US" sz="2800" dirty="0" smtClean="0">
                <a:latin typeface="Times New Roman" pitchFamily="18" charset="0"/>
                <a:cs typeface="Times New Roman (Arabic)" charset="0"/>
              </a:rPr>
              <a:t>				Vmin: </a:t>
            </a:r>
            <a:r>
              <a:rPr lang="en-US" sz="2800" b="1" dirty="0" smtClean="0">
                <a:solidFill>
                  <a:srgbClr val="000099"/>
                </a:solidFill>
                <a:latin typeface="Times New Roman" pitchFamily="18" charset="0"/>
                <a:cs typeface="Times New Roman (Arabic)" charset="0"/>
              </a:rPr>
              <a:t>90 cm/sec </a:t>
            </a:r>
            <a:r>
              <a:rPr lang="en-US" sz="2800" dirty="0" smtClean="0">
                <a:latin typeface="Times New Roman" pitchFamily="18" charset="0"/>
                <a:cs typeface="Times New Roman (Arabic)" charset="0"/>
              </a:rPr>
              <a:t>– Vmax: </a:t>
            </a:r>
            <a:r>
              <a:rPr lang="en-US" sz="2800" b="1" dirty="0" smtClean="0">
                <a:solidFill>
                  <a:srgbClr val="000099"/>
                </a:solidFill>
                <a:latin typeface="Times New Roman" pitchFamily="18" charset="0"/>
                <a:cs typeface="Times New Roman (Arabic)" charset="0"/>
              </a:rPr>
              <a:t>190 cm/sec</a:t>
            </a:r>
          </a:p>
          <a:p>
            <a:pPr>
              <a:buNone/>
            </a:pPr>
            <a:r>
              <a:rPr lang="en-US" sz="2800" dirty="0" smtClean="0">
                <a:latin typeface="Times New Roman" pitchFamily="18" charset="0"/>
                <a:cs typeface="Times New Roman (Arabic)" charset="0"/>
              </a:rPr>
              <a:t>				Vmax – Vmin: </a:t>
            </a:r>
            <a:r>
              <a:rPr lang="en-US" sz="2800" b="1" dirty="0" smtClean="0">
                <a:solidFill>
                  <a:srgbClr val="000099"/>
                </a:solidFill>
                <a:latin typeface="Times New Roman" pitchFamily="18" charset="0"/>
                <a:cs typeface="Times New Roman (Arabic)" charset="0"/>
              </a:rPr>
              <a:t>50 – 100 cm/sec</a:t>
            </a:r>
          </a:p>
          <a:p>
            <a:pPr>
              <a:buNone/>
            </a:pPr>
            <a:r>
              <a:rPr lang="en-US" sz="2800" dirty="0" smtClean="0">
                <a:latin typeface="Times New Roman" pitchFamily="18" charset="0"/>
                <a:cs typeface="Times New Roman (Arabic)" charset="0"/>
              </a:rPr>
              <a:t>				Temporal changes: ↑ or ↓ less 50 cm/sec</a:t>
            </a:r>
            <a:endParaRPr lang="en-US" dirty="0"/>
          </a:p>
        </p:txBody>
      </p:sp>
      <p:sp>
        <p:nvSpPr>
          <p:cNvPr id="4" name="Rectangle 3"/>
          <p:cNvSpPr/>
          <p:nvPr/>
        </p:nvSpPr>
        <p:spPr>
          <a:xfrm>
            <a:off x="0" y="6429396"/>
            <a:ext cx="9144000" cy="369332"/>
          </a:xfrm>
          <a:prstGeom prst="rect">
            <a:avLst/>
          </a:prstGeom>
        </p:spPr>
        <p:txBody>
          <a:bodyPr wrap="square">
            <a:spAutoFit/>
          </a:bodyPr>
          <a:lstStyle/>
          <a:p>
            <a:r>
              <a:rPr lang="en-US" sz="1800" dirty="0" smtClean="0">
                <a:solidFill>
                  <a:schemeClr val="bg1"/>
                </a:solidFill>
              </a:rPr>
              <a:t>Middleton WD et al. Ultrasound Quarterly  2003 ; 19 : 56 – 70.</a:t>
            </a:r>
            <a:endParaRPr lang="en-US" sz="1800" dirty="0">
              <a:solidFill>
                <a:schemeClr val="bg1"/>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857256"/>
          </a:xfrm>
        </p:spPr>
        <p:txBody>
          <a:bodyPr/>
          <a:lstStyle/>
          <a:p>
            <a:r>
              <a:rPr lang="en-US" sz="3200" b="1" dirty="0" smtClean="0">
                <a:solidFill>
                  <a:sysClr val="windowText" lastClr="000000"/>
                </a:solidFill>
                <a:latin typeface="Calibri" pitchFamily="34" charset="0"/>
              </a:rPr>
              <a:t>Follow-up of TIPS by Doppler US</a:t>
            </a:r>
            <a:endParaRPr lang="en-US" sz="3200" b="1" dirty="0">
              <a:solidFill>
                <a:sysClr val="windowText" lastClr="000000"/>
              </a:solidFill>
              <a:latin typeface="Calibri" pitchFamily="34" charset="0"/>
            </a:endParaRPr>
          </a:p>
        </p:txBody>
      </p:sp>
      <p:sp>
        <p:nvSpPr>
          <p:cNvPr id="3" name="Content Placeholder 2"/>
          <p:cNvSpPr>
            <a:spLocks noGrp="1"/>
          </p:cNvSpPr>
          <p:nvPr>
            <p:ph idx="1"/>
          </p:nvPr>
        </p:nvSpPr>
        <p:spPr>
          <a:xfrm>
            <a:off x="285720" y="1071546"/>
            <a:ext cx="8572560" cy="3786214"/>
          </a:xfrm>
          <a:solidFill>
            <a:schemeClr val="bg1">
              <a:lumMod val="95000"/>
            </a:schemeClr>
          </a:solidFill>
          <a:ln>
            <a:solidFill>
              <a:srgbClr val="3333FF"/>
            </a:solidFill>
          </a:ln>
        </p:spPr>
        <p:txBody>
          <a:bodyPr>
            <a:normAutofit lnSpcReduction="10000"/>
          </a:bodyPr>
          <a:lstStyle/>
          <a:p>
            <a:pPr>
              <a:buNone/>
            </a:pPr>
            <a:endParaRPr lang="en-US" sz="1000" dirty="0" smtClean="0"/>
          </a:p>
          <a:p>
            <a:r>
              <a:rPr lang="en-US" sz="2800" dirty="0" smtClean="0"/>
              <a:t>24 to 48 hours (baseline)</a:t>
            </a:r>
          </a:p>
          <a:p>
            <a:pPr>
              <a:buNone/>
            </a:pPr>
            <a:endParaRPr lang="en-US" sz="1000" dirty="0" smtClean="0"/>
          </a:p>
          <a:p>
            <a:r>
              <a:rPr lang="en-US" sz="2800" dirty="0" smtClean="0"/>
              <a:t>3 months</a:t>
            </a:r>
          </a:p>
          <a:p>
            <a:pPr>
              <a:buNone/>
            </a:pPr>
            <a:endParaRPr lang="en-US" sz="1000" dirty="0" smtClean="0"/>
          </a:p>
          <a:p>
            <a:r>
              <a:rPr lang="en-US" sz="2800" dirty="0" smtClean="0"/>
              <a:t>6 months</a:t>
            </a:r>
          </a:p>
          <a:p>
            <a:pPr>
              <a:buNone/>
            </a:pPr>
            <a:endParaRPr lang="en-US" sz="1000" dirty="0" smtClean="0"/>
          </a:p>
          <a:p>
            <a:r>
              <a:rPr lang="en-US" sz="2800" dirty="0" smtClean="0"/>
              <a:t>12 months</a:t>
            </a:r>
          </a:p>
          <a:p>
            <a:pPr>
              <a:buNone/>
            </a:pPr>
            <a:endParaRPr lang="en-US" sz="1000" dirty="0" smtClean="0"/>
          </a:p>
          <a:p>
            <a:r>
              <a:rPr lang="en-US" sz="2800" dirty="0" smtClean="0"/>
              <a:t>Annually thereafter</a:t>
            </a:r>
            <a:endParaRPr lang="en-US" sz="2800" dirty="0"/>
          </a:p>
        </p:txBody>
      </p:sp>
      <p:sp>
        <p:nvSpPr>
          <p:cNvPr id="4" name="Rectangle 3"/>
          <p:cNvSpPr/>
          <p:nvPr/>
        </p:nvSpPr>
        <p:spPr>
          <a:xfrm>
            <a:off x="0" y="6429396"/>
            <a:ext cx="9144000" cy="369332"/>
          </a:xfrm>
          <a:prstGeom prst="rect">
            <a:avLst/>
          </a:prstGeom>
        </p:spPr>
        <p:txBody>
          <a:bodyPr wrap="square">
            <a:spAutoFit/>
          </a:bodyPr>
          <a:lstStyle/>
          <a:p>
            <a:r>
              <a:rPr lang="en-US" sz="1800" dirty="0" smtClean="0">
                <a:solidFill>
                  <a:schemeClr val="bg1"/>
                </a:solidFill>
              </a:rPr>
              <a:t>Middleton WD et al. Ultrasound Quarterly  2003 ; 19 : 56 – 70.</a:t>
            </a:r>
            <a:endParaRPr lang="en-US" sz="1800" dirty="0">
              <a:solidFill>
                <a:schemeClr val="bg1"/>
              </a:solidFill>
            </a:endParaRPr>
          </a:p>
        </p:txBody>
      </p:sp>
      <p:sp>
        <p:nvSpPr>
          <p:cNvPr id="5" name="Rectangle 4"/>
          <p:cNvSpPr/>
          <p:nvPr/>
        </p:nvSpPr>
        <p:spPr>
          <a:xfrm>
            <a:off x="285720" y="4786322"/>
            <a:ext cx="8572560" cy="1138773"/>
          </a:xfrm>
          <a:prstGeom prst="rect">
            <a:avLst/>
          </a:prstGeom>
          <a:solidFill>
            <a:schemeClr val="accent5">
              <a:lumMod val="20000"/>
              <a:lumOff val="80000"/>
            </a:schemeClr>
          </a:solidFill>
          <a:ln w="19050">
            <a:solidFill>
              <a:srgbClr val="3333FF"/>
            </a:solidFill>
          </a:ln>
        </p:spPr>
        <p:txBody>
          <a:bodyPr wrap="square">
            <a:spAutoFit/>
          </a:bodyPr>
          <a:lstStyle/>
          <a:p>
            <a:pPr>
              <a:spcBef>
                <a:spcPts val="600"/>
              </a:spcBef>
            </a:pPr>
            <a:endParaRPr lang="en-US" sz="400" dirty="0" smtClean="0"/>
          </a:p>
          <a:p>
            <a:pPr>
              <a:spcBef>
                <a:spcPts val="0"/>
              </a:spcBef>
            </a:pPr>
            <a:r>
              <a:rPr lang="en-US" sz="2800" b="1" dirty="0" smtClean="0">
                <a:solidFill>
                  <a:srgbClr val="000099"/>
                </a:solidFill>
                <a:latin typeface="Calibri" pitchFamily="34" charset="0"/>
              </a:rPr>
              <a:t>Real goal of surveillance</a:t>
            </a:r>
          </a:p>
          <a:p>
            <a:pPr>
              <a:spcBef>
                <a:spcPts val="0"/>
              </a:spcBef>
            </a:pPr>
            <a:r>
              <a:rPr lang="en-US" sz="400" b="1" dirty="0" smtClean="0">
                <a:solidFill>
                  <a:srgbClr val="000099"/>
                </a:solidFill>
                <a:latin typeface="Calibri" pitchFamily="34" charset="0"/>
              </a:rPr>
              <a:t> </a:t>
            </a:r>
            <a:endParaRPr lang="en-US" sz="800" b="1" dirty="0" smtClean="0">
              <a:solidFill>
                <a:srgbClr val="000099"/>
              </a:solidFill>
              <a:latin typeface="Calibri" pitchFamily="34" charset="0"/>
            </a:endParaRPr>
          </a:p>
          <a:p>
            <a:pPr>
              <a:spcBef>
                <a:spcPts val="0"/>
              </a:spcBef>
            </a:pPr>
            <a:r>
              <a:rPr lang="en-US" sz="2800" b="1" dirty="0" smtClean="0">
                <a:solidFill>
                  <a:srgbClr val="000099"/>
                </a:solidFill>
                <a:latin typeface="Calibri" pitchFamily="34" charset="0"/>
              </a:rPr>
              <a:t>Detect stenosis before complete thrombosis</a:t>
            </a:r>
          </a:p>
          <a:p>
            <a:pPr>
              <a:spcBef>
                <a:spcPts val="0"/>
              </a:spcBef>
            </a:pPr>
            <a:endParaRPr lang="en-US" sz="400" b="1" dirty="0">
              <a:solidFill>
                <a:srgbClr val="000099"/>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normAutofit/>
          </a:bodyPr>
          <a:lstStyle/>
          <a:p>
            <a:r>
              <a:rPr lang="en-US" sz="3600" dirty="0" smtClean="0">
                <a:solidFill>
                  <a:sysClr val="windowText" lastClr="000000"/>
                </a:solidFill>
                <a:latin typeface="Calibri" pitchFamily="34" charset="0"/>
              </a:rPr>
              <a:t>Hepatofugal portal / TIPS</a:t>
            </a:r>
            <a:r>
              <a:rPr lang="en-US" sz="3200" b="1" dirty="0" smtClean="0">
                <a:solidFill>
                  <a:sysClr val="windowText" lastClr="000000"/>
                </a:solidFill>
                <a:latin typeface="Calibri" pitchFamily="34" charset="0"/>
              </a:rPr>
              <a:t/>
            </a:r>
            <a:br>
              <a:rPr lang="en-US" sz="3200" b="1" dirty="0" smtClean="0">
                <a:solidFill>
                  <a:sysClr val="windowText" lastClr="000000"/>
                </a:solidFill>
                <a:latin typeface="Calibri" pitchFamily="34" charset="0"/>
              </a:rPr>
            </a:br>
            <a:r>
              <a:rPr lang="en-US" sz="800" b="1" dirty="0" smtClean="0">
                <a:solidFill>
                  <a:sysClr val="windowText" lastClr="000000"/>
                </a:solidFill>
                <a:latin typeface="Calibri" pitchFamily="34" charset="0"/>
              </a:rPr>
              <a:t/>
            </a:r>
            <a:br>
              <a:rPr lang="en-US" sz="800" b="1" dirty="0" smtClean="0">
                <a:solidFill>
                  <a:sysClr val="windowText" lastClr="000000"/>
                </a:solidFill>
                <a:latin typeface="Calibri" pitchFamily="34" charset="0"/>
              </a:rPr>
            </a:br>
            <a:r>
              <a:rPr lang="en-US" sz="2800" b="1" dirty="0" smtClean="0">
                <a:solidFill>
                  <a:sysClr val="windowText" lastClr="000000"/>
                </a:solidFill>
              </a:rPr>
              <a:t>Right portal vein to right hepatic vein </a:t>
            </a:r>
            <a:endParaRPr lang="en-US" b="1" dirty="0">
              <a:solidFill>
                <a:sysClr val="windowText" lastClr="000000"/>
              </a:solidFill>
            </a:endParaRPr>
          </a:p>
        </p:txBody>
      </p:sp>
      <p:sp>
        <p:nvSpPr>
          <p:cNvPr id="5" name="TextBox 4"/>
          <p:cNvSpPr txBox="1"/>
          <p:nvPr/>
        </p:nvSpPr>
        <p:spPr>
          <a:xfrm>
            <a:off x="0" y="6417254"/>
            <a:ext cx="9144000" cy="369332"/>
          </a:xfrm>
          <a:prstGeom prst="rect">
            <a:avLst/>
          </a:prstGeom>
          <a:noFill/>
        </p:spPr>
        <p:txBody>
          <a:bodyPr wrap="square" rtlCol="0">
            <a:spAutoFit/>
          </a:bodyPr>
          <a:lstStyle/>
          <a:p>
            <a:r>
              <a:rPr lang="en-US" sz="1800" dirty="0" smtClean="0">
                <a:solidFill>
                  <a:schemeClr val="bg1"/>
                </a:solidFill>
              </a:rPr>
              <a:t>Hwang HJ et al. J Clin Ultrasound 2009 ; 37 : 511 – 524.</a:t>
            </a:r>
            <a:endParaRPr lang="en-US" sz="1800" dirty="0">
              <a:solidFill>
                <a:schemeClr val="bg1"/>
              </a:solidFill>
            </a:endParaRPr>
          </a:p>
        </p:txBody>
      </p:sp>
      <p:grpSp>
        <p:nvGrpSpPr>
          <p:cNvPr id="3" name="Group 11"/>
          <p:cNvGrpSpPr/>
          <p:nvPr/>
        </p:nvGrpSpPr>
        <p:grpSpPr>
          <a:xfrm>
            <a:off x="4714876" y="1571612"/>
            <a:ext cx="4000528" cy="4590952"/>
            <a:chOff x="4714876" y="1467137"/>
            <a:chExt cx="4000528" cy="4590952"/>
          </a:xfrm>
        </p:grpSpPr>
        <p:pic>
          <p:nvPicPr>
            <p:cNvPr id="894979" name="Picture 3"/>
            <p:cNvPicPr>
              <a:picLocks noChangeAspect="1" noChangeArrowheads="1"/>
            </p:cNvPicPr>
            <p:nvPr/>
          </p:nvPicPr>
          <p:blipFill>
            <a:blip r:embed="rId2" cstate="print"/>
            <a:srcRect/>
            <a:stretch>
              <a:fillRect/>
            </a:stretch>
          </p:blipFill>
          <p:spPr bwMode="auto">
            <a:xfrm>
              <a:off x="5000628" y="2000240"/>
              <a:ext cx="3495675" cy="2800350"/>
            </a:xfrm>
            <a:prstGeom prst="rect">
              <a:avLst/>
            </a:prstGeom>
            <a:noFill/>
            <a:ln w="19050">
              <a:solidFill>
                <a:schemeClr val="bg1"/>
              </a:solidFill>
              <a:miter lim="800000"/>
              <a:headEnd/>
              <a:tailEnd/>
            </a:ln>
            <a:effectLst/>
          </p:spPr>
        </p:pic>
        <p:sp>
          <p:nvSpPr>
            <p:cNvPr id="7" name="Rectangle 6"/>
            <p:cNvSpPr/>
            <p:nvPr/>
          </p:nvSpPr>
          <p:spPr>
            <a:xfrm>
              <a:off x="4714876" y="4857760"/>
              <a:ext cx="4000528" cy="1200329"/>
            </a:xfrm>
            <a:prstGeom prst="rect">
              <a:avLst/>
            </a:prstGeom>
            <a:solidFill>
              <a:srgbClr val="FFFF99"/>
            </a:solidFill>
          </p:spPr>
          <p:txBody>
            <a:bodyPr wrap="square">
              <a:spAutoFit/>
            </a:bodyPr>
            <a:lstStyle/>
            <a:p>
              <a:r>
                <a:rPr lang="en-US" sz="2400" dirty="0" smtClean="0">
                  <a:solidFill>
                    <a:srgbClr val="FF0000"/>
                  </a:solidFill>
                </a:rPr>
                <a:t>Reversion of hepatofugal flow</a:t>
              </a:r>
            </a:p>
            <a:p>
              <a:r>
                <a:rPr lang="en-US" sz="2400" dirty="0" smtClean="0">
                  <a:solidFill>
                    <a:srgbClr val="FF0000"/>
                  </a:solidFill>
                </a:rPr>
                <a:t>Stent devoid of color signals</a:t>
              </a:r>
            </a:p>
            <a:p>
              <a:r>
                <a:rPr lang="en-US" sz="2400" b="1" dirty="0" smtClean="0">
                  <a:solidFill>
                    <a:srgbClr val="FF0000"/>
                  </a:solidFill>
                </a:rPr>
                <a:t>Malfunction of TIPS</a:t>
              </a:r>
              <a:endParaRPr lang="en-US" sz="2400" b="1" dirty="0">
                <a:solidFill>
                  <a:srgbClr val="FF0000"/>
                </a:solidFill>
              </a:endParaRPr>
            </a:p>
          </p:txBody>
        </p:sp>
        <p:sp>
          <p:nvSpPr>
            <p:cNvPr id="8" name="Rectangle 7"/>
            <p:cNvSpPr/>
            <p:nvPr/>
          </p:nvSpPr>
          <p:spPr>
            <a:xfrm>
              <a:off x="5000628" y="1467137"/>
              <a:ext cx="3500462" cy="461665"/>
            </a:xfrm>
            <a:prstGeom prst="rect">
              <a:avLst/>
            </a:prstGeom>
            <a:solidFill>
              <a:schemeClr val="bg1"/>
            </a:solidFill>
          </p:spPr>
          <p:txBody>
            <a:bodyPr wrap="square">
              <a:spAutoFit/>
            </a:bodyPr>
            <a:lstStyle/>
            <a:p>
              <a:pPr lvl="0"/>
              <a:r>
                <a:rPr lang="en-US" sz="2400" b="1" dirty="0" smtClean="0">
                  <a:latin typeface="Calibri" pitchFamily="34" charset="0"/>
                </a:rPr>
                <a:t>1 week after TIPS</a:t>
              </a:r>
            </a:p>
          </p:txBody>
        </p:sp>
      </p:grpSp>
      <p:grpSp>
        <p:nvGrpSpPr>
          <p:cNvPr id="4" name="Group 12"/>
          <p:cNvGrpSpPr/>
          <p:nvPr/>
        </p:nvGrpSpPr>
        <p:grpSpPr>
          <a:xfrm>
            <a:off x="357158" y="1571612"/>
            <a:ext cx="4000528" cy="4260021"/>
            <a:chOff x="357158" y="1500174"/>
            <a:chExt cx="4000528" cy="4260021"/>
          </a:xfrm>
        </p:grpSpPr>
        <p:pic>
          <p:nvPicPr>
            <p:cNvPr id="894978" name="Picture 2"/>
            <p:cNvPicPr>
              <a:picLocks noChangeAspect="1" noChangeArrowheads="1"/>
            </p:cNvPicPr>
            <p:nvPr/>
          </p:nvPicPr>
          <p:blipFill>
            <a:blip r:embed="rId3" cstate="print"/>
            <a:srcRect/>
            <a:stretch>
              <a:fillRect/>
            </a:stretch>
          </p:blipFill>
          <p:spPr bwMode="auto">
            <a:xfrm>
              <a:off x="571472" y="2000240"/>
              <a:ext cx="3659410" cy="2805875"/>
            </a:xfrm>
            <a:prstGeom prst="rect">
              <a:avLst/>
            </a:prstGeom>
            <a:noFill/>
            <a:ln w="19050">
              <a:solidFill>
                <a:schemeClr val="bg1"/>
              </a:solidFill>
              <a:miter lim="800000"/>
              <a:headEnd/>
              <a:tailEnd/>
            </a:ln>
            <a:effectLst/>
          </p:spPr>
        </p:pic>
        <p:sp>
          <p:nvSpPr>
            <p:cNvPr id="10" name="Rectangle 9"/>
            <p:cNvSpPr/>
            <p:nvPr/>
          </p:nvSpPr>
          <p:spPr>
            <a:xfrm>
              <a:off x="357158" y="4929198"/>
              <a:ext cx="4000528" cy="830997"/>
            </a:xfrm>
            <a:prstGeom prst="rect">
              <a:avLst/>
            </a:prstGeom>
            <a:solidFill>
              <a:srgbClr val="FFFF99"/>
            </a:solidFill>
          </p:spPr>
          <p:txBody>
            <a:bodyPr wrap="square">
              <a:spAutoFit/>
            </a:bodyPr>
            <a:lstStyle/>
            <a:p>
              <a:r>
                <a:rPr lang="en-US" sz="2400" dirty="0" smtClean="0">
                  <a:solidFill>
                    <a:srgbClr val="FF0000"/>
                  </a:solidFill>
                </a:rPr>
                <a:t>Hepatofugal flow in RPV</a:t>
              </a:r>
            </a:p>
            <a:p>
              <a:r>
                <a:rPr lang="en-US" sz="2400" dirty="0" smtClean="0">
                  <a:solidFill>
                    <a:srgbClr val="FF0000"/>
                  </a:solidFill>
                </a:rPr>
                <a:t>Vigorous color flow in stent</a:t>
              </a:r>
              <a:endParaRPr lang="en-US" sz="2400" dirty="0">
                <a:solidFill>
                  <a:srgbClr val="FF0000"/>
                </a:solidFill>
              </a:endParaRPr>
            </a:p>
          </p:txBody>
        </p:sp>
        <p:sp>
          <p:nvSpPr>
            <p:cNvPr id="11" name="Rectangle 10"/>
            <p:cNvSpPr/>
            <p:nvPr/>
          </p:nvSpPr>
          <p:spPr>
            <a:xfrm>
              <a:off x="571472" y="1500174"/>
              <a:ext cx="3714776" cy="461665"/>
            </a:xfrm>
            <a:prstGeom prst="rect">
              <a:avLst/>
            </a:prstGeom>
            <a:solidFill>
              <a:schemeClr val="bg1"/>
            </a:solidFill>
          </p:spPr>
          <p:txBody>
            <a:bodyPr wrap="square">
              <a:spAutoFit/>
            </a:bodyPr>
            <a:lstStyle/>
            <a:p>
              <a:pPr lvl="0"/>
              <a:r>
                <a:rPr lang="en-US" sz="2400" b="1" dirty="0" smtClean="0">
                  <a:latin typeface="Calibri" pitchFamily="34" charset="0"/>
                </a:rPr>
                <a:t>Immediately after TIPS</a:t>
              </a:r>
            </a:p>
          </p:txBody>
        </p:sp>
      </p:grpSp>
    </p:spTree>
    <p:extLst>
      <p:ext uri="{BB962C8B-B14F-4D97-AF65-F5344CB8AC3E}">
        <p14:creationId xmlns:p14="http://schemas.microsoft.com/office/powerpoint/2010/main" val="209199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9144000" cy="928694"/>
          </a:xfrm>
        </p:spPr>
        <p:txBody>
          <a:bodyPr/>
          <a:lstStyle/>
          <a:p>
            <a:r>
              <a:rPr lang="en-US" sz="3600" b="1" dirty="0" smtClean="0">
                <a:solidFill>
                  <a:sysClr val="windowText" lastClr="000000"/>
                </a:solidFill>
                <a:latin typeface="Calibri" pitchFamily="34" charset="0"/>
              </a:rPr>
              <a:t>TIPS / Normal</a:t>
            </a:r>
            <a:endParaRPr lang="en-US" sz="3600" b="1" dirty="0">
              <a:solidFill>
                <a:sysClr val="windowText" lastClr="000000"/>
              </a:solidFill>
              <a:latin typeface="Calibri" pitchFamily="34" charset="0"/>
            </a:endParaRPr>
          </a:p>
        </p:txBody>
      </p:sp>
      <p:sp>
        <p:nvSpPr>
          <p:cNvPr id="7" name="Rectangle 6"/>
          <p:cNvSpPr/>
          <p:nvPr/>
        </p:nvSpPr>
        <p:spPr>
          <a:xfrm>
            <a:off x="0" y="6429396"/>
            <a:ext cx="9144000" cy="369332"/>
          </a:xfrm>
          <a:prstGeom prst="rect">
            <a:avLst/>
          </a:prstGeom>
        </p:spPr>
        <p:txBody>
          <a:bodyPr wrap="square">
            <a:spAutoFit/>
          </a:bodyPr>
          <a:lstStyle/>
          <a:p>
            <a:r>
              <a:rPr lang="en-US" sz="1800" dirty="0" smtClean="0">
                <a:solidFill>
                  <a:schemeClr val="bg1"/>
                </a:solidFill>
              </a:rPr>
              <a:t>Middleton WD et al. Ultrasound Quarterly  2003 ; 19 : 56 – 70.</a:t>
            </a:r>
            <a:endParaRPr lang="en-US" sz="1800" dirty="0">
              <a:solidFill>
                <a:schemeClr val="bg1"/>
              </a:solidFill>
            </a:endParaRPr>
          </a:p>
        </p:txBody>
      </p:sp>
      <p:grpSp>
        <p:nvGrpSpPr>
          <p:cNvPr id="3" name="Group 11"/>
          <p:cNvGrpSpPr/>
          <p:nvPr/>
        </p:nvGrpSpPr>
        <p:grpSpPr>
          <a:xfrm>
            <a:off x="357158" y="1357298"/>
            <a:ext cx="4138642" cy="4546694"/>
            <a:chOff x="500034" y="1214422"/>
            <a:chExt cx="3929090" cy="4173690"/>
          </a:xfrm>
        </p:grpSpPr>
        <p:pic>
          <p:nvPicPr>
            <p:cNvPr id="898052" name="Picture 4"/>
            <p:cNvPicPr>
              <a:picLocks noChangeAspect="1" noChangeArrowheads="1"/>
            </p:cNvPicPr>
            <p:nvPr/>
          </p:nvPicPr>
          <p:blipFill>
            <a:blip r:embed="rId2" cstate="print"/>
            <a:srcRect/>
            <a:stretch>
              <a:fillRect/>
            </a:stretch>
          </p:blipFill>
          <p:spPr bwMode="auto">
            <a:xfrm>
              <a:off x="714348" y="1714488"/>
              <a:ext cx="3581400" cy="2543175"/>
            </a:xfrm>
            <a:prstGeom prst="rect">
              <a:avLst/>
            </a:prstGeom>
            <a:noFill/>
            <a:ln w="19050">
              <a:solidFill>
                <a:schemeClr val="bg1"/>
              </a:solidFill>
              <a:miter lim="800000"/>
              <a:headEnd/>
              <a:tailEnd/>
            </a:ln>
            <a:effectLst/>
          </p:spPr>
        </p:pic>
        <p:sp>
          <p:nvSpPr>
            <p:cNvPr id="8" name="Rectangle 7"/>
            <p:cNvSpPr/>
            <p:nvPr/>
          </p:nvSpPr>
          <p:spPr>
            <a:xfrm>
              <a:off x="500034" y="4286256"/>
              <a:ext cx="3929090" cy="1101856"/>
            </a:xfrm>
            <a:prstGeom prst="rect">
              <a:avLst/>
            </a:prstGeom>
            <a:solidFill>
              <a:srgbClr val="FFFF00"/>
            </a:solidFill>
          </p:spPr>
          <p:txBody>
            <a:bodyPr wrap="square">
              <a:spAutoFit/>
            </a:bodyPr>
            <a:lstStyle/>
            <a:p>
              <a:r>
                <a:rPr lang="en-US" sz="2400" dirty="0" smtClean="0">
                  <a:solidFill>
                    <a:schemeClr val="accent2"/>
                  </a:solidFill>
                </a:rPr>
                <a:t>Stent within liver parenchyma</a:t>
              </a:r>
            </a:p>
            <a:p>
              <a:r>
                <a:rPr lang="en-US" sz="2400" dirty="0" smtClean="0">
                  <a:solidFill>
                    <a:schemeClr val="accent2"/>
                  </a:solidFill>
                </a:rPr>
                <a:t>Hepatopetal flow in MPV</a:t>
              </a:r>
            </a:p>
            <a:p>
              <a:r>
                <a:rPr lang="en-US" sz="2400" dirty="0" smtClean="0">
                  <a:solidFill>
                    <a:schemeClr val="accent2"/>
                  </a:solidFill>
                </a:rPr>
                <a:t>Hepatofugal flow in RPV</a:t>
              </a:r>
            </a:p>
          </p:txBody>
        </p:sp>
        <p:sp>
          <p:nvSpPr>
            <p:cNvPr id="9" name="Rectangle 8"/>
            <p:cNvSpPr/>
            <p:nvPr/>
          </p:nvSpPr>
          <p:spPr>
            <a:xfrm>
              <a:off x="714348" y="1214422"/>
              <a:ext cx="3571900" cy="461665"/>
            </a:xfrm>
            <a:prstGeom prst="rect">
              <a:avLst/>
            </a:prstGeom>
          </p:spPr>
          <p:txBody>
            <a:bodyPr wrap="square">
              <a:spAutoFit/>
            </a:bodyPr>
            <a:lstStyle/>
            <a:p>
              <a:pPr lvl="0"/>
              <a:r>
                <a:rPr lang="en-US" sz="2400" b="1" dirty="0" smtClean="0">
                  <a:solidFill>
                    <a:sysClr val="windowText" lastClr="000000"/>
                  </a:solidFill>
                  <a:latin typeface="Calibri" pitchFamily="34" charset="0"/>
                </a:rPr>
                <a:t>Color Doppler of TIPS</a:t>
              </a:r>
            </a:p>
          </p:txBody>
        </p:sp>
      </p:grpSp>
      <p:grpSp>
        <p:nvGrpSpPr>
          <p:cNvPr id="4" name="Group 12"/>
          <p:cNvGrpSpPr/>
          <p:nvPr/>
        </p:nvGrpSpPr>
        <p:grpSpPr>
          <a:xfrm>
            <a:off x="4643438" y="1357298"/>
            <a:ext cx="4429157" cy="4069538"/>
            <a:chOff x="4643437" y="1214422"/>
            <a:chExt cx="4429157" cy="4069538"/>
          </a:xfrm>
        </p:grpSpPr>
        <p:pic>
          <p:nvPicPr>
            <p:cNvPr id="898053" name="Picture 5"/>
            <p:cNvPicPr>
              <a:picLocks noChangeAspect="1" noChangeArrowheads="1"/>
            </p:cNvPicPr>
            <p:nvPr/>
          </p:nvPicPr>
          <p:blipFill>
            <a:blip r:embed="rId3" cstate="print"/>
            <a:srcRect/>
            <a:stretch>
              <a:fillRect/>
            </a:stretch>
          </p:blipFill>
          <p:spPr bwMode="auto">
            <a:xfrm>
              <a:off x="5081616" y="1714488"/>
              <a:ext cx="3562350" cy="2543175"/>
            </a:xfrm>
            <a:prstGeom prst="rect">
              <a:avLst/>
            </a:prstGeom>
            <a:noFill/>
            <a:ln w="19050">
              <a:solidFill>
                <a:schemeClr val="bg1"/>
              </a:solidFill>
              <a:miter lim="800000"/>
              <a:headEnd/>
              <a:tailEnd/>
            </a:ln>
            <a:effectLst/>
          </p:spPr>
        </p:pic>
        <p:sp>
          <p:nvSpPr>
            <p:cNvPr id="10" name="Rectangle 9"/>
            <p:cNvSpPr/>
            <p:nvPr/>
          </p:nvSpPr>
          <p:spPr>
            <a:xfrm>
              <a:off x="4643437" y="1214422"/>
              <a:ext cx="4429157" cy="461665"/>
            </a:xfrm>
            <a:prstGeom prst="rect">
              <a:avLst/>
            </a:prstGeom>
          </p:spPr>
          <p:txBody>
            <a:bodyPr wrap="square">
              <a:spAutoFit/>
            </a:bodyPr>
            <a:lstStyle/>
            <a:p>
              <a:pPr lvl="0"/>
              <a:r>
                <a:rPr lang="en-US" sz="2400" b="1" dirty="0" smtClean="0">
                  <a:solidFill>
                    <a:sysClr val="windowText" lastClr="000000"/>
                  </a:solidFill>
                  <a:latin typeface="Calibri" pitchFamily="34" charset="0"/>
                </a:rPr>
                <a:t>Color &amp; pulsed Doppler of TIPS</a:t>
              </a:r>
            </a:p>
          </p:txBody>
        </p:sp>
        <p:sp>
          <p:nvSpPr>
            <p:cNvPr id="11" name="Rectangle 10"/>
            <p:cNvSpPr/>
            <p:nvPr/>
          </p:nvSpPr>
          <p:spPr>
            <a:xfrm>
              <a:off x="5072065" y="4452963"/>
              <a:ext cx="3571900" cy="830997"/>
            </a:xfrm>
            <a:prstGeom prst="rect">
              <a:avLst/>
            </a:prstGeom>
            <a:solidFill>
              <a:srgbClr val="FFFF00"/>
            </a:solidFill>
          </p:spPr>
          <p:txBody>
            <a:bodyPr wrap="square">
              <a:spAutoFit/>
            </a:bodyPr>
            <a:lstStyle/>
            <a:p>
              <a:pPr lvl="0"/>
              <a:r>
                <a:rPr lang="en-US" sz="2400" dirty="0" smtClean="0">
                  <a:solidFill>
                    <a:schemeClr val="accent2"/>
                  </a:solidFill>
                  <a:latin typeface="Times New Roman" pitchFamily="18" charset="0"/>
                  <a:cs typeface="Times New Roman (Arabic)" charset="0"/>
                </a:rPr>
                <a:t>Monophasic pulsatile flow</a:t>
              </a:r>
              <a:endParaRPr lang="en-US" sz="2400" dirty="0" smtClean="0">
                <a:solidFill>
                  <a:schemeClr val="accent2"/>
                </a:solidFill>
              </a:endParaRPr>
            </a:p>
            <a:p>
              <a:pPr lvl="0"/>
              <a:r>
                <a:rPr lang="en-US" sz="2400" dirty="0" smtClean="0">
                  <a:solidFill>
                    <a:schemeClr val="accent2"/>
                  </a:solidFill>
                </a:rPr>
                <a:t>Velocity: 106 cm/sec</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2"/>
            <a:ext cx="9144000" cy="857256"/>
          </a:xfrm>
        </p:spPr>
        <p:txBody>
          <a:bodyPr/>
          <a:lstStyle/>
          <a:p>
            <a:r>
              <a:rPr lang="en-US" sz="3200" b="1" dirty="0" smtClean="0">
                <a:solidFill>
                  <a:sysClr val="windowText" lastClr="000000"/>
                </a:solidFill>
                <a:latin typeface="Calibri" pitchFamily="34" charset="0"/>
              </a:rPr>
              <a:t>TIPS / Mirror image artifact</a:t>
            </a:r>
            <a:endParaRPr lang="en-US" sz="3200" b="1" dirty="0">
              <a:solidFill>
                <a:sysClr val="windowText" lastClr="000000"/>
              </a:solidFill>
              <a:latin typeface="Calibri" pitchFamily="34" charset="0"/>
            </a:endParaRPr>
          </a:p>
        </p:txBody>
      </p:sp>
      <p:sp>
        <p:nvSpPr>
          <p:cNvPr id="4" name="Rectangle 3"/>
          <p:cNvSpPr/>
          <p:nvPr/>
        </p:nvSpPr>
        <p:spPr>
          <a:xfrm>
            <a:off x="0" y="5586257"/>
            <a:ext cx="9144000" cy="830997"/>
          </a:xfrm>
          <a:prstGeom prst="rect">
            <a:avLst/>
          </a:prstGeom>
          <a:solidFill>
            <a:srgbClr val="FFFF00"/>
          </a:solidFill>
        </p:spPr>
        <p:txBody>
          <a:bodyPr wrap="square">
            <a:spAutoFit/>
          </a:bodyPr>
          <a:lstStyle/>
          <a:p>
            <a:r>
              <a:rPr lang="en-US" sz="2400" dirty="0" smtClean="0">
                <a:solidFill>
                  <a:schemeClr val="accent2"/>
                </a:solidFill>
              </a:rPr>
              <a:t>If not recognized: </a:t>
            </a:r>
            <a:r>
              <a:rPr lang="en-US" sz="2400" b="1" dirty="0" smtClean="0">
                <a:solidFill>
                  <a:schemeClr val="accent2"/>
                </a:solidFill>
              </a:rPr>
              <a:t>migration into heart </a:t>
            </a:r>
            <a:r>
              <a:rPr lang="en-US" sz="2400" dirty="0" smtClean="0">
                <a:solidFill>
                  <a:schemeClr val="accent2"/>
                </a:solidFill>
              </a:rPr>
              <a:t>(emergency intervention) </a:t>
            </a:r>
          </a:p>
          <a:p>
            <a:r>
              <a:rPr lang="en-US" sz="2400" dirty="0" smtClean="0">
                <a:solidFill>
                  <a:schemeClr val="accent2"/>
                </a:solidFill>
              </a:rPr>
              <a:t>If uncertainty persists: </a:t>
            </a:r>
            <a:r>
              <a:rPr lang="en-US" sz="2400" b="1" dirty="0" smtClean="0">
                <a:solidFill>
                  <a:schemeClr val="accent2"/>
                </a:solidFill>
              </a:rPr>
              <a:t>chest radiograph</a:t>
            </a:r>
            <a:endParaRPr lang="en-US" sz="2400" dirty="0">
              <a:solidFill>
                <a:schemeClr val="accent2"/>
              </a:solidFill>
            </a:endParaRPr>
          </a:p>
        </p:txBody>
      </p:sp>
      <p:sp>
        <p:nvSpPr>
          <p:cNvPr id="6" name="Rectangle 5"/>
          <p:cNvSpPr/>
          <p:nvPr/>
        </p:nvSpPr>
        <p:spPr>
          <a:xfrm>
            <a:off x="0" y="6417254"/>
            <a:ext cx="9144000" cy="369332"/>
          </a:xfrm>
          <a:prstGeom prst="rect">
            <a:avLst/>
          </a:prstGeom>
        </p:spPr>
        <p:txBody>
          <a:bodyPr wrap="square">
            <a:spAutoFit/>
          </a:bodyPr>
          <a:lstStyle/>
          <a:p>
            <a:r>
              <a:rPr lang="en-US" sz="1800" dirty="0" smtClean="0">
                <a:solidFill>
                  <a:schemeClr val="bg1"/>
                </a:solidFill>
              </a:rPr>
              <a:t>Wachsberg RH. Ultrasound Quarterly 2003 ; 19 : 139 – 148.</a:t>
            </a:r>
            <a:endParaRPr lang="en-US" sz="1800" dirty="0">
              <a:solidFill>
                <a:schemeClr val="bg1"/>
              </a:solidFill>
            </a:endParaRPr>
          </a:p>
        </p:txBody>
      </p:sp>
      <p:grpSp>
        <p:nvGrpSpPr>
          <p:cNvPr id="3" name="Group 10"/>
          <p:cNvGrpSpPr/>
          <p:nvPr/>
        </p:nvGrpSpPr>
        <p:grpSpPr>
          <a:xfrm>
            <a:off x="228600" y="1000108"/>
            <a:ext cx="4129086" cy="4441298"/>
            <a:chOff x="228600" y="1071546"/>
            <a:chExt cx="4129086" cy="4441298"/>
          </a:xfrm>
        </p:grpSpPr>
        <p:pic>
          <p:nvPicPr>
            <p:cNvPr id="892930" name="Picture 2"/>
            <p:cNvPicPr>
              <a:picLocks noChangeAspect="1" noChangeArrowheads="1"/>
            </p:cNvPicPr>
            <p:nvPr/>
          </p:nvPicPr>
          <p:blipFill>
            <a:blip r:embed="rId2" cstate="print">
              <a:lum bright="3000"/>
            </a:blip>
            <a:srcRect/>
            <a:stretch>
              <a:fillRect/>
            </a:stretch>
          </p:blipFill>
          <p:spPr bwMode="auto">
            <a:xfrm>
              <a:off x="834384" y="1571612"/>
              <a:ext cx="2880360" cy="2842260"/>
            </a:xfrm>
            <a:prstGeom prst="rect">
              <a:avLst/>
            </a:prstGeom>
            <a:noFill/>
            <a:ln w="19050">
              <a:solidFill>
                <a:schemeClr val="bg1"/>
              </a:solidFill>
              <a:miter lim="800000"/>
              <a:headEnd/>
              <a:tailEnd/>
            </a:ln>
            <a:effectLst/>
          </p:spPr>
        </p:pic>
        <p:sp>
          <p:nvSpPr>
            <p:cNvPr id="8" name="Rectangle 7"/>
            <p:cNvSpPr/>
            <p:nvPr/>
          </p:nvSpPr>
          <p:spPr>
            <a:xfrm>
              <a:off x="228600" y="4681847"/>
              <a:ext cx="4129086" cy="830997"/>
            </a:xfrm>
            <a:prstGeom prst="rect">
              <a:avLst/>
            </a:prstGeom>
            <a:solidFill>
              <a:srgbClr val="FFFF00"/>
            </a:solidFill>
          </p:spPr>
          <p:txBody>
            <a:bodyPr wrap="square">
              <a:spAutoFit/>
            </a:bodyPr>
            <a:lstStyle/>
            <a:p>
              <a:r>
                <a:rPr lang="en-US" sz="2400" dirty="0" smtClean="0">
                  <a:solidFill>
                    <a:schemeClr val="bg1"/>
                  </a:solidFill>
                </a:rPr>
                <a:t>Stent on either side </a:t>
              </a:r>
              <a:r>
                <a:rPr lang="en-US" sz="2400" dirty="0">
                  <a:solidFill>
                    <a:schemeClr val="bg1"/>
                  </a:solidFill>
                </a:rPr>
                <a:t>of </a:t>
              </a:r>
              <a:r>
                <a:rPr lang="en-US" sz="2400" dirty="0" smtClean="0">
                  <a:solidFill>
                    <a:schemeClr val="bg1"/>
                  </a:solidFill>
                </a:rPr>
                <a:t>diaphragm</a:t>
              </a:r>
              <a:endParaRPr lang="en-US" sz="2400" dirty="0" smtClean="0">
                <a:solidFill>
                  <a:schemeClr val="bg1"/>
                </a:solidFill>
              </a:endParaRPr>
            </a:p>
          </p:txBody>
        </p:sp>
        <p:sp>
          <p:nvSpPr>
            <p:cNvPr id="9" name="Rectangle 8"/>
            <p:cNvSpPr/>
            <p:nvPr/>
          </p:nvSpPr>
          <p:spPr>
            <a:xfrm>
              <a:off x="762534" y="1071546"/>
              <a:ext cx="3095086" cy="461665"/>
            </a:xfrm>
            <a:prstGeom prst="rect">
              <a:avLst/>
            </a:prstGeom>
          </p:spPr>
          <p:txBody>
            <a:bodyPr wrap="square">
              <a:spAutoFit/>
            </a:bodyPr>
            <a:lstStyle/>
            <a:p>
              <a:r>
                <a:rPr lang="en-US" sz="2400" b="1" dirty="0" smtClean="0">
                  <a:solidFill>
                    <a:sysClr val="windowText" lastClr="000000"/>
                  </a:solidFill>
                  <a:latin typeface="Calibri" pitchFamily="34" charset="0"/>
                </a:rPr>
                <a:t>Mirror image artifact</a:t>
              </a:r>
              <a:endParaRPr lang="en-US" sz="2400" dirty="0">
                <a:solidFill>
                  <a:sysClr val="windowText" lastClr="000000"/>
                </a:solidFill>
                <a:latin typeface="Calibri" pitchFamily="34" charset="0"/>
              </a:endParaRPr>
            </a:p>
          </p:txBody>
        </p:sp>
      </p:grpSp>
      <p:grpSp>
        <p:nvGrpSpPr>
          <p:cNvPr id="5" name="Group 12"/>
          <p:cNvGrpSpPr/>
          <p:nvPr/>
        </p:nvGrpSpPr>
        <p:grpSpPr>
          <a:xfrm>
            <a:off x="4572000" y="1000108"/>
            <a:ext cx="4572000" cy="4286280"/>
            <a:chOff x="4572000" y="1000108"/>
            <a:chExt cx="4572000" cy="4286280"/>
          </a:xfrm>
        </p:grpSpPr>
        <p:pic>
          <p:nvPicPr>
            <p:cNvPr id="892931" name="Picture 3"/>
            <p:cNvPicPr>
              <a:picLocks noChangeAspect="1" noChangeArrowheads="1"/>
            </p:cNvPicPr>
            <p:nvPr/>
          </p:nvPicPr>
          <p:blipFill>
            <a:blip r:embed="rId3" cstate="print"/>
            <a:srcRect/>
            <a:stretch>
              <a:fillRect/>
            </a:stretch>
          </p:blipFill>
          <p:spPr bwMode="auto">
            <a:xfrm>
              <a:off x="5340694" y="1500175"/>
              <a:ext cx="3017520" cy="2849880"/>
            </a:xfrm>
            <a:prstGeom prst="rect">
              <a:avLst/>
            </a:prstGeom>
            <a:noFill/>
            <a:ln w="19050">
              <a:solidFill>
                <a:schemeClr val="bg1"/>
              </a:solidFill>
              <a:miter lim="800000"/>
              <a:headEnd/>
              <a:tailEnd/>
            </a:ln>
            <a:effectLst/>
          </p:spPr>
        </p:pic>
        <p:sp>
          <p:nvSpPr>
            <p:cNvPr id="10" name="Rectangle 9"/>
            <p:cNvSpPr/>
            <p:nvPr/>
          </p:nvSpPr>
          <p:spPr>
            <a:xfrm>
              <a:off x="4643438" y="1000108"/>
              <a:ext cx="4357686" cy="461665"/>
            </a:xfrm>
            <a:prstGeom prst="rect">
              <a:avLst/>
            </a:prstGeom>
          </p:spPr>
          <p:txBody>
            <a:bodyPr wrap="square">
              <a:spAutoFit/>
            </a:bodyPr>
            <a:lstStyle/>
            <a:p>
              <a:r>
                <a:rPr lang="en-US" sz="2400" b="1" dirty="0" smtClean="0">
                  <a:solidFill>
                    <a:sysClr val="windowText" lastClr="000000"/>
                  </a:solidFill>
                  <a:latin typeface="Calibri" pitchFamily="34" charset="0"/>
                </a:rPr>
                <a:t>Variant of mirror image artifact</a:t>
              </a:r>
              <a:endParaRPr lang="en-US" sz="2400" dirty="0">
                <a:solidFill>
                  <a:sysClr val="windowText" lastClr="000000"/>
                </a:solidFill>
                <a:latin typeface="Calibri" pitchFamily="34" charset="0"/>
              </a:endParaRPr>
            </a:p>
          </p:txBody>
        </p:sp>
        <p:sp>
          <p:nvSpPr>
            <p:cNvPr id="12" name="Rectangle 11"/>
            <p:cNvSpPr/>
            <p:nvPr/>
          </p:nvSpPr>
          <p:spPr>
            <a:xfrm>
              <a:off x="4572000" y="4381525"/>
              <a:ext cx="4572000" cy="904863"/>
            </a:xfrm>
            <a:prstGeom prst="rect">
              <a:avLst/>
            </a:prstGeom>
            <a:solidFill>
              <a:srgbClr val="FFFF00"/>
            </a:solidFill>
          </p:spPr>
          <p:txBody>
            <a:bodyPr wrap="square">
              <a:spAutoFit/>
            </a:bodyPr>
            <a:lstStyle/>
            <a:p>
              <a:pPr lvl="0"/>
              <a:r>
                <a:rPr lang="en-US" sz="2400" dirty="0" smtClean="0">
                  <a:solidFill>
                    <a:schemeClr val="bg1"/>
                  </a:solidFill>
                </a:rPr>
                <a:t>Stent above diaphragm</a:t>
              </a:r>
            </a:p>
            <a:p>
              <a:r>
                <a:rPr lang="en-US" sz="2400" dirty="0" smtClean="0">
                  <a:solidFill>
                    <a:schemeClr val="bg1"/>
                  </a:solidFill>
                </a:rPr>
                <a:t>True TIPS visible by rotating probe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857256"/>
          </a:xfrm>
        </p:spPr>
        <p:txBody>
          <a:bodyPr/>
          <a:lstStyle/>
          <a:p>
            <a:r>
              <a:rPr lang="en-US" sz="3200" b="1" dirty="0" smtClean="0">
                <a:solidFill>
                  <a:sysClr val="windowText" lastClr="000000"/>
                </a:solidFill>
                <a:latin typeface="Calibri" pitchFamily="34" charset="0"/>
              </a:rPr>
              <a:t>TIPS / migration</a:t>
            </a:r>
            <a:endParaRPr lang="en-US" sz="3200" b="1" dirty="0">
              <a:solidFill>
                <a:sysClr val="windowText" lastClr="000000"/>
              </a:solidFill>
              <a:latin typeface="Calibri" pitchFamily="34" charset="0"/>
            </a:endParaRPr>
          </a:p>
        </p:txBody>
      </p:sp>
      <p:pic>
        <p:nvPicPr>
          <p:cNvPr id="990210" name="Picture 2"/>
          <p:cNvPicPr>
            <a:picLocks noChangeAspect="1" noChangeArrowheads="1"/>
          </p:cNvPicPr>
          <p:nvPr/>
        </p:nvPicPr>
        <p:blipFill>
          <a:blip r:embed="rId2" cstate="print"/>
          <a:srcRect/>
          <a:stretch>
            <a:fillRect/>
          </a:stretch>
        </p:blipFill>
        <p:spPr bwMode="auto">
          <a:xfrm>
            <a:off x="2786050" y="1643050"/>
            <a:ext cx="3475768" cy="3475768"/>
          </a:xfrm>
          <a:prstGeom prst="rect">
            <a:avLst/>
          </a:prstGeom>
          <a:noFill/>
          <a:ln w="19050">
            <a:solidFill>
              <a:schemeClr val="bg1"/>
            </a:solidFill>
            <a:miter lim="800000"/>
            <a:headEnd/>
            <a:tailEnd/>
          </a:ln>
          <a:effectLst/>
        </p:spPr>
      </p:pic>
      <p:sp>
        <p:nvSpPr>
          <p:cNvPr id="4" name="Rectangle 3"/>
          <p:cNvSpPr/>
          <p:nvPr/>
        </p:nvSpPr>
        <p:spPr>
          <a:xfrm>
            <a:off x="0" y="6564868"/>
            <a:ext cx="9144000" cy="369332"/>
          </a:xfrm>
          <a:prstGeom prst="rect">
            <a:avLst/>
          </a:prstGeom>
        </p:spPr>
        <p:txBody>
          <a:bodyPr wrap="square">
            <a:spAutoFit/>
          </a:bodyPr>
          <a:lstStyle/>
          <a:p>
            <a:r>
              <a:rPr lang="en-US" sz="1800" dirty="0" smtClean="0">
                <a:solidFill>
                  <a:schemeClr val="bg1"/>
                </a:solidFill>
              </a:rPr>
              <a:t>Middleton WD et al. Ultrasound Quarterly  2003 ; 19 : 56 – 70.</a:t>
            </a:r>
            <a:endParaRPr lang="en-US" sz="1800" dirty="0">
              <a:solidFill>
                <a:schemeClr val="bg1"/>
              </a:solidFill>
            </a:endParaRPr>
          </a:p>
        </p:txBody>
      </p:sp>
      <p:sp>
        <p:nvSpPr>
          <p:cNvPr id="5" name="Rectangle 4"/>
          <p:cNvSpPr/>
          <p:nvPr/>
        </p:nvSpPr>
        <p:spPr>
          <a:xfrm>
            <a:off x="0" y="5143512"/>
            <a:ext cx="9144000" cy="978729"/>
          </a:xfrm>
          <a:prstGeom prst="rect">
            <a:avLst/>
          </a:prstGeom>
          <a:solidFill>
            <a:srgbClr val="FFFF00"/>
          </a:solidFill>
        </p:spPr>
        <p:txBody>
          <a:bodyPr wrap="square">
            <a:spAutoFit/>
          </a:bodyPr>
          <a:lstStyle/>
          <a:p>
            <a:r>
              <a:rPr lang="en-US" sz="2400" dirty="0" smtClean="0">
                <a:solidFill>
                  <a:schemeClr val="bg1"/>
                </a:solidFill>
              </a:rPr>
              <a:t>Proximal portion migrated out of PV into parenchymal tract</a:t>
            </a:r>
          </a:p>
          <a:p>
            <a:endParaRPr lang="en-US" sz="400" dirty="0" smtClean="0">
              <a:solidFill>
                <a:schemeClr val="bg1"/>
              </a:solidFill>
            </a:endParaRPr>
          </a:p>
          <a:p>
            <a:r>
              <a:rPr lang="en-US" sz="2400" dirty="0" smtClean="0">
                <a:solidFill>
                  <a:schemeClr val="bg1"/>
                </a:solidFill>
              </a:rPr>
              <a:t>This resulted in complete thrombosis of stent</a:t>
            </a:r>
            <a:endParaRPr lang="en-US" sz="2400" dirty="0">
              <a:solidFill>
                <a:schemeClr val="bg1"/>
              </a:solidFill>
            </a:endParaRPr>
          </a:p>
        </p:txBody>
      </p:sp>
      <p:sp>
        <p:nvSpPr>
          <p:cNvPr id="6" name="Rectangle 5"/>
          <p:cNvSpPr/>
          <p:nvPr/>
        </p:nvSpPr>
        <p:spPr>
          <a:xfrm>
            <a:off x="0" y="1071546"/>
            <a:ext cx="9144000" cy="492443"/>
          </a:xfrm>
          <a:prstGeom prst="rect">
            <a:avLst/>
          </a:prstGeom>
        </p:spPr>
        <p:txBody>
          <a:bodyPr wrap="square">
            <a:spAutoFit/>
          </a:bodyPr>
          <a:lstStyle/>
          <a:p>
            <a:pPr lvl="0"/>
            <a:r>
              <a:rPr lang="en-US" sz="2600" b="1" dirty="0" smtClean="0">
                <a:solidFill>
                  <a:schemeClr val="bg1"/>
                </a:solidFill>
              </a:rPr>
              <a:t>Longitudinal view of TIPS</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0" y="357167"/>
            <a:ext cx="9144000" cy="857255"/>
          </a:xfrm>
        </p:spPr>
        <p:txBody>
          <a:bodyPr/>
          <a:lstStyle/>
          <a:p>
            <a:r>
              <a:rPr lang="en-US" sz="3200" b="1" dirty="0" smtClean="0">
                <a:solidFill>
                  <a:sysClr val="windowText" lastClr="000000"/>
                </a:solidFill>
                <a:latin typeface="Calibri" pitchFamily="34" charset="0"/>
                <a:ea typeface="Times New Roman (Arabic)" pitchFamily="26" charset="0"/>
              </a:rPr>
              <a:t>TIPS / occlusion </a:t>
            </a:r>
            <a:endParaRPr lang="en-US" sz="3200" dirty="0" smtClean="0">
              <a:solidFill>
                <a:sysClr val="windowText" lastClr="000000"/>
              </a:solidFill>
              <a:ea typeface="Times New Roman (Arabic)" pitchFamily="26" charset="0"/>
            </a:endParaRPr>
          </a:p>
        </p:txBody>
      </p:sp>
      <p:pic>
        <p:nvPicPr>
          <p:cNvPr id="28673" name="Picture 1"/>
          <p:cNvPicPr>
            <a:picLocks noChangeAspect="1" noChangeArrowheads="1"/>
          </p:cNvPicPr>
          <p:nvPr/>
        </p:nvPicPr>
        <p:blipFill>
          <a:blip r:embed="rId3" cstate="print"/>
          <a:srcRect/>
          <a:stretch>
            <a:fillRect/>
          </a:stretch>
        </p:blipFill>
        <p:spPr bwMode="auto">
          <a:xfrm>
            <a:off x="2071670" y="1357298"/>
            <a:ext cx="4968240" cy="3307080"/>
          </a:xfrm>
          <a:prstGeom prst="rect">
            <a:avLst/>
          </a:prstGeom>
          <a:noFill/>
          <a:ln w="19050">
            <a:solidFill>
              <a:schemeClr val="bg1"/>
            </a:solidFill>
            <a:miter lim="800000"/>
            <a:headEnd/>
            <a:tailEnd/>
          </a:ln>
          <a:effectLst/>
        </p:spPr>
      </p:pic>
      <p:sp>
        <p:nvSpPr>
          <p:cNvPr id="5" name="Rectangle 4"/>
          <p:cNvSpPr/>
          <p:nvPr/>
        </p:nvSpPr>
        <p:spPr>
          <a:xfrm>
            <a:off x="0" y="6357958"/>
            <a:ext cx="9144000" cy="369332"/>
          </a:xfrm>
          <a:prstGeom prst="rect">
            <a:avLst/>
          </a:prstGeom>
        </p:spPr>
        <p:txBody>
          <a:bodyPr wrap="square">
            <a:spAutoFit/>
          </a:bodyPr>
          <a:lstStyle/>
          <a:p>
            <a:r>
              <a:rPr lang="en-US" sz="1800" dirty="0" smtClean="0">
                <a:solidFill>
                  <a:schemeClr val="bg1"/>
                </a:solidFill>
              </a:rPr>
              <a:t>Ricci P et al.  J Ultrasound  2007 ; 10 :  22 – 27.</a:t>
            </a:r>
            <a:endParaRPr lang="en-US" sz="1800" dirty="0">
              <a:solidFill>
                <a:schemeClr val="bg1"/>
              </a:solidFill>
            </a:endParaRPr>
          </a:p>
        </p:txBody>
      </p:sp>
      <p:sp>
        <p:nvSpPr>
          <p:cNvPr id="6" name="Rectangle 5"/>
          <p:cNvSpPr/>
          <p:nvPr/>
        </p:nvSpPr>
        <p:spPr>
          <a:xfrm>
            <a:off x="0" y="4786322"/>
            <a:ext cx="9144000" cy="1052596"/>
          </a:xfrm>
          <a:prstGeom prst="rect">
            <a:avLst/>
          </a:prstGeom>
          <a:solidFill>
            <a:srgbClr val="FFFF00"/>
          </a:solidFill>
        </p:spPr>
        <p:txBody>
          <a:bodyPr wrap="square">
            <a:spAutoFit/>
          </a:bodyPr>
          <a:lstStyle/>
          <a:p>
            <a:r>
              <a:rPr lang="en-US" sz="2400" dirty="0" smtClean="0">
                <a:solidFill>
                  <a:schemeClr val="bg1"/>
                </a:solidFill>
              </a:rPr>
              <a:t>Homogeneous hyperechoic intraluminal material</a:t>
            </a:r>
          </a:p>
          <a:p>
            <a:r>
              <a:rPr lang="en-US" sz="800" dirty="0" smtClean="0">
                <a:solidFill>
                  <a:schemeClr val="bg1"/>
                </a:solidFill>
              </a:rPr>
              <a:t> </a:t>
            </a:r>
          </a:p>
          <a:p>
            <a:r>
              <a:rPr lang="en-US" sz="2400" dirty="0" smtClean="0">
                <a:solidFill>
                  <a:schemeClr val="bg1"/>
                </a:solidFill>
              </a:rPr>
              <a:t>without any color flow within TIPS</a:t>
            </a:r>
            <a:endParaRPr lang="en-US" sz="2400" dirty="0">
              <a:solidFill>
                <a:schemeClr val="bg1"/>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1461</TotalTime>
  <Words>2672</Words>
  <Application>Microsoft Office PowerPoint</Application>
  <PresentationFormat>On-screen Show (4:3)</PresentationFormat>
  <Paragraphs>481</Paragraphs>
  <Slides>100</Slides>
  <Notes>8</Notes>
  <HiddenSlides>0</HiddenSlides>
  <MMClips>0</MMClip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Metro</vt:lpstr>
      <vt:lpstr>PORTAL HYPERTENSION </vt:lpstr>
      <vt:lpstr>Anatomy and collateral circulation</vt:lpstr>
      <vt:lpstr>PowerPoint Presentation</vt:lpstr>
      <vt:lpstr>Normal Portal Venous Circulation</vt:lpstr>
      <vt:lpstr>PowerPoint Presentation</vt:lpstr>
      <vt:lpstr>Normal hepatic circulation</vt:lpstr>
      <vt:lpstr>Portal Vein</vt:lpstr>
      <vt:lpstr>Branches of right and left portal vein</vt:lpstr>
      <vt:lpstr>Major anatomical variant of portal system</vt:lpstr>
      <vt:lpstr>Agenesis of left portal vein</vt:lpstr>
      <vt:lpstr>Anatomic variants of portal vein</vt:lpstr>
      <vt:lpstr>Splenic Vein</vt:lpstr>
      <vt:lpstr>Inferior Mesenteric Vein</vt:lpstr>
      <vt:lpstr>Jejunal Vein</vt:lpstr>
      <vt:lpstr>Normal left gastric (coronary) vein</vt:lpstr>
      <vt:lpstr>Umblical vein remnant Normal &lt; 3mm  </vt:lpstr>
      <vt:lpstr>Normal hepatic veins</vt:lpstr>
      <vt:lpstr>Hepatic vein variant</vt:lpstr>
      <vt:lpstr>Normal Hepatic Artery</vt:lpstr>
      <vt:lpstr>Normal Hepatic Artery</vt:lpstr>
      <vt:lpstr>Hepatic Artery</vt:lpstr>
      <vt:lpstr>Anatomical variations of hepatic artery</vt:lpstr>
      <vt:lpstr>CLASSIFICATION OF PORTAL HYPERTENSION</vt:lpstr>
      <vt:lpstr>PowerPoint Presentation</vt:lpstr>
      <vt:lpstr>Porto-systemic collaterals  High sensitivity &amp; specificity for PHT</vt:lpstr>
      <vt:lpstr>PowerPoint Presentation</vt:lpstr>
      <vt:lpstr>Investigations in portal hypertension include  </vt:lpstr>
      <vt:lpstr>Plain X rays</vt:lpstr>
      <vt:lpstr>PowerPoint Presentation</vt:lpstr>
      <vt:lpstr>Barium contrast examination</vt:lpstr>
      <vt:lpstr>Barium swallow study showing esophageal</vt:lpstr>
      <vt:lpstr>Sites of duplex insonation of portal system</vt:lpstr>
      <vt:lpstr>Prerequisite for doppler USG</vt:lpstr>
      <vt:lpstr>Color box/ Overlay</vt:lpstr>
      <vt:lpstr>Adjusting color gain</vt:lpstr>
      <vt:lpstr>Changing color baseline to avoid aliasing</vt:lpstr>
      <vt:lpstr>Inversion of color flow</vt:lpstr>
      <vt:lpstr>Changing color doppler wall filter</vt:lpstr>
      <vt:lpstr>Angle of Insonation</vt:lpstr>
      <vt:lpstr>Obtain waveform at end of normal breath-out</vt:lpstr>
      <vt:lpstr>Normal pulsed doppler of portal vein</vt:lpstr>
      <vt:lpstr>Measurement of portal vein velocity</vt:lpstr>
      <vt:lpstr>Normal Portal Vein</vt:lpstr>
      <vt:lpstr>Cirrhosis &amp; PHT / Portal vein flow</vt:lpstr>
      <vt:lpstr>Cirrhosis &amp; PHT / Diameter of portal vein</vt:lpstr>
      <vt:lpstr>Cirrhosis &amp; PHT / Portal vein velocity</vt:lpstr>
      <vt:lpstr>Cirrhosis &amp; PHT / To-and-fro flow in PV  Cardiac cycle</vt:lpstr>
      <vt:lpstr>Cirrhosis &amp; PHT / To-and-fro flow in PV  Respiratory cycle </vt:lpstr>
      <vt:lpstr>Causes of to-and-fro flow</vt:lpstr>
      <vt:lpstr>Cirrhosis &amp; PHT / Reversed flow of PV</vt:lpstr>
      <vt:lpstr>Normal cardiac pulsatility of portal vein</vt:lpstr>
      <vt:lpstr>Normal cardiac pulsatility of portal vein</vt:lpstr>
      <vt:lpstr>Normal cardiac pulsatility of portal vein</vt:lpstr>
      <vt:lpstr>Congestion index of portal vein</vt:lpstr>
      <vt:lpstr>Portal vein flow volume</vt:lpstr>
      <vt:lpstr>Laminar and helical flow in portal vein</vt:lpstr>
      <vt:lpstr>Helical portal vein flow</vt:lpstr>
      <vt:lpstr>Helical portal vein flow near bifurcation</vt:lpstr>
      <vt:lpstr>Helical portal vein flow- mimic of hepatofugal flow</vt:lpstr>
      <vt:lpstr>Color Doppler of normal hepatic vein</vt:lpstr>
      <vt:lpstr>Normal hepatic vein waveform- 3 components</vt:lpstr>
      <vt:lpstr>Normal hepatic vein waveform- 4 components</vt:lpstr>
      <vt:lpstr>Normal hepatic vein waveform- 5 components</vt:lpstr>
      <vt:lpstr>Classification of Doppler HV waveform Measurement taken in RHV/MHV </vt:lpstr>
      <vt:lpstr>Interpretation of hepatic vein flow</vt:lpstr>
      <vt:lpstr>PowerPoint Presentation</vt:lpstr>
      <vt:lpstr>Interpretation of HV spectral waveform</vt:lpstr>
      <vt:lpstr>Normal hepatic artery- Impedance indices </vt:lpstr>
      <vt:lpstr>Normal hepatic artery</vt:lpstr>
      <vt:lpstr>Cirrhosis &amp; PHT / Prominent hepatic artery</vt:lpstr>
      <vt:lpstr>Interpretation of hepatic artery flow</vt:lpstr>
      <vt:lpstr>Doppler US signs of PHT in cirrhosis</vt:lpstr>
      <vt:lpstr>Common spontaneous porto-systemic collaterals  More than 20 P-S collaterals described</vt:lpstr>
      <vt:lpstr>P-S collaterals / Coronary vein  Most prevalent (80-90%) – Most clinically important</vt:lpstr>
      <vt:lpstr>P-S collaterals / Gastroesophageal collaterals</vt:lpstr>
      <vt:lpstr>Normal umbilical vein anatomy</vt:lpstr>
      <vt:lpstr>P-S collaterals / Recanalized umbilical vein</vt:lpstr>
      <vt:lpstr>PowerPoint Presentation</vt:lpstr>
      <vt:lpstr>Porto-systemic collaterals</vt:lpstr>
      <vt:lpstr>P-S collaterals / Spleno-renal collateral</vt:lpstr>
      <vt:lpstr>P-S collaterals / Short gastric veins</vt:lpstr>
      <vt:lpstr>P-S collaterals / Inferior mesenteric vein</vt:lpstr>
      <vt:lpstr>P-S collaterals / IMV &amp; rectal venous drainage  </vt:lpstr>
      <vt:lpstr>P-S collaterals / Gallbladder varices</vt:lpstr>
      <vt:lpstr>P-S collaterals / Spleno-retroperitoneal collateral </vt:lpstr>
      <vt:lpstr>Cirrhosis &amp; PHT / Reversed flow in PV branches </vt:lpstr>
      <vt:lpstr>Computed Tomography imaging</vt:lpstr>
      <vt:lpstr>PowerPoint Presentation</vt:lpstr>
      <vt:lpstr>PowerPoint Presentation</vt:lpstr>
      <vt:lpstr>PowerPoint Presentation</vt:lpstr>
      <vt:lpstr>PowerPoint Presentation</vt:lpstr>
      <vt:lpstr>Transjugular Intrahepatic Portosystemic Shunt  TIPS</vt:lpstr>
      <vt:lpstr>Normal Doppler parameters for TIPS</vt:lpstr>
      <vt:lpstr>Follow-up of TIPS by Doppler US</vt:lpstr>
      <vt:lpstr>Hepatofugal portal / TIPS  Right portal vein to right hepatic vein </vt:lpstr>
      <vt:lpstr>TIPS / Normal</vt:lpstr>
      <vt:lpstr>TIPS / Mirror image artifact</vt:lpstr>
      <vt:lpstr>TIPS / migration</vt:lpstr>
      <vt:lpstr>TIPS / occlusion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Doppler of the portal system  Pathological findings</dc:title>
  <dc:creator>Muhammad</dc:creator>
  <cp:lastModifiedBy>Windows User</cp:lastModifiedBy>
  <cp:revision>205</cp:revision>
  <dcterms:created xsi:type="dcterms:W3CDTF">2014-11-24T20:25:00Z</dcterms:created>
  <dcterms:modified xsi:type="dcterms:W3CDTF">2018-01-17T02:21:08Z</dcterms:modified>
</cp:coreProperties>
</file>