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3" r:id="rId2"/>
    <p:sldId id="256" r:id="rId3"/>
    <p:sldId id="257" r:id="rId4"/>
    <p:sldId id="260" r:id="rId5"/>
    <p:sldId id="266" r:id="rId6"/>
    <p:sldId id="262" r:id="rId7"/>
    <p:sldId id="263" r:id="rId8"/>
    <p:sldId id="264" r:id="rId9"/>
    <p:sldId id="265" r:id="rId10"/>
    <p:sldId id="258" r:id="rId11"/>
    <p:sldId id="267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664" autoAdjust="0"/>
  </p:normalViewPr>
  <p:slideViewPr>
    <p:cSldViewPr>
      <p:cViewPr>
        <p:scale>
          <a:sx n="64" d="100"/>
          <a:sy n="64" d="100"/>
        </p:scale>
        <p:origin x="-1566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8E7774-37A3-45B9-A4AD-B51989F1389D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9ACAD-01C3-4021-BA70-E8FFFC017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54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Lateral skull radiograph  reveals thickening of the outer and inner tables</a:t>
            </a:r>
            <a:r>
              <a:rPr lang="en-US" baseline="0" dirty="0" smtClean="0"/>
              <a:t>, widening of the diploe and </a:t>
            </a:r>
            <a:r>
              <a:rPr lang="en-US" dirty="0" smtClean="0"/>
              <a:t>several areas of focal sclerosis</a:t>
            </a:r>
            <a:r>
              <a:rPr lang="en-US" baseline="0" dirty="0" smtClean="0"/>
              <a:t> that produce cotton wool appearance. These imaging findings reflects the mixed </a:t>
            </a:r>
            <a:r>
              <a:rPr lang="en-US" baseline="0" dirty="0" err="1" smtClean="0"/>
              <a:t>osteolytic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osteoblastic</a:t>
            </a:r>
            <a:r>
              <a:rPr lang="en-US" baseline="0" dirty="0" smtClean="0"/>
              <a:t> phages of Paget's diseases resulting in accelerated bone turn over with bone deposition and expansion.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ACAD-01C3-4021-BA70-E8FFFC017F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0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radiograph abdominal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Erect AP view shows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 in the biliary tree, a thickened inflamed gallbladder containing a stone, multiple, dilated small bowel loops and a large calcified gallstone in the right lower quadrant. The findings were also apparent on the digital localizer view of the abdomen shown below.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ACAD-01C3-4021-BA70-E8FFFC017F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7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ACAD-01C3-4021-BA70-E8FFFC017F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91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8800" dirty="0"/>
              <a:t>S</a:t>
            </a:r>
            <a:r>
              <a:rPr lang="en-US" sz="8800" dirty="0" smtClean="0"/>
              <a:t>POTTERS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50292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GUIDE: DR. BIKAS PARIDA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 ASSISTANT PROFESSOR </a:t>
            </a:r>
          </a:p>
          <a:p>
            <a:pPr marL="0" indent="0">
              <a:buNone/>
            </a:pPr>
            <a:r>
              <a:rPr lang="en-US" dirty="0" smtClean="0"/>
              <a:t>        DEPT OF RADIODIAGNOSIS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PRESENTER: DR. ASHOK SHARMA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   JUNIOR RESIDENT-1</a:t>
            </a:r>
          </a:p>
        </p:txBody>
      </p:sp>
    </p:spTree>
    <p:extLst>
      <p:ext uri="{BB962C8B-B14F-4D97-AF65-F5344CB8AC3E}">
        <p14:creationId xmlns:p14="http://schemas.microsoft.com/office/powerpoint/2010/main" val="29363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Dr. Ashok\Desktop\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-533400"/>
            <a:ext cx="8839200" cy="739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5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Paget's Disease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Paget's disease is a chronic bone disorder characterized by abnormal bone remodeling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Frequently affect pelvis, spine, skull and proximal long bones in old age (11% in 80Y)</a:t>
            </a:r>
          </a:p>
          <a:p>
            <a:pPr marL="0" indent="0">
              <a:buNone/>
            </a:pPr>
            <a:r>
              <a:rPr lang="en-US" dirty="0" smtClean="0"/>
              <a:t>There are three stages of </a:t>
            </a:r>
            <a:r>
              <a:rPr lang="en-US" dirty="0" err="1" smtClean="0"/>
              <a:t>pagets’s</a:t>
            </a:r>
            <a:r>
              <a:rPr lang="en-US" dirty="0" smtClean="0"/>
              <a:t> diseases</a:t>
            </a:r>
          </a:p>
          <a:p>
            <a:pPr marL="0" indent="0">
              <a:buNone/>
            </a:pPr>
            <a:r>
              <a:rPr lang="en-US" dirty="0" smtClean="0"/>
              <a:t>1] Lytic </a:t>
            </a:r>
          </a:p>
          <a:p>
            <a:pPr marL="0" indent="0">
              <a:buNone/>
            </a:pPr>
            <a:r>
              <a:rPr lang="en-US" dirty="0" smtClean="0"/>
              <a:t>2] Mixed</a:t>
            </a:r>
          </a:p>
          <a:p>
            <a:pPr marL="0" indent="0">
              <a:buNone/>
            </a:pPr>
            <a:r>
              <a:rPr lang="en-US" dirty="0" smtClean="0"/>
              <a:t>3] </a:t>
            </a:r>
            <a:r>
              <a:rPr lang="en-US" dirty="0" err="1" smtClean="0"/>
              <a:t>Blastic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3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63"/>
            <a:ext cx="8229600" cy="1143000"/>
          </a:xfrm>
        </p:spPr>
        <p:txBody>
          <a:bodyPr/>
          <a:lstStyle/>
          <a:p>
            <a:r>
              <a:rPr lang="en-US" dirty="0" smtClean="0"/>
              <a:t>Radiographic features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9296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Skull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Osteoporosis </a:t>
            </a:r>
            <a:r>
              <a:rPr lang="en-US" dirty="0" err="1" smtClean="0"/>
              <a:t>circumscripta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Cotton wool appearance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Diploic</a:t>
            </a:r>
            <a:r>
              <a:rPr lang="en-US" dirty="0" smtClean="0"/>
              <a:t> widening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Tam o </a:t>
            </a:r>
            <a:r>
              <a:rPr lang="en-US" dirty="0" err="1" smtClean="0"/>
              <a:t>shanter</a:t>
            </a:r>
            <a:r>
              <a:rPr lang="en-US" dirty="0" smtClean="0"/>
              <a:t> sign</a:t>
            </a:r>
          </a:p>
        </p:txBody>
      </p:sp>
      <p:pic>
        <p:nvPicPr>
          <p:cNvPr id="4" name="Picture 2" descr="Image result for tam o shanter si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014651"/>
            <a:ext cx="6762750" cy="2511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4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04800"/>
            <a:ext cx="8229600" cy="5867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Spine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Picture fame sign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Squaring of vertebrae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Vertical trabecular thickening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Pelvis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Cortical thickening and sclerosis of </a:t>
            </a:r>
            <a:r>
              <a:rPr lang="en-US" sz="3000" dirty="0" err="1" smtClean="0"/>
              <a:t>iliopectineal</a:t>
            </a:r>
            <a:r>
              <a:rPr lang="en-US" sz="3000" dirty="0"/>
              <a:t> </a:t>
            </a:r>
            <a:r>
              <a:rPr lang="en-US" sz="3000" dirty="0" smtClean="0"/>
              <a:t>and </a:t>
            </a:r>
            <a:r>
              <a:rPr lang="en-US" sz="3000" dirty="0" err="1" smtClean="0"/>
              <a:t>ischiopubic</a:t>
            </a:r>
            <a:r>
              <a:rPr lang="en-US" sz="3000" dirty="0" smtClean="0"/>
              <a:t> line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/>
              <a:t>Acetabular</a:t>
            </a:r>
            <a:r>
              <a:rPr lang="en-US" sz="3000" dirty="0" smtClean="0"/>
              <a:t> </a:t>
            </a:r>
            <a:r>
              <a:rPr lang="en-US" sz="3000" dirty="0" err="1" smtClean="0"/>
              <a:t>protrusio</a:t>
            </a:r>
            <a:endParaRPr lang="en-US" sz="30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9" name="Picture 5" descr="C:\Users\Dr. Ashok\Desktop\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8248"/>
            <a:ext cx="2786063" cy="230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Image result for acetabular protrusio in paget's dise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663" y="4600846"/>
            <a:ext cx="3429000" cy="2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730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snj.org/education/images/case26pic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5105400" cy="632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0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Gallstone ileus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9144000" cy="5943600"/>
          </a:xfrm>
        </p:spPr>
        <p:txBody>
          <a:bodyPr>
            <a:normAutofit/>
          </a:bodyPr>
          <a:lstStyle/>
          <a:p>
            <a:r>
              <a:rPr lang="en-US" dirty="0"/>
              <a:t>Perforation of the gallbladder </a:t>
            </a:r>
            <a:r>
              <a:rPr lang="en-US" dirty="0" smtClean="0"/>
              <a:t>is an </a:t>
            </a:r>
            <a:r>
              <a:rPr lang="en-US" dirty="0"/>
              <a:t>infrequent complication of </a:t>
            </a:r>
            <a:r>
              <a:rPr lang="en-US" dirty="0" err="1" smtClean="0"/>
              <a:t>cholecystitis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Gallstone ileus occurs when a gallstone of 2.5 cm in </a:t>
            </a:r>
            <a:r>
              <a:rPr lang="en-US" dirty="0" smtClean="0"/>
              <a:t>diameter and</a:t>
            </a:r>
            <a:r>
              <a:rPr lang="en-US" dirty="0"/>
              <a:t> typically occurs in </a:t>
            </a:r>
            <a:r>
              <a:rPr lang="en-US" dirty="0" smtClean="0"/>
              <a:t>females</a:t>
            </a:r>
            <a:r>
              <a:rPr lang="en-US" dirty="0"/>
              <a:t> </a:t>
            </a:r>
            <a:r>
              <a:rPr lang="en-US" dirty="0" smtClean="0"/>
              <a:t>of age &gt; </a:t>
            </a:r>
            <a:r>
              <a:rPr lang="en-US" dirty="0" smtClean="0"/>
              <a:t>40</a:t>
            </a:r>
          </a:p>
          <a:p>
            <a:endParaRPr lang="en-US" dirty="0" smtClean="0"/>
          </a:p>
          <a:p>
            <a:r>
              <a:rPr lang="en-US" dirty="0" smtClean="0"/>
              <a:t>  Classic radiographic findings </a:t>
            </a:r>
          </a:p>
          <a:p>
            <a:pPr marL="800100" lvl="2" indent="0">
              <a:buNone/>
            </a:pPr>
            <a:r>
              <a:rPr lang="en-US" dirty="0" smtClean="0"/>
              <a:t>1. </a:t>
            </a:r>
            <a:r>
              <a:rPr lang="en-US" dirty="0" err="1" smtClean="0"/>
              <a:t>Pneumobilia</a:t>
            </a:r>
            <a:r>
              <a:rPr lang="en-US" dirty="0" smtClean="0"/>
              <a:t>: air </a:t>
            </a:r>
            <a:r>
              <a:rPr lang="en-US" dirty="0"/>
              <a:t>within the biliary </a:t>
            </a:r>
            <a:r>
              <a:rPr lang="en-US" dirty="0" smtClean="0"/>
              <a:t>tree</a:t>
            </a: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2. Evidence </a:t>
            </a:r>
            <a:r>
              <a:rPr lang="en-US" dirty="0"/>
              <a:t>of </a:t>
            </a:r>
            <a:r>
              <a:rPr lang="en-US" dirty="0" smtClean="0"/>
              <a:t>small bowel obstruction</a:t>
            </a:r>
            <a:endParaRPr lang="en-US" dirty="0"/>
          </a:p>
          <a:p>
            <a:pPr marL="800100" lvl="2" indent="0">
              <a:buNone/>
            </a:pPr>
            <a:r>
              <a:rPr lang="en-US" dirty="0" smtClean="0"/>
              <a:t>3. Radiopaque </a:t>
            </a:r>
            <a:r>
              <a:rPr lang="en-US" dirty="0"/>
              <a:t>gallstone on abdominal </a:t>
            </a:r>
            <a:r>
              <a:rPr lang="en-US" dirty="0" smtClean="0"/>
              <a:t>radiograph out side to GB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40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r. Ashok\Desktop\ashok 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0"/>
            <a:ext cx="8820150" cy="677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4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Congenital Cytomegalovirus Infection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NECT in new with CMV shows large ventricle, shallow </a:t>
            </a:r>
            <a:r>
              <a:rPr lang="en-US" dirty="0" err="1" smtClean="0"/>
              <a:t>sylvian</a:t>
            </a:r>
            <a:r>
              <a:rPr lang="en-US" dirty="0" smtClean="0"/>
              <a:t> fissure, striking periventricular calcification </a:t>
            </a:r>
          </a:p>
          <a:p>
            <a:r>
              <a:rPr lang="en-US" dirty="0" smtClean="0"/>
              <a:t>NECT scan shows intracranial calcification and </a:t>
            </a:r>
            <a:r>
              <a:rPr lang="en-US" dirty="0" err="1" smtClean="0"/>
              <a:t>ventriculomegaly</a:t>
            </a:r>
            <a:r>
              <a:rPr lang="en-US" dirty="0" smtClean="0"/>
              <a:t> in the majority of symptomatic infants. </a:t>
            </a:r>
          </a:p>
          <a:p>
            <a:r>
              <a:rPr lang="en-US" dirty="0" smtClean="0"/>
              <a:t>Calcification </a:t>
            </a:r>
            <a:r>
              <a:rPr lang="en-US" dirty="0" err="1" smtClean="0"/>
              <a:t>predomiently</a:t>
            </a:r>
            <a:r>
              <a:rPr lang="en-US" dirty="0" smtClean="0"/>
              <a:t> in periventricular with a predilection for the germinal matrix zone</a:t>
            </a:r>
          </a:p>
          <a:p>
            <a:r>
              <a:rPr lang="en-US" dirty="0" smtClean="0"/>
              <a:t>Calcification vary from </a:t>
            </a:r>
            <a:r>
              <a:rPr lang="en-US" dirty="0" err="1" smtClean="0"/>
              <a:t>numerious</a:t>
            </a:r>
            <a:r>
              <a:rPr lang="en-US" dirty="0" smtClean="0"/>
              <a:t> bilateral calcification to subtle or faint punctate foci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4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31"/>
            <a:ext cx="8229600" cy="1143000"/>
          </a:xfrm>
        </p:spPr>
        <p:txBody>
          <a:bodyPr/>
          <a:lstStyle/>
          <a:p>
            <a:r>
              <a:rPr lang="en-US" dirty="0" smtClean="0"/>
              <a:t>Radiograph Shoulder  </a:t>
            </a:r>
            <a:endParaRPr lang="en-US" dirty="0"/>
          </a:p>
        </p:txBody>
      </p:sp>
      <p:pic>
        <p:nvPicPr>
          <p:cNvPr id="4" name="Picture 2" descr="C:\Users\SONY\Desktop\IndianJOrthop_2014_48_3_238_132491_u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14400"/>
            <a:ext cx="8382001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5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Osteosarcoma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</a:t>
            </a:r>
            <a:r>
              <a:rPr lang="en-US" dirty="0" err="1" smtClean="0"/>
              <a:t>malignat</a:t>
            </a:r>
            <a:r>
              <a:rPr lang="en-US" dirty="0" smtClean="0"/>
              <a:t> tumor mainly involved metaphysis  </a:t>
            </a:r>
          </a:p>
          <a:p>
            <a:r>
              <a:rPr lang="en-US" dirty="0" smtClean="0"/>
              <a:t>Most commonly in second decade of life, incidence slighter higher in male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most common primary malignancy of bone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66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Skeletal distribution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2000250"/>
            <a:ext cx="8229600" cy="4389438"/>
          </a:xfrm>
        </p:spPr>
        <p:txBody>
          <a:bodyPr/>
          <a:lstStyle/>
          <a:p>
            <a:pPr eaLnBrk="1" hangingPunct="1"/>
            <a:r>
              <a:rPr lang="en-CA" dirty="0" smtClean="0"/>
              <a:t>Distal femur</a:t>
            </a:r>
          </a:p>
          <a:p>
            <a:pPr eaLnBrk="1" hangingPunct="1"/>
            <a:r>
              <a:rPr lang="en-CA" dirty="0" smtClean="0"/>
              <a:t>Proximal tibia</a:t>
            </a:r>
          </a:p>
          <a:p>
            <a:pPr eaLnBrk="1" hangingPunct="1"/>
            <a:r>
              <a:rPr lang="en-CA" dirty="0" smtClean="0"/>
              <a:t>Proximal </a:t>
            </a:r>
            <a:r>
              <a:rPr lang="en-CA" dirty="0" err="1" smtClean="0"/>
              <a:t>humerus</a:t>
            </a:r>
            <a:endParaRPr lang="en-CA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CA" dirty="0" smtClean="0"/>
              <a:t>(sites of rapid bone growth)</a:t>
            </a:r>
          </a:p>
          <a:p>
            <a:pPr eaLnBrk="1" hangingPunct="1"/>
            <a:r>
              <a:rPr lang="en-CA" dirty="0" smtClean="0"/>
              <a:t> others</a:t>
            </a:r>
          </a:p>
          <a:p>
            <a:pPr eaLnBrk="1" hangingPunct="1">
              <a:buFont typeface="Wingdings 2" pitchFamily="18" charset="2"/>
              <a:buNone/>
            </a:pPr>
            <a:endParaRPr lang="en-CA" sz="2000" dirty="0" smtClean="0"/>
          </a:p>
          <a:p>
            <a:pPr eaLnBrk="1" hangingPunct="1">
              <a:buFont typeface="Wingdings 2" pitchFamily="18" charset="2"/>
              <a:buNone/>
            </a:pPr>
            <a:endParaRPr lang="en-CA" sz="2000" dirty="0" smtClean="0"/>
          </a:p>
          <a:p>
            <a:pPr eaLnBrk="1" hangingPunct="1">
              <a:buFont typeface="Wingdings 2" pitchFamily="18" charset="2"/>
              <a:buNone/>
            </a:pPr>
            <a:r>
              <a:rPr lang="en-CA" sz="2000" dirty="0" err="1" smtClean="0"/>
              <a:t>Metaphyseal</a:t>
            </a:r>
            <a:r>
              <a:rPr lang="en-CA" sz="2000" dirty="0" smtClean="0"/>
              <a:t>(89%)&gt;</a:t>
            </a:r>
            <a:r>
              <a:rPr lang="en-CA" sz="2000" dirty="0" err="1" smtClean="0"/>
              <a:t>diaphyseal</a:t>
            </a:r>
            <a:r>
              <a:rPr lang="en-CA" sz="2000" dirty="0" smtClean="0"/>
              <a:t>(10%)&gt;epiphyseal(1%)</a:t>
            </a:r>
          </a:p>
          <a:p>
            <a:pPr eaLnBrk="1" hangingPunct="1"/>
            <a:endParaRPr lang="en-CA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1FD5BB72-4F77-4B85-BE01-BF8BCE213AAD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5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429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Plain X-ray </a:t>
            </a:r>
            <a:r>
              <a:rPr lang="en-US" sz="2800" smtClean="0">
                <a:solidFill>
                  <a:schemeClr val="tx1"/>
                </a:solidFill>
              </a:rPr>
              <a:t>(Most valuable)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143250" y="2000250"/>
            <a:ext cx="1785938" cy="4435475"/>
          </a:xfrm>
        </p:spPr>
        <p:txBody>
          <a:bodyPr/>
          <a:lstStyle/>
          <a:p>
            <a:pPr eaLnBrk="1" hangingPunct="1"/>
            <a:r>
              <a:rPr lang="en-US" smtClean="0"/>
              <a:t>sclerotic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714375" y="2071688"/>
            <a:ext cx="1971675" cy="4435475"/>
          </a:xfrm>
        </p:spPr>
        <p:txBody>
          <a:bodyPr/>
          <a:lstStyle/>
          <a:p>
            <a:pPr eaLnBrk="1" hangingPunct="1"/>
            <a:r>
              <a:rPr lang="en-US" smtClean="0"/>
              <a:t>Lytic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C9C1E4F-271F-4012-9B1D-2A90E92D3D2A}" type="slidenum">
              <a:rPr lang="en-US"/>
              <a:pPr>
                <a:defRPr/>
              </a:pPr>
              <a:t>7</a:t>
            </a:fld>
            <a:endParaRPr lang="en-US"/>
          </a:p>
        </p:txBody>
      </p:sp>
      <p:pic>
        <p:nvPicPr>
          <p:cNvPr id="16389" name="Picture 5" descr="73f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000375"/>
            <a:ext cx="1500188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8" descr="73f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2928938"/>
            <a:ext cx="1571625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11" descr="73f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2857500"/>
            <a:ext cx="1714500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429250" y="2071688"/>
            <a:ext cx="3143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Mixed (most common)</a:t>
            </a:r>
          </a:p>
        </p:txBody>
      </p:sp>
    </p:spTree>
    <p:extLst>
      <p:ext uri="{BB962C8B-B14F-4D97-AF65-F5344CB8AC3E}">
        <p14:creationId xmlns:p14="http://schemas.microsoft.com/office/powerpoint/2010/main" val="221903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allAtOnce"/>
      <p:bldP spid="11" grpId="0" build="allAtOnce"/>
      <p:bldP spid="2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1071563"/>
          </a:xfrm>
        </p:spPr>
        <p:txBody>
          <a:bodyPr/>
          <a:lstStyle/>
          <a:p>
            <a:pPr eaLnBrk="1" hangingPunct="1"/>
            <a:r>
              <a:rPr lang="en-US" smtClean="0"/>
              <a:t>Plain X-ray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532447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Lesions are usually </a:t>
            </a:r>
            <a:r>
              <a:rPr lang="en-US" sz="2800" dirty="0" err="1" smtClean="0"/>
              <a:t>permeative</a:t>
            </a:r>
            <a:endParaRPr lang="en-US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Associated with destruction of the </a:t>
            </a:r>
            <a:r>
              <a:rPr lang="en-US" sz="2800" dirty="0" err="1" smtClean="0"/>
              <a:t>cancellous</a:t>
            </a:r>
            <a:r>
              <a:rPr lang="en-US" sz="2800" dirty="0" smtClean="0"/>
              <a:t> and cortical elements of the bone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Ossification within the soft tissue component, if </a:t>
            </a:r>
            <a:r>
              <a:rPr lang="en-US" sz="2800" dirty="0" err="1" smtClean="0"/>
              <a:t>tumour</a:t>
            </a:r>
            <a:r>
              <a:rPr lang="en-US" sz="2800" dirty="0" smtClean="0"/>
              <a:t> has broken through cortex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/>
          </a:p>
          <a:p>
            <a:pPr marL="4459288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Intra medullary</a:t>
            </a:r>
          </a:p>
          <a:p>
            <a:pPr marL="4459288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800" dirty="0" smtClean="0"/>
          </a:p>
          <a:p>
            <a:pPr marL="4459288" indent="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800" dirty="0" smtClean="0"/>
              <a:t>Borders are ill defined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 smtClean="0"/>
              <a:t>						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D8263E63-4715-4CC8-8E70-89817E9D9CCB}" type="slidenum">
              <a:rPr lang="en-US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27" descr="osteo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-152400"/>
            <a:ext cx="25717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9" descr="osteo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29125"/>
            <a:ext cx="2571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3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/>
          <a:lstStyle/>
          <a:p>
            <a:pPr eaLnBrk="1" hangingPunct="1"/>
            <a:r>
              <a:rPr lang="en-US" smtClean="0"/>
              <a:t>Plain X-ray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428750"/>
            <a:ext cx="8229600" cy="438943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err="1" smtClean="0"/>
              <a:t>Periosteal</a:t>
            </a:r>
            <a:r>
              <a:rPr lang="en-US" sz="2000" dirty="0" smtClean="0"/>
              <a:t> reaction  may appear as the characteristic Codman triangle.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 smtClean="0"/>
              <a:t>	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000" dirty="0" smtClean="0"/>
              <a:t>Extension of the tumor through the </a:t>
            </a:r>
            <a:r>
              <a:rPr lang="en-US" sz="2000" dirty="0" err="1" smtClean="0"/>
              <a:t>periosteum</a:t>
            </a:r>
            <a:r>
              <a:rPr lang="en-US" sz="2000" dirty="0" smtClean="0"/>
              <a:t> may result in a so-called “sunburst” or “hair on end” appearance.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en-US" sz="20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sz="20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n-US" sz="2000" dirty="0" smtClean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AA8778C7-80CF-4A95-904D-E1681C0A04FC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8437" name="Picture 6" descr="Radiograph of the femur in a patient with osteos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1714500"/>
            <a:ext cx="16287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1" descr="lat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724400"/>
            <a:ext cx="1676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4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443</Words>
  <Application>Microsoft Office PowerPoint</Application>
  <PresentationFormat>On-screen Show (4:3)</PresentationFormat>
  <Paragraphs>104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SPOTTERS</vt:lpstr>
      <vt:lpstr>PowerPoint Presentation</vt:lpstr>
      <vt:lpstr>Congenital Cytomegalovirus Infection</vt:lpstr>
      <vt:lpstr>Radiograph Shoulder  </vt:lpstr>
      <vt:lpstr>Osteosarcoma</vt:lpstr>
      <vt:lpstr>Skeletal distribution</vt:lpstr>
      <vt:lpstr>Plain X-ray (Most valuable)</vt:lpstr>
      <vt:lpstr>Plain X-ray</vt:lpstr>
      <vt:lpstr>Plain X-ray</vt:lpstr>
      <vt:lpstr>PowerPoint Presentation</vt:lpstr>
      <vt:lpstr>Paget's Disease </vt:lpstr>
      <vt:lpstr>Radiographic features </vt:lpstr>
      <vt:lpstr>PowerPoint Presentation</vt:lpstr>
      <vt:lpstr>PowerPoint Presentation</vt:lpstr>
      <vt:lpstr>Gallstone ileus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35</cp:revision>
  <dcterms:created xsi:type="dcterms:W3CDTF">2006-08-16T00:00:00Z</dcterms:created>
  <dcterms:modified xsi:type="dcterms:W3CDTF">2016-12-13T18:43:27Z</dcterms:modified>
</cp:coreProperties>
</file>