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2"/>
  </p:notesMasterIdLst>
  <p:sldIdLst>
    <p:sldId id="256" r:id="rId2"/>
    <p:sldId id="415" r:id="rId3"/>
    <p:sldId id="416" r:id="rId4"/>
    <p:sldId id="417" r:id="rId5"/>
    <p:sldId id="429" r:id="rId6"/>
    <p:sldId id="454" r:id="rId7"/>
    <p:sldId id="418" r:id="rId8"/>
    <p:sldId id="419" r:id="rId9"/>
    <p:sldId id="420" r:id="rId10"/>
    <p:sldId id="522" r:id="rId11"/>
    <p:sldId id="421" r:id="rId12"/>
    <p:sldId id="422" r:id="rId13"/>
    <p:sldId id="455" r:id="rId14"/>
    <p:sldId id="456" r:id="rId15"/>
    <p:sldId id="510" r:id="rId16"/>
    <p:sldId id="511" r:id="rId17"/>
    <p:sldId id="512" r:id="rId18"/>
    <p:sldId id="500" r:id="rId19"/>
    <p:sldId id="519" r:id="rId20"/>
    <p:sldId id="516" r:id="rId21"/>
    <p:sldId id="517" r:id="rId22"/>
    <p:sldId id="521" r:id="rId23"/>
    <p:sldId id="463" r:id="rId24"/>
    <p:sldId id="464" r:id="rId25"/>
    <p:sldId id="499" r:id="rId26"/>
    <p:sldId id="520" r:id="rId27"/>
    <p:sldId id="465" r:id="rId28"/>
    <p:sldId id="466" r:id="rId29"/>
    <p:sldId id="518" r:id="rId30"/>
    <p:sldId id="467" r:id="rId31"/>
    <p:sldId id="468" r:id="rId32"/>
    <p:sldId id="469" r:id="rId33"/>
    <p:sldId id="470" r:id="rId34"/>
    <p:sldId id="501" r:id="rId35"/>
    <p:sldId id="502" r:id="rId36"/>
    <p:sldId id="471" r:id="rId37"/>
    <p:sldId id="472" r:id="rId38"/>
    <p:sldId id="504" r:id="rId39"/>
    <p:sldId id="513" r:id="rId40"/>
    <p:sldId id="503" r:id="rId41"/>
    <p:sldId id="473" r:id="rId42"/>
    <p:sldId id="474" r:id="rId43"/>
    <p:sldId id="505" r:id="rId44"/>
    <p:sldId id="475" r:id="rId45"/>
    <p:sldId id="476" r:id="rId46"/>
    <p:sldId id="477" r:id="rId47"/>
    <p:sldId id="478" r:id="rId48"/>
    <p:sldId id="514" r:id="rId49"/>
    <p:sldId id="479" r:id="rId50"/>
    <p:sldId id="507" r:id="rId51"/>
    <p:sldId id="480" r:id="rId52"/>
    <p:sldId id="481" r:id="rId53"/>
    <p:sldId id="482" r:id="rId54"/>
    <p:sldId id="508" r:id="rId55"/>
    <p:sldId id="509" r:id="rId56"/>
    <p:sldId id="483" r:id="rId57"/>
    <p:sldId id="484" r:id="rId58"/>
    <p:sldId id="485" r:id="rId59"/>
    <p:sldId id="498" r:id="rId60"/>
    <p:sldId id="42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7" autoAdjust="0"/>
  </p:normalViewPr>
  <p:slideViewPr>
    <p:cSldViewPr>
      <p:cViewPr>
        <p:scale>
          <a:sx n="77" d="100"/>
          <a:sy n="77" d="100"/>
        </p:scale>
        <p:origin x="-11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BEE9B-5025-4525-925D-312CEC165AF3}" type="datetimeFigureOut">
              <a:rPr lang="en-US" smtClean="0"/>
              <a:pPr/>
              <a:t>2/10/2017</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C6B5A-B49D-46B0-B1A3-C7BBC850FE47}" type="slidenum">
              <a:rPr lang="en-IN" smtClean="0"/>
              <a:pPr/>
              <a:t>‹#›</a:t>
            </a:fld>
            <a:endParaRPr lang="en-IN" dirty="0"/>
          </a:p>
        </p:txBody>
      </p:sp>
    </p:spTree>
    <p:extLst>
      <p:ext uri="{BB962C8B-B14F-4D97-AF65-F5344CB8AC3E}">
        <p14:creationId xmlns:p14="http://schemas.microsoft.com/office/powerpoint/2010/main" val="240197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1</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2</a:t>
            </a:fld>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3</a:t>
            </a:fld>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5</a:t>
            </a:fld>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13</a:t>
            </a:fld>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14</a:t>
            </a:fld>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20</a:t>
            </a:fld>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ADC6B5A-B49D-46B0-B1A3-C7BBC850FE47}" type="slidenum">
              <a:rPr lang="en-IN" smtClean="0"/>
              <a:pPr/>
              <a:t>21</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313171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378258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253442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297125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343782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222566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2058530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371553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204535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196342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2347E2-F4BA-4B75-A481-46738597F1C6}" type="datetimeFigureOut">
              <a:rPr lang="en-US" smtClean="0"/>
              <a:pPr/>
              <a:t>2/10/2017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1325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347E2-F4BA-4B75-A481-46738597F1C6}" type="datetimeFigureOut">
              <a:rPr lang="en-US" smtClean="0"/>
              <a:pPr/>
              <a:t>2/10/2017</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F9603-277F-480E-AEA3-3C58A2E34B89}" type="slidenum">
              <a:rPr lang="en-IN" smtClean="0"/>
              <a:pPr/>
              <a:t>‹#›</a:t>
            </a:fld>
            <a:endParaRPr lang="en-IN" dirty="0"/>
          </a:p>
        </p:txBody>
      </p:sp>
    </p:spTree>
    <p:extLst>
      <p:ext uri="{BB962C8B-B14F-4D97-AF65-F5344CB8AC3E}">
        <p14:creationId xmlns:p14="http://schemas.microsoft.com/office/powerpoint/2010/main" val="10003835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22173"/>
            <a:ext cx="9144000" cy="3892777"/>
          </a:xfrm>
        </p:spPr>
        <p:txBody>
          <a:bodyPr>
            <a:noAutofit/>
          </a:bodyPr>
          <a:lstStyle/>
          <a:p>
            <a:r>
              <a:rPr lang="en-US" sz="8000" dirty="0" smtClean="0"/>
              <a:t>    CNS TRAUMA</a:t>
            </a:r>
            <a:br>
              <a:rPr lang="en-US" sz="8000" dirty="0" smtClean="0"/>
            </a:br>
            <a:r>
              <a:rPr lang="en-US" sz="8000" dirty="0" smtClean="0"/>
              <a:t>       (PART – II)</a:t>
            </a:r>
            <a:br>
              <a:rPr lang="en-US" sz="8000" dirty="0" smtClean="0"/>
            </a:br>
            <a:endParaRPr lang="en-IN" sz="8000" dirty="0"/>
          </a:p>
        </p:txBody>
      </p:sp>
      <p:sp>
        <p:nvSpPr>
          <p:cNvPr id="5" name="Text Placeholder 4"/>
          <p:cNvSpPr>
            <a:spLocks noGrp="1"/>
          </p:cNvSpPr>
          <p:nvPr>
            <p:ph type="body" idx="1"/>
          </p:nvPr>
        </p:nvSpPr>
        <p:spPr>
          <a:xfrm>
            <a:off x="1857356" y="4643446"/>
            <a:ext cx="7086600" cy="1509712"/>
          </a:xfrm>
        </p:spPr>
        <p:txBody>
          <a:bodyPr/>
          <a:lstStyle/>
          <a:p>
            <a:r>
              <a:rPr lang="en-IN" dirty="0" smtClean="0"/>
              <a:t>                                                BY DR. PAVAN KUMAR</a:t>
            </a:r>
          </a:p>
          <a:p>
            <a:r>
              <a:rPr lang="en-IN" dirty="0" smtClean="0"/>
              <a:t>                                                JR1 in Department of Radiology</a:t>
            </a:r>
          </a:p>
          <a:p>
            <a:r>
              <a:rPr lang="en-IN" dirty="0"/>
              <a:t> </a:t>
            </a:r>
            <a:r>
              <a:rPr lang="en-IN" dirty="0" smtClean="0"/>
              <a:t>                                               Sassoon general  Hospital.</a:t>
            </a:r>
            <a:endParaRPr lang="en-IN" dirty="0"/>
          </a:p>
          <a:p>
            <a:r>
              <a:rPr lang="en-IN" dirty="0" smtClean="0"/>
              <a:t>                                                 </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0"/>
            <a:ext cx="7403414" cy="7403414"/>
          </a:xfrm>
          <a:prstGeom prst="rect">
            <a:avLst/>
          </a:prstGeom>
        </p:spPr>
      </p:pic>
    </p:spTree>
    <p:extLst>
      <p:ext uri="{BB962C8B-B14F-4D97-AF65-F5344CB8AC3E}">
        <p14:creationId xmlns:p14="http://schemas.microsoft.com/office/powerpoint/2010/main" val="374608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lstStyle/>
          <a:p>
            <a:r>
              <a:rPr lang="en-IN" dirty="0" smtClean="0"/>
              <a:t>Peak incidence is in young adults (15-24 years old).</a:t>
            </a:r>
          </a:p>
          <a:p>
            <a:r>
              <a:rPr lang="en-IN" dirty="0" smtClean="0"/>
              <a:t>Males are affected more than females.</a:t>
            </a:r>
          </a:p>
          <a:p>
            <a:r>
              <a:rPr lang="en-IN" dirty="0" smtClean="0"/>
              <a:t>DAI  often presents as immediate loss of consciousness which may be transient or progress to coma.</a:t>
            </a:r>
          </a:p>
          <a:p>
            <a:r>
              <a:rPr lang="en-IN" dirty="0" smtClean="0"/>
              <a:t>DAI itself rarely causes death but may result in persistent vegetative state.</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lstStyle/>
          <a:p>
            <a:r>
              <a:rPr lang="en-IN" dirty="0" smtClean="0"/>
              <a:t>IMAGING</a:t>
            </a:r>
            <a:endParaRPr lang="en-IN" dirty="0"/>
          </a:p>
        </p:txBody>
      </p:sp>
      <p:sp>
        <p:nvSpPr>
          <p:cNvPr id="3" name="Content Placeholder 2"/>
          <p:cNvSpPr>
            <a:spLocks noGrp="1"/>
          </p:cNvSpPr>
          <p:nvPr>
            <p:ph idx="1"/>
          </p:nvPr>
        </p:nvSpPr>
        <p:spPr>
          <a:xfrm>
            <a:off x="457200" y="785794"/>
            <a:ext cx="8229600" cy="5523566"/>
          </a:xfrm>
        </p:spPr>
        <p:txBody>
          <a:bodyPr>
            <a:normAutofit fontScale="85000" lnSpcReduction="20000"/>
          </a:bodyPr>
          <a:lstStyle/>
          <a:p>
            <a:r>
              <a:rPr lang="en-IN" dirty="0" smtClean="0"/>
              <a:t>Initial NECT is often normal or minimally abnormal.</a:t>
            </a:r>
          </a:p>
          <a:p>
            <a:r>
              <a:rPr lang="en-IN" dirty="0" smtClean="0"/>
              <a:t>Mild diffuse brain swelling with sulcal effacement may be present.</a:t>
            </a:r>
          </a:p>
          <a:p>
            <a:r>
              <a:rPr lang="en-IN" dirty="0" smtClean="0"/>
              <a:t>Few small round or ovoid sub cortical haemorrhages may be visible.</a:t>
            </a:r>
          </a:p>
          <a:p>
            <a:r>
              <a:rPr lang="en-IN" dirty="0" smtClean="0"/>
              <a:t>On MRI T2W and FLAIR images show hyper intensities in sub cortical white matter and corpus callosum.</a:t>
            </a:r>
          </a:p>
          <a:p>
            <a:r>
              <a:rPr lang="en-IN" dirty="0" smtClean="0"/>
              <a:t>T2* images show blooming in these areas s/o micro bleeds</a:t>
            </a:r>
            <a:r>
              <a:rPr lang="en-IN" dirty="0" smtClean="0"/>
              <a:t>.</a:t>
            </a:r>
            <a:endParaRPr lang="en-IN" dirty="0" smtClean="0"/>
          </a:p>
          <a:p>
            <a:r>
              <a:rPr lang="en-IN" dirty="0" smtClean="0"/>
              <a:t>DWI may show restricted diffusion especially within the lesions of corpus callosum.</a:t>
            </a:r>
          </a:p>
          <a:p>
            <a:r>
              <a:rPr lang="en-IN" dirty="0" smtClean="0"/>
              <a:t>DTI Tractography may show whte matter disruption.</a:t>
            </a:r>
          </a:p>
          <a:p>
            <a:r>
              <a:rPr lang="en-IN" dirty="0" smtClean="0"/>
              <a:t>MRS shows widespread decrease in NAA with increase in choline.</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ncontrast computed tomography (CT) scan of a tr..."/>
          <p:cNvPicPr>
            <a:picLocks noChangeAspect="1" noChangeArrowheads="1"/>
          </p:cNvPicPr>
          <p:nvPr/>
        </p:nvPicPr>
        <p:blipFill>
          <a:blip r:embed="rId3"/>
          <a:srcRect/>
          <a:stretch>
            <a:fillRect/>
          </a:stretch>
        </p:blipFill>
        <p:spPr bwMode="auto">
          <a:xfrm>
            <a:off x="683568" y="0"/>
            <a:ext cx="5339760" cy="7026001"/>
          </a:xfrm>
          <a:prstGeom prst="rect">
            <a:avLst/>
          </a:prstGeom>
          <a:noFill/>
        </p:spPr>
      </p:pic>
      <p:sp>
        <p:nvSpPr>
          <p:cNvPr id="3" name="Rectangle 2"/>
          <p:cNvSpPr/>
          <p:nvPr/>
        </p:nvSpPr>
        <p:spPr>
          <a:xfrm>
            <a:off x="6948264" y="2757822"/>
            <a:ext cx="1944216" cy="1754326"/>
          </a:xfrm>
          <a:prstGeom prst="rect">
            <a:avLst/>
          </a:prstGeom>
        </p:spPr>
        <p:txBody>
          <a:bodyPr wrap="square">
            <a:spAutoFit/>
          </a:bodyPr>
          <a:lstStyle/>
          <a:p>
            <a:r>
              <a:rPr lang="en-IN" dirty="0" smtClean="0"/>
              <a:t>Note that the hemorrhages are characteristically located at the gray-white matter interface.</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Magnetic resonance imaging (MRI) diffusion sequen..."/>
          <p:cNvPicPr>
            <a:picLocks noChangeAspect="1" noChangeArrowheads="1"/>
          </p:cNvPicPr>
          <p:nvPr/>
        </p:nvPicPr>
        <p:blipFill>
          <a:blip r:embed="rId3"/>
          <a:srcRect/>
          <a:stretch>
            <a:fillRect/>
          </a:stretch>
        </p:blipFill>
        <p:spPr bwMode="auto">
          <a:xfrm>
            <a:off x="500034" y="928670"/>
            <a:ext cx="5214973" cy="5214974"/>
          </a:xfrm>
          <a:prstGeom prst="rect">
            <a:avLst/>
          </a:prstGeom>
          <a:noFill/>
        </p:spPr>
      </p:pic>
      <p:sp>
        <p:nvSpPr>
          <p:cNvPr id="3" name="Rectangle 2"/>
          <p:cNvSpPr/>
          <p:nvPr/>
        </p:nvSpPr>
        <p:spPr>
          <a:xfrm>
            <a:off x="5929322" y="1000108"/>
            <a:ext cx="2428892" cy="3139321"/>
          </a:xfrm>
          <a:prstGeom prst="rect">
            <a:avLst/>
          </a:prstGeom>
        </p:spPr>
        <p:txBody>
          <a:bodyPr wrap="square">
            <a:spAutoFit/>
          </a:bodyPr>
          <a:lstStyle/>
          <a:p>
            <a:r>
              <a:rPr lang="en-IN" b="1" dirty="0" smtClean="0"/>
              <a:t>MRI) diffusion sequence demonstrating multiple foci of abnormal increased signal at the gray-white matter junction (arrow) and within the corpus callosum in a patient with diffuse axonal injury</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PNEUMOCEPHALUS</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It means presence of gas or air within the skull.</a:t>
            </a:r>
          </a:p>
          <a:p>
            <a:r>
              <a:rPr lang="en-IN" dirty="0" smtClean="0"/>
              <a:t>It can be intra-axial or extra-axial.</a:t>
            </a:r>
          </a:p>
          <a:p>
            <a:r>
              <a:rPr lang="en-IN" dirty="0" smtClean="0"/>
              <a:t>Tension pneumocephalus is collection of intracranial air that is under pressure and causes mass effect on brain.</a:t>
            </a:r>
          </a:p>
          <a:p>
            <a:r>
              <a:rPr lang="en-IN" dirty="0" smtClean="0"/>
              <a:t>It is most often associated with trauma, surgery or infection by gas forming organisms.</a:t>
            </a:r>
          </a:p>
          <a:p>
            <a:r>
              <a:rPr lang="en-IN" dirty="0" smtClean="0"/>
              <a:t>Any breach in skull base, mastoid or paranasal sinuses can cause pneumocephalus.</a:t>
            </a:r>
          </a:p>
          <a:p>
            <a:r>
              <a:rPr lang="en-IN" dirty="0" smtClean="0"/>
              <a:t>Intra-arterial air is seen in air embolism.</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normAutofit fontScale="92500"/>
          </a:bodyPr>
          <a:lstStyle/>
          <a:p>
            <a:r>
              <a:rPr lang="en-IN" dirty="0" smtClean="0"/>
              <a:t>On imaging air is extremely hypodense on CT having CT value of -1000 HU.</a:t>
            </a:r>
          </a:p>
          <a:p>
            <a:r>
              <a:rPr lang="en-IN" dirty="0" smtClean="0"/>
              <a:t>Epidural air is unilateral , solitary, biconvex and does not move with change in head position.</a:t>
            </a:r>
          </a:p>
          <a:p>
            <a:r>
              <a:rPr lang="en-IN" dirty="0" smtClean="0"/>
              <a:t>Subdural air is confluent, crescentic often bilateral and moves with changes in head position.</a:t>
            </a:r>
          </a:p>
          <a:p>
            <a:r>
              <a:rPr lang="en-IN" dirty="0" smtClean="0"/>
              <a:t>Subarachnoid air is seen as multifocal dots or droplets of air within and around cerebral sulci</a:t>
            </a:r>
          </a:p>
          <a:p>
            <a:r>
              <a:rPr lang="en-IN" dirty="0" smtClean="0"/>
              <a:t>Intraventricular air forms air-fluid levels most often in frontal horns.</a:t>
            </a: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1357298"/>
            <a:ext cx="8229600" cy="4952062"/>
          </a:xfrm>
        </p:spPr>
        <p:txBody>
          <a:bodyPr/>
          <a:lstStyle/>
          <a:p>
            <a:r>
              <a:rPr lang="en-IN" dirty="0" smtClean="0"/>
              <a:t>The mount Fuji sign of tension pneumocephalus  is seen as bilateral subdural air collections that separate and compress the frontal lobes.</a:t>
            </a:r>
          </a:p>
          <a:p>
            <a:r>
              <a:rPr lang="en-IN" dirty="0" smtClean="0"/>
              <a:t>Frontal lobes are displaced posteriorly by air under pressure and are typically pointed where they are tethered to the dura and arachnoid by cortical veins mimicking the silhouette of mount Fuji.</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4008-1.jpg"/>
          <p:cNvPicPr>
            <a:picLocks noGrp="1" noChangeAspect="1"/>
          </p:cNvPicPr>
          <p:nvPr>
            <p:ph idx="1"/>
          </p:nvPr>
        </p:nvPicPr>
        <p:blipFill>
          <a:blip r:embed="rId2" cstate="print"/>
          <a:stretch>
            <a:fillRect/>
          </a:stretch>
        </p:blipFill>
        <p:spPr>
          <a:xfrm>
            <a:off x="214282" y="1214422"/>
            <a:ext cx="8686800" cy="428407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2655008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Cortical contusions</a:t>
            </a:r>
            <a:endParaRPr lang="en-IN" dirty="0"/>
          </a:p>
        </p:txBody>
      </p:sp>
      <p:sp>
        <p:nvSpPr>
          <p:cNvPr id="3" name="Content Placeholder 2"/>
          <p:cNvSpPr>
            <a:spLocks noGrp="1"/>
          </p:cNvSpPr>
          <p:nvPr>
            <p:ph idx="1"/>
          </p:nvPr>
        </p:nvSpPr>
        <p:spPr>
          <a:xfrm>
            <a:off x="357158" y="1554162"/>
            <a:ext cx="8634442" cy="5089548"/>
          </a:xfrm>
        </p:spPr>
        <p:txBody>
          <a:bodyPr>
            <a:normAutofit fontScale="85000" lnSpcReduction="20000"/>
          </a:bodyPr>
          <a:lstStyle/>
          <a:p>
            <a:pPr>
              <a:buNone/>
            </a:pPr>
            <a:r>
              <a:rPr lang="en-IN" sz="3600" b="1" dirty="0" smtClean="0"/>
              <a:t>Contusions are formed in 2 ways: </a:t>
            </a:r>
          </a:p>
          <a:p>
            <a:r>
              <a:rPr lang="en-IN" sz="3600" b="1" dirty="0" smtClean="0"/>
              <a:t> Direct trauma causes injury at the site of impact, which is termed a coup contusion .</a:t>
            </a:r>
          </a:p>
          <a:p>
            <a:r>
              <a:rPr lang="en-IN" sz="3600" b="1" dirty="0" smtClean="0"/>
              <a:t> Acceleration / deceleration causes injury at a site opposite to the site of impact, which is termed a countercoup contusion.</a:t>
            </a:r>
            <a:r>
              <a:rPr lang="en-IN" sz="3600" dirty="0" smtClean="0"/>
              <a:t> </a:t>
            </a:r>
          </a:p>
          <a:p>
            <a:r>
              <a:rPr lang="en-IN" sz="3600" b="1" dirty="0" smtClean="0"/>
              <a:t>Cortical injury occurs adjacent to the floor of the anterior or posterior cranial fossa, the sphenoid wing, the petrous ridge, the convexity of the skull, and the falx or tentorium. </a:t>
            </a:r>
          </a:p>
          <a:p>
            <a:r>
              <a:rPr lang="en-IN" sz="3600" b="1" dirty="0" smtClean="0"/>
              <a:t>The inferior frontal and temporal lobes are particularly vulnerable.</a:t>
            </a:r>
          </a:p>
          <a:p>
            <a:endParaRPr lang="en-IN"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r>
              <a:rPr lang="en-US" sz="3600" b="1" dirty="0" smtClean="0"/>
              <a:t>SECONDARY LESIONS</a:t>
            </a:r>
          </a:p>
          <a:p>
            <a:pPr>
              <a:buNone/>
            </a:pPr>
            <a:r>
              <a:rPr lang="en-US" sz="3600" b="1" dirty="0" smtClean="0"/>
              <a:t>   1.CEREBRAL HERNIATION</a:t>
            </a:r>
          </a:p>
          <a:p>
            <a:pPr>
              <a:buNone/>
            </a:pPr>
            <a:r>
              <a:rPr lang="en-US" sz="3600" b="1" dirty="0" smtClean="0"/>
              <a:t>   2. TRAUMATIC  ISCHEMIA AND INFARCTS</a:t>
            </a:r>
          </a:p>
          <a:p>
            <a:pPr>
              <a:buNone/>
            </a:pPr>
            <a:r>
              <a:rPr lang="en-US" sz="3600" b="1" dirty="0" smtClean="0"/>
              <a:t>   3.HYPOXIC INJURY</a:t>
            </a:r>
          </a:p>
          <a:p>
            <a:pPr>
              <a:buNone/>
            </a:pPr>
            <a:r>
              <a:rPr lang="en-US" sz="3600" b="1" dirty="0" smtClean="0"/>
              <a:t>   4.DIFFUSE CEREBRAL OEDEMA</a:t>
            </a:r>
          </a:p>
          <a:p>
            <a:pPr>
              <a:buNone/>
            </a:pPr>
            <a:r>
              <a:rPr lang="en-US" sz="3600" b="1" dirty="0" smtClean="0">
                <a:solidFill>
                  <a:schemeClr val="accent2"/>
                </a:solidFill>
              </a:rPr>
              <a:t>  </a:t>
            </a:r>
            <a:endParaRPr lang="en-IN" sz="3600" b="1"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BRAIN HERNIATION</a:t>
            </a:r>
            <a:endParaRPr lang="en-IN" dirty="0">
              <a:solidFill>
                <a:schemeClr val="accent1"/>
              </a:solidFill>
            </a:endParaRPr>
          </a:p>
        </p:txBody>
      </p:sp>
      <p:sp>
        <p:nvSpPr>
          <p:cNvPr id="3" name="Content Placeholder 2"/>
          <p:cNvSpPr>
            <a:spLocks noGrp="1"/>
          </p:cNvSpPr>
          <p:nvPr>
            <p:ph idx="1"/>
          </p:nvPr>
        </p:nvSpPr>
        <p:spPr/>
        <p:txBody>
          <a:bodyPr>
            <a:normAutofit/>
          </a:bodyPr>
          <a:lstStyle/>
          <a:p>
            <a:pPr>
              <a:buNone/>
            </a:pPr>
            <a:r>
              <a:rPr lang="en-IN" dirty="0" smtClean="0"/>
              <a:t>   </a:t>
            </a:r>
            <a:r>
              <a:rPr lang="en-IN" sz="3600" dirty="0" smtClean="0"/>
              <a:t>Herniations of the brain are divided into 5 major categories, as follows:</a:t>
            </a:r>
          </a:p>
          <a:p>
            <a:r>
              <a:rPr lang="en-IN" sz="3600" b="1" dirty="0" smtClean="0"/>
              <a:t>Transtentorial herniation </a:t>
            </a:r>
          </a:p>
          <a:p>
            <a:r>
              <a:rPr lang="en-IN" sz="3600" b="1" dirty="0" smtClean="0"/>
              <a:t>Subfalcine/cingulate herniation </a:t>
            </a:r>
          </a:p>
          <a:p>
            <a:r>
              <a:rPr lang="en-IN" sz="3600" b="1" dirty="0" smtClean="0"/>
              <a:t>Foramen magnum/tonsillar herniation </a:t>
            </a:r>
          </a:p>
          <a:p>
            <a:r>
              <a:rPr lang="en-IN" sz="3600" b="1" dirty="0" smtClean="0"/>
              <a:t>Sphenoid/ Trans-alar herniation </a:t>
            </a:r>
          </a:p>
          <a:p>
            <a:r>
              <a:rPr lang="en-IN" sz="3600" b="1" dirty="0" smtClean="0"/>
              <a:t>Trans dural or Trans cranial herniation</a:t>
            </a:r>
          </a:p>
          <a:p>
            <a:endParaRPr lang="en-IN"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365262"/>
            <a:ext cx="6000750" cy="6515100"/>
          </a:xfrm>
          <a:prstGeom prst="rect">
            <a:avLst/>
          </a:prstGeom>
        </p:spPr>
      </p:pic>
    </p:spTree>
    <p:extLst>
      <p:ext uri="{BB962C8B-B14F-4D97-AF65-F5344CB8AC3E}">
        <p14:creationId xmlns:p14="http://schemas.microsoft.com/office/powerpoint/2010/main" val="384273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SUBFALCINE HERNIATION</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It is the most common herniation .</a:t>
            </a:r>
          </a:p>
          <a:p>
            <a:r>
              <a:rPr lang="en-IN" dirty="0" smtClean="0"/>
              <a:t>An enlarging supratentorial mass in one hemicranium causes the brain to begin shifting towards the opposite side.</a:t>
            </a:r>
          </a:p>
          <a:p>
            <a:r>
              <a:rPr lang="en-IN" dirty="0" smtClean="0"/>
              <a:t>Herniation occurs as the affected hemisphere pushes across the midline under the inferior free margin of falx extending into contralateral hemicranium.</a:t>
            </a:r>
          </a:p>
          <a:p>
            <a:r>
              <a:rPr lang="en-IN" dirty="0" smtClean="0"/>
              <a:t>Axial and coronal images show that the cingulate gyrus, ACA and Internal cerebral vein are pushed from one side to the other under the falx cerebri.</a:t>
            </a:r>
          </a:p>
          <a:p>
            <a:r>
              <a:rPr lang="en-IN" dirty="0" smtClean="0"/>
              <a:t>The ipsilateral ventricle appears compressed and displaced across midline.</a:t>
            </a:r>
          </a:p>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57166"/>
            <a:ext cx="8229600" cy="5952194"/>
          </a:xfrm>
        </p:spPr>
        <p:txBody>
          <a:bodyPr>
            <a:normAutofit fontScale="92500" lnSpcReduction="20000"/>
          </a:bodyPr>
          <a:lstStyle/>
          <a:p>
            <a:r>
              <a:rPr lang="en-IN" dirty="0" smtClean="0"/>
              <a:t>Complications:- Early complications include unilateral hydrocephalus seen as enlargement of contralateral ventricle</a:t>
            </a:r>
          </a:p>
          <a:p>
            <a:r>
              <a:rPr lang="en-IN" dirty="0" smtClean="0"/>
              <a:t>As the mass effect increases there is progressive displacement  of lateral ventricle with eventual occlusion of foramen of monro.</a:t>
            </a:r>
          </a:p>
          <a:p>
            <a:r>
              <a:rPr lang="en-IN" dirty="0" smtClean="0"/>
              <a:t>As the production of CSF in contralateral ventricle continues with occlusion of foramen of monro, t leads to severe unilateral obstructive hydrocephalus. Associated periventricular ooze may also be seen.</a:t>
            </a:r>
          </a:p>
          <a:p>
            <a:r>
              <a:rPr lang="en-IN" dirty="0" smtClean="0"/>
              <a:t>If subfalcine herniation becomes severe the herniating ACA can be pinned against the inferior free margin of falx cerebri with its occlusion causing secondary infarction of cingulate gyrus.</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4209-1.jpg"/>
          <p:cNvPicPr>
            <a:picLocks noGrp="1" noChangeAspect="1"/>
          </p:cNvPicPr>
          <p:nvPr>
            <p:ph idx="1"/>
          </p:nvPr>
        </p:nvPicPr>
        <p:blipFill>
          <a:blip r:embed="rId2" cstate="print"/>
          <a:stretch>
            <a:fillRect/>
          </a:stretch>
        </p:blipFill>
        <p:spPr>
          <a:xfrm>
            <a:off x="2285984" y="857232"/>
            <a:ext cx="4576702" cy="545149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3" y="1489208"/>
            <a:ext cx="8957875" cy="5040560"/>
          </a:xfrm>
          <a:prstGeom prst="rect">
            <a:avLst/>
          </a:prstGeom>
        </p:spPr>
      </p:pic>
    </p:spTree>
    <p:extLst>
      <p:ext uri="{BB962C8B-B14F-4D97-AF65-F5344CB8AC3E}">
        <p14:creationId xmlns:p14="http://schemas.microsoft.com/office/powerpoint/2010/main" val="1689020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DESCENDING TRANSTENTORAL HERNIATION</a:t>
            </a:r>
            <a:endParaRPr lang="en-IN" dirty="0"/>
          </a:p>
        </p:txBody>
      </p:sp>
      <p:sp>
        <p:nvSpPr>
          <p:cNvPr id="3" name="Content Placeholder 2"/>
          <p:cNvSpPr>
            <a:spLocks noGrp="1"/>
          </p:cNvSpPr>
          <p:nvPr>
            <p:ph idx="1"/>
          </p:nvPr>
        </p:nvSpPr>
        <p:spPr/>
        <p:txBody>
          <a:bodyPr>
            <a:normAutofit/>
          </a:bodyPr>
          <a:lstStyle/>
          <a:p>
            <a:r>
              <a:rPr lang="en-IN" dirty="0" smtClean="0"/>
              <a:t>Transtentorial herniations are brain displacements that occur through the tentorial incisura.</a:t>
            </a:r>
          </a:p>
          <a:p>
            <a:r>
              <a:rPr lang="en-IN" dirty="0" smtClean="0"/>
              <a:t>These displacements can be ascending r descending but descending transtentorial herniations are from supratentorial masses are more common.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normAutofit fontScale="92500" lnSpcReduction="20000"/>
          </a:bodyPr>
          <a:lstStyle/>
          <a:p>
            <a:r>
              <a:rPr lang="en-IN" dirty="0" smtClean="0"/>
              <a:t>Initially hemispheric mass produces side to side displacement of brain parenchyma causing subfalcine herniation.</a:t>
            </a:r>
          </a:p>
          <a:p>
            <a:r>
              <a:rPr lang="en-IN" dirty="0" smtClean="0"/>
              <a:t>But as the mass effect increases uncus of temporal lobe is pushed medially and there is effacement of suprasellar cistern.</a:t>
            </a:r>
          </a:p>
          <a:p>
            <a:r>
              <a:rPr lang="en-IN" dirty="0" smtClean="0"/>
              <a:t>Later on hippocampus follows and there is effacement of ipsilateral quadrigeminal cistern.</a:t>
            </a:r>
          </a:p>
          <a:p>
            <a:r>
              <a:rPr lang="en-IN" dirty="0" smtClean="0"/>
              <a:t>With progressive mass effect both uncus and hippocampus herniate inferiorly through tentorial incisura.</a:t>
            </a:r>
          </a:p>
          <a:p>
            <a:r>
              <a:rPr lang="en-IN" dirty="0" smtClean="0"/>
              <a:t>In bilateral DTH sometimes called complete or central descending herniation in which both temporal lobes herniate into tentorial incisura.</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TENTORIAL INCISURA</a:t>
            </a:r>
            <a:endParaRPr lang="en-US"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080" y="1600200"/>
            <a:ext cx="6669840" cy="4525963"/>
          </a:xfrm>
        </p:spPr>
      </p:pic>
      <p:sp>
        <p:nvSpPr>
          <p:cNvPr id="5" name="Down Arrow 4"/>
          <p:cNvSpPr/>
          <p:nvPr/>
        </p:nvSpPr>
        <p:spPr>
          <a:xfrm>
            <a:off x="3707904" y="1196752"/>
            <a:ext cx="432048" cy="244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546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8625" y="642938"/>
            <a:ext cx="8715375" cy="6215062"/>
          </a:xfrm>
        </p:spPr>
        <p:txBody>
          <a:bodyPr>
            <a:normAutofit fontScale="92500" lnSpcReduction="20000"/>
          </a:bodyPr>
          <a:lstStyle/>
          <a:p>
            <a:r>
              <a:rPr lang="en-IN" b="1" dirty="0" smtClean="0"/>
              <a:t>The most worrisome trait of these contusions is their tendency to expand. This usually occurs from 24 hours to as long as 7-10 days after the initial injury. For this reason, cerebral contusions are often followed with a repeat head CT scan within 24 hours after injury.</a:t>
            </a:r>
          </a:p>
          <a:p>
            <a:r>
              <a:rPr lang="en-IN" b="1" dirty="0" smtClean="0"/>
              <a:t>On NECT they appear as petechial gyral haemorrhages adjacent to calvaria.</a:t>
            </a:r>
          </a:p>
          <a:p>
            <a:endParaRPr lang="en-IN" b="1" dirty="0" smtClean="0"/>
          </a:p>
          <a:p>
            <a:r>
              <a:rPr lang="en-IN" b="1" dirty="0" smtClean="0"/>
              <a:t>FLAIR is the most sensitive sequence .</a:t>
            </a:r>
          </a:p>
          <a:p>
            <a:r>
              <a:rPr lang="en-IN" b="1" dirty="0" smtClean="0"/>
              <a:t>Appear hyperintense on FLAIR images and Hypointense on T2W images with associated peripheral edema. Blooming is seen on GRE images .</a:t>
            </a:r>
          </a:p>
          <a:p>
            <a:endParaRPr lang="en-IN" b="1" dirty="0" smtClean="0"/>
          </a:p>
          <a:p>
            <a:endParaRPr lang="en-IN"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normAutofit/>
          </a:bodyPr>
          <a:lstStyle/>
          <a:p>
            <a:r>
              <a:rPr lang="en-IN" dirty="0" smtClean="0"/>
              <a:t>On axial CT scans in unilateral DTH the uncus is displaced medially and ipsilateral suprasellar cistern is effaced.</a:t>
            </a:r>
          </a:p>
          <a:p>
            <a:r>
              <a:rPr lang="en-IN" dirty="0" smtClean="0"/>
              <a:t>Later on hippocampus also herniates compressing quadrigeminal cistern and pushing the midbrain towards opposite side of incisura.</a:t>
            </a:r>
          </a:p>
          <a:p>
            <a:r>
              <a:rPr lang="en-IN" dirty="0" smtClean="0"/>
              <a:t>In severe case entire suprasellar and quadrigeminal cistern are effaced.</a:t>
            </a:r>
          </a:p>
          <a:p>
            <a:pPr marL="0" indent="0">
              <a:buNone/>
            </a:pP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lstStyle/>
          <a:p>
            <a:r>
              <a:rPr lang="en-IN" dirty="0" smtClean="0"/>
              <a:t>In bilateral DTH both hemispheres become swollen and whole central brain is flattened against the skull base.</a:t>
            </a:r>
          </a:p>
          <a:p>
            <a:r>
              <a:rPr lang="en-IN" dirty="0" smtClean="0"/>
              <a:t>All basal cisterns are obliterated.</a:t>
            </a:r>
          </a:p>
          <a:p>
            <a:r>
              <a:rPr lang="en-IN" dirty="0" smtClean="0"/>
              <a:t>Midbrain is completely squeezed from both sides.</a:t>
            </a:r>
          </a:p>
          <a:p>
            <a:r>
              <a:rPr lang="en-IN" dirty="0" smtClean="0"/>
              <a:t>Midbrain is displaced inferiorly through the tentorial incisura pushing pons downwards.</a:t>
            </a:r>
          </a:p>
          <a:p>
            <a:r>
              <a:rPr lang="en-IN" dirty="0" smtClean="0"/>
              <a:t>The angle between  midbrain and pons is progressively reduced from  nearly 90 degrees  to 0 degrees.</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normAutofit fontScale="77500" lnSpcReduction="20000"/>
          </a:bodyPr>
          <a:lstStyle/>
          <a:p>
            <a:r>
              <a:rPr lang="en-IN" dirty="0" smtClean="0"/>
              <a:t>COMPLICATIONS:- Cranial nerve III compression can occur even in mild form of descending transtentorial herniation as it exits from the interpeduncular fossa and cause pupil involving IIIrd nerve palsy.</a:t>
            </a:r>
          </a:p>
          <a:p>
            <a:r>
              <a:rPr lang="en-IN" dirty="0" smtClean="0"/>
              <a:t>Secondary PCA infarct( occipital infarct) can occur because of compression of PCA by displaced temporal lobe below the tentorial incisura.</a:t>
            </a:r>
          </a:p>
          <a:p>
            <a:r>
              <a:rPr lang="en-IN" dirty="0" smtClean="0"/>
              <a:t>As the herniating temporal lobe pushes midbrain towards other side, the contralateral cerebral peduncle is forced against the contralateral edge of tentorium cerebelli forming an indentation in the crus called as kernohans notch.</a:t>
            </a:r>
          </a:p>
          <a:p>
            <a:r>
              <a:rPr lang="en-IN" dirty="0" smtClean="0"/>
              <a:t>The integrity of crus cerebri and its descending corticospinal tracts is disturbed and a contralateral (to crus cerebri) motor deficit is produced.</a:t>
            </a:r>
          </a:p>
          <a:p>
            <a:r>
              <a:rPr lang="en-IN" dirty="0" smtClean="0"/>
              <a:t>A hemiparesis ipsilateral to the expanding mass is known as kernohans phenomenon which is a false localising sign.</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357166"/>
            <a:ext cx="8229600" cy="5952194"/>
          </a:xfrm>
        </p:spPr>
        <p:txBody>
          <a:bodyPr>
            <a:normAutofit fontScale="92500" lnSpcReduction="10000"/>
          </a:bodyPr>
          <a:lstStyle/>
          <a:p>
            <a:r>
              <a:rPr lang="en-IN" dirty="0" smtClean="0"/>
              <a:t>Because of inferior displacement of mid brain perforating arteries that arise from the top of basilar artery are compressed and buckled and eventually occluded causing secondary hemorrhagic midbrain infarct known as duret haemorrhages.</a:t>
            </a:r>
          </a:p>
          <a:p>
            <a:r>
              <a:rPr lang="en-IN" dirty="0" smtClean="0"/>
              <a:t>With complete bilateral DTH perforating arteries that arise from circle of Willis are compressed against the central skull base causing hypothalamic and basal ganglia infarcts</a:t>
            </a:r>
          </a:p>
          <a:p>
            <a:r>
              <a:rPr lang="en-IN" dirty="0" smtClean="0"/>
              <a:t>If the rising intracranial pressure exceeds intra-arterial pressure perfusion is drastically reduced and eventually ceases causing brain death. </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4434-1.jpg"/>
          <p:cNvPicPr>
            <a:picLocks noGrp="1" noChangeAspect="1"/>
          </p:cNvPicPr>
          <p:nvPr>
            <p:ph idx="1"/>
          </p:nvPr>
        </p:nvPicPr>
        <p:blipFill>
          <a:blip r:embed="rId2" cstate="print"/>
          <a:stretch>
            <a:fillRect/>
          </a:stretch>
        </p:blipFill>
        <p:spPr>
          <a:xfrm>
            <a:off x="2213147" y="1600200"/>
            <a:ext cx="4717706" cy="45259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4505-1.jpg"/>
          <p:cNvPicPr>
            <a:picLocks noGrp="1" noChangeAspect="1"/>
          </p:cNvPicPr>
          <p:nvPr>
            <p:ph idx="1"/>
          </p:nvPr>
        </p:nvPicPr>
        <p:blipFill>
          <a:blip r:embed="rId2" cstate="print"/>
          <a:stretch>
            <a:fillRect/>
          </a:stretch>
        </p:blipFill>
        <p:spPr>
          <a:xfrm>
            <a:off x="2500298" y="1000108"/>
            <a:ext cx="4205907" cy="470852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ASCENDING TRANSTENTORIAL HERNIATION</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It is much less common then DTH.</a:t>
            </a:r>
          </a:p>
          <a:p>
            <a:r>
              <a:rPr lang="en-IN" dirty="0" smtClean="0"/>
              <a:t>Posterior fossa mass although neoplasm are more common cause than trauma.</a:t>
            </a:r>
          </a:p>
          <a:p>
            <a:r>
              <a:rPr lang="en-IN" dirty="0" smtClean="0"/>
              <a:t>In this the cerebellar vermis and hemispheres are pushed upward through the tentorial incisura into the supratentorial compartment.</a:t>
            </a:r>
          </a:p>
          <a:p>
            <a:r>
              <a:rPr lang="en-IN" dirty="0" smtClean="0"/>
              <a:t>The superiorly herniating cerebellum initially flattens and displaces , then effaces the quadrigeminal cistern and compresses the midbrain.</a:t>
            </a:r>
          </a:p>
          <a:p>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14290"/>
            <a:ext cx="8229600" cy="6095070"/>
          </a:xfrm>
        </p:spPr>
        <p:txBody>
          <a:bodyPr>
            <a:normAutofit lnSpcReduction="10000"/>
          </a:bodyPr>
          <a:lstStyle/>
          <a:p>
            <a:pPr marL="0" indent="0">
              <a:buNone/>
            </a:pPr>
            <a:endParaRPr lang="en-IN" dirty="0" smtClean="0"/>
          </a:p>
          <a:p>
            <a:r>
              <a:rPr lang="en-IN" dirty="0" smtClean="0"/>
              <a:t>Quadrigeminal cistern is first compressed and then obliterated by upwardly herniating cerebellum.</a:t>
            </a:r>
          </a:p>
          <a:p>
            <a:r>
              <a:rPr lang="en-IN" dirty="0" smtClean="0"/>
              <a:t>Later on tectal plate becomes compressed and flattened.</a:t>
            </a:r>
          </a:p>
          <a:p>
            <a:r>
              <a:rPr lang="en-IN" dirty="0" smtClean="0"/>
              <a:t>In severe cases the dorsal midbrain may appear concave instead of convex.</a:t>
            </a:r>
          </a:p>
          <a:p>
            <a:r>
              <a:rPr lang="en-IN" dirty="0" smtClean="0"/>
              <a:t>The most common complication of ATH is acute intraventricular obstructive hydrocephalus caused by compression of cerebral aqueduct.</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4710-1.jpg"/>
          <p:cNvPicPr>
            <a:picLocks noGrp="1" noChangeAspect="1"/>
          </p:cNvPicPr>
          <p:nvPr>
            <p:ph idx="1"/>
          </p:nvPr>
        </p:nvPicPr>
        <p:blipFill>
          <a:blip r:embed="rId2" cstate="print"/>
          <a:stretch>
            <a:fillRect/>
          </a:stretch>
        </p:blipFill>
        <p:spPr>
          <a:xfrm>
            <a:off x="2529002" y="785794"/>
            <a:ext cx="4543327" cy="5522931"/>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IN" dirty="0" smtClean="0"/>
              <a:t>TONSILLAR HERNIATION</a:t>
            </a:r>
            <a:endParaRPr lang="en-IN" dirty="0"/>
          </a:p>
        </p:txBody>
      </p:sp>
      <p:sp>
        <p:nvSpPr>
          <p:cNvPr id="3" name="Content Placeholder 2"/>
          <p:cNvSpPr>
            <a:spLocks noGrp="1"/>
          </p:cNvSpPr>
          <p:nvPr>
            <p:ph idx="1"/>
          </p:nvPr>
        </p:nvSpPr>
        <p:spPr>
          <a:xfrm>
            <a:off x="428596" y="1214422"/>
            <a:ext cx="8229600" cy="4786346"/>
          </a:xfrm>
        </p:spPr>
        <p:txBody>
          <a:bodyPr>
            <a:normAutofit lnSpcReduction="10000"/>
          </a:bodyPr>
          <a:lstStyle/>
          <a:p>
            <a:r>
              <a:rPr lang="en-IN" dirty="0" smtClean="0"/>
              <a:t>In this cerebellar tonsils are displaced inferiorly and are impacted in foramen magnum.</a:t>
            </a:r>
          </a:p>
          <a:p>
            <a:r>
              <a:rPr lang="en-IN" dirty="0" smtClean="0"/>
              <a:t>MC cause is posterior fossa mass pushing tonsils downwards.</a:t>
            </a:r>
          </a:p>
          <a:p>
            <a:r>
              <a:rPr lang="en-IN" dirty="0" smtClean="0"/>
              <a:t>On imaging herniation of tonsils causes obliteration of CSF in cisterna magna.</a:t>
            </a:r>
          </a:p>
          <a:p>
            <a:r>
              <a:rPr lang="en-IN" dirty="0" smtClean="0"/>
              <a:t>On sagittal images , tonsils more than 5mm below the foramen magnum are generally abnormal especially if they are peg like. </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IN" dirty="0" smtClean="0"/>
              <a:t>The main differential diagnosis to be considered is of DAI. </a:t>
            </a:r>
          </a:p>
          <a:p>
            <a:r>
              <a:rPr lang="en-IN" dirty="0" smtClean="0"/>
              <a:t>DAI is also associated with contusions but it is most commonly found in the corona radiata and along compact white matter tracts such as internal capsule and corpus callosum.</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4604-1.jpg"/>
          <p:cNvPicPr>
            <a:picLocks noGrp="1" noChangeAspect="1"/>
          </p:cNvPicPr>
          <p:nvPr>
            <p:ph idx="1"/>
          </p:nvPr>
        </p:nvPicPr>
        <p:blipFill>
          <a:blip r:embed="rId2" cstate="print"/>
          <a:stretch>
            <a:fillRect/>
          </a:stretch>
        </p:blipFill>
        <p:spPr>
          <a:xfrm>
            <a:off x="2428861" y="0"/>
            <a:ext cx="5072098" cy="6858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IN" dirty="0" smtClean="0"/>
              <a:t>TRANS ALAR HERNIATION</a:t>
            </a:r>
            <a:endParaRPr lang="en-IN" dirty="0"/>
          </a:p>
        </p:txBody>
      </p:sp>
      <p:sp>
        <p:nvSpPr>
          <p:cNvPr id="3" name="Content Placeholder 2"/>
          <p:cNvSpPr>
            <a:spLocks noGrp="1"/>
          </p:cNvSpPr>
          <p:nvPr>
            <p:ph idx="1"/>
          </p:nvPr>
        </p:nvSpPr>
        <p:spPr>
          <a:xfrm>
            <a:off x="457200" y="785794"/>
            <a:ext cx="8229600" cy="5523566"/>
          </a:xfrm>
        </p:spPr>
        <p:txBody>
          <a:bodyPr>
            <a:normAutofit fontScale="85000" lnSpcReduction="10000"/>
          </a:bodyPr>
          <a:lstStyle/>
          <a:p>
            <a:endParaRPr lang="en-IN" dirty="0" smtClean="0"/>
          </a:p>
          <a:p>
            <a:r>
              <a:rPr lang="en-IN" dirty="0" smtClean="0"/>
              <a:t>It occurs when brain herniates across the greater wing of sphenoid .</a:t>
            </a:r>
          </a:p>
          <a:p>
            <a:r>
              <a:rPr lang="en-IN" dirty="0" smtClean="0"/>
              <a:t>It can be either ascending or descending.</a:t>
            </a:r>
          </a:p>
          <a:p>
            <a:r>
              <a:rPr lang="en-IN" dirty="0" smtClean="0"/>
              <a:t>Ascending trans alar herniation is caused by large middle cranial fossa mass.</a:t>
            </a:r>
          </a:p>
          <a:p>
            <a:r>
              <a:rPr lang="en-IN" dirty="0" smtClean="0"/>
              <a:t>An intratemporal or large extra axial mass displaces part of temporal lobe together with sylvian fissure and middle cerebral artery over the greater sphenoid wing.</a:t>
            </a:r>
          </a:p>
          <a:p>
            <a:r>
              <a:rPr lang="en-IN" dirty="0" smtClean="0"/>
              <a:t>It is best depicted on sagittal MRI.</a:t>
            </a:r>
          </a:p>
          <a:p>
            <a:r>
              <a:rPr lang="en-IN" dirty="0" smtClean="0"/>
              <a:t>MCA branches and sylvian fissure are elevated and superior temporal gyrus is pushed above greater sphenoidal wing .</a:t>
            </a:r>
          </a:p>
          <a:p>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500042"/>
            <a:ext cx="8229600" cy="5809318"/>
          </a:xfrm>
        </p:spPr>
        <p:txBody>
          <a:bodyPr>
            <a:normAutofit fontScale="92500" lnSpcReduction="10000"/>
          </a:bodyPr>
          <a:lstStyle/>
          <a:p>
            <a:r>
              <a:rPr lang="en-IN" dirty="0" smtClean="0"/>
              <a:t>In descending trans alar herniation usually there is a large anterior cranial fossa mass.</a:t>
            </a:r>
          </a:p>
          <a:p>
            <a:r>
              <a:rPr lang="en-IN" dirty="0" smtClean="0"/>
              <a:t>Gyrus rectus is forced posteroinferiorly over the greater wing of sphenoid displacing sylvian fissure and MCA backward.</a:t>
            </a:r>
          </a:p>
          <a:p>
            <a:r>
              <a:rPr lang="en-IN" dirty="0" smtClean="0"/>
              <a:t>Posterior displacement of frontal lobe can cause compression of MCA against sphenoidal ridge resulting in MCA territory infarction.</a:t>
            </a:r>
          </a:p>
          <a:p>
            <a:r>
              <a:rPr lang="en-IN" dirty="0" smtClean="0"/>
              <a:t>Superior displacement of temporal lobe can compress supra-clinoid internal carotid artery against anterior clinoid process resulting in infarction of anterior and middle cerebral artery territories.</a:t>
            </a:r>
          </a:p>
          <a:p>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4835-1.jpg"/>
          <p:cNvPicPr>
            <a:picLocks noGrp="1" noChangeAspect="1"/>
          </p:cNvPicPr>
          <p:nvPr>
            <p:ph idx="1"/>
          </p:nvPr>
        </p:nvPicPr>
        <p:blipFill>
          <a:blip r:embed="rId2" cstate="print"/>
          <a:stretch>
            <a:fillRect/>
          </a:stretch>
        </p:blipFill>
        <p:spPr>
          <a:xfrm>
            <a:off x="2241109" y="1600200"/>
            <a:ext cx="4661781" cy="45259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TRANS DURAL/TRANS CRANIAL HERNIATION</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For this herniation to occur the dura must be lacerated, a skull defect(fracture or craniotomy) must be present and intracranial pressure must be elevated.</a:t>
            </a:r>
          </a:p>
          <a:p>
            <a:r>
              <a:rPr lang="en-IN" dirty="0" smtClean="0"/>
              <a:t>Traumatic herniations are common in infants and young children with comminuted displaced fracture lacerating dura and arachnoid.</a:t>
            </a:r>
          </a:p>
          <a:p>
            <a:r>
              <a:rPr lang="en-IN" dirty="0" smtClean="0"/>
              <a:t>When intracranial pressure increases brain can herniate through the torn dura and across the skull fracture into subgaleal space.</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normAutofit lnSpcReduction="10000"/>
          </a:bodyPr>
          <a:lstStyle/>
          <a:p>
            <a:r>
              <a:rPr lang="en-IN" dirty="0" smtClean="0"/>
              <a:t>Iatrogenic herniations occur when burr hole or craniotomy is performed in a patient with severely elevated intracranial pressure.</a:t>
            </a:r>
          </a:p>
          <a:p>
            <a:r>
              <a:rPr lang="en-IN" dirty="0" smtClean="0"/>
              <a:t>When dura is opened brain under pressure extrudes out of the defect.</a:t>
            </a:r>
          </a:p>
          <a:p>
            <a:r>
              <a:rPr lang="en-IN" dirty="0" smtClean="0"/>
              <a:t>MR best shows these defects.</a:t>
            </a:r>
          </a:p>
          <a:p>
            <a:r>
              <a:rPr lang="en-IN" dirty="0" smtClean="0"/>
              <a:t>Disrupted dura is seen as black line on T2W images.</a:t>
            </a:r>
          </a:p>
          <a:p>
            <a:r>
              <a:rPr lang="en-IN" dirty="0" smtClean="0"/>
              <a:t>Brain tissue, together with accompanying blood vessels and CSF is extruded through the dural and calvarial defects into subgaleal space.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POSTTRAUMATIC BRAIN SWELLING</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It  is one of the serious secondary traumatic lesion.</a:t>
            </a:r>
          </a:p>
          <a:p>
            <a:r>
              <a:rPr lang="en-IN" dirty="0" smtClean="0"/>
              <a:t>It may be focal, regional or diffuse.</a:t>
            </a:r>
          </a:p>
          <a:p>
            <a:r>
              <a:rPr lang="en-IN" dirty="0" smtClean="0"/>
              <a:t>It may be caused by increased tissue fluids (cerebral edema) or elevated blood volume (cerebral hyperaemia) secondary to vascular dysregulation.</a:t>
            </a:r>
          </a:p>
          <a:p>
            <a:r>
              <a:rPr lang="en-IN" dirty="0" smtClean="0"/>
              <a:t>Children and young adults are more commonly affected.</a:t>
            </a:r>
          </a:p>
          <a:p>
            <a:r>
              <a:rPr lang="en-IN" dirty="0" smtClean="0"/>
              <a:t>Delayed onset is typical. </a:t>
            </a:r>
          </a:p>
          <a:p>
            <a:r>
              <a:rPr lang="en-IN" dirty="0" smtClean="0"/>
              <a:t>Severe cerebral edema generally takes between 24 and 48 hours to develop.</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normAutofit fontScale="92500" lnSpcReduction="20000"/>
          </a:bodyPr>
          <a:lstStyle/>
          <a:p>
            <a:r>
              <a:rPr lang="en-IN" dirty="0" smtClean="0"/>
              <a:t>Initially mild hemispheric mass effect with sulcal/cisternal compression is seen on NECT.</a:t>
            </a:r>
          </a:p>
          <a:p>
            <a:r>
              <a:rPr lang="en-IN" dirty="0" smtClean="0"/>
              <a:t>In the early stages grey-white matter differentiation may be preserved with minimal effacement of ventricles.</a:t>
            </a:r>
          </a:p>
          <a:p>
            <a:r>
              <a:rPr lang="en-IN" dirty="0" smtClean="0"/>
              <a:t>MRI show swollen gyri that are hypointense on T1W images and hyperintense on T2W images.</a:t>
            </a:r>
          </a:p>
          <a:p>
            <a:r>
              <a:rPr lang="en-IN" dirty="0" smtClean="0"/>
              <a:t>Restricted diffusion may be seen on DW images.</a:t>
            </a:r>
          </a:p>
          <a:p>
            <a:r>
              <a:rPr lang="en-IN" dirty="0" smtClean="0"/>
              <a:t>As the swelling progresses demarcation between cortex and underlying white matter becomes indistinct.</a:t>
            </a:r>
          </a:p>
          <a:p>
            <a:r>
              <a:rPr lang="en-IN" dirty="0" smtClean="0"/>
              <a:t>Lateral ventricles appear smaller than normal and superficial sulci are no longer visible.</a:t>
            </a:r>
          </a:p>
          <a:p>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4951-1.jpg"/>
          <p:cNvPicPr>
            <a:picLocks noGrp="1" noChangeAspect="1"/>
          </p:cNvPicPr>
          <p:nvPr>
            <p:ph idx="1"/>
          </p:nvPr>
        </p:nvPicPr>
        <p:blipFill>
          <a:blip r:embed="rId2" cstate="print"/>
          <a:stretch>
            <a:fillRect/>
          </a:stretch>
        </p:blipFill>
        <p:spPr>
          <a:xfrm>
            <a:off x="457200" y="1735123"/>
            <a:ext cx="8229600" cy="4256116"/>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IN" sz="2800" dirty="0" smtClean="0"/>
              <a:t>POST TRAUMATIC CEREBRAL ISCHAEMIA AND INFARCTS</a:t>
            </a:r>
            <a:endParaRPr lang="en-IN" sz="2800" dirty="0"/>
          </a:p>
        </p:txBody>
      </p:sp>
      <p:sp>
        <p:nvSpPr>
          <p:cNvPr id="3" name="Content Placeholder 2"/>
          <p:cNvSpPr>
            <a:spLocks noGrp="1"/>
          </p:cNvSpPr>
          <p:nvPr>
            <p:ph idx="1"/>
          </p:nvPr>
        </p:nvSpPr>
        <p:spPr>
          <a:xfrm>
            <a:off x="457200" y="1071546"/>
            <a:ext cx="8229600" cy="5643602"/>
          </a:xfrm>
        </p:spPr>
        <p:txBody>
          <a:bodyPr>
            <a:normAutofit fontScale="77500" lnSpcReduction="20000"/>
          </a:bodyPr>
          <a:lstStyle/>
          <a:p>
            <a:r>
              <a:rPr lang="en-IN" dirty="0" smtClean="0"/>
              <a:t>The most common  brain herniation that causes secondary cerebral infarction is descending transtentorial herniation.</a:t>
            </a:r>
          </a:p>
          <a:p>
            <a:r>
              <a:rPr lang="en-IN" dirty="0" smtClean="0"/>
              <a:t>DTH displaces PCA inferiorly into tentorial insicura and may cause occlusion leasing to occipital lobe infarction.</a:t>
            </a:r>
          </a:p>
          <a:p>
            <a:r>
              <a:rPr lang="en-IN" dirty="0" smtClean="0"/>
              <a:t>Cingulate gyrus infarction may be seen after occlusion f callosomarginal branch of ACA due to subfalcine herniation.</a:t>
            </a:r>
          </a:p>
          <a:p>
            <a:r>
              <a:rPr lang="en-IN" dirty="0" smtClean="0"/>
              <a:t>Basal ganglia and hypothalamic infarcts are seen with complete bilateral DTH compromising penetrating arteries arising from circle ofwillis.</a:t>
            </a:r>
          </a:p>
          <a:p>
            <a:r>
              <a:rPr lang="en-IN" dirty="0" smtClean="0"/>
              <a:t>Cerebral ischaemia may also occur because of reduced arterial perfusion because of mass effect of extra axial hematomas.</a:t>
            </a:r>
          </a:p>
          <a:p>
            <a:r>
              <a:rPr lang="en-IN" dirty="0" smtClean="0"/>
              <a:t>NECT cans show hypo density with  loss of grey white matter differentiation .</a:t>
            </a:r>
          </a:p>
          <a:p>
            <a:r>
              <a:rPr lang="en-IN" dirty="0" smtClean="0"/>
              <a:t>CT perfusion may show decreased CBF.</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Evolution of an acute brain contusion. (A) Axial ..."/>
          <p:cNvPicPr>
            <a:picLocks noChangeAspect="1" noChangeArrowheads="1"/>
          </p:cNvPicPr>
          <p:nvPr/>
        </p:nvPicPr>
        <p:blipFill>
          <a:blip r:embed="rId3"/>
          <a:srcRect/>
          <a:stretch>
            <a:fillRect/>
          </a:stretch>
        </p:blipFill>
        <p:spPr bwMode="auto">
          <a:xfrm>
            <a:off x="428596" y="500042"/>
            <a:ext cx="7100487" cy="4686325"/>
          </a:xfrm>
          <a:prstGeom prst="rect">
            <a:avLst/>
          </a:prstGeom>
          <a:noFill/>
        </p:spPr>
      </p:pic>
      <p:sp>
        <p:nvSpPr>
          <p:cNvPr id="6" name="Rectangle 5"/>
          <p:cNvSpPr/>
          <p:nvPr/>
        </p:nvSpPr>
        <p:spPr>
          <a:xfrm>
            <a:off x="500034" y="5286388"/>
            <a:ext cx="8215370" cy="1200329"/>
          </a:xfrm>
          <a:prstGeom prst="rect">
            <a:avLst/>
          </a:prstGeom>
        </p:spPr>
        <p:txBody>
          <a:bodyPr wrap="square">
            <a:spAutoFit/>
          </a:bodyPr>
          <a:lstStyle/>
          <a:p>
            <a:r>
              <a:rPr lang="en-IN" dirty="0" smtClean="0"/>
              <a:t>Evolution of an acute brain contusion. (A) Axial CT scan obtained immediately following severe blunt trauma to the head shows a small, left frontal epidural hematoma (arrow). Note that the previously isoattenuating contusion in the right posterior temporal area is now evident </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5104-1.jpg"/>
          <p:cNvPicPr>
            <a:picLocks noGrp="1" noChangeAspect="1"/>
          </p:cNvPicPr>
          <p:nvPr>
            <p:ph idx="1"/>
          </p:nvPr>
        </p:nvPicPr>
        <p:blipFill>
          <a:blip r:embed="rId2" cstate="print"/>
          <a:stretch>
            <a:fillRect/>
          </a:stretch>
        </p:blipFill>
        <p:spPr>
          <a:xfrm>
            <a:off x="2000232" y="1142984"/>
            <a:ext cx="5072098" cy="5165741"/>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BRAIN DEATH</a:t>
            </a:r>
            <a:endParaRPr lang="en-IN" dirty="0"/>
          </a:p>
        </p:txBody>
      </p:sp>
      <p:sp>
        <p:nvSpPr>
          <p:cNvPr id="3" name="Content Placeholder 2"/>
          <p:cNvSpPr>
            <a:spLocks noGrp="1"/>
          </p:cNvSpPr>
          <p:nvPr>
            <p:ph idx="1"/>
          </p:nvPr>
        </p:nvSpPr>
        <p:spPr/>
        <p:txBody>
          <a:bodyPr>
            <a:normAutofit fontScale="92500"/>
          </a:bodyPr>
          <a:lstStyle/>
          <a:p>
            <a:r>
              <a:rPr lang="en-IN" dirty="0" smtClean="0"/>
              <a:t>It is defined patho-physiologically as complete, irreversible cessation of brain function.</a:t>
            </a:r>
          </a:p>
          <a:p>
            <a:r>
              <a:rPr lang="en-IN" dirty="0" smtClean="0"/>
              <a:t>Three clinical findings are necessary to confirm irreversible cessation of brain function- coma, absence of brain stem reflexes and apnoea.</a:t>
            </a:r>
          </a:p>
          <a:p>
            <a:r>
              <a:rPr lang="en-IN" dirty="0" smtClean="0"/>
              <a:t>Imaging findings may be helpful in confirming brain death but neither replace or substitute for clinical diagnosis. </a:t>
            </a:r>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14290"/>
            <a:ext cx="8229600" cy="6095070"/>
          </a:xfrm>
        </p:spPr>
        <p:txBody>
          <a:bodyPr>
            <a:normAutofit lnSpcReduction="10000"/>
          </a:bodyPr>
          <a:lstStyle/>
          <a:p>
            <a:r>
              <a:rPr lang="en-IN" dirty="0" smtClean="0"/>
              <a:t>NECT scans in brain death show diffuse, severe cerebral edema.</a:t>
            </a:r>
          </a:p>
          <a:p>
            <a:r>
              <a:rPr lang="en-IN" dirty="0" smtClean="0"/>
              <a:t>The normal attenuation relationship between grey and white matter is inverted with grey matter becoming hypodense relative to white matter (Reversal sign).</a:t>
            </a:r>
          </a:p>
          <a:p>
            <a:r>
              <a:rPr lang="en-IN" dirty="0" smtClean="0"/>
              <a:t>The cerebellum appears normal in density whereas supratentorial structures appear hypodense this is called as white cerebellum sign. </a:t>
            </a:r>
          </a:p>
          <a:p>
            <a:r>
              <a:rPr lang="en-IN" dirty="0" smtClean="0"/>
              <a:t>All the sulcal spaces, sylvian fissure and basal cisterns appear effaced.</a:t>
            </a:r>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normAutofit fontScale="92500" lnSpcReduction="10000"/>
          </a:bodyPr>
          <a:lstStyle/>
          <a:p>
            <a:r>
              <a:rPr lang="en-IN" dirty="0" smtClean="0"/>
              <a:t>On T1W images complete descending central herniation is noted with buckling of midbrain through tentorial incisura.</a:t>
            </a:r>
          </a:p>
          <a:p>
            <a:r>
              <a:rPr lang="en-IN" dirty="0" smtClean="0"/>
              <a:t>T2W images show swollen gyri with hyperintense cortex.</a:t>
            </a:r>
          </a:p>
          <a:p>
            <a:r>
              <a:rPr lang="en-IN" dirty="0" smtClean="0"/>
              <a:t>DWI may show restricted diffusion in both cerebral cortex and white matter.</a:t>
            </a:r>
          </a:p>
          <a:p>
            <a:r>
              <a:rPr lang="en-IN" dirty="0" smtClean="0"/>
              <a:t>On CTA lack of opacification of cortical segments of MCA  and internal veins is an efficient method for demonstrating Brain death.</a:t>
            </a:r>
          </a:p>
          <a:p>
            <a:r>
              <a:rPr lang="en-IN" dirty="0" smtClean="0"/>
              <a:t>Tc-99m Scintigraphy shows scalp uptake but absent brain activity which is called as light bulb sign.</a:t>
            </a:r>
            <a:endParaRPr lang="en-I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5205-1.jpg"/>
          <p:cNvPicPr>
            <a:picLocks noGrp="1" noChangeAspect="1"/>
          </p:cNvPicPr>
          <p:nvPr>
            <p:ph idx="1"/>
          </p:nvPr>
        </p:nvPicPr>
        <p:blipFill>
          <a:blip r:embed="rId2" cstate="print"/>
          <a:stretch>
            <a:fillRect/>
          </a:stretch>
        </p:blipFill>
        <p:spPr>
          <a:xfrm>
            <a:off x="2143108" y="0"/>
            <a:ext cx="4357717" cy="68580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5349-1.jpg"/>
          <p:cNvPicPr>
            <a:picLocks noGrp="1" noChangeAspect="1"/>
          </p:cNvPicPr>
          <p:nvPr>
            <p:ph idx="1"/>
          </p:nvPr>
        </p:nvPicPr>
        <p:blipFill>
          <a:blip r:embed="rId2" cstate="print"/>
          <a:stretch>
            <a:fillRect/>
          </a:stretch>
        </p:blipFill>
        <p:spPr>
          <a:xfrm>
            <a:off x="457200" y="1884752"/>
            <a:ext cx="8229600" cy="3956858"/>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smtClean="0"/>
              <a:t>POST TRAUMATIC ENCEPHALOMALACIA</a:t>
            </a:r>
            <a:endParaRPr lang="en-IN" dirty="0"/>
          </a:p>
        </p:txBody>
      </p:sp>
      <p:sp>
        <p:nvSpPr>
          <p:cNvPr id="3" name="Content Placeholder 2"/>
          <p:cNvSpPr>
            <a:spLocks noGrp="1"/>
          </p:cNvSpPr>
          <p:nvPr>
            <p:ph idx="1"/>
          </p:nvPr>
        </p:nvSpPr>
        <p:spPr>
          <a:xfrm>
            <a:off x="457200" y="1428736"/>
            <a:ext cx="8229600" cy="4880624"/>
          </a:xfrm>
        </p:spPr>
        <p:txBody>
          <a:bodyPr>
            <a:normAutofit fontScale="85000" lnSpcReduction="20000"/>
          </a:bodyPr>
          <a:lstStyle/>
          <a:p>
            <a:r>
              <a:rPr lang="en-IN" dirty="0" smtClean="0"/>
              <a:t>It is chronic effect of CNS trauma.</a:t>
            </a:r>
          </a:p>
          <a:p>
            <a:r>
              <a:rPr lang="en-IN" dirty="0" smtClean="0"/>
              <a:t>Focal areas of encephalomalacia are more commonly found in areas with high incidence of cortical contusions i.e. anteroinferior frontal lobes and anterior temporal lobes.</a:t>
            </a:r>
          </a:p>
          <a:p>
            <a:r>
              <a:rPr lang="en-IN" dirty="0" smtClean="0"/>
              <a:t>Encephalomalacic changes appear low density foci on NECT.</a:t>
            </a:r>
          </a:p>
          <a:p>
            <a:r>
              <a:rPr lang="en-IN" dirty="0" smtClean="0"/>
              <a:t>On MRI, Hypointense areas on T1W images that appear hyperintense on T2W and FLAIR are typical. T2* sequences may  show hemorrhagic residua around encephalomalacic foci.</a:t>
            </a:r>
          </a:p>
          <a:p>
            <a:r>
              <a:rPr lang="en-IN" dirty="0" smtClean="0"/>
              <a:t>Sulcal spaces appear prominent with increased ventricular size due to generalised cerebral atrophy.</a:t>
            </a: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500034" y="571480"/>
            <a:ext cx="8229600" cy="5072098"/>
          </a:xfrm>
        </p:spPr>
        <p:txBody>
          <a:bodyPr>
            <a:normAutofit/>
          </a:bodyPr>
          <a:lstStyle/>
          <a:p>
            <a:r>
              <a:rPr lang="en-IN" sz="3200" dirty="0" smtClean="0"/>
              <a:t>Reduced cerebellar volume may also be seen.</a:t>
            </a:r>
          </a:p>
          <a:p>
            <a:r>
              <a:rPr lang="en-IN" sz="3200" dirty="0" smtClean="0"/>
              <a:t>On MR spectroscopy reduced levels f neurometabolities is seen. NAA levels are low even in normal appearing brain.</a:t>
            </a:r>
          </a:p>
          <a:p>
            <a:r>
              <a:rPr lang="en-IN" sz="3200" dirty="0" smtClean="0"/>
              <a:t>FDG PET may show focal areas of glucose hypo metabolism.</a:t>
            </a:r>
          </a:p>
          <a:p>
            <a:endParaRPr lang="en-IN" sz="3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POST TRAUMATC PITUITARY DYSFUNCTION</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Between 25-40% of traumatic brain injury survivors develop hormonal deficiencies within 6-12 months after injury.</a:t>
            </a:r>
          </a:p>
          <a:p>
            <a:r>
              <a:rPr lang="en-IN" dirty="0" smtClean="0"/>
              <a:t>Diagnosis is based on clinical evaluations, lab testing and neuroimaging.</a:t>
            </a:r>
          </a:p>
          <a:p>
            <a:r>
              <a:rPr lang="en-IN" dirty="0" smtClean="0"/>
              <a:t>MRI findings include hypothalamic or posterior pituitary haemorrhage, anterior pituitary lobe infarction and stalk transection.</a:t>
            </a:r>
          </a:p>
          <a:p>
            <a:r>
              <a:rPr lang="en-IN" dirty="0" smtClean="0"/>
              <a:t>Traumatic pituitary stalk interruption shows partially empty sella with thin or transected stalk.</a:t>
            </a:r>
          </a:p>
          <a:p>
            <a:r>
              <a:rPr lang="en-IN" dirty="0" smtClean="0"/>
              <a:t>Decreased vascularisation on dynamic contrast enhanced scans may be present.</a:t>
            </a:r>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12_095521-1.jpg"/>
          <p:cNvPicPr>
            <a:picLocks noGrp="1" noChangeAspect="1"/>
          </p:cNvPicPr>
          <p:nvPr>
            <p:ph idx="1"/>
          </p:nvPr>
        </p:nvPicPr>
        <p:blipFill>
          <a:blip r:embed="rId2" cstate="print"/>
          <a:stretch>
            <a:fillRect/>
          </a:stretch>
        </p:blipFill>
        <p:spPr>
          <a:xfrm>
            <a:off x="1714480" y="785794"/>
            <a:ext cx="4797899" cy="552293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pic>
        <p:nvPicPr>
          <p:cNvPr id="4" name="Content Placeholder 3" descr="20150605_191050-1.jpg"/>
          <p:cNvPicPr>
            <a:picLocks noGrp="1" noChangeAspect="1"/>
          </p:cNvPicPr>
          <p:nvPr>
            <p:ph idx="1"/>
          </p:nvPr>
        </p:nvPicPr>
        <p:blipFill>
          <a:blip r:embed="rId2" cstate="print"/>
          <a:stretch>
            <a:fillRect/>
          </a:stretch>
        </p:blipFill>
        <p:spPr>
          <a:xfrm>
            <a:off x="2357422" y="500042"/>
            <a:ext cx="4714908" cy="5808683"/>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2214554"/>
            <a:ext cx="8229600" cy="1928818"/>
          </a:xfrm>
        </p:spPr>
        <p:txBody>
          <a:bodyPr>
            <a:normAutofit/>
          </a:bodyPr>
          <a:lstStyle/>
          <a:p>
            <a:r>
              <a:rPr lang="en-IN" sz="4800" dirty="0" smtClean="0"/>
              <a:t>THANK YOU!!!</a:t>
            </a:r>
            <a:endParaRPr lang="en-IN"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DIFFUSE AXONAL INJURY</a:t>
            </a:r>
            <a:endParaRPr lang="en-IN" dirty="0"/>
          </a:p>
        </p:txBody>
      </p:sp>
      <p:sp>
        <p:nvSpPr>
          <p:cNvPr id="3" name="Content Placeholder 2"/>
          <p:cNvSpPr>
            <a:spLocks noGrp="1"/>
          </p:cNvSpPr>
          <p:nvPr>
            <p:ph idx="1"/>
          </p:nvPr>
        </p:nvSpPr>
        <p:spPr/>
        <p:txBody>
          <a:bodyPr>
            <a:normAutofit/>
          </a:bodyPr>
          <a:lstStyle/>
          <a:p>
            <a:r>
              <a:rPr lang="en-IN" dirty="0" smtClean="0"/>
              <a:t>It is also known as traumatic axonal stretch injury.</a:t>
            </a:r>
          </a:p>
          <a:p>
            <a:r>
              <a:rPr lang="en-IN" dirty="0" smtClean="0"/>
              <a:t>It is the second most common parenchymal lesion seen after contusions.</a:t>
            </a:r>
          </a:p>
          <a:p>
            <a:r>
              <a:rPr lang="en-IN" dirty="0" smtClean="0"/>
              <a:t>Patients with DAI exhibit severe discrepancy between clinical status and initial imaging findings.</a:t>
            </a:r>
          </a:p>
          <a:p>
            <a:pPr marL="0" indent="0">
              <a:buNone/>
            </a:pPr>
            <a:endParaRPr lang="en-IN" dirty="0" smtClean="0"/>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428604"/>
            <a:ext cx="8229600" cy="5880756"/>
          </a:xfrm>
        </p:spPr>
        <p:txBody>
          <a:bodyPr/>
          <a:lstStyle/>
          <a:p>
            <a:r>
              <a:rPr lang="en-IN" dirty="0" smtClean="0"/>
              <a:t>Cortex moves at different speed in relationship to underlying deep brain structures.</a:t>
            </a:r>
          </a:p>
          <a:p>
            <a:r>
              <a:rPr lang="en-IN" dirty="0" smtClean="0"/>
              <a:t>This results in axonal stretching especially where brain tissues of different density intersect(at grey-white matter interface).</a:t>
            </a:r>
          </a:p>
          <a:p>
            <a:r>
              <a:rPr lang="en-IN" dirty="0" smtClean="0"/>
              <a:t>Traumatic axonal stretching causes impaired axoplasmic transport, depolarisation, ion flux and release of excitatory amino acids with resultant development of cellular swelling and cytotoxic edema.</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457200" y="285728"/>
            <a:ext cx="8229600" cy="6023632"/>
          </a:xfrm>
        </p:spPr>
        <p:txBody>
          <a:bodyPr>
            <a:normAutofit fontScale="92500" lnSpcReduction="10000"/>
          </a:bodyPr>
          <a:lstStyle/>
          <a:p>
            <a:r>
              <a:rPr lang="en-IN" dirty="0" smtClean="0"/>
              <a:t>LOCATION:- Sub cortical and deep white matter is most commonly affected.</a:t>
            </a:r>
          </a:p>
          <a:p>
            <a:r>
              <a:rPr lang="en-IN" dirty="0" smtClean="0"/>
              <a:t>Cortex is typically spared.</a:t>
            </a:r>
          </a:p>
          <a:p>
            <a:r>
              <a:rPr lang="en-IN" dirty="0" smtClean="0"/>
              <a:t>Lesions in compact white matter tracts such as corpus callosum, especially genu and splenium, fornix and internal capsule are frequent.</a:t>
            </a:r>
          </a:p>
          <a:p>
            <a:r>
              <a:rPr lang="en-IN" dirty="0" smtClean="0"/>
              <a:t>STAGING AND GRADING:-</a:t>
            </a:r>
          </a:p>
          <a:p>
            <a:r>
              <a:rPr lang="en-IN" dirty="0" smtClean="0"/>
              <a:t>MILD- Lesions are seen in fronto-temporal grey-white matter interface.</a:t>
            </a:r>
          </a:p>
          <a:p>
            <a:r>
              <a:rPr lang="en-IN" dirty="0" smtClean="0"/>
              <a:t>MODERATE-  Lobar white matter and corpus callosum are affected.</a:t>
            </a:r>
          </a:p>
          <a:p>
            <a:r>
              <a:rPr lang="en-IN" dirty="0" smtClean="0"/>
              <a:t>SEVERE- dorsolateral mid brain and upper pons are involved.</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3162</TotalTime>
  <Words>2702</Words>
  <Application>Microsoft Office PowerPoint</Application>
  <PresentationFormat>On-screen Show (4:3)</PresentationFormat>
  <Paragraphs>237</Paragraphs>
  <Slides>60</Slides>
  <Notes>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    CNS TRAUMA        (PART – II) </vt:lpstr>
      <vt:lpstr>Cortical contusions</vt:lpstr>
      <vt:lpstr>PowerPoint Presentation</vt:lpstr>
      <vt:lpstr> </vt:lpstr>
      <vt:lpstr>PowerPoint Presentation</vt:lpstr>
      <vt:lpstr> </vt:lpstr>
      <vt:lpstr>DIFFUSE AXONAL INJURY</vt:lpstr>
      <vt:lpstr> </vt:lpstr>
      <vt:lpstr> </vt:lpstr>
      <vt:lpstr>PowerPoint Presentation</vt:lpstr>
      <vt:lpstr> </vt:lpstr>
      <vt:lpstr>IMAGING</vt:lpstr>
      <vt:lpstr>PowerPoint Presentation</vt:lpstr>
      <vt:lpstr>PowerPoint Presentation</vt:lpstr>
      <vt:lpstr>PNEUMOCEPHALUS</vt:lpstr>
      <vt:lpstr> </vt:lpstr>
      <vt:lpstr> </vt:lpstr>
      <vt:lpstr> </vt:lpstr>
      <vt:lpstr>PowerPoint Presentation</vt:lpstr>
      <vt:lpstr> </vt:lpstr>
      <vt:lpstr>BRAIN HERNIATION</vt:lpstr>
      <vt:lpstr>PowerPoint Presentation</vt:lpstr>
      <vt:lpstr>SUBFALCINE HERNIATION</vt:lpstr>
      <vt:lpstr> </vt:lpstr>
      <vt:lpstr> </vt:lpstr>
      <vt:lpstr>PowerPoint Presentation</vt:lpstr>
      <vt:lpstr>DESCENDING TRANSTENTORAL HERNIATION</vt:lpstr>
      <vt:lpstr> </vt:lpstr>
      <vt:lpstr>TENTORIAL INCISURA</vt:lpstr>
      <vt:lpstr> </vt:lpstr>
      <vt:lpstr> </vt:lpstr>
      <vt:lpstr> </vt:lpstr>
      <vt:lpstr> </vt:lpstr>
      <vt:lpstr> </vt:lpstr>
      <vt:lpstr> </vt:lpstr>
      <vt:lpstr>ASCENDING TRANSTENTORIAL HERNIATION</vt:lpstr>
      <vt:lpstr> </vt:lpstr>
      <vt:lpstr> </vt:lpstr>
      <vt:lpstr>TONSILLAR HERNIATION</vt:lpstr>
      <vt:lpstr> </vt:lpstr>
      <vt:lpstr>TRANS ALAR HERNIATION</vt:lpstr>
      <vt:lpstr> </vt:lpstr>
      <vt:lpstr> </vt:lpstr>
      <vt:lpstr>TRANS DURAL/TRANS CRANIAL HERNIATION</vt:lpstr>
      <vt:lpstr> </vt:lpstr>
      <vt:lpstr>POSTTRAUMATIC BRAIN SWELLING</vt:lpstr>
      <vt:lpstr> </vt:lpstr>
      <vt:lpstr> </vt:lpstr>
      <vt:lpstr>POST TRAUMATIC CEREBRAL ISCHAEMIA AND INFARCTS</vt:lpstr>
      <vt:lpstr> </vt:lpstr>
      <vt:lpstr>BRAIN DEATH</vt:lpstr>
      <vt:lpstr> </vt:lpstr>
      <vt:lpstr> </vt:lpstr>
      <vt:lpstr> </vt:lpstr>
      <vt:lpstr> </vt:lpstr>
      <vt:lpstr>POST TRAUMATIC ENCEPHALOMALACIA</vt:lpstr>
      <vt:lpstr> </vt:lpstr>
      <vt:lpstr>POST TRAUMATC PITUITARY DYSFUNCTION</vt:lpstr>
      <vt:lpstr>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CNS TRAUMA</dc:title>
  <dc:creator>Happy B'day Amita!!!</dc:creator>
  <cp:lastModifiedBy>SONY</cp:lastModifiedBy>
  <cp:revision>241</cp:revision>
  <dcterms:created xsi:type="dcterms:W3CDTF">2009-07-14T17:58:43Z</dcterms:created>
  <dcterms:modified xsi:type="dcterms:W3CDTF">2017-02-10T23:55:12Z</dcterms:modified>
</cp:coreProperties>
</file>