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341" r:id="rId2"/>
    <p:sldId id="342" r:id="rId3"/>
    <p:sldId id="258" r:id="rId4"/>
    <p:sldId id="259" r:id="rId5"/>
    <p:sldId id="260" r:id="rId6"/>
    <p:sldId id="261" r:id="rId7"/>
    <p:sldId id="353" r:id="rId8"/>
    <p:sldId id="265" r:id="rId9"/>
    <p:sldId id="266" r:id="rId10"/>
    <p:sldId id="268" r:id="rId11"/>
    <p:sldId id="271" r:id="rId12"/>
    <p:sldId id="272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13" r:id="rId21"/>
    <p:sldId id="321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2" r:id="rId30"/>
    <p:sldId id="323" r:id="rId31"/>
    <p:sldId id="297" r:id="rId32"/>
    <p:sldId id="298" r:id="rId33"/>
    <p:sldId id="303" r:id="rId34"/>
    <p:sldId id="304" r:id="rId35"/>
    <p:sldId id="305" r:id="rId36"/>
    <p:sldId id="306" r:id="rId37"/>
    <p:sldId id="307" r:id="rId38"/>
    <p:sldId id="309" r:id="rId39"/>
    <p:sldId id="312" r:id="rId40"/>
    <p:sldId id="284" r:id="rId41"/>
    <p:sldId id="287" r:id="rId42"/>
    <p:sldId id="354" r:id="rId43"/>
    <p:sldId id="357" r:id="rId44"/>
    <p:sldId id="288" r:id="rId45"/>
    <p:sldId id="289" r:id="rId46"/>
    <p:sldId id="293" r:id="rId47"/>
    <p:sldId id="325" r:id="rId48"/>
    <p:sldId id="326" r:id="rId49"/>
    <p:sldId id="327" r:id="rId50"/>
    <p:sldId id="343" r:id="rId51"/>
    <p:sldId id="333" r:id="rId52"/>
    <p:sldId id="344" r:id="rId53"/>
    <p:sldId id="346" r:id="rId54"/>
    <p:sldId id="347" r:id="rId55"/>
    <p:sldId id="351" r:id="rId56"/>
    <p:sldId id="349" r:id="rId57"/>
    <p:sldId id="355" r:id="rId58"/>
    <p:sldId id="350" r:id="rId59"/>
    <p:sldId id="338" r:id="rId60"/>
    <p:sldId id="356" r:id="rId61"/>
    <p:sldId id="339" r:id="rId62"/>
    <p:sldId id="35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383F2-CD26-4414-B8E8-6B8C1874BA6D}" type="datetimeFigureOut">
              <a:rPr lang="en-IN" smtClean="0"/>
              <a:t>11-02-2018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00574-1994-4C91-B9B4-981571C36B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92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217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kV and mA determine quality</a:t>
            </a:r>
            <a:r>
              <a:rPr lang="en-IN" baseline="0" dirty="0" smtClean="0"/>
              <a:t> of radiation beam</a:t>
            </a:r>
          </a:p>
          <a:p>
            <a:r>
              <a:rPr lang="en-IN" baseline="0" dirty="0" smtClean="0"/>
              <a:t>Atomic no., density of object and thickness are objective factors</a:t>
            </a:r>
          </a:p>
          <a:p>
            <a:r>
              <a:rPr lang="en-IN" baseline="0" dirty="0" smtClean="0"/>
              <a:t>Scattered radiation impairs contrast by fogging which can be controlled by devices like grid 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690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4670E34-02A0-4756-B689-6D0B7DB5BF71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Ideally point source will give no penumbra.</a:t>
            </a:r>
          </a:p>
          <a:p>
            <a:pPr eaLnBrk="1" hangingPunct="1"/>
            <a:r>
              <a:rPr lang="en-US" dirty="0" smtClean="0"/>
              <a:t>Impossible coz of limited heating capacity of the x-ray </a:t>
            </a:r>
            <a:r>
              <a:rPr lang="en-US" dirty="0" err="1" smtClean="0"/>
              <a:t>tubes.unsharness</a:t>
            </a:r>
            <a:r>
              <a:rPr lang="en-US" dirty="0" smtClean="0"/>
              <a:t> of intensifying screens.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Extremities can be immobilised</a:t>
            </a:r>
            <a:r>
              <a:rPr lang="en-IN" baseline="0" dirty="0" smtClean="0"/>
              <a:t> by applying tractions.</a:t>
            </a:r>
          </a:p>
          <a:p>
            <a:r>
              <a:rPr lang="en-IN" baseline="0" dirty="0" smtClean="0"/>
              <a:t>Suspension of respiration is for radiograph of all parts except extremities.</a:t>
            </a:r>
          </a:p>
          <a:p>
            <a:r>
              <a:rPr lang="en-IN" baseline="0" dirty="0" smtClean="0"/>
              <a:t>Like irritable patient , for mediastinum, angiography.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31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Blur with medium</a:t>
            </a:r>
            <a:r>
              <a:rPr lang="en-IN" baseline="0" dirty="0" smtClean="0"/>
              <a:t> speed screen is about half that of fat speed screen.</a:t>
            </a:r>
          </a:p>
          <a:p>
            <a:r>
              <a:rPr lang="en-IN" baseline="0" dirty="0" smtClean="0"/>
              <a:t>Blur with fast and medium speed film is negligible in radiography.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12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In shape of object A conform to X-ray</a:t>
            </a:r>
            <a:r>
              <a:rPr lang="en-IN" baseline="0" dirty="0" smtClean="0"/>
              <a:t> beam so density fall of sharply at the edge of image</a:t>
            </a:r>
          </a:p>
          <a:p>
            <a:r>
              <a:rPr lang="en-IN" baseline="0" dirty="0" smtClean="0"/>
              <a:t>In object B progressively smaller thickness of object intercept X-ray beam toward edge so density fall </a:t>
            </a:r>
            <a:r>
              <a:rPr lang="en-IN" baseline="0" dirty="0" err="1" smtClean="0"/>
              <a:t>grdually</a:t>
            </a:r>
            <a:r>
              <a:rPr lang="en-IN" baseline="0" dirty="0" smtClean="0"/>
              <a:t> and less sharp image form</a:t>
            </a:r>
          </a:p>
          <a:p>
            <a:r>
              <a:rPr lang="en-IN" baseline="0" dirty="0" smtClean="0"/>
              <a:t>Same in object 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5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Increase of</a:t>
            </a:r>
            <a:r>
              <a:rPr lang="en-IN" baseline="0" dirty="0" smtClean="0"/>
              <a:t> 15% in kV doubles the exposure.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26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If distance is</a:t>
            </a:r>
            <a:r>
              <a:rPr lang="en-IN" baseline="0" dirty="0" smtClean="0"/>
              <a:t> double keeping mA and kV constant then intensity will be reduced to 1/4</a:t>
            </a:r>
            <a:r>
              <a:rPr lang="en-IN" baseline="30000" dirty="0" smtClean="0"/>
              <a:t>th</a:t>
            </a:r>
            <a:r>
              <a:rPr lang="en-IN" baseline="0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462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79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If there are many squares</a:t>
            </a:r>
            <a:r>
              <a:rPr lang="en-IN" baseline="0" dirty="0" smtClean="0"/>
              <a:t> with very little difference in density of successive squares -&gt; long scale or low contrast</a:t>
            </a:r>
          </a:p>
          <a:p>
            <a:r>
              <a:rPr lang="en-IN" baseline="0" dirty="0" smtClean="0"/>
              <a:t>If there are relatively few squares with large differences in density between successive squares -&gt; small scale or high contrast.</a:t>
            </a:r>
          </a:p>
          <a:p>
            <a:r>
              <a:rPr lang="en-IN" baseline="0" dirty="0" smtClean="0"/>
              <a:t>Good contrast radiograph achieve by medium scale contrast.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0574-1994-4C91-B9B4-981571C36B0C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8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490CAA-9AB4-4566-AB66-B238E091D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6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-76200"/>
            <a:ext cx="7754713" cy="1910716"/>
          </a:xfrm>
        </p:spPr>
        <p:txBody>
          <a:bodyPr/>
          <a:lstStyle/>
          <a:p>
            <a:r>
              <a:rPr lang="en-US" dirty="0" smtClean="0"/>
              <a:t>Radiographic Quality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51648" y="4062413"/>
            <a:ext cx="7734747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Dr. Ashok Sharma 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Radiodiagnosis</a:t>
            </a:r>
            <a:r>
              <a:rPr lang="en-US" dirty="0" smtClean="0"/>
              <a:t>, BJMC, Pune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5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50"/>
            <a:ext cx="8229600" cy="1095375"/>
          </a:xfrm>
        </p:spPr>
        <p:txBody>
          <a:bodyPr/>
          <a:lstStyle/>
          <a:p>
            <a:pPr algn="l"/>
            <a:r>
              <a:rPr lang="en-US" sz="4000" dirty="0" smtClean="0"/>
              <a:t>Object </a:t>
            </a:r>
            <a:r>
              <a:rPr lang="en-US" sz="4000" dirty="0"/>
              <a:t>to </a:t>
            </a:r>
            <a:r>
              <a:rPr lang="en-US" sz="4000" dirty="0" smtClean="0"/>
              <a:t>Image Receptor Distance</a:t>
            </a:r>
            <a:r>
              <a:rPr lang="en-US" sz="4000" dirty="0"/>
              <a:t> </a:t>
            </a:r>
            <a:r>
              <a:rPr lang="en-US" sz="4000" dirty="0" smtClean="0"/>
              <a:t>(OID)</a:t>
            </a:r>
            <a:endParaRPr lang="en-US" sz="4000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closer the object to the film, the sharper the detail</a:t>
            </a:r>
            <a:r>
              <a:rPr lang="en-US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OID </a:t>
            </a:r>
            <a:r>
              <a:rPr lang="en-US" dirty="0">
                <a:sym typeface="Wingdings" pitchFamily="2" charset="2"/>
              </a:rPr>
              <a:t>, penumbra , sharpness </a:t>
            </a:r>
            <a:r>
              <a:rPr lang="en-US" dirty="0" smtClean="0">
                <a:sym typeface="Wingdings" pitchFamily="2" charset="2"/>
              </a:rPr>
              <a:t></a:t>
            </a:r>
          </a:p>
          <a:p>
            <a:pPr>
              <a:buFont typeface="Courier New" pitchFamily="49" charset="0"/>
              <a:buChar char="o"/>
            </a:pPr>
            <a:endParaRPr lang="en-US" dirty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>
                <a:sym typeface="Wingdings" pitchFamily="2" charset="2"/>
              </a:rPr>
              <a:t>OID , penumbra , sharpness </a:t>
            </a:r>
            <a:r>
              <a:rPr lang="en-US" dirty="0" smtClean="0">
                <a:sym typeface="Wingdings" pitchFamily="2" charset="2"/>
              </a:rPr>
              <a:t>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4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achin rathi\Documents\Bluetooth Folder\2013-07-04 02.47.37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3" y="274638"/>
            <a:ext cx="780203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By combining all three factors an equation can be drawn as follows</a:t>
            </a:r>
          </a:p>
          <a:p>
            <a:pPr marL="0" indent="0">
              <a:buNone/>
            </a:pPr>
            <a:endParaRPr lang="en-IN" dirty="0" smtClean="0"/>
          </a:p>
          <a:p>
            <a:pPr marL="1188720" lvl="3" indent="0">
              <a:buNone/>
            </a:pPr>
            <a:r>
              <a:rPr lang="en-IN" dirty="0" smtClean="0"/>
              <a:t>	              </a:t>
            </a:r>
            <a:r>
              <a:rPr lang="en-IN" sz="2400" dirty="0" smtClean="0"/>
              <a:t>(focal spot size) × OID</a:t>
            </a:r>
            <a:endParaRPr lang="en-IN" sz="2400" dirty="0"/>
          </a:p>
          <a:p>
            <a:pPr marL="0" indent="0">
              <a:buNone/>
            </a:pPr>
            <a:r>
              <a:rPr lang="en-IN" dirty="0" smtClean="0"/>
              <a:t>Blur Width(B) =    					(cm)</a:t>
            </a:r>
          </a:p>
          <a:p>
            <a:pPr marL="0" indent="0">
              <a:buNone/>
            </a:pPr>
            <a:r>
              <a:rPr lang="en-IN" b="0" dirty="0"/>
              <a:t>	</a:t>
            </a:r>
            <a:r>
              <a:rPr lang="en-IN" b="0" dirty="0" smtClean="0"/>
              <a:t>	        (source to object distance)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41910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2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Due to motion of object to be radiograph.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It can minimize by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Immobilisation of part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Suspension of respiration 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Using exposure as short as possible(using intensifying screen)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Motion Blur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22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When fast exposure are needed to minimize effect of uncontrolled motion, screen is used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It depends on screen and film used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Better recorded details result from fast film and medium speed screen combination.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Screen blur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20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143001"/>
            <a:ext cx="7745505" cy="49831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 it depends on the edges of object and its angulation to the X-ray beam.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685800"/>
          </a:xfrm>
        </p:spPr>
        <p:txBody>
          <a:bodyPr/>
          <a:lstStyle/>
          <a:p>
            <a:pPr algn="l"/>
            <a:r>
              <a:rPr lang="en-IN" dirty="0" smtClean="0"/>
              <a:t>Object Blur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7" b="25100"/>
          <a:stretch/>
        </p:blipFill>
        <p:spPr>
          <a:xfrm>
            <a:off x="525722" y="2362200"/>
            <a:ext cx="7877060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Depends on amount of radiation reaching a particular area of the film and the resulting mass of silver deposited during development.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Density = log[(incident light intensity)/(transmitted 					light intensity)]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2. Density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1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533401"/>
            <a:ext cx="7745505" cy="5592762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IN" sz="2800" dirty="0"/>
              <a:t>Factors affecting density </a:t>
            </a:r>
            <a:r>
              <a:rPr lang="en-IN" sz="2800" dirty="0" smtClean="0"/>
              <a:t>are</a:t>
            </a:r>
          </a:p>
          <a:p>
            <a:pPr>
              <a:buFont typeface="Courier New" pitchFamily="49" charset="0"/>
              <a:buChar char="o"/>
            </a:pPr>
            <a:endParaRPr lang="en-IN" sz="2800" dirty="0"/>
          </a:p>
          <a:p>
            <a:pPr lvl="1">
              <a:buFont typeface="Courier New" pitchFamily="49" charset="0"/>
              <a:buChar char="o"/>
            </a:pPr>
            <a:r>
              <a:rPr lang="en-IN" sz="2800" dirty="0"/>
              <a:t>kV</a:t>
            </a:r>
          </a:p>
          <a:p>
            <a:pPr lvl="1">
              <a:buFont typeface="Courier New" pitchFamily="49" charset="0"/>
              <a:buChar char="o"/>
            </a:pPr>
            <a:endParaRPr lang="en-IN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IN" sz="2800" dirty="0" smtClean="0"/>
              <a:t>mA</a:t>
            </a:r>
            <a:endParaRPr lang="en-IN" sz="2800" dirty="0"/>
          </a:p>
          <a:p>
            <a:pPr lvl="1">
              <a:buFont typeface="Courier New" pitchFamily="49" charset="0"/>
              <a:buChar char="o"/>
            </a:pPr>
            <a:endParaRPr lang="en-IN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IN" sz="2800" dirty="0" smtClean="0"/>
              <a:t>Time</a:t>
            </a:r>
            <a:endParaRPr lang="en-IN" sz="2800" dirty="0"/>
          </a:p>
          <a:p>
            <a:pPr lvl="1">
              <a:buFont typeface="Courier New" pitchFamily="49" charset="0"/>
              <a:buChar char="o"/>
            </a:pPr>
            <a:endParaRPr lang="en-IN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IN" sz="2800" dirty="0" smtClean="0"/>
              <a:t>Distance</a:t>
            </a:r>
            <a:endParaRPr lang="en-IN" sz="2800" dirty="0"/>
          </a:p>
          <a:p>
            <a:pPr lvl="1">
              <a:buFont typeface="Courier New" pitchFamily="49" charset="0"/>
              <a:buChar char="o"/>
            </a:pPr>
            <a:endParaRPr lang="en-IN" sz="2800" dirty="0" smtClean="0"/>
          </a:p>
          <a:p>
            <a:pPr lvl="1">
              <a:buFont typeface="Courier New" pitchFamily="49" charset="0"/>
              <a:buChar char="o"/>
            </a:pPr>
            <a:r>
              <a:rPr lang="en-IN" sz="2800" dirty="0" smtClean="0"/>
              <a:t>Thickness </a:t>
            </a:r>
            <a:r>
              <a:rPr lang="en-IN" sz="2800" dirty="0"/>
              <a:t>and nature of part.</a:t>
            </a:r>
          </a:p>
          <a:p>
            <a:pPr>
              <a:buFont typeface="Courier New" pitchFamily="49" charset="0"/>
              <a:buChar char="o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221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err="1" smtClean="0"/>
              <a:t>Kilovoltage</a:t>
            </a:r>
            <a:r>
              <a:rPr lang="en-IN" dirty="0" smtClean="0"/>
              <a:t> (kV) :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It represent penetrating power of X-ray.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More the kV across the tube more power full x-ray 	produce with more penetrating power.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  <a:p>
            <a:pPr>
              <a:buFont typeface="Courier New" pitchFamily="49" charset="0"/>
              <a:buChar char="o"/>
            </a:pPr>
            <a:r>
              <a:rPr lang="en-IN" dirty="0" err="1" smtClean="0"/>
              <a:t>Milliampere</a:t>
            </a:r>
            <a:r>
              <a:rPr lang="en-IN" dirty="0" smtClean="0"/>
              <a:t> (mA) :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Measure of electron flow per second from cathode to 	anode in X-ray tube.</a:t>
            </a:r>
          </a:p>
          <a:p>
            <a:pPr marL="0" indent="0">
              <a:buNone/>
            </a:pPr>
            <a:r>
              <a:rPr lang="en-IN" dirty="0"/>
              <a:t>	D</a:t>
            </a:r>
            <a:r>
              <a:rPr lang="en-IN" dirty="0" smtClean="0"/>
              <a:t>ouble the mA double is x-ray exposure rate.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Time :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It is related to the amount of X-ray produce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More the mA flowing through filament more 	electrons emitted and more X-rays are produce.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8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The intensity or exposure rate of radiation a given distance from point source is inversely proportional to the square of distance.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Intensity is directly related to density.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ID2 = id2 , for given value of kV and mA.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Distance 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90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745505" cy="3877815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The visible sharpness of image of structural details</a:t>
            </a:r>
          </a:p>
          <a:p>
            <a:pPr marL="0" indent="0">
              <a:buNone/>
            </a:pPr>
            <a:r>
              <a:rPr lang="en-IN" dirty="0" smtClean="0"/>
              <a:t>				OR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Is </a:t>
            </a:r>
            <a:r>
              <a:rPr lang="en-US" dirty="0"/>
              <a:t>the exactness of the representation of the patient’s </a:t>
            </a:r>
            <a:r>
              <a:rPr lang="en-US" dirty="0" smtClean="0"/>
              <a:t>anatomy.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The most important characteristic of radiographic quality are: Spatial Resolution, Contrast Resolution, Noise &amp; Artifacts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IN" dirty="0" smtClean="0"/>
              <a:t>Quality of Radiograph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23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achin rathi\Documents\Bluetooth Folder\2013-07-05 10.17.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r="5804"/>
          <a:stretch/>
        </p:blipFill>
        <p:spPr bwMode="auto">
          <a:xfrm rot="5400000">
            <a:off x="1413341" y="-34460"/>
            <a:ext cx="6545919" cy="69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32037"/>
            <a:ext cx="7745505" cy="47545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Human body consist tissues and organs with different thickness and density.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Density of objects from greater to least:</a:t>
            </a:r>
          </a:p>
          <a:p>
            <a:endParaRPr lang="en-IN" dirty="0" smtClean="0"/>
          </a:p>
          <a:p>
            <a:pPr marL="411480" lvl="1" indent="0">
              <a:buNone/>
            </a:pPr>
            <a:r>
              <a:rPr lang="en-IN" dirty="0" smtClean="0"/>
              <a:t>Dental enamel	       Bone	    water density tissue</a:t>
            </a:r>
          </a:p>
          <a:p>
            <a:pPr marL="411480" lvl="1" indent="0">
              <a:buNone/>
            </a:pPr>
            <a:endParaRPr lang="en-IN" dirty="0" smtClean="0"/>
          </a:p>
          <a:p>
            <a:pPr marL="411480" lvl="1" indent="0">
              <a:buNone/>
            </a:pPr>
            <a:endParaRPr lang="en-IN" dirty="0" smtClean="0"/>
          </a:p>
          <a:p>
            <a:pPr marL="411480" lvl="1" indent="0">
              <a:buNone/>
            </a:pPr>
            <a:r>
              <a:rPr lang="en-IN" dirty="0" smtClean="0"/>
              <a:t>Gas  			Fat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801444"/>
          </a:xfrm>
        </p:spPr>
        <p:txBody>
          <a:bodyPr/>
          <a:lstStyle/>
          <a:p>
            <a:pPr algn="l"/>
            <a:r>
              <a:rPr lang="en-IN" sz="4400" dirty="0" smtClean="0"/>
              <a:t>Radiographic object </a:t>
            </a:r>
            <a:r>
              <a:rPr lang="en-IN" dirty="0" smtClean="0"/>
              <a:t>: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423703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00600" y="423703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5143500" y="4465637"/>
            <a:ext cx="1790700" cy="990600"/>
          </a:xfrm>
          <a:prstGeom prst="bentConnector3">
            <a:avLst>
              <a:gd name="adj1" fmla="val 5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876278" y="5456237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Radiographic Contrast is range of density variation among light and dark areas on radiograph.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The difference between density of adjacent areas must be at least 2%to be perceptible to human eye.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Density represent amount of silver deposited in various areas while contrast represent relative distribution of silver in various areas.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3. Contrast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98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090539"/>
            <a:ext cx="7745505" cy="54403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Radiographic contrast is of two type :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Long scale (low) contrast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Short scale (high) contrast</a:t>
            </a:r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pPr marL="411480" lvl="1" indent="0">
              <a:buNone/>
            </a:pPr>
            <a:r>
              <a:rPr lang="en-IN" dirty="0" smtClean="0"/>
              <a:t>Low						   High</a:t>
            </a:r>
          </a:p>
          <a:p>
            <a:pPr marL="411480" lvl="1" indent="0">
              <a:buNone/>
            </a:pPr>
            <a:r>
              <a:rPr lang="en-IN" dirty="0" smtClean="0"/>
              <a:t>Contrast						 Contrast</a:t>
            </a:r>
          </a:p>
          <a:p>
            <a:pPr marL="411480" lvl="1" indent="0"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571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4" descr="A16170-02-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49" y="3173412"/>
            <a:ext cx="4648200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19200" y="5205338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47449" y="4985543"/>
            <a:ext cx="315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27238"/>
            <a:ext cx="7745505" cy="55165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sz="3200" dirty="0"/>
              <a:t>Radiographic </a:t>
            </a:r>
            <a:r>
              <a:rPr lang="en-IN" sz="3200" dirty="0" smtClean="0"/>
              <a:t>contrast depends on 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endParaRPr lang="en-IN" dirty="0" smtClean="0"/>
          </a:p>
          <a:p>
            <a:pPr lvl="1">
              <a:buFont typeface="Courier New" pitchFamily="49" charset="0"/>
              <a:buChar char="o"/>
            </a:pPr>
            <a:r>
              <a:rPr lang="en-IN" sz="2800" dirty="0" smtClean="0"/>
              <a:t>Subject contrast</a:t>
            </a:r>
          </a:p>
          <a:p>
            <a:pPr lvl="1">
              <a:buFont typeface="Courier New" pitchFamily="49" charset="0"/>
              <a:buChar char="o"/>
            </a:pPr>
            <a:endParaRPr lang="en-IN" sz="2800" dirty="0"/>
          </a:p>
          <a:p>
            <a:pPr lvl="1">
              <a:buFont typeface="Courier New" pitchFamily="49" charset="0"/>
              <a:buChar char="o"/>
            </a:pPr>
            <a:r>
              <a:rPr lang="en-IN" sz="2800" dirty="0" smtClean="0"/>
              <a:t>Film contrast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531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Defined as the contrast in aerial image.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Aerial image - spatial distribution of photons in the cross section of the exit beam, which will be recorded on the film as radiographic image.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Aerial image also contain unwanted information in the form of noise which impair quality of image.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These noise factor include : scattered radiation , quantum mottle and fogging,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Subject Contrast: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9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03438"/>
            <a:ext cx="7745505" cy="50593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Subject contrast depend on following factors :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Radiation quality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Radiographic object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Scattered radiation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fogging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30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762000"/>
            <a:ext cx="7745505" cy="513556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IN" sz="4400" dirty="0" smtClean="0"/>
              <a:t>Film contrast : </a:t>
            </a:r>
          </a:p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endParaRPr lang="en-IN" sz="2800" dirty="0" smtClean="0"/>
          </a:p>
          <a:p>
            <a:pPr>
              <a:buFont typeface="Courier New" pitchFamily="49" charset="0"/>
              <a:buChar char="o"/>
            </a:pPr>
            <a:r>
              <a:rPr lang="en-IN" sz="2800" dirty="0" smtClean="0"/>
              <a:t>Depends on following factors</a:t>
            </a:r>
          </a:p>
          <a:p>
            <a:pPr lvl="1">
              <a:buFont typeface="Courier New" pitchFamily="49" charset="0"/>
              <a:buChar char="o"/>
            </a:pPr>
            <a:r>
              <a:rPr lang="en-IN" sz="2600" dirty="0" smtClean="0"/>
              <a:t>Type of image receptor</a:t>
            </a:r>
          </a:p>
          <a:p>
            <a:pPr lvl="1">
              <a:buFont typeface="Courier New" pitchFamily="49" charset="0"/>
              <a:buChar char="o"/>
            </a:pPr>
            <a:endParaRPr lang="en-IN" sz="2600" dirty="0"/>
          </a:p>
          <a:p>
            <a:pPr lvl="1">
              <a:buFont typeface="Courier New" pitchFamily="49" charset="0"/>
              <a:buChar char="o"/>
            </a:pPr>
            <a:r>
              <a:rPr lang="en-IN" sz="2600" dirty="0" smtClean="0"/>
              <a:t>With or without screen</a:t>
            </a:r>
          </a:p>
          <a:p>
            <a:pPr lvl="1">
              <a:buFont typeface="Courier New" pitchFamily="49" charset="0"/>
              <a:buChar char="o"/>
            </a:pPr>
            <a:endParaRPr lang="en-IN" sz="2600" dirty="0"/>
          </a:p>
          <a:p>
            <a:pPr lvl="1">
              <a:buFont typeface="Courier New" pitchFamily="49" charset="0"/>
              <a:buChar char="o"/>
            </a:pPr>
            <a:r>
              <a:rPr lang="en-IN" sz="2600" dirty="0" smtClean="0"/>
              <a:t>Processing system.</a:t>
            </a:r>
          </a:p>
          <a:p>
            <a:pPr lvl="1">
              <a:buFont typeface="Courier New" pitchFamily="49" charset="0"/>
              <a:buChar char="o"/>
            </a:pPr>
            <a:endParaRPr lang="en-IN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688490" y="152400"/>
            <a:ext cx="7756263" cy="417756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94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27238"/>
            <a:ext cx="7745505" cy="521176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Type of image receptor (films):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/>
              <a:t>There are special films for long , medium and short scale contrast</a:t>
            </a:r>
            <a:r>
              <a:rPr lang="en-IN" dirty="0" smtClean="0"/>
              <a:t>.</a:t>
            </a: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/>
              <a:t>It depends on the composition of emulsion present on radiographic films</a:t>
            </a:r>
            <a:r>
              <a:rPr lang="en-IN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Developing process: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It depends on the compositions of chemicals used for developing films</a:t>
            </a:r>
          </a:p>
          <a:p>
            <a:pPr lvl="1">
              <a:buFont typeface="Courier New" pitchFamily="49" charset="0"/>
              <a:buChar char="o"/>
            </a:pPr>
            <a:endParaRPr lang="en-IN" dirty="0" smtClean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Temperature during development and time for development also affect film contrast.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50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745505" cy="46482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Misrepresentation of true size and shape of object is called distortion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It is not possible to avoid distortion but only minimise as image is two dimensional and object is three dimensional.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Two types of distortion 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Size 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Shape 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4. Distortion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07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219201"/>
            <a:ext cx="7745505" cy="4906962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There are five main factors which influence quality of radiograph</a:t>
            </a:r>
          </a:p>
          <a:p>
            <a:pPr lvl="1">
              <a:buFont typeface="Courier New" pitchFamily="49" charset="0"/>
              <a:buChar char="o"/>
            </a:pPr>
            <a:endParaRPr lang="en-IN" dirty="0" smtClean="0"/>
          </a:p>
          <a:p>
            <a:pPr lvl="1">
              <a:buFont typeface="Courier New" pitchFamily="49" charset="0"/>
              <a:buChar char="o"/>
            </a:pPr>
            <a:r>
              <a:rPr lang="en-IN" sz="2400" dirty="0" smtClean="0"/>
              <a:t>Blur</a:t>
            </a:r>
          </a:p>
          <a:p>
            <a:pPr lvl="1">
              <a:buFont typeface="Courier New" pitchFamily="49" charset="0"/>
              <a:buChar char="o"/>
            </a:pPr>
            <a:endParaRPr lang="en-IN" sz="2400" dirty="0"/>
          </a:p>
          <a:p>
            <a:pPr lvl="1">
              <a:buFont typeface="Courier New" pitchFamily="49" charset="0"/>
              <a:buChar char="o"/>
            </a:pPr>
            <a:r>
              <a:rPr lang="en-IN" sz="2400" dirty="0"/>
              <a:t>D</a:t>
            </a:r>
            <a:r>
              <a:rPr lang="en-IN" sz="2400" smtClean="0"/>
              <a:t>ensity</a:t>
            </a:r>
            <a:endParaRPr lang="en-IN" sz="2400" dirty="0" smtClean="0"/>
          </a:p>
          <a:p>
            <a:pPr lvl="1">
              <a:buFont typeface="Courier New" pitchFamily="49" charset="0"/>
              <a:buChar char="o"/>
            </a:pPr>
            <a:endParaRPr lang="en-IN" sz="2400" dirty="0"/>
          </a:p>
          <a:p>
            <a:pPr lvl="1">
              <a:buFont typeface="Courier New" pitchFamily="49" charset="0"/>
              <a:buChar char="o"/>
            </a:pPr>
            <a:r>
              <a:rPr lang="en-IN" sz="2400" dirty="0" smtClean="0"/>
              <a:t>Contrast</a:t>
            </a:r>
          </a:p>
          <a:p>
            <a:pPr lvl="1">
              <a:buFont typeface="Courier New" pitchFamily="49" charset="0"/>
              <a:buChar char="o"/>
            </a:pPr>
            <a:endParaRPr lang="en-IN" sz="2400" dirty="0"/>
          </a:p>
          <a:p>
            <a:pPr lvl="1">
              <a:buFont typeface="Courier New" pitchFamily="49" charset="0"/>
              <a:buChar char="o"/>
            </a:pPr>
            <a:r>
              <a:rPr lang="en-IN" sz="2400" dirty="0" smtClean="0"/>
              <a:t>Distortion</a:t>
            </a:r>
          </a:p>
          <a:p>
            <a:pPr lvl="1">
              <a:buFont typeface="Courier New" pitchFamily="49" charset="0"/>
              <a:buChar char="o"/>
            </a:pPr>
            <a:endParaRPr lang="en-IN" sz="2400" dirty="0"/>
          </a:p>
          <a:p>
            <a:pPr lvl="1">
              <a:buFont typeface="Courier New" pitchFamily="49" charset="0"/>
              <a:buChar char="o"/>
            </a:pPr>
            <a:r>
              <a:rPr lang="en-IN" sz="2400" dirty="0" smtClean="0"/>
              <a:t>Noise</a:t>
            </a:r>
          </a:p>
          <a:p>
            <a:pPr lvl="1"/>
            <a:endParaRPr lang="en-IN" dirty="0" smtClean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5644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39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Magnification :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/>
              <a:t>	</a:t>
            </a:r>
            <a:r>
              <a:rPr lang="en-IN" dirty="0" smtClean="0"/>
              <a:t>It depends on the distance between source and 	object.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 lvl="1">
              <a:buFont typeface="Courier New" pitchFamily="49" charset="0"/>
              <a:buChar char="o"/>
            </a:pPr>
            <a:r>
              <a:rPr lang="en-IN" dirty="0"/>
              <a:t>	</a:t>
            </a:r>
            <a:r>
              <a:rPr lang="en-IN" dirty="0" smtClean="0"/>
              <a:t>If distance is more, less magnification and 	sharper image</a:t>
            </a:r>
          </a:p>
          <a:p>
            <a:pPr marL="0" indent="0">
              <a:buNone/>
            </a:pPr>
            <a:r>
              <a:rPr lang="en-IN" dirty="0"/>
              <a:t>	</a:t>
            </a:r>
            <a:endParaRPr lang="en-IN" dirty="0" smtClean="0"/>
          </a:p>
          <a:p>
            <a:pPr lvl="1">
              <a:buFont typeface="Courier New" pitchFamily="49" charset="0"/>
              <a:buChar char="o"/>
            </a:pPr>
            <a:r>
              <a:rPr lang="en-IN" dirty="0"/>
              <a:t>	</a:t>
            </a:r>
            <a:r>
              <a:rPr lang="en-IN" dirty="0" smtClean="0"/>
              <a:t>If distance is less, more magnification and more 	burr too.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Size Distortion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76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724400" y="5934075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3200">
              <a:latin typeface="Dragline BTN Dm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sachin rathi\Documents\Bluetooth Folder\2013-07-06 09.18.44.jpg"/>
          <p:cNvPicPr>
            <a:picLocks noGrp="1" noChangeAspect="1" noChangeArrowheads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8305" r="4202" b="11880"/>
          <a:stretch/>
        </p:blipFill>
        <p:spPr bwMode="auto">
          <a:xfrm>
            <a:off x="457200" y="752475"/>
            <a:ext cx="830777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Magnification Factor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dirty="0"/>
              <a:t>         </a:t>
            </a:r>
            <a:r>
              <a:rPr lang="en-US" sz="3200" u="sng" dirty="0"/>
              <a:t>source-to-image receptor distance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MF =       source-to-object distance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SOD difficult to measure </a:t>
            </a:r>
            <a:r>
              <a:rPr lang="en-US" dirty="0" smtClean="0"/>
              <a:t>accurately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*usually an estimated value</a:t>
            </a:r>
          </a:p>
          <a:p>
            <a:pPr marL="0" indent="0">
              <a:buNone/>
            </a:pPr>
            <a:r>
              <a:rPr lang="en-US" dirty="0" smtClean="0"/>
              <a:t>   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u="sng" dirty="0"/>
              <a:t>SID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MF =     SOD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Distortion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Depends on</a:t>
            </a:r>
            <a:r>
              <a:rPr lang="en-US" sz="3600" dirty="0" smtClean="0"/>
              <a:t>:</a:t>
            </a:r>
            <a:endParaRPr lang="en-US" sz="3600" dirty="0"/>
          </a:p>
          <a:p>
            <a:pPr>
              <a:buFont typeface="Courier New" pitchFamily="49" charset="0"/>
              <a:buChar char="o"/>
            </a:pPr>
            <a:r>
              <a:rPr lang="en-US" sz="3600" dirty="0"/>
              <a:t>Object thickness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/>
              <a:t>Object </a:t>
            </a:r>
            <a:r>
              <a:rPr lang="en-US" sz="3600" dirty="0" smtClean="0"/>
              <a:t>shape</a:t>
            </a:r>
            <a:endParaRPr lang="en-US" sz="3600" dirty="0"/>
          </a:p>
          <a:p>
            <a:pPr>
              <a:buFont typeface="Courier New" pitchFamily="49" charset="0"/>
              <a:buChar char="o"/>
            </a:pPr>
            <a:r>
              <a:rPr lang="en-US" sz="3600" dirty="0"/>
              <a:t>Object </a:t>
            </a:r>
            <a:r>
              <a:rPr lang="en-US" sz="3600" dirty="0" smtClean="0"/>
              <a:t>position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89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Thickness</a:t>
            </a:r>
            <a:br>
              <a:rPr lang="en-US" dirty="0"/>
            </a:b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Thick objects have more OID and are more distorted than thinner structures</a:t>
            </a:r>
          </a:p>
        </p:txBody>
      </p:sp>
      <p:pic>
        <p:nvPicPr>
          <p:cNvPr id="138245" name="Picture 5" descr="019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3819525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91600" cy="6742113"/>
          </a:xfrm>
          <a:ln/>
        </p:spPr>
      </p:pic>
    </p:spTree>
    <p:extLst>
      <p:ext uri="{BB962C8B-B14F-4D97-AF65-F5344CB8AC3E}">
        <p14:creationId xmlns:p14="http://schemas.microsoft.com/office/powerpoint/2010/main" val="21121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Position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If the object plane and the image plane are parallel, the image is not distorted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CR perpendicular </a:t>
            </a:r>
            <a:r>
              <a:rPr lang="en-US" dirty="0" smtClean="0"/>
              <a:t>to </a:t>
            </a:r>
            <a:r>
              <a:rPr lang="en-US" dirty="0"/>
              <a:t>the part</a:t>
            </a:r>
          </a:p>
        </p:txBody>
      </p:sp>
      <p:pic>
        <p:nvPicPr>
          <p:cNvPr id="139269" name="Picture 5" descr="019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743200"/>
            <a:ext cx="3238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 Distortion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Foreshortened = anatomy at an incline to the CR displays smaller than true size</a:t>
            </a:r>
          </a:p>
        </p:txBody>
      </p:sp>
      <p:pic>
        <p:nvPicPr>
          <p:cNvPr id="140293" name="Picture 5" descr="019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10609"/>
            <a:ext cx="3124200" cy="37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 Distortion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Elongation:  anatomy at an incline and lateral to the central axis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Could be </a:t>
            </a:r>
            <a:r>
              <a:rPr lang="en-US" dirty="0" smtClean="0"/>
              <a:t>foreshortened</a:t>
            </a:r>
          </a:p>
          <a:p>
            <a:pPr marL="411480" lvl="1" indent="0">
              <a:buNone/>
            </a:pPr>
            <a:r>
              <a:rPr lang="en-US" dirty="0" smtClean="0"/>
              <a:t>      </a:t>
            </a:r>
            <a:r>
              <a:rPr lang="en-US" dirty="0"/>
              <a:t>as </a:t>
            </a:r>
            <a:r>
              <a:rPr lang="en-US" dirty="0" smtClean="0"/>
              <a:t>well elongation</a:t>
            </a:r>
            <a:endParaRPr lang="en-US" dirty="0"/>
          </a:p>
          <a:p>
            <a:endParaRPr lang="en-US" dirty="0"/>
          </a:p>
        </p:txBody>
      </p:sp>
      <p:pic>
        <p:nvPicPr>
          <p:cNvPr id="144389" name="Picture 5" descr="019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2725"/>
            <a:ext cx="4067175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Position Distortion – Irregular Anatomy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Anatomy or objects can cause considerable distortion when imaged off the central axis</a:t>
            </a:r>
          </a:p>
        </p:txBody>
      </p:sp>
      <p:pic>
        <p:nvPicPr>
          <p:cNvPr id="146437" name="Picture 5" descr="0190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b="2589"/>
          <a:stretch/>
        </p:blipFill>
        <p:spPr bwMode="auto">
          <a:xfrm>
            <a:off x="4267200" y="3070225"/>
            <a:ext cx="436245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3992562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It is related to sharpness of image.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There are four factors responsible for blurring of image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Geometric in origin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Motion 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Screen blur</a:t>
            </a:r>
          </a:p>
          <a:p>
            <a:pPr lvl="1">
              <a:buFont typeface="Courier New" pitchFamily="49" charset="0"/>
              <a:buChar char="o"/>
            </a:pPr>
            <a:endParaRPr lang="en-IN" dirty="0"/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Object blur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30044"/>
          </a:xfrm>
        </p:spPr>
        <p:txBody>
          <a:bodyPr/>
          <a:lstStyle/>
          <a:p>
            <a:pPr algn="l"/>
            <a:r>
              <a:rPr lang="en-IN" dirty="0" smtClean="0"/>
              <a:t>1. Blur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85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“Noise</a:t>
            </a:r>
            <a:r>
              <a:rPr lang="en-US" dirty="0"/>
              <a:t>”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Borrowed from electrical engineering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Audio noise = hum or flutter heard from a stereo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Video noise = “snow” on a TV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Radiographic noise = random fluctuation on the OD of the image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Radiographic Noise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Four components: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Quantum mottle, Film </a:t>
            </a:r>
            <a:r>
              <a:rPr lang="en-US" dirty="0"/>
              <a:t>graininess, structure </a:t>
            </a:r>
            <a:r>
              <a:rPr lang="en-US" dirty="0" smtClean="0"/>
              <a:t>mottle </a:t>
            </a:r>
            <a:r>
              <a:rPr lang="en-US" dirty="0"/>
              <a:t>&amp; scatter radiation</a:t>
            </a:r>
          </a:p>
        </p:txBody>
      </p:sp>
      <p:pic>
        <p:nvPicPr>
          <p:cNvPr id="66565" name="Picture 5" descr="disturb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10000"/>
            <a:ext cx="20923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QUANTUM MOTTLE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09800"/>
            <a:ext cx="9144000" cy="5638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SzPct val="130000"/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Due to non-uniform intensity over the cross section of the x-ray beam as it leaves the tube port.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Hence it exposes different areas of film with different number of photons. </a:t>
            </a:r>
          </a:p>
          <a:p>
            <a:pPr eaLnBrk="1" hangingPunct="1">
              <a:buClr>
                <a:schemeClr val="tx1"/>
              </a:buClr>
              <a:buSzPct val="130000"/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In Slow screen film combination – more photons required for same density</a:t>
            </a:r>
          </a:p>
          <a:p>
            <a:pPr eaLnBrk="1" hangingPunct="1">
              <a:buClr>
                <a:schemeClr val="tx1"/>
              </a:buClr>
              <a:buSzPct val="130000"/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High speed screen film – smaller no of photons can provide the same over all density – Fewer photons reaching the image receptor can cause an undesirable fluctuation in image densities- mottled/grainy appearance.</a:t>
            </a:r>
          </a:p>
        </p:txBody>
      </p:sp>
    </p:spTree>
    <p:extLst>
      <p:ext uri="{BB962C8B-B14F-4D97-AF65-F5344CB8AC3E}">
        <p14:creationId xmlns:p14="http://schemas.microsoft.com/office/powerpoint/2010/main" val="309372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Mottle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An image produced with just a few x-rays will have more quantum mottle.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The use of very fast intensifying screens or not enough </a:t>
            </a:r>
            <a:r>
              <a:rPr lang="en-US" dirty="0" err="1"/>
              <a:t>mAs</a:t>
            </a:r>
            <a:r>
              <a:rPr lang="en-US" dirty="0"/>
              <a:t> or </a:t>
            </a:r>
            <a:r>
              <a:rPr lang="en-US" dirty="0" err="1"/>
              <a:t>kVp</a:t>
            </a:r>
            <a:r>
              <a:rPr lang="en-US" dirty="0"/>
              <a:t> will increase quantum mottle</a:t>
            </a:r>
          </a:p>
        </p:txBody>
      </p:sp>
    </p:spTree>
    <p:extLst>
      <p:ext uri="{BB962C8B-B14F-4D97-AF65-F5344CB8AC3E}">
        <p14:creationId xmlns:p14="http://schemas.microsoft.com/office/powerpoint/2010/main" val="37609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Radiographic Noise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Film graininess – distribution &amp; size of the silver halide grains in the emulsion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Structure mottle – </a:t>
            </a:r>
            <a:r>
              <a:rPr lang="en-US" dirty="0" smtClean="0"/>
              <a:t>uneven distribution of phosphor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Not </a:t>
            </a:r>
            <a:r>
              <a:rPr lang="en-US" dirty="0"/>
              <a:t>under the control of the technologist</a:t>
            </a:r>
          </a:p>
        </p:txBody>
      </p:sp>
    </p:spTree>
    <p:extLst>
      <p:ext uri="{BB962C8B-B14F-4D97-AF65-F5344CB8AC3E}">
        <p14:creationId xmlns:p14="http://schemas.microsoft.com/office/powerpoint/2010/main" val="26121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Noise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Speckled background on the </a:t>
            </a:r>
            <a:r>
              <a:rPr lang="en-US" dirty="0" smtClean="0"/>
              <a:t>image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/>
              <a:t>Caused </a:t>
            </a:r>
            <a:r>
              <a:rPr lang="en-US" dirty="0"/>
              <a:t>when fast screens and high </a:t>
            </a:r>
            <a:r>
              <a:rPr lang="en-US" dirty="0" err="1"/>
              <a:t>kVp</a:t>
            </a:r>
            <a:r>
              <a:rPr lang="en-US" dirty="0"/>
              <a:t> techniques are used. Noise reduces image </a:t>
            </a:r>
            <a:r>
              <a:rPr lang="en-US" dirty="0" smtClean="0"/>
              <a:t>contrast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The percentage of x-rays absorbed by the screen is the </a:t>
            </a:r>
            <a:r>
              <a:rPr lang="en-US" dirty="0">
                <a:solidFill>
                  <a:srgbClr val="CC0000"/>
                </a:solidFill>
              </a:rPr>
              <a:t>detective quantum efficiency (DQE</a:t>
            </a:r>
            <a:r>
              <a:rPr lang="en-US" dirty="0" smtClean="0">
                <a:solidFill>
                  <a:srgbClr val="CC0000"/>
                </a:solidFill>
              </a:rPr>
              <a:t>)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endParaRPr lang="en-US" dirty="0">
              <a:solidFill>
                <a:srgbClr val="CC0000"/>
              </a:solidFill>
            </a:endParaRP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The amount of light emitted for each x-ray absorbed is the </a:t>
            </a:r>
            <a:r>
              <a:rPr lang="en-US" dirty="0">
                <a:solidFill>
                  <a:srgbClr val="CC0000"/>
                </a:solidFill>
              </a:rPr>
              <a:t>conversion efficiency (CE)</a:t>
            </a:r>
          </a:p>
        </p:txBody>
      </p:sp>
    </p:spTree>
    <p:extLst>
      <p:ext uri="{BB962C8B-B14F-4D97-AF65-F5344CB8AC3E}">
        <p14:creationId xmlns:p14="http://schemas.microsoft.com/office/powerpoint/2010/main" val="2485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8610600" cy="6456363"/>
          </a:xfrm>
          <a:ln/>
        </p:spPr>
      </p:pic>
    </p:spTree>
    <p:extLst>
      <p:ext uri="{BB962C8B-B14F-4D97-AF65-F5344CB8AC3E}">
        <p14:creationId xmlns:p14="http://schemas.microsoft.com/office/powerpoint/2010/main" val="19193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7" y="1981200"/>
            <a:ext cx="7745505" cy="4495799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Removal scattered radiation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There are various devices to remove scattered radiation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Grid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Air Gap method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Aperture Diaphragm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Cones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Variable Aperture </a:t>
            </a:r>
            <a:r>
              <a:rPr lang="en-IN" dirty="0"/>
              <a:t>B</a:t>
            </a:r>
            <a:r>
              <a:rPr lang="en-IN" dirty="0" smtClean="0"/>
              <a:t>eam </a:t>
            </a:r>
            <a:r>
              <a:rPr lang="en-IN" dirty="0"/>
              <a:t>L</a:t>
            </a:r>
            <a:r>
              <a:rPr lang="en-IN" dirty="0" smtClean="0"/>
              <a:t>imiting Devices(Collimator)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Moving Slit radiograph</a:t>
            </a:r>
          </a:p>
          <a:p>
            <a:pPr lvl="1">
              <a:buFont typeface="Courier New" pitchFamily="49" charset="0"/>
              <a:buChar char="o"/>
            </a:pPr>
            <a:r>
              <a:rPr lang="en-IN" dirty="0" smtClean="0"/>
              <a:t>Anode Heel Effect</a:t>
            </a:r>
          </a:p>
          <a:p>
            <a:pPr marL="411480" lvl="1" indent="0"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600" dirty="0" smtClean="0"/>
              <a:t>Devices and Measures to Improve </a:t>
            </a:r>
            <a:r>
              <a:rPr lang="en-IN" sz="3600" dirty="0"/>
              <a:t>R</a:t>
            </a:r>
            <a:r>
              <a:rPr lang="en-IN" sz="3600" dirty="0" smtClean="0"/>
              <a:t>adiograph </a:t>
            </a:r>
            <a:r>
              <a:rPr lang="en-IN" sz="3600" dirty="0"/>
              <a:t>Q</a:t>
            </a:r>
            <a:r>
              <a:rPr lang="en-IN" sz="3600" dirty="0" smtClean="0"/>
              <a:t>uality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60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Grid is device made of thin lead</a:t>
            </a:r>
          </a:p>
          <a:p>
            <a:pPr marL="0" indent="0">
              <a:buNone/>
            </a:pPr>
            <a:r>
              <a:rPr lang="en-IN" dirty="0" smtClean="0"/>
              <a:t> strips closely placed separated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by radiolucent material.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Working of grid:</a:t>
            </a:r>
          </a:p>
          <a:p>
            <a:pPr marL="0" indent="0">
              <a:buNone/>
            </a:pPr>
            <a:r>
              <a:rPr lang="en-IN" dirty="0" smtClean="0"/>
              <a:t>Lead plates in grid absorb </a:t>
            </a:r>
          </a:p>
          <a:p>
            <a:pPr marL="0" indent="0">
              <a:buNone/>
            </a:pPr>
            <a:r>
              <a:rPr lang="en-IN" dirty="0" smtClean="0"/>
              <a:t>scattered X-rays and prevent </a:t>
            </a:r>
          </a:p>
          <a:p>
            <a:pPr marL="0" indent="0">
              <a:buNone/>
            </a:pPr>
            <a:r>
              <a:rPr lang="en-IN" dirty="0"/>
              <a:t>t</a:t>
            </a:r>
            <a:r>
              <a:rPr lang="en-IN" dirty="0" smtClean="0"/>
              <a:t>hem from reaching to film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Grids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21060"/>
          <a:stretch/>
        </p:blipFill>
        <p:spPr>
          <a:xfrm>
            <a:off x="5029200" y="2667000"/>
            <a:ext cx="391190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990601"/>
            <a:ext cx="7745505" cy="513556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IN" sz="3200" dirty="0" smtClean="0"/>
              <a:t>Types of Grid :</a:t>
            </a:r>
          </a:p>
          <a:p>
            <a:pPr>
              <a:buFont typeface="Courier New" pitchFamily="49" charset="0"/>
              <a:buChar char="o"/>
            </a:pPr>
            <a:endParaRPr lang="en-IN" sz="3200" dirty="0"/>
          </a:p>
          <a:p>
            <a:pPr lvl="1">
              <a:buFont typeface="Courier New" pitchFamily="49" charset="0"/>
              <a:buChar char="o"/>
            </a:pPr>
            <a:r>
              <a:rPr lang="en-IN" sz="3000" dirty="0" smtClean="0"/>
              <a:t>Stationary grid</a:t>
            </a:r>
          </a:p>
          <a:p>
            <a:pPr lvl="2">
              <a:buFont typeface="Courier New" pitchFamily="49" charset="0"/>
              <a:buChar char="o"/>
            </a:pPr>
            <a:r>
              <a:rPr lang="en-IN" sz="2800" dirty="0" smtClean="0"/>
              <a:t>Parallel or non focal grid</a:t>
            </a:r>
          </a:p>
          <a:p>
            <a:pPr lvl="2">
              <a:buFont typeface="Courier New" pitchFamily="49" charset="0"/>
              <a:buChar char="o"/>
            </a:pPr>
            <a:r>
              <a:rPr lang="en-IN" sz="2800" dirty="0" smtClean="0"/>
              <a:t>Focal grid</a:t>
            </a:r>
          </a:p>
          <a:p>
            <a:pPr lvl="1">
              <a:buFont typeface="Courier New" pitchFamily="49" charset="0"/>
              <a:buChar char="o"/>
            </a:pPr>
            <a:endParaRPr lang="en-IN" sz="3000" dirty="0"/>
          </a:p>
          <a:p>
            <a:pPr lvl="1">
              <a:buFont typeface="Courier New" pitchFamily="49" charset="0"/>
              <a:buChar char="o"/>
            </a:pPr>
            <a:r>
              <a:rPr lang="en-IN" sz="3000" dirty="0" smtClean="0"/>
              <a:t>Moving grid</a:t>
            </a:r>
            <a:endParaRPr lang="en-IN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5719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53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04999"/>
            <a:ext cx="7745505" cy="4221163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IN" sz="2800" dirty="0" smtClean="0"/>
              <a:t>It depends on three factors :</a:t>
            </a:r>
          </a:p>
          <a:p>
            <a:pPr lvl="1">
              <a:buFont typeface="Courier New" pitchFamily="49" charset="0"/>
              <a:buChar char="o"/>
            </a:pPr>
            <a:endParaRPr lang="en-IN" dirty="0" smtClean="0"/>
          </a:p>
          <a:p>
            <a:pPr lvl="2">
              <a:buFont typeface="Courier New" pitchFamily="49" charset="0"/>
              <a:buChar char="o"/>
            </a:pPr>
            <a:r>
              <a:rPr lang="en-IN" sz="2400" dirty="0" smtClean="0"/>
              <a:t>Effective focal spot size</a:t>
            </a:r>
          </a:p>
          <a:p>
            <a:pPr lvl="1">
              <a:buFont typeface="Courier New" pitchFamily="49" charset="0"/>
              <a:buChar char="o"/>
            </a:pPr>
            <a:endParaRPr lang="en-IN" sz="2400" dirty="0"/>
          </a:p>
          <a:p>
            <a:pPr lvl="2">
              <a:buFont typeface="Courier New" pitchFamily="49" charset="0"/>
              <a:buChar char="o"/>
            </a:pPr>
            <a:r>
              <a:rPr lang="en-IN" sz="2400" dirty="0" smtClean="0"/>
              <a:t>Source to image receptor distance</a:t>
            </a:r>
          </a:p>
          <a:p>
            <a:pPr lvl="1">
              <a:buFont typeface="Courier New" pitchFamily="49" charset="0"/>
              <a:buChar char="o"/>
            </a:pPr>
            <a:endParaRPr lang="en-IN" sz="2400" dirty="0"/>
          </a:p>
          <a:p>
            <a:pPr lvl="2">
              <a:buFont typeface="Courier New" pitchFamily="49" charset="0"/>
              <a:buChar char="o"/>
            </a:pPr>
            <a:r>
              <a:rPr lang="en-IN" sz="2400" dirty="0" smtClean="0"/>
              <a:t>Object to image receptor distance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25244"/>
          </a:xfrm>
        </p:spPr>
        <p:txBody>
          <a:bodyPr/>
          <a:lstStyle/>
          <a:p>
            <a:pPr algn="l"/>
            <a:r>
              <a:rPr lang="en-IN" sz="4400" dirty="0"/>
              <a:t>Geometric / Focal Spot Blur </a:t>
            </a:r>
            <a:r>
              <a:rPr lang="en-IN" dirty="0" smtClean="0"/>
              <a:t>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08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Air-Gap (Air Filtration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739" y="1981200"/>
            <a:ext cx="5280661" cy="52578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Principle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radiation scatters uniformly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decrease in scatter 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/>
              <a:t>air gap decreases angle of capture; increases angle of </a:t>
            </a:r>
            <a:r>
              <a:rPr lang="en-US" dirty="0" smtClean="0"/>
              <a:t>escape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air gap very effective in removing scatter originating closest to </a:t>
            </a:r>
            <a:r>
              <a:rPr lang="en-US" dirty="0" smtClean="0"/>
              <a:t>film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/>
              <a:t>increased 10% per cm </a:t>
            </a:r>
            <a:r>
              <a:rPr lang="en-US" dirty="0" smtClean="0"/>
              <a:t>gap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Magnification </a:t>
            </a:r>
            <a:r>
              <a:rPr lang="en-US" dirty="0"/>
              <a:t>results </a:t>
            </a:r>
            <a:r>
              <a:rPr lang="en-US" dirty="0" smtClean="0"/>
              <a:t>unless </a:t>
            </a:r>
            <a:r>
              <a:rPr lang="en-US" dirty="0"/>
              <a:t>SID is increased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4" t="25433" r="12482" b="18222"/>
          <a:stretch/>
        </p:blipFill>
        <p:spPr bwMode="auto">
          <a:xfrm>
            <a:off x="5509261" y="2438400"/>
            <a:ext cx="3586088" cy="315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3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"/>
          <a:stretch/>
        </p:blipFill>
        <p:spPr>
          <a:xfrm>
            <a:off x="1524000" y="2057400"/>
            <a:ext cx="5943600" cy="42853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4400" dirty="0" smtClean="0"/>
              <a:t>Air Gap method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7937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Beam </a:t>
            </a:r>
            <a:r>
              <a:rPr lang="en-US" dirty="0" smtClean="0"/>
              <a:t>restrictors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1534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Aperture </a:t>
            </a:r>
            <a:r>
              <a:rPr lang="en-US" sz="3200" dirty="0" smtClean="0"/>
              <a:t>Diaphragm</a:t>
            </a:r>
          </a:p>
          <a:p>
            <a:pPr marL="32004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Cones or Cylinders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Variable aperture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collimator</a:t>
            </a:r>
            <a:endParaRPr lang="en-US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/>
        </p:blipFill>
        <p:spPr bwMode="auto">
          <a:xfrm>
            <a:off x="5791200" y="1508600"/>
            <a:ext cx="3316287" cy="53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7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4264152" cy="44958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Fixed lead opening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Fixed image receptor size 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Constant </a:t>
            </a:r>
            <a:r>
              <a:rPr lang="en-US" dirty="0"/>
              <a:t>SID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Source-to-diaphragm distance = </a:t>
            </a:r>
            <a:r>
              <a:rPr lang="en-US" dirty="0" smtClean="0"/>
              <a:t>SDD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20913"/>
            <a:ext cx="426720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marL="514350" indent="-514350"/>
            <a:r>
              <a:rPr lang="en-US" dirty="0"/>
              <a:t>Aperture Diaphragm</a:t>
            </a:r>
          </a:p>
        </p:txBody>
      </p:sp>
    </p:spTree>
    <p:extLst>
      <p:ext uri="{BB962C8B-B14F-4D97-AF65-F5344CB8AC3E}">
        <p14:creationId xmlns:p14="http://schemas.microsoft.com/office/powerpoint/2010/main" val="31518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Cones and </a:t>
            </a:r>
            <a:r>
              <a:rPr lang="en-US" dirty="0" err="1" smtClean="0"/>
              <a:t>Cyclinder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651125"/>
            <a:ext cx="572452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895" y="2057400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/>
              <a:t>Are modifications of the aperture diaphragm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/>
              <a:t>Alignment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is one difficulty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when using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cones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6265" b="13936"/>
          <a:stretch/>
        </p:blipFill>
        <p:spPr>
          <a:xfrm>
            <a:off x="1262742" y="1676400"/>
            <a:ext cx="6966857" cy="49780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pPr algn="l"/>
            <a:r>
              <a:rPr lang="en-IN" sz="4400" dirty="0" smtClean="0"/>
              <a:t>Cones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38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 Aperture Collimator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4264152" cy="4953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The most common beam-restricting device is the light-localizing variable aperture collimator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The first part of the collimator serves to control off-focus radiation.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3225"/>
            <a:ext cx="41910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7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1" r="3873" b="28187"/>
          <a:stretch/>
        </p:blipFill>
        <p:spPr>
          <a:xfrm>
            <a:off x="2895600" y="2438400"/>
            <a:ext cx="3214914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4000" dirty="0" smtClean="0"/>
              <a:t>Variable aperture beam limiting devices (Collimator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93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Used in radiographing parts of body that differ greatly in thickness or density so as to record them with more uniform density on a single film.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Made of Aluminum or barium-plastic compounds.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" b="31704"/>
          <a:stretch/>
        </p:blipFill>
        <p:spPr>
          <a:xfrm>
            <a:off x="685800" y="1600200"/>
            <a:ext cx="7661564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25244"/>
          </a:xfrm>
        </p:spPr>
        <p:txBody>
          <a:bodyPr/>
          <a:lstStyle/>
          <a:p>
            <a:pPr algn="l"/>
            <a:r>
              <a:rPr lang="en-IN" sz="4400" dirty="0" smtClean="0"/>
              <a:t>Anode Heel effect </a:t>
            </a:r>
            <a:r>
              <a:rPr lang="en-IN" dirty="0" smtClean="0"/>
              <a:t>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62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2865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Area on the target bombarded by electron stream during X-ray production is called </a:t>
            </a:r>
            <a:r>
              <a:rPr lang="en-IN" b="1" dirty="0" smtClean="0"/>
              <a:t>focus</a:t>
            </a:r>
            <a:r>
              <a:rPr lang="en-IN" dirty="0" smtClean="0"/>
              <a:t> or </a:t>
            </a:r>
            <a:r>
              <a:rPr lang="en-IN" b="1" dirty="0" smtClean="0"/>
              <a:t>focal spot.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Smaller the focal spot better the recorded details and sharpness of image.</a:t>
            </a:r>
          </a:p>
          <a:p>
            <a:pPr>
              <a:buFont typeface="Courier New" pitchFamily="49" charset="0"/>
              <a:buChar char="o"/>
            </a:pPr>
            <a:endParaRPr lang="en-IN" dirty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Width of blur depend on the focal spot size with inverse relation.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r>
              <a:rPr lang="en-IN" dirty="0"/>
              <a:t> </a:t>
            </a:r>
            <a:r>
              <a:rPr lang="en-IN" dirty="0" smtClean="0"/>
              <a:t>focal spot size ranges from 0.3 to 2 mm.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Focal Spot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76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-287338" y="-1588"/>
            <a:ext cx="5670551" cy="8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                                     </a:t>
            </a:r>
            <a:r>
              <a:rPr lang="en-US" sz="3600">
                <a:solidFill>
                  <a:srgbClr val="D60093"/>
                </a:solidFill>
              </a:rPr>
              <a:t>SUMMARY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-5562600" y="838200"/>
            <a:ext cx="165147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                                                                                             RADIOGRAPHIC QUALITY                                                          </a:t>
            </a: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304800" y="2124075"/>
            <a:ext cx="19653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GEOMETRIC </a:t>
            </a:r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FACTORS</a:t>
            </a: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76200" y="3343275"/>
            <a:ext cx="230663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1.DISTORTION</a:t>
            </a:r>
          </a:p>
          <a:p>
            <a:pPr eaLnBrk="1" hangingPunct="1"/>
            <a:endParaRPr lang="en-US"/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-41275" y="4029075"/>
            <a:ext cx="3092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2. MAGNIFICATION </a:t>
            </a:r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0" y="4730750"/>
            <a:ext cx="12207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3. BLUR</a:t>
            </a:r>
          </a:p>
        </p:txBody>
      </p:sp>
      <p:sp>
        <p:nvSpPr>
          <p:cNvPr id="56328" name="Text Box 13"/>
          <p:cNvSpPr txBox="1">
            <a:spLocks noChangeArrowheads="1"/>
          </p:cNvSpPr>
          <p:nvPr/>
        </p:nvSpPr>
        <p:spPr bwMode="auto">
          <a:xfrm>
            <a:off x="3048000" y="2124075"/>
            <a:ext cx="28908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SUBJECT FACTORS</a:t>
            </a:r>
          </a:p>
        </p:txBody>
      </p:sp>
      <p:sp>
        <p:nvSpPr>
          <p:cNvPr id="56329" name="Text Box 14"/>
          <p:cNvSpPr txBox="1">
            <a:spLocks noChangeArrowheads="1"/>
          </p:cNvSpPr>
          <p:nvPr/>
        </p:nvSpPr>
        <p:spPr bwMode="auto">
          <a:xfrm>
            <a:off x="6445250" y="2057400"/>
            <a:ext cx="23177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FILM FACTORS</a:t>
            </a:r>
          </a:p>
        </p:txBody>
      </p:sp>
      <p:sp>
        <p:nvSpPr>
          <p:cNvPr id="56330" name="Line 17"/>
          <p:cNvSpPr>
            <a:spLocks noChangeShapeType="1"/>
          </p:cNvSpPr>
          <p:nvPr/>
        </p:nvSpPr>
        <p:spPr bwMode="auto">
          <a:xfrm>
            <a:off x="4267200" y="1447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8"/>
          <p:cNvSpPr>
            <a:spLocks noChangeShapeType="1"/>
          </p:cNvSpPr>
          <p:nvPr/>
        </p:nvSpPr>
        <p:spPr bwMode="auto">
          <a:xfrm flipH="1">
            <a:off x="1676400" y="14478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20"/>
          <p:cNvSpPr>
            <a:spLocks noChangeShapeType="1"/>
          </p:cNvSpPr>
          <p:nvPr/>
        </p:nvSpPr>
        <p:spPr bwMode="auto">
          <a:xfrm>
            <a:off x="6019800" y="1447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Text Box 21"/>
          <p:cNvSpPr txBox="1">
            <a:spLocks noChangeArrowheads="1"/>
          </p:cNvSpPr>
          <p:nvPr/>
        </p:nvSpPr>
        <p:spPr bwMode="auto">
          <a:xfrm>
            <a:off x="3163888" y="2886075"/>
            <a:ext cx="22129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1. CONTRAST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/>
              <a:t>THICKNESS</a:t>
            </a:r>
          </a:p>
        </p:txBody>
      </p:sp>
      <p:sp>
        <p:nvSpPr>
          <p:cNvPr id="56334" name="Text Box 22"/>
          <p:cNvSpPr txBox="1">
            <a:spLocks noChangeArrowheads="1"/>
          </p:cNvSpPr>
          <p:nvPr/>
        </p:nvSpPr>
        <p:spPr bwMode="auto">
          <a:xfrm>
            <a:off x="3184525" y="3876675"/>
            <a:ext cx="18446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/>
              <a:t>DENSITY</a:t>
            </a:r>
          </a:p>
        </p:txBody>
      </p:sp>
      <p:sp>
        <p:nvSpPr>
          <p:cNvPr id="56335" name="Text Box 23"/>
          <p:cNvSpPr txBox="1">
            <a:spLocks noChangeArrowheads="1"/>
          </p:cNvSpPr>
          <p:nvPr/>
        </p:nvSpPr>
        <p:spPr bwMode="auto">
          <a:xfrm>
            <a:off x="3200400" y="4343400"/>
            <a:ext cx="30035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/>
              <a:t>ATOMIC NUMBER</a:t>
            </a:r>
          </a:p>
        </p:txBody>
      </p:sp>
      <p:sp>
        <p:nvSpPr>
          <p:cNvPr id="56336" name="Text Box 24"/>
          <p:cNvSpPr txBox="1">
            <a:spLocks noChangeArrowheads="1"/>
          </p:cNvSpPr>
          <p:nvPr/>
        </p:nvSpPr>
        <p:spPr bwMode="auto">
          <a:xfrm>
            <a:off x="3338513" y="4876800"/>
            <a:ext cx="1766887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2. MOTION</a:t>
            </a:r>
          </a:p>
        </p:txBody>
      </p:sp>
      <p:sp>
        <p:nvSpPr>
          <p:cNvPr id="56337" name="Text Box 25"/>
          <p:cNvSpPr txBox="1">
            <a:spLocks noChangeArrowheads="1"/>
          </p:cNvSpPr>
          <p:nvPr/>
        </p:nvSpPr>
        <p:spPr bwMode="auto">
          <a:xfrm>
            <a:off x="6243638" y="2819400"/>
            <a:ext cx="299878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1.CHARACTERISTIC </a:t>
            </a:r>
          </a:p>
          <a:p>
            <a:pPr eaLnBrk="1" hangingPunct="1"/>
            <a:endParaRPr lang="en-US"/>
          </a:p>
        </p:txBody>
      </p:sp>
      <p:sp>
        <p:nvSpPr>
          <p:cNvPr id="56338" name="Text Box 26"/>
          <p:cNvSpPr txBox="1">
            <a:spLocks noChangeArrowheads="1"/>
          </p:cNvSpPr>
          <p:nvPr/>
        </p:nvSpPr>
        <p:spPr bwMode="auto">
          <a:xfrm>
            <a:off x="6248400" y="4654550"/>
            <a:ext cx="22653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2.PROCESSING</a:t>
            </a:r>
          </a:p>
        </p:txBody>
      </p:sp>
      <p:sp>
        <p:nvSpPr>
          <p:cNvPr id="56339" name="Text Box 27"/>
          <p:cNvSpPr txBox="1">
            <a:spLocks noChangeArrowheads="1"/>
          </p:cNvSpPr>
          <p:nvPr/>
        </p:nvSpPr>
        <p:spPr bwMode="auto">
          <a:xfrm>
            <a:off x="6553200" y="5029200"/>
            <a:ext cx="1295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/>
              <a:t>TIME</a:t>
            </a:r>
          </a:p>
          <a:p>
            <a:pPr eaLnBrk="1" hangingPunct="1"/>
            <a:endParaRPr lang="en-US"/>
          </a:p>
        </p:txBody>
      </p:sp>
      <p:sp>
        <p:nvSpPr>
          <p:cNvPr id="56340" name="Text Box 28"/>
          <p:cNvSpPr txBox="1">
            <a:spLocks noChangeArrowheads="1"/>
          </p:cNvSpPr>
          <p:nvPr/>
        </p:nvSpPr>
        <p:spPr bwMode="auto">
          <a:xfrm>
            <a:off x="6551613" y="5410200"/>
            <a:ext cx="2592387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/>
              <a:t>TEMPERATURE</a:t>
            </a:r>
          </a:p>
        </p:txBody>
      </p:sp>
      <p:sp>
        <p:nvSpPr>
          <p:cNvPr id="56341" name="Text Box 29"/>
          <p:cNvSpPr txBox="1">
            <a:spLocks noChangeArrowheads="1"/>
          </p:cNvSpPr>
          <p:nvPr/>
        </p:nvSpPr>
        <p:spPr bwMode="auto">
          <a:xfrm>
            <a:off x="6537325" y="3648075"/>
            <a:ext cx="18446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/>
              <a:t>DENSITY</a:t>
            </a:r>
          </a:p>
        </p:txBody>
      </p:sp>
      <p:sp>
        <p:nvSpPr>
          <p:cNvPr id="56342" name="Text Box 30"/>
          <p:cNvSpPr txBox="1">
            <a:spLocks noChangeArrowheads="1"/>
          </p:cNvSpPr>
          <p:nvPr/>
        </p:nvSpPr>
        <p:spPr bwMode="auto">
          <a:xfrm>
            <a:off x="6553200" y="4114800"/>
            <a:ext cx="21018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/>
              <a:t>CONTRAST</a:t>
            </a:r>
          </a:p>
        </p:txBody>
      </p:sp>
      <p:sp>
        <p:nvSpPr>
          <p:cNvPr id="56343" name="Text Box 31"/>
          <p:cNvSpPr txBox="1">
            <a:spLocks noChangeArrowheads="1"/>
          </p:cNvSpPr>
          <p:nvPr/>
        </p:nvSpPr>
        <p:spPr bwMode="auto">
          <a:xfrm>
            <a:off x="6986588" y="3206750"/>
            <a:ext cx="1090612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7663" indent="-347663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CURVE</a:t>
            </a:r>
          </a:p>
        </p:txBody>
      </p:sp>
    </p:spTree>
    <p:extLst>
      <p:ext uri="{BB962C8B-B14F-4D97-AF65-F5344CB8AC3E}">
        <p14:creationId xmlns:p14="http://schemas.microsoft.com/office/powerpoint/2010/main" val="15371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27238"/>
            <a:ext cx="7745505" cy="467836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Choosing machine with appropriate focal spot size (0.3 to 2 mm)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Proper adjustment of OID , SID and source to object distance.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Immobilisation of part to be radiograph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Use appropriate screen and film combination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Proper factors kV and mA.</a:t>
            </a:r>
          </a:p>
          <a:p>
            <a:pPr>
              <a:buFont typeface="Courier New" pitchFamily="49" charset="0"/>
              <a:buChar char="o"/>
            </a:pPr>
            <a:r>
              <a:rPr lang="en-IN" dirty="0"/>
              <a:t>Use of Anode heel </a:t>
            </a:r>
            <a:r>
              <a:rPr lang="en-IN" dirty="0" smtClean="0"/>
              <a:t>effect.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Proper positioning of part to be radiograph.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Keeping dark room dust free, lightproof and with proper illuminations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Cassette surface should be kept clean.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Maintaining film development  process.</a:t>
            </a:r>
          </a:p>
          <a:p>
            <a:pPr>
              <a:buFont typeface="Courier New" pitchFamily="49" charset="0"/>
              <a:buChar char="o"/>
            </a:pPr>
            <a:endParaRPr lang="en-IN" dirty="0" smtClean="0"/>
          </a:p>
          <a:p>
            <a:pPr>
              <a:buFont typeface="Courier New" pitchFamily="49" charset="0"/>
              <a:buChar char="o"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688490" y="381001"/>
            <a:ext cx="7756263" cy="923363"/>
          </a:xfrm>
        </p:spPr>
        <p:txBody>
          <a:bodyPr/>
          <a:lstStyle/>
          <a:p>
            <a:pPr algn="l"/>
            <a:r>
              <a:rPr lang="en-IN" sz="4400" dirty="0" smtClean="0"/>
              <a:t>Measures to Improve Radiographic Quality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2477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-76200" y="1476375"/>
            <a:ext cx="9429750" cy="2257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THANK YOU </a:t>
            </a: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sym typeface="Wingdings" panose="05000000000000000000" pitchFamily="2" charset="2"/>
              </a:rPr>
              <a:t>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fluence of focal 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7066" b="23334"/>
          <a:stretch>
            <a:fillRect/>
          </a:stretch>
        </p:blipFill>
        <p:spPr bwMode="auto">
          <a:xfrm>
            <a:off x="0" y="0"/>
            <a:ext cx="472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57" name="Group 45"/>
          <p:cNvGraphicFramePr>
            <a:graphicFrameLocks noGrp="1"/>
          </p:cNvGraphicFramePr>
          <p:nvPr/>
        </p:nvGraphicFramePr>
        <p:xfrm>
          <a:off x="0" y="5791200"/>
          <a:ext cx="3962400" cy="106680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</a:rPr>
                        <a:t>Large penumbra caused by wider focal spot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59" name="Group 47"/>
          <p:cNvGraphicFramePr>
            <a:graphicFrameLocks noGrp="1"/>
          </p:cNvGraphicFramePr>
          <p:nvPr/>
        </p:nvGraphicFramePr>
        <p:xfrm>
          <a:off x="4419600" y="5791200"/>
          <a:ext cx="4724400" cy="106680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mic Sans MS" pitchFamily="66" charset="0"/>
                        </a:rPr>
                        <a:t>Smaller penumbra caused by smaller focal spot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5" name="Picture 42" descr="influence of focal spot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r="3958" b="23334"/>
          <a:stretch>
            <a:fillRect/>
          </a:stretch>
        </p:blipFill>
        <p:spPr>
          <a:xfrm>
            <a:off x="4724400" y="0"/>
            <a:ext cx="44196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48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pPr algn="l"/>
            <a:r>
              <a:rPr lang="en-IN" sz="4000" dirty="0"/>
              <a:t>Source to </a:t>
            </a:r>
            <a:r>
              <a:rPr lang="en-IN" sz="4000" dirty="0" smtClean="0"/>
              <a:t>Image Receptor Distance (</a:t>
            </a:r>
            <a:r>
              <a:rPr lang="en-US" sz="4000" dirty="0" smtClean="0"/>
              <a:t>SID) :</a:t>
            </a:r>
            <a:endParaRPr lang="en-US" sz="400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Shine a flashlight on a 3-D object, shadow borders will appear “fuzzy”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	-On a radiograph called </a:t>
            </a:r>
            <a:r>
              <a:rPr lang="en-US" b="1" i="1" dirty="0">
                <a:solidFill>
                  <a:srgbClr val="CC0000"/>
                </a:solidFill>
              </a:rPr>
              <a:t>Penumbra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n-US" dirty="0" smtClean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/>
              <a:t>Penumbra </a:t>
            </a:r>
            <a:r>
              <a:rPr lang="en-US" dirty="0"/>
              <a:t>(fuzziness) obscures true border – </a:t>
            </a:r>
            <a:r>
              <a:rPr lang="en-US" b="1" i="1" dirty="0">
                <a:solidFill>
                  <a:srgbClr val="CC0000"/>
                </a:solidFill>
              </a:rPr>
              <a:t>umbra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n-US" dirty="0" smtClean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/>
              <a:t>Farther </a:t>
            </a:r>
            <a:r>
              <a:rPr lang="en-US" dirty="0"/>
              <a:t>the flashlight from object =  sharper borders.  Same with radiography.</a:t>
            </a:r>
          </a:p>
        </p:txBody>
      </p:sp>
    </p:spTree>
    <p:extLst>
      <p:ext uri="{BB962C8B-B14F-4D97-AF65-F5344CB8AC3E}">
        <p14:creationId xmlns:p14="http://schemas.microsoft.com/office/powerpoint/2010/main" val="7350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9" name="Picture 3" descr="06F08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11"/>
          <a:stretch/>
        </p:blipFill>
        <p:spPr bwMode="auto">
          <a:xfrm>
            <a:off x="0" y="152401"/>
            <a:ext cx="9144000" cy="64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2609</TotalTime>
  <Words>1690</Words>
  <Application>Microsoft Office PowerPoint</Application>
  <PresentationFormat>On-screen Show (4:3)</PresentationFormat>
  <Paragraphs>386</Paragraphs>
  <Slides>62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Hardcover</vt:lpstr>
      <vt:lpstr>Radiographic Quality</vt:lpstr>
      <vt:lpstr>Quality of Radiograph</vt:lpstr>
      <vt:lpstr>PowerPoint Presentation</vt:lpstr>
      <vt:lpstr>1. Blur</vt:lpstr>
      <vt:lpstr>Geometric / Focal Spot Blur :</vt:lpstr>
      <vt:lpstr>Focal Spot</vt:lpstr>
      <vt:lpstr>PowerPoint Presentation</vt:lpstr>
      <vt:lpstr>Source to Image Receptor Distance (SID) :</vt:lpstr>
      <vt:lpstr>PowerPoint Presentation</vt:lpstr>
      <vt:lpstr>Object to Image Receptor Distance (OID)</vt:lpstr>
      <vt:lpstr>PowerPoint Presentation</vt:lpstr>
      <vt:lpstr>PowerPoint Presentation</vt:lpstr>
      <vt:lpstr>Motion Blur</vt:lpstr>
      <vt:lpstr>Screen blur</vt:lpstr>
      <vt:lpstr>Object Blur</vt:lpstr>
      <vt:lpstr>2. Density </vt:lpstr>
      <vt:lpstr>PowerPoint Presentation</vt:lpstr>
      <vt:lpstr>PowerPoint Presentation</vt:lpstr>
      <vt:lpstr>Distance :</vt:lpstr>
      <vt:lpstr>PowerPoint Presentation</vt:lpstr>
      <vt:lpstr>Radiographic object :</vt:lpstr>
      <vt:lpstr>3. Contrast </vt:lpstr>
      <vt:lpstr>PowerPoint Presentation</vt:lpstr>
      <vt:lpstr>PowerPoint Presentation</vt:lpstr>
      <vt:lpstr>Subject Contrast:</vt:lpstr>
      <vt:lpstr>PowerPoint Presentation</vt:lpstr>
      <vt:lpstr>PowerPoint Presentation</vt:lpstr>
      <vt:lpstr>PowerPoint Presentation</vt:lpstr>
      <vt:lpstr>4. Distortion </vt:lpstr>
      <vt:lpstr>Size Distortion</vt:lpstr>
      <vt:lpstr>PowerPoint Presentation</vt:lpstr>
      <vt:lpstr>Magnification Factor</vt:lpstr>
      <vt:lpstr>Shape Distortion</vt:lpstr>
      <vt:lpstr>Object Thickness </vt:lpstr>
      <vt:lpstr>PowerPoint Presentation</vt:lpstr>
      <vt:lpstr>Object Position</vt:lpstr>
      <vt:lpstr>Position Distortion</vt:lpstr>
      <vt:lpstr>Position Distortion</vt:lpstr>
      <vt:lpstr>Position Distortion – Irregular Anatomy</vt:lpstr>
      <vt:lpstr>5. “Noise”</vt:lpstr>
      <vt:lpstr>Radiographic Noise</vt:lpstr>
      <vt:lpstr>QUANTUM MOTTLE</vt:lpstr>
      <vt:lpstr>Quantum Mottle</vt:lpstr>
      <vt:lpstr>Radiographic Noise</vt:lpstr>
      <vt:lpstr>Image Noise</vt:lpstr>
      <vt:lpstr>PowerPoint Presentation</vt:lpstr>
      <vt:lpstr>Devices and Measures to Improve Radiograph Quality</vt:lpstr>
      <vt:lpstr>Grids </vt:lpstr>
      <vt:lpstr>PowerPoint Presentation</vt:lpstr>
      <vt:lpstr>Air-Gap (Air Filtration)</vt:lpstr>
      <vt:lpstr>Air Gap method</vt:lpstr>
      <vt:lpstr>Beam restrictors</vt:lpstr>
      <vt:lpstr>Aperture Diaphragm</vt:lpstr>
      <vt:lpstr>Cones and Cyclinder</vt:lpstr>
      <vt:lpstr>Cones </vt:lpstr>
      <vt:lpstr>Variable Aperture Collimator</vt:lpstr>
      <vt:lpstr>Variable aperture beam limiting devices (Collimator)</vt:lpstr>
      <vt:lpstr>Filters</vt:lpstr>
      <vt:lpstr>Anode Heel effect :</vt:lpstr>
      <vt:lpstr>PowerPoint Presentation</vt:lpstr>
      <vt:lpstr>Measures to Improve Radiographic Quality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of Radiograph And Measures To Improve It</dc:title>
  <dc:creator>sachin rathi</dc:creator>
  <cp:lastModifiedBy>Dr. Ashok</cp:lastModifiedBy>
  <cp:revision>105</cp:revision>
  <dcterms:created xsi:type="dcterms:W3CDTF">2006-08-16T00:00:00Z</dcterms:created>
  <dcterms:modified xsi:type="dcterms:W3CDTF">2018-02-11T05:53:36Z</dcterms:modified>
</cp:coreProperties>
</file>