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6" r:id="rId2"/>
    <p:sldId id="274" r:id="rId3"/>
    <p:sldId id="285" r:id="rId4"/>
    <p:sldId id="276" r:id="rId5"/>
    <p:sldId id="284" r:id="rId6"/>
    <p:sldId id="278" r:id="rId7"/>
    <p:sldId id="291" r:id="rId8"/>
    <p:sldId id="292" r:id="rId9"/>
    <p:sldId id="279" r:id="rId10"/>
    <p:sldId id="290" r:id="rId11"/>
    <p:sldId id="295" r:id="rId12"/>
    <p:sldId id="282" r:id="rId13"/>
    <p:sldId id="288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64" autoAdjust="0"/>
  </p:normalViewPr>
  <p:slideViewPr>
    <p:cSldViewPr>
      <p:cViewPr varScale="1">
        <p:scale>
          <a:sx n="61" d="100"/>
          <a:sy n="61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E7774-37A3-45B9-A4AD-B51989F1389D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9ACAD-01C3-4021-BA70-E8FFFC017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9ACAD-01C3-4021-BA70-E8FFFC017F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8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Under guidance of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 BIKASH PARIDA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Asst. Prof.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+&#10;Hilar enlargement&#10;Unilateral hilar enlargement Bilateral hilar enlargement&#10;•Sarcoiosis&#10;•Silicosis&#10;Infection •TB •TB&#10;Neop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6962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5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MELORHEOSTOSIS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One </a:t>
            </a:r>
            <a:r>
              <a:rPr lang="en-US" sz="2400" dirty="0"/>
              <a:t>of a </a:t>
            </a:r>
            <a:r>
              <a:rPr lang="en-US" sz="2400" dirty="0" smtClean="0"/>
              <a:t>rare group </a:t>
            </a:r>
            <a:r>
              <a:rPr lang="en-US" sz="2400" dirty="0"/>
              <a:t>of </a:t>
            </a:r>
            <a:r>
              <a:rPr lang="en-US" sz="2400" dirty="0" err="1"/>
              <a:t>sclerosing</a:t>
            </a:r>
            <a:r>
              <a:rPr lang="en-US" sz="2400" dirty="0"/>
              <a:t> bone </a:t>
            </a:r>
            <a:r>
              <a:rPr lang="en-US" sz="2400" dirty="0" smtClean="0"/>
              <a:t>disorders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Produces </a:t>
            </a:r>
            <a:r>
              <a:rPr lang="en-US" sz="2400" dirty="0"/>
              <a:t>thickening of the </a:t>
            </a:r>
            <a:r>
              <a:rPr lang="en-US" sz="2400" dirty="0" err="1"/>
              <a:t>endosteum</a:t>
            </a:r>
            <a:r>
              <a:rPr lang="en-US" sz="2400" dirty="0"/>
              <a:t> and </a:t>
            </a:r>
            <a:r>
              <a:rPr lang="en-US" sz="2400" dirty="0" err="1" smtClean="0"/>
              <a:t>periosteum</a:t>
            </a:r>
            <a:r>
              <a:rPr lang="en-US" sz="2400" dirty="0"/>
              <a:t> </a:t>
            </a:r>
            <a:r>
              <a:rPr lang="en-US" sz="2400" dirty="0" smtClean="0"/>
              <a:t>and common in </a:t>
            </a:r>
            <a:r>
              <a:rPr lang="en-US" sz="2400" dirty="0"/>
              <a:t>lower </a:t>
            </a:r>
            <a:r>
              <a:rPr lang="en-US" sz="2400" dirty="0" smtClean="0"/>
              <a:t>extremities.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err="1" smtClean="0"/>
              <a:t>Monostotic</a:t>
            </a:r>
            <a:r>
              <a:rPr lang="en-US" sz="2400" dirty="0" smtClean="0"/>
              <a:t>, </a:t>
            </a:r>
            <a:r>
              <a:rPr lang="en-US" sz="2400" dirty="0" err="1" smtClean="0"/>
              <a:t>monomelic</a:t>
            </a:r>
            <a:r>
              <a:rPr lang="en-US" sz="2400" dirty="0" smtClean="0"/>
              <a:t> or </a:t>
            </a:r>
            <a:r>
              <a:rPr lang="en-US" sz="2400" dirty="0" err="1" smtClean="0"/>
              <a:t>polyostotic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Candle-wax </a:t>
            </a:r>
            <a:r>
              <a:rPr lang="en-US" sz="2400" dirty="0"/>
              <a:t>appearance (</a:t>
            </a:r>
            <a:r>
              <a:rPr lang="en-US" sz="2400" dirty="0" smtClean="0"/>
              <a:t>classic)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6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Osteopoikilosis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Uncommon </a:t>
            </a:r>
            <a:r>
              <a:rPr lang="en-US" sz="2400" dirty="0"/>
              <a:t>benign </a:t>
            </a:r>
            <a:r>
              <a:rPr lang="en-US" sz="2400" dirty="0" err="1"/>
              <a:t>sclerosing</a:t>
            </a:r>
            <a:r>
              <a:rPr lang="en-US" sz="2400" dirty="0"/>
              <a:t> bone dysplasia with an autosomal dominant </a:t>
            </a:r>
            <a:r>
              <a:rPr lang="en-US" sz="2400" dirty="0" smtClean="0"/>
              <a:t>inheritance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It is characterized by the presence of dense spots that are round, oval, or </a:t>
            </a:r>
            <a:r>
              <a:rPr lang="en-US" sz="2400" dirty="0" err="1"/>
              <a:t>lanceolate</a:t>
            </a:r>
            <a:r>
              <a:rPr lang="en-US" sz="2400" dirty="0"/>
              <a:t>, with their long axes parallel to the long axis of the bone. They are usually uniformly dense, and are grouped towards the end of long bones and pelvis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The skull, ribs, and vertebrae are usually spared. The patients may also have disseminated white spots on the skin called </a:t>
            </a:r>
            <a:r>
              <a:rPr lang="en-US" sz="2400" dirty="0" err="1"/>
              <a:t>dermatofibrosis</a:t>
            </a:r>
            <a:r>
              <a:rPr lang="en-US" sz="2400" dirty="0"/>
              <a:t> </a:t>
            </a:r>
            <a:r>
              <a:rPr lang="en-US" sz="2400" dirty="0" err="1"/>
              <a:t>lenticularis</a:t>
            </a:r>
            <a:r>
              <a:rPr lang="en-US" sz="2400" dirty="0"/>
              <a:t> </a:t>
            </a:r>
            <a:r>
              <a:rPr lang="en-US" sz="2400" dirty="0" err="1"/>
              <a:t>disseminata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43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Thimble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arkedly </a:t>
            </a:r>
            <a:r>
              <a:rPr lang="en-US" dirty="0"/>
              <a:t>contracted and small capacity urinary bladder, with diffuse asymmetric bladder wall thickening. Proximal </a:t>
            </a:r>
            <a:r>
              <a:rPr lang="en-US" dirty="0" err="1"/>
              <a:t>hydroureteronephrosis</a:t>
            </a:r>
            <a:r>
              <a:rPr lang="en-US" dirty="0"/>
              <a:t> is seen bilaterally.</a:t>
            </a:r>
          </a:p>
        </p:txBody>
      </p:sp>
    </p:spTree>
    <p:extLst>
      <p:ext uri="{BB962C8B-B14F-4D97-AF65-F5344CB8AC3E}">
        <p14:creationId xmlns:p14="http://schemas.microsoft.com/office/powerpoint/2010/main" val="6469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4384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Goudy Old Style" pitchFamily="18" charset="0"/>
              </a:rPr>
              <a:t>THANK YOU</a:t>
            </a:r>
            <a:endParaRPr lang="en-US" sz="5400" b="1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1"/>
            <a:ext cx="8229600" cy="52686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Users\Admin\Desktop\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170"/>
            <a:ext cx="8763000" cy="614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4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r. Ashok\Desktop\16989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2578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2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. Ashok\Desktop\0100-3984-rb-48-01-0060-gf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1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. Ashok\Desktop\pc93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99159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 Ashok\Desktop\IJU-24-376-g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467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858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AKA: Albers-</a:t>
            </a:r>
            <a:r>
              <a:rPr lang="en-US" sz="2400" i="1" dirty="0" err="1"/>
              <a:t>Schönberg</a:t>
            </a:r>
            <a:r>
              <a:rPr lang="en-US" sz="2400" i="1" dirty="0"/>
              <a:t> Disease = Marble Bone Disease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0"/>
            <a:ext cx="2804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/>
              <a:t>Osteopetrosis</a:t>
            </a:r>
            <a:endParaRPr lang="en-US" sz="3600" i="1" dirty="0"/>
          </a:p>
        </p:txBody>
      </p:sp>
      <p:sp>
        <p:nvSpPr>
          <p:cNvPr id="6" name="Rectangle 5"/>
          <p:cNvSpPr/>
          <p:nvPr/>
        </p:nvSpPr>
        <p:spPr>
          <a:xfrm>
            <a:off x="349827" y="1583353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Rare hereditary </a:t>
            </a:r>
            <a:r>
              <a:rPr lang="en-US" sz="2400" dirty="0" smtClean="0"/>
              <a:t>disorder with </a:t>
            </a:r>
            <a:r>
              <a:rPr lang="en-US" sz="2400" dirty="0"/>
              <a:t>defective osteoclast function and overgrowth of bone: which become thick, dense and </a:t>
            </a:r>
            <a:r>
              <a:rPr lang="en-US" sz="2400" dirty="0" smtClean="0"/>
              <a:t>sclerotic results in </a:t>
            </a:r>
            <a:r>
              <a:rPr lang="en-US" sz="2400" dirty="0"/>
              <a:t>brittle </a:t>
            </a:r>
            <a:r>
              <a:rPr lang="en-US" sz="2400" dirty="0" smtClean="0"/>
              <a:t>bones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andible </a:t>
            </a:r>
            <a:r>
              <a:rPr lang="en-US" sz="2400" dirty="0"/>
              <a:t>: </a:t>
            </a:r>
            <a:r>
              <a:rPr lang="en-US" sz="2400" dirty="0" smtClean="0"/>
              <a:t>triangular </a:t>
            </a:r>
            <a:r>
              <a:rPr lang="en-US" sz="2400" dirty="0"/>
              <a:t>opacity representing calcification within the secondary condylar cartilage ossification center.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Defective </a:t>
            </a:r>
            <a:r>
              <a:rPr lang="en-US" sz="2400" dirty="0"/>
              <a:t>dentition with incomplete enamel formation and </a:t>
            </a:r>
            <a:r>
              <a:rPr lang="en-US" sz="2400" dirty="0" err="1"/>
              <a:t>denatal</a:t>
            </a:r>
            <a:r>
              <a:rPr lang="en-US" sz="2400" dirty="0"/>
              <a:t> caries.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51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2973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poorly </a:t>
            </a:r>
            <a:r>
              <a:rPr lang="en-US" sz="2400" dirty="0" err="1"/>
              <a:t>pneumatized</a:t>
            </a:r>
            <a:r>
              <a:rPr lang="en-US" sz="2400" dirty="0"/>
              <a:t> </a:t>
            </a:r>
            <a:r>
              <a:rPr lang="en-US" sz="2400" dirty="0" err="1"/>
              <a:t>paranasal</a:t>
            </a:r>
            <a:r>
              <a:rPr lang="en-US" sz="2400" dirty="0"/>
              <a:t> sinuses (</a:t>
            </a:r>
            <a:r>
              <a:rPr lang="en-US" sz="2400" dirty="0" err="1"/>
              <a:t>ethmoid</a:t>
            </a:r>
            <a:r>
              <a:rPr lang="en-US" sz="2400" dirty="0"/>
              <a:t> sinuses least severely affected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Calvarium</a:t>
            </a:r>
            <a:r>
              <a:rPr lang="en-US" sz="2400" dirty="0" smtClean="0"/>
              <a:t> </a:t>
            </a:r>
            <a:r>
              <a:rPr lang="en-US" sz="2400" dirty="0"/>
              <a:t>: high-attenuation inner table, a broad, low-attenuation </a:t>
            </a:r>
            <a:r>
              <a:rPr lang="en-US" sz="2400" dirty="0" err="1"/>
              <a:t>diploic</a:t>
            </a:r>
            <a:r>
              <a:rPr lang="en-US" sz="2400" dirty="0"/>
              <a:t> space, and a less high-attenuation outer table 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Hair-on-end </a:t>
            </a:r>
            <a:r>
              <a:rPr lang="en-US" sz="2400" dirty="0"/>
              <a:t>appearance : areas of increased </a:t>
            </a:r>
            <a:r>
              <a:rPr lang="en-US" sz="2400" dirty="0" err="1"/>
              <a:t>haematopoietic</a:t>
            </a:r>
            <a:r>
              <a:rPr lang="en-US" sz="2400" dirty="0"/>
              <a:t> activity.</a:t>
            </a:r>
          </a:p>
          <a:p>
            <a:endParaRPr lang="en-US" sz="2400" dirty="0"/>
          </a:p>
        </p:txBody>
      </p:sp>
      <p:pic>
        <p:nvPicPr>
          <p:cNvPr id="5" name="Picture 4" descr="C:\Users\Admin\Desktop\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7200"/>
            <a:ext cx="2857500" cy="242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\Desktop\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3062287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+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001000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9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245</Words>
  <Application>Microsoft Office PowerPoint</Application>
  <PresentationFormat>On-screen Show (4:3)</PresentationFormat>
  <Paragraphs>30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SPOTTERS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MELORHEOSTOSIS</vt:lpstr>
      <vt:lpstr>Osteopoikilosis</vt:lpstr>
      <vt:lpstr>Thimble Bladder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Dr. Ashok</cp:lastModifiedBy>
  <cp:revision>51</cp:revision>
  <dcterms:created xsi:type="dcterms:W3CDTF">2006-08-16T00:00:00Z</dcterms:created>
  <dcterms:modified xsi:type="dcterms:W3CDTF">2018-02-11T06:24:31Z</dcterms:modified>
</cp:coreProperties>
</file>