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2322"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5/21/2018</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Trebuchet MS"/>
                <a:cs typeface="Trebuchet MS"/>
              </a:defRPr>
            </a:lvl1pPr>
          </a:lstStyle>
          <a:p>
            <a:pPr marL="25400">
              <a:lnSpc>
                <a:spcPct val="100000"/>
              </a:lnSpc>
              <a:spcBef>
                <a:spcPts val="30"/>
              </a:spcBef>
            </a:pPr>
            <a:fld id="{81D60167-4931-47E6-BA6A-407CBD079E47}" type="slidenum">
              <a:rPr dirty="0"/>
              <a:pPr marL="25400">
                <a:lnSpc>
                  <a:spcPct val="100000"/>
                </a:lnSpc>
                <a:spcBef>
                  <a:spcPts val="30"/>
                </a:spcBef>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u="sng">
                <a:solidFill>
                  <a:srgbClr val="17365D"/>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12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5/21/2018</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Trebuchet MS"/>
                <a:cs typeface="Trebuchet MS"/>
              </a:defRPr>
            </a:lvl1pPr>
          </a:lstStyle>
          <a:p>
            <a:pPr marL="25400">
              <a:lnSpc>
                <a:spcPct val="100000"/>
              </a:lnSpc>
              <a:spcBef>
                <a:spcPts val="30"/>
              </a:spcBef>
            </a:pPr>
            <a:fld id="{81D60167-4931-47E6-BA6A-407CBD079E47}" type="slidenum">
              <a:rPr dirty="0"/>
              <a:pPr marL="25400">
                <a:lnSpc>
                  <a:spcPct val="100000"/>
                </a:lnSpc>
                <a:spcBef>
                  <a:spcPts val="30"/>
                </a:spcBef>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u="sng">
                <a:solidFill>
                  <a:srgbClr val="17365D"/>
                </a:solidFill>
                <a:latin typeface="Times New Roman"/>
                <a:cs typeface="Times New Roman"/>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5/21/2018</a:t>
            </a:fld>
            <a:endParaRPr lang="en-US"/>
          </a:p>
        </p:txBody>
      </p:sp>
      <p:sp>
        <p:nvSpPr>
          <p:cNvPr id="7" name="Holder 7"/>
          <p:cNvSpPr>
            <a:spLocks noGrp="1"/>
          </p:cNvSpPr>
          <p:nvPr>
            <p:ph type="sldNum" sz="quarter" idx="7"/>
          </p:nvPr>
        </p:nvSpPr>
        <p:spPr/>
        <p:txBody>
          <a:bodyPr lIns="0" tIns="0" rIns="0" bIns="0"/>
          <a:lstStyle>
            <a:lvl1pPr>
              <a:defRPr sz="1100" b="0" i="0">
                <a:solidFill>
                  <a:schemeClr val="tx1"/>
                </a:solidFill>
                <a:latin typeface="Trebuchet MS"/>
                <a:cs typeface="Trebuchet MS"/>
              </a:defRPr>
            </a:lvl1pPr>
          </a:lstStyle>
          <a:p>
            <a:pPr marL="25400">
              <a:lnSpc>
                <a:spcPct val="100000"/>
              </a:lnSpc>
              <a:spcBef>
                <a:spcPts val="30"/>
              </a:spcBef>
            </a:pPr>
            <a:fld id="{81D60167-4931-47E6-BA6A-407CBD079E47}" type="slidenum">
              <a:rPr dirty="0"/>
              <a:pPr marL="25400">
                <a:lnSpc>
                  <a:spcPct val="100000"/>
                </a:lnSpc>
                <a:spcBef>
                  <a:spcPts val="30"/>
                </a:spcBef>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u="sng">
                <a:solidFill>
                  <a:srgbClr val="17365D"/>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5/21/2018</a:t>
            </a:fld>
            <a:endParaRPr lang="en-US"/>
          </a:p>
        </p:txBody>
      </p:sp>
      <p:sp>
        <p:nvSpPr>
          <p:cNvPr id="5" name="Holder 5"/>
          <p:cNvSpPr>
            <a:spLocks noGrp="1"/>
          </p:cNvSpPr>
          <p:nvPr>
            <p:ph type="sldNum" sz="quarter" idx="7"/>
          </p:nvPr>
        </p:nvSpPr>
        <p:spPr/>
        <p:txBody>
          <a:bodyPr lIns="0" tIns="0" rIns="0" bIns="0"/>
          <a:lstStyle>
            <a:lvl1pPr>
              <a:defRPr sz="1100" b="0" i="0">
                <a:solidFill>
                  <a:schemeClr val="tx1"/>
                </a:solidFill>
                <a:latin typeface="Trebuchet MS"/>
                <a:cs typeface="Trebuchet MS"/>
              </a:defRPr>
            </a:lvl1pPr>
          </a:lstStyle>
          <a:p>
            <a:pPr marL="25400">
              <a:lnSpc>
                <a:spcPct val="100000"/>
              </a:lnSpc>
              <a:spcBef>
                <a:spcPts val="30"/>
              </a:spcBef>
            </a:pPr>
            <a:fld id="{81D60167-4931-47E6-BA6A-407CBD079E47}" type="slidenum">
              <a:rPr dirty="0"/>
              <a:pPr marL="25400">
                <a:lnSpc>
                  <a:spcPct val="100000"/>
                </a:lnSpc>
                <a:spcBef>
                  <a:spcPts val="30"/>
                </a:spcBef>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5/21/2018</a:t>
            </a:fld>
            <a:endParaRPr lang="en-US"/>
          </a:p>
        </p:txBody>
      </p:sp>
      <p:sp>
        <p:nvSpPr>
          <p:cNvPr id="4" name="Holder 4"/>
          <p:cNvSpPr>
            <a:spLocks noGrp="1"/>
          </p:cNvSpPr>
          <p:nvPr>
            <p:ph type="sldNum" sz="quarter" idx="7"/>
          </p:nvPr>
        </p:nvSpPr>
        <p:spPr/>
        <p:txBody>
          <a:bodyPr lIns="0" tIns="0" rIns="0" bIns="0"/>
          <a:lstStyle>
            <a:lvl1pPr>
              <a:defRPr sz="1100" b="0" i="0">
                <a:solidFill>
                  <a:schemeClr val="tx1"/>
                </a:solidFill>
                <a:latin typeface="Trebuchet MS"/>
                <a:cs typeface="Trebuchet MS"/>
              </a:defRPr>
            </a:lvl1pPr>
          </a:lstStyle>
          <a:p>
            <a:pPr marL="25400">
              <a:lnSpc>
                <a:spcPct val="100000"/>
              </a:lnSpc>
              <a:spcBef>
                <a:spcPts val="30"/>
              </a:spcBef>
            </a:pPr>
            <a:fld id="{81D60167-4931-47E6-BA6A-407CBD079E47}" type="slidenum">
              <a:rPr dirty="0"/>
              <a:pPr marL="25400">
                <a:lnSpc>
                  <a:spcPct val="100000"/>
                </a:lnSpc>
                <a:spcBef>
                  <a:spcPts val="30"/>
                </a:spcBef>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07389" y="802640"/>
            <a:ext cx="6141720" cy="939800"/>
          </a:xfrm>
          <a:prstGeom prst="rect">
            <a:avLst/>
          </a:prstGeom>
        </p:spPr>
        <p:txBody>
          <a:bodyPr wrap="square" lIns="0" tIns="0" rIns="0" bIns="0">
            <a:spAutoFit/>
          </a:bodyPr>
          <a:lstStyle>
            <a:lvl1pPr>
              <a:defRPr sz="2600" b="0" i="0" u="sng">
                <a:solidFill>
                  <a:srgbClr val="17365D"/>
                </a:solidFill>
                <a:latin typeface="Times New Roman"/>
                <a:cs typeface="Times New Roman"/>
              </a:defRPr>
            </a:lvl1pPr>
          </a:lstStyle>
          <a:p>
            <a:endParaRPr/>
          </a:p>
        </p:txBody>
      </p:sp>
      <p:sp>
        <p:nvSpPr>
          <p:cNvPr id="3" name="Holder 3"/>
          <p:cNvSpPr>
            <a:spLocks noGrp="1"/>
          </p:cNvSpPr>
          <p:nvPr>
            <p:ph type="body" idx="1"/>
          </p:nvPr>
        </p:nvSpPr>
        <p:spPr>
          <a:xfrm>
            <a:off x="702945" y="1778000"/>
            <a:ext cx="6150609" cy="6951980"/>
          </a:xfrm>
          <a:prstGeom prst="rect">
            <a:avLst/>
          </a:prstGeom>
        </p:spPr>
        <p:txBody>
          <a:bodyPr wrap="square" lIns="0" tIns="0" rIns="0" bIns="0">
            <a:spAutoFit/>
          </a:bodyPr>
          <a:lstStyle>
            <a:lvl1pPr>
              <a:defRPr sz="1200" b="1" i="0">
                <a:solidFill>
                  <a:schemeClr val="tx1"/>
                </a:solidFill>
                <a:latin typeface="Arial"/>
                <a:cs typeface="Arial"/>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5/21/2018</a:t>
            </a:fld>
            <a:endParaRPr lang="en-US"/>
          </a:p>
        </p:txBody>
      </p:sp>
      <p:sp>
        <p:nvSpPr>
          <p:cNvPr id="6" name="Holder 6"/>
          <p:cNvSpPr>
            <a:spLocks noGrp="1"/>
          </p:cNvSpPr>
          <p:nvPr>
            <p:ph type="sldNum" sz="quarter" idx="7"/>
          </p:nvPr>
        </p:nvSpPr>
        <p:spPr>
          <a:xfrm>
            <a:off x="3644900" y="9914526"/>
            <a:ext cx="271145" cy="187959"/>
          </a:xfrm>
          <a:prstGeom prst="rect">
            <a:avLst/>
          </a:prstGeom>
        </p:spPr>
        <p:txBody>
          <a:bodyPr wrap="square" lIns="0" tIns="0" rIns="0" bIns="0">
            <a:spAutoFit/>
          </a:bodyPr>
          <a:lstStyle>
            <a:lvl1pPr>
              <a:defRPr sz="1100" b="0" i="0">
                <a:solidFill>
                  <a:schemeClr val="tx1"/>
                </a:solidFill>
                <a:latin typeface="Trebuchet MS"/>
                <a:cs typeface="Trebuchet MS"/>
              </a:defRPr>
            </a:lvl1pPr>
          </a:lstStyle>
          <a:p>
            <a:pPr marL="25400">
              <a:lnSpc>
                <a:spcPct val="100000"/>
              </a:lnSpc>
              <a:spcBef>
                <a:spcPts val="30"/>
              </a:spcBef>
            </a:pPr>
            <a:fld id="{81D60167-4931-47E6-BA6A-407CBD079E47}" type="slidenum">
              <a:rPr dirty="0"/>
              <a:pPr marL="25400">
                <a:lnSpc>
                  <a:spcPct val="100000"/>
                </a:lnSpc>
                <a:spcBef>
                  <a:spcPts val="30"/>
                </a:spcBef>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5.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390" y="863600"/>
            <a:ext cx="6141720" cy="1094740"/>
          </a:xfrm>
          <a:prstGeom prst="rect">
            <a:avLst/>
          </a:prstGeom>
        </p:spPr>
        <p:txBody>
          <a:bodyPr vert="horz" wrap="square" lIns="0" tIns="12700" rIns="0" bIns="0" rtlCol="0">
            <a:spAutoFit/>
          </a:bodyPr>
          <a:lstStyle/>
          <a:p>
            <a:pPr marL="12700">
              <a:lnSpc>
                <a:spcPct val="100000"/>
              </a:lnSpc>
              <a:spcBef>
                <a:spcPts val="100"/>
              </a:spcBef>
              <a:tabLst>
                <a:tab pos="2060575" algn="l"/>
                <a:tab pos="6128385" algn="l"/>
              </a:tabLst>
            </a:pPr>
            <a:r>
              <a:rPr sz="2600" u="sng" dirty="0">
                <a:solidFill>
                  <a:srgbClr val="17365D"/>
                </a:solidFill>
                <a:uFill>
                  <a:solidFill>
                    <a:srgbClr val="4F81BD"/>
                  </a:solidFill>
                </a:uFill>
                <a:latin typeface="Times New Roman"/>
                <a:cs typeface="Times New Roman"/>
              </a:rPr>
              <a:t> 	</a:t>
            </a:r>
            <a:r>
              <a:rPr sz="2600" u="sng" spc="15" dirty="0">
                <a:solidFill>
                  <a:srgbClr val="17365D"/>
                </a:solidFill>
                <a:uFill>
                  <a:solidFill>
                    <a:srgbClr val="4F81BD"/>
                  </a:solidFill>
                </a:uFill>
                <a:latin typeface="Times New Roman"/>
                <a:cs typeface="Times New Roman"/>
              </a:rPr>
              <a:t>Question</a:t>
            </a:r>
            <a:r>
              <a:rPr sz="2600" u="sng" spc="-15" dirty="0">
                <a:solidFill>
                  <a:srgbClr val="17365D"/>
                </a:solidFill>
                <a:uFill>
                  <a:solidFill>
                    <a:srgbClr val="4F81BD"/>
                  </a:solidFill>
                </a:uFill>
                <a:latin typeface="Times New Roman"/>
                <a:cs typeface="Times New Roman"/>
              </a:rPr>
              <a:t> </a:t>
            </a:r>
            <a:r>
              <a:rPr sz="2600" u="sng" spc="15" dirty="0">
                <a:solidFill>
                  <a:srgbClr val="17365D"/>
                </a:solidFill>
                <a:uFill>
                  <a:solidFill>
                    <a:srgbClr val="4F81BD"/>
                  </a:solidFill>
                </a:uFill>
                <a:latin typeface="Times New Roman"/>
                <a:cs typeface="Times New Roman"/>
              </a:rPr>
              <a:t>Bank	</a:t>
            </a:r>
            <a:endParaRPr sz="2600">
              <a:latin typeface="Times New Roman"/>
              <a:cs typeface="Times New Roman"/>
            </a:endParaRPr>
          </a:p>
          <a:p>
            <a:pPr marL="12700">
              <a:lnSpc>
                <a:spcPct val="100000"/>
              </a:lnSpc>
              <a:spcBef>
                <a:spcPts val="2180"/>
              </a:spcBef>
              <a:tabLst>
                <a:tab pos="1374775" algn="l"/>
                <a:tab pos="6128385" algn="l"/>
              </a:tabLst>
            </a:pPr>
            <a:r>
              <a:rPr sz="2600" u="sng" dirty="0">
                <a:solidFill>
                  <a:srgbClr val="17365D"/>
                </a:solidFill>
                <a:uFill>
                  <a:solidFill>
                    <a:srgbClr val="4F81BD"/>
                  </a:solidFill>
                </a:uFill>
                <a:latin typeface="Times New Roman"/>
                <a:cs typeface="Times New Roman"/>
              </a:rPr>
              <a:t> 	</a:t>
            </a:r>
            <a:r>
              <a:rPr sz="2600" u="sng" spc="20" dirty="0">
                <a:solidFill>
                  <a:srgbClr val="17365D"/>
                </a:solidFill>
                <a:uFill>
                  <a:solidFill>
                    <a:srgbClr val="4F81BD"/>
                  </a:solidFill>
                </a:uFill>
                <a:latin typeface="Times New Roman"/>
                <a:cs typeface="Times New Roman"/>
              </a:rPr>
              <a:t>RADIO </a:t>
            </a:r>
            <a:r>
              <a:rPr sz="2600" u="sng" dirty="0">
                <a:solidFill>
                  <a:srgbClr val="17365D"/>
                </a:solidFill>
                <a:uFill>
                  <a:solidFill>
                    <a:srgbClr val="4F81BD"/>
                  </a:solidFill>
                </a:uFill>
                <a:latin typeface="Times New Roman"/>
                <a:cs typeface="Times New Roman"/>
              </a:rPr>
              <a:t>-</a:t>
            </a:r>
            <a:r>
              <a:rPr sz="2600" u="sng" spc="5" dirty="0">
                <a:solidFill>
                  <a:srgbClr val="17365D"/>
                </a:solidFill>
                <a:uFill>
                  <a:solidFill>
                    <a:srgbClr val="4F81BD"/>
                  </a:solidFill>
                </a:uFill>
                <a:latin typeface="Times New Roman"/>
                <a:cs typeface="Times New Roman"/>
              </a:rPr>
              <a:t> </a:t>
            </a:r>
            <a:r>
              <a:rPr sz="2600" u="sng" spc="15" dirty="0">
                <a:solidFill>
                  <a:srgbClr val="17365D"/>
                </a:solidFill>
                <a:uFill>
                  <a:solidFill>
                    <a:srgbClr val="4F81BD"/>
                  </a:solidFill>
                </a:uFill>
                <a:latin typeface="Times New Roman"/>
                <a:cs typeface="Times New Roman"/>
              </a:rPr>
              <a:t>DIAGONOSIS	</a:t>
            </a:r>
            <a:endParaRPr sz="2600">
              <a:latin typeface="Times New Roman"/>
              <a:cs typeface="Times New Roman"/>
            </a:endParaRPr>
          </a:p>
        </p:txBody>
      </p:sp>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a:t>
            </a:fld>
            <a:endParaRPr dirty="0"/>
          </a:p>
        </p:txBody>
      </p:sp>
      <p:sp>
        <p:nvSpPr>
          <p:cNvPr id="4" name="TextBox 3"/>
          <p:cNvSpPr txBox="1"/>
          <p:nvPr/>
        </p:nvSpPr>
        <p:spPr>
          <a:xfrm>
            <a:off x="4867275" y="4965700"/>
            <a:ext cx="5378450" cy="1477328"/>
          </a:xfrm>
          <a:prstGeom prst="rect">
            <a:avLst/>
          </a:prstGeom>
          <a:noFill/>
        </p:spPr>
        <p:txBody>
          <a:bodyPr wrap="square" rtlCol="0">
            <a:spAutoFit/>
          </a:bodyPr>
          <a:lstStyle/>
          <a:p>
            <a:r>
              <a:rPr lang="en-IN" sz="3000" dirty="0" smtClean="0">
                <a:solidFill>
                  <a:schemeClr val="accent6">
                    <a:lumMod val="50000"/>
                  </a:schemeClr>
                </a:solidFill>
              </a:rPr>
              <a:t>Author-</a:t>
            </a:r>
          </a:p>
          <a:p>
            <a:r>
              <a:rPr lang="en-IN" sz="3000" dirty="0" smtClean="0">
                <a:solidFill>
                  <a:schemeClr val="accent6">
                    <a:lumMod val="50000"/>
                  </a:schemeClr>
                </a:solidFill>
              </a:rPr>
              <a:t>Dr </a:t>
            </a:r>
            <a:r>
              <a:rPr lang="en-IN" sz="3000" dirty="0" err="1" smtClean="0">
                <a:solidFill>
                  <a:schemeClr val="accent6">
                    <a:lumMod val="50000"/>
                  </a:schemeClr>
                </a:solidFill>
              </a:rPr>
              <a:t>Aditi</a:t>
            </a:r>
            <a:r>
              <a:rPr lang="en-IN" sz="3000" dirty="0" smtClean="0">
                <a:solidFill>
                  <a:schemeClr val="accent6">
                    <a:lumMod val="50000"/>
                  </a:schemeClr>
                </a:solidFill>
              </a:rPr>
              <a:t> Shah</a:t>
            </a:r>
          </a:p>
          <a:p>
            <a:r>
              <a:rPr lang="en-IN" sz="3000" dirty="0" smtClean="0">
                <a:solidFill>
                  <a:schemeClr val="accent6">
                    <a:lumMod val="50000"/>
                  </a:schemeClr>
                </a:solidFill>
              </a:rPr>
              <a:t>BJMC </a:t>
            </a:r>
            <a:r>
              <a:rPr lang="en-IN" sz="3000" dirty="0" err="1" smtClean="0">
                <a:solidFill>
                  <a:schemeClr val="accent6">
                    <a:lumMod val="50000"/>
                  </a:schemeClr>
                </a:solidFill>
              </a:rPr>
              <a:t>pune</a:t>
            </a:r>
            <a:endParaRPr lang="en-IN" sz="3000" dirty="0">
              <a:solidFill>
                <a:schemeClr val="accent6">
                  <a:lumMod val="50000"/>
                </a:schemeClr>
              </a:solidFill>
            </a:endParaRPr>
          </a:p>
        </p:txBody>
      </p:sp>
      <p:sp>
        <p:nvSpPr>
          <p:cNvPr id="5" name="TextBox 4"/>
          <p:cNvSpPr txBox="1"/>
          <p:nvPr/>
        </p:nvSpPr>
        <p:spPr>
          <a:xfrm>
            <a:off x="577850" y="2222500"/>
            <a:ext cx="6629400" cy="2862322"/>
          </a:xfrm>
          <a:prstGeom prst="rect">
            <a:avLst/>
          </a:prstGeom>
          <a:noFill/>
        </p:spPr>
        <p:txBody>
          <a:bodyPr wrap="square" rtlCol="0">
            <a:spAutoFit/>
          </a:bodyPr>
          <a:lstStyle/>
          <a:p>
            <a:r>
              <a:rPr lang="en-IN" sz="3000" dirty="0" smtClean="0">
                <a:solidFill>
                  <a:srgbClr val="0070C0"/>
                </a:solidFill>
              </a:rPr>
              <a:t>MD AND DMRD SYSTEM WISE</a:t>
            </a:r>
          </a:p>
          <a:p>
            <a:r>
              <a:rPr lang="en-IN" sz="3000" dirty="0" smtClean="0">
                <a:solidFill>
                  <a:srgbClr val="0070C0"/>
                </a:solidFill>
              </a:rPr>
              <a:t>QUESTION PAPERS OF  MAHARASHTRA UNIVERSITY OF HEALTH   SCIENCES, NASHIK.</a:t>
            </a:r>
          </a:p>
          <a:p>
            <a:endParaRPr lang="en-IN" sz="3000" dirty="0"/>
          </a:p>
          <a:p>
            <a:endParaRPr lang="en-IN" sz="3000" dirty="0"/>
          </a:p>
        </p:txBody>
      </p:sp>
      <p:pic>
        <p:nvPicPr>
          <p:cNvPr id="6" name="Picture 5" descr="logo.jpg"/>
          <p:cNvPicPr>
            <a:picLocks noChangeAspect="1"/>
          </p:cNvPicPr>
          <p:nvPr/>
        </p:nvPicPr>
        <p:blipFill>
          <a:blip r:embed="rId2"/>
          <a:stretch>
            <a:fillRect/>
          </a:stretch>
        </p:blipFill>
        <p:spPr>
          <a:xfrm>
            <a:off x="349250" y="4660900"/>
            <a:ext cx="1905000" cy="1905000"/>
          </a:xfrm>
          <a:prstGeom prst="rect">
            <a:avLst/>
          </a:prstGeom>
        </p:spPr>
      </p:pic>
      <p:sp>
        <p:nvSpPr>
          <p:cNvPr id="8" name="TextBox 7"/>
          <p:cNvSpPr txBox="1"/>
          <p:nvPr/>
        </p:nvSpPr>
        <p:spPr>
          <a:xfrm>
            <a:off x="1187450" y="8318500"/>
            <a:ext cx="7054850" cy="707886"/>
          </a:xfrm>
          <a:prstGeom prst="rect">
            <a:avLst/>
          </a:prstGeom>
          <a:noFill/>
        </p:spPr>
        <p:txBody>
          <a:bodyPr wrap="square" rtlCol="0">
            <a:spAutoFit/>
          </a:bodyPr>
          <a:lstStyle/>
          <a:p>
            <a:r>
              <a:rPr lang="en-IN" sz="2000" dirty="0" smtClean="0"/>
              <a:t>DOWNLOAD SOFT COPY AT  </a:t>
            </a:r>
            <a:r>
              <a:rPr lang="en-IN" sz="2000" b="1" dirty="0" smtClean="0">
                <a:solidFill>
                  <a:srgbClr val="FF0000"/>
                </a:solidFill>
              </a:rPr>
              <a:t>RADIOLOKSABHA.COM</a:t>
            </a:r>
          </a:p>
          <a:p>
            <a:endParaRPr lang="en-IN" sz="2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a:t>
            </a:fld>
            <a:endParaRPr dirty="0"/>
          </a:p>
        </p:txBody>
      </p:sp>
      <p:sp>
        <p:nvSpPr>
          <p:cNvPr id="2" name="object 2"/>
          <p:cNvSpPr txBox="1"/>
          <p:nvPr/>
        </p:nvSpPr>
        <p:spPr>
          <a:xfrm>
            <a:off x="939800" y="855980"/>
            <a:ext cx="5913755" cy="8597900"/>
          </a:xfrm>
          <a:prstGeom prst="rect">
            <a:avLst/>
          </a:prstGeom>
        </p:spPr>
        <p:txBody>
          <a:bodyPr vert="horz" wrap="square" lIns="0" tIns="12700" rIns="0" bIns="0" rtlCol="0">
            <a:spAutoFit/>
          </a:bodyPr>
          <a:lstStyle/>
          <a:p>
            <a:pPr marL="241300" marR="5080">
              <a:lnSpc>
                <a:spcPct val="118100"/>
              </a:lnSpc>
              <a:spcBef>
                <a:spcPts val="100"/>
              </a:spcBef>
            </a:pPr>
            <a:r>
              <a:rPr sz="1200" dirty="0">
                <a:latin typeface="Arial"/>
                <a:cs typeface="Arial"/>
              </a:rPr>
              <a:t>brief features which are useful in </a:t>
            </a:r>
            <a:r>
              <a:rPr sz="1200" spc="-5" dirty="0">
                <a:latin typeface="Arial"/>
                <a:cs typeface="Arial"/>
              </a:rPr>
              <a:t>differentiating Hodgkin’s </a:t>
            </a:r>
            <a:r>
              <a:rPr sz="1200" dirty="0">
                <a:latin typeface="Arial"/>
                <a:cs typeface="Arial"/>
              </a:rPr>
              <a:t>disease and non-  </a:t>
            </a:r>
            <a:r>
              <a:rPr sz="1200" spc="-5" dirty="0">
                <a:latin typeface="Arial"/>
                <a:cs typeface="Arial"/>
              </a:rPr>
              <a:t>Hodgkin’s </a:t>
            </a:r>
            <a:r>
              <a:rPr sz="1200" dirty="0">
                <a:latin typeface="Arial"/>
                <a:cs typeface="Arial"/>
              </a:rPr>
              <a:t>lymphoma. [2+6+2 June</a:t>
            </a:r>
            <a:r>
              <a:rPr sz="1200" spc="-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4599"/>
              </a:lnSpc>
              <a:spcBef>
                <a:spcPts val="1050"/>
              </a:spcBef>
              <a:buAutoNum type="arabicPeriod" startAt="40"/>
              <a:tabLst>
                <a:tab pos="241300" algn="l"/>
              </a:tabLst>
            </a:pPr>
            <a:r>
              <a:rPr sz="1200" dirty="0">
                <a:latin typeface="Arial"/>
                <a:cs typeface="Arial"/>
              </a:rPr>
              <a:t>Describe the radiological anatomy of diaphragm. Enumerate various types of  diaphragmatic hernias. Discuss the imaging findings in any two hernias which can  be seen in a 40 yr old patient. [3+1+3+3 June</a:t>
            </a:r>
            <a:r>
              <a:rPr sz="1200" spc="-2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1100"/>
              </a:lnSpc>
              <a:spcBef>
                <a:spcPts val="1100"/>
              </a:spcBef>
              <a:buAutoNum type="arabicPeriod" startAt="40"/>
              <a:tabLst>
                <a:tab pos="241300" algn="l"/>
              </a:tabLst>
            </a:pPr>
            <a:r>
              <a:rPr sz="1200" dirty="0">
                <a:latin typeface="Arial"/>
                <a:cs typeface="Arial"/>
              </a:rPr>
              <a:t>Enumerate causes of </a:t>
            </a:r>
            <a:r>
              <a:rPr sz="1200" spc="-5" dirty="0">
                <a:latin typeface="Arial"/>
                <a:cs typeface="Arial"/>
              </a:rPr>
              <a:t>cystic mediastinal </a:t>
            </a:r>
            <a:r>
              <a:rPr sz="1200" dirty="0">
                <a:latin typeface="Arial"/>
                <a:cs typeface="Arial"/>
              </a:rPr>
              <a:t>lesions. Describe imaging features of any  2 conditions. [2+4+4 Dec</a:t>
            </a:r>
            <a:r>
              <a:rPr sz="1200" spc="-1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994"/>
              </a:spcBef>
              <a:buAutoNum type="arabicPeriod" startAt="40"/>
              <a:tabLst>
                <a:tab pos="241300" algn="l"/>
              </a:tabLst>
            </a:pPr>
            <a:r>
              <a:rPr sz="1200" dirty="0">
                <a:latin typeface="Arial"/>
                <a:cs typeface="Arial"/>
              </a:rPr>
              <a:t>a) </a:t>
            </a:r>
            <a:r>
              <a:rPr sz="1200" spc="-5" dirty="0">
                <a:latin typeface="Arial"/>
                <a:cs typeface="Arial"/>
              </a:rPr>
              <a:t>Castleman’s </a:t>
            </a:r>
            <a:r>
              <a:rPr sz="1200" dirty="0">
                <a:latin typeface="Arial"/>
                <a:cs typeface="Arial"/>
              </a:rPr>
              <a:t>disease b) Role of Dual energy CT in pulmonary embolism. [5+5  Dec</a:t>
            </a:r>
            <a:r>
              <a:rPr sz="1200" spc="-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1100"/>
              </a:lnSpc>
              <a:spcBef>
                <a:spcPts val="1100"/>
              </a:spcBef>
              <a:buAutoNum type="arabicPeriod" startAt="40"/>
              <a:tabLst>
                <a:tab pos="241300" algn="l"/>
              </a:tabLst>
            </a:pPr>
            <a:r>
              <a:rPr sz="1200" dirty="0">
                <a:latin typeface="Arial"/>
                <a:cs typeface="Arial"/>
              </a:rPr>
              <a:t>Enumerate causes of solitary pulmonary nodules. Discuss the role of various newer  imaging techniques in assessment of these lesions. [2+8 Dec</a:t>
            </a:r>
            <a:r>
              <a:rPr sz="1200" spc="-4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1000"/>
              </a:spcBef>
              <a:buAutoNum type="arabicPeriod" startAt="40"/>
              <a:tabLst>
                <a:tab pos="241300" algn="l"/>
              </a:tabLst>
            </a:pPr>
            <a:r>
              <a:rPr sz="1200" dirty="0">
                <a:latin typeface="Arial"/>
                <a:cs typeface="Arial"/>
              </a:rPr>
              <a:t>Discuss various chest complications in a </a:t>
            </a:r>
            <a:r>
              <a:rPr sz="1200" spc="-5" dirty="0">
                <a:latin typeface="Arial"/>
                <a:cs typeface="Arial"/>
              </a:rPr>
              <a:t>post-operative </a:t>
            </a:r>
            <a:r>
              <a:rPr sz="1200" dirty="0">
                <a:latin typeface="Arial"/>
                <a:cs typeface="Arial"/>
              </a:rPr>
              <a:t>patient. Describe in detail  imaging features in any two conditions. [4+3+3 Dec</a:t>
            </a:r>
            <a:r>
              <a:rPr sz="1200" spc="-2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900"/>
              </a:spcBef>
              <a:buAutoNum type="arabicPeriod" startAt="40"/>
              <a:tabLst>
                <a:tab pos="241300" algn="l"/>
              </a:tabLst>
            </a:pPr>
            <a:r>
              <a:rPr sz="1200" dirty="0">
                <a:latin typeface="Arial"/>
                <a:cs typeface="Arial"/>
              </a:rPr>
              <a:t>A 55 yr male patient presents with left </a:t>
            </a:r>
            <a:r>
              <a:rPr sz="1200" spc="-5" dirty="0">
                <a:latin typeface="Arial"/>
                <a:cs typeface="Arial"/>
              </a:rPr>
              <a:t>opaque </a:t>
            </a:r>
            <a:r>
              <a:rPr sz="1200" dirty="0">
                <a:latin typeface="Arial"/>
                <a:cs typeface="Arial"/>
              </a:rPr>
              <a:t>hemithorax. Enumerate the likely  causes and discuss the imaging features in two common conditions. [2+4+4 Dec  </a:t>
            </a:r>
            <a:r>
              <a:rPr sz="1200" spc="-5" dirty="0">
                <a:latin typeface="Arial"/>
                <a:cs typeface="Arial"/>
              </a:rPr>
              <a:t>14]</a:t>
            </a:r>
            <a:endParaRPr sz="1200">
              <a:latin typeface="Arial"/>
              <a:cs typeface="Arial"/>
            </a:endParaRPr>
          </a:p>
          <a:p>
            <a:pPr marL="241300" marR="5080" indent="-228600" algn="just">
              <a:lnSpc>
                <a:spcPct val="114599"/>
              </a:lnSpc>
              <a:spcBef>
                <a:spcPts val="1050"/>
              </a:spcBef>
              <a:buAutoNum type="arabicPeriod" startAt="40"/>
              <a:tabLst>
                <a:tab pos="241300" algn="l"/>
              </a:tabLst>
            </a:pPr>
            <a:r>
              <a:rPr sz="1200" dirty="0">
                <a:latin typeface="Arial"/>
                <a:cs typeface="Arial"/>
              </a:rPr>
              <a:t>Discuss various types of </a:t>
            </a:r>
            <a:r>
              <a:rPr sz="1200" spc="-5" dirty="0">
                <a:latin typeface="Arial"/>
                <a:cs typeface="Arial"/>
              </a:rPr>
              <a:t>aortic </a:t>
            </a:r>
            <a:r>
              <a:rPr sz="1200" dirty="0">
                <a:latin typeface="Arial"/>
                <a:cs typeface="Arial"/>
              </a:rPr>
              <a:t>aneurysms. Describe various modalities to  </a:t>
            </a:r>
            <a:r>
              <a:rPr sz="1200" spc="-5" dirty="0">
                <a:latin typeface="Arial"/>
                <a:cs typeface="Arial"/>
              </a:rPr>
              <a:t>investigate </a:t>
            </a:r>
            <a:r>
              <a:rPr sz="1200" dirty="0">
                <a:latin typeface="Arial"/>
                <a:cs typeface="Arial"/>
              </a:rPr>
              <a:t>such patients with advantages and disadvantages of each. Discuss  briefly role of interventional procedure. [2+6+2 Dec</a:t>
            </a:r>
            <a:r>
              <a:rPr sz="1200" spc="-25" dirty="0">
                <a:latin typeface="Arial"/>
                <a:cs typeface="Arial"/>
              </a:rPr>
              <a:t> </a:t>
            </a:r>
            <a:r>
              <a:rPr sz="1200" dirty="0">
                <a:latin typeface="Arial"/>
                <a:cs typeface="Arial"/>
              </a:rPr>
              <a:t>14]</a:t>
            </a:r>
            <a:endParaRPr sz="1200">
              <a:latin typeface="Arial"/>
              <a:cs typeface="Arial"/>
            </a:endParaRPr>
          </a:p>
          <a:p>
            <a:pPr>
              <a:lnSpc>
                <a:spcPct val="100000"/>
              </a:lnSpc>
              <a:spcBef>
                <a:spcPts val="50"/>
              </a:spcBef>
              <a:buFont typeface="Arial"/>
              <a:buAutoNum type="arabicPeriod" startAt="40"/>
            </a:pPr>
            <a:endParaRPr sz="1050">
              <a:latin typeface="Times New Roman"/>
              <a:cs typeface="Times New Roman"/>
            </a:endParaRPr>
          </a:p>
          <a:p>
            <a:pPr marL="241300" indent="-228600">
              <a:lnSpc>
                <a:spcPct val="100000"/>
              </a:lnSpc>
              <a:spcBef>
                <a:spcPts val="5"/>
              </a:spcBef>
              <a:buAutoNum type="arabicPeriod" startAt="40"/>
              <a:tabLst>
                <a:tab pos="241300" algn="l"/>
              </a:tabLst>
            </a:pPr>
            <a:r>
              <a:rPr sz="1200" dirty="0">
                <a:latin typeface="Arial"/>
                <a:cs typeface="Arial"/>
              </a:rPr>
              <a:t>a) </a:t>
            </a:r>
            <a:r>
              <a:rPr sz="1200" spc="-20" dirty="0">
                <a:latin typeface="Arial"/>
                <a:cs typeface="Arial"/>
              </a:rPr>
              <a:t>Takayasu’s </a:t>
            </a:r>
            <a:r>
              <a:rPr sz="1200" spc="-5" dirty="0">
                <a:latin typeface="Arial"/>
                <a:cs typeface="Arial"/>
              </a:rPr>
              <a:t>arteritis </a:t>
            </a:r>
            <a:r>
              <a:rPr sz="1200" dirty="0">
                <a:latin typeface="Arial"/>
                <a:cs typeface="Arial"/>
              </a:rPr>
              <a:t>b) Role of </a:t>
            </a:r>
            <a:r>
              <a:rPr sz="1200" spc="-25" dirty="0">
                <a:latin typeface="Arial"/>
                <a:cs typeface="Arial"/>
              </a:rPr>
              <a:t>RFA </a:t>
            </a:r>
            <a:r>
              <a:rPr sz="1200" dirty="0">
                <a:latin typeface="Arial"/>
                <a:cs typeface="Arial"/>
              </a:rPr>
              <a:t>in chest tumors. [5+5 Dec</a:t>
            </a:r>
            <a:r>
              <a:rPr sz="1200" spc="-7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900"/>
              </a:spcBef>
              <a:buAutoNum type="arabicPeriod" startAt="40"/>
              <a:tabLst>
                <a:tab pos="241300" algn="l"/>
              </a:tabLst>
            </a:pPr>
            <a:r>
              <a:rPr sz="1200" spc="-5" dirty="0">
                <a:latin typeface="Arial"/>
                <a:cs typeface="Arial"/>
              </a:rPr>
              <a:t>Etiopathogenesis, </a:t>
            </a:r>
            <a:r>
              <a:rPr sz="1200" dirty="0">
                <a:latin typeface="Arial"/>
                <a:cs typeface="Arial"/>
              </a:rPr>
              <a:t>clinical forms, complications and radiological features of silicosis.  [June15]</a:t>
            </a:r>
            <a:endParaRPr sz="1200">
              <a:latin typeface="Arial"/>
              <a:cs typeface="Arial"/>
            </a:endParaRPr>
          </a:p>
          <a:p>
            <a:pPr marL="241300" marR="5080" indent="-228600" algn="just">
              <a:lnSpc>
                <a:spcPct val="118100"/>
              </a:lnSpc>
              <a:spcBef>
                <a:spcPts val="994"/>
              </a:spcBef>
              <a:buAutoNum type="arabicPeriod" startAt="40"/>
              <a:tabLst>
                <a:tab pos="241300" algn="l"/>
              </a:tabLst>
            </a:pPr>
            <a:r>
              <a:rPr sz="1200" spc="10" dirty="0">
                <a:latin typeface="Arial"/>
                <a:cs typeface="Arial"/>
              </a:rPr>
              <a:t>a) </a:t>
            </a:r>
            <a:r>
              <a:rPr sz="1200" spc="15" dirty="0">
                <a:latin typeface="Arial"/>
                <a:cs typeface="Arial"/>
              </a:rPr>
              <a:t>Causes </a:t>
            </a:r>
            <a:r>
              <a:rPr sz="1200" spc="10" dirty="0">
                <a:latin typeface="Arial"/>
                <a:cs typeface="Arial"/>
              </a:rPr>
              <a:t>of </a:t>
            </a:r>
            <a:r>
              <a:rPr sz="1200" spc="15" dirty="0">
                <a:latin typeface="Arial"/>
                <a:cs typeface="Arial"/>
              </a:rPr>
              <a:t>mediastinal </a:t>
            </a:r>
            <a:r>
              <a:rPr sz="1200" spc="10" dirty="0">
                <a:latin typeface="Arial"/>
                <a:cs typeface="Arial"/>
              </a:rPr>
              <a:t>lymphadenopathy. b) </a:t>
            </a:r>
            <a:r>
              <a:rPr sz="1200" spc="15" dirty="0">
                <a:latin typeface="Arial"/>
                <a:cs typeface="Arial"/>
              </a:rPr>
              <a:t>Role </a:t>
            </a:r>
            <a:r>
              <a:rPr sz="1200" spc="10" dirty="0">
                <a:latin typeface="Arial"/>
                <a:cs typeface="Arial"/>
              </a:rPr>
              <a:t>of </a:t>
            </a:r>
            <a:r>
              <a:rPr sz="1200" spc="15" dirty="0">
                <a:latin typeface="Arial"/>
                <a:cs typeface="Arial"/>
              </a:rPr>
              <a:t>imaging </a:t>
            </a:r>
            <a:r>
              <a:rPr sz="1200" spc="10" dirty="0">
                <a:latin typeface="Arial"/>
                <a:cs typeface="Arial"/>
              </a:rPr>
              <a:t>in </a:t>
            </a:r>
            <a:r>
              <a:rPr sz="1200" spc="15" dirty="0">
                <a:latin typeface="Arial"/>
                <a:cs typeface="Arial"/>
              </a:rPr>
              <a:t>their  </a:t>
            </a:r>
            <a:r>
              <a:rPr sz="1200" spc="-5" dirty="0">
                <a:latin typeface="Arial"/>
                <a:cs typeface="Arial"/>
              </a:rPr>
              <a:t>differentiation. </a:t>
            </a:r>
            <a:r>
              <a:rPr sz="1200" dirty="0">
                <a:latin typeface="Arial"/>
                <a:cs typeface="Arial"/>
              </a:rPr>
              <a:t>[June 2015]</a:t>
            </a:r>
            <a:endParaRPr sz="1200">
              <a:latin typeface="Arial"/>
              <a:cs typeface="Arial"/>
            </a:endParaRPr>
          </a:p>
          <a:p>
            <a:pPr marL="241300" marR="5080" indent="-228600" algn="just">
              <a:lnSpc>
                <a:spcPct val="118100"/>
              </a:lnSpc>
              <a:spcBef>
                <a:spcPts val="900"/>
              </a:spcBef>
              <a:buAutoNum type="arabicPeriod" startAt="40"/>
              <a:tabLst>
                <a:tab pos="241300" algn="l"/>
              </a:tabLst>
            </a:pPr>
            <a:r>
              <a:rPr sz="1200" dirty="0">
                <a:latin typeface="Arial"/>
                <a:cs typeface="Arial"/>
              </a:rPr>
              <a:t>An adult male presents with recurrent chest </a:t>
            </a:r>
            <a:r>
              <a:rPr sz="1200" spc="-5" dirty="0">
                <a:latin typeface="Arial"/>
                <a:cs typeface="Arial"/>
              </a:rPr>
              <a:t>infections </a:t>
            </a:r>
            <a:r>
              <a:rPr sz="1200" dirty="0">
                <a:latin typeface="Arial"/>
                <a:cs typeface="Arial"/>
              </a:rPr>
              <a:t>and a cavitating lung lesion</a:t>
            </a:r>
            <a:r>
              <a:rPr sz="1200" spc="-55" dirty="0">
                <a:latin typeface="Arial"/>
                <a:cs typeface="Arial"/>
              </a:rPr>
              <a:t> </a:t>
            </a:r>
            <a:r>
              <a:rPr sz="1200" dirty="0">
                <a:latin typeface="Arial"/>
                <a:cs typeface="Arial"/>
              </a:rPr>
              <a:t>in  left lower zone in a chest radiograph. Discuss the </a:t>
            </a:r>
            <a:r>
              <a:rPr sz="1200" spc="-5" dirty="0">
                <a:latin typeface="Arial"/>
                <a:cs typeface="Arial"/>
              </a:rPr>
              <a:t>differential </a:t>
            </a:r>
            <a:r>
              <a:rPr sz="1200" dirty="0">
                <a:latin typeface="Arial"/>
                <a:cs typeface="Arial"/>
              </a:rPr>
              <a:t>diagnosis and  imaging features in two most likely causes. [June</a:t>
            </a:r>
            <a:r>
              <a:rPr sz="1200" spc="-30" dirty="0">
                <a:latin typeface="Arial"/>
                <a:cs typeface="Arial"/>
              </a:rPr>
              <a:t> </a:t>
            </a:r>
            <a:r>
              <a:rPr sz="1200" dirty="0">
                <a:latin typeface="Arial"/>
                <a:cs typeface="Arial"/>
              </a:rPr>
              <a:t>2015]</a:t>
            </a:r>
            <a:endParaRPr sz="1200">
              <a:latin typeface="Arial"/>
              <a:cs typeface="Arial"/>
            </a:endParaRPr>
          </a:p>
          <a:p>
            <a:pPr>
              <a:lnSpc>
                <a:spcPct val="100000"/>
              </a:lnSpc>
              <a:spcBef>
                <a:spcPts val="55"/>
              </a:spcBef>
              <a:buFont typeface="Arial"/>
              <a:buAutoNum type="arabicPeriod" startAt="40"/>
            </a:pPr>
            <a:endParaRPr sz="1050">
              <a:latin typeface="Times New Roman"/>
              <a:cs typeface="Times New Roman"/>
            </a:endParaRPr>
          </a:p>
          <a:p>
            <a:pPr marL="241300" indent="-228600">
              <a:lnSpc>
                <a:spcPct val="100000"/>
              </a:lnSpc>
              <a:buAutoNum type="arabicPeriod" startAt="40"/>
              <a:tabLst>
                <a:tab pos="241300" algn="l"/>
              </a:tabLst>
            </a:pPr>
            <a:r>
              <a:rPr sz="1200" dirty="0">
                <a:latin typeface="Arial"/>
                <a:cs typeface="Arial"/>
              </a:rPr>
              <a:t>Causes of pleural masses and their imaging features. [June</a:t>
            </a:r>
            <a:r>
              <a:rPr sz="1200" spc="-45" dirty="0">
                <a:latin typeface="Arial"/>
                <a:cs typeface="Arial"/>
              </a:rPr>
              <a:t> </a:t>
            </a:r>
            <a:r>
              <a:rPr sz="1200" dirty="0">
                <a:latin typeface="Arial"/>
                <a:cs typeface="Arial"/>
              </a:rPr>
              <a:t>2015]</a:t>
            </a:r>
            <a:endParaRPr sz="1200">
              <a:latin typeface="Arial"/>
              <a:cs typeface="Arial"/>
            </a:endParaRPr>
          </a:p>
          <a:p>
            <a:pPr marL="241300" marR="5080" indent="-228600" algn="just">
              <a:lnSpc>
                <a:spcPct val="118100"/>
              </a:lnSpc>
              <a:spcBef>
                <a:spcPts val="900"/>
              </a:spcBef>
              <a:buAutoNum type="arabicPeriod" startAt="40"/>
              <a:tabLst>
                <a:tab pos="241300" algn="l"/>
              </a:tabLst>
            </a:pPr>
            <a:r>
              <a:rPr sz="1200" dirty="0">
                <a:latin typeface="Arial"/>
                <a:cs typeface="Arial"/>
              </a:rPr>
              <a:t>a) Anatomic location and patterns of diaphragmatic rupture. b) Role of imaging in  its evaluation. [June</a:t>
            </a:r>
            <a:r>
              <a:rPr sz="1200" spc="-10" dirty="0">
                <a:latin typeface="Arial"/>
                <a:cs typeface="Arial"/>
              </a:rPr>
              <a:t> </a:t>
            </a:r>
            <a:r>
              <a:rPr sz="1200" dirty="0">
                <a:latin typeface="Arial"/>
                <a:cs typeface="Arial"/>
              </a:rPr>
              <a:t>2015]</a:t>
            </a:r>
            <a:endParaRPr sz="1200">
              <a:latin typeface="Arial"/>
              <a:cs typeface="Arial"/>
            </a:endParaRPr>
          </a:p>
          <a:p>
            <a:pPr marL="241300" marR="5080" indent="-228600" algn="just">
              <a:lnSpc>
                <a:spcPct val="111100"/>
              </a:lnSpc>
              <a:spcBef>
                <a:spcPts val="1100"/>
              </a:spcBef>
              <a:buAutoNum type="arabicPeriod" startAt="40"/>
              <a:tabLst>
                <a:tab pos="241300" algn="l"/>
              </a:tabLst>
            </a:pPr>
            <a:r>
              <a:rPr sz="1200" dirty="0">
                <a:latin typeface="Arial"/>
                <a:cs typeface="Arial"/>
              </a:rPr>
              <a:t>Discuss radiological anatomy of </a:t>
            </a:r>
            <a:r>
              <a:rPr sz="1200" spc="-5" dirty="0">
                <a:latin typeface="Arial"/>
                <a:cs typeface="Arial"/>
              </a:rPr>
              <a:t>mediastinum. Write </a:t>
            </a:r>
            <a:r>
              <a:rPr sz="1200" dirty="0">
                <a:latin typeface="Arial"/>
                <a:cs typeface="Arial"/>
              </a:rPr>
              <a:t>in detail about the imaging  findings of </a:t>
            </a:r>
            <a:r>
              <a:rPr sz="1200" spc="-5" dirty="0">
                <a:latin typeface="Arial"/>
                <a:cs typeface="Arial"/>
              </a:rPr>
              <a:t>posterior mediastinal</a:t>
            </a:r>
            <a:r>
              <a:rPr sz="1200" spc="-10" dirty="0">
                <a:latin typeface="Arial"/>
                <a:cs typeface="Arial"/>
              </a:rPr>
              <a:t> </a:t>
            </a:r>
            <a:r>
              <a:rPr sz="1200" dirty="0">
                <a:latin typeface="Arial"/>
                <a:cs typeface="Arial"/>
              </a:rPr>
              <a:t>masses?</a:t>
            </a:r>
            <a:endParaRPr sz="1200">
              <a:latin typeface="Arial"/>
              <a:cs typeface="Arial"/>
            </a:endParaRPr>
          </a:p>
        </p:txBody>
      </p:sp>
      <p:sp>
        <p:nvSpPr>
          <p:cNvPr id="4" name="TextBox 3"/>
          <p:cNvSpPr txBox="1"/>
          <p:nvPr/>
        </p:nvSpPr>
        <p:spPr>
          <a:xfrm>
            <a:off x="501650" y="99949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100</a:t>
            </a:fld>
            <a:endParaRPr dirty="0"/>
          </a:p>
        </p:txBody>
      </p:sp>
      <p:sp>
        <p:nvSpPr>
          <p:cNvPr id="2" name="object 2"/>
          <p:cNvSpPr txBox="1">
            <a:spLocks noGrp="1"/>
          </p:cNvSpPr>
          <p:nvPr>
            <p:ph type="title"/>
          </p:nvPr>
        </p:nvSpPr>
        <p:spPr>
          <a:prstGeom prst="rect">
            <a:avLst/>
          </a:prstGeom>
        </p:spPr>
        <p:txBody>
          <a:bodyPr vert="horz" wrap="square" lIns="0" tIns="73660" rIns="0" bIns="0" rtlCol="0">
            <a:spAutoFit/>
          </a:bodyPr>
          <a:lstStyle/>
          <a:p>
            <a:pPr algn="ctr">
              <a:lnSpc>
                <a:spcPct val="100000"/>
              </a:lnSpc>
              <a:spcBef>
                <a:spcPts val="580"/>
              </a:spcBef>
            </a:pPr>
            <a:r>
              <a:rPr u="none" spc="20" dirty="0"/>
              <a:t>TECHNIQUES, </a:t>
            </a:r>
            <a:r>
              <a:rPr u="none" spc="15" dirty="0"/>
              <a:t>NEWER</a:t>
            </a:r>
            <a:r>
              <a:rPr u="none" spc="45" dirty="0"/>
              <a:t> </a:t>
            </a:r>
            <a:r>
              <a:rPr u="none" spc="20" dirty="0"/>
              <a:t>MODALITIES</a:t>
            </a:r>
          </a:p>
          <a:p>
            <a:pPr algn="ctr">
              <a:lnSpc>
                <a:spcPct val="100000"/>
              </a:lnSpc>
              <a:spcBef>
                <a:spcPts val="480"/>
              </a:spcBef>
              <a:tabLst>
                <a:tab pos="1082675" algn="l"/>
                <a:tab pos="6115685" algn="l"/>
              </a:tabLst>
            </a:pPr>
            <a:r>
              <a:rPr dirty="0"/>
              <a:t> 	</a:t>
            </a:r>
            <a:r>
              <a:rPr spc="10" dirty="0"/>
              <a:t>AND </a:t>
            </a:r>
            <a:r>
              <a:rPr spc="20" dirty="0"/>
              <a:t>RECENT</a:t>
            </a:r>
            <a:r>
              <a:rPr spc="-170" dirty="0"/>
              <a:t> </a:t>
            </a:r>
            <a:r>
              <a:rPr spc="-25" dirty="0"/>
              <a:t>ADVANCES	</a:t>
            </a:r>
          </a:p>
        </p:txBody>
      </p:sp>
      <p:sp>
        <p:nvSpPr>
          <p:cNvPr id="3" name="object 3"/>
          <p:cNvSpPr txBox="1"/>
          <p:nvPr/>
        </p:nvSpPr>
        <p:spPr>
          <a:xfrm>
            <a:off x="711200" y="2019300"/>
            <a:ext cx="6142355" cy="76250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nSpc>
                <a:spcPct val="118100"/>
              </a:lnSpc>
              <a:spcBef>
                <a:spcPts val="900"/>
              </a:spcBef>
              <a:buAutoNum type="arabicPeriod"/>
              <a:tabLst>
                <a:tab pos="469900" algn="l"/>
              </a:tabLst>
            </a:pPr>
            <a:r>
              <a:rPr sz="1200" dirty="0">
                <a:latin typeface="Arial"/>
                <a:cs typeface="Arial"/>
              </a:rPr>
              <a:t>Discuss indications, technique and complication of bronchial </a:t>
            </a:r>
            <a:r>
              <a:rPr sz="1200" spc="-5" dirty="0">
                <a:latin typeface="Arial"/>
                <a:cs typeface="Arial"/>
              </a:rPr>
              <a:t>artery </a:t>
            </a:r>
            <a:r>
              <a:rPr sz="1200" dirty="0">
                <a:latin typeface="Arial"/>
                <a:cs typeface="Arial"/>
              </a:rPr>
              <a:t>embolisation.  [June </a:t>
            </a:r>
            <a:r>
              <a:rPr sz="1200" spc="-5" dirty="0">
                <a:latin typeface="Arial"/>
                <a:cs typeface="Arial"/>
              </a:rPr>
              <a:t>2008,</a:t>
            </a:r>
            <a:r>
              <a:rPr sz="1200" spc="-10" dirty="0">
                <a:latin typeface="Arial"/>
                <a:cs typeface="Arial"/>
              </a:rPr>
              <a:t> </a:t>
            </a:r>
            <a:r>
              <a:rPr sz="1200" spc="-5" dirty="0">
                <a:latin typeface="Arial"/>
                <a:cs typeface="Arial"/>
              </a:rPr>
              <a:t>10]</a:t>
            </a:r>
            <a:endParaRPr sz="1200">
              <a:latin typeface="Arial"/>
              <a:cs typeface="Arial"/>
            </a:endParaRPr>
          </a:p>
          <a:p>
            <a:pPr marL="469900" marR="5080" indent="-228600">
              <a:lnSpc>
                <a:spcPct val="118100"/>
              </a:lnSpc>
              <a:spcBef>
                <a:spcPts val="994"/>
              </a:spcBef>
              <a:buAutoNum type="arabicPeriod"/>
              <a:tabLst>
                <a:tab pos="469900" algn="l"/>
              </a:tabLst>
            </a:pPr>
            <a:r>
              <a:rPr sz="1200" dirty="0">
                <a:latin typeface="Arial"/>
                <a:cs typeface="Arial"/>
              </a:rPr>
              <a:t>Describe the principle and types of bone </a:t>
            </a:r>
            <a:r>
              <a:rPr sz="1200" spc="-10" dirty="0">
                <a:latin typeface="Arial"/>
                <a:cs typeface="Arial"/>
              </a:rPr>
              <a:t>densitometry. </a:t>
            </a:r>
            <a:r>
              <a:rPr sz="1200" dirty="0">
                <a:latin typeface="Arial"/>
                <a:cs typeface="Arial"/>
              </a:rPr>
              <a:t>Outline the advantages,  disadvantages and limitations of each type.</a:t>
            </a:r>
            <a:r>
              <a:rPr sz="1200" spc="-20" dirty="0">
                <a:latin typeface="Arial"/>
                <a:cs typeface="Arial"/>
              </a:rPr>
              <a:t> </a:t>
            </a:r>
            <a:r>
              <a:rPr sz="1200" spc="-5" dirty="0">
                <a:latin typeface="Arial"/>
                <a:cs typeface="Arial"/>
              </a:rPr>
              <a:t>[2010]</a:t>
            </a:r>
            <a:endParaRPr sz="1200">
              <a:latin typeface="Arial"/>
              <a:cs typeface="Arial"/>
            </a:endParaRPr>
          </a:p>
          <a:p>
            <a:pPr marL="469900" marR="5080" indent="-228600">
              <a:lnSpc>
                <a:spcPct val="118100"/>
              </a:lnSpc>
              <a:spcBef>
                <a:spcPts val="900"/>
              </a:spcBef>
              <a:buAutoNum type="arabicPeriod"/>
              <a:tabLst>
                <a:tab pos="469900" algn="l"/>
              </a:tabLst>
            </a:pPr>
            <a:r>
              <a:rPr sz="1200" dirty="0">
                <a:latin typeface="Arial"/>
                <a:cs typeface="Arial"/>
              </a:rPr>
              <a:t>Enumerate the various gradient echo sequences. Describe in brief the principle and  their clinical applications.</a:t>
            </a:r>
            <a:r>
              <a:rPr sz="1200" spc="-15" dirty="0">
                <a:latin typeface="Arial"/>
                <a:cs typeface="Arial"/>
              </a:rPr>
              <a:t> </a:t>
            </a:r>
            <a:r>
              <a:rPr sz="1200" spc="-5" dirty="0">
                <a:latin typeface="Arial"/>
                <a:cs typeface="Arial"/>
              </a:rPr>
              <a:t>[2010]</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Describe techniques of </a:t>
            </a:r>
            <a:r>
              <a:rPr sz="1200" spc="-35" dirty="0">
                <a:latin typeface="Arial"/>
                <a:cs typeface="Arial"/>
              </a:rPr>
              <a:t>MRCP. </a:t>
            </a:r>
            <a:r>
              <a:rPr sz="1200" spc="-5" dirty="0">
                <a:latin typeface="Arial"/>
                <a:cs typeface="Arial"/>
              </a:rPr>
              <a:t>What </a:t>
            </a:r>
            <a:r>
              <a:rPr sz="1200" dirty="0">
                <a:latin typeface="Arial"/>
                <a:cs typeface="Arial"/>
              </a:rPr>
              <a:t>are the advantages and disadvantages of  MRCP vs </a:t>
            </a:r>
            <a:r>
              <a:rPr sz="1200" spc="-35" dirty="0">
                <a:latin typeface="Arial"/>
                <a:cs typeface="Arial"/>
              </a:rPr>
              <a:t>ERCP. </a:t>
            </a:r>
            <a:r>
              <a:rPr sz="1200" spc="-5" dirty="0">
                <a:latin typeface="Arial"/>
                <a:cs typeface="Arial"/>
              </a:rPr>
              <a:t>[2010]</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15" dirty="0">
                <a:latin typeface="Arial"/>
                <a:cs typeface="Arial"/>
              </a:rPr>
              <a:t>Techniques </a:t>
            </a:r>
            <a:r>
              <a:rPr sz="1200" dirty="0">
                <a:latin typeface="Arial"/>
                <a:cs typeface="Arial"/>
              </a:rPr>
              <a:t>and applications of CT </a:t>
            </a:r>
            <a:r>
              <a:rPr sz="1200" spc="-10" dirty="0">
                <a:latin typeface="Arial"/>
                <a:cs typeface="Arial"/>
              </a:rPr>
              <a:t>colonography.</a:t>
            </a:r>
            <a:r>
              <a:rPr sz="1200" spc="-30" dirty="0">
                <a:latin typeface="Arial"/>
                <a:cs typeface="Arial"/>
              </a:rPr>
              <a:t> </a:t>
            </a:r>
            <a:r>
              <a:rPr sz="1200" dirty="0">
                <a:latin typeface="Arial"/>
                <a:cs typeface="Arial"/>
              </a:rPr>
              <a:t>[2010]</a:t>
            </a:r>
            <a:endParaRPr sz="1200">
              <a:latin typeface="Arial"/>
              <a:cs typeface="Arial"/>
            </a:endParaRPr>
          </a:p>
          <a:p>
            <a:pPr marL="469900" marR="5080" indent="-228600">
              <a:lnSpc>
                <a:spcPct val="118100"/>
              </a:lnSpc>
              <a:spcBef>
                <a:spcPts val="1000"/>
              </a:spcBef>
              <a:buAutoNum type="arabicPeriod"/>
              <a:tabLst>
                <a:tab pos="469900" algn="l"/>
              </a:tabLst>
            </a:pPr>
            <a:r>
              <a:rPr sz="1200" spc="-5" dirty="0">
                <a:latin typeface="Arial"/>
                <a:cs typeface="Arial"/>
              </a:rPr>
              <a:t>Write </a:t>
            </a:r>
            <a:r>
              <a:rPr sz="1200" dirty="0">
                <a:latin typeface="Arial"/>
                <a:cs typeface="Arial"/>
              </a:rPr>
              <a:t>in brief the principles of Radio frequency ablation. Enlist indications,  contraindications, management and complications of Hepatocellular</a:t>
            </a:r>
            <a:r>
              <a:rPr sz="1200" spc="-65" dirty="0">
                <a:latin typeface="Arial"/>
                <a:cs typeface="Arial"/>
              </a:rPr>
              <a:t> </a:t>
            </a:r>
            <a:r>
              <a:rPr sz="1200" dirty="0">
                <a:latin typeface="Arial"/>
                <a:cs typeface="Arial"/>
              </a:rPr>
              <a:t>carcinoma</a:t>
            </a:r>
            <a:endParaRPr sz="1200">
              <a:latin typeface="Arial"/>
              <a:cs typeface="Arial"/>
            </a:endParaRPr>
          </a:p>
          <a:p>
            <a:pPr marL="469900" indent="-228600">
              <a:lnSpc>
                <a:spcPct val="100000"/>
              </a:lnSpc>
              <a:spcBef>
                <a:spcPts val="1160"/>
              </a:spcBef>
              <a:buAutoNum type="arabicPeriod"/>
              <a:tabLst>
                <a:tab pos="469900" algn="l"/>
              </a:tabLst>
            </a:pPr>
            <a:r>
              <a:rPr sz="1200" spc="-5" dirty="0">
                <a:latin typeface="Arial"/>
                <a:cs typeface="Arial"/>
              </a:rPr>
              <a:t>What </a:t>
            </a:r>
            <a:r>
              <a:rPr sz="1200" dirty="0">
                <a:latin typeface="Arial"/>
                <a:cs typeface="Arial"/>
              </a:rPr>
              <a:t>are the advantages of3T MRl over </a:t>
            </a:r>
            <a:r>
              <a:rPr sz="1200" spc="-5" dirty="0">
                <a:latin typeface="Arial"/>
                <a:cs typeface="Arial"/>
              </a:rPr>
              <a:t>1.5T </a:t>
            </a:r>
            <a:r>
              <a:rPr sz="1200" dirty="0">
                <a:latin typeface="Arial"/>
                <a:cs typeface="Arial"/>
              </a:rPr>
              <a:t>MRl ? Comment on its</a:t>
            </a:r>
            <a:r>
              <a:rPr sz="1200" spc="-125" dirty="0">
                <a:latin typeface="Arial"/>
                <a:cs typeface="Arial"/>
              </a:rPr>
              <a:t> </a:t>
            </a:r>
            <a:r>
              <a:rPr sz="1200" dirty="0">
                <a:latin typeface="Arial"/>
                <a:cs typeface="Arial"/>
              </a:rPr>
              <a:t>limitations.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Enumerate the indications of foetal MRI Comment on its limitations.</a:t>
            </a:r>
            <a:r>
              <a:rPr sz="1200" spc="-50" dirty="0">
                <a:latin typeface="Arial"/>
                <a:cs typeface="Arial"/>
              </a:rPr>
              <a:t> </a:t>
            </a:r>
            <a:r>
              <a:rPr sz="1200" spc="-5" dirty="0">
                <a:latin typeface="Arial"/>
                <a:cs typeface="Arial"/>
              </a:rPr>
              <a:t>[20l0]</a:t>
            </a:r>
            <a:endParaRPr sz="1200">
              <a:latin typeface="Arial"/>
              <a:cs typeface="Arial"/>
            </a:endParaRPr>
          </a:p>
          <a:p>
            <a:pPr marL="469900" marR="5080" indent="-228600">
              <a:lnSpc>
                <a:spcPct val="111100"/>
              </a:lnSpc>
              <a:spcBef>
                <a:spcPts val="1100"/>
              </a:spcBef>
              <a:buAutoNum type="arabicPeriod"/>
              <a:tabLst>
                <a:tab pos="469900" algn="l"/>
              </a:tabLst>
            </a:pPr>
            <a:r>
              <a:rPr sz="1200" spc="-5" dirty="0">
                <a:latin typeface="Arial"/>
                <a:cs typeface="Arial"/>
              </a:rPr>
              <a:t>Write </a:t>
            </a:r>
            <a:r>
              <a:rPr sz="1200" dirty="0">
                <a:latin typeface="Arial"/>
                <a:cs typeface="Arial"/>
              </a:rPr>
              <a:t>in brief about problem of </a:t>
            </a:r>
            <a:r>
              <a:rPr sz="1200" spc="-5" dirty="0">
                <a:latin typeface="Arial"/>
                <a:cs typeface="Arial"/>
              </a:rPr>
              <a:t>storage </a:t>
            </a:r>
            <a:r>
              <a:rPr sz="1200" dirty="0">
                <a:latin typeface="Arial"/>
                <a:cs typeface="Arial"/>
              </a:rPr>
              <a:t>requirements in </a:t>
            </a:r>
            <a:r>
              <a:rPr sz="1200" spc="-20" dirty="0">
                <a:latin typeface="Arial"/>
                <a:cs typeface="Arial"/>
              </a:rPr>
              <a:t>PACS.</a:t>
            </a:r>
            <a:r>
              <a:rPr sz="1200" spc="290" dirty="0">
                <a:latin typeface="Arial"/>
                <a:cs typeface="Arial"/>
              </a:rPr>
              <a:t> </a:t>
            </a:r>
            <a:r>
              <a:rPr sz="1200" dirty="0">
                <a:latin typeface="Arial"/>
                <a:cs typeface="Arial"/>
              </a:rPr>
              <a:t>Describe its  solutions.</a:t>
            </a:r>
            <a:r>
              <a:rPr sz="1200" spc="-10" dirty="0">
                <a:latin typeface="Arial"/>
                <a:cs typeface="Arial"/>
              </a:rPr>
              <a:t> </a:t>
            </a:r>
            <a:r>
              <a:rPr sz="1200" spc="-5" dirty="0">
                <a:latin typeface="Arial"/>
                <a:cs typeface="Arial"/>
              </a:rPr>
              <a:t>[2010]</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Describe briefly indications, technique, complications and post procedure follow up  of </a:t>
            </a:r>
            <a:r>
              <a:rPr sz="1200" spc="-5" dirty="0">
                <a:latin typeface="Arial"/>
                <a:cs typeface="Arial"/>
              </a:rPr>
              <a:t>Transjugular </a:t>
            </a:r>
            <a:r>
              <a:rPr sz="1200" dirty="0">
                <a:latin typeface="Arial"/>
                <a:cs typeface="Arial"/>
              </a:rPr>
              <a:t>Intrahepatic </a:t>
            </a:r>
            <a:r>
              <a:rPr sz="1200" spc="-5" dirty="0">
                <a:latin typeface="Arial"/>
                <a:cs typeface="Arial"/>
              </a:rPr>
              <a:t>Portosystemic </a:t>
            </a:r>
            <a:r>
              <a:rPr sz="1200" dirty="0">
                <a:latin typeface="Arial"/>
                <a:cs typeface="Arial"/>
              </a:rPr>
              <a:t>Shunt. [Dec</a:t>
            </a:r>
            <a:r>
              <a:rPr sz="1200" spc="-30" dirty="0">
                <a:latin typeface="Arial"/>
                <a:cs typeface="Arial"/>
              </a:rPr>
              <a:t> </a:t>
            </a:r>
            <a:r>
              <a:rPr sz="1200" dirty="0">
                <a:latin typeface="Arial"/>
                <a:cs typeface="Arial"/>
              </a:rPr>
              <a:t>10]</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Describe the technique of CT enteroclysis. Enumerate its indications, advantages  and limitations. [Dec</a:t>
            </a:r>
            <a:r>
              <a:rPr sz="1200" spc="-10" dirty="0">
                <a:latin typeface="Arial"/>
                <a:cs typeface="Arial"/>
              </a:rPr>
              <a:t> </a:t>
            </a:r>
            <a:r>
              <a:rPr sz="1200" dirty="0">
                <a:latin typeface="Arial"/>
                <a:cs typeface="Arial"/>
              </a:rPr>
              <a:t>10]</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Describe the technique of CT coronary </a:t>
            </a:r>
            <a:r>
              <a:rPr sz="1200" spc="-10" dirty="0">
                <a:latin typeface="Arial"/>
                <a:cs typeface="Arial"/>
              </a:rPr>
              <a:t>angiography. </a:t>
            </a:r>
            <a:r>
              <a:rPr sz="1200" dirty="0">
                <a:latin typeface="Arial"/>
                <a:cs typeface="Arial"/>
              </a:rPr>
              <a:t>Draw a labeled diagram of  normal coronary </a:t>
            </a:r>
            <a:r>
              <a:rPr sz="1200" spc="-5" dirty="0">
                <a:latin typeface="Arial"/>
                <a:cs typeface="Arial"/>
              </a:rPr>
              <a:t>arteries. </a:t>
            </a:r>
            <a:r>
              <a:rPr sz="1200" dirty="0">
                <a:latin typeface="Arial"/>
                <a:cs typeface="Arial"/>
              </a:rPr>
              <a:t>Mention the major anatomical variants. [Dec</a:t>
            </a:r>
            <a:r>
              <a:rPr sz="1200" spc="-40" dirty="0">
                <a:latin typeface="Arial"/>
                <a:cs typeface="Arial"/>
              </a:rPr>
              <a:t> </a:t>
            </a:r>
            <a:r>
              <a:rPr sz="1200" dirty="0">
                <a:latin typeface="Arial"/>
                <a:cs typeface="Arial"/>
              </a:rPr>
              <a:t>10]</a:t>
            </a:r>
            <a:endParaRPr sz="1200">
              <a:latin typeface="Arial"/>
              <a:cs typeface="Arial"/>
            </a:endParaRPr>
          </a:p>
          <a:p>
            <a:pPr marL="469900" indent="-228600">
              <a:lnSpc>
                <a:spcPct val="100000"/>
              </a:lnSpc>
              <a:spcBef>
                <a:spcPts val="1160"/>
              </a:spcBef>
              <a:buAutoNum type="arabicPeriod"/>
              <a:tabLst>
                <a:tab pos="469900" algn="l"/>
              </a:tabLst>
            </a:pPr>
            <a:r>
              <a:rPr sz="1200" spc="-5" dirty="0">
                <a:latin typeface="Arial"/>
                <a:cs typeface="Arial"/>
              </a:rPr>
              <a:t>What </a:t>
            </a:r>
            <a:r>
              <a:rPr sz="1200" dirty="0">
                <a:latin typeface="Arial"/>
                <a:cs typeface="Arial"/>
              </a:rPr>
              <a:t>is molecular imaging and describe its role in musculoskeletal </a:t>
            </a:r>
            <a:r>
              <a:rPr sz="1200" spc="-5" dirty="0">
                <a:latin typeface="Arial"/>
                <a:cs typeface="Arial"/>
              </a:rPr>
              <a:t>system. </a:t>
            </a:r>
            <a:r>
              <a:rPr sz="1200" dirty="0">
                <a:latin typeface="Arial"/>
                <a:cs typeface="Arial"/>
              </a:rPr>
              <a:t>[Dec</a:t>
            </a:r>
            <a:r>
              <a:rPr sz="1200" spc="-60" dirty="0">
                <a:latin typeface="Arial"/>
                <a:cs typeface="Arial"/>
              </a:rPr>
              <a:t> </a:t>
            </a:r>
            <a:r>
              <a:rPr sz="1200" dirty="0">
                <a:latin typeface="Arial"/>
                <a:cs typeface="Arial"/>
              </a:rPr>
              <a:t>10]</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Describe the technique of MR </a:t>
            </a:r>
            <a:r>
              <a:rPr sz="1200" spc="-10" dirty="0">
                <a:latin typeface="Arial"/>
                <a:cs typeface="Arial"/>
              </a:rPr>
              <a:t>Arthrography. </a:t>
            </a:r>
            <a:r>
              <a:rPr sz="1200" dirty="0">
                <a:latin typeface="Arial"/>
                <a:cs typeface="Arial"/>
              </a:rPr>
              <a:t>Enumerate its indications, advantages  and limitation. [Dec</a:t>
            </a:r>
            <a:r>
              <a:rPr sz="1200" spc="-10" dirty="0">
                <a:latin typeface="Arial"/>
                <a:cs typeface="Arial"/>
              </a:rPr>
              <a:t> </a:t>
            </a:r>
            <a:r>
              <a:rPr sz="1200" dirty="0">
                <a:latin typeface="Arial"/>
                <a:cs typeface="Arial"/>
              </a:rPr>
              <a:t>10]</a:t>
            </a:r>
            <a:endParaRPr sz="1200">
              <a:latin typeface="Arial"/>
              <a:cs typeface="Arial"/>
            </a:endParaRPr>
          </a:p>
          <a:p>
            <a:pPr marL="469900" marR="5080" indent="-228600">
              <a:lnSpc>
                <a:spcPct val="111100"/>
              </a:lnSpc>
              <a:spcBef>
                <a:spcPts val="1100"/>
              </a:spcBef>
              <a:buAutoNum type="arabicPeriod"/>
              <a:tabLst>
                <a:tab pos="469900" algn="l"/>
              </a:tabLst>
            </a:pPr>
            <a:r>
              <a:rPr sz="1200" spc="-5" dirty="0">
                <a:latin typeface="Arial"/>
                <a:cs typeface="Arial"/>
              </a:rPr>
              <a:t>What </a:t>
            </a:r>
            <a:r>
              <a:rPr sz="1200" dirty="0">
                <a:latin typeface="Arial"/>
                <a:cs typeface="Arial"/>
              </a:rPr>
              <a:t>do you </a:t>
            </a:r>
            <a:r>
              <a:rPr sz="1200" spc="-5" dirty="0">
                <a:latin typeface="Arial"/>
                <a:cs typeface="Arial"/>
              </a:rPr>
              <a:t>understand </a:t>
            </a:r>
            <a:r>
              <a:rPr sz="1200" dirty="0">
                <a:latin typeface="Arial"/>
                <a:cs typeface="Arial"/>
              </a:rPr>
              <a:t>by </a:t>
            </a:r>
            <a:r>
              <a:rPr sz="1200" spc="-5" dirty="0">
                <a:latin typeface="Arial"/>
                <a:cs typeface="Arial"/>
              </a:rPr>
              <a:t>perfusion </a:t>
            </a:r>
            <a:r>
              <a:rPr sz="1200" dirty="0">
                <a:latin typeface="Arial"/>
                <a:cs typeface="Arial"/>
              </a:rPr>
              <a:t>imaging?. Describe briefly CT and MR  </a:t>
            </a:r>
            <a:r>
              <a:rPr sz="1200" spc="-5" dirty="0">
                <a:latin typeface="Arial"/>
                <a:cs typeface="Arial"/>
              </a:rPr>
              <a:t>perfusion </a:t>
            </a:r>
            <a:r>
              <a:rPr sz="1200" dirty="0">
                <a:latin typeface="Arial"/>
                <a:cs typeface="Arial"/>
              </a:rPr>
              <a:t>imaging techniques. [Dec</a:t>
            </a:r>
            <a:r>
              <a:rPr sz="1200" spc="-5" dirty="0">
                <a:latin typeface="Arial"/>
                <a:cs typeface="Arial"/>
              </a:rPr>
              <a:t> </a:t>
            </a:r>
            <a:r>
              <a:rPr sz="1200" dirty="0">
                <a:latin typeface="Arial"/>
                <a:cs typeface="Arial"/>
              </a:rPr>
              <a:t>10]</a:t>
            </a:r>
            <a:endParaRPr sz="1200">
              <a:latin typeface="Arial"/>
              <a:cs typeface="Aria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101</a:t>
            </a:fld>
            <a:endParaRPr dirty="0"/>
          </a:p>
        </p:txBody>
      </p:sp>
      <p:sp>
        <p:nvSpPr>
          <p:cNvPr id="2" name="object 2"/>
          <p:cNvSpPr txBox="1"/>
          <p:nvPr/>
        </p:nvSpPr>
        <p:spPr>
          <a:xfrm>
            <a:off x="939800" y="855980"/>
            <a:ext cx="5913755" cy="88138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16"/>
              <a:tabLst>
                <a:tab pos="241300" algn="l"/>
              </a:tabLst>
            </a:pPr>
            <a:r>
              <a:rPr sz="1200" dirty="0">
                <a:latin typeface="Arial"/>
                <a:cs typeface="Arial"/>
              </a:rPr>
              <a:t>Enumerate various endoscopic ultrasound imaging techniques. Describe common  endoscopic ultrasound imaging features in esophageal disease. [Dec</a:t>
            </a:r>
            <a:r>
              <a:rPr sz="1200" spc="-40" dirty="0">
                <a:latin typeface="Arial"/>
                <a:cs typeface="Arial"/>
              </a:rPr>
              <a:t> </a:t>
            </a:r>
            <a:r>
              <a:rPr sz="1200" dirty="0">
                <a:latin typeface="Arial"/>
                <a:cs typeface="Arial"/>
              </a:rPr>
              <a:t>IO]</a:t>
            </a:r>
            <a:endParaRPr sz="1200">
              <a:latin typeface="Arial"/>
              <a:cs typeface="Arial"/>
            </a:endParaRPr>
          </a:p>
          <a:p>
            <a:pPr marL="241300" marR="5080" indent="-228600" algn="just">
              <a:lnSpc>
                <a:spcPct val="111100"/>
              </a:lnSpc>
              <a:spcBef>
                <a:spcPts val="1100"/>
              </a:spcBef>
              <a:buAutoNum type="arabicPeriod" startAt="16"/>
              <a:tabLst>
                <a:tab pos="241300" algn="l"/>
              </a:tabLst>
            </a:pPr>
            <a:r>
              <a:rPr sz="1200" spc="-5" dirty="0">
                <a:latin typeface="Arial"/>
                <a:cs typeface="Arial"/>
              </a:rPr>
              <a:t>Write </a:t>
            </a:r>
            <a:r>
              <a:rPr sz="1200" dirty="0">
                <a:latin typeface="Arial"/>
                <a:cs typeface="Arial"/>
              </a:rPr>
              <a:t>in brief about the technique, indications, contra-indications and complications  of Radiofrequency ablation in hepatic and biliary lesions. [Dec</a:t>
            </a:r>
            <a:r>
              <a:rPr sz="1200" spc="-40" dirty="0">
                <a:latin typeface="Arial"/>
                <a:cs typeface="Arial"/>
              </a:rPr>
              <a:t> </a:t>
            </a:r>
            <a:r>
              <a:rPr sz="1200" dirty="0">
                <a:latin typeface="Arial"/>
                <a:cs typeface="Arial"/>
              </a:rPr>
              <a:t>10]</a:t>
            </a:r>
            <a:endParaRPr sz="1200">
              <a:latin typeface="Arial"/>
              <a:cs typeface="Arial"/>
            </a:endParaRPr>
          </a:p>
          <a:p>
            <a:pPr marL="241300" marR="5080" indent="-228600" algn="just">
              <a:lnSpc>
                <a:spcPct val="118100"/>
              </a:lnSpc>
              <a:spcBef>
                <a:spcPts val="994"/>
              </a:spcBef>
              <a:buAutoNum type="arabicPeriod" startAt="16"/>
              <a:tabLst>
                <a:tab pos="241300" algn="l"/>
              </a:tabLst>
            </a:pPr>
            <a:r>
              <a:rPr sz="1200" spc="-5" dirty="0">
                <a:latin typeface="Arial"/>
                <a:cs typeface="Arial"/>
              </a:rPr>
              <a:t>What </a:t>
            </a:r>
            <a:r>
              <a:rPr sz="1200" dirty="0">
                <a:latin typeface="Arial"/>
                <a:cs typeface="Arial"/>
              </a:rPr>
              <a:t>do you </a:t>
            </a:r>
            <a:r>
              <a:rPr sz="1200" spc="-5" dirty="0">
                <a:latin typeface="Arial"/>
                <a:cs typeface="Arial"/>
              </a:rPr>
              <a:t>understand </a:t>
            </a:r>
            <a:r>
              <a:rPr sz="1200" dirty="0">
                <a:latin typeface="Arial"/>
                <a:cs typeface="Arial"/>
              </a:rPr>
              <a:t>by tissue harmonic imaging. How is it useful during  sonographic evaluation of small </a:t>
            </a:r>
            <a:r>
              <a:rPr sz="1200" spc="-5" dirty="0">
                <a:latin typeface="Arial"/>
                <a:cs typeface="Arial"/>
              </a:rPr>
              <a:t>parts </a:t>
            </a:r>
            <a:r>
              <a:rPr sz="1200" dirty="0">
                <a:latin typeface="Arial"/>
                <a:cs typeface="Arial"/>
              </a:rPr>
              <a:t>of body? [3+7 June</a:t>
            </a:r>
            <a:r>
              <a:rPr sz="1200" spc="-2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900"/>
              </a:spcBef>
              <a:buAutoNum type="arabicPeriod" startAt="16"/>
              <a:tabLst>
                <a:tab pos="241300" algn="l"/>
              </a:tabLst>
            </a:pPr>
            <a:r>
              <a:rPr sz="1200" dirty="0">
                <a:latin typeface="Arial"/>
                <a:cs typeface="Arial"/>
              </a:rPr>
              <a:t>Define High Intensity Focused Ultrasound. Describe its clinical applications. [2+8  June</a:t>
            </a:r>
            <a:r>
              <a:rPr sz="1200" spc="-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1000"/>
              </a:spcBef>
              <a:buAutoNum type="arabicPeriod" startAt="16"/>
              <a:tabLst>
                <a:tab pos="241300" algn="l"/>
              </a:tabLst>
            </a:pPr>
            <a:r>
              <a:rPr sz="1200" dirty="0">
                <a:latin typeface="Arial"/>
                <a:cs typeface="Arial"/>
              </a:rPr>
              <a:t>Describe principle of Dual energy </a:t>
            </a:r>
            <a:r>
              <a:rPr sz="1200" spc="-45" dirty="0">
                <a:latin typeface="Arial"/>
                <a:cs typeface="Arial"/>
              </a:rPr>
              <a:t>CT, </a:t>
            </a:r>
            <a:r>
              <a:rPr sz="1200" spc="-5" dirty="0">
                <a:latin typeface="Arial"/>
                <a:cs typeface="Arial"/>
              </a:rPr>
              <a:t>different </a:t>
            </a:r>
            <a:r>
              <a:rPr sz="1200" dirty="0">
                <a:latin typeface="Arial"/>
                <a:cs typeface="Arial"/>
              </a:rPr>
              <a:t>techniques of dual energy acquisition  and various applications. [3+2+5 Dec</a:t>
            </a:r>
            <a:r>
              <a:rPr sz="1200" spc="-1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900"/>
              </a:spcBef>
              <a:buAutoNum type="arabicPeriod" startAt="16"/>
              <a:tabLst>
                <a:tab pos="241300" algn="l"/>
              </a:tabLst>
            </a:pPr>
            <a:r>
              <a:rPr sz="1200" spc="20" dirty="0">
                <a:latin typeface="Arial"/>
                <a:cs typeface="Arial"/>
              </a:rPr>
              <a:t>Discuss </a:t>
            </a:r>
            <a:r>
              <a:rPr sz="1200" spc="15" dirty="0">
                <a:latin typeface="Arial"/>
                <a:cs typeface="Arial"/>
              </a:rPr>
              <a:t>the </a:t>
            </a:r>
            <a:r>
              <a:rPr sz="1200" spc="20" dirty="0">
                <a:latin typeface="Arial"/>
                <a:cs typeface="Arial"/>
              </a:rPr>
              <a:t>principle, components, advantages </a:t>
            </a:r>
            <a:r>
              <a:rPr sz="1200" spc="15" dirty="0">
                <a:latin typeface="Arial"/>
                <a:cs typeface="Arial"/>
              </a:rPr>
              <a:t>and </a:t>
            </a:r>
            <a:r>
              <a:rPr sz="1200" spc="20" dirty="0">
                <a:latin typeface="Arial"/>
                <a:cs typeface="Arial"/>
              </a:rPr>
              <a:t>limitations </a:t>
            </a:r>
            <a:r>
              <a:rPr sz="1200" spc="10" dirty="0">
                <a:latin typeface="Arial"/>
                <a:cs typeface="Arial"/>
              </a:rPr>
              <a:t>of </a:t>
            </a:r>
            <a:r>
              <a:rPr sz="1200" spc="20" dirty="0">
                <a:latin typeface="Arial"/>
                <a:cs typeface="Arial"/>
              </a:rPr>
              <a:t>Digital  </a:t>
            </a:r>
            <a:r>
              <a:rPr sz="1200" spc="-10" dirty="0">
                <a:latin typeface="Arial"/>
                <a:cs typeface="Arial"/>
              </a:rPr>
              <a:t>Radiography. </a:t>
            </a:r>
            <a:r>
              <a:rPr sz="1200" dirty="0">
                <a:latin typeface="Arial"/>
                <a:cs typeface="Arial"/>
              </a:rPr>
              <a:t>[l+4+3+2 Dec </a:t>
            </a:r>
            <a:r>
              <a:rPr sz="1200" spc="-30" dirty="0">
                <a:latin typeface="Arial"/>
                <a:cs typeface="Arial"/>
              </a:rPr>
              <a:t>11]</a:t>
            </a:r>
            <a:endParaRPr sz="1200">
              <a:latin typeface="Arial"/>
              <a:cs typeface="Arial"/>
            </a:endParaRPr>
          </a:p>
          <a:p>
            <a:pPr marL="241300" marR="5080" indent="-228600" algn="just">
              <a:lnSpc>
                <a:spcPct val="111100"/>
              </a:lnSpc>
              <a:spcBef>
                <a:spcPts val="1100"/>
              </a:spcBef>
              <a:buAutoNum type="arabicPeriod" startAt="16"/>
              <a:tabLst>
                <a:tab pos="241300" algn="l"/>
              </a:tabLst>
            </a:pPr>
            <a:r>
              <a:rPr sz="1200" dirty="0">
                <a:latin typeface="Arial"/>
                <a:cs typeface="Arial"/>
              </a:rPr>
              <a:t>Describe principle of ultrasound </a:t>
            </a:r>
            <a:r>
              <a:rPr sz="1200" spc="-5" dirty="0">
                <a:latin typeface="Arial"/>
                <a:cs typeface="Arial"/>
              </a:rPr>
              <a:t>elastography </a:t>
            </a:r>
            <a:r>
              <a:rPr sz="1200" dirty="0">
                <a:latin typeface="Arial"/>
                <a:cs typeface="Arial"/>
              </a:rPr>
              <a:t>and its clinical applications. Briefiy  discuss its usefulness in evaluation of </a:t>
            </a:r>
            <a:r>
              <a:rPr sz="1200" spc="-5" dirty="0">
                <a:latin typeface="Arial"/>
                <a:cs typeface="Arial"/>
              </a:rPr>
              <a:t>BIRAD </a:t>
            </a:r>
            <a:r>
              <a:rPr sz="1200" dirty="0">
                <a:latin typeface="Arial"/>
                <a:cs typeface="Arial"/>
              </a:rPr>
              <a:t>3 lesions. [(4+3)+3 Jun</a:t>
            </a:r>
            <a:r>
              <a:rPr sz="1200" spc="-4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16"/>
              <a:tabLst>
                <a:tab pos="241300" algn="l"/>
              </a:tabLst>
            </a:pPr>
            <a:r>
              <a:rPr sz="1200" dirty="0">
                <a:latin typeface="Arial"/>
                <a:cs typeface="Arial"/>
              </a:rPr>
              <a:t>Describe the physical principles of </a:t>
            </a:r>
            <a:r>
              <a:rPr sz="1200" spc="-30" dirty="0">
                <a:latin typeface="Arial"/>
                <a:cs typeface="Arial"/>
              </a:rPr>
              <a:t>PET-CT. </a:t>
            </a:r>
            <a:r>
              <a:rPr sz="1200" dirty="0">
                <a:latin typeface="Arial"/>
                <a:cs typeface="Arial"/>
              </a:rPr>
              <a:t>Discuss the role of computed  tomography and </a:t>
            </a:r>
            <a:r>
              <a:rPr sz="1200" spc="-15" dirty="0">
                <a:latin typeface="Arial"/>
                <a:cs typeface="Arial"/>
              </a:rPr>
              <a:t>PET-CT </a:t>
            </a:r>
            <a:r>
              <a:rPr sz="1200" dirty="0">
                <a:latin typeface="Arial"/>
                <a:cs typeface="Arial"/>
              </a:rPr>
              <a:t>in diagnosis </a:t>
            </a:r>
            <a:r>
              <a:rPr sz="1200" spc="-5" dirty="0">
                <a:latin typeface="Arial"/>
                <a:cs typeface="Arial"/>
              </a:rPr>
              <a:t>post-treatment </a:t>
            </a:r>
            <a:r>
              <a:rPr sz="1200" dirty="0">
                <a:latin typeface="Arial"/>
                <a:cs typeface="Arial"/>
              </a:rPr>
              <a:t>evaluation of lymphoma.  [2+4+4 Dec</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6"/>
              <a:tabLst>
                <a:tab pos="241300" algn="l"/>
              </a:tabLst>
            </a:pPr>
            <a:r>
              <a:rPr sz="1200" dirty="0">
                <a:latin typeface="Arial"/>
                <a:cs typeface="Arial"/>
              </a:rPr>
              <a:t>Describe the physical principles of CR and DR. Briefly discuss their advantages</a:t>
            </a:r>
            <a:r>
              <a:rPr sz="1200" spc="-40" dirty="0">
                <a:latin typeface="Arial"/>
                <a:cs typeface="Arial"/>
              </a:rPr>
              <a:t> </a:t>
            </a:r>
            <a:r>
              <a:rPr sz="1200" dirty="0">
                <a:latin typeface="Arial"/>
                <a:cs typeface="Arial"/>
              </a:rPr>
              <a:t>and  disadvantages. [3+3+2+2 Dec</a:t>
            </a:r>
            <a:r>
              <a:rPr sz="1200" spc="-1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4599"/>
              </a:lnSpc>
              <a:spcBef>
                <a:spcPts val="1050"/>
              </a:spcBef>
              <a:buAutoNum type="arabicPeriod" startAt="16"/>
              <a:tabLst>
                <a:tab pos="241300" algn="l"/>
              </a:tabLst>
            </a:pPr>
            <a:r>
              <a:rPr sz="1200" dirty="0">
                <a:latin typeface="Arial"/>
                <a:cs typeface="Arial"/>
              </a:rPr>
              <a:t>Briefly describe the physical principle of radio frequency ablation. Enumerate it's  applications. Discuss the role of radio frequency ablation in management of </a:t>
            </a:r>
            <a:r>
              <a:rPr sz="1200" spc="-5" dirty="0">
                <a:latin typeface="Arial"/>
                <a:cs typeface="Arial"/>
              </a:rPr>
              <a:t>osteoid  osteoma. </a:t>
            </a:r>
            <a:r>
              <a:rPr sz="1200" dirty="0">
                <a:latin typeface="Arial"/>
                <a:cs typeface="Arial"/>
              </a:rPr>
              <a:t>[2+2+6 Dec</a:t>
            </a:r>
            <a:r>
              <a:rPr sz="1200" spc="-5" dirty="0">
                <a:latin typeface="Arial"/>
                <a:cs typeface="Arial"/>
              </a:rPr>
              <a:t> </a:t>
            </a:r>
            <a:r>
              <a:rPr sz="1200" dirty="0">
                <a:latin typeface="Arial"/>
                <a:cs typeface="Arial"/>
              </a:rPr>
              <a:t>12]</a:t>
            </a:r>
            <a:endParaRPr sz="1200">
              <a:latin typeface="Arial"/>
              <a:cs typeface="Arial"/>
            </a:endParaRPr>
          </a:p>
          <a:p>
            <a:pPr>
              <a:lnSpc>
                <a:spcPct val="100000"/>
              </a:lnSpc>
              <a:spcBef>
                <a:spcPts val="50"/>
              </a:spcBef>
              <a:buFont typeface="Arial"/>
              <a:buAutoNum type="arabicPeriod" startAt="16"/>
            </a:pPr>
            <a:endParaRPr sz="1050">
              <a:latin typeface="Times New Roman"/>
              <a:cs typeface="Times New Roman"/>
            </a:endParaRPr>
          </a:p>
          <a:p>
            <a:pPr marL="241300" indent="-228600">
              <a:lnSpc>
                <a:spcPct val="100000"/>
              </a:lnSpc>
              <a:buAutoNum type="arabicPeriod" startAt="16"/>
              <a:tabLst>
                <a:tab pos="241300" algn="l"/>
              </a:tabLst>
            </a:pPr>
            <a:r>
              <a:rPr sz="1200" spc="-5" dirty="0">
                <a:latin typeface="Arial"/>
                <a:cs typeface="Arial"/>
              </a:rPr>
              <a:t>Write </a:t>
            </a:r>
            <a:r>
              <a:rPr sz="1200" dirty="0">
                <a:latin typeface="Arial"/>
                <a:cs typeface="Arial"/>
              </a:rPr>
              <a:t>short notes on: [5+5 Dec 12]</a:t>
            </a:r>
            <a:r>
              <a:rPr sz="1200" spc="280" dirty="0">
                <a:latin typeface="Arial"/>
                <a:cs typeface="Arial"/>
              </a:rPr>
              <a:t> </a:t>
            </a:r>
            <a:r>
              <a:rPr sz="1200" dirty="0">
                <a:latin typeface="Arial"/>
                <a:cs typeface="Arial"/>
              </a:rPr>
              <a:t>A. Focussed abdominal sonography for trauma.</a:t>
            </a:r>
            <a:endParaRPr sz="1200">
              <a:latin typeface="Arial"/>
              <a:cs typeface="Arial"/>
            </a:endParaRPr>
          </a:p>
          <a:p>
            <a:pPr marL="241300">
              <a:lnSpc>
                <a:spcPct val="100000"/>
              </a:lnSpc>
              <a:spcBef>
                <a:spcPts val="260"/>
              </a:spcBef>
            </a:pPr>
            <a:r>
              <a:rPr sz="1200" dirty="0">
                <a:latin typeface="Arial"/>
                <a:cs typeface="Arial"/>
              </a:rPr>
              <a:t>B. Pressure</a:t>
            </a:r>
            <a:r>
              <a:rPr sz="1200" spc="-10" dirty="0">
                <a:latin typeface="Arial"/>
                <a:cs typeface="Arial"/>
              </a:rPr>
              <a:t> </a:t>
            </a:r>
            <a:r>
              <a:rPr sz="1200" spc="-5" dirty="0">
                <a:latin typeface="Arial"/>
                <a:cs typeface="Arial"/>
              </a:rPr>
              <a:t>injector</a:t>
            </a:r>
            <a:endParaRPr sz="1200">
              <a:latin typeface="Arial"/>
              <a:cs typeface="Arial"/>
            </a:endParaRPr>
          </a:p>
          <a:p>
            <a:pPr marL="241300" marR="5080" indent="-228600" algn="just">
              <a:lnSpc>
                <a:spcPct val="118100"/>
              </a:lnSpc>
              <a:spcBef>
                <a:spcPts val="900"/>
              </a:spcBef>
              <a:buAutoNum type="arabicPeriod" startAt="27"/>
              <a:tabLst>
                <a:tab pos="241300" algn="l"/>
              </a:tabLst>
            </a:pPr>
            <a:r>
              <a:rPr sz="1200" dirty="0">
                <a:latin typeface="Arial"/>
                <a:cs typeface="Arial"/>
              </a:rPr>
              <a:t>Define </a:t>
            </a:r>
            <a:r>
              <a:rPr sz="1200" spc="-5" dirty="0">
                <a:latin typeface="Arial"/>
                <a:cs typeface="Arial"/>
              </a:rPr>
              <a:t>strain </a:t>
            </a:r>
            <a:r>
              <a:rPr sz="1200" dirty="0">
                <a:latin typeface="Arial"/>
                <a:cs typeface="Arial"/>
              </a:rPr>
              <a:t>and shear wave </a:t>
            </a:r>
            <a:r>
              <a:rPr sz="1200" spc="-10" dirty="0">
                <a:latin typeface="Arial"/>
                <a:cs typeface="Arial"/>
              </a:rPr>
              <a:t>elastography. </a:t>
            </a:r>
            <a:r>
              <a:rPr sz="1200" dirty="0">
                <a:latin typeface="Arial"/>
                <a:cs typeface="Arial"/>
              </a:rPr>
              <a:t>Discuss its role in </a:t>
            </a:r>
            <a:r>
              <a:rPr sz="1200" spc="-5" dirty="0">
                <a:latin typeface="Arial"/>
                <a:cs typeface="Arial"/>
              </a:rPr>
              <a:t>breast. prostatic </a:t>
            </a:r>
            <a:r>
              <a:rPr sz="1200" dirty="0">
                <a:latin typeface="Arial"/>
                <a:cs typeface="Arial"/>
              </a:rPr>
              <a:t>and  </a:t>
            </a:r>
            <a:r>
              <a:rPr sz="1200" spc="35" dirty="0">
                <a:latin typeface="Arial"/>
                <a:cs typeface="Arial"/>
              </a:rPr>
              <a:t>musculoskeletal </a:t>
            </a:r>
            <a:r>
              <a:rPr sz="1200" spc="30" dirty="0">
                <a:latin typeface="Arial"/>
                <a:cs typeface="Arial"/>
              </a:rPr>
              <a:t>lesion. Compare </a:t>
            </a:r>
            <a:r>
              <a:rPr sz="1200" spc="25" dirty="0">
                <a:latin typeface="Arial"/>
                <a:cs typeface="Arial"/>
              </a:rPr>
              <a:t>its </a:t>
            </a:r>
            <a:r>
              <a:rPr sz="1200" spc="35" dirty="0">
                <a:latin typeface="Arial"/>
                <a:cs typeface="Arial"/>
              </a:rPr>
              <a:t>sensitivity </a:t>
            </a:r>
            <a:r>
              <a:rPr sz="1200" spc="25" dirty="0">
                <a:latin typeface="Arial"/>
                <a:cs typeface="Arial"/>
              </a:rPr>
              <a:t>and </a:t>
            </a:r>
            <a:r>
              <a:rPr sz="1200" spc="35" dirty="0">
                <a:latin typeface="Arial"/>
                <a:cs typeface="Arial"/>
              </a:rPr>
              <a:t>specificity </a:t>
            </a:r>
            <a:r>
              <a:rPr sz="1200" spc="30" dirty="0">
                <a:latin typeface="Arial"/>
                <a:cs typeface="Arial"/>
              </a:rPr>
              <a:t>with </a:t>
            </a:r>
            <a:r>
              <a:rPr sz="1200" spc="20" dirty="0">
                <a:latin typeface="Arial"/>
                <a:cs typeface="Arial"/>
              </a:rPr>
              <a:t>MR  </a:t>
            </a:r>
            <a:r>
              <a:rPr sz="1200" spc="-10" dirty="0">
                <a:latin typeface="Arial"/>
                <a:cs typeface="Arial"/>
              </a:rPr>
              <a:t>elastography. </a:t>
            </a:r>
            <a:r>
              <a:rPr sz="1200" dirty="0">
                <a:latin typeface="Arial"/>
                <a:cs typeface="Arial"/>
              </a:rPr>
              <a:t>[2+6+2 Jun 13]</a:t>
            </a:r>
            <a:endParaRPr sz="1200">
              <a:latin typeface="Arial"/>
              <a:cs typeface="Arial"/>
            </a:endParaRPr>
          </a:p>
          <a:p>
            <a:pPr>
              <a:lnSpc>
                <a:spcPct val="100000"/>
              </a:lnSpc>
              <a:spcBef>
                <a:spcPts val="55"/>
              </a:spcBef>
              <a:buFont typeface="Arial"/>
              <a:buAutoNum type="arabicPeriod" startAt="27"/>
            </a:pPr>
            <a:endParaRPr sz="1050">
              <a:latin typeface="Times New Roman"/>
              <a:cs typeface="Times New Roman"/>
            </a:endParaRPr>
          </a:p>
          <a:p>
            <a:pPr marL="241300" indent="-228600">
              <a:lnSpc>
                <a:spcPct val="100000"/>
              </a:lnSpc>
              <a:buAutoNum type="arabicPeriod" startAt="27"/>
              <a:tabLst>
                <a:tab pos="241300" algn="l"/>
              </a:tabLst>
            </a:pPr>
            <a:r>
              <a:rPr sz="1200" dirty="0">
                <a:latin typeface="Arial"/>
                <a:cs typeface="Arial"/>
              </a:rPr>
              <a:t>a) CT vs MR </a:t>
            </a:r>
            <a:r>
              <a:rPr sz="1200" spc="-10" dirty="0">
                <a:latin typeface="Arial"/>
                <a:cs typeface="Arial"/>
              </a:rPr>
              <a:t>Urography. </a:t>
            </a:r>
            <a:r>
              <a:rPr sz="1200" dirty="0">
                <a:latin typeface="Arial"/>
                <a:cs typeface="Arial"/>
              </a:rPr>
              <a:t>b) CT vs MR Enteroclysis [5+5 Jun</a:t>
            </a:r>
            <a:r>
              <a:rPr sz="1200" spc="-80" dirty="0">
                <a:latin typeface="Arial"/>
                <a:cs typeface="Arial"/>
              </a:rPr>
              <a:t> </a:t>
            </a:r>
            <a:r>
              <a:rPr sz="1200" dirty="0">
                <a:latin typeface="Arial"/>
                <a:cs typeface="Arial"/>
              </a:rPr>
              <a:t>l3]</a:t>
            </a:r>
            <a:endParaRPr sz="1200">
              <a:latin typeface="Arial"/>
              <a:cs typeface="Arial"/>
            </a:endParaRPr>
          </a:p>
          <a:p>
            <a:pPr marL="241300" marR="5080" indent="-228600" algn="just">
              <a:lnSpc>
                <a:spcPct val="118100"/>
              </a:lnSpc>
              <a:spcBef>
                <a:spcPts val="900"/>
              </a:spcBef>
              <a:buAutoNum type="arabicPeriod" startAt="27"/>
              <a:tabLst>
                <a:tab pos="241300" algn="l"/>
              </a:tabLst>
            </a:pPr>
            <a:r>
              <a:rPr sz="1200" dirty="0">
                <a:latin typeface="Arial"/>
                <a:cs typeface="Arial"/>
              </a:rPr>
              <a:t>Discuss the recent advances in </a:t>
            </a:r>
            <a:r>
              <a:rPr sz="1200" spc="-30" dirty="0">
                <a:latin typeface="Arial"/>
                <a:cs typeface="Arial"/>
              </a:rPr>
              <a:t>MDCT. </a:t>
            </a:r>
            <a:r>
              <a:rPr sz="1200" spc="-5" dirty="0">
                <a:latin typeface="Arial"/>
                <a:cs typeface="Arial"/>
              </a:rPr>
              <a:t>What </a:t>
            </a:r>
            <a:r>
              <a:rPr sz="1200" dirty="0">
                <a:latin typeface="Arial"/>
                <a:cs typeface="Arial"/>
              </a:rPr>
              <a:t>are the various dose </a:t>
            </a:r>
            <a:r>
              <a:rPr sz="1200" spc="-5" dirty="0">
                <a:latin typeface="Arial"/>
                <a:cs typeface="Arial"/>
              </a:rPr>
              <a:t>reduction  </a:t>
            </a:r>
            <a:r>
              <a:rPr sz="1200" dirty="0">
                <a:latin typeface="Arial"/>
                <a:cs typeface="Arial"/>
              </a:rPr>
              <a:t>techniques in MDCT?. Mention average radiation dose received for common  examinations using </a:t>
            </a:r>
            <a:r>
              <a:rPr sz="1200" spc="-30" dirty="0">
                <a:latin typeface="Arial"/>
                <a:cs typeface="Arial"/>
              </a:rPr>
              <a:t>MDCT. </a:t>
            </a:r>
            <a:r>
              <a:rPr sz="1200" dirty="0">
                <a:latin typeface="Arial"/>
                <a:cs typeface="Arial"/>
              </a:rPr>
              <a:t>[4+4+2 Jun</a:t>
            </a:r>
            <a:r>
              <a:rPr sz="1200" spc="15" dirty="0">
                <a:latin typeface="Arial"/>
                <a:cs typeface="Arial"/>
              </a:rPr>
              <a:t> </a:t>
            </a:r>
            <a:r>
              <a:rPr sz="1200" dirty="0">
                <a:latin typeface="Arial"/>
                <a:cs typeface="Arial"/>
              </a:rPr>
              <a:t>l3]</a:t>
            </a:r>
            <a:endParaRPr sz="1200">
              <a:latin typeface="Arial"/>
              <a:cs typeface="Arial"/>
            </a:endParaRPr>
          </a:p>
          <a:p>
            <a:pPr marL="241300" marR="5080" indent="-228600" algn="just">
              <a:lnSpc>
                <a:spcPct val="118100"/>
              </a:lnSpc>
              <a:spcBef>
                <a:spcPts val="894"/>
              </a:spcBef>
              <a:buAutoNum type="arabicPeriod" startAt="27"/>
              <a:tabLst>
                <a:tab pos="241300" algn="l"/>
              </a:tabLst>
            </a:pPr>
            <a:r>
              <a:rPr sz="1200" dirty="0">
                <a:latin typeface="Arial"/>
                <a:cs typeface="Arial"/>
              </a:rPr>
              <a:t>a. Principle of Digital </a:t>
            </a:r>
            <a:r>
              <a:rPr sz="1200" spc="-10" dirty="0">
                <a:latin typeface="Arial"/>
                <a:cs typeface="Arial"/>
              </a:rPr>
              <a:t>radiography. </a:t>
            </a:r>
            <a:r>
              <a:rPr sz="1200" dirty="0">
                <a:latin typeface="Arial"/>
                <a:cs typeface="Arial"/>
              </a:rPr>
              <a:t>b. Clinical applications of molecular imaging. [5+5  Jun</a:t>
            </a:r>
            <a:r>
              <a:rPr sz="1200" spc="-5" dirty="0">
                <a:latin typeface="Arial"/>
                <a:cs typeface="Arial"/>
              </a:rPr>
              <a:t> </a:t>
            </a:r>
            <a:r>
              <a:rPr sz="1200" dirty="0">
                <a:latin typeface="Arial"/>
                <a:cs typeface="Arial"/>
              </a:rPr>
              <a:t>I3]</a:t>
            </a:r>
            <a:endParaRPr sz="1200">
              <a:latin typeface="Arial"/>
              <a:cs typeface="Aria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102</a:t>
            </a:fld>
            <a:endParaRPr dirty="0"/>
          </a:p>
        </p:txBody>
      </p:sp>
      <p:sp>
        <p:nvSpPr>
          <p:cNvPr id="2" name="object 2"/>
          <p:cNvSpPr txBox="1"/>
          <p:nvPr/>
        </p:nvSpPr>
        <p:spPr>
          <a:xfrm>
            <a:off x="939800" y="889000"/>
            <a:ext cx="5913755" cy="85267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31"/>
              <a:tabLst>
                <a:tab pos="241300" algn="l"/>
              </a:tabLst>
            </a:pPr>
            <a:r>
              <a:rPr sz="1200" dirty="0">
                <a:latin typeface="Arial"/>
                <a:cs typeface="Arial"/>
              </a:rPr>
              <a:t>a. MR </a:t>
            </a:r>
            <a:r>
              <a:rPr sz="1200" spc="-5" dirty="0">
                <a:latin typeface="Arial"/>
                <a:cs typeface="Arial"/>
              </a:rPr>
              <a:t>artefacts </a:t>
            </a:r>
            <a:r>
              <a:rPr sz="1200" dirty="0">
                <a:latin typeface="Arial"/>
                <a:cs typeface="Arial"/>
              </a:rPr>
              <a:t>b. CT </a:t>
            </a:r>
            <a:r>
              <a:rPr sz="1200" spc="-5" dirty="0">
                <a:latin typeface="Arial"/>
                <a:cs typeface="Arial"/>
              </a:rPr>
              <a:t>artefacts. </a:t>
            </a:r>
            <a:r>
              <a:rPr sz="1200" dirty="0">
                <a:latin typeface="Arial"/>
                <a:cs typeface="Arial"/>
              </a:rPr>
              <a:t>[5+5 Jun</a:t>
            </a:r>
            <a:r>
              <a:rPr sz="1200" spc="-35" dirty="0">
                <a:latin typeface="Arial"/>
                <a:cs typeface="Arial"/>
              </a:rPr>
              <a:t> </a:t>
            </a:r>
            <a:r>
              <a:rPr sz="1200" dirty="0">
                <a:latin typeface="Arial"/>
                <a:cs typeface="Arial"/>
              </a:rPr>
              <a:t>l3]</a:t>
            </a:r>
            <a:endParaRPr sz="1200">
              <a:latin typeface="Arial"/>
              <a:cs typeface="Arial"/>
            </a:endParaRPr>
          </a:p>
          <a:p>
            <a:pPr marL="241300" marR="5080" indent="-228600">
              <a:lnSpc>
                <a:spcPct val="118100"/>
              </a:lnSpc>
              <a:spcBef>
                <a:spcPts val="1000"/>
              </a:spcBef>
              <a:buAutoNum type="arabicPeriod" startAt="31"/>
              <a:tabLst>
                <a:tab pos="241300" algn="l"/>
              </a:tabLst>
            </a:pPr>
            <a:r>
              <a:rPr sz="1200" dirty="0">
                <a:latin typeface="Arial"/>
                <a:cs typeface="Arial"/>
              </a:rPr>
              <a:t>Discuss the following: a. </a:t>
            </a:r>
            <a:r>
              <a:rPr sz="1200" spc="-5" dirty="0">
                <a:latin typeface="Arial"/>
                <a:cs typeface="Arial"/>
              </a:rPr>
              <a:t>BOLD </a:t>
            </a:r>
            <a:r>
              <a:rPr sz="1200" dirty="0">
                <a:latin typeface="Arial"/>
                <a:cs typeface="Arial"/>
              </a:rPr>
              <a:t>imaging b. Genetic Screening c. </a:t>
            </a:r>
            <a:r>
              <a:rPr sz="1200" spc="-25" dirty="0">
                <a:latin typeface="Arial"/>
                <a:cs typeface="Arial"/>
              </a:rPr>
              <a:t>PACS </a:t>
            </a:r>
            <a:r>
              <a:rPr sz="1200" dirty="0">
                <a:latin typeface="Arial"/>
                <a:cs typeface="Arial"/>
              </a:rPr>
              <a:t>in </a:t>
            </a:r>
            <a:r>
              <a:rPr sz="1200" spc="-10" dirty="0">
                <a:latin typeface="Arial"/>
                <a:cs typeface="Arial"/>
              </a:rPr>
              <a:t>Radiology.  </a:t>
            </a:r>
            <a:r>
              <a:rPr sz="1200" dirty="0">
                <a:latin typeface="Arial"/>
                <a:cs typeface="Arial"/>
              </a:rPr>
              <a:t>[3+3+4 Jun</a:t>
            </a:r>
            <a:r>
              <a:rPr sz="1200" spc="-5" dirty="0">
                <a:latin typeface="Arial"/>
                <a:cs typeface="Arial"/>
              </a:rPr>
              <a:t> </a:t>
            </a:r>
            <a:r>
              <a:rPr sz="1200" dirty="0">
                <a:latin typeface="Arial"/>
                <a:cs typeface="Arial"/>
              </a:rPr>
              <a:t>13]</a:t>
            </a:r>
            <a:endParaRPr sz="1200">
              <a:latin typeface="Arial"/>
              <a:cs typeface="Arial"/>
            </a:endParaRPr>
          </a:p>
          <a:p>
            <a:pPr marL="241300" marR="5080" indent="-228600">
              <a:lnSpc>
                <a:spcPct val="118100"/>
              </a:lnSpc>
              <a:spcBef>
                <a:spcPts val="894"/>
              </a:spcBef>
              <a:buAutoNum type="arabicPeriod" startAt="31"/>
              <a:tabLst>
                <a:tab pos="241300" algn="l"/>
              </a:tabLst>
            </a:pPr>
            <a:r>
              <a:rPr sz="1200" spc="-5" dirty="0">
                <a:latin typeface="Arial"/>
                <a:cs typeface="Arial"/>
              </a:rPr>
              <a:t>Write </a:t>
            </a:r>
            <a:r>
              <a:rPr sz="1200" dirty="0">
                <a:latin typeface="Arial"/>
                <a:cs typeface="Arial"/>
              </a:rPr>
              <a:t>short notes on: 1) MR </a:t>
            </a:r>
            <a:r>
              <a:rPr sz="1200" spc="-5" dirty="0">
                <a:latin typeface="Arial"/>
                <a:cs typeface="Arial"/>
              </a:rPr>
              <a:t>tractography </a:t>
            </a:r>
            <a:r>
              <a:rPr sz="1200" dirty="0">
                <a:latin typeface="Arial"/>
                <a:cs typeface="Arial"/>
              </a:rPr>
              <a:t>2) Dual energy scanning in musculo-  skeletal </a:t>
            </a:r>
            <a:r>
              <a:rPr sz="1200" spc="-5" dirty="0">
                <a:latin typeface="Arial"/>
                <a:cs typeface="Arial"/>
              </a:rPr>
              <a:t>system. </a:t>
            </a:r>
            <a:r>
              <a:rPr sz="1200" dirty="0">
                <a:latin typeface="Arial"/>
                <a:cs typeface="Arial"/>
              </a:rPr>
              <a:t>(5+5 Dec</a:t>
            </a:r>
            <a:r>
              <a:rPr sz="1200" spc="-5" dirty="0">
                <a:latin typeface="Arial"/>
                <a:cs typeface="Arial"/>
              </a:rPr>
              <a:t> </a:t>
            </a:r>
            <a:r>
              <a:rPr sz="1200" dirty="0">
                <a:latin typeface="Arial"/>
                <a:cs typeface="Arial"/>
              </a:rPr>
              <a:t>13)</a:t>
            </a:r>
            <a:endParaRPr sz="1200">
              <a:latin typeface="Arial"/>
              <a:cs typeface="Arial"/>
            </a:endParaRPr>
          </a:p>
          <a:p>
            <a:pPr marL="241300" marR="5080" indent="-228600">
              <a:lnSpc>
                <a:spcPct val="111100"/>
              </a:lnSpc>
              <a:spcBef>
                <a:spcPts val="1100"/>
              </a:spcBef>
              <a:buAutoNum type="arabicPeriod" startAt="31"/>
              <a:tabLst>
                <a:tab pos="241300" algn="l"/>
              </a:tabLst>
            </a:pPr>
            <a:r>
              <a:rPr sz="1200" spc="-5" dirty="0">
                <a:latin typeface="Arial"/>
                <a:cs typeface="Arial"/>
              </a:rPr>
              <a:t>Write </a:t>
            </a:r>
            <a:r>
              <a:rPr sz="1200" dirty="0">
                <a:latin typeface="Arial"/>
                <a:cs typeface="Arial"/>
              </a:rPr>
              <a:t>short notes on: 1) CO2 angiography 2) </a:t>
            </a:r>
            <a:r>
              <a:rPr sz="1200" spc="-5" dirty="0">
                <a:latin typeface="Arial"/>
                <a:cs typeface="Arial"/>
              </a:rPr>
              <a:t>Transcranial </a:t>
            </a:r>
            <a:r>
              <a:rPr sz="1200" dirty="0">
                <a:latin typeface="Arial"/>
                <a:cs typeface="Arial"/>
              </a:rPr>
              <a:t>Sonography in </a:t>
            </a:r>
            <a:r>
              <a:rPr sz="1200" spc="-5" dirty="0">
                <a:latin typeface="Arial"/>
                <a:cs typeface="Arial"/>
              </a:rPr>
              <a:t>stroke  </a:t>
            </a:r>
            <a:r>
              <a:rPr sz="1200" dirty="0">
                <a:latin typeface="Arial"/>
                <a:cs typeface="Arial"/>
              </a:rPr>
              <a:t>(5+5 Dec</a:t>
            </a:r>
            <a:r>
              <a:rPr sz="1200" spc="-5" dirty="0">
                <a:latin typeface="Arial"/>
                <a:cs typeface="Arial"/>
              </a:rPr>
              <a:t> </a:t>
            </a:r>
            <a:r>
              <a:rPr sz="1200" dirty="0">
                <a:latin typeface="Arial"/>
                <a:cs typeface="Arial"/>
              </a:rPr>
              <a:t>13)</a:t>
            </a:r>
            <a:endParaRPr sz="1200">
              <a:latin typeface="Arial"/>
              <a:cs typeface="Arial"/>
            </a:endParaRPr>
          </a:p>
          <a:p>
            <a:pPr marL="241300" marR="5080" indent="-228600">
              <a:lnSpc>
                <a:spcPct val="118100"/>
              </a:lnSpc>
              <a:spcBef>
                <a:spcPts val="1000"/>
              </a:spcBef>
              <a:buAutoNum type="arabicPeriod" startAt="31"/>
              <a:tabLst>
                <a:tab pos="241300" algn="l"/>
              </a:tabLst>
            </a:pPr>
            <a:r>
              <a:rPr sz="1200" spc="-5" dirty="0">
                <a:latin typeface="Arial"/>
                <a:cs typeface="Arial"/>
              </a:rPr>
              <a:t>Write </a:t>
            </a:r>
            <a:r>
              <a:rPr sz="1200" dirty="0">
                <a:latin typeface="Arial"/>
                <a:cs typeface="Arial"/>
              </a:rPr>
              <a:t>short notes on: a) Flat panel </a:t>
            </a:r>
            <a:r>
              <a:rPr sz="1200" spc="-5" dirty="0">
                <a:latin typeface="Arial"/>
                <a:cs typeface="Arial"/>
              </a:rPr>
              <a:t>detector </a:t>
            </a:r>
            <a:r>
              <a:rPr sz="1200" dirty="0">
                <a:latin typeface="Arial"/>
                <a:cs typeface="Arial"/>
              </a:rPr>
              <a:t>b) HlFU-Clinical indications &amp; </a:t>
            </a:r>
            <a:r>
              <a:rPr sz="1200" spc="-15" dirty="0">
                <a:latin typeface="Arial"/>
                <a:cs typeface="Arial"/>
              </a:rPr>
              <a:t>utility.  </a:t>
            </a:r>
            <a:r>
              <a:rPr sz="1200" dirty="0">
                <a:latin typeface="Arial"/>
                <a:cs typeface="Arial"/>
              </a:rPr>
              <a:t>[5+5 Dec</a:t>
            </a:r>
            <a:r>
              <a:rPr sz="1200" spc="-5" dirty="0">
                <a:latin typeface="Arial"/>
                <a:cs typeface="Arial"/>
              </a:rPr>
              <a:t> </a:t>
            </a:r>
            <a:r>
              <a:rPr sz="1200" dirty="0">
                <a:latin typeface="Arial"/>
                <a:cs typeface="Arial"/>
              </a:rPr>
              <a:t>13]</a:t>
            </a:r>
            <a:endParaRPr sz="1200">
              <a:latin typeface="Arial"/>
              <a:cs typeface="Arial"/>
            </a:endParaRPr>
          </a:p>
          <a:p>
            <a:pPr marL="241300" marR="5080" indent="-228600">
              <a:lnSpc>
                <a:spcPct val="111100"/>
              </a:lnSpc>
              <a:spcBef>
                <a:spcPts val="1100"/>
              </a:spcBef>
              <a:buAutoNum type="arabicPeriod" startAt="31"/>
              <a:tabLst>
                <a:tab pos="241300" algn="l"/>
              </a:tabLst>
            </a:pPr>
            <a:r>
              <a:rPr sz="1200" spc="-5" dirty="0">
                <a:latin typeface="Arial"/>
                <a:cs typeface="Arial"/>
              </a:rPr>
              <a:t>Write </a:t>
            </a:r>
            <a:r>
              <a:rPr sz="1200" dirty="0">
                <a:latin typeface="Arial"/>
                <a:cs typeface="Arial"/>
              </a:rPr>
              <a:t>short notes on: a) Mobile CT scanner b) Renal denervation for renovascular  </a:t>
            </a:r>
            <a:r>
              <a:rPr sz="1200" spc="-5" dirty="0">
                <a:latin typeface="Arial"/>
                <a:cs typeface="Arial"/>
              </a:rPr>
              <a:t>hypertension. </a:t>
            </a:r>
            <a:r>
              <a:rPr sz="1200" dirty="0">
                <a:latin typeface="Arial"/>
                <a:cs typeface="Arial"/>
              </a:rPr>
              <a:t>[5+5 Dec</a:t>
            </a:r>
            <a:r>
              <a:rPr sz="1200" spc="-5" dirty="0">
                <a:latin typeface="Arial"/>
                <a:cs typeface="Arial"/>
              </a:rPr>
              <a:t> </a:t>
            </a:r>
            <a:r>
              <a:rPr sz="1200" dirty="0">
                <a:latin typeface="Arial"/>
                <a:cs typeface="Arial"/>
              </a:rPr>
              <a:t>13]</a:t>
            </a:r>
            <a:endParaRPr sz="1200">
              <a:latin typeface="Arial"/>
              <a:cs typeface="Arial"/>
            </a:endParaRPr>
          </a:p>
          <a:p>
            <a:pPr>
              <a:lnSpc>
                <a:spcPct val="100000"/>
              </a:lnSpc>
              <a:spcBef>
                <a:spcPts val="55"/>
              </a:spcBef>
              <a:buFont typeface="Arial"/>
              <a:buAutoNum type="arabicPeriod" startAt="31"/>
            </a:pPr>
            <a:endParaRPr sz="1050">
              <a:latin typeface="Times New Roman"/>
              <a:cs typeface="Times New Roman"/>
            </a:endParaRPr>
          </a:p>
          <a:p>
            <a:pPr marL="241300" indent="-228600">
              <a:lnSpc>
                <a:spcPct val="100000"/>
              </a:lnSpc>
              <a:buAutoNum type="arabicPeriod" startAt="31"/>
              <a:tabLst>
                <a:tab pos="241300" algn="l"/>
              </a:tabLst>
            </a:pPr>
            <a:r>
              <a:rPr sz="1200" dirty="0">
                <a:latin typeface="Arial"/>
                <a:cs typeface="Arial"/>
              </a:rPr>
              <a:t>a) MR-PET b) Dose </a:t>
            </a:r>
            <a:r>
              <a:rPr sz="1200" spc="-5" dirty="0">
                <a:latin typeface="Arial"/>
                <a:cs typeface="Arial"/>
              </a:rPr>
              <a:t>reduction </a:t>
            </a:r>
            <a:r>
              <a:rPr sz="1200" dirty="0">
                <a:latin typeface="Arial"/>
                <a:cs typeface="Arial"/>
              </a:rPr>
              <a:t>techniques in </a:t>
            </a:r>
            <a:r>
              <a:rPr sz="1200" spc="-30" dirty="0">
                <a:latin typeface="Arial"/>
                <a:cs typeface="Arial"/>
              </a:rPr>
              <a:t>MDCT. </a:t>
            </a:r>
            <a:r>
              <a:rPr sz="1200" dirty="0">
                <a:latin typeface="Arial"/>
                <a:cs typeface="Arial"/>
              </a:rPr>
              <a:t>[5+5 Dec</a:t>
            </a:r>
            <a:r>
              <a:rPr sz="1200" spc="-20" dirty="0">
                <a:latin typeface="Arial"/>
                <a:cs typeface="Arial"/>
              </a:rPr>
              <a:t> </a:t>
            </a:r>
            <a:r>
              <a:rPr sz="1200" dirty="0">
                <a:latin typeface="Arial"/>
                <a:cs typeface="Arial"/>
              </a:rPr>
              <a:t>13]</a:t>
            </a:r>
            <a:endParaRPr sz="1200">
              <a:latin typeface="Arial"/>
              <a:cs typeface="Arial"/>
            </a:endParaRPr>
          </a:p>
          <a:p>
            <a:pPr marL="241300" marR="5080" indent="-228600">
              <a:lnSpc>
                <a:spcPct val="111100"/>
              </a:lnSpc>
              <a:spcBef>
                <a:spcPts val="1100"/>
              </a:spcBef>
              <a:buAutoNum type="arabicPeriod" startAt="31"/>
              <a:tabLst>
                <a:tab pos="241300" algn="l"/>
              </a:tabLst>
            </a:pPr>
            <a:r>
              <a:rPr sz="1200" dirty="0">
                <a:latin typeface="Arial"/>
                <a:cs typeface="Arial"/>
              </a:rPr>
              <a:t>a) Imaging of hemobilia and interventions b) Principles &amp; applications of RF  ablation. [5+5 June</a:t>
            </a:r>
            <a:r>
              <a:rPr sz="1200" spc="-10" dirty="0">
                <a:latin typeface="Arial"/>
                <a:cs typeface="Arial"/>
              </a:rPr>
              <a:t> </a:t>
            </a:r>
            <a:r>
              <a:rPr sz="1200" dirty="0">
                <a:latin typeface="Arial"/>
                <a:cs typeface="Arial"/>
              </a:rPr>
              <a:t>14]</a:t>
            </a:r>
            <a:endParaRPr sz="1200">
              <a:latin typeface="Arial"/>
              <a:cs typeface="Arial"/>
            </a:endParaRPr>
          </a:p>
          <a:p>
            <a:pPr>
              <a:lnSpc>
                <a:spcPct val="100000"/>
              </a:lnSpc>
              <a:spcBef>
                <a:spcPts val="50"/>
              </a:spcBef>
              <a:buFont typeface="Arial"/>
              <a:buAutoNum type="arabicPeriod" startAt="31"/>
            </a:pPr>
            <a:endParaRPr sz="1050">
              <a:latin typeface="Times New Roman"/>
              <a:cs typeface="Times New Roman"/>
            </a:endParaRPr>
          </a:p>
          <a:p>
            <a:pPr marL="241300" indent="-228600">
              <a:lnSpc>
                <a:spcPct val="100000"/>
              </a:lnSpc>
              <a:buAutoNum type="arabicPeriod" startAt="31"/>
              <a:tabLst>
                <a:tab pos="241300" algn="l"/>
              </a:tabLst>
            </a:pPr>
            <a:r>
              <a:rPr sz="1200" dirty="0">
                <a:latin typeface="Arial"/>
                <a:cs typeface="Arial"/>
              </a:rPr>
              <a:t>a) CT </a:t>
            </a:r>
            <a:r>
              <a:rPr sz="1200" spc="-5" dirty="0">
                <a:latin typeface="Arial"/>
                <a:cs typeface="Arial"/>
              </a:rPr>
              <a:t>perfusion </a:t>
            </a:r>
            <a:r>
              <a:rPr sz="1200" dirty="0">
                <a:latin typeface="Arial"/>
                <a:cs typeface="Arial"/>
              </a:rPr>
              <a:t>in acute </a:t>
            </a:r>
            <a:r>
              <a:rPr sz="1200" spc="-5" dirty="0">
                <a:latin typeface="Arial"/>
                <a:cs typeface="Arial"/>
              </a:rPr>
              <a:t>stroke </a:t>
            </a:r>
            <a:r>
              <a:rPr sz="1200" dirty="0">
                <a:latin typeface="Arial"/>
                <a:cs typeface="Arial"/>
              </a:rPr>
              <a:t>b) Principles of </a:t>
            </a:r>
            <a:r>
              <a:rPr sz="1200" spc="-5" dirty="0">
                <a:latin typeface="Arial"/>
                <a:cs typeface="Arial"/>
              </a:rPr>
              <a:t>functional </a:t>
            </a:r>
            <a:r>
              <a:rPr sz="1200" dirty="0">
                <a:latin typeface="Arial"/>
                <a:cs typeface="Arial"/>
              </a:rPr>
              <a:t>MRI. [5+5 June</a:t>
            </a:r>
            <a:r>
              <a:rPr sz="1200" spc="-25" dirty="0">
                <a:latin typeface="Arial"/>
                <a:cs typeface="Arial"/>
              </a:rPr>
              <a:t> </a:t>
            </a:r>
            <a:r>
              <a:rPr sz="1200" dirty="0">
                <a:latin typeface="Arial"/>
                <a:cs typeface="Arial"/>
              </a:rPr>
              <a:t>14]</a:t>
            </a:r>
            <a:endParaRPr sz="1200">
              <a:latin typeface="Arial"/>
              <a:cs typeface="Arial"/>
            </a:endParaRPr>
          </a:p>
          <a:p>
            <a:pPr>
              <a:lnSpc>
                <a:spcPct val="100000"/>
              </a:lnSpc>
              <a:spcBef>
                <a:spcPts val="55"/>
              </a:spcBef>
              <a:buFont typeface="Arial"/>
              <a:buAutoNum type="arabicPeriod" startAt="31"/>
            </a:pPr>
            <a:endParaRPr sz="1050">
              <a:latin typeface="Times New Roman"/>
              <a:cs typeface="Times New Roman"/>
            </a:endParaRPr>
          </a:p>
          <a:p>
            <a:pPr marL="241300" indent="-228600">
              <a:lnSpc>
                <a:spcPct val="100000"/>
              </a:lnSpc>
              <a:buAutoNum type="arabicPeriod" startAt="31"/>
              <a:tabLst>
                <a:tab pos="241300" algn="l"/>
              </a:tabLst>
            </a:pPr>
            <a:r>
              <a:rPr sz="1200" spc="-15" dirty="0">
                <a:latin typeface="Arial"/>
                <a:cs typeface="Arial"/>
              </a:rPr>
              <a:t>Techniques </a:t>
            </a:r>
            <a:r>
              <a:rPr sz="1200" dirty="0">
                <a:latin typeface="Arial"/>
                <a:cs typeface="Arial"/>
              </a:rPr>
              <a:t>of ultrasound </a:t>
            </a:r>
            <a:r>
              <a:rPr sz="1200" spc="-5" dirty="0">
                <a:latin typeface="Arial"/>
                <a:cs typeface="Arial"/>
              </a:rPr>
              <a:t>elastography </a:t>
            </a:r>
            <a:r>
              <a:rPr sz="1200" dirty="0">
                <a:latin typeface="Arial"/>
                <a:cs typeface="Arial"/>
              </a:rPr>
              <a:t>and its applications. [5+5 June</a:t>
            </a:r>
            <a:r>
              <a:rPr sz="1200" spc="-5" dirty="0">
                <a:latin typeface="Arial"/>
                <a:cs typeface="Arial"/>
              </a:rPr>
              <a:t> </a:t>
            </a:r>
            <a:r>
              <a:rPr sz="1200" dirty="0">
                <a:latin typeface="Arial"/>
                <a:cs typeface="Arial"/>
              </a:rPr>
              <a:t>14]</a:t>
            </a:r>
            <a:endParaRPr sz="1200">
              <a:latin typeface="Arial"/>
              <a:cs typeface="Arial"/>
            </a:endParaRPr>
          </a:p>
          <a:p>
            <a:pPr marL="241300" marR="5715" indent="-228600">
              <a:lnSpc>
                <a:spcPct val="111100"/>
              </a:lnSpc>
              <a:spcBef>
                <a:spcPts val="1100"/>
              </a:spcBef>
              <a:buAutoNum type="arabicPeriod" startAt="31"/>
              <a:tabLst>
                <a:tab pos="241300" algn="l"/>
              </a:tabLst>
            </a:pPr>
            <a:r>
              <a:rPr sz="1200" dirty="0">
                <a:latin typeface="Arial"/>
                <a:cs typeface="Arial"/>
              </a:rPr>
              <a:t>Advantages and disadvantages of computed radiography and direct digital  </a:t>
            </a:r>
            <a:r>
              <a:rPr sz="1200" spc="-10" dirty="0">
                <a:latin typeface="Arial"/>
                <a:cs typeface="Arial"/>
              </a:rPr>
              <a:t>radiography. </a:t>
            </a:r>
            <a:r>
              <a:rPr sz="1200" dirty="0">
                <a:latin typeface="Arial"/>
                <a:cs typeface="Arial"/>
              </a:rPr>
              <a:t>[10 June 14]</a:t>
            </a:r>
            <a:endParaRPr sz="1200">
              <a:latin typeface="Arial"/>
              <a:cs typeface="Arial"/>
            </a:endParaRPr>
          </a:p>
          <a:p>
            <a:pPr marL="241300" marR="5080" indent="-228600">
              <a:lnSpc>
                <a:spcPct val="118100"/>
              </a:lnSpc>
              <a:spcBef>
                <a:spcPts val="1000"/>
              </a:spcBef>
              <a:buAutoNum type="arabicPeriod" startAt="31"/>
              <a:tabLst>
                <a:tab pos="241300" algn="l"/>
              </a:tabLst>
            </a:pPr>
            <a:r>
              <a:rPr sz="1200" spc="-5" dirty="0">
                <a:latin typeface="Arial"/>
                <a:cs typeface="Arial"/>
              </a:rPr>
              <a:t>What </a:t>
            </a:r>
            <a:r>
              <a:rPr sz="1200" dirty="0">
                <a:latin typeface="Arial"/>
                <a:cs typeface="Arial"/>
              </a:rPr>
              <a:t>are the advantages of 3T MR1 over </a:t>
            </a:r>
            <a:r>
              <a:rPr sz="1200" spc="-5" dirty="0">
                <a:latin typeface="Arial"/>
                <a:cs typeface="Arial"/>
              </a:rPr>
              <a:t>1.5T </a:t>
            </a:r>
            <a:r>
              <a:rPr sz="1200" dirty="0">
                <a:latin typeface="Arial"/>
                <a:cs typeface="Arial"/>
              </a:rPr>
              <a:t>MRI ? Comment on its limitations.  [6+4 Dec 14] (exact repeat from</a:t>
            </a:r>
            <a:r>
              <a:rPr sz="1200" spc="-30" dirty="0">
                <a:latin typeface="Arial"/>
                <a:cs typeface="Arial"/>
              </a:rPr>
              <a:t> </a:t>
            </a:r>
            <a:r>
              <a:rPr sz="1200" spc="-5" dirty="0">
                <a:latin typeface="Arial"/>
                <a:cs typeface="Arial"/>
              </a:rPr>
              <a:t>2010)</a:t>
            </a:r>
            <a:endParaRPr sz="1200">
              <a:latin typeface="Arial"/>
              <a:cs typeface="Arial"/>
            </a:endParaRPr>
          </a:p>
          <a:p>
            <a:pPr marL="241300" indent="-228600">
              <a:lnSpc>
                <a:spcPct val="100000"/>
              </a:lnSpc>
              <a:spcBef>
                <a:spcPts val="1160"/>
              </a:spcBef>
              <a:buAutoNum type="arabicPeriod" startAt="31"/>
              <a:tabLst>
                <a:tab pos="241300" algn="l"/>
              </a:tabLst>
            </a:pPr>
            <a:r>
              <a:rPr sz="1200" dirty="0">
                <a:latin typeface="Arial"/>
                <a:cs typeface="Arial"/>
              </a:rPr>
              <a:t>a. MR </a:t>
            </a:r>
            <a:r>
              <a:rPr sz="1200" spc="-5" dirty="0">
                <a:latin typeface="Arial"/>
                <a:cs typeface="Arial"/>
              </a:rPr>
              <a:t>artefacts </a:t>
            </a:r>
            <a:r>
              <a:rPr sz="1200" dirty="0">
                <a:latin typeface="Arial"/>
                <a:cs typeface="Arial"/>
              </a:rPr>
              <a:t>b. CT </a:t>
            </a:r>
            <a:r>
              <a:rPr sz="1200" spc="-5" dirty="0">
                <a:latin typeface="Arial"/>
                <a:cs typeface="Arial"/>
              </a:rPr>
              <a:t>artefacts. </a:t>
            </a:r>
            <a:r>
              <a:rPr sz="1200" dirty="0">
                <a:latin typeface="Arial"/>
                <a:cs typeface="Arial"/>
              </a:rPr>
              <a:t>[5+5 Dec 14] (exact repeat from Jun</a:t>
            </a:r>
            <a:r>
              <a:rPr sz="1200" spc="-60" dirty="0">
                <a:latin typeface="Arial"/>
                <a:cs typeface="Arial"/>
              </a:rPr>
              <a:t> </a:t>
            </a:r>
            <a:r>
              <a:rPr sz="1200" dirty="0">
                <a:latin typeface="Arial"/>
                <a:cs typeface="Arial"/>
              </a:rPr>
              <a:t>13)</a:t>
            </a:r>
            <a:endParaRPr sz="1200">
              <a:latin typeface="Arial"/>
              <a:cs typeface="Arial"/>
            </a:endParaRPr>
          </a:p>
          <a:p>
            <a:pPr marL="241300" marR="5080" indent="-228600">
              <a:lnSpc>
                <a:spcPct val="118100"/>
              </a:lnSpc>
              <a:spcBef>
                <a:spcPts val="1000"/>
              </a:spcBef>
              <a:buAutoNum type="arabicPeriod" startAt="31"/>
              <a:tabLst>
                <a:tab pos="303530" algn="l"/>
              </a:tabLst>
            </a:pPr>
            <a:r>
              <a:rPr sz="1200" dirty="0">
                <a:latin typeface="Arial"/>
                <a:cs typeface="Arial"/>
              </a:rPr>
              <a:t>Enumerate the various gradient echo sequences. Describe in brief the principles  and their clinical applications. [3+3+4 Dec 14] (repeat from</a:t>
            </a:r>
            <a:r>
              <a:rPr sz="1200" spc="-45" dirty="0">
                <a:latin typeface="Arial"/>
                <a:cs typeface="Arial"/>
              </a:rPr>
              <a:t> </a:t>
            </a:r>
            <a:r>
              <a:rPr sz="1200" spc="-5" dirty="0">
                <a:latin typeface="Arial"/>
                <a:cs typeface="Arial"/>
              </a:rPr>
              <a:t>2010)</a:t>
            </a:r>
            <a:endParaRPr sz="1200">
              <a:latin typeface="Arial"/>
              <a:cs typeface="Arial"/>
            </a:endParaRPr>
          </a:p>
          <a:p>
            <a:pPr marL="241300" marR="5080" indent="-228600">
              <a:lnSpc>
                <a:spcPct val="111100"/>
              </a:lnSpc>
              <a:spcBef>
                <a:spcPts val="1100"/>
              </a:spcBef>
              <a:buAutoNum type="arabicPeriod" startAt="31"/>
              <a:tabLst>
                <a:tab pos="241300" algn="l"/>
              </a:tabLst>
            </a:pPr>
            <a:r>
              <a:rPr sz="1200" dirty="0">
                <a:latin typeface="Arial"/>
                <a:cs typeface="Arial"/>
              </a:rPr>
              <a:t>Define High Intensity Focused Ultrasound . Describe its clinical applications. [2+8  Dec 14] (repeat from June I</a:t>
            </a:r>
            <a:r>
              <a:rPr sz="1200" spc="-30" dirty="0">
                <a:latin typeface="Arial"/>
                <a:cs typeface="Arial"/>
              </a:rPr>
              <a:t> </a:t>
            </a:r>
            <a:r>
              <a:rPr sz="1200" dirty="0">
                <a:latin typeface="Arial"/>
                <a:cs typeface="Arial"/>
              </a:rPr>
              <a:t>1)</a:t>
            </a:r>
            <a:endParaRPr sz="1200">
              <a:latin typeface="Arial"/>
              <a:cs typeface="Arial"/>
            </a:endParaRPr>
          </a:p>
          <a:p>
            <a:pPr marL="241300" marR="5080" indent="-228600">
              <a:lnSpc>
                <a:spcPct val="118100"/>
              </a:lnSpc>
              <a:spcBef>
                <a:spcPts val="1000"/>
              </a:spcBef>
              <a:buAutoNum type="arabicPeriod" startAt="31"/>
              <a:tabLst>
                <a:tab pos="241300" algn="l"/>
              </a:tabLst>
            </a:pPr>
            <a:r>
              <a:rPr sz="1200" spc="-5" dirty="0">
                <a:latin typeface="Arial"/>
                <a:cs typeface="Arial"/>
              </a:rPr>
              <a:t>What </a:t>
            </a:r>
            <a:r>
              <a:rPr sz="1200" dirty="0">
                <a:latin typeface="Arial"/>
                <a:cs typeface="Arial"/>
              </a:rPr>
              <a:t>do you </a:t>
            </a:r>
            <a:r>
              <a:rPr sz="1200" spc="-5" dirty="0">
                <a:latin typeface="Arial"/>
                <a:cs typeface="Arial"/>
              </a:rPr>
              <a:t>understand </a:t>
            </a:r>
            <a:r>
              <a:rPr sz="1200" dirty="0">
                <a:latin typeface="Arial"/>
                <a:cs typeface="Arial"/>
              </a:rPr>
              <a:t>by tissue harmonic imaging . How is it useful during  sonographic evaluation of small </a:t>
            </a:r>
            <a:r>
              <a:rPr sz="1200" spc="-5" dirty="0">
                <a:latin typeface="Arial"/>
                <a:cs typeface="Arial"/>
              </a:rPr>
              <a:t>parts </a:t>
            </a:r>
            <a:r>
              <a:rPr sz="1200" dirty="0">
                <a:latin typeface="Arial"/>
                <a:cs typeface="Arial"/>
              </a:rPr>
              <a:t>of </a:t>
            </a:r>
            <a:r>
              <a:rPr sz="1200" spc="-20" dirty="0">
                <a:latin typeface="Arial"/>
                <a:cs typeface="Arial"/>
              </a:rPr>
              <a:t>body. </a:t>
            </a:r>
            <a:r>
              <a:rPr sz="1200" dirty="0">
                <a:latin typeface="Arial"/>
                <a:cs typeface="Arial"/>
              </a:rPr>
              <a:t>[3+7 Dec 14] (repeal/from June</a:t>
            </a:r>
            <a:r>
              <a:rPr sz="1200" spc="-55" dirty="0">
                <a:latin typeface="Arial"/>
                <a:cs typeface="Arial"/>
              </a:rPr>
              <a:t> </a:t>
            </a:r>
            <a:r>
              <a:rPr sz="1200" spc="-30" dirty="0">
                <a:latin typeface="Arial"/>
                <a:cs typeface="Arial"/>
              </a:rPr>
              <a:t>11)</a:t>
            </a:r>
            <a:endParaRPr sz="1200">
              <a:latin typeface="Arial"/>
              <a:cs typeface="Arial"/>
            </a:endParaRPr>
          </a:p>
          <a:p>
            <a:pPr marL="241300" marR="5080" indent="-228600">
              <a:lnSpc>
                <a:spcPct val="111100"/>
              </a:lnSpc>
              <a:spcBef>
                <a:spcPts val="1100"/>
              </a:spcBef>
              <a:buAutoNum type="arabicPeriod" startAt="31"/>
              <a:tabLst>
                <a:tab pos="241300" algn="l"/>
                <a:tab pos="2236470" algn="l"/>
              </a:tabLst>
            </a:pPr>
            <a:r>
              <a:rPr sz="1200" dirty="0">
                <a:latin typeface="Arial"/>
                <a:cs typeface="Arial"/>
              </a:rPr>
              <a:t>Define </a:t>
            </a:r>
            <a:r>
              <a:rPr sz="1200" spc="100" dirty="0">
                <a:latin typeface="Arial"/>
                <a:cs typeface="Arial"/>
              </a:rPr>
              <a:t> </a:t>
            </a:r>
            <a:r>
              <a:rPr sz="1200" dirty="0">
                <a:latin typeface="Arial"/>
                <a:cs typeface="Arial"/>
              </a:rPr>
              <a:t>Scatter </a:t>
            </a:r>
            <a:r>
              <a:rPr sz="1200" spc="100" dirty="0">
                <a:latin typeface="Arial"/>
                <a:cs typeface="Arial"/>
              </a:rPr>
              <a:t> </a:t>
            </a:r>
            <a:r>
              <a:rPr sz="1200" dirty="0">
                <a:latin typeface="Arial"/>
                <a:cs typeface="Arial"/>
              </a:rPr>
              <a:t>radiation.	Discuss briefly parameters which Influence scatter  radiation and methods to reduce scatter</a:t>
            </a:r>
            <a:r>
              <a:rPr sz="1200" spc="-20" dirty="0">
                <a:latin typeface="Arial"/>
                <a:cs typeface="Arial"/>
              </a:rPr>
              <a:t> </a:t>
            </a:r>
            <a:r>
              <a:rPr sz="1200" dirty="0">
                <a:latin typeface="Arial"/>
                <a:cs typeface="Arial"/>
              </a:rPr>
              <a:t>radiations.</a:t>
            </a:r>
            <a:endParaRPr sz="1200">
              <a:latin typeface="Arial"/>
              <a:cs typeface="Arial"/>
            </a:endParaRPr>
          </a:p>
          <a:p>
            <a:pPr>
              <a:lnSpc>
                <a:spcPct val="100000"/>
              </a:lnSpc>
              <a:spcBef>
                <a:spcPts val="50"/>
              </a:spcBef>
              <a:buFont typeface="Arial"/>
              <a:buAutoNum type="arabicPeriod" startAt="31"/>
            </a:pPr>
            <a:endParaRPr sz="1050">
              <a:latin typeface="Times New Roman"/>
              <a:cs typeface="Times New Roman"/>
            </a:endParaRPr>
          </a:p>
          <a:p>
            <a:pPr marL="241300" indent="-228600">
              <a:lnSpc>
                <a:spcPct val="100000"/>
              </a:lnSpc>
              <a:buAutoNum type="arabicPeriod" startAt="31"/>
              <a:tabLst>
                <a:tab pos="241300" algn="l"/>
              </a:tabLst>
            </a:pPr>
            <a:r>
              <a:rPr sz="1200" dirty="0">
                <a:latin typeface="Arial"/>
                <a:cs typeface="Arial"/>
              </a:rPr>
              <a:t>Discuss Principle of CT </a:t>
            </a:r>
            <a:r>
              <a:rPr sz="1200" spc="-5" dirty="0">
                <a:latin typeface="Arial"/>
                <a:cs typeface="Arial"/>
              </a:rPr>
              <a:t>perfusion </a:t>
            </a:r>
            <a:r>
              <a:rPr sz="1200" dirty="0">
                <a:latin typeface="Arial"/>
                <a:cs typeface="Arial"/>
              </a:rPr>
              <a:t>and clinical</a:t>
            </a:r>
            <a:r>
              <a:rPr sz="1200" spc="-35" dirty="0">
                <a:latin typeface="Arial"/>
                <a:cs typeface="Arial"/>
              </a:rPr>
              <a:t> </a:t>
            </a:r>
            <a:r>
              <a:rPr sz="1200" dirty="0">
                <a:latin typeface="Arial"/>
                <a:cs typeface="Arial"/>
              </a:rPr>
              <a:t>applications.</a:t>
            </a:r>
            <a:endParaRPr sz="1200">
              <a:latin typeface="Arial"/>
              <a:cs typeface="Aria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103</a:t>
            </a:fld>
            <a:endParaRPr dirty="0"/>
          </a:p>
        </p:txBody>
      </p:sp>
      <p:sp>
        <p:nvSpPr>
          <p:cNvPr id="2" name="object 2"/>
          <p:cNvSpPr txBox="1"/>
          <p:nvPr/>
        </p:nvSpPr>
        <p:spPr>
          <a:xfrm>
            <a:off x="939800" y="855980"/>
            <a:ext cx="5916295" cy="4991100"/>
          </a:xfrm>
          <a:prstGeom prst="rect">
            <a:avLst/>
          </a:prstGeom>
        </p:spPr>
        <p:txBody>
          <a:bodyPr vert="horz" wrap="square" lIns="0" tIns="12700" rIns="0" bIns="0" rtlCol="0">
            <a:spAutoFit/>
          </a:bodyPr>
          <a:lstStyle/>
          <a:p>
            <a:pPr marL="241300" marR="7620" indent="-228600">
              <a:lnSpc>
                <a:spcPct val="118100"/>
              </a:lnSpc>
              <a:spcBef>
                <a:spcPts val="100"/>
              </a:spcBef>
              <a:buAutoNum type="arabicPeriod" startAt="49"/>
              <a:tabLst>
                <a:tab pos="241300" algn="l"/>
              </a:tabLst>
            </a:pPr>
            <a:r>
              <a:rPr sz="1200" dirty="0">
                <a:latin typeface="Arial"/>
                <a:cs typeface="Arial"/>
              </a:rPr>
              <a:t>Describe in brief the advances in CT technology to decrease radiation dose in  children. </a:t>
            </a:r>
            <a:r>
              <a:rPr sz="1200" spc="-5" dirty="0">
                <a:latin typeface="Arial"/>
                <a:cs typeface="Arial"/>
              </a:rPr>
              <a:t>What </a:t>
            </a:r>
            <a:r>
              <a:rPr sz="1200" dirty="0">
                <a:latin typeface="Arial"/>
                <a:cs typeface="Arial"/>
              </a:rPr>
              <a:t>is CT dose index?</a:t>
            </a:r>
            <a:r>
              <a:rPr sz="1200" spc="-40" dirty="0">
                <a:latin typeface="Arial"/>
                <a:cs typeface="Arial"/>
              </a:rPr>
              <a:t> </a:t>
            </a:r>
            <a:r>
              <a:rPr sz="1200" dirty="0">
                <a:latin typeface="Arial"/>
                <a:cs typeface="Arial"/>
              </a:rPr>
              <a:t>(8+2)</a:t>
            </a:r>
            <a:endParaRPr sz="1200">
              <a:latin typeface="Arial"/>
              <a:cs typeface="Arial"/>
            </a:endParaRPr>
          </a:p>
          <a:p>
            <a:pPr marL="241300" marR="7620" indent="-228600">
              <a:lnSpc>
                <a:spcPct val="111100"/>
              </a:lnSpc>
              <a:spcBef>
                <a:spcPts val="1100"/>
              </a:spcBef>
              <a:buAutoNum type="arabicPeriod" startAt="49"/>
              <a:tabLst>
                <a:tab pos="241300" algn="l"/>
              </a:tabLst>
            </a:pPr>
            <a:r>
              <a:rPr sz="1200" spc="-5" dirty="0">
                <a:latin typeface="Arial"/>
                <a:cs typeface="Arial"/>
              </a:rPr>
              <a:t>What </a:t>
            </a:r>
            <a:r>
              <a:rPr sz="1200" dirty="0">
                <a:latin typeface="Arial"/>
                <a:cs typeface="Arial"/>
              </a:rPr>
              <a:t>are the advantages of 3T MRI over </a:t>
            </a:r>
            <a:r>
              <a:rPr sz="1200" spc="-5" dirty="0">
                <a:latin typeface="Arial"/>
                <a:cs typeface="Arial"/>
              </a:rPr>
              <a:t>1.5T </a:t>
            </a:r>
            <a:r>
              <a:rPr sz="1200" dirty="0">
                <a:latin typeface="Arial"/>
                <a:cs typeface="Arial"/>
              </a:rPr>
              <a:t>MRI? Comment on its limitations.  (6+4)</a:t>
            </a:r>
            <a:endParaRPr sz="1200">
              <a:latin typeface="Arial"/>
              <a:cs typeface="Arial"/>
            </a:endParaRPr>
          </a:p>
          <a:p>
            <a:pPr marL="241300" marR="5080" indent="-228600" algn="just">
              <a:lnSpc>
                <a:spcPct val="114599"/>
              </a:lnSpc>
              <a:spcBef>
                <a:spcPts val="1050"/>
              </a:spcBef>
              <a:buAutoNum type="arabicPeriod" startAt="49"/>
              <a:tabLst>
                <a:tab pos="241300" algn="l"/>
              </a:tabLst>
            </a:pPr>
            <a:r>
              <a:rPr sz="1200" spc="-5" dirty="0">
                <a:latin typeface="Arial"/>
                <a:cs typeface="Arial"/>
              </a:rPr>
              <a:t>What </a:t>
            </a:r>
            <a:r>
              <a:rPr sz="1200" dirty="0">
                <a:latin typeface="Arial"/>
                <a:cs typeface="Arial"/>
              </a:rPr>
              <a:t>is the principle of PET scanning? Briefly discuss the role of FDG -PET  scanning. Discuss </a:t>
            </a:r>
            <a:r>
              <a:rPr sz="1200" spc="-5" dirty="0">
                <a:latin typeface="Arial"/>
                <a:cs typeface="Arial"/>
              </a:rPr>
              <a:t>importance </a:t>
            </a:r>
            <a:r>
              <a:rPr sz="1200" dirty="0">
                <a:latin typeface="Arial"/>
                <a:cs typeface="Arial"/>
              </a:rPr>
              <a:t>&amp; clinical utility of two non FDG molecules of PET  scanning.(2+4+4)</a:t>
            </a:r>
            <a:endParaRPr sz="1200">
              <a:latin typeface="Arial"/>
              <a:cs typeface="Arial"/>
            </a:endParaRPr>
          </a:p>
          <a:p>
            <a:pPr marL="241300" marR="7620" indent="-228600">
              <a:lnSpc>
                <a:spcPct val="118100"/>
              </a:lnSpc>
              <a:spcBef>
                <a:spcPts val="994"/>
              </a:spcBef>
              <a:buAutoNum type="arabicPeriod" startAt="49"/>
              <a:tabLst>
                <a:tab pos="241300" algn="l"/>
              </a:tabLst>
            </a:pPr>
            <a:r>
              <a:rPr sz="1200" dirty="0">
                <a:latin typeface="Arial"/>
                <a:cs typeface="Arial"/>
              </a:rPr>
              <a:t>Describe principals of dual energy </a:t>
            </a:r>
            <a:r>
              <a:rPr sz="1200" spc="-45" dirty="0">
                <a:latin typeface="Arial"/>
                <a:cs typeface="Arial"/>
              </a:rPr>
              <a:t>CT,</a:t>
            </a:r>
            <a:r>
              <a:rPr sz="1200" spc="240" dirty="0">
                <a:latin typeface="Arial"/>
                <a:cs typeface="Arial"/>
              </a:rPr>
              <a:t> </a:t>
            </a:r>
            <a:r>
              <a:rPr sz="1200" spc="-5" dirty="0">
                <a:latin typeface="Arial"/>
                <a:cs typeface="Arial"/>
              </a:rPr>
              <a:t>different </a:t>
            </a:r>
            <a:r>
              <a:rPr sz="1200" dirty="0">
                <a:latin typeface="Arial"/>
                <a:cs typeface="Arial"/>
              </a:rPr>
              <a:t>techniques of dual energy  acquisitions &amp; various applications.</a:t>
            </a:r>
            <a:r>
              <a:rPr sz="1200" spc="-15" dirty="0">
                <a:latin typeface="Arial"/>
                <a:cs typeface="Arial"/>
              </a:rPr>
              <a:t> </a:t>
            </a:r>
            <a:r>
              <a:rPr sz="1200" dirty="0">
                <a:latin typeface="Arial"/>
                <a:cs typeface="Arial"/>
              </a:rPr>
              <a:t>(3+2+5)</a:t>
            </a:r>
            <a:endParaRPr sz="1200">
              <a:latin typeface="Arial"/>
              <a:cs typeface="Arial"/>
            </a:endParaRPr>
          </a:p>
          <a:p>
            <a:pPr marL="241300" marR="6985" indent="-228600">
              <a:lnSpc>
                <a:spcPct val="111100"/>
              </a:lnSpc>
              <a:spcBef>
                <a:spcPts val="1100"/>
              </a:spcBef>
              <a:buAutoNum type="arabicPeriod" startAt="49"/>
              <a:tabLst>
                <a:tab pos="241300" algn="l"/>
              </a:tabLst>
            </a:pPr>
            <a:r>
              <a:rPr sz="1200" dirty="0">
                <a:latin typeface="Arial"/>
                <a:cs typeface="Arial"/>
              </a:rPr>
              <a:t>Describe in detail principle of chemical shift imaging. </a:t>
            </a:r>
            <a:r>
              <a:rPr sz="1200" spc="-5" dirty="0">
                <a:latin typeface="Arial"/>
                <a:cs typeface="Arial"/>
              </a:rPr>
              <a:t>Write </a:t>
            </a:r>
            <a:r>
              <a:rPr sz="1200" dirty="0">
                <a:latin typeface="Arial"/>
                <a:cs typeface="Arial"/>
              </a:rPr>
              <a:t>in detail its clinical  </a:t>
            </a:r>
            <a:r>
              <a:rPr sz="1200" spc="-5" dirty="0">
                <a:latin typeface="Arial"/>
                <a:cs typeface="Arial"/>
              </a:rPr>
              <a:t>application.(5+5)</a:t>
            </a:r>
            <a:endParaRPr sz="1200">
              <a:latin typeface="Arial"/>
              <a:cs typeface="Arial"/>
            </a:endParaRPr>
          </a:p>
          <a:p>
            <a:pPr>
              <a:lnSpc>
                <a:spcPct val="100000"/>
              </a:lnSpc>
              <a:spcBef>
                <a:spcPts val="55"/>
              </a:spcBef>
              <a:buFont typeface="Arial"/>
              <a:buAutoNum type="arabicPeriod" startAt="49"/>
            </a:pPr>
            <a:endParaRPr sz="1050">
              <a:latin typeface="Times New Roman"/>
              <a:cs typeface="Times New Roman"/>
            </a:endParaRPr>
          </a:p>
          <a:p>
            <a:pPr marL="241300" indent="-228600">
              <a:lnSpc>
                <a:spcPct val="100000"/>
              </a:lnSpc>
              <a:buAutoNum type="arabicPeriod" startAt="49"/>
              <a:tabLst>
                <a:tab pos="241300" algn="l"/>
              </a:tabLst>
            </a:pPr>
            <a:r>
              <a:rPr sz="1200" dirty="0">
                <a:latin typeface="Arial"/>
                <a:cs typeface="Arial"/>
              </a:rPr>
              <a:t>Define high intensity focused </a:t>
            </a:r>
            <a:r>
              <a:rPr sz="1200" spc="-5" dirty="0">
                <a:latin typeface="Arial"/>
                <a:cs typeface="Arial"/>
              </a:rPr>
              <a:t>USG. </a:t>
            </a:r>
            <a:r>
              <a:rPr sz="1200" dirty="0">
                <a:latin typeface="Arial"/>
                <a:cs typeface="Arial"/>
              </a:rPr>
              <a:t>Describe its clinical applications.</a:t>
            </a:r>
            <a:r>
              <a:rPr sz="1200" spc="-40" dirty="0">
                <a:latin typeface="Arial"/>
                <a:cs typeface="Arial"/>
              </a:rPr>
              <a:t> </a:t>
            </a:r>
            <a:r>
              <a:rPr sz="1200" dirty="0">
                <a:latin typeface="Arial"/>
                <a:cs typeface="Arial"/>
              </a:rPr>
              <a:t>(2+8)</a:t>
            </a:r>
            <a:endParaRPr sz="1200">
              <a:latin typeface="Arial"/>
              <a:cs typeface="Arial"/>
            </a:endParaRPr>
          </a:p>
          <a:p>
            <a:pPr marL="241300" marR="7620" indent="-228600">
              <a:lnSpc>
                <a:spcPct val="111100"/>
              </a:lnSpc>
              <a:spcBef>
                <a:spcPts val="1100"/>
              </a:spcBef>
              <a:buAutoNum type="arabicPeriod" startAt="49"/>
              <a:tabLst>
                <a:tab pos="241300" algn="l"/>
              </a:tabLst>
            </a:pPr>
            <a:r>
              <a:rPr sz="1200" dirty="0">
                <a:latin typeface="Arial"/>
                <a:cs typeface="Arial"/>
              </a:rPr>
              <a:t>Define tissue harmonic imaging. How it is useful during sonographic evaluation of  small </a:t>
            </a:r>
            <a:r>
              <a:rPr sz="1200" spc="-5" dirty="0">
                <a:latin typeface="Arial"/>
                <a:cs typeface="Arial"/>
              </a:rPr>
              <a:t>parts </a:t>
            </a:r>
            <a:r>
              <a:rPr sz="1200" dirty="0">
                <a:latin typeface="Arial"/>
                <a:cs typeface="Arial"/>
              </a:rPr>
              <a:t>of body?</a:t>
            </a:r>
            <a:r>
              <a:rPr sz="1200" spc="-5" dirty="0">
                <a:latin typeface="Arial"/>
                <a:cs typeface="Arial"/>
              </a:rPr>
              <a:t> </a:t>
            </a:r>
            <a:r>
              <a:rPr sz="1200" dirty="0">
                <a:latin typeface="Arial"/>
                <a:cs typeface="Arial"/>
              </a:rPr>
              <a:t>(3+7)</a:t>
            </a:r>
            <a:endParaRPr sz="1200">
              <a:latin typeface="Arial"/>
              <a:cs typeface="Arial"/>
            </a:endParaRPr>
          </a:p>
          <a:p>
            <a:pPr marL="241300" marR="7620" indent="-228600">
              <a:lnSpc>
                <a:spcPct val="118100"/>
              </a:lnSpc>
              <a:spcBef>
                <a:spcPts val="1000"/>
              </a:spcBef>
              <a:buAutoNum type="arabicPeriod" startAt="49"/>
              <a:tabLst>
                <a:tab pos="241300" algn="l"/>
              </a:tabLst>
            </a:pPr>
            <a:r>
              <a:rPr sz="1200" dirty="0">
                <a:latin typeface="Arial"/>
                <a:cs typeface="Arial"/>
              </a:rPr>
              <a:t>Describe principles &amp; techniques of USG </a:t>
            </a:r>
            <a:r>
              <a:rPr sz="1200" spc="-5" dirty="0">
                <a:latin typeface="Arial"/>
                <a:cs typeface="Arial"/>
              </a:rPr>
              <a:t>elastography </a:t>
            </a:r>
            <a:r>
              <a:rPr sz="1200" dirty="0">
                <a:latin typeface="Arial"/>
                <a:cs typeface="Arial"/>
              </a:rPr>
              <a:t>. Describe in detail clinical  applications of compression </a:t>
            </a:r>
            <a:r>
              <a:rPr sz="1200" spc="-10" dirty="0">
                <a:latin typeface="Arial"/>
                <a:cs typeface="Arial"/>
              </a:rPr>
              <a:t>elastography.</a:t>
            </a:r>
            <a:r>
              <a:rPr sz="1200" spc="-15" dirty="0">
                <a:latin typeface="Arial"/>
                <a:cs typeface="Arial"/>
              </a:rPr>
              <a:t> </a:t>
            </a:r>
            <a:r>
              <a:rPr sz="1200" dirty="0">
                <a:latin typeface="Arial"/>
                <a:cs typeface="Arial"/>
              </a:rPr>
              <a:t>(5+5)</a:t>
            </a:r>
            <a:endParaRPr sz="1200">
              <a:latin typeface="Arial"/>
              <a:cs typeface="Arial"/>
            </a:endParaRPr>
          </a:p>
          <a:p>
            <a:pPr>
              <a:lnSpc>
                <a:spcPct val="100000"/>
              </a:lnSpc>
              <a:spcBef>
                <a:spcPts val="50"/>
              </a:spcBef>
              <a:buFont typeface="Arial"/>
              <a:buAutoNum type="arabicPeriod" startAt="49"/>
            </a:pPr>
            <a:endParaRPr sz="1050">
              <a:latin typeface="Times New Roman"/>
              <a:cs typeface="Times New Roman"/>
            </a:endParaRPr>
          </a:p>
          <a:p>
            <a:pPr marL="241300" indent="-228600">
              <a:lnSpc>
                <a:spcPct val="100000"/>
              </a:lnSpc>
              <a:buAutoNum type="arabicPeriod" startAt="49"/>
              <a:tabLst>
                <a:tab pos="241300" algn="l"/>
              </a:tabLst>
            </a:pPr>
            <a:r>
              <a:rPr sz="1200" dirty="0">
                <a:latin typeface="Arial"/>
                <a:cs typeface="Arial"/>
              </a:rPr>
              <a:t>Discuss the principles of multi </a:t>
            </a:r>
            <a:r>
              <a:rPr sz="1200" spc="-5" dirty="0">
                <a:latin typeface="Arial"/>
                <a:cs typeface="Arial"/>
              </a:rPr>
              <a:t>detector </a:t>
            </a:r>
            <a:r>
              <a:rPr sz="1200" dirty="0">
                <a:latin typeface="Arial"/>
                <a:cs typeface="Arial"/>
              </a:rPr>
              <a:t>CT and its application in Radio</a:t>
            </a:r>
            <a:r>
              <a:rPr sz="1200" spc="-75" dirty="0">
                <a:latin typeface="Arial"/>
                <a:cs typeface="Arial"/>
              </a:rPr>
              <a:t> </a:t>
            </a:r>
            <a:r>
              <a:rPr sz="1200" dirty="0">
                <a:latin typeface="Arial"/>
                <a:cs typeface="Arial"/>
              </a:rPr>
              <a:t>diagnosis.</a:t>
            </a:r>
            <a:endParaRPr sz="1200">
              <a:latin typeface="Arial"/>
              <a:cs typeface="Arial"/>
            </a:endParaRPr>
          </a:p>
          <a:p>
            <a:pPr marL="241300" indent="-228600">
              <a:lnSpc>
                <a:spcPct val="100000"/>
              </a:lnSpc>
              <a:spcBef>
                <a:spcPts val="1160"/>
              </a:spcBef>
              <a:buAutoNum type="arabicPeriod" startAt="49"/>
              <a:tabLst>
                <a:tab pos="241300" algn="l"/>
              </a:tabLst>
            </a:pPr>
            <a:r>
              <a:rPr sz="1200" dirty="0">
                <a:latin typeface="Arial"/>
                <a:cs typeface="Arial"/>
              </a:rPr>
              <a:t>Discuss the principle of </a:t>
            </a:r>
            <a:r>
              <a:rPr sz="1200" spc="-5" dirty="0">
                <a:latin typeface="Arial"/>
                <a:cs typeface="Arial"/>
              </a:rPr>
              <a:t>Diffusion </a:t>
            </a:r>
            <a:r>
              <a:rPr sz="1200" dirty="0">
                <a:latin typeface="Arial"/>
                <a:cs typeface="Arial"/>
              </a:rPr>
              <a:t>weighted Imaging </a:t>
            </a:r>
            <a:r>
              <a:rPr sz="1200" spc="-5" dirty="0">
                <a:latin typeface="Arial"/>
                <a:cs typeface="Arial"/>
              </a:rPr>
              <a:t>(DWI) </a:t>
            </a:r>
            <a:r>
              <a:rPr sz="1200" dirty="0">
                <a:latin typeface="Arial"/>
                <a:cs typeface="Arial"/>
              </a:rPr>
              <a:t>and its</a:t>
            </a:r>
            <a:r>
              <a:rPr sz="1200" spc="-10" dirty="0">
                <a:latin typeface="Arial"/>
                <a:cs typeface="Arial"/>
              </a:rPr>
              <a:t> </a:t>
            </a:r>
            <a:r>
              <a:rPr sz="1200" spc="-15" dirty="0">
                <a:latin typeface="Arial"/>
                <a:cs typeface="Arial"/>
              </a:rPr>
              <a:t>utility.</a:t>
            </a:r>
            <a:endParaRPr sz="1200">
              <a:latin typeface="Arial"/>
              <a:cs typeface="Arial"/>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104</a:t>
            </a:fld>
            <a:endParaRPr dirty="0"/>
          </a:p>
        </p:txBody>
      </p:sp>
      <p:sp>
        <p:nvSpPr>
          <p:cNvPr id="2" name="object 2"/>
          <p:cNvSpPr txBox="1"/>
          <p:nvPr/>
        </p:nvSpPr>
        <p:spPr>
          <a:xfrm>
            <a:off x="711200" y="889000"/>
            <a:ext cx="6142355" cy="87807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Spiral CT and its major applications. [JAN</a:t>
            </a:r>
            <a:r>
              <a:rPr sz="1200" spc="-50" dirty="0">
                <a:latin typeface="Arial"/>
                <a:cs typeface="Arial"/>
              </a:rPr>
              <a:t> </a:t>
            </a:r>
            <a:r>
              <a:rPr sz="1200" dirty="0">
                <a:latin typeface="Arial"/>
                <a:cs typeface="Arial"/>
              </a:rPr>
              <a:t>97]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Ultrasound transducers and their</a:t>
            </a:r>
            <a:r>
              <a:rPr sz="1200" spc="-20" dirty="0">
                <a:latin typeface="Arial"/>
                <a:cs typeface="Arial"/>
              </a:rPr>
              <a:t> </a:t>
            </a:r>
            <a:r>
              <a:rPr sz="1200" dirty="0">
                <a:latin typeface="Arial"/>
                <a:cs typeface="Arial"/>
              </a:rPr>
              <a:t>applications.</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Developments in ultrasound transducer </a:t>
            </a:r>
            <a:r>
              <a:rPr sz="1200" spc="-10" dirty="0">
                <a:latin typeface="Arial"/>
                <a:cs typeface="Arial"/>
              </a:rPr>
              <a:t>technology.</a:t>
            </a:r>
            <a:r>
              <a:rPr sz="1200" spc="-2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10" dirty="0">
                <a:latin typeface="Arial"/>
                <a:cs typeface="Arial"/>
              </a:rPr>
              <a:t>Xeroradiography.</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High resolution CT and its major applications. [97,</a:t>
            </a:r>
            <a:r>
              <a:rPr sz="1200" spc="-55" dirty="0">
                <a:latin typeface="Arial"/>
                <a:cs typeface="Arial"/>
              </a:rPr>
              <a:t> </a:t>
            </a:r>
            <a:r>
              <a:rPr sz="1200" dirty="0">
                <a:latin typeface="Arial"/>
                <a:cs typeface="Arial"/>
              </a:rPr>
              <a:t>05]</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MR </a:t>
            </a:r>
            <a:r>
              <a:rPr sz="1200" spc="-10" dirty="0">
                <a:latin typeface="Arial"/>
                <a:cs typeface="Arial"/>
              </a:rPr>
              <a:t>Spectroscopy. </a:t>
            </a:r>
            <a:r>
              <a:rPr sz="1200" dirty="0">
                <a:latin typeface="Arial"/>
                <a:cs typeface="Arial"/>
              </a:rPr>
              <a:t>[JUL 97, DEC</a:t>
            </a:r>
            <a:r>
              <a:rPr sz="1200" spc="-50" dirty="0">
                <a:latin typeface="Arial"/>
                <a:cs typeface="Arial"/>
              </a:rPr>
              <a:t> </a:t>
            </a:r>
            <a:r>
              <a:rPr sz="1200" dirty="0">
                <a:latin typeface="Arial"/>
                <a:cs typeface="Arial"/>
              </a:rPr>
              <a:t>02/05/06]</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Automatic processing and Automatic Film Processor </a:t>
            </a:r>
            <a:r>
              <a:rPr sz="1200" spc="-5" dirty="0">
                <a:latin typeface="Arial"/>
                <a:cs typeface="Arial"/>
              </a:rPr>
              <a:t>(AFP). </a:t>
            </a:r>
            <a:r>
              <a:rPr sz="1200" dirty="0">
                <a:latin typeface="Arial"/>
                <a:cs typeface="Arial"/>
              </a:rPr>
              <a:t>[JUL 97, JAN 00. DEC  </a:t>
            </a:r>
            <a:r>
              <a:rPr sz="1200" spc="-5" dirty="0">
                <a:latin typeface="Arial"/>
                <a:cs typeface="Arial"/>
              </a:rPr>
              <a:t>02/05]</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3D CT </a:t>
            </a:r>
            <a:r>
              <a:rPr sz="1200" spc="-10" dirty="0">
                <a:latin typeface="Arial"/>
                <a:cs typeface="Arial"/>
              </a:rPr>
              <a:t>angiography. </a:t>
            </a:r>
            <a:r>
              <a:rPr sz="1200" dirty="0">
                <a:latin typeface="Arial"/>
                <a:cs typeface="Arial"/>
              </a:rPr>
              <a:t>[JUL</a:t>
            </a:r>
            <a:r>
              <a:rPr sz="1200" spc="-70" dirty="0">
                <a:latin typeface="Arial"/>
                <a:cs typeface="Arial"/>
              </a:rPr>
              <a:t> </a:t>
            </a:r>
            <a:r>
              <a:rPr sz="1200" dirty="0">
                <a:latin typeface="Arial"/>
                <a:cs typeface="Arial"/>
              </a:rPr>
              <a:t>98]</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Digital </a:t>
            </a:r>
            <a:r>
              <a:rPr sz="1200" spc="-10" dirty="0">
                <a:latin typeface="Arial"/>
                <a:cs typeface="Arial"/>
              </a:rPr>
              <a:t>radiography. </a:t>
            </a:r>
            <a:r>
              <a:rPr sz="1200" dirty="0">
                <a:latin typeface="Arial"/>
                <a:cs typeface="Arial"/>
              </a:rPr>
              <a:t>[DEC 05/06, JUN</a:t>
            </a:r>
            <a:r>
              <a:rPr sz="1200" spc="-5" dirty="0">
                <a:latin typeface="Arial"/>
                <a:cs typeface="Arial"/>
              </a:rPr>
              <a:t> </a:t>
            </a:r>
            <a:r>
              <a:rPr sz="1200" dirty="0">
                <a:latin typeface="Arial"/>
                <a:cs typeface="Arial"/>
              </a:rPr>
              <a:t>05]</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Flat panel digital</a:t>
            </a:r>
            <a:r>
              <a:rPr sz="1200" spc="-10" dirty="0">
                <a:latin typeface="Arial"/>
                <a:cs typeface="Arial"/>
              </a:rPr>
              <a:t> radiography.</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What </a:t>
            </a:r>
            <a:r>
              <a:rPr sz="1200" dirty="0">
                <a:latin typeface="Arial"/>
                <a:cs typeface="Arial"/>
              </a:rPr>
              <a:t>is digital radiography? Discuss its advantages and disadvantages.</a:t>
            </a:r>
            <a:r>
              <a:rPr sz="1200" spc="-45" dirty="0">
                <a:latin typeface="Arial"/>
                <a:cs typeface="Arial"/>
              </a:rPr>
              <a:t> </a:t>
            </a:r>
            <a:r>
              <a:rPr sz="1200" dirty="0">
                <a:latin typeface="Arial"/>
                <a:cs typeface="Arial"/>
              </a:rPr>
              <a:t>[09]</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Computed radiography and digital </a:t>
            </a:r>
            <a:r>
              <a:rPr sz="1200" spc="-10" dirty="0">
                <a:latin typeface="Arial"/>
                <a:cs typeface="Arial"/>
              </a:rPr>
              <a:t>radiography. </a:t>
            </a:r>
            <a:r>
              <a:rPr sz="1200" dirty="0">
                <a:latin typeface="Arial"/>
                <a:cs typeface="Arial"/>
              </a:rPr>
              <a:t>[DEC 05, JUN</a:t>
            </a:r>
            <a:r>
              <a:rPr sz="1200" spc="-1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pPr>
            <a:endParaRPr sz="1050">
              <a:latin typeface="Times New Roman"/>
              <a:cs typeface="Times New Roman"/>
            </a:endParaRPr>
          </a:p>
          <a:p>
            <a:pPr marL="241300">
              <a:lnSpc>
                <a:spcPct val="100000"/>
              </a:lnSpc>
            </a:pPr>
            <a:r>
              <a:rPr sz="1200" dirty="0">
                <a:latin typeface="Arial"/>
                <a:cs typeface="Arial"/>
              </a:rPr>
              <a:t>13. </a:t>
            </a:r>
            <a:r>
              <a:rPr sz="1200" spc="-35" dirty="0">
                <a:latin typeface="Arial"/>
                <a:cs typeface="Arial"/>
              </a:rPr>
              <a:t>ERCP.</a:t>
            </a:r>
            <a:r>
              <a:rPr sz="1200" spc="-215"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startAt="14"/>
              <a:tabLst>
                <a:tab pos="469900" algn="l"/>
              </a:tabLst>
            </a:pPr>
            <a:r>
              <a:rPr sz="1200" spc="-35" dirty="0">
                <a:latin typeface="Arial"/>
                <a:cs typeface="Arial"/>
              </a:rPr>
              <a:t>MRCP. </a:t>
            </a:r>
            <a:r>
              <a:rPr sz="1200" dirty="0">
                <a:latin typeface="Arial"/>
                <a:cs typeface="Arial"/>
              </a:rPr>
              <a:t>[JUL 99, DEC</a:t>
            </a:r>
            <a:r>
              <a:rPr sz="1200" spc="-25" dirty="0">
                <a:latin typeface="Arial"/>
                <a:cs typeface="Arial"/>
              </a:rPr>
              <a:t> </a:t>
            </a:r>
            <a:r>
              <a:rPr sz="1200" dirty="0">
                <a:latin typeface="Arial"/>
                <a:cs typeface="Arial"/>
              </a:rPr>
              <a:t>03]</a:t>
            </a:r>
            <a:endParaRPr sz="1200">
              <a:latin typeface="Arial"/>
              <a:cs typeface="Arial"/>
            </a:endParaRPr>
          </a:p>
          <a:p>
            <a:pPr>
              <a:lnSpc>
                <a:spcPct val="100000"/>
              </a:lnSpc>
              <a:spcBef>
                <a:spcPts val="55"/>
              </a:spcBef>
              <a:buFont typeface="Arial"/>
              <a:buAutoNum type="arabicPeriod" startAt="14"/>
            </a:pPr>
            <a:endParaRPr sz="1050">
              <a:latin typeface="Times New Roman"/>
              <a:cs typeface="Times New Roman"/>
            </a:endParaRPr>
          </a:p>
          <a:p>
            <a:pPr marL="469900" indent="-228600">
              <a:lnSpc>
                <a:spcPct val="100000"/>
              </a:lnSpc>
              <a:buAutoNum type="arabicPeriod" startAt="14"/>
              <a:tabLst>
                <a:tab pos="469900" algn="l"/>
              </a:tabLst>
            </a:pPr>
            <a:r>
              <a:rPr sz="1200" dirty="0">
                <a:latin typeface="Arial"/>
                <a:cs typeface="Arial"/>
              </a:rPr>
              <a:t>MRCP vs</a:t>
            </a:r>
            <a:r>
              <a:rPr sz="1200" spc="-30" dirty="0">
                <a:latin typeface="Arial"/>
                <a:cs typeface="Arial"/>
              </a:rPr>
              <a:t> </a:t>
            </a:r>
            <a:r>
              <a:rPr sz="1200" dirty="0">
                <a:latin typeface="Arial"/>
                <a:cs typeface="Arial"/>
              </a:rPr>
              <a:t>ERCP</a:t>
            </a:r>
            <a:endParaRPr sz="1200">
              <a:latin typeface="Arial"/>
              <a:cs typeface="Arial"/>
            </a:endParaRPr>
          </a:p>
          <a:p>
            <a:pPr marL="469900" indent="-228600">
              <a:lnSpc>
                <a:spcPct val="100000"/>
              </a:lnSpc>
              <a:spcBef>
                <a:spcPts val="1160"/>
              </a:spcBef>
              <a:buAutoNum type="arabicPeriod" startAt="14"/>
              <a:tabLst>
                <a:tab pos="469900" algn="l"/>
              </a:tabLst>
            </a:pPr>
            <a:r>
              <a:rPr sz="1200" dirty="0">
                <a:latin typeface="Arial"/>
                <a:cs typeface="Arial"/>
              </a:rPr>
              <a:t>Small bowel</a:t>
            </a:r>
            <a:r>
              <a:rPr sz="1200" spc="-5" dirty="0">
                <a:latin typeface="Arial"/>
                <a:cs typeface="Arial"/>
              </a:rPr>
              <a:t> </a:t>
            </a:r>
            <a:r>
              <a:rPr sz="1200" dirty="0">
                <a:latin typeface="Arial"/>
                <a:cs typeface="Arial"/>
              </a:rPr>
              <a:t>enema.</a:t>
            </a:r>
            <a:endParaRPr sz="1200">
              <a:latin typeface="Arial"/>
              <a:cs typeface="Arial"/>
            </a:endParaRPr>
          </a:p>
          <a:p>
            <a:pPr>
              <a:lnSpc>
                <a:spcPct val="100000"/>
              </a:lnSpc>
              <a:spcBef>
                <a:spcPts val="50"/>
              </a:spcBef>
              <a:buFont typeface="Arial"/>
              <a:buAutoNum type="arabicPeriod" startAt="14"/>
            </a:pPr>
            <a:endParaRPr sz="1050">
              <a:latin typeface="Times New Roman"/>
              <a:cs typeface="Times New Roman"/>
            </a:endParaRPr>
          </a:p>
          <a:p>
            <a:pPr marL="469900" indent="-228600">
              <a:lnSpc>
                <a:spcPct val="100000"/>
              </a:lnSpc>
              <a:buAutoNum type="arabicPeriod" startAt="14"/>
              <a:tabLst>
                <a:tab pos="469900" algn="l"/>
              </a:tabLst>
            </a:pPr>
            <a:r>
              <a:rPr sz="1200" spc="-10" dirty="0">
                <a:latin typeface="Arial"/>
                <a:cs typeface="Arial"/>
              </a:rPr>
              <a:t>Tissue </a:t>
            </a:r>
            <a:r>
              <a:rPr sz="1200" dirty="0">
                <a:latin typeface="Arial"/>
                <a:cs typeface="Arial"/>
              </a:rPr>
              <a:t>Harmonic imaging. [JAN 0], DEC</a:t>
            </a:r>
            <a:r>
              <a:rPr sz="1200" spc="-10" dirty="0">
                <a:latin typeface="Arial"/>
                <a:cs typeface="Arial"/>
              </a:rPr>
              <a:t> </a:t>
            </a:r>
            <a:r>
              <a:rPr sz="1200" dirty="0">
                <a:latin typeface="Arial"/>
                <a:cs typeface="Arial"/>
              </a:rPr>
              <a:t>04]</a:t>
            </a:r>
            <a:endParaRPr sz="1200">
              <a:latin typeface="Arial"/>
              <a:cs typeface="Arial"/>
            </a:endParaRPr>
          </a:p>
          <a:p>
            <a:pPr>
              <a:lnSpc>
                <a:spcPct val="100000"/>
              </a:lnSpc>
              <a:spcBef>
                <a:spcPts val="55"/>
              </a:spcBef>
              <a:buFont typeface="Arial"/>
              <a:buAutoNum type="arabicPeriod" startAt="14"/>
            </a:pPr>
            <a:endParaRPr sz="1050">
              <a:latin typeface="Times New Roman"/>
              <a:cs typeface="Times New Roman"/>
            </a:endParaRPr>
          </a:p>
          <a:p>
            <a:pPr marL="469900" indent="-228600">
              <a:lnSpc>
                <a:spcPct val="100000"/>
              </a:lnSpc>
              <a:buAutoNum type="arabicPeriod" startAt="14"/>
              <a:tabLst>
                <a:tab pos="469900" algn="l"/>
              </a:tabLst>
            </a:pPr>
            <a:r>
              <a:rPr sz="1200" dirty="0">
                <a:latin typeface="Arial"/>
                <a:cs typeface="Arial"/>
              </a:rPr>
              <a:t>MRI </a:t>
            </a:r>
            <a:r>
              <a:rPr sz="1200" spc="-10" dirty="0">
                <a:latin typeface="Arial"/>
                <a:cs typeface="Arial"/>
              </a:rPr>
              <a:t>Urography. </a:t>
            </a:r>
            <a:r>
              <a:rPr sz="1200" dirty="0">
                <a:latin typeface="Arial"/>
                <a:cs typeface="Arial"/>
              </a:rPr>
              <a:t>[DEC</a:t>
            </a:r>
            <a:r>
              <a:rPr sz="1200" spc="-5"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startAt="14"/>
              <a:tabLst>
                <a:tab pos="469900" algn="l"/>
              </a:tabLst>
            </a:pPr>
            <a:r>
              <a:rPr sz="1200" dirty="0">
                <a:latin typeface="Arial"/>
                <a:cs typeface="Arial"/>
              </a:rPr>
              <a:t>MR</a:t>
            </a:r>
            <a:r>
              <a:rPr sz="1200" spc="-5" dirty="0">
                <a:latin typeface="Arial"/>
                <a:cs typeface="Arial"/>
              </a:rPr>
              <a:t> </a:t>
            </a:r>
            <a:r>
              <a:rPr sz="1200" spc="-15" dirty="0">
                <a:latin typeface="Arial"/>
                <a:cs typeface="Arial"/>
              </a:rPr>
              <a:t>Venography.</a:t>
            </a:r>
            <a:endParaRPr sz="1200">
              <a:latin typeface="Arial"/>
              <a:cs typeface="Arial"/>
            </a:endParaRPr>
          </a:p>
          <a:p>
            <a:pPr>
              <a:lnSpc>
                <a:spcPct val="100000"/>
              </a:lnSpc>
              <a:spcBef>
                <a:spcPts val="50"/>
              </a:spcBef>
              <a:buFont typeface="Arial"/>
              <a:buAutoNum type="arabicPeriod" startAt="14"/>
            </a:pPr>
            <a:endParaRPr sz="1050">
              <a:latin typeface="Times New Roman"/>
              <a:cs typeface="Times New Roman"/>
            </a:endParaRPr>
          </a:p>
          <a:p>
            <a:pPr marL="469900" indent="-228600">
              <a:lnSpc>
                <a:spcPct val="100000"/>
              </a:lnSpc>
              <a:buAutoNum type="arabicPeriod" startAt="14"/>
              <a:tabLst>
                <a:tab pos="469900" algn="l"/>
              </a:tabLst>
            </a:pPr>
            <a:r>
              <a:rPr sz="1200" dirty="0">
                <a:latin typeface="Arial"/>
                <a:cs typeface="Arial"/>
              </a:rPr>
              <a:t>MR </a:t>
            </a:r>
            <a:r>
              <a:rPr sz="1200" spc="-10" dirty="0">
                <a:latin typeface="Arial"/>
                <a:cs typeface="Arial"/>
              </a:rPr>
              <a:t>angiography. </a:t>
            </a:r>
            <a:r>
              <a:rPr sz="1200" dirty="0">
                <a:latin typeface="Arial"/>
                <a:cs typeface="Arial"/>
              </a:rPr>
              <a:t>[JUL 97, DEC 02/04, JUN</a:t>
            </a:r>
            <a:r>
              <a:rPr sz="1200" spc="-60"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14"/>
            </a:pPr>
            <a:endParaRPr sz="1050">
              <a:latin typeface="Times New Roman"/>
              <a:cs typeface="Times New Roman"/>
            </a:endParaRPr>
          </a:p>
          <a:p>
            <a:pPr marL="469900" indent="-228600">
              <a:lnSpc>
                <a:spcPct val="100000"/>
              </a:lnSpc>
              <a:buAutoNum type="arabicPeriod" startAt="14"/>
              <a:tabLst>
                <a:tab pos="469900" algn="l"/>
              </a:tabLst>
            </a:pPr>
            <a:r>
              <a:rPr sz="1200" dirty="0">
                <a:latin typeface="Arial"/>
                <a:cs typeface="Arial"/>
              </a:rPr>
              <a:t>MRA in lower limb</a:t>
            </a:r>
            <a:r>
              <a:rPr sz="1200" spc="-80" dirty="0">
                <a:latin typeface="Arial"/>
                <a:cs typeface="Arial"/>
              </a:rPr>
              <a:t> </a:t>
            </a:r>
            <a:r>
              <a:rPr sz="1200" spc="-5" dirty="0">
                <a:latin typeface="Arial"/>
                <a:cs typeface="Arial"/>
              </a:rPr>
              <a:t>arteries</a:t>
            </a:r>
            <a:endParaRPr sz="1200">
              <a:latin typeface="Arial"/>
              <a:cs typeface="Arial"/>
            </a:endParaRPr>
          </a:p>
          <a:p>
            <a:pPr marL="469900" marR="5080" indent="-228600">
              <a:lnSpc>
                <a:spcPct val="111100"/>
              </a:lnSpc>
              <a:spcBef>
                <a:spcPts val="1100"/>
              </a:spcBef>
              <a:buAutoNum type="arabicPeriod" startAt="14"/>
              <a:tabLst>
                <a:tab pos="469900" algn="l"/>
              </a:tabLst>
            </a:pPr>
            <a:r>
              <a:rPr sz="1200" dirty="0">
                <a:latin typeface="Arial"/>
                <a:cs typeface="Arial"/>
              </a:rPr>
              <a:t>Discuss the role of </a:t>
            </a:r>
            <a:r>
              <a:rPr sz="1200" spc="-45" dirty="0">
                <a:latin typeface="Arial"/>
                <a:cs typeface="Arial"/>
              </a:rPr>
              <a:t>CT. </a:t>
            </a:r>
            <a:r>
              <a:rPr sz="1200" spc="-10" dirty="0">
                <a:latin typeface="Arial"/>
                <a:cs typeface="Arial"/>
              </a:rPr>
              <a:t>angiography, </a:t>
            </a:r>
            <a:r>
              <a:rPr sz="1200" dirty="0">
                <a:latin typeface="Arial"/>
                <a:cs typeface="Arial"/>
              </a:rPr>
              <a:t>its indications, advantages and limitations.  [JAN</a:t>
            </a:r>
            <a:r>
              <a:rPr sz="1200" spc="-5" dirty="0">
                <a:latin typeface="Arial"/>
                <a:cs typeface="Arial"/>
              </a:rPr>
              <a:t> </a:t>
            </a:r>
            <a:r>
              <a:rPr sz="1200" dirty="0">
                <a:latin typeface="Arial"/>
                <a:cs typeface="Arial"/>
              </a:rPr>
              <a:t>01]</a:t>
            </a:r>
            <a:endParaRPr sz="1200">
              <a:latin typeface="Arial"/>
              <a:cs typeface="Arial"/>
            </a:endParaRPr>
          </a:p>
          <a:p>
            <a:pPr>
              <a:lnSpc>
                <a:spcPct val="100000"/>
              </a:lnSpc>
              <a:spcBef>
                <a:spcPts val="50"/>
              </a:spcBef>
              <a:buFont typeface="Arial"/>
              <a:buAutoNum type="arabicPeriod" startAt="14"/>
            </a:pPr>
            <a:endParaRPr sz="1050">
              <a:latin typeface="Times New Roman"/>
              <a:cs typeface="Times New Roman"/>
            </a:endParaRPr>
          </a:p>
          <a:p>
            <a:pPr marL="469900" indent="-228600">
              <a:lnSpc>
                <a:spcPct val="100000"/>
              </a:lnSpc>
              <a:buAutoNum type="arabicPeriod" startAt="14"/>
              <a:tabLst>
                <a:tab pos="469900" algn="l"/>
              </a:tabLst>
            </a:pPr>
            <a:r>
              <a:rPr sz="1200" dirty="0">
                <a:latin typeface="Arial"/>
                <a:cs typeface="Arial"/>
              </a:rPr>
              <a:t>CT angiography and its application in abdomen. [DEC 05, JUN</a:t>
            </a:r>
            <a:r>
              <a:rPr sz="1200" spc="-6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14"/>
            </a:pPr>
            <a:endParaRPr sz="1050">
              <a:latin typeface="Times New Roman"/>
              <a:cs typeface="Times New Roman"/>
            </a:endParaRPr>
          </a:p>
          <a:p>
            <a:pPr marL="469900" indent="-228600">
              <a:lnSpc>
                <a:spcPct val="100000"/>
              </a:lnSpc>
              <a:buAutoNum type="arabicPeriod" startAt="14"/>
              <a:tabLst>
                <a:tab pos="469900" algn="l"/>
              </a:tabLst>
            </a:pPr>
            <a:r>
              <a:rPr sz="1200" dirty="0">
                <a:latin typeface="Arial"/>
                <a:cs typeface="Arial"/>
              </a:rPr>
              <a:t>Principles of CT</a:t>
            </a:r>
            <a:r>
              <a:rPr sz="1200" spc="-35" dirty="0">
                <a:latin typeface="Arial"/>
                <a:cs typeface="Arial"/>
              </a:rPr>
              <a:t> </a:t>
            </a:r>
            <a:r>
              <a:rPr sz="1200" spc="-10" dirty="0">
                <a:latin typeface="Arial"/>
                <a:cs typeface="Arial"/>
              </a:rPr>
              <a:t>angiography.</a:t>
            </a:r>
            <a:endParaRPr sz="1200">
              <a:latin typeface="Arial"/>
              <a:cs typeface="Arial"/>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105</a:t>
            </a:fld>
            <a:endParaRPr dirty="0"/>
          </a:p>
        </p:txBody>
      </p:sp>
      <p:sp>
        <p:nvSpPr>
          <p:cNvPr id="2" name="object 2"/>
          <p:cNvSpPr txBox="1"/>
          <p:nvPr/>
        </p:nvSpPr>
        <p:spPr>
          <a:xfrm>
            <a:off x="939800" y="889000"/>
            <a:ext cx="5913755" cy="87807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5"/>
              <a:tabLst>
                <a:tab pos="241300" algn="l"/>
              </a:tabLst>
            </a:pPr>
            <a:r>
              <a:rPr sz="1200" dirty="0">
                <a:latin typeface="Arial"/>
                <a:cs typeface="Arial"/>
              </a:rPr>
              <a:t>CT angiography -present </a:t>
            </a:r>
            <a:r>
              <a:rPr sz="1200" spc="-5" dirty="0">
                <a:latin typeface="Arial"/>
                <a:cs typeface="Arial"/>
              </a:rPr>
              <a:t>status </a:t>
            </a:r>
            <a:r>
              <a:rPr sz="1200" dirty="0">
                <a:latin typeface="Arial"/>
                <a:cs typeface="Arial"/>
              </a:rPr>
              <a:t>[JUN</a:t>
            </a:r>
            <a:r>
              <a:rPr sz="1200" spc="-30" dirty="0">
                <a:latin typeface="Arial"/>
                <a:cs typeface="Arial"/>
              </a:rPr>
              <a:t> </a:t>
            </a:r>
            <a:r>
              <a:rPr sz="1200" dirty="0">
                <a:latin typeface="Arial"/>
                <a:cs typeface="Arial"/>
              </a:rPr>
              <a:t>06]</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Methods of contrast </a:t>
            </a:r>
            <a:r>
              <a:rPr sz="1200" spc="-5" dirty="0">
                <a:latin typeface="Arial"/>
                <a:cs typeface="Arial"/>
              </a:rPr>
              <a:t>administration </a:t>
            </a:r>
            <a:r>
              <a:rPr sz="1200" dirty="0">
                <a:latin typeface="Arial"/>
                <a:cs typeface="Arial"/>
              </a:rPr>
              <a:t>for CT </a:t>
            </a:r>
            <a:r>
              <a:rPr sz="1200" spc="-10" dirty="0">
                <a:latin typeface="Arial"/>
                <a:cs typeface="Arial"/>
              </a:rPr>
              <a:t>angiography.</a:t>
            </a:r>
            <a:r>
              <a:rPr sz="1200" spc="-4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CT angiography vs MR</a:t>
            </a:r>
            <a:r>
              <a:rPr sz="1200" spc="-30" dirty="0">
                <a:latin typeface="Arial"/>
                <a:cs typeface="Arial"/>
              </a:rPr>
              <a:t> </a:t>
            </a:r>
            <a:r>
              <a:rPr sz="1200" spc="-10" dirty="0">
                <a:latin typeface="Arial"/>
                <a:cs typeface="Arial"/>
              </a:rPr>
              <a:t>angiography.</a:t>
            </a:r>
            <a:endParaRPr sz="1200">
              <a:latin typeface="Arial"/>
              <a:cs typeface="Arial"/>
            </a:endParaRPr>
          </a:p>
          <a:p>
            <a:pPr marL="241300" indent="-228600">
              <a:lnSpc>
                <a:spcPct val="100000"/>
              </a:lnSpc>
              <a:spcBef>
                <a:spcPts val="1160"/>
              </a:spcBef>
              <a:buAutoNum type="arabicPeriod" startAt="25"/>
              <a:tabLst>
                <a:tab pos="241300" algn="l"/>
              </a:tabLst>
            </a:pPr>
            <a:r>
              <a:rPr sz="1200" spc="-5" dirty="0">
                <a:latin typeface="Arial"/>
                <a:cs typeface="Arial"/>
              </a:rPr>
              <a:t>Virtual </a:t>
            </a:r>
            <a:r>
              <a:rPr sz="1200" spc="-10" dirty="0">
                <a:latin typeface="Arial"/>
                <a:cs typeface="Arial"/>
              </a:rPr>
              <a:t>endoscopy.</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Virtual </a:t>
            </a:r>
            <a:r>
              <a:rPr sz="1200" spc="-10" dirty="0">
                <a:latin typeface="Arial"/>
                <a:cs typeface="Arial"/>
              </a:rPr>
              <a:t>Colonoscopy. </a:t>
            </a:r>
            <a:r>
              <a:rPr sz="1200" dirty="0">
                <a:latin typeface="Arial"/>
                <a:cs typeface="Arial"/>
              </a:rPr>
              <a:t>[DEC 05/07, JUN 05]</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Virtual </a:t>
            </a:r>
            <a:r>
              <a:rPr sz="1200" dirty="0">
                <a:latin typeface="Arial"/>
                <a:cs typeface="Arial"/>
              </a:rPr>
              <a:t>bronchoscopy . [DEC 05, JUN 06, DEC</a:t>
            </a:r>
            <a:r>
              <a:rPr sz="1200" spc="-25" dirty="0">
                <a:latin typeface="Arial"/>
                <a:cs typeface="Arial"/>
              </a:rPr>
              <a:t> </a:t>
            </a:r>
            <a:r>
              <a:rPr sz="1200" dirty="0">
                <a:latin typeface="Arial"/>
                <a:cs typeface="Arial"/>
              </a:rPr>
              <a:t>09]</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CT Coronary</a:t>
            </a:r>
            <a:r>
              <a:rPr sz="1200" spc="-35" dirty="0">
                <a:latin typeface="Arial"/>
                <a:cs typeface="Arial"/>
              </a:rPr>
              <a:t> </a:t>
            </a:r>
            <a:r>
              <a:rPr sz="1200" spc="-10" dirty="0">
                <a:latin typeface="Arial"/>
                <a:cs typeface="Arial"/>
              </a:rPr>
              <a:t>angiography.</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Intra-operative </a:t>
            </a:r>
            <a:r>
              <a:rPr sz="1200" spc="-5" dirty="0">
                <a:latin typeface="Arial"/>
                <a:cs typeface="Arial"/>
              </a:rPr>
              <a:t>USG. </a:t>
            </a:r>
            <a:r>
              <a:rPr sz="1200" dirty="0">
                <a:latin typeface="Arial"/>
                <a:cs typeface="Arial"/>
              </a:rPr>
              <a:t>[DEC</a:t>
            </a:r>
            <a:r>
              <a:rPr sz="1200" spc="-5" dirty="0">
                <a:latin typeface="Arial"/>
                <a:cs typeface="Arial"/>
              </a:rPr>
              <a:t> </a:t>
            </a:r>
            <a:r>
              <a:rPr sz="1200" dirty="0">
                <a:latin typeface="Arial"/>
                <a:cs typeface="Arial"/>
              </a:rPr>
              <a:t>04]</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TRUS.</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Trans-rectal </a:t>
            </a:r>
            <a:r>
              <a:rPr sz="1200" dirty="0">
                <a:latin typeface="Arial"/>
                <a:cs typeface="Arial"/>
              </a:rPr>
              <a:t>and </a:t>
            </a:r>
            <a:r>
              <a:rPr sz="1200" spc="-5" dirty="0">
                <a:latin typeface="Arial"/>
                <a:cs typeface="Arial"/>
              </a:rPr>
              <a:t>Trans-Perineal </a:t>
            </a:r>
            <a:r>
              <a:rPr sz="1200" dirty="0">
                <a:latin typeface="Arial"/>
                <a:cs typeface="Arial"/>
              </a:rPr>
              <a:t>USG in elderly patients.</a:t>
            </a:r>
            <a:r>
              <a:rPr sz="1200" spc="-35" dirty="0">
                <a:latin typeface="Arial"/>
                <a:cs typeface="Arial"/>
              </a:rPr>
              <a:t> </a:t>
            </a:r>
            <a:r>
              <a:rPr sz="1200" spc="-5" dirty="0">
                <a:latin typeface="Arial"/>
                <a:cs typeface="Arial"/>
              </a:rPr>
              <a:t>[06]</a:t>
            </a:r>
            <a:endParaRPr sz="1200">
              <a:latin typeface="Arial"/>
              <a:cs typeface="Arial"/>
            </a:endParaRPr>
          </a:p>
          <a:p>
            <a:pPr marL="241300" indent="-228600">
              <a:lnSpc>
                <a:spcPct val="100000"/>
              </a:lnSpc>
              <a:spcBef>
                <a:spcPts val="1160"/>
              </a:spcBef>
              <a:buAutoNum type="arabicPeriod" startAt="25"/>
              <a:tabLst>
                <a:tab pos="241300" algn="l"/>
              </a:tabLst>
            </a:pPr>
            <a:r>
              <a:rPr sz="1200" spc="-10" dirty="0">
                <a:latin typeface="Arial"/>
                <a:cs typeface="Arial"/>
              </a:rPr>
              <a:t>Sonohysterography.</a:t>
            </a:r>
            <a:endParaRPr sz="1200">
              <a:latin typeface="Arial"/>
              <a:cs typeface="Arial"/>
            </a:endParaRPr>
          </a:p>
          <a:p>
            <a:pPr marL="241300" marR="5080" indent="-228600">
              <a:lnSpc>
                <a:spcPct val="118100"/>
              </a:lnSpc>
              <a:spcBef>
                <a:spcPts val="1000"/>
              </a:spcBef>
              <a:buAutoNum type="arabicPeriod" startAt="25"/>
              <a:tabLst>
                <a:tab pos="241300" algn="l"/>
              </a:tabLst>
            </a:pPr>
            <a:r>
              <a:rPr sz="1200" dirty="0">
                <a:latin typeface="Arial"/>
                <a:cs typeface="Arial"/>
              </a:rPr>
              <a:t>Discuss principle, various techniques of </a:t>
            </a:r>
            <a:r>
              <a:rPr sz="1200" spc="-5" dirty="0">
                <a:latin typeface="Arial"/>
                <a:cs typeface="Arial"/>
              </a:rPr>
              <a:t>elastography </a:t>
            </a:r>
            <a:r>
              <a:rPr sz="1200" dirty="0">
                <a:latin typeface="Arial"/>
                <a:cs typeface="Arial"/>
              </a:rPr>
              <a:t>and their clinical applications.  [June</a:t>
            </a:r>
            <a:r>
              <a:rPr sz="1200" spc="-5" dirty="0">
                <a:latin typeface="Arial"/>
                <a:cs typeface="Arial"/>
              </a:rPr>
              <a:t> 08/2010]</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Peripheral venous</a:t>
            </a:r>
            <a:r>
              <a:rPr sz="1200" spc="-5" dirty="0">
                <a:latin typeface="Arial"/>
                <a:cs typeface="Arial"/>
              </a:rPr>
              <a:t> </a:t>
            </a:r>
            <a:r>
              <a:rPr sz="1200" spc="-10" dirty="0">
                <a:latin typeface="Arial"/>
                <a:cs typeface="Arial"/>
              </a:rPr>
              <a:t>doppler.</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DSA.</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lntravascular Ultrasound.</a:t>
            </a:r>
            <a:r>
              <a:rPr sz="1200" spc="-1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Full field Digital </a:t>
            </a:r>
            <a:r>
              <a:rPr sz="1200" spc="-10" dirty="0">
                <a:latin typeface="Arial"/>
                <a:cs typeface="Arial"/>
              </a:rPr>
              <a:t>Mammography. </a:t>
            </a:r>
            <a:r>
              <a:rPr sz="1200" dirty="0">
                <a:latin typeface="Arial"/>
                <a:cs typeface="Arial"/>
              </a:rPr>
              <a:t>[06]</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Radiofrequency Ablation [clinical application and principle]. [03,</a:t>
            </a:r>
            <a:r>
              <a:rPr sz="1200" spc="-100" dirty="0">
                <a:latin typeface="Arial"/>
                <a:cs typeface="Arial"/>
              </a:rPr>
              <a:t> </a:t>
            </a:r>
            <a:r>
              <a:rPr sz="1200" dirty="0">
                <a:latin typeface="Arial"/>
                <a:cs typeface="Arial"/>
              </a:rPr>
              <a:t>06]</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Percutaneous </a:t>
            </a:r>
            <a:r>
              <a:rPr sz="1200" spc="-10" dirty="0">
                <a:latin typeface="Arial"/>
                <a:cs typeface="Arial"/>
              </a:rPr>
              <a:t>vertebroplasty.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Outline of techniques in </a:t>
            </a:r>
            <a:r>
              <a:rPr sz="1200" spc="-5" dirty="0">
                <a:latin typeface="Arial"/>
                <a:cs typeface="Arial"/>
              </a:rPr>
              <a:t>functional </a:t>
            </a:r>
            <a:r>
              <a:rPr sz="1200" dirty="0">
                <a:latin typeface="Arial"/>
                <a:cs typeface="Arial"/>
              </a:rPr>
              <a:t>MRI. [JUN</a:t>
            </a:r>
            <a:r>
              <a:rPr sz="1200" spc="-15" dirty="0">
                <a:latin typeface="Arial"/>
                <a:cs typeface="Arial"/>
              </a:rPr>
              <a:t> </a:t>
            </a:r>
            <a:r>
              <a:rPr sz="1200" dirty="0">
                <a:latin typeface="Arial"/>
                <a:cs typeface="Arial"/>
              </a:rPr>
              <a:t>06]</a:t>
            </a:r>
            <a:endParaRPr sz="1200">
              <a:latin typeface="Arial"/>
              <a:cs typeface="Arial"/>
            </a:endParaRPr>
          </a:p>
          <a:p>
            <a:pPr marL="241300" indent="-228600">
              <a:lnSpc>
                <a:spcPct val="100000"/>
              </a:lnSpc>
              <a:spcBef>
                <a:spcPts val="1160"/>
              </a:spcBef>
              <a:buAutoNum type="arabicPeriod" startAt="25"/>
              <a:tabLst>
                <a:tab pos="241300" algn="l"/>
              </a:tabLst>
            </a:pPr>
            <a:r>
              <a:rPr sz="1200" spc="-5" dirty="0">
                <a:latin typeface="Arial"/>
                <a:cs typeface="Arial"/>
              </a:rPr>
              <a:t>Diffusion </a:t>
            </a:r>
            <a:r>
              <a:rPr sz="1200" dirty="0">
                <a:latin typeface="Arial"/>
                <a:cs typeface="Arial"/>
              </a:rPr>
              <a:t>weighted MRl.</a:t>
            </a:r>
            <a:r>
              <a:rPr sz="1200" spc="-5" dirty="0">
                <a:latin typeface="Arial"/>
                <a:cs typeface="Arial"/>
              </a:rPr>
              <a:t> [08]</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Dry view laser camera.</a:t>
            </a:r>
            <a:r>
              <a:rPr sz="1200" spc="-20"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Clinical applications of 3T MRI.</a:t>
            </a:r>
            <a:r>
              <a:rPr sz="1200" spc="-40" dirty="0">
                <a:latin typeface="Arial"/>
                <a:cs typeface="Arial"/>
              </a:rPr>
              <a:t> </a:t>
            </a:r>
            <a:r>
              <a:rPr sz="1200" spc="-5" dirty="0">
                <a:latin typeface="Arial"/>
                <a:cs typeface="Arial"/>
              </a:rPr>
              <a:t>[06]</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ELORA</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Discuss the procedure for Barium</a:t>
            </a:r>
            <a:r>
              <a:rPr sz="1200" spc="-20" dirty="0">
                <a:latin typeface="Arial"/>
                <a:cs typeface="Arial"/>
              </a:rPr>
              <a:t> </a:t>
            </a:r>
            <a:r>
              <a:rPr sz="1200" dirty="0">
                <a:latin typeface="Arial"/>
                <a:cs typeface="Arial"/>
              </a:rPr>
              <a:t>Enema.</a:t>
            </a:r>
            <a:endParaRPr sz="1200">
              <a:latin typeface="Arial"/>
              <a:cs typeface="Arial"/>
            </a:endParaRPr>
          </a:p>
          <a:p>
            <a:pPr marL="241300" marR="5080" indent="-228600">
              <a:lnSpc>
                <a:spcPct val="118100"/>
              </a:lnSpc>
              <a:spcBef>
                <a:spcPts val="1000"/>
              </a:spcBef>
              <a:buAutoNum type="arabicPeriod" startAt="25"/>
              <a:tabLst>
                <a:tab pos="241300" algn="l"/>
              </a:tabLst>
            </a:pPr>
            <a:r>
              <a:rPr sz="1200" spc="-15" dirty="0">
                <a:latin typeface="Arial"/>
                <a:cs typeface="Arial"/>
              </a:rPr>
              <a:t>Technique </a:t>
            </a:r>
            <a:r>
              <a:rPr sz="1200" dirty="0">
                <a:latin typeface="Arial"/>
                <a:cs typeface="Arial"/>
              </a:rPr>
              <a:t>of Double </a:t>
            </a:r>
            <a:r>
              <a:rPr sz="1200" spc="-5" dirty="0">
                <a:latin typeface="Arial"/>
                <a:cs typeface="Arial"/>
              </a:rPr>
              <a:t>Constrast </a:t>
            </a:r>
            <a:r>
              <a:rPr sz="1200" dirty="0">
                <a:latin typeface="Arial"/>
                <a:cs typeface="Arial"/>
              </a:rPr>
              <a:t>Barium Enema. [02] Enumerate the DD and imaging  features of Hepatic fiexur mass.</a:t>
            </a:r>
            <a:r>
              <a:rPr sz="1200" spc="-25" dirty="0">
                <a:latin typeface="Arial"/>
                <a:cs typeface="Arial"/>
              </a:rPr>
              <a:t> </a:t>
            </a:r>
            <a:r>
              <a:rPr sz="1200" spc="-5" dirty="0">
                <a:latin typeface="Arial"/>
                <a:cs typeface="Arial"/>
              </a:rPr>
              <a:t>[2010]</a:t>
            </a:r>
            <a:endParaRPr sz="1200">
              <a:latin typeface="Arial"/>
              <a:cs typeface="Aria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106</a:t>
            </a:fld>
            <a:endParaRPr dirty="0"/>
          </a:p>
        </p:txBody>
      </p:sp>
      <p:sp>
        <p:nvSpPr>
          <p:cNvPr id="2" name="object 2"/>
          <p:cNvSpPr txBox="1"/>
          <p:nvPr/>
        </p:nvSpPr>
        <p:spPr>
          <a:xfrm>
            <a:off x="939800" y="889000"/>
            <a:ext cx="5522595" cy="3942079"/>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50"/>
              <a:tabLst>
                <a:tab pos="241300" algn="l"/>
              </a:tabLst>
            </a:pPr>
            <a:r>
              <a:rPr sz="1200" dirty="0">
                <a:latin typeface="Arial"/>
                <a:cs typeface="Arial"/>
              </a:rPr>
              <a:t>MR enteroclysis techniques, indications and applications. [02,</a:t>
            </a:r>
            <a:r>
              <a:rPr sz="1200" spc="-45" dirty="0">
                <a:latin typeface="Arial"/>
                <a:cs typeface="Arial"/>
              </a:rPr>
              <a:t> </a:t>
            </a:r>
            <a:r>
              <a:rPr sz="1200" dirty="0">
                <a:latin typeface="Arial"/>
                <a:cs typeface="Arial"/>
              </a:rPr>
              <a:t>20l0]</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MRI in Cardiac Imaging OR MR sequences in Cardiac imaging. [JUN/DEC</a:t>
            </a:r>
            <a:r>
              <a:rPr sz="1200" spc="-100" dirty="0">
                <a:latin typeface="Arial"/>
                <a:cs typeface="Arial"/>
              </a:rPr>
              <a:t> </a:t>
            </a:r>
            <a:r>
              <a:rPr sz="1200" spc="-5" dirty="0">
                <a:latin typeface="Arial"/>
                <a:cs typeface="Arial"/>
              </a:rPr>
              <a:t>07]</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spc="-10" dirty="0">
                <a:latin typeface="Arial"/>
                <a:cs typeface="Arial"/>
              </a:rPr>
              <a:t>Vertebroplasty </a:t>
            </a:r>
            <a:r>
              <a:rPr sz="1200" dirty="0">
                <a:latin typeface="Arial"/>
                <a:cs typeface="Arial"/>
              </a:rPr>
              <a:t>in </a:t>
            </a:r>
            <a:r>
              <a:rPr sz="1200" spc="-5" dirty="0">
                <a:latin typeface="Arial"/>
                <a:cs typeface="Arial"/>
              </a:rPr>
              <a:t>non-infective vertebral</a:t>
            </a:r>
            <a:r>
              <a:rPr sz="1200" spc="15" dirty="0">
                <a:latin typeface="Arial"/>
                <a:cs typeface="Arial"/>
              </a:rPr>
              <a:t> </a:t>
            </a:r>
            <a:r>
              <a:rPr sz="1200" dirty="0">
                <a:latin typeface="Arial"/>
                <a:cs typeface="Arial"/>
              </a:rPr>
              <a:t>collapse.</a:t>
            </a:r>
            <a:endParaRPr sz="1200">
              <a:latin typeface="Arial"/>
              <a:cs typeface="Arial"/>
            </a:endParaRPr>
          </a:p>
          <a:p>
            <a:pPr marL="241300" indent="-228600">
              <a:lnSpc>
                <a:spcPct val="100000"/>
              </a:lnSpc>
              <a:spcBef>
                <a:spcPts val="1160"/>
              </a:spcBef>
              <a:buAutoNum type="arabicPeriod" startAt="50"/>
              <a:tabLst>
                <a:tab pos="241300" algn="l"/>
              </a:tabLst>
            </a:pPr>
            <a:r>
              <a:rPr sz="1200" spc="-15" dirty="0">
                <a:latin typeface="Arial"/>
                <a:cs typeface="Arial"/>
              </a:rPr>
              <a:t>Tomosynthesis </a:t>
            </a:r>
            <a:r>
              <a:rPr sz="1200" dirty="0">
                <a:latin typeface="Arial"/>
                <a:cs typeface="Arial"/>
              </a:rPr>
              <a:t>and its clinical applications.</a:t>
            </a:r>
            <a:r>
              <a:rPr sz="1200" spc="5"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spc="-15" dirty="0">
                <a:latin typeface="Arial"/>
                <a:cs typeface="Arial"/>
              </a:rPr>
              <a:t>Volume </a:t>
            </a:r>
            <a:r>
              <a:rPr sz="1200" dirty="0">
                <a:latin typeface="Arial"/>
                <a:cs typeface="Arial"/>
              </a:rPr>
              <a:t>ultrasound.</a:t>
            </a:r>
            <a:r>
              <a:rPr sz="1200" spc="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spc="-20" dirty="0">
                <a:latin typeface="Arial"/>
                <a:cs typeface="Arial"/>
              </a:rPr>
              <a:t>PACS. </a:t>
            </a:r>
            <a:r>
              <a:rPr sz="1200" dirty="0">
                <a:latin typeface="Arial"/>
                <a:cs typeface="Arial"/>
              </a:rPr>
              <a:t>[DEC</a:t>
            </a:r>
            <a:r>
              <a:rPr sz="1200" spc="10" dirty="0">
                <a:latin typeface="Arial"/>
                <a:cs typeface="Arial"/>
              </a:rPr>
              <a:t> </a:t>
            </a:r>
            <a:r>
              <a:rPr sz="1200" dirty="0">
                <a:latin typeface="Arial"/>
                <a:cs typeface="Arial"/>
              </a:rPr>
              <a:t>06]</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a) Fusion imaging. b) ELORA [5+5 June</a:t>
            </a:r>
            <a:r>
              <a:rPr sz="1200" spc="-95" dirty="0">
                <a:latin typeface="Arial"/>
                <a:cs typeface="Arial"/>
              </a:rPr>
              <a:t> </a:t>
            </a:r>
            <a:r>
              <a:rPr sz="1200" spc="-5" dirty="0">
                <a:latin typeface="Arial"/>
                <a:cs typeface="Arial"/>
              </a:rPr>
              <a:t>15]</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Advances in ultrasound transducer </a:t>
            </a:r>
            <a:r>
              <a:rPr sz="1200" spc="-10" dirty="0">
                <a:latin typeface="Arial"/>
                <a:cs typeface="Arial"/>
              </a:rPr>
              <a:t>technology. </a:t>
            </a:r>
            <a:r>
              <a:rPr sz="1200" dirty="0">
                <a:latin typeface="Arial"/>
                <a:cs typeface="Arial"/>
              </a:rPr>
              <a:t>[June</a:t>
            </a:r>
            <a:r>
              <a:rPr sz="1200" spc="-15" dirty="0">
                <a:latin typeface="Arial"/>
                <a:cs typeface="Arial"/>
              </a:rPr>
              <a:t> </a:t>
            </a:r>
            <a:r>
              <a:rPr sz="1200" dirty="0">
                <a:latin typeface="Arial"/>
                <a:cs typeface="Arial"/>
              </a:rPr>
              <a:t>15]</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Advances in MR gradient technology and its advantages. [June</a:t>
            </a:r>
            <a:r>
              <a:rPr sz="1200" spc="-45" dirty="0">
                <a:latin typeface="Arial"/>
                <a:cs typeface="Arial"/>
              </a:rPr>
              <a:t> </a:t>
            </a:r>
            <a:r>
              <a:rPr sz="1200" dirty="0">
                <a:latin typeface="Arial"/>
                <a:cs typeface="Arial"/>
              </a:rPr>
              <a:t>15]</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a) Zero lead aprons. b) Spatial compound imaging [5+5 June</a:t>
            </a:r>
            <a:r>
              <a:rPr sz="1200" spc="-50" dirty="0">
                <a:latin typeface="Arial"/>
                <a:cs typeface="Arial"/>
              </a:rPr>
              <a:t> </a:t>
            </a:r>
            <a:r>
              <a:rPr sz="1200" spc="-5" dirty="0">
                <a:latin typeface="Arial"/>
                <a:cs typeface="Arial"/>
              </a:rPr>
              <a:t>15]</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Radiofrequency</a:t>
            </a:r>
            <a:r>
              <a:rPr sz="1200" spc="-75" dirty="0">
                <a:latin typeface="Arial"/>
                <a:cs typeface="Arial"/>
              </a:rPr>
              <a:t> </a:t>
            </a:r>
            <a:r>
              <a:rPr sz="1200" dirty="0">
                <a:latin typeface="Arial"/>
                <a:cs typeface="Arial"/>
              </a:rPr>
              <a:t>Ablation</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Discuss principle of MR </a:t>
            </a:r>
            <a:r>
              <a:rPr sz="1200" spc="-10" dirty="0">
                <a:latin typeface="Arial"/>
                <a:cs typeface="Arial"/>
              </a:rPr>
              <a:t>Spectroscopy, </a:t>
            </a:r>
            <a:r>
              <a:rPr sz="1200" dirty="0">
                <a:latin typeface="Arial"/>
                <a:cs typeface="Arial"/>
              </a:rPr>
              <a:t>uses and</a:t>
            </a:r>
            <a:r>
              <a:rPr sz="1200" spc="-5" dirty="0">
                <a:latin typeface="Arial"/>
                <a:cs typeface="Arial"/>
              </a:rPr>
              <a:t> artifacts</a:t>
            </a:r>
            <a:endParaRPr sz="1200">
              <a:latin typeface="Arial"/>
              <a:cs typeface="Arial"/>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107</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301875" algn="l"/>
                <a:tab pos="6128385" algn="l"/>
              </a:tabLst>
            </a:pPr>
            <a:r>
              <a:rPr dirty="0"/>
              <a:t> 	</a:t>
            </a:r>
            <a:r>
              <a:rPr spc="20" dirty="0"/>
              <a:t>GENERAL	</a:t>
            </a:r>
          </a:p>
        </p:txBody>
      </p:sp>
      <p:sp>
        <p:nvSpPr>
          <p:cNvPr id="3" name="object 3"/>
          <p:cNvSpPr txBox="1"/>
          <p:nvPr/>
        </p:nvSpPr>
        <p:spPr>
          <a:xfrm>
            <a:off x="711200" y="1562100"/>
            <a:ext cx="4846320" cy="22402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Describe scope of imaging modalities in</a:t>
            </a:r>
            <a:r>
              <a:rPr sz="1200" spc="-20" dirty="0">
                <a:latin typeface="Arial"/>
                <a:cs typeface="Arial"/>
              </a:rPr>
              <a:t> </a:t>
            </a:r>
            <a:r>
              <a:rPr sz="1200" spc="-5" dirty="0">
                <a:latin typeface="Arial"/>
                <a:cs typeface="Arial"/>
              </a:rPr>
              <a:t>DM.</a:t>
            </a:r>
            <a:endParaRPr sz="1200">
              <a:latin typeface="Arial"/>
              <a:cs typeface="Arial"/>
            </a:endParaRPr>
          </a:p>
          <a:p>
            <a:pPr marL="241300" indent="-228600">
              <a:lnSpc>
                <a:spcPct val="100000"/>
              </a:lnSpc>
              <a:spcBef>
                <a:spcPts val="1160"/>
              </a:spcBef>
              <a:buAutoNum type="arabicPeriod"/>
              <a:tabLst>
                <a:tab pos="241300" algn="l"/>
              </a:tabLst>
            </a:pPr>
            <a:r>
              <a:rPr sz="1200" dirty="0">
                <a:latin typeface="Arial"/>
                <a:cs typeface="Arial"/>
              </a:rPr>
              <a:t>Role of radiology in HIV positive</a:t>
            </a:r>
            <a:r>
              <a:rPr sz="1200" spc="-15" dirty="0">
                <a:latin typeface="Arial"/>
                <a:cs typeface="Arial"/>
              </a:rPr>
              <a:t> </a:t>
            </a:r>
            <a:r>
              <a:rPr sz="1200" spc="-5" dirty="0">
                <a:latin typeface="Arial"/>
                <a:cs typeface="Arial"/>
              </a:rPr>
              <a:t>patient.</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Role of radiology in tumors of</a:t>
            </a:r>
            <a:r>
              <a:rPr sz="1200" spc="-30" dirty="0">
                <a:latin typeface="Arial"/>
                <a:cs typeface="Arial"/>
              </a:rPr>
              <a:t> </a:t>
            </a:r>
            <a:r>
              <a:rPr sz="1200" dirty="0">
                <a:latin typeface="Arial"/>
                <a:cs typeface="Arial"/>
              </a:rPr>
              <a:t>teeth</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Imaging in</a:t>
            </a:r>
            <a:r>
              <a:rPr sz="1200" spc="-5" dirty="0">
                <a:latin typeface="Arial"/>
                <a:cs typeface="Arial"/>
              </a:rPr>
              <a:t> </a:t>
            </a:r>
            <a:r>
              <a:rPr sz="1200" dirty="0">
                <a:latin typeface="Arial"/>
                <a:cs typeface="Arial"/>
              </a:rPr>
              <a:t>NHL</a:t>
            </a:r>
            <a:endParaRPr sz="1200">
              <a:latin typeface="Arial"/>
              <a:cs typeface="Arial"/>
            </a:endParaRPr>
          </a:p>
          <a:p>
            <a:pPr marL="241300" indent="-228600">
              <a:lnSpc>
                <a:spcPct val="100000"/>
              </a:lnSpc>
              <a:spcBef>
                <a:spcPts val="1160"/>
              </a:spcBef>
              <a:buAutoNum type="arabicPeriod"/>
              <a:tabLst>
                <a:tab pos="241300" algn="l"/>
              </a:tabLst>
            </a:pPr>
            <a:r>
              <a:rPr sz="1200" dirty="0">
                <a:latin typeface="Arial"/>
                <a:cs typeface="Arial"/>
              </a:rPr>
              <a:t>Role of </a:t>
            </a:r>
            <a:r>
              <a:rPr sz="1200" spc="-5" dirty="0">
                <a:latin typeface="Arial"/>
                <a:cs typeface="Arial"/>
              </a:rPr>
              <a:t>radiologists </a:t>
            </a:r>
            <a:r>
              <a:rPr sz="1200" dirty="0">
                <a:latin typeface="Arial"/>
                <a:cs typeface="Arial"/>
              </a:rPr>
              <a:t>in emergencies in neonate in first 24</a:t>
            </a:r>
            <a:r>
              <a:rPr sz="1200" spc="-25" dirty="0">
                <a:latin typeface="Arial"/>
                <a:cs typeface="Arial"/>
              </a:rPr>
              <a:t> </a:t>
            </a:r>
            <a:r>
              <a:rPr sz="1200" dirty="0">
                <a:latin typeface="Arial"/>
                <a:cs typeface="Arial"/>
              </a:rPr>
              <a:t>hrs</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Discuss the recent advances in the imaging of spine and spinal</a:t>
            </a:r>
            <a:r>
              <a:rPr sz="1200" spc="-110" dirty="0">
                <a:latin typeface="Arial"/>
                <a:cs typeface="Arial"/>
              </a:rPr>
              <a:t> </a:t>
            </a:r>
            <a:r>
              <a:rPr sz="1200" dirty="0">
                <a:latin typeface="Arial"/>
                <a:cs typeface="Arial"/>
              </a:rPr>
              <a:t>cord</a:t>
            </a:r>
            <a:endParaRPr sz="1200">
              <a:latin typeface="Arial"/>
              <a:cs typeface="Arial"/>
            </a:endParaRPr>
          </a:p>
        </p:txBody>
      </p:sp>
      <p:pic>
        <p:nvPicPr>
          <p:cNvPr id="5" name="Picture 4" descr="logo.jpg"/>
          <p:cNvPicPr>
            <a:picLocks noChangeAspect="1"/>
          </p:cNvPicPr>
          <p:nvPr/>
        </p:nvPicPr>
        <p:blipFill>
          <a:blip r:embed="rId2"/>
          <a:stretch>
            <a:fillRect/>
          </a:stretch>
        </p:blipFill>
        <p:spPr>
          <a:xfrm>
            <a:off x="2711450" y="7708900"/>
            <a:ext cx="1905000" cy="1905000"/>
          </a:xfrm>
          <a:prstGeom prst="rect">
            <a:avLst/>
          </a:prstGeom>
        </p:spPr>
      </p:pic>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108</a:t>
            </a:fld>
            <a:endParaRPr dirty="0"/>
          </a:p>
        </p:txBody>
      </p:sp>
      <p:sp>
        <p:nvSpPr>
          <p:cNvPr id="2" name="object 2"/>
          <p:cNvSpPr txBox="1"/>
          <p:nvPr/>
        </p:nvSpPr>
        <p:spPr>
          <a:xfrm>
            <a:off x="711200" y="889000"/>
            <a:ext cx="2406015" cy="12242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5"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Madura</a:t>
            </a:r>
            <a:r>
              <a:rPr sz="1200" spc="-5" dirty="0">
                <a:latin typeface="Arial"/>
                <a:cs typeface="Arial"/>
              </a:rPr>
              <a:t> </a:t>
            </a:r>
            <a:r>
              <a:rPr sz="1200" dirty="0">
                <a:latin typeface="Arial"/>
                <a:cs typeface="Arial"/>
              </a:rPr>
              <a:t>foot</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Battered Baby</a:t>
            </a:r>
            <a:r>
              <a:rPr sz="1200" spc="-100" dirty="0">
                <a:latin typeface="Arial"/>
                <a:cs typeface="Arial"/>
              </a:rPr>
              <a:t> </a:t>
            </a:r>
            <a:r>
              <a:rPr sz="1200" dirty="0">
                <a:latin typeface="Arial"/>
                <a:cs typeface="Arial"/>
              </a:rPr>
              <a:t>syndrome</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Imaging findings in</a:t>
            </a:r>
            <a:r>
              <a:rPr sz="1200" spc="-100" dirty="0">
                <a:latin typeface="Arial"/>
                <a:cs typeface="Arial"/>
              </a:rPr>
              <a:t> </a:t>
            </a:r>
            <a:r>
              <a:rPr sz="1200" dirty="0">
                <a:latin typeface="Arial"/>
                <a:cs typeface="Arial"/>
              </a:rPr>
              <a:t>fluorosis.</a:t>
            </a:r>
            <a:endParaRPr sz="1200">
              <a:latin typeface="Arial"/>
              <a:cs typeface="Aria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109</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593975" algn="l"/>
                <a:tab pos="6128385" algn="l"/>
              </a:tabLst>
            </a:pPr>
            <a:r>
              <a:rPr dirty="0"/>
              <a:t> 	</a:t>
            </a:r>
            <a:r>
              <a:rPr spc="15" dirty="0"/>
              <a:t>MCQS	</a:t>
            </a:r>
          </a:p>
        </p:txBody>
      </p:sp>
      <p:sp>
        <p:nvSpPr>
          <p:cNvPr id="3" name="object 3"/>
          <p:cNvSpPr txBox="1"/>
          <p:nvPr/>
        </p:nvSpPr>
        <p:spPr>
          <a:xfrm>
            <a:off x="711200" y="1485900"/>
            <a:ext cx="5009515" cy="8041640"/>
          </a:xfrm>
          <a:prstGeom prst="rect">
            <a:avLst/>
          </a:prstGeom>
        </p:spPr>
        <p:txBody>
          <a:bodyPr vert="horz" wrap="square" lIns="0" tIns="12700" rIns="0" bIns="0" rtlCol="0">
            <a:spAutoFit/>
          </a:bodyPr>
          <a:lstStyle/>
          <a:p>
            <a:pPr marL="12700">
              <a:lnSpc>
                <a:spcPct val="100000"/>
              </a:lnSpc>
              <a:spcBef>
                <a:spcPts val="100"/>
              </a:spcBef>
            </a:pPr>
            <a:r>
              <a:rPr sz="1100" dirty="0">
                <a:latin typeface="Trebuchet MS"/>
                <a:cs typeface="Trebuchet MS"/>
              </a:rPr>
              <a:t>MCQ –</a:t>
            </a:r>
            <a:r>
              <a:rPr sz="1100" spc="-5" dirty="0">
                <a:latin typeface="Trebuchet MS"/>
                <a:cs typeface="Trebuchet MS"/>
              </a:rPr>
              <a:t> Questions</a:t>
            </a:r>
            <a:endParaRPr sz="1100">
              <a:latin typeface="Trebuchet MS"/>
              <a:cs typeface="Trebuchet MS"/>
            </a:endParaRPr>
          </a:p>
          <a:p>
            <a:pPr marL="469900" indent="-228600">
              <a:lnSpc>
                <a:spcPct val="100000"/>
              </a:lnSpc>
              <a:spcBef>
                <a:spcPts val="980"/>
              </a:spcBef>
              <a:buAutoNum type="arabicPeriod"/>
              <a:tabLst>
                <a:tab pos="469900" algn="l"/>
              </a:tabLst>
            </a:pPr>
            <a:r>
              <a:rPr sz="1100" dirty="0">
                <a:latin typeface="Trebuchet MS"/>
                <a:cs typeface="Trebuchet MS"/>
              </a:rPr>
              <a:t>Septic arthritis not common</a:t>
            </a:r>
            <a:r>
              <a:rPr sz="1100" spc="-10" dirty="0">
                <a:latin typeface="Trebuchet MS"/>
                <a:cs typeface="Trebuchet MS"/>
              </a:rPr>
              <a:t> </a:t>
            </a:r>
            <a:r>
              <a:rPr sz="1100" dirty="0">
                <a:latin typeface="Trebuchet MS"/>
                <a:cs typeface="Trebuchet MS"/>
              </a:rPr>
              <a:t>in</a:t>
            </a:r>
            <a:endParaRPr sz="1100">
              <a:latin typeface="Trebuchet MS"/>
              <a:cs typeface="Trebuchet MS"/>
            </a:endParaRPr>
          </a:p>
          <a:p>
            <a:pPr marL="740410" lvl="1" indent="-270510">
              <a:lnSpc>
                <a:spcPct val="100000"/>
              </a:lnSpc>
              <a:spcBef>
                <a:spcPts val="1080"/>
              </a:spcBef>
              <a:buAutoNum type="alphaLcParenR"/>
              <a:tabLst>
                <a:tab pos="740410" algn="l"/>
                <a:tab pos="741045" algn="l"/>
              </a:tabLst>
            </a:pPr>
            <a:r>
              <a:rPr sz="1100" spc="-5" dirty="0">
                <a:latin typeface="Trebuchet MS"/>
                <a:cs typeface="Trebuchet MS"/>
              </a:rPr>
              <a:t>Infants</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Children</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Adults</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Old</a:t>
            </a:r>
            <a:r>
              <a:rPr sz="1100" spc="-5" dirty="0">
                <a:latin typeface="Trebuchet MS"/>
                <a:cs typeface="Trebuchet MS"/>
              </a:rPr>
              <a:t> </a:t>
            </a:r>
            <a:r>
              <a:rPr sz="1100" dirty="0">
                <a:latin typeface="Trebuchet MS"/>
                <a:cs typeface="Trebuchet MS"/>
              </a:rPr>
              <a:t>age</a:t>
            </a:r>
            <a:endParaRPr sz="1100">
              <a:latin typeface="Trebuchet MS"/>
              <a:cs typeface="Trebuchet MS"/>
            </a:endParaRPr>
          </a:p>
          <a:p>
            <a:pPr marL="698500">
              <a:lnSpc>
                <a:spcPct val="100000"/>
              </a:lnSpc>
              <a:spcBef>
                <a:spcPts val="9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(b)</a:t>
            </a:r>
            <a:endParaRPr sz="1100">
              <a:latin typeface="Trebuchet MS"/>
              <a:cs typeface="Trebuchet MS"/>
            </a:endParaRPr>
          </a:p>
          <a:p>
            <a:pPr marL="469900" indent="-228600">
              <a:lnSpc>
                <a:spcPct val="100000"/>
              </a:lnSpc>
              <a:spcBef>
                <a:spcPts val="1080"/>
              </a:spcBef>
              <a:buAutoNum type="arabicPeriod" startAt="2"/>
              <a:tabLst>
                <a:tab pos="469900" algn="l"/>
              </a:tabLst>
            </a:pPr>
            <a:r>
              <a:rPr sz="1100" dirty="0">
                <a:latin typeface="Trebuchet MS"/>
                <a:cs typeface="Trebuchet MS"/>
              </a:rPr>
              <a:t>BMM or MM sign </a:t>
            </a:r>
            <a:r>
              <a:rPr sz="1100" spc="-5" dirty="0">
                <a:latin typeface="Trebuchet MS"/>
                <a:cs typeface="Trebuchet MS"/>
              </a:rPr>
              <a:t>obliterating </a:t>
            </a:r>
            <a:r>
              <a:rPr sz="1100" spc="-15" dirty="0">
                <a:latin typeface="Trebuchet MS"/>
                <a:cs typeface="Trebuchet MS"/>
              </a:rPr>
              <a:t>kohler’s </a:t>
            </a:r>
            <a:r>
              <a:rPr sz="1100" dirty="0">
                <a:latin typeface="Trebuchet MS"/>
                <a:cs typeface="Trebuchet MS"/>
              </a:rPr>
              <a:t>tear drop is found</a:t>
            </a:r>
            <a:r>
              <a:rPr sz="1100" spc="10" dirty="0">
                <a:latin typeface="Trebuchet MS"/>
                <a:cs typeface="Trebuchet MS"/>
              </a:rPr>
              <a:t> </a:t>
            </a:r>
            <a:r>
              <a:rPr sz="1100" dirty="0">
                <a:latin typeface="Trebuchet MS"/>
                <a:cs typeface="Trebuchet MS"/>
              </a:rPr>
              <a:t>in</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Fibros</a:t>
            </a:r>
            <a:r>
              <a:rPr sz="1100" spc="-10" dirty="0">
                <a:latin typeface="Trebuchet MS"/>
                <a:cs typeface="Trebuchet MS"/>
              </a:rPr>
              <a:t> </a:t>
            </a:r>
            <a:r>
              <a:rPr sz="1100" spc="-5" dirty="0">
                <a:latin typeface="Trebuchet MS"/>
                <a:cs typeface="Trebuchet MS"/>
              </a:rPr>
              <a:t>dysplasia</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0" dirty="0">
                <a:latin typeface="Trebuchet MS"/>
                <a:cs typeface="Trebuchet MS"/>
              </a:rPr>
              <a:t>Pagets</a:t>
            </a:r>
            <a:r>
              <a:rPr sz="1100" spc="-5" dirty="0">
                <a:latin typeface="Trebuchet MS"/>
                <a:cs typeface="Trebuchet MS"/>
              </a:rPr>
              <a:t> </a:t>
            </a:r>
            <a:r>
              <a:rPr sz="1100" dirty="0">
                <a:latin typeface="Trebuchet MS"/>
                <a:cs typeface="Trebuchet MS"/>
              </a:rPr>
              <a:t>disease.</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Non ossifying</a:t>
            </a:r>
            <a:r>
              <a:rPr sz="1100" spc="-5" dirty="0">
                <a:latin typeface="Trebuchet MS"/>
                <a:cs typeface="Trebuchet MS"/>
              </a:rPr>
              <a:t> </a:t>
            </a:r>
            <a:r>
              <a:rPr sz="1100" dirty="0">
                <a:latin typeface="Trebuchet MS"/>
                <a:cs typeface="Trebuchet MS"/>
              </a:rPr>
              <a:t>fibroma</a:t>
            </a:r>
            <a:endParaRPr sz="1100">
              <a:latin typeface="Trebuchet MS"/>
              <a:cs typeface="Trebuchet MS"/>
            </a:endParaRPr>
          </a:p>
          <a:p>
            <a:pPr marL="698500" marR="3493135" lvl="1" indent="-228600">
              <a:lnSpc>
                <a:spcPts val="2400"/>
              </a:lnSpc>
              <a:spcBef>
                <a:spcPts val="160"/>
              </a:spcBef>
              <a:buAutoNum type="alphaLcParenR"/>
              <a:tabLst>
                <a:tab pos="698500" algn="l"/>
              </a:tabLst>
            </a:pPr>
            <a:r>
              <a:rPr sz="1100" dirty="0">
                <a:latin typeface="Trebuchet MS"/>
                <a:cs typeface="Trebuchet MS"/>
              </a:rPr>
              <a:t>Hemongioma  Ans :</a:t>
            </a:r>
            <a:r>
              <a:rPr sz="1100" spc="-25" dirty="0">
                <a:latin typeface="Trebuchet MS"/>
                <a:cs typeface="Trebuchet MS"/>
              </a:rPr>
              <a:t> </a:t>
            </a:r>
            <a:r>
              <a:rPr sz="1100" spc="-5" dirty="0">
                <a:latin typeface="Trebuchet MS"/>
                <a:cs typeface="Trebuchet MS"/>
              </a:rPr>
              <a:t>(b)</a:t>
            </a:r>
            <a:endParaRPr sz="1100">
              <a:latin typeface="Trebuchet MS"/>
              <a:cs typeface="Trebuchet MS"/>
            </a:endParaRPr>
          </a:p>
          <a:p>
            <a:pPr marL="469900" indent="-228600">
              <a:lnSpc>
                <a:spcPct val="100000"/>
              </a:lnSpc>
              <a:spcBef>
                <a:spcPts val="820"/>
              </a:spcBef>
              <a:buAutoNum type="arabicPeriod" startAt="2"/>
              <a:tabLst>
                <a:tab pos="469900" algn="l"/>
              </a:tabLst>
            </a:pPr>
            <a:r>
              <a:rPr sz="1100" dirty="0">
                <a:latin typeface="Trebuchet MS"/>
                <a:cs typeface="Trebuchet MS"/>
              </a:rPr>
              <a:t>Sunburst or spoke </a:t>
            </a:r>
            <a:r>
              <a:rPr sz="1100" spc="-5" dirty="0">
                <a:latin typeface="Trebuchet MS"/>
                <a:cs typeface="Trebuchet MS"/>
              </a:rPr>
              <a:t>wheel appearance with </a:t>
            </a:r>
            <a:r>
              <a:rPr sz="1100" dirty="0">
                <a:latin typeface="Trebuchet MS"/>
                <a:cs typeface="Trebuchet MS"/>
              </a:rPr>
              <a:t>lytic </a:t>
            </a:r>
            <a:r>
              <a:rPr sz="1100" spc="-5" dirty="0">
                <a:latin typeface="Trebuchet MS"/>
                <a:cs typeface="Trebuchet MS"/>
              </a:rPr>
              <a:t>defect of </a:t>
            </a:r>
            <a:r>
              <a:rPr sz="1100" dirty="0">
                <a:latin typeface="Trebuchet MS"/>
                <a:cs typeface="Trebuchet MS"/>
              </a:rPr>
              <a:t>skull </a:t>
            </a:r>
            <a:r>
              <a:rPr sz="1100" spc="-5" dirty="0">
                <a:latin typeface="Trebuchet MS"/>
                <a:cs typeface="Trebuchet MS"/>
              </a:rPr>
              <a:t>found</a:t>
            </a:r>
            <a:r>
              <a:rPr sz="1100" spc="-60" dirty="0">
                <a:latin typeface="Trebuchet MS"/>
                <a:cs typeface="Trebuchet MS"/>
              </a:rPr>
              <a:t> </a:t>
            </a:r>
            <a:r>
              <a:rPr sz="1100" spc="-5" dirty="0">
                <a:latin typeface="Trebuchet MS"/>
                <a:cs typeface="Trebuchet MS"/>
              </a:rPr>
              <a:t>in</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Eosinophillic</a:t>
            </a:r>
            <a:r>
              <a:rPr sz="1100" spc="-5" dirty="0">
                <a:latin typeface="Trebuchet MS"/>
                <a:cs typeface="Trebuchet MS"/>
              </a:rPr>
              <a:t> granuloma</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Hemongioma</a:t>
            </a:r>
            <a:endParaRPr sz="1100">
              <a:latin typeface="Trebuchet MS"/>
              <a:cs typeface="Trebuchet MS"/>
            </a:endParaRPr>
          </a:p>
          <a:p>
            <a:pPr marL="698500" lvl="1" indent="-228600">
              <a:lnSpc>
                <a:spcPct val="100000"/>
              </a:lnSpc>
              <a:spcBef>
                <a:spcPts val="980"/>
              </a:spcBef>
              <a:buAutoNum type="alphaLcParenR"/>
              <a:tabLst>
                <a:tab pos="698500" algn="l"/>
              </a:tabLst>
            </a:pPr>
            <a:r>
              <a:rPr sz="1100" spc="-5" dirty="0">
                <a:latin typeface="Trebuchet MS"/>
                <a:cs typeface="Trebuchet MS"/>
              </a:rPr>
              <a:t>Metastosis from breast </a:t>
            </a:r>
            <a:r>
              <a:rPr sz="1100" dirty="0">
                <a:latin typeface="Trebuchet MS"/>
                <a:cs typeface="Trebuchet MS"/>
              </a:rPr>
              <a:t>CA</a:t>
            </a:r>
            <a:endParaRPr sz="1100">
              <a:latin typeface="Trebuchet MS"/>
              <a:cs typeface="Trebuchet MS"/>
            </a:endParaRPr>
          </a:p>
          <a:p>
            <a:pPr marL="698500" marR="3187065" lvl="1" indent="-228600">
              <a:lnSpc>
                <a:spcPct val="181800"/>
              </a:lnSpc>
              <a:buAutoNum type="alphaLcParenR"/>
              <a:tabLst>
                <a:tab pos="698500" algn="l"/>
              </a:tabLst>
            </a:pPr>
            <a:r>
              <a:rPr sz="1100" spc="-5" dirty="0">
                <a:latin typeface="Trebuchet MS"/>
                <a:cs typeface="Trebuchet MS"/>
              </a:rPr>
              <a:t>Multiple</a:t>
            </a:r>
            <a:r>
              <a:rPr sz="1100" spc="-50" dirty="0">
                <a:latin typeface="Trebuchet MS"/>
                <a:cs typeface="Trebuchet MS"/>
              </a:rPr>
              <a:t> </a:t>
            </a:r>
            <a:r>
              <a:rPr sz="1100" spc="-5" dirty="0">
                <a:latin typeface="Trebuchet MS"/>
                <a:cs typeface="Trebuchet MS"/>
              </a:rPr>
              <a:t>myeloma  </a:t>
            </a:r>
            <a:r>
              <a:rPr sz="1100" dirty="0">
                <a:latin typeface="Trebuchet MS"/>
                <a:cs typeface="Trebuchet MS"/>
              </a:rPr>
              <a:t>Ans :</a:t>
            </a:r>
            <a:r>
              <a:rPr sz="1100" spc="-15" dirty="0">
                <a:latin typeface="Trebuchet MS"/>
                <a:cs typeface="Trebuchet MS"/>
              </a:rPr>
              <a:t> </a:t>
            </a:r>
            <a:r>
              <a:rPr sz="1100" spc="-5" dirty="0">
                <a:latin typeface="Trebuchet MS"/>
                <a:cs typeface="Trebuchet MS"/>
              </a:rPr>
              <a:t>(b)</a:t>
            </a:r>
            <a:endParaRPr sz="1100">
              <a:latin typeface="Trebuchet MS"/>
              <a:cs typeface="Trebuchet MS"/>
            </a:endParaRPr>
          </a:p>
          <a:p>
            <a:pPr marL="469900" indent="-228600">
              <a:lnSpc>
                <a:spcPct val="100000"/>
              </a:lnSpc>
              <a:spcBef>
                <a:spcPts val="1080"/>
              </a:spcBef>
              <a:buAutoNum type="arabicPeriod" startAt="2"/>
              <a:tabLst>
                <a:tab pos="469900" algn="l"/>
              </a:tabLst>
            </a:pPr>
            <a:r>
              <a:rPr sz="1100" spc="-5" dirty="0">
                <a:latin typeface="Trebuchet MS"/>
                <a:cs typeface="Trebuchet MS"/>
              </a:rPr>
              <a:t>Corduroy cloth appearance of </a:t>
            </a:r>
            <a:r>
              <a:rPr sz="1100" dirty="0">
                <a:latin typeface="Trebuchet MS"/>
                <a:cs typeface="Trebuchet MS"/>
              </a:rPr>
              <a:t>vertibra </a:t>
            </a:r>
            <a:r>
              <a:rPr sz="1100" spc="-5" dirty="0">
                <a:latin typeface="Trebuchet MS"/>
                <a:cs typeface="Trebuchet MS"/>
              </a:rPr>
              <a:t>noted </a:t>
            </a:r>
            <a:r>
              <a:rPr sz="1100" dirty="0">
                <a:latin typeface="Trebuchet MS"/>
                <a:cs typeface="Trebuchet MS"/>
              </a:rPr>
              <a:t>in</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0" dirty="0">
                <a:latin typeface="Trebuchet MS"/>
                <a:cs typeface="Trebuchet MS"/>
              </a:rPr>
              <a:t>Pagets</a:t>
            </a:r>
            <a:r>
              <a:rPr sz="1100" spc="-5" dirty="0">
                <a:latin typeface="Trebuchet MS"/>
                <a:cs typeface="Trebuchet MS"/>
              </a:rPr>
              <a:t> disease</a:t>
            </a:r>
            <a:endParaRPr sz="1100">
              <a:latin typeface="Trebuchet MS"/>
              <a:cs typeface="Trebuchet MS"/>
            </a:endParaRPr>
          </a:p>
          <a:p>
            <a:pPr marL="698500" lvl="1" indent="-228600">
              <a:lnSpc>
                <a:spcPct val="100000"/>
              </a:lnSpc>
              <a:spcBef>
                <a:spcPts val="980"/>
              </a:spcBef>
              <a:buAutoNum type="alphaLcParenR"/>
              <a:tabLst>
                <a:tab pos="698500" algn="l"/>
              </a:tabLst>
            </a:pPr>
            <a:r>
              <a:rPr sz="1100" dirty="0">
                <a:latin typeface="Trebuchet MS"/>
                <a:cs typeface="Trebuchet MS"/>
              </a:rPr>
              <a:t>Hemongioma</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Metastasis</a:t>
            </a:r>
            <a:endParaRPr sz="1100">
              <a:latin typeface="Trebuchet MS"/>
              <a:cs typeface="Trebuchet MS"/>
            </a:endParaRPr>
          </a:p>
          <a:p>
            <a:pPr marL="698500" marR="3058160" lvl="1" indent="-228600">
              <a:lnSpc>
                <a:spcPct val="181800"/>
              </a:lnSpc>
              <a:buAutoNum type="alphaLcParenR"/>
              <a:tabLst>
                <a:tab pos="698500" algn="l"/>
              </a:tabLst>
            </a:pPr>
            <a:r>
              <a:rPr sz="1100" dirty="0">
                <a:latin typeface="Trebuchet MS"/>
                <a:cs typeface="Trebuchet MS"/>
              </a:rPr>
              <a:t>Hodgkins</a:t>
            </a:r>
            <a:r>
              <a:rPr sz="1100" spc="-95" dirty="0">
                <a:latin typeface="Trebuchet MS"/>
                <a:cs typeface="Trebuchet MS"/>
              </a:rPr>
              <a:t> </a:t>
            </a:r>
            <a:r>
              <a:rPr sz="1100" dirty="0">
                <a:latin typeface="Trebuchet MS"/>
                <a:cs typeface="Trebuchet MS"/>
              </a:rPr>
              <a:t>lymphoma  Ans :</a:t>
            </a:r>
            <a:r>
              <a:rPr sz="1100" spc="-15" dirty="0">
                <a:latin typeface="Trebuchet MS"/>
                <a:cs typeface="Trebuchet MS"/>
              </a:rPr>
              <a:t> </a:t>
            </a:r>
            <a:r>
              <a:rPr sz="1100" spc="-5" dirty="0">
                <a:latin typeface="Trebuchet MS"/>
                <a:cs typeface="Trebuchet MS"/>
              </a:rPr>
              <a:t>(b)</a:t>
            </a:r>
            <a:endParaRPr sz="1100">
              <a:latin typeface="Trebuchet MS"/>
              <a:cs typeface="Trebuchet MS"/>
            </a:endParaRPr>
          </a:p>
          <a:p>
            <a:pPr marL="469900" indent="-228600">
              <a:lnSpc>
                <a:spcPct val="100000"/>
              </a:lnSpc>
              <a:spcBef>
                <a:spcPts val="1080"/>
              </a:spcBef>
              <a:buAutoNum type="arabicPeriod" startAt="2"/>
              <a:tabLst>
                <a:tab pos="469900" algn="l"/>
              </a:tabLst>
            </a:pPr>
            <a:r>
              <a:rPr sz="1100" dirty="0">
                <a:latin typeface="Trebuchet MS"/>
                <a:cs typeface="Trebuchet MS"/>
              </a:rPr>
              <a:t>The common joint usually spared in Hereditary multiple </a:t>
            </a:r>
            <a:r>
              <a:rPr sz="1100" spc="-5" dirty="0">
                <a:latin typeface="Trebuchet MS"/>
                <a:cs typeface="Trebuchet MS"/>
              </a:rPr>
              <a:t>exostosis</a:t>
            </a:r>
            <a:r>
              <a:rPr sz="1100" spc="-60" dirty="0">
                <a:latin typeface="Trebuchet MS"/>
                <a:cs typeface="Trebuchet MS"/>
              </a:rPr>
              <a:t> </a:t>
            </a:r>
            <a:r>
              <a:rPr sz="1100" dirty="0">
                <a:latin typeface="Trebuchet MS"/>
                <a:cs typeface="Trebuchet MS"/>
              </a:rPr>
              <a:t>(HMZ)</a:t>
            </a:r>
            <a:endParaRPr sz="1100">
              <a:latin typeface="Trebuchet MS"/>
              <a:cs typeface="Trebuchet MS"/>
            </a:endParaRPr>
          </a:p>
          <a:p>
            <a:pPr marL="698500" lvl="1" indent="-228600">
              <a:lnSpc>
                <a:spcPct val="100000"/>
              </a:lnSpc>
              <a:spcBef>
                <a:spcPts val="980"/>
              </a:spcBef>
              <a:buAutoNum type="alphaLcParenR"/>
              <a:tabLst>
                <a:tab pos="698500" algn="l"/>
              </a:tabLst>
            </a:pPr>
            <a:r>
              <a:rPr sz="1100" dirty="0">
                <a:latin typeface="Trebuchet MS"/>
                <a:cs typeface="Trebuchet MS"/>
              </a:rPr>
              <a:t>Elbow</a:t>
            </a:r>
            <a:endParaRPr sz="1100">
              <a:latin typeface="Trebuchet MS"/>
              <a:cs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a:t>
            </a:fld>
            <a:endParaRPr dirty="0"/>
          </a:p>
        </p:txBody>
      </p:sp>
      <p:sp>
        <p:nvSpPr>
          <p:cNvPr id="2" name="object 2"/>
          <p:cNvSpPr txBox="1"/>
          <p:nvPr/>
        </p:nvSpPr>
        <p:spPr>
          <a:xfrm>
            <a:off x="939800" y="889000"/>
            <a:ext cx="5913755" cy="87807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54"/>
              <a:tabLst>
                <a:tab pos="241300" algn="l"/>
              </a:tabLst>
            </a:pPr>
            <a:r>
              <a:rPr sz="1200" dirty="0">
                <a:latin typeface="Arial"/>
                <a:cs typeface="Arial"/>
              </a:rPr>
              <a:t>Discuss the role of HRCT in evaluation of </a:t>
            </a:r>
            <a:r>
              <a:rPr sz="1200" spc="-5" dirty="0">
                <a:latin typeface="Arial"/>
                <a:cs typeface="Arial"/>
              </a:rPr>
              <a:t>Interstitial </a:t>
            </a:r>
            <a:r>
              <a:rPr sz="1200" dirty="0">
                <a:latin typeface="Arial"/>
                <a:cs typeface="Arial"/>
              </a:rPr>
              <a:t>lung</a:t>
            </a:r>
            <a:r>
              <a:rPr sz="1200" spc="-45" dirty="0">
                <a:latin typeface="Arial"/>
                <a:cs typeface="Arial"/>
              </a:rPr>
              <a:t> </a:t>
            </a:r>
            <a:r>
              <a:rPr sz="1200" dirty="0">
                <a:latin typeface="Arial"/>
                <a:cs typeface="Arial"/>
              </a:rPr>
              <a:t>diseases.</a:t>
            </a:r>
            <a:endParaRPr sz="1200">
              <a:latin typeface="Arial"/>
              <a:cs typeface="Arial"/>
            </a:endParaRPr>
          </a:p>
          <a:p>
            <a:pPr marL="241300" marR="5080" indent="-228600">
              <a:lnSpc>
                <a:spcPct val="118100"/>
              </a:lnSpc>
              <a:spcBef>
                <a:spcPts val="1000"/>
              </a:spcBef>
              <a:buAutoNum type="arabicPeriod" startAt="54"/>
              <a:tabLst>
                <a:tab pos="241300" algn="l"/>
              </a:tabLst>
            </a:pPr>
            <a:r>
              <a:rPr sz="1200" dirty="0">
                <a:latin typeface="Arial"/>
                <a:cs typeface="Arial"/>
              </a:rPr>
              <a:t>Classify </a:t>
            </a:r>
            <a:r>
              <a:rPr sz="1200" spc="-5" dirty="0">
                <a:latin typeface="Arial"/>
                <a:cs typeface="Arial"/>
              </a:rPr>
              <a:t>mediastinum. </a:t>
            </a:r>
            <a:r>
              <a:rPr sz="1200" dirty="0">
                <a:latin typeface="Arial"/>
                <a:cs typeface="Arial"/>
              </a:rPr>
              <a:t>Describe in details imaging features of various lesions in  </a:t>
            </a:r>
            <a:r>
              <a:rPr sz="1200" spc="-5" dirty="0">
                <a:latin typeface="Arial"/>
                <a:cs typeface="Arial"/>
              </a:rPr>
              <a:t>posterior mediastinum.</a:t>
            </a:r>
            <a:r>
              <a:rPr sz="1200" spc="-10" dirty="0">
                <a:latin typeface="Arial"/>
                <a:cs typeface="Arial"/>
              </a:rPr>
              <a:t> </a:t>
            </a:r>
            <a:r>
              <a:rPr sz="1200" dirty="0">
                <a:latin typeface="Arial"/>
                <a:cs typeface="Arial"/>
              </a:rPr>
              <a:t>(25)</a:t>
            </a:r>
            <a:endParaRPr sz="1200">
              <a:latin typeface="Arial"/>
              <a:cs typeface="Arial"/>
            </a:endParaRPr>
          </a:p>
          <a:p>
            <a:pPr marL="241300" indent="-228600">
              <a:lnSpc>
                <a:spcPct val="100000"/>
              </a:lnSpc>
              <a:spcBef>
                <a:spcPts val="1160"/>
              </a:spcBef>
              <a:buAutoNum type="arabicPeriod" startAt="54"/>
              <a:tabLst>
                <a:tab pos="241300" algn="l"/>
              </a:tabLst>
            </a:pPr>
            <a:r>
              <a:rPr sz="1200" dirty="0">
                <a:latin typeface="Arial"/>
                <a:cs typeface="Arial"/>
              </a:rPr>
              <a:t>HRCT lung and imaging features of</a:t>
            </a:r>
            <a:r>
              <a:rPr sz="1200" spc="-40" dirty="0">
                <a:latin typeface="Arial"/>
                <a:cs typeface="Arial"/>
              </a:rPr>
              <a:t> </a:t>
            </a:r>
            <a:r>
              <a:rPr sz="1200" dirty="0">
                <a:latin typeface="Arial"/>
                <a:cs typeface="Arial"/>
              </a:rPr>
              <a:t>ILD</a:t>
            </a:r>
            <a:endParaRPr sz="1200">
              <a:latin typeface="Arial"/>
              <a:cs typeface="Arial"/>
            </a:endParaRPr>
          </a:p>
          <a:p>
            <a:pPr>
              <a:lnSpc>
                <a:spcPct val="100000"/>
              </a:lnSpc>
              <a:spcBef>
                <a:spcPts val="50"/>
              </a:spcBef>
              <a:buFont typeface="Arial"/>
              <a:buAutoNum type="arabicPeriod" startAt="54"/>
            </a:pPr>
            <a:endParaRPr sz="1050">
              <a:latin typeface="Times New Roman"/>
              <a:cs typeface="Times New Roman"/>
            </a:endParaRPr>
          </a:p>
          <a:p>
            <a:pPr marL="241300" indent="-228600">
              <a:lnSpc>
                <a:spcPct val="100000"/>
              </a:lnSpc>
              <a:buAutoNum type="arabicPeriod" startAt="54"/>
              <a:tabLst>
                <a:tab pos="241300" algn="l"/>
              </a:tabLst>
            </a:pPr>
            <a:r>
              <a:rPr sz="1200" dirty="0">
                <a:latin typeface="Arial"/>
                <a:cs typeface="Arial"/>
              </a:rPr>
              <a:t>Classify various embolyzing agents. Discuss in detail bronchial </a:t>
            </a:r>
            <a:r>
              <a:rPr sz="1200" spc="-5" dirty="0">
                <a:latin typeface="Arial"/>
                <a:cs typeface="Arial"/>
              </a:rPr>
              <a:t>artery</a:t>
            </a:r>
            <a:r>
              <a:rPr sz="1200" spc="-70" dirty="0">
                <a:latin typeface="Arial"/>
                <a:cs typeface="Arial"/>
              </a:rPr>
              <a:t> </a:t>
            </a:r>
            <a:r>
              <a:rPr sz="1200" dirty="0">
                <a:latin typeface="Arial"/>
                <a:cs typeface="Arial"/>
              </a:rPr>
              <a:t>embolization</a:t>
            </a:r>
            <a:endParaRPr sz="1200">
              <a:latin typeface="Arial"/>
              <a:cs typeface="Arial"/>
            </a:endParaRPr>
          </a:p>
          <a:p>
            <a:pPr marL="241300" marR="5080" indent="-228600">
              <a:lnSpc>
                <a:spcPct val="111100"/>
              </a:lnSpc>
              <a:spcBef>
                <a:spcPts val="1100"/>
              </a:spcBef>
              <a:buAutoNum type="arabicPeriod" startAt="54"/>
              <a:tabLst>
                <a:tab pos="241300" algn="l"/>
              </a:tabLst>
            </a:pPr>
            <a:r>
              <a:rPr sz="1200" dirty="0">
                <a:latin typeface="Arial"/>
                <a:cs typeface="Arial"/>
              </a:rPr>
              <a:t>Discuss broncho-pulmonary segments. </a:t>
            </a:r>
            <a:r>
              <a:rPr sz="1200" spc="-5" dirty="0">
                <a:latin typeface="Arial"/>
                <a:cs typeface="Arial"/>
              </a:rPr>
              <a:t>What </a:t>
            </a:r>
            <a:r>
              <a:rPr sz="1200" dirty="0">
                <a:latin typeface="Arial"/>
                <a:cs typeface="Arial"/>
              </a:rPr>
              <a:t>are the </a:t>
            </a:r>
            <a:r>
              <a:rPr sz="1200" spc="-5" dirty="0">
                <a:latin typeface="Arial"/>
                <a:cs typeface="Arial"/>
              </a:rPr>
              <a:t>manifestations </a:t>
            </a:r>
            <a:r>
              <a:rPr sz="1200" dirty="0">
                <a:latin typeface="Arial"/>
                <a:cs typeface="Arial"/>
              </a:rPr>
              <a:t>of pulmonary  tuberculosis?</a:t>
            </a:r>
            <a:endParaRPr sz="1200">
              <a:latin typeface="Arial"/>
              <a:cs typeface="Arial"/>
            </a:endParaRPr>
          </a:p>
          <a:p>
            <a:pPr marL="241300" marR="5080" indent="-228600">
              <a:lnSpc>
                <a:spcPct val="118100"/>
              </a:lnSpc>
              <a:spcBef>
                <a:spcPts val="1000"/>
              </a:spcBef>
              <a:buAutoNum type="arabicPeriod" startAt="54"/>
              <a:tabLst>
                <a:tab pos="241300" algn="l"/>
              </a:tabLst>
            </a:pPr>
            <a:r>
              <a:rPr sz="1200" dirty="0">
                <a:latin typeface="Arial"/>
                <a:cs typeface="Arial"/>
              </a:rPr>
              <a:t>A young lady of 25 presents with acute chest pain. Describe clinical and</a:t>
            </a:r>
            <a:r>
              <a:rPr sz="1200" spc="-40" dirty="0">
                <a:latin typeface="Arial"/>
                <a:cs typeface="Arial"/>
              </a:rPr>
              <a:t> </a:t>
            </a:r>
            <a:r>
              <a:rPr sz="1200" dirty="0">
                <a:latin typeface="Arial"/>
                <a:cs typeface="Arial"/>
              </a:rPr>
              <a:t>radiological  findings in such a</a:t>
            </a:r>
            <a:r>
              <a:rPr sz="1200" spc="-5" dirty="0">
                <a:latin typeface="Arial"/>
                <a:cs typeface="Arial"/>
              </a:rPr>
              <a:t> patient.</a:t>
            </a:r>
            <a:endParaRPr sz="1200">
              <a:latin typeface="Arial"/>
              <a:cs typeface="Arial"/>
            </a:endParaRPr>
          </a:p>
          <a:p>
            <a:pPr marL="241300" marR="5080" indent="-228600">
              <a:lnSpc>
                <a:spcPct val="111100"/>
              </a:lnSpc>
              <a:spcBef>
                <a:spcPts val="1100"/>
              </a:spcBef>
              <a:buAutoNum type="arabicPeriod" startAt="54"/>
              <a:tabLst>
                <a:tab pos="241300" algn="l"/>
              </a:tabLst>
            </a:pPr>
            <a:r>
              <a:rPr sz="1200" dirty="0">
                <a:latin typeface="Arial"/>
                <a:cs typeface="Arial"/>
              </a:rPr>
              <a:t>Pathophysiology of pulmonary </a:t>
            </a:r>
            <a:r>
              <a:rPr sz="1200" spc="-5" dirty="0">
                <a:latin typeface="Arial"/>
                <a:cs typeface="Arial"/>
              </a:rPr>
              <a:t>hypertension </a:t>
            </a:r>
            <a:r>
              <a:rPr sz="1200" dirty="0">
                <a:latin typeface="Arial"/>
                <a:cs typeface="Arial"/>
              </a:rPr>
              <a:t>and discuss radiological appearances  in the</a:t>
            </a:r>
            <a:r>
              <a:rPr sz="1200" spc="-5" dirty="0">
                <a:latin typeface="Arial"/>
                <a:cs typeface="Arial"/>
              </a:rPr>
              <a:t> </a:t>
            </a:r>
            <a:r>
              <a:rPr sz="1200" dirty="0">
                <a:latin typeface="Arial"/>
                <a:cs typeface="Arial"/>
              </a:rPr>
              <a:t>conditions</a:t>
            </a:r>
            <a:endParaRPr sz="1200">
              <a:latin typeface="Arial"/>
              <a:cs typeface="Arial"/>
            </a:endParaRPr>
          </a:p>
          <a:p>
            <a:pPr marL="241300" marR="5080" indent="-228600">
              <a:lnSpc>
                <a:spcPct val="118100"/>
              </a:lnSpc>
              <a:spcBef>
                <a:spcPts val="1000"/>
              </a:spcBef>
              <a:buAutoNum type="arabicPeriod" startAt="54"/>
              <a:tabLst>
                <a:tab pos="241300" algn="l"/>
              </a:tabLst>
            </a:pPr>
            <a:r>
              <a:rPr sz="1200" spc="-5" dirty="0">
                <a:latin typeface="Arial"/>
                <a:cs typeface="Arial"/>
              </a:rPr>
              <a:t>Mediastinal </a:t>
            </a:r>
            <a:r>
              <a:rPr sz="1200" spc="-15" dirty="0">
                <a:latin typeface="Arial"/>
                <a:cs typeface="Arial"/>
              </a:rPr>
              <a:t>anatomy. </a:t>
            </a:r>
            <a:r>
              <a:rPr sz="1200" dirty="0">
                <a:latin typeface="Arial"/>
                <a:cs typeface="Arial"/>
              </a:rPr>
              <a:t>Discuss the role of CT and MRI in evaluation of </a:t>
            </a:r>
            <a:r>
              <a:rPr sz="1200" spc="-5" dirty="0">
                <a:latin typeface="Arial"/>
                <a:cs typeface="Arial"/>
              </a:rPr>
              <a:t>mediastinal  </a:t>
            </a:r>
            <a:r>
              <a:rPr sz="1200" dirty="0">
                <a:latin typeface="Arial"/>
                <a:cs typeface="Arial"/>
              </a:rPr>
              <a:t>mass.</a:t>
            </a:r>
            <a:endParaRPr sz="1200">
              <a:latin typeface="Arial"/>
              <a:cs typeface="Arial"/>
            </a:endParaRPr>
          </a:p>
          <a:p>
            <a:pPr marL="241300" marR="5080" indent="-228600">
              <a:lnSpc>
                <a:spcPct val="118100"/>
              </a:lnSpc>
              <a:spcBef>
                <a:spcPts val="900"/>
              </a:spcBef>
              <a:buAutoNum type="arabicPeriod" startAt="54"/>
              <a:tabLst>
                <a:tab pos="241300" algn="l"/>
              </a:tabLst>
            </a:pPr>
            <a:r>
              <a:rPr sz="1200" spc="-5" dirty="0">
                <a:latin typeface="Arial"/>
                <a:cs typeface="Arial"/>
              </a:rPr>
              <a:t>Etiopathogenesis </a:t>
            </a:r>
            <a:r>
              <a:rPr sz="1200" dirty="0">
                <a:latin typeface="Arial"/>
                <a:cs typeface="Arial"/>
              </a:rPr>
              <a:t>of emphysema. Describe the radiological appearances in the  condition</a:t>
            </a:r>
            <a:endParaRPr sz="1200">
              <a:latin typeface="Arial"/>
              <a:cs typeface="Arial"/>
            </a:endParaRPr>
          </a:p>
          <a:p>
            <a:pPr>
              <a:lnSpc>
                <a:spcPct val="100000"/>
              </a:lnSpc>
              <a:spcBef>
                <a:spcPts val="50"/>
              </a:spcBef>
              <a:buFont typeface="Arial"/>
              <a:buAutoNum type="arabicPeriod" startAt="54"/>
            </a:pPr>
            <a:endParaRPr sz="1050">
              <a:latin typeface="Times New Roman"/>
              <a:cs typeface="Times New Roman"/>
            </a:endParaRPr>
          </a:p>
          <a:p>
            <a:pPr marL="241300" indent="-228600">
              <a:lnSpc>
                <a:spcPct val="100000"/>
              </a:lnSpc>
              <a:buAutoNum type="arabicPeriod" startAt="54"/>
              <a:tabLst>
                <a:tab pos="241300" algn="l"/>
              </a:tabLst>
            </a:pPr>
            <a:r>
              <a:rPr sz="1200" spc="-5" dirty="0">
                <a:latin typeface="Arial"/>
                <a:cs typeface="Arial"/>
              </a:rPr>
              <a:t>What </a:t>
            </a:r>
            <a:r>
              <a:rPr sz="1200" dirty="0">
                <a:latin typeface="Arial"/>
                <a:cs typeface="Arial"/>
              </a:rPr>
              <a:t>is coin shadow in the lung. Describe the </a:t>
            </a:r>
            <a:r>
              <a:rPr sz="1200" spc="-5" dirty="0">
                <a:latin typeface="Arial"/>
                <a:cs typeface="Arial"/>
              </a:rPr>
              <a:t>differential</a:t>
            </a:r>
            <a:r>
              <a:rPr sz="1200" spc="-20" dirty="0">
                <a:latin typeface="Arial"/>
                <a:cs typeface="Arial"/>
              </a:rPr>
              <a:t> </a:t>
            </a:r>
            <a:r>
              <a:rPr sz="1200" dirty="0">
                <a:latin typeface="Arial"/>
                <a:cs typeface="Arial"/>
              </a:rPr>
              <a:t>diagnosis.</a:t>
            </a:r>
            <a:endParaRPr sz="1200">
              <a:latin typeface="Arial"/>
              <a:cs typeface="Arial"/>
            </a:endParaRPr>
          </a:p>
          <a:p>
            <a:pPr>
              <a:lnSpc>
                <a:spcPct val="100000"/>
              </a:lnSpc>
              <a:spcBef>
                <a:spcPts val="55"/>
              </a:spcBef>
              <a:buFont typeface="Arial"/>
              <a:buAutoNum type="arabicPeriod" startAt="54"/>
            </a:pPr>
            <a:endParaRPr sz="1050">
              <a:latin typeface="Times New Roman"/>
              <a:cs typeface="Times New Roman"/>
            </a:endParaRPr>
          </a:p>
          <a:p>
            <a:pPr marL="241300" indent="-228600">
              <a:lnSpc>
                <a:spcPct val="100000"/>
              </a:lnSpc>
              <a:buAutoNum type="arabicPeriod" startAt="54"/>
              <a:tabLst>
                <a:tab pos="241300" algn="l"/>
              </a:tabLst>
            </a:pPr>
            <a:r>
              <a:rPr sz="1200" dirty="0">
                <a:latin typeface="Arial"/>
                <a:cs typeface="Arial"/>
              </a:rPr>
              <a:t>Conditions in newborn with respiratory </a:t>
            </a:r>
            <a:r>
              <a:rPr sz="1200" spc="-5" dirty="0">
                <a:latin typeface="Arial"/>
                <a:cs typeface="Arial"/>
              </a:rPr>
              <a:t>distress </a:t>
            </a:r>
            <a:r>
              <a:rPr sz="1200" dirty="0">
                <a:latin typeface="Arial"/>
                <a:cs typeface="Arial"/>
              </a:rPr>
              <a:t>and radiologic</a:t>
            </a:r>
            <a:r>
              <a:rPr sz="1200" spc="-20" dirty="0">
                <a:latin typeface="Arial"/>
                <a:cs typeface="Arial"/>
              </a:rPr>
              <a:t> </a:t>
            </a:r>
            <a:r>
              <a:rPr sz="1200" dirty="0">
                <a:latin typeface="Arial"/>
                <a:cs typeface="Arial"/>
              </a:rPr>
              <a:t>finding</a:t>
            </a:r>
            <a:endParaRPr sz="1200">
              <a:latin typeface="Arial"/>
              <a:cs typeface="Arial"/>
            </a:endParaRPr>
          </a:p>
          <a:p>
            <a:pPr marL="241300" marR="5080" indent="-228600">
              <a:lnSpc>
                <a:spcPct val="118100"/>
              </a:lnSpc>
              <a:spcBef>
                <a:spcPts val="900"/>
              </a:spcBef>
              <a:buAutoNum type="arabicPeriod" startAt="54"/>
              <a:tabLst>
                <a:tab pos="241300" algn="l"/>
              </a:tabLst>
            </a:pPr>
            <a:r>
              <a:rPr sz="1200" spc="5" dirty="0">
                <a:latin typeface="Arial"/>
                <a:cs typeface="Arial"/>
              </a:rPr>
              <a:t>Discuss pulmonary TB laying emphasis on pathological features that are  </a:t>
            </a:r>
            <a:r>
              <a:rPr sz="1200" dirty="0">
                <a:latin typeface="Arial"/>
                <a:cs typeface="Arial"/>
              </a:rPr>
              <a:t>responsible for</a:t>
            </a:r>
            <a:r>
              <a:rPr sz="1200" spc="-10" dirty="0">
                <a:latin typeface="Arial"/>
                <a:cs typeface="Arial"/>
              </a:rPr>
              <a:t> </a:t>
            </a:r>
            <a:r>
              <a:rPr sz="1200" dirty="0">
                <a:latin typeface="Arial"/>
                <a:cs typeface="Arial"/>
              </a:rPr>
              <a:t>imaging</a:t>
            </a:r>
            <a:endParaRPr sz="1200">
              <a:latin typeface="Arial"/>
              <a:cs typeface="Arial"/>
            </a:endParaRPr>
          </a:p>
          <a:p>
            <a:pPr>
              <a:lnSpc>
                <a:spcPct val="100000"/>
              </a:lnSpc>
              <a:spcBef>
                <a:spcPts val="50"/>
              </a:spcBef>
              <a:buFont typeface="Arial"/>
              <a:buAutoNum type="arabicPeriod" startAt="54"/>
            </a:pPr>
            <a:endParaRPr sz="1050">
              <a:latin typeface="Times New Roman"/>
              <a:cs typeface="Times New Roman"/>
            </a:endParaRPr>
          </a:p>
          <a:p>
            <a:pPr marL="241300" indent="-228600">
              <a:lnSpc>
                <a:spcPct val="100000"/>
              </a:lnSpc>
              <a:buAutoNum type="arabicPeriod" startAt="54"/>
              <a:tabLst>
                <a:tab pos="241300" algn="l"/>
              </a:tabLst>
            </a:pPr>
            <a:r>
              <a:rPr sz="1200" dirty="0">
                <a:latin typeface="Arial"/>
                <a:cs typeface="Arial"/>
              </a:rPr>
              <a:t>Describe pathologic and imaging findings of</a:t>
            </a:r>
            <a:r>
              <a:rPr sz="1200" spc="-15" dirty="0">
                <a:latin typeface="Arial"/>
                <a:cs typeface="Arial"/>
              </a:rPr>
              <a:t> </a:t>
            </a:r>
            <a:r>
              <a:rPr sz="1200" spc="-5" dirty="0">
                <a:latin typeface="Arial"/>
                <a:cs typeface="Arial"/>
              </a:rPr>
              <a:t>hamartoma</a:t>
            </a:r>
            <a:endParaRPr sz="1200">
              <a:latin typeface="Arial"/>
              <a:cs typeface="Arial"/>
            </a:endParaRPr>
          </a:p>
          <a:p>
            <a:pPr marL="241300" indent="-228600">
              <a:lnSpc>
                <a:spcPct val="100000"/>
              </a:lnSpc>
              <a:spcBef>
                <a:spcPts val="1160"/>
              </a:spcBef>
              <a:buAutoNum type="arabicPeriod" startAt="54"/>
              <a:tabLst>
                <a:tab pos="241300" algn="l"/>
              </a:tabLst>
            </a:pPr>
            <a:r>
              <a:rPr sz="1200" dirty="0">
                <a:latin typeface="Arial"/>
                <a:cs typeface="Arial"/>
              </a:rPr>
              <a:t>Discuss pathogenesis and imaging of bronchogenic ca in left</a:t>
            </a:r>
            <a:r>
              <a:rPr sz="1200" spc="-35" dirty="0">
                <a:latin typeface="Arial"/>
                <a:cs typeface="Arial"/>
              </a:rPr>
              <a:t> </a:t>
            </a:r>
            <a:r>
              <a:rPr sz="1200" dirty="0">
                <a:latin typeface="Arial"/>
                <a:cs typeface="Arial"/>
              </a:rPr>
              <a:t>lung</a:t>
            </a:r>
            <a:endParaRPr sz="1200">
              <a:latin typeface="Arial"/>
              <a:cs typeface="Arial"/>
            </a:endParaRPr>
          </a:p>
          <a:p>
            <a:pPr>
              <a:lnSpc>
                <a:spcPct val="100000"/>
              </a:lnSpc>
              <a:spcBef>
                <a:spcPts val="55"/>
              </a:spcBef>
              <a:buFont typeface="Arial"/>
              <a:buAutoNum type="arabicPeriod" startAt="54"/>
            </a:pPr>
            <a:endParaRPr sz="1050">
              <a:latin typeface="Times New Roman"/>
              <a:cs typeface="Times New Roman"/>
            </a:endParaRPr>
          </a:p>
          <a:p>
            <a:pPr marL="241300" indent="-228600">
              <a:lnSpc>
                <a:spcPct val="100000"/>
              </a:lnSpc>
              <a:buAutoNum type="arabicPeriod" startAt="54"/>
              <a:tabLst>
                <a:tab pos="241300" algn="l"/>
              </a:tabLst>
            </a:pPr>
            <a:r>
              <a:rPr sz="1200" dirty="0">
                <a:latin typeface="Arial"/>
                <a:cs typeface="Arial"/>
              </a:rPr>
              <a:t>Role of HRCT in diagnosis of chest</a:t>
            </a:r>
            <a:r>
              <a:rPr sz="1200" spc="-55" dirty="0">
                <a:latin typeface="Arial"/>
                <a:cs typeface="Arial"/>
              </a:rPr>
              <a:t> </a:t>
            </a:r>
            <a:r>
              <a:rPr sz="1200" dirty="0">
                <a:latin typeface="Arial"/>
                <a:cs typeface="Arial"/>
              </a:rPr>
              <a:t>pathologies.</a:t>
            </a:r>
            <a:endParaRPr sz="1200">
              <a:latin typeface="Arial"/>
              <a:cs typeface="Arial"/>
            </a:endParaRPr>
          </a:p>
          <a:p>
            <a:pPr marL="241300" marR="5080" indent="-228600">
              <a:lnSpc>
                <a:spcPct val="118100"/>
              </a:lnSpc>
              <a:spcBef>
                <a:spcPts val="1000"/>
              </a:spcBef>
              <a:buAutoNum type="arabicPeriod" startAt="54"/>
              <a:tabLst>
                <a:tab pos="241300" algn="l"/>
              </a:tabLst>
            </a:pPr>
            <a:r>
              <a:rPr sz="1200" spc="-5" dirty="0">
                <a:latin typeface="Arial"/>
                <a:cs typeface="Arial"/>
              </a:rPr>
              <a:t>What </a:t>
            </a:r>
            <a:r>
              <a:rPr sz="1200" dirty="0">
                <a:latin typeface="Arial"/>
                <a:cs typeface="Arial"/>
              </a:rPr>
              <a:t>is </a:t>
            </a:r>
            <a:r>
              <a:rPr sz="1200" spc="-45" dirty="0">
                <a:latin typeface="Arial"/>
                <a:cs typeface="Arial"/>
              </a:rPr>
              <a:t>PA </a:t>
            </a:r>
            <a:r>
              <a:rPr sz="1200" dirty="0">
                <a:latin typeface="Arial"/>
                <a:cs typeface="Arial"/>
              </a:rPr>
              <a:t>teleradiogram. Enumerate various views helpful in plain xray of </a:t>
            </a:r>
            <a:r>
              <a:rPr sz="1200" spc="-5" dirty="0">
                <a:latin typeface="Arial"/>
                <a:cs typeface="Arial"/>
              </a:rPr>
              <a:t>chest.  </a:t>
            </a:r>
            <a:r>
              <a:rPr sz="1200" dirty="0">
                <a:latin typeface="Arial"/>
                <a:cs typeface="Arial"/>
              </a:rPr>
              <a:t>Describe normal radiological anatomy of chest as seen on </a:t>
            </a:r>
            <a:r>
              <a:rPr sz="1200" spc="-45" dirty="0">
                <a:latin typeface="Arial"/>
                <a:cs typeface="Arial"/>
              </a:rPr>
              <a:t>PA</a:t>
            </a:r>
            <a:r>
              <a:rPr sz="1200" spc="-130" dirty="0">
                <a:latin typeface="Arial"/>
                <a:cs typeface="Arial"/>
              </a:rPr>
              <a:t> </a:t>
            </a:r>
            <a:r>
              <a:rPr sz="1200" dirty="0">
                <a:latin typeface="Arial"/>
                <a:cs typeface="Arial"/>
              </a:rPr>
              <a:t>teleradiogram</a:t>
            </a:r>
            <a:endParaRPr sz="1200">
              <a:latin typeface="Arial"/>
              <a:cs typeface="Arial"/>
            </a:endParaRPr>
          </a:p>
          <a:p>
            <a:pPr marL="241300" indent="-228600">
              <a:lnSpc>
                <a:spcPct val="100000"/>
              </a:lnSpc>
              <a:spcBef>
                <a:spcPts val="1160"/>
              </a:spcBef>
              <a:buAutoNum type="arabicPeriod" startAt="54"/>
              <a:tabLst>
                <a:tab pos="241300" algn="l"/>
              </a:tabLst>
            </a:pPr>
            <a:r>
              <a:rPr sz="1200" dirty="0">
                <a:latin typeface="Arial"/>
                <a:cs typeface="Arial"/>
              </a:rPr>
              <a:t>Radiological and imaging </a:t>
            </a:r>
            <a:r>
              <a:rPr sz="1200" spc="-5" dirty="0">
                <a:latin typeface="Arial"/>
                <a:cs typeface="Arial"/>
              </a:rPr>
              <a:t>strategy </a:t>
            </a:r>
            <a:r>
              <a:rPr sz="1200" dirty="0">
                <a:latin typeface="Arial"/>
                <a:cs typeface="Arial"/>
              </a:rPr>
              <a:t>in </a:t>
            </a:r>
            <a:r>
              <a:rPr sz="1200" spc="-5" dirty="0">
                <a:latin typeface="Arial"/>
                <a:cs typeface="Arial"/>
              </a:rPr>
              <a:t>suspected </a:t>
            </a:r>
            <a:r>
              <a:rPr sz="1200" dirty="0">
                <a:latin typeface="Arial"/>
                <a:cs typeface="Arial"/>
              </a:rPr>
              <a:t>pulmonary</a:t>
            </a:r>
            <a:r>
              <a:rPr sz="1200" spc="-5" dirty="0">
                <a:latin typeface="Arial"/>
                <a:cs typeface="Arial"/>
              </a:rPr>
              <a:t> </a:t>
            </a:r>
            <a:r>
              <a:rPr sz="1200" dirty="0">
                <a:latin typeface="Arial"/>
                <a:cs typeface="Arial"/>
              </a:rPr>
              <a:t>embolism</a:t>
            </a:r>
            <a:endParaRPr sz="1200">
              <a:latin typeface="Arial"/>
              <a:cs typeface="Arial"/>
            </a:endParaRPr>
          </a:p>
          <a:p>
            <a:pPr>
              <a:lnSpc>
                <a:spcPct val="100000"/>
              </a:lnSpc>
              <a:spcBef>
                <a:spcPts val="50"/>
              </a:spcBef>
              <a:buFont typeface="Arial"/>
              <a:buAutoNum type="arabicPeriod" startAt="54"/>
            </a:pPr>
            <a:endParaRPr sz="1050">
              <a:latin typeface="Times New Roman"/>
              <a:cs typeface="Times New Roman"/>
            </a:endParaRPr>
          </a:p>
          <a:p>
            <a:pPr marL="241300" indent="-228600">
              <a:lnSpc>
                <a:spcPct val="100000"/>
              </a:lnSpc>
              <a:buAutoNum type="arabicPeriod" startAt="54"/>
              <a:tabLst>
                <a:tab pos="241300" algn="l"/>
              </a:tabLst>
            </a:pPr>
            <a:r>
              <a:rPr sz="1200" dirty="0">
                <a:latin typeface="Arial"/>
                <a:cs typeface="Arial"/>
              </a:rPr>
              <a:t>Radiological patterns in pneumonias with etiopathological</a:t>
            </a:r>
            <a:r>
              <a:rPr sz="1200" spc="-25" dirty="0">
                <a:latin typeface="Arial"/>
                <a:cs typeface="Arial"/>
              </a:rPr>
              <a:t> </a:t>
            </a:r>
            <a:r>
              <a:rPr sz="1200" dirty="0">
                <a:latin typeface="Arial"/>
                <a:cs typeface="Arial"/>
              </a:rPr>
              <a:t>correlation.</a:t>
            </a:r>
            <a:endParaRPr sz="1200">
              <a:latin typeface="Arial"/>
              <a:cs typeface="Arial"/>
            </a:endParaRPr>
          </a:p>
          <a:p>
            <a:pPr marL="241300" marR="5080" indent="-228600">
              <a:lnSpc>
                <a:spcPct val="118100"/>
              </a:lnSpc>
              <a:spcBef>
                <a:spcPts val="1000"/>
              </a:spcBef>
              <a:buAutoNum type="arabicPeriod" startAt="54"/>
              <a:tabLst>
                <a:tab pos="241300" algn="l"/>
              </a:tabLst>
            </a:pPr>
            <a:r>
              <a:rPr sz="1200" dirty="0">
                <a:latin typeface="Arial"/>
                <a:cs typeface="Arial"/>
              </a:rPr>
              <a:t>Radiological anatomy of bronchopulmonary segments and their role in localization  of</a:t>
            </a:r>
            <a:r>
              <a:rPr sz="1200" spc="-10" dirty="0">
                <a:latin typeface="Arial"/>
                <a:cs typeface="Arial"/>
              </a:rPr>
              <a:t> </a:t>
            </a:r>
            <a:r>
              <a:rPr sz="1200" dirty="0">
                <a:latin typeface="Arial"/>
                <a:cs typeface="Arial"/>
              </a:rPr>
              <a:t>lesions.</a:t>
            </a:r>
            <a:endParaRPr sz="1200">
              <a:latin typeface="Arial"/>
              <a:cs typeface="Arial"/>
            </a:endParaRPr>
          </a:p>
          <a:p>
            <a:pPr marL="241300" marR="5080" indent="-228600">
              <a:lnSpc>
                <a:spcPct val="118100"/>
              </a:lnSpc>
              <a:spcBef>
                <a:spcPts val="900"/>
              </a:spcBef>
              <a:buAutoNum type="arabicPeriod" startAt="54"/>
              <a:tabLst>
                <a:tab pos="241300" algn="l"/>
              </a:tabLst>
            </a:pPr>
            <a:r>
              <a:rPr sz="1200" dirty="0">
                <a:latin typeface="Arial"/>
                <a:cs typeface="Arial"/>
              </a:rPr>
              <a:t>Describe blood supply and drainage of </a:t>
            </a:r>
            <a:r>
              <a:rPr sz="1200" spc="-5" dirty="0">
                <a:latin typeface="Arial"/>
                <a:cs typeface="Arial"/>
              </a:rPr>
              <a:t>lung.What </a:t>
            </a:r>
            <a:r>
              <a:rPr sz="1200" dirty="0">
                <a:latin typeface="Arial"/>
                <a:cs typeface="Arial"/>
              </a:rPr>
              <a:t>are the anomalies of </a:t>
            </a:r>
            <a:r>
              <a:rPr sz="1200" spc="-5" dirty="0">
                <a:latin typeface="Arial"/>
                <a:cs typeface="Arial"/>
              </a:rPr>
              <a:t>arterial </a:t>
            </a:r>
            <a:r>
              <a:rPr sz="1200" dirty="0">
                <a:latin typeface="Arial"/>
                <a:cs typeface="Arial"/>
              </a:rPr>
              <a:t>and  venous </a:t>
            </a:r>
            <a:r>
              <a:rPr sz="1200" spc="-5" dirty="0">
                <a:latin typeface="Arial"/>
                <a:cs typeface="Arial"/>
              </a:rPr>
              <a:t>system </a:t>
            </a:r>
            <a:r>
              <a:rPr sz="1200" dirty="0">
                <a:latin typeface="Arial"/>
                <a:cs typeface="Arial"/>
              </a:rPr>
              <a:t>of clinical</a:t>
            </a:r>
            <a:r>
              <a:rPr sz="1200" spc="-10" dirty="0">
                <a:latin typeface="Arial"/>
                <a:cs typeface="Arial"/>
              </a:rPr>
              <a:t> </a:t>
            </a:r>
            <a:r>
              <a:rPr sz="1200" spc="-5" dirty="0">
                <a:latin typeface="Arial"/>
                <a:cs typeface="Arial"/>
              </a:rPr>
              <a:t>importance.</a:t>
            </a:r>
            <a:endParaRPr sz="1200">
              <a:latin typeface="Arial"/>
              <a:cs typeface="Arial"/>
            </a:endParaRPr>
          </a:p>
        </p:txBody>
      </p:sp>
      <p:sp>
        <p:nvSpPr>
          <p:cNvPr id="4" name="TextBox 3"/>
          <p:cNvSpPr txBox="1"/>
          <p:nvPr/>
        </p:nvSpPr>
        <p:spPr>
          <a:xfrm>
            <a:off x="501650" y="99949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110</a:t>
            </a:fld>
            <a:endParaRPr dirty="0"/>
          </a:p>
        </p:txBody>
      </p:sp>
      <p:sp>
        <p:nvSpPr>
          <p:cNvPr id="2" name="object 2"/>
          <p:cNvSpPr txBox="1"/>
          <p:nvPr/>
        </p:nvSpPr>
        <p:spPr>
          <a:xfrm>
            <a:off x="939800" y="889000"/>
            <a:ext cx="5735320" cy="8752840"/>
          </a:xfrm>
          <a:prstGeom prst="rect">
            <a:avLst/>
          </a:prstGeom>
        </p:spPr>
        <p:txBody>
          <a:bodyPr vert="horz" wrap="square" lIns="0" tIns="12700" rIns="0" bIns="0" rtlCol="0">
            <a:spAutoFit/>
          </a:bodyPr>
          <a:lstStyle/>
          <a:p>
            <a:pPr marL="469900" indent="-228600">
              <a:lnSpc>
                <a:spcPct val="100000"/>
              </a:lnSpc>
              <a:spcBef>
                <a:spcPts val="100"/>
              </a:spcBef>
              <a:buAutoNum type="alphaLcParenR" startAt="2"/>
              <a:tabLst>
                <a:tab pos="469900" algn="l"/>
              </a:tabLst>
            </a:pPr>
            <a:r>
              <a:rPr sz="1100" spc="-5" dirty="0">
                <a:latin typeface="Trebuchet MS"/>
                <a:cs typeface="Trebuchet MS"/>
              </a:rPr>
              <a:t>Ankle</a:t>
            </a:r>
            <a:endParaRPr sz="1100">
              <a:latin typeface="Trebuchet MS"/>
              <a:cs typeface="Trebuchet MS"/>
            </a:endParaRPr>
          </a:p>
          <a:p>
            <a:pPr marL="469900" indent="-228600">
              <a:lnSpc>
                <a:spcPct val="100000"/>
              </a:lnSpc>
              <a:spcBef>
                <a:spcPts val="980"/>
              </a:spcBef>
              <a:buAutoNum type="alphaLcParenR" startAt="2"/>
              <a:tabLst>
                <a:tab pos="469900" algn="l"/>
              </a:tabLst>
            </a:pPr>
            <a:r>
              <a:rPr sz="1100" dirty="0">
                <a:latin typeface="Trebuchet MS"/>
                <a:cs typeface="Trebuchet MS"/>
              </a:rPr>
              <a:t>Shoulder</a:t>
            </a:r>
            <a:endParaRPr sz="1100">
              <a:latin typeface="Trebuchet MS"/>
              <a:cs typeface="Trebuchet MS"/>
            </a:endParaRPr>
          </a:p>
          <a:p>
            <a:pPr marL="469900" indent="-228600">
              <a:lnSpc>
                <a:spcPct val="100000"/>
              </a:lnSpc>
              <a:spcBef>
                <a:spcPts val="1080"/>
              </a:spcBef>
              <a:buAutoNum type="alphaLcParenR" startAt="2"/>
              <a:tabLst>
                <a:tab pos="469900" algn="l"/>
              </a:tabLst>
            </a:pPr>
            <a:r>
              <a:rPr sz="1100" spc="-15" dirty="0">
                <a:latin typeface="Trebuchet MS"/>
                <a:cs typeface="Trebuchet MS"/>
              </a:rPr>
              <a:t>Wrist</a:t>
            </a:r>
            <a:endParaRPr sz="1100">
              <a:latin typeface="Trebuchet MS"/>
              <a:cs typeface="Trebuchet MS"/>
            </a:endParaRPr>
          </a:p>
          <a:p>
            <a:pPr marL="469900">
              <a:lnSpc>
                <a:spcPct val="100000"/>
              </a:lnSpc>
              <a:spcBef>
                <a:spcPts val="1080"/>
              </a:spcBef>
            </a:pPr>
            <a:r>
              <a:rPr sz="1100" dirty="0">
                <a:latin typeface="Trebuchet MS"/>
                <a:cs typeface="Trebuchet MS"/>
              </a:rPr>
              <a:t>Ans :</a:t>
            </a:r>
            <a:r>
              <a:rPr sz="1100" spc="-5" dirty="0">
                <a:latin typeface="Trebuchet MS"/>
                <a:cs typeface="Trebuchet MS"/>
              </a:rPr>
              <a:t> (a)</a:t>
            </a:r>
            <a:endParaRPr sz="1100">
              <a:latin typeface="Trebuchet MS"/>
              <a:cs typeface="Trebuchet MS"/>
            </a:endParaRPr>
          </a:p>
          <a:p>
            <a:pPr marL="241300" marR="55880" indent="-228600">
              <a:lnSpc>
                <a:spcPct val="106100"/>
              </a:lnSpc>
              <a:spcBef>
                <a:spcPts val="1000"/>
              </a:spcBef>
              <a:buAutoNum type="arabicPeriod" startAt="6"/>
              <a:tabLst>
                <a:tab pos="241300" algn="l"/>
              </a:tabLst>
            </a:pPr>
            <a:r>
              <a:rPr sz="1100" dirty="0">
                <a:latin typeface="Trebuchet MS"/>
                <a:cs typeface="Trebuchet MS"/>
              </a:rPr>
              <a:t>Which Benign bone tumour/benign looking bone tutor </a:t>
            </a:r>
            <a:r>
              <a:rPr sz="1100" spc="-5" dirty="0">
                <a:latin typeface="Trebuchet MS"/>
                <a:cs typeface="Trebuchet MS"/>
              </a:rPr>
              <a:t>doesnot involve the subarticular  </a:t>
            </a:r>
            <a:r>
              <a:rPr sz="1100" dirty="0">
                <a:latin typeface="Trebuchet MS"/>
                <a:cs typeface="Trebuchet MS"/>
              </a:rPr>
              <a:t>region</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10" dirty="0">
                <a:latin typeface="Trebuchet MS"/>
                <a:cs typeface="Trebuchet MS"/>
              </a:rPr>
              <a:t>Pagets</a:t>
            </a:r>
            <a:r>
              <a:rPr sz="1100" spc="-5" dirty="0">
                <a:latin typeface="Trebuchet MS"/>
                <a:cs typeface="Trebuchet MS"/>
              </a:rPr>
              <a:t> </a:t>
            </a:r>
            <a:r>
              <a:rPr sz="1100" dirty="0">
                <a:latin typeface="Trebuchet MS"/>
                <a:cs typeface="Trebuchet MS"/>
              </a:rPr>
              <a:t>disease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Fibrous</a:t>
            </a:r>
            <a:r>
              <a:rPr sz="1100" spc="-10" dirty="0">
                <a:latin typeface="Trebuchet MS"/>
                <a:cs typeface="Trebuchet MS"/>
              </a:rPr>
              <a:t> </a:t>
            </a:r>
            <a:r>
              <a:rPr sz="1100" spc="-5" dirty="0">
                <a:latin typeface="Trebuchet MS"/>
                <a:cs typeface="Trebuchet MS"/>
              </a:rPr>
              <a:t>dysplasia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GCT</a:t>
            </a:r>
            <a:endParaRPr sz="1100">
              <a:latin typeface="Trebuchet MS"/>
              <a:cs typeface="Trebuchet MS"/>
            </a:endParaRPr>
          </a:p>
          <a:p>
            <a:pPr marL="469900" marR="4170679" lvl="1" indent="-228600">
              <a:lnSpc>
                <a:spcPct val="181800"/>
              </a:lnSpc>
              <a:buAutoNum type="alphaLcParenR"/>
              <a:tabLst>
                <a:tab pos="469900" algn="l"/>
              </a:tabLst>
            </a:pPr>
            <a:r>
              <a:rPr sz="1100" dirty="0">
                <a:latin typeface="Trebuchet MS"/>
                <a:cs typeface="Trebuchet MS"/>
              </a:rPr>
              <a:t>Ch</a:t>
            </a:r>
            <a:r>
              <a:rPr sz="1100" spc="-5" dirty="0">
                <a:latin typeface="Trebuchet MS"/>
                <a:cs typeface="Trebuchet MS"/>
              </a:rPr>
              <a:t>ondro</a:t>
            </a:r>
            <a:r>
              <a:rPr sz="1100" dirty="0">
                <a:latin typeface="Trebuchet MS"/>
                <a:cs typeface="Trebuchet MS"/>
              </a:rPr>
              <a:t>blast</a:t>
            </a:r>
            <a:r>
              <a:rPr sz="1100" spc="-5" dirty="0">
                <a:latin typeface="Trebuchet MS"/>
                <a:cs typeface="Trebuchet MS"/>
              </a:rPr>
              <a:t>o</a:t>
            </a:r>
            <a:r>
              <a:rPr sz="1100" dirty="0">
                <a:latin typeface="Trebuchet MS"/>
                <a:cs typeface="Trebuchet MS"/>
              </a:rPr>
              <a:t>ma  Ans :</a:t>
            </a:r>
            <a:r>
              <a:rPr sz="1100" spc="-15" dirty="0">
                <a:latin typeface="Trebuchet MS"/>
                <a:cs typeface="Trebuchet MS"/>
              </a:rPr>
              <a:t> </a:t>
            </a:r>
            <a:r>
              <a:rPr sz="1100" spc="-5" dirty="0">
                <a:latin typeface="Trebuchet MS"/>
                <a:cs typeface="Trebuchet MS"/>
              </a:rPr>
              <a:t>(b)</a:t>
            </a:r>
            <a:endParaRPr sz="1100">
              <a:latin typeface="Trebuchet MS"/>
              <a:cs typeface="Trebuchet MS"/>
            </a:endParaRPr>
          </a:p>
          <a:p>
            <a:pPr marL="241300" marR="5080" indent="-228600">
              <a:lnSpc>
                <a:spcPct val="106100"/>
              </a:lnSpc>
              <a:spcBef>
                <a:spcPts val="900"/>
              </a:spcBef>
              <a:buAutoNum type="arabicPeriod" startAt="6"/>
              <a:tabLst>
                <a:tab pos="241300" algn="l"/>
              </a:tabLst>
            </a:pPr>
            <a:r>
              <a:rPr sz="1100" dirty="0">
                <a:latin typeface="Trebuchet MS"/>
                <a:cs typeface="Trebuchet MS"/>
              </a:rPr>
              <a:t>A 18 year patient presenting with pain around knee joint (No H/O – trauma) since 4  </a:t>
            </a:r>
            <a:r>
              <a:rPr sz="1100" spc="-5" dirty="0">
                <a:latin typeface="Trebuchet MS"/>
                <a:cs typeface="Trebuchet MS"/>
              </a:rPr>
              <a:t>months. </a:t>
            </a:r>
            <a:r>
              <a:rPr sz="1100" dirty="0">
                <a:latin typeface="Trebuchet MS"/>
                <a:cs typeface="Trebuchet MS"/>
              </a:rPr>
              <a:t>On X – ray </a:t>
            </a:r>
            <a:r>
              <a:rPr sz="1100" spc="-5" dirty="0">
                <a:latin typeface="Trebuchet MS"/>
                <a:cs typeface="Trebuchet MS"/>
              </a:rPr>
              <a:t>there is </a:t>
            </a:r>
            <a:r>
              <a:rPr sz="1100" dirty="0">
                <a:latin typeface="Trebuchet MS"/>
                <a:cs typeface="Trebuchet MS"/>
              </a:rPr>
              <a:t>a </a:t>
            </a:r>
            <a:r>
              <a:rPr sz="1100" spc="-5" dirty="0">
                <a:latin typeface="Trebuchet MS"/>
                <a:cs typeface="Trebuchet MS"/>
              </a:rPr>
              <a:t>wound </a:t>
            </a:r>
            <a:r>
              <a:rPr sz="1100" dirty="0">
                <a:latin typeface="Trebuchet MS"/>
                <a:cs typeface="Trebuchet MS"/>
              </a:rPr>
              <a:t>lytic </a:t>
            </a:r>
            <a:r>
              <a:rPr sz="1100" spc="-5" dirty="0">
                <a:latin typeface="Trebuchet MS"/>
                <a:cs typeface="Trebuchet MS"/>
              </a:rPr>
              <a:t>lesion in epiphysis of distal femur noted with  </a:t>
            </a:r>
            <a:r>
              <a:rPr sz="1100" dirty="0">
                <a:latin typeface="Trebuchet MS"/>
                <a:cs typeface="Trebuchet MS"/>
              </a:rPr>
              <a:t>metaphyseal extension. Shows </a:t>
            </a:r>
            <a:r>
              <a:rPr sz="1100" spc="-5" dirty="0">
                <a:latin typeface="Trebuchet MS"/>
                <a:cs typeface="Trebuchet MS"/>
              </a:rPr>
              <a:t>floppy wool calcification </a:t>
            </a:r>
            <a:r>
              <a:rPr sz="1100" dirty="0">
                <a:latin typeface="Trebuchet MS"/>
                <a:cs typeface="Trebuchet MS"/>
              </a:rPr>
              <a:t>&amp; </a:t>
            </a:r>
            <a:r>
              <a:rPr sz="1100" spc="-5" dirty="0">
                <a:latin typeface="Trebuchet MS"/>
                <a:cs typeface="Trebuchet MS"/>
              </a:rPr>
              <a:t>on microscopy it shows  </a:t>
            </a:r>
            <a:r>
              <a:rPr sz="1100" dirty="0">
                <a:latin typeface="Trebuchet MS"/>
                <a:cs typeface="Trebuchet MS"/>
              </a:rPr>
              <a:t>chicken wire type of calcification. So the most common pathology</a:t>
            </a:r>
            <a:r>
              <a:rPr sz="1100" spc="-35" dirty="0">
                <a:latin typeface="Trebuchet MS"/>
                <a:cs typeface="Trebuchet MS"/>
              </a:rPr>
              <a:t> </a:t>
            </a:r>
            <a:r>
              <a:rPr sz="1100" dirty="0">
                <a:latin typeface="Trebuchet MS"/>
                <a:cs typeface="Trebuchet MS"/>
              </a:rPr>
              <a:t>is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GCT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Brodies</a:t>
            </a:r>
            <a:r>
              <a:rPr sz="1100" spc="-5" dirty="0">
                <a:latin typeface="Trebuchet MS"/>
                <a:cs typeface="Trebuchet MS"/>
              </a:rPr>
              <a:t> abscess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Chondro</a:t>
            </a:r>
            <a:r>
              <a:rPr sz="1100" spc="-10" dirty="0">
                <a:latin typeface="Trebuchet MS"/>
                <a:cs typeface="Trebuchet MS"/>
              </a:rPr>
              <a:t> </a:t>
            </a:r>
            <a:r>
              <a:rPr sz="1100" spc="-5" dirty="0">
                <a:latin typeface="Trebuchet MS"/>
                <a:cs typeface="Trebuchet MS"/>
              </a:rPr>
              <a:t>blastoma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Chondro</a:t>
            </a:r>
            <a:r>
              <a:rPr sz="1100" spc="-10" dirty="0">
                <a:latin typeface="Trebuchet MS"/>
                <a:cs typeface="Trebuchet MS"/>
              </a:rPr>
              <a:t> </a:t>
            </a:r>
            <a:r>
              <a:rPr sz="1100" spc="-5" dirty="0">
                <a:latin typeface="Trebuchet MS"/>
                <a:cs typeface="Trebuchet MS"/>
              </a:rPr>
              <a:t>sarcoma</a:t>
            </a:r>
            <a:endParaRPr sz="1100">
              <a:latin typeface="Trebuchet MS"/>
              <a:cs typeface="Trebuchet MS"/>
            </a:endParaRPr>
          </a:p>
          <a:p>
            <a:pPr marL="469900" marR="3629660" lvl="1" indent="-228600">
              <a:lnSpc>
                <a:spcPct val="181800"/>
              </a:lnSpc>
              <a:buAutoNum type="alphaLcParenR"/>
              <a:tabLst>
                <a:tab pos="469900" algn="l"/>
              </a:tabLst>
            </a:pPr>
            <a:r>
              <a:rPr sz="1100" dirty="0">
                <a:latin typeface="Trebuchet MS"/>
                <a:cs typeface="Trebuchet MS"/>
              </a:rPr>
              <a:t>Fibrous xanthoma of</a:t>
            </a:r>
            <a:r>
              <a:rPr sz="1100" spc="-105" dirty="0">
                <a:latin typeface="Trebuchet MS"/>
                <a:cs typeface="Trebuchet MS"/>
              </a:rPr>
              <a:t> </a:t>
            </a:r>
            <a:r>
              <a:rPr sz="1100" dirty="0">
                <a:latin typeface="Trebuchet MS"/>
                <a:cs typeface="Trebuchet MS"/>
              </a:rPr>
              <a:t>bone  Ans :</a:t>
            </a:r>
            <a:r>
              <a:rPr sz="1100" spc="-1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980"/>
              </a:spcBef>
              <a:buAutoNum type="arabicPeriod" startAt="6"/>
              <a:tabLst>
                <a:tab pos="241300" algn="l"/>
              </a:tabLst>
            </a:pPr>
            <a:r>
              <a:rPr sz="1100" dirty="0">
                <a:latin typeface="Trebuchet MS"/>
                <a:cs typeface="Trebuchet MS"/>
              </a:rPr>
              <a:t>Most common benign tumour of</a:t>
            </a:r>
            <a:r>
              <a:rPr sz="1100" spc="-10" dirty="0">
                <a:latin typeface="Trebuchet MS"/>
                <a:cs typeface="Trebuchet MS"/>
              </a:rPr>
              <a:t> </a:t>
            </a:r>
            <a:r>
              <a:rPr sz="1100" spc="-5" dirty="0">
                <a:latin typeface="Trebuchet MS"/>
                <a:cs typeface="Trebuchet MS"/>
              </a:rPr>
              <a:t>sacrum</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Giant </a:t>
            </a:r>
            <a:r>
              <a:rPr sz="1100" dirty="0">
                <a:latin typeface="Trebuchet MS"/>
                <a:cs typeface="Trebuchet MS"/>
              </a:rPr>
              <a:t>cell</a:t>
            </a:r>
            <a:r>
              <a:rPr sz="1100" spc="-95" dirty="0">
                <a:latin typeface="Trebuchet MS"/>
                <a:cs typeface="Trebuchet MS"/>
              </a:rPr>
              <a:t> </a:t>
            </a:r>
            <a:r>
              <a:rPr sz="1100" spc="-5" dirty="0">
                <a:latin typeface="Trebuchet MS"/>
                <a:cs typeface="Trebuchet MS"/>
              </a:rPr>
              <a:t>tumour</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Chondroblostoma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Enchondroma</a:t>
            </a:r>
            <a:endParaRPr sz="1100">
              <a:latin typeface="Trebuchet MS"/>
              <a:cs typeface="Trebuchet MS"/>
            </a:endParaRPr>
          </a:p>
          <a:p>
            <a:pPr marL="469900" marR="3761104" lvl="1" indent="-228600">
              <a:lnSpc>
                <a:spcPct val="174200"/>
              </a:lnSpc>
              <a:spcBef>
                <a:spcPts val="100"/>
              </a:spcBef>
              <a:buAutoNum type="alphaLcParenR"/>
              <a:tabLst>
                <a:tab pos="469900" algn="l"/>
              </a:tabLst>
            </a:pPr>
            <a:r>
              <a:rPr sz="1100" spc="-5" dirty="0">
                <a:latin typeface="Trebuchet MS"/>
                <a:cs typeface="Trebuchet MS"/>
              </a:rPr>
              <a:t>Chondromyxoid</a:t>
            </a:r>
            <a:r>
              <a:rPr sz="1100" spc="-40" dirty="0">
                <a:latin typeface="Trebuchet MS"/>
                <a:cs typeface="Trebuchet MS"/>
              </a:rPr>
              <a:t> </a:t>
            </a:r>
            <a:r>
              <a:rPr sz="1100" dirty="0">
                <a:latin typeface="Trebuchet MS"/>
                <a:cs typeface="Trebuchet MS"/>
              </a:rPr>
              <a:t>fibroma  Ans :</a:t>
            </a:r>
            <a:r>
              <a:rPr sz="1100" spc="-10"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6"/>
              <a:tabLst>
                <a:tab pos="241300" algn="l"/>
              </a:tabLst>
            </a:pPr>
            <a:r>
              <a:rPr sz="1100" spc="-5" dirty="0">
                <a:latin typeface="Trebuchet MS"/>
                <a:cs typeface="Trebuchet MS"/>
              </a:rPr>
              <a:t>Most common neoplasm of</a:t>
            </a:r>
            <a:r>
              <a:rPr sz="1100" spc="5" dirty="0">
                <a:latin typeface="Trebuchet MS"/>
                <a:cs typeface="Trebuchet MS"/>
              </a:rPr>
              <a:t> </a:t>
            </a:r>
            <a:r>
              <a:rPr sz="1100" spc="-5" dirty="0">
                <a:latin typeface="Trebuchet MS"/>
                <a:cs typeface="Trebuchet MS"/>
              </a:rPr>
              <a:t>potella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Enchondroma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Chondroblastoma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Giant </a:t>
            </a:r>
            <a:r>
              <a:rPr sz="1100" dirty="0">
                <a:latin typeface="Trebuchet MS"/>
                <a:cs typeface="Trebuchet MS"/>
              </a:rPr>
              <a:t>Cell</a:t>
            </a:r>
            <a:r>
              <a:rPr sz="1100" spc="-25" dirty="0">
                <a:latin typeface="Trebuchet MS"/>
                <a:cs typeface="Trebuchet MS"/>
              </a:rPr>
              <a:t> </a:t>
            </a:r>
            <a:r>
              <a:rPr sz="1100" spc="-30" dirty="0">
                <a:latin typeface="Trebuchet MS"/>
                <a:cs typeface="Trebuchet MS"/>
              </a:rPr>
              <a:t>Tumour</a:t>
            </a:r>
            <a:endParaRPr sz="1100">
              <a:latin typeface="Trebuchet MS"/>
              <a:cs typeface="Trebuchet MS"/>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111</a:t>
            </a:fld>
            <a:endParaRPr dirty="0"/>
          </a:p>
        </p:txBody>
      </p:sp>
      <p:sp>
        <p:nvSpPr>
          <p:cNvPr id="2" name="object 2"/>
          <p:cNvSpPr txBox="1"/>
          <p:nvPr/>
        </p:nvSpPr>
        <p:spPr>
          <a:xfrm>
            <a:off x="939800" y="889000"/>
            <a:ext cx="5904230" cy="8892540"/>
          </a:xfrm>
          <a:prstGeom prst="rect">
            <a:avLst/>
          </a:prstGeom>
        </p:spPr>
        <p:txBody>
          <a:bodyPr vert="horz" wrap="square" lIns="0" tIns="12700" rIns="0" bIns="0" rtlCol="0">
            <a:spAutoFit/>
          </a:bodyPr>
          <a:lstStyle/>
          <a:p>
            <a:pPr marL="241300">
              <a:lnSpc>
                <a:spcPct val="100000"/>
              </a:lnSpc>
              <a:spcBef>
                <a:spcPts val="100"/>
              </a:spcBef>
            </a:pPr>
            <a:r>
              <a:rPr sz="1100" dirty="0">
                <a:latin typeface="Trebuchet MS"/>
                <a:cs typeface="Trebuchet MS"/>
              </a:rPr>
              <a:t>d) </a:t>
            </a:r>
            <a:r>
              <a:rPr sz="1100" spc="-10" dirty="0">
                <a:latin typeface="Trebuchet MS"/>
                <a:cs typeface="Trebuchet MS"/>
              </a:rPr>
              <a:t>Paraosteal</a:t>
            </a:r>
            <a:r>
              <a:rPr sz="1100" spc="-220" dirty="0">
                <a:latin typeface="Trebuchet MS"/>
                <a:cs typeface="Trebuchet MS"/>
              </a:rPr>
              <a:t> </a:t>
            </a:r>
            <a:r>
              <a:rPr sz="1100" dirty="0">
                <a:latin typeface="Trebuchet MS"/>
                <a:cs typeface="Trebuchet MS"/>
              </a:rPr>
              <a:t>osteosarcoma</a:t>
            </a:r>
            <a:endParaRPr sz="1100">
              <a:latin typeface="Trebuchet MS"/>
              <a:cs typeface="Trebuchet MS"/>
            </a:endParaRPr>
          </a:p>
          <a:p>
            <a:pPr marL="469900">
              <a:lnSpc>
                <a:spcPct val="100000"/>
              </a:lnSpc>
              <a:spcBef>
                <a:spcPts val="980"/>
              </a:spcBef>
            </a:pPr>
            <a:r>
              <a:rPr sz="1100" dirty="0">
                <a:latin typeface="Trebuchet MS"/>
                <a:cs typeface="Trebuchet MS"/>
              </a:rPr>
              <a:t>Ans :</a:t>
            </a:r>
            <a:r>
              <a:rPr sz="1100" spc="-5" dirty="0">
                <a:latin typeface="Trebuchet MS"/>
                <a:cs typeface="Trebuchet MS"/>
              </a:rPr>
              <a:t> (c)</a:t>
            </a:r>
            <a:endParaRPr sz="1100">
              <a:latin typeface="Trebuchet MS"/>
              <a:cs typeface="Trebuchet MS"/>
            </a:endParaRPr>
          </a:p>
          <a:p>
            <a:pPr marL="241300" marR="215900" indent="-228600">
              <a:lnSpc>
                <a:spcPct val="106100"/>
              </a:lnSpc>
              <a:spcBef>
                <a:spcPts val="1000"/>
              </a:spcBef>
              <a:buAutoNum type="arabicPeriod" startAt="10"/>
              <a:tabLst>
                <a:tab pos="241300" algn="l"/>
              </a:tabLst>
            </a:pPr>
            <a:r>
              <a:rPr sz="1100" dirty="0">
                <a:latin typeface="Trebuchet MS"/>
                <a:cs typeface="Trebuchet MS"/>
              </a:rPr>
              <a:t>Criteria for cartilage </a:t>
            </a:r>
            <a:r>
              <a:rPr sz="1100" spc="-5" dirty="0">
                <a:latin typeface="Trebuchet MS"/>
                <a:cs typeface="Trebuchet MS"/>
              </a:rPr>
              <a:t>cap </a:t>
            </a:r>
            <a:r>
              <a:rPr sz="1100" dirty="0">
                <a:latin typeface="Trebuchet MS"/>
                <a:cs typeface="Trebuchet MS"/>
              </a:rPr>
              <a:t>thickness for malignant transformation of osteochondroma</a:t>
            </a:r>
            <a:r>
              <a:rPr sz="1100" spc="-85" dirty="0">
                <a:latin typeface="Trebuchet MS"/>
                <a:cs typeface="Trebuchet MS"/>
              </a:rPr>
              <a:t> </a:t>
            </a:r>
            <a:r>
              <a:rPr sz="1100" dirty="0">
                <a:latin typeface="Trebuchet MS"/>
                <a:cs typeface="Trebuchet MS"/>
              </a:rPr>
              <a:t>in  </a:t>
            </a:r>
            <a:r>
              <a:rPr sz="1100" spc="-5" dirty="0">
                <a:latin typeface="Trebuchet MS"/>
                <a:cs typeface="Trebuchet MS"/>
              </a:rPr>
              <a:t>adult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&gt;</a:t>
            </a:r>
            <a:r>
              <a:rPr sz="1100" spc="-105" dirty="0">
                <a:latin typeface="Trebuchet MS"/>
                <a:cs typeface="Trebuchet MS"/>
              </a:rPr>
              <a:t> </a:t>
            </a:r>
            <a:r>
              <a:rPr sz="1100" spc="-5" dirty="0">
                <a:latin typeface="Trebuchet MS"/>
                <a:cs typeface="Trebuchet MS"/>
              </a:rPr>
              <a:t>1cm</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&gt;</a:t>
            </a:r>
            <a:r>
              <a:rPr sz="1100" spc="-105" dirty="0">
                <a:latin typeface="Trebuchet MS"/>
                <a:cs typeface="Trebuchet MS"/>
              </a:rPr>
              <a:t> </a:t>
            </a:r>
            <a:r>
              <a:rPr sz="1100" spc="-5" dirty="0">
                <a:latin typeface="Trebuchet MS"/>
                <a:cs typeface="Trebuchet MS"/>
              </a:rPr>
              <a:t>2cm</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&gt;3</a:t>
            </a:r>
            <a:r>
              <a:rPr sz="1100" spc="-100" dirty="0">
                <a:latin typeface="Trebuchet MS"/>
                <a:cs typeface="Trebuchet MS"/>
              </a:rPr>
              <a:t> </a:t>
            </a:r>
            <a:r>
              <a:rPr sz="1100" dirty="0">
                <a:latin typeface="Trebuchet MS"/>
                <a:cs typeface="Trebuchet MS"/>
              </a:rPr>
              <a:t>cm</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&gt;4</a:t>
            </a:r>
            <a:r>
              <a:rPr sz="1100" spc="-100" dirty="0">
                <a:latin typeface="Trebuchet MS"/>
                <a:cs typeface="Trebuchet MS"/>
              </a:rPr>
              <a:t> </a:t>
            </a:r>
            <a:r>
              <a:rPr sz="1100" dirty="0">
                <a:latin typeface="Trebuchet MS"/>
                <a:cs typeface="Trebuchet MS"/>
              </a:rPr>
              <a:t>cm</a:t>
            </a:r>
            <a:endParaRPr sz="1100">
              <a:latin typeface="Trebuchet MS"/>
              <a:cs typeface="Trebuchet MS"/>
            </a:endParaRPr>
          </a:p>
          <a:p>
            <a:pPr marL="469900">
              <a:lnSpc>
                <a:spcPct val="100000"/>
              </a:lnSpc>
              <a:spcBef>
                <a:spcPts val="1080"/>
              </a:spcBef>
            </a:pPr>
            <a:r>
              <a:rPr sz="1100" dirty="0">
                <a:latin typeface="Trebuchet MS"/>
                <a:cs typeface="Trebuchet MS"/>
              </a:rPr>
              <a:t>Ans : </a:t>
            </a:r>
            <a:r>
              <a:rPr sz="1100" spc="-5" dirty="0">
                <a:latin typeface="Trebuchet MS"/>
                <a:cs typeface="Trebuchet MS"/>
              </a:rPr>
              <a:t>(b) in children</a:t>
            </a:r>
            <a:r>
              <a:rPr sz="1100" spc="10" dirty="0">
                <a:latin typeface="Trebuchet MS"/>
                <a:cs typeface="Trebuchet MS"/>
              </a:rPr>
              <a:t> </a:t>
            </a:r>
            <a:r>
              <a:rPr sz="1100" spc="-5" dirty="0">
                <a:latin typeface="Trebuchet MS"/>
                <a:cs typeface="Trebuchet MS"/>
              </a:rPr>
              <a:t>(c)</a:t>
            </a:r>
            <a:endParaRPr sz="1100">
              <a:latin typeface="Trebuchet MS"/>
              <a:cs typeface="Trebuchet MS"/>
            </a:endParaRPr>
          </a:p>
          <a:p>
            <a:pPr marL="241300" marR="214629" indent="-228600">
              <a:lnSpc>
                <a:spcPct val="103499"/>
              </a:lnSpc>
              <a:spcBef>
                <a:spcPts val="1030"/>
              </a:spcBef>
              <a:buAutoNum type="arabicPeriod" startAt="11"/>
              <a:tabLst>
                <a:tab pos="241300" algn="l"/>
              </a:tabLst>
            </a:pPr>
            <a:r>
              <a:rPr sz="1100" dirty="0">
                <a:latin typeface="Trebuchet MS"/>
                <a:cs typeface="Trebuchet MS"/>
              </a:rPr>
              <a:t>A 36 yr female with non </a:t>
            </a:r>
            <a:r>
              <a:rPr sz="1100" spc="-10" dirty="0">
                <a:latin typeface="Trebuchet MS"/>
                <a:cs typeface="Trebuchet MS"/>
              </a:rPr>
              <a:t>Hodgkin’s </a:t>
            </a:r>
            <a:r>
              <a:rPr sz="1100" dirty="0">
                <a:latin typeface="Trebuchet MS"/>
                <a:cs typeface="Trebuchet MS"/>
              </a:rPr>
              <a:t>disease on spine x-ray shows on </a:t>
            </a:r>
            <a:r>
              <a:rPr sz="1100" spc="-5" dirty="0">
                <a:latin typeface="Trebuchet MS"/>
                <a:cs typeface="Trebuchet MS"/>
              </a:rPr>
              <a:t>ivory vertebra </a:t>
            </a:r>
            <a:r>
              <a:rPr sz="1100" dirty="0">
                <a:latin typeface="Trebuchet MS"/>
                <a:cs typeface="Trebuchet MS"/>
              </a:rPr>
              <a:t>of</a:t>
            </a:r>
            <a:r>
              <a:rPr sz="1100" spc="-75" dirty="0">
                <a:latin typeface="Trebuchet MS"/>
                <a:cs typeface="Trebuchet MS"/>
              </a:rPr>
              <a:t> </a:t>
            </a:r>
            <a:r>
              <a:rPr sz="1100" spc="-5" dirty="0">
                <a:latin typeface="Trebuchet MS"/>
                <a:cs typeface="Trebuchet MS"/>
              </a:rPr>
              <a:t>L4  level </a:t>
            </a:r>
            <a:r>
              <a:rPr sz="1100" dirty="0">
                <a:latin typeface="Trebuchet MS"/>
                <a:cs typeface="Trebuchet MS"/>
              </a:rPr>
              <a:t>with anterior scalloping of </a:t>
            </a:r>
            <a:r>
              <a:rPr sz="1100" spc="-5" dirty="0">
                <a:latin typeface="Trebuchet MS"/>
                <a:cs typeface="Trebuchet MS"/>
              </a:rPr>
              <a:t>vertebral </a:t>
            </a:r>
            <a:r>
              <a:rPr sz="1100" dirty="0">
                <a:latin typeface="Trebuchet MS"/>
                <a:cs typeface="Trebuchet MS"/>
              </a:rPr>
              <a:t>body without any </a:t>
            </a:r>
            <a:r>
              <a:rPr sz="1100" spc="-5" dirty="0">
                <a:latin typeface="Trebuchet MS"/>
                <a:cs typeface="Trebuchet MS"/>
              </a:rPr>
              <a:t>vertebral </a:t>
            </a:r>
            <a:r>
              <a:rPr sz="1100" dirty="0">
                <a:latin typeface="Trebuchet MS"/>
                <a:cs typeface="Trebuchet MS"/>
              </a:rPr>
              <a:t>expansion &amp; has  increased Alkaline phosphatase </a:t>
            </a:r>
            <a:r>
              <a:rPr sz="1100" spc="-5" dirty="0">
                <a:latin typeface="Trebuchet MS"/>
                <a:cs typeface="Trebuchet MS"/>
              </a:rPr>
              <a:t>level. </a:t>
            </a:r>
            <a:r>
              <a:rPr sz="1100" dirty="0">
                <a:latin typeface="Trebuchet MS"/>
                <a:cs typeface="Trebuchet MS"/>
              </a:rPr>
              <a:t>The most common probable pathology for this  </a:t>
            </a:r>
            <a:r>
              <a:rPr sz="1100" spc="-5" dirty="0">
                <a:latin typeface="Trebuchet MS"/>
                <a:cs typeface="Trebuchet MS"/>
              </a:rPr>
              <a:t>ivory vertebra</a:t>
            </a:r>
            <a:r>
              <a:rPr sz="1100" spc="-10" dirty="0">
                <a:latin typeface="Trebuchet MS"/>
                <a:cs typeface="Trebuchet MS"/>
              </a:rPr>
              <a:t> </a:t>
            </a:r>
            <a:r>
              <a:rPr sz="1100" spc="-5" dirty="0">
                <a:latin typeface="Trebuchet MS"/>
                <a:cs typeface="Trebuchet MS"/>
              </a:rPr>
              <a:t>is-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Metastasis (Blastic)</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Pagets</a:t>
            </a:r>
            <a:r>
              <a:rPr sz="1100" spc="-5" dirty="0">
                <a:latin typeface="Trebuchet MS"/>
                <a:cs typeface="Trebuchet MS"/>
              </a:rPr>
              <a:t> </a:t>
            </a:r>
            <a:r>
              <a:rPr sz="1100" dirty="0">
                <a:latin typeface="Trebuchet MS"/>
                <a:cs typeface="Trebuchet MS"/>
              </a:rPr>
              <a:t>disease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Hodgkins</a:t>
            </a:r>
            <a:r>
              <a:rPr sz="1100" spc="-5" dirty="0">
                <a:latin typeface="Trebuchet MS"/>
                <a:cs typeface="Trebuchet MS"/>
              </a:rPr>
              <a:t> </a:t>
            </a:r>
            <a:r>
              <a:rPr sz="1100" dirty="0">
                <a:latin typeface="Trebuchet MS"/>
                <a:cs typeface="Trebuchet MS"/>
              </a:rPr>
              <a:t>disease</a:t>
            </a:r>
            <a:endParaRPr sz="1100">
              <a:latin typeface="Trebuchet MS"/>
              <a:cs typeface="Trebuchet MS"/>
            </a:endParaRPr>
          </a:p>
          <a:p>
            <a:pPr marL="469900" marR="4498340" lvl="1" indent="-228600">
              <a:lnSpc>
                <a:spcPts val="2400"/>
              </a:lnSpc>
              <a:spcBef>
                <a:spcPts val="160"/>
              </a:spcBef>
              <a:buAutoNum type="alphaLcParenR"/>
              <a:tabLst>
                <a:tab pos="469900" algn="l"/>
              </a:tabLst>
            </a:pPr>
            <a:r>
              <a:rPr sz="1100" dirty="0">
                <a:latin typeface="Trebuchet MS"/>
                <a:cs typeface="Trebuchet MS"/>
              </a:rPr>
              <a:t>Osteoblostoma  Ans :</a:t>
            </a:r>
            <a:r>
              <a:rPr sz="1100" spc="305" dirty="0">
                <a:latin typeface="Trebuchet MS"/>
                <a:cs typeface="Trebuchet MS"/>
              </a:rPr>
              <a:t> </a:t>
            </a:r>
            <a:r>
              <a:rPr sz="1100" spc="-5" dirty="0">
                <a:latin typeface="Trebuchet MS"/>
                <a:cs typeface="Trebuchet MS"/>
              </a:rPr>
              <a:t>(c)</a:t>
            </a:r>
            <a:endParaRPr sz="1100">
              <a:latin typeface="Trebuchet MS"/>
              <a:cs typeface="Trebuchet MS"/>
            </a:endParaRPr>
          </a:p>
          <a:p>
            <a:pPr marL="241300" marR="67310" indent="-228600">
              <a:lnSpc>
                <a:spcPct val="106100"/>
              </a:lnSpc>
              <a:spcBef>
                <a:spcPts val="740"/>
              </a:spcBef>
              <a:buAutoNum type="arabicPeriod" startAt="11"/>
              <a:tabLst>
                <a:tab pos="241300" algn="l"/>
              </a:tabLst>
            </a:pPr>
            <a:r>
              <a:rPr sz="1100" dirty="0">
                <a:latin typeface="Trebuchet MS"/>
                <a:cs typeface="Trebuchet MS"/>
              </a:rPr>
              <a:t>An incidentally detected eccentric, </a:t>
            </a:r>
            <a:r>
              <a:rPr sz="1100" spc="-15" dirty="0">
                <a:latin typeface="Trebuchet MS"/>
                <a:cs typeface="Trebuchet MS"/>
              </a:rPr>
              <a:t>solitary, </a:t>
            </a:r>
            <a:r>
              <a:rPr sz="1100" dirty="0">
                <a:latin typeface="Trebuchet MS"/>
                <a:cs typeface="Trebuchet MS"/>
              </a:rPr>
              <a:t>lytic lesion with scalloped margin</a:t>
            </a:r>
            <a:r>
              <a:rPr sz="1100" spc="-85" dirty="0">
                <a:latin typeface="Trebuchet MS"/>
                <a:cs typeface="Trebuchet MS"/>
              </a:rPr>
              <a:t> </a:t>
            </a:r>
            <a:r>
              <a:rPr sz="1100" dirty="0">
                <a:latin typeface="Trebuchet MS"/>
                <a:cs typeface="Trebuchet MS"/>
              </a:rPr>
              <a:t>measuring  4 cm in metaphyseal region of distal tibia in a </a:t>
            </a:r>
            <a:r>
              <a:rPr sz="1100" spc="-5" dirty="0">
                <a:latin typeface="Trebuchet MS"/>
                <a:cs typeface="Trebuchet MS"/>
              </a:rPr>
              <a:t>18 </a:t>
            </a:r>
            <a:r>
              <a:rPr sz="1100" dirty="0">
                <a:latin typeface="Trebuchet MS"/>
                <a:cs typeface="Trebuchet MS"/>
              </a:rPr>
              <a:t>yr </a:t>
            </a:r>
            <a:r>
              <a:rPr sz="1100" spc="-5" dirty="0">
                <a:latin typeface="Trebuchet MS"/>
                <a:cs typeface="Trebuchet MS"/>
              </a:rPr>
              <a:t>old </a:t>
            </a:r>
            <a:r>
              <a:rPr sz="1100" dirty="0">
                <a:latin typeface="Trebuchet MS"/>
                <a:cs typeface="Trebuchet MS"/>
              </a:rPr>
              <a:t>patient. </a:t>
            </a:r>
            <a:r>
              <a:rPr sz="1100" spc="-5" dirty="0">
                <a:latin typeface="Trebuchet MS"/>
                <a:cs typeface="Trebuchet MS"/>
              </a:rPr>
              <a:t>The most probable  </a:t>
            </a:r>
            <a:r>
              <a:rPr sz="1100" dirty="0">
                <a:latin typeface="Trebuchet MS"/>
                <a:cs typeface="Trebuchet MS"/>
              </a:rPr>
              <a:t>diagnosis</a:t>
            </a:r>
            <a:r>
              <a:rPr sz="1100" spc="-5" dirty="0">
                <a:latin typeface="Trebuchet MS"/>
                <a:cs typeface="Trebuchet MS"/>
              </a:rPr>
              <a:t> </a:t>
            </a:r>
            <a:r>
              <a:rPr sz="1100" dirty="0">
                <a:latin typeface="Trebuchet MS"/>
                <a:cs typeface="Trebuchet MS"/>
              </a:rPr>
              <a:t>is-</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FCD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NOF</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Fibrosoroomo</a:t>
            </a:r>
            <a:endParaRPr sz="1100">
              <a:latin typeface="Trebuchet MS"/>
              <a:cs typeface="Trebuchet MS"/>
            </a:endParaRPr>
          </a:p>
          <a:p>
            <a:pPr marL="469900" marR="3986529" lvl="1" indent="-228600">
              <a:lnSpc>
                <a:spcPct val="181800"/>
              </a:lnSpc>
              <a:buAutoNum type="alphaLcParenR"/>
              <a:tabLst>
                <a:tab pos="469900" algn="l"/>
              </a:tabLst>
            </a:pPr>
            <a:r>
              <a:rPr sz="1100" dirty="0">
                <a:latin typeface="Trebuchet MS"/>
                <a:cs typeface="Trebuchet MS"/>
              </a:rPr>
              <a:t>Eosinophilic</a:t>
            </a:r>
            <a:r>
              <a:rPr sz="1100" spc="-60" dirty="0">
                <a:latin typeface="Trebuchet MS"/>
                <a:cs typeface="Trebuchet MS"/>
              </a:rPr>
              <a:t> </a:t>
            </a:r>
            <a:r>
              <a:rPr sz="1100" spc="-5" dirty="0">
                <a:latin typeface="Trebuchet MS"/>
                <a:cs typeface="Trebuchet MS"/>
              </a:rPr>
              <a:t>granuloma  </a:t>
            </a:r>
            <a:r>
              <a:rPr sz="1100" dirty="0">
                <a:latin typeface="Trebuchet MS"/>
                <a:cs typeface="Trebuchet MS"/>
              </a:rPr>
              <a:t>Ans :</a:t>
            </a:r>
            <a:r>
              <a:rPr sz="1100" spc="315" dirty="0">
                <a:latin typeface="Trebuchet MS"/>
                <a:cs typeface="Trebuchet MS"/>
              </a:rPr>
              <a:t> </a:t>
            </a:r>
            <a:r>
              <a:rPr sz="1100" spc="-5" dirty="0">
                <a:latin typeface="Trebuchet MS"/>
                <a:cs typeface="Trebuchet MS"/>
              </a:rPr>
              <a:t>(b)</a:t>
            </a:r>
            <a:endParaRPr sz="1100">
              <a:latin typeface="Trebuchet MS"/>
              <a:cs typeface="Trebuchet MS"/>
            </a:endParaRPr>
          </a:p>
          <a:p>
            <a:pPr marL="241300" marR="5080" indent="-228600">
              <a:lnSpc>
                <a:spcPct val="106100"/>
              </a:lnSpc>
              <a:spcBef>
                <a:spcPts val="900"/>
              </a:spcBef>
              <a:buAutoNum type="arabicPeriod" startAt="11"/>
              <a:tabLst>
                <a:tab pos="241300" algn="l"/>
              </a:tabLst>
            </a:pPr>
            <a:r>
              <a:rPr sz="1100" dirty="0">
                <a:latin typeface="Trebuchet MS"/>
                <a:cs typeface="Trebuchet MS"/>
              </a:rPr>
              <a:t>A 35 yr female present with 10 moths h/o </a:t>
            </a:r>
            <a:r>
              <a:rPr sz="1100" spc="-5" dirty="0">
                <a:latin typeface="Trebuchet MS"/>
                <a:cs typeface="Trebuchet MS"/>
              </a:rPr>
              <a:t>migrane </a:t>
            </a:r>
            <a:r>
              <a:rPr sz="1100" dirty="0">
                <a:latin typeface="Trebuchet MS"/>
                <a:cs typeface="Trebuchet MS"/>
              </a:rPr>
              <a:t>headache, sensorineural hearing loss</a:t>
            </a:r>
            <a:r>
              <a:rPr sz="1100" spc="-130" dirty="0">
                <a:latin typeface="Trebuchet MS"/>
                <a:cs typeface="Trebuchet MS"/>
              </a:rPr>
              <a:t> </a:t>
            </a:r>
            <a:r>
              <a:rPr sz="1100" dirty="0">
                <a:latin typeface="Trebuchet MS"/>
                <a:cs typeface="Trebuchet MS"/>
              </a:rPr>
              <a:t>&amp;  </a:t>
            </a:r>
            <a:r>
              <a:rPr sz="1100" spc="-5" dirty="0">
                <a:latin typeface="Trebuchet MS"/>
                <a:cs typeface="Trebuchet MS"/>
              </a:rPr>
              <a:t>vision abnormality </a:t>
            </a:r>
            <a:r>
              <a:rPr sz="1100" dirty="0">
                <a:latin typeface="Trebuchet MS"/>
                <a:cs typeface="Trebuchet MS"/>
              </a:rPr>
              <a:t>&amp; </a:t>
            </a:r>
            <a:r>
              <a:rPr sz="1100" spc="-5" dirty="0">
                <a:latin typeface="Trebuchet MS"/>
                <a:cs typeface="Trebuchet MS"/>
              </a:rPr>
              <a:t>subsequently develop confusion </a:t>
            </a:r>
            <a:r>
              <a:rPr sz="1100" dirty="0">
                <a:latin typeface="Trebuchet MS"/>
                <a:cs typeface="Trebuchet MS"/>
              </a:rPr>
              <a:t>&amp; </a:t>
            </a:r>
            <a:r>
              <a:rPr sz="1100" spc="-5" dirty="0">
                <a:latin typeface="Trebuchet MS"/>
                <a:cs typeface="Trebuchet MS"/>
              </a:rPr>
              <a:t>psychiatric disturbance without  </a:t>
            </a:r>
            <a:r>
              <a:rPr sz="1100" dirty="0">
                <a:latin typeface="Trebuchet MS"/>
                <a:cs typeface="Trebuchet MS"/>
              </a:rPr>
              <a:t>any h/o </a:t>
            </a:r>
            <a:r>
              <a:rPr sz="1100" spc="-30" dirty="0">
                <a:latin typeface="Trebuchet MS"/>
                <a:cs typeface="Trebuchet MS"/>
              </a:rPr>
              <a:t>fever. </a:t>
            </a:r>
            <a:r>
              <a:rPr sz="1100" dirty="0">
                <a:latin typeface="Trebuchet MS"/>
                <a:cs typeface="Trebuchet MS"/>
              </a:rPr>
              <a:t>On MRI she had punched out lesion in middle layer of corpus callosum  which enhances on post contrast </a:t>
            </a:r>
            <a:r>
              <a:rPr sz="1100" spc="-25" dirty="0">
                <a:latin typeface="Trebuchet MS"/>
                <a:cs typeface="Trebuchet MS"/>
              </a:rPr>
              <a:t>study. </a:t>
            </a:r>
            <a:r>
              <a:rPr sz="1100" dirty="0">
                <a:latin typeface="Trebuchet MS"/>
                <a:cs typeface="Trebuchet MS"/>
              </a:rPr>
              <a:t>There is </a:t>
            </a:r>
            <a:r>
              <a:rPr sz="1100" spc="-5" dirty="0">
                <a:latin typeface="Trebuchet MS"/>
                <a:cs typeface="Trebuchet MS"/>
              </a:rPr>
              <a:t>relative </a:t>
            </a:r>
            <a:r>
              <a:rPr sz="1100" dirty="0">
                <a:latin typeface="Trebuchet MS"/>
                <a:cs typeface="Trebuchet MS"/>
              </a:rPr>
              <a:t>sparing of undersurface of  </a:t>
            </a:r>
            <a:r>
              <a:rPr sz="1100" spc="-5" dirty="0">
                <a:latin typeface="Trebuchet MS"/>
                <a:cs typeface="Trebuchet MS"/>
              </a:rPr>
              <a:t>corpus callosum. </a:t>
            </a:r>
            <a:r>
              <a:rPr sz="1100" dirty="0">
                <a:latin typeface="Trebuchet MS"/>
                <a:cs typeface="Trebuchet MS"/>
              </a:rPr>
              <a:t>So the most probable diagnosis is</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Multiple</a:t>
            </a:r>
            <a:r>
              <a:rPr sz="1100" spc="-10" dirty="0">
                <a:latin typeface="Trebuchet MS"/>
                <a:cs typeface="Trebuchet MS"/>
              </a:rPr>
              <a:t> </a:t>
            </a:r>
            <a:r>
              <a:rPr sz="1100" spc="-5" dirty="0">
                <a:latin typeface="Trebuchet MS"/>
                <a:cs typeface="Trebuchet MS"/>
              </a:rPr>
              <a:t>sclerosis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Acute </a:t>
            </a:r>
            <a:r>
              <a:rPr sz="1100" spc="-5" dirty="0">
                <a:latin typeface="Trebuchet MS"/>
                <a:cs typeface="Trebuchet MS"/>
              </a:rPr>
              <a:t>disseminated encehalomyelitis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Susoc</a:t>
            </a:r>
            <a:r>
              <a:rPr sz="1100" spc="-10" dirty="0">
                <a:latin typeface="Trebuchet MS"/>
                <a:cs typeface="Trebuchet MS"/>
              </a:rPr>
              <a:t> </a:t>
            </a:r>
            <a:r>
              <a:rPr sz="1100" spc="-5" dirty="0">
                <a:latin typeface="Trebuchet MS"/>
                <a:cs typeface="Trebuchet MS"/>
              </a:rPr>
              <a:t>syndrome</a:t>
            </a:r>
            <a:endParaRPr sz="1100">
              <a:latin typeface="Trebuchet MS"/>
              <a:cs typeface="Trebuchet MS"/>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112</a:t>
            </a:fld>
            <a:endParaRPr dirty="0"/>
          </a:p>
        </p:txBody>
      </p:sp>
      <p:sp>
        <p:nvSpPr>
          <p:cNvPr id="2" name="object 2"/>
          <p:cNvSpPr txBox="1"/>
          <p:nvPr/>
        </p:nvSpPr>
        <p:spPr>
          <a:xfrm>
            <a:off x="939800" y="889000"/>
            <a:ext cx="5420360" cy="8651240"/>
          </a:xfrm>
          <a:prstGeom prst="rect">
            <a:avLst/>
          </a:prstGeom>
        </p:spPr>
        <p:txBody>
          <a:bodyPr vert="horz" wrap="square" lIns="0" tIns="12700" rIns="0" bIns="0" rtlCol="0">
            <a:spAutoFit/>
          </a:bodyPr>
          <a:lstStyle/>
          <a:p>
            <a:pPr marL="469900" indent="-228600">
              <a:lnSpc>
                <a:spcPct val="100000"/>
              </a:lnSpc>
              <a:spcBef>
                <a:spcPts val="100"/>
              </a:spcBef>
              <a:buAutoNum type="alphaLcParenR" startAt="4"/>
              <a:tabLst>
                <a:tab pos="469900" algn="l"/>
              </a:tabLst>
            </a:pPr>
            <a:r>
              <a:rPr sz="1100" spc="-5" dirty="0">
                <a:latin typeface="Trebuchet MS"/>
                <a:cs typeface="Trebuchet MS"/>
              </a:rPr>
              <a:t>Fahr disease</a:t>
            </a:r>
            <a:endParaRPr sz="1100">
              <a:latin typeface="Trebuchet MS"/>
              <a:cs typeface="Trebuchet MS"/>
            </a:endParaRPr>
          </a:p>
          <a:p>
            <a:pPr marL="469900" marR="4066540" indent="-228600">
              <a:lnSpc>
                <a:spcPts val="2400"/>
              </a:lnSpc>
              <a:spcBef>
                <a:spcPts val="160"/>
              </a:spcBef>
              <a:buAutoNum type="alphaLcParenR" startAt="4"/>
              <a:tabLst>
                <a:tab pos="469900" algn="l"/>
              </a:tabLst>
            </a:pPr>
            <a:r>
              <a:rPr sz="1100" spc="-25" dirty="0">
                <a:latin typeface="Trebuchet MS"/>
                <a:cs typeface="Trebuchet MS"/>
              </a:rPr>
              <a:t>Lymes </a:t>
            </a:r>
            <a:r>
              <a:rPr sz="1100" spc="-5" dirty="0">
                <a:latin typeface="Trebuchet MS"/>
                <a:cs typeface="Trebuchet MS"/>
              </a:rPr>
              <a:t>disease  </a:t>
            </a:r>
            <a:r>
              <a:rPr sz="1100" dirty="0">
                <a:latin typeface="Trebuchet MS"/>
                <a:cs typeface="Trebuchet MS"/>
              </a:rPr>
              <a:t>Ans :</a:t>
            </a:r>
            <a:r>
              <a:rPr sz="1100" spc="-2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820"/>
              </a:spcBef>
              <a:buAutoNum type="arabicPeriod" startAt="14"/>
              <a:tabLst>
                <a:tab pos="241300" algn="l"/>
              </a:tabLst>
            </a:pPr>
            <a:r>
              <a:rPr sz="1100" dirty="0">
                <a:latin typeface="Trebuchet MS"/>
                <a:cs typeface="Trebuchet MS"/>
              </a:rPr>
              <a:t>Most common malignant primary tumour of bone </a:t>
            </a:r>
            <a:r>
              <a:rPr sz="1100" spc="-5" dirty="0">
                <a:latin typeface="Trebuchet MS"/>
                <a:cs typeface="Trebuchet MS"/>
              </a:rPr>
              <a:t>having </a:t>
            </a:r>
            <a:r>
              <a:rPr sz="1100" dirty="0">
                <a:latin typeface="Trebuchet MS"/>
                <a:cs typeface="Trebuchet MS"/>
              </a:rPr>
              <a:t>bone to bone </a:t>
            </a:r>
            <a:r>
              <a:rPr sz="1100" spc="-5" dirty="0">
                <a:latin typeface="Trebuchet MS"/>
                <a:cs typeface="Trebuchet MS"/>
              </a:rPr>
              <a:t>metastasis</a:t>
            </a:r>
            <a:r>
              <a:rPr sz="1100" spc="-3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Osteosarcoma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Ewings</a:t>
            </a:r>
            <a:r>
              <a:rPr sz="1100" spc="-10" dirty="0">
                <a:latin typeface="Trebuchet MS"/>
                <a:cs typeface="Trebuchet MS"/>
              </a:rPr>
              <a:t> </a:t>
            </a:r>
            <a:r>
              <a:rPr sz="1100" dirty="0">
                <a:latin typeface="Trebuchet MS"/>
                <a:cs typeface="Trebuchet MS"/>
              </a:rPr>
              <a:t>sarcoma</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Fibro</a:t>
            </a:r>
            <a:r>
              <a:rPr sz="1100" spc="-10" dirty="0">
                <a:latin typeface="Trebuchet MS"/>
                <a:cs typeface="Trebuchet MS"/>
              </a:rPr>
              <a:t> </a:t>
            </a:r>
            <a:r>
              <a:rPr sz="1100" dirty="0">
                <a:latin typeface="Trebuchet MS"/>
                <a:cs typeface="Trebuchet MS"/>
              </a:rPr>
              <a:t>sarcoma</a:t>
            </a:r>
            <a:endParaRPr sz="1100">
              <a:latin typeface="Trebuchet MS"/>
              <a:cs typeface="Trebuchet MS"/>
            </a:endParaRPr>
          </a:p>
          <a:p>
            <a:pPr marL="469900" marR="4310380" lvl="1" indent="-228600">
              <a:lnSpc>
                <a:spcPct val="181800"/>
              </a:lnSpc>
              <a:buAutoNum type="alphaLcParenR"/>
              <a:tabLst>
                <a:tab pos="469900" algn="l"/>
              </a:tabLst>
            </a:pPr>
            <a:r>
              <a:rPr sz="1100" dirty="0">
                <a:latin typeface="Trebuchet MS"/>
                <a:cs typeface="Trebuchet MS"/>
              </a:rPr>
              <a:t>Ch</a:t>
            </a:r>
            <a:r>
              <a:rPr sz="1100" spc="-5" dirty="0">
                <a:latin typeface="Trebuchet MS"/>
                <a:cs typeface="Trebuchet MS"/>
              </a:rPr>
              <a:t>o</a:t>
            </a:r>
            <a:r>
              <a:rPr sz="1100" dirty="0">
                <a:latin typeface="Trebuchet MS"/>
                <a:cs typeface="Trebuchet MS"/>
              </a:rPr>
              <a:t>rdoma  Ans :</a:t>
            </a:r>
            <a:r>
              <a:rPr sz="1100" spc="260"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14"/>
              <a:tabLst>
                <a:tab pos="241300" algn="l"/>
              </a:tabLst>
            </a:pPr>
            <a:r>
              <a:rPr sz="1100" dirty="0">
                <a:latin typeface="Trebuchet MS"/>
                <a:cs typeface="Trebuchet MS"/>
              </a:rPr>
              <a:t>The only primary malignant bone tumour in which sequestration is </a:t>
            </a:r>
            <a:r>
              <a:rPr sz="1100" spc="-5" dirty="0">
                <a:latin typeface="Trebuchet MS"/>
                <a:cs typeface="Trebuchet MS"/>
              </a:rPr>
              <a:t>found</a:t>
            </a:r>
            <a:r>
              <a:rPr sz="1100" spc="-6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Ewing</a:t>
            </a:r>
            <a:r>
              <a:rPr sz="1100" spc="-100" dirty="0">
                <a:latin typeface="Trebuchet MS"/>
                <a:cs typeface="Trebuchet MS"/>
              </a:rPr>
              <a:t> </a:t>
            </a:r>
            <a:r>
              <a:rPr sz="1100" dirty="0">
                <a:latin typeface="Trebuchet MS"/>
                <a:cs typeface="Trebuchet MS"/>
              </a:rPr>
              <a:t>sarcoma</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Fibro</a:t>
            </a:r>
            <a:r>
              <a:rPr sz="1100" spc="-105" dirty="0">
                <a:latin typeface="Trebuchet MS"/>
                <a:cs typeface="Trebuchet MS"/>
              </a:rPr>
              <a:t> </a:t>
            </a:r>
            <a:r>
              <a:rPr sz="1100" dirty="0">
                <a:latin typeface="Trebuchet MS"/>
                <a:cs typeface="Trebuchet MS"/>
              </a:rPr>
              <a:t>sarcoma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Osteo</a:t>
            </a:r>
            <a:r>
              <a:rPr sz="1100" spc="-5" dirty="0">
                <a:latin typeface="Trebuchet MS"/>
                <a:cs typeface="Trebuchet MS"/>
              </a:rPr>
              <a:t> </a:t>
            </a:r>
            <a:r>
              <a:rPr sz="1100" dirty="0">
                <a:latin typeface="Trebuchet MS"/>
                <a:cs typeface="Trebuchet MS"/>
              </a:rPr>
              <a:t>sarcoma</a:t>
            </a:r>
            <a:endParaRPr sz="1100">
              <a:latin typeface="Trebuchet MS"/>
              <a:cs typeface="Trebuchet MS"/>
            </a:endParaRPr>
          </a:p>
          <a:p>
            <a:pPr marL="469900" marR="3425190" lvl="1" indent="-228600">
              <a:lnSpc>
                <a:spcPct val="181800"/>
              </a:lnSpc>
              <a:buAutoNum type="alphaLcParenR"/>
              <a:tabLst>
                <a:tab pos="469900" algn="l"/>
              </a:tabLst>
            </a:pPr>
            <a:r>
              <a:rPr sz="1100" spc="-10" dirty="0">
                <a:latin typeface="Trebuchet MS"/>
                <a:cs typeface="Trebuchet MS"/>
              </a:rPr>
              <a:t>Parosteal </a:t>
            </a:r>
            <a:r>
              <a:rPr sz="1100" spc="-5" dirty="0">
                <a:latin typeface="Trebuchet MS"/>
                <a:cs typeface="Trebuchet MS"/>
              </a:rPr>
              <a:t>osteo sarcoma  </a:t>
            </a:r>
            <a:r>
              <a:rPr sz="1100" dirty="0">
                <a:latin typeface="Trebuchet MS"/>
                <a:cs typeface="Trebuchet MS"/>
              </a:rPr>
              <a:t>Ans :</a:t>
            </a:r>
            <a:r>
              <a:rPr sz="1100" spc="315"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14"/>
              <a:tabLst>
                <a:tab pos="241300" algn="l"/>
              </a:tabLst>
            </a:pPr>
            <a:r>
              <a:rPr sz="1100" dirty="0">
                <a:latin typeface="Trebuchet MS"/>
                <a:cs typeface="Trebuchet MS"/>
              </a:rPr>
              <a:t>Snow man shaped/figure eight </a:t>
            </a:r>
            <a:r>
              <a:rPr sz="1100" spc="-5" dirty="0">
                <a:latin typeface="Trebuchet MS"/>
                <a:cs typeface="Trebuchet MS"/>
              </a:rPr>
              <a:t>sellar/suprasellar mass most </a:t>
            </a:r>
            <a:r>
              <a:rPr sz="1100" dirty="0">
                <a:latin typeface="Trebuchet MS"/>
                <a:cs typeface="Trebuchet MS"/>
              </a:rPr>
              <a:t>likely </a:t>
            </a:r>
            <a:r>
              <a:rPr sz="1100" spc="-5" dirty="0">
                <a:latin typeface="Trebuchet MS"/>
                <a:cs typeface="Trebuchet MS"/>
              </a:rPr>
              <a:t>found in</a:t>
            </a:r>
            <a:r>
              <a:rPr sz="1100" spc="-1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Craniopharyngeoma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Rathke </a:t>
            </a:r>
            <a:r>
              <a:rPr sz="1100" spc="-5" dirty="0">
                <a:latin typeface="Trebuchet MS"/>
                <a:cs typeface="Trebuchet MS"/>
              </a:rPr>
              <a:t>cleft cyst.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Pituitary </a:t>
            </a:r>
            <a:r>
              <a:rPr sz="1100" spc="-5" dirty="0">
                <a:latin typeface="Trebuchet MS"/>
                <a:cs typeface="Trebuchet MS"/>
              </a:rPr>
              <a:t>macro</a:t>
            </a:r>
            <a:r>
              <a:rPr sz="1100" spc="5" dirty="0">
                <a:latin typeface="Trebuchet MS"/>
                <a:cs typeface="Trebuchet MS"/>
              </a:rPr>
              <a:t> </a:t>
            </a:r>
            <a:r>
              <a:rPr sz="1100" spc="-5" dirty="0">
                <a:latin typeface="Trebuchet MS"/>
                <a:cs typeface="Trebuchet MS"/>
              </a:rPr>
              <a:t>odenoma</a:t>
            </a:r>
            <a:endParaRPr sz="1100">
              <a:latin typeface="Trebuchet MS"/>
              <a:cs typeface="Trebuchet MS"/>
            </a:endParaRPr>
          </a:p>
          <a:p>
            <a:pPr marL="469900" marR="3449320" lvl="1" indent="-228600">
              <a:lnSpc>
                <a:spcPct val="181800"/>
              </a:lnSpc>
              <a:buAutoNum type="alphaLcParenR"/>
              <a:tabLst>
                <a:tab pos="469900" algn="l"/>
              </a:tabLst>
            </a:pPr>
            <a:r>
              <a:rPr sz="1100" spc="-5" dirty="0">
                <a:latin typeface="Trebuchet MS"/>
                <a:cs typeface="Trebuchet MS"/>
              </a:rPr>
              <a:t>Suprasellar</a:t>
            </a:r>
            <a:r>
              <a:rPr sz="1100" spc="-50" dirty="0">
                <a:latin typeface="Trebuchet MS"/>
                <a:cs typeface="Trebuchet MS"/>
              </a:rPr>
              <a:t> </a:t>
            </a:r>
            <a:r>
              <a:rPr sz="1100" dirty="0">
                <a:latin typeface="Trebuchet MS"/>
                <a:cs typeface="Trebuchet MS"/>
              </a:rPr>
              <a:t>meningioma  Ans :</a:t>
            </a:r>
            <a:r>
              <a:rPr sz="1100" spc="315" dirty="0">
                <a:latin typeface="Trebuchet MS"/>
                <a:cs typeface="Trebuchet MS"/>
              </a:rPr>
              <a:t> </a:t>
            </a:r>
            <a:r>
              <a:rPr sz="1100" spc="-5" dirty="0">
                <a:latin typeface="Trebuchet MS"/>
                <a:cs typeface="Trebuchet MS"/>
              </a:rPr>
              <a:t>(c)</a:t>
            </a:r>
            <a:endParaRPr sz="1100">
              <a:latin typeface="Trebuchet MS"/>
              <a:cs typeface="Trebuchet MS"/>
            </a:endParaRPr>
          </a:p>
          <a:p>
            <a:pPr marL="241300" marR="1290955" indent="-228600">
              <a:lnSpc>
                <a:spcPts val="2400"/>
              </a:lnSpc>
              <a:spcBef>
                <a:spcPts val="160"/>
              </a:spcBef>
              <a:buAutoNum type="arabicPeriod" startAt="14"/>
              <a:tabLst>
                <a:tab pos="241300" algn="l"/>
              </a:tabLst>
            </a:pPr>
            <a:r>
              <a:rPr sz="1100" dirty="0">
                <a:latin typeface="Trebuchet MS"/>
                <a:cs typeface="Trebuchet MS"/>
              </a:rPr>
              <a:t>The doubling time is slowest for which malignant long</a:t>
            </a:r>
            <a:r>
              <a:rPr sz="1100" spc="-100" dirty="0">
                <a:latin typeface="Trebuchet MS"/>
                <a:cs typeface="Trebuchet MS"/>
              </a:rPr>
              <a:t> </a:t>
            </a:r>
            <a:r>
              <a:rPr sz="1100" dirty="0">
                <a:latin typeface="Trebuchet MS"/>
                <a:cs typeface="Trebuchet MS"/>
              </a:rPr>
              <a:t>tumour  (Doubling time – time requested to double its</a:t>
            </a:r>
            <a:r>
              <a:rPr sz="1100" spc="-30" dirty="0">
                <a:latin typeface="Trebuchet MS"/>
                <a:cs typeface="Trebuchet MS"/>
              </a:rPr>
              <a:t> </a:t>
            </a:r>
            <a:r>
              <a:rPr sz="1100" spc="-5" dirty="0">
                <a:latin typeface="Trebuchet MS"/>
                <a:cs typeface="Trebuchet MS"/>
              </a:rPr>
              <a:t>volume)</a:t>
            </a:r>
            <a:endParaRPr sz="1100">
              <a:latin typeface="Trebuchet MS"/>
              <a:cs typeface="Trebuchet MS"/>
            </a:endParaRPr>
          </a:p>
          <a:p>
            <a:pPr marL="469900" lvl="1" indent="-228600">
              <a:lnSpc>
                <a:spcPct val="100000"/>
              </a:lnSpc>
              <a:spcBef>
                <a:spcPts val="819"/>
              </a:spcBef>
              <a:buAutoNum type="alphaLcParenR"/>
              <a:tabLst>
                <a:tab pos="469900" algn="l"/>
              </a:tabLst>
            </a:pPr>
            <a:r>
              <a:rPr sz="1100" dirty="0">
                <a:latin typeface="Trebuchet MS"/>
                <a:cs typeface="Trebuchet MS"/>
              </a:rPr>
              <a:t>Small cell cancer of</a:t>
            </a:r>
            <a:r>
              <a:rPr sz="1100" spc="-5" dirty="0">
                <a:latin typeface="Trebuchet MS"/>
                <a:cs typeface="Trebuchet MS"/>
              </a:rPr>
              <a:t> </a:t>
            </a:r>
            <a:r>
              <a:rPr sz="1100" dirty="0">
                <a:latin typeface="Trebuchet MS"/>
                <a:cs typeface="Trebuchet MS"/>
              </a:rPr>
              <a:t>lung</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Adenocarcinoma</a:t>
            </a:r>
            <a:r>
              <a:rPr sz="1100" spc="-5" dirty="0">
                <a:latin typeface="Trebuchet MS"/>
                <a:cs typeface="Trebuchet MS"/>
              </a:rPr>
              <a:t> </a:t>
            </a:r>
            <a:r>
              <a:rPr sz="1100" dirty="0">
                <a:latin typeface="Trebuchet MS"/>
                <a:cs typeface="Trebuchet MS"/>
              </a:rPr>
              <a:t>lung</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Squamous cell ca of</a:t>
            </a:r>
            <a:r>
              <a:rPr sz="1100" spc="-10" dirty="0">
                <a:latin typeface="Trebuchet MS"/>
                <a:cs typeface="Trebuchet MS"/>
              </a:rPr>
              <a:t> </a:t>
            </a:r>
            <a:r>
              <a:rPr sz="1100" dirty="0">
                <a:latin typeface="Trebuchet MS"/>
                <a:cs typeface="Trebuchet MS"/>
              </a:rPr>
              <a:t>lung</a:t>
            </a:r>
            <a:endParaRPr sz="1100">
              <a:latin typeface="Trebuchet MS"/>
              <a:cs typeface="Trebuchet MS"/>
            </a:endParaRPr>
          </a:p>
          <a:p>
            <a:pPr marL="469900" marR="3180715" lvl="1" indent="-228600">
              <a:lnSpc>
                <a:spcPts val="2400"/>
              </a:lnSpc>
              <a:spcBef>
                <a:spcPts val="160"/>
              </a:spcBef>
              <a:buAutoNum type="alphaLcParenR"/>
              <a:tabLst>
                <a:tab pos="469900" algn="l"/>
              </a:tabLst>
            </a:pPr>
            <a:r>
              <a:rPr sz="1100" spc="-5" dirty="0">
                <a:latin typeface="Trebuchet MS"/>
                <a:cs typeface="Trebuchet MS"/>
              </a:rPr>
              <a:t>Bnoncho alveolar carcinoma  </a:t>
            </a:r>
            <a:r>
              <a:rPr sz="1100" dirty="0">
                <a:latin typeface="Trebuchet MS"/>
                <a:cs typeface="Trebuchet MS"/>
              </a:rPr>
              <a:t>Ans :</a:t>
            </a:r>
            <a:r>
              <a:rPr sz="1100" spc="320"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819"/>
              </a:spcBef>
              <a:buAutoNum type="arabicPeriod" startAt="14"/>
              <a:tabLst>
                <a:tab pos="241300" algn="l"/>
              </a:tabLst>
            </a:pPr>
            <a:r>
              <a:rPr sz="1100" dirty="0">
                <a:latin typeface="Trebuchet MS"/>
                <a:cs typeface="Trebuchet MS"/>
              </a:rPr>
              <a:t>Which of the following statement is most correct about pulmonary</a:t>
            </a:r>
            <a:r>
              <a:rPr sz="1100" spc="-35" dirty="0">
                <a:latin typeface="Trebuchet MS"/>
                <a:cs typeface="Trebuchet MS"/>
              </a:rPr>
              <a:t> </a:t>
            </a:r>
            <a:r>
              <a:rPr sz="1100" spc="-5" dirty="0">
                <a:latin typeface="Trebuchet MS"/>
                <a:cs typeface="Trebuchet MS"/>
              </a:rPr>
              <a:t>hila?</a:t>
            </a:r>
            <a:endParaRPr sz="1100">
              <a:latin typeface="Trebuchet MS"/>
              <a:cs typeface="Trebuchet MS"/>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113</a:t>
            </a:fld>
            <a:endParaRPr dirty="0"/>
          </a:p>
        </p:txBody>
      </p:sp>
      <p:sp>
        <p:nvSpPr>
          <p:cNvPr id="2" name="object 2"/>
          <p:cNvSpPr txBox="1"/>
          <p:nvPr/>
        </p:nvSpPr>
        <p:spPr>
          <a:xfrm>
            <a:off x="939800" y="889000"/>
            <a:ext cx="4937760" cy="8651240"/>
          </a:xfrm>
          <a:prstGeom prst="rect">
            <a:avLst/>
          </a:prstGeom>
        </p:spPr>
        <p:txBody>
          <a:bodyPr vert="horz" wrap="square" lIns="0" tIns="12700" rIns="0" bIns="0" rtlCol="0">
            <a:spAutoFit/>
          </a:bodyPr>
          <a:lstStyle/>
          <a:p>
            <a:pPr marL="469900" indent="-228600">
              <a:lnSpc>
                <a:spcPct val="100000"/>
              </a:lnSpc>
              <a:spcBef>
                <a:spcPts val="100"/>
              </a:spcBef>
              <a:buAutoNum type="alphaLcParenR"/>
              <a:tabLst>
                <a:tab pos="469900" algn="l"/>
              </a:tabLst>
            </a:pPr>
            <a:r>
              <a:rPr sz="1100" spc="-5" dirty="0">
                <a:latin typeface="Trebuchet MS"/>
                <a:cs typeface="Trebuchet MS"/>
              </a:rPr>
              <a:t>Left </a:t>
            </a:r>
            <a:r>
              <a:rPr sz="1100" dirty="0">
                <a:latin typeface="Trebuchet MS"/>
                <a:cs typeface="Trebuchet MS"/>
              </a:rPr>
              <a:t>pulmonary hilum is of way of lower </a:t>
            </a:r>
            <a:r>
              <a:rPr sz="1100" spc="-5" dirty="0">
                <a:latin typeface="Trebuchet MS"/>
                <a:cs typeface="Trebuchet MS"/>
              </a:rPr>
              <a:t>level </a:t>
            </a:r>
            <a:r>
              <a:rPr sz="1100" dirty="0">
                <a:latin typeface="Trebuchet MS"/>
                <a:cs typeface="Trebuchet MS"/>
              </a:rPr>
              <a:t>than</a:t>
            </a:r>
            <a:r>
              <a:rPr sz="1100" spc="-15" dirty="0">
                <a:latin typeface="Trebuchet MS"/>
                <a:cs typeface="Trebuchet MS"/>
              </a:rPr>
              <a:t> </a:t>
            </a:r>
            <a:r>
              <a:rPr sz="1100" dirty="0">
                <a:latin typeface="Trebuchet MS"/>
                <a:cs typeface="Trebuchet MS"/>
              </a:rPr>
              <a:t>right.</a:t>
            </a:r>
            <a:endParaRPr sz="1100">
              <a:latin typeface="Trebuchet MS"/>
              <a:cs typeface="Trebuchet MS"/>
            </a:endParaRPr>
          </a:p>
          <a:p>
            <a:pPr marL="469900" indent="-228600">
              <a:lnSpc>
                <a:spcPct val="100000"/>
              </a:lnSpc>
              <a:spcBef>
                <a:spcPts val="980"/>
              </a:spcBef>
              <a:buAutoNum type="alphaLcParenR"/>
              <a:tabLst>
                <a:tab pos="469900" algn="l"/>
              </a:tabLst>
            </a:pPr>
            <a:r>
              <a:rPr sz="1100" dirty="0">
                <a:latin typeface="Trebuchet MS"/>
                <a:cs typeface="Trebuchet MS"/>
              </a:rPr>
              <a:t>Right hilum is of same </a:t>
            </a:r>
            <a:r>
              <a:rPr sz="1100" spc="-5" dirty="0">
                <a:latin typeface="Trebuchet MS"/>
                <a:cs typeface="Trebuchet MS"/>
              </a:rPr>
              <a:t>level </a:t>
            </a:r>
            <a:r>
              <a:rPr sz="1100" dirty="0">
                <a:latin typeface="Trebuchet MS"/>
                <a:cs typeface="Trebuchet MS"/>
              </a:rPr>
              <a:t>or at higher </a:t>
            </a:r>
            <a:r>
              <a:rPr sz="1100" spc="-5" dirty="0">
                <a:latin typeface="Trebuchet MS"/>
                <a:cs typeface="Trebuchet MS"/>
              </a:rPr>
              <a:t>level </a:t>
            </a:r>
            <a:r>
              <a:rPr sz="1100" dirty="0">
                <a:latin typeface="Trebuchet MS"/>
                <a:cs typeface="Trebuchet MS"/>
              </a:rPr>
              <a:t>than</a:t>
            </a:r>
            <a:r>
              <a:rPr sz="1100" spc="-50" dirty="0">
                <a:latin typeface="Trebuchet MS"/>
                <a:cs typeface="Trebuchet MS"/>
              </a:rPr>
              <a:t> </a:t>
            </a:r>
            <a:r>
              <a:rPr sz="1100" dirty="0">
                <a:latin typeface="Trebuchet MS"/>
                <a:cs typeface="Trebuchet MS"/>
              </a:rPr>
              <a:t>left.</a:t>
            </a:r>
            <a:endParaRPr sz="1100">
              <a:latin typeface="Trebuchet MS"/>
              <a:cs typeface="Trebuchet MS"/>
            </a:endParaRPr>
          </a:p>
          <a:p>
            <a:pPr marL="469900" indent="-228600">
              <a:lnSpc>
                <a:spcPct val="100000"/>
              </a:lnSpc>
              <a:spcBef>
                <a:spcPts val="1080"/>
              </a:spcBef>
              <a:buAutoNum type="alphaLcParenR"/>
              <a:tabLst>
                <a:tab pos="469900" algn="l"/>
              </a:tabLst>
            </a:pPr>
            <a:r>
              <a:rPr sz="1100" spc="-5" dirty="0">
                <a:latin typeface="Trebuchet MS"/>
                <a:cs typeface="Trebuchet MS"/>
              </a:rPr>
              <a:t>Left </a:t>
            </a:r>
            <a:r>
              <a:rPr sz="1100" dirty="0">
                <a:latin typeface="Trebuchet MS"/>
                <a:cs typeface="Trebuchet MS"/>
              </a:rPr>
              <a:t>hilum is at same </a:t>
            </a:r>
            <a:r>
              <a:rPr sz="1100" spc="-5" dirty="0">
                <a:latin typeface="Trebuchet MS"/>
                <a:cs typeface="Trebuchet MS"/>
              </a:rPr>
              <a:t>level </a:t>
            </a:r>
            <a:r>
              <a:rPr sz="1100" dirty="0">
                <a:latin typeface="Trebuchet MS"/>
                <a:cs typeface="Trebuchet MS"/>
              </a:rPr>
              <a:t>or at higher </a:t>
            </a:r>
            <a:r>
              <a:rPr sz="1100" spc="-5" dirty="0">
                <a:latin typeface="Trebuchet MS"/>
                <a:cs typeface="Trebuchet MS"/>
              </a:rPr>
              <a:t>level </a:t>
            </a:r>
            <a:r>
              <a:rPr sz="1100" dirty="0">
                <a:latin typeface="Trebuchet MS"/>
                <a:cs typeface="Trebuchet MS"/>
              </a:rPr>
              <a:t>than</a:t>
            </a:r>
            <a:r>
              <a:rPr sz="1100" spc="-30" dirty="0">
                <a:latin typeface="Trebuchet MS"/>
                <a:cs typeface="Trebuchet MS"/>
              </a:rPr>
              <a:t> </a:t>
            </a:r>
            <a:r>
              <a:rPr sz="1100" dirty="0">
                <a:latin typeface="Trebuchet MS"/>
                <a:cs typeface="Trebuchet MS"/>
              </a:rPr>
              <a:t>right.</a:t>
            </a:r>
            <a:endParaRPr sz="1100">
              <a:latin typeface="Trebuchet MS"/>
              <a:cs typeface="Trebuchet MS"/>
            </a:endParaRPr>
          </a:p>
          <a:p>
            <a:pPr marL="469900" marR="2775585" indent="-228600">
              <a:lnSpc>
                <a:spcPct val="181800"/>
              </a:lnSpc>
              <a:buAutoNum type="alphaLcParenR"/>
              <a:tabLst>
                <a:tab pos="469900" algn="l"/>
              </a:tabLst>
            </a:pPr>
            <a:r>
              <a:rPr sz="1100" dirty="0">
                <a:latin typeface="Trebuchet MS"/>
                <a:cs typeface="Trebuchet MS"/>
              </a:rPr>
              <a:t>Both </a:t>
            </a:r>
            <a:r>
              <a:rPr sz="1100" spc="-5" dirty="0">
                <a:latin typeface="Trebuchet MS"/>
                <a:cs typeface="Trebuchet MS"/>
              </a:rPr>
              <a:t>hila </a:t>
            </a:r>
            <a:r>
              <a:rPr sz="1100" dirty="0">
                <a:latin typeface="Trebuchet MS"/>
                <a:cs typeface="Trebuchet MS"/>
              </a:rPr>
              <a:t>are of </a:t>
            </a:r>
            <a:r>
              <a:rPr sz="1100" spc="-5" dirty="0">
                <a:latin typeface="Trebuchet MS"/>
                <a:cs typeface="Trebuchet MS"/>
              </a:rPr>
              <a:t>same</a:t>
            </a:r>
            <a:r>
              <a:rPr sz="1100" spc="-70" dirty="0">
                <a:latin typeface="Trebuchet MS"/>
                <a:cs typeface="Trebuchet MS"/>
              </a:rPr>
              <a:t> </a:t>
            </a:r>
            <a:r>
              <a:rPr sz="1100" dirty="0">
                <a:latin typeface="Trebuchet MS"/>
                <a:cs typeface="Trebuchet MS"/>
              </a:rPr>
              <a:t>level  Ans :</a:t>
            </a:r>
            <a:r>
              <a:rPr sz="1100" spc="32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19"/>
              <a:tabLst>
                <a:tab pos="241300" algn="l"/>
              </a:tabLst>
            </a:pPr>
            <a:r>
              <a:rPr sz="1100" dirty="0">
                <a:latin typeface="Trebuchet MS"/>
                <a:cs typeface="Trebuchet MS"/>
              </a:rPr>
              <a:t>Atoll sign or </a:t>
            </a:r>
            <a:r>
              <a:rPr sz="1100" spc="-5" dirty="0">
                <a:latin typeface="Trebuchet MS"/>
                <a:cs typeface="Trebuchet MS"/>
              </a:rPr>
              <a:t>reverse </a:t>
            </a:r>
            <a:r>
              <a:rPr sz="1100" dirty="0">
                <a:latin typeface="Trebuchet MS"/>
                <a:cs typeface="Trebuchet MS"/>
              </a:rPr>
              <a:t>halo sign in HRCT </a:t>
            </a:r>
            <a:r>
              <a:rPr sz="1100" spc="-5" dirty="0">
                <a:latin typeface="Trebuchet MS"/>
                <a:cs typeface="Trebuchet MS"/>
              </a:rPr>
              <a:t>thorax </a:t>
            </a:r>
            <a:r>
              <a:rPr sz="1100" dirty="0">
                <a:latin typeface="Trebuchet MS"/>
                <a:cs typeface="Trebuchet MS"/>
              </a:rPr>
              <a:t>found in</a:t>
            </a:r>
            <a:r>
              <a:rPr sz="1100" spc="-2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10" dirty="0">
                <a:latin typeface="Trebuchet MS"/>
                <a:cs typeface="Trebuchet MS"/>
              </a:rPr>
              <a:t>Wegener</a:t>
            </a:r>
            <a:r>
              <a:rPr sz="1100" spc="-5" dirty="0">
                <a:latin typeface="Trebuchet MS"/>
                <a:cs typeface="Trebuchet MS"/>
              </a:rPr>
              <a:t> granulomatosis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Cryptogenic organizing pneumonia</a:t>
            </a:r>
            <a:r>
              <a:rPr sz="1100" spc="-15" dirty="0">
                <a:latin typeface="Trebuchet MS"/>
                <a:cs typeface="Trebuchet MS"/>
              </a:rPr>
              <a:t> </a:t>
            </a:r>
            <a:r>
              <a:rPr sz="1100" spc="-5" dirty="0">
                <a:latin typeface="Trebuchet MS"/>
                <a:cs typeface="Trebuchet MS"/>
              </a:rPr>
              <a:t>(COP)</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Allergic bronchopulmonary</a:t>
            </a:r>
            <a:r>
              <a:rPr sz="1100" spc="-5" dirty="0">
                <a:latin typeface="Trebuchet MS"/>
                <a:cs typeface="Trebuchet MS"/>
              </a:rPr>
              <a:t> aspergillosis</a:t>
            </a:r>
            <a:endParaRPr sz="1100">
              <a:latin typeface="Trebuchet MS"/>
              <a:cs typeface="Trebuchet MS"/>
            </a:endParaRPr>
          </a:p>
          <a:p>
            <a:pPr marL="469900" marR="2686050" lvl="1" indent="-228600">
              <a:lnSpc>
                <a:spcPct val="181800"/>
              </a:lnSpc>
              <a:buAutoNum type="alphaLcParenR"/>
              <a:tabLst>
                <a:tab pos="469900" algn="l"/>
              </a:tabLst>
            </a:pPr>
            <a:r>
              <a:rPr sz="1100" spc="-5" dirty="0">
                <a:latin typeface="Trebuchet MS"/>
                <a:cs typeface="Trebuchet MS"/>
              </a:rPr>
              <a:t>Usual interstitial pneumonia  </a:t>
            </a:r>
            <a:r>
              <a:rPr sz="1100" dirty="0">
                <a:latin typeface="Trebuchet MS"/>
                <a:cs typeface="Trebuchet MS"/>
              </a:rPr>
              <a:t>Ans :</a:t>
            </a:r>
            <a:r>
              <a:rPr sz="1100" spc="320"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980"/>
              </a:spcBef>
              <a:buAutoNum type="arabicPeriod" startAt="19"/>
              <a:tabLst>
                <a:tab pos="241300" algn="l"/>
              </a:tabLst>
            </a:pPr>
            <a:r>
              <a:rPr sz="1100" dirty="0">
                <a:latin typeface="Trebuchet MS"/>
                <a:cs typeface="Trebuchet MS"/>
              </a:rPr>
              <a:t>Which is incorrect about </a:t>
            </a:r>
            <a:r>
              <a:rPr sz="1100" spc="-5" dirty="0">
                <a:latin typeface="Trebuchet MS"/>
                <a:cs typeface="Trebuchet MS"/>
              </a:rPr>
              <a:t>radiographic </a:t>
            </a:r>
            <a:r>
              <a:rPr sz="1100" dirty="0">
                <a:latin typeface="Trebuchet MS"/>
                <a:cs typeface="Trebuchet MS"/>
              </a:rPr>
              <a:t>findings of </a:t>
            </a:r>
            <a:r>
              <a:rPr sz="1100" spc="-5" dirty="0">
                <a:latin typeface="Trebuchet MS"/>
                <a:cs typeface="Trebuchet MS"/>
              </a:rPr>
              <a:t>sweyer </a:t>
            </a:r>
            <a:r>
              <a:rPr sz="1100" dirty="0">
                <a:latin typeface="Trebuchet MS"/>
                <a:cs typeface="Trebuchet MS"/>
              </a:rPr>
              <a:t>– </a:t>
            </a:r>
            <a:r>
              <a:rPr sz="1100" spc="-5" dirty="0">
                <a:latin typeface="Trebuchet MS"/>
                <a:cs typeface="Trebuchet MS"/>
              </a:rPr>
              <a:t>james</a:t>
            </a:r>
            <a:r>
              <a:rPr sz="1100" dirty="0">
                <a:latin typeface="Trebuchet MS"/>
                <a:cs typeface="Trebuchet MS"/>
              </a:rPr>
              <a:t> </a:t>
            </a:r>
            <a:r>
              <a:rPr sz="1100" spc="-5" dirty="0">
                <a:latin typeface="Trebuchet MS"/>
                <a:cs typeface="Trebuchet MS"/>
              </a:rPr>
              <a:t>syndrome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Increased luncency </a:t>
            </a:r>
            <a:r>
              <a:rPr sz="1100" spc="-5" dirty="0">
                <a:latin typeface="Trebuchet MS"/>
                <a:cs typeface="Trebuchet MS"/>
              </a:rPr>
              <a:t>involving </a:t>
            </a:r>
            <a:r>
              <a:rPr sz="1100" dirty="0">
                <a:latin typeface="Trebuchet MS"/>
                <a:cs typeface="Trebuchet MS"/>
              </a:rPr>
              <a:t>all or part of one</a:t>
            </a:r>
            <a:r>
              <a:rPr sz="1100" spc="-10" dirty="0">
                <a:latin typeface="Trebuchet MS"/>
                <a:cs typeface="Trebuchet MS"/>
              </a:rPr>
              <a:t> </a:t>
            </a:r>
            <a:r>
              <a:rPr sz="1100" dirty="0">
                <a:latin typeface="Trebuchet MS"/>
                <a:cs typeface="Trebuchet MS"/>
              </a:rPr>
              <a:t>lung</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The affected </a:t>
            </a:r>
            <a:r>
              <a:rPr sz="1100" spc="-5" dirty="0">
                <a:latin typeface="Trebuchet MS"/>
                <a:cs typeface="Trebuchet MS"/>
              </a:rPr>
              <a:t>area </a:t>
            </a:r>
            <a:r>
              <a:rPr sz="1100" dirty="0">
                <a:latin typeface="Trebuchet MS"/>
                <a:cs typeface="Trebuchet MS"/>
              </a:rPr>
              <a:t>of </a:t>
            </a:r>
            <a:r>
              <a:rPr sz="1100" spc="-5" dirty="0">
                <a:latin typeface="Trebuchet MS"/>
                <a:cs typeface="Trebuchet MS"/>
              </a:rPr>
              <a:t>luscency shows absent peripheral</a:t>
            </a:r>
            <a:r>
              <a:rPr sz="1100" spc="40" dirty="0">
                <a:latin typeface="Trebuchet MS"/>
                <a:cs typeface="Trebuchet MS"/>
              </a:rPr>
              <a:t> </a:t>
            </a:r>
            <a:r>
              <a:rPr sz="1100" spc="-5" dirty="0">
                <a:latin typeface="Trebuchet MS"/>
                <a:cs typeface="Trebuchet MS"/>
              </a:rPr>
              <a:t>vasculature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5" dirty="0">
                <a:latin typeface="Trebuchet MS"/>
                <a:cs typeface="Trebuchet MS"/>
              </a:rPr>
              <a:t>Post </a:t>
            </a:r>
            <a:r>
              <a:rPr sz="1100" dirty="0">
                <a:latin typeface="Trebuchet MS"/>
                <a:cs typeface="Trebuchet MS"/>
              </a:rPr>
              <a:t>expiratory imaging shows air </a:t>
            </a:r>
            <a:r>
              <a:rPr sz="1100" spc="-5" dirty="0">
                <a:latin typeface="Trebuchet MS"/>
                <a:cs typeface="Trebuchet MS"/>
              </a:rPr>
              <a:t>trapping </a:t>
            </a:r>
            <a:r>
              <a:rPr sz="1100" dirty="0">
                <a:latin typeface="Trebuchet MS"/>
                <a:cs typeface="Trebuchet MS"/>
              </a:rPr>
              <a:t>in the affect long /</a:t>
            </a:r>
            <a:r>
              <a:rPr sz="1100" spc="-25" dirty="0">
                <a:latin typeface="Trebuchet MS"/>
                <a:cs typeface="Trebuchet MS"/>
              </a:rPr>
              <a:t> </a:t>
            </a:r>
            <a:r>
              <a:rPr sz="1100" dirty="0">
                <a:latin typeface="Trebuchet MS"/>
                <a:cs typeface="Trebuchet MS"/>
              </a:rPr>
              <a:t>lobe.</a:t>
            </a:r>
            <a:endParaRPr sz="1100">
              <a:latin typeface="Trebuchet MS"/>
              <a:cs typeface="Trebuchet MS"/>
            </a:endParaRPr>
          </a:p>
          <a:p>
            <a:pPr marL="469900" marR="2507615" lvl="1" indent="-228600">
              <a:lnSpc>
                <a:spcPct val="174200"/>
              </a:lnSpc>
              <a:spcBef>
                <a:spcPts val="100"/>
              </a:spcBef>
              <a:buAutoNum type="alphaLcParenR"/>
              <a:tabLst>
                <a:tab pos="469900" algn="l"/>
              </a:tabLst>
            </a:pPr>
            <a:r>
              <a:rPr sz="1100" spc="-5" dirty="0">
                <a:latin typeface="Trebuchet MS"/>
                <a:cs typeface="Trebuchet MS"/>
              </a:rPr>
              <a:t>There </a:t>
            </a:r>
            <a:r>
              <a:rPr sz="1100" dirty="0">
                <a:latin typeface="Trebuchet MS"/>
                <a:cs typeface="Trebuchet MS"/>
              </a:rPr>
              <a:t>may be </a:t>
            </a:r>
            <a:r>
              <a:rPr sz="1100" spc="-5" dirty="0">
                <a:latin typeface="Trebuchet MS"/>
                <a:cs typeface="Trebuchet MS"/>
              </a:rPr>
              <a:t>mediastinal shift  </a:t>
            </a:r>
            <a:r>
              <a:rPr sz="1100" dirty="0">
                <a:latin typeface="Trebuchet MS"/>
                <a:cs typeface="Trebuchet MS"/>
              </a:rPr>
              <a:t>Ans :</a:t>
            </a:r>
            <a:r>
              <a:rPr sz="1100" spc="320"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19"/>
              <a:tabLst>
                <a:tab pos="241300" algn="l"/>
              </a:tabLst>
            </a:pPr>
            <a:r>
              <a:rPr sz="1100" dirty="0">
                <a:latin typeface="Trebuchet MS"/>
                <a:cs typeface="Trebuchet MS"/>
              </a:rPr>
              <a:t>Most common location of bronchogenic cyst is</a:t>
            </a:r>
            <a:r>
              <a:rPr sz="1100" spc="-1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Parotracheal</a:t>
            </a:r>
            <a:r>
              <a:rPr sz="1100" spc="-10" dirty="0">
                <a:latin typeface="Trebuchet MS"/>
                <a:cs typeface="Trebuchet MS"/>
              </a:rPr>
              <a:t> </a:t>
            </a:r>
            <a:r>
              <a:rPr sz="1100" dirty="0">
                <a:latin typeface="Trebuchet MS"/>
                <a:cs typeface="Trebuchet MS"/>
              </a:rPr>
              <a:t>region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Adjacent to</a:t>
            </a:r>
            <a:r>
              <a:rPr sz="1100" spc="-5" dirty="0">
                <a:latin typeface="Trebuchet MS"/>
                <a:cs typeface="Trebuchet MS"/>
              </a:rPr>
              <a:t> </a:t>
            </a:r>
            <a:r>
              <a:rPr sz="1100" dirty="0">
                <a:latin typeface="Trebuchet MS"/>
                <a:cs typeface="Trebuchet MS"/>
              </a:rPr>
              <a:t>esophagus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Middle medisatinum </a:t>
            </a:r>
            <a:r>
              <a:rPr sz="1100" dirty="0">
                <a:latin typeface="Trebuchet MS"/>
                <a:cs typeface="Trebuchet MS"/>
              </a:rPr>
              <a:t>near</a:t>
            </a:r>
            <a:r>
              <a:rPr sz="1100" spc="-10" dirty="0">
                <a:latin typeface="Trebuchet MS"/>
                <a:cs typeface="Trebuchet MS"/>
              </a:rPr>
              <a:t> </a:t>
            </a:r>
            <a:r>
              <a:rPr sz="1100" dirty="0">
                <a:latin typeface="Trebuchet MS"/>
                <a:cs typeface="Trebuchet MS"/>
              </a:rPr>
              <a:t>carina</a:t>
            </a:r>
            <a:endParaRPr sz="1100">
              <a:latin typeface="Trebuchet MS"/>
              <a:cs typeface="Trebuchet MS"/>
            </a:endParaRPr>
          </a:p>
          <a:p>
            <a:pPr marL="469900" marR="3075940" lvl="1" indent="-228600">
              <a:lnSpc>
                <a:spcPts val="2400"/>
              </a:lnSpc>
              <a:spcBef>
                <a:spcPts val="160"/>
              </a:spcBef>
              <a:buAutoNum type="alphaLcParenR"/>
              <a:tabLst>
                <a:tab pos="469900" algn="l"/>
              </a:tabLst>
            </a:pPr>
            <a:r>
              <a:rPr sz="1100" spc="-10" dirty="0">
                <a:latin typeface="Trebuchet MS"/>
                <a:cs typeface="Trebuchet MS"/>
              </a:rPr>
              <a:t>Retro </a:t>
            </a:r>
            <a:r>
              <a:rPr sz="1100" spc="-5" dirty="0">
                <a:latin typeface="Trebuchet MS"/>
                <a:cs typeface="Trebuchet MS"/>
              </a:rPr>
              <a:t>cardiac location  </a:t>
            </a:r>
            <a:r>
              <a:rPr sz="1100" dirty="0">
                <a:latin typeface="Trebuchet MS"/>
                <a:cs typeface="Trebuchet MS"/>
              </a:rPr>
              <a:t>Ans :</a:t>
            </a:r>
            <a:r>
              <a:rPr sz="1100" spc="315"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819"/>
              </a:spcBef>
              <a:buAutoNum type="arabicPeriod" startAt="19"/>
              <a:tabLst>
                <a:tab pos="241300" algn="l"/>
              </a:tabLst>
            </a:pPr>
            <a:r>
              <a:rPr sz="1100" dirty="0">
                <a:latin typeface="Trebuchet MS"/>
                <a:cs typeface="Trebuchet MS"/>
              </a:rPr>
              <a:t>Molar tooth sign on axial MRI Brain images is seen in</a:t>
            </a:r>
            <a:r>
              <a:rPr sz="1100" spc="-30"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5" dirty="0">
                <a:latin typeface="Trebuchet MS"/>
                <a:cs typeface="Trebuchet MS"/>
              </a:rPr>
              <a:t>Wilson’s</a:t>
            </a:r>
            <a:r>
              <a:rPr sz="1100" spc="-5" dirty="0">
                <a:latin typeface="Trebuchet MS"/>
                <a:cs typeface="Trebuchet MS"/>
              </a:rPr>
              <a:t> disease</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0" dirty="0">
                <a:latin typeface="Trebuchet MS"/>
                <a:cs typeface="Trebuchet MS"/>
              </a:rPr>
              <a:t>Joubert’s</a:t>
            </a:r>
            <a:r>
              <a:rPr sz="1100" spc="-5" dirty="0">
                <a:latin typeface="Trebuchet MS"/>
                <a:cs typeface="Trebuchet MS"/>
              </a:rPr>
              <a:t> syndrome</a:t>
            </a:r>
            <a:endParaRPr sz="1100">
              <a:latin typeface="Trebuchet MS"/>
              <a:cs typeface="Trebuchet MS"/>
            </a:endParaRPr>
          </a:p>
          <a:p>
            <a:pPr marL="698500" lvl="1" indent="-228600">
              <a:lnSpc>
                <a:spcPct val="100000"/>
              </a:lnSpc>
              <a:spcBef>
                <a:spcPts val="980"/>
              </a:spcBef>
              <a:buAutoNum type="alphaLcParenR"/>
              <a:tabLst>
                <a:tab pos="698500" algn="l"/>
              </a:tabLst>
            </a:pPr>
            <a:r>
              <a:rPr sz="1100" spc="-5" dirty="0">
                <a:latin typeface="Trebuchet MS"/>
                <a:cs typeface="Trebuchet MS"/>
              </a:rPr>
              <a:t>Dandy </a:t>
            </a:r>
            <a:r>
              <a:rPr sz="1100" dirty="0">
                <a:latin typeface="Trebuchet MS"/>
                <a:cs typeface="Trebuchet MS"/>
              </a:rPr>
              <a:t>walker</a:t>
            </a:r>
            <a:r>
              <a:rPr sz="1100" spc="-10" dirty="0">
                <a:latin typeface="Trebuchet MS"/>
                <a:cs typeface="Trebuchet MS"/>
              </a:rPr>
              <a:t> </a:t>
            </a:r>
            <a:r>
              <a:rPr sz="1100" spc="-5" dirty="0">
                <a:latin typeface="Trebuchet MS"/>
                <a:cs typeface="Trebuchet MS"/>
              </a:rPr>
              <a:t>malformation</a:t>
            </a:r>
            <a:endParaRPr sz="1100">
              <a:latin typeface="Trebuchet MS"/>
              <a:cs typeface="Trebuchet MS"/>
            </a:endParaRPr>
          </a:p>
          <a:p>
            <a:pPr marL="698500" marR="1998980" lvl="1" indent="-228600">
              <a:lnSpc>
                <a:spcPct val="181800"/>
              </a:lnSpc>
              <a:buAutoNum type="alphaLcParenR"/>
              <a:tabLst>
                <a:tab pos="698500" algn="l"/>
              </a:tabLst>
            </a:pPr>
            <a:r>
              <a:rPr sz="1100" spc="-5" dirty="0">
                <a:latin typeface="Trebuchet MS"/>
                <a:cs typeface="Trebuchet MS"/>
              </a:rPr>
              <a:t>Arnold chiari malformation </a:t>
            </a:r>
            <a:r>
              <a:rPr sz="1100" dirty="0">
                <a:latin typeface="Trebuchet MS"/>
                <a:cs typeface="Trebuchet MS"/>
              </a:rPr>
              <a:t>– </a:t>
            </a:r>
            <a:r>
              <a:rPr sz="1100" spc="-35" dirty="0">
                <a:latin typeface="Trebuchet MS"/>
                <a:cs typeface="Trebuchet MS"/>
              </a:rPr>
              <a:t>Type </a:t>
            </a:r>
            <a:r>
              <a:rPr sz="1100" spc="-5" dirty="0">
                <a:latin typeface="Trebuchet MS"/>
                <a:cs typeface="Trebuchet MS"/>
              </a:rPr>
              <a:t>II  </a:t>
            </a:r>
            <a:r>
              <a:rPr sz="1100" dirty="0">
                <a:latin typeface="Trebuchet MS"/>
                <a:cs typeface="Trebuchet MS"/>
              </a:rPr>
              <a:t>Ans :</a:t>
            </a:r>
            <a:r>
              <a:rPr sz="1100" spc="320" dirty="0">
                <a:latin typeface="Trebuchet MS"/>
                <a:cs typeface="Trebuchet MS"/>
              </a:rPr>
              <a:t> </a:t>
            </a:r>
            <a:r>
              <a:rPr sz="1100" spc="-5" dirty="0">
                <a:latin typeface="Trebuchet MS"/>
                <a:cs typeface="Trebuchet MS"/>
              </a:rPr>
              <a:t>(b)</a:t>
            </a:r>
            <a:endParaRPr sz="1100">
              <a:latin typeface="Trebuchet MS"/>
              <a:cs typeface="Trebuchet MS"/>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114</a:t>
            </a:fld>
            <a:endParaRPr dirty="0"/>
          </a:p>
        </p:txBody>
      </p:sp>
      <p:sp>
        <p:nvSpPr>
          <p:cNvPr id="2" name="object 2"/>
          <p:cNvSpPr txBox="1"/>
          <p:nvPr/>
        </p:nvSpPr>
        <p:spPr>
          <a:xfrm>
            <a:off x="939800" y="889000"/>
            <a:ext cx="5405755" cy="865124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3"/>
              <a:tabLst>
                <a:tab pos="241300" algn="l"/>
              </a:tabLst>
            </a:pPr>
            <a:r>
              <a:rPr sz="1100" spc="-15" dirty="0">
                <a:latin typeface="Trebuchet MS"/>
                <a:cs typeface="Trebuchet MS"/>
              </a:rPr>
              <a:t>Write </a:t>
            </a:r>
            <a:r>
              <a:rPr sz="1100" dirty="0">
                <a:latin typeface="Trebuchet MS"/>
                <a:cs typeface="Trebuchet MS"/>
              </a:rPr>
              <a:t>cerebellum sign on CT Brain is seen in</a:t>
            </a:r>
            <a:r>
              <a:rPr sz="1100" spc="-20"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980"/>
              </a:spcBef>
              <a:buAutoNum type="alphaLcParenR"/>
              <a:tabLst>
                <a:tab pos="698500" algn="l"/>
              </a:tabLst>
            </a:pPr>
            <a:r>
              <a:rPr sz="1100" dirty="0">
                <a:latin typeface="Trebuchet MS"/>
                <a:cs typeface="Trebuchet MS"/>
              </a:rPr>
              <a:t>Diffuse </a:t>
            </a:r>
            <a:r>
              <a:rPr sz="1100" spc="-5" dirty="0">
                <a:latin typeface="Trebuchet MS"/>
                <a:cs typeface="Trebuchet MS"/>
              </a:rPr>
              <a:t>axonal </a:t>
            </a:r>
            <a:r>
              <a:rPr sz="1100" dirty="0">
                <a:latin typeface="Trebuchet MS"/>
                <a:cs typeface="Trebuchet MS"/>
              </a:rPr>
              <a:t>injury</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Acute </a:t>
            </a:r>
            <a:r>
              <a:rPr sz="1100" spc="-5" dirty="0">
                <a:latin typeface="Trebuchet MS"/>
                <a:cs typeface="Trebuchet MS"/>
              </a:rPr>
              <a:t>cerebellar infarct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Brain death</a:t>
            </a:r>
            <a:endParaRPr sz="1100">
              <a:latin typeface="Trebuchet MS"/>
              <a:cs typeface="Trebuchet MS"/>
            </a:endParaRPr>
          </a:p>
          <a:p>
            <a:pPr marL="698500" marR="2557780" lvl="1" indent="-228600">
              <a:lnSpc>
                <a:spcPct val="181800"/>
              </a:lnSpc>
              <a:buAutoNum type="alphaLcParenR"/>
              <a:tabLst>
                <a:tab pos="698500" algn="l"/>
              </a:tabLst>
            </a:pPr>
            <a:r>
              <a:rPr sz="1100" spc="-15" dirty="0">
                <a:latin typeface="Trebuchet MS"/>
                <a:cs typeface="Trebuchet MS"/>
              </a:rPr>
              <a:t>Post </a:t>
            </a:r>
            <a:r>
              <a:rPr sz="1100" spc="-5" dirty="0">
                <a:latin typeface="Trebuchet MS"/>
                <a:cs typeface="Trebuchet MS"/>
              </a:rPr>
              <a:t>traumatic cerebral ischaemia  </a:t>
            </a:r>
            <a:r>
              <a:rPr sz="1100" dirty="0">
                <a:latin typeface="Trebuchet MS"/>
                <a:cs typeface="Trebuchet MS"/>
              </a:rPr>
              <a:t>Ans :</a:t>
            </a:r>
            <a:r>
              <a:rPr sz="1100" spc="32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980"/>
              </a:spcBef>
              <a:buAutoNum type="arabicPeriod" startAt="23"/>
              <a:tabLst>
                <a:tab pos="241300" algn="l"/>
              </a:tabLst>
            </a:pPr>
            <a:r>
              <a:rPr sz="1100" spc="-10" dirty="0">
                <a:latin typeface="Trebuchet MS"/>
                <a:cs typeface="Trebuchet MS"/>
              </a:rPr>
              <a:t>Prominent </a:t>
            </a:r>
            <a:r>
              <a:rPr sz="1100" dirty="0">
                <a:latin typeface="Trebuchet MS"/>
                <a:cs typeface="Trebuchet MS"/>
              </a:rPr>
              <a:t>&amp; dilated </a:t>
            </a:r>
            <a:r>
              <a:rPr sz="1100" spc="-5" dirty="0">
                <a:latin typeface="Trebuchet MS"/>
                <a:cs typeface="Trebuchet MS"/>
              </a:rPr>
              <a:t>Perivascular </a:t>
            </a:r>
            <a:r>
              <a:rPr sz="1100" dirty="0">
                <a:latin typeface="Trebuchet MS"/>
                <a:cs typeface="Trebuchet MS"/>
              </a:rPr>
              <a:t>spaces on MRI Brain in an HIV patient is </a:t>
            </a:r>
            <a:r>
              <a:rPr sz="1100" spc="-5" dirty="0">
                <a:latin typeface="Trebuchet MS"/>
                <a:cs typeface="Trebuchet MS"/>
              </a:rPr>
              <a:t>seen </a:t>
            </a:r>
            <a:r>
              <a:rPr sz="1100" dirty="0">
                <a:latin typeface="Trebuchet MS"/>
                <a:cs typeface="Trebuchet MS"/>
              </a:rPr>
              <a:t>in</a:t>
            </a:r>
            <a:r>
              <a:rPr sz="1100" spc="-45"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5" dirty="0">
                <a:latin typeface="Trebuchet MS"/>
                <a:cs typeface="Trebuchet MS"/>
              </a:rPr>
              <a:t>Toxoplasmosis</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5" dirty="0">
                <a:latin typeface="Trebuchet MS"/>
                <a:cs typeface="Trebuchet MS"/>
              </a:rPr>
              <a:t>Tuberculoma</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CMV</a:t>
            </a:r>
            <a:endParaRPr sz="1100">
              <a:latin typeface="Trebuchet MS"/>
              <a:cs typeface="Trebuchet MS"/>
            </a:endParaRPr>
          </a:p>
          <a:p>
            <a:pPr marL="698500" marR="3731895" lvl="1" indent="-228600">
              <a:lnSpc>
                <a:spcPct val="174200"/>
              </a:lnSpc>
              <a:spcBef>
                <a:spcPts val="100"/>
              </a:spcBef>
              <a:buAutoNum type="alphaLcParenR"/>
              <a:tabLst>
                <a:tab pos="698500" algn="l"/>
              </a:tabLst>
            </a:pPr>
            <a:r>
              <a:rPr sz="1100" dirty="0">
                <a:latin typeface="Trebuchet MS"/>
                <a:cs typeface="Trebuchet MS"/>
              </a:rPr>
              <a:t>Crypto</a:t>
            </a:r>
            <a:r>
              <a:rPr sz="1100" spc="-70" dirty="0">
                <a:latin typeface="Trebuchet MS"/>
                <a:cs typeface="Trebuchet MS"/>
              </a:rPr>
              <a:t> </a:t>
            </a:r>
            <a:r>
              <a:rPr sz="1100" spc="-5" dirty="0">
                <a:latin typeface="Trebuchet MS"/>
                <a:cs typeface="Trebuchet MS"/>
              </a:rPr>
              <a:t>coccosis  </a:t>
            </a:r>
            <a:r>
              <a:rPr sz="1100" dirty="0">
                <a:latin typeface="Trebuchet MS"/>
                <a:cs typeface="Trebuchet MS"/>
              </a:rPr>
              <a:t>Ans :</a:t>
            </a:r>
            <a:r>
              <a:rPr sz="1100" spc="305"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1080"/>
              </a:spcBef>
              <a:buAutoNum type="arabicPeriod" startAt="23"/>
              <a:tabLst>
                <a:tab pos="241300" algn="l"/>
              </a:tabLst>
            </a:pPr>
            <a:r>
              <a:rPr sz="1100" spc="-20" dirty="0">
                <a:latin typeface="Trebuchet MS"/>
                <a:cs typeface="Trebuchet MS"/>
              </a:rPr>
              <a:t>Lying </a:t>
            </a:r>
            <a:r>
              <a:rPr sz="1100" dirty="0">
                <a:latin typeface="Trebuchet MS"/>
                <a:cs typeface="Trebuchet MS"/>
              </a:rPr>
              <a:t>down adrenal sign on antenatal USG is seen in –</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Medullary sponge</a:t>
            </a:r>
            <a:r>
              <a:rPr sz="1100" spc="-5" dirty="0">
                <a:latin typeface="Trebuchet MS"/>
                <a:cs typeface="Trebuchet MS"/>
              </a:rPr>
              <a:t> </a:t>
            </a:r>
            <a:r>
              <a:rPr sz="1100" dirty="0">
                <a:latin typeface="Trebuchet MS"/>
                <a:cs typeface="Trebuchet MS"/>
              </a:rPr>
              <a:t>kidney</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Autosomal </a:t>
            </a:r>
            <a:r>
              <a:rPr sz="1100" spc="-5" dirty="0">
                <a:latin typeface="Trebuchet MS"/>
                <a:cs typeface="Trebuchet MS"/>
              </a:rPr>
              <a:t>recessive polycystic kidney</a:t>
            </a:r>
            <a:r>
              <a:rPr sz="1100" spc="5" dirty="0">
                <a:latin typeface="Trebuchet MS"/>
                <a:cs typeface="Trebuchet MS"/>
              </a:rPr>
              <a:t> </a:t>
            </a:r>
            <a:r>
              <a:rPr sz="1100" spc="-5" dirty="0">
                <a:latin typeface="Trebuchet MS"/>
                <a:cs typeface="Trebuchet MS"/>
              </a:rPr>
              <a:t>disease</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0" dirty="0">
                <a:latin typeface="Trebuchet MS"/>
                <a:cs typeface="Trebuchet MS"/>
              </a:rPr>
              <a:t>Renal</a:t>
            </a:r>
            <a:r>
              <a:rPr sz="1100" spc="-5" dirty="0">
                <a:latin typeface="Trebuchet MS"/>
                <a:cs typeface="Trebuchet MS"/>
              </a:rPr>
              <a:t> </a:t>
            </a:r>
            <a:r>
              <a:rPr sz="1100" dirty="0">
                <a:latin typeface="Trebuchet MS"/>
                <a:cs typeface="Trebuchet MS"/>
              </a:rPr>
              <a:t>agensis</a:t>
            </a:r>
            <a:endParaRPr sz="1100">
              <a:latin typeface="Trebuchet MS"/>
              <a:cs typeface="Trebuchet MS"/>
            </a:endParaRPr>
          </a:p>
          <a:p>
            <a:pPr marL="698500" marR="3568700" lvl="1" indent="-228600">
              <a:lnSpc>
                <a:spcPts val="2400"/>
              </a:lnSpc>
              <a:spcBef>
                <a:spcPts val="160"/>
              </a:spcBef>
              <a:buAutoNum type="alphaLcParenR"/>
              <a:tabLst>
                <a:tab pos="698500" algn="l"/>
              </a:tabLst>
            </a:pPr>
            <a:r>
              <a:rPr sz="1100" spc="-5" dirty="0">
                <a:latin typeface="Trebuchet MS"/>
                <a:cs typeface="Trebuchet MS"/>
              </a:rPr>
              <a:t>Horse shoe</a:t>
            </a:r>
            <a:r>
              <a:rPr sz="1100" spc="-85" dirty="0">
                <a:latin typeface="Trebuchet MS"/>
                <a:cs typeface="Trebuchet MS"/>
              </a:rPr>
              <a:t> </a:t>
            </a:r>
            <a:r>
              <a:rPr sz="1100" spc="-5" dirty="0">
                <a:latin typeface="Trebuchet MS"/>
                <a:cs typeface="Trebuchet MS"/>
              </a:rPr>
              <a:t>kidney  </a:t>
            </a:r>
            <a:r>
              <a:rPr sz="1100" dirty="0">
                <a:latin typeface="Trebuchet MS"/>
                <a:cs typeface="Trebuchet MS"/>
              </a:rPr>
              <a:t>Ans :</a:t>
            </a:r>
            <a:r>
              <a:rPr sz="1100" spc="31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819"/>
              </a:spcBef>
              <a:buAutoNum type="arabicPeriod" startAt="23"/>
              <a:tabLst>
                <a:tab pos="241300" algn="l"/>
              </a:tabLst>
            </a:pPr>
            <a:r>
              <a:rPr sz="1100" dirty="0">
                <a:latin typeface="Trebuchet MS"/>
                <a:cs typeface="Trebuchet MS"/>
              </a:rPr>
              <a:t>Hockey stick sign on MRI Brain is seen in</a:t>
            </a:r>
            <a:r>
              <a:rPr sz="1100" spc="-15"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0" dirty="0">
                <a:latin typeface="Trebuchet MS"/>
                <a:cs typeface="Trebuchet MS"/>
              </a:rPr>
              <a:t>Alzheimer’s</a:t>
            </a:r>
            <a:r>
              <a:rPr sz="1100" spc="-5" dirty="0">
                <a:latin typeface="Trebuchet MS"/>
                <a:cs typeface="Trebuchet MS"/>
              </a:rPr>
              <a:t> disease</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5" dirty="0">
                <a:latin typeface="Trebuchet MS"/>
                <a:cs typeface="Trebuchet MS"/>
              </a:rPr>
              <a:t>Bing’s </a:t>
            </a:r>
            <a:r>
              <a:rPr sz="1100" dirty="0">
                <a:latin typeface="Trebuchet MS"/>
                <a:cs typeface="Trebuchet MS"/>
              </a:rPr>
              <a:t>winger</a:t>
            </a:r>
            <a:r>
              <a:rPr sz="1100" spc="10" dirty="0">
                <a:latin typeface="Trebuchet MS"/>
                <a:cs typeface="Trebuchet MS"/>
              </a:rPr>
              <a:t> </a:t>
            </a:r>
            <a:r>
              <a:rPr sz="1100" dirty="0">
                <a:latin typeface="Trebuchet MS"/>
                <a:cs typeface="Trebuchet MS"/>
              </a:rPr>
              <a:t>disease</a:t>
            </a:r>
            <a:endParaRPr sz="1100">
              <a:latin typeface="Trebuchet MS"/>
              <a:cs typeface="Trebuchet MS"/>
            </a:endParaRPr>
          </a:p>
          <a:p>
            <a:pPr marL="698500" lvl="1" indent="-228600">
              <a:lnSpc>
                <a:spcPct val="100000"/>
              </a:lnSpc>
              <a:spcBef>
                <a:spcPts val="980"/>
              </a:spcBef>
              <a:buAutoNum type="alphaLcParenR"/>
              <a:tabLst>
                <a:tab pos="698500" algn="l"/>
              </a:tabLst>
            </a:pPr>
            <a:r>
              <a:rPr sz="1100" spc="-5" dirty="0">
                <a:latin typeface="Trebuchet MS"/>
                <a:cs typeface="Trebuchet MS"/>
              </a:rPr>
              <a:t>Creutzfeld </a:t>
            </a:r>
            <a:r>
              <a:rPr sz="1100" dirty="0">
                <a:latin typeface="Trebuchet MS"/>
                <a:cs typeface="Trebuchet MS"/>
              </a:rPr>
              <a:t>Jacob </a:t>
            </a:r>
            <a:r>
              <a:rPr sz="1100" spc="-5" dirty="0">
                <a:latin typeface="Trebuchet MS"/>
                <a:cs typeface="Trebuchet MS"/>
              </a:rPr>
              <a:t>disease</a:t>
            </a:r>
            <a:endParaRPr sz="1100">
              <a:latin typeface="Trebuchet MS"/>
              <a:cs typeface="Trebuchet MS"/>
            </a:endParaRPr>
          </a:p>
          <a:p>
            <a:pPr marL="698500" marR="3131185" lvl="1" indent="-228600">
              <a:lnSpc>
                <a:spcPct val="181800"/>
              </a:lnSpc>
              <a:buAutoNum type="alphaLcParenR"/>
              <a:tabLst>
                <a:tab pos="698500" algn="l"/>
              </a:tabLst>
            </a:pPr>
            <a:r>
              <a:rPr sz="1100" spc="-10" dirty="0">
                <a:latin typeface="Trebuchet MS"/>
                <a:cs typeface="Trebuchet MS"/>
              </a:rPr>
              <a:t>Rassmusen’s</a:t>
            </a:r>
            <a:r>
              <a:rPr sz="1100" spc="-70" dirty="0">
                <a:latin typeface="Trebuchet MS"/>
                <a:cs typeface="Trebuchet MS"/>
              </a:rPr>
              <a:t> </a:t>
            </a:r>
            <a:r>
              <a:rPr sz="1100" dirty="0">
                <a:latin typeface="Trebuchet MS"/>
                <a:cs typeface="Trebuchet MS"/>
              </a:rPr>
              <a:t>encephalitis  Ans :</a:t>
            </a:r>
            <a:r>
              <a:rPr sz="1100" spc="32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23"/>
              <a:tabLst>
                <a:tab pos="241300" algn="l"/>
              </a:tabLst>
            </a:pPr>
            <a:r>
              <a:rPr sz="1100" spc="-5" dirty="0">
                <a:latin typeface="Trebuchet MS"/>
                <a:cs typeface="Trebuchet MS"/>
              </a:rPr>
              <a:t>Keyhole </a:t>
            </a:r>
            <a:r>
              <a:rPr sz="1100" dirty="0">
                <a:latin typeface="Trebuchet MS"/>
                <a:cs typeface="Trebuchet MS"/>
              </a:rPr>
              <a:t>sign on ANC USG is seen in</a:t>
            </a:r>
            <a:r>
              <a:rPr sz="1100" spc="-75"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10" dirty="0">
                <a:latin typeface="Trebuchet MS"/>
                <a:cs typeface="Trebuchet MS"/>
              </a:rPr>
              <a:t>Posterior </a:t>
            </a:r>
            <a:r>
              <a:rPr sz="1100" dirty="0">
                <a:latin typeface="Trebuchet MS"/>
                <a:cs typeface="Trebuchet MS"/>
              </a:rPr>
              <a:t>urethral</a:t>
            </a:r>
            <a:r>
              <a:rPr sz="1100" spc="5" dirty="0">
                <a:latin typeface="Trebuchet MS"/>
                <a:cs typeface="Trebuchet MS"/>
              </a:rPr>
              <a:t> </a:t>
            </a:r>
            <a:r>
              <a:rPr sz="1100" spc="-5" dirty="0">
                <a:latin typeface="Trebuchet MS"/>
                <a:cs typeface="Trebuchet MS"/>
              </a:rPr>
              <a:t>valves</a:t>
            </a:r>
            <a:endParaRPr sz="1100">
              <a:latin typeface="Trebuchet MS"/>
              <a:cs typeface="Trebuchet MS"/>
            </a:endParaRPr>
          </a:p>
          <a:p>
            <a:pPr marL="698500" lvl="1" indent="-228600">
              <a:lnSpc>
                <a:spcPct val="100000"/>
              </a:lnSpc>
              <a:spcBef>
                <a:spcPts val="980"/>
              </a:spcBef>
              <a:buAutoNum type="alphaLcParenR"/>
              <a:tabLst>
                <a:tab pos="698500" algn="l"/>
              </a:tabLst>
            </a:pPr>
            <a:r>
              <a:rPr sz="1100" spc="-5" dirty="0">
                <a:latin typeface="Trebuchet MS"/>
                <a:cs typeface="Trebuchet MS"/>
              </a:rPr>
              <a:t>Multicystic dysplastic</a:t>
            </a:r>
            <a:r>
              <a:rPr sz="1100" spc="-10" dirty="0">
                <a:latin typeface="Trebuchet MS"/>
                <a:cs typeface="Trebuchet MS"/>
              </a:rPr>
              <a:t> </a:t>
            </a:r>
            <a:r>
              <a:rPr sz="1100" spc="-5" dirty="0">
                <a:latin typeface="Trebuchet MS"/>
                <a:cs typeface="Trebuchet MS"/>
              </a:rPr>
              <a:t>kidney</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Hutch</a:t>
            </a:r>
            <a:r>
              <a:rPr sz="1100" spc="-10" dirty="0">
                <a:latin typeface="Trebuchet MS"/>
                <a:cs typeface="Trebuchet MS"/>
              </a:rPr>
              <a:t> </a:t>
            </a:r>
            <a:r>
              <a:rPr sz="1100" spc="-5" dirty="0">
                <a:latin typeface="Trebuchet MS"/>
                <a:cs typeface="Trebuchet MS"/>
              </a:rPr>
              <a:t>diverticulum</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Horse shoe</a:t>
            </a:r>
            <a:r>
              <a:rPr sz="1100" spc="-10" dirty="0">
                <a:latin typeface="Trebuchet MS"/>
                <a:cs typeface="Trebuchet MS"/>
              </a:rPr>
              <a:t> </a:t>
            </a:r>
            <a:r>
              <a:rPr sz="1100" spc="-5" dirty="0">
                <a:latin typeface="Trebuchet MS"/>
                <a:cs typeface="Trebuchet MS"/>
              </a:rPr>
              <a:t>kidney</a:t>
            </a:r>
            <a:endParaRPr sz="1100">
              <a:latin typeface="Trebuchet MS"/>
              <a:cs typeface="Trebuchet MS"/>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115</a:t>
            </a:fld>
            <a:endParaRPr dirty="0"/>
          </a:p>
        </p:txBody>
      </p:sp>
      <p:sp>
        <p:nvSpPr>
          <p:cNvPr id="2" name="object 2"/>
          <p:cNvSpPr txBox="1"/>
          <p:nvPr/>
        </p:nvSpPr>
        <p:spPr>
          <a:xfrm>
            <a:off x="939800" y="889000"/>
            <a:ext cx="3637279" cy="1996439"/>
          </a:xfrm>
          <a:prstGeom prst="rect">
            <a:avLst/>
          </a:prstGeom>
        </p:spPr>
        <p:txBody>
          <a:bodyPr vert="horz" wrap="square" lIns="0" tIns="12700" rIns="0" bIns="0" rtlCol="0">
            <a:spAutoFit/>
          </a:bodyPr>
          <a:lstStyle/>
          <a:p>
            <a:pPr marL="698500">
              <a:lnSpc>
                <a:spcPct val="100000"/>
              </a:lnSpc>
              <a:spcBef>
                <a:spcPts val="10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980"/>
              </a:spcBef>
              <a:buAutoNum type="arabicPeriod" startAt="28"/>
              <a:tabLst>
                <a:tab pos="241300" algn="l"/>
              </a:tabLst>
            </a:pPr>
            <a:r>
              <a:rPr sz="1100" spc="-10" dirty="0">
                <a:latin typeface="Trebuchet MS"/>
                <a:cs typeface="Trebuchet MS"/>
              </a:rPr>
              <a:t>Pattern </a:t>
            </a:r>
            <a:r>
              <a:rPr sz="1100" dirty="0">
                <a:latin typeface="Trebuchet MS"/>
                <a:cs typeface="Trebuchet MS"/>
              </a:rPr>
              <a:t>of </a:t>
            </a:r>
            <a:r>
              <a:rPr sz="1100" spc="-5" dirty="0">
                <a:latin typeface="Trebuchet MS"/>
                <a:cs typeface="Trebuchet MS"/>
              </a:rPr>
              <a:t>calcification </a:t>
            </a:r>
            <a:r>
              <a:rPr sz="1100" dirty="0">
                <a:latin typeface="Trebuchet MS"/>
                <a:cs typeface="Trebuchet MS"/>
              </a:rPr>
              <a:t>in </a:t>
            </a:r>
            <a:r>
              <a:rPr sz="1100" spc="-5" dirty="0">
                <a:latin typeface="Trebuchet MS"/>
                <a:cs typeface="Trebuchet MS"/>
              </a:rPr>
              <a:t>myositis</a:t>
            </a:r>
            <a:r>
              <a:rPr sz="1100" spc="15" dirty="0">
                <a:latin typeface="Trebuchet MS"/>
                <a:cs typeface="Trebuchet MS"/>
              </a:rPr>
              <a:t> </a:t>
            </a:r>
            <a:r>
              <a:rPr sz="1100" spc="-5" dirty="0">
                <a:latin typeface="Trebuchet MS"/>
                <a:cs typeface="Trebuchet MS"/>
              </a:rPr>
              <a:t>ossificans-</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More dense peripherally </a:t>
            </a:r>
            <a:r>
              <a:rPr sz="1100" dirty="0">
                <a:latin typeface="Trebuchet MS"/>
                <a:cs typeface="Trebuchet MS"/>
              </a:rPr>
              <a:t>&amp; </a:t>
            </a:r>
            <a:r>
              <a:rPr sz="1100" spc="-5" dirty="0">
                <a:latin typeface="Trebuchet MS"/>
                <a:cs typeface="Trebuchet MS"/>
              </a:rPr>
              <a:t>less dense</a:t>
            </a:r>
            <a:r>
              <a:rPr sz="1100" spc="25" dirty="0">
                <a:latin typeface="Trebuchet MS"/>
                <a:cs typeface="Trebuchet MS"/>
              </a:rPr>
              <a:t> </a:t>
            </a:r>
            <a:r>
              <a:rPr sz="1100" spc="-5" dirty="0">
                <a:latin typeface="Trebuchet MS"/>
                <a:cs typeface="Trebuchet MS"/>
              </a:rPr>
              <a:t>centrally</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More dense centrally </a:t>
            </a:r>
            <a:r>
              <a:rPr sz="1100" dirty="0">
                <a:latin typeface="Trebuchet MS"/>
                <a:cs typeface="Trebuchet MS"/>
              </a:rPr>
              <a:t>&amp; </a:t>
            </a:r>
            <a:r>
              <a:rPr sz="1100" spc="-5" dirty="0">
                <a:latin typeface="Trebuchet MS"/>
                <a:cs typeface="Trebuchet MS"/>
              </a:rPr>
              <a:t>less dense</a:t>
            </a:r>
            <a:r>
              <a:rPr sz="1100" spc="20" dirty="0">
                <a:latin typeface="Trebuchet MS"/>
                <a:cs typeface="Trebuchet MS"/>
              </a:rPr>
              <a:t> </a:t>
            </a:r>
            <a:r>
              <a:rPr sz="1100" spc="-5" dirty="0">
                <a:latin typeface="Trebuchet MS"/>
                <a:cs typeface="Trebuchet MS"/>
              </a:rPr>
              <a:t>peripherals</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Both of the</a:t>
            </a:r>
            <a:r>
              <a:rPr sz="1100" spc="-10" dirty="0">
                <a:latin typeface="Trebuchet MS"/>
                <a:cs typeface="Trebuchet MS"/>
              </a:rPr>
              <a:t> </a:t>
            </a:r>
            <a:r>
              <a:rPr sz="1100" spc="-5" dirty="0">
                <a:latin typeface="Trebuchet MS"/>
                <a:cs typeface="Trebuchet MS"/>
              </a:rPr>
              <a:t>above</a:t>
            </a:r>
            <a:endParaRPr sz="1100">
              <a:latin typeface="Trebuchet MS"/>
              <a:cs typeface="Trebuchet MS"/>
            </a:endParaRPr>
          </a:p>
          <a:p>
            <a:pPr marL="698500" marR="1783714" lvl="1" indent="-228600">
              <a:lnSpc>
                <a:spcPct val="174200"/>
              </a:lnSpc>
              <a:spcBef>
                <a:spcPts val="100"/>
              </a:spcBef>
              <a:buAutoNum type="alphaLcParenR"/>
              <a:tabLst>
                <a:tab pos="698500" algn="l"/>
              </a:tabLst>
            </a:pPr>
            <a:r>
              <a:rPr sz="1100" spc="-5" dirty="0">
                <a:latin typeface="Trebuchet MS"/>
                <a:cs typeface="Trebuchet MS"/>
              </a:rPr>
              <a:t>None of the</a:t>
            </a:r>
            <a:r>
              <a:rPr sz="1100" spc="-80" dirty="0">
                <a:latin typeface="Trebuchet MS"/>
                <a:cs typeface="Trebuchet MS"/>
              </a:rPr>
              <a:t> </a:t>
            </a:r>
            <a:r>
              <a:rPr sz="1100" spc="-5" dirty="0">
                <a:latin typeface="Trebuchet MS"/>
                <a:cs typeface="Trebuchet MS"/>
              </a:rPr>
              <a:t>above  </a:t>
            </a:r>
            <a:r>
              <a:rPr sz="1100" dirty="0">
                <a:latin typeface="Trebuchet MS"/>
                <a:cs typeface="Trebuchet MS"/>
              </a:rPr>
              <a:t>Ans :</a:t>
            </a:r>
            <a:r>
              <a:rPr sz="1100" spc="315" dirty="0">
                <a:latin typeface="Trebuchet MS"/>
                <a:cs typeface="Trebuchet MS"/>
              </a:rPr>
              <a:t> </a:t>
            </a:r>
            <a:r>
              <a:rPr sz="1100" spc="-5" dirty="0">
                <a:latin typeface="Trebuchet MS"/>
                <a:cs typeface="Trebuchet MS"/>
              </a:rPr>
              <a:t>(a)</a:t>
            </a:r>
            <a:endParaRPr sz="1100">
              <a:latin typeface="Trebuchet MS"/>
              <a:cs typeface="Trebuchet MS"/>
            </a:endParaRPr>
          </a:p>
        </p:txBody>
      </p:sp>
      <p:sp>
        <p:nvSpPr>
          <p:cNvPr id="3" name="object 3"/>
          <p:cNvSpPr txBox="1"/>
          <p:nvPr/>
        </p:nvSpPr>
        <p:spPr>
          <a:xfrm>
            <a:off x="939800" y="3606800"/>
            <a:ext cx="5109210" cy="593344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9"/>
              <a:tabLst>
                <a:tab pos="241300" algn="l"/>
              </a:tabLst>
            </a:pPr>
            <a:r>
              <a:rPr sz="1100" dirty="0">
                <a:latin typeface="Trebuchet MS"/>
                <a:cs typeface="Trebuchet MS"/>
              </a:rPr>
              <a:t>OS </a:t>
            </a:r>
            <a:r>
              <a:rPr sz="1100" spc="-5" dirty="0">
                <a:latin typeface="Trebuchet MS"/>
                <a:cs typeface="Trebuchet MS"/>
              </a:rPr>
              <a:t>trigonum </a:t>
            </a:r>
            <a:r>
              <a:rPr sz="1100" dirty="0">
                <a:latin typeface="Trebuchet MS"/>
                <a:cs typeface="Trebuchet MS"/>
              </a:rPr>
              <a:t>is accessory bone of</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Navicular</a:t>
            </a:r>
            <a:endParaRPr sz="1100">
              <a:latin typeface="Trebuchet MS"/>
              <a:cs typeface="Trebuchet MS"/>
            </a:endParaRPr>
          </a:p>
          <a:p>
            <a:pPr marL="737870" lvl="1" indent="-267970">
              <a:lnSpc>
                <a:spcPct val="100000"/>
              </a:lnSpc>
              <a:spcBef>
                <a:spcPts val="980"/>
              </a:spcBef>
              <a:buAutoNum type="alphaLcParenR"/>
              <a:tabLst>
                <a:tab pos="737870" algn="l"/>
                <a:tab pos="738505" algn="l"/>
              </a:tabLst>
            </a:pPr>
            <a:r>
              <a:rPr sz="1100" spc="-30" dirty="0">
                <a:latin typeface="Trebuchet MS"/>
                <a:cs typeface="Trebuchet MS"/>
              </a:rPr>
              <a:t>Talus</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Calcaneum</a:t>
            </a:r>
            <a:endParaRPr sz="1100">
              <a:latin typeface="Trebuchet MS"/>
              <a:cs typeface="Trebuchet MS"/>
            </a:endParaRPr>
          </a:p>
          <a:p>
            <a:pPr marL="698500" marR="2992120" lvl="1" indent="-228600">
              <a:lnSpc>
                <a:spcPct val="181800"/>
              </a:lnSpc>
              <a:buAutoNum type="alphaLcParenR"/>
              <a:tabLst>
                <a:tab pos="698500" algn="l"/>
              </a:tabLst>
            </a:pPr>
            <a:r>
              <a:rPr sz="1100" dirty="0">
                <a:latin typeface="Trebuchet MS"/>
                <a:cs typeface="Trebuchet MS"/>
              </a:rPr>
              <a:t>Bone of </a:t>
            </a:r>
            <a:r>
              <a:rPr sz="1100" spc="10" dirty="0">
                <a:latin typeface="Trebuchet MS"/>
                <a:cs typeface="Trebuchet MS"/>
              </a:rPr>
              <a:t>2</a:t>
            </a:r>
            <a:r>
              <a:rPr sz="1050" spc="15" baseline="27777" dirty="0">
                <a:latin typeface="Trebuchet MS"/>
                <a:cs typeface="Trebuchet MS"/>
              </a:rPr>
              <a:t>nd </a:t>
            </a:r>
            <a:r>
              <a:rPr sz="1100" spc="-5" dirty="0">
                <a:latin typeface="Trebuchet MS"/>
                <a:cs typeface="Trebuchet MS"/>
              </a:rPr>
              <a:t>metatarsal  </a:t>
            </a:r>
            <a:r>
              <a:rPr sz="1100" dirty="0">
                <a:latin typeface="Trebuchet MS"/>
                <a:cs typeface="Trebuchet MS"/>
              </a:rPr>
              <a:t>Ans :</a:t>
            </a:r>
            <a:r>
              <a:rPr sz="1100" spc="315"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29"/>
              <a:tabLst>
                <a:tab pos="241300" algn="l"/>
              </a:tabLst>
            </a:pPr>
            <a:r>
              <a:rPr sz="1100" dirty="0">
                <a:latin typeface="Trebuchet MS"/>
                <a:cs typeface="Trebuchet MS"/>
              </a:rPr>
              <a:t>All of the following are components of </a:t>
            </a:r>
            <a:r>
              <a:rPr sz="1100" spc="-5" dirty="0">
                <a:latin typeface="Trebuchet MS"/>
                <a:cs typeface="Trebuchet MS"/>
              </a:rPr>
              <a:t>posterolateral </a:t>
            </a:r>
            <a:r>
              <a:rPr sz="1100" dirty="0">
                <a:latin typeface="Trebuchet MS"/>
                <a:cs typeface="Trebuchet MS"/>
              </a:rPr>
              <a:t>corner of knee except</a:t>
            </a:r>
            <a:r>
              <a:rPr sz="1100" spc="-30"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980"/>
              </a:spcBef>
              <a:buAutoNum type="alphaLcParenR"/>
              <a:tabLst>
                <a:tab pos="698500" algn="l"/>
              </a:tabLst>
            </a:pPr>
            <a:r>
              <a:rPr sz="1100" spc="-5" dirty="0">
                <a:latin typeface="Trebuchet MS"/>
                <a:cs typeface="Trebuchet MS"/>
              </a:rPr>
              <a:t>Lateral </a:t>
            </a:r>
            <a:r>
              <a:rPr sz="1100" dirty="0">
                <a:latin typeface="Trebuchet MS"/>
                <a:cs typeface="Trebuchet MS"/>
              </a:rPr>
              <a:t>collateral ligament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Biceps femoris</a:t>
            </a:r>
            <a:r>
              <a:rPr sz="1100" spc="-10" dirty="0">
                <a:latin typeface="Trebuchet MS"/>
                <a:cs typeface="Trebuchet MS"/>
              </a:rPr>
              <a:t> </a:t>
            </a:r>
            <a:r>
              <a:rPr sz="1100" spc="-5" dirty="0">
                <a:latin typeface="Trebuchet MS"/>
                <a:cs typeface="Trebuchet MS"/>
              </a:rPr>
              <a:t>tendon</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Fabello fibular</a:t>
            </a:r>
            <a:r>
              <a:rPr sz="1100" spc="-5" dirty="0">
                <a:latin typeface="Trebuchet MS"/>
                <a:cs typeface="Trebuchet MS"/>
              </a:rPr>
              <a:t> </a:t>
            </a:r>
            <a:r>
              <a:rPr sz="1100" dirty="0">
                <a:latin typeface="Trebuchet MS"/>
                <a:cs typeface="Trebuchet MS"/>
              </a:rPr>
              <a:t>ligament</a:t>
            </a:r>
            <a:endParaRPr sz="1100">
              <a:latin typeface="Trebuchet MS"/>
              <a:cs typeface="Trebuchet MS"/>
            </a:endParaRPr>
          </a:p>
          <a:p>
            <a:pPr marL="698500" marR="2727960" lvl="1" indent="-228600">
              <a:lnSpc>
                <a:spcPct val="181800"/>
              </a:lnSpc>
              <a:buAutoNum type="alphaLcParenR"/>
              <a:tabLst>
                <a:tab pos="698500" algn="l"/>
              </a:tabLst>
            </a:pPr>
            <a:r>
              <a:rPr sz="1100" dirty="0">
                <a:latin typeface="Trebuchet MS"/>
                <a:cs typeface="Trebuchet MS"/>
              </a:rPr>
              <a:t>Anterior Cruciate</a:t>
            </a:r>
            <a:r>
              <a:rPr sz="1100" spc="-100" dirty="0">
                <a:latin typeface="Trebuchet MS"/>
                <a:cs typeface="Trebuchet MS"/>
              </a:rPr>
              <a:t> </a:t>
            </a:r>
            <a:r>
              <a:rPr sz="1100" dirty="0">
                <a:latin typeface="Trebuchet MS"/>
                <a:cs typeface="Trebuchet MS"/>
              </a:rPr>
              <a:t>ligament  Ans :</a:t>
            </a:r>
            <a:r>
              <a:rPr sz="1100" spc="320"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980"/>
              </a:spcBef>
              <a:buAutoNum type="arabicPeriod" startAt="29"/>
              <a:tabLst>
                <a:tab pos="241300" algn="l"/>
              </a:tabLst>
            </a:pPr>
            <a:r>
              <a:rPr sz="1100" dirty="0">
                <a:latin typeface="Trebuchet MS"/>
                <a:cs typeface="Trebuchet MS"/>
              </a:rPr>
              <a:t>Disease </a:t>
            </a:r>
            <a:r>
              <a:rPr sz="1100" spc="-5" dirty="0">
                <a:latin typeface="Trebuchet MS"/>
                <a:cs typeface="Trebuchet MS"/>
              </a:rPr>
              <a:t>exclusively </a:t>
            </a:r>
            <a:r>
              <a:rPr sz="1100" dirty="0">
                <a:latin typeface="Trebuchet MS"/>
                <a:cs typeface="Trebuchet MS"/>
              </a:rPr>
              <a:t>affecting women of child bearing age</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Pneumoconiosis</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dirty="0">
                <a:latin typeface="Trebuchet MS"/>
                <a:cs typeface="Trebuchet MS"/>
              </a:rPr>
              <a:t>Eosinophilic lung</a:t>
            </a:r>
            <a:r>
              <a:rPr sz="1100" spc="-5" dirty="0">
                <a:latin typeface="Trebuchet MS"/>
                <a:cs typeface="Trebuchet MS"/>
              </a:rPr>
              <a:t> </a:t>
            </a:r>
            <a:r>
              <a:rPr sz="1100" dirty="0">
                <a:latin typeface="Trebuchet MS"/>
                <a:cs typeface="Trebuchet MS"/>
              </a:rPr>
              <a:t>disease</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Lymphangioleiomyomatosis</a:t>
            </a:r>
            <a:endParaRPr sz="1100">
              <a:latin typeface="Trebuchet MS"/>
              <a:cs typeface="Trebuchet MS"/>
            </a:endParaRPr>
          </a:p>
          <a:p>
            <a:pPr marL="698500" marR="2524760" lvl="1" indent="-228600">
              <a:lnSpc>
                <a:spcPct val="174200"/>
              </a:lnSpc>
              <a:spcBef>
                <a:spcPts val="100"/>
              </a:spcBef>
              <a:buAutoNum type="alphaLcParenR"/>
              <a:tabLst>
                <a:tab pos="698500" algn="l"/>
              </a:tabLst>
            </a:pPr>
            <a:r>
              <a:rPr sz="1100" spc="-10" dirty="0">
                <a:latin typeface="Trebuchet MS"/>
                <a:cs typeface="Trebuchet MS"/>
              </a:rPr>
              <a:t>Langerhan’s </a:t>
            </a:r>
            <a:r>
              <a:rPr sz="1100" dirty="0">
                <a:latin typeface="Trebuchet MS"/>
                <a:cs typeface="Trebuchet MS"/>
              </a:rPr>
              <a:t>cell</a:t>
            </a:r>
            <a:r>
              <a:rPr sz="1100" spc="-65" dirty="0">
                <a:latin typeface="Trebuchet MS"/>
                <a:cs typeface="Trebuchet MS"/>
              </a:rPr>
              <a:t> </a:t>
            </a:r>
            <a:r>
              <a:rPr sz="1100" dirty="0">
                <a:latin typeface="Trebuchet MS"/>
                <a:cs typeface="Trebuchet MS"/>
              </a:rPr>
              <a:t>histiocystosis  Ans :</a:t>
            </a:r>
            <a:r>
              <a:rPr sz="1100" spc="320" dirty="0">
                <a:latin typeface="Trebuchet MS"/>
                <a:cs typeface="Trebuchet MS"/>
              </a:rPr>
              <a:t> </a:t>
            </a:r>
            <a:r>
              <a:rPr sz="1100" spc="-5" dirty="0">
                <a:latin typeface="Trebuchet MS"/>
                <a:cs typeface="Trebuchet MS"/>
              </a:rPr>
              <a:t>(c)</a:t>
            </a:r>
            <a:endParaRPr sz="1100">
              <a:latin typeface="Trebuchet MS"/>
              <a:cs typeface="Trebuchet MS"/>
            </a:endParaRPr>
          </a:p>
          <a:p>
            <a:pPr marL="469900" indent="-228600">
              <a:lnSpc>
                <a:spcPct val="100000"/>
              </a:lnSpc>
              <a:spcBef>
                <a:spcPts val="1080"/>
              </a:spcBef>
              <a:buAutoNum type="arabicPeriod" startAt="29"/>
              <a:tabLst>
                <a:tab pos="469900" algn="l"/>
              </a:tabLst>
            </a:pPr>
            <a:r>
              <a:rPr sz="1100" dirty="0">
                <a:latin typeface="Trebuchet MS"/>
                <a:cs typeface="Trebuchet MS"/>
              </a:rPr>
              <a:t>Following are the causes of unilateral hyperlucency of chest except</a:t>
            </a:r>
            <a:r>
              <a:rPr sz="1100" spc="-60" dirty="0">
                <a:latin typeface="Trebuchet MS"/>
                <a:cs typeface="Trebuchet MS"/>
              </a:rPr>
              <a:t> </a:t>
            </a:r>
            <a:r>
              <a:rPr sz="1100" dirty="0">
                <a:latin typeface="Trebuchet MS"/>
                <a:cs typeface="Trebuchet MS"/>
              </a:rPr>
              <a:t>–</a:t>
            </a:r>
            <a:endParaRPr sz="1100">
              <a:latin typeface="Trebuchet MS"/>
              <a:cs typeface="Trebuchet MS"/>
            </a:endParaRPr>
          </a:p>
          <a:p>
            <a:pPr marL="698500" lvl="1" indent="-228600">
              <a:lnSpc>
                <a:spcPct val="100000"/>
              </a:lnSpc>
              <a:spcBef>
                <a:spcPts val="1080"/>
              </a:spcBef>
              <a:buAutoNum type="alphaLcParenR"/>
              <a:tabLst>
                <a:tab pos="698500" algn="l"/>
              </a:tabLst>
            </a:pPr>
            <a:r>
              <a:rPr sz="1100" spc="-5" dirty="0">
                <a:latin typeface="Trebuchet MS"/>
                <a:cs typeface="Trebuchet MS"/>
              </a:rPr>
              <a:t>Compensatory Emphysena</a:t>
            </a:r>
            <a:endParaRPr sz="1100">
              <a:latin typeface="Trebuchet MS"/>
              <a:cs typeface="Trebuchet MS"/>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116</a:t>
            </a:fld>
            <a:endParaRPr dirty="0"/>
          </a:p>
        </p:txBody>
      </p:sp>
      <p:sp>
        <p:nvSpPr>
          <p:cNvPr id="2" name="object 2"/>
          <p:cNvSpPr txBox="1"/>
          <p:nvPr/>
        </p:nvSpPr>
        <p:spPr>
          <a:xfrm>
            <a:off x="1168400" y="889000"/>
            <a:ext cx="4681855" cy="8651240"/>
          </a:xfrm>
          <a:prstGeom prst="rect">
            <a:avLst/>
          </a:prstGeom>
        </p:spPr>
        <p:txBody>
          <a:bodyPr vert="horz" wrap="square" lIns="0" tIns="12700" rIns="0" bIns="0" rtlCol="0">
            <a:spAutoFit/>
          </a:bodyPr>
          <a:lstStyle/>
          <a:p>
            <a:pPr marL="469900" indent="-228600">
              <a:lnSpc>
                <a:spcPct val="100000"/>
              </a:lnSpc>
              <a:spcBef>
                <a:spcPts val="100"/>
              </a:spcBef>
              <a:buAutoNum type="alphaLcParenR" startAt="2"/>
              <a:tabLst>
                <a:tab pos="469900" algn="l"/>
              </a:tabLst>
            </a:pPr>
            <a:r>
              <a:rPr sz="1100" spc="-5" dirty="0">
                <a:latin typeface="Trebuchet MS"/>
                <a:cs typeface="Trebuchet MS"/>
              </a:rPr>
              <a:t>Mastectomy</a:t>
            </a:r>
            <a:endParaRPr sz="1100">
              <a:latin typeface="Trebuchet MS"/>
              <a:cs typeface="Trebuchet MS"/>
            </a:endParaRPr>
          </a:p>
          <a:p>
            <a:pPr marL="469900" indent="-228600">
              <a:lnSpc>
                <a:spcPct val="100000"/>
              </a:lnSpc>
              <a:spcBef>
                <a:spcPts val="980"/>
              </a:spcBef>
              <a:buAutoNum type="alphaLcParenR" startAt="2"/>
              <a:tabLst>
                <a:tab pos="469900" algn="l"/>
              </a:tabLst>
            </a:pPr>
            <a:r>
              <a:rPr sz="1100" dirty="0">
                <a:latin typeface="Trebuchet MS"/>
                <a:cs typeface="Trebuchet MS"/>
              </a:rPr>
              <a:t>Pneumothorax</a:t>
            </a:r>
            <a:endParaRPr sz="1100">
              <a:latin typeface="Trebuchet MS"/>
              <a:cs typeface="Trebuchet MS"/>
            </a:endParaRPr>
          </a:p>
          <a:p>
            <a:pPr marL="469900" marR="2773680" indent="-228600">
              <a:lnSpc>
                <a:spcPct val="181800"/>
              </a:lnSpc>
              <a:buAutoNum type="alphaLcParenR" startAt="2"/>
              <a:tabLst>
                <a:tab pos="469900" algn="l"/>
              </a:tabLst>
            </a:pPr>
            <a:r>
              <a:rPr sz="1100" spc="-5" dirty="0">
                <a:latin typeface="Trebuchet MS"/>
                <a:cs typeface="Trebuchet MS"/>
              </a:rPr>
              <a:t>Gross placeral effusion  </a:t>
            </a:r>
            <a:r>
              <a:rPr sz="1100" dirty="0">
                <a:latin typeface="Trebuchet MS"/>
                <a:cs typeface="Trebuchet MS"/>
              </a:rPr>
              <a:t>Ans :</a:t>
            </a:r>
            <a:r>
              <a:rPr sz="1100" spc="-10"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1080"/>
              </a:spcBef>
              <a:buAutoNum type="arabicPeriod" startAt="33"/>
              <a:tabLst>
                <a:tab pos="241300" algn="l"/>
              </a:tabLst>
            </a:pPr>
            <a:r>
              <a:rPr sz="1100" dirty="0">
                <a:latin typeface="Trebuchet MS"/>
                <a:cs typeface="Trebuchet MS"/>
              </a:rPr>
              <a:t>Radiological appearance of </a:t>
            </a:r>
            <a:r>
              <a:rPr sz="1100" spc="-10" dirty="0">
                <a:latin typeface="Trebuchet MS"/>
                <a:cs typeface="Trebuchet MS"/>
              </a:rPr>
              <a:t>Palmonary </a:t>
            </a:r>
            <a:r>
              <a:rPr sz="1100" spc="-15" dirty="0">
                <a:latin typeface="Trebuchet MS"/>
                <a:cs typeface="Trebuchet MS"/>
              </a:rPr>
              <a:t>Venous </a:t>
            </a:r>
            <a:r>
              <a:rPr sz="1100" dirty="0">
                <a:latin typeface="Trebuchet MS"/>
                <a:cs typeface="Trebuchet MS"/>
              </a:rPr>
              <a:t>hypertension are</a:t>
            </a:r>
            <a:r>
              <a:rPr sz="1100" spc="-25" dirty="0">
                <a:latin typeface="Trebuchet MS"/>
                <a:cs typeface="Trebuchet MS"/>
              </a:rPr>
              <a:t> </a:t>
            </a:r>
            <a:r>
              <a:rPr sz="1100" dirty="0">
                <a:latin typeface="Trebuchet MS"/>
                <a:cs typeface="Trebuchet MS"/>
              </a:rPr>
              <a:t>except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Prominence </a:t>
            </a:r>
            <a:r>
              <a:rPr sz="1100" dirty="0">
                <a:latin typeface="Trebuchet MS"/>
                <a:cs typeface="Trebuchet MS"/>
              </a:rPr>
              <a:t>of </a:t>
            </a:r>
            <a:r>
              <a:rPr sz="1100" spc="-5" dirty="0">
                <a:latin typeface="Trebuchet MS"/>
                <a:cs typeface="Trebuchet MS"/>
              </a:rPr>
              <a:t>upper </a:t>
            </a:r>
            <a:r>
              <a:rPr sz="1100" dirty="0">
                <a:latin typeface="Trebuchet MS"/>
                <a:cs typeface="Trebuchet MS"/>
              </a:rPr>
              <a:t>zone</a:t>
            </a:r>
            <a:r>
              <a:rPr sz="1100" spc="10" dirty="0">
                <a:latin typeface="Trebuchet MS"/>
                <a:cs typeface="Trebuchet MS"/>
              </a:rPr>
              <a:t> </a:t>
            </a:r>
            <a:r>
              <a:rPr sz="1100" spc="-5" dirty="0">
                <a:latin typeface="Trebuchet MS"/>
                <a:cs typeface="Trebuchet MS"/>
              </a:rPr>
              <a:t>vessels</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Attenuation of the lower zone</a:t>
            </a:r>
            <a:r>
              <a:rPr sz="1100" spc="-10" dirty="0">
                <a:latin typeface="Trebuchet MS"/>
                <a:cs typeface="Trebuchet MS"/>
              </a:rPr>
              <a:t> </a:t>
            </a:r>
            <a:r>
              <a:rPr sz="1100" spc="-5" dirty="0">
                <a:latin typeface="Trebuchet MS"/>
                <a:cs typeface="Trebuchet MS"/>
              </a:rPr>
              <a:t>vessels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Kerley </a:t>
            </a:r>
            <a:r>
              <a:rPr sz="1100" dirty="0">
                <a:latin typeface="Trebuchet MS"/>
                <a:cs typeface="Trebuchet MS"/>
              </a:rPr>
              <a:t>– B</a:t>
            </a:r>
            <a:r>
              <a:rPr sz="1100" spc="-70" dirty="0">
                <a:latin typeface="Trebuchet MS"/>
                <a:cs typeface="Trebuchet MS"/>
              </a:rPr>
              <a:t> </a:t>
            </a:r>
            <a:r>
              <a:rPr sz="1100" dirty="0">
                <a:latin typeface="Trebuchet MS"/>
                <a:cs typeface="Trebuchet MS"/>
              </a:rPr>
              <a:t>lines</a:t>
            </a:r>
            <a:endParaRPr sz="1100">
              <a:latin typeface="Trebuchet MS"/>
              <a:cs typeface="Trebuchet MS"/>
            </a:endParaRPr>
          </a:p>
          <a:p>
            <a:pPr marL="469900" marR="2615565" lvl="1" indent="-228600">
              <a:lnSpc>
                <a:spcPct val="181800"/>
              </a:lnSpc>
              <a:buAutoNum type="alphaLcParenR"/>
              <a:tabLst>
                <a:tab pos="469900" algn="l"/>
              </a:tabLst>
            </a:pPr>
            <a:r>
              <a:rPr sz="1100" spc="-5" dirty="0">
                <a:latin typeface="Trebuchet MS"/>
                <a:cs typeface="Trebuchet MS"/>
              </a:rPr>
              <a:t>Widening </a:t>
            </a:r>
            <a:r>
              <a:rPr sz="1100" dirty="0">
                <a:latin typeface="Trebuchet MS"/>
                <a:cs typeface="Trebuchet MS"/>
              </a:rPr>
              <a:t>of</a:t>
            </a:r>
            <a:r>
              <a:rPr sz="1100" spc="-70" dirty="0">
                <a:latin typeface="Trebuchet MS"/>
                <a:cs typeface="Trebuchet MS"/>
              </a:rPr>
              <a:t> </a:t>
            </a:r>
            <a:r>
              <a:rPr sz="1100" dirty="0">
                <a:latin typeface="Trebuchet MS"/>
                <a:cs typeface="Trebuchet MS"/>
              </a:rPr>
              <a:t>mediastinum  Ans :</a:t>
            </a:r>
            <a:r>
              <a:rPr sz="1100" spc="320"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1080"/>
              </a:spcBef>
              <a:buAutoNum type="arabicPeriod" startAt="33"/>
              <a:tabLst>
                <a:tab pos="241300" algn="l"/>
              </a:tabLst>
            </a:pPr>
            <a:r>
              <a:rPr sz="1100" dirty="0">
                <a:latin typeface="Trebuchet MS"/>
                <a:cs typeface="Trebuchet MS"/>
              </a:rPr>
              <a:t>The normal fasting diameter of portal </a:t>
            </a:r>
            <a:r>
              <a:rPr sz="1100" spc="-5" dirty="0">
                <a:latin typeface="Trebuchet MS"/>
                <a:cs typeface="Trebuchet MS"/>
              </a:rPr>
              <a:t>vein </a:t>
            </a:r>
            <a:r>
              <a:rPr sz="1100" dirty="0">
                <a:latin typeface="Trebuchet MS"/>
                <a:cs typeface="Trebuchet MS"/>
              </a:rPr>
              <a:t>is less than</a:t>
            </a:r>
            <a:r>
              <a:rPr sz="1100" spc="-2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13mm</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14mm</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15mm</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16mm</a:t>
            </a:r>
            <a:endParaRPr sz="1100">
              <a:latin typeface="Trebuchet MS"/>
              <a:cs typeface="Trebuchet MS"/>
            </a:endParaRPr>
          </a:p>
          <a:p>
            <a:pPr marL="469900">
              <a:lnSpc>
                <a:spcPct val="100000"/>
              </a:lnSpc>
              <a:spcBef>
                <a:spcPts val="10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980"/>
              </a:spcBef>
              <a:buAutoNum type="arabicPeriod" startAt="35"/>
              <a:tabLst>
                <a:tab pos="241300" algn="l"/>
              </a:tabLst>
            </a:pPr>
            <a:r>
              <a:rPr sz="1100" dirty="0">
                <a:latin typeface="Trebuchet MS"/>
                <a:cs typeface="Trebuchet MS"/>
              </a:rPr>
              <a:t>CT features of parotitis are except</a:t>
            </a:r>
            <a:r>
              <a:rPr sz="1100" spc="-3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Swollen</a:t>
            </a:r>
            <a:r>
              <a:rPr sz="1100" spc="-5" dirty="0">
                <a:latin typeface="Trebuchet MS"/>
                <a:cs typeface="Trebuchet MS"/>
              </a:rPr>
              <a:t> gland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Local lymphadenopathy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Sialolithiasis</a:t>
            </a:r>
            <a:endParaRPr sz="1100">
              <a:latin typeface="Trebuchet MS"/>
              <a:cs typeface="Trebuchet MS"/>
            </a:endParaRPr>
          </a:p>
          <a:p>
            <a:pPr marL="469900" marR="2703195" lvl="1" indent="-228600">
              <a:lnSpc>
                <a:spcPct val="174200"/>
              </a:lnSpc>
              <a:spcBef>
                <a:spcPts val="100"/>
              </a:spcBef>
              <a:buAutoNum type="alphaLcParenR"/>
              <a:tabLst>
                <a:tab pos="469900" algn="l"/>
              </a:tabLst>
            </a:pPr>
            <a:r>
              <a:rPr sz="1100" spc="-5" dirty="0">
                <a:latin typeface="Trebuchet MS"/>
                <a:cs typeface="Trebuchet MS"/>
              </a:rPr>
              <a:t>Mandibular involvement  </a:t>
            </a:r>
            <a:r>
              <a:rPr sz="1100" dirty="0">
                <a:latin typeface="Trebuchet MS"/>
                <a:cs typeface="Trebuchet MS"/>
              </a:rPr>
              <a:t>Ans :</a:t>
            </a:r>
            <a:r>
              <a:rPr sz="1100" spc="315"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1080"/>
              </a:spcBef>
              <a:buAutoNum type="arabicPeriod" startAt="35"/>
              <a:tabLst>
                <a:tab pos="241300" algn="l"/>
              </a:tabLst>
            </a:pPr>
            <a:r>
              <a:rPr sz="1100" spc="-5" dirty="0">
                <a:latin typeface="Trebuchet MS"/>
                <a:cs typeface="Trebuchet MS"/>
              </a:rPr>
              <a:t>Laxity </a:t>
            </a:r>
            <a:r>
              <a:rPr sz="1100" dirty="0">
                <a:latin typeface="Trebuchet MS"/>
                <a:cs typeface="Trebuchet MS"/>
              </a:rPr>
              <a:t>of the following ligaments leads to gastric </a:t>
            </a:r>
            <a:r>
              <a:rPr sz="1100" spc="-5" dirty="0">
                <a:latin typeface="Trebuchet MS"/>
                <a:cs typeface="Trebuchet MS"/>
              </a:rPr>
              <a:t>volvulus </a:t>
            </a:r>
            <a:r>
              <a:rPr sz="1100" dirty="0">
                <a:latin typeface="Trebuchet MS"/>
                <a:cs typeface="Trebuchet MS"/>
              </a:rPr>
              <a:t>except</a:t>
            </a:r>
            <a:r>
              <a:rPr sz="1100" spc="-2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Gastro oesophageal</a:t>
            </a:r>
            <a:r>
              <a:rPr sz="1100" spc="-5" dirty="0">
                <a:latin typeface="Trebuchet MS"/>
                <a:cs typeface="Trebuchet MS"/>
              </a:rPr>
              <a:t> </a:t>
            </a:r>
            <a:r>
              <a:rPr sz="1100" dirty="0">
                <a:latin typeface="Trebuchet MS"/>
                <a:cs typeface="Trebuchet MS"/>
              </a:rPr>
              <a:t>ligament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Gastro hepatic</a:t>
            </a:r>
            <a:r>
              <a:rPr sz="1100" spc="-5" dirty="0">
                <a:latin typeface="Trebuchet MS"/>
                <a:cs typeface="Trebuchet MS"/>
              </a:rPr>
              <a:t> </a:t>
            </a:r>
            <a:r>
              <a:rPr sz="1100" dirty="0">
                <a:latin typeface="Trebuchet MS"/>
                <a:cs typeface="Trebuchet MS"/>
              </a:rPr>
              <a:t>ligament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Gastro colic</a:t>
            </a:r>
            <a:r>
              <a:rPr sz="1100" spc="-5" dirty="0">
                <a:latin typeface="Trebuchet MS"/>
                <a:cs typeface="Trebuchet MS"/>
              </a:rPr>
              <a:t> </a:t>
            </a:r>
            <a:r>
              <a:rPr sz="1100" dirty="0">
                <a:latin typeface="Trebuchet MS"/>
                <a:cs typeface="Trebuchet MS"/>
              </a:rPr>
              <a:t>ligament</a:t>
            </a:r>
            <a:endParaRPr sz="1100">
              <a:latin typeface="Trebuchet MS"/>
              <a:cs typeface="Trebuchet MS"/>
            </a:endParaRPr>
          </a:p>
          <a:p>
            <a:pPr marL="469900" marR="2813685" lvl="1" indent="-228600">
              <a:lnSpc>
                <a:spcPts val="2400"/>
              </a:lnSpc>
              <a:spcBef>
                <a:spcPts val="160"/>
              </a:spcBef>
              <a:buAutoNum type="alphaLcParenR"/>
              <a:tabLst>
                <a:tab pos="469900" algn="l"/>
              </a:tabLst>
            </a:pPr>
            <a:r>
              <a:rPr sz="1100" dirty="0">
                <a:latin typeface="Trebuchet MS"/>
                <a:cs typeface="Trebuchet MS"/>
              </a:rPr>
              <a:t>Gastro lineal</a:t>
            </a:r>
            <a:r>
              <a:rPr sz="1100" spc="-100" dirty="0">
                <a:latin typeface="Trebuchet MS"/>
                <a:cs typeface="Trebuchet MS"/>
              </a:rPr>
              <a:t> </a:t>
            </a:r>
            <a:r>
              <a:rPr sz="1100" dirty="0">
                <a:latin typeface="Trebuchet MS"/>
                <a:cs typeface="Trebuchet MS"/>
              </a:rPr>
              <a:t>ligament  Ans :</a:t>
            </a:r>
            <a:r>
              <a:rPr sz="1100" spc="31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819"/>
              </a:spcBef>
              <a:buAutoNum type="arabicPeriod" startAt="35"/>
              <a:tabLst>
                <a:tab pos="241300" algn="l"/>
              </a:tabLst>
            </a:pPr>
            <a:r>
              <a:rPr sz="1100" dirty="0">
                <a:latin typeface="Trebuchet MS"/>
                <a:cs typeface="Trebuchet MS"/>
              </a:rPr>
              <a:t>In abdominal x-ray double bubble sign seen in</a:t>
            </a:r>
            <a:r>
              <a:rPr sz="1100" spc="-20" dirty="0">
                <a:latin typeface="Trebuchet MS"/>
                <a:cs typeface="Trebuchet MS"/>
              </a:rPr>
              <a:t> </a:t>
            </a:r>
            <a:r>
              <a:rPr sz="1100" dirty="0">
                <a:latin typeface="Trebuchet MS"/>
                <a:cs typeface="Trebuchet MS"/>
              </a:rPr>
              <a:t>–</a:t>
            </a:r>
            <a:endParaRPr sz="1100">
              <a:latin typeface="Trebuchet MS"/>
              <a:cs typeface="Trebuchet MS"/>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117</a:t>
            </a:fld>
            <a:endParaRPr dirty="0"/>
          </a:p>
        </p:txBody>
      </p:sp>
      <p:sp>
        <p:nvSpPr>
          <p:cNvPr id="2" name="object 2"/>
          <p:cNvSpPr txBox="1"/>
          <p:nvPr/>
        </p:nvSpPr>
        <p:spPr>
          <a:xfrm>
            <a:off x="939800" y="889000"/>
            <a:ext cx="4116704" cy="8651240"/>
          </a:xfrm>
          <a:prstGeom prst="rect">
            <a:avLst/>
          </a:prstGeom>
        </p:spPr>
        <p:txBody>
          <a:bodyPr vert="horz" wrap="square" lIns="0" tIns="12700" rIns="0" bIns="0" rtlCol="0">
            <a:spAutoFit/>
          </a:bodyPr>
          <a:lstStyle/>
          <a:p>
            <a:pPr marL="698500" indent="-228600">
              <a:lnSpc>
                <a:spcPct val="100000"/>
              </a:lnSpc>
              <a:spcBef>
                <a:spcPts val="100"/>
              </a:spcBef>
              <a:buAutoNum type="alphaLcParenR"/>
              <a:tabLst>
                <a:tab pos="698500" algn="l"/>
              </a:tabLst>
            </a:pPr>
            <a:r>
              <a:rPr sz="1100" spc="-5" dirty="0">
                <a:latin typeface="Trebuchet MS"/>
                <a:cs typeface="Trebuchet MS"/>
              </a:rPr>
              <a:t>Liver</a:t>
            </a:r>
            <a:r>
              <a:rPr sz="1100" spc="-10" dirty="0">
                <a:latin typeface="Trebuchet MS"/>
                <a:cs typeface="Trebuchet MS"/>
              </a:rPr>
              <a:t> </a:t>
            </a:r>
            <a:r>
              <a:rPr sz="1100" spc="-5" dirty="0">
                <a:latin typeface="Trebuchet MS"/>
                <a:cs typeface="Trebuchet MS"/>
              </a:rPr>
              <a:t>abscess</a:t>
            </a:r>
            <a:endParaRPr sz="1100">
              <a:latin typeface="Trebuchet MS"/>
              <a:cs typeface="Trebuchet MS"/>
            </a:endParaRPr>
          </a:p>
          <a:p>
            <a:pPr marL="698500" indent="-228600">
              <a:lnSpc>
                <a:spcPct val="100000"/>
              </a:lnSpc>
              <a:spcBef>
                <a:spcPts val="980"/>
              </a:spcBef>
              <a:buAutoNum type="alphaLcParenR"/>
              <a:tabLst>
                <a:tab pos="698500" algn="l"/>
              </a:tabLst>
            </a:pPr>
            <a:r>
              <a:rPr sz="1100" spc="-5" dirty="0">
                <a:latin typeface="Trebuchet MS"/>
                <a:cs typeface="Trebuchet MS"/>
              </a:rPr>
              <a:t>Duodenal atresia</a:t>
            </a:r>
            <a:endParaRPr sz="1100">
              <a:latin typeface="Trebuchet MS"/>
              <a:cs typeface="Trebuchet MS"/>
            </a:endParaRPr>
          </a:p>
          <a:p>
            <a:pPr marL="698500" indent="-228600">
              <a:lnSpc>
                <a:spcPct val="100000"/>
              </a:lnSpc>
              <a:spcBef>
                <a:spcPts val="1080"/>
              </a:spcBef>
              <a:buAutoNum type="alphaLcParenR"/>
              <a:tabLst>
                <a:tab pos="698500" algn="l"/>
              </a:tabLst>
            </a:pPr>
            <a:r>
              <a:rPr sz="1100" spc="-5" dirty="0">
                <a:latin typeface="Trebuchet MS"/>
                <a:cs typeface="Trebuchet MS"/>
              </a:rPr>
              <a:t>Pyloric stenosis</a:t>
            </a:r>
            <a:endParaRPr sz="1100">
              <a:latin typeface="Trebuchet MS"/>
              <a:cs typeface="Trebuchet MS"/>
            </a:endParaRPr>
          </a:p>
          <a:p>
            <a:pPr marL="698500" indent="-228600">
              <a:lnSpc>
                <a:spcPct val="100000"/>
              </a:lnSpc>
              <a:spcBef>
                <a:spcPts val="1080"/>
              </a:spcBef>
              <a:buAutoNum type="alphaLcParenR"/>
              <a:tabLst>
                <a:tab pos="698500" algn="l"/>
              </a:tabLst>
            </a:pPr>
            <a:r>
              <a:rPr sz="1100" dirty="0">
                <a:latin typeface="Trebuchet MS"/>
                <a:cs typeface="Trebuchet MS"/>
              </a:rPr>
              <a:t>Small bowel</a:t>
            </a:r>
            <a:r>
              <a:rPr sz="1100" spc="-5" dirty="0">
                <a:latin typeface="Trebuchet MS"/>
                <a:cs typeface="Trebuchet MS"/>
              </a:rPr>
              <a:t> </a:t>
            </a:r>
            <a:r>
              <a:rPr sz="1100" dirty="0">
                <a:latin typeface="Trebuchet MS"/>
                <a:cs typeface="Trebuchet MS"/>
              </a:rPr>
              <a:t>obstruction</a:t>
            </a:r>
            <a:endParaRPr sz="1100">
              <a:latin typeface="Trebuchet MS"/>
              <a:cs typeface="Trebuchet MS"/>
            </a:endParaRPr>
          </a:p>
          <a:p>
            <a:pPr marL="241300" indent="-228600">
              <a:lnSpc>
                <a:spcPct val="100000"/>
              </a:lnSpc>
              <a:spcBef>
                <a:spcPts val="1080"/>
              </a:spcBef>
              <a:buAutoNum type="arabicPeriod" startAt="38"/>
              <a:tabLst>
                <a:tab pos="241300" algn="l"/>
              </a:tabLst>
            </a:pPr>
            <a:r>
              <a:rPr sz="1100" dirty="0">
                <a:latin typeface="Trebuchet MS"/>
                <a:cs typeface="Trebuchet MS"/>
              </a:rPr>
              <a:t>In </a:t>
            </a:r>
            <a:r>
              <a:rPr sz="1100" spc="-5" dirty="0">
                <a:latin typeface="Trebuchet MS"/>
                <a:cs typeface="Trebuchet MS"/>
              </a:rPr>
              <a:t>scurvy </a:t>
            </a:r>
            <a:r>
              <a:rPr sz="1100" dirty="0">
                <a:latin typeface="Trebuchet MS"/>
                <a:cs typeface="Trebuchet MS"/>
              </a:rPr>
              <a:t>all the following radiological signs are seen except</a:t>
            </a:r>
            <a:r>
              <a:rPr sz="1100" spc="-7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20" dirty="0">
                <a:latin typeface="Trebuchet MS"/>
                <a:cs typeface="Trebuchet MS"/>
              </a:rPr>
              <a:t>Pelkan’s</a:t>
            </a:r>
            <a:r>
              <a:rPr sz="1100" spc="-5" dirty="0">
                <a:latin typeface="Trebuchet MS"/>
                <a:cs typeface="Trebuchet MS"/>
              </a:rPr>
              <a:t> spur</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Soap </a:t>
            </a:r>
            <a:r>
              <a:rPr sz="1100" dirty="0">
                <a:latin typeface="Trebuchet MS"/>
                <a:cs typeface="Trebuchet MS"/>
              </a:rPr>
              <a:t>bubble appearance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Zone of demarcation near</a:t>
            </a:r>
            <a:r>
              <a:rPr sz="1100" spc="-10" dirty="0">
                <a:latin typeface="Trebuchet MS"/>
                <a:cs typeface="Trebuchet MS"/>
              </a:rPr>
              <a:t> </a:t>
            </a:r>
            <a:r>
              <a:rPr sz="1100" spc="-5" dirty="0">
                <a:latin typeface="Trebuchet MS"/>
                <a:cs typeface="Trebuchet MS"/>
              </a:rPr>
              <a:t>epiphysis</a:t>
            </a:r>
            <a:endParaRPr sz="1100">
              <a:latin typeface="Trebuchet MS"/>
              <a:cs typeface="Trebuchet MS"/>
            </a:endParaRPr>
          </a:p>
          <a:p>
            <a:pPr marL="469900" marR="2796540" lvl="1" indent="-228600">
              <a:lnSpc>
                <a:spcPct val="181800"/>
              </a:lnSpc>
              <a:buAutoNum type="alphaLcParenR"/>
              <a:tabLst>
                <a:tab pos="469900" algn="l"/>
              </a:tabLst>
            </a:pPr>
            <a:r>
              <a:rPr sz="1100" spc="-10" dirty="0">
                <a:latin typeface="Trebuchet MS"/>
                <a:cs typeface="Trebuchet MS"/>
              </a:rPr>
              <a:t>Frenkel’s</a:t>
            </a:r>
            <a:r>
              <a:rPr sz="1100" spc="-85" dirty="0">
                <a:latin typeface="Trebuchet MS"/>
                <a:cs typeface="Trebuchet MS"/>
              </a:rPr>
              <a:t> </a:t>
            </a:r>
            <a:r>
              <a:rPr sz="1100" dirty="0">
                <a:latin typeface="Trebuchet MS"/>
                <a:cs typeface="Trebuchet MS"/>
              </a:rPr>
              <a:t>line  Ans :</a:t>
            </a:r>
            <a:r>
              <a:rPr sz="1100" spc="295"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38"/>
              <a:tabLst>
                <a:tab pos="241300" algn="l"/>
              </a:tabLst>
            </a:pPr>
            <a:r>
              <a:rPr sz="1100" dirty="0">
                <a:latin typeface="Trebuchet MS"/>
                <a:cs typeface="Trebuchet MS"/>
              </a:rPr>
              <a:t>Empty Delta sign on CT head is seen in</a:t>
            </a:r>
            <a:r>
              <a:rPr sz="1100" spc="-4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Infarct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Superior </a:t>
            </a:r>
            <a:r>
              <a:rPr sz="1100" spc="-5" dirty="0">
                <a:latin typeface="Trebuchet MS"/>
                <a:cs typeface="Trebuchet MS"/>
              </a:rPr>
              <a:t>saggital sinus</a:t>
            </a:r>
            <a:r>
              <a:rPr sz="1100" spc="-10" dirty="0">
                <a:latin typeface="Trebuchet MS"/>
                <a:cs typeface="Trebuchet MS"/>
              </a:rPr>
              <a:t> </a:t>
            </a:r>
            <a:r>
              <a:rPr sz="1100" spc="-5" dirty="0">
                <a:latin typeface="Trebuchet MS"/>
                <a:cs typeface="Trebuchet MS"/>
              </a:rPr>
              <a:t>thrombosis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SAH</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SDH</a:t>
            </a:r>
            <a:endParaRPr sz="1100">
              <a:latin typeface="Trebuchet MS"/>
              <a:cs typeface="Trebuchet MS"/>
            </a:endParaRPr>
          </a:p>
          <a:p>
            <a:pPr marL="469900">
              <a:lnSpc>
                <a:spcPct val="100000"/>
              </a:lnSpc>
              <a:spcBef>
                <a:spcPts val="10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980"/>
              </a:spcBef>
              <a:buAutoNum type="arabicPeriod" startAt="40"/>
              <a:tabLst>
                <a:tab pos="241300" algn="l"/>
              </a:tabLst>
            </a:pPr>
            <a:r>
              <a:rPr sz="1100" spc="-10" dirty="0">
                <a:latin typeface="Trebuchet MS"/>
                <a:cs typeface="Trebuchet MS"/>
              </a:rPr>
              <a:t>Principle </a:t>
            </a:r>
            <a:r>
              <a:rPr sz="1100" spc="-5" dirty="0">
                <a:latin typeface="Trebuchet MS"/>
                <a:cs typeface="Trebuchet MS"/>
              </a:rPr>
              <a:t>used </a:t>
            </a:r>
            <a:r>
              <a:rPr sz="1100" dirty="0">
                <a:latin typeface="Trebuchet MS"/>
                <a:cs typeface="Trebuchet MS"/>
              </a:rPr>
              <a:t>in </a:t>
            </a:r>
            <a:r>
              <a:rPr sz="1100" spc="-5" dirty="0">
                <a:latin typeface="Trebuchet MS"/>
                <a:cs typeface="Trebuchet MS"/>
              </a:rPr>
              <a:t>radiotherapy</a:t>
            </a:r>
            <a:r>
              <a:rPr sz="1100" spc="10" dirty="0">
                <a:latin typeface="Trebuchet MS"/>
                <a:cs typeface="Trebuchet MS"/>
              </a:rPr>
              <a:t> </a:t>
            </a:r>
            <a:r>
              <a:rPr sz="1100" dirty="0">
                <a:latin typeface="Trebuchet MS"/>
                <a:cs typeface="Trebuchet MS"/>
              </a:rPr>
              <a:t>is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Cytoplasmic</a:t>
            </a:r>
            <a:r>
              <a:rPr sz="1100" spc="-5" dirty="0">
                <a:latin typeface="Trebuchet MS"/>
                <a:cs typeface="Trebuchet MS"/>
              </a:rPr>
              <a:t> </a:t>
            </a:r>
            <a:r>
              <a:rPr sz="1100" dirty="0">
                <a:latin typeface="Trebuchet MS"/>
                <a:cs typeface="Trebuchet MS"/>
              </a:rPr>
              <a:t>coagulations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Ionising the</a:t>
            </a:r>
            <a:r>
              <a:rPr sz="1100" spc="-5" dirty="0">
                <a:latin typeface="Trebuchet MS"/>
                <a:cs typeface="Trebuchet MS"/>
              </a:rPr>
              <a:t> molecules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DNA</a:t>
            </a:r>
            <a:r>
              <a:rPr sz="1100" spc="-70" dirty="0">
                <a:latin typeface="Trebuchet MS"/>
                <a:cs typeface="Trebuchet MS"/>
              </a:rPr>
              <a:t> </a:t>
            </a:r>
            <a:r>
              <a:rPr sz="1100" dirty="0">
                <a:latin typeface="Trebuchet MS"/>
                <a:cs typeface="Trebuchet MS"/>
              </a:rPr>
              <a:t>Damage</a:t>
            </a:r>
            <a:endParaRPr sz="1100">
              <a:latin typeface="Trebuchet MS"/>
              <a:cs typeface="Trebuchet MS"/>
            </a:endParaRPr>
          </a:p>
          <a:p>
            <a:pPr marL="469900" marR="1656714" lvl="1" indent="-228600">
              <a:lnSpc>
                <a:spcPct val="174200"/>
              </a:lnSpc>
              <a:spcBef>
                <a:spcPts val="100"/>
              </a:spcBef>
              <a:buAutoNum type="alphaLcParenR"/>
              <a:tabLst>
                <a:tab pos="469900" algn="l"/>
              </a:tabLst>
            </a:pPr>
            <a:r>
              <a:rPr sz="1100" spc="-5" dirty="0">
                <a:latin typeface="Trebuchet MS"/>
                <a:cs typeface="Trebuchet MS"/>
              </a:rPr>
              <a:t>Low dose causes tissue neurosis  </a:t>
            </a:r>
            <a:r>
              <a:rPr sz="1100" dirty="0">
                <a:latin typeface="Trebuchet MS"/>
                <a:cs typeface="Trebuchet MS"/>
              </a:rPr>
              <a:t>Ans :</a:t>
            </a:r>
            <a:r>
              <a:rPr sz="1100" spc="32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40"/>
              <a:tabLst>
                <a:tab pos="241300" algn="l"/>
              </a:tabLst>
            </a:pPr>
            <a:r>
              <a:rPr sz="1100" dirty="0">
                <a:latin typeface="Trebuchet MS"/>
                <a:cs typeface="Trebuchet MS"/>
              </a:rPr>
              <a:t>Which of the following is not a feature of fibrous dysplasia</a:t>
            </a:r>
            <a:r>
              <a:rPr sz="1100" spc="-8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Bone</a:t>
            </a:r>
            <a:r>
              <a:rPr sz="1100" spc="-100" dirty="0">
                <a:latin typeface="Trebuchet MS"/>
                <a:cs typeface="Trebuchet MS"/>
              </a:rPr>
              <a:t> </a:t>
            </a:r>
            <a:r>
              <a:rPr sz="1100" dirty="0">
                <a:latin typeface="Trebuchet MS"/>
                <a:cs typeface="Trebuchet MS"/>
              </a:rPr>
              <a:t>expansions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Pscudo –</a:t>
            </a:r>
            <a:r>
              <a:rPr sz="1100" spc="-70" dirty="0">
                <a:latin typeface="Trebuchet MS"/>
                <a:cs typeface="Trebuchet MS"/>
              </a:rPr>
              <a:t> </a:t>
            </a:r>
            <a:r>
              <a:rPr sz="1100" spc="-5" dirty="0">
                <a:latin typeface="Trebuchet MS"/>
                <a:cs typeface="Trebuchet MS"/>
              </a:rPr>
              <a:t>fracture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Subarticular</a:t>
            </a:r>
            <a:r>
              <a:rPr sz="1100" spc="325" dirty="0">
                <a:latin typeface="Trebuchet MS"/>
                <a:cs typeface="Trebuchet MS"/>
              </a:rPr>
              <a:t> </a:t>
            </a:r>
            <a:r>
              <a:rPr sz="1100" dirty="0">
                <a:latin typeface="Trebuchet MS"/>
                <a:cs typeface="Trebuchet MS"/>
              </a:rPr>
              <a:t>extension</a:t>
            </a:r>
            <a:endParaRPr sz="1100">
              <a:latin typeface="Trebuchet MS"/>
              <a:cs typeface="Trebuchet MS"/>
            </a:endParaRPr>
          </a:p>
          <a:p>
            <a:pPr marL="469900" marR="1645920" lvl="1" indent="-228600">
              <a:lnSpc>
                <a:spcPts val="2400"/>
              </a:lnSpc>
              <a:spcBef>
                <a:spcPts val="160"/>
              </a:spcBef>
              <a:buAutoNum type="alphaLcParenR"/>
              <a:tabLst>
                <a:tab pos="469900" algn="l"/>
              </a:tabLst>
            </a:pPr>
            <a:r>
              <a:rPr sz="1100" dirty="0">
                <a:latin typeface="Trebuchet MS"/>
                <a:cs typeface="Trebuchet MS"/>
              </a:rPr>
              <a:t>Ground </a:t>
            </a:r>
            <a:r>
              <a:rPr sz="1100" spc="-5" dirty="0">
                <a:latin typeface="Trebuchet MS"/>
                <a:cs typeface="Trebuchet MS"/>
              </a:rPr>
              <a:t>glass </a:t>
            </a:r>
            <a:r>
              <a:rPr sz="1100" dirty="0">
                <a:latin typeface="Trebuchet MS"/>
                <a:cs typeface="Trebuchet MS"/>
              </a:rPr>
              <a:t>smoky</a:t>
            </a:r>
            <a:r>
              <a:rPr sz="1100" spc="-75" dirty="0">
                <a:latin typeface="Trebuchet MS"/>
                <a:cs typeface="Trebuchet MS"/>
              </a:rPr>
              <a:t> </a:t>
            </a:r>
            <a:r>
              <a:rPr sz="1100" dirty="0">
                <a:latin typeface="Trebuchet MS"/>
                <a:cs typeface="Trebuchet MS"/>
              </a:rPr>
              <a:t>appearance  Ans :</a:t>
            </a:r>
            <a:r>
              <a:rPr sz="1100" spc="32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819"/>
              </a:spcBef>
              <a:buAutoNum type="arabicPeriod" startAt="40"/>
              <a:tabLst>
                <a:tab pos="241300" algn="l"/>
              </a:tabLst>
            </a:pPr>
            <a:r>
              <a:rPr sz="1100" dirty="0">
                <a:latin typeface="Trebuchet MS"/>
                <a:cs typeface="Trebuchet MS"/>
              </a:rPr>
              <a:t>Fish </a:t>
            </a:r>
            <a:r>
              <a:rPr sz="1100" spc="-5" dirty="0">
                <a:latin typeface="Trebuchet MS"/>
                <a:cs typeface="Trebuchet MS"/>
              </a:rPr>
              <a:t>vertebra is </a:t>
            </a:r>
            <a:r>
              <a:rPr sz="1100" dirty="0">
                <a:latin typeface="Trebuchet MS"/>
                <a:cs typeface="Trebuchet MS"/>
              </a:rPr>
              <a:t>seen </a:t>
            </a:r>
            <a:r>
              <a:rPr sz="1100" spc="-5" dirty="0">
                <a:latin typeface="Trebuchet MS"/>
                <a:cs typeface="Trebuchet MS"/>
              </a:rPr>
              <a:t>in</a:t>
            </a:r>
            <a:r>
              <a:rPr sz="1100" dirty="0">
                <a:latin typeface="Trebuchet MS"/>
                <a:cs typeface="Trebuchet MS"/>
              </a:rPr>
              <a:t> –</a:t>
            </a:r>
            <a:endParaRPr sz="1100">
              <a:latin typeface="Trebuchet MS"/>
              <a:cs typeface="Trebuchet MS"/>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118</a:t>
            </a:fld>
            <a:endParaRPr dirty="0"/>
          </a:p>
        </p:txBody>
      </p:sp>
      <p:sp>
        <p:nvSpPr>
          <p:cNvPr id="2" name="object 2"/>
          <p:cNvSpPr txBox="1"/>
          <p:nvPr/>
        </p:nvSpPr>
        <p:spPr>
          <a:xfrm>
            <a:off x="939800" y="889000"/>
            <a:ext cx="3413760" cy="8651240"/>
          </a:xfrm>
          <a:prstGeom prst="rect">
            <a:avLst/>
          </a:prstGeom>
        </p:spPr>
        <p:txBody>
          <a:bodyPr vert="horz" wrap="square" lIns="0" tIns="12700" rIns="0" bIns="0" rtlCol="0">
            <a:spAutoFit/>
          </a:bodyPr>
          <a:lstStyle/>
          <a:p>
            <a:pPr marL="469900" indent="-228600">
              <a:lnSpc>
                <a:spcPct val="100000"/>
              </a:lnSpc>
              <a:spcBef>
                <a:spcPts val="100"/>
              </a:spcBef>
              <a:buAutoNum type="alphaLcParenR"/>
              <a:tabLst>
                <a:tab pos="469900" algn="l"/>
              </a:tabLst>
            </a:pPr>
            <a:r>
              <a:rPr sz="1100" dirty="0">
                <a:latin typeface="Trebuchet MS"/>
                <a:cs typeface="Trebuchet MS"/>
              </a:rPr>
              <a:t>Osteoporosis</a:t>
            </a:r>
            <a:endParaRPr sz="1100">
              <a:latin typeface="Trebuchet MS"/>
              <a:cs typeface="Trebuchet MS"/>
            </a:endParaRPr>
          </a:p>
          <a:p>
            <a:pPr marL="469900" indent="-228600">
              <a:lnSpc>
                <a:spcPct val="100000"/>
              </a:lnSpc>
              <a:spcBef>
                <a:spcPts val="980"/>
              </a:spcBef>
              <a:buAutoNum type="alphaLcParenR"/>
              <a:tabLst>
                <a:tab pos="469900" algn="l"/>
              </a:tabLst>
            </a:pPr>
            <a:r>
              <a:rPr sz="1100" dirty="0">
                <a:latin typeface="Trebuchet MS"/>
                <a:cs typeface="Trebuchet MS"/>
              </a:rPr>
              <a:t>Osteopertrosis</a:t>
            </a:r>
            <a:endParaRPr sz="1100">
              <a:latin typeface="Trebuchet MS"/>
              <a:cs typeface="Trebuchet MS"/>
            </a:endParaRPr>
          </a:p>
          <a:p>
            <a:pPr marL="469900" indent="-228600">
              <a:lnSpc>
                <a:spcPct val="100000"/>
              </a:lnSpc>
              <a:spcBef>
                <a:spcPts val="1080"/>
              </a:spcBef>
              <a:buAutoNum type="alphaLcParenR"/>
              <a:tabLst>
                <a:tab pos="469900" algn="l"/>
              </a:tabLst>
            </a:pPr>
            <a:r>
              <a:rPr sz="1100" spc="-10" dirty="0">
                <a:latin typeface="Trebuchet MS"/>
                <a:cs typeface="Trebuchet MS"/>
              </a:rPr>
              <a:t>Pagets</a:t>
            </a:r>
            <a:endParaRPr sz="1100">
              <a:latin typeface="Trebuchet MS"/>
              <a:cs typeface="Trebuchet MS"/>
            </a:endParaRPr>
          </a:p>
          <a:p>
            <a:pPr marL="469900" marR="1493520" indent="-228600">
              <a:lnSpc>
                <a:spcPct val="181800"/>
              </a:lnSpc>
              <a:buAutoNum type="alphaLcParenR"/>
              <a:tabLst>
                <a:tab pos="469900" algn="l"/>
              </a:tabLst>
            </a:pPr>
            <a:r>
              <a:rPr sz="1100" spc="-5" dirty="0">
                <a:latin typeface="Trebuchet MS"/>
                <a:cs typeface="Trebuchet MS"/>
              </a:rPr>
              <a:t>Mucopoly saccharoidsis  </a:t>
            </a:r>
            <a:r>
              <a:rPr sz="1100" dirty="0">
                <a:latin typeface="Trebuchet MS"/>
                <a:cs typeface="Trebuchet MS"/>
              </a:rPr>
              <a:t>Ans :</a:t>
            </a:r>
            <a:r>
              <a:rPr sz="1100" spc="320"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43"/>
              <a:tabLst>
                <a:tab pos="241300" algn="l"/>
              </a:tabLst>
            </a:pPr>
            <a:r>
              <a:rPr sz="1100" spc="-30" dirty="0">
                <a:latin typeface="Trebuchet MS"/>
                <a:cs typeface="Trebuchet MS"/>
              </a:rPr>
              <a:t>Terry </a:t>
            </a:r>
            <a:r>
              <a:rPr sz="1100" dirty="0">
                <a:latin typeface="Trebuchet MS"/>
                <a:cs typeface="Trebuchet MS"/>
              </a:rPr>
              <a:t>Thomas sign is –</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Separation of scaphoid &amp;</a:t>
            </a:r>
            <a:r>
              <a:rPr sz="1100" spc="-20" dirty="0">
                <a:latin typeface="Trebuchet MS"/>
                <a:cs typeface="Trebuchet MS"/>
              </a:rPr>
              <a:t> </a:t>
            </a:r>
            <a:r>
              <a:rPr sz="1100" dirty="0">
                <a:latin typeface="Trebuchet MS"/>
                <a:cs typeface="Trebuchet MS"/>
              </a:rPr>
              <a:t>lunate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Separation of pisiform &amp;</a:t>
            </a:r>
            <a:r>
              <a:rPr sz="1100" spc="-15" dirty="0">
                <a:latin typeface="Trebuchet MS"/>
                <a:cs typeface="Trebuchet MS"/>
              </a:rPr>
              <a:t> </a:t>
            </a:r>
            <a:r>
              <a:rPr sz="1100" spc="-5" dirty="0">
                <a:latin typeface="Trebuchet MS"/>
                <a:cs typeface="Trebuchet MS"/>
              </a:rPr>
              <a:t>triquetrel</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Separation of traperzum &amp;</a:t>
            </a:r>
            <a:r>
              <a:rPr sz="1100" spc="-15" dirty="0">
                <a:latin typeface="Trebuchet MS"/>
                <a:cs typeface="Trebuchet MS"/>
              </a:rPr>
              <a:t> </a:t>
            </a:r>
            <a:r>
              <a:rPr sz="1100" spc="-5" dirty="0">
                <a:latin typeface="Trebuchet MS"/>
                <a:cs typeface="Trebuchet MS"/>
              </a:rPr>
              <a:t>trapezoid</a:t>
            </a:r>
            <a:endParaRPr sz="1100">
              <a:latin typeface="Trebuchet MS"/>
              <a:cs typeface="Trebuchet MS"/>
            </a:endParaRPr>
          </a:p>
          <a:p>
            <a:pPr marL="469900" marR="972185" lvl="1" indent="-228600">
              <a:lnSpc>
                <a:spcPct val="181800"/>
              </a:lnSpc>
              <a:buAutoNum type="alphaLcParenR"/>
              <a:tabLst>
                <a:tab pos="469900" algn="l"/>
              </a:tabLst>
            </a:pPr>
            <a:r>
              <a:rPr sz="1100" dirty="0">
                <a:latin typeface="Trebuchet MS"/>
                <a:cs typeface="Trebuchet MS"/>
              </a:rPr>
              <a:t>Separation of capital &amp;</a:t>
            </a:r>
            <a:r>
              <a:rPr sz="1100" spc="-100" dirty="0">
                <a:latin typeface="Trebuchet MS"/>
                <a:cs typeface="Trebuchet MS"/>
              </a:rPr>
              <a:t> </a:t>
            </a:r>
            <a:r>
              <a:rPr sz="1100" dirty="0">
                <a:latin typeface="Trebuchet MS"/>
                <a:cs typeface="Trebuchet MS"/>
              </a:rPr>
              <a:t>hamate  Ans :</a:t>
            </a:r>
            <a:r>
              <a:rPr sz="1100" spc="320"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980"/>
              </a:spcBef>
              <a:buAutoNum type="arabicPeriod" startAt="43"/>
              <a:tabLst>
                <a:tab pos="241300" algn="l"/>
              </a:tabLst>
            </a:pPr>
            <a:r>
              <a:rPr sz="1100" spc="-5" dirty="0">
                <a:latin typeface="Trebuchet MS"/>
                <a:cs typeface="Trebuchet MS"/>
              </a:rPr>
              <a:t>Most common visceral artery </a:t>
            </a:r>
            <a:r>
              <a:rPr sz="1100" dirty="0">
                <a:latin typeface="Trebuchet MS"/>
                <a:cs typeface="Trebuchet MS"/>
              </a:rPr>
              <a:t>aneurysm is </a:t>
            </a:r>
            <a:r>
              <a:rPr sz="1100" spc="-5" dirty="0">
                <a:latin typeface="Trebuchet MS"/>
                <a:cs typeface="Trebuchet MS"/>
              </a:rPr>
              <a:t>seen </a:t>
            </a:r>
            <a:r>
              <a:rPr sz="1100" dirty="0">
                <a:latin typeface="Trebuchet MS"/>
                <a:cs typeface="Trebuchet MS"/>
              </a:rPr>
              <a:t>in</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Aorta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Iliac</a:t>
            </a:r>
            <a:r>
              <a:rPr sz="1100" spc="-10" dirty="0">
                <a:latin typeface="Trebuchet MS"/>
                <a:cs typeface="Trebuchet MS"/>
              </a:rPr>
              <a:t> </a:t>
            </a:r>
            <a:r>
              <a:rPr sz="1100" spc="-5" dirty="0">
                <a:latin typeface="Trebuchet MS"/>
                <a:cs typeface="Trebuchet MS"/>
              </a:rPr>
              <a:t>vessels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Splenic</a:t>
            </a:r>
            <a:r>
              <a:rPr sz="1100" spc="-5" dirty="0">
                <a:latin typeface="Trebuchet MS"/>
                <a:cs typeface="Trebuchet MS"/>
              </a:rPr>
              <a:t> </a:t>
            </a:r>
            <a:r>
              <a:rPr sz="1100" dirty="0">
                <a:latin typeface="Trebuchet MS"/>
                <a:cs typeface="Trebuchet MS"/>
              </a:rPr>
              <a:t>artery</a:t>
            </a:r>
            <a:endParaRPr sz="1100">
              <a:latin typeface="Trebuchet MS"/>
              <a:cs typeface="Trebuchet MS"/>
            </a:endParaRPr>
          </a:p>
          <a:p>
            <a:pPr marL="469900" marR="2028825" lvl="1" indent="-228600">
              <a:lnSpc>
                <a:spcPct val="174200"/>
              </a:lnSpc>
              <a:spcBef>
                <a:spcPts val="100"/>
              </a:spcBef>
              <a:buAutoNum type="alphaLcParenR"/>
              <a:tabLst>
                <a:tab pos="469900" algn="l"/>
              </a:tabLst>
            </a:pPr>
            <a:r>
              <a:rPr sz="1100" spc="-5" dirty="0">
                <a:latin typeface="Trebuchet MS"/>
                <a:cs typeface="Trebuchet MS"/>
              </a:rPr>
              <a:t>Hepatic</a:t>
            </a:r>
            <a:r>
              <a:rPr sz="1100" spc="-80" dirty="0">
                <a:latin typeface="Trebuchet MS"/>
                <a:cs typeface="Trebuchet MS"/>
              </a:rPr>
              <a:t> </a:t>
            </a:r>
            <a:r>
              <a:rPr sz="1100" spc="-5" dirty="0">
                <a:latin typeface="Trebuchet MS"/>
                <a:cs typeface="Trebuchet MS"/>
              </a:rPr>
              <a:t>artery  </a:t>
            </a:r>
            <a:r>
              <a:rPr sz="1100" dirty="0">
                <a:latin typeface="Trebuchet MS"/>
                <a:cs typeface="Trebuchet MS"/>
              </a:rPr>
              <a:t>Ans :</a:t>
            </a:r>
            <a:r>
              <a:rPr sz="1100" spc="30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43"/>
              <a:tabLst>
                <a:tab pos="241300" algn="l"/>
              </a:tabLst>
            </a:pPr>
            <a:r>
              <a:rPr sz="1100" spc="-5" dirty="0">
                <a:latin typeface="Trebuchet MS"/>
                <a:cs typeface="Trebuchet MS"/>
              </a:rPr>
              <a:t>Most common abnormality seen </a:t>
            </a:r>
            <a:r>
              <a:rPr sz="1100" dirty="0">
                <a:latin typeface="Trebuchet MS"/>
                <a:cs typeface="Trebuchet MS"/>
              </a:rPr>
              <a:t>in </a:t>
            </a:r>
            <a:r>
              <a:rPr sz="1100" spc="-5" dirty="0">
                <a:latin typeface="Trebuchet MS"/>
                <a:cs typeface="Trebuchet MS"/>
              </a:rPr>
              <a:t>ovary</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Ovarian</a:t>
            </a:r>
            <a:r>
              <a:rPr sz="1100" spc="-5" dirty="0">
                <a:latin typeface="Trebuchet MS"/>
                <a:cs typeface="Trebuchet MS"/>
              </a:rPr>
              <a:t> cyst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Dermoid cyst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Carcinoma</a:t>
            </a:r>
            <a:r>
              <a:rPr sz="1100" spc="-10" dirty="0">
                <a:latin typeface="Trebuchet MS"/>
                <a:cs typeface="Trebuchet MS"/>
              </a:rPr>
              <a:t> </a:t>
            </a:r>
            <a:r>
              <a:rPr sz="1100" spc="-5" dirty="0">
                <a:latin typeface="Trebuchet MS"/>
                <a:cs typeface="Trebuchet MS"/>
              </a:rPr>
              <a:t>ovary</a:t>
            </a:r>
            <a:endParaRPr sz="1100">
              <a:latin typeface="Trebuchet MS"/>
              <a:cs typeface="Trebuchet MS"/>
            </a:endParaRPr>
          </a:p>
          <a:p>
            <a:pPr marL="469900" marR="1847850" lvl="1" indent="-228600">
              <a:lnSpc>
                <a:spcPts val="2400"/>
              </a:lnSpc>
              <a:spcBef>
                <a:spcPts val="160"/>
              </a:spcBef>
              <a:buAutoNum type="alphaLcParenR"/>
              <a:tabLst>
                <a:tab pos="469900" algn="l"/>
              </a:tabLst>
            </a:pPr>
            <a:r>
              <a:rPr sz="1100" dirty="0">
                <a:latin typeface="Trebuchet MS"/>
                <a:cs typeface="Trebuchet MS"/>
              </a:rPr>
              <a:t>Hemorrhagic</a:t>
            </a:r>
            <a:r>
              <a:rPr sz="1100" spc="-100" dirty="0">
                <a:latin typeface="Trebuchet MS"/>
                <a:cs typeface="Trebuchet MS"/>
              </a:rPr>
              <a:t> </a:t>
            </a:r>
            <a:r>
              <a:rPr sz="1100" dirty="0">
                <a:latin typeface="Trebuchet MS"/>
                <a:cs typeface="Trebuchet MS"/>
              </a:rPr>
              <a:t>cyst  Ans :</a:t>
            </a:r>
            <a:r>
              <a:rPr sz="1100" spc="310" dirty="0">
                <a:latin typeface="Trebuchet MS"/>
                <a:cs typeface="Trebuchet MS"/>
              </a:rPr>
              <a:t> </a:t>
            </a:r>
            <a:r>
              <a:rPr sz="1100" spc="-5" dirty="0">
                <a:latin typeface="Trebuchet MS"/>
                <a:cs typeface="Trebuchet MS"/>
              </a:rPr>
              <a:t>(a)</a:t>
            </a:r>
            <a:endParaRPr sz="1100">
              <a:latin typeface="Trebuchet MS"/>
              <a:cs typeface="Trebuchet MS"/>
            </a:endParaRPr>
          </a:p>
          <a:p>
            <a:pPr marL="241300" marR="1074420" indent="-228600">
              <a:lnSpc>
                <a:spcPts val="2400"/>
              </a:lnSpc>
              <a:buAutoNum type="arabicPeriod" startAt="43"/>
              <a:tabLst>
                <a:tab pos="241300" algn="l"/>
              </a:tabLst>
            </a:pPr>
            <a:r>
              <a:rPr sz="1100" dirty="0">
                <a:latin typeface="Trebuchet MS"/>
                <a:cs typeface="Trebuchet MS"/>
              </a:rPr>
              <a:t>Normal </a:t>
            </a:r>
            <a:r>
              <a:rPr sz="1100" spc="-15" dirty="0">
                <a:latin typeface="Trebuchet MS"/>
                <a:cs typeface="Trebuchet MS"/>
              </a:rPr>
              <a:t>Bohler’s </a:t>
            </a:r>
            <a:r>
              <a:rPr sz="1100" spc="-5" dirty="0">
                <a:latin typeface="Trebuchet MS"/>
                <a:cs typeface="Trebuchet MS"/>
              </a:rPr>
              <a:t>angle </a:t>
            </a:r>
            <a:r>
              <a:rPr sz="1100" dirty="0">
                <a:latin typeface="Trebuchet MS"/>
                <a:cs typeface="Trebuchet MS"/>
              </a:rPr>
              <a:t>measures</a:t>
            </a:r>
            <a:r>
              <a:rPr sz="1100" spc="-35" dirty="0">
                <a:latin typeface="Trebuchet MS"/>
                <a:cs typeface="Trebuchet MS"/>
              </a:rPr>
              <a:t> </a:t>
            </a:r>
            <a:r>
              <a:rPr sz="1100" dirty="0">
                <a:latin typeface="Trebuchet MS"/>
                <a:cs typeface="Trebuchet MS"/>
              </a:rPr>
              <a:t>–  a) </a:t>
            </a:r>
            <a:r>
              <a:rPr sz="1100" spc="-5" dirty="0">
                <a:latin typeface="Trebuchet MS"/>
                <a:cs typeface="Trebuchet MS"/>
              </a:rPr>
              <a:t>10 </a:t>
            </a:r>
            <a:r>
              <a:rPr sz="1100" dirty="0">
                <a:latin typeface="Trebuchet MS"/>
                <a:cs typeface="Trebuchet MS"/>
              </a:rPr>
              <a:t>–</a:t>
            </a:r>
            <a:r>
              <a:rPr sz="1100" spc="-190" dirty="0">
                <a:latin typeface="Trebuchet MS"/>
                <a:cs typeface="Trebuchet MS"/>
              </a:rPr>
              <a:t> </a:t>
            </a:r>
            <a:r>
              <a:rPr sz="1100" spc="5" dirty="0">
                <a:latin typeface="Trebuchet MS"/>
                <a:cs typeface="Trebuchet MS"/>
              </a:rPr>
              <a:t>25</a:t>
            </a:r>
            <a:r>
              <a:rPr sz="1050" spc="7" baseline="27777" dirty="0">
                <a:latin typeface="Trebuchet MS"/>
                <a:cs typeface="Trebuchet MS"/>
              </a:rPr>
              <a:t>0</a:t>
            </a:r>
            <a:endParaRPr sz="1050" baseline="27777">
              <a:latin typeface="Trebuchet MS"/>
              <a:cs typeface="Trebuchet MS"/>
            </a:endParaRPr>
          </a:p>
          <a:p>
            <a:pPr marL="241300">
              <a:lnSpc>
                <a:spcPct val="100000"/>
              </a:lnSpc>
              <a:spcBef>
                <a:spcPts val="819"/>
              </a:spcBef>
            </a:pPr>
            <a:r>
              <a:rPr sz="1100" dirty="0">
                <a:latin typeface="Trebuchet MS"/>
                <a:cs typeface="Trebuchet MS"/>
              </a:rPr>
              <a:t>b)  </a:t>
            </a:r>
            <a:r>
              <a:rPr sz="1100" spc="-5" dirty="0">
                <a:latin typeface="Trebuchet MS"/>
                <a:cs typeface="Trebuchet MS"/>
              </a:rPr>
              <a:t>28  </a:t>
            </a:r>
            <a:r>
              <a:rPr sz="1100" dirty="0">
                <a:latin typeface="Trebuchet MS"/>
                <a:cs typeface="Trebuchet MS"/>
              </a:rPr>
              <a:t>-</a:t>
            </a:r>
            <a:r>
              <a:rPr sz="1100" spc="30" dirty="0">
                <a:latin typeface="Trebuchet MS"/>
                <a:cs typeface="Trebuchet MS"/>
              </a:rPr>
              <a:t> </a:t>
            </a:r>
            <a:r>
              <a:rPr sz="1100" spc="5" dirty="0">
                <a:latin typeface="Trebuchet MS"/>
                <a:cs typeface="Trebuchet MS"/>
              </a:rPr>
              <a:t>40</a:t>
            </a:r>
            <a:r>
              <a:rPr sz="1050" spc="7" baseline="27777" dirty="0">
                <a:latin typeface="Trebuchet MS"/>
                <a:cs typeface="Trebuchet MS"/>
              </a:rPr>
              <a:t>0</a:t>
            </a:r>
            <a:endParaRPr sz="1050" baseline="27777">
              <a:latin typeface="Trebuchet MS"/>
              <a:cs typeface="Trebuchet MS"/>
            </a:endParaRPr>
          </a:p>
          <a:p>
            <a:pPr marL="241300">
              <a:lnSpc>
                <a:spcPct val="100000"/>
              </a:lnSpc>
              <a:spcBef>
                <a:spcPts val="980"/>
              </a:spcBef>
            </a:pPr>
            <a:r>
              <a:rPr sz="1100" dirty="0">
                <a:latin typeface="Trebuchet MS"/>
                <a:cs typeface="Trebuchet MS"/>
              </a:rPr>
              <a:t>c)   </a:t>
            </a:r>
            <a:r>
              <a:rPr sz="1100" spc="-5" dirty="0">
                <a:latin typeface="Trebuchet MS"/>
                <a:cs typeface="Trebuchet MS"/>
              </a:rPr>
              <a:t>42 </a:t>
            </a:r>
            <a:r>
              <a:rPr sz="1100" dirty="0">
                <a:latin typeface="Trebuchet MS"/>
                <a:cs typeface="Trebuchet MS"/>
              </a:rPr>
              <a:t>–</a:t>
            </a:r>
            <a:r>
              <a:rPr sz="1100" spc="-240" dirty="0">
                <a:latin typeface="Trebuchet MS"/>
                <a:cs typeface="Trebuchet MS"/>
              </a:rPr>
              <a:t> </a:t>
            </a:r>
            <a:r>
              <a:rPr sz="1100" spc="5" dirty="0">
                <a:latin typeface="Trebuchet MS"/>
                <a:cs typeface="Trebuchet MS"/>
              </a:rPr>
              <a:t>48</a:t>
            </a:r>
            <a:r>
              <a:rPr sz="1050" spc="7" baseline="27777" dirty="0">
                <a:latin typeface="Trebuchet MS"/>
                <a:cs typeface="Trebuchet MS"/>
              </a:rPr>
              <a:t>0</a:t>
            </a:r>
            <a:endParaRPr sz="1050" baseline="27777">
              <a:latin typeface="Trebuchet MS"/>
              <a:cs typeface="Trebuchet MS"/>
            </a:endParaRPr>
          </a:p>
          <a:p>
            <a:pPr marL="241300">
              <a:lnSpc>
                <a:spcPct val="100000"/>
              </a:lnSpc>
              <a:spcBef>
                <a:spcPts val="1080"/>
              </a:spcBef>
            </a:pPr>
            <a:r>
              <a:rPr sz="1100" dirty="0">
                <a:latin typeface="Trebuchet MS"/>
                <a:cs typeface="Trebuchet MS"/>
              </a:rPr>
              <a:t>d)  </a:t>
            </a:r>
            <a:r>
              <a:rPr sz="1100" spc="-5" dirty="0">
                <a:latin typeface="Trebuchet MS"/>
                <a:cs typeface="Trebuchet MS"/>
              </a:rPr>
              <a:t>50 </a:t>
            </a:r>
            <a:r>
              <a:rPr sz="1100" dirty="0">
                <a:latin typeface="Trebuchet MS"/>
                <a:cs typeface="Trebuchet MS"/>
              </a:rPr>
              <a:t>-</a:t>
            </a:r>
            <a:r>
              <a:rPr sz="1100" spc="25" dirty="0">
                <a:latin typeface="Trebuchet MS"/>
                <a:cs typeface="Trebuchet MS"/>
              </a:rPr>
              <a:t> </a:t>
            </a:r>
            <a:r>
              <a:rPr sz="1100" spc="5" dirty="0">
                <a:latin typeface="Trebuchet MS"/>
                <a:cs typeface="Trebuchet MS"/>
              </a:rPr>
              <a:t>55</a:t>
            </a:r>
            <a:r>
              <a:rPr sz="1050" spc="7" baseline="27777" dirty="0">
                <a:latin typeface="Trebuchet MS"/>
                <a:cs typeface="Trebuchet MS"/>
              </a:rPr>
              <a:t>0</a:t>
            </a:r>
            <a:endParaRPr sz="1050" baseline="27777">
              <a:latin typeface="Trebuchet MS"/>
              <a:cs typeface="Trebuchet MS"/>
            </a:endParaRPr>
          </a:p>
          <a:p>
            <a:pPr marR="2197100" algn="ctr">
              <a:lnSpc>
                <a:spcPct val="100000"/>
              </a:lnSpc>
              <a:spcBef>
                <a:spcPts val="1080"/>
              </a:spcBef>
            </a:pPr>
            <a:r>
              <a:rPr sz="1100" spc="-5" dirty="0">
                <a:latin typeface="Trebuchet MS"/>
                <a:cs typeface="Trebuchet MS"/>
              </a:rPr>
              <a:t>Ans </a:t>
            </a:r>
            <a:r>
              <a:rPr sz="1100" dirty="0">
                <a:latin typeface="Trebuchet MS"/>
                <a:cs typeface="Trebuchet MS"/>
              </a:rPr>
              <a:t>:</a:t>
            </a:r>
            <a:r>
              <a:rPr sz="1100" spc="300" dirty="0">
                <a:latin typeface="Trebuchet MS"/>
                <a:cs typeface="Trebuchet MS"/>
              </a:rPr>
              <a:t> </a:t>
            </a:r>
            <a:r>
              <a:rPr sz="1100" spc="-5" dirty="0">
                <a:latin typeface="Trebuchet MS"/>
                <a:cs typeface="Trebuchet MS"/>
              </a:rPr>
              <a:t>(b)</a:t>
            </a:r>
            <a:endParaRPr sz="1100">
              <a:latin typeface="Trebuchet MS"/>
              <a:cs typeface="Trebuchet MS"/>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119</a:t>
            </a:fld>
            <a:endParaRPr dirty="0"/>
          </a:p>
        </p:txBody>
      </p:sp>
      <p:sp>
        <p:nvSpPr>
          <p:cNvPr id="2" name="object 2"/>
          <p:cNvSpPr txBox="1"/>
          <p:nvPr/>
        </p:nvSpPr>
        <p:spPr>
          <a:xfrm>
            <a:off x="939800" y="889000"/>
            <a:ext cx="4404995" cy="865124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47"/>
              <a:tabLst>
                <a:tab pos="241300" algn="l"/>
              </a:tabLst>
            </a:pPr>
            <a:r>
              <a:rPr sz="1100" spc="-5" dirty="0">
                <a:latin typeface="Trebuchet MS"/>
                <a:cs typeface="Trebuchet MS"/>
              </a:rPr>
              <a:t>Bracket calcification </a:t>
            </a:r>
            <a:r>
              <a:rPr sz="1100" dirty="0">
                <a:latin typeface="Trebuchet MS"/>
                <a:cs typeface="Trebuchet MS"/>
              </a:rPr>
              <a:t>seen </a:t>
            </a:r>
            <a:r>
              <a:rPr sz="1100" spc="-5" dirty="0">
                <a:latin typeface="Trebuchet MS"/>
                <a:cs typeface="Trebuchet MS"/>
              </a:rPr>
              <a:t>in</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Lipoma of corpus </a:t>
            </a:r>
            <a:r>
              <a:rPr sz="1100" dirty="0">
                <a:latin typeface="Trebuchet MS"/>
                <a:cs typeface="Trebuchet MS"/>
              </a:rPr>
              <a:t>callosum</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Epidermoid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Dermoid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Glioma</a:t>
            </a:r>
            <a:endParaRPr sz="1100">
              <a:latin typeface="Trebuchet MS"/>
              <a:cs typeface="Trebuchet MS"/>
            </a:endParaRPr>
          </a:p>
          <a:p>
            <a:pPr marL="469900">
              <a:lnSpc>
                <a:spcPct val="100000"/>
              </a:lnSpc>
              <a:spcBef>
                <a:spcPts val="10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980"/>
              </a:spcBef>
              <a:buAutoNum type="arabicPeriod" startAt="48"/>
              <a:tabLst>
                <a:tab pos="241300" algn="l"/>
              </a:tabLst>
            </a:pPr>
            <a:r>
              <a:rPr sz="1100" dirty="0">
                <a:latin typeface="Trebuchet MS"/>
                <a:cs typeface="Trebuchet MS"/>
              </a:rPr>
              <a:t>Bournevilles </a:t>
            </a:r>
            <a:r>
              <a:rPr sz="1100" spc="-5" dirty="0">
                <a:latin typeface="Trebuchet MS"/>
                <a:cs typeface="Trebuchet MS"/>
              </a:rPr>
              <a:t>disease is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20" dirty="0">
                <a:latin typeface="Trebuchet MS"/>
                <a:cs typeface="Trebuchet MS"/>
              </a:rPr>
              <a:t>Tuberous</a:t>
            </a:r>
            <a:r>
              <a:rPr sz="1100" spc="-5" dirty="0">
                <a:latin typeface="Trebuchet MS"/>
                <a:cs typeface="Trebuchet MS"/>
              </a:rPr>
              <a:t> sclerosis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Lissencephaley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Neurofibramatosis</a:t>
            </a:r>
            <a:endParaRPr sz="1100">
              <a:latin typeface="Trebuchet MS"/>
              <a:cs typeface="Trebuchet MS"/>
            </a:endParaRPr>
          </a:p>
          <a:p>
            <a:pPr marL="469900" marR="2294890" lvl="1" indent="-228600">
              <a:lnSpc>
                <a:spcPct val="174200"/>
              </a:lnSpc>
              <a:spcBef>
                <a:spcPts val="100"/>
              </a:spcBef>
              <a:buAutoNum type="alphaLcParenR"/>
              <a:tabLst>
                <a:tab pos="469900" algn="l"/>
              </a:tabLst>
            </a:pPr>
            <a:r>
              <a:rPr sz="1100" dirty="0">
                <a:latin typeface="Trebuchet MS"/>
                <a:cs typeface="Trebuchet MS"/>
              </a:rPr>
              <a:t>Sturge – </a:t>
            </a:r>
            <a:r>
              <a:rPr sz="1100" spc="-10" dirty="0">
                <a:latin typeface="Trebuchet MS"/>
                <a:cs typeface="Trebuchet MS"/>
              </a:rPr>
              <a:t>Webers</a:t>
            </a:r>
            <a:r>
              <a:rPr sz="1100" spc="-95" dirty="0">
                <a:latin typeface="Trebuchet MS"/>
                <a:cs typeface="Trebuchet MS"/>
              </a:rPr>
              <a:t> </a:t>
            </a:r>
            <a:r>
              <a:rPr sz="1100" dirty="0">
                <a:latin typeface="Trebuchet MS"/>
                <a:cs typeface="Trebuchet MS"/>
              </a:rPr>
              <a:t>syndrome  Ans :</a:t>
            </a:r>
            <a:r>
              <a:rPr sz="1100" spc="320"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48"/>
              <a:tabLst>
                <a:tab pos="241300" algn="l"/>
              </a:tabLst>
            </a:pPr>
            <a:r>
              <a:rPr sz="1100" spc="-5" dirty="0">
                <a:latin typeface="Trebuchet MS"/>
                <a:cs typeface="Trebuchet MS"/>
              </a:rPr>
              <a:t>Radionuclide </a:t>
            </a:r>
            <a:r>
              <a:rPr sz="1100" dirty="0">
                <a:latin typeface="Trebuchet MS"/>
                <a:cs typeface="Trebuchet MS"/>
              </a:rPr>
              <a:t>scan </a:t>
            </a:r>
            <a:r>
              <a:rPr sz="1100" spc="-5" dirty="0">
                <a:latin typeface="Trebuchet MS"/>
                <a:cs typeface="Trebuchet MS"/>
              </a:rPr>
              <a:t>done </a:t>
            </a:r>
            <a:r>
              <a:rPr sz="1100" dirty="0">
                <a:latin typeface="Trebuchet MS"/>
                <a:cs typeface="Trebuchet MS"/>
              </a:rPr>
              <a:t>for </a:t>
            </a:r>
            <a:r>
              <a:rPr sz="1100" spc="-5" dirty="0">
                <a:latin typeface="Trebuchet MS"/>
                <a:cs typeface="Trebuchet MS"/>
              </a:rPr>
              <a:t>parathyroid</a:t>
            </a:r>
            <a:r>
              <a:rPr sz="1100" spc="10" dirty="0">
                <a:latin typeface="Trebuchet MS"/>
                <a:cs typeface="Trebuchet MS"/>
              </a:rPr>
              <a:t> </a:t>
            </a:r>
            <a:r>
              <a:rPr sz="1100" spc="-5" dirty="0">
                <a:latin typeface="Trebuchet MS"/>
                <a:cs typeface="Trebuchet MS"/>
              </a:rPr>
              <a:t>adenoma-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Sesta MIBI</a:t>
            </a:r>
            <a:r>
              <a:rPr sz="1100" spc="-5" dirty="0">
                <a:latin typeface="Trebuchet MS"/>
                <a:cs typeface="Trebuchet MS"/>
              </a:rPr>
              <a:t> </a:t>
            </a:r>
            <a:r>
              <a:rPr sz="1100" dirty="0">
                <a:latin typeface="Trebuchet MS"/>
                <a:cs typeface="Trebuchet MS"/>
              </a:rPr>
              <a:t>scan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Iodine </a:t>
            </a:r>
            <a:r>
              <a:rPr sz="1100" dirty="0">
                <a:latin typeface="Trebuchet MS"/>
                <a:cs typeface="Trebuchet MS"/>
              </a:rPr>
              <a:t>– </a:t>
            </a:r>
            <a:r>
              <a:rPr sz="1100" spc="-5" dirty="0">
                <a:latin typeface="Trebuchet MS"/>
                <a:cs typeface="Trebuchet MS"/>
              </a:rPr>
              <a:t>123</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99 m </a:t>
            </a:r>
            <a:r>
              <a:rPr sz="1100" spc="-70" dirty="0">
                <a:latin typeface="Trebuchet MS"/>
                <a:cs typeface="Trebuchet MS"/>
              </a:rPr>
              <a:t>Tc </a:t>
            </a:r>
            <a:r>
              <a:rPr sz="1100" dirty="0">
                <a:latin typeface="Trebuchet MS"/>
                <a:cs typeface="Trebuchet MS"/>
              </a:rPr>
              <a:t>– Sulphur</a:t>
            </a:r>
            <a:r>
              <a:rPr sz="1100" spc="40" dirty="0">
                <a:latin typeface="Trebuchet MS"/>
                <a:cs typeface="Trebuchet MS"/>
              </a:rPr>
              <a:t> </a:t>
            </a:r>
            <a:r>
              <a:rPr sz="1100" dirty="0">
                <a:latin typeface="Trebuchet MS"/>
                <a:cs typeface="Trebuchet MS"/>
              </a:rPr>
              <a:t>colloid</a:t>
            </a:r>
            <a:endParaRPr sz="1100">
              <a:latin typeface="Trebuchet MS"/>
              <a:cs typeface="Trebuchet MS"/>
            </a:endParaRPr>
          </a:p>
          <a:p>
            <a:pPr marL="469900" marR="3127375" lvl="1" indent="-228600">
              <a:lnSpc>
                <a:spcPts val="2400"/>
              </a:lnSpc>
              <a:spcBef>
                <a:spcPts val="160"/>
              </a:spcBef>
              <a:buAutoNum type="alphaLcParenR"/>
              <a:tabLst>
                <a:tab pos="469900" algn="l"/>
              </a:tabLst>
            </a:pPr>
            <a:r>
              <a:rPr sz="1100" dirty="0">
                <a:latin typeface="Trebuchet MS"/>
                <a:cs typeface="Trebuchet MS"/>
              </a:rPr>
              <a:t>Gallium</a:t>
            </a:r>
            <a:r>
              <a:rPr sz="1100" spc="-85" dirty="0">
                <a:latin typeface="Trebuchet MS"/>
                <a:cs typeface="Trebuchet MS"/>
              </a:rPr>
              <a:t> </a:t>
            </a:r>
            <a:r>
              <a:rPr sz="1100" spc="-5" dirty="0">
                <a:latin typeface="Trebuchet MS"/>
                <a:cs typeface="Trebuchet MS"/>
              </a:rPr>
              <a:t>scan  </a:t>
            </a:r>
            <a:r>
              <a:rPr sz="1100" dirty="0">
                <a:latin typeface="Trebuchet MS"/>
                <a:cs typeface="Trebuchet MS"/>
              </a:rPr>
              <a:t>Ans :</a:t>
            </a:r>
            <a:r>
              <a:rPr sz="1100" spc="-2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819"/>
              </a:spcBef>
              <a:buAutoNum type="arabicPeriod" startAt="48"/>
              <a:tabLst>
                <a:tab pos="241300" algn="l"/>
              </a:tabLst>
            </a:pPr>
            <a:r>
              <a:rPr sz="1100" dirty="0">
                <a:latin typeface="Trebuchet MS"/>
                <a:cs typeface="Trebuchet MS"/>
              </a:rPr>
              <a:t>In which lung cancer cranial irradiation is also </a:t>
            </a:r>
            <a:r>
              <a:rPr sz="1100" spc="-5" dirty="0">
                <a:latin typeface="Trebuchet MS"/>
                <a:cs typeface="Trebuchet MS"/>
              </a:rPr>
              <a:t>given </a:t>
            </a:r>
            <a:r>
              <a:rPr sz="1100" dirty="0">
                <a:latin typeface="Trebuchet MS"/>
                <a:cs typeface="Trebuchet MS"/>
              </a:rPr>
              <a:t>in</a:t>
            </a:r>
            <a:r>
              <a:rPr sz="1100" spc="-75" dirty="0">
                <a:latin typeface="Trebuchet MS"/>
                <a:cs typeface="Trebuchet MS"/>
              </a:rPr>
              <a:t> </a:t>
            </a:r>
            <a:r>
              <a:rPr sz="1100" dirty="0">
                <a:latin typeface="Trebuchet MS"/>
                <a:cs typeface="Trebuchet MS"/>
              </a:rPr>
              <a:t>treatment?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Small cell</a:t>
            </a:r>
            <a:r>
              <a:rPr sz="1100" spc="-5" dirty="0">
                <a:latin typeface="Trebuchet MS"/>
                <a:cs typeface="Trebuchet MS"/>
              </a:rPr>
              <a:t> </a:t>
            </a:r>
            <a:r>
              <a:rPr sz="1100" dirty="0">
                <a:latin typeface="Trebuchet MS"/>
                <a:cs typeface="Trebuchet MS"/>
              </a:rPr>
              <a:t>ca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Non </a:t>
            </a:r>
            <a:r>
              <a:rPr sz="1100" dirty="0">
                <a:latin typeface="Trebuchet MS"/>
                <a:cs typeface="Trebuchet MS"/>
              </a:rPr>
              <a:t>small cell</a:t>
            </a:r>
            <a:r>
              <a:rPr sz="1100" spc="-10" dirty="0">
                <a:latin typeface="Trebuchet MS"/>
                <a:cs typeface="Trebuchet MS"/>
              </a:rPr>
              <a:t> </a:t>
            </a:r>
            <a:r>
              <a:rPr sz="1100" dirty="0">
                <a:latin typeface="Trebuchet MS"/>
                <a:cs typeface="Trebuchet MS"/>
              </a:rPr>
              <a:t>ca</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Adenocarcinoma</a:t>
            </a:r>
            <a:endParaRPr sz="1100">
              <a:latin typeface="Trebuchet MS"/>
              <a:cs typeface="Trebuchet MS"/>
            </a:endParaRPr>
          </a:p>
          <a:p>
            <a:pPr marL="469900" marR="2853690" lvl="1" indent="-228600">
              <a:lnSpc>
                <a:spcPct val="181800"/>
              </a:lnSpc>
              <a:buAutoNum type="alphaLcParenR"/>
              <a:tabLst>
                <a:tab pos="469900" algn="l"/>
              </a:tabLst>
            </a:pPr>
            <a:r>
              <a:rPr sz="1100" spc="-5" dirty="0">
                <a:latin typeface="Trebuchet MS"/>
                <a:cs typeface="Trebuchet MS"/>
              </a:rPr>
              <a:t>Squamous cell</a:t>
            </a:r>
            <a:r>
              <a:rPr sz="1100" spc="-45" dirty="0">
                <a:latin typeface="Trebuchet MS"/>
                <a:cs typeface="Trebuchet MS"/>
              </a:rPr>
              <a:t> </a:t>
            </a:r>
            <a:r>
              <a:rPr sz="1100" spc="-5" dirty="0">
                <a:latin typeface="Trebuchet MS"/>
                <a:cs typeface="Trebuchet MS"/>
              </a:rPr>
              <a:t>ca  </a:t>
            </a:r>
            <a:r>
              <a:rPr sz="1100" dirty="0">
                <a:latin typeface="Trebuchet MS"/>
                <a:cs typeface="Trebuchet MS"/>
              </a:rPr>
              <a:t>Ans :</a:t>
            </a:r>
            <a:r>
              <a:rPr sz="1100" spc="310"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48"/>
              <a:tabLst>
                <a:tab pos="241300" algn="l"/>
              </a:tabLst>
            </a:pPr>
            <a:r>
              <a:rPr sz="1100" dirty="0">
                <a:latin typeface="Trebuchet MS"/>
                <a:cs typeface="Trebuchet MS"/>
              </a:rPr>
              <a:t>Highly </a:t>
            </a:r>
            <a:r>
              <a:rPr sz="1100" spc="-5" dirty="0">
                <a:latin typeface="Trebuchet MS"/>
                <a:cs typeface="Trebuchet MS"/>
              </a:rPr>
              <a:t>radiosensitive </a:t>
            </a:r>
            <a:r>
              <a:rPr sz="1100" dirty="0">
                <a:latin typeface="Trebuchet MS"/>
                <a:cs typeface="Trebuchet MS"/>
              </a:rPr>
              <a:t>tumour is –</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5" dirty="0">
                <a:latin typeface="Trebuchet MS"/>
                <a:cs typeface="Trebuchet MS"/>
              </a:rPr>
              <a:t>Ewing’s</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Melanoma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Pancreatic</a:t>
            </a:r>
            <a:r>
              <a:rPr sz="1100" spc="-5" dirty="0">
                <a:latin typeface="Trebuchet MS"/>
                <a:cs typeface="Trebuchet MS"/>
              </a:rPr>
              <a:t> ca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Osteosarcema</a:t>
            </a:r>
            <a:endParaRPr sz="1100">
              <a:latin typeface="Trebuchet MS"/>
              <a:cs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a:t>
            </a:fld>
            <a:endParaRPr dirty="0"/>
          </a:p>
        </p:txBody>
      </p:sp>
      <p:sp>
        <p:nvSpPr>
          <p:cNvPr id="2" name="object 2"/>
          <p:cNvSpPr txBox="1"/>
          <p:nvPr/>
        </p:nvSpPr>
        <p:spPr>
          <a:xfrm>
            <a:off x="939800" y="855980"/>
            <a:ext cx="5913755" cy="2921000"/>
          </a:xfrm>
          <a:prstGeom prst="rect">
            <a:avLst/>
          </a:prstGeom>
        </p:spPr>
        <p:txBody>
          <a:bodyPr vert="horz" wrap="square" lIns="0" tIns="12700" rIns="0" bIns="0" rtlCol="0">
            <a:spAutoFit/>
          </a:bodyPr>
          <a:lstStyle/>
          <a:p>
            <a:pPr marL="241300" marR="5080" indent="-228600">
              <a:lnSpc>
                <a:spcPct val="118100"/>
              </a:lnSpc>
              <a:spcBef>
                <a:spcPts val="100"/>
              </a:spcBef>
              <a:buAutoNum type="arabicPeriod" startAt="74"/>
              <a:tabLst>
                <a:tab pos="241300" algn="l"/>
              </a:tabLst>
            </a:pPr>
            <a:r>
              <a:rPr sz="1200" dirty="0">
                <a:latin typeface="Arial"/>
                <a:cs typeface="Arial"/>
              </a:rPr>
              <a:t>Describe the various radiological appearances of child </a:t>
            </a:r>
            <a:r>
              <a:rPr sz="1200" spc="-5" dirty="0">
                <a:latin typeface="Arial"/>
                <a:cs typeface="Arial"/>
              </a:rPr>
              <a:t>suffering </a:t>
            </a:r>
            <a:r>
              <a:rPr sz="1200" dirty="0">
                <a:latin typeface="Arial"/>
                <a:cs typeface="Arial"/>
              </a:rPr>
              <a:t>from accidental  aspiration of green pea and describe the subsequent</a:t>
            </a:r>
            <a:r>
              <a:rPr sz="1200" spc="-30" dirty="0">
                <a:latin typeface="Arial"/>
                <a:cs typeface="Arial"/>
              </a:rPr>
              <a:t> </a:t>
            </a:r>
            <a:r>
              <a:rPr sz="1200" dirty="0">
                <a:latin typeface="Arial"/>
                <a:cs typeface="Arial"/>
              </a:rPr>
              <a:t>progress.</a:t>
            </a:r>
            <a:endParaRPr sz="1200">
              <a:latin typeface="Arial"/>
              <a:cs typeface="Arial"/>
            </a:endParaRPr>
          </a:p>
          <a:p>
            <a:pPr>
              <a:lnSpc>
                <a:spcPct val="100000"/>
              </a:lnSpc>
              <a:spcBef>
                <a:spcPts val="50"/>
              </a:spcBef>
              <a:buFont typeface="Arial"/>
              <a:buAutoNum type="arabicPeriod" startAt="74"/>
            </a:pPr>
            <a:endParaRPr sz="1050">
              <a:latin typeface="Times New Roman"/>
              <a:cs typeface="Times New Roman"/>
            </a:endParaRPr>
          </a:p>
          <a:p>
            <a:pPr marL="241300" indent="-228600">
              <a:lnSpc>
                <a:spcPct val="100000"/>
              </a:lnSpc>
              <a:buAutoNum type="arabicPeriod" startAt="74"/>
              <a:tabLst>
                <a:tab pos="241300" algn="l"/>
              </a:tabLst>
            </a:pPr>
            <a:r>
              <a:rPr sz="1200" dirty="0">
                <a:latin typeface="Arial"/>
                <a:cs typeface="Arial"/>
              </a:rPr>
              <a:t>Describe anatomy of diaphragm. Enumerate the causes of elevation of</a:t>
            </a:r>
            <a:r>
              <a:rPr sz="1200" spc="-125" dirty="0">
                <a:latin typeface="Arial"/>
                <a:cs typeface="Arial"/>
              </a:rPr>
              <a:t> </a:t>
            </a:r>
            <a:r>
              <a:rPr sz="1200" dirty="0">
                <a:latin typeface="Arial"/>
                <a:cs typeface="Arial"/>
              </a:rPr>
              <a:t>diaphragm.</a:t>
            </a:r>
            <a:endParaRPr sz="1200">
              <a:latin typeface="Arial"/>
              <a:cs typeface="Arial"/>
            </a:endParaRPr>
          </a:p>
          <a:p>
            <a:pPr marL="241300" indent="-228600">
              <a:lnSpc>
                <a:spcPct val="100000"/>
              </a:lnSpc>
              <a:spcBef>
                <a:spcPts val="1160"/>
              </a:spcBef>
              <a:buAutoNum type="arabicPeriod" startAt="74"/>
              <a:tabLst>
                <a:tab pos="241300" algn="l"/>
              </a:tabLst>
            </a:pPr>
            <a:r>
              <a:rPr sz="1200" dirty="0">
                <a:latin typeface="Arial"/>
                <a:cs typeface="Arial"/>
              </a:rPr>
              <a:t>Describe the </a:t>
            </a:r>
            <a:r>
              <a:rPr sz="1200" spc="-5" dirty="0">
                <a:latin typeface="Arial"/>
                <a:cs typeface="Arial"/>
              </a:rPr>
              <a:t>systemic </a:t>
            </a:r>
            <a:r>
              <a:rPr sz="1200" dirty="0">
                <a:latin typeface="Arial"/>
                <a:cs typeface="Arial"/>
              </a:rPr>
              <a:t>and local radiological </a:t>
            </a:r>
            <a:r>
              <a:rPr sz="1200" spc="-5" dirty="0">
                <a:latin typeface="Arial"/>
                <a:cs typeface="Arial"/>
              </a:rPr>
              <a:t>manifestations </a:t>
            </a:r>
            <a:r>
              <a:rPr sz="1200" dirty="0">
                <a:latin typeface="Arial"/>
                <a:cs typeface="Arial"/>
              </a:rPr>
              <a:t>of bronchial</a:t>
            </a:r>
            <a:r>
              <a:rPr sz="1200" spc="5" dirty="0">
                <a:latin typeface="Arial"/>
                <a:cs typeface="Arial"/>
              </a:rPr>
              <a:t> </a:t>
            </a:r>
            <a:r>
              <a:rPr sz="1200" dirty="0">
                <a:latin typeface="Arial"/>
                <a:cs typeface="Arial"/>
              </a:rPr>
              <a:t>carcinoma.</a:t>
            </a:r>
            <a:endParaRPr sz="1200">
              <a:latin typeface="Arial"/>
              <a:cs typeface="Arial"/>
            </a:endParaRPr>
          </a:p>
          <a:p>
            <a:pPr>
              <a:lnSpc>
                <a:spcPct val="100000"/>
              </a:lnSpc>
              <a:spcBef>
                <a:spcPts val="50"/>
              </a:spcBef>
              <a:buFont typeface="Arial"/>
              <a:buAutoNum type="arabicPeriod" startAt="74"/>
            </a:pPr>
            <a:endParaRPr sz="1050">
              <a:latin typeface="Times New Roman"/>
              <a:cs typeface="Times New Roman"/>
            </a:endParaRPr>
          </a:p>
          <a:p>
            <a:pPr marL="241300" indent="-228600">
              <a:lnSpc>
                <a:spcPct val="100000"/>
              </a:lnSpc>
              <a:spcBef>
                <a:spcPts val="5"/>
              </a:spcBef>
              <a:buAutoNum type="arabicPeriod" startAt="74"/>
              <a:tabLst>
                <a:tab pos="241300" algn="l"/>
              </a:tabLst>
            </a:pPr>
            <a:r>
              <a:rPr sz="1200" dirty="0">
                <a:latin typeface="Arial"/>
                <a:cs typeface="Arial"/>
              </a:rPr>
              <a:t>Describe the radiological </a:t>
            </a:r>
            <a:r>
              <a:rPr sz="1200" spc="-5" dirty="0">
                <a:latin typeface="Arial"/>
                <a:cs typeface="Arial"/>
              </a:rPr>
              <a:t>investigations </a:t>
            </a:r>
            <a:r>
              <a:rPr sz="1200" dirty="0">
                <a:latin typeface="Arial"/>
                <a:cs typeface="Arial"/>
              </a:rPr>
              <a:t>and findings in pulmonary</a:t>
            </a:r>
            <a:r>
              <a:rPr sz="1200" spc="-15" dirty="0">
                <a:latin typeface="Arial"/>
                <a:cs typeface="Arial"/>
              </a:rPr>
              <a:t> </a:t>
            </a:r>
            <a:r>
              <a:rPr sz="1200" dirty="0">
                <a:latin typeface="Arial"/>
                <a:cs typeface="Arial"/>
              </a:rPr>
              <a:t>embolism.</a:t>
            </a:r>
            <a:endParaRPr sz="1200">
              <a:latin typeface="Arial"/>
              <a:cs typeface="Arial"/>
            </a:endParaRPr>
          </a:p>
          <a:p>
            <a:pPr marL="241300" marR="5080" indent="-228600">
              <a:lnSpc>
                <a:spcPct val="111100"/>
              </a:lnSpc>
              <a:spcBef>
                <a:spcPts val="1100"/>
              </a:spcBef>
              <a:buAutoNum type="arabicPeriod" startAt="74"/>
              <a:tabLst>
                <a:tab pos="241300" algn="l"/>
              </a:tabLst>
            </a:pPr>
            <a:r>
              <a:rPr sz="1200" dirty="0">
                <a:latin typeface="Arial"/>
                <a:cs typeface="Arial"/>
              </a:rPr>
              <a:t>Discuss the </a:t>
            </a:r>
            <a:r>
              <a:rPr sz="1200" spc="-5" dirty="0">
                <a:latin typeface="Arial"/>
                <a:cs typeface="Arial"/>
              </a:rPr>
              <a:t>differential </a:t>
            </a:r>
            <a:r>
              <a:rPr sz="1200" dirty="0">
                <a:latin typeface="Arial"/>
                <a:cs typeface="Arial"/>
              </a:rPr>
              <a:t>diagnosis of enlarged pulmonary conus seen on chest  radiograph. How will you </a:t>
            </a:r>
            <a:r>
              <a:rPr sz="1200" spc="-5" dirty="0">
                <a:latin typeface="Arial"/>
                <a:cs typeface="Arial"/>
              </a:rPr>
              <a:t>investigate </a:t>
            </a:r>
            <a:r>
              <a:rPr sz="1200" dirty="0">
                <a:latin typeface="Arial"/>
                <a:cs typeface="Arial"/>
              </a:rPr>
              <a:t>such</a:t>
            </a:r>
            <a:r>
              <a:rPr sz="1200" spc="-5" dirty="0">
                <a:latin typeface="Arial"/>
                <a:cs typeface="Arial"/>
              </a:rPr>
              <a:t> </a:t>
            </a:r>
            <a:r>
              <a:rPr sz="1200" dirty="0">
                <a:latin typeface="Arial"/>
                <a:cs typeface="Arial"/>
              </a:rPr>
              <a:t>case?</a:t>
            </a:r>
            <a:endParaRPr sz="1200">
              <a:latin typeface="Arial"/>
              <a:cs typeface="Arial"/>
            </a:endParaRPr>
          </a:p>
          <a:p>
            <a:pPr marL="241300" marR="5080" indent="-228600">
              <a:lnSpc>
                <a:spcPct val="118100"/>
              </a:lnSpc>
              <a:spcBef>
                <a:spcPts val="1000"/>
              </a:spcBef>
              <a:buAutoNum type="arabicPeriod" startAt="74"/>
              <a:tabLst>
                <a:tab pos="241300" algn="l"/>
              </a:tabLst>
            </a:pPr>
            <a:r>
              <a:rPr sz="1200" dirty="0">
                <a:latin typeface="Arial"/>
                <a:cs typeface="Arial"/>
              </a:rPr>
              <a:t>Enumerate causes of </a:t>
            </a:r>
            <a:r>
              <a:rPr sz="1200" spc="-5" dirty="0">
                <a:latin typeface="Arial"/>
                <a:cs typeface="Arial"/>
              </a:rPr>
              <a:t>interstitial </a:t>
            </a:r>
            <a:r>
              <a:rPr sz="1200" dirty="0">
                <a:latin typeface="Arial"/>
                <a:cs typeface="Arial"/>
              </a:rPr>
              <a:t>lung diseases. Describe radiographic appearances  including modern</a:t>
            </a:r>
            <a:r>
              <a:rPr sz="1200" spc="-5" dirty="0">
                <a:latin typeface="Arial"/>
                <a:cs typeface="Arial"/>
              </a:rPr>
              <a:t> imaging</a:t>
            </a:r>
            <a:endParaRPr sz="1200">
              <a:latin typeface="Arial"/>
              <a:cs typeface="Arial"/>
            </a:endParaRPr>
          </a:p>
          <a:p>
            <a:pPr>
              <a:lnSpc>
                <a:spcPct val="100000"/>
              </a:lnSpc>
              <a:spcBef>
                <a:spcPts val="50"/>
              </a:spcBef>
              <a:buFont typeface="Arial"/>
              <a:buAutoNum type="arabicPeriod" startAt="74"/>
            </a:pPr>
            <a:endParaRPr sz="1050">
              <a:latin typeface="Times New Roman"/>
              <a:cs typeface="Times New Roman"/>
            </a:endParaRPr>
          </a:p>
          <a:p>
            <a:pPr marL="241300" indent="-228600">
              <a:lnSpc>
                <a:spcPct val="100000"/>
              </a:lnSpc>
              <a:buAutoNum type="arabicPeriod" startAt="74"/>
              <a:tabLst>
                <a:tab pos="241300" algn="l"/>
              </a:tabLst>
            </a:pPr>
            <a:r>
              <a:rPr sz="1200" dirty="0">
                <a:latin typeface="Arial"/>
                <a:cs typeface="Arial"/>
              </a:rPr>
              <a:t>Causes of Haemoptysis and role of interventional technique in</a:t>
            </a:r>
            <a:r>
              <a:rPr sz="1200" spc="-55" dirty="0">
                <a:latin typeface="Arial"/>
                <a:cs typeface="Arial"/>
              </a:rPr>
              <a:t> </a:t>
            </a:r>
            <a:r>
              <a:rPr sz="1200" dirty="0">
                <a:latin typeface="Arial"/>
                <a:cs typeface="Arial"/>
              </a:rPr>
              <a:t>haemorrhage.</a:t>
            </a:r>
            <a:endParaRPr sz="1200">
              <a:latin typeface="Arial"/>
              <a:cs typeface="Arial"/>
            </a:endParaRPr>
          </a:p>
        </p:txBody>
      </p:sp>
      <p:sp>
        <p:nvSpPr>
          <p:cNvPr id="4" name="TextBox 3"/>
          <p:cNvSpPr txBox="1"/>
          <p:nvPr/>
        </p:nvSpPr>
        <p:spPr>
          <a:xfrm>
            <a:off x="882650" y="9080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pic>
        <p:nvPicPr>
          <p:cNvPr id="5" name="Picture 4" descr="logo.jpg"/>
          <p:cNvPicPr>
            <a:picLocks noChangeAspect="1"/>
          </p:cNvPicPr>
          <p:nvPr/>
        </p:nvPicPr>
        <p:blipFill>
          <a:blip r:embed="rId2"/>
          <a:stretch>
            <a:fillRect/>
          </a:stretch>
        </p:blipFill>
        <p:spPr>
          <a:xfrm>
            <a:off x="349250" y="5651500"/>
            <a:ext cx="1905000" cy="1905000"/>
          </a:xfrm>
          <a:prstGeom prst="rect">
            <a:avLst/>
          </a:prstGeom>
        </p:spPr>
      </p:pic>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120</a:t>
            </a:fld>
            <a:endParaRPr dirty="0"/>
          </a:p>
        </p:txBody>
      </p:sp>
      <p:sp>
        <p:nvSpPr>
          <p:cNvPr id="2" name="object 2"/>
          <p:cNvSpPr txBox="1"/>
          <p:nvPr/>
        </p:nvSpPr>
        <p:spPr>
          <a:xfrm>
            <a:off x="1397000" y="889000"/>
            <a:ext cx="552450" cy="193040"/>
          </a:xfrm>
          <a:prstGeom prst="rect">
            <a:avLst/>
          </a:prstGeom>
        </p:spPr>
        <p:txBody>
          <a:bodyPr vert="horz" wrap="square" lIns="0" tIns="12700" rIns="0" bIns="0" rtlCol="0">
            <a:spAutoFit/>
          </a:bodyPr>
          <a:lstStyle/>
          <a:p>
            <a:pPr marL="12700">
              <a:lnSpc>
                <a:spcPct val="100000"/>
              </a:lnSpc>
              <a:spcBef>
                <a:spcPts val="100"/>
              </a:spcBef>
            </a:pPr>
            <a:r>
              <a:rPr sz="1100" dirty="0">
                <a:latin typeface="Trebuchet MS"/>
                <a:cs typeface="Trebuchet MS"/>
              </a:rPr>
              <a:t>Ans :</a:t>
            </a:r>
            <a:r>
              <a:rPr sz="1100" spc="-80" dirty="0">
                <a:latin typeface="Trebuchet MS"/>
                <a:cs typeface="Trebuchet MS"/>
              </a:rPr>
              <a:t> </a:t>
            </a:r>
            <a:r>
              <a:rPr sz="1100" spc="-5" dirty="0">
                <a:latin typeface="Trebuchet MS"/>
                <a:cs typeface="Trebuchet MS"/>
              </a:rPr>
              <a:t>(a)</a:t>
            </a:r>
            <a:endParaRPr sz="1100">
              <a:latin typeface="Trebuchet MS"/>
              <a:cs typeface="Trebuchet MS"/>
            </a:endParaRPr>
          </a:p>
        </p:txBody>
      </p:sp>
      <p:sp>
        <p:nvSpPr>
          <p:cNvPr id="3" name="object 3"/>
          <p:cNvSpPr txBox="1"/>
          <p:nvPr/>
        </p:nvSpPr>
        <p:spPr>
          <a:xfrm>
            <a:off x="939800" y="1790700"/>
            <a:ext cx="5664200" cy="792734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52"/>
              <a:tabLst>
                <a:tab pos="241300" algn="l"/>
              </a:tabLst>
            </a:pPr>
            <a:r>
              <a:rPr sz="1100" spc="-5" dirty="0">
                <a:latin typeface="Trebuchet MS"/>
                <a:cs typeface="Trebuchet MS"/>
              </a:rPr>
              <a:t>Most common method of radiation dose delivery</a:t>
            </a:r>
            <a:r>
              <a:rPr sz="1100" spc="2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5" dirty="0">
                <a:latin typeface="Trebuchet MS"/>
                <a:cs typeface="Trebuchet MS"/>
              </a:rPr>
              <a:t>Teletherapy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Electron </a:t>
            </a:r>
            <a:r>
              <a:rPr sz="1100" dirty="0">
                <a:latin typeface="Trebuchet MS"/>
                <a:cs typeface="Trebuchet MS"/>
              </a:rPr>
              <a:t>beam</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Radioimmunotherapy</a:t>
            </a:r>
            <a:endParaRPr sz="1100">
              <a:latin typeface="Trebuchet MS"/>
              <a:cs typeface="Trebuchet MS"/>
            </a:endParaRPr>
          </a:p>
          <a:p>
            <a:pPr marL="469900" marR="4282440" lvl="1" indent="-228600">
              <a:lnSpc>
                <a:spcPct val="181800"/>
              </a:lnSpc>
              <a:buAutoNum type="alphaLcParenR"/>
              <a:tabLst>
                <a:tab pos="469900" algn="l"/>
              </a:tabLst>
            </a:pPr>
            <a:r>
              <a:rPr sz="1100" dirty="0">
                <a:latin typeface="Trebuchet MS"/>
                <a:cs typeface="Trebuchet MS"/>
              </a:rPr>
              <a:t>Bra</a:t>
            </a:r>
            <a:r>
              <a:rPr sz="1100" spc="-5" dirty="0">
                <a:latin typeface="Trebuchet MS"/>
                <a:cs typeface="Trebuchet MS"/>
              </a:rPr>
              <a:t>c</a:t>
            </a:r>
            <a:r>
              <a:rPr sz="1100" dirty="0">
                <a:latin typeface="Trebuchet MS"/>
                <a:cs typeface="Trebuchet MS"/>
              </a:rPr>
              <a:t>h</a:t>
            </a:r>
            <a:r>
              <a:rPr sz="1100" spc="-5" dirty="0">
                <a:latin typeface="Trebuchet MS"/>
                <a:cs typeface="Trebuchet MS"/>
              </a:rPr>
              <a:t>y</a:t>
            </a:r>
            <a:r>
              <a:rPr sz="1100" dirty="0">
                <a:latin typeface="Trebuchet MS"/>
                <a:cs typeface="Trebuchet MS"/>
              </a:rPr>
              <a:t>thera</a:t>
            </a:r>
            <a:r>
              <a:rPr sz="1100" spc="-5" dirty="0">
                <a:latin typeface="Trebuchet MS"/>
                <a:cs typeface="Trebuchet MS"/>
              </a:rPr>
              <a:t>py  </a:t>
            </a:r>
            <a:r>
              <a:rPr sz="1100" dirty="0">
                <a:latin typeface="Trebuchet MS"/>
                <a:cs typeface="Trebuchet MS"/>
              </a:rPr>
              <a:t>Ans :</a:t>
            </a:r>
            <a:r>
              <a:rPr sz="1100" spc="30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52"/>
              <a:tabLst>
                <a:tab pos="241300" algn="l"/>
              </a:tabLst>
            </a:pPr>
            <a:r>
              <a:rPr sz="1100" dirty="0">
                <a:latin typeface="Trebuchet MS"/>
                <a:cs typeface="Trebuchet MS"/>
              </a:rPr>
              <a:t>Stereotactic Radio surgery is a form of</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Radiotherapy</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Radioiodine</a:t>
            </a:r>
            <a:r>
              <a:rPr sz="1100" spc="-5" dirty="0">
                <a:latin typeface="Trebuchet MS"/>
                <a:cs typeface="Trebuchet MS"/>
              </a:rPr>
              <a:t> </a:t>
            </a:r>
            <a:r>
              <a:rPr sz="1100" dirty="0">
                <a:latin typeface="Trebuchet MS"/>
                <a:cs typeface="Trebuchet MS"/>
              </a:rPr>
              <a:t>therapy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Robotic</a:t>
            </a:r>
            <a:r>
              <a:rPr sz="1100" spc="-5" dirty="0">
                <a:latin typeface="Trebuchet MS"/>
                <a:cs typeface="Trebuchet MS"/>
              </a:rPr>
              <a:t> </a:t>
            </a:r>
            <a:r>
              <a:rPr sz="1100" dirty="0">
                <a:latin typeface="Trebuchet MS"/>
                <a:cs typeface="Trebuchet MS"/>
              </a:rPr>
              <a:t>surgery</a:t>
            </a:r>
            <a:endParaRPr sz="1100">
              <a:latin typeface="Trebuchet MS"/>
              <a:cs typeface="Trebuchet MS"/>
            </a:endParaRPr>
          </a:p>
          <a:p>
            <a:pPr marL="469900" marR="4447540" lvl="1" indent="-228600">
              <a:lnSpc>
                <a:spcPct val="181800"/>
              </a:lnSpc>
              <a:buAutoNum type="alphaLcParenR"/>
              <a:tabLst>
                <a:tab pos="469900" algn="l"/>
              </a:tabLst>
            </a:pPr>
            <a:r>
              <a:rPr sz="1100" dirty="0">
                <a:latin typeface="Trebuchet MS"/>
                <a:cs typeface="Trebuchet MS"/>
              </a:rPr>
              <a:t>Cryosurgery  Ans :</a:t>
            </a:r>
            <a:r>
              <a:rPr sz="1100" spc="280"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52"/>
              <a:tabLst>
                <a:tab pos="241300" algn="l"/>
              </a:tabLst>
            </a:pPr>
            <a:r>
              <a:rPr sz="1100" dirty="0">
                <a:latin typeface="Trebuchet MS"/>
                <a:cs typeface="Trebuchet MS"/>
              </a:rPr>
              <a:t>The treatment of choice for stage I cancer larynx is</a:t>
            </a:r>
            <a:r>
              <a:rPr sz="1100" spc="-2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Radical</a:t>
            </a:r>
            <a:r>
              <a:rPr sz="1100" spc="-100" dirty="0">
                <a:latin typeface="Trebuchet MS"/>
                <a:cs typeface="Trebuchet MS"/>
              </a:rPr>
              <a:t> </a:t>
            </a:r>
            <a:r>
              <a:rPr sz="1100" dirty="0">
                <a:latin typeface="Trebuchet MS"/>
                <a:cs typeface="Trebuchet MS"/>
              </a:rPr>
              <a:t>surgery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Chemo</a:t>
            </a:r>
            <a:r>
              <a:rPr sz="1100" spc="-105" dirty="0">
                <a:latin typeface="Trebuchet MS"/>
                <a:cs typeface="Trebuchet MS"/>
              </a:rPr>
              <a:t> </a:t>
            </a:r>
            <a:r>
              <a:rPr sz="1100" spc="-5" dirty="0">
                <a:latin typeface="Trebuchet MS"/>
                <a:cs typeface="Trebuchet MS"/>
              </a:rPr>
              <a:t>therapy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Radio</a:t>
            </a:r>
            <a:r>
              <a:rPr sz="1100" spc="-5" dirty="0">
                <a:latin typeface="Trebuchet MS"/>
                <a:cs typeface="Trebuchet MS"/>
              </a:rPr>
              <a:t> </a:t>
            </a:r>
            <a:r>
              <a:rPr sz="1100" dirty="0">
                <a:latin typeface="Trebuchet MS"/>
                <a:cs typeface="Trebuchet MS"/>
              </a:rPr>
              <a:t>therapy</a:t>
            </a:r>
            <a:endParaRPr sz="1100">
              <a:latin typeface="Trebuchet MS"/>
              <a:cs typeface="Trebuchet MS"/>
            </a:endParaRPr>
          </a:p>
          <a:p>
            <a:pPr marL="469900" marR="3016885" lvl="1" indent="-228600">
              <a:lnSpc>
                <a:spcPct val="181800"/>
              </a:lnSpc>
              <a:buAutoNum type="alphaLcParenR"/>
              <a:tabLst>
                <a:tab pos="511809" algn="l"/>
                <a:tab pos="512445" algn="l"/>
              </a:tabLst>
            </a:pPr>
            <a:r>
              <a:rPr sz="1100" dirty="0">
                <a:latin typeface="Trebuchet MS"/>
                <a:cs typeface="Trebuchet MS"/>
              </a:rPr>
              <a:t>Surgery followed by radio</a:t>
            </a:r>
            <a:r>
              <a:rPr sz="1100" spc="-100" dirty="0">
                <a:latin typeface="Trebuchet MS"/>
                <a:cs typeface="Trebuchet MS"/>
              </a:rPr>
              <a:t> </a:t>
            </a:r>
            <a:r>
              <a:rPr sz="1100" dirty="0">
                <a:latin typeface="Trebuchet MS"/>
                <a:cs typeface="Trebuchet MS"/>
              </a:rPr>
              <a:t>therapy  Ans :</a:t>
            </a:r>
            <a:r>
              <a:rPr sz="1100" spc="320"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980"/>
              </a:spcBef>
              <a:buAutoNum type="arabicPeriod" startAt="52"/>
              <a:tabLst>
                <a:tab pos="241300" algn="l"/>
              </a:tabLst>
            </a:pPr>
            <a:r>
              <a:rPr sz="1100" spc="-5" dirty="0">
                <a:latin typeface="Trebuchet MS"/>
                <a:cs typeface="Trebuchet MS"/>
              </a:rPr>
              <a:t>Sodium </a:t>
            </a:r>
            <a:r>
              <a:rPr sz="1100" dirty="0">
                <a:latin typeface="Trebuchet MS"/>
                <a:cs typeface="Trebuchet MS"/>
              </a:rPr>
              <a:t>– 2 mercapto ethane sulfanate (mesna) is used as </a:t>
            </a:r>
            <a:r>
              <a:rPr sz="1100" spc="-5" dirty="0">
                <a:latin typeface="Trebuchet MS"/>
                <a:cs typeface="Trebuchet MS"/>
              </a:rPr>
              <a:t>protective </a:t>
            </a:r>
            <a:r>
              <a:rPr sz="1100" dirty="0">
                <a:latin typeface="Trebuchet MS"/>
                <a:cs typeface="Trebuchet MS"/>
              </a:rPr>
              <a:t>agent in</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Radio</a:t>
            </a:r>
            <a:r>
              <a:rPr sz="1100" spc="-5" dirty="0">
                <a:latin typeface="Trebuchet MS"/>
                <a:cs typeface="Trebuchet MS"/>
              </a:rPr>
              <a:t> </a:t>
            </a:r>
            <a:r>
              <a:rPr sz="1100" dirty="0">
                <a:latin typeface="Trebuchet MS"/>
                <a:cs typeface="Trebuchet MS"/>
              </a:rPr>
              <a:t>therapy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Cancer </a:t>
            </a:r>
            <a:r>
              <a:rPr sz="1100" dirty="0">
                <a:latin typeface="Trebuchet MS"/>
                <a:cs typeface="Trebuchet MS"/>
              </a:rPr>
              <a:t>chemo</a:t>
            </a:r>
            <a:r>
              <a:rPr sz="1100" spc="-10" dirty="0">
                <a:latin typeface="Trebuchet MS"/>
                <a:cs typeface="Trebuchet MS"/>
              </a:rPr>
              <a:t> </a:t>
            </a:r>
            <a:r>
              <a:rPr sz="1100" spc="-5" dirty="0">
                <a:latin typeface="Trebuchet MS"/>
                <a:cs typeface="Trebuchet MS"/>
              </a:rPr>
              <a:t>therapy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Lithotripsy</a:t>
            </a:r>
            <a:endParaRPr sz="1100">
              <a:latin typeface="Trebuchet MS"/>
              <a:cs typeface="Trebuchet MS"/>
            </a:endParaRPr>
          </a:p>
          <a:p>
            <a:pPr marL="469900" marR="3667760" lvl="1" indent="-228600">
              <a:lnSpc>
                <a:spcPct val="174200"/>
              </a:lnSpc>
              <a:spcBef>
                <a:spcPts val="100"/>
              </a:spcBef>
              <a:buAutoNum type="alphaLcParenR"/>
              <a:tabLst>
                <a:tab pos="469900" algn="l"/>
              </a:tabLst>
            </a:pPr>
            <a:r>
              <a:rPr sz="1100" spc="-5" dirty="0">
                <a:latin typeface="Trebuchet MS"/>
                <a:cs typeface="Trebuchet MS"/>
              </a:rPr>
              <a:t>Hepatic encephalopathy  </a:t>
            </a:r>
            <a:r>
              <a:rPr sz="1100" dirty="0">
                <a:latin typeface="Trebuchet MS"/>
                <a:cs typeface="Trebuchet MS"/>
              </a:rPr>
              <a:t>Ans :</a:t>
            </a:r>
            <a:r>
              <a:rPr sz="1100" spc="315" dirty="0">
                <a:latin typeface="Trebuchet MS"/>
                <a:cs typeface="Trebuchet MS"/>
              </a:rPr>
              <a:t> </a:t>
            </a:r>
            <a:r>
              <a:rPr sz="1100" spc="-5" dirty="0">
                <a:latin typeface="Trebuchet MS"/>
                <a:cs typeface="Trebuchet MS"/>
              </a:rPr>
              <a:t>(b)</a:t>
            </a:r>
            <a:endParaRPr sz="1100">
              <a:latin typeface="Trebuchet MS"/>
              <a:cs typeface="Trebuchet MS"/>
            </a:endParaRPr>
          </a:p>
          <a:p>
            <a:pPr marL="241300" marR="5080" indent="-228600">
              <a:lnSpc>
                <a:spcPct val="106100"/>
              </a:lnSpc>
              <a:spcBef>
                <a:spcPts val="1000"/>
              </a:spcBef>
              <a:buAutoNum type="arabicPeriod" startAt="52"/>
              <a:tabLst>
                <a:tab pos="241300" algn="l"/>
              </a:tabLst>
            </a:pPr>
            <a:r>
              <a:rPr sz="1100" dirty="0">
                <a:latin typeface="Trebuchet MS"/>
                <a:cs typeface="Trebuchet MS"/>
              </a:rPr>
              <a:t>Which one of the following theurapetic mode is commonly employed in</a:t>
            </a:r>
            <a:r>
              <a:rPr sz="1100" spc="-35" dirty="0">
                <a:latin typeface="Trebuchet MS"/>
                <a:cs typeface="Trebuchet MS"/>
              </a:rPr>
              <a:t> </a:t>
            </a:r>
            <a:r>
              <a:rPr sz="1100" spc="-5" dirty="0">
                <a:latin typeface="Trebuchet MS"/>
                <a:cs typeface="Trebuchet MS"/>
              </a:rPr>
              <a:t>intraoperative  radiotherapy?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Electron</a:t>
            </a:r>
            <a:endParaRPr sz="1100">
              <a:latin typeface="Trebuchet MS"/>
              <a:cs typeface="Trebuchet MS"/>
            </a:endParaRPr>
          </a:p>
        </p:txBody>
      </p:sp>
      <p:sp>
        <p:nvSpPr>
          <p:cNvPr id="5" name="TextBox 4"/>
          <p:cNvSpPr txBox="1"/>
          <p:nvPr/>
        </p:nvSpPr>
        <p:spPr>
          <a:xfrm>
            <a:off x="501650" y="317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121</a:t>
            </a:fld>
            <a:endParaRPr dirty="0"/>
          </a:p>
        </p:txBody>
      </p:sp>
      <p:sp>
        <p:nvSpPr>
          <p:cNvPr id="2" name="object 2"/>
          <p:cNvSpPr txBox="1"/>
          <p:nvPr/>
        </p:nvSpPr>
        <p:spPr>
          <a:xfrm>
            <a:off x="939800" y="889000"/>
            <a:ext cx="5795010" cy="8702040"/>
          </a:xfrm>
          <a:prstGeom prst="rect">
            <a:avLst/>
          </a:prstGeom>
        </p:spPr>
        <p:txBody>
          <a:bodyPr vert="horz" wrap="square" lIns="0" tIns="12700" rIns="0" bIns="0" rtlCol="0">
            <a:spAutoFit/>
          </a:bodyPr>
          <a:lstStyle/>
          <a:p>
            <a:pPr marL="469900" indent="-228600">
              <a:lnSpc>
                <a:spcPct val="100000"/>
              </a:lnSpc>
              <a:spcBef>
                <a:spcPts val="100"/>
              </a:spcBef>
              <a:buAutoNum type="alphaLcParenR" startAt="2"/>
              <a:tabLst>
                <a:tab pos="469900" algn="l"/>
              </a:tabLst>
            </a:pPr>
            <a:r>
              <a:rPr sz="1100" spc="-10" dirty="0">
                <a:latin typeface="Trebuchet MS"/>
                <a:cs typeface="Trebuchet MS"/>
              </a:rPr>
              <a:t>Photon</a:t>
            </a:r>
            <a:endParaRPr sz="1100">
              <a:latin typeface="Trebuchet MS"/>
              <a:cs typeface="Trebuchet MS"/>
            </a:endParaRPr>
          </a:p>
          <a:p>
            <a:pPr marL="469900" indent="-228600">
              <a:lnSpc>
                <a:spcPct val="100000"/>
              </a:lnSpc>
              <a:spcBef>
                <a:spcPts val="980"/>
              </a:spcBef>
              <a:buAutoNum type="alphaLcParenR" startAt="2"/>
              <a:tabLst>
                <a:tab pos="469900" algn="l"/>
              </a:tabLst>
            </a:pPr>
            <a:r>
              <a:rPr sz="1100" spc="-5" dirty="0">
                <a:latin typeface="Trebuchet MS"/>
                <a:cs typeface="Trebuchet MS"/>
              </a:rPr>
              <a:t>X-ray</a:t>
            </a:r>
            <a:endParaRPr sz="1100">
              <a:latin typeface="Trebuchet MS"/>
              <a:cs typeface="Trebuchet MS"/>
            </a:endParaRPr>
          </a:p>
          <a:p>
            <a:pPr marL="469900" marR="4549140" indent="-228600">
              <a:lnSpc>
                <a:spcPct val="181800"/>
              </a:lnSpc>
              <a:buAutoNum type="alphaLcParenR" startAt="2"/>
              <a:tabLst>
                <a:tab pos="469900" algn="l"/>
              </a:tabLst>
            </a:pPr>
            <a:r>
              <a:rPr sz="1100" spc="-5" dirty="0">
                <a:latin typeface="Trebuchet MS"/>
                <a:cs typeface="Trebuchet MS"/>
              </a:rPr>
              <a:t>Gamma</a:t>
            </a:r>
            <a:r>
              <a:rPr sz="1100" spc="-90" dirty="0">
                <a:latin typeface="Trebuchet MS"/>
                <a:cs typeface="Trebuchet MS"/>
              </a:rPr>
              <a:t> </a:t>
            </a:r>
            <a:r>
              <a:rPr sz="1100" spc="-5" dirty="0">
                <a:latin typeface="Trebuchet MS"/>
                <a:cs typeface="Trebuchet MS"/>
              </a:rPr>
              <a:t>rays  </a:t>
            </a:r>
            <a:r>
              <a:rPr sz="1100" dirty="0">
                <a:latin typeface="Trebuchet MS"/>
                <a:cs typeface="Trebuchet MS"/>
              </a:rPr>
              <a:t>Ans :</a:t>
            </a:r>
            <a:r>
              <a:rPr sz="1100" spc="290"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1080"/>
              </a:spcBef>
              <a:buAutoNum type="arabicPeriod" startAt="57"/>
              <a:tabLst>
                <a:tab pos="241300" algn="l"/>
              </a:tabLst>
            </a:pPr>
            <a:r>
              <a:rPr sz="1100" dirty="0">
                <a:latin typeface="Trebuchet MS"/>
                <a:cs typeface="Trebuchet MS"/>
              </a:rPr>
              <a:t>The ideal timing of radiotherapy for wilms tumour after surgery is</a:t>
            </a:r>
            <a:r>
              <a:rPr sz="1100" spc="-3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Within </a:t>
            </a:r>
            <a:r>
              <a:rPr sz="1100" dirty="0">
                <a:latin typeface="Trebuchet MS"/>
                <a:cs typeface="Trebuchet MS"/>
              </a:rPr>
              <a:t>10 days</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Within </a:t>
            </a:r>
            <a:r>
              <a:rPr sz="1100" dirty="0">
                <a:latin typeface="Trebuchet MS"/>
                <a:cs typeface="Trebuchet MS"/>
              </a:rPr>
              <a:t>2</a:t>
            </a:r>
            <a:r>
              <a:rPr sz="1100" spc="-85" dirty="0">
                <a:latin typeface="Trebuchet MS"/>
                <a:cs typeface="Trebuchet MS"/>
              </a:rPr>
              <a:t> </a:t>
            </a:r>
            <a:r>
              <a:rPr sz="1100" dirty="0">
                <a:latin typeface="Trebuchet MS"/>
                <a:cs typeface="Trebuchet MS"/>
              </a:rPr>
              <a:t>weeks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Within </a:t>
            </a:r>
            <a:r>
              <a:rPr sz="1100" dirty="0">
                <a:latin typeface="Trebuchet MS"/>
                <a:cs typeface="Trebuchet MS"/>
              </a:rPr>
              <a:t>3</a:t>
            </a:r>
            <a:r>
              <a:rPr sz="1100" spc="-85" dirty="0">
                <a:latin typeface="Trebuchet MS"/>
                <a:cs typeface="Trebuchet MS"/>
              </a:rPr>
              <a:t> </a:t>
            </a:r>
            <a:r>
              <a:rPr sz="1100" dirty="0">
                <a:latin typeface="Trebuchet MS"/>
                <a:cs typeface="Trebuchet MS"/>
              </a:rPr>
              <a:t>weeks</a:t>
            </a:r>
            <a:endParaRPr sz="1100">
              <a:latin typeface="Trebuchet MS"/>
              <a:cs typeface="Trebuchet MS"/>
            </a:endParaRPr>
          </a:p>
          <a:p>
            <a:pPr marL="469900" marR="3907790" lvl="1" indent="-228600">
              <a:lnSpc>
                <a:spcPct val="181800"/>
              </a:lnSpc>
              <a:buAutoNum type="alphaLcParenR"/>
              <a:tabLst>
                <a:tab pos="469900" algn="l"/>
              </a:tabLst>
            </a:pPr>
            <a:r>
              <a:rPr sz="1100" dirty="0">
                <a:latin typeface="Trebuchet MS"/>
                <a:cs typeface="Trebuchet MS"/>
              </a:rPr>
              <a:t>Any time after</a:t>
            </a:r>
            <a:r>
              <a:rPr sz="1100" spc="-100" dirty="0">
                <a:latin typeface="Trebuchet MS"/>
                <a:cs typeface="Trebuchet MS"/>
              </a:rPr>
              <a:t> </a:t>
            </a:r>
            <a:r>
              <a:rPr sz="1100" dirty="0">
                <a:latin typeface="Trebuchet MS"/>
                <a:cs typeface="Trebuchet MS"/>
              </a:rPr>
              <a:t>surgery  Ans :</a:t>
            </a:r>
            <a:r>
              <a:rPr sz="1100" spc="31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57"/>
              <a:tabLst>
                <a:tab pos="241300" algn="l"/>
              </a:tabLst>
            </a:pPr>
            <a:r>
              <a:rPr sz="1100" dirty="0">
                <a:latin typeface="Trebuchet MS"/>
                <a:cs typeface="Trebuchet MS"/>
              </a:rPr>
              <a:t>Most ionizing radiation of following is</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X-rays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Gamma</a:t>
            </a:r>
            <a:r>
              <a:rPr sz="1100" spc="-10" dirty="0">
                <a:latin typeface="Trebuchet MS"/>
                <a:cs typeface="Trebuchet MS"/>
              </a:rPr>
              <a:t> </a:t>
            </a:r>
            <a:r>
              <a:rPr sz="1100" spc="-5" dirty="0">
                <a:latin typeface="Trebuchet MS"/>
                <a:cs typeface="Trebuchet MS"/>
              </a:rPr>
              <a:t>rays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Alfa</a:t>
            </a:r>
            <a:r>
              <a:rPr sz="1100" spc="-5" dirty="0">
                <a:latin typeface="Trebuchet MS"/>
                <a:cs typeface="Trebuchet MS"/>
              </a:rPr>
              <a:t> rays</a:t>
            </a:r>
            <a:endParaRPr sz="1100">
              <a:latin typeface="Trebuchet MS"/>
              <a:cs typeface="Trebuchet MS"/>
            </a:endParaRPr>
          </a:p>
          <a:p>
            <a:pPr marL="469900" marR="4737735" lvl="1" indent="-228600">
              <a:lnSpc>
                <a:spcPct val="181800"/>
              </a:lnSpc>
              <a:buAutoNum type="alphaLcParenR"/>
              <a:tabLst>
                <a:tab pos="469900" algn="l"/>
              </a:tabLst>
            </a:pPr>
            <a:r>
              <a:rPr sz="1100" dirty="0">
                <a:latin typeface="Trebuchet MS"/>
                <a:cs typeface="Trebuchet MS"/>
              </a:rPr>
              <a:t>Beta</a:t>
            </a:r>
            <a:r>
              <a:rPr sz="1100" spc="-85" dirty="0">
                <a:latin typeface="Trebuchet MS"/>
                <a:cs typeface="Trebuchet MS"/>
              </a:rPr>
              <a:t> </a:t>
            </a:r>
            <a:r>
              <a:rPr sz="1100" spc="-5" dirty="0">
                <a:latin typeface="Trebuchet MS"/>
                <a:cs typeface="Trebuchet MS"/>
              </a:rPr>
              <a:t>rays  </a:t>
            </a:r>
            <a:r>
              <a:rPr sz="1100" dirty="0">
                <a:latin typeface="Trebuchet MS"/>
                <a:cs typeface="Trebuchet MS"/>
              </a:rPr>
              <a:t>Ans :</a:t>
            </a:r>
            <a:r>
              <a:rPr sz="1100" spc="240" dirty="0">
                <a:latin typeface="Trebuchet MS"/>
                <a:cs typeface="Trebuchet MS"/>
              </a:rPr>
              <a:t> </a:t>
            </a:r>
            <a:r>
              <a:rPr sz="1100" spc="-5" dirty="0">
                <a:latin typeface="Trebuchet MS"/>
                <a:cs typeface="Trebuchet MS"/>
              </a:rPr>
              <a:t>(c)</a:t>
            </a:r>
            <a:endParaRPr sz="1100">
              <a:latin typeface="Trebuchet MS"/>
              <a:cs typeface="Trebuchet MS"/>
            </a:endParaRPr>
          </a:p>
          <a:p>
            <a:pPr marL="241300" marR="109855" indent="-228600">
              <a:lnSpc>
                <a:spcPct val="106100"/>
              </a:lnSpc>
              <a:spcBef>
                <a:spcPts val="900"/>
              </a:spcBef>
              <a:buAutoNum type="arabicPeriod" startAt="57"/>
              <a:tabLst>
                <a:tab pos="241300" algn="l"/>
              </a:tabLst>
            </a:pPr>
            <a:r>
              <a:rPr sz="1100" dirty="0">
                <a:latin typeface="Trebuchet MS"/>
                <a:cs typeface="Trebuchet MS"/>
              </a:rPr>
              <a:t>Which of the following substances are used to coat walls of CT scan room for</a:t>
            </a:r>
            <a:r>
              <a:rPr sz="1100" spc="-120" dirty="0">
                <a:latin typeface="Trebuchet MS"/>
                <a:cs typeface="Trebuchet MS"/>
              </a:rPr>
              <a:t> </a:t>
            </a:r>
            <a:r>
              <a:rPr sz="1100" dirty="0">
                <a:latin typeface="Trebuchet MS"/>
                <a:cs typeface="Trebuchet MS"/>
              </a:rPr>
              <a:t>radiation  shielding?</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20" dirty="0">
                <a:latin typeface="Trebuchet MS"/>
                <a:cs typeface="Trebuchet MS"/>
              </a:rPr>
              <a:t>Tungston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Glass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Lead</a:t>
            </a:r>
            <a:endParaRPr sz="1100">
              <a:latin typeface="Trebuchet MS"/>
              <a:cs typeface="Trebuchet MS"/>
            </a:endParaRPr>
          </a:p>
          <a:p>
            <a:pPr marL="469900" marR="5008245" lvl="1" indent="-228600">
              <a:lnSpc>
                <a:spcPts val="2400"/>
              </a:lnSpc>
              <a:spcBef>
                <a:spcPts val="160"/>
              </a:spcBef>
              <a:buAutoNum type="alphaLcParenR"/>
              <a:tabLst>
                <a:tab pos="469900" algn="l"/>
              </a:tabLst>
            </a:pPr>
            <a:r>
              <a:rPr sz="1100" spc="-5" dirty="0">
                <a:latin typeface="Trebuchet MS"/>
                <a:cs typeface="Trebuchet MS"/>
              </a:rPr>
              <a:t>Iron  </a:t>
            </a:r>
            <a:r>
              <a:rPr sz="1100" dirty="0">
                <a:latin typeface="Trebuchet MS"/>
                <a:cs typeface="Trebuchet MS"/>
              </a:rPr>
              <a:t>Ans</a:t>
            </a:r>
            <a:r>
              <a:rPr sz="1100" spc="-100" dirty="0">
                <a:latin typeface="Trebuchet MS"/>
                <a:cs typeface="Trebuchet MS"/>
              </a:rPr>
              <a:t> </a:t>
            </a:r>
            <a:r>
              <a:rPr sz="1100" dirty="0">
                <a:latin typeface="Trebuchet MS"/>
                <a:cs typeface="Trebuchet MS"/>
              </a:rPr>
              <a:t>:</a:t>
            </a:r>
            <a:endParaRPr sz="1100">
              <a:latin typeface="Trebuchet MS"/>
              <a:cs typeface="Trebuchet MS"/>
            </a:endParaRPr>
          </a:p>
          <a:p>
            <a:pPr marL="241300" marR="5080" indent="-228600">
              <a:lnSpc>
                <a:spcPct val="106100"/>
              </a:lnSpc>
              <a:spcBef>
                <a:spcPts val="740"/>
              </a:spcBef>
              <a:buAutoNum type="arabicPeriod" startAt="57"/>
              <a:tabLst>
                <a:tab pos="241300" algn="l"/>
              </a:tabLst>
            </a:pPr>
            <a:r>
              <a:rPr sz="1100" dirty="0">
                <a:latin typeface="Trebuchet MS"/>
                <a:cs typeface="Trebuchet MS"/>
              </a:rPr>
              <a:t>The technique </a:t>
            </a:r>
            <a:r>
              <a:rPr sz="1100" spc="-5" dirty="0">
                <a:latin typeface="Trebuchet MS"/>
                <a:cs typeface="Trebuchet MS"/>
              </a:rPr>
              <a:t>employed </a:t>
            </a:r>
            <a:r>
              <a:rPr sz="1100" dirty="0">
                <a:latin typeface="Trebuchet MS"/>
                <a:cs typeface="Trebuchet MS"/>
              </a:rPr>
              <a:t>in </a:t>
            </a:r>
            <a:r>
              <a:rPr sz="1100" spc="-5" dirty="0">
                <a:latin typeface="Trebuchet MS"/>
                <a:cs typeface="Trebuchet MS"/>
              </a:rPr>
              <a:t>radiotherapy </a:t>
            </a:r>
            <a:r>
              <a:rPr sz="1100" dirty="0">
                <a:latin typeface="Trebuchet MS"/>
                <a:cs typeface="Trebuchet MS"/>
              </a:rPr>
              <a:t>to </a:t>
            </a:r>
            <a:r>
              <a:rPr sz="1100" spc="-5" dirty="0">
                <a:latin typeface="Trebuchet MS"/>
                <a:cs typeface="Trebuchet MS"/>
              </a:rPr>
              <a:t>counteract </a:t>
            </a:r>
            <a:r>
              <a:rPr sz="1100" dirty="0">
                <a:latin typeface="Trebuchet MS"/>
                <a:cs typeface="Trebuchet MS"/>
              </a:rPr>
              <a:t>the effect of tumour motion due  to breathing is known as</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Arc</a:t>
            </a:r>
            <a:r>
              <a:rPr sz="1100" spc="-5" dirty="0">
                <a:latin typeface="Trebuchet MS"/>
                <a:cs typeface="Trebuchet MS"/>
              </a:rPr>
              <a:t> technique</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Modulation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Gating –</a:t>
            </a:r>
            <a:r>
              <a:rPr sz="1100" spc="-5" dirty="0">
                <a:latin typeface="Trebuchet MS"/>
                <a:cs typeface="Trebuchet MS"/>
              </a:rPr>
              <a:t> </a:t>
            </a:r>
            <a:r>
              <a:rPr sz="1100" dirty="0">
                <a:latin typeface="Trebuchet MS"/>
                <a:cs typeface="Trebuchet MS"/>
              </a:rPr>
              <a:t>Gating</a:t>
            </a:r>
            <a:endParaRPr sz="1100">
              <a:latin typeface="Trebuchet MS"/>
              <a:cs typeface="Trebuchet MS"/>
            </a:endParaRPr>
          </a:p>
          <a:p>
            <a:pPr marL="469900" marR="4752340" lvl="1" indent="-228600">
              <a:lnSpc>
                <a:spcPct val="181800"/>
              </a:lnSpc>
              <a:buAutoNum type="alphaLcParenR"/>
              <a:tabLst>
                <a:tab pos="469900" algn="l"/>
              </a:tabLst>
            </a:pPr>
            <a:r>
              <a:rPr sz="1100" dirty="0">
                <a:latin typeface="Trebuchet MS"/>
                <a:cs typeface="Trebuchet MS"/>
              </a:rPr>
              <a:t>Shunting  Ans :</a:t>
            </a:r>
            <a:r>
              <a:rPr sz="1100" spc="229" dirty="0">
                <a:latin typeface="Trebuchet MS"/>
                <a:cs typeface="Trebuchet MS"/>
              </a:rPr>
              <a:t> </a:t>
            </a:r>
            <a:r>
              <a:rPr sz="1100" spc="-5" dirty="0">
                <a:latin typeface="Trebuchet MS"/>
                <a:cs typeface="Trebuchet MS"/>
              </a:rPr>
              <a:t>(c)</a:t>
            </a:r>
            <a:endParaRPr sz="1100">
              <a:latin typeface="Trebuchet MS"/>
              <a:cs typeface="Trebuchet MS"/>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122</a:t>
            </a:fld>
            <a:endParaRPr dirty="0"/>
          </a:p>
        </p:txBody>
      </p:sp>
      <p:sp>
        <p:nvSpPr>
          <p:cNvPr id="2" name="object 2"/>
          <p:cNvSpPr txBox="1"/>
          <p:nvPr/>
        </p:nvSpPr>
        <p:spPr>
          <a:xfrm>
            <a:off x="939800" y="889000"/>
            <a:ext cx="5541645" cy="882904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61"/>
              <a:tabLst>
                <a:tab pos="241300" algn="l"/>
              </a:tabLst>
            </a:pPr>
            <a:r>
              <a:rPr sz="1100" dirty="0">
                <a:latin typeface="Trebuchet MS"/>
                <a:cs typeface="Trebuchet MS"/>
              </a:rPr>
              <a:t>Radiation therapy to hypoxic tissues may be </a:t>
            </a:r>
            <a:r>
              <a:rPr sz="1100" spc="-5" dirty="0">
                <a:latin typeface="Trebuchet MS"/>
                <a:cs typeface="Trebuchet MS"/>
              </a:rPr>
              <a:t>potentiated </a:t>
            </a:r>
            <a:r>
              <a:rPr sz="1100" dirty="0">
                <a:latin typeface="Trebuchet MS"/>
                <a:cs typeface="Trebuchet MS"/>
              </a:rPr>
              <a:t>by </a:t>
            </a:r>
            <a:r>
              <a:rPr sz="1100" spc="-5" dirty="0">
                <a:latin typeface="Trebuchet MS"/>
                <a:cs typeface="Trebuchet MS"/>
              </a:rPr>
              <a:t>treatment </a:t>
            </a:r>
            <a:r>
              <a:rPr sz="1100" dirty="0">
                <a:latin typeface="Trebuchet MS"/>
                <a:cs typeface="Trebuchet MS"/>
              </a:rPr>
              <a:t>with</a:t>
            </a:r>
            <a:r>
              <a:rPr sz="1100" spc="-4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Mycostatin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Metronidazole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Methotrexate</a:t>
            </a:r>
            <a:endParaRPr sz="1100">
              <a:latin typeface="Trebuchet MS"/>
              <a:cs typeface="Trebuchet MS"/>
            </a:endParaRPr>
          </a:p>
          <a:p>
            <a:pPr marL="469900" marR="4428490" lvl="1" indent="-228600">
              <a:lnSpc>
                <a:spcPct val="181800"/>
              </a:lnSpc>
              <a:buAutoNum type="alphaLcParenR"/>
              <a:tabLst>
                <a:tab pos="469900" algn="l"/>
              </a:tabLst>
            </a:pPr>
            <a:r>
              <a:rPr sz="1100" dirty="0">
                <a:latin typeface="Trebuchet MS"/>
                <a:cs typeface="Trebuchet MS"/>
              </a:rPr>
              <a:t>Me</a:t>
            </a:r>
            <a:r>
              <a:rPr sz="1100" spc="-5" dirty="0">
                <a:latin typeface="Trebuchet MS"/>
                <a:cs typeface="Trebuchet MS"/>
              </a:rPr>
              <a:t>l</a:t>
            </a:r>
            <a:r>
              <a:rPr sz="1100" dirty="0">
                <a:latin typeface="Trebuchet MS"/>
                <a:cs typeface="Trebuchet MS"/>
              </a:rPr>
              <a:t>pha</a:t>
            </a:r>
            <a:r>
              <a:rPr sz="1100" spc="-5" dirty="0">
                <a:latin typeface="Trebuchet MS"/>
                <a:cs typeface="Trebuchet MS"/>
              </a:rPr>
              <a:t>lan  </a:t>
            </a:r>
            <a:r>
              <a:rPr sz="1100" dirty="0">
                <a:latin typeface="Trebuchet MS"/>
                <a:cs typeface="Trebuchet MS"/>
              </a:rPr>
              <a:t>Ans :</a:t>
            </a:r>
            <a:r>
              <a:rPr sz="1100" spc="265"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980"/>
              </a:spcBef>
              <a:buAutoNum type="arabicPeriod" startAt="61"/>
              <a:tabLst>
                <a:tab pos="241300" algn="l"/>
              </a:tabLst>
            </a:pPr>
            <a:r>
              <a:rPr sz="1100" dirty="0">
                <a:latin typeface="Trebuchet MS"/>
                <a:cs typeface="Trebuchet MS"/>
              </a:rPr>
              <a:t>Maximum permissible radiation dose in pregnancy is</a:t>
            </a:r>
            <a:r>
              <a:rPr sz="1100" spc="-1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0.5</a:t>
            </a:r>
            <a:r>
              <a:rPr sz="1100" spc="-100" dirty="0">
                <a:latin typeface="Trebuchet MS"/>
                <a:cs typeface="Trebuchet MS"/>
              </a:rPr>
              <a:t> </a:t>
            </a:r>
            <a:r>
              <a:rPr sz="1100" spc="-5" dirty="0">
                <a:latin typeface="Trebuchet MS"/>
                <a:cs typeface="Trebuchet MS"/>
              </a:rPr>
              <a:t>rad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1.0</a:t>
            </a:r>
            <a:r>
              <a:rPr sz="1100" spc="-100" dirty="0">
                <a:latin typeface="Trebuchet MS"/>
                <a:cs typeface="Trebuchet MS"/>
              </a:rPr>
              <a:t> </a:t>
            </a:r>
            <a:r>
              <a:rPr sz="1100" spc="-5" dirty="0">
                <a:latin typeface="Trebuchet MS"/>
                <a:cs typeface="Trebuchet MS"/>
              </a:rPr>
              <a:t>rad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1.5</a:t>
            </a:r>
            <a:r>
              <a:rPr sz="1100" spc="-100" dirty="0">
                <a:latin typeface="Trebuchet MS"/>
                <a:cs typeface="Trebuchet MS"/>
              </a:rPr>
              <a:t> </a:t>
            </a:r>
            <a:r>
              <a:rPr sz="1100" spc="-5" dirty="0">
                <a:latin typeface="Trebuchet MS"/>
                <a:cs typeface="Trebuchet MS"/>
              </a:rPr>
              <a:t>rad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3.0</a:t>
            </a:r>
            <a:r>
              <a:rPr sz="1100" spc="-100" dirty="0">
                <a:latin typeface="Trebuchet MS"/>
                <a:cs typeface="Trebuchet MS"/>
              </a:rPr>
              <a:t> </a:t>
            </a:r>
            <a:r>
              <a:rPr sz="1100" spc="-5" dirty="0">
                <a:latin typeface="Trebuchet MS"/>
                <a:cs typeface="Trebuchet MS"/>
              </a:rPr>
              <a:t>rad</a:t>
            </a:r>
            <a:endParaRPr sz="1100">
              <a:latin typeface="Trebuchet MS"/>
              <a:cs typeface="Trebuchet MS"/>
            </a:endParaRPr>
          </a:p>
          <a:p>
            <a:pPr marL="469900">
              <a:lnSpc>
                <a:spcPct val="100000"/>
              </a:lnSpc>
              <a:spcBef>
                <a:spcPts val="9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63"/>
              <a:tabLst>
                <a:tab pos="241300" algn="l"/>
              </a:tabLst>
            </a:pPr>
            <a:r>
              <a:rPr sz="1100" dirty="0">
                <a:latin typeface="Trebuchet MS"/>
                <a:cs typeface="Trebuchet MS"/>
              </a:rPr>
              <a:t>WHO </a:t>
            </a:r>
            <a:r>
              <a:rPr sz="1100" spc="-5" dirty="0">
                <a:latin typeface="Trebuchet MS"/>
                <a:cs typeface="Trebuchet MS"/>
              </a:rPr>
              <a:t>Ladder is for the rational titration of</a:t>
            </a:r>
            <a:r>
              <a:rPr sz="1100" spc="-1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Oral</a:t>
            </a:r>
            <a:r>
              <a:rPr sz="1100" spc="-100" dirty="0">
                <a:latin typeface="Trebuchet MS"/>
                <a:cs typeface="Trebuchet MS"/>
              </a:rPr>
              <a:t> </a:t>
            </a:r>
            <a:r>
              <a:rPr sz="1100" dirty="0">
                <a:latin typeface="Trebuchet MS"/>
                <a:cs typeface="Trebuchet MS"/>
              </a:rPr>
              <a:t>analgesia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Chemotherapy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Radiotherapy</a:t>
            </a:r>
            <a:endParaRPr sz="1100">
              <a:latin typeface="Trebuchet MS"/>
              <a:cs typeface="Trebuchet MS"/>
            </a:endParaRPr>
          </a:p>
          <a:p>
            <a:pPr marL="469900" marR="4071620" lvl="1" indent="-228600">
              <a:lnSpc>
                <a:spcPts val="2400"/>
              </a:lnSpc>
              <a:spcBef>
                <a:spcPts val="160"/>
              </a:spcBef>
              <a:buAutoNum type="alphaLcParenR"/>
              <a:tabLst>
                <a:tab pos="469900" algn="l"/>
              </a:tabLst>
            </a:pPr>
            <a:r>
              <a:rPr sz="1100" dirty="0">
                <a:latin typeface="Trebuchet MS"/>
                <a:cs typeface="Trebuchet MS"/>
              </a:rPr>
              <a:t>Ant</a:t>
            </a:r>
            <a:r>
              <a:rPr sz="1100" spc="-5" dirty="0">
                <a:latin typeface="Trebuchet MS"/>
                <a:cs typeface="Trebuchet MS"/>
              </a:rPr>
              <a:t>id</a:t>
            </a:r>
            <a:r>
              <a:rPr sz="1100" dirty="0">
                <a:latin typeface="Trebuchet MS"/>
                <a:cs typeface="Trebuchet MS"/>
              </a:rPr>
              <a:t>e</a:t>
            </a:r>
            <a:r>
              <a:rPr sz="1100" spc="-5" dirty="0">
                <a:latin typeface="Trebuchet MS"/>
                <a:cs typeface="Trebuchet MS"/>
              </a:rPr>
              <a:t>pr</a:t>
            </a:r>
            <a:r>
              <a:rPr sz="1100" dirty="0">
                <a:latin typeface="Trebuchet MS"/>
                <a:cs typeface="Trebuchet MS"/>
              </a:rPr>
              <a:t>essants  Ans :</a:t>
            </a:r>
            <a:r>
              <a:rPr sz="1100" spc="310" dirty="0">
                <a:latin typeface="Trebuchet MS"/>
                <a:cs typeface="Trebuchet MS"/>
              </a:rPr>
              <a:t> </a:t>
            </a:r>
            <a:r>
              <a:rPr sz="1100" spc="-5" dirty="0">
                <a:latin typeface="Trebuchet MS"/>
                <a:cs typeface="Trebuchet MS"/>
              </a:rPr>
              <a:t>(a)</a:t>
            </a:r>
            <a:endParaRPr sz="1100">
              <a:latin typeface="Trebuchet MS"/>
              <a:cs typeface="Trebuchet MS"/>
            </a:endParaRPr>
          </a:p>
          <a:p>
            <a:pPr marL="241300" marR="5080" indent="-228600">
              <a:lnSpc>
                <a:spcPct val="106100"/>
              </a:lnSpc>
              <a:spcBef>
                <a:spcPts val="740"/>
              </a:spcBef>
              <a:buAutoNum type="arabicPeriod" startAt="63"/>
              <a:tabLst>
                <a:tab pos="241300" algn="l"/>
              </a:tabLst>
            </a:pPr>
            <a:r>
              <a:rPr sz="1100" dirty="0">
                <a:latin typeface="Trebuchet MS"/>
                <a:cs typeface="Trebuchet MS"/>
              </a:rPr>
              <a:t>Following are indications for post </a:t>
            </a:r>
            <a:r>
              <a:rPr sz="1100" spc="-5" dirty="0">
                <a:latin typeface="Trebuchet MS"/>
                <a:cs typeface="Trebuchet MS"/>
              </a:rPr>
              <a:t>operative </a:t>
            </a:r>
            <a:r>
              <a:rPr sz="1100" dirty="0">
                <a:latin typeface="Trebuchet MS"/>
                <a:cs typeface="Trebuchet MS"/>
              </a:rPr>
              <a:t>radiotherapy in case of ca</a:t>
            </a:r>
            <a:r>
              <a:rPr sz="1100" spc="-55" dirty="0">
                <a:latin typeface="Trebuchet MS"/>
                <a:cs typeface="Trebuchet MS"/>
              </a:rPr>
              <a:t> </a:t>
            </a:r>
            <a:r>
              <a:rPr sz="1100" dirty="0">
                <a:latin typeface="Trebuchet MS"/>
                <a:cs typeface="Trebuchet MS"/>
              </a:rPr>
              <a:t>endometrium  except</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Myometrium invasion of more than half</a:t>
            </a:r>
            <a:r>
              <a:rPr sz="1100" spc="15" dirty="0">
                <a:latin typeface="Trebuchet MS"/>
                <a:cs typeface="Trebuchet MS"/>
              </a:rPr>
              <a:t> </a:t>
            </a:r>
            <a:r>
              <a:rPr sz="1100" spc="-5" dirty="0">
                <a:latin typeface="Trebuchet MS"/>
                <a:cs typeface="Trebuchet MS"/>
              </a:rPr>
              <a:t>thickness</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10" dirty="0">
                <a:latin typeface="Trebuchet MS"/>
                <a:cs typeface="Trebuchet MS"/>
              </a:rPr>
              <a:t>Positive </a:t>
            </a:r>
            <a:r>
              <a:rPr sz="1100" spc="-5" dirty="0">
                <a:latin typeface="Trebuchet MS"/>
                <a:cs typeface="Trebuchet MS"/>
              </a:rPr>
              <a:t>lymph</a:t>
            </a:r>
            <a:r>
              <a:rPr sz="1100" spc="5" dirty="0">
                <a:latin typeface="Trebuchet MS"/>
                <a:cs typeface="Trebuchet MS"/>
              </a:rPr>
              <a:t> </a:t>
            </a:r>
            <a:r>
              <a:rPr sz="1100" spc="-5" dirty="0">
                <a:latin typeface="Trebuchet MS"/>
                <a:cs typeface="Trebuchet MS"/>
              </a:rPr>
              <a:t>nodes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Endocervical involvement</a:t>
            </a:r>
            <a:endParaRPr sz="1100">
              <a:latin typeface="Trebuchet MS"/>
              <a:cs typeface="Trebuchet MS"/>
            </a:endParaRPr>
          </a:p>
          <a:p>
            <a:pPr marL="469900" marR="2628900" lvl="1" indent="-228600">
              <a:lnSpc>
                <a:spcPct val="181800"/>
              </a:lnSpc>
              <a:buAutoNum type="alphaLcParenR"/>
              <a:tabLst>
                <a:tab pos="469900" algn="l"/>
              </a:tabLst>
            </a:pPr>
            <a:r>
              <a:rPr sz="1100" spc="-25" dirty="0">
                <a:latin typeface="Trebuchet MS"/>
                <a:cs typeface="Trebuchet MS"/>
              </a:rPr>
              <a:t>Tumour </a:t>
            </a:r>
            <a:r>
              <a:rPr sz="1100" spc="-5" dirty="0">
                <a:latin typeface="Trebuchet MS"/>
                <a:cs typeface="Trebuchet MS"/>
              </a:rPr>
              <a:t>positive </a:t>
            </a:r>
            <a:r>
              <a:rPr sz="1100" dirty="0">
                <a:latin typeface="Trebuchet MS"/>
                <a:cs typeface="Trebuchet MS"/>
              </a:rPr>
              <a:t>for estrogen</a:t>
            </a:r>
            <a:r>
              <a:rPr sz="1100" spc="-30" dirty="0">
                <a:latin typeface="Trebuchet MS"/>
                <a:cs typeface="Trebuchet MS"/>
              </a:rPr>
              <a:t> </a:t>
            </a:r>
            <a:r>
              <a:rPr sz="1100" dirty="0">
                <a:latin typeface="Trebuchet MS"/>
                <a:cs typeface="Trebuchet MS"/>
              </a:rPr>
              <a:t>receptors  Ans :</a:t>
            </a:r>
            <a:r>
              <a:rPr sz="1100" spc="325"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1080"/>
              </a:spcBef>
              <a:buAutoNum type="arabicPeriod" startAt="63"/>
              <a:tabLst>
                <a:tab pos="241300" algn="l"/>
              </a:tabLst>
            </a:pPr>
            <a:r>
              <a:rPr sz="1100" dirty="0">
                <a:latin typeface="Trebuchet MS"/>
                <a:cs typeface="Trebuchet MS"/>
              </a:rPr>
              <a:t>Which of the following radioisotopes is not used as permanent</a:t>
            </a:r>
            <a:r>
              <a:rPr sz="1100" spc="-35" dirty="0">
                <a:latin typeface="Trebuchet MS"/>
                <a:cs typeface="Trebuchet MS"/>
              </a:rPr>
              <a:t> </a:t>
            </a:r>
            <a:r>
              <a:rPr sz="1100" dirty="0">
                <a:latin typeface="Trebuchet MS"/>
                <a:cs typeface="Trebuchet MS"/>
              </a:rPr>
              <a:t>implant?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Iodine </a:t>
            </a:r>
            <a:r>
              <a:rPr sz="1100" dirty="0">
                <a:latin typeface="Trebuchet MS"/>
                <a:cs typeface="Trebuchet MS"/>
              </a:rPr>
              <a:t>– </a:t>
            </a:r>
            <a:r>
              <a:rPr sz="1100" spc="-5" dirty="0">
                <a:latin typeface="Trebuchet MS"/>
                <a:cs typeface="Trebuchet MS"/>
              </a:rPr>
              <a:t>125</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Palladium </a:t>
            </a:r>
            <a:r>
              <a:rPr sz="1100" dirty="0">
                <a:latin typeface="Trebuchet MS"/>
                <a:cs typeface="Trebuchet MS"/>
              </a:rPr>
              <a:t>–</a:t>
            </a:r>
            <a:r>
              <a:rPr sz="1100" spc="5" dirty="0">
                <a:latin typeface="Trebuchet MS"/>
                <a:cs typeface="Trebuchet MS"/>
              </a:rPr>
              <a:t> </a:t>
            </a:r>
            <a:r>
              <a:rPr sz="1100" dirty="0">
                <a:latin typeface="Trebuchet MS"/>
                <a:cs typeface="Trebuchet MS"/>
              </a:rPr>
              <a:t>103</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Gold </a:t>
            </a:r>
            <a:r>
              <a:rPr sz="1100" dirty="0">
                <a:latin typeface="Trebuchet MS"/>
                <a:cs typeface="Trebuchet MS"/>
              </a:rPr>
              <a:t>– </a:t>
            </a:r>
            <a:r>
              <a:rPr sz="1100" spc="-5" dirty="0">
                <a:latin typeface="Trebuchet MS"/>
                <a:cs typeface="Trebuchet MS"/>
              </a:rPr>
              <a:t>198</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Caesium </a:t>
            </a:r>
            <a:r>
              <a:rPr sz="1100" dirty="0">
                <a:latin typeface="Trebuchet MS"/>
                <a:cs typeface="Trebuchet MS"/>
              </a:rPr>
              <a:t>–</a:t>
            </a:r>
            <a:r>
              <a:rPr sz="1100" spc="-10" dirty="0">
                <a:latin typeface="Trebuchet MS"/>
                <a:cs typeface="Trebuchet MS"/>
              </a:rPr>
              <a:t> </a:t>
            </a:r>
            <a:r>
              <a:rPr sz="1100" spc="-5" dirty="0">
                <a:latin typeface="Trebuchet MS"/>
                <a:cs typeface="Trebuchet MS"/>
              </a:rPr>
              <a:t>137</a:t>
            </a:r>
            <a:endParaRPr sz="1100">
              <a:latin typeface="Trebuchet MS"/>
              <a:cs typeface="Trebuchet MS"/>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123</a:t>
            </a:fld>
            <a:endParaRPr dirty="0"/>
          </a:p>
        </p:txBody>
      </p:sp>
      <p:sp>
        <p:nvSpPr>
          <p:cNvPr id="2" name="object 2"/>
          <p:cNvSpPr txBox="1"/>
          <p:nvPr/>
        </p:nvSpPr>
        <p:spPr>
          <a:xfrm>
            <a:off x="939800" y="889000"/>
            <a:ext cx="5033645" cy="8651240"/>
          </a:xfrm>
          <a:prstGeom prst="rect">
            <a:avLst/>
          </a:prstGeom>
        </p:spPr>
        <p:txBody>
          <a:bodyPr vert="horz" wrap="square" lIns="0" tIns="12700" rIns="0" bIns="0" rtlCol="0">
            <a:spAutoFit/>
          </a:bodyPr>
          <a:lstStyle/>
          <a:p>
            <a:pPr marL="469900">
              <a:lnSpc>
                <a:spcPct val="100000"/>
              </a:lnSpc>
              <a:spcBef>
                <a:spcPts val="10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980"/>
              </a:spcBef>
              <a:buAutoNum type="arabicPeriod" startAt="66"/>
              <a:tabLst>
                <a:tab pos="241300" algn="l"/>
              </a:tabLst>
            </a:pPr>
            <a:r>
              <a:rPr sz="1100" spc="-5" dirty="0">
                <a:latin typeface="Trebuchet MS"/>
                <a:cs typeface="Trebuchet MS"/>
              </a:rPr>
              <a:t>Gamma camera </a:t>
            </a:r>
            <a:r>
              <a:rPr sz="1100" dirty="0">
                <a:latin typeface="Trebuchet MS"/>
                <a:cs typeface="Trebuchet MS"/>
              </a:rPr>
              <a:t>in Nuclear </a:t>
            </a:r>
            <a:r>
              <a:rPr sz="1100" spc="-5" dirty="0">
                <a:latin typeface="Trebuchet MS"/>
                <a:cs typeface="Trebuchet MS"/>
              </a:rPr>
              <a:t>Medicine </a:t>
            </a:r>
            <a:r>
              <a:rPr sz="1100" dirty="0">
                <a:latin typeface="Trebuchet MS"/>
                <a:cs typeface="Trebuchet MS"/>
              </a:rPr>
              <a:t>is </a:t>
            </a:r>
            <a:r>
              <a:rPr sz="1100" spc="-5" dirty="0">
                <a:latin typeface="Trebuchet MS"/>
                <a:cs typeface="Trebuchet MS"/>
              </a:rPr>
              <a:t>used for</a:t>
            </a:r>
            <a:r>
              <a:rPr sz="1100" spc="-2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Organ</a:t>
            </a:r>
            <a:r>
              <a:rPr sz="1100" spc="-5" dirty="0">
                <a:latin typeface="Trebuchet MS"/>
                <a:cs typeface="Trebuchet MS"/>
              </a:rPr>
              <a:t> </a:t>
            </a:r>
            <a:r>
              <a:rPr sz="1100" dirty="0">
                <a:latin typeface="Trebuchet MS"/>
                <a:cs typeface="Trebuchet MS"/>
              </a:rPr>
              <a:t>imaging</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Measuring the</a:t>
            </a:r>
            <a:r>
              <a:rPr sz="1100" spc="-5" dirty="0">
                <a:latin typeface="Trebuchet MS"/>
                <a:cs typeface="Trebuchet MS"/>
              </a:rPr>
              <a:t> radioactivity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Monitoring the surface</a:t>
            </a:r>
            <a:r>
              <a:rPr sz="1100" spc="-10" dirty="0">
                <a:latin typeface="Trebuchet MS"/>
                <a:cs typeface="Trebuchet MS"/>
              </a:rPr>
              <a:t> </a:t>
            </a:r>
            <a:r>
              <a:rPr sz="1100" dirty="0">
                <a:latin typeface="Trebuchet MS"/>
                <a:cs typeface="Trebuchet MS"/>
              </a:rPr>
              <a:t>contamination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RIA</a:t>
            </a:r>
            <a:endParaRPr sz="1100">
              <a:latin typeface="Trebuchet MS"/>
              <a:cs typeface="Trebuchet MS"/>
            </a:endParaRPr>
          </a:p>
          <a:p>
            <a:pPr marL="469900">
              <a:lnSpc>
                <a:spcPct val="100000"/>
              </a:lnSpc>
              <a:spcBef>
                <a:spcPts val="9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67"/>
              <a:tabLst>
                <a:tab pos="241300" algn="l"/>
              </a:tabLst>
            </a:pPr>
            <a:r>
              <a:rPr sz="1100" spc="-10" dirty="0">
                <a:latin typeface="Trebuchet MS"/>
                <a:cs typeface="Trebuchet MS"/>
              </a:rPr>
              <a:t>Phosphorus </a:t>
            </a:r>
            <a:r>
              <a:rPr sz="1100" dirty="0">
                <a:latin typeface="Trebuchet MS"/>
                <a:cs typeface="Trebuchet MS"/>
              </a:rPr>
              <a:t>32</a:t>
            </a:r>
            <a:r>
              <a:rPr sz="1100" spc="5" dirty="0">
                <a:latin typeface="Trebuchet MS"/>
                <a:cs typeface="Trebuchet MS"/>
              </a:rPr>
              <a:t> </a:t>
            </a:r>
            <a:r>
              <a:rPr sz="1100" spc="-5" dirty="0">
                <a:latin typeface="Trebuchet MS"/>
                <a:cs typeface="Trebuchet MS"/>
              </a:rPr>
              <a:t>emits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Beta</a:t>
            </a:r>
            <a:r>
              <a:rPr sz="1100" spc="-5" dirty="0">
                <a:latin typeface="Trebuchet MS"/>
                <a:cs typeface="Trebuchet MS"/>
              </a:rPr>
              <a:t> particles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Alfa</a:t>
            </a:r>
            <a:r>
              <a:rPr sz="1100" spc="-5" dirty="0">
                <a:latin typeface="Trebuchet MS"/>
                <a:cs typeface="Trebuchet MS"/>
              </a:rPr>
              <a:t> particles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Neutrons</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X-rays</a:t>
            </a:r>
            <a:endParaRPr sz="1100">
              <a:latin typeface="Trebuchet MS"/>
              <a:cs typeface="Trebuchet MS"/>
            </a:endParaRPr>
          </a:p>
          <a:p>
            <a:pPr marL="469900">
              <a:lnSpc>
                <a:spcPct val="100000"/>
              </a:lnSpc>
              <a:spcBef>
                <a:spcPts val="1080"/>
              </a:spcBef>
            </a:pPr>
            <a:r>
              <a:rPr sz="1100" dirty="0">
                <a:latin typeface="Trebuchet MS"/>
                <a:cs typeface="Trebuchet MS"/>
              </a:rPr>
              <a:t>Ans</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241300" indent="-228600">
              <a:lnSpc>
                <a:spcPct val="100000"/>
              </a:lnSpc>
              <a:spcBef>
                <a:spcPts val="1080"/>
              </a:spcBef>
              <a:buAutoNum type="arabicPeriod" startAt="68"/>
              <a:tabLst>
                <a:tab pos="241300" algn="l"/>
              </a:tabLst>
            </a:pPr>
            <a:r>
              <a:rPr sz="1100" spc="-5" dirty="0">
                <a:latin typeface="Trebuchet MS"/>
                <a:cs typeface="Trebuchet MS"/>
              </a:rPr>
              <a:t>Most common deficiency seen after intracranial radiation therapy</a:t>
            </a:r>
            <a:r>
              <a:rPr sz="1100" spc="4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Prolactin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Gonadotropins</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ACTH</a:t>
            </a:r>
            <a:endParaRPr sz="1100">
              <a:latin typeface="Trebuchet MS"/>
              <a:cs typeface="Trebuchet MS"/>
            </a:endParaRPr>
          </a:p>
          <a:p>
            <a:pPr marL="469900" marR="3506470" lvl="1" indent="-228600">
              <a:lnSpc>
                <a:spcPct val="181800"/>
              </a:lnSpc>
              <a:buAutoNum type="alphaLcParenR"/>
              <a:tabLst>
                <a:tab pos="469900" algn="l"/>
              </a:tabLst>
            </a:pPr>
            <a:r>
              <a:rPr sz="1100" spc="-5" dirty="0">
                <a:latin typeface="Trebuchet MS"/>
                <a:cs typeface="Trebuchet MS"/>
              </a:rPr>
              <a:t>Growth</a:t>
            </a:r>
            <a:r>
              <a:rPr sz="1100" spc="-70" dirty="0">
                <a:latin typeface="Trebuchet MS"/>
                <a:cs typeface="Trebuchet MS"/>
              </a:rPr>
              <a:t> </a:t>
            </a:r>
            <a:r>
              <a:rPr sz="1100" spc="-5" dirty="0">
                <a:latin typeface="Trebuchet MS"/>
                <a:cs typeface="Trebuchet MS"/>
              </a:rPr>
              <a:t>hormone  </a:t>
            </a:r>
            <a:r>
              <a:rPr sz="1100" dirty="0">
                <a:latin typeface="Trebuchet MS"/>
                <a:cs typeface="Trebuchet MS"/>
              </a:rPr>
              <a:t>Ans :</a:t>
            </a:r>
            <a:r>
              <a:rPr sz="1100" spc="310"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1080"/>
              </a:spcBef>
              <a:buAutoNum type="arabicPeriod" startAt="68"/>
              <a:tabLst>
                <a:tab pos="241300" algn="l"/>
              </a:tabLst>
            </a:pPr>
            <a:r>
              <a:rPr sz="1100" dirty="0">
                <a:latin typeface="Trebuchet MS"/>
                <a:cs typeface="Trebuchet MS"/>
              </a:rPr>
              <a:t>Which of the following tumour os least</a:t>
            </a:r>
            <a:r>
              <a:rPr sz="1100" spc="-10" dirty="0">
                <a:latin typeface="Trebuchet MS"/>
                <a:cs typeface="Trebuchet MS"/>
              </a:rPr>
              <a:t> </a:t>
            </a:r>
            <a:r>
              <a:rPr sz="1100" spc="-5" dirty="0">
                <a:latin typeface="Trebuchet MS"/>
                <a:cs typeface="Trebuchet MS"/>
              </a:rPr>
              <a:t>radiosensitive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5" dirty="0">
                <a:latin typeface="Trebuchet MS"/>
                <a:cs typeface="Trebuchet MS"/>
              </a:rPr>
              <a:t>Ewing’s</a:t>
            </a:r>
            <a:r>
              <a:rPr sz="1100" spc="-5" dirty="0">
                <a:latin typeface="Trebuchet MS"/>
                <a:cs typeface="Trebuchet MS"/>
              </a:rPr>
              <a:t> </a:t>
            </a:r>
            <a:r>
              <a:rPr sz="1100" dirty="0">
                <a:latin typeface="Trebuchet MS"/>
                <a:cs typeface="Trebuchet MS"/>
              </a:rPr>
              <a:t>sarcoma</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Osteosarcoma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Wilms</a:t>
            </a:r>
            <a:r>
              <a:rPr sz="1100" spc="-75" dirty="0">
                <a:latin typeface="Trebuchet MS"/>
                <a:cs typeface="Trebuchet MS"/>
              </a:rPr>
              <a:t> </a:t>
            </a:r>
            <a:r>
              <a:rPr sz="1100" spc="-5" dirty="0">
                <a:latin typeface="Trebuchet MS"/>
                <a:cs typeface="Trebuchet MS"/>
              </a:rPr>
              <a:t>tumour</a:t>
            </a:r>
            <a:endParaRPr sz="1100">
              <a:latin typeface="Trebuchet MS"/>
              <a:cs typeface="Trebuchet MS"/>
            </a:endParaRPr>
          </a:p>
          <a:p>
            <a:pPr marL="469900" marR="3616325" lvl="1" indent="-228600">
              <a:lnSpc>
                <a:spcPct val="181800"/>
              </a:lnSpc>
              <a:buAutoNum type="alphaLcParenR"/>
              <a:tabLst>
                <a:tab pos="469900" algn="l"/>
              </a:tabLst>
            </a:pPr>
            <a:r>
              <a:rPr sz="1100" dirty="0">
                <a:latin typeface="Trebuchet MS"/>
                <a:cs typeface="Trebuchet MS"/>
              </a:rPr>
              <a:t>Neu</a:t>
            </a:r>
            <a:r>
              <a:rPr sz="1100" spc="-5" dirty="0">
                <a:latin typeface="Trebuchet MS"/>
                <a:cs typeface="Trebuchet MS"/>
              </a:rPr>
              <a:t>ro</a:t>
            </a:r>
            <a:r>
              <a:rPr sz="1100" dirty="0">
                <a:latin typeface="Trebuchet MS"/>
                <a:cs typeface="Trebuchet MS"/>
              </a:rPr>
              <a:t>blast</a:t>
            </a:r>
            <a:r>
              <a:rPr sz="1100" spc="-5" dirty="0">
                <a:latin typeface="Trebuchet MS"/>
                <a:cs typeface="Trebuchet MS"/>
              </a:rPr>
              <a:t>o</a:t>
            </a:r>
            <a:r>
              <a:rPr sz="1100" dirty="0">
                <a:latin typeface="Trebuchet MS"/>
                <a:cs typeface="Trebuchet MS"/>
              </a:rPr>
              <a:t>ma  Ans :</a:t>
            </a:r>
            <a:r>
              <a:rPr sz="1100" spc="305"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68"/>
              <a:tabLst>
                <a:tab pos="241300" algn="l"/>
              </a:tabLst>
            </a:pPr>
            <a:r>
              <a:rPr sz="1100" dirty="0">
                <a:latin typeface="Trebuchet MS"/>
                <a:cs typeface="Trebuchet MS"/>
              </a:rPr>
              <a:t>The recommended monthly radiation exposure limit of embryo or foetus is</a:t>
            </a:r>
            <a:r>
              <a:rPr sz="1100" spc="-10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0.05</a:t>
            </a:r>
            <a:r>
              <a:rPr sz="1100" spc="-5" dirty="0">
                <a:latin typeface="Trebuchet MS"/>
                <a:cs typeface="Trebuchet MS"/>
              </a:rPr>
              <a:t> </a:t>
            </a:r>
            <a:r>
              <a:rPr sz="1100" dirty="0">
                <a:latin typeface="Trebuchet MS"/>
                <a:cs typeface="Trebuchet MS"/>
              </a:rPr>
              <a:t>MSV</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0.1</a:t>
            </a:r>
            <a:r>
              <a:rPr sz="1100" spc="-100" dirty="0">
                <a:latin typeface="Trebuchet MS"/>
                <a:cs typeface="Trebuchet MS"/>
              </a:rPr>
              <a:t> </a:t>
            </a:r>
            <a:r>
              <a:rPr sz="1100" dirty="0">
                <a:latin typeface="Trebuchet MS"/>
                <a:cs typeface="Trebuchet MS"/>
              </a:rPr>
              <a:t>MSV</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0.5</a:t>
            </a:r>
            <a:r>
              <a:rPr sz="1100" spc="-100" dirty="0">
                <a:latin typeface="Trebuchet MS"/>
                <a:cs typeface="Trebuchet MS"/>
              </a:rPr>
              <a:t> </a:t>
            </a:r>
            <a:r>
              <a:rPr sz="1100" dirty="0">
                <a:latin typeface="Trebuchet MS"/>
                <a:cs typeface="Trebuchet MS"/>
              </a:rPr>
              <a:t>MSV</a:t>
            </a:r>
            <a:endParaRPr sz="1100">
              <a:latin typeface="Trebuchet MS"/>
              <a:cs typeface="Trebuchet MS"/>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124</a:t>
            </a:fld>
            <a:endParaRPr dirty="0"/>
          </a:p>
        </p:txBody>
      </p:sp>
      <p:sp>
        <p:nvSpPr>
          <p:cNvPr id="2" name="object 2"/>
          <p:cNvSpPr txBox="1"/>
          <p:nvPr/>
        </p:nvSpPr>
        <p:spPr>
          <a:xfrm>
            <a:off x="939800" y="889000"/>
            <a:ext cx="4554855" cy="8651240"/>
          </a:xfrm>
          <a:prstGeom prst="rect">
            <a:avLst/>
          </a:prstGeom>
        </p:spPr>
        <p:txBody>
          <a:bodyPr vert="horz" wrap="square" lIns="0" tIns="12700" rIns="0" bIns="0" rtlCol="0">
            <a:spAutoFit/>
          </a:bodyPr>
          <a:lstStyle/>
          <a:p>
            <a:pPr marL="241300">
              <a:lnSpc>
                <a:spcPct val="100000"/>
              </a:lnSpc>
              <a:spcBef>
                <a:spcPts val="100"/>
              </a:spcBef>
            </a:pPr>
            <a:r>
              <a:rPr sz="1100" dirty="0">
                <a:latin typeface="Trebuchet MS"/>
                <a:cs typeface="Trebuchet MS"/>
              </a:rPr>
              <a:t>d) 0.005</a:t>
            </a:r>
            <a:r>
              <a:rPr sz="1100" spc="-220" dirty="0">
                <a:latin typeface="Trebuchet MS"/>
                <a:cs typeface="Trebuchet MS"/>
              </a:rPr>
              <a:t> </a:t>
            </a:r>
            <a:r>
              <a:rPr sz="1100" dirty="0">
                <a:latin typeface="Trebuchet MS"/>
                <a:cs typeface="Trebuchet MS"/>
              </a:rPr>
              <a:t>MSV</a:t>
            </a:r>
            <a:endParaRPr sz="1100">
              <a:latin typeface="Trebuchet MS"/>
              <a:cs typeface="Trebuchet MS"/>
            </a:endParaRPr>
          </a:p>
          <a:p>
            <a:pPr marL="469900">
              <a:lnSpc>
                <a:spcPct val="100000"/>
              </a:lnSpc>
              <a:spcBef>
                <a:spcPts val="9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71"/>
              <a:tabLst>
                <a:tab pos="241300" algn="l"/>
              </a:tabLst>
            </a:pPr>
            <a:r>
              <a:rPr sz="1100" dirty="0">
                <a:latin typeface="Trebuchet MS"/>
                <a:cs typeface="Trebuchet MS"/>
              </a:rPr>
              <a:t>Half </a:t>
            </a:r>
            <a:r>
              <a:rPr sz="1100" spc="-5" dirty="0">
                <a:latin typeface="Trebuchet MS"/>
                <a:cs typeface="Trebuchet MS"/>
              </a:rPr>
              <a:t>life of cobalt 60 </a:t>
            </a:r>
            <a:r>
              <a:rPr sz="1100" dirty="0">
                <a:latin typeface="Trebuchet MS"/>
                <a:cs typeface="Trebuchet MS"/>
              </a:rPr>
              <a:t>is</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5.2</a:t>
            </a:r>
            <a:r>
              <a:rPr sz="1100" spc="-10" dirty="0">
                <a:latin typeface="Trebuchet MS"/>
                <a:cs typeface="Trebuchet MS"/>
              </a:rPr>
              <a:t> </a:t>
            </a:r>
            <a:r>
              <a:rPr sz="1100" spc="-5" dirty="0">
                <a:latin typeface="Trebuchet MS"/>
                <a:cs typeface="Trebuchet MS"/>
              </a:rPr>
              <a:t>hrs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5.2</a:t>
            </a:r>
            <a:r>
              <a:rPr sz="1100" spc="-10" dirty="0">
                <a:latin typeface="Trebuchet MS"/>
                <a:cs typeface="Trebuchet MS"/>
              </a:rPr>
              <a:t> </a:t>
            </a:r>
            <a:r>
              <a:rPr sz="1100" spc="-5" dirty="0">
                <a:latin typeface="Trebuchet MS"/>
                <a:cs typeface="Trebuchet MS"/>
              </a:rPr>
              <a:t>years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8</a:t>
            </a:r>
            <a:r>
              <a:rPr sz="1100" spc="-10" dirty="0">
                <a:latin typeface="Trebuchet MS"/>
                <a:cs typeface="Trebuchet MS"/>
              </a:rPr>
              <a:t> </a:t>
            </a:r>
            <a:r>
              <a:rPr sz="1100" dirty="0">
                <a:latin typeface="Trebuchet MS"/>
                <a:cs typeface="Trebuchet MS"/>
              </a:rPr>
              <a:t>days</a:t>
            </a:r>
            <a:endParaRPr sz="1100">
              <a:latin typeface="Trebuchet MS"/>
              <a:cs typeface="Trebuchet MS"/>
            </a:endParaRPr>
          </a:p>
          <a:p>
            <a:pPr marL="469900" marR="3503295" lvl="1" indent="-228600">
              <a:lnSpc>
                <a:spcPts val="2400"/>
              </a:lnSpc>
              <a:spcBef>
                <a:spcPts val="160"/>
              </a:spcBef>
              <a:buAutoNum type="alphaLcParenR"/>
              <a:tabLst>
                <a:tab pos="469900" algn="l"/>
              </a:tabLst>
            </a:pPr>
            <a:r>
              <a:rPr sz="1100" dirty="0">
                <a:latin typeface="Trebuchet MS"/>
                <a:cs typeface="Trebuchet MS"/>
              </a:rPr>
              <a:t>8</a:t>
            </a:r>
            <a:r>
              <a:rPr sz="1100" spc="-75" dirty="0">
                <a:latin typeface="Trebuchet MS"/>
                <a:cs typeface="Trebuchet MS"/>
              </a:rPr>
              <a:t> </a:t>
            </a:r>
            <a:r>
              <a:rPr sz="1100" spc="-5" dirty="0">
                <a:latin typeface="Trebuchet MS"/>
                <a:cs typeface="Trebuchet MS"/>
              </a:rPr>
              <a:t>months  </a:t>
            </a:r>
            <a:r>
              <a:rPr sz="1100" dirty="0">
                <a:latin typeface="Trebuchet MS"/>
                <a:cs typeface="Trebuchet MS"/>
              </a:rPr>
              <a:t>Ans :</a:t>
            </a:r>
            <a:r>
              <a:rPr sz="1100" spc="229"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820"/>
              </a:spcBef>
              <a:buAutoNum type="arabicPeriod" startAt="71"/>
              <a:tabLst>
                <a:tab pos="241300" algn="l"/>
              </a:tabLst>
            </a:pPr>
            <a:r>
              <a:rPr sz="1100" spc="-5" dirty="0">
                <a:latin typeface="Trebuchet MS"/>
                <a:cs typeface="Trebuchet MS"/>
              </a:rPr>
              <a:t>Cell most </a:t>
            </a:r>
            <a:r>
              <a:rPr sz="1100" dirty="0">
                <a:latin typeface="Trebuchet MS"/>
                <a:cs typeface="Trebuchet MS"/>
              </a:rPr>
              <a:t>sensitivity </a:t>
            </a:r>
            <a:r>
              <a:rPr sz="1100" spc="-5" dirty="0">
                <a:latin typeface="Trebuchet MS"/>
                <a:cs typeface="Trebuchet MS"/>
              </a:rPr>
              <a:t>to radiotherapy is</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Rapidly </a:t>
            </a:r>
            <a:r>
              <a:rPr sz="1100" spc="-5" dirty="0">
                <a:latin typeface="Trebuchet MS"/>
                <a:cs typeface="Trebuchet MS"/>
              </a:rPr>
              <a:t>proliferative </a:t>
            </a:r>
            <a:r>
              <a:rPr sz="1100" dirty="0">
                <a:latin typeface="Trebuchet MS"/>
                <a:cs typeface="Trebuchet MS"/>
              </a:rPr>
              <a:t>cell</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Slowly dividing</a:t>
            </a:r>
            <a:r>
              <a:rPr sz="1100" dirty="0">
                <a:latin typeface="Trebuchet MS"/>
                <a:cs typeface="Trebuchet MS"/>
              </a:rPr>
              <a:t> cells</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Central nervous</a:t>
            </a:r>
            <a:r>
              <a:rPr sz="1100" spc="-10" dirty="0">
                <a:latin typeface="Trebuchet MS"/>
                <a:cs typeface="Trebuchet MS"/>
              </a:rPr>
              <a:t> </a:t>
            </a:r>
            <a:r>
              <a:rPr sz="1100" dirty="0">
                <a:latin typeface="Trebuchet MS"/>
                <a:cs typeface="Trebuchet MS"/>
              </a:rPr>
              <a:t>system</a:t>
            </a:r>
            <a:endParaRPr sz="1100">
              <a:latin typeface="Trebuchet MS"/>
              <a:cs typeface="Trebuchet MS"/>
            </a:endParaRPr>
          </a:p>
          <a:p>
            <a:pPr marL="469900" marR="3178810" lvl="1" indent="-228600">
              <a:lnSpc>
                <a:spcPct val="181800"/>
              </a:lnSpc>
              <a:buAutoNum type="alphaLcParenR"/>
              <a:tabLst>
                <a:tab pos="469900" algn="l"/>
              </a:tabLst>
            </a:pPr>
            <a:r>
              <a:rPr sz="1100" spc="-5" dirty="0">
                <a:latin typeface="Trebuchet MS"/>
                <a:cs typeface="Trebuchet MS"/>
              </a:rPr>
              <a:t>None of</a:t>
            </a:r>
            <a:r>
              <a:rPr sz="1100" spc="-80" dirty="0">
                <a:latin typeface="Trebuchet MS"/>
                <a:cs typeface="Trebuchet MS"/>
              </a:rPr>
              <a:t> </a:t>
            </a:r>
            <a:r>
              <a:rPr sz="1100" spc="-5" dirty="0">
                <a:latin typeface="Trebuchet MS"/>
                <a:cs typeface="Trebuchet MS"/>
              </a:rPr>
              <a:t>above  </a:t>
            </a:r>
            <a:r>
              <a:rPr sz="1100" dirty="0">
                <a:latin typeface="Trebuchet MS"/>
                <a:cs typeface="Trebuchet MS"/>
              </a:rPr>
              <a:t>Ans :</a:t>
            </a:r>
            <a:r>
              <a:rPr sz="1100" spc="30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71"/>
              <a:tabLst>
                <a:tab pos="241300" algn="l"/>
              </a:tabLst>
            </a:pPr>
            <a:r>
              <a:rPr sz="1100" spc="-10" dirty="0">
                <a:latin typeface="Trebuchet MS"/>
                <a:cs typeface="Trebuchet MS"/>
              </a:rPr>
              <a:t>Phantom </a:t>
            </a:r>
            <a:r>
              <a:rPr sz="1100" dirty="0">
                <a:latin typeface="Trebuchet MS"/>
                <a:cs typeface="Trebuchet MS"/>
              </a:rPr>
              <a:t>is </a:t>
            </a:r>
            <a:r>
              <a:rPr sz="1100" spc="-5" dirty="0">
                <a:latin typeface="Trebuchet MS"/>
                <a:cs typeface="Trebuchet MS"/>
              </a:rPr>
              <a:t>used </a:t>
            </a:r>
            <a:r>
              <a:rPr sz="1100" dirty="0">
                <a:latin typeface="Trebuchet MS"/>
                <a:cs typeface="Trebuchet MS"/>
              </a:rPr>
              <a:t>in</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Stereotactic </a:t>
            </a:r>
            <a:r>
              <a:rPr sz="1100" dirty="0">
                <a:latin typeface="Trebuchet MS"/>
                <a:cs typeface="Trebuchet MS"/>
              </a:rPr>
              <a:t>surgery</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Electron Beam</a:t>
            </a:r>
            <a:r>
              <a:rPr sz="1100" dirty="0">
                <a:latin typeface="Trebuchet MS"/>
                <a:cs typeface="Trebuchet MS"/>
              </a:rPr>
              <a:t> CT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Both</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None</a:t>
            </a:r>
            <a:endParaRPr sz="1100">
              <a:latin typeface="Trebuchet MS"/>
              <a:cs typeface="Trebuchet MS"/>
            </a:endParaRPr>
          </a:p>
          <a:p>
            <a:pPr marL="469900">
              <a:lnSpc>
                <a:spcPct val="100000"/>
              </a:lnSpc>
              <a:spcBef>
                <a:spcPts val="10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74"/>
              <a:tabLst>
                <a:tab pos="241300" algn="l"/>
              </a:tabLst>
            </a:pPr>
            <a:r>
              <a:rPr sz="1100" dirty="0">
                <a:latin typeface="Trebuchet MS"/>
                <a:cs typeface="Trebuchet MS"/>
              </a:rPr>
              <a:t>The most important problem </a:t>
            </a:r>
            <a:r>
              <a:rPr sz="1100" spc="-5" dirty="0">
                <a:latin typeface="Trebuchet MS"/>
                <a:cs typeface="Trebuchet MS"/>
              </a:rPr>
              <a:t>involving </a:t>
            </a:r>
            <a:r>
              <a:rPr sz="1100" dirty="0">
                <a:latin typeface="Trebuchet MS"/>
                <a:cs typeface="Trebuchet MS"/>
              </a:rPr>
              <a:t>radiation exposure of public</a:t>
            </a:r>
            <a:r>
              <a:rPr sz="1100" spc="-6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Radon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Medical</a:t>
            </a:r>
            <a:r>
              <a:rPr sz="1100" spc="-5" dirty="0">
                <a:latin typeface="Trebuchet MS"/>
                <a:cs typeface="Trebuchet MS"/>
              </a:rPr>
              <a:t> </a:t>
            </a:r>
            <a:r>
              <a:rPr sz="1100" dirty="0">
                <a:latin typeface="Trebuchet MS"/>
                <a:cs typeface="Trebuchet MS"/>
              </a:rPr>
              <a:t>examination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Accident </a:t>
            </a:r>
            <a:r>
              <a:rPr sz="1100" spc="-5" dirty="0">
                <a:latin typeface="Trebuchet MS"/>
                <a:cs typeface="Trebuchet MS"/>
              </a:rPr>
              <a:t>in nuclear power</a:t>
            </a:r>
            <a:r>
              <a:rPr sz="1100" spc="5" dirty="0">
                <a:latin typeface="Trebuchet MS"/>
                <a:cs typeface="Trebuchet MS"/>
              </a:rPr>
              <a:t> </a:t>
            </a:r>
            <a:r>
              <a:rPr sz="1100" spc="-5" dirty="0">
                <a:latin typeface="Trebuchet MS"/>
                <a:cs typeface="Trebuchet MS"/>
              </a:rPr>
              <a:t>plants</a:t>
            </a:r>
            <a:endParaRPr sz="1100">
              <a:latin typeface="Trebuchet MS"/>
              <a:cs typeface="Trebuchet MS"/>
            </a:endParaRPr>
          </a:p>
          <a:p>
            <a:pPr marL="469900" marR="3209290" lvl="1" indent="-228600">
              <a:lnSpc>
                <a:spcPct val="181800"/>
              </a:lnSpc>
              <a:buAutoNum type="alphaLcParenR"/>
              <a:tabLst>
                <a:tab pos="469900" algn="l"/>
              </a:tabLst>
            </a:pPr>
            <a:r>
              <a:rPr sz="1100" spc="-5" dirty="0">
                <a:latin typeface="Trebuchet MS"/>
                <a:cs typeface="Trebuchet MS"/>
              </a:rPr>
              <a:t>None of</a:t>
            </a:r>
            <a:r>
              <a:rPr sz="1100" spc="-85" dirty="0">
                <a:latin typeface="Trebuchet MS"/>
                <a:cs typeface="Trebuchet MS"/>
              </a:rPr>
              <a:t> </a:t>
            </a:r>
            <a:r>
              <a:rPr sz="1100" spc="-5" dirty="0">
                <a:latin typeface="Trebuchet MS"/>
                <a:cs typeface="Trebuchet MS"/>
              </a:rPr>
              <a:t>these  </a:t>
            </a:r>
            <a:r>
              <a:rPr sz="1100" dirty="0">
                <a:latin typeface="Trebuchet MS"/>
                <a:cs typeface="Trebuchet MS"/>
              </a:rPr>
              <a:t>Ans</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241300" indent="-228600">
              <a:lnSpc>
                <a:spcPct val="100000"/>
              </a:lnSpc>
              <a:spcBef>
                <a:spcPts val="980"/>
              </a:spcBef>
              <a:buAutoNum type="arabicPeriod" startAt="74"/>
              <a:tabLst>
                <a:tab pos="241300" algn="l"/>
              </a:tabLst>
            </a:pPr>
            <a:r>
              <a:rPr sz="1100" dirty="0">
                <a:latin typeface="Trebuchet MS"/>
                <a:cs typeface="Trebuchet MS"/>
              </a:rPr>
              <a:t>The </a:t>
            </a:r>
            <a:r>
              <a:rPr sz="1100" spc="-5" dirty="0">
                <a:latin typeface="Trebuchet MS"/>
                <a:cs typeface="Trebuchet MS"/>
              </a:rPr>
              <a:t>gobal </a:t>
            </a:r>
            <a:r>
              <a:rPr sz="1100" dirty="0">
                <a:latin typeface="Trebuchet MS"/>
                <a:cs typeface="Trebuchet MS"/>
              </a:rPr>
              <a:t>standard for identification of </a:t>
            </a:r>
            <a:r>
              <a:rPr sz="1100" spc="-5" dirty="0">
                <a:latin typeface="Trebuchet MS"/>
                <a:cs typeface="Trebuchet MS"/>
              </a:rPr>
              <a:t>bladder cancer is</a:t>
            </a:r>
            <a:r>
              <a:rPr sz="1100" spc="-2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Cystography</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Cystoscopy</a:t>
            </a:r>
            <a:endParaRPr sz="1100">
              <a:latin typeface="Trebuchet MS"/>
              <a:cs typeface="Trebuchet MS"/>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125</a:t>
            </a:fld>
            <a:endParaRPr dirty="0"/>
          </a:p>
        </p:txBody>
      </p:sp>
      <p:sp>
        <p:nvSpPr>
          <p:cNvPr id="2" name="object 2"/>
          <p:cNvSpPr txBox="1"/>
          <p:nvPr/>
        </p:nvSpPr>
        <p:spPr>
          <a:xfrm>
            <a:off x="939800" y="889000"/>
            <a:ext cx="5570855" cy="8651240"/>
          </a:xfrm>
          <a:prstGeom prst="rect">
            <a:avLst/>
          </a:prstGeom>
        </p:spPr>
        <p:txBody>
          <a:bodyPr vert="horz" wrap="square" lIns="0" tIns="12700" rIns="0" bIns="0" rtlCol="0">
            <a:spAutoFit/>
          </a:bodyPr>
          <a:lstStyle/>
          <a:p>
            <a:pPr marL="469900" indent="-228600">
              <a:lnSpc>
                <a:spcPct val="100000"/>
              </a:lnSpc>
              <a:spcBef>
                <a:spcPts val="100"/>
              </a:spcBef>
              <a:buAutoNum type="alphaLcParenR" startAt="3"/>
              <a:tabLst>
                <a:tab pos="469900" algn="l"/>
              </a:tabLst>
            </a:pPr>
            <a:r>
              <a:rPr sz="1100" dirty="0">
                <a:latin typeface="Trebuchet MS"/>
                <a:cs typeface="Trebuchet MS"/>
              </a:rPr>
              <a:t>CT</a:t>
            </a:r>
            <a:endParaRPr sz="1100">
              <a:latin typeface="Trebuchet MS"/>
              <a:cs typeface="Trebuchet MS"/>
            </a:endParaRPr>
          </a:p>
          <a:p>
            <a:pPr marL="469900" indent="-228600">
              <a:lnSpc>
                <a:spcPct val="100000"/>
              </a:lnSpc>
              <a:spcBef>
                <a:spcPts val="980"/>
              </a:spcBef>
              <a:buAutoNum type="alphaLcParenR" startAt="3"/>
              <a:tabLst>
                <a:tab pos="469900" algn="l"/>
              </a:tabLst>
            </a:pPr>
            <a:r>
              <a:rPr sz="1100" dirty="0">
                <a:latin typeface="Trebuchet MS"/>
                <a:cs typeface="Trebuchet MS"/>
              </a:rPr>
              <a:t>MRI</a:t>
            </a:r>
            <a:endParaRPr sz="1100">
              <a:latin typeface="Trebuchet MS"/>
              <a:cs typeface="Trebuchet MS"/>
            </a:endParaRPr>
          </a:p>
          <a:p>
            <a:pPr marL="469900">
              <a:lnSpc>
                <a:spcPct val="100000"/>
              </a:lnSpc>
              <a:spcBef>
                <a:spcPts val="10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76"/>
              <a:tabLst>
                <a:tab pos="241300" algn="l"/>
              </a:tabLst>
            </a:pPr>
            <a:r>
              <a:rPr sz="1100" dirty="0">
                <a:latin typeface="Trebuchet MS"/>
                <a:cs typeface="Trebuchet MS"/>
              </a:rPr>
              <a:t>Hydatid cyst shows wall calcification in the following organs except</a:t>
            </a:r>
            <a:r>
              <a:rPr sz="1100" spc="-3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Liver</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Spleen</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Lung</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Heart</a:t>
            </a:r>
            <a:endParaRPr sz="1100">
              <a:latin typeface="Trebuchet MS"/>
              <a:cs typeface="Trebuchet MS"/>
            </a:endParaRPr>
          </a:p>
          <a:p>
            <a:pPr marL="469900">
              <a:lnSpc>
                <a:spcPct val="100000"/>
              </a:lnSpc>
              <a:spcBef>
                <a:spcPts val="10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77"/>
              <a:tabLst>
                <a:tab pos="241300" algn="l"/>
              </a:tabLst>
            </a:pPr>
            <a:r>
              <a:rPr sz="1100" dirty="0">
                <a:latin typeface="Trebuchet MS"/>
                <a:cs typeface="Trebuchet MS"/>
              </a:rPr>
              <a:t>“Finger in </a:t>
            </a:r>
            <a:r>
              <a:rPr sz="1100" spc="-5" dirty="0">
                <a:latin typeface="Trebuchet MS"/>
                <a:cs typeface="Trebuchet MS"/>
              </a:rPr>
              <a:t>glare” </a:t>
            </a:r>
            <a:r>
              <a:rPr sz="1100" dirty="0">
                <a:latin typeface="Trebuchet MS"/>
                <a:cs typeface="Trebuchet MS"/>
              </a:rPr>
              <a:t>sign on chart X-ray is lear in</a:t>
            </a:r>
            <a:r>
              <a:rPr sz="1100" spc="-1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Stophyloccal</a:t>
            </a:r>
            <a:r>
              <a:rPr sz="1100" spc="-5" dirty="0">
                <a:latin typeface="Trebuchet MS"/>
                <a:cs typeface="Trebuchet MS"/>
              </a:rPr>
              <a:t> pneumonia</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5" dirty="0">
                <a:latin typeface="Trebuchet MS"/>
                <a:cs typeface="Trebuchet MS"/>
              </a:rPr>
              <a:t>Lung </a:t>
            </a:r>
            <a:r>
              <a:rPr sz="1100" dirty="0">
                <a:latin typeface="Trebuchet MS"/>
                <a:cs typeface="Trebuchet MS"/>
              </a:rPr>
              <a:t>hydatid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Idiopathic Pulmonary</a:t>
            </a:r>
            <a:r>
              <a:rPr sz="1100" dirty="0">
                <a:latin typeface="Trebuchet MS"/>
                <a:cs typeface="Trebuchet MS"/>
              </a:rPr>
              <a:t> </a:t>
            </a:r>
            <a:r>
              <a:rPr sz="1100" spc="-5" dirty="0">
                <a:latin typeface="Trebuchet MS"/>
                <a:cs typeface="Trebuchet MS"/>
              </a:rPr>
              <a:t>fibrosis</a:t>
            </a:r>
            <a:endParaRPr sz="1100">
              <a:latin typeface="Trebuchet MS"/>
              <a:cs typeface="Trebuchet MS"/>
            </a:endParaRPr>
          </a:p>
          <a:p>
            <a:pPr marL="469900" marR="2616835" lvl="1" indent="-228600">
              <a:lnSpc>
                <a:spcPct val="181800"/>
              </a:lnSpc>
              <a:buAutoNum type="alphaLcParenR"/>
              <a:tabLst>
                <a:tab pos="469900" algn="l"/>
              </a:tabLst>
            </a:pPr>
            <a:r>
              <a:rPr sz="1100" dirty="0">
                <a:latin typeface="Trebuchet MS"/>
                <a:cs typeface="Trebuchet MS"/>
              </a:rPr>
              <a:t>Allergic Broncho Pulmonary</a:t>
            </a:r>
            <a:r>
              <a:rPr sz="1100" spc="-110" dirty="0">
                <a:latin typeface="Trebuchet MS"/>
                <a:cs typeface="Trebuchet MS"/>
              </a:rPr>
              <a:t> </a:t>
            </a:r>
            <a:r>
              <a:rPr sz="1100" spc="-5" dirty="0">
                <a:latin typeface="Trebuchet MS"/>
                <a:cs typeface="Trebuchet MS"/>
              </a:rPr>
              <a:t>Asgergilosis  </a:t>
            </a:r>
            <a:r>
              <a:rPr sz="1100" dirty="0">
                <a:latin typeface="Trebuchet MS"/>
                <a:cs typeface="Trebuchet MS"/>
              </a:rPr>
              <a:t>Ans :</a:t>
            </a:r>
            <a:r>
              <a:rPr sz="1100" spc="325"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1080"/>
              </a:spcBef>
              <a:buAutoNum type="arabicPeriod" startAt="77"/>
              <a:tabLst>
                <a:tab pos="241300" algn="l"/>
              </a:tabLst>
            </a:pPr>
            <a:r>
              <a:rPr sz="1100" dirty="0">
                <a:latin typeface="Trebuchet MS"/>
                <a:cs typeface="Trebuchet MS"/>
              </a:rPr>
              <a:t>All of the following about aspergillosis are true except</a:t>
            </a:r>
            <a:r>
              <a:rPr sz="1100" spc="30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Aspergillus </a:t>
            </a:r>
            <a:r>
              <a:rPr sz="1100" spc="-5" dirty="0">
                <a:latin typeface="Trebuchet MS"/>
                <a:cs typeface="Trebuchet MS"/>
              </a:rPr>
              <a:t>mycetoma </a:t>
            </a:r>
            <a:r>
              <a:rPr sz="1100" dirty="0">
                <a:latin typeface="Trebuchet MS"/>
                <a:cs typeface="Trebuchet MS"/>
              </a:rPr>
              <a:t>formation indicates increased </a:t>
            </a:r>
            <a:r>
              <a:rPr sz="1100" spc="-5" dirty="0">
                <a:latin typeface="Trebuchet MS"/>
                <a:cs typeface="Trebuchet MS"/>
              </a:rPr>
              <a:t>virulence </a:t>
            </a:r>
            <a:r>
              <a:rPr sz="1100" dirty="0">
                <a:latin typeface="Trebuchet MS"/>
                <a:cs typeface="Trebuchet MS"/>
              </a:rPr>
              <a:t>of</a:t>
            </a:r>
            <a:r>
              <a:rPr sz="1100" spc="-5" dirty="0">
                <a:latin typeface="Trebuchet MS"/>
                <a:cs typeface="Trebuchet MS"/>
              </a:rPr>
              <a:t> </a:t>
            </a:r>
            <a:r>
              <a:rPr sz="1100" dirty="0">
                <a:latin typeface="Trebuchet MS"/>
                <a:cs typeface="Trebuchet MS"/>
              </a:rPr>
              <a:t>aspegillus</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Bronchial </a:t>
            </a:r>
            <a:r>
              <a:rPr sz="1100" spc="-5" dirty="0">
                <a:latin typeface="Trebuchet MS"/>
                <a:cs typeface="Trebuchet MS"/>
              </a:rPr>
              <a:t>invasive </a:t>
            </a:r>
            <a:r>
              <a:rPr sz="1100" dirty="0">
                <a:latin typeface="Trebuchet MS"/>
                <a:cs typeface="Trebuchet MS"/>
              </a:rPr>
              <a:t>aspergillus is </a:t>
            </a:r>
            <a:r>
              <a:rPr sz="1100" spc="-5" dirty="0">
                <a:latin typeface="Trebuchet MS"/>
                <a:cs typeface="Trebuchet MS"/>
              </a:rPr>
              <a:t>associated </a:t>
            </a:r>
            <a:r>
              <a:rPr sz="1100" dirty="0">
                <a:latin typeface="Trebuchet MS"/>
                <a:cs typeface="Trebuchet MS"/>
              </a:rPr>
              <a:t>with patients with </a:t>
            </a:r>
            <a:r>
              <a:rPr sz="1100" spc="-5" dirty="0">
                <a:latin typeface="Trebuchet MS"/>
                <a:cs typeface="Trebuchet MS"/>
              </a:rPr>
              <a:t>sever</a:t>
            </a:r>
            <a:r>
              <a:rPr sz="1100" spc="-20" dirty="0">
                <a:latin typeface="Trebuchet MS"/>
                <a:cs typeface="Trebuchet MS"/>
              </a:rPr>
              <a:t> </a:t>
            </a:r>
            <a:r>
              <a:rPr sz="1100" spc="-5" dirty="0">
                <a:latin typeface="Trebuchet MS"/>
                <a:cs typeface="Trebuchet MS"/>
              </a:rPr>
              <a:t>neutropenia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Aspergillus is a saprophytic fungus seen also in </a:t>
            </a:r>
            <a:r>
              <a:rPr sz="1100" spc="-5" dirty="0">
                <a:latin typeface="Trebuchet MS"/>
                <a:cs typeface="Trebuchet MS"/>
              </a:rPr>
              <a:t>immunocompetent</a:t>
            </a:r>
            <a:r>
              <a:rPr sz="1100" spc="-40" dirty="0">
                <a:latin typeface="Trebuchet MS"/>
                <a:cs typeface="Trebuchet MS"/>
              </a:rPr>
              <a:t> </a:t>
            </a:r>
            <a:r>
              <a:rPr sz="1100" spc="-5" dirty="0">
                <a:latin typeface="Trebuchet MS"/>
                <a:cs typeface="Trebuchet MS"/>
              </a:rPr>
              <a:t>individuals</a:t>
            </a:r>
            <a:endParaRPr sz="1100">
              <a:latin typeface="Trebuchet MS"/>
              <a:cs typeface="Trebuchet MS"/>
            </a:endParaRPr>
          </a:p>
          <a:p>
            <a:pPr marL="469900" marR="603885" lvl="1" indent="-228600">
              <a:lnSpc>
                <a:spcPct val="181800"/>
              </a:lnSpc>
              <a:buAutoNum type="alphaLcParenR"/>
              <a:tabLst>
                <a:tab pos="469900" algn="l"/>
              </a:tabLst>
            </a:pPr>
            <a:r>
              <a:rPr sz="1100" dirty="0">
                <a:latin typeface="Trebuchet MS"/>
                <a:cs typeface="Trebuchet MS"/>
              </a:rPr>
              <a:t>Halo sign is the characteristic radiologic feature of </a:t>
            </a:r>
            <a:r>
              <a:rPr sz="1100" spc="-5" dirty="0">
                <a:latin typeface="Trebuchet MS"/>
                <a:cs typeface="Trebuchet MS"/>
              </a:rPr>
              <a:t>invasive aspergillus.  </a:t>
            </a:r>
            <a:r>
              <a:rPr sz="1100" dirty="0">
                <a:latin typeface="Trebuchet MS"/>
                <a:cs typeface="Trebuchet MS"/>
              </a:rPr>
              <a:t>Ans :</a:t>
            </a:r>
            <a:r>
              <a:rPr sz="1100" spc="-5" dirty="0">
                <a:latin typeface="Trebuchet MS"/>
                <a:cs typeface="Trebuchet MS"/>
              </a:rPr>
              <a:t> (a)</a:t>
            </a:r>
            <a:endParaRPr sz="1100">
              <a:latin typeface="Trebuchet MS"/>
              <a:cs typeface="Trebuchet MS"/>
            </a:endParaRPr>
          </a:p>
          <a:p>
            <a:pPr marL="241300" indent="-228600">
              <a:lnSpc>
                <a:spcPct val="100000"/>
              </a:lnSpc>
              <a:spcBef>
                <a:spcPts val="980"/>
              </a:spcBef>
              <a:buAutoNum type="arabicPeriod" startAt="77"/>
              <a:tabLst>
                <a:tab pos="241300" algn="l"/>
              </a:tabLst>
            </a:pPr>
            <a:r>
              <a:rPr sz="1100" spc="-5" dirty="0">
                <a:latin typeface="Trebuchet MS"/>
                <a:cs typeface="Trebuchet MS"/>
              </a:rPr>
              <a:t>Ileal jejunisation pattern on barium </a:t>
            </a:r>
            <a:r>
              <a:rPr sz="1100" dirty="0">
                <a:latin typeface="Trebuchet MS"/>
                <a:cs typeface="Trebuchet MS"/>
              </a:rPr>
              <a:t>meal </a:t>
            </a:r>
            <a:r>
              <a:rPr sz="1100" spc="-5" dirty="0">
                <a:latin typeface="Trebuchet MS"/>
                <a:cs typeface="Trebuchet MS"/>
              </a:rPr>
              <a:t>follow </a:t>
            </a:r>
            <a:r>
              <a:rPr sz="1100" dirty="0">
                <a:latin typeface="Trebuchet MS"/>
                <a:cs typeface="Trebuchet MS"/>
              </a:rPr>
              <a:t>through study is classically seen in</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20" dirty="0">
                <a:latin typeface="Trebuchet MS"/>
                <a:cs typeface="Trebuchet MS"/>
              </a:rPr>
              <a:t>Tropical</a:t>
            </a:r>
            <a:r>
              <a:rPr sz="1100" spc="-60" dirty="0">
                <a:latin typeface="Trebuchet MS"/>
                <a:cs typeface="Trebuchet MS"/>
              </a:rPr>
              <a:t> </a:t>
            </a:r>
            <a:r>
              <a:rPr sz="1100" spc="-5" dirty="0">
                <a:latin typeface="Trebuchet MS"/>
                <a:cs typeface="Trebuchet MS"/>
              </a:rPr>
              <a:t>sprue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Celiac</a:t>
            </a:r>
            <a:r>
              <a:rPr sz="1100" spc="-100" dirty="0">
                <a:latin typeface="Trebuchet MS"/>
                <a:cs typeface="Trebuchet MS"/>
              </a:rPr>
              <a:t> </a:t>
            </a:r>
            <a:r>
              <a:rPr sz="1100" spc="-5" dirty="0">
                <a:latin typeface="Trebuchet MS"/>
                <a:cs typeface="Trebuchet MS"/>
              </a:rPr>
              <a:t>disease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Ulcerative</a:t>
            </a:r>
            <a:r>
              <a:rPr sz="1100" spc="-10" dirty="0">
                <a:latin typeface="Trebuchet MS"/>
                <a:cs typeface="Trebuchet MS"/>
              </a:rPr>
              <a:t> </a:t>
            </a:r>
            <a:r>
              <a:rPr sz="1100" spc="-5" dirty="0">
                <a:latin typeface="Trebuchet MS"/>
                <a:cs typeface="Trebuchet MS"/>
              </a:rPr>
              <a:t>colitis</a:t>
            </a:r>
            <a:endParaRPr sz="1100">
              <a:latin typeface="Trebuchet MS"/>
              <a:cs typeface="Trebuchet MS"/>
            </a:endParaRPr>
          </a:p>
          <a:p>
            <a:pPr marL="469900" marR="4229100" lvl="1" indent="-228600">
              <a:lnSpc>
                <a:spcPct val="174200"/>
              </a:lnSpc>
              <a:spcBef>
                <a:spcPts val="100"/>
              </a:spcBef>
              <a:buAutoNum type="alphaLcParenR"/>
              <a:tabLst>
                <a:tab pos="469900" algn="l"/>
              </a:tabLst>
            </a:pPr>
            <a:r>
              <a:rPr sz="1100" spc="-5" dirty="0">
                <a:latin typeface="Trebuchet MS"/>
                <a:cs typeface="Trebuchet MS"/>
              </a:rPr>
              <a:t>Crohn</a:t>
            </a:r>
            <a:r>
              <a:rPr sz="1100" spc="-80" dirty="0">
                <a:latin typeface="Trebuchet MS"/>
                <a:cs typeface="Trebuchet MS"/>
              </a:rPr>
              <a:t> </a:t>
            </a:r>
            <a:r>
              <a:rPr sz="1100" spc="-5" dirty="0">
                <a:latin typeface="Trebuchet MS"/>
                <a:cs typeface="Trebuchet MS"/>
              </a:rPr>
              <a:t>disease  </a:t>
            </a:r>
            <a:r>
              <a:rPr sz="1100" dirty="0">
                <a:latin typeface="Trebuchet MS"/>
                <a:cs typeface="Trebuchet MS"/>
              </a:rPr>
              <a:t>Ans :</a:t>
            </a:r>
            <a:r>
              <a:rPr sz="1100" spc="300"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77"/>
              <a:tabLst>
                <a:tab pos="241300" algn="l"/>
              </a:tabLst>
            </a:pPr>
            <a:r>
              <a:rPr sz="1100" dirty="0">
                <a:latin typeface="Trebuchet MS"/>
                <a:cs typeface="Trebuchet MS"/>
              </a:rPr>
              <a:t>“Swiss – cheese” </a:t>
            </a:r>
            <a:r>
              <a:rPr sz="1100" spc="-5" dirty="0">
                <a:latin typeface="Trebuchet MS"/>
                <a:cs typeface="Trebuchet MS"/>
              </a:rPr>
              <a:t>nephrogram </a:t>
            </a:r>
            <a:r>
              <a:rPr sz="1100" dirty="0">
                <a:latin typeface="Trebuchet MS"/>
                <a:cs typeface="Trebuchet MS"/>
              </a:rPr>
              <a:t>on IVP is seen in</a:t>
            </a:r>
            <a:r>
              <a:rPr sz="1100" spc="-2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Horse shoe</a:t>
            </a:r>
            <a:r>
              <a:rPr sz="1100" spc="-10" dirty="0">
                <a:latin typeface="Trebuchet MS"/>
                <a:cs typeface="Trebuchet MS"/>
              </a:rPr>
              <a:t> </a:t>
            </a:r>
            <a:r>
              <a:rPr sz="1100" spc="-5" dirty="0">
                <a:latin typeface="Trebuchet MS"/>
                <a:cs typeface="Trebuchet MS"/>
              </a:rPr>
              <a:t>kidney</a:t>
            </a:r>
            <a:endParaRPr sz="1100">
              <a:latin typeface="Trebuchet MS"/>
              <a:cs typeface="Trebuchet MS"/>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126</a:t>
            </a:fld>
            <a:endParaRPr dirty="0"/>
          </a:p>
        </p:txBody>
      </p:sp>
      <p:sp>
        <p:nvSpPr>
          <p:cNvPr id="2" name="object 2"/>
          <p:cNvSpPr txBox="1"/>
          <p:nvPr/>
        </p:nvSpPr>
        <p:spPr>
          <a:xfrm>
            <a:off x="939800" y="889000"/>
            <a:ext cx="4971415" cy="8651240"/>
          </a:xfrm>
          <a:prstGeom prst="rect">
            <a:avLst/>
          </a:prstGeom>
        </p:spPr>
        <p:txBody>
          <a:bodyPr vert="horz" wrap="square" lIns="0" tIns="12700" rIns="0" bIns="0" rtlCol="0">
            <a:spAutoFit/>
          </a:bodyPr>
          <a:lstStyle/>
          <a:p>
            <a:pPr marL="469900" indent="-228600">
              <a:lnSpc>
                <a:spcPct val="100000"/>
              </a:lnSpc>
              <a:spcBef>
                <a:spcPts val="100"/>
              </a:spcBef>
              <a:buAutoNum type="alphaLcParenR" startAt="2"/>
              <a:tabLst>
                <a:tab pos="469900" algn="l"/>
              </a:tabLst>
            </a:pPr>
            <a:r>
              <a:rPr sz="1100" spc="-5" dirty="0">
                <a:latin typeface="Trebuchet MS"/>
                <a:cs typeface="Trebuchet MS"/>
              </a:rPr>
              <a:t>Adult </a:t>
            </a:r>
            <a:r>
              <a:rPr sz="1100" spc="-10" dirty="0">
                <a:latin typeface="Trebuchet MS"/>
                <a:cs typeface="Trebuchet MS"/>
              </a:rPr>
              <a:t>Polycystic </a:t>
            </a:r>
            <a:r>
              <a:rPr sz="1100" spc="-5" dirty="0">
                <a:latin typeface="Trebuchet MS"/>
                <a:cs typeface="Trebuchet MS"/>
              </a:rPr>
              <a:t>kidney</a:t>
            </a:r>
            <a:r>
              <a:rPr sz="1100" spc="15" dirty="0">
                <a:latin typeface="Trebuchet MS"/>
                <a:cs typeface="Trebuchet MS"/>
              </a:rPr>
              <a:t> </a:t>
            </a:r>
            <a:r>
              <a:rPr sz="1100" spc="-5" dirty="0">
                <a:latin typeface="Trebuchet MS"/>
                <a:cs typeface="Trebuchet MS"/>
              </a:rPr>
              <a:t>disease</a:t>
            </a:r>
            <a:endParaRPr sz="1100">
              <a:latin typeface="Trebuchet MS"/>
              <a:cs typeface="Trebuchet MS"/>
            </a:endParaRPr>
          </a:p>
          <a:p>
            <a:pPr marL="469900" indent="-228600">
              <a:lnSpc>
                <a:spcPct val="100000"/>
              </a:lnSpc>
              <a:spcBef>
                <a:spcPts val="980"/>
              </a:spcBef>
              <a:buAutoNum type="alphaLcParenR" startAt="2"/>
              <a:tabLst>
                <a:tab pos="469900" algn="l"/>
              </a:tabLst>
            </a:pPr>
            <a:r>
              <a:rPr sz="1100" dirty="0">
                <a:latin typeface="Trebuchet MS"/>
                <a:cs typeface="Trebuchet MS"/>
              </a:rPr>
              <a:t>Ranal</a:t>
            </a:r>
            <a:r>
              <a:rPr sz="1100" spc="-5" dirty="0">
                <a:latin typeface="Trebuchet MS"/>
                <a:cs typeface="Trebuchet MS"/>
              </a:rPr>
              <a:t> tuberculosis</a:t>
            </a:r>
            <a:endParaRPr sz="1100">
              <a:latin typeface="Trebuchet MS"/>
              <a:cs typeface="Trebuchet MS"/>
            </a:endParaRPr>
          </a:p>
          <a:p>
            <a:pPr marL="469900" marR="2809875" indent="-228600">
              <a:lnSpc>
                <a:spcPct val="181800"/>
              </a:lnSpc>
              <a:buAutoNum type="alphaLcParenR" startAt="2"/>
              <a:tabLst>
                <a:tab pos="469900" algn="l"/>
              </a:tabLst>
            </a:pPr>
            <a:r>
              <a:rPr sz="1100" spc="-5" dirty="0">
                <a:latin typeface="Trebuchet MS"/>
                <a:cs typeface="Trebuchet MS"/>
              </a:rPr>
              <a:t>Medullary nephrocalcinosis  </a:t>
            </a:r>
            <a:r>
              <a:rPr sz="1100" dirty="0">
                <a:latin typeface="Trebuchet MS"/>
                <a:cs typeface="Trebuchet MS"/>
              </a:rPr>
              <a:t>Ans :</a:t>
            </a:r>
            <a:r>
              <a:rPr sz="1100" spc="320" dirty="0">
                <a:latin typeface="Trebuchet MS"/>
                <a:cs typeface="Trebuchet MS"/>
              </a:rPr>
              <a:t> </a:t>
            </a:r>
            <a:r>
              <a:rPr sz="1100" spc="-5" dirty="0">
                <a:latin typeface="Trebuchet MS"/>
                <a:cs typeface="Trebuchet MS"/>
              </a:rPr>
              <a:t>(b)</a:t>
            </a:r>
            <a:endParaRPr sz="1100">
              <a:latin typeface="Trebuchet MS"/>
              <a:cs typeface="Trebuchet MS"/>
            </a:endParaRPr>
          </a:p>
          <a:p>
            <a:pPr marL="241300" indent="-228600">
              <a:lnSpc>
                <a:spcPct val="100000"/>
              </a:lnSpc>
              <a:spcBef>
                <a:spcPts val="1080"/>
              </a:spcBef>
              <a:buAutoNum type="arabicPeriod" startAt="81"/>
              <a:tabLst>
                <a:tab pos="241300" algn="l"/>
              </a:tabLst>
            </a:pPr>
            <a:r>
              <a:rPr sz="1100" dirty="0">
                <a:latin typeface="Trebuchet MS"/>
                <a:cs typeface="Trebuchet MS"/>
              </a:rPr>
              <a:t>Acral </a:t>
            </a:r>
            <a:r>
              <a:rPr sz="1100" spc="-5" dirty="0">
                <a:latin typeface="Trebuchet MS"/>
                <a:cs typeface="Trebuchet MS"/>
              </a:rPr>
              <a:t>metastasis </a:t>
            </a:r>
            <a:r>
              <a:rPr sz="1100" dirty="0">
                <a:latin typeface="Trebuchet MS"/>
                <a:cs typeface="Trebuchet MS"/>
              </a:rPr>
              <a:t>are seen in all of the following concerns except</a:t>
            </a:r>
            <a:r>
              <a:rPr sz="1100" spc="-2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Lung</a:t>
            </a:r>
            <a:endParaRPr sz="1100">
              <a:latin typeface="Trebuchet MS"/>
              <a:cs typeface="Trebuchet MS"/>
            </a:endParaRPr>
          </a:p>
          <a:p>
            <a:pPr marL="469900" lvl="1" indent="-228600">
              <a:lnSpc>
                <a:spcPct val="100000"/>
              </a:lnSpc>
              <a:spcBef>
                <a:spcPts val="980"/>
              </a:spcBef>
              <a:buAutoNum type="alphaLcParenR"/>
              <a:tabLst>
                <a:tab pos="469900" algn="l"/>
              </a:tabLst>
            </a:pPr>
            <a:r>
              <a:rPr sz="1100" dirty="0">
                <a:latin typeface="Trebuchet MS"/>
                <a:cs typeface="Trebuchet MS"/>
              </a:rPr>
              <a:t>Breast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Thyroid</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Kidney</a:t>
            </a:r>
            <a:endParaRPr sz="1100">
              <a:latin typeface="Trebuchet MS"/>
              <a:cs typeface="Trebuchet MS"/>
            </a:endParaRPr>
          </a:p>
          <a:p>
            <a:pPr marL="469900">
              <a:lnSpc>
                <a:spcPct val="100000"/>
              </a:lnSpc>
              <a:spcBef>
                <a:spcPts val="1080"/>
              </a:spcBef>
            </a:pPr>
            <a:r>
              <a:rPr sz="1100" dirty="0">
                <a:latin typeface="Trebuchet MS"/>
                <a:cs typeface="Trebuchet MS"/>
              </a:rPr>
              <a:t>Ans :</a:t>
            </a:r>
            <a:r>
              <a:rPr sz="1100" spc="325" dirty="0">
                <a:latin typeface="Trebuchet MS"/>
                <a:cs typeface="Trebuchet MS"/>
              </a:rPr>
              <a:t> </a:t>
            </a:r>
            <a:r>
              <a:rPr sz="1100" spc="-5" dirty="0">
                <a:latin typeface="Trebuchet MS"/>
                <a:cs typeface="Trebuchet MS"/>
              </a:rPr>
              <a:t>(c)</a:t>
            </a:r>
            <a:endParaRPr sz="1100">
              <a:latin typeface="Trebuchet MS"/>
              <a:cs typeface="Trebuchet MS"/>
            </a:endParaRPr>
          </a:p>
          <a:p>
            <a:pPr marL="241300" indent="-228600">
              <a:lnSpc>
                <a:spcPct val="100000"/>
              </a:lnSpc>
              <a:spcBef>
                <a:spcPts val="1080"/>
              </a:spcBef>
              <a:buAutoNum type="arabicPeriod" startAt="82"/>
              <a:tabLst>
                <a:tab pos="241300" algn="l"/>
              </a:tabLst>
            </a:pPr>
            <a:r>
              <a:rPr sz="1100" spc="-5" dirty="0">
                <a:latin typeface="Trebuchet MS"/>
                <a:cs typeface="Trebuchet MS"/>
              </a:rPr>
              <a:t>Spade </a:t>
            </a:r>
            <a:r>
              <a:rPr sz="1100" dirty="0">
                <a:latin typeface="Trebuchet MS"/>
                <a:cs typeface="Trebuchet MS"/>
              </a:rPr>
              <a:t>– like appearance of terminal phalanges on X-ray is seen in</a:t>
            </a:r>
            <a:r>
              <a:rPr sz="1100" spc="-3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980"/>
              </a:spcBef>
              <a:buAutoNum type="alphaLcParenR"/>
              <a:tabLst>
                <a:tab pos="469900" algn="l"/>
              </a:tabLst>
            </a:pPr>
            <a:r>
              <a:rPr sz="1100" spc="-10" dirty="0">
                <a:latin typeface="Trebuchet MS"/>
                <a:cs typeface="Trebuchet MS"/>
              </a:rPr>
              <a:t>Primary</a:t>
            </a:r>
            <a:r>
              <a:rPr sz="1100" spc="-5" dirty="0">
                <a:latin typeface="Trebuchet MS"/>
                <a:cs typeface="Trebuchet MS"/>
              </a:rPr>
              <a:t> hyperparathyroidism</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Hypervitaminosis</a:t>
            </a:r>
            <a:r>
              <a:rPr sz="1100" spc="-70" dirty="0">
                <a:latin typeface="Trebuchet MS"/>
                <a:cs typeface="Trebuchet MS"/>
              </a:rPr>
              <a:t> </a:t>
            </a:r>
            <a:r>
              <a:rPr sz="1100" dirty="0">
                <a:latin typeface="Trebuchet MS"/>
                <a:cs typeface="Trebuchet MS"/>
              </a:rPr>
              <a:t>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5" dirty="0">
                <a:latin typeface="Trebuchet MS"/>
                <a:cs typeface="Trebuchet MS"/>
              </a:rPr>
              <a:t>Thyroid acropachy</a:t>
            </a:r>
            <a:endParaRPr sz="1100">
              <a:latin typeface="Trebuchet MS"/>
              <a:cs typeface="Trebuchet MS"/>
            </a:endParaRPr>
          </a:p>
          <a:p>
            <a:pPr marL="469900" marR="3768090" lvl="1" indent="-228600">
              <a:lnSpc>
                <a:spcPct val="181800"/>
              </a:lnSpc>
              <a:buAutoNum type="alphaLcParenR"/>
              <a:tabLst>
                <a:tab pos="469900" algn="l"/>
              </a:tabLst>
            </a:pPr>
            <a:r>
              <a:rPr sz="1100" dirty="0">
                <a:latin typeface="Trebuchet MS"/>
                <a:cs typeface="Trebuchet MS"/>
              </a:rPr>
              <a:t>Acromogaly  Ans :</a:t>
            </a:r>
            <a:r>
              <a:rPr sz="1100" spc="285"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980"/>
              </a:spcBef>
              <a:buAutoNum type="arabicPeriod" startAt="82"/>
              <a:tabLst>
                <a:tab pos="241300" algn="l"/>
              </a:tabLst>
            </a:pPr>
            <a:r>
              <a:rPr sz="1100" spc="-5" dirty="0">
                <a:latin typeface="Trebuchet MS"/>
                <a:cs typeface="Trebuchet MS"/>
              </a:rPr>
              <a:t>“Inflated spine” appearance on X-ray </a:t>
            </a:r>
            <a:r>
              <a:rPr sz="1100" dirty="0">
                <a:latin typeface="Trebuchet MS"/>
                <a:cs typeface="Trebuchet MS"/>
              </a:rPr>
              <a:t>is </a:t>
            </a:r>
            <a:r>
              <a:rPr sz="1100" spc="-5" dirty="0">
                <a:latin typeface="Trebuchet MS"/>
                <a:cs typeface="Trebuchet MS"/>
              </a:rPr>
              <a:t>seen </a:t>
            </a:r>
            <a:r>
              <a:rPr sz="1100" dirty="0">
                <a:latin typeface="Trebuchet MS"/>
                <a:cs typeface="Trebuchet MS"/>
              </a:rPr>
              <a:t>in</a:t>
            </a:r>
            <a:r>
              <a:rPr sz="1100" spc="-5"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Aneurysmal </a:t>
            </a:r>
            <a:r>
              <a:rPr sz="1100" spc="-5" dirty="0">
                <a:latin typeface="Trebuchet MS"/>
                <a:cs typeface="Trebuchet MS"/>
              </a:rPr>
              <a:t>bone cyst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Osteoslostoma</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Osteoid</a:t>
            </a:r>
            <a:r>
              <a:rPr sz="1100" spc="-5" dirty="0">
                <a:latin typeface="Trebuchet MS"/>
                <a:cs typeface="Trebuchet MS"/>
              </a:rPr>
              <a:t> </a:t>
            </a:r>
            <a:r>
              <a:rPr sz="1100" dirty="0">
                <a:latin typeface="Trebuchet MS"/>
                <a:cs typeface="Trebuchet MS"/>
              </a:rPr>
              <a:t>osteoma</a:t>
            </a:r>
            <a:endParaRPr sz="1100">
              <a:latin typeface="Trebuchet MS"/>
              <a:cs typeface="Trebuchet MS"/>
            </a:endParaRPr>
          </a:p>
          <a:p>
            <a:pPr marL="469900" marR="3591560" lvl="1" indent="-228600">
              <a:lnSpc>
                <a:spcPct val="174200"/>
              </a:lnSpc>
              <a:spcBef>
                <a:spcPts val="100"/>
              </a:spcBef>
              <a:buAutoNum type="alphaLcParenR"/>
              <a:tabLst>
                <a:tab pos="469900" algn="l"/>
              </a:tabLst>
            </a:pPr>
            <a:r>
              <a:rPr sz="1100" spc="-10" dirty="0">
                <a:latin typeface="Trebuchet MS"/>
                <a:cs typeface="Trebuchet MS"/>
              </a:rPr>
              <a:t>Pagets</a:t>
            </a:r>
            <a:r>
              <a:rPr sz="1100" spc="-90" dirty="0">
                <a:latin typeface="Trebuchet MS"/>
                <a:cs typeface="Trebuchet MS"/>
              </a:rPr>
              <a:t> </a:t>
            </a:r>
            <a:r>
              <a:rPr sz="1100" dirty="0">
                <a:latin typeface="Trebuchet MS"/>
                <a:cs typeface="Trebuchet MS"/>
              </a:rPr>
              <a:t>disease  Ans :</a:t>
            </a:r>
            <a:r>
              <a:rPr sz="1100" spc="305" dirty="0">
                <a:latin typeface="Trebuchet MS"/>
                <a:cs typeface="Trebuchet MS"/>
              </a:rPr>
              <a:t> </a:t>
            </a:r>
            <a:r>
              <a:rPr sz="1100" spc="-5" dirty="0">
                <a:latin typeface="Trebuchet MS"/>
                <a:cs typeface="Trebuchet MS"/>
              </a:rPr>
              <a:t>(a)</a:t>
            </a:r>
            <a:endParaRPr sz="1100">
              <a:latin typeface="Trebuchet MS"/>
              <a:cs typeface="Trebuchet MS"/>
            </a:endParaRPr>
          </a:p>
          <a:p>
            <a:pPr marL="241300" indent="-228600">
              <a:lnSpc>
                <a:spcPct val="100000"/>
              </a:lnSpc>
              <a:spcBef>
                <a:spcPts val="1080"/>
              </a:spcBef>
              <a:buAutoNum type="arabicPeriod" startAt="82"/>
              <a:tabLst>
                <a:tab pos="241300" algn="l"/>
              </a:tabLst>
            </a:pPr>
            <a:r>
              <a:rPr sz="1100" dirty="0">
                <a:latin typeface="Trebuchet MS"/>
                <a:cs typeface="Trebuchet MS"/>
              </a:rPr>
              <a:t>All of the following are seen in </a:t>
            </a:r>
            <a:r>
              <a:rPr sz="1100" spc="-5" dirty="0">
                <a:latin typeface="Trebuchet MS"/>
                <a:cs typeface="Trebuchet MS"/>
              </a:rPr>
              <a:t>avascular </a:t>
            </a:r>
            <a:r>
              <a:rPr sz="1100" dirty="0">
                <a:latin typeface="Trebuchet MS"/>
                <a:cs typeface="Trebuchet MS"/>
              </a:rPr>
              <a:t>neurosis of </a:t>
            </a:r>
            <a:r>
              <a:rPr sz="1100" spc="-5" dirty="0">
                <a:latin typeface="Trebuchet MS"/>
                <a:cs typeface="Trebuchet MS"/>
              </a:rPr>
              <a:t>femoral </a:t>
            </a:r>
            <a:r>
              <a:rPr sz="1100" dirty="0">
                <a:latin typeface="Trebuchet MS"/>
                <a:cs typeface="Trebuchet MS"/>
              </a:rPr>
              <a:t>head except</a:t>
            </a:r>
            <a:r>
              <a:rPr sz="1100" spc="-20" dirty="0">
                <a:latin typeface="Trebuchet MS"/>
                <a:cs typeface="Trebuchet MS"/>
              </a:rPr>
              <a:t> </a:t>
            </a:r>
            <a:r>
              <a:rPr sz="1100" dirty="0">
                <a:latin typeface="Trebuchet MS"/>
                <a:cs typeface="Trebuchet MS"/>
              </a:rPr>
              <a:t>–</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Subchondral</a:t>
            </a:r>
            <a:r>
              <a:rPr sz="1100" spc="-5" dirty="0">
                <a:latin typeface="Trebuchet MS"/>
                <a:cs typeface="Trebuchet MS"/>
              </a:rPr>
              <a:t> </a:t>
            </a:r>
            <a:r>
              <a:rPr sz="1100" dirty="0">
                <a:latin typeface="Trebuchet MS"/>
                <a:cs typeface="Trebuchet MS"/>
              </a:rPr>
              <a:t>fracture</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dirty="0">
                <a:latin typeface="Trebuchet MS"/>
                <a:cs typeface="Trebuchet MS"/>
              </a:rPr>
              <a:t>Bite</a:t>
            </a:r>
            <a:r>
              <a:rPr sz="1100" spc="-5" dirty="0">
                <a:latin typeface="Trebuchet MS"/>
                <a:cs typeface="Trebuchet MS"/>
              </a:rPr>
              <a:t> </a:t>
            </a:r>
            <a:r>
              <a:rPr sz="1100" dirty="0">
                <a:latin typeface="Trebuchet MS"/>
                <a:cs typeface="Trebuchet MS"/>
              </a:rPr>
              <a:t>sign</a:t>
            </a:r>
            <a:endParaRPr sz="1100">
              <a:latin typeface="Trebuchet MS"/>
              <a:cs typeface="Trebuchet MS"/>
            </a:endParaRPr>
          </a:p>
          <a:p>
            <a:pPr marL="469900" lvl="1" indent="-228600">
              <a:lnSpc>
                <a:spcPct val="100000"/>
              </a:lnSpc>
              <a:spcBef>
                <a:spcPts val="1080"/>
              </a:spcBef>
              <a:buAutoNum type="alphaLcParenR"/>
              <a:tabLst>
                <a:tab pos="469900" algn="l"/>
              </a:tabLst>
            </a:pPr>
            <a:r>
              <a:rPr sz="1100" spc="-10" dirty="0">
                <a:latin typeface="Trebuchet MS"/>
                <a:cs typeface="Trebuchet MS"/>
              </a:rPr>
              <a:t>Periosteal</a:t>
            </a:r>
            <a:r>
              <a:rPr sz="1100" spc="-5" dirty="0">
                <a:latin typeface="Trebuchet MS"/>
                <a:cs typeface="Trebuchet MS"/>
              </a:rPr>
              <a:t> </a:t>
            </a:r>
            <a:r>
              <a:rPr sz="1100" dirty="0">
                <a:latin typeface="Trebuchet MS"/>
                <a:cs typeface="Trebuchet MS"/>
              </a:rPr>
              <a:t>buttressing</a:t>
            </a:r>
            <a:endParaRPr sz="1100">
              <a:latin typeface="Trebuchet MS"/>
              <a:cs typeface="Trebuchet MS"/>
            </a:endParaRPr>
          </a:p>
          <a:p>
            <a:pPr marL="469900" marR="3577590" lvl="1" indent="-228600">
              <a:lnSpc>
                <a:spcPts val="2400"/>
              </a:lnSpc>
              <a:spcBef>
                <a:spcPts val="160"/>
              </a:spcBef>
              <a:buAutoNum type="alphaLcParenR"/>
              <a:tabLst>
                <a:tab pos="469900" algn="l"/>
              </a:tabLst>
            </a:pPr>
            <a:r>
              <a:rPr sz="1100" spc="-25" dirty="0">
                <a:latin typeface="Trebuchet MS"/>
                <a:cs typeface="Trebuchet MS"/>
              </a:rPr>
              <a:t>Triple </a:t>
            </a:r>
            <a:r>
              <a:rPr sz="1100" dirty="0">
                <a:latin typeface="Trebuchet MS"/>
                <a:cs typeface="Trebuchet MS"/>
              </a:rPr>
              <a:t>line</a:t>
            </a:r>
            <a:r>
              <a:rPr sz="1100" spc="-50" dirty="0">
                <a:latin typeface="Trebuchet MS"/>
                <a:cs typeface="Trebuchet MS"/>
              </a:rPr>
              <a:t> </a:t>
            </a:r>
            <a:r>
              <a:rPr sz="1100" dirty="0">
                <a:latin typeface="Trebuchet MS"/>
                <a:cs typeface="Trebuchet MS"/>
              </a:rPr>
              <a:t>sign  Ans :</a:t>
            </a:r>
            <a:r>
              <a:rPr sz="1100" spc="300" dirty="0">
                <a:latin typeface="Trebuchet MS"/>
                <a:cs typeface="Trebuchet MS"/>
              </a:rPr>
              <a:t> </a:t>
            </a:r>
            <a:r>
              <a:rPr sz="1100" spc="-5" dirty="0">
                <a:latin typeface="Trebuchet MS"/>
                <a:cs typeface="Trebuchet MS"/>
              </a:rPr>
              <a:t>(d)</a:t>
            </a:r>
            <a:endParaRPr sz="1100">
              <a:latin typeface="Trebuchet MS"/>
              <a:cs typeface="Trebuchet MS"/>
            </a:endParaRPr>
          </a:p>
          <a:p>
            <a:pPr marL="241300" indent="-228600">
              <a:lnSpc>
                <a:spcPct val="100000"/>
              </a:lnSpc>
              <a:spcBef>
                <a:spcPts val="819"/>
              </a:spcBef>
              <a:buAutoNum type="arabicPeriod" startAt="82"/>
              <a:tabLst>
                <a:tab pos="241300" algn="l"/>
              </a:tabLst>
            </a:pPr>
            <a:r>
              <a:rPr sz="1100" dirty="0">
                <a:latin typeface="Trebuchet MS"/>
                <a:cs typeface="Trebuchet MS"/>
              </a:rPr>
              <a:t>All of the below are direct signs of lung collapse on chest X-ray except</a:t>
            </a:r>
            <a:r>
              <a:rPr sz="1100" spc="-75" dirty="0">
                <a:latin typeface="Trebuchet MS"/>
                <a:cs typeface="Trebuchet MS"/>
              </a:rPr>
              <a:t> </a:t>
            </a:r>
            <a:r>
              <a:rPr sz="1100" dirty="0">
                <a:latin typeface="Trebuchet MS"/>
                <a:cs typeface="Trebuchet MS"/>
              </a:rPr>
              <a:t>–</a:t>
            </a:r>
            <a:endParaRPr sz="1100">
              <a:latin typeface="Trebuchet MS"/>
              <a:cs typeface="Trebuchet MS"/>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127</a:t>
            </a:fld>
            <a:endParaRPr dirty="0"/>
          </a:p>
        </p:txBody>
      </p:sp>
      <p:sp>
        <p:nvSpPr>
          <p:cNvPr id="2" name="object 2"/>
          <p:cNvSpPr txBox="1"/>
          <p:nvPr/>
        </p:nvSpPr>
        <p:spPr>
          <a:xfrm>
            <a:off x="1168400" y="889000"/>
            <a:ext cx="2830830" cy="1399540"/>
          </a:xfrm>
          <a:prstGeom prst="rect">
            <a:avLst/>
          </a:prstGeom>
        </p:spPr>
        <p:txBody>
          <a:bodyPr vert="horz" wrap="square" lIns="0" tIns="12700" rIns="0" bIns="0" rtlCol="0">
            <a:spAutoFit/>
          </a:bodyPr>
          <a:lstStyle/>
          <a:p>
            <a:pPr marL="241300" indent="-228600">
              <a:lnSpc>
                <a:spcPct val="100000"/>
              </a:lnSpc>
              <a:spcBef>
                <a:spcPts val="100"/>
              </a:spcBef>
              <a:buAutoNum type="alphaLcParenR"/>
              <a:tabLst>
                <a:tab pos="241300" algn="l"/>
              </a:tabLst>
            </a:pPr>
            <a:r>
              <a:rPr sz="1100" spc="-5" dirty="0">
                <a:latin typeface="Trebuchet MS"/>
                <a:cs typeface="Trebuchet MS"/>
              </a:rPr>
              <a:t>Displacement of fissure</a:t>
            </a:r>
            <a:endParaRPr sz="1100">
              <a:latin typeface="Trebuchet MS"/>
              <a:cs typeface="Trebuchet MS"/>
            </a:endParaRPr>
          </a:p>
          <a:p>
            <a:pPr marL="241300" indent="-228600">
              <a:lnSpc>
                <a:spcPct val="100000"/>
              </a:lnSpc>
              <a:spcBef>
                <a:spcPts val="980"/>
              </a:spcBef>
              <a:buAutoNum type="alphaLcParenR"/>
              <a:tabLst>
                <a:tab pos="241300" algn="l"/>
              </a:tabLst>
            </a:pPr>
            <a:r>
              <a:rPr sz="1100" dirty="0">
                <a:latin typeface="Trebuchet MS"/>
                <a:cs typeface="Trebuchet MS"/>
              </a:rPr>
              <a:t>Crowding of pulmonary </a:t>
            </a:r>
            <a:r>
              <a:rPr sz="1100" spc="-5" dirty="0">
                <a:latin typeface="Trebuchet MS"/>
                <a:cs typeface="Trebuchet MS"/>
              </a:rPr>
              <a:t>vessels </a:t>
            </a:r>
            <a:r>
              <a:rPr sz="1100" dirty="0">
                <a:latin typeface="Trebuchet MS"/>
                <a:cs typeface="Trebuchet MS"/>
              </a:rPr>
              <a:t>&amp;</a:t>
            </a:r>
            <a:r>
              <a:rPr sz="1100" spc="-65" dirty="0">
                <a:latin typeface="Trebuchet MS"/>
                <a:cs typeface="Trebuchet MS"/>
              </a:rPr>
              <a:t> </a:t>
            </a:r>
            <a:r>
              <a:rPr sz="1100" dirty="0">
                <a:latin typeface="Trebuchet MS"/>
                <a:cs typeface="Trebuchet MS"/>
              </a:rPr>
              <a:t>bronchi</a:t>
            </a:r>
            <a:endParaRPr sz="1100">
              <a:latin typeface="Trebuchet MS"/>
              <a:cs typeface="Trebuchet MS"/>
            </a:endParaRPr>
          </a:p>
          <a:p>
            <a:pPr marL="241300" indent="-228600">
              <a:lnSpc>
                <a:spcPct val="100000"/>
              </a:lnSpc>
              <a:spcBef>
                <a:spcPts val="1080"/>
              </a:spcBef>
              <a:buAutoNum type="alphaLcParenR"/>
              <a:tabLst>
                <a:tab pos="241300" algn="l"/>
              </a:tabLst>
            </a:pPr>
            <a:r>
              <a:rPr sz="1100" spc="-5" dirty="0">
                <a:latin typeface="Trebuchet MS"/>
                <a:cs typeface="Trebuchet MS"/>
              </a:rPr>
              <a:t>Elevation </a:t>
            </a:r>
            <a:r>
              <a:rPr sz="1100" dirty="0">
                <a:latin typeface="Trebuchet MS"/>
                <a:cs typeface="Trebuchet MS"/>
              </a:rPr>
              <a:t>of</a:t>
            </a:r>
            <a:r>
              <a:rPr sz="1100" spc="-5" dirty="0">
                <a:latin typeface="Trebuchet MS"/>
                <a:cs typeface="Trebuchet MS"/>
              </a:rPr>
              <a:t> </a:t>
            </a:r>
            <a:r>
              <a:rPr sz="1100" dirty="0">
                <a:latin typeface="Trebuchet MS"/>
                <a:cs typeface="Trebuchet MS"/>
              </a:rPr>
              <a:t>hemidiaphragm</a:t>
            </a:r>
            <a:endParaRPr sz="1100">
              <a:latin typeface="Trebuchet MS"/>
              <a:cs typeface="Trebuchet MS"/>
            </a:endParaRPr>
          </a:p>
          <a:p>
            <a:pPr marL="241300" marR="1657350" indent="-228600">
              <a:lnSpc>
                <a:spcPct val="181800"/>
              </a:lnSpc>
              <a:buAutoNum type="alphaLcParenR"/>
              <a:tabLst>
                <a:tab pos="241300" algn="l"/>
              </a:tabLst>
            </a:pPr>
            <a:r>
              <a:rPr sz="1100" dirty="0">
                <a:latin typeface="Trebuchet MS"/>
                <a:cs typeface="Trebuchet MS"/>
              </a:rPr>
              <a:t>Hilar</a:t>
            </a:r>
            <a:r>
              <a:rPr sz="1100" spc="-90" dirty="0">
                <a:latin typeface="Trebuchet MS"/>
                <a:cs typeface="Trebuchet MS"/>
              </a:rPr>
              <a:t> </a:t>
            </a:r>
            <a:r>
              <a:rPr sz="1100" spc="-5" dirty="0">
                <a:latin typeface="Trebuchet MS"/>
                <a:cs typeface="Trebuchet MS"/>
              </a:rPr>
              <a:t>elevation  </a:t>
            </a:r>
            <a:r>
              <a:rPr sz="1100" dirty="0">
                <a:latin typeface="Trebuchet MS"/>
                <a:cs typeface="Trebuchet MS"/>
              </a:rPr>
              <a:t>Ans :</a:t>
            </a:r>
            <a:r>
              <a:rPr sz="1100" spc="305" dirty="0">
                <a:latin typeface="Trebuchet MS"/>
                <a:cs typeface="Trebuchet MS"/>
              </a:rPr>
              <a:t> </a:t>
            </a:r>
            <a:r>
              <a:rPr sz="1100" spc="-5" dirty="0">
                <a:latin typeface="Trebuchet MS"/>
                <a:cs typeface="Trebuchet MS"/>
              </a:rPr>
              <a:t>(c)</a:t>
            </a:r>
            <a:endParaRPr sz="1100">
              <a:latin typeface="Trebuchet MS"/>
              <a:cs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13</a:t>
            </a:fld>
            <a:endParaRPr dirty="0"/>
          </a:p>
        </p:txBody>
      </p:sp>
      <p:sp>
        <p:nvSpPr>
          <p:cNvPr id="2" name="object 2"/>
          <p:cNvSpPr txBox="1"/>
          <p:nvPr/>
        </p:nvSpPr>
        <p:spPr>
          <a:xfrm>
            <a:off x="711200" y="889000"/>
            <a:ext cx="6142355" cy="87807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Wegener’s </a:t>
            </a:r>
            <a:r>
              <a:rPr sz="1200" dirty="0">
                <a:latin typeface="Arial"/>
                <a:cs typeface="Arial"/>
              </a:rPr>
              <a:t>granulomatosis [JAN 97, JUN</a:t>
            </a:r>
            <a:r>
              <a:rPr sz="1200" spc="-10" dirty="0">
                <a:latin typeface="Arial"/>
                <a:cs typeface="Arial"/>
              </a:rPr>
              <a:t> </a:t>
            </a:r>
            <a:r>
              <a:rPr sz="1200" dirty="0">
                <a:latin typeface="Arial"/>
                <a:cs typeface="Arial"/>
              </a:rPr>
              <a:t>07]</a:t>
            </a:r>
            <a:endParaRPr sz="1200">
              <a:latin typeface="Arial"/>
              <a:cs typeface="Arial"/>
            </a:endParaRPr>
          </a:p>
          <a:p>
            <a:pPr marL="469900" marR="5080" indent="-228600">
              <a:lnSpc>
                <a:spcPct val="111100"/>
              </a:lnSpc>
              <a:spcBef>
                <a:spcPts val="1100"/>
              </a:spcBef>
              <a:buAutoNum type="arabicPeriod"/>
              <a:tabLst>
                <a:tab pos="469900" algn="l"/>
              </a:tabLst>
            </a:pPr>
            <a:r>
              <a:rPr sz="1200" spc="-5" dirty="0">
                <a:latin typeface="Arial"/>
                <a:cs typeface="Arial"/>
              </a:rPr>
              <a:t>Pathogenesis </a:t>
            </a:r>
            <a:r>
              <a:rPr sz="1200" dirty="0">
                <a:latin typeface="Arial"/>
                <a:cs typeface="Arial"/>
              </a:rPr>
              <a:t>and imaging of pulmonary </a:t>
            </a:r>
            <a:r>
              <a:rPr sz="1200" spc="-5" dirty="0">
                <a:latin typeface="Arial"/>
                <a:cs typeface="Arial"/>
              </a:rPr>
              <a:t>sequestration. </a:t>
            </a:r>
            <a:r>
              <a:rPr sz="1200" dirty="0">
                <a:latin typeface="Arial"/>
                <a:cs typeface="Arial"/>
              </a:rPr>
              <a:t>[JAN 97, DEC 02, JUN 06,  </a:t>
            </a:r>
            <a:r>
              <a:rPr sz="1200" spc="-5" dirty="0">
                <a:latin typeface="Arial"/>
                <a:cs typeface="Arial"/>
              </a:rPr>
              <a:t>10]</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Role of imaging in bronchogenic carcinoma. [JUL</a:t>
            </a:r>
            <a:r>
              <a:rPr sz="1200" spc="-70" dirty="0">
                <a:latin typeface="Arial"/>
                <a:cs typeface="Arial"/>
              </a:rPr>
              <a:t> </a:t>
            </a:r>
            <a:r>
              <a:rPr sz="1200" dirty="0">
                <a:latin typeface="Arial"/>
                <a:cs typeface="Arial"/>
              </a:rPr>
              <a:t>97]</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Alveolar</a:t>
            </a:r>
            <a:r>
              <a:rPr sz="1200" spc="-10" dirty="0">
                <a:latin typeface="Arial"/>
                <a:cs typeface="Arial"/>
              </a:rPr>
              <a:t> </a:t>
            </a:r>
            <a:r>
              <a:rPr sz="1200" dirty="0">
                <a:latin typeface="Arial"/>
                <a:cs typeface="Arial"/>
              </a:rPr>
              <a:t>Proteinosis.</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Anterior </a:t>
            </a:r>
            <a:r>
              <a:rPr sz="1200" spc="-5" dirty="0">
                <a:latin typeface="Arial"/>
                <a:cs typeface="Arial"/>
              </a:rPr>
              <a:t>mediastinal </a:t>
            </a:r>
            <a:r>
              <a:rPr sz="1200" dirty="0">
                <a:latin typeface="Arial"/>
                <a:cs typeface="Arial"/>
              </a:rPr>
              <a:t>mass lesions.</a:t>
            </a:r>
            <a:r>
              <a:rPr sz="1200" spc="-10"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Anterior </a:t>
            </a:r>
            <a:r>
              <a:rPr sz="1200" spc="-5" dirty="0">
                <a:latin typeface="Arial"/>
                <a:cs typeface="Arial"/>
              </a:rPr>
              <a:t>mediastinal </a:t>
            </a:r>
            <a:r>
              <a:rPr sz="1200" dirty="0">
                <a:latin typeface="Arial"/>
                <a:cs typeface="Arial"/>
              </a:rPr>
              <a:t>masses in children.</a:t>
            </a:r>
            <a:r>
              <a:rPr sz="1200" spc="-1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Imaging of </a:t>
            </a:r>
            <a:r>
              <a:rPr sz="1200" spc="-5" dirty="0">
                <a:latin typeface="Arial"/>
                <a:cs typeface="Arial"/>
              </a:rPr>
              <a:t>posterior mediastinal </a:t>
            </a:r>
            <a:r>
              <a:rPr sz="1200" dirty="0">
                <a:latin typeface="Arial"/>
                <a:cs typeface="Arial"/>
              </a:rPr>
              <a:t>masses. [JUL 99, DEC</a:t>
            </a:r>
            <a:r>
              <a:rPr sz="1200" spc="-60" dirty="0">
                <a:latin typeface="Arial"/>
                <a:cs typeface="Arial"/>
              </a:rPr>
              <a:t> </a:t>
            </a:r>
            <a:r>
              <a:rPr sz="1200" dirty="0">
                <a:latin typeface="Arial"/>
                <a:cs typeface="Arial"/>
              </a:rPr>
              <a:t>03]</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Pleural tumours. [JUL</a:t>
            </a:r>
            <a:r>
              <a:rPr sz="1200" spc="-55" dirty="0">
                <a:latin typeface="Arial"/>
                <a:cs typeface="Arial"/>
              </a:rPr>
              <a:t> </a:t>
            </a:r>
            <a:r>
              <a:rPr sz="1200" dirty="0">
                <a:latin typeface="Arial"/>
                <a:cs typeface="Arial"/>
              </a:rPr>
              <a:t>98]</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Diagnosis of pulmonary</a:t>
            </a:r>
            <a:r>
              <a:rPr sz="1200" spc="-15" dirty="0">
                <a:latin typeface="Arial"/>
                <a:cs typeface="Arial"/>
              </a:rPr>
              <a:t> </a:t>
            </a:r>
            <a:r>
              <a:rPr sz="1200" spc="-5" dirty="0">
                <a:latin typeface="Arial"/>
                <a:cs typeface="Arial"/>
              </a:rPr>
              <a:t>infarction.</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Pulmonary oedema. [JUL 99,</a:t>
            </a:r>
            <a:r>
              <a:rPr sz="1200" spc="-6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Adullt Respiratory </a:t>
            </a:r>
            <a:r>
              <a:rPr sz="1200" spc="-5" dirty="0">
                <a:latin typeface="Arial"/>
                <a:cs typeface="Arial"/>
              </a:rPr>
              <a:t>Distress </a:t>
            </a:r>
            <a:r>
              <a:rPr sz="1200" dirty="0">
                <a:latin typeface="Arial"/>
                <a:cs typeface="Arial"/>
              </a:rPr>
              <a:t>Syndrome (ARDS). [JUL 99, DEC</a:t>
            </a:r>
            <a:r>
              <a:rPr sz="1200" spc="-75"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Sarcoidosis. [JUL 99, DEC</a:t>
            </a:r>
            <a:r>
              <a:rPr sz="1200" spc="-60" dirty="0">
                <a:latin typeface="Arial"/>
                <a:cs typeface="Arial"/>
              </a:rPr>
              <a:t> </a:t>
            </a:r>
            <a:r>
              <a:rPr sz="1200" dirty="0">
                <a:latin typeface="Arial"/>
                <a:cs typeface="Arial"/>
              </a:rPr>
              <a:t>04]</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Differentiating </a:t>
            </a:r>
            <a:r>
              <a:rPr sz="1200" dirty="0">
                <a:latin typeface="Arial"/>
                <a:cs typeface="Arial"/>
              </a:rPr>
              <a:t>features of intra and </a:t>
            </a:r>
            <a:r>
              <a:rPr sz="1200" spc="-5" dirty="0">
                <a:latin typeface="Arial"/>
                <a:cs typeface="Arial"/>
              </a:rPr>
              <a:t>extralobar sequestration </a:t>
            </a:r>
            <a:r>
              <a:rPr sz="1200" dirty="0">
                <a:latin typeface="Arial"/>
                <a:cs typeface="Arial"/>
              </a:rPr>
              <a:t>of lung. [JAN</a:t>
            </a:r>
            <a:r>
              <a:rPr sz="1200" spc="15" dirty="0">
                <a:latin typeface="Arial"/>
                <a:cs typeface="Arial"/>
              </a:rPr>
              <a:t> </a:t>
            </a:r>
            <a:r>
              <a:rPr sz="1200" dirty="0">
                <a:latin typeface="Arial"/>
                <a:cs typeface="Arial"/>
              </a:rPr>
              <a:t>00]</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Pulmonary plethora and its </a:t>
            </a:r>
            <a:r>
              <a:rPr sz="1200" spc="-5" dirty="0">
                <a:latin typeface="Arial"/>
                <a:cs typeface="Arial"/>
              </a:rPr>
              <a:t>distinctive</a:t>
            </a:r>
            <a:r>
              <a:rPr sz="1200" spc="-10" dirty="0">
                <a:latin typeface="Arial"/>
                <a:cs typeface="Arial"/>
              </a:rPr>
              <a:t> </a:t>
            </a:r>
            <a:r>
              <a:rPr sz="1200" dirty="0">
                <a:latin typeface="Arial"/>
                <a:cs typeface="Arial"/>
              </a:rPr>
              <a:t>features.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MRI in bronchogenic</a:t>
            </a:r>
            <a:r>
              <a:rPr sz="1200" spc="-10" dirty="0">
                <a:latin typeface="Arial"/>
                <a:cs typeface="Arial"/>
              </a:rPr>
              <a:t> </a:t>
            </a:r>
            <a:r>
              <a:rPr sz="1200" dirty="0">
                <a:latin typeface="Arial"/>
                <a:cs typeface="Arial"/>
              </a:rPr>
              <a:t>carcinoma.</a:t>
            </a:r>
            <a:endParaRPr sz="1200">
              <a:latin typeface="Arial"/>
              <a:cs typeface="Arial"/>
            </a:endParaRPr>
          </a:p>
          <a:p>
            <a:pPr marL="469900" marR="5080" indent="-228600">
              <a:lnSpc>
                <a:spcPct val="118100"/>
              </a:lnSpc>
              <a:spcBef>
                <a:spcPts val="900"/>
              </a:spcBef>
              <a:buAutoNum type="arabicPeriod"/>
              <a:tabLst>
                <a:tab pos="469900" algn="l"/>
              </a:tabLst>
            </a:pPr>
            <a:r>
              <a:rPr sz="1200" spc="-5" dirty="0">
                <a:latin typeface="Arial"/>
                <a:cs typeface="Arial"/>
              </a:rPr>
              <a:t>What </a:t>
            </a:r>
            <a:r>
              <a:rPr sz="1200" dirty="0">
                <a:latin typeface="Arial"/>
                <a:cs typeface="Arial"/>
              </a:rPr>
              <a:t>are clinical applications of CT in evaluation of </a:t>
            </a:r>
            <a:r>
              <a:rPr sz="1200" spc="-5" dirty="0">
                <a:latin typeface="Arial"/>
                <a:cs typeface="Arial"/>
              </a:rPr>
              <a:t>non-neoplastic </a:t>
            </a:r>
            <a:r>
              <a:rPr sz="1200" dirty="0">
                <a:latin typeface="Arial"/>
                <a:cs typeface="Arial"/>
              </a:rPr>
              <a:t>lung diseases?  [JAN</a:t>
            </a:r>
            <a:r>
              <a:rPr sz="1200" spc="-5" dirty="0">
                <a:latin typeface="Arial"/>
                <a:cs typeface="Arial"/>
              </a:rPr>
              <a:t> </a:t>
            </a:r>
            <a:r>
              <a:rPr sz="1200" dirty="0">
                <a:latin typeface="Arial"/>
                <a:cs typeface="Arial"/>
              </a:rPr>
              <a:t>01]</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Pan-acinar Emphysema.</a:t>
            </a:r>
            <a:r>
              <a:rPr sz="1200" spc="-15"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a:tabLst>
                <a:tab pos="469900" algn="l"/>
              </a:tabLst>
            </a:pPr>
            <a:r>
              <a:rPr sz="1200" spc="-5" dirty="0">
                <a:latin typeface="Arial"/>
                <a:cs typeface="Arial"/>
              </a:rPr>
              <a:t>Tracheoesophageal fistula. </a:t>
            </a:r>
            <a:r>
              <a:rPr sz="1200" dirty="0">
                <a:latin typeface="Arial"/>
                <a:cs typeface="Arial"/>
              </a:rPr>
              <a:t>[DEC</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Evaluation and DD of Hilar Mass</a:t>
            </a:r>
            <a:r>
              <a:rPr sz="1200" spc="-110"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Solitary Pulmonary nodule.</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Metastatic </a:t>
            </a:r>
            <a:r>
              <a:rPr sz="1200" dirty="0">
                <a:latin typeface="Arial"/>
                <a:cs typeface="Arial"/>
              </a:rPr>
              <a:t>tumors of Lung.</a:t>
            </a:r>
            <a:r>
              <a:rPr sz="1200" spc="-15"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Silicosis.</a:t>
            </a:r>
            <a:r>
              <a:rPr sz="1200" spc="-10"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Bronchopulmonary Aspergillosis.</a:t>
            </a:r>
            <a:r>
              <a:rPr sz="1200" spc="-8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Ground glass opacity </a:t>
            </a:r>
            <a:r>
              <a:rPr sz="1200" spc="-15" dirty="0">
                <a:latin typeface="Arial"/>
                <a:cs typeface="Arial"/>
              </a:rPr>
              <a:t>HRCT- </a:t>
            </a:r>
            <a:r>
              <a:rPr sz="1200" dirty="0">
                <a:latin typeface="Arial"/>
                <a:cs typeface="Arial"/>
              </a:rPr>
              <a:t>Significance and DD. [DEC</a:t>
            </a:r>
            <a:r>
              <a:rPr sz="1200" spc="-15" dirty="0">
                <a:latin typeface="Arial"/>
                <a:cs typeface="Arial"/>
              </a:rPr>
              <a:t> </a:t>
            </a:r>
            <a:r>
              <a:rPr sz="1200" dirty="0">
                <a:latin typeface="Arial"/>
                <a:cs typeface="Arial"/>
              </a:rPr>
              <a:t>02,03]</a:t>
            </a:r>
            <a:endParaRPr sz="12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14</a:t>
            </a:fld>
            <a:endParaRPr dirty="0"/>
          </a:p>
        </p:txBody>
      </p:sp>
      <p:sp>
        <p:nvSpPr>
          <p:cNvPr id="2" name="object 2"/>
          <p:cNvSpPr txBox="1"/>
          <p:nvPr/>
        </p:nvSpPr>
        <p:spPr>
          <a:xfrm>
            <a:off x="939800" y="889000"/>
            <a:ext cx="5913755" cy="87807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5"/>
              <a:tabLst>
                <a:tab pos="241300" algn="l"/>
              </a:tabLst>
            </a:pPr>
            <a:r>
              <a:rPr sz="1200" dirty="0">
                <a:latin typeface="Arial"/>
                <a:cs typeface="Arial"/>
              </a:rPr>
              <a:t>Unilateral opaque hemithorax.</a:t>
            </a:r>
            <a:r>
              <a:rPr sz="1200" spc="-1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Unilateral Hyperlucent hemithorax.</a:t>
            </a:r>
            <a:r>
              <a:rPr sz="1200" spc="-1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Pulmonary </a:t>
            </a:r>
            <a:r>
              <a:rPr sz="1200" spc="-5" dirty="0">
                <a:latin typeface="Arial"/>
                <a:cs typeface="Arial"/>
              </a:rPr>
              <a:t>thromboembolism. </a:t>
            </a:r>
            <a:r>
              <a:rPr sz="1200" dirty="0">
                <a:latin typeface="Arial"/>
                <a:cs typeface="Arial"/>
              </a:rPr>
              <a:t>[DEC 03, JUN</a:t>
            </a:r>
            <a:r>
              <a:rPr sz="1200" spc="-15" dirty="0">
                <a:latin typeface="Arial"/>
                <a:cs typeface="Arial"/>
              </a:rPr>
              <a:t> </a:t>
            </a:r>
            <a:r>
              <a:rPr sz="1200" dirty="0">
                <a:latin typeface="Arial"/>
                <a:cs typeface="Arial"/>
              </a:rPr>
              <a:t>06]</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Imaging in acute chest trauma.</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Lung lesions in </a:t>
            </a:r>
            <a:r>
              <a:rPr sz="1200" spc="-5" dirty="0">
                <a:latin typeface="Arial"/>
                <a:cs typeface="Arial"/>
              </a:rPr>
              <a:t>AIDS.</a:t>
            </a:r>
            <a:r>
              <a:rPr sz="1200" spc="-80" dirty="0">
                <a:latin typeface="Arial"/>
                <a:cs typeface="Arial"/>
              </a:rPr>
              <a:t> </a:t>
            </a:r>
            <a:r>
              <a:rPr sz="1200" dirty="0">
                <a:latin typeface="Arial"/>
                <a:cs typeface="Arial"/>
              </a:rPr>
              <a:t>[98]</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Atypical </a:t>
            </a:r>
            <a:r>
              <a:rPr sz="1200" dirty="0">
                <a:latin typeface="Arial"/>
                <a:cs typeface="Arial"/>
              </a:rPr>
              <a:t>Pneumonia. [JUN</a:t>
            </a:r>
            <a:r>
              <a:rPr sz="1200" spc="-5" dirty="0">
                <a:latin typeface="Arial"/>
                <a:cs typeface="Arial"/>
              </a:rPr>
              <a:t> </a:t>
            </a:r>
            <a:r>
              <a:rPr sz="1200" dirty="0">
                <a:latin typeface="Arial"/>
                <a:cs typeface="Arial"/>
              </a:rPr>
              <a:t>03]</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HRCT in ILD. [JUN</a:t>
            </a:r>
            <a:r>
              <a:rPr sz="1200" spc="-35" dirty="0">
                <a:latin typeface="Arial"/>
                <a:cs typeface="Arial"/>
              </a:rPr>
              <a:t> </a:t>
            </a:r>
            <a:r>
              <a:rPr sz="1200" dirty="0">
                <a:latin typeface="Arial"/>
                <a:cs typeface="Arial"/>
              </a:rPr>
              <a:t>04]</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Pulmonary lesions in</a:t>
            </a:r>
            <a:r>
              <a:rPr sz="1200" spc="-80" dirty="0">
                <a:latin typeface="Arial"/>
                <a:cs typeface="Arial"/>
              </a:rPr>
              <a:t> </a:t>
            </a:r>
            <a:r>
              <a:rPr sz="1200" spc="-5" dirty="0">
                <a:latin typeface="Arial"/>
                <a:cs typeface="Arial"/>
              </a:rPr>
              <a:t>AIDS.</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Eventeration </a:t>
            </a:r>
            <a:r>
              <a:rPr sz="1200" dirty="0">
                <a:latin typeface="Arial"/>
                <a:cs typeface="Arial"/>
              </a:rPr>
              <a:t>of diaphragm. [DEC</a:t>
            </a:r>
            <a:r>
              <a:rPr sz="1200" spc="-10" dirty="0">
                <a:latin typeface="Arial"/>
                <a:cs typeface="Arial"/>
              </a:rPr>
              <a:t> </a:t>
            </a:r>
            <a:r>
              <a:rPr sz="1200" dirty="0">
                <a:latin typeface="Arial"/>
                <a:cs typeface="Arial"/>
              </a:rPr>
              <a:t>04]</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Pulmonary</a:t>
            </a:r>
            <a:r>
              <a:rPr sz="1200" spc="-75" dirty="0">
                <a:latin typeface="Arial"/>
                <a:cs typeface="Arial"/>
              </a:rPr>
              <a:t> </a:t>
            </a:r>
            <a:r>
              <a:rPr sz="1200" dirty="0">
                <a:latin typeface="Arial"/>
                <a:cs typeface="Arial"/>
              </a:rPr>
              <a:t>Aspergillosis.</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Solitary pulmonary</a:t>
            </a:r>
            <a:r>
              <a:rPr sz="1200" spc="-15" dirty="0">
                <a:latin typeface="Arial"/>
                <a:cs typeface="Arial"/>
              </a:rPr>
              <a:t> </a:t>
            </a:r>
            <a:r>
              <a:rPr sz="1200" dirty="0">
                <a:latin typeface="Arial"/>
                <a:cs typeface="Arial"/>
              </a:rPr>
              <a:t>nodule</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Hyaline membrane disease. [DEC</a:t>
            </a:r>
            <a:r>
              <a:rPr sz="1200" spc="-15" dirty="0">
                <a:latin typeface="Arial"/>
                <a:cs typeface="Arial"/>
              </a:rPr>
              <a:t> </a:t>
            </a:r>
            <a:r>
              <a:rPr sz="1200" dirty="0">
                <a:latin typeface="Arial"/>
                <a:cs typeface="Arial"/>
              </a:rPr>
              <a:t>05]</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Imaging in central bronchogenic</a:t>
            </a:r>
            <a:r>
              <a:rPr sz="1200" spc="-10" dirty="0">
                <a:latin typeface="Arial"/>
                <a:cs typeface="Arial"/>
              </a:rPr>
              <a:t> </a:t>
            </a:r>
            <a:r>
              <a:rPr sz="1200" dirty="0">
                <a:latin typeface="Arial"/>
                <a:cs typeface="Arial"/>
              </a:rPr>
              <a:t>carcinoma.</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Radiology of primary pulmonary </a:t>
            </a:r>
            <a:r>
              <a:rPr sz="1200" spc="-5" dirty="0">
                <a:latin typeface="Arial"/>
                <a:cs typeface="Arial"/>
              </a:rPr>
              <a:t>Koch’s. </a:t>
            </a:r>
            <a:r>
              <a:rPr sz="1200" dirty="0">
                <a:latin typeface="Arial"/>
                <a:cs typeface="Arial"/>
              </a:rPr>
              <a:t>[02 JUN 05,</a:t>
            </a:r>
            <a:r>
              <a:rPr sz="1200" spc="-3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Salient features of radiology of pulmonary</a:t>
            </a:r>
            <a:r>
              <a:rPr sz="1200" spc="-30" dirty="0">
                <a:latin typeface="Arial"/>
                <a:cs typeface="Arial"/>
              </a:rPr>
              <a:t> </a:t>
            </a:r>
            <a:r>
              <a:rPr sz="1200" spc="-5" dirty="0">
                <a:latin typeface="Arial"/>
                <a:cs typeface="Arial"/>
              </a:rPr>
              <a:t>metastases.</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Raised left Dome of</a:t>
            </a:r>
            <a:r>
              <a:rPr sz="1200" spc="-15" dirty="0">
                <a:latin typeface="Arial"/>
                <a:cs typeface="Arial"/>
              </a:rPr>
              <a:t> </a:t>
            </a:r>
            <a:r>
              <a:rPr sz="1200" dirty="0">
                <a:latin typeface="Arial"/>
                <a:cs typeface="Arial"/>
              </a:rPr>
              <a:t>Diaphragm.</a:t>
            </a:r>
            <a:endParaRPr sz="1200">
              <a:latin typeface="Arial"/>
              <a:cs typeface="Arial"/>
            </a:endParaRPr>
          </a:p>
          <a:p>
            <a:pPr marL="241300" marR="5080" indent="-228600">
              <a:lnSpc>
                <a:spcPct val="111100"/>
              </a:lnSpc>
              <a:spcBef>
                <a:spcPts val="1100"/>
              </a:spcBef>
              <a:buAutoNum type="arabicPeriod" startAt="25"/>
              <a:tabLst>
                <a:tab pos="241300" algn="l"/>
              </a:tabLst>
            </a:pPr>
            <a:r>
              <a:rPr sz="1200" dirty="0">
                <a:latin typeface="Arial"/>
                <a:cs typeface="Arial"/>
              </a:rPr>
              <a:t>Radiological features </a:t>
            </a:r>
            <a:r>
              <a:rPr sz="1200" spc="-5" dirty="0">
                <a:latin typeface="Arial"/>
                <a:cs typeface="Arial"/>
              </a:rPr>
              <a:t>in </a:t>
            </a:r>
            <a:r>
              <a:rPr sz="1200" dirty="0">
                <a:latin typeface="Arial"/>
                <a:cs typeface="Arial"/>
              </a:rPr>
              <a:t>Congenital </a:t>
            </a:r>
            <a:r>
              <a:rPr sz="1200" spc="-5" dirty="0">
                <a:latin typeface="Arial"/>
                <a:cs typeface="Arial"/>
              </a:rPr>
              <a:t>Cystic </a:t>
            </a:r>
            <a:r>
              <a:rPr sz="1200" dirty="0">
                <a:latin typeface="Arial"/>
                <a:cs typeface="Arial"/>
              </a:rPr>
              <a:t>Adenomatoid Malformation of the lung.  [JUN</a:t>
            </a:r>
            <a:r>
              <a:rPr sz="1200" spc="-5" dirty="0">
                <a:latin typeface="Arial"/>
                <a:cs typeface="Arial"/>
              </a:rPr>
              <a:t> </a:t>
            </a:r>
            <a:r>
              <a:rPr sz="1200" dirty="0">
                <a:latin typeface="Arial"/>
                <a:cs typeface="Arial"/>
              </a:rPr>
              <a:t>07]</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Role of chest radiograph and CT chest in </a:t>
            </a:r>
            <a:r>
              <a:rPr sz="1200" spc="-5" dirty="0">
                <a:latin typeface="Arial"/>
                <a:cs typeface="Arial"/>
              </a:rPr>
              <a:t>AIDS. </a:t>
            </a:r>
            <a:r>
              <a:rPr sz="1200" dirty="0">
                <a:latin typeface="Arial"/>
                <a:cs typeface="Arial"/>
              </a:rPr>
              <a:t>[DEC</a:t>
            </a:r>
            <a:r>
              <a:rPr sz="1200" spc="-130" dirty="0">
                <a:latin typeface="Arial"/>
                <a:cs typeface="Arial"/>
              </a:rPr>
              <a:t> </a:t>
            </a:r>
            <a:r>
              <a:rPr sz="1200" dirty="0">
                <a:latin typeface="Arial"/>
                <a:cs typeface="Arial"/>
              </a:rPr>
              <a:t>07/09]</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Anterior </a:t>
            </a:r>
            <a:r>
              <a:rPr sz="1200" spc="-5" dirty="0">
                <a:latin typeface="Arial"/>
                <a:cs typeface="Arial"/>
              </a:rPr>
              <a:t>mediastinal </a:t>
            </a:r>
            <a:r>
              <a:rPr sz="1200" dirty="0">
                <a:latin typeface="Arial"/>
                <a:cs typeface="Arial"/>
              </a:rPr>
              <a:t>masses in</a:t>
            </a:r>
            <a:r>
              <a:rPr sz="1200" spc="-10" dirty="0">
                <a:latin typeface="Arial"/>
                <a:cs typeface="Arial"/>
              </a:rPr>
              <a:t> </a:t>
            </a:r>
            <a:r>
              <a:rPr sz="1200" dirty="0">
                <a:latin typeface="Arial"/>
                <a:cs typeface="Arial"/>
              </a:rPr>
              <a:t>children.</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Anterior </a:t>
            </a:r>
            <a:r>
              <a:rPr sz="1200" spc="-5" dirty="0">
                <a:latin typeface="Arial"/>
                <a:cs typeface="Arial"/>
              </a:rPr>
              <a:t>Mediastinal </a:t>
            </a:r>
            <a:r>
              <a:rPr sz="1200" dirty="0">
                <a:latin typeface="Arial"/>
                <a:cs typeface="Arial"/>
              </a:rPr>
              <a:t>Masses.</a:t>
            </a:r>
            <a:r>
              <a:rPr sz="1200" spc="-1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74955" indent="-262255">
              <a:lnSpc>
                <a:spcPct val="100000"/>
              </a:lnSpc>
              <a:buAutoNum type="arabicPeriod" startAt="25"/>
              <a:tabLst>
                <a:tab pos="275590" algn="l"/>
              </a:tabLst>
            </a:pPr>
            <a:r>
              <a:rPr sz="1200" dirty="0">
                <a:latin typeface="Arial"/>
                <a:cs typeface="Arial"/>
              </a:rPr>
              <a:t>Azygos</a:t>
            </a:r>
            <a:r>
              <a:rPr sz="1200" spc="-5" dirty="0">
                <a:latin typeface="Arial"/>
                <a:cs typeface="Arial"/>
              </a:rPr>
              <a:t> </a:t>
            </a:r>
            <a:r>
              <a:rPr sz="1200" dirty="0">
                <a:latin typeface="Arial"/>
                <a:cs typeface="Arial"/>
              </a:rPr>
              <a:t>lobe.</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spcBef>
                <a:spcPts val="5"/>
              </a:spcBef>
              <a:buAutoNum type="arabicPeriod" startAt="25"/>
              <a:tabLst>
                <a:tab pos="241300" algn="l"/>
              </a:tabLst>
            </a:pPr>
            <a:r>
              <a:rPr sz="1200" dirty="0">
                <a:latin typeface="Arial"/>
                <a:cs typeface="Arial"/>
              </a:rPr>
              <a:t>Imaging in pulmonary thrombo-embolism.</a:t>
            </a:r>
            <a:r>
              <a:rPr sz="1200" spc="-2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MDCT &amp; Scintigraphic evaluation of pulmonary embolism.</a:t>
            </a:r>
            <a:r>
              <a:rPr sz="1200" spc="-60" dirty="0">
                <a:latin typeface="Arial"/>
                <a:cs typeface="Arial"/>
              </a:rPr>
              <a:t> </a:t>
            </a:r>
            <a:r>
              <a:rPr sz="1200" dirty="0">
                <a:latin typeface="Arial"/>
                <a:cs typeface="Arial"/>
              </a:rPr>
              <a:t>[09]</a:t>
            </a:r>
            <a:endParaRPr sz="1200">
              <a:latin typeface="Arial"/>
              <a:cs typeface="Arial"/>
            </a:endParaRPr>
          </a:p>
          <a:p>
            <a:pPr marL="241300" marR="5080" indent="-228600">
              <a:lnSpc>
                <a:spcPct val="118100"/>
              </a:lnSpc>
              <a:spcBef>
                <a:spcPts val="900"/>
              </a:spcBef>
              <a:buAutoNum type="arabicPeriod" startAt="25"/>
              <a:tabLst>
                <a:tab pos="241300" algn="l"/>
                <a:tab pos="4014470" algn="l"/>
              </a:tabLst>
            </a:pPr>
            <a:r>
              <a:rPr sz="1200" dirty="0">
                <a:latin typeface="Arial"/>
                <a:cs typeface="Arial"/>
              </a:rPr>
              <a:t>Enumerate  causes  of  usual</a:t>
            </a:r>
            <a:r>
              <a:rPr sz="1200" spc="5" dirty="0">
                <a:latin typeface="Arial"/>
                <a:cs typeface="Arial"/>
              </a:rPr>
              <a:t> </a:t>
            </a:r>
            <a:r>
              <a:rPr sz="1200" spc="-5" dirty="0">
                <a:latin typeface="Arial"/>
                <a:cs typeface="Arial"/>
              </a:rPr>
              <a:t>interstitial</a:t>
            </a:r>
            <a:r>
              <a:rPr sz="1200" spc="254" dirty="0">
                <a:latin typeface="Arial"/>
                <a:cs typeface="Arial"/>
              </a:rPr>
              <a:t> </a:t>
            </a:r>
            <a:r>
              <a:rPr sz="1200" dirty="0">
                <a:latin typeface="Arial"/>
                <a:cs typeface="Arial"/>
              </a:rPr>
              <a:t>pneumonitis.	Describe HRCT findings in  idiopathic pulmonary</a:t>
            </a:r>
            <a:r>
              <a:rPr sz="1200" spc="-10" dirty="0">
                <a:latin typeface="Arial"/>
                <a:cs typeface="Arial"/>
              </a:rPr>
              <a:t> </a:t>
            </a:r>
            <a:r>
              <a:rPr sz="1200" dirty="0">
                <a:latin typeface="Arial"/>
                <a:cs typeface="Arial"/>
              </a:rPr>
              <a:t>fibrosis.</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Discuss in detail imaging features of thoracic lymphoma. [June</a:t>
            </a:r>
            <a:r>
              <a:rPr sz="1200" spc="-35" dirty="0">
                <a:latin typeface="Arial"/>
                <a:cs typeface="Arial"/>
              </a:rPr>
              <a:t> </a:t>
            </a:r>
            <a:r>
              <a:rPr sz="1200" dirty="0">
                <a:latin typeface="Arial"/>
                <a:cs typeface="Arial"/>
              </a:rPr>
              <a:t>08]</a:t>
            </a:r>
            <a:endParaRPr sz="120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15</a:t>
            </a:fld>
            <a:endParaRPr dirty="0"/>
          </a:p>
        </p:txBody>
      </p:sp>
      <p:sp>
        <p:nvSpPr>
          <p:cNvPr id="2" name="object 2"/>
          <p:cNvSpPr txBox="1"/>
          <p:nvPr/>
        </p:nvSpPr>
        <p:spPr>
          <a:xfrm>
            <a:off x="939800" y="889000"/>
            <a:ext cx="5913755" cy="87807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50"/>
              <a:tabLst>
                <a:tab pos="241300" algn="l"/>
              </a:tabLst>
            </a:pPr>
            <a:r>
              <a:rPr sz="1200" dirty="0">
                <a:latin typeface="Arial"/>
                <a:cs typeface="Arial"/>
              </a:rPr>
              <a:t>CT features of Thorcic </a:t>
            </a:r>
            <a:r>
              <a:rPr sz="1200" spc="-5" dirty="0">
                <a:latin typeface="Arial"/>
                <a:cs typeface="Arial"/>
              </a:rPr>
              <a:t>Lymphoma.</a:t>
            </a:r>
            <a:r>
              <a:rPr sz="1200" spc="-7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Imaging of </a:t>
            </a:r>
            <a:r>
              <a:rPr sz="1200" spc="-5" dirty="0">
                <a:latin typeface="Arial"/>
                <a:cs typeface="Arial"/>
              </a:rPr>
              <a:t>extra </a:t>
            </a:r>
            <a:r>
              <a:rPr sz="1200" dirty="0">
                <a:latin typeface="Arial"/>
                <a:cs typeface="Arial"/>
              </a:rPr>
              <a:t>nodal presentations of non Hodgkin lymphomas.</a:t>
            </a:r>
            <a:r>
              <a:rPr sz="1200" spc="-3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Role of imaging in a new born with respiratory </a:t>
            </a:r>
            <a:r>
              <a:rPr sz="1200" spc="-5" dirty="0">
                <a:latin typeface="Arial"/>
                <a:cs typeface="Arial"/>
              </a:rPr>
              <a:t>distress. </a:t>
            </a:r>
            <a:r>
              <a:rPr sz="1200" dirty="0">
                <a:latin typeface="Arial"/>
                <a:cs typeface="Arial"/>
              </a:rPr>
              <a:t>[06,</a:t>
            </a:r>
            <a:r>
              <a:rPr sz="1200" spc="-30" dirty="0">
                <a:latin typeface="Arial"/>
                <a:cs typeface="Arial"/>
              </a:rPr>
              <a:t> </a:t>
            </a:r>
            <a:r>
              <a:rPr sz="1200" dirty="0">
                <a:latin typeface="Arial"/>
                <a:cs typeface="Arial"/>
              </a:rPr>
              <a:t>09]</a:t>
            </a:r>
            <a:endParaRPr sz="1200">
              <a:latin typeface="Arial"/>
              <a:cs typeface="Arial"/>
            </a:endParaRPr>
          </a:p>
          <a:p>
            <a:pPr marL="241300" marR="5080" indent="-228600">
              <a:lnSpc>
                <a:spcPct val="118100"/>
              </a:lnSpc>
              <a:spcBef>
                <a:spcPts val="900"/>
              </a:spcBef>
              <a:buAutoNum type="arabicPeriod" startAt="50"/>
              <a:tabLst>
                <a:tab pos="241300" algn="l"/>
              </a:tabLst>
            </a:pPr>
            <a:r>
              <a:rPr sz="1200" dirty="0">
                <a:latin typeface="Arial"/>
                <a:cs typeface="Arial"/>
              </a:rPr>
              <a:t>Discuss pathophysiology and imaging features in respiratory </a:t>
            </a:r>
            <a:r>
              <a:rPr sz="1200" spc="-5" dirty="0">
                <a:latin typeface="Arial"/>
                <a:cs typeface="Arial"/>
              </a:rPr>
              <a:t>distress </a:t>
            </a:r>
            <a:r>
              <a:rPr sz="1200" dirty="0">
                <a:latin typeface="Arial"/>
                <a:cs typeface="Arial"/>
              </a:rPr>
              <a:t>in newborn.  [09]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HRCT in </a:t>
            </a:r>
            <a:r>
              <a:rPr sz="1200" spc="-5" dirty="0">
                <a:latin typeface="Arial"/>
                <a:cs typeface="Arial"/>
              </a:rPr>
              <a:t>Diffuse </a:t>
            </a:r>
            <a:r>
              <a:rPr sz="1200" dirty="0">
                <a:latin typeface="Arial"/>
                <a:cs typeface="Arial"/>
              </a:rPr>
              <a:t>lung disease.</a:t>
            </a:r>
            <a:r>
              <a:rPr sz="1200" spc="-35" dirty="0">
                <a:latin typeface="Arial"/>
                <a:cs typeface="Arial"/>
              </a:rPr>
              <a:t> </a:t>
            </a:r>
            <a:r>
              <a:rPr sz="1200" dirty="0">
                <a:latin typeface="Arial"/>
                <a:cs typeface="Arial"/>
              </a:rPr>
              <a:t>[06]</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HRCT in occupational lung diseases.</a:t>
            </a:r>
            <a:r>
              <a:rPr sz="1200" spc="-4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spcBef>
                <a:spcPts val="5"/>
              </a:spcBef>
              <a:buAutoNum type="arabicPeriod" startAt="50"/>
              <a:tabLst>
                <a:tab pos="241300" algn="l"/>
              </a:tabLst>
            </a:pPr>
            <a:r>
              <a:rPr sz="1200" dirty="0">
                <a:latin typeface="Arial"/>
                <a:cs typeface="Arial"/>
              </a:rPr>
              <a:t>HRCT in pulmonary tuberculosis.</a:t>
            </a:r>
            <a:r>
              <a:rPr sz="1200" spc="-4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Role of chest radiography in emergency situations. [June</a:t>
            </a:r>
            <a:r>
              <a:rPr sz="1200" spc="-35" dirty="0">
                <a:latin typeface="Arial"/>
                <a:cs typeface="Arial"/>
              </a:rPr>
              <a:t> </a:t>
            </a:r>
            <a:r>
              <a:rPr sz="1200" dirty="0">
                <a:latin typeface="Arial"/>
                <a:cs typeface="Arial"/>
              </a:rPr>
              <a:t>2008]</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DD and imaging features of </a:t>
            </a:r>
            <a:r>
              <a:rPr sz="1200" spc="-5" dirty="0">
                <a:latin typeface="Arial"/>
                <a:cs typeface="Arial"/>
              </a:rPr>
              <a:t>para-vertebral </a:t>
            </a:r>
            <a:r>
              <a:rPr sz="1200" spc="-10" dirty="0">
                <a:latin typeface="Arial"/>
                <a:cs typeface="Arial"/>
              </a:rPr>
              <a:t>shadow. </a:t>
            </a:r>
            <a:r>
              <a:rPr sz="1200" dirty="0">
                <a:latin typeface="Arial"/>
                <a:cs typeface="Arial"/>
              </a:rPr>
              <a:t>[2010]</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Describe the role of MDCT in </a:t>
            </a:r>
            <a:r>
              <a:rPr sz="1200" spc="-5" dirty="0">
                <a:latin typeface="Arial"/>
                <a:cs typeface="Arial"/>
              </a:rPr>
              <a:t>staging </a:t>
            </a:r>
            <a:r>
              <a:rPr sz="1200" dirty="0">
                <a:latin typeface="Arial"/>
                <a:cs typeface="Arial"/>
              </a:rPr>
              <a:t>of carcinoma of lung.</a:t>
            </a:r>
            <a:r>
              <a:rPr sz="1200" spc="-60" dirty="0">
                <a:latin typeface="Arial"/>
                <a:cs typeface="Arial"/>
              </a:rPr>
              <a:t> </a:t>
            </a:r>
            <a:r>
              <a:rPr sz="1200" dirty="0">
                <a:latin typeface="Arial"/>
                <a:cs typeface="Arial"/>
              </a:rPr>
              <a:t>[2010]</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spc="-5" dirty="0">
                <a:latin typeface="Arial"/>
                <a:cs typeface="Arial"/>
              </a:rPr>
              <a:t>Lymphatic </a:t>
            </a:r>
            <a:r>
              <a:rPr sz="1200" dirty="0">
                <a:latin typeface="Arial"/>
                <a:cs typeface="Arial"/>
              </a:rPr>
              <a:t>drainage of</a:t>
            </a:r>
            <a:r>
              <a:rPr sz="1200" spc="-5" dirty="0">
                <a:latin typeface="Arial"/>
                <a:cs typeface="Arial"/>
              </a:rPr>
              <a:t> </a:t>
            </a:r>
            <a:r>
              <a:rPr sz="1200" dirty="0">
                <a:latin typeface="Arial"/>
                <a:cs typeface="Arial"/>
              </a:rPr>
              <a:t>lungs.</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Radiological finding pulmonary </a:t>
            </a:r>
            <a:r>
              <a:rPr sz="1200" spc="-5" dirty="0">
                <a:latin typeface="Arial"/>
                <a:cs typeface="Arial"/>
              </a:rPr>
              <a:t>hypertrophic </a:t>
            </a:r>
            <a:r>
              <a:rPr sz="1200" spc="-10" dirty="0">
                <a:latin typeface="Arial"/>
                <a:cs typeface="Arial"/>
              </a:rPr>
              <a:t>osteoarthopathy.</a:t>
            </a:r>
            <a:endParaRPr sz="1200">
              <a:latin typeface="Arial"/>
              <a:cs typeface="Arial"/>
            </a:endParaRPr>
          </a:p>
          <a:p>
            <a:pPr marL="241300" indent="-228600">
              <a:lnSpc>
                <a:spcPct val="100000"/>
              </a:lnSpc>
              <a:spcBef>
                <a:spcPts val="1160"/>
              </a:spcBef>
              <a:buAutoNum type="arabicPeriod" startAt="50"/>
              <a:tabLst>
                <a:tab pos="241300" algn="l"/>
              </a:tabLst>
            </a:pPr>
            <a:r>
              <a:rPr sz="1200" spc="-5" dirty="0">
                <a:latin typeface="Arial"/>
                <a:cs typeface="Arial"/>
              </a:rPr>
              <a:t>Posterior mediastinal </a:t>
            </a:r>
            <a:r>
              <a:rPr sz="1200" dirty="0">
                <a:latin typeface="Arial"/>
                <a:cs typeface="Arial"/>
              </a:rPr>
              <a:t>tumors.</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Round</a:t>
            </a:r>
            <a:r>
              <a:rPr sz="1200" spc="-5" dirty="0">
                <a:latin typeface="Arial"/>
                <a:cs typeface="Arial"/>
              </a:rPr>
              <a:t> atelectasis.</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Chest in immuno comprised</a:t>
            </a:r>
            <a:r>
              <a:rPr sz="1200" spc="-10" dirty="0">
                <a:latin typeface="Arial"/>
                <a:cs typeface="Arial"/>
              </a:rPr>
              <a:t> </a:t>
            </a:r>
            <a:r>
              <a:rPr sz="1200" spc="-5" dirty="0">
                <a:latin typeface="Arial"/>
                <a:cs typeface="Arial"/>
              </a:rPr>
              <a:t>patient.</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Pulmonary alveolar</a:t>
            </a:r>
            <a:r>
              <a:rPr sz="1200" spc="-15" dirty="0">
                <a:latin typeface="Arial"/>
                <a:cs typeface="Arial"/>
              </a:rPr>
              <a:t> </a:t>
            </a:r>
            <a:r>
              <a:rPr sz="1200" spc="-5" dirty="0">
                <a:latin typeface="Arial"/>
                <a:cs typeface="Arial"/>
              </a:rPr>
              <a:t>proteinosis.</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Adult Respiratory </a:t>
            </a:r>
            <a:r>
              <a:rPr sz="1200" spc="-5" dirty="0">
                <a:latin typeface="Arial"/>
                <a:cs typeface="Arial"/>
              </a:rPr>
              <a:t>Distress</a:t>
            </a:r>
            <a:r>
              <a:rPr sz="1200" spc="-15" dirty="0">
                <a:latin typeface="Arial"/>
                <a:cs typeface="Arial"/>
              </a:rPr>
              <a:t> </a:t>
            </a:r>
            <a:r>
              <a:rPr sz="1200" dirty="0">
                <a:latin typeface="Arial"/>
                <a:cs typeface="Arial"/>
              </a:rPr>
              <a:t>Syndrome</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Role of imaging in paediatric chest</a:t>
            </a:r>
            <a:r>
              <a:rPr sz="1200" spc="-40" dirty="0">
                <a:latin typeface="Arial"/>
                <a:cs typeface="Arial"/>
              </a:rPr>
              <a:t> </a:t>
            </a:r>
            <a:r>
              <a:rPr sz="1200" dirty="0">
                <a:latin typeface="Arial"/>
                <a:cs typeface="Arial"/>
              </a:rPr>
              <a:t>TB.</a:t>
            </a:r>
            <a:endParaRPr sz="1200">
              <a:latin typeface="Arial"/>
              <a:cs typeface="Arial"/>
            </a:endParaRPr>
          </a:p>
          <a:p>
            <a:pPr marL="241300" marR="5080" indent="-228600">
              <a:lnSpc>
                <a:spcPct val="111100"/>
              </a:lnSpc>
              <a:spcBef>
                <a:spcPts val="1100"/>
              </a:spcBef>
              <a:buAutoNum type="arabicPeriod" startAt="50"/>
              <a:tabLst>
                <a:tab pos="241300" algn="l"/>
              </a:tabLst>
            </a:pPr>
            <a:r>
              <a:rPr sz="1200" spc="-5" dirty="0">
                <a:latin typeface="Arial"/>
                <a:cs typeface="Arial"/>
              </a:rPr>
              <a:t>Etiopathogenesis </a:t>
            </a:r>
            <a:r>
              <a:rPr sz="1200" dirty="0">
                <a:latin typeface="Arial"/>
                <a:cs typeface="Arial"/>
              </a:rPr>
              <a:t>of diaphragmatic hernia and imaging techniques in identifying  them.</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spc="-5" dirty="0">
                <a:latin typeface="Arial"/>
                <a:cs typeface="Arial"/>
              </a:rPr>
              <a:t>Differential </a:t>
            </a:r>
            <a:r>
              <a:rPr sz="1200" dirty="0">
                <a:latin typeface="Arial"/>
                <a:cs typeface="Arial"/>
              </a:rPr>
              <a:t>diagnosis of air fluid levels in</a:t>
            </a:r>
            <a:r>
              <a:rPr sz="1200" spc="-10" dirty="0">
                <a:latin typeface="Arial"/>
                <a:cs typeface="Arial"/>
              </a:rPr>
              <a:t> </a:t>
            </a:r>
            <a:r>
              <a:rPr sz="1200" spc="-5" dirty="0">
                <a:latin typeface="Arial"/>
                <a:cs typeface="Arial"/>
              </a:rPr>
              <a:t>chest.</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spc="-5" dirty="0">
                <a:latin typeface="Arial"/>
                <a:cs typeface="Arial"/>
              </a:rPr>
              <a:t>Constrictive </a:t>
            </a:r>
            <a:r>
              <a:rPr sz="1200" dirty="0">
                <a:latin typeface="Arial"/>
                <a:cs typeface="Arial"/>
              </a:rPr>
              <a:t>pericarditis.</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Diaphragmatic</a:t>
            </a:r>
            <a:r>
              <a:rPr sz="1200" spc="-5" dirty="0">
                <a:latin typeface="Arial"/>
                <a:cs typeface="Arial"/>
              </a:rPr>
              <a:t> </a:t>
            </a:r>
            <a:r>
              <a:rPr sz="1200" dirty="0">
                <a:latin typeface="Arial"/>
                <a:cs typeface="Arial"/>
              </a:rPr>
              <a:t>hernia.</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Pericardial</a:t>
            </a:r>
            <a:r>
              <a:rPr sz="1200" spc="-5" dirty="0">
                <a:latin typeface="Arial"/>
                <a:cs typeface="Arial"/>
              </a:rPr>
              <a:t> effusion.</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Rib</a:t>
            </a:r>
            <a:r>
              <a:rPr sz="1200" spc="-5" dirty="0">
                <a:latin typeface="Arial"/>
                <a:cs typeface="Arial"/>
              </a:rPr>
              <a:t> </a:t>
            </a:r>
            <a:r>
              <a:rPr sz="1200" dirty="0">
                <a:latin typeface="Arial"/>
                <a:cs typeface="Arial"/>
              </a:rPr>
              <a:t>notching.</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Silhouette</a:t>
            </a:r>
            <a:r>
              <a:rPr sz="1200" spc="-5" dirty="0">
                <a:latin typeface="Arial"/>
                <a:cs typeface="Arial"/>
              </a:rPr>
              <a:t> </a:t>
            </a:r>
            <a:r>
              <a:rPr sz="1200" dirty="0">
                <a:latin typeface="Arial"/>
                <a:cs typeface="Arial"/>
              </a:rPr>
              <a:t>sign.</a:t>
            </a:r>
            <a:endParaRPr sz="12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16</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841375" algn="l"/>
                <a:tab pos="6128385" algn="l"/>
              </a:tabLst>
            </a:pPr>
            <a:r>
              <a:rPr dirty="0"/>
              <a:t> 	</a:t>
            </a:r>
            <a:r>
              <a:rPr spc="-5" dirty="0"/>
              <a:t>CARDIOVASCULAR</a:t>
            </a:r>
            <a:r>
              <a:rPr spc="-20" dirty="0"/>
              <a:t> </a:t>
            </a:r>
            <a:r>
              <a:rPr spc="15" dirty="0"/>
              <a:t>SYSTEM	</a:t>
            </a:r>
          </a:p>
        </p:txBody>
      </p:sp>
      <p:sp>
        <p:nvSpPr>
          <p:cNvPr id="3" name="object 3"/>
          <p:cNvSpPr txBox="1"/>
          <p:nvPr/>
        </p:nvSpPr>
        <p:spPr>
          <a:xfrm>
            <a:off x="711200" y="1562100"/>
            <a:ext cx="6145530" cy="7929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7620" indent="-228600" algn="just">
              <a:lnSpc>
                <a:spcPct val="111100"/>
              </a:lnSpc>
              <a:spcBef>
                <a:spcPts val="1100"/>
              </a:spcBef>
              <a:buAutoNum type="arabicPeriod"/>
              <a:tabLst>
                <a:tab pos="469900" algn="l"/>
              </a:tabLst>
            </a:pPr>
            <a:r>
              <a:rPr sz="1200" dirty="0">
                <a:latin typeface="Arial"/>
                <a:cs typeface="Arial"/>
              </a:rPr>
              <a:t>Enumerate various types of transposition of great vessels. Describe imaging  features of total anomalous pulmonary venous drainage.</a:t>
            </a:r>
            <a:r>
              <a:rPr sz="1200" spc="-35"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Discuss the role of MR in evaluation of pericardium and its pathologies. [June</a:t>
            </a:r>
            <a:r>
              <a:rPr sz="1200" spc="-120" dirty="0">
                <a:latin typeface="Arial"/>
                <a:cs typeface="Arial"/>
              </a:rPr>
              <a:t> </a:t>
            </a:r>
            <a:r>
              <a:rPr sz="1200" dirty="0">
                <a:latin typeface="Arial"/>
                <a:cs typeface="Arial"/>
              </a:rPr>
              <a:t>2008]</a:t>
            </a:r>
            <a:endParaRPr sz="1200">
              <a:latin typeface="Arial"/>
              <a:cs typeface="Arial"/>
            </a:endParaRPr>
          </a:p>
          <a:p>
            <a:pPr marL="469900" marR="7620" indent="-228600" algn="just">
              <a:lnSpc>
                <a:spcPct val="111100"/>
              </a:lnSpc>
              <a:spcBef>
                <a:spcPts val="1100"/>
              </a:spcBef>
              <a:buAutoNum type="arabicPeriod"/>
              <a:tabLst>
                <a:tab pos="469900" algn="l"/>
              </a:tabLst>
            </a:pPr>
            <a:r>
              <a:rPr sz="1200" spc="-5" dirty="0">
                <a:latin typeface="Arial"/>
                <a:cs typeface="Arial"/>
              </a:rPr>
              <a:t>What </a:t>
            </a:r>
            <a:r>
              <a:rPr sz="1200" dirty="0">
                <a:latin typeface="Arial"/>
                <a:cs typeface="Arial"/>
              </a:rPr>
              <a:t>are the causes of pulmonary venous </a:t>
            </a:r>
            <a:r>
              <a:rPr sz="1200" spc="-5" dirty="0">
                <a:latin typeface="Arial"/>
                <a:cs typeface="Arial"/>
              </a:rPr>
              <a:t>hypertension? </a:t>
            </a:r>
            <a:r>
              <a:rPr sz="1200" dirty="0">
                <a:latin typeface="Arial"/>
                <a:cs typeface="Arial"/>
              </a:rPr>
              <a:t>Describe plain X-ray  findings in pulmonary venous </a:t>
            </a:r>
            <a:r>
              <a:rPr sz="1200" spc="-5" dirty="0">
                <a:latin typeface="Arial"/>
                <a:cs typeface="Arial"/>
              </a:rPr>
              <a:t>hypertension.</a:t>
            </a:r>
            <a:r>
              <a:rPr sz="1200" spc="-1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Radiological approach in Acyanotic heart</a:t>
            </a:r>
            <a:r>
              <a:rPr sz="1200" spc="-85" dirty="0">
                <a:latin typeface="Arial"/>
                <a:cs typeface="Arial"/>
              </a:rPr>
              <a:t> </a:t>
            </a:r>
            <a:r>
              <a:rPr sz="1200" dirty="0">
                <a:latin typeface="Arial"/>
                <a:cs typeface="Arial"/>
              </a:rPr>
              <a:t>disease.[09]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30" dirty="0">
                <a:latin typeface="Arial"/>
                <a:cs typeface="Arial"/>
              </a:rPr>
              <a:t>Total </a:t>
            </a:r>
            <a:r>
              <a:rPr sz="1200" dirty="0">
                <a:latin typeface="Arial"/>
                <a:cs typeface="Arial"/>
              </a:rPr>
              <a:t>Anomalous Pulmonary </a:t>
            </a:r>
            <a:r>
              <a:rPr sz="1200" spc="-15" dirty="0">
                <a:latin typeface="Arial"/>
                <a:cs typeface="Arial"/>
              </a:rPr>
              <a:t>Venous </a:t>
            </a:r>
            <a:r>
              <a:rPr sz="1200" dirty="0">
                <a:latin typeface="Arial"/>
                <a:cs typeface="Arial"/>
              </a:rPr>
              <a:t>drainage.</a:t>
            </a:r>
            <a:r>
              <a:rPr sz="1200" spc="-45" dirty="0">
                <a:latin typeface="Arial"/>
                <a:cs typeface="Arial"/>
              </a:rPr>
              <a:t> </a:t>
            </a:r>
            <a:r>
              <a:rPr sz="1200" dirty="0">
                <a:latin typeface="Arial"/>
                <a:cs typeface="Arial"/>
              </a:rPr>
              <a:t>[09]</a:t>
            </a:r>
            <a:endParaRPr sz="1200">
              <a:latin typeface="Arial"/>
              <a:cs typeface="Arial"/>
            </a:endParaRPr>
          </a:p>
          <a:p>
            <a:pPr marL="469900" marR="7620" indent="-228600" algn="just">
              <a:lnSpc>
                <a:spcPct val="111100"/>
              </a:lnSpc>
              <a:spcBef>
                <a:spcPts val="1100"/>
              </a:spcBef>
              <a:buAutoNum type="arabicPeriod"/>
              <a:tabLst>
                <a:tab pos="469900" algn="l"/>
              </a:tabLst>
            </a:pPr>
            <a:r>
              <a:rPr sz="1200" dirty="0">
                <a:latin typeface="Arial"/>
                <a:cs typeface="Arial"/>
              </a:rPr>
              <a:t>Imaging features on chest radiograph of various acyanotic congenital heart  diseases.</a:t>
            </a:r>
            <a:r>
              <a:rPr sz="1200" spc="-10" dirty="0">
                <a:latin typeface="Arial"/>
                <a:cs typeface="Arial"/>
              </a:rPr>
              <a:t> </a:t>
            </a:r>
            <a:r>
              <a:rPr sz="1200" dirty="0">
                <a:latin typeface="Arial"/>
                <a:cs typeface="Arial"/>
              </a:rPr>
              <a:t>[2010]</a:t>
            </a:r>
            <a:endParaRPr sz="1200">
              <a:latin typeface="Arial"/>
              <a:cs typeface="Arial"/>
            </a:endParaRPr>
          </a:p>
          <a:p>
            <a:pPr marL="469900" marR="7620" indent="-228600" algn="just">
              <a:lnSpc>
                <a:spcPct val="118100"/>
              </a:lnSpc>
              <a:spcBef>
                <a:spcPts val="1000"/>
              </a:spcBef>
              <a:buAutoNum type="arabicPeriod"/>
              <a:tabLst>
                <a:tab pos="469900" algn="l"/>
              </a:tabLst>
            </a:pPr>
            <a:r>
              <a:rPr sz="1200" dirty="0">
                <a:latin typeface="Arial"/>
                <a:cs typeface="Arial"/>
              </a:rPr>
              <a:t>Classify peripheral vascular malformation. Describe sonographic color </a:t>
            </a:r>
            <a:r>
              <a:rPr sz="1200" spc="-10" dirty="0">
                <a:latin typeface="Arial"/>
                <a:cs typeface="Arial"/>
              </a:rPr>
              <a:t>Doppler,  </a:t>
            </a:r>
            <a:r>
              <a:rPr sz="1200" dirty="0">
                <a:latin typeface="Arial"/>
                <a:cs typeface="Arial"/>
              </a:rPr>
              <a:t>MRI and angiographic features of venous malformation. Mention suitable embolic  material for their interventional management. [Dec</a:t>
            </a:r>
            <a:r>
              <a:rPr sz="1200" spc="-30" dirty="0">
                <a:latin typeface="Arial"/>
                <a:cs typeface="Arial"/>
              </a:rPr>
              <a:t> </a:t>
            </a:r>
            <a:r>
              <a:rPr sz="1200" dirty="0">
                <a:latin typeface="Arial"/>
                <a:cs typeface="Arial"/>
              </a:rPr>
              <a:t>2010]</a:t>
            </a:r>
            <a:endParaRPr sz="1200">
              <a:latin typeface="Arial"/>
              <a:cs typeface="Arial"/>
            </a:endParaRPr>
          </a:p>
          <a:p>
            <a:pPr marL="469900" marR="7620" indent="-228600" algn="just">
              <a:lnSpc>
                <a:spcPct val="118100"/>
              </a:lnSpc>
              <a:spcBef>
                <a:spcPts val="900"/>
              </a:spcBef>
              <a:buAutoNum type="arabicPeriod"/>
              <a:tabLst>
                <a:tab pos="469900" algn="l"/>
              </a:tabLst>
            </a:pPr>
            <a:r>
              <a:rPr sz="1200" dirty="0">
                <a:latin typeface="Arial"/>
                <a:cs typeface="Arial"/>
              </a:rPr>
              <a:t>Enumerate various tumors of </a:t>
            </a:r>
            <a:r>
              <a:rPr sz="1200" spc="-5" dirty="0">
                <a:latin typeface="Arial"/>
                <a:cs typeface="Arial"/>
              </a:rPr>
              <a:t>heart. </a:t>
            </a:r>
            <a:r>
              <a:rPr sz="1200" dirty="0">
                <a:latin typeface="Arial"/>
                <a:cs typeface="Arial"/>
              </a:rPr>
              <a:t>Describe the imaging features of myxoma of  </a:t>
            </a:r>
            <a:r>
              <a:rPr sz="1200" spc="-5" dirty="0">
                <a:latin typeface="Arial"/>
                <a:cs typeface="Arial"/>
              </a:rPr>
              <a:t>heart. </a:t>
            </a:r>
            <a:r>
              <a:rPr sz="1200" dirty="0">
                <a:latin typeface="Arial"/>
                <a:cs typeface="Arial"/>
              </a:rPr>
              <a:t>[Dec</a:t>
            </a:r>
            <a:r>
              <a:rPr sz="1200" spc="-5" dirty="0">
                <a:latin typeface="Arial"/>
                <a:cs typeface="Arial"/>
              </a:rPr>
              <a:t> </a:t>
            </a:r>
            <a:r>
              <a:rPr sz="1200" dirty="0">
                <a:latin typeface="Arial"/>
                <a:cs typeface="Arial"/>
              </a:rPr>
              <a:t>2010]</a:t>
            </a:r>
            <a:endParaRPr sz="1200">
              <a:latin typeface="Arial"/>
              <a:cs typeface="Arial"/>
            </a:endParaRPr>
          </a:p>
          <a:p>
            <a:pPr marL="469900" marR="7620" indent="-228600" algn="just">
              <a:lnSpc>
                <a:spcPct val="114599"/>
              </a:lnSpc>
              <a:spcBef>
                <a:spcPts val="1050"/>
              </a:spcBef>
              <a:buAutoNum type="arabicPeriod"/>
              <a:tabLst>
                <a:tab pos="469900" algn="l"/>
              </a:tabLst>
            </a:pPr>
            <a:r>
              <a:rPr sz="1200" dirty="0">
                <a:latin typeface="Arial"/>
                <a:cs typeface="Arial"/>
              </a:rPr>
              <a:t>Describe the venous anatomy of lower limb with the help of a diagram. Describe  the technique of color Doppler imaging of lower limb veins and imaging features of  deep </a:t>
            </a:r>
            <a:r>
              <a:rPr sz="1200" spc="-20" dirty="0">
                <a:latin typeface="Arial"/>
                <a:cs typeface="Arial"/>
              </a:rPr>
              <a:t>Vein </a:t>
            </a:r>
            <a:r>
              <a:rPr sz="1200" dirty="0">
                <a:latin typeface="Arial"/>
                <a:cs typeface="Arial"/>
              </a:rPr>
              <a:t>thrombosis. [Dec</a:t>
            </a:r>
            <a:r>
              <a:rPr sz="1200" spc="10" dirty="0">
                <a:latin typeface="Arial"/>
                <a:cs typeface="Arial"/>
              </a:rPr>
              <a:t> </a:t>
            </a:r>
            <a:r>
              <a:rPr sz="1200" dirty="0">
                <a:latin typeface="Arial"/>
                <a:cs typeface="Arial"/>
              </a:rPr>
              <a:t>2010]</a:t>
            </a:r>
            <a:endParaRPr sz="1200">
              <a:latin typeface="Arial"/>
              <a:cs typeface="Arial"/>
            </a:endParaRPr>
          </a:p>
          <a:p>
            <a:pPr marL="469900" marR="7620" indent="-228600" algn="just">
              <a:lnSpc>
                <a:spcPct val="114599"/>
              </a:lnSpc>
              <a:spcBef>
                <a:spcPts val="1050"/>
              </a:spcBef>
              <a:buAutoNum type="arabicPeriod"/>
              <a:tabLst>
                <a:tab pos="552450" algn="l"/>
              </a:tabLst>
            </a:pPr>
            <a:r>
              <a:rPr sz="1200" dirty="0">
                <a:latin typeface="Arial"/>
                <a:cs typeface="Arial"/>
              </a:rPr>
              <a:t>Describe the radiological findings of </a:t>
            </a:r>
            <a:r>
              <a:rPr sz="1200" spc="-5" dirty="0">
                <a:latin typeface="Arial"/>
                <a:cs typeface="Arial"/>
              </a:rPr>
              <a:t>Coarctation </a:t>
            </a:r>
            <a:r>
              <a:rPr sz="1200" dirty="0">
                <a:latin typeface="Arial"/>
                <a:cs typeface="Arial"/>
              </a:rPr>
              <a:t>of </a:t>
            </a:r>
            <a:r>
              <a:rPr sz="1200" spc="-5" dirty="0">
                <a:latin typeface="Arial"/>
                <a:cs typeface="Arial"/>
              </a:rPr>
              <a:t>aorta </a:t>
            </a:r>
            <a:r>
              <a:rPr sz="1200" dirty="0">
                <a:latin typeface="Arial"/>
                <a:cs typeface="Arial"/>
              </a:rPr>
              <a:t>on plain</a:t>
            </a:r>
            <a:r>
              <a:rPr sz="1200" spc="120" dirty="0">
                <a:latin typeface="Arial"/>
                <a:cs typeface="Arial"/>
              </a:rPr>
              <a:t> </a:t>
            </a:r>
            <a:r>
              <a:rPr sz="1200" dirty="0">
                <a:latin typeface="Arial"/>
                <a:cs typeface="Arial"/>
              </a:rPr>
              <a:t>radiograph,  barium contrast </a:t>
            </a:r>
            <a:r>
              <a:rPr sz="1200" spc="-20" dirty="0">
                <a:latin typeface="Arial"/>
                <a:cs typeface="Arial"/>
              </a:rPr>
              <a:t>study, </a:t>
            </a:r>
            <a:r>
              <a:rPr sz="1200" dirty="0">
                <a:latin typeface="Arial"/>
                <a:cs typeface="Arial"/>
              </a:rPr>
              <a:t>DSA and MRI. Briefly describe role of interventional</a:t>
            </a:r>
            <a:r>
              <a:rPr sz="1200" spc="-125" dirty="0">
                <a:latin typeface="Arial"/>
                <a:cs typeface="Arial"/>
              </a:rPr>
              <a:t> </a:t>
            </a:r>
            <a:r>
              <a:rPr sz="1200" dirty="0">
                <a:latin typeface="Arial"/>
                <a:cs typeface="Arial"/>
              </a:rPr>
              <a:t>radiology  in it. [June</a:t>
            </a:r>
            <a:r>
              <a:rPr sz="1200" spc="-10" dirty="0">
                <a:latin typeface="Arial"/>
                <a:cs typeface="Arial"/>
              </a:rPr>
              <a:t> </a:t>
            </a:r>
            <a:r>
              <a:rPr sz="1200" spc="-20" dirty="0">
                <a:latin typeface="Arial"/>
                <a:cs typeface="Arial"/>
              </a:rPr>
              <a:t>2011]</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spcBef>
                <a:spcPts val="5"/>
              </a:spcBef>
              <a:buAutoNum type="arabicPeriod"/>
              <a:tabLst>
                <a:tab pos="469900" algn="l"/>
              </a:tabLst>
            </a:pPr>
            <a:r>
              <a:rPr sz="1200" dirty="0">
                <a:latin typeface="Arial"/>
                <a:cs typeface="Arial"/>
              </a:rPr>
              <a:t>Describe</a:t>
            </a:r>
            <a:r>
              <a:rPr sz="1200" spc="75" dirty="0">
                <a:latin typeface="Arial"/>
                <a:cs typeface="Arial"/>
              </a:rPr>
              <a:t> </a:t>
            </a:r>
            <a:r>
              <a:rPr sz="1200" dirty="0">
                <a:latin typeface="Arial"/>
                <a:cs typeface="Arial"/>
              </a:rPr>
              <a:t>plain</a:t>
            </a:r>
            <a:r>
              <a:rPr sz="1200" spc="80" dirty="0">
                <a:latin typeface="Arial"/>
                <a:cs typeface="Arial"/>
              </a:rPr>
              <a:t> </a:t>
            </a:r>
            <a:r>
              <a:rPr sz="1200" dirty="0">
                <a:latin typeface="Arial"/>
                <a:cs typeface="Arial"/>
              </a:rPr>
              <a:t>radiographic</a:t>
            </a:r>
            <a:r>
              <a:rPr sz="1200" spc="80" dirty="0">
                <a:latin typeface="Arial"/>
                <a:cs typeface="Arial"/>
              </a:rPr>
              <a:t> </a:t>
            </a:r>
            <a:r>
              <a:rPr sz="1200" dirty="0">
                <a:latin typeface="Arial"/>
                <a:cs typeface="Arial"/>
              </a:rPr>
              <a:t>findings</a:t>
            </a:r>
            <a:r>
              <a:rPr sz="1200" spc="80" dirty="0">
                <a:latin typeface="Arial"/>
                <a:cs typeface="Arial"/>
              </a:rPr>
              <a:t> </a:t>
            </a:r>
            <a:r>
              <a:rPr sz="1200" dirty="0">
                <a:latin typeface="Arial"/>
                <a:cs typeface="Arial"/>
              </a:rPr>
              <a:t>in</a:t>
            </a:r>
            <a:r>
              <a:rPr sz="1200" spc="80" dirty="0">
                <a:latin typeface="Arial"/>
                <a:cs typeface="Arial"/>
              </a:rPr>
              <a:t> </a:t>
            </a:r>
            <a:r>
              <a:rPr sz="1200" dirty="0">
                <a:latin typeface="Arial"/>
                <a:cs typeface="Arial"/>
              </a:rPr>
              <a:t>Rheumatic</a:t>
            </a:r>
            <a:r>
              <a:rPr sz="1200" spc="80" dirty="0">
                <a:latin typeface="Arial"/>
                <a:cs typeface="Arial"/>
              </a:rPr>
              <a:t> </a:t>
            </a:r>
            <a:r>
              <a:rPr sz="1200" dirty="0">
                <a:latin typeface="Arial"/>
                <a:cs typeface="Arial"/>
              </a:rPr>
              <a:t>heart</a:t>
            </a:r>
            <a:r>
              <a:rPr sz="1200" spc="75" dirty="0">
                <a:latin typeface="Arial"/>
                <a:cs typeface="Arial"/>
              </a:rPr>
              <a:t> </a:t>
            </a:r>
            <a:r>
              <a:rPr sz="1200" dirty="0">
                <a:latin typeface="Arial"/>
                <a:cs typeface="Arial"/>
              </a:rPr>
              <a:t>disease</a:t>
            </a:r>
            <a:r>
              <a:rPr sz="1200" spc="80" dirty="0">
                <a:latin typeface="Arial"/>
                <a:cs typeface="Arial"/>
              </a:rPr>
              <a:t> </a:t>
            </a:r>
            <a:r>
              <a:rPr sz="1200" dirty="0">
                <a:latin typeface="Arial"/>
                <a:cs typeface="Arial"/>
              </a:rPr>
              <a:t>in</a:t>
            </a:r>
            <a:r>
              <a:rPr sz="1200" spc="80" dirty="0">
                <a:latin typeface="Arial"/>
                <a:cs typeface="Arial"/>
              </a:rPr>
              <a:t> </a:t>
            </a:r>
            <a:r>
              <a:rPr sz="1200" dirty="0">
                <a:latin typeface="Arial"/>
                <a:cs typeface="Arial"/>
              </a:rPr>
              <a:t>Mitral</a:t>
            </a:r>
            <a:r>
              <a:rPr sz="1200" spc="80" dirty="0">
                <a:latin typeface="Arial"/>
                <a:cs typeface="Arial"/>
              </a:rPr>
              <a:t> </a:t>
            </a:r>
            <a:r>
              <a:rPr sz="1200" spc="-5" dirty="0">
                <a:latin typeface="Arial"/>
                <a:cs typeface="Arial"/>
              </a:rPr>
              <a:t>Stenosis.</a:t>
            </a:r>
            <a:endParaRPr sz="1200">
              <a:latin typeface="Arial"/>
              <a:cs typeface="Arial"/>
            </a:endParaRPr>
          </a:p>
          <a:p>
            <a:pPr marL="469900">
              <a:lnSpc>
                <a:spcPct val="100000"/>
              </a:lnSpc>
              <a:spcBef>
                <a:spcPts val="259"/>
              </a:spcBef>
            </a:pPr>
            <a:r>
              <a:rPr sz="1200" dirty="0">
                <a:latin typeface="Arial"/>
                <a:cs typeface="Arial"/>
              </a:rPr>
              <a:t>Mitral regurgitation with mitral </a:t>
            </a:r>
            <a:r>
              <a:rPr sz="1200" spc="-5" dirty="0">
                <a:latin typeface="Arial"/>
                <a:cs typeface="Arial"/>
              </a:rPr>
              <a:t>stenosis </a:t>
            </a:r>
            <a:r>
              <a:rPr sz="1200" dirty="0">
                <a:latin typeface="Arial"/>
                <a:cs typeface="Arial"/>
              </a:rPr>
              <a:t>&amp; </a:t>
            </a:r>
            <a:r>
              <a:rPr sz="1200" spc="-5" dirty="0">
                <a:latin typeface="Arial"/>
                <a:cs typeface="Arial"/>
              </a:rPr>
              <a:t>Aortic stenosis. </a:t>
            </a:r>
            <a:r>
              <a:rPr sz="1200" dirty="0">
                <a:latin typeface="Arial"/>
                <a:cs typeface="Arial"/>
              </a:rPr>
              <a:t>[June</a:t>
            </a:r>
            <a:r>
              <a:rPr sz="1200" spc="-60" dirty="0">
                <a:latin typeface="Arial"/>
                <a:cs typeface="Arial"/>
              </a:rPr>
              <a:t> </a:t>
            </a:r>
            <a:r>
              <a:rPr sz="1200" spc="-20" dirty="0">
                <a:latin typeface="Arial"/>
                <a:cs typeface="Arial"/>
              </a:rPr>
              <a:t>2011]</a:t>
            </a:r>
            <a:endParaRPr sz="1200">
              <a:latin typeface="Arial"/>
              <a:cs typeface="Arial"/>
            </a:endParaRPr>
          </a:p>
          <a:p>
            <a:pPr marL="469900" marR="7620" indent="-228600" algn="just">
              <a:lnSpc>
                <a:spcPct val="118100"/>
              </a:lnSpc>
              <a:spcBef>
                <a:spcPts val="894"/>
              </a:spcBef>
              <a:buAutoNum type="arabicPeriod" startAt="12"/>
              <a:tabLst>
                <a:tab pos="469900" algn="l"/>
              </a:tabLst>
            </a:pPr>
            <a:r>
              <a:rPr sz="1200" dirty="0">
                <a:latin typeface="Arial"/>
                <a:cs typeface="Arial"/>
              </a:rPr>
              <a:t>Classify </a:t>
            </a:r>
            <a:r>
              <a:rPr sz="1200" spc="-5" dirty="0">
                <a:latin typeface="Arial"/>
                <a:cs typeface="Arial"/>
              </a:rPr>
              <a:t>aortic dissection. </a:t>
            </a:r>
            <a:r>
              <a:rPr sz="1200" dirty="0">
                <a:latin typeface="Arial"/>
                <a:cs typeface="Arial"/>
              </a:rPr>
              <a:t>Describe the role of CT angiography in diagnosis and  management of </a:t>
            </a:r>
            <a:r>
              <a:rPr sz="1200" spc="-5" dirty="0">
                <a:latin typeface="Arial"/>
                <a:cs typeface="Arial"/>
              </a:rPr>
              <a:t>aortic dissections. </a:t>
            </a:r>
            <a:r>
              <a:rPr sz="1200" dirty="0">
                <a:latin typeface="Arial"/>
                <a:cs typeface="Arial"/>
              </a:rPr>
              <a:t>[2+4+4 Dec</a:t>
            </a:r>
            <a:r>
              <a:rPr sz="1200" spc="-15" dirty="0">
                <a:latin typeface="Arial"/>
                <a:cs typeface="Arial"/>
              </a:rPr>
              <a:t> </a:t>
            </a:r>
            <a:r>
              <a:rPr sz="1200" spc="-30" dirty="0">
                <a:latin typeface="Arial"/>
                <a:cs typeface="Arial"/>
              </a:rPr>
              <a:t>11]</a:t>
            </a:r>
            <a:endParaRPr sz="1200">
              <a:latin typeface="Arial"/>
              <a:cs typeface="Arial"/>
            </a:endParaRPr>
          </a:p>
          <a:p>
            <a:pPr marL="469900" marR="5080" indent="-228600" algn="just">
              <a:lnSpc>
                <a:spcPct val="118100"/>
              </a:lnSpc>
              <a:spcBef>
                <a:spcPts val="1000"/>
              </a:spcBef>
              <a:buAutoNum type="arabicPeriod" startAt="12"/>
              <a:tabLst>
                <a:tab pos="469900" algn="l"/>
              </a:tabLst>
            </a:pPr>
            <a:r>
              <a:rPr sz="1200" dirty="0">
                <a:latin typeface="Arial"/>
                <a:cs typeface="Arial"/>
              </a:rPr>
              <a:t>Enumerate causes of acute chest pain in an elderly patient. Briefly describe CT  findings in 3 common likely conditions. [1+3+3+3 Dec</a:t>
            </a:r>
            <a:r>
              <a:rPr sz="1200" spc="-25" dirty="0">
                <a:latin typeface="Arial"/>
                <a:cs typeface="Arial"/>
              </a:rPr>
              <a:t> </a:t>
            </a:r>
            <a:r>
              <a:rPr sz="1200" spc="-30" dirty="0">
                <a:latin typeface="Arial"/>
                <a:cs typeface="Arial"/>
              </a:rPr>
              <a:t>11]</a:t>
            </a:r>
            <a:endParaRPr sz="1200">
              <a:latin typeface="Arial"/>
              <a:cs typeface="Arial"/>
            </a:endParaRPr>
          </a:p>
          <a:p>
            <a:pPr marL="469900" marR="7620" indent="-228600" algn="just">
              <a:lnSpc>
                <a:spcPct val="118100"/>
              </a:lnSpc>
              <a:spcBef>
                <a:spcPts val="900"/>
              </a:spcBef>
              <a:buAutoNum type="arabicPeriod" startAt="12"/>
              <a:tabLst>
                <a:tab pos="469900" algn="l"/>
              </a:tabLst>
            </a:pPr>
            <a:r>
              <a:rPr sz="1200" dirty="0">
                <a:latin typeface="Arial"/>
                <a:cs typeface="Arial"/>
              </a:rPr>
              <a:t>Classify congenital cardiac abnormalities. Briefly discuss abnormalities of Situs and  Looping (or topology) with their imaging features. [2+4+4 Jun</a:t>
            </a:r>
            <a:r>
              <a:rPr sz="1200" spc="-40" dirty="0">
                <a:latin typeface="Arial"/>
                <a:cs typeface="Arial"/>
              </a:rPr>
              <a:t> </a:t>
            </a:r>
            <a:r>
              <a:rPr sz="1200" dirty="0">
                <a:latin typeface="Arial"/>
                <a:cs typeface="Arial"/>
              </a:rPr>
              <a:t>12]</a:t>
            </a:r>
            <a:endParaRPr sz="12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17</a:t>
            </a:fld>
            <a:endParaRPr dirty="0"/>
          </a:p>
        </p:txBody>
      </p:sp>
      <p:sp>
        <p:nvSpPr>
          <p:cNvPr id="2" name="object 2"/>
          <p:cNvSpPr txBox="1"/>
          <p:nvPr/>
        </p:nvSpPr>
        <p:spPr>
          <a:xfrm>
            <a:off x="939800" y="855980"/>
            <a:ext cx="5913755" cy="88646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15"/>
              <a:tabLst>
                <a:tab pos="241300" algn="l"/>
              </a:tabLst>
            </a:pPr>
            <a:r>
              <a:rPr sz="1200" dirty="0">
                <a:latin typeface="Arial"/>
                <a:cs typeface="Arial"/>
              </a:rPr>
              <a:t>Define truncus </a:t>
            </a:r>
            <a:r>
              <a:rPr sz="1200" spc="-5" dirty="0">
                <a:latin typeface="Arial"/>
                <a:cs typeface="Arial"/>
              </a:rPr>
              <a:t>arteriosus. </a:t>
            </a:r>
            <a:r>
              <a:rPr sz="1200" dirty="0">
                <a:latin typeface="Arial"/>
                <a:cs typeface="Arial"/>
              </a:rPr>
              <a:t>Mentions its types and </a:t>
            </a:r>
            <a:r>
              <a:rPr sz="1200" spc="-5" dirty="0">
                <a:latin typeface="Arial"/>
                <a:cs typeface="Arial"/>
              </a:rPr>
              <a:t>characteristic </a:t>
            </a:r>
            <a:r>
              <a:rPr sz="1200" dirty="0">
                <a:latin typeface="Arial"/>
                <a:cs typeface="Arial"/>
              </a:rPr>
              <a:t>features of its  various types. Briefly describe its chest radiographic, echocardiographic &amp; MRI  findings. [2+2+2+2+2 Jun</a:t>
            </a:r>
            <a:r>
              <a:rPr sz="1200" spc="-1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5700"/>
              </a:lnSpc>
              <a:spcBef>
                <a:spcPts val="930"/>
              </a:spcBef>
              <a:buAutoNum type="arabicPeriod" startAt="15"/>
              <a:tabLst>
                <a:tab pos="241300" algn="l"/>
              </a:tabLst>
            </a:pPr>
            <a:r>
              <a:rPr sz="1200" dirty="0">
                <a:latin typeface="Arial"/>
                <a:cs typeface="Arial"/>
              </a:rPr>
              <a:t>Enumerate causes of unilateral and bilateral inferior rib notching. Describe chest  radiographic, CT chest and angiographic findings in </a:t>
            </a:r>
            <a:r>
              <a:rPr sz="1200" spc="-5" dirty="0">
                <a:latin typeface="Arial"/>
                <a:cs typeface="Arial"/>
              </a:rPr>
              <a:t>Coarctation </a:t>
            </a:r>
            <a:r>
              <a:rPr sz="1200" dirty="0">
                <a:latin typeface="Arial"/>
                <a:cs typeface="Arial"/>
              </a:rPr>
              <a:t>of </a:t>
            </a:r>
            <a:r>
              <a:rPr sz="1200" spc="-5" dirty="0">
                <a:latin typeface="Arial"/>
                <a:cs typeface="Arial"/>
              </a:rPr>
              <a:t>Aorta. </a:t>
            </a:r>
            <a:r>
              <a:rPr sz="1200" dirty="0">
                <a:latin typeface="Arial"/>
                <a:cs typeface="Arial"/>
              </a:rPr>
              <a:t>Briefly  discuss role of interventional radiology in management of </a:t>
            </a:r>
            <a:r>
              <a:rPr sz="1200" spc="-5" dirty="0">
                <a:latin typeface="Arial"/>
                <a:cs typeface="Arial"/>
              </a:rPr>
              <a:t>Coarctation </a:t>
            </a:r>
            <a:r>
              <a:rPr sz="1200" dirty="0">
                <a:latin typeface="Arial"/>
                <a:cs typeface="Arial"/>
              </a:rPr>
              <a:t>of </a:t>
            </a:r>
            <a:r>
              <a:rPr sz="1200" spc="-5" dirty="0">
                <a:latin typeface="Arial"/>
                <a:cs typeface="Arial"/>
              </a:rPr>
              <a:t>Aorta.  </a:t>
            </a:r>
            <a:r>
              <a:rPr sz="1200" dirty="0">
                <a:latin typeface="Arial"/>
                <a:cs typeface="Arial"/>
              </a:rPr>
              <a:t>[2+(2+2+2)+2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5700"/>
              </a:lnSpc>
              <a:spcBef>
                <a:spcPts val="1035"/>
              </a:spcBef>
              <a:buAutoNum type="arabicPeriod" startAt="15"/>
              <a:tabLst>
                <a:tab pos="241300" algn="l"/>
              </a:tabLst>
            </a:pPr>
            <a:r>
              <a:rPr sz="1200" dirty="0">
                <a:latin typeface="Arial"/>
                <a:cs typeface="Arial"/>
              </a:rPr>
              <a:t>How will you radiological </a:t>
            </a:r>
            <a:r>
              <a:rPr sz="1200" spc="-5" dirty="0">
                <a:latin typeface="Arial"/>
                <a:cs typeface="Arial"/>
              </a:rPr>
              <a:t>investigate </a:t>
            </a:r>
            <a:r>
              <a:rPr sz="1200" dirty="0">
                <a:latin typeface="Arial"/>
                <a:cs typeface="Arial"/>
              </a:rPr>
              <a:t>a 60 year old </a:t>
            </a:r>
            <a:r>
              <a:rPr sz="1200" spc="-5" dirty="0">
                <a:latin typeface="Arial"/>
                <a:cs typeface="Arial"/>
              </a:rPr>
              <a:t>hypertensive </a:t>
            </a:r>
            <a:r>
              <a:rPr sz="1200" dirty="0">
                <a:latin typeface="Arial"/>
                <a:cs typeface="Arial"/>
              </a:rPr>
              <a:t>&amp; diabetic female  presenting with severe chest pain of acute onset? Briefly discuss imaging features  of the most common cause for it. Also describe role of radiology in its</a:t>
            </a:r>
            <a:r>
              <a:rPr sz="1200" spc="-100" dirty="0">
                <a:latin typeface="Arial"/>
                <a:cs typeface="Arial"/>
              </a:rPr>
              <a:t> </a:t>
            </a:r>
            <a:r>
              <a:rPr sz="1200" dirty="0">
                <a:latin typeface="Arial"/>
                <a:cs typeface="Arial"/>
              </a:rPr>
              <a:t>complications.  [3+5+2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15"/>
              <a:tabLst>
                <a:tab pos="241300" algn="l"/>
              </a:tabLst>
            </a:pPr>
            <a:r>
              <a:rPr sz="1200" dirty="0">
                <a:latin typeface="Arial"/>
                <a:cs typeface="Arial"/>
              </a:rPr>
              <a:t>Classify right sided </a:t>
            </a:r>
            <a:r>
              <a:rPr sz="1200" spc="-5" dirty="0">
                <a:latin typeface="Arial"/>
                <a:cs typeface="Arial"/>
              </a:rPr>
              <a:t>aortic </a:t>
            </a:r>
            <a:r>
              <a:rPr sz="1200" dirty="0">
                <a:latin typeface="Arial"/>
                <a:cs typeface="Arial"/>
              </a:rPr>
              <a:t>arch abnormalities. Draw suitable diagrams to describe  these anomalies. Discuss imaging features in dysphagia lusoria. [2+5+3 Jun</a:t>
            </a:r>
            <a:r>
              <a:rPr sz="1200" spc="-8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5"/>
              <a:tabLst>
                <a:tab pos="241300" algn="l"/>
              </a:tabLst>
            </a:pPr>
            <a:r>
              <a:rPr sz="1200" dirty="0">
                <a:latin typeface="Arial"/>
                <a:cs typeface="Arial"/>
              </a:rPr>
              <a:t>Enumerate causes and briefly describe the role of imaging in diagnosis and  management of thoracic </a:t>
            </a:r>
            <a:r>
              <a:rPr sz="1200" spc="-5" dirty="0">
                <a:latin typeface="Arial"/>
                <a:cs typeface="Arial"/>
              </a:rPr>
              <a:t>aortic </a:t>
            </a:r>
            <a:r>
              <a:rPr sz="1200" dirty="0">
                <a:latin typeface="Arial"/>
                <a:cs typeface="Arial"/>
              </a:rPr>
              <a:t>aneurysm in a patient below the age of </a:t>
            </a:r>
            <a:r>
              <a:rPr sz="1200" spc="-5" dirty="0">
                <a:latin typeface="Arial"/>
                <a:cs typeface="Arial"/>
              </a:rPr>
              <a:t>forty </a:t>
            </a:r>
            <a:r>
              <a:rPr sz="1200" dirty="0">
                <a:latin typeface="Arial"/>
                <a:cs typeface="Arial"/>
              </a:rPr>
              <a:t>years.  [2+4+4 Dec</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1100"/>
              </a:lnSpc>
              <a:spcBef>
                <a:spcPts val="1100"/>
              </a:spcBef>
              <a:buAutoNum type="arabicPeriod" startAt="15"/>
              <a:tabLst>
                <a:tab pos="241300" algn="l"/>
              </a:tabLst>
            </a:pPr>
            <a:r>
              <a:rPr sz="1200" dirty="0">
                <a:latin typeface="Arial"/>
                <a:cs typeface="Arial"/>
              </a:rPr>
              <a:t>Enumerate the radiographic features of enlarged right atrium and enlarged left  atrium. Briefly describe lung field changes in case of mitral </a:t>
            </a:r>
            <a:r>
              <a:rPr sz="1200" spc="-5" dirty="0">
                <a:latin typeface="Arial"/>
                <a:cs typeface="Arial"/>
              </a:rPr>
              <a:t>stenosis </a:t>
            </a:r>
            <a:r>
              <a:rPr sz="1200" dirty="0">
                <a:latin typeface="Arial"/>
                <a:cs typeface="Arial"/>
              </a:rPr>
              <a:t>[2+3+5 Dec</a:t>
            </a:r>
            <a:r>
              <a:rPr sz="1200" spc="-7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15"/>
              <a:tabLst>
                <a:tab pos="241300" algn="l"/>
              </a:tabLst>
            </a:pPr>
            <a:r>
              <a:rPr sz="1200" dirty="0">
                <a:latin typeface="Arial"/>
                <a:cs typeface="Arial"/>
              </a:rPr>
              <a:t>Briefly describe the anatomy of the pericardium. List various causes and imaging  findings in a case odd </a:t>
            </a:r>
            <a:r>
              <a:rPr sz="1200" spc="-5" dirty="0">
                <a:latin typeface="Arial"/>
                <a:cs typeface="Arial"/>
              </a:rPr>
              <a:t>constrictive </a:t>
            </a:r>
            <a:r>
              <a:rPr sz="1200" dirty="0">
                <a:latin typeface="Arial"/>
                <a:cs typeface="Arial"/>
              </a:rPr>
              <a:t>pericarditis. [2+2+6 Dec</a:t>
            </a:r>
            <a:r>
              <a:rPr sz="1200" spc="-1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5"/>
              <a:tabLst>
                <a:tab pos="241300" algn="l"/>
              </a:tabLst>
            </a:pPr>
            <a:r>
              <a:rPr sz="1200" dirty="0">
                <a:latin typeface="Arial"/>
                <a:cs typeface="Arial"/>
              </a:rPr>
              <a:t>Describe the </a:t>
            </a:r>
            <a:r>
              <a:rPr sz="1200" spc="-5" dirty="0">
                <a:latin typeface="Arial"/>
                <a:cs typeface="Arial"/>
              </a:rPr>
              <a:t>arterial </a:t>
            </a:r>
            <a:r>
              <a:rPr sz="1200" dirty="0">
                <a:latin typeface="Arial"/>
                <a:cs typeface="Arial"/>
              </a:rPr>
              <a:t>anatomy of carotid vascular </a:t>
            </a:r>
            <a:r>
              <a:rPr sz="1200" spc="-5" dirty="0">
                <a:latin typeface="Arial"/>
                <a:cs typeface="Arial"/>
              </a:rPr>
              <a:t>system </a:t>
            </a:r>
            <a:r>
              <a:rPr sz="1200" dirty="0">
                <a:latin typeface="Arial"/>
                <a:cs typeface="Arial"/>
              </a:rPr>
              <a:t>with the help of labelled  diagrams. Discuss the role of ultrasound &amp; color Doppler imaging in evaluation of  </a:t>
            </a:r>
            <a:r>
              <a:rPr sz="1200" spc="-5" dirty="0">
                <a:latin typeface="Arial"/>
                <a:cs typeface="Arial"/>
              </a:rPr>
              <a:t>extra </a:t>
            </a:r>
            <a:r>
              <a:rPr sz="1200" dirty="0">
                <a:latin typeface="Arial"/>
                <a:cs typeface="Arial"/>
              </a:rPr>
              <a:t>cranial carotid occlusive disease. [2+2+6 Dec.</a:t>
            </a:r>
            <a:r>
              <a:rPr sz="1200" spc="-2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4599"/>
              </a:lnSpc>
              <a:spcBef>
                <a:spcPts val="1050"/>
              </a:spcBef>
              <a:buAutoNum type="arabicPeriod" startAt="15"/>
              <a:tabLst>
                <a:tab pos="241300" algn="l"/>
              </a:tabLst>
            </a:pPr>
            <a:r>
              <a:rPr sz="1200" dirty="0">
                <a:latin typeface="Arial"/>
                <a:cs typeface="Arial"/>
              </a:rPr>
              <a:t>Enumerate the indications of MDCT coronary </a:t>
            </a:r>
            <a:r>
              <a:rPr sz="1200" spc="-10" dirty="0">
                <a:latin typeface="Arial"/>
                <a:cs typeface="Arial"/>
              </a:rPr>
              <a:t>angiography. </a:t>
            </a:r>
            <a:r>
              <a:rPr sz="1200" dirty="0">
                <a:latin typeface="Arial"/>
                <a:cs typeface="Arial"/>
              </a:rPr>
              <a:t>Describe the methods  to reduce the radiation dosage to patients during </a:t>
            </a:r>
            <a:r>
              <a:rPr sz="1200" spc="-5" dirty="0">
                <a:latin typeface="Arial"/>
                <a:cs typeface="Arial"/>
              </a:rPr>
              <a:t>performance </a:t>
            </a:r>
            <a:r>
              <a:rPr sz="1200" dirty="0">
                <a:latin typeface="Arial"/>
                <a:cs typeface="Arial"/>
              </a:rPr>
              <a:t>of MDCT coronary  </a:t>
            </a:r>
            <a:r>
              <a:rPr sz="1200" spc="-10" dirty="0">
                <a:latin typeface="Arial"/>
                <a:cs typeface="Arial"/>
              </a:rPr>
              <a:t>angiography. </a:t>
            </a:r>
            <a:r>
              <a:rPr sz="1200" dirty="0">
                <a:latin typeface="Arial"/>
                <a:cs typeface="Arial"/>
              </a:rPr>
              <a:t>[2+8 Dec 12]</a:t>
            </a:r>
            <a:endParaRPr sz="1200">
              <a:latin typeface="Arial"/>
              <a:cs typeface="Arial"/>
            </a:endParaRPr>
          </a:p>
          <a:p>
            <a:pPr marL="241300" marR="5080" indent="-228600" algn="just">
              <a:lnSpc>
                <a:spcPct val="114599"/>
              </a:lnSpc>
              <a:spcBef>
                <a:spcPts val="1050"/>
              </a:spcBef>
              <a:buAutoNum type="arabicPeriod" startAt="15"/>
              <a:tabLst>
                <a:tab pos="241300" algn="l"/>
              </a:tabLst>
            </a:pPr>
            <a:r>
              <a:rPr sz="1200" dirty="0">
                <a:latin typeface="Arial"/>
                <a:cs typeface="Arial"/>
              </a:rPr>
              <a:t>Enumerate the causes of left atrial enlargement. Discuss its findings on chest  radiograph. </a:t>
            </a:r>
            <a:r>
              <a:rPr sz="1200" spc="-5" dirty="0">
                <a:latin typeface="Arial"/>
                <a:cs typeface="Arial"/>
              </a:rPr>
              <a:t>What </a:t>
            </a:r>
            <a:r>
              <a:rPr sz="1200" dirty="0">
                <a:latin typeface="Arial"/>
                <a:cs typeface="Arial"/>
              </a:rPr>
              <a:t>other imaging techniques will be useful in making the diagnosis?  Briefly highlight the significance of each. [2+3+2+3 June</a:t>
            </a:r>
            <a:r>
              <a:rPr sz="1200" spc="-3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94"/>
              </a:spcBef>
              <a:buAutoNum type="arabicPeriod" startAt="15"/>
              <a:tabLst>
                <a:tab pos="241300" algn="l"/>
              </a:tabLst>
            </a:pPr>
            <a:r>
              <a:rPr sz="1200" spc="-5" dirty="0">
                <a:latin typeface="Arial"/>
                <a:cs typeface="Arial"/>
              </a:rPr>
              <a:t>What </a:t>
            </a:r>
            <a:r>
              <a:rPr sz="1200" dirty="0">
                <a:latin typeface="Arial"/>
                <a:cs typeface="Arial"/>
              </a:rPr>
              <a:t>is Eisenmenger Syndrome? Enumerate the conditions that may produce this  syndrome. Discuss its key radiological features. [2+2+6 June</a:t>
            </a:r>
            <a:r>
              <a:rPr sz="1200" spc="-4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00"/>
              </a:spcBef>
              <a:buAutoNum type="arabicPeriod" startAt="15"/>
              <a:tabLst>
                <a:tab pos="241300" algn="l"/>
              </a:tabLst>
            </a:pPr>
            <a:r>
              <a:rPr sz="1200" dirty="0">
                <a:latin typeface="Arial"/>
                <a:cs typeface="Arial"/>
              </a:rPr>
              <a:t>Enumerate any four clinical conditions which produce a left to right cardiac shunt.  Discuss the key radiological features in any two. </a:t>
            </a:r>
            <a:r>
              <a:rPr sz="1200" spc="-5" dirty="0">
                <a:latin typeface="Arial"/>
                <a:cs typeface="Arial"/>
              </a:rPr>
              <a:t>What </a:t>
            </a:r>
            <a:r>
              <a:rPr sz="1200" dirty="0">
                <a:latin typeface="Arial"/>
                <a:cs typeface="Arial"/>
              </a:rPr>
              <a:t>would be the radiographic  signs of the possible hemodynamic complications, if the condition remains  untreated?. [2+3+3+2 Dec</a:t>
            </a:r>
            <a:r>
              <a:rPr sz="1200" spc="-10" dirty="0">
                <a:latin typeface="Arial"/>
                <a:cs typeface="Arial"/>
              </a:rPr>
              <a:t> </a:t>
            </a:r>
            <a:r>
              <a:rPr sz="1200" dirty="0">
                <a:latin typeface="Arial"/>
                <a:cs typeface="Arial"/>
              </a:rPr>
              <a:t>13]</a:t>
            </a:r>
            <a:endParaRPr sz="12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18</a:t>
            </a:fld>
            <a:endParaRPr dirty="0"/>
          </a:p>
        </p:txBody>
      </p:sp>
      <p:sp>
        <p:nvSpPr>
          <p:cNvPr id="2" name="object 2"/>
          <p:cNvSpPr txBox="1"/>
          <p:nvPr/>
        </p:nvSpPr>
        <p:spPr>
          <a:xfrm>
            <a:off x="939800" y="855980"/>
            <a:ext cx="5916295" cy="8559800"/>
          </a:xfrm>
          <a:prstGeom prst="rect">
            <a:avLst/>
          </a:prstGeom>
        </p:spPr>
        <p:txBody>
          <a:bodyPr vert="horz" wrap="square" lIns="0" tIns="12700" rIns="0" bIns="0" rtlCol="0">
            <a:spAutoFit/>
          </a:bodyPr>
          <a:lstStyle/>
          <a:p>
            <a:pPr marL="241300" marR="7620" indent="-228600" algn="just">
              <a:lnSpc>
                <a:spcPct val="118100"/>
              </a:lnSpc>
              <a:spcBef>
                <a:spcPts val="100"/>
              </a:spcBef>
              <a:buAutoNum type="arabicPeriod" startAt="27"/>
              <a:tabLst>
                <a:tab pos="241300" algn="l"/>
              </a:tabLst>
            </a:pPr>
            <a:r>
              <a:rPr sz="1200" dirty="0">
                <a:latin typeface="Arial"/>
                <a:cs typeface="Arial"/>
              </a:rPr>
              <a:t>Enumerate the radiologically-evident pericardial </a:t>
            </a:r>
            <a:r>
              <a:rPr sz="1200" spc="-5" dirty="0">
                <a:latin typeface="Arial"/>
                <a:cs typeface="Arial"/>
              </a:rPr>
              <a:t>afflictions </a:t>
            </a:r>
            <a:r>
              <a:rPr sz="1200" dirty="0">
                <a:latin typeface="Arial"/>
                <a:cs typeface="Arial"/>
              </a:rPr>
              <a:t>on a chest radiograph.  Described their key radiological findings. (2+8 Dec</a:t>
            </a:r>
            <a:r>
              <a:rPr sz="1200" spc="-25" dirty="0">
                <a:latin typeface="Arial"/>
                <a:cs typeface="Arial"/>
              </a:rPr>
              <a:t> </a:t>
            </a:r>
            <a:r>
              <a:rPr sz="1200" dirty="0">
                <a:latin typeface="Arial"/>
                <a:cs typeface="Arial"/>
              </a:rPr>
              <a:t>13)</a:t>
            </a:r>
            <a:endParaRPr sz="1200">
              <a:latin typeface="Arial"/>
              <a:cs typeface="Arial"/>
            </a:endParaRPr>
          </a:p>
          <a:p>
            <a:pPr marL="241300" marR="7620" indent="-228600" algn="just">
              <a:lnSpc>
                <a:spcPct val="114599"/>
              </a:lnSpc>
              <a:spcBef>
                <a:spcPts val="1050"/>
              </a:spcBef>
              <a:buAutoNum type="arabicPeriod" startAt="27"/>
              <a:tabLst>
                <a:tab pos="241300" algn="l"/>
              </a:tabLst>
            </a:pPr>
            <a:r>
              <a:rPr sz="1200" dirty="0">
                <a:latin typeface="Arial"/>
                <a:cs typeface="Arial"/>
              </a:rPr>
              <a:t>Discuss the </a:t>
            </a:r>
            <a:r>
              <a:rPr sz="1200" spc="-5" dirty="0">
                <a:latin typeface="Arial"/>
                <a:cs typeface="Arial"/>
              </a:rPr>
              <a:t>diagnostic </a:t>
            </a:r>
            <a:r>
              <a:rPr sz="1200" dirty="0">
                <a:latin typeface="Arial"/>
                <a:cs typeface="Arial"/>
              </a:rPr>
              <a:t>approach in a 7 year old boy presenting with a progressive  pulsatile swelling in the right forearm. Describe the imaging findings with Doppler  and MRI. [3+3+4 Dec</a:t>
            </a:r>
            <a:r>
              <a:rPr sz="1200" spc="-10" dirty="0">
                <a:latin typeface="Arial"/>
                <a:cs typeface="Arial"/>
              </a:rPr>
              <a:t> </a:t>
            </a:r>
            <a:r>
              <a:rPr sz="1200" dirty="0">
                <a:latin typeface="Arial"/>
                <a:cs typeface="Arial"/>
              </a:rPr>
              <a:t>13]</a:t>
            </a:r>
            <a:endParaRPr sz="1200">
              <a:latin typeface="Arial"/>
              <a:cs typeface="Arial"/>
            </a:endParaRPr>
          </a:p>
          <a:p>
            <a:pPr marL="241300" marR="7620" indent="-228600" algn="just">
              <a:lnSpc>
                <a:spcPct val="114599"/>
              </a:lnSpc>
              <a:spcBef>
                <a:spcPts val="1045"/>
              </a:spcBef>
              <a:buAutoNum type="arabicPeriod" startAt="27"/>
              <a:tabLst>
                <a:tab pos="241300" algn="l"/>
              </a:tabLst>
            </a:pPr>
            <a:r>
              <a:rPr sz="1200" dirty="0">
                <a:latin typeface="Arial"/>
                <a:cs typeface="Arial"/>
              </a:rPr>
              <a:t>Discuss the pathophysiology of venous incompetence in lower </a:t>
            </a:r>
            <a:r>
              <a:rPr sz="1200" spc="-10" dirty="0">
                <a:latin typeface="Arial"/>
                <a:cs typeface="Arial"/>
              </a:rPr>
              <a:t>extremity. </a:t>
            </a:r>
            <a:r>
              <a:rPr sz="1200" spc="-5" dirty="0">
                <a:latin typeface="Arial"/>
                <a:cs typeface="Arial"/>
              </a:rPr>
              <a:t>What </a:t>
            </a:r>
            <a:r>
              <a:rPr sz="1200" dirty="0">
                <a:latin typeface="Arial"/>
                <a:cs typeface="Arial"/>
              </a:rPr>
              <a:t>are  common locations of </a:t>
            </a:r>
            <a:r>
              <a:rPr sz="1200" spc="-5" dirty="0">
                <a:latin typeface="Arial"/>
                <a:cs typeface="Arial"/>
              </a:rPr>
              <a:t>perforators? </a:t>
            </a:r>
            <a:r>
              <a:rPr sz="1200" dirty="0">
                <a:latin typeface="Arial"/>
                <a:cs typeface="Arial"/>
              </a:rPr>
              <a:t>Describe technique &amp; imaging features in</a:t>
            </a:r>
            <a:r>
              <a:rPr sz="1200" spc="-40" dirty="0">
                <a:latin typeface="Arial"/>
                <a:cs typeface="Arial"/>
              </a:rPr>
              <a:t> </a:t>
            </a:r>
            <a:r>
              <a:rPr sz="1200" dirty="0">
                <a:latin typeface="Arial"/>
                <a:cs typeface="Arial"/>
              </a:rPr>
              <a:t>Doppler  examination of venous incompetency in lower </a:t>
            </a:r>
            <a:r>
              <a:rPr sz="1200" spc="-10" dirty="0">
                <a:latin typeface="Arial"/>
                <a:cs typeface="Arial"/>
              </a:rPr>
              <a:t>extremity. </a:t>
            </a:r>
            <a:r>
              <a:rPr sz="1200" dirty="0">
                <a:latin typeface="Arial"/>
                <a:cs typeface="Arial"/>
              </a:rPr>
              <a:t>[2+3+5 Dec</a:t>
            </a:r>
            <a:r>
              <a:rPr sz="1200" spc="-40" dirty="0">
                <a:latin typeface="Arial"/>
                <a:cs typeface="Arial"/>
              </a:rPr>
              <a:t> </a:t>
            </a:r>
            <a:r>
              <a:rPr sz="1200" dirty="0">
                <a:latin typeface="Arial"/>
                <a:cs typeface="Arial"/>
              </a:rPr>
              <a:t>13]</a:t>
            </a:r>
            <a:endParaRPr sz="1200">
              <a:latin typeface="Arial"/>
              <a:cs typeface="Arial"/>
            </a:endParaRPr>
          </a:p>
          <a:p>
            <a:pPr marL="241300" marR="7620" indent="-228600" algn="just">
              <a:lnSpc>
                <a:spcPct val="114599"/>
              </a:lnSpc>
              <a:spcBef>
                <a:spcPts val="1050"/>
              </a:spcBef>
              <a:buAutoNum type="arabicPeriod" startAt="27"/>
              <a:tabLst>
                <a:tab pos="241300" algn="l"/>
              </a:tabLst>
            </a:pPr>
            <a:r>
              <a:rPr sz="1200" spc="-5" dirty="0">
                <a:latin typeface="Arial"/>
                <a:cs typeface="Arial"/>
              </a:rPr>
              <a:t>What </a:t>
            </a:r>
            <a:r>
              <a:rPr sz="1200" dirty="0">
                <a:latin typeface="Arial"/>
                <a:cs typeface="Arial"/>
              </a:rPr>
              <a:t>are the indications of coronary CT angiography? Describe the techniques of  </a:t>
            </a:r>
            <a:r>
              <a:rPr sz="1200" spc="-5" dirty="0">
                <a:latin typeface="Arial"/>
                <a:cs typeface="Arial"/>
              </a:rPr>
              <a:t>performing </a:t>
            </a:r>
            <a:r>
              <a:rPr sz="1200" dirty="0">
                <a:latin typeface="Arial"/>
                <a:cs typeface="Arial"/>
              </a:rPr>
              <a:t>coronary CT </a:t>
            </a:r>
            <a:r>
              <a:rPr sz="1200" spc="-10" dirty="0">
                <a:latin typeface="Arial"/>
                <a:cs typeface="Arial"/>
              </a:rPr>
              <a:t>angiography. </a:t>
            </a:r>
            <a:r>
              <a:rPr sz="1200" spc="-5" dirty="0">
                <a:latin typeface="Arial"/>
                <a:cs typeface="Arial"/>
              </a:rPr>
              <a:t>What </a:t>
            </a:r>
            <a:r>
              <a:rPr sz="1200" dirty="0">
                <a:latin typeface="Arial"/>
                <a:cs typeface="Arial"/>
              </a:rPr>
              <a:t>do you </a:t>
            </a:r>
            <a:r>
              <a:rPr sz="1200" spc="-5" dirty="0">
                <a:latin typeface="Arial"/>
                <a:cs typeface="Arial"/>
              </a:rPr>
              <a:t>understand </a:t>
            </a:r>
            <a:r>
              <a:rPr sz="1200" dirty="0">
                <a:latin typeface="Arial"/>
                <a:cs typeface="Arial"/>
              </a:rPr>
              <a:t>by Calcium score &amp;  what is its clinical relevance? [2+5+3 Dec</a:t>
            </a:r>
            <a:r>
              <a:rPr sz="1200" spc="-20" dirty="0">
                <a:latin typeface="Arial"/>
                <a:cs typeface="Arial"/>
              </a:rPr>
              <a:t> </a:t>
            </a:r>
            <a:r>
              <a:rPr sz="1200" dirty="0">
                <a:latin typeface="Arial"/>
                <a:cs typeface="Arial"/>
              </a:rPr>
              <a:t>13]</a:t>
            </a:r>
            <a:endParaRPr sz="1200">
              <a:latin typeface="Arial"/>
              <a:cs typeface="Arial"/>
            </a:endParaRPr>
          </a:p>
          <a:p>
            <a:pPr marL="241300" marR="7620" indent="-228600" algn="just">
              <a:lnSpc>
                <a:spcPct val="115700"/>
              </a:lnSpc>
              <a:spcBef>
                <a:spcPts val="1035"/>
              </a:spcBef>
              <a:buAutoNum type="arabicPeriod" startAt="27"/>
              <a:tabLst>
                <a:tab pos="241300" algn="l"/>
              </a:tabLst>
            </a:pPr>
            <a:r>
              <a:rPr sz="1200" dirty="0">
                <a:latin typeface="Arial"/>
                <a:cs typeface="Arial"/>
              </a:rPr>
              <a:t>Enumerate the causes of </a:t>
            </a:r>
            <a:r>
              <a:rPr sz="1200" spc="-5" dirty="0">
                <a:latin typeface="Arial"/>
                <a:cs typeface="Arial"/>
              </a:rPr>
              <a:t>Aortic </a:t>
            </a:r>
            <a:r>
              <a:rPr sz="1200" dirty="0">
                <a:latin typeface="Arial"/>
                <a:cs typeface="Arial"/>
              </a:rPr>
              <a:t>aneurysm in a 30 yr old male patient. How will you  </a:t>
            </a:r>
            <a:r>
              <a:rPr sz="1200" spc="-5" dirty="0">
                <a:latin typeface="Arial"/>
                <a:cs typeface="Arial"/>
              </a:rPr>
              <a:t>differentiate </a:t>
            </a:r>
            <a:r>
              <a:rPr sz="1200" dirty="0">
                <a:latin typeface="Arial"/>
                <a:cs typeface="Arial"/>
              </a:rPr>
              <a:t>b/w these various causes? Discuss the findings &amp; information you</a:t>
            </a:r>
            <a:r>
              <a:rPr sz="1200" spc="-50" dirty="0">
                <a:latin typeface="Arial"/>
                <a:cs typeface="Arial"/>
              </a:rPr>
              <a:t> </a:t>
            </a:r>
            <a:r>
              <a:rPr sz="1200" dirty="0">
                <a:latin typeface="Arial"/>
                <a:cs typeface="Arial"/>
              </a:rPr>
              <a:t>shall  highlight in a case which is to be managed using an </a:t>
            </a:r>
            <a:r>
              <a:rPr sz="1200" spc="-5" dirty="0">
                <a:latin typeface="Arial"/>
                <a:cs typeface="Arial"/>
              </a:rPr>
              <a:t>aortic stent </a:t>
            </a:r>
            <a:r>
              <a:rPr sz="1200" dirty="0">
                <a:latin typeface="Arial"/>
                <a:cs typeface="Arial"/>
              </a:rPr>
              <a:t>graft. [2+5+3 June  </a:t>
            </a:r>
            <a:r>
              <a:rPr sz="1200" spc="-5" dirty="0">
                <a:latin typeface="Arial"/>
                <a:cs typeface="Arial"/>
              </a:rPr>
              <a:t>14]</a:t>
            </a:r>
            <a:endParaRPr sz="1200">
              <a:latin typeface="Arial"/>
              <a:cs typeface="Arial"/>
            </a:endParaRPr>
          </a:p>
          <a:p>
            <a:pPr marL="241300" marR="7620" indent="-228600" algn="just">
              <a:lnSpc>
                <a:spcPct val="114599"/>
              </a:lnSpc>
              <a:spcBef>
                <a:spcPts val="1050"/>
              </a:spcBef>
              <a:buAutoNum type="arabicPeriod" startAt="27"/>
              <a:tabLst>
                <a:tab pos="241300" algn="l"/>
              </a:tabLst>
            </a:pPr>
            <a:r>
              <a:rPr sz="1200" dirty="0">
                <a:latin typeface="Arial"/>
                <a:cs typeface="Arial"/>
              </a:rPr>
              <a:t>Enumerate the various causes of bilateral weak femoral </a:t>
            </a:r>
            <a:r>
              <a:rPr sz="1200" spc="-5" dirty="0">
                <a:latin typeface="Arial"/>
                <a:cs typeface="Arial"/>
              </a:rPr>
              <a:t>arterial </a:t>
            </a:r>
            <a:r>
              <a:rPr sz="1200" dirty="0">
                <a:latin typeface="Arial"/>
                <a:cs typeface="Arial"/>
              </a:rPr>
              <a:t>pulsations in a 20  year old female patient. Describe the imaging findings in any two </a:t>
            </a:r>
            <a:r>
              <a:rPr sz="1200" spc="-5" dirty="0">
                <a:latin typeface="Arial"/>
                <a:cs typeface="Arial"/>
              </a:rPr>
              <a:t>important </a:t>
            </a:r>
            <a:r>
              <a:rPr sz="1200" dirty="0">
                <a:latin typeface="Arial"/>
                <a:cs typeface="Arial"/>
              </a:rPr>
              <a:t>causes.  [2+4+4 June</a:t>
            </a:r>
            <a:r>
              <a:rPr sz="1200" spc="-5" dirty="0">
                <a:latin typeface="Arial"/>
                <a:cs typeface="Arial"/>
              </a:rPr>
              <a:t> </a:t>
            </a:r>
            <a:r>
              <a:rPr sz="1200" dirty="0">
                <a:latin typeface="Arial"/>
                <a:cs typeface="Arial"/>
              </a:rPr>
              <a:t>14]</a:t>
            </a:r>
            <a:endParaRPr sz="1200">
              <a:latin typeface="Arial"/>
              <a:cs typeface="Arial"/>
            </a:endParaRPr>
          </a:p>
          <a:p>
            <a:pPr marL="241300" marR="7620" indent="-228600" algn="just">
              <a:lnSpc>
                <a:spcPct val="114599"/>
              </a:lnSpc>
              <a:spcBef>
                <a:spcPts val="1050"/>
              </a:spcBef>
              <a:buAutoNum type="arabicPeriod" startAt="27"/>
              <a:tabLst>
                <a:tab pos="241300" algn="l"/>
              </a:tabLst>
            </a:pPr>
            <a:r>
              <a:rPr sz="1200" dirty="0">
                <a:latin typeface="Arial"/>
                <a:cs typeface="Arial"/>
              </a:rPr>
              <a:t>Define and enumerate causes of </a:t>
            </a:r>
            <a:r>
              <a:rPr sz="1200" spc="-5" dirty="0">
                <a:latin typeface="Arial"/>
                <a:cs typeface="Arial"/>
              </a:rPr>
              <a:t>restrictive </a:t>
            </a:r>
            <a:r>
              <a:rPr sz="1200" dirty="0">
                <a:latin typeface="Arial"/>
                <a:cs typeface="Arial"/>
              </a:rPr>
              <a:t>cardiac diseases. Discuss the role of  various imaging modalities along with imaging features in two such diseases.  </a:t>
            </a:r>
            <a:r>
              <a:rPr sz="1200" spc="-5" dirty="0">
                <a:latin typeface="Arial"/>
                <a:cs typeface="Arial"/>
              </a:rPr>
              <a:t>[1+2]+[3+4 </a:t>
            </a:r>
            <a:r>
              <a:rPr sz="1200" dirty="0">
                <a:latin typeface="Arial"/>
                <a:cs typeface="Arial"/>
              </a:rPr>
              <a:t>Dec 14]</a:t>
            </a:r>
            <a:endParaRPr sz="1200">
              <a:latin typeface="Arial"/>
              <a:cs typeface="Arial"/>
            </a:endParaRPr>
          </a:p>
          <a:p>
            <a:pPr marL="241300" marR="5080" indent="-228600" algn="just">
              <a:lnSpc>
                <a:spcPct val="118100"/>
              </a:lnSpc>
              <a:spcBef>
                <a:spcPts val="1000"/>
              </a:spcBef>
              <a:buAutoNum type="arabicPeriod" startAt="27"/>
              <a:tabLst>
                <a:tab pos="241300" algn="l"/>
              </a:tabLst>
            </a:pPr>
            <a:r>
              <a:rPr sz="1200" dirty="0">
                <a:latin typeface="Arial"/>
                <a:cs typeface="Arial"/>
              </a:rPr>
              <a:t>A 50 yr old male patient in emergency with acute chest pain. Discuss the likely  causes and approach to diagnose such patients. Discuss the role of CT  angiography in these patients. [5+5 Dec</a:t>
            </a:r>
            <a:r>
              <a:rPr sz="1200" spc="-15" dirty="0">
                <a:latin typeface="Arial"/>
                <a:cs typeface="Arial"/>
              </a:rPr>
              <a:t> </a:t>
            </a:r>
            <a:r>
              <a:rPr sz="1200" dirty="0">
                <a:latin typeface="Arial"/>
                <a:cs typeface="Arial"/>
              </a:rPr>
              <a:t>14]</a:t>
            </a:r>
            <a:endParaRPr sz="1200">
              <a:latin typeface="Arial"/>
              <a:cs typeface="Arial"/>
            </a:endParaRPr>
          </a:p>
          <a:p>
            <a:pPr marL="241300" marR="7620" indent="-228600" algn="just">
              <a:lnSpc>
                <a:spcPct val="118100"/>
              </a:lnSpc>
              <a:spcBef>
                <a:spcPts val="900"/>
              </a:spcBef>
              <a:buAutoNum type="arabicPeriod" startAt="27"/>
              <a:tabLst>
                <a:tab pos="241300" algn="l"/>
              </a:tabLst>
            </a:pPr>
            <a:r>
              <a:rPr sz="1200" dirty="0">
                <a:latin typeface="Arial"/>
                <a:cs typeface="Arial"/>
              </a:rPr>
              <a:t>a) Doppler assessment of </a:t>
            </a:r>
            <a:r>
              <a:rPr sz="1200" spc="-45" dirty="0">
                <a:latin typeface="Arial"/>
                <a:cs typeface="Arial"/>
              </a:rPr>
              <a:t>AV </a:t>
            </a:r>
            <a:r>
              <a:rPr sz="1200" spc="-5" dirty="0">
                <a:latin typeface="Arial"/>
                <a:cs typeface="Arial"/>
              </a:rPr>
              <a:t>fistula </a:t>
            </a:r>
            <a:r>
              <a:rPr sz="1200" dirty="0">
                <a:latin typeface="Arial"/>
                <a:cs typeface="Arial"/>
              </a:rPr>
              <a:t>of hemodialysis access. b) Role of MDCT in  cyanotic heart disease [5+5 Dec</a:t>
            </a:r>
            <a:r>
              <a:rPr sz="1200" spc="-15" dirty="0">
                <a:latin typeface="Arial"/>
                <a:cs typeface="Arial"/>
              </a:rPr>
              <a:t> </a:t>
            </a:r>
            <a:r>
              <a:rPr sz="1200" dirty="0">
                <a:latin typeface="Arial"/>
                <a:cs typeface="Arial"/>
              </a:rPr>
              <a:t>14]</a:t>
            </a:r>
            <a:endParaRPr sz="1200">
              <a:latin typeface="Arial"/>
              <a:cs typeface="Arial"/>
            </a:endParaRPr>
          </a:p>
          <a:p>
            <a:pPr>
              <a:lnSpc>
                <a:spcPct val="100000"/>
              </a:lnSpc>
              <a:spcBef>
                <a:spcPts val="50"/>
              </a:spcBef>
              <a:buFont typeface="Arial"/>
              <a:buAutoNum type="arabicPeriod" startAt="27"/>
            </a:pPr>
            <a:endParaRPr sz="1050">
              <a:latin typeface="Times New Roman"/>
              <a:cs typeface="Times New Roman"/>
            </a:endParaRPr>
          </a:p>
          <a:p>
            <a:pPr marL="241300" indent="-228600">
              <a:lnSpc>
                <a:spcPct val="100000"/>
              </a:lnSpc>
              <a:buAutoNum type="arabicPeriod" startAt="27"/>
              <a:tabLst>
                <a:tab pos="241300" algn="l"/>
              </a:tabLst>
            </a:pPr>
            <a:r>
              <a:rPr sz="1200" spc="-15" dirty="0">
                <a:latin typeface="Arial"/>
                <a:cs typeface="Arial"/>
              </a:rPr>
              <a:t>Vascular </a:t>
            </a:r>
            <a:r>
              <a:rPr sz="1200" dirty="0">
                <a:latin typeface="Arial"/>
                <a:cs typeface="Arial"/>
              </a:rPr>
              <a:t>compression syndromes in abdomen and pelvis [5 Dec</a:t>
            </a:r>
            <a:r>
              <a:rPr sz="1200" spc="-10" dirty="0">
                <a:latin typeface="Arial"/>
                <a:cs typeface="Arial"/>
              </a:rPr>
              <a:t> </a:t>
            </a:r>
            <a:r>
              <a:rPr sz="1200" dirty="0">
                <a:latin typeface="Arial"/>
                <a:cs typeface="Arial"/>
              </a:rPr>
              <a:t>14]</a:t>
            </a:r>
            <a:endParaRPr sz="1200">
              <a:latin typeface="Arial"/>
              <a:cs typeface="Arial"/>
            </a:endParaRPr>
          </a:p>
          <a:p>
            <a:pPr marL="241300" marR="7620" indent="-228600" algn="just">
              <a:lnSpc>
                <a:spcPct val="111100"/>
              </a:lnSpc>
              <a:spcBef>
                <a:spcPts val="1100"/>
              </a:spcBef>
              <a:buAutoNum type="arabicPeriod" startAt="27"/>
              <a:tabLst>
                <a:tab pos="241300" algn="l"/>
              </a:tabLst>
            </a:pPr>
            <a:r>
              <a:rPr sz="1200" dirty="0">
                <a:latin typeface="Arial"/>
                <a:cs typeface="Arial"/>
              </a:rPr>
              <a:t>A) Role of </a:t>
            </a:r>
            <a:r>
              <a:rPr sz="1200" spc="-5" dirty="0">
                <a:latin typeface="Arial"/>
                <a:cs typeface="Arial"/>
              </a:rPr>
              <a:t>different </a:t>
            </a:r>
            <a:r>
              <a:rPr sz="1200" dirty="0">
                <a:latin typeface="Arial"/>
                <a:cs typeface="Arial"/>
              </a:rPr>
              <a:t>imaging modalities in evaluation of a case of limb ischemia. B)  Role of interventional procedures in these patients. [5+5 June</a:t>
            </a:r>
            <a:r>
              <a:rPr sz="1200" spc="-35" dirty="0">
                <a:latin typeface="Arial"/>
                <a:cs typeface="Arial"/>
              </a:rPr>
              <a:t> </a:t>
            </a:r>
            <a:r>
              <a:rPr sz="1200" dirty="0">
                <a:latin typeface="Arial"/>
                <a:cs typeface="Arial"/>
              </a:rPr>
              <a:t>15]</a:t>
            </a:r>
            <a:endParaRPr sz="1200">
              <a:latin typeface="Arial"/>
              <a:cs typeface="Arial"/>
            </a:endParaRPr>
          </a:p>
          <a:p>
            <a:pPr marL="241300" marR="7620" indent="-228600" algn="just">
              <a:lnSpc>
                <a:spcPct val="118100"/>
              </a:lnSpc>
              <a:spcBef>
                <a:spcPts val="1000"/>
              </a:spcBef>
              <a:buAutoNum type="arabicPeriod" startAt="27"/>
              <a:tabLst>
                <a:tab pos="241300" algn="l"/>
              </a:tabLst>
            </a:pPr>
            <a:r>
              <a:rPr sz="1200" dirty="0">
                <a:latin typeface="Arial"/>
                <a:cs typeface="Arial"/>
              </a:rPr>
              <a:t>a) Enumerate causes of thoracic </a:t>
            </a:r>
            <a:r>
              <a:rPr sz="1200" spc="-5" dirty="0">
                <a:latin typeface="Arial"/>
                <a:cs typeface="Arial"/>
              </a:rPr>
              <a:t>aortic </a:t>
            </a:r>
            <a:r>
              <a:rPr sz="1200" dirty="0">
                <a:latin typeface="Arial"/>
                <a:cs typeface="Arial"/>
              </a:rPr>
              <a:t>aneurysm. b) Role of CT angiography in the  diagnosis and management of </a:t>
            </a:r>
            <a:r>
              <a:rPr sz="1200" spc="-5" dirty="0">
                <a:latin typeface="Arial"/>
                <a:cs typeface="Arial"/>
              </a:rPr>
              <a:t>aortic dissection </a:t>
            </a:r>
            <a:r>
              <a:rPr sz="1200" dirty="0">
                <a:latin typeface="Arial"/>
                <a:cs typeface="Arial"/>
              </a:rPr>
              <a:t>. [June</a:t>
            </a:r>
            <a:r>
              <a:rPr sz="1200" spc="-10" dirty="0">
                <a:latin typeface="Arial"/>
                <a:cs typeface="Arial"/>
              </a:rPr>
              <a:t> </a:t>
            </a:r>
            <a:r>
              <a:rPr sz="1200" dirty="0">
                <a:latin typeface="Arial"/>
                <a:cs typeface="Arial"/>
              </a:rPr>
              <a:t>15]</a:t>
            </a:r>
            <a:endParaRPr sz="1200">
              <a:latin typeface="Arial"/>
              <a:cs typeface="Arial"/>
            </a:endParaRPr>
          </a:p>
          <a:p>
            <a:pPr marL="241300" marR="7620" indent="-228600" algn="just">
              <a:lnSpc>
                <a:spcPct val="118100"/>
              </a:lnSpc>
              <a:spcBef>
                <a:spcPts val="900"/>
              </a:spcBef>
              <a:buAutoNum type="arabicPeriod" startAt="27"/>
              <a:tabLst>
                <a:tab pos="241300" algn="l"/>
              </a:tabLst>
            </a:pPr>
            <a:r>
              <a:rPr sz="1200" dirty="0">
                <a:latin typeface="Arial"/>
                <a:cs typeface="Arial"/>
              </a:rPr>
              <a:t>a) Define pulmonary </a:t>
            </a:r>
            <a:r>
              <a:rPr sz="1200" spc="-5" dirty="0">
                <a:latin typeface="Arial"/>
                <a:cs typeface="Arial"/>
              </a:rPr>
              <a:t>hypertension. </a:t>
            </a:r>
            <a:r>
              <a:rPr sz="1200" dirty="0">
                <a:latin typeface="Arial"/>
                <a:cs typeface="Arial"/>
              </a:rPr>
              <a:t>b) Enumerate its causes and describe the  imaging findings [June</a:t>
            </a:r>
            <a:r>
              <a:rPr sz="1200" spc="-5" dirty="0">
                <a:latin typeface="Arial"/>
                <a:cs typeface="Arial"/>
              </a:rPr>
              <a:t> </a:t>
            </a:r>
            <a:r>
              <a:rPr sz="1200" dirty="0">
                <a:latin typeface="Arial"/>
                <a:cs typeface="Arial"/>
              </a:rPr>
              <a:t>15]</a:t>
            </a:r>
            <a:endParaRPr sz="12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19</a:t>
            </a:fld>
            <a:endParaRPr dirty="0"/>
          </a:p>
        </p:txBody>
      </p:sp>
      <p:sp>
        <p:nvSpPr>
          <p:cNvPr id="2" name="object 2"/>
          <p:cNvSpPr txBox="1"/>
          <p:nvPr/>
        </p:nvSpPr>
        <p:spPr>
          <a:xfrm>
            <a:off x="939800" y="855980"/>
            <a:ext cx="5916295" cy="8559800"/>
          </a:xfrm>
          <a:prstGeom prst="rect">
            <a:avLst/>
          </a:prstGeom>
        </p:spPr>
        <p:txBody>
          <a:bodyPr vert="horz" wrap="square" lIns="0" tIns="12700" rIns="0" bIns="0" rtlCol="0">
            <a:spAutoFit/>
          </a:bodyPr>
          <a:lstStyle/>
          <a:p>
            <a:pPr marL="241300" marR="7620" indent="-228600">
              <a:lnSpc>
                <a:spcPct val="118100"/>
              </a:lnSpc>
              <a:spcBef>
                <a:spcPts val="100"/>
              </a:spcBef>
            </a:pPr>
            <a:r>
              <a:rPr sz="1200" dirty="0">
                <a:latin typeface="Arial"/>
                <a:cs typeface="Arial"/>
              </a:rPr>
              <a:t>40. a) </a:t>
            </a:r>
            <a:r>
              <a:rPr sz="1200" spc="-15" dirty="0">
                <a:latin typeface="Arial"/>
                <a:cs typeface="Arial"/>
              </a:rPr>
              <a:t>Venous </a:t>
            </a:r>
            <a:r>
              <a:rPr sz="1200" dirty="0">
                <a:latin typeface="Arial"/>
                <a:cs typeface="Arial"/>
              </a:rPr>
              <a:t>anatomy of lower limb with the help of a diagram. b) </a:t>
            </a:r>
            <a:r>
              <a:rPr sz="1200" spc="-15" dirty="0">
                <a:latin typeface="Arial"/>
                <a:cs typeface="Arial"/>
              </a:rPr>
              <a:t>Technique </a:t>
            </a:r>
            <a:r>
              <a:rPr sz="1200" dirty="0">
                <a:latin typeface="Arial"/>
                <a:cs typeface="Arial"/>
              </a:rPr>
              <a:t>of colour  Doppler imaging of lower limb veins and imaging features of DVT [June</a:t>
            </a:r>
            <a:r>
              <a:rPr sz="1200" spc="-95" dirty="0">
                <a:latin typeface="Arial"/>
                <a:cs typeface="Arial"/>
              </a:rPr>
              <a:t> </a:t>
            </a:r>
            <a:r>
              <a:rPr sz="1200" dirty="0">
                <a:latin typeface="Arial"/>
                <a:cs typeface="Arial"/>
              </a:rPr>
              <a:t>15]</a:t>
            </a:r>
            <a:endParaRPr sz="1200">
              <a:latin typeface="Arial"/>
              <a:cs typeface="Arial"/>
            </a:endParaRPr>
          </a:p>
          <a:p>
            <a:pPr marL="241300" marR="7620" indent="-228600">
              <a:lnSpc>
                <a:spcPct val="111100"/>
              </a:lnSpc>
              <a:spcBef>
                <a:spcPts val="1100"/>
              </a:spcBef>
              <a:buAutoNum type="arabicPeriod" startAt="41"/>
              <a:tabLst>
                <a:tab pos="241300" algn="l"/>
              </a:tabLst>
            </a:pPr>
            <a:r>
              <a:rPr sz="1200" dirty="0">
                <a:latin typeface="Arial"/>
                <a:cs typeface="Arial"/>
              </a:rPr>
              <a:t>a) Enumerate various heart diseases with cyanosis and increased pulmonary  circulation b) Imaging features in any two such</a:t>
            </a:r>
            <a:r>
              <a:rPr sz="1200" spc="-25" dirty="0">
                <a:latin typeface="Arial"/>
                <a:cs typeface="Arial"/>
              </a:rPr>
              <a:t> </a:t>
            </a:r>
            <a:r>
              <a:rPr sz="1200" dirty="0">
                <a:latin typeface="Arial"/>
                <a:cs typeface="Arial"/>
              </a:rPr>
              <a:t>diseases.</a:t>
            </a:r>
            <a:endParaRPr sz="1200">
              <a:latin typeface="Arial"/>
              <a:cs typeface="Arial"/>
            </a:endParaRPr>
          </a:p>
          <a:p>
            <a:pPr marL="241300" marR="7620" indent="-228600">
              <a:lnSpc>
                <a:spcPct val="118100"/>
              </a:lnSpc>
              <a:spcBef>
                <a:spcPts val="994"/>
              </a:spcBef>
              <a:buAutoNum type="arabicPeriod" startAt="41"/>
              <a:tabLst>
                <a:tab pos="241300" algn="l"/>
              </a:tabLst>
            </a:pPr>
            <a:r>
              <a:rPr sz="1200" dirty="0">
                <a:latin typeface="Arial"/>
                <a:cs typeface="Arial"/>
              </a:rPr>
              <a:t>In a case of </a:t>
            </a:r>
            <a:r>
              <a:rPr sz="1200" spc="-5" dirty="0">
                <a:latin typeface="Arial"/>
                <a:cs typeface="Arial"/>
              </a:rPr>
              <a:t>suspected </a:t>
            </a:r>
            <a:r>
              <a:rPr sz="1200" dirty="0">
                <a:latin typeface="Arial"/>
                <a:cs typeface="Arial"/>
              </a:rPr>
              <a:t>deep venous thrombosis of lower limbs, discuss radiological  techniques that can be used to arrive at</a:t>
            </a:r>
            <a:r>
              <a:rPr sz="1200" spc="-25" dirty="0">
                <a:latin typeface="Arial"/>
                <a:cs typeface="Arial"/>
              </a:rPr>
              <a:t> </a:t>
            </a:r>
            <a:r>
              <a:rPr sz="1200" dirty="0">
                <a:latin typeface="Arial"/>
                <a:cs typeface="Arial"/>
              </a:rPr>
              <a:t>diagnosis.</a:t>
            </a:r>
            <a:endParaRPr sz="1200">
              <a:latin typeface="Arial"/>
              <a:cs typeface="Arial"/>
            </a:endParaRPr>
          </a:p>
          <a:p>
            <a:pPr marL="241300" marR="8255" indent="-228600">
              <a:lnSpc>
                <a:spcPct val="118100"/>
              </a:lnSpc>
              <a:spcBef>
                <a:spcPts val="900"/>
              </a:spcBef>
              <a:buAutoNum type="arabicPeriod" startAt="41"/>
              <a:tabLst>
                <a:tab pos="241300" algn="l"/>
              </a:tabLst>
            </a:pPr>
            <a:r>
              <a:rPr sz="1200" spc="5" dirty="0">
                <a:latin typeface="Arial"/>
                <a:cs typeface="Arial"/>
              </a:rPr>
              <a:t>Indications, contraindications, technique and complications of percutaneous </a:t>
            </a:r>
            <a:r>
              <a:rPr sz="1200" spc="340" dirty="0">
                <a:latin typeface="Arial"/>
                <a:cs typeface="Arial"/>
              </a:rPr>
              <a:t> </a:t>
            </a:r>
            <a:r>
              <a:rPr sz="1200" dirty="0">
                <a:latin typeface="Arial"/>
                <a:cs typeface="Arial"/>
              </a:rPr>
              <a:t>transluminal</a:t>
            </a:r>
            <a:r>
              <a:rPr sz="1200" spc="-5" dirty="0">
                <a:latin typeface="Arial"/>
                <a:cs typeface="Arial"/>
              </a:rPr>
              <a:t> angioplasty</a:t>
            </a:r>
            <a:endParaRPr sz="1200">
              <a:latin typeface="Arial"/>
              <a:cs typeface="Arial"/>
            </a:endParaRPr>
          </a:p>
          <a:p>
            <a:pPr marL="241300" marR="7620" indent="-228600">
              <a:lnSpc>
                <a:spcPct val="118100"/>
              </a:lnSpc>
              <a:spcBef>
                <a:spcPts val="1000"/>
              </a:spcBef>
              <a:buAutoNum type="arabicPeriod" startAt="41"/>
              <a:tabLst>
                <a:tab pos="241300" algn="l"/>
              </a:tabLst>
            </a:pPr>
            <a:r>
              <a:rPr sz="1200" dirty="0">
                <a:latin typeface="Arial"/>
                <a:cs typeface="Arial"/>
              </a:rPr>
              <a:t>Enumerate syndromes associated with peripheral vascular malformations. Describe  pathologic and imaging findings of the</a:t>
            </a:r>
            <a:r>
              <a:rPr sz="1200" spc="-15" dirty="0">
                <a:latin typeface="Arial"/>
                <a:cs typeface="Arial"/>
              </a:rPr>
              <a:t> </a:t>
            </a:r>
            <a:r>
              <a:rPr sz="1200" spc="-5" dirty="0">
                <a:latin typeface="Arial"/>
                <a:cs typeface="Arial"/>
              </a:rPr>
              <a:t>same.</a:t>
            </a:r>
            <a:endParaRPr sz="1200">
              <a:latin typeface="Arial"/>
              <a:cs typeface="Arial"/>
            </a:endParaRPr>
          </a:p>
          <a:p>
            <a:pPr marL="241300" indent="-228600">
              <a:lnSpc>
                <a:spcPct val="100000"/>
              </a:lnSpc>
              <a:spcBef>
                <a:spcPts val="1160"/>
              </a:spcBef>
              <a:buAutoNum type="arabicPeriod" startAt="41"/>
              <a:tabLst>
                <a:tab pos="241300" algn="l"/>
              </a:tabLst>
            </a:pPr>
            <a:r>
              <a:rPr sz="1200" dirty="0">
                <a:latin typeface="Arial"/>
                <a:cs typeface="Arial"/>
              </a:rPr>
              <a:t>Interventional techniques in vascular</a:t>
            </a:r>
            <a:r>
              <a:rPr sz="1200" spc="-95" dirty="0">
                <a:latin typeface="Arial"/>
                <a:cs typeface="Arial"/>
              </a:rPr>
              <a:t> </a:t>
            </a:r>
            <a:r>
              <a:rPr sz="1200" spc="-10" dirty="0">
                <a:latin typeface="Arial"/>
                <a:cs typeface="Arial"/>
              </a:rPr>
              <a:t>radiology.</a:t>
            </a:r>
            <a:endParaRPr sz="1200">
              <a:latin typeface="Arial"/>
              <a:cs typeface="Arial"/>
            </a:endParaRPr>
          </a:p>
          <a:p>
            <a:pPr marL="241300" marR="7620" indent="-228600">
              <a:lnSpc>
                <a:spcPct val="118100"/>
              </a:lnSpc>
              <a:spcBef>
                <a:spcPts val="1000"/>
              </a:spcBef>
              <a:buAutoNum type="arabicPeriod" startAt="41"/>
              <a:tabLst>
                <a:tab pos="241300" algn="l"/>
              </a:tabLst>
            </a:pPr>
            <a:r>
              <a:rPr sz="1200" spc="-5" dirty="0">
                <a:latin typeface="Arial"/>
                <a:cs typeface="Arial"/>
              </a:rPr>
              <a:t>With </a:t>
            </a:r>
            <a:r>
              <a:rPr sz="1200" dirty="0">
                <a:latin typeface="Arial"/>
                <a:cs typeface="Arial"/>
              </a:rPr>
              <a:t>the help of radiological </a:t>
            </a:r>
            <a:r>
              <a:rPr sz="1200" spc="-5" dirty="0">
                <a:latin typeface="Arial"/>
                <a:cs typeface="Arial"/>
              </a:rPr>
              <a:t>investigations </a:t>
            </a:r>
            <a:r>
              <a:rPr sz="1200" dirty="0">
                <a:latin typeface="Arial"/>
                <a:cs typeface="Arial"/>
              </a:rPr>
              <a:t>how will u arrive at diagnosis of  acyanotic congenital heart</a:t>
            </a:r>
            <a:r>
              <a:rPr sz="1200" spc="-10" dirty="0">
                <a:latin typeface="Arial"/>
                <a:cs typeface="Arial"/>
              </a:rPr>
              <a:t> </a:t>
            </a:r>
            <a:r>
              <a:rPr sz="1200" dirty="0">
                <a:latin typeface="Arial"/>
                <a:cs typeface="Arial"/>
              </a:rPr>
              <a:t>diseases?</a:t>
            </a:r>
            <a:endParaRPr sz="1200">
              <a:latin typeface="Arial"/>
              <a:cs typeface="Arial"/>
            </a:endParaRPr>
          </a:p>
          <a:p>
            <a:pPr marL="241300" indent="-228600">
              <a:lnSpc>
                <a:spcPct val="100000"/>
              </a:lnSpc>
              <a:spcBef>
                <a:spcPts val="1160"/>
              </a:spcBef>
              <a:buAutoNum type="arabicPeriod" startAt="41"/>
              <a:tabLst>
                <a:tab pos="241300" algn="l"/>
              </a:tabLst>
            </a:pPr>
            <a:r>
              <a:rPr sz="1200" dirty="0">
                <a:latin typeface="Arial"/>
                <a:cs typeface="Arial"/>
              </a:rPr>
              <a:t>Causes of rib notching and radiological </a:t>
            </a:r>
            <a:r>
              <a:rPr sz="1200" spc="-5" dirty="0">
                <a:latin typeface="Arial"/>
                <a:cs typeface="Arial"/>
              </a:rPr>
              <a:t>investigations </a:t>
            </a:r>
            <a:r>
              <a:rPr sz="1200" dirty="0">
                <a:latin typeface="Arial"/>
                <a:cs typeface="Arial"/>
              </a:rPr>
              <a:t>and </a:t>
            </a:r>
            <a:r>
              <a:rPr sz="1200" spc="-5" dirty="0">
                <a:latin typeface="Arial"/>
                <a:cs typeface="Arial"/>
              </a:rPr>
              <a:t>findings.</a:t>
            </a:r>
            <a:endParaRPr sz="1200">
              <a:latin typeface="Arial"/>
              <a:cs typeface="Arial"/>
            </a:endParaRPr>
          </a:p>
          <a:p>
            <a:pPr>
              <a:lnSpc>
                <a:spcPct val="100000"/>
              </a:lnSpc>
              <a:spcBef>
                <a:spcPts val="50"/>
              </a:spcBef>
              <a:buFont typeface="Arial"/>
              <a:buAutoNum type="arabicPeriod" startAt="41"/>
            </a:pPr>
            <a:endParaRPr sz="1050">
              <a:latin typeface="Times New Roman"/>
              <a:cs typeface="Times New Roman"/>
            </a:endParaRPr>
          </a:p>
          <a:p>
            <a:pPr marL="241300" indent="-228600">
              <a:lnSpc>
                <a:spcPct val="100000"/>
              </a:lnSpc>
              <a:spcBef>
                <a:spcPts val="5"/>
              </a:spcBef>
              <a:buAutoNum type="arabicPeriod" startAt="41"/>
              <a:tabLst>
                <a:tab pos="241300" algn="l"/>
              </a:tabLst>
            </a:pPr>
            <a:r>
              <a:rPr sz="1200" dirty="0">
                <a:latin typeface="Arial"/>
                <a:cs typeface="Arial"/>
              </a:rPr>
              <a:t>Radiological diagnosis of pericardial</a:t>
            </a:r>
            <a:r>
              <a:rPr sz="1200" spc="-15" dirty="0">
                <a:latin typeface="Arial"/>
                <a:cs typeface="Arial"/>
              </a:rPr>
              <a:t> </a:t>
            </a:r>
            <a:r>
              <a:rPr sz="1200" dirty="0">
                <a:latin typeface="Arial"/>
                <a:cs typeface="Arial"/>
              </a:rPr>
              <a:t>diseases.</a:t>
            </a:r>
            <a:endParaRPr sz="1200">
              <a:latin typeface="Arial"/>
              <a:cs typeface="Arial"/>
            </a:endParaRPr>
          </a:p>
          <a:p>
            <a:pPr marL="241300" marR="7620" indent="-228600">
              <a:lnSpc>
                <a:spcPct val="118100"/>
              </a:lnSpc>
              <a:spcBef>
                <a:spcPts val="994"/>
              </a:spcBef>
              <a:buAutoNum type="arabicPeriod" startAt="41"/>
              <a:tabLst>
                <a:tab pos="241300" algn="l"/>
              </a:tabLst>
            </a:pPr>
            <a:r>
              <a:rPr sz="1200" dirty="0">
                <a:latin typeface="Arial"/>
                <a:cs typeface="Arial"/>
              </a:rPr>
              <a:t>Enumerate causes of cyanotic congenital heart diseases. Discuss in brief radiology  of three common</a:t>
            </a:r>
            <a:r>
              <a:rPr sz="1200" spc="-10" dirty="0">
                <a:latin typeface="Arial"/>
                <a:cs typeface="Arial"/>
              </a:rPr>
              <a:t> </a:t>
            </a:r>
            <a:r>
              <a:rPr sz="1200" spc="-5" dirty="0">
                <a:latin typeface="Arial"/>
                <a:cs typeface="Arial"/>
              </a:rPr>
              <a:t>conditions.</a:t>
            </a:r>
            <a:endParaRPr sz="1200">
              <a:latin typeface="Arial"/>
              <a:cs typeface="Arial"/>
            </a:endParaRPr>
          </a:p>
          <a:p>
            <a:pPr marL="241300" indent="-228600">
              <a:lnSpc>
                <a:spcPct val="100000"/>
              </a:lnSpc>
              <a:spcBef>
                <a:spcPts val="1160"/>
              </a:spcBef>
              <a:buAutoNum type="arabicPeriod" startAt="41"/>
              <a:tabLst>
                <a:tab pos="241300" algn="l"/>
              </a:tabLst>
            </a:pPr>
            <a:r>
              <a:rPr sz="1200" dirty="0">
                <a:latin typeface="Arial"/>
                <a:cs typeface="Arial"/>
              </a:rPr>
              <a:t>Role of radiologist in cases of myocardial</a:t>
            </a:r>
            <a:r>
              <a:rPr sz="1200" spc="-25" dirty="0">
                <a:latin typeface="Arial"/>
                <a:cs typeface="Arial"/>
              </a:rPr>
              <a:t> </a:t>
            </a:r>
            <a:r>
              <a:rPr sz="1200" spc="-5" dirty="0">
                <a:latin typeface="Arial"/>
                <a:cs typeface="Arial"/>
              </a:rPr>
              <a:t>infarction.</a:t>
            </a:r>
            <a:endParaRPr sz="1200">
              <a:latin typeface="Arial"/>
              <a:cs typeface="Arial"/>
            </a:endParaRPr>
          </a:p>
          <a:p>
            <a:pPr marL="241300" marR="8255" indent="-228600">
              <a:lnSpc>
                <a:spcPct val="118100"/>
              </a:lnSpc>
              <a:spcBef>
                <a:spcPts val="1000"/>
              </a:spcBef>
              <a:buAutoNum type="arabicPeriod" startAt="41"/>
              <a:tabLst>
                <a:tab pos="241300" algn="l"/>
              </a:tabLst>
            </a:pPr>
            <a:r>
              <a:rPr sz="1200" dirty="0">
                <a:latin typeface="Arial"/>
                <a:cs typeface="Arial"/>
              </a:rPr>
              <a:t>Enumerate causes of left atrial enlargement. Describe radiological appearances in  mitral</a:t>
            </a:r>
            <a:r>
              <a:rPr sz="1200" spc="-5" dirty="0">
                <a:latin typeface="Arial"/>
                <a:cs typeface="Arial"/>
              </a:rPr>
              <a:t> stenosis.</a:t>
            </a:r>
            <a:endParaRPr sz="1200">
              <a:latin typeface="Arial"/>
              <a:cs typeface="Arial"/>
            </a:endParaRPr>
          </a:p>
          <a:p>
            <a:pPr marL="241300" marR="7620" indent="-228600">
              <a:lnSpc>
                <a:spcPct val="118100"/>
              </a:lnSpc>
              <a:spcBef>
                <a:spcPts val="900"/>
              </a:spcBef>
              <a:buAutoNum type="arabicPeriod" startAt="41"/>
              <a:tabLst>
                <a:tab pos="241300" algn="l"/>
              </a:tabLst>
            </a:pPr>
            <a:r>
              <a:rPr sz="1200" dirty="0">
                <a:latin typeface="Arial"/>
                <a:cs typeface="Arial"/>
              </a:rPr>
              <a:t>Describe the normal anatomy of </a:t>
            </a:r>
            <a:r>
              <a:rPr sz="1200" spc="-5" dirty="0">
                <a:latin typeface="Arial"/>
                <a:cs typeface="Arial"/>
              </a:rPr>
              <a:t>Coronary arteries </a:t>
            </a:r>
            <a:r>
              <a:rPr sz="1200" dirty="0">
                <a:latin typeface="Arial"/>
                <a:cs typeface="Arial"/>
              </a:rPr>
              <a:t>and discuss the role of MDCT in  coronary </a:t>
            </a:r>
            <a:r>
              <a:rPr sz="1200" spc="-5" dirty="0">
                <a:latin typeface="Arial"/>
                <a:cs typeface="Arial"/>
              </a:rPr>
              <a:t>artery </a:t>
            </a:r>
            <a:r>
              <a:rPr sz="1200" dirty="0">
                <a:latin typeface="Arial"/>
                <a:cs typeface="Arial"/>
              </a:rPr>
              <a:t>disease. [June</a:t>
            </a:r>
            <a:r>
              <a:rPr sz="1200" spc="-15" dirty="0">
                <a:latin typeface="Arial"/>
                <a:cs typeface="Arial"/>
              </a:rPr>
              <a:t> </a:t>
            </a:r>
            <a:r>
              <a:rPr sz="1200" dirty="0">
                <a:latin typeface="Arial"/>
                <a:cs typeface="Arial"/>
              </a:rPr>
              <a:t>2008]</a:t>
            </a:r>
            <a:endParaRPr sz="1200">
              <a:latin typeface="Arial"/>
              <a:cs typeface="Arial"/>
            </a:endParaRPr>
          </a:p>
          <a:p>
            <a:pPr>
              <a:lnSpc>
                <a:spcPct val="100000"/>
              </a:lnSpc>
              <a:spcBef>
                <a:spcPts val="55"/>
              </a:spcBef>
              <a:buFont typeface="Arial"/>
              <a:buAutoNum type="arabicPeriod" startAt="41"/>
            </a:pPr>
            <a:endParaRPr sz="1050">
              <a:latin typeface="Times New Roman"/>
              <a:cs typeface="Times New Roman"/>
            </a:endParaRPr>
          </a:p>
          <a:p>
            <a:pPr marL="241300" indent="-228600">
              <a:lnSpc>
                <a:spcPct val="100000"/>
              </a:lnSpc>
              <a:buAutoNum type="arabicPeriod" startAt="41"/>
              <a:tabLst>
                <a:tab pos="241300" algn="l"/>
              </a:tabLst>
            </a:pPr>
            <a:r>
              <a:rPr sz="1200" dirty="0">
                <a:latin typeface="Arial"/>
                <a:cs typeface="Arial"/>
              </a:rPr>
              <a:t>Causes &amp; imaging features of </a:t>
            </a:r>
            <a:r>
              <a:rPr sz="1200" spc="-5" dirty="0">
                <a:latin typeface="Arial"/>
                <a:cs typeface="Arial"/>
              </a:rPr>
              <a:t>constrictive </a:t>
            </a:r>
            <a:r>
              <a:rPr sz="1200" dirty="0">
                <a:latin typeface="Arial"/>
                <a:cs typeface="Arial"/>
              </a:rPr>
              <a:t>pericarditis. [DEC</a:t>
            </a:r>
            <a:r>
              <a:rPr sz="1200" spc="-15" dirty="0">
                <a:latin typeface="Arial"/>
                <a:cs typeface="Arial"/>
              </a:rPr>
              <a:t> </a:t>
            </a:r>
            <a:r>
              <a:rPr sz="1200" dirty="0">
                <a:latin typeface="Arial"/>
                <a:cs typeface="Arial"/>
              </a:rPr>
              <a:t>09]</a:t>
            </a:r>
            <a:endParaRPr sz="1200">
              <a:latin typeface="Arial"/>
              <a:cs typeface="Arial"/>
            </a:endParaRPr>
          </a:p>
          <a:p>
            <a:pPr marL="241300" marR="7620" indent="-228600">
              <a:lnSpc>
                <a:spcPct val="111100"/>
              </a:lnSpc>
              <a:spcBef>
                <a:spcPts val="1100"/>
              </a:spcBef>
              <a:buAutoNum type="arabicPeriod" startAt="41"/>
              <a:tabLst>
                <a:tab pos="241300" algn="l"/>
              </a:tabLst>
            </a:pPr>
            <a:r>
              <a:rPr sz="1200" dirty="0">
                <a:latin typeface="Arial"/>
                <a:cs typeface="Arial"/>
              </a:rPr>
              <a:t>Enumerate congenital anomalies of IVC. Comment on role of MRI in their</a:t>
            </a:r>
            <a:r>
              <a:rPr sz="1200" spc="-100" dirty="0">
                <a:latin typeface="Arial"/>
                <a:cs typeface="Arial"/>
              </a:rPr>
              <a:t> </a:t>
            </a:r>
            <a:r>
              <a:rPr sz="1200" dirty="0">
                <a:latin typeface="Arial"/>
                <a:cs typeface="Arial"/>
              </a:rPr>
              <a:t>diagnosis.  [09]</a:t>
            </a:r>
            <a:endParaRPr sz="1200">
              <a:latin typeface="Arial"/>
              <a:cs typeface="Arial"/>
            </a:endParaRPr>
          </a:p>
          <a:p>
            <a:pPr marL="241300" marR="7620" indent="-228600">
              <a:lnSpc>
                <a:spcPct val="118100"/>
              </a:lnSpc>
              <a:spcBef>
                <a:spcPts val="1000"/>
              </a:spcBef>
              <a:buAutoNum type="arabicPeriod" startAt="41"/>
              <a:tabLst>
                <a:tab pos="241300" algn="l"/>
              </a:tabLst>
            </a:pPr>
            <a:r>
              <a:rPr sz="1200" dirty="0">
                <a:latin typeface="Arial"/>
                <a:cs typeface="Arial"/>
              </a:rPr>
              <a:t>Describe </a:t>
            </a:r>
            <a:r>
              <a:rPr sz="1200" spc="-5" dirty="0">
                <a:latin typeface="Arial"/>
                <a:cs typeface="Arial"/>
              </a:rPr>
              <a:t>diagnostic </a:t>
            </a:r>
            <a:r>
              <a:rPr sz="1200" dirty="0">
                <a:latin typeface="Arial"/>
                <a:cs typeface="Arial"/>
              </a:rPr>
              <a:t>features on chest radiograph which can help in evaluation of  congenital heart</a:t>
            </a:r>
            <a:r>
              <a:rPr sz="1200" spc="-10" dirty="0">
                <a:latin typeface="Arial"/>
                <a:cs typeface="Arial"/>
              </a:rPr>
              <a:t> </a:t>
            </a:r>
            <a:r>
              <a:rPr sz="1200" dirty="0">
                <a:latin typeface="Arial"/>
                <a:cs typeface="Arial"/>
              </a:rPr>
              <a:t>disease;</a:t>
            </a:r>
            <a:endParaRPr sz="1200">
              <a:latin typeface="Arial"/>
              <a:cs typeface="Arial"/>
            </a:endParaRPr>
          </a:p>
          <a:p>
            <a:pPr>
              <a:lnSpc>
                <a:spcPct val="100000"/>
              </a:lnSpc>
              <a:spcBef>
                <a:spcPts val="50"/>
              </a:spcBef>
              <a:buFont typeface="Arial"/>
              <a:buAutoNum type="arabicPeriod" startAt="41"/>
            </a:pPr>
            <a:endParaRPr sz="1050">
              <a:latin typeface="Times New Roman"/>
              <a:cs typeface="Times New Roman"/>
            </a:endParaRPr>
          </a:p>
          <a:p>
            <a:pPr marL="241300" indent="-228600">
              <a:lnSpc>
                <a:spcPct val="100000"/>
              </a:lnSpc>
              <a:buAutoNum type="arabicPeriod" startAt="41"/>
              <a:tabLst>
                <a:tab pos="241300" algn="l"/>
              </a:tabLst>
            </a:pPr>
            <a:r>
              <a:rPr sz="1200" dirty="0">
                <a:latin typeface="Arial"/>
                <a:cs typeface="Arial"/>
              </a:rPr>
              <a:t>Discuss CT coronary</a:t>
            </a:r>
            <a:r>
              <a:rPr sz="1200" spc="-35" dirty="0">
                <a:latin typeface="Arial"/>
                <a:cs typeface="Arial"/>
              </a:rPr>
              <a:t> </a:t>
            </a:r>
            <a:r>
              <a:rPr sz="1200" spc="-10" dirty="0">
                <a:latin typeface="Arial"/>
                <a:cs typeface="Arial"/>
              </a:rPr>
              <a:t>angiography.</a:t>
            </a:r>
            <a:endParaRPr sz="1200">
              <a:latin typeface="Arial"/>
              <a:cs typeface="Arial"/>
            </a:endParaRPr>
          </a:p>
          <a:p>
            <a:pPr marL="241300" marR="5080" indent="-228600">
              <a:lnSpc>
                <a:spcPct val="118100"/>
              </a:lnSpc>
              <a:spcBef>
                <a:spcPts val="900"/>
              </a:spcBef>
              <a:buAutoNum type="arabicPeriod" startAt="41"/>
              <a:tabLst>
                <a:tab pos="241300" algn="l"/>
              </a:tabLst>
            </a:pPr>
            <a:r>
              <a:rPr sz="1200" dirty="0">
                <a:latin typeface="Arial"/>
                <a:cs typeface="Arial"/>
              </a:rPr>
              <a:t>Discuss the basic principles of </a:t>
            </a:r>
            <a:r>
              <a:rPr sz="1200" spc="-5" dirty="0">
                <a:latin typeface="Arial"/>
                <a:cs typeface="Arial"/>
              </a:rPr>
              <a:t>Multidetector </a:t>
            </a:r>
            <a:r>
              <a:rPr sz="1200" dirty="0">
                <a:latin typeface="Arial"/>
                <a:cs typeface="Arial"/>
              </a:rPr>
              <a:t>CT Scan (MDCT). </a:t>
            </a:r>
            <a:r>
              <a:rPr sz="1200" spc="-5" dirty="0">
                <a:latin typeface="Arial"/>
                <a:cs typeface="Arial"/>
              </a:rPr>
              <a:t>What </a:t>
            </a:r>
            <a:r>
              <a:rPr sz="1200" dirty="0">
                <a:latin typeface="Arial"/>
                <a:cs typeface="Arial"/>
              </a:rPr>
              <a:t>is coronary CT  angio?</a:t>
            </a:r>
            <a:endParaRPr sz="12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07390" y="1206500"/>
            <a:ext cx="6141720" cy="421640"/>
          </a:xfrm>
          <a:prstGeom prst="rect">
            <a:avLst/>
          </a:prstGeom>
        </p:spPr>
        <p:txBody>
          <a:bodyPr vert="horz" wrap="square" lIns="0" tIns="12700" rIns="0" bIns="0" rtlCol="0">
            <a:spAutoFit/>
          </a:bodyPr>
          <a:lstStyle/>
          <a:p>
            <a:pPr marL="12700">
              <a:lnSpc>
                <a:spcPct val="100000"/>
              </a:lnSpc>
              <a:spcBef>
                <a:spcPts val="100"/>
              </a:spcBef>
              <a:tabLst>
                <a:tab pos="2555875" algn="l"/>
                <a:tab pos="6128385" algn="l"/>
              </a:tabLst>
            </a:pPr>
            <a:r>
              <a:rPr sz="2600" u="sng" dirty="0">
                <a:solidFill>
                  <a:srgbClr val="17365D"/>
                </a:solidFill>
                <a:uFill>
                  <a:solidFill>
                    <a:srgbClr val="4F81BD"/>
                  </a:solidFill>
                </a:uFill>
                <a:latin typeface="Times New Roman"/>
                <a:cs typeface="Times New Roman"/>
              </a:rPr>
              <a:t> 	</a:t>
            </a:r>
            <a:r>
              <a:rPr sz="2600" u="sng" spc="15" dirty="0">
                <a:solidFill>
                  <a:srgbClr val="17365D"/>
                </a:solidFill>
                <a:uFill>
                  <a:solidFill>
                    <a:srgbClr val="4F81BD"/>
                  </a:solidFill>
                </a:uFill>
                <a:latin typeface="Times New Roman"/>
                <a:cs typeface="Times New Roman"/>
              </a:rPr>
              <a:t>INDEX	</a:t>
            </a:r>
            <a:endParaRPr sz="2600">
              <a:latin typeface="Times New Roman"/>
              <a:cs typeface="Times New Roman"/>
            </a:endParaRPr>
          </a:p>
        </p:txBody>
      </p:sp>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a:t>
            </a:fld>
            <a:endParaRPr dirty="0"/>
          </a:p>
        </p:txBody>
      </p:sp>
      <p:graphicFrame>
        <p:nvGraphicFramePr>
          <p:cNvPr id="3" name="object 3"/>
          <p:cNvGraphicFramePr>
            <a:graphicFrameLocks noGrp="1"/>
          </p:cNvGraphicFramePr>
          <p:nvPr/>
        </p:nvGraphicFramePr>
        <p:xfrm>
          <a:off x="692150" y="1932136"/>
          <a:ext cx="5727699" cy="7625080"/>
        </p:xfrm>
        <a:graphic>
          <a:graphicData uri="http://schemas.openxmlformats.org/drawingml/2006/table">
            <a:tbl>
              <a:tblPr firstRow="1" bandRow="1">
                <a:tableStyleId>{2D5ABB26-0587-4C30-8999-92F81FD0307C}</a:tableStyleId>
              </a:tblPr>
              <a:tblGrid>
                <a:gridCol w="709295"/>
                <a:gridCol w="3988435"/>
                <a:gridCol w="1029969"/>
              </a:tblGrid>
              <a:tr h="586740">
                <a:tc>
                  <a:txBody>
                    <a:bodyPr/>
                    <a:lstStyle/>
                    <a:p>
                      <a:pPr marL="31750">
                        <a:lnSpc>
                          <a:spcPts val="1325"/>
                        </a:lnSpc>
                      </a:pPr>
                      <a:r>
                        <a:rPr sz="1200" spc="-25" dirty="0">
                          <a:latin typeface="Arial"/>
                          <a:cs typeface="Arial"/>
                        </a:rPr>
                        <a:t>Sr.</a:t>
                      </a:r>
                      <a:r>
                        <a:rPr sz="1200" spc="-20" dirty="0">
                          <a:latin typeface="Arial"/>
                          <a:cs typeface="Arial"/>
                        </a:rPr>
                        <a:t> </a:t>
                      </a:r>
                      <a:r>
                        <a:rPr sz="1200" dirty="0">
                          <a:latin typeface="Arial"/>
                          <a:cs typeface="Arial"/>
                        </a:rPr>
                        <a:t>no.</a:t>
                      </a:r>
                      <a:endParaRPr sz="1200">
                        <a:latin typeface="Arial"/>
                        <a:cs typeface="Arial"/>
                      </a:endParaRPr>
                    </a:p>
                    <a:p>
                      <a:pPr marL="31750">
                        <a:lnSpc>
                          <a:spcPct val="100000"/>
                        </a:lnSpc>
                        <a:spcBef>
                          <a:spcPts val="1160"/>
                        </a:spcBef>
                      </a:pPr>
                      <a:r>
                        <a:rPr sz="1200" dirty="0">
                          <a:latin typeface="Arial"/>
                          <a:cs typeface="Arial"/>
                        </a:rPr>
                        <a:t>1.</a:t>
                      </a:r>
                      <a:endParaRPr sz="1200">
                        <a:latin typeface="Arial"/>
                        <a:cs typeface="Arial"/>
                      </a:endParaRPr>
                    </a:p>
                  </a:txBody>
                  <a:tcPr marL="0" marR="0" marT="0" marB="0"/>
                </a:tc>
                <a:tc>
                  <a:txBody>
                    <a:bodyPr/>
                    <a:lstStyle/>
                    <a:p>
                      <a:pPr marL="1150620">
                        <a:lnSpc>
                          <a:spcPts val="1325"/>
                        </a:lnSpc>
                      </a:pPr>
                      <a:r>
                        <a:rPr sz="1200" spc="-5" dirty="0">
                          <a:latin typeface="Arial"/>
                          <a:cs typeface="Arial"/>
                        </a:rPr>
                        <a:t>System</a:t>
                      </a:r>
                      <a:endParaRPr sz="1200">
                        <a:latin typeface="Arial"/>
                        <a:cs typeface="Arial"/>
                      </a:endParaRPr>
                    </a:p>
                    <a:p>
                      <a:pPr marL="236854">
                        <a:lnSpc>
                          <a:spcPct val="100000"/>
                        </a:lnSpc>
                        <a:spcBef>
                          <a:spcPts val="1160"/>
                        </a:spcBef>
                      </a:pPr>
                      <a:r>
                        <a:rPr sz="1200" dirty="0">
                          <a:latin typeface="Arial"/>
                          <a:cs typeface="Arial"/>
                        </a:rPr>
                        <a:t>Anatomy</a:t>
                      </a:r>
                      <a:endParaRPr sz="1200">
                        <a:latin typeface="Arial"/>
                        <a:cs typeface="Arial"/>
                      </a:endParaRPr>
                    </a:p>
                  </a:txBody>
                  <a:tcPr marL="0" marR="0" marT="0" marB="0"/>
                </a:tc>
                <a:tc>
                  <a:txBody>
                    <a:bodyPr/>
                    <a:lstStyle/>
                    <a:p>
                      <a:pPr marL="362585">
                        <a:lnSpc>
                          <a:spcPts val="1325"/>
                        </a:lnSpc>
                      </a:pPr>
                      <a:r>
                        <a:rPr sz="1200" dirty="0">
                          <a:latin typeface="Arial"/>
                          <a:cs typeface="Arial"/>
                        </a:rPr>
                        <a:t>Page</a:t>
                      </a:r>
                      <a:r>
                        <a:rPr sz="1200" spc="-60" dirty="0">
                          <a:latin typeface="Arial"/>
                          <a:cs typeface="Arial"/>
                        </a:rPr>
                        <a:t> </a:t>
                      </a:r>
                      <a:r>
                        <a:rPr sz="1200" dirty="0">
                          <a:latin typeface="Arial"/>
                          <a:cs typeface="Arial"/>
                        </a:rPr>
                        <a:t>No.</a:t>
                      </a:r>
                      <a:endParaRPr sz="1200">
                        <a:latin typeface="Arial"/>
                        <a:cs typeface="Arial"/>
                      </a:endParaRPr>
                    </a:p>
                    <a:p>
                      <a:pPr marR="210820" algn="ctr">
                        <a:lnSpc>
                          <a:spcPct val="100000"/>
                        </a:lnSpc>
                        <a:spcBef>
                          <a:spcPts val="1160"/>
                        </a:spcBef>
                      </a:pPr>
                      <a:r>
                        <a:rPr sz="1200" dirty="0">
                          <a:latin typeface="Arial"/>
                          <a:cs typeface="Arial"/>
                        </a:rPr>
                        <a:t>4</a:t>
                      </a:r>
                      <a:endParaRPr sz="1200">
                        <a:latin typeface="Arial"/>
                        <a:cs typeface="Arial"/>
                      </a:endParaRPr>
                    </a:p>
                  </a:txBody>
                  <a:tcPr marL="0" marR="0" marT="0" marB="0"/>
                </a:tc>
              </a:tr>
              <a:tr h="342900">
                <a:tc>
                  <a:txBody>
                    <a:bodyPr/>
                    <a:lstStyle/>
                    <a:p>
                      <a:pPr marL="31750">
                        <a:lnSpc>
                          <a:spcPct val="100000"/>
                        </a:lnSpc>
                        <a:spcBef>
                          <a:spcPts val="565"/>
                        </a:spcBef>
                      </a:pPr>
                      <a:r>
                        <a:rPr sz="1200" dirty="0">
                          <a:latin typeface="Arial"/>
                          <a:cs typeface="Arial"/>
                        </a:rPr>
                        <a:t>2.</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Chest</a:t>
                      </a:r>
                      <a:endParaRPr sz="1200">
                        <a:latin typeface="Arial"/>
                        <a:cs typeface="Arial"/>
                      </a:endParaRPr>
                    </a:p>
                  </a:txBody>
                  <a:tcPr marL="0" marR="0" marT="71755" marB="0"/>
                </a:tc>
                <a:tc>
                  <a:txBody>
                    <a:bodyPr/>
                    <a:lstStyle/>
                    <a:p>
                      <a:pPr marL="362585">
                        <a:lnSpc>
                          <a:spcPct val="100000"/>
                        </a:lnSpc>
                        <a:spcBef>
                          <a:spcPts val="565"/>
                        </a:spcBef>
                      </a:pPr>
                      <a:r>
                        <a:rPr sz="1200" dirty="0">
                          <a:latin typeface="Arial"/>
                          <a:cs typeface="Arial"/>
                        </a:rPr>
                        <a:t>7</a:t>
                      </a:r>
                      <a:endParaRPr sz="1200">
                        <a:latin typeface="Arial"/>
                        <a:cs typeface="Arial"/>
                      </a:endParaRPr>
                    </a:p>
                  </a:txBody>
                  <a:tcPr marL="0" marR="0" marT="71755" marB="0"/>
                </a:tc>
              </a:tr>
              <a:tr h="336550">
                <a:tc>
                  <a:txBody>
                    <a:bodyPr/>
                    <a:lstStyle/>
                    <a:p>
                      <a:pPr marL="31750">
                        <a:lnSpc>
                          <a:spcPct val="100000"/>
                        </a:lnSpc>
                        <a:spcBef>
                          <a:spcPts val="565"/>
                        </a:spcBef>
                      </a:pPr>
                      <a:r>
                        <a:rPr sz="1200" dirty="0">
                          <a:latin typeface="Arial"/>
                          <a:cs typeface="Arial"/>
                        </a:rPr>
                        <a:t>3.</a:t>
                      </a:r>
                      <a:endParaRPr sz="1200">
                        <a:latin typeface="Arial"/>
                        <a:cs typeface="Arial"/>
                      </a:endParaRPr>
                    </a:p>
                  </a:txBody>
                  <a:tcPr marL="0" marR="0" marT="71755" marB="0"/>
                </a:tc>
                <a:tc>
                  <a:txBody>
                    <a:bodyPr/>
                    <a:lstStyle/>
                    <a:p>
                      <a:pPr marL="236854">
                        <a:lnSpc>
                          <a:spcPct val="100000"/>
                        </a:lnSpc>
                        <a:spcBef>
                          <a:spcPts val="565"/>
                        </a:spcBef>
                      </a:pPr>
                      <a:r>
                        <a:rPr sz="1200" spc="-25" dirty="0">
                          <a:latin typeface="Arial"/>
                          <a:cs typeface="Arial"/>
                        </a:rPr>
                        <a:t>C.V.S</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16</a:t>
                      </a:r>
                      <a:endParaRPr sz="1200">
                        <a:latin typeface="Arial"/>
                        <a:cs typeface="Arial"/>
                      </a:endParaRPr>
                    </a:p>
                  </a:txBody>
                  <a:tcPr marL="0" marR="0" marT="71755" marB="0"/>
                </a:tc>
              </a:tr>
              <a:tr h="336550">
                <a:tc>
                  <a:txBody>
                    <a:bodyPr/>
                    <a:lstStyle/>
                    <a:p>
                      <a:pPr marL="31750">
                        <a:lnSpc>
                          <a:spcPct val="100000"/>
                        </a:lnSpc>
                        <a:spcBef>
                          <a:spcPts val="515"/>
                        </a:spcBef>
                      </a:pPr>
                      <a:r>
                        <a:rPr sz="1200" dirty="0">
                          <a:latin typeface="Arial"/>
                          <a:cs typeface="Arial"/>
                        </a:rPr>
                        <a:t>4.</a:t>
                      </a:r>
                      <a:endParaRPr sz="1200">
                        <a:latin typeface="Arial"/>
                        <a:cs typeface="Arial"/>
                      </a:endParaRPr>
                    </a:p>
                  </a:txBody>
                  <a:tcPr marL="0" marR="0" marT="65405" marB="0"/>
                </a:tc>
                <a:tc>
                  <a:txBody>
                    <a:bodyPr/>
                    <a:lstStyle/>
                    <a:p>
                      <a:pPr marL="236854">
                        <a:lnSpc>
                          <a:spcPct val="100000"/>
                        </a:lnSpc>
                        <a:spcBef>
                          <a:spcPts val="515"/>
                        </a:spcBef>
                      </a:pPr>
                      <a:r>
                        <a:rPr sz="1200" dirty="0">
                          <a:latin typeface="Arial"/>
                          <a:cs typeface="Arial"/>
                        </a:rPr>
                        <a:t>Abdomen</a:t>
                      </a:r>
                      <a:endParaRPr sz="1200">
                        <a:latin typeface="Arial"/>
                        <a:cs typeface="Arial"/>
                      </a:endParaRPr>
                    </a:p>
                  </a:txBody>
                  <a:tcPr marL="0" marR="0" marT="65405" marB="0"/>
                </a:tc>
                <a:tc>
                  <a:txBody>
                    <a:bodyPr/>
                    <a:lstStyle/>
                    <a:p>
                      <a:pPr marL="363220">
                        <a:lnSpc>
                          <a:spcPct val="100000"/>
                        </a:lnSpc>
                        <a:spcBef>
                          <a:spcPts val="515"/>
                        </a:spcBef>
                      </a:pPr>
                      <a:r>
                        <a:rPr sz="1200" dirty="0">
                          <a:latin typeface="Arial"/>
                          <a:cs typeface="Arial"/>
                        </a:rPr>
                        <a:t>24</a:t>
                      </a:r>
                      <a:endParaRPr sz="1200">
                        <a:latin typeface="Arial"/>
                        <a:cs typeface="Arial"/>
                      </a:endParaRPr>
                    </a:p>
                  </a:txBody>
                  <a:tcPr marL="0" marR="0" marT="65405" marB="0"/>
                </a:tc>
              </a:tr>
              <a:tr h="342900">
                <a:tc>
                  <a:txBody>
                    <a:bodyPr/>
                    <a:lstStyle/>
                    <a:p>
                      <a:pPr marL="31750">
                        <a:lnSpc>
                          <a:spcPct val="100000"/>
                        </a:lnSpc>
                        <a:spcBef>
                          <a:spcPts val="565"/>
                        </a:spcBef>
                      </a:pPr>
                      <a:r>
                        <a:rPr sz="1200" spc="-5" dirty="0">
                          <a:latin typeface="Arial"/>
                          <a:cs typeface="Arial"/>
                        </a:rPr>
                        <a:t>5.</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G.I.T</a:t>
                      </a:r>
                      <a:endParaRPr sz="1200">
                        <a:latin typeface="Arial"/>
                        <a:cs typeface="Arial"/>
                      </a:endParaRPr>
                    </a:p>
                  </a:txBody>
                  <a:tcPr marL="0" marR="0" marT="71755" marB="0"/>
                </a:tc>
                <a:tc>
                  <a:txBody>
                    <a:bodyPr/>
                    <a:lstStyle/>
                    <a:p>
                      <a:pPr marL="363220">
                        <a:lnSpc>
                          <a:spcPct val="100000"/>
                        </a:lnSpc>
                        <a:spcBef>
                          <a:spcPts val="565"/>
                        </a:spcBef>
                      </a:pPr>
                      <a:r>
                        <a:rPr sz="1200" spc="-5" dirty="0">
                          <a:latin typeface="Arial"/>
                          <a:cs typeface="Arial"/>
                        </a:rPr>
                        <a:t>27</a:t>
                      </a:r>
                      <a:endParaRPr sz="1200">
                        <a:latin typeface="Arial"/>
                        <a:cs typeface="Arial"/>
                      </a:endParaRPr>
                    </a:p>
                  </a:txBody>
                  <a:tcPr marL="0" marR="0" marT="71755" marB="0"/>
                </a:tc>
              </a:tr>
              <a:tr h="342900">
                <a:tc>
                  <a:txBody>
                    <a:bodyPr/>
                    <a:lstStyle/>
                    <a:p>
                      <a:pPr marL="31750">
                        <a:lnSpc>
                          <a:spcPct val="100000"/>
                        </a:lnSpc>
                        <a:spcBef>
                          <a:spcPts val="565"/>
                        </a:spcBef>
                      </a:pPr>
                      <a:r>
                        <a:rPr sz="1200" dirty="0">
                          <a:latin typeface="Arial"/>
                          <a:cs typeface="Arial"/>
                        </a:rPr>
                        <a:t>6.</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Hepatobiliary</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33</a:t>
                      </a:r>
                      <a:endParaRPr sz="1200">
                        <a:latin typeface="Arial"/>
                        <a:cs typeface="Arial"/>
                      </a:endParaRPr>
                    </a:p>
                  </a:txBody>
                  <a:tcPr marL="0" marR="0" marT="71755" marB="0"/>
                </a:tc>
              </a:tr>
              <a:tr h="336550">
                <a:tc>
                  <a:txBody>
                    <a:bodyPr/>
                    <a:lstStyle/>
                    <a:p>
                      <a:pPr marL="31750">
                        <a:lnSpc>
                          <a:spcPct val="100000"/>
                        </a:lnSpc>
                        <a:spcBef>
                          <a:spcPts val="565"/>
                        </a:spcBef>
                      </a:pPr>
                      <a:r>
                        <a:rPr sz="1200" dirty="0">
                          <a:latin typeface="Arial"/>
                          <a:cs typeface="Arial"/>
                        </a:rPr>
                        <a:t>7.</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Pancreas</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38</a:t>
                      </a:r>
                      <a:endParaRPr sz="1200">
                        <a:latin typeface="Arial"/>
                        <a:cs typeface="Arial"/>
                      </a:endParaRPr>
                    </a:p>
                  </a:txBody>
                  <a:tcPr marL="0" marR="0" marT="71755" marB="0"/>
                </a:tc>
              </a:tr>
              <a:tr h="336550">
                <a:tc>
                  <a:txBody>
                    <a:bodyPr/>
                    <a:lstStyle/>
                    <a:p>
                      <a:pPr marL="31750">
                        <a:lnSpc>
                          <a:spcPct val="100000"/>
                        </a:lnSpc>
                        <a:spcBef>
                          <a:spcPts val="515"/>
                        </a:spcBef>
                      </a:pPr>
                      <a:r>
                        <a:rPr sz="1200" dirty="0">
                          <a:latin typeface="Arial"/>
                          <a:cs typeface="Arial"/>
                        </a:rPr>
                        <a:t>8.</a:t>
                      </a:r>
                      <a:endParaRPr sz="1200">
                        <a:latin typeface="Arial"/>
                        <a:cs typeface="Arial"/>
                      </a:endParaRPr>
                    </a:p>
                  </a:txBody>
                  <a:tcPr marL="0" marR="0" marT="65405" marB="0"/>
                </a:tc>
                <a:tc>
                  <a:txBody>
                    <a:bodyPr/>
                    <a:lstStyle/>
                    <a:p>
                      <a:pPr marL="236854">
                        <a:lnSpc>
                          <a:spcPct val="100000"/>
                        </a:lnSpc>
                        <a:spcBef>
                          <a:spcPts val="515"/>
                        </a:spcBef>
                      </a:pPr>
                      <a:r>
                        <a:rPr sz="1200" dirty="0">
                          <a:latin typeface="Arial"/>
                          <a:cs typeface="Arial"/>
                        </a:rPr>
                        <a:t>Genito - Urinary</a:t>
                      </a:r>
                      <a:r>
                        <a:rPr sz="1200" spc="-15" dirty="0">
                          <a:latin typeface="Arial"/>
                          <a:cs typeface="Arial"/>
                        </a:rPr>
                        <a:t> </a:t>
                      </a:r>
                      <a:r>
                        <a:rPr sz="1200" spc="-5" dirty="0">
                          <a:latin typeface="Arial"/>
                          <a:cs typeface="Arial"/>
                        </a:rPr>
                        <a:t>system</a:t>
                      </a:r>
                      <a:endParaRPr sz="1200">
                        <a:latin typeface="Arial"/>
                        <a:cs typeface="Arial"/>
                      </a:endParaRPr>
                    </a:p>
                  </a:txBody>
                  <a:tcPr marL="0" marR="0" marT="65405" marB="0"/>
                </a:tc>
                <a:tc>
                  <a:txBody>
                    <a:bodyPr/>
                    <a:lstStyle/>
                    <a:p>
                      <a:pPr marL="363220">
                        <a:lnSpc>
                          <a:spcPct val="100000"/>
                        </a:lnSpc>
                        <a:spcBef>
                          <a:spcPts val="515"/>
                        </a:spcBef>
                      </a:pPr>
                      <a:r>
                        <a:rPr sz="1200" dirty="0">
                          <a:latin typeface="Arial"/>
                          <a:cs typeface="Arial"/>
                        </a:rPr>
                        <a:t>41</a:t>
                      </a:r>
                      <a:endParaRPr sz="1200">
                        <a:latin typeface="Arial"/>
                        <a:cs typeface="Arial"/>
                      </a:endParaRPr>
                    </a:p>
                  </a:txBody>
                  <a:tcPr marL="0" marR="0" marT="65405" marB="0"/>
                </a:tc>
              </a:tr>
              <a:tr h="342900">
                <a:tc>
                  <a:txBody>
                    <a:bodyPr/>
                    <a:lstStyle/>
                    <a:p>
                      <a:pPr marL="31750">
                        <a:lnSpc>
                          <a:spcPct val="100000"/>
                        </a:lnSpc>
                        <a:spcBef>
                          <a:spcPts val="565"/>
                        </a:spcBef>
                      </a:pPr>
                      <a:r>
                        <a:rPr sz="1200" dirty="0">
                          <a:latin typeface="Arial"/>
                          <a:cs typeface="Arial"/>
                        </a:rPr>
                        <a:t>9.</a:t>
                      </a:r>
                      <a:endParaRPr sz="1200">
                        <a:latin typeface="Arial"/>
                        <a:cs typeface="Arial"/>
                      </a:endParaRPr>
                    </a:p>
                  </a:txBody>
                  <a:tcPr marL="0" marR="0" marT="71755" marB="0"/>
                </a:tc>
                <a:tc>
                  <a:txBody>
                    <a:bodyPr/>
                    <a:lstStyle/>
                    <a:p>
                      <a:pPr marL="236854">
                        <a:lnSpc>
                          <a:spcPct val="100000"/>
                        </a:lnSpc>
                        <a:spcBef>
                          <a:spcPts val="565"/>
                        </a:spcBef>
                      </a:pPr>
                      <a:r>
                        <a:rPr sz="1200" spc="-5" dirty="0">
                          <a:latin typeface="Arial"/>
                          <a:cs typeface="Arial"/>
                        </a:rPr>
                        <a:t>Obstetrics </a:t>
                      </a:r>
                      <a:r>
                        <a:rPr sz="1200" dirty="0">
                          <a:latin typeface="Arial"/>
                          <a:cs typeface="Arial"/>
                        </a:rPr>
                        <a:t>&amp; Gynecology</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45</a:t>
                      </a:r>
                      <a:endParaRPr sz="1200">
                        <a:latin typeface="Arial"/>
                        <a:cs typeface="Arial"/>
                      </a:endParaRPr>
                    </a:p>
                  </a:txBody>
                  <a:tcPr marL="0" marR="0" marT="71755" marB="0"/>
                </a:tc>
              </a:tr>
              <a:tr h="342900">
                <a:tc>
                  <a:txBody>
                    <a:bodyPr/>
                    <a:lstStyle/>
                    <a:p>
                      <a:pPr marL="31750">
                        <a:lnSpc>
                          <a:spcPct val="100000"/>
                        </a:lnSpc>
                        <a:spcBef>
                          <a:spcPts val="565"/>
                        </a:spcBef>
                      </a:pPr>
                      <a:r>
                        <a:rPr sz="1200" dirty="0">
                          <a:latin typeface="Arial"/>
                          <a:cs typeface="Arial"/>
                        </a:rPr>
                        <a:t>10.</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Breast</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54</a:t>
                      </a:r>
                      <a:endParaRPr sz="1200">
                        <a:latin typeface="Arial"/>
                        <a:cs typeface="Arial"/>
                      </a:endParaRPr>
                    </a:p>
                  </a:txBody>
                  <a:tcPr marL="0" marR="0" marT="71755" marB="0"/>
                </a:tc>
              </a:tr>
              <a:tr h="336550">
                <a:tc>
                  <a:txBody>
                    <a:bodyPr/>
                    <a:lstStyle/>
                    <a:p>
                      <a:pPr marL="31750">
                        <a:lnSpc>
                          <a:spcPct val="100000"/>
                        </a:lnSpc>
                        <a:spcBef>
                          <a:spcPts val="565"/>
                        </a:spcBef>
                      </a:pPr>
                      <a:r>
                        <a:rPr sz="1200" spc="-30" dirty="0">
                          <a:latin typeface="Arial"/>
                          <a:cs typeface="Arial"/>
                        </a:rPr>
                        <a:t>11.</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Musculoskeletal</a:t>
                      </a:r>
                      <a:endParaRPr sz="1200">
                        <a:latin typeface="Arial"/>
                        <a:cs typeface="Arial"/>
                      </a:endParaRPr>
                    </a:p>
                  </a:txBody>
                  <a:tcPr marL="0" marR="0" marT="71755" marB="0"/>
                </a:tc>
                <a:tc>
                  <a:txBody>
                    <a:bodyPr/>
                    <a:lstStyle/>
                    <a:p>
                      <a:pPr marL="362585">
                        <a:lnSpc>
                          <a:spcPct val="100000"/>
                        </a:lnSpc>
                        <a:spcBef>
                          <a:spcPts val="565"/>
                        </a:spcBef>
                      </a:pPr>
                      <a:r>
                        <a:rPr sz="1200" spc="-5" dirty="0">
                          <a:latin typeface="Arial"/>
                          <a:cs typeface="Arial"/>
                        </a:rPr>
                        <a:t>56</a:t>
                      </a:r>
                      <a:endParaRPr sz="1200">
                        <a:latin typeface="Arial"/>
                        <a:cs typeface="Arial"/>
                      </a:endParaRPr>
                    </a:p>
                  </a:txBody>
                  <a:tcPr marL="0" marR="0" marT="71755" marB="0"/>
                </a:tc>
              </a:tr>
              <a:tr h="336550">
                <a:tc>
                  <a:txBody>
                    <a:bodyPr/>
                    <a:lstStyle/>
                    <a:p>
                      <a:pPr marL="31750">
                        <a:lnSpc>
                          <a:spcPct val="100000"/>
                        </a:lnSpc>
                        <a:spcBef>
                          <a:spcPts val="515"/>
                        </a:spcBef>
                      </a:pPr>
                      <a:r>
                        <a:rPr sz="1200" dirty="0">
                          <a:latin typeface="Arial"/>
                          <a:cs typeface="Arial"/>
                        </a:rPr>
                        <a:t>12.</a:t>
                      </a:r>
                      <a:endParaRPr sz="1200">
                        <a:latin typeface="Arial"/>
                        <a:cs typeface="Arial"/>
                      </a:endParaRPr>
                    </a:p>
                  </a:txBody>
                  <a:tcPr marL="0" marR="0" marT="65405" marB="0"/>
                </a:tc>
                <a:tc>
                  <a:txBody>
                    <a:bodyPr/>
                    <a:lstStyle/>
                    <a:p>
                      <a:pPr marL="236854">
                        <a:lnSpc>
                          <a:spcPct val="100000"/>
                        </a:lnSpc>
                        <a:spcBef>
                          <a:spcPts val="515"/>
                        </a:spcBef>
                      </a:pPr>
                      <a:r>
                        <a:rPr sz="1200" dirty="0">
                          <a:latin typeface="Arial"/>
                          <a:cs typeface="Arial"/>
                        </a:rPr>
                        <a:t>Skull &amp;</a:t>
                      </a:r>
                      <a:r>
                        <a:rPr sz="1200" spc="-5" dirty="0">
                          <a:latin typeface="Arial"/>
                          <a:cs typeface="Arial"/>
                        </a:rPr>
                        <a:t> </a:t>
                      </a:r>
                      <a:r>
                        <a:rPr sz="1200" dirty="0">
                          <a:latin typeface="Arial"/>
                          <a:cs typeface="Arial"/>
                        </a:rPr>
                        <a:t>Orbit</a:t>
                      </a:r>
                      <a:endParaRPr sz="1200">
                        <a:latin typeface="Arial"/>
                        <a:cs typeface="Arial"/>
                      </a:endParaRPr>
                    </a:p>
                  </a:txBody>
                  <a:tcPr marL="0" marR="0" marT="65405" marB="0"/>
                </a:tc>
                <a:tc>
                  <a:txBody>
                    <a:bodyPr/>
                    <a:lstStyle/>
                    <a:p>
                      <a:pPr marL="362585">
                        <a:lnSpc>
                          <a:spcPct val="100000"/>
                        </a:lnSpc>
                        <a:spcBef>
                          <a:spcPts val="515"/>
                        </a:spcBef>
                      </a:pPr>
                      <a:r>
                        <a:rPr sz="1200" spc="-5" dirty="0">
                          <a:latin typeface="Arial"/>
                          <a:cs typeface="Arial"/>
                        </a:rPr>
                        <a:t>65</a:t>
                      </a:r>
                      <a:endParaRPr sz="1200">
                        <a:latin typeface="Arial"/>
                        <a:cs typeface="Arial"/>
                      </a:endParaRPr>
                    </a:p>
                  </a:txBody>
                  <a:tcPr marL="0" marR="0" marT="65405" marB="0"/>
                </a:tc>
              </a:tr>
              <a:tr h="342900">
                <a:tc>
                  <a:txBody>
                    <a:bodyPr/>
                    <a:lstStyle/>
                    <a:p>
                      <a:pPr marL="31750">
                        <a:lnSpc>
                          <a:spcPct val="100000"/>
                        </a:lnSpc>
                        <a:spcBef>
                          <a:spcPts val="565"/>
                        </a:spcBef>
                      </a:pPr>
                      <a:r>
                        <a:rPr sz="1200" dirty="0">
                          <a:latin typeface="Arial"/>
                          <a:cs typeface="Arial"/>
                        </a:rPr>
                        <a:t>13.</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Neuroradiology</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67</a:t>
                      </a:r>
                      <a:endParaRPr sz="1200">
                        <a:latin typeface="Arial"/>
                        <a:cs typeface="Arial"/>
                      </a:endParaRPr>
                    </a:p>
                  </a:txBody>
                  <a:tcPr marL="0" marR="0" marT="71755" marB="0"/>
                </a:tc>
              </a:tr>
              <a:tr h="336550">
                <a:tc>
                  <a:txBody>
                    <a:bodyPr/>
                    <a:lstStyle/>
                    <a:p>
                      <a:pPr marL="31750">
                        <a:lnSpc>
                          <a:spcPct val="100000"/>
                        </a:lnSpc>
                        <a:spcBef>
                          <a:spcPts val="565"/>
                        </a:spcBef>
                      </a:pPr>
                      <a:r>
                        <a:rPr sz="1200" dirty="0">
                          <a:latin typeface="Arial"/>
                          <a:cs typeface="Arial"/>
                        </a:rPr>
                        <a:t>13.</a:t>
                      </a:r>
                      <a:endParaRPr sz="1200">
                        <a:latin typeface="Arial"/>
                        <a:cs typeface="Arial"/>
                      </a:endParaRPr>
                    </a:p>
                  </a:txBody>
                  <a:tcPr marL="0" marR="0" marT="71755" marB="0"/>
                </a:tc>
                <a:tc>
                  <a:txBody>
                    <a:bodyPr/>
                    <a:lstStyle/>
                    <a:p>
                      <a:pPr marL="236854">
                        <a:lnSpc>
                          <a:spcPct val="100000"/>
                        </a:lnSpc>
                        <a:spcBef>
                          <a:spcPts val="565"/>
                        </a:spcBef>
                      </a:pPr>
                      <a:r>
                        <a:rPr sz="1200" spc="-25" dirty="0">
                          <a:latin typeface="Arial"/>
                          <a:cs typeface="Arial"/>
                        </a:rPr>
                        <a:t>E.N.T.</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75</a:t>
                      </a:r>
                      <a:endParaRPr sz="1200">
                        <a:latin typeface="Arial"/>
                        <a:cs typeface="Arial"/>
                      </a:endParaRPr>
                    </a:p>
                  </a:txBody>
                  <a:tcPr marL="0" marR="0" marT="71755" marB="0"/>
                </a:tc>
              </a:tr>
              <a:tr h="336550">
                <a:tc>
                  <a:txBody>
                    <a:bodyPr/>
                    <a:lstStyle/>
                    <a:p>
                      <a:pPr marL="31750">
                        <a:lnSpc>
                          <a:spcPct val="100000"/>
                        </a:lnSpc>
                        <a:spcBef>
                          <a:spcPts val="515"/>
                        </a:spcBef>
                      </a:pPr>
                      <a:r>
                        <a:rPr sz="1200" dirty="0">
                          <a:latin typeface="Arial"/>
                          <a:cs typeface="Arial"/>
                        </a:rPr>
                        <a:t>14.</a:t>
                      </a:r>
                      <a:endParaRPr sz="1200">
                        <a:latin typeface="Arial"/>
                        <a:cs typeface="Arial"/>
                      </a:endParaRPr>
                    </a:p>
                  </a:txBody>
                  <a:tcPr marL="0" marR="0" marT="65405" marB="0"/>
                </a:tc>
                <a:tc>
                  <a:txBody>
                    <a:bodyPr/>
                    <a:lstStyle/>
                    <a:p>
                      <a:pPr marL="236854">
                        <a:lnSpc>
                          <a:spcPct val="100000"/>
                        </a:lnSpc>
                        <a:spcBef>
                          <a:spcPts val="515"/>
                        </a:spcBef>
                      </a:pPr>
                      <a:r>
                        <a:rPr sz="1200" dirty="0">
                          <a:latin typeface="Arial"/>
                          <a:cs typeface="Arial"/>
                        </a:rPr>
                        <a:t>Adrenal</a:t>
                      </a:r>
                      <a:endParaRPr sz="1200">
                        <a:latin typeface="Arial"/>
                        <a:cs typeface="Arial"/>
                      </a:endParaRPr>
                    </a:p>
                  </a:txBody>
                  <a:tcPr marL="0" marR="0" marT="65405" marB="0"/>
                </a:tc>
                <a:tc>
                  <a:txBody>
                    <a:bodyPr/>
                    <a:lstStyle/>
                    <a:p>
                      <a:pPr marL="363220">
                        <a:lnSpc>
                          <a:spcPct val="100000"/>
                        </a:lnSpc>
                        <a:spcBef>
                          <a:spcPts val="515"/>
                        </a:spcBef>
                      </a:pPr>
                      <a:r>
                        <a:rPr sz="1200" dirty="0">
                          <a:latin typeface="Arial"/>
                          <a:cs typeface="Arial"/>
                        </a:rPr>
                        <a:t>77</a:t>
                      </a:r>
                      <a:endParaRPr sz="1200">
                        <a:latin typeface="Arial"/>
                        <a:cs typeface="Arial"/>
                      </a:endParaRPr>
                    </a:p>
                  </a:txBody>
                  <a:tcPr marL="0" marR="0" marT="65405" marB="0"/>
                </a:tc>
              </a:tr>
              <a:tr h="342900">
                <a:tc>
                  <a:txBody>
                    <a:bodyPr/>
                    <a:lstStyle/>
                    <a:p>
                      <a:pPr marL="31750">
                        <a:lnSpc>
                          <a:spcPct val="100000"/>
                        </a:lnSpc>
                        <a:spcBef>
                          <a:spcPts val="565"/>
                        </a:spcBef>
                      </a:pPr>
                      <a:r>
                        <a:rPr sz="1200" dirty="0">
                          <a:latin typeface="Arial"/>
                          <a:cs typeface="Arial"/>
                        </a:rPr>
                        <a:t>15.</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Thyroid</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79</a:t>
                      </a:r>
                      <a:endParaRPr sz="1200">
                        <a:latin typeface="Arial"/>
                        <a:cs typeface="Arial"/>
                      </a:endParaRPr>
                    </a:p>
                  </a:txBody>
                  <a:tcPr marL="0" marR="0" marT="71755" marB="0"/>
                </a:tc>
              </a:tr>
              <a:tr h="342900">
                <a:tc>
                  <a:txBody>
                    <a:bodyPr/>
                    <a:lstStyle/>
                    <a:p>
                      <a:pPr marL="31750">
                        <a:lnSpc>
                          <a:spcPct val="100000"/>
                        </a:lnSpc>
                        <a:spcBef>
                          <a:spcPts val="565"/>
                        </a:spcBef>
                      </a:pPr>
                      <a:r>
                        <a:rPr sz="1200" dirty="0">
                          <a:latin typeface="Arial"/>
                          <a:cs typeface="Arial"/>
                        </a:rPr>
                        <a:t>16.</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Physics</a:t>
                      </a:r>
                      <a:endParaRPr sz="1200">
                        <a:latin typeface="Arial"/>
                        <a:cs typeface="Arial"/>
                      </a:endParaRPr>
                    </a:p>
                  </a:txBody>
                  <a:tcPr marL="0" marR="0" marT="71755" marB="0"/>
                </a:tc>
                <a:tc>
                  <a:txBody>
                    <a:bodyPr/>
                    <a:lstStyle/>
                    <a:p>
                      <a:pPr marL="362585">
                        <a:lnSpc>
                          <a:spcPct val="100000"/>
                        </a:lnSpc>
                        <a:spcBef>
                          <a:spcPts val="565"/>
                        </a:spcBef>
                      </a:pPr>
                      <a:r>
                        <a:rPr sz="1200" spc="-5" dirty="0">
                          <a:latin typeface="Arial"/>
                          <a:cs typeface="Arial"/>
                        </a:rPr>
                        <a:t>80</a:t>
                      </a:r>
                      <a:endParaRPr sz="1200">
                        <a:latin typeface="Arial"/>
                        <a:cs typeface="Arial"/>
                      </a:endParaRPr>
                    </a:p>
                  </a:txBody>
                  <a:tcPr marL="0" marR="0" marT="71755" marB="0"/>
                </a:tc>
              </a:tr>
              <a:tr h="336550">
                <a:tc>
                  <a:txBody>
                    <a:bodyPr/>
                    <a:lstStyle/>
                    <a:p>
                      <a:pPr marL="31750">
                        <a:lnSpc>
                          <a:spcPct val="100000"/>
                        </a:lnSpc>
                        <a:spcBef>
                          <a:spcPts val="565"/>
                        </a:spcBef>
                      </a:pPr>
                      <a:r>
                        <a:rPr sz="1200" dirty="0">
                          <a:latin typeface="Arial"/>
                          <a:cs typeface="Arial"/>
                        </a:rPr>
                        <a:t>17.</a:t>
                      </a:r>
                      <a:endParaRPr sz="1200">
                        <a:latin typeface="Arial"/>
                        <a:cs typeface="Arial"/>
                      </a:endParaRPr>
                    </a:p>
                  </a:txBody>
                  <a:tcPr marL="0" marR="0" marT="71755" marB="0"/>
                </a:tc>
                <a:tc>
                  <a:txBody>
                    <a:bodyPr/>
                    <a:lstStyle/>
                    <a:p>
                      <a:pPr marL="236854">
                        <a:lnSpc>
                          <a:spcPct val="100000"/>
                        </a:lnSpc>
                        <a:spcBef>
                          <a:spcPts val="565"/>
                        </a:spcBef>
                      </a:pPr>
                      <a:r>
                        <a:rPr sz="1200" spc="-5" dirty="0">
                          <a:latin typeface="Arial"/>
                          <a:cs typeface="Arial"/>
                        </a:rPr>
                        <a:t>Biostatistics</a:t>
                      </a:r>
                      <a:endParaRPr sz="1200">
                        <a:latin typeface="Arial"/>
                        <a:cs typeface="Arial"/>
                      </a:endParaRPr>
                    </a:p>
                  </a:txBody>
                  <a:tcPr marL="0" marR="0" marT="71755" marB="0"/>
                </a:tc>
                <a:tc>
                  <a:txBody>
                    <a:bodyPr/>
                    <a:lstStyle/>
                    <a:p>
                      <a:pPr marL="362585">
                        <a:lnSpc>
                          <a:spcPct val="100000"/>
                        </a:lnSpc>
                        <a:spcBef>
                          <a:spcPts val="565"/>
                        </a:spcBef>
                      </a:pPr>
                      <a:r>
                        <a:rPr sz="1200" spc="-5" dirty="0">
                          <a:latin typeface="Arial"/>
                          <a:cs typeface="Arial"/>
                        </a:rPr>
                        <a:t>94</a:t>
                      </a:r>
                      <a:endParaRPr sz="1200">
                        <a:latin typeface="Arial"/>
                        <a:cs typeface="Arial"/>
                      </a:endParaRPr>
                    </a:p>
                  </a:txBody>
                  <a:tcPr marL="0" marR="0" marT="71755" marB="0"/>
                </a:tc>
              </a:tr>
              <a:tr h="336550">
                <a:tc>
                  <a:txBody>
                    <a:bodyPr/>
                    <a:lstStyle/>
                    <a:p>
                      <a:pPr marL="31750">
                        <a:lnSpc>
                          <a:spcPct val="100000"/>
                        </a:lnSpc>
                        <a:spcBef>
                          <a:spcPts val="515"/>
                        </a:spcBef>
                      </a:pPr>
                      <a:r>
                        <a:rPr sz="1200" dirty="0">
                          <a:latin typeface="Arial"/>
                          <a:cs typeface="Arial"/>
                        </a:rPr>
                        <a:t>18.</a:t>
                      </a:r>
                      <a:endParaRPr sz="1200">
                        <a:latin typeface="Arial"/>
                        <a:cs typeface="Arial"/>
                      </a:endParaRPr>
                    </a:p>
                  </a:txBody>
                  <a:tcPr marL="0" marR="0" marT="65405" marB="0"/>
                </a:tc>
                <a:tc>
                  <a:txBody>
                    <a:bodyPr/>
                    <a:lstStyle/>
                    <a:p>
                      <a:pPr marL="236854">
                        <a:lnSpc>
                          <a:spcPct val="100000"/>
                        </a:lnSpc>
                        <a:spcBef>
                          <a:spcPts val="515"/>
                        </a:spcBef>
                      </a:pPr>
                      <a:r>
                        <a:rPr sz="1200" dirty="0">
                          <a:latin typeface="Arial"/>
                          <a:cs typeface="Arial"/>
                        </a:rPr>
                        <a:t>Contrast</a:t>
                      </a:r>
                      <a:r>
                        <a:rPr sz="1200" spc="-10" dirty="0">
                          <a:latin typeface="Arial"/>
                          <a:cs typeface="Arial"/>
                        </a:rPr>
                        <a:t> </a:t>
                      </a:r>
                      <a:r>
                        <a:rPr sz="1200" dirty="0">
                          <a:latin typeface="Arial"/>
                          <a:cs typeface="Arial"/>
                        </a:rPr>
                        <a:t>Media</a:t>
                      </a:r>
                      <a:endParaRPr sz="1200">
                        <a:latin typeface="Arial"/>
                        <a:cs typeface="Arial"/>
                      </a:endParaRPr>
                    </a:p>
                  </a:txBody>
                  <a:tcPr marL="0" marR="0" marT="65405" marB="0"/>
                </a:tc>
                <a:tc>
                  <a:txBody>
                    <a:bodyPr/>
                    <a:lstStyle/>
                    <a:p>
                      <a:pPr marL="363220">
                        <a:lnSpc>
                          <a:spcPct val="100000"/>
                        </a:lnSpc>
                        <a:spcBef>
                          <a:spcPts val="515"/>
                        </a:spcBef>
                      </a:pPr>
                      <a:r>
                        <a:rPr sz="1200" dirty="0">
                          <a:latin typeface="Arial"/>
                          <a:cs typeface="Arial"/>
                        </a:rPr>
                        <a:t>95</a:t>
                      </a:r>
                      <a:endParaRPr sz="1200">
                        <a:latin typeface="Arial"/>
                        <a:cs typeface="Arial"/>
                      </a:endParaRPr>
                    </a:p>
                  </a:txBody>
                  <a:tcPr marL="0" marR="0" marT="65405" marB="0"/>
                </a:tc>
              </a:tr>
              <a:tr h="342900">
                <a:tc>
                  <a:txBody>
                    <a:bodyPr/>
                    <a:lstStyle/>
                    <a:p>
                      <a:pPr marL="31750">
                        <a:lnSpc>
                          <a:spcPct val="100000"/>
                        </a:lnSpc>
                        <a:spcBef>
                          <a:spcPts val="565"/>
                        </a:spcBef>
                      </a:pPr>
                      <a:r>
                        <a:rPr sz="1200" dirty="0">
                          <a:latin typeface="Arial"/>
                          <a:cs typeface="Arial"/>
                        </a:rPr>
                        <a:t>19.</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Nuclear</a:t>
                      </a:r>
                      <a:r>
                        <a:rPr sz="1200" spc="-10" dirty="0">
                          <a:latin typeface="Arial"/>
                          <a:cs typeface="Arial"/>
                        </a:rPr>
                        <a:t> </a:t>
                      </a:r>
                      <a:r>
                        <a:rPr sz="1200" dirty="0">
                          <a:latin typeface="Arial"/>
                          <a:cs typeface="Arial"/>
                        </a:rPr>
                        <a:t>Medicine</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97</a:t>
                      </a:r>
                      <a:endParaRPr sz="1200">
                        <a:latin typeface="Arial"/>
                        <a:cs typeface="Arial"/>
                      </a:endParaRPr>
                    </a:p>
                  </a:txBody>
                  <a:tcPr marL="0" marR="0" marT="71755" marB="0"/>
                </a:tc>
              </a:tr>
              <a:tr h="336550">
                <a:tc>
                  <a:txBody>
                    <a:bodyPr/>
                    <a:lstStyle/>
                    <a:p>
                      <a:pPr marL="31750">
                        <a:lnSpc>
                          <a:spcPct val="100000"/>
                        </a:lnSpc>
                        <a:spcBef>
                          <a:spcPts val="565"/>
                        </a:spcBef>
                      </a:pPr>
                      <a:r>
                        <a:rPr sz="1200" dirty="0">
                          <a:latin typeface="Arial"/>
                          <a:cs typeface="Arial"/>
                        </a:rPr>
                        <a:t>20.</a:t>
                      </a:r>
                      <a:endParaRPr sz="1200">
                        <a:latin typeface="Arial"/>
                        <a:cs typeface="Arial"/>
                      </a:endParaRPr>
                    </a:p>
                  </a:txBody>
                  <a:tcPr marL="0" marR="0" marT="71755" marB="0"/>
                </a:tc>
                <a:tc>
                  <a:txBody>
                    <a:bodyPr/>
                    <a:lstStyle/>
                    <a:p>
                      <a:pPr marL="236854">
                        <a:lnSpc>
                          <a:spcPct val="100000"/>
                        </a:lnSpc>
                        <a:spcBef>
                          <a:spcPts val="565"/>
                        </a:spcBef>
                      </a:pPr>
                      <a:r>
                        <a:rPr sz="1200" dirty="0">
                          <a:latin typeface="Arial"/>
                          <a:cs typeface="Arial"/>
                        </a:rPr>
                        <a:t>Radiographic</a:t>
                      </a:r>
                      <a:r>
                        <a:rPr sz="1200" spc="-5" dirty="0">
                          <a:latin typeface="Arial"/>
                          <a:cs typeface="Arial"/>
                        </a:rPr>
                        <a:t> </a:t>
                      </a:r>
                      <a:r>
                        <a:rPr sz="1200" dirty="0">
                          <a:latin typeface="Arial"/>
                          <a:cs typeface="Arial"/>
                        </a:rPr>
                        <a:t>positioning</a:t>
                      </a:r>
                      <a:endParaRPr sz="1200">
                        <a:latin typeface="Arial"/>
                        <a:cs typeface="Arial"/>
                      </a:endParaRPr>
                    </a:p>
                  </a:txBody>
                  <a:tcPr marL="0" marR="0" marT="71755" marB="0"/>
                </a:tc>
                <a:tc>
                  <a:txBody>
                    <a:bodyPr/>
                    <a:lstStyle/>
                    <a:p>
                      <a:pPr marL="363220">
                        <a:lnSpc>
                          <a:spcPct val="100000"/>
                        </a:lnSpc>
                        <a:spcBef>
                          <a:spcPts val="565"/>
                        </a:spcBef>
                      </a:pPr>
                      <a:r>
                        <a:rPr sz="1200" dirty="0">
                          <a:latin typeface="Arial"/>
                          <a:cs typeface="Arial"/>
                        </a:rPr>
                        <a:t>99</a:t>
                      </a:r>
                      <a:endParaRPr sz="1200">
                        <a:latin typeface="Arial"/>
                        <a:cs typeface="Arial"/>
                      </a:endParaRPr>
                    </a:p>
                  </a:txBody>
                  <a:tcPr marL="0" marR="0" marT="71755" marB="0"/>
                </a:tc>
              </a:tr>
              <a:tr h="250190">
                <a:tc>
                  <a:txBody>
                    <a:bodyPr/>
                    <a:lstStyle/>
                    <a:p>
                      <a:pPr marL="31750">
                        <a:lnSpc>
                          <a:spcPts val="1355"/>
                        </a:lnSpc>
                        <a:spcBef>
                          <a:spcPts val="515"/>
                        </a:spcBef>
                      </a:pPr>
                      <a:r>
                        <a:rPr sz="1200" dirty="0">
                          <a:latin typeface="Arial"/>
                          <a:cs typeface="Arial"/>
                        </a:rPr>
                        <a:t>22.</a:t>
                      </a:r>
                      <a:endParaRPr sz="1200">
                        <a:latin typeface="Arial"/>
                        <a:cs typeface="Arial"/>
                      </a:endParaRPr>
                    </a:p>
                  </a:txBody>
                  <a:tcPr marL="0" marR="0" marT="65405" marB="0"/>
                </a:tc>
                <a:tc>
                  <a:txBody>
                    <a:bodyPr/>
                    <a:lstStyle/>
                    <a:p>
                      <a:pPr marL="236854">
                        <a:lnSpc>
                          <a:spcPts val="1355"/>
                        </a:lnSpc>
                        <a:spcBef>
                          <a:spcPts val="515"/>
                        </a:spcBef>
                      </a:pPr>
                      <a:r>
                        <a:rPr sz="1200" spc="-15" dirty="0">
                          <a:latin typeface="Arial"/>
                          <a:cs typeface="Arial"/>
                        </a:rPr>
                        <a:t>Techniques, </a:t>
                      </a:r>
                      <a:r>
                        <a:rPr sz="1200" dirty="0">
                          <a:latin typeface="Arial"/>
                          <a:cs typeface="Arial"/>
                        </a:rPr>
                        <a:t>Newer modalities &amp; Recent</a:t>
                      </a:r>
                      <a:r>
                        <a:rPr sz="1200" spc="-30" dirty="0">
                          <a:latin typeface="Arial"/>
                          <a:cs typeface="Arial"/>
                        </a:rPr>
                        <a:t> </a:t>
                      </a:r>
                      <a:r>
                        <a:rPr sz="1200" dirty="0">
                          <a:latin typeface="Arial"/>
                          <a:cs typeface="Arial"/>
                        </a:rPr>
                        <a:t>advances</a:t>
                      </a:r>
                      <a:endParaRPr sz="1200">
                        <a:latin typeface="Arial"/>
                        <a:cs typeface="Arial"/>
                      </a:endParaRPr>
                    </a:p>
                  </a:txBody>
                  <a:tcPr marL="0" marR="0" marT="65405" marB="0"/>
                </a:tc>
                <a:tc>
                  <a:txBody>
                    <a:bodyPr/>
                    <a:lstStyle/>
                    <a:p>
                      <a:pPr marL="363220">
                        <a:lnSpc>
                          <a:spcPts val="1355"/>
                        </a:lnSpc>
                        <a:spcBef>
                          <a:spcPts val="515"/>
                        </a:spcBef>
                      </a:pPr>
                      <a:r>
                        <a:rPr sz="1200" spc="-5" dirty="0">
                          <a:latin typeface="Arial"/>
                          <a:cs typeface="Arial"/>
                        </a:rPr>
                        <a:t>100</a:t>
                      </a:r>
                      <a:endParaRPr sz="1200">
                        <a:latin typeface="Arial"/>
                        <a:cs typeface="Arial"/>
                      </a:endParaRPr>
                    </a:p>
                  </a:txBody>
                  <a:tcPr marL="0" marR="0" marT="65405" marB="0"/>
                </a:tc>
              </a:tr>
            </a:tbl>
          </a:graphicData>
        </a:graphic>
      </p:graphicFrame>
      <p:sp>
        <p:nvSpPr>
          <p:cNvPr id="5" name="TextBox 4"/>
          <p:cNvSpPr txBox="1"/>
          <p:nvPr/>
        </p:nvSpPr>
        <p:spPr>
          <a:xfrm>
            <a:off x="501650" y="317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20</a:t>
            </a:fld>
            <a:endParaRPr dirty="0"/>
          </a:p>
        </p:txBody>
      </p:sp>
      <p:sp>
        <p:nvSpPr>
          <p:cNvPr id="2" name="object 2"/>
          <p:cNvSpPr txBox="1"/>
          <p:nvPr/>
        </p:nvSpPr>
        <p:spPr>
          <a:xfrm>
            <a:off x="939800" y="855980"/>
            <a:ext cx="5913755" cy="1892300"/>
          </a:xfrm>
          <a:prstGeom prst="rect">
            <a:avLst/>
          </a:prstGeom>
        </p:spPr>
        <p:txBody>
          <a:bodyPr vert="horz" wrap="square" lIns="0" tIns="12700" rIns="0" bIns="0" rtlCol="0">
            <a:spAutoFit/>
          </a:bodyPr>
          <a:lstStyle/>
          <a:p>
            <a:pPr marL="241300" marR="5080" indent="-228600">
              <a:lnSpc>
                <a:spcPct val="118100"/>
              </a:lnSpc>
              <a:spcBef>
                <a:spcPts val="100"/>
              </a:spcBef>
              <a:buAutoNum type="arabicPeriod" startAt="58"/>
              <a:tabLst>
                <a:tab pos="241300" algn="l"/>
              </a:tabLst>
            </a:pPr>
            <a:r>
              <a:rPr sz="1200" dirty="0">
                <a:latin typeface="Arial"/>
                <a:cs typeface="Arial"/>
              </a:rPr>
              <a:t>Discuss briefly the various imaging techniques in assessment of ischemic heart  disease.</a:t>
            </a:r>
            <a:endParaRPr sz="1200">
              <a:latin typeface="Arial"/>
              <a:cs typeface="Arial"/>
            </a:endParaRPr>
          </a:p>
          <a:p>
            <a:pPr marL="241300" marR="5080" indent="-228600">
              <a:lnSpc>
                <a:spcPct val="111100"/>
              </a:lnSpc>
              <a:spcBef>
                <a:spcPts val="1100"/>
              </a:spcBef>
              <a:buAutoNum type="arabicPeriod" startAt="58"/>
              <a:tabLst>
                <a:tab pos="241300" algn="l"/>
              </a:tabLst>
            </a:pPr>
            <a:r>
              <a:rPr sz="1200" dirty="0">
                <a:latin typeface="Arial"/>
                <a:cs typeface="Arial"/>
              </a:rPr>
              <a:t>Discuss the role of various imaging techniques in the management of an old case</a:t>
            </a:r>
            <a:r>
              <a:rPr sz="1200" spc="-95" dirty="0">
                <a:latin typeface="Arial"/>
                <a:cs typeface="Arial"/>
              </a:rPr>
              <a:t> </a:t>
            </a:r>
            <a:r>
              <a:rPr sz="1200" dirty="0">
                <a:latin typeface="Arial"/>
                <a:cs typeface="Arial"/>
              </a:rPr>
              <a:t>of  ischemic heart</a:t>
            </a:r>
            <a:r>
              <a:rPr sz="1200" spc="-10" dirty="0">
                <a:latin typeface="Arial"/>
                <a:cs typeface="Arial"/>
              </a:rPr>
              <a:t> </a:t>
            </a:r>
            <a:r>
              <a:rPr sz="1200" dirty="0">
                <a:latin typeface="Arial"/>
                <a:cs typeface="Arial"/>
              </a:rPr>
              <a:t>disease.</a:t>
            </a:r>
            <a:endParaRPr sz="1200">
              <a:latin typeface="Arial"/>
              <a:cs typeface="Arial"/>
            </a:endParaRPr>
          </a:p>
          <a:p>
            <a:pPr marL="241300" marR="5080" indent="-228600">
              <a:lnSpc>
                <a:spcPct val="118100"/>
              </a:lnSpc>
              <a:spcBef>
                <a:spcPts val="994"/>
              </a:spcBef>
              <a:buAutoNum type="arabicPeriod" startAt="58"/>
              <a:tabLst>
                <a:tab pos="241300" algn="l"/>
              </a:tabLst>
            </a:pPr>
            <a:r>
              <a:rPr sz="1200" spc="-5" dirty="0">
                <a:latin typeface="Arial"/>
                <a:cs typeface="Arial"/>
              </a:rPr>
              <a:t>What </a:t>
            </a:r>
            <a:r>
              <a:rPr sz="1200" dirty="0">
                <a:latin typeface="Arial"/>
                <a:cs typeface="Arial"/>
              </a:rPr>
              <a:t>are the cyanotic group of congenital heart diseases? How can they be  </a:t>
            </a:r>
            <a:r>
              <a:rPr sz="1200" spc="-5" dirty="0">
                <a:latin typeface="Arial"/>
                <a:cs typeface="Arial"/>
              </a:rPr>
              <a:t>investigated </a:t>
            </a:r>
            <a:r>
              <a:rPr sz="1200" dirty="0">
                <a:latin typeface="Arial"/>
                <a:cs typeface="Arial"/>
              </a:rPr>
              <a:t>by radiological and imaging techniques?</a:t>
            </a:r>
            <a:endParaRPr sz="1200">
              <a:latin typeface="Arial"/>
              <a:cs typeface="Arial"/>
            </a:endParaRPr>
          </a:p>
          <a:p>
            <a:pPr marL="241300" indent="-228600">
              <a:lnSpc>
                <a:spcPct val="100000"/>
              </a:lnSpc>
              <a:spcBef>
                <a:spcPts val="1160"/>
              </a:spcBef>
              <a:buAutoNum type="arabicPeriod" startAt="58"/>
              <a:tabLst>
                <a:tab pos="241300" algn="l"/>
              </a:tabLst>
            </a:pPr>
            <a:r>
              <a:rPr sz="1200" dirty="0">
                <a:latin typeface="Arial"/>
                <a:cs typeface="Arial"/>
              </a:rPr>
              <a:t>Describe the role of radiology in the </a:t>
            </a:r>
            <a:r>
              <a:rPr sz="1200" spc="-5" dirty="0">
                <a:latin typeface="Arial"/>
                <a:cs typeface="Arial"/>
              </a:rPr>
              <a:t>investigation </a:t>
            </a:r>
            <a:r>
              <a:rPr sz="1200" dirty="0">
                <a:latin typeface="Arial"/>
                <a:cs typeface="Arial"/>
              </a:rPr>
              <a:t>of</a:t>
            </a:r>
            <a:r>
              <a:rPr sz="1200" spc="-5" dirty="0">
                <a:latin typeface="Arial"/>
                <a:cs typeface="Arial"/>
              </a:rPr>
              <a:t> hypertension</a:t>
            </a:r>
            <a:endParaRPr sz="1200">
              <a:latin typeface="Arial"/>
              <a:cs typeface="Arial"/>
            </a:endParaRPr>
          </a:p>
        </p:txBody>
      </p:sp>
      <p:pic>
        <p:nvPicPr>
          <p:cNvPr id="4" name="Picture 3" descr="logo.jpg"/>
          <p:cNvPicPr>
            <a:picLocks noChangeAspect="1"/>
          </p:cNvPicPr>
          <p:nvPr/>
        </p:nvPicPr>
        <p:blipFill>
          <a:blip r:embed="rId2"/>
          <a:stretch>
            <a:fillRect/>
          </a:stretch>
        </p:blipFill>
        <p:spPr>
          <a:xfrm>
            <a:off x="4921250" y="5575300"/>
            <a:ext cx="1905000" cy="1905000"/>
          </a:xfrm>
          <a:prstGeom prst="rect">
            <a:avLst/>
          </a:prstGeom>
        </p:spPr>
      </p:pic>
      <p:pic>
        <p:nvPicPr>
          <p:cNvPr id="5" name="Picture 4" descr="logo.jpg"/>
          <p:cNvPicPr>
            <a:picLocks noChangeAspect="1"/>
          </p:cNvPicPr>
          <p:nvPr/>
        </p:nvPicPr>
        <p:blipFill>
          <a:blip r:embed="rId2"/>
          <a:stretch>
            <a:fillRect/>
          </a:stretch>
        </p:blipFill>
        <p:spPr>
          <a:xfrm rot="10800000">
            <a:off x="2178050" y="5575300"/>
            <a:ext cx="1905000" cy="1905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21</a:t>
            </a:fld>
            <a:endParaRPr dirty="0"/>
          </a:p>
        </p:txBody>
      </p:sp>
      <p:sp>
        <p:nvSpPr>
          <p:cNvPr id="2" name="object 2"/>
          <p:cNvSpPr txBox="1"/>
          <p:nvPr/>
        </p:nvSpPr>
        <p:spPr>
          <a:xfrm>
            <a:off x="711200" y="889000"/>
            <a:ext cx="6039485" cy="8691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Doppler ultrasound versus MR angiography of carotid vessels. [JAN</a:t>
            </a:r>
            <a:r>
              <a:rPr sz="1200" spc="-50" dirty="0">
                <a:latin typeface="Arial"/>
                <a:cs typeface="Arial"/>
              </a:rPr>
              <a:t> </a:t>
            </a:r>
            <a:r>
              <a:rPr sz="1200" dirty="0">
                <a:latin typeface="Arial"/>
                <a:cs typeface="Arial"/>
              </a:rPr>
              <a:t>97]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Cardiac and pericardial</a:t>
            </a:r>
            <a:r>
              <a:rPr sz="1200" spc="-5" dirty="0">
                <a:latin typeface="Arial"/>
                <a:cs typeface="Arial"/>
              </a:rPr>
              <a:t> </a:t>
            </a:r>
            <a:r>
              <a:rPr sz="1200" dirty="0">
                <a:latin typeface="Arial"/>
                <a:cs typeface="Arial"/>
              </a:rPr>
              <a:t>calcification.</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Role of plain skiagram chest in the diagnosis of pulmonary </a:t>
            </a:r>
            <a:r>
              <a:rPr sz="1200" spc="-5" dirty="0">
                <a:latin typeface="Arial"/>
                <a:cs typeface="Arial"/>
              </a:rPr>
              <a:t>Hypertension. </a:t>
            </a:r>
            <a:r>
              <a:rPr sz="1200" dirty="0">
                <a:latin typeface="Arial"/>
                <a:cs typeface="Arial"/>
              </a:rPr>
              <a:t>[JUL</a:t>
            </a:r>
            <a:r>
              <a:rPr sz="1200" spc="-110" dirty="0">
                <a:latin typeface="Arial"/>
                <a:cs typeface="Arial"/>
              </a:rPr>
              <a:t> </a:t>
            </a:r>
            <a:r>
              <a:rPr sz="1200" dirty="0">
                <a:latin typeface="Arial"/>
                <a:cs typeface="Arial"/>
              </a:rPr>
              <a:t>97]</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Scimitar syndrome. [JUL 97, DEC</a:t>
            </a:r>
            <a:r>
              <a:rPr sz="1200" spc="-70" dirty="0">
                <a:latin typeface="Arial"/>
                <a:cs typeface="Arial"/>
              </a:rPr>
              <a:t> </a:t>
            </a:r>
            <a:r>
              <a:rPr sz="1200" dirty="0">
                <a:latin typeface="Arial"/>
                <a:cs typeface="Arial"/>
              </a:rPr>
              <a:t>06/07]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Pathogenesis of ASD. [JUL 97,</a:t>
            </a:r>
            <a:r>
              <a:rPr sz="1200" spc="-135" dirty="0">
                <a:latin typeface="Arial"/>
                <a:cs typeface="Arial"/>
              </a:rPr>
              <a:t> </a:t>
            </a:r>
            <a:r>
              <a:rPr sz="1200" dirty="0">
                <a:latin typeface="Arial"/>
                <a:cs typeface="Arial"/>
              </a:rPr>
              <a:t>98]</a:t>
            </a:r>
            <a:endParaRPr sz="1200">
              <a:latin typeface="Arial"/>
              <a:cs typeface="Arial"/>
            </a:endParaRPr>
          </a:p>
          <a:p>
            <a:pPr marL="469900" indent="-228600">
              <a:lnSpc>
                <a:spcPct val="100000"/>
              </a:lnSpc>
              <a:spcBef>
                <a:spcPts val="1160"/>
              </a:spcBef>
              <a:buAutoNum type="arabicPeriod"/>
              <a:tabLst>
                <a:tab pos="469900" algn="l"/>
              </a:tabLst>
            </a:pPr>
            <a:r>
              <a:rPr sz="1200" spc="-5" dirty="0">
                <a:latin typeface="Arial"/>
                <a:cs typeface="Arial"/>
              </a:rPr>
              <a:t>Atrial </a:t>
            </a:r>
            <a:r>
              <a:rPr sz="1200" dirty="0">
                <a:latin typeface="Arial"/>
                <a:cs typeface="Arial"/>
              </a:rPr>
              <a:t>myxoma. [JUL</a:t>
            </a:r>
            <a:r>
              <a:rPr sz="1200" spc="-50" dirty="0">
                <a:latin typeface="Arial"/>
                <a:cs typeface="Arial"/>
              </a:rPr>
              <a:t> </a:t>
            </a:r>
            <a:r>
              <a:rPr sz="1200" dirty="0">
                <a:latin typeface="Arial"/>
                <a:cs typeface="Arial"/>
              </a:rPr>
              <a:t>98]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Amyloid heart diseases.</a:t>
            </a:r>
            <a:r>
              <a:rPr sz="1200" spc="-15" dirty="0">
                <a:latin typeface="Arial"/>
                <a:cs typeface="Arial"/>
              </a:rPr>
              <a:t> </a:t>
            </a:r>
            <a:r>
              <a:rPr sz="1200" dirty="0">
                <a:latin typeface="Arial"/>
                <a:cs typeface="Arial"/>
              </a:rPr>
              <a:t>[98]</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Imaging of the </a:t>
            </a:r>
            <a:r>
              <a:rPr sz="1200" spc="-5" dirty="0">
                <a:latin typeface="Arial"/>
                <a:cs typeface="Arial"/>
              </a:rPr>
              <a:t>extracranial </a:t>
            </a:r>
            <a:r>
              <a:rPr sz="1200" dirty="0">
                <a:latin typeface="Arial"/>
                <a:cs typeface="Arial"/>
              </a:rPr>
              <a:t>carotid</a:t>
            </a:r>
            <a:r>
              <a:rPr sz="1200" spc="-5" dirty="0">
                <a:latin typeface="Arial"/>
                <a:cs typeface="Arial"/>
              </a:rPr>
              <a:t> arteries.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Pathogenesis and classification of </a:t>
            </a:r>
            <a:r>
              <a:rPr sz="1200" spc="-5" dirty="0">
                <a:latin typeface="Arial"/>
                <a:cs typeface="Arial"/>
              </a:rPr>
              <a:t>Dissecting </a:t>
            </a:r>
            <a:r>
              <a:rPr sz="1200" dirty="0">
                <a:latin typeface="Arial"/>
                <a:cs typeface="Arial"/>
              </a:rPr>
              <a:t>Aneurysm of</a:t>
            </a:r>
            <a:r>
              <a:rPr sz="1200" spc="-155" dirty="0">
                <a:latin typeface="Arial"/>
                <a:cs typeface="Arial"/>
              </a:rPr>
              <a:t> </a:t>
            </a:r>
            <a:r>
              <a:rPr sz="1200" spc="-5" dirty="0">
                <a:latin typeface="Arial"/>
                <a:cs typeface="Arial"/>
              </a:rPr>
              <a:t>Aorta.</a:t>
            </a:r>
            <a:endParaRPr sz="1200">
              <a:latin typeface="Arial"/>
              <a:cs typeface="Arial"/>
            </a:endParaRPr>
          </a:p>
          <a:p>
            <a:pPr marL="469900" indent="-228600">
              <a:lnSpc>
                <a:spcPct val="100000"/>
              </a:lnSpc>
              <a:spcBef>
                <a:spcPts val="1160"/>
              </a:spcBef>
              <a:buAutoNum type="arabicPeriod"/>
              <a:tabLst>
                <a:tab pos="469900" algn="l"/>
              </a:tabLst>
            </a:pPr>
            <a:r>
              <a:rPr sz="1200" spc="-5" dirty="0">
                <a:latin typeface="Arial"/>
                <a:cs typeface="Arial"/>
              </a:rPr>
              <a:t>Coarctation </a:t>
            </a:r>
            <a:r>
              <a:rPr sz="1200" dirty="0">
                <a:latin typeface="Arial"/>
                <a:cs typeface="Arial"/>
              </a:rPr>
              <a:t>of </a:t>
            </a:r>
            <a:r>
              <a:rPr sz="1200" spc="-5" dirty="0">
                <a:latin typeface="Arial"/>
                <a:cs typeface="Arial"/>
              </a:rPr>
              <a:t>aorta. </a:t>
            </a:r>
            <a:r>
              <a:rPr sz="1200" dirty="0">
                <a:latin typeface="Arial"/>
                <a:cs typeface="Arial"/>
              </a:rPr>
              <a:t>[JUL 99; DEC 02,</a:t>
            </a:r>
            <a:r>
              <a:rPr sz="1200" spc="-60" dirty="0">
                <a:latin typeface="Arial"/>
                <a:cs typeface="Arial"/>
              </a:rPr>
              <a:t> </a:t>
            </a:r>
            <a:r>
              <a:rPr sz="1200" dirty="0">
                <a:latin typeface="Arial"/>
                <a:cs typeface="Arial"/>
              </a:rPr>
              <a:t>03]</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Role of Doppler </a:t>
            </a:r>
            <a:r>
              <a:rPr sz="1200" spc="-5" dirty="0">
                <a:latin typeface="Arial"/>
                <a:cs typeface="Arial"/>
              </a:rPr>
              <a:t>study </a:t>
            </a:r>
            <a:r>
              <a:rPr sz="1200" dirty="0">
                <a:latin typeface="Arial"/>
                <a:cs typeface="Arial"/>
              </a:rPr>
              <a:t>in lowest </a:t>
            </a:r>
            <a:r>
              <a:rPr sz="1200" spc="-5" dirty="0">
                <a:latin typeface="Arial"/>
                <a:cs typeface="Arial"/>
              </a:rPr>
              <a:t>extremity arterial</a:t>
            </a:r>
            <a:r>
              <a:rPr sz="1200" spc="-10" dirty="0">
                <a:latin typeface="Arial"/>
                <a:cs typeface="Arial"/>
              </a:rPr>
              <a:t> </a:t>
            </a:r>
            <a:r>
              <a:rPr sz="1200" dirty="0">
                <a:latin typeface="Arial"/>
                <a:cs typeface="Arial"/>
              </a:rPr>
              <a:t>disease.</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Imaging in </a:t>
            </a:r>
            <a:r>
              <a:rPr sz="1200" spc="-5" dirty="0">
                <a:latin typeface="Arial"/>
                <a:cs typeface="Arial"/>
              </a:rPr>
              <a:t>aorto-arteritis. </a:t>
            </a:r>
            <a:r>
              <a:rPr sz="1200" dirty="0">
                <a:latin typeface="Arial"/>
                <a:cs typeface="Arial"/>
              </a:rPr>
              <a:t>[JAN 00, DEC</a:t>
            </a:r>
            <a:r>
              <a:rPr sz="1200" spc="-10"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Causes and imaging features of pericardial </a:t>
            </a:r>
            <a:r>
              <a:rPr sz="1200" spc="-5" dirty="0">
                <a:latin typeface="Arial"/>
                <a:cs typeface="Arial"/>
              </a:rPr>
              <a:t>effusion. </a:t>
            </a:r>
            <a:r>
              <a:rPr sz="1200" dirty="0">
                <a:latin typeface="Arial"/>
                <a:cs typeface="Arial"/>
              </a:rPr>
              <a:t>[JAN</a:t>
            </a:r>
            <a:r>
              <a:rPr sz="1200" spc="-25" dirty="0">
                <a:latin typeface="Arial"/>
                <a:cs typeface="Arial"/>
              </a:rPr>
              <a:t> </a:t>
            </a:r>
            <a:r>
              <a:rPr sz="1200" dirty="0">
                <a:latin typeface="Arial"/>
                <a:cs typeface="Arial"/>
              </a:rPr>
              <a:t>01]</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Abdominal </a:t>
            </a:r>
            <a:r>
              <a:rPr sz="1200" spc="-5" dirty="0">
                <a:latin typeface="Arial"/>
                <a:cs typeface="Arial"/>
              </a:rPr>
              <a:t>aortic </a:t>
            </a:r>
            <a:r>
              <a:rPr sz="1200" dirty="0">
                <a:latin typeface="Arial"/>
                <a:cs typeface="Arial"/>
              </a:rPr>
              <a:t>aneurysm.</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Role of Doppler in peripheral </a:t>
            </a:r>
            <a:r>
              <a:rPr sz="1200" spc="-5" dirty="0">
                <a:latin typeface="Arial"/>
                <a:cs typeface="Arial"/>
              </a:rPr>
              <a:t>arterial</a:t>
            </a:r>
            <a:r>
              <a:rPr sz="1200" spc="-20" dirty="0">
                <a:latin typeface="Arial"/>
                <a:cs typeface="Arial"/>
              </a:rPr>
              <a:t> </a:t>
            </a:r>
            <a:r>
              <a:rPr sz="1200" dirty="0">
                <a:latin typeface="Arial"/>
                <a:cs typeface="Arial"/>
              </a:rPr>
              <a:t>diseases.</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MRI in cardiac disease. [DEC</a:t>
            </a:r>
            <a:r>
              <a:rPr sz="1200" spc="-20"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a:tabLst>
                <a:tab pos="469900" algn="l"/>
              </a:tabLst>
            </a:pPr>
            <a:r>
              <a:rPr sz="1200" spc="-15" dirty="0">
                <a:latin typeface="Arial"/>
                <a:cs typeface="Arial"/>
              </a:rPr>
              <a:t>Tetralogy </a:t>
            </a:r>
            <a:r>
              <a:rPr sz="1200" dirty="0">
                <a:latin typeface="Arial"/>
                <a:cs typeface="Arial"/>
              </a:rPr>
              <a:t>of </a:t>
            </a:r>
            <a:r>
              <a:rPr sz="1200" spc="-25" dirty="0">
                <a:latin typeface="Arial"/>
                <a:cs typeface="Arial"/>
              </a:rPr>
              <a:t>FLLOT.</a:t>
            </a:r>
            <a:r>
              <a:rPr sz="1200" dirty="0">
                <a:latin typeface="Arial"/>
                <a:cs typeface="Arial"/>
              </a:rPr>
              <a:t> [02]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Pulmonary </a:t>
            </a:r>
            <a:r>
              <a:rPr sz="1200" spc="-5" dirty="0">
                <a:latin typeface="Arial"/>
                <a:cs typeface="Arial"/>
              </a:rPr>
              <a:t>Stenosis.</a:t>
            </a:r>
            <a:r>
              <a:rPr sz="1200" spc="-1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Imaging in ischaemic heart disease. [DEC</a:t>
            </a:r>
            <a:r>
              <a:rPr sz="1200" spc="-20" dirty="0">
                <a:latin typeface="Arial"/>
                <a:cs typeface="Arial"/>
              </a:rPr>
              <a:t> </a:t>
            </a:r>
            <a:r>
              <a:rPr sz="1200" dirty="0">
                <a:latin typeface="Arial"/>
                <a:cs typeface="Arial"/>
              </a:rPr>
              <a:t>03]</a:t>
            </a:r>
            <a:endParaRPr sz="1200">
              <a:latin typeface="Arial"/>
              <a:cs typeface="Arial"/>
            </a:endParaRPr>
          </a:p>
          <a:p>
            <a:pPr marL="469900" indent="-228600">
              <a:lnSpc>
                <a:spcPct val="100000"/>
              </a:lnSpc>
              <a:spcBef>
                <a:spcPts val="1160"/>
              </a:spcBef>
              <a:buAutoNum type="arabicPeriod"/>
              <a:tabLst>
                <a:tab pos="469900" algn="l"/>
              </a:tabLst>
            </a:pPr>
            <a:r>
              <a:rPr sz="1200" spc="-5" dirty="0">
                <a:latin typeface="Arial"/>
                <a:cs typeface="Arial"/>
              </a:rPr>
              <a:t>Aortic Dissection. </a:t>
            </a:r>
            <a:r>
              <a:rPr sz="1200" dirty="0">
                <a:latin typeface="Arial"/>
                <a:cs typeface="Arial"/>
              </a:rPr>
              <a:t>OR Imaging and Intervention in </a:t>
            </a:r>
            <a:r>
              <a:rPr sz="1200" spc="-5" dirty="0">
                <a:latin typeface="Arial"/>
                <a:cs typeface="Arial"/>
              </a:rPr>
              <a:t>Aortic dissection </a:t>
            </a:r>
            <a:r>
              <a:rPr sz="1200" dirty="0">
                <a:latin typeface="Arial"/>
                <a:cs typeface="Arial"/>
              </a:rPr>
              <a:t>[DEC</a:t>
            </a:r>
            <a:r>
              <a:rPr sz="1200" spc="25" dirty="0">
                <a:latin typeface="Arial"/>
                <a:cs typeface="Arial"/>
              </a:rPr>
              <a:t> </a:t>
            </a:r>
            <a:r>
              <a:rPr sz="1200" spc="-5" dirty="0">
                <a:latin typeface="Arial"/>
                <a:cs typeface="Arial"/>
              </a:rPr>
              <a:t>02/03/09]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spcBef>
                <a:spcPts val="5"/>
              </a:spcBef>
              <a:buAutoNum type="arabicPeriod"/>
              <a:tabLst>
                <a:tab pos="469900" algn="l"/>
              </a:tabLst>
            </a:pPr>
            <a:r>
              <a:rPr sz="1200" spc="-5" dirty="0">
                <a:latin typeface="Arial"/>
                <a:cs typeface="Arial"/>
              </a:rPr>
              <a:t>Coarctation </a:t>
            </a:r>
            <a:r>
              <a:rPr sz="1200" dirty="0">
                <a:latin typeface="Arial"/>
                <a:cs typeface="Arial"/>
              </a:rPr>
              <a:t>of</a:t>
            </a:r>
            <a:r>
              <a:rPr sz="1200" spc="-5" dirty="0">
                <a:latin typeface="Arial"/>
                <a:cs typeface="Arial"/>
              </a:rPr>
              <a:t> aorta</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Noninvasive cardiac</a:t>
            </a:r>
            <a:r>
              <a:rPr sz="1200" spc="-100" dirty="0">
                <a:latin typeface="Arial"/>
                <a:cs typeface="Arial"/>
              </a:rPr>
              <a:t> </a:t>
            </a:r>
            <a:r>
              <a:rPr sz="1200" dirty="0">
                <a:latin typeface="Arial"/>
                <a:cs typeface="Arial"/>
              </a:rPr>
              <a:t>imaging</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spcBef>
                <a:spcPts val="5"/>
              </a:spcBef>
              <a:buAutoNum type="arabicPeriod"/>
              <a:tabLst>
                <a:tab pos="469900" algn="l"/>
              </a:tabLst>
            </a:pPr>
            <a:r>
              <a:rPr sz="1200" dirty="0">
                <a:latin typeface="Arial"/>
                <a:cs typeface="Arial"/>
              </a:rPr>
              <a:t>Chest X-ray in CHD. [JUN</a:t>
            </a:r>
            <a:r>
              <a:rPr sz="1200" spc="-110" dirty="0">
                <a:latin typeface="Arial"/>
                <a:cs typeface="Arial"/>
              </a:rPr>
              <a:t> </a:t>
            </a:r>
            <a:r>
              <a:rPr sz="1200" dirty="0">
                <a:latin typeface="Arial"/>
                <a:cs typeface="Arial"/>
              </a:rPr>
              <a:t>04]</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Plain X-ray</a:t>
            </a:r>
            <a:r>
              <a:rPr sz="1200" spc="-5" dirty="0">
                <a:latin typeface="Arial"/>
                <a:cs typeface="Arial"/>
              </a:rPr>
              <a:t> </a:t>
            </a:r>
            <a:r>
              <a:rPr sz="1200" dirty="0">
                <a:latin typeface="Arial"/>
                <a:cs typeface="Arial"/>
              </a:rPr>
              <a:t>cardiomyopathy</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MRI in Cardiac Imaging [DEC</a:t>
            </a:r>
            <a:r>
              <a:rPr sz="1200" spc="-15" dirty="0">
                <a:latin typeface="Arial"/>
                <a:cs typeface="Arial"/>
              </a:rPr>
              <a:t> </a:t>
            </a:r>
            <a:r>
              <a:rPr sz="1200" dirty="0">
                <a:latin typeface="Arial"/>
                <a:cs typeface="Arial"/>
              </a:rPr>
              <a:t>04/09]</a:t>
            </a:r>
            <a:endParaRPr sz="12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22</a:t>
            </a:fld>
            <a:endParaRPr dirty="0"/>
          </a:p>
        </p:txBody>
      </p:sp>
      <p:sp>
        <p:nvSpPr>
          <p:cNvPr id="2" name="object 2"/>
          <p:cNvSpPr txBox="1"/>
          <p:nvPr/>
        </p:nvSpPr>
        <p:spPr>
          <a:xfrm>
            <a:off x="939800" y="889000"/>
            <a:ext cx="5913755" cy="87807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6"/>
              <a:tabLst>
                <a:tab pos="241300" algn="l"/>
              </a:tabLst>
            </a:pPr>
            <a:r>
              <a:rPr sz="1200" dirty="0">
                <a:latin typeface="Arial"/>
                <a:cs typeface="Arial"/>
              </a:rPr>
              <a:t>Pathophysiology &amp; imaging of Mitral valve disease. [DEC04, JUN</a:t>
            </a:r>
            <a:r>
              <a:rPr sz="1200" spc="-45" dirty="0">
                <a:latin typeface="Arial"/>
                <a:cs typeface="Arial"/>
              </a:rPr>
              <a:t> </a:t>
            </a:r>
            <a:r>
              <a:rPr sz="1200" dirty="0">
                <a:latin typeface="Arial"/>
                <a:cs typeface="Arial"/>
              </a:rPr>
              <a:t>05]</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Congenital anomalies of </a:t>
            </a:r>
            <a:r>
              <a:rPr sz="1200" spc="-5" dirty="0">
                <a:latin typeface="Arial"/>
                <a:cs typeface="Arial"/>
              </a:rPr>
              <a:t>aortic </a:t>
            </a:r>
            <a:r>
              <a:rPr sz="1200" dirty="0">
                <a:latin typeface="Arial"/>
                <a:cs typeface="Arial"/>
              </a:rPr>
              <a:t>arch and major</a:t>
            </a:r>
            <a:r>
              <a:rPr sz="1200" spc="-20" dirty="0">
                <a:latin typeface="Arial"/>
                <a:cs typeface="Arial"/>
              </a:rPr>
              <a:t> </a:t>
            </a:r>
            <a:r>
              <a:rPr sz="1200" dirty="0">
                <a:latin typeface="Arial"/>
                <a:cs typeface="Arial"/>
              </a:rPr>
              <a:t>branches.</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Coronary</a:t>
            </a:r>
            <a:r>
              <a:rPr sz="1200" spc="-10" dirty="0">
                <a:latin typeface="Arial"/>
                <a:cs typeface="Arial"/>
              </a:rPr>
              <a:t> </a:t>
            </a:r>
            <a:r>
              <a:rPr sz="1200" dirty="0">
                <a:latin typeface="Arial"/>
                <a:cs typeface="Arial"/>
              </a:rPr>
              <a:t>imaging.</a:t>
            </a:r>
            <a:endParaRPr sz="1200">
              <a:latin typeface="Arial"/>
              <a:cs typeface="Arial"/>
            </a:endParaRPr>
          </a:p>
          <a:p>
            <a:pPr marL="241300" indent="-228600">
              <a:lnSpc>
                <a:spcPct val="100000"/>
              </a:lnSpc>
              <a:spcBef>
                <a:spcPts val="1160"/>
              </a:spcBef>
              <a:buAutoNum type="arabicPeriod" startAt="26"/>
              <a:tabLst>
                <a:tab pos="241300" algn="l"/>
              </a:tabLst>
            </a:pPr>
            <a:r>
              <a:rPr sz="1200" spc="-5" dirty="0">
                <a:latin typeface="Arial"/>
                <a:cs typeface="Arial"/>
              </a:rPr>
              <a:t>Aortic </a:t>
            </a:r>
            <a:r>
              <a:rPr sz="1200" dirty="0">
                <a:latin typeface="Arial"/>
                <a:cs typeface="Arial"/>
              </a:rPr>
              <a:t>aneurysm &amp; Interventions. [JUN 05, DEC</a:t>
            </a:r>
            <a:r>
              <a:rPr sz="1200" spc="-20" dirty="0">
                <a:latin typeface="Arial"/>
                <a:cs typeface="Arial"/>
              </a:rPr>
              <a:t> </a:t>
            </a:r>
            <a:r>
              <a:rPr sz="1200" dirty="0">
                <a:latin typeface="Arial"/>
                <a:cs typeface="Arial"/>
              </a:rPr>
              <a:t>05/06]</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Superior </a:t>
            </a:r>
            <a:r>
              <a:rPr sz="1200" spc="-20" dirty="0">
                <a:latin typeface="Arial"/>
                <a:cs typeface="Arial"/>
              </a:rPr>
              <a:t>Vena </a:t>
            </a:r>
            <a:r>
              <a:rPr sz="1200" dirty="0">
                <a:latin typeface="Arial"/>
                <a:cs typeface="Arial"/>
              </a:rPr>
              <a:t>Cava</a:t>
            </a:r>
            <a:r>
              <a:rPr sz="1200" spc="10" dirty="0">
                <a:latin typeface="Arial"/>
                <a:cs typeface="Arial"/>
              </a:rPr>
              <a:t> </a:t>
            </a:r>
            <a:r>
              <a:rPr sz="1200" spc="-5" dirty="0">
                <a:latin typeface="Arial"/>
                <a:cs typeface="Arial"/>
              </a:rPr>
              <a:t>obstruction.</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spc="-30" dirty="0">
                <a:latin typeface="Arial"/>
                <a:cs typeface="Arial"/>
              </a:rPr>
              <a:t>Total </a:t>
            </a:r>
            <a:r>
              <a:rPr sz="1200" dirty="0">
                <a:latin typeface="Arial"/>
                <a:cs typeface="Arial"/>
              </a:rPr>
              <a:t>anomalous pulmonary venous drainage. [DEC</a:t>
            </a:r>
            <a:r>
              <a:rPr sz="1200" spc="5" dirty="0">
                <a:latin typeface="Arial"/>
                <a:cs typeface="Arial"/>
              </a:rPr>
              <a:t> </a:t>
            </a:r>
            <a:r>
              <a:rPr sz="1200" dirty="0">
                <a:latin typeface="Arial"/>
                <a:cs typeface="Arial"/>
              </a:rPr>
              <a:t>02/05/07]</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Doppler evaluation of deep veins of</a:t>
            </a:r>
            <a:r>
              <a:rPr sz="1200" spc="-25" dirty="0">
                <a:latin typeface="Arial"/>
                <a:cs typeface="Arial"/>
              </a:rPr>
              <a:t> </a:t>
            </a:r>
            <a:r>
              <a:rPr sz="1200" dirty="0">
                <a:latin typeface="Arial"/>
                <a:cs typeface="Arial"/>
              </a:rPr>
              <a:t>leg.</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spc="-20" dirty="0">
                <a:latin typeface="Arial"/>
                <a:cs typeface="Arial"/>
              </a:rPr>
              <a:t>Takayasu’s </a:t>
            </a:r>
            <a:r>
              <a:rPr sz="1200" dirty="0">
                <a:latin typeface="Arial"/>
                <a:cs typeface="Arial"/>
              </a:rPr>
              <a:t>disease or Non-specific </a:t>
            </a:r>
            <a:r>
              <a:rPr sz="1200" spc="-5" dirty="0">
                <a:latin typeface="Arial"/>
                <a:cs typeface="Arial"/>
              </a:rPr>
              <a:t>aortoarteritis. </a:t>
            </a:r>
            <a:r>
              <a:rPr sz="1200" dirty="0">
                <a:latin typeface="Arial"/>
                <a:cs typeface="Arial"/>
              </a:rPr>
              <a:t>[JUN</a:t>
            </a:r>
            <a:r>
              <a:rPr sz="1200" spc="15" dirty="0">
                <a:latin typeface="Arial"/>
                <a:cs typeface="Arial"/>
              </a:rPr>
              <a:t> </a:t>
            </a:r>
            <a:r>
              <a:rPr sz="1200" dirty="0">
                <a:latin typeface="Arial"/>
                <a:cs typeface="Arial"/>
              </a:rPr>
              <a:t>05/06/07]</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Left to right </a:t>
            </a:r>
            <a:r>
              <a:rPr sz="1200" spc="-5" dirty="0">
                <a:latin typeface="Arial"/>
                <a:cs typeface="Arial"/>
              </a:rPr>
              <a:t>shunts/Extracadiac </a:t>
            </a:r>
            <a:r>
              <a:rPr sz="1200" dirty="0">
                <a:latin typeface="Arial"/>
                <a:cs typeface="Arial"/>
              </a:rPr>
              <a:t>Left to Right shunts.</a:t>
            </a:r>
            <a:r>
              <a:rPr sz="1200" spc="-25" dirty="0">
                <a:latin typeface="Arial"/>
                <a:cs typeface="Arial"/>
              </a:rPr>
              <a:t> </a:t>
            </a:r>
            <a:r>
              <a:rPr sz="1200" dirty="0">
                <a:latin typeface="Arial"/>
                <a:cs typeface="Arial"/>
              </a:rPr>
              <a:t>[05/06]</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Enlarged Left atrium.</a:t>
            </a:r>
            <a:r>
              <a:rPr sz="1200" spc="-15" dirty="0">
                <a:latin typeface="Arial"/>
                <a:cs typeface="Arial"/>
              </a:rPr>
              <a:t> </a:t>
            </a:r>
            <a:r>
              <a:rPr sz="1200" dirty="0">
                <a:latin typeface="Arial"/>
                <a:cs typeface="Arial"/>
              </a:rPr>
              <a:t>[06]</a:t>
            </a:r>
            <a:endParaRPr sz="1200">
              <a:latin typeface="Arial"/>
              <a:cs typeface="Arial"/>
            </a:endParaRPr>
          </a:p>
          <a:p>
            <a:pPr marL="241300" indent="-228600">
              <a:lnSpc>
                <a:spcPct val="100000"/>
              </a:lnSpc>
              <a:spcBef>
                <a:spcPts val="1160"/>
              </a:spcBef>
              <a:buAutoNum type="arabicPeriod" startAt="26"/>
              <a:tabLst>
                <a:tab pos="241300" algn="l"/>
              </a:tabLst>
            </a:pPr>
            <a:r>
              <a:rPr sz="1200" spc="-5" dirty="0">
                <a:latin typeface="Arial"/>
                <a:cs typeface="Arial"/>
              </a:rPr>
              <a:t>Ebstein’s </a:t>
            </a:r>
            <a:r>
              <a:rPr sz="1200" spc="-15" dirty="0">
                <a:latin typeface="Arial"/>
                <a:cs typeface="Arial"/>
              </a:rPr>
              <a:t>anomaly. </a:t>
            </a:r>
            <a:r>
              <a:rPr sz="1200" dirty="0">
                <a:latin typeface="Arial"/>
                <a:cs typeface="Arial"/>
              </a:rPr>
              <a:t>[JUN 07, DEC</a:t>
            </a:r>
            <a:r>
              <a:rPr sz="1200" spc="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Radiological approach in Cyanotic heart disease. [DEC</a:t>
            </a:r>
            <a:r>
              <a:rPr sz="1200" spc="-25" dirty="0">
                <a:latin typeface="Arial"/>
                <a:cs typeface="Arial"/>
              </a:rPr>
              <a:t> </a:t>
            </a:r>
            <a:r>
              <a:rPr sz="1200" dirty="0">
                <a:latin typeface="Arial"/>
                <a:cs typeface="Arial"/>
              </a:rPr>
              <a:t>07]</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MRI of cardiac tumors.</a:t>
            </a:r>
            <a:r>
              <a:rPr sz="1200" spc="-20" dirty="0">
                <a:latin typeface="Arial"/>
                <a:cs typeface="Arial"/>
              </a:rPr>
              <a:t> </a:t>
            </a:r>
            <a:r>
              <a:rPr sz="1200" dirty="0">
                <a:latin typeface="Arial"/>
                <a:cs typeface="Arial"/>
              </a:rPr>
              <a:t>[09]</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Interventional management of deep vein thrombosis.</a:t>
            </a:r>
            <a:r>
              <a:rPr sz="1200" spc="-3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in Intermittent claudication of Lower limb.</a:t>
            </a:r>
            <a:r>
              <a:rPr sz="1200" spc="-35"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in 14 years old with </a:t>
            </a:r>
            <a:r>
              <a:rPr sz="1200" spc="-5" dirty="0">
                <a:latin typeface="Arial"/>
                <a:cs typeface="Arial"/>
              </a:rPr>
              <a:t>hypertension.</a:t>
            </a:r>
            <a:r>
              <a:rPr sz="1200" spc="-15" dirty="0">
                <a:latin typeface="Arial"/>
                <a:cs typeface="Arial"/>
              </a:rPr>
              <a:t> </a:t>
            </a:r>
            <a:r>
              <a:rPr sz="1200" dirty="0">
                <a:latin typeface="Arial"/>
                <a:cs typeface="Arial"/>
              </a:rPr>
              <a:t>[09]</a:t>
            </a:r>
            <a:endParaRPr sz="1200">
              <a:latin typeface="Arial"/>
              <a:cs typeface="Arial"/>
            </a:endParaRPr>
          </a:p>
          <a:p>
            <a:pPr marL="241300" marR="5080" indent="-228600">
              <a:lnSpc>
                <a:spcPct val="111100"/>
              </a:lnSpc>
              <a:spcBef>
                <a:spcPts val="1100"/>
              </a:spcBef>
              <a:buAutoNum type="arabicPeriod" startAt="26"/>
              <a:tabLst>
                <a:tab pos="241300" algn="l"/>
              </a:tabLst>
            </a:pPr>
            <a:r>
              <a:rPr sz="1200" dirty="0">
                <a:latin typeface="Arial"/>
                <a:cs typeface="Arial"/>
              </a:rPr>
              <a:t>Describe </a:t>
            </a:r>
            <a:r>
              <a:rPr sz="1200" spc="-5" dirty="0">
                <a:latin typeface="Arial"/>
                <a:cs typeface="Arial"/>
              </a:rPr>
              <a:t>diagnostic </a:t>
            </a:r>
            <a:r>
              <a:rPr sz="1200" dirty="0">
                <a:latin typeface="Arial"/>
                <a:cs typeface="Arial"/>
              </a:rPr>
              <a:t>features on chest radiograph which can help in evaluation  congenital heart disease.</a:t>
            </a:r>
            <a:r>
              <a:rPr sz="1200" spc="-1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of PDA.</a:t>
            </a:r>
            <a:r>
              <a:rPr sz="1200" spc="-15" dirty="0">
                <a:latin typeface="Arial"/>
                <a:cs typeface="Arial"/>
              </a:rPr>
              <a:t> </a:t>
            </a:r>
            <a:r>
              <a:rPr sz="1200" dirty="0">
                <a:latin typeface="Arial"/>
                <a:cs typeface="Arial"/>
              </a:rPr>
              <a:t>[09]</a:t>
            </a:r>
            <a:endParaRPr sz="1200">
              <a:latin typeface="Arial"/>
              <a:cs typeface="Arial"/>
            </a:endParaRPr>
          </a:p>
          <a:p>
            <a:pPr marL="241300" marR="5080" indent="-228600">
              <a:lnSpc>
                <a:spcPct val="111100"/>
              </a:lnSpc>
              <a:spcBef>
                <a:spcPts val="1100"/>
              </a:spcBef>
              <a:buAutoNum type="arabicPeriod" startAt="26"/>
              <a:tabLst>
                <a:tab pos="241300" algn="l"/>
              </a:tabLst>
            </a:pPr>
            <a:r>
              <a:rPr sz="1200" dirty="0">
                <a:latin typeface="Arial"/>
                <a:cs typeface="Arial"/>
              </a:rPr>
              <a:t>Assessment of </a:t>
            </a:r>
            <a:r>
              <a:rPr sz="1200" spc="-5" dirty="0">
                <a:latin typeface="Arial"/>
                <a:cs typeface="Arial"/>
              </a:rPr>
              <a:t>correctness </a:t>
            </a:r>
            <a:r>
              <a:rPr sz="1200" dirty="0">
                <a:latin typeface="Arial"/>
                <a:cs typeface="Arial"/>
              </a:rPr>
              <a:t>of positioning of various catheters and tubes as seen on  chest radiographs.</a:t>
            </a:r>
            <a:r>
              <a:rPr sz="1200" spc="-15"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spcBef>
                <a:spcPts val="5"/>
              </a:spcBef>
              <a:buAutoNum type="arabicPeriod" startAt="26"/>
              <a:tabLst>
                <a:tab pos="241300" algn="l"/>
              </a:tabLst>
            </a:pPr>
            <a:r>
              <a:rPr sz="1200" dirty="0">
                <a:latin typeface="Arial"/>
                <a:cs typeface="Arial"/>
              </a:rPr>
              <a:t>Cardiac </a:t>
            </a:r>
            <a:r>
              <a:rPr sz="1200" spc="-45" dirty="0">
                <a:latin typeface="Arial"/>
                <a:cs typeface="Arial"/>
              </a:rPr>
              <a:t>CT.</a:t>
            </a:r>
            <a:r>
              <a:rPr sz="1200" spc="-1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of </a:t>
            </a:r>
            <a:r>
              <a:rPr sz="1200" spc="-5" dirty="0">
                <a:latin typeface="Arial"/>
                <a:cs typeface="Arial"/>
              </a:rPr>
              <a:t>aortic</a:t>
            </a:r>
            <a:r>
              <a:rPr sz="1200" spc="-10" dirty="0">
                <a:latin typeface="Arial"/>
                <a:cs typeface="Arial"/>
              </a:rPr>
              <a:t> </a:t>
            </a:r>
            <a:r>
              <a:rPr sz="1200" dirty="0">
                <a:latin typeface="Arial"/>
                <a:cs typeface="Arial"/>
              </a:rPr>
              <a:t>aneurysm.</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spcBef>
                <a:spcPts val="5"/>
              </a:spcBef>
              <a:buAutoNum type="arabicPeriod" startAt="26"/>
              <a:tabLst>
                <a:tab pos="241300" algn="l"/>
              </a:tabLst>
            </a:pPr>
            <a:r>
              <a:rPr sz="1200" dirty="0">
                <a:latin typeface="Arial"/>
                <a:cs typeface="Arial"/>
              </a:rPr>
              <a:t>Embryology of heart and imaging in congenital heart</a:t>
            </a:r>
            <a:r>
              <a:rPr sz="1200" spc="-35" dirty="0">
                <a:latin typeface="Arial"/>
                <a:cs typeface="Arial"/>
              </a:rPr>
              <a:t> </a:t>
            </a:r>
            <a:r>
              <a:rPr sz="1200" dirty="0">
                <a:latin typeface="Arial"/>
                <a:cs typeface="Arial"/>
              </a:rPr>
              <a:t>diseases</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Describe imaging methods useful for </a:t>
            </a:r>
            <a:r>
              <a:rPr sz="1200" spc="-5" dirty="0">
                <a:latin typeface="Arial"/>
                <a:cs typeface="Arial"/>
              </a:rPr>
              <a:t>hypertensive </a:t>
            </a:r>
            <a:r>
              <a:rPr sz="1200" dirty="0">
                <a:latin typeface="Arial"/>
                <a:cs typeface="Arial"/>
              </a:rPr>
              <a:t>cardiovascular</a:t>
            </a:r>
            <a:r>
              <a:rPr sz="1200" spc="-25" dirty="0">
                <a:latin typeface="Arial"/>
                <a:cs typeface="Arial"/>
              </a:rPr>
              <a:t> </a:t>
            </a:r>
            <a:r>
              <a:rPr sz="1200" dirty="0">
                <a:latin typeface="Arial"/>
                <a:cs typeface="Arial"/>
              </a:rPr>
              <a:t>diseases.</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Embryology of heart and imaging in valvular heart</a:t>
            </a:r>
            <a:r>
              <a:rPr sz="1200" spc="-40" dirty="0">
                <a:latin typeface="Arial"/>
                <a:cs typeface="Arial"/>
              </a:rPr>
              <a:t> </a:t>
            </a:r>
            <a:r>
              <a:rPr sz="1200" dirty="0">
                <a:latin typeface="Arial"/>
                <a:cs typeface="Arial"/>
              </a:rPr>
              <a:t>diseases.</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spcBef>
                <a:spcPts val="5"/>
              </a:spcBef>
              <a:buAutoNum type="arabicPeriod" startAt="26"/>
              <a:tabLst>
                <a:tab pos="241300" algn="l"/>
              </a:tabLst>
            </a:pPr>
            <a:r>
              <a:rPr sz="1200" dirty="0">
                <a:latin typeface="Arial"/>
                <a:cs typeface="Arial"/>
              </a:rPr>
              <a:t>Describe the significance of dilated pulmonary </a:t>
            </a:r>
            <a:r>
              <a:rPr sz="1200" spc="-5" dirty="0">
                <a:latin typeface="Arial"/>
                <a:cs typeface="Arial"/>
              </a:rPr>
              <a:t>artery </a:t>
            </a:r>
            <a:r>
              <a:rPr sz="1200" dirty="0">
                <a:latin typeface="Arial"/>
                <a:cs typeface="Arial"/>
              </a:rPr>
              <a:t>in radiological</a:t>
            </a:r>
            <a:r>
              <a:rPr sz="1200" spc="-25" dirty="0">
                <a:latin typeface="Arial"/>
                <a:cs typeface="Arial"/>
              </a:rPr>
              <a:t> </a:t>
            </a:r>
            <a:r>
              <a:rPr sz="1200" spc="-5" dirty="0">
                <a:latin typeface="Arial"/>
                <a:cs typeface="Arial"/>
              </a:rPr>
              <a:t>diagnosis.</a:t>
            </a:r>
            <a:endParaRPr sz="120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23</a:t>
            </a:fld>
            <a:endParaRPr dirty="0"/>
          </a:p>
        </p:txBody>
      </p:sp>
      <p:sp>
        <p:nvSpPr>
          <p:cNvPr id="2" name="object 2"/>
          <p:cNvSpPr txBox="1"/>
          <p:nvPr/>
        </p:nvSpPr>
        <p:spPr>
          <a:xfrm>
            <a:off x="939800" y="889000"/>
            <a:ext cx="5913755" cy="72948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51"/>
              <a:tabLst>
                <a:tab pos="241300" algn="l"/>
              </a:tabLst>
            </a:pPr>
            <a:r>
              <a:rPr sz="1200" spc="-5" dirty="0">
                <a:latin typeface="Arial"/>
                <a:cs typeface="Arial"/>
              </a:rPr>
              <a:t>Angioplasty </a:t>
            </a:r>
            <a:r>
              <a:rPr sz="1200" dirty="0">
                <a:latin typeface="Arial"/>
                <a:cs typeface="Arial"/>
              </a:rPr>
              <a:t>procedures in peripheral vessels and their </a:t>
            </a:r>
            <a:r>
              <a:rPr sz="1200" spc="-5" dirty="0">
                <a:latin typeface="Arial"/>
                <a:cs typeface="Arial"/>
              </a:rPr>
              <a:t>complications.</a:t>
            </a:r>
            <a:endParaRPr sz="1200">
              <a:latin typeface="Arial"/>
              <a:cs typeface="Arial"/>
            </a:endParaRPr>
          </a:p>
          <a:p>
            <a:pPr>
              <a:lnSpc>
                <a:spcPct val="100000"/>
              </a:lnSpc>
              <a:spcBef>
                <a:spcPts val="50"/>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dirty="0">
                <a:latin typeface="Arial"/>
                <a:cs typeface="Arial"/>
              </a:rPr>
              <a:t>Imaging in </a:t>
            </a:r>
            <a:r>
              <a:rPr sz="1200" spc="-5" dirty="0">
                <a:latin typeface="Arial"/>
                <a:cs typeface="Arial"/>
              </a:rPr>
              <a:t>constrictive</a:t>
            </a:r>
            <a:r>
              <a:rPr sz="1200" dirty="0">
                <a:latin typeface="Arial"/>
                <a:cs typeface="Arial"/>
              </a:rPr>
              <a:t> </a:t>
            </a:r>
            <a:r>
              <a:rPr sz="1200" spc="-5" dirty="0">
                <a:latin typeface="Arial"/>
                <a:cs typeface="Arial"/>
              </a:rPr>
              <a:t>pericarditis</a:t>
            </a:r>
            <a:endParaRPr sz="1200">
              <a:latin typeface="Arial"/>
              <a:cs typeface="Arial"/>
            </a:endParaRPr>
          </a:p>
          <a:p>
            <a:pPr>
              <a:lnSpc>
                <a:spcPct val="100000"/>
              </a:lnSpc>
              <a:spcBef>
                <a:spcPts val="55"/>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spc="-5" dirty="0">
                <a:latin typeface="Arial"/>
                <a:cs typeface="Arial"/>
              </a:rPr>
              <a:t>Aortic dissection</a:t>
            </a:r>
            <a:endParaRPr sz="1200">
              <a:latin typeface="Arial"/>
              <a:cs typeface="Arial"/>
            </a:endParaRPr>
          </a:p>
          <a:p>
            <a:pPr marL="241300" indent="-228600">
              <a:lnSpc>
                <a:spcPct val="100000"/>
              </a:lnSpc>
              <a:spcBef>
                <a:spcPts val="1160"/>
              </a:spcBef>
              <a:buAutoNum type="arabicPeriod" startAt="51"/>
              <a:tabLst>
                <a:tab pos="241300" algn="l"/>
              </a:tabLst>
            </a:pPr>
            <a:r>
              <a:rPr sz="1200" spc="-5" dirty="0">
                <a:latin typeface="Arial"/>
                <a:cs typeface="Arial"/>
              </a:rPr>
              <a:t>Angioplasty</a:t>
            </a:r>
            <a:endParaRPr sz="1200">
              <a:latin typeface="Arial"/>
              <a:cs typeface="Arial"/>
            </a:endParaRPr>
          </a:p>
          <a:p>
            <a:pPr>
              <a:lnSpc>
                <a:spcPct val="100000"/>
              </a:lnSpc>
              <a:spcBef>
                <a:spcPts val="50"/>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spc="-5" dirty="0">
                <a:latin typeface="Arial"/>
                <a:cs typeface="Arial"/>
              </a:rPr>
              <a:t>Ebstein’s </a:t>
            </a:r>
            <a:r>
              <a:rPr sz="1200" dirty="0">
                <a:latin typeface="Arial"/>
                <a:cs typeface="Arial"/>
              </a:rPr>
              <a:t>anomaly</a:t>
            </a:r>
            <a:endParaRPr sz="1200">
              <a:latin typeface="Arial"/>
              <a:cs typeface="Arial"/>
            </a:endParaRPr>
          </a:p>
          <a:p>
            <a:pPr>
              <a:lnSpc>
                <a:spcPct val="100000"/>
              </a:lnSpc>
              <a:spcBef>
                <a:spcPts val="55"/>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dirty="0">
                <a:latin typeface="Arial"/>
                <a:cs typeface="Arial"/>
              </a:rPr>
              <a:t>Renal denervation for renovascular</a:t>
            </a:r>
            <a:r>
              <a:rPr sz="1200" spc="-15" dirty="0">
                <a:latin typeface="Arial"/>
                <a:cs typeface="Arial"/>
              </a:rPr>
              <a:t> </a:t>
            </a:r>
            <a:r>
              <a:rPr sz="1200" spc="-5" dirty="0">
                <a:latin typeface="Arial"/>
                <a:cs typeface="Arial"/>
              </a:rPr>
              <a:t>hypertension.</a:t>
            </a:r>
            <a:endParaRPr sz="1200">
              <a:latin typeface="Arial"/>
              <a:cs typeface="Arial"/>
            </a:endParaRPr>
          </a:p>
          <a:p>
            <a:pPr marL="241300" indent="-228600">
              <a:lnSpc>
                <a:spcPct val="100000"/>
              </a:lnSpc>
              <a:spcBef>
                <a:spcPts val="1160"/>
              </a:spcBef>
              <a:buAutoNum type="arabicPeriod" startAt="51"/>
              <a:tabLst>
                <a:tab pos="241300" algn="l"/>
              </a:tabLst>
            </a:pPr>
            <a:r>
              <a:rPr sz="1200" spc="-5" dirty="0">
                <a:latin typeface="Arial"/>
                <a:cs typeface="Arial"/>
              </a:rPr>
              <a:t>Coarctation </a:t>
            </a:r>
            <a:r>
              <a:rPr sz="1200" dirty="0">
                <a:latin typeface="Arial"/>
                <a:cs typeface="Arial"/>
              </a:rPr>
              <a:t>of</a:t>
            </a:r>
            <a:r>
              <a:rPr sz="1200" spc="-5" dirty="0">
                <a:latin typeface="Arial"/>
                <a:cs typeface="Arial"/>
              </a:rPr>
              <a:t> aorta</a:t>
            </a:r>
            <a:endParaRPr sz="1200">
              <a:latin typeface="Arial"/>
              <a:cs typeface="Arial"/>
            </a:endParaRPr>
          </a:p>
          <a:p>
            <a:pPr>
              <a:lnSpc>
                <a:spcPct val="100000"/>
              </a:lnSpc>
              <a:spcBef>
                <a:spcPts val="50"/>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dirty="0">
                <a:latin typeface="Arial"/>
                <a:cs typeface="Arial"/>
              </a:rPr>
              <a:t>Cardiomyopathies</a:t>
            </a:r>
            <a:endParaRPr sz="1200">
              <a:latin typeface="Arial"/>
              <a:cs typeface="Arial"/>
            </a:endParaRPr>
          </a:p>
          <a:p>
            <a:pPr>
              <a:lnSpc>
                <a:spcPct val="100000"/>
              </a:lnSpc>
              <a:spcBef>
                <a:spcPts val="55"/>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dirty="0">
                <a:latin typeface="Arial"/>
                <a:cs typeface="Arial"/>
              </a:rPr>
              <a:t>Rib</a:t>
            </a:r>
            <a:r>
              <a:rPr sz="1200" spc="-5" dirty="0">
                <a:latin typeface="Arial"/>
                <a:cs typeface="Arial"/>
              </a:rPr>
              <a:t> </a:t>
            </a:r>
            <a:r>
              <a:rPr sz="1200" dirty="0">
                <a:latin typeface="Arial"/>
                <a:cs typeface="Arial"/>
              </a:rPr>
              <a:t>notching</a:t>
            </a:r>
            <a:endParaRPr sz="1200">
              <a:latin typeface="Arial"/>
              <a:cs typeface="Arial"/>
            </a:endParaRPr>
          </a:p>
          <a:p>
            <a:pPr>
              <a:lnSpc>
                <a:spcPct val="100000"/>
              </a:lnSpc>
              <a:spcBef>
                <a:spcPts val="50"/>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spc="-5" dirty="0">
                <a:latin typeface="Arial"/>
                <a:cs typeface="Arial"/>
              </a:rPr>
              <a:t>Pancoast’s </a:t>
            </a:r>
            <a:r>
              <a:rPr sz="1200" dirty="0">
                <a:latin typeface="Arial"/>
                <a:cs typeface="Arial"/>
              </a:rPr>
              <a:t>tumour</a:t>
            </a:r>
            <a:endParaRPr sz="1200">
              <a:latin typeface="Arial"/>
              <a:cs typeface="Arial"/>
            </a:endParaRPr>
          </a:p>
          <a:p>
            <a:pPr marL="241300" indent="-228600">
              <a:lnSpc>
                <a:spcPct val="100000"/>
              </a:lnSpc>
              <a:spcBef>
                <a:spcPts val="1160"/>
              </a:spcBef>
              <a:buAutoNum type="arabicPeriod" startAt="51"/>
              <a:tabLst>
                <a:tab pos="241300" algn="l"/>
              </a:tabLst>
            </a:pPr>
            <a:r>
              <a:rPr sz="1200" spc="-5" dirty="0">
                <a:latin typeface="Arial"/>
                <a:cs typeface="Arial"/>
              </a:rPr>
              <a:t>Dissecting </a:t>
            </a:r>
            <a:r>
              <a:rPr sz="1200" dirty="0">
                <a:latin typeface="Arial"/>
                <a:cs typeface="Arial"/>
              </a:rPr>
              <a:t>aneurysm</a:t>
            </a:r>
            <a:endParaRPr sz="1200">
              <a:latin typeface="Arial"/>
              <a:cs typeface="Arial"/>
            </a:endParaRPr>
          </a:p>
          <a:p>
            <a:pPr marL="241300" marR="5080" indent="-228600">
              <a:lnSpc>
                <a:spcPct val="118100"/>
              </a:lnSpc>
              <a:spcBef>
                <a:spcPts val="1000"/>
              </a:spcBef>
              <a:buAutoNum type="arabicPeriod" startAt="51"/>
              <a:tabLst>
                <a:tab pos="241300" algn="l"/>
              </a:tabLst>
            </a:pPr>
            <a:r>
              <a:rPr sz="1200" spc="-5" dirty="0">
                <a:latin typeface="Arial"/>
                <a:cs typeface="Arial"/>
              </a:rPr>
              <a:t>What </a:t>
            </a:r>
            <a:r>
              <a:rPr sz="1200" dirty="0">
                <a:latin typeface="Arial"/>
                <a:cs typeface="Arial"/>
              </a:rPr>
              <a:t>is digital </a:t>
            </a:r>
            <a:r>
              <a:rPr sz="1200" spc="-5" dirty="0">
                <a:latin typeface="Arial"/>
                <a:cs typeface="Arial"/>
              </a:rPr>
              <a:t>subtraction </a:t>
            </a:r>
            <a:r>
              <a:rPr sz="1200" dirty="0">
                <a:latin typeface="Arial"/>
                <a:cs typeface="Arial"/>
              </a:rPr>
              <a:t>angiography? </a:t>
            </a:r>
            <a:r>
              <a:rPr sz="1200" spc="-5" dirty="0">
                <a:latin typeface="Arial"/>
                <a:cs typeface="Arial"/>
              </a:rPr>
              <a:t>What </a:t>
            </a:r>
            <a:r>
              <a:rPr sz="1200" dirty="0">
                <a:latin typeface="Arial"/>
                <a:cs typeface="Arial"/>
              </a:rPr>
              <a:t>are the physical principles involved?  Enumerate the advantages and disadvantages of venous and </a:t>
            </a:r>
            <a:r>
              <a:rPr sz="1200" spc="-5" dirty="0">
                <a:latin typeface="Arial"/>
                <a:cs typeface="Arial"/>
              </a:rPr>
              <a:t>arterial</a:t>
            </a:r>
            <a:r>
              <a:rPr sz="1200" spc="-20" dirty="0">
                <a:latin typeface="Arial"/>
                <a:cs typeface="Arial"/>
              </a:rPr>
              <a:t> </a:t>
            </a:r>
            <a:r>
              <a:rPr sz="1200" spc="-5" dirty="0">
                <a:latin typeface="Arial"/>
                <a:cs typeface="Arial"/>
              </a:rPr>
              <a:t>injection.</a:t>
            </a:r>
            <a:endParaRPr sz="1200">
              <a:latin typeface="Arial"/>
              <a:cs typeface="Arial"/>
            </a:endParaRPr>
          </a:p>
          <a:p>
            <a:pPr marL="241300" marR="5080" indent="-228600">
              <a:lnSpc>
                <a:spcPct val="118100"/>
              </a:lnSpc>
              <a:spcBef>
                <a:spcPts val="900"/>
              </a:spcBef>
              <a:buAutoNum type="arabicPeriod" startAt="51"/>
              <a:tabLst>
                <a:tab pos="241300" algn="l"/>
              </a:tabLst>
            </a:pPr>
            <a:r>
              <a:rPr sz="1200" spc="-5" dirty="0">
                <a:latin typeface="Arial"/>
                <a:cs typeface="Arial"/>
              </a:rPr>
              <a:t>What </a:t>
            </a:r>
            <a:r>
              <a:rPr sz="1200" dirty="0">
                <a:latin typeface="Arial"/>
                <a:cs typeface="Arial"/>
              </a:rPr>
              <a:t>are the recent advances in radiological and imaging techniques and  interventional modalities in diagnosis and treatment or coronary </a:t>
            </a:r>
            <a:r>
              <a:rPr sz="1200" spc="-5" dirty="0">
                <a:latin typeface="Arial"/>
                <a:cs typeface="Arial"/>
              </a:rPr>
              <a:t>arterial</a:t>
            </a:r>
            <a:r>
              <a:rPr sz="1200" spc="-65" dirty="0">
                <a:latin typeface="Arial"/>
                <a:cs typeface="Arial"/>
              </a:rPr>
              <a:t> </a:t>
            </a:r>
            <a:r>
              <a:rPr sz="1200" dirty="0">
                <a:latin typeface="Arial"/>
                <a:cs typeface="Arial"/>
              </a:rPr>
              <a:t>diseases?</a:t>
            </a:r>
            <a:endParaRPr sz="1200">
              <a:latin typeface="Arial"/>
              <a:cs typeface="Arial"/>
            </a:endParaRPr>
          </a:p>
          <a:p>
            <a:pPr marL="241300" marR="5080" indent="-228600">
              <a:lnSpc>
                <a:spcPct val="118100"/>
              </a:lnSpc>
              <a:spcBef>
                <a:spcPts val="1000"/>
              </a:spcBef>
              <a:buAutoNum type="arabicPeriod" startAt="51"/>
              <a:tabLst>
                <a:tab pos="241300" algn="l"/>
              </a:tabLst>
            </a:pPr>
            <a:r>
              <a:rPr sz="1200" dirty="0">
                <a:latin typeface="Arial"/>
                <a:cs typeface="Arial"/>
              </a:rPr>
              <a:t>Describe the technique of lower limb </a:t>
            </a:r>
            <a:r>
              <a:rPr sz="1200" spc="-10" dirty="0">
                <a:latin typeface="Arial"/>
                <a:cs typeface="Arial"/>
              </a:rPr>
              <a:t>venography. </a:t>
            </a:r>
            <a:r>
              <a:rPr sz="1200" dirty="0">
                <a:latin typeface="Arial"/>
                <a:cs typeface="Arial"/>
              </a:rPr>
              <a:t>Discuss its usefulness in deep  vein</a:t>
            </a:r>
            <a:r>
              <a:rPr sz="1200" spc="-5" dirty="0">
                <a:latin typeface="Arial"/>
                <a:cs typeface="Arial"/>
              </a:rPr>
              <a:t> </a:t>
            </a:r>
            <a:r>
              <a:rPr sz="1200" dirty="0">
                <a:latin typeface="Arial"/>
                <a:cs typeface="Arial"/>
              </a:rPr>
              <a:t>thrombosis.</a:t>
            </a:r>
            <a:endParaRPr sz="1200">
              <a:latin typeface="Arial"/>
              <a:cs typeface="Arial"/>
            </a:endParaRPr>
          </a:p>
          <a:p>
            <a:pPr marL="241300" indent="-228600">
              <a:lnSpc>
                <a:spcPct val="100000"/>
              </a:lnSpc>
              <a:spcBef>
                <a:spcPts val="1160"/>
              </a:spcBef>
              <a:buAutoNum type="arabicPeriod" startAt="51"/>
              <a:tabLst>
                <a:tab pos="241300" algn="l"/>
              </a:tabLst>
            </a:pPr>
            <a:r>
              <a:rPr sz="1200" dirty="0">
                <a:latin typeface="Arial"/>
                <a:cs typeface="Arial"/>
              </a:rPr>
              <a:t>Enumerate the causes of hemoptysis and role of HRCT in lung</a:t>
            </a:r>
            <a:r>
              <a:rPr sz="1200" spc="-75" dirty="0">
                <a:latin typeface="Arial"/>
                <a:cs typeface="Arial"/>
              </a:rPr>
              <a:t> </a:t>
            </a:r>
            <a:r>
              <a:rPr sz="1200" dirty="0">
                <a:latin typeface="Arial"/>
                <a:cs typeface="Arial"/>
              </a:rPr>
              <a:t>diseases.</a:t>
            </a:r>
            <a:endParaRPr sz="1200">
              <a:latin typeface="Arial"/>
              <a:cs typeface="Arial"/>
            </a:endParaRPr>
          </a:p>
          <a:p>
            <a:pPr>
              <a:lnSpc>
                <a:spcPct val="100000"/>
              </a:lnSpc>
              <a:spcBef>
                <a:spcPts val="50"/>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dirty="0">
                <a:latin typeface="Arial"/>
                <a:cs typeface="Arial"/>
              </a:rPr>
              <a:t>Describe the interventional techniques in vascular</a:t>
            </a:r>
            <a:r>
              <a:rPr sz="1200" spc="-20" dirty="0">
                <a:latin typeface="Arial"/>
                <a:cs typeface="Arial"/>
              </a:rPr>
              <a:t> </a:t>
            </a:r>
            <a:r>
              <a:rPr sz="1200" spc="-10" dirty="0">
                <a:latin typeface="Arial"/>
                <a:cs typeface="Arial"/>
              </a:rPr>
              <a:t>radiology.</a:t>
            </a:r>
            <a:endParaRPr sz="1200">
              <a:latin typeface="Arial"/>
              <a:cs typeface="Arial"/>
            </a:endParaRPr>
          </a:p>
          <a:p>
            <a:pPr>
              <a:lnSpc>
                <a:spcPct val="100000"/>
              </a:lnSpc>
              <a:spcBef>
                <a:spcPts val="55"/>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dirty="0">
                <a:latin typeface="Arial"/>
                <a:cs typeface="Arial"/>
              </a:rPr>
              <a:t>Role of Color Doppler in</a:t>
            </a:r>
            <a:r>
              <a:rPr sz="1200" spc="-90" dirty="0">
                <a:latin typeface="Arial"/>
                <a:cs typeface="Arial"/>
              </a:rPr>
              <a:t> </a:t>
            </a:r>
            <a:r>
              <a:rPr sz="1200" spc="-5" dirty="0">
                <a:latin typeface="Arial"/>
                <a:cs typeface="Arial"/>
              </a:rPr>
              <a:t>Aorto-Arteritis.</a:t>
            </a:r>
            <a:endParaRPr sz="1200">
              <a:latin typeface="Arial"/>
              <a:cs typeface="Arial"/>
            </a:endParaRPr>
          </a:p>
          <a:p>
            <a:pPr marL="241300" indent="-228600">
              <a:lnSpc>
                <a:spcPct val="100000"/>
              </a:lnSpc>
              <a:spcBef>
                <a:spcPts val="1160"/>
              </a:spcBef>
              <a:buAutoNum type="arabicPeriod" startAt="51"/>
              <a:tabLst>
                <a:tab pos="241300" algn="l"/>
              </a:tabLst>
            </a:pPr>
            <a:r>
              <a:rPr sz="1200" spc="-45" dirty="0">
                <a:latin typeface="Arial"/>
                <a:cs typeface="Arial"/>
              </a:rPr>
              <a:t>AV</a:t>
            </a:r>
            <a:r>
              <a:rPr sz="1200" spc="-5" dirty="0">
                <a:latin typeface="Arial"/>
                <a:cs typeface="Arial"/>
              </a:rPr>
              <a:t> </a:t>
            </a:r>
            <a:r>
              <a:rPr sz="1200" dirty="0">
                <a:latin typeface="Arial"/>
                <a:cs typeface="Arial"/>
              </a:rPr>
              <a:t>Malformation.</a:t>
            </a:r>
            <a:endParaRPr sz="1200">
              <a:latin typeface="Arial"/>
              <a:cs typeface="Arial"/>
            </a:endParaRPr>
          </a:p>
          <a:p>
            <a:pPr>
              <a:lnSpc>
                <a:spcPct val="100000"/>
              </a:lnSpc>
              <a:spcBef>
                <a:spcPts val="50"/>
              </a:spcBef>
              <a:buFont typeface="Arial"/>
              <a:buAutoNum type="arabicPeriod" startAt="51"/>
            </a:pPr>
            <a:endParaRPr sz="1050">
              <a:latin typeface="Times New Roman"/>
              <a:cs typeface="Times New Roman"/>
            </a:endParaRPr>
          </a:p>
          <a:p>
            <a:pPr marL="241300" indent="-228600">
              <a:lnSpc>
                <a:spcPct val="100000"/>
              </a:lnSpc>
              <a:spcBef>
                <a:spcPts val="5"/>
              </a:spcBef>
              <a:buAutoNum type="arabicPeriod" startAt="51"/>
              <a:tabLst>
                <a:tab pos="241300" algn="l"/>
              </a:tabLst>
            </a:pPr>
            <a:r>
              <a:rPr sz="1200" dirty="0">
                <a:latin typeface="Arial"/>
                <a:cs typeface="Arial"/>
              </a:rPr>
              <a:t>Describe the various vascular malformation and role of</a:t>
            </a:r>
            <a:r>
              <a:rPr sz="1200" spc="-30" dirty="0">
                <a:latin typeface="Arial"/>
                <a:cs typeface="Arial"/>
              </a:rPr>
              <a:t> </a:t>
            </a:r>
            <a:r>
              <a:rPr sz="1200" dirty="0">
                <a:latin typeface="Arial"/>
                <a:cs typeface="Arial"/>
              </a:rPr>
              <a:t>imaging.</a:t>
            </a:r>
            <a:endParaRPr sz="1200">
              <a:latin typeface="Arial"/>
              <a:cs typeface="Arial"/>
            </a:endParaRPr>
          </a:p>
          <a:p>
            <a:pPr>
              <a:lnSpc>
                <a:spcPct val="100000"/>
              </a:lnSpc>
              <a:spcBef>
                <a:spcPts val="50"/>
              </a:spcBef>
              <a:buFont typeface="Arial"/>
              <a:buAutoNum type="arabicPeriod" startAt="51"/>
            </a:pPr>
            <a:endParaRPr sz="1050">
              <a:latin typeface="Times New Roman"/>
              <a:cs typeface="Times New Roman"/>
            </a:endParaRPr>
          </a:p>
          <a:p>
            <a:pPr marL="241300" indent="-228600">
              <a:lnSpc>
                <a:spcPct val="100000"/>
              </a:lnSpc>
              <a:buAutoNum type="arabicPeriod" startAt="51"/>
              <a:tabLst>
                <a:tab pos="241300" algn="l"/>
              </a:tabLst>
            </a:pPr>
            <a:r>
              <a:rPr sz="1200" dirty="0">
                <a:latin typeface="Arial"/>
                <a:cs typeface="Arial"/>
              </a:rPr>
              <a:t>Invententional procedures in deep vein</a:t>
            </a:r>
            <a:r>
              <a:rPr sz="1200" spc="-10" dirty="0">
                <a:latin typeface="Arial"/>
                <a:cs typeface="Arial"/>
              </a:rPr>
              <a:t> </a:t>
            </a:r>
            <a:r>
              <a:rPr sz="1200" dirty="0">
                <a:latin typeface="Arial"/>
                <a:cs typeface="Arial"/>
              </a:rPr>
              <a:t>thrombosis.</a:t>
            </a:r>
            <a:endParaRPr sz="120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24</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225675" algn="l"/>
                <a:tab pos="6128385" algn="l"/>
              </a:tabLst>
            </a:pPr>
            <a:r>
              <a:rPr dirty="0"/>
              <a:t> 	</a:t>
            </a:r>
            <a:r>
              <a:rPr spc="15" dirty="0"/>
              <a:t>ABDOMEN	</a:t>
            </a:r>
          </a:p>
        </p:txBody>
      </p:sp>
      <p:sp>
        <p:nvSpPr>
          <p:cNvPr id="3" name="object 3"/>
          <p:cNvSpPr txBox="1"/>
          <p:nvPr/>
        </p:nvSpPr>
        <p:spPr>
          <a:xfrm>
            <a:off x="711200" y="1562100"/>
            <a:ext cx="6142355" cy="8094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Draw of neat line diagram of perinephric spaces including its relationship with other  spaces.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Write </a:t>
            </a:r>
            <a:r>
              <a:rPr sz="1200" dirty="0">
                <a:latin typeface="Arial"/>
                <a:cs typeface="Arial"/>
              </a:rPr>
              <a:t>CT features of perinephric abscess and urinoma. [June</a:t>
            </a:r>
            <a:r>
              <a:rPr sz="1200" spc="-55" dirty="0">
                <a:latin typeface="Arial"/>
                <a:cs typeface="Arial"/>
              </a:rPr>
              <a:t> </a:t>
            </a:r>
            <a:r>
              <a:rPr sz="1200" dirty="0">
                <a:latin typeface="Arial"/>
                <a:cs typeface="Arial"/>
              </a:rPr>
              <a:t>2008]</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Enumerate various causes of Para </a:t>
            </a:r>
            <a:r>
              <a:rPr sz="1200" spc="-5" dirty="0">
                <a:latin typeface="Arial"/>
                <a:cs typeface="Arial"/>
              </a:rPr>
              <a:t>vertebral </a:t>
            </a:r>
            <a:r>
              <a:rPr sz="1200" dirty="0">
                <a:latin typeface="Arial"/>
                <a:cs typeface="Arial"/>
              </a:rPr>
              <a:t>masses and their imaging features.  [Jul</a:t>
            </a:r>
            <a:r>
              <a:rPr sz="1200" spc="-5" dirty="0">
                <a:latin typeface="Arial"/>
                <a:cs typeface="Arial"/>
              </a:rPr>
              <a:t> </a:t>
            </a:r>
            <a:r>
              <a:rPr sz="1200" dirty="0">
                <a:latin typeface="Arial"/>
                <a:cs typeface="Arial"/>
              </a:rPr>
              <a:t>10]</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Enumerate causes of pain in right iliac fossa in a 20 yr old married female. Discuss  the role of USG and CT scan in evaluation in this case [June</a:t>
            </a:r>
            <a:r>
              <a:rPr sz="1200" spc="-65" dirty="0">
                <a:latin typeface="Arial"/>
                <a:cs typeface="Arial"/>
              </a:rPr>
              <a:t> </a:t>
            </a:r>
            <a:r>
              <a:rPr sz="1200" spc="-20" dirty="0">
                <a:latin typeface="Arial"/>
                <a:cs typeface="Arial"/>
              </a:rPr>
              <a:t>2011]</a:t>
            </a:r>
            <a:endParaRPr sz="1200">
              <a:latin typeface="Arial"/>
              <a:cs typeface="Arial"/>
            </a:endParaRPr>
          </a:p>
          <a:p>
            <a:pPr marL="469900" marR="5080" indent="-228600" algn="just">
              <a:lnSpc>
                <a:spcPct val="115700"/>
              </a:lnSpc>
              <a:spcBef>
                <a:spcPts val="1035"/>
              </a:spcBef>
              <a:buAutoNum type="arabicPeriod"/>
              <a:tabLst>
                <a:tab pos="469900" algn="l"/>
              </a:tabLst>
            </a:pPr>
            <a:r>
              <a:rPr sz="1200" dirty="0">
                <a:latin typeface="Arial"/>
                <a:cs typeface="Arial"/>
              </a:rPr>
              <a:t>Enumerate the causes of mechanical small bowel </a:t>
            </a:r>
            <a:r>
              <a:rPr sz="1200" spc="-5" dirty="0">
                <a:latin typeface="Arial"/>
                <a:cs typeface="Arial"/>
              </a:rPr>
              <a:t>obstruction </a:t>
            </a:r>
            <a:r>
              <a:rPr sz="1200" dirty="0">
                <a:latin typeface="Arial"/>
                <a:cs typeface="Arial"/>
              </a:rPr>
              <a:t>in an adult. Describe  </a:t>
            </a:r>
            <a:r>
              <a:rPr sz="1200" spc="5" dirty="0">
                <a:latin typeface="Arial"/>
                <a:cs typeface="Arial"/>
              </a:rPr>
              <a:t>the differentiating features of small and large bowel obstruction on plain  </a:t>
            </a:r>
            <a:r>
              <a:rPr sz="1200" spc="-10" dirty="0">
                <a:latin typeface="Arial"/>
                <a:cs typeface="Arial"/>
              </a:rPr>
              <a:t>radiography. </a:t>
            </a:r>
            <a:r>
              <a:rPr sz="1200" dirty="0">
                <a:latin typeface="Arial"/>
                <a:cs typeface="Arial"/>
              </a:rPr>
              <a:t>Briefly discuss the role of CT in mechanical small bowel </a:t>
            </a:r>
            <a:r>
              <a:rPr sz="1200" spc="-5" dirty="0">
                <a:latin typeface="Arial"/>
                <a:cs typeface="Arial"/>
              </a:rPr>
              <a:t>obstruction.  </a:t>
            </a:r>
            <a:r>
              <a:rPr sz="1200" dirty="0">
                <a:latin typeface="Arial"/>
                <a:cs typeface="Arial"/>
              </a:rPr>
              <a:t>[Dec</a:t>
            </a:r>
            <a:r>
              <a:rPr sz="1200" spc="-5" dirty="0">
                <a:latin typeface="Arial"/>
                <a:cs typeface="Arial"/>
              </a:rPr>
              <a:t> 2012](3+2+5).</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Briefly describe the etiopathology and imaging findings of ileocecal tuberculosis.  Discuss the features that are useful to </a:t>
            </a:r>
            <a:r>
              <a:rPr sz="1200" spc="-5" dirty="0">
                <a:latin typeface="Arial"/>
                <a:cs typeface="Arial"/>
              </a:rPr>
              <a:t>differentiate </a:t>
            </a:r>
            <a:r>
              <a:rPr sz="1200" dirty="0">
                <a:latin typeface="Arial"/>
                <a:cs typeface="Arial"/>
              </a:rPr>
              <a:t>it from </a:t>
            </a:r>
            <a:r>
              <a:rPr sz="1200" spc="-5" dirty="0">
                <a:latin typeface="Arial"/>
                <a:cs typeface="Arial"/>
              </a:rPr>
              <a:t>Crohn’s </a:t>
            </a:r>
            <a:r>
              <a:rPr sz="1200" dirty="0">
                <a:latin typeface="Arial"/>
                <a:cs typeface="Arial"/>
              </a:rPr>
              <a:t>disease. [Dec  2012](3+2+5)</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Enumerate various causes of acute pancreatitis. Briefly discuss various terms used  in description of imaging findings of acute pancreatitis and indicating </a:t>
            </a:r>
            <a:r>
              <a:rPr sz="1200" spc="-10" dirty="0">
                <a:latin typeface="Arial"/>
                <a:cs typeface="Arial"/>
              </a:rPr>
              <a:t>it’s severity.  </a:t>
            </a:r>
            <a:r>
              <a:rPr sz="1200" dirty="0">
                <a:latin typeface="Arial"/>
                <a:cs typeface="Arial"/>
              </a:rPr>
              <a:t>[Dec12](2+6+2)</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Briefly discuss the development of midgut. Describe the imaging findings of midgut  malformation and midgut volvulus on various imaging modalities. [3+3+4 Dec</a:t>
            </a:r>
            <a:r>
              <a:rPr sz="1200" spc="-80" dirty="0">
                <a:latin typeface="Arial"/>
                <a:cs typeface="Arial"/>
              </a:rPr>
              <a:t> </a:t>
            </a:r>
            <a:r>
              <a:rPr sz="1200" dirty="0">
                <a:latin typeface="Arial"/>
                <a:cs typeface="Arial"/>
              </a:rPr>
              <a:t>12]</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A 40 year old male presents with a lump in the </a:t>
            </a:r>
            <a:r>
              <a:rPr sz="1200" spc="-35" dirty="0">
                <a:latin typeface="Arial"/>
                <a:cs typeface="Arial"/>
              </a:rPr>
              <a:t>RIF. </a:t>
            </a:r>
            <a:r>
              <a:rPr sz="1200" spc="-5" dirty="0">
                <a:latin typeface="Arial"/>
                <a:cs typeface="Arial"/>
              </a:rPr>
              <a:t>What </a:t>
            </a:r>
            <a:r>
              <a:rPr sz="1200" dirty="0">
                <a:latin typeface="Arial"/>
                <a:cs typeface="Arial"/>
              </a:rPr>
              <a:t>would be your approach  as a radiologist to help come to a diagnosis? Discuss the </a:t>
            </a:r>
            <a:r>
              <a:rPr sz="1200" spc="-5" dirty="0">
                <a:latin typeface="Arial"/>
                <a:cs typeface="Arial"/>
              </a:rPr>
              <a:t>characteristic </a:t>
            </a:r>
            <a:r>
              <a:rPr sz="1200" dirty="0">
                <a:latin typeface="Arial"/>
                <a:cs typeface="Arial"/>
              </a:rPr>
              <a:t>radiological  features of any 3 pathologies, presenting with right iliac fossa lump. [1+9 Jun</a:t>
            </a:r>
            <a:r>
              <a:rPr sz="1200" spc="-90" dirty="0">
                <a:latin typeface="Arial"/>
                <a:cs typeface="Arial"/>
              </a:rPr>
              <a:t> </a:t>
            </a:r>
            <a:r>
              <a:rPr sz="1200" dirty="0">
                <a:latin typeface="Arial"/>
                <a:cs typeface="Arial"/>
              </a:rPr>
              <a:t>13]</a:t>
            </a:r>
            <a:endParaRPr sz="1200">
              <a:latin typeface="Arial"/>
              <a:cs typeface="Arial"/>
            </a:endParaRPr>
          </a:p>
          <a:p>
            <a:pPr marL="469900" marR="5080" indent="-228600" algn="just">
              <a:lnSpc>
                <a:spcPct val="118100"/>
              </a:lnSpc>
              <a:spcBef>
                <a:spcPts val="894"/>
              </a:spcBef>
              <a:buAutoNum type="arabicPeriod"/>
              <a:tabLst>
                <a:tab pos="469900" algn="l"/>
              </a:tabLst>
            </a:pPr>
            <a:r>
              <a:rPr sz="1200" dirty="0">
                <a:latin typeface="Arial"/>
                <a:cs typeface="Arial"/>
              </a:rPr>
              <a:t>Discuss the DD in a 38 year old male presenting with RIF lump, lassitude &amp; altered  bowel habits. Describe the conventional imaging findings in </a:t>
            </a:r>
            <a:r>
              <a:rPr sz="1200" spc="-5" dirty="0">
                <a:latin typeface="Arial"/>
                <a:cs typeface="Arial"/>
              </a:rPr>
              <a:t>intestinal </a:t>
            </a:r>
            <a:r>
              <a:rPr sz="1200" dirty="0">
                <a:latin typeface="Arial"/>
                <a:cs typeface="Arial"/>
              </a:rPr>
              <a:t>TB. [4+6Dec  13]</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Briefly describe the role of imaging in the following: a) Neuroendocrine tumors of  pancreas b) Small bowel lymphoma. [5+5</a:t>
            </a:r>
            <a:r>
              <a:rPr sz="1200" spc="-20" dirty="0">
                <a:latin typeface="Arial"/>
                <a:cs typeface="Arial"/>
              </a:rPr>
              <a:t> </a:t>
            </a:r>
            <a:r>
              <a:rPr sz="1200" dirty="0">
                <a:latin typeface="Arial"/>
                <a:cs typeface="Arial"/>
              </a:rPr>
              <a:t>Dec13]</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Enumerate the causes of a palpable lumbar mass in a 5-yr-old child. Discuss the  algorithmic approach you would use to arrive at diagnosis in this case. [2+8 June  14]</a:t>
            </a:r>
            <a:endParaRPr sz="120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25</a:t>
            </a:fld>
            <a:endParaRPr dirty="0"/>
          </a:p>
        </p:txBody>
      </p:sp>
      <p:sp>
        <p:nvSpPr>
          <p:cNvPr id="2" name="object 2"/>
          <p:cNvSpPr txBox="1"/>
          <p:nvPr/>
        </p:nvSpPr>
        <p:spPr>
          <a:xfrm>
            <a:off x="939800" y="855980"/>
            <a:ext cx="5913755" cy="4279900"/>
          </a:xfrm>
          <a:prstGeom prst="rect">
            <a:avLst/>
          </a:prstGeom>
        </p:spPr>
        <p:txBody>
          <a:bodyPr vert="horz" wrap="square" lIns="0" tIns="16510" rIns="0" bIns="0" rtlCol="0">
            <a:spAutoFit/>
          </a:bodyPr>
          <a:lstStyle/>
          <a:p>
            <a:pPr marL="241300" marR="5080" indent="-228600" algn="just">
              <a:lnSpc>
                <a:spcPct val="115700"/>
              </a:lnSpc>
              <a:spcBef>
                <a:spcPts val="130"/>
              </a:spcBef>
              <a:buAutoNum type="arabicPeriod" startAt="13"/>
              <a:tabLst>
                <a:tab pos="241300" algn="l"/>
              </a:tabLst>
            </a:pPr>
            <a:r>
              <a:rPr sz="1200" dirty="0">
                <a:latin typeface="Arial"/>
                <a:cs typeface="Arial"/>
              </a:rPr>
              <a:t>Enumerate the causes of pneumoperitoneum with peritonitis in a 30 yr old male  patient. Describe the findings which can be seen in supine abdominal radiograph in  a case of pneumoperitoneum. Discuss the CT findings which may be seen in  bowel ischemia due to acute superior venous thrombosis. [2+2+6 June</a:t>
            </a:r>
            <a:r>
              <a:rPr sz="1200" spc="-5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4599"/>
              </a:lnSpc>
              <a:spcBef>
                <a:spcPts val="1050"/>
              </a:spcBef>
              <a:buAutoNum type="arabicPeriod" startAt="13"/>
              <a:tabLst>
                <a:tab pos="241300" algn="l"/>
              </a:tabLst>
            </a:pPr>
            <a:r>
              <a:rPr sz="1200" dirty="0">
                <a:latin typeface="Arial"/>
                <a:cs typeface="Arial"/>
              </a:rPr>
              <a:t>A 10 yr old female child presents to the emergency </a:t>
            </a:r>
            <a:r>
              <a:rPr sz="1200" spc="-5" dirty="0">
                <a:latin typeface="Arial"/>
                <a:cs typeface="Arial"/>
              </a:rPr>
              <a:t>department </a:t>
            </a:r>
            <a:r>
              <a:rPr sz="1200" dirty="0">
                <a:latin typeface="Arial"/>
                <a:cs typeface="Arial"/>
              </a:rPr>
              <a:t>with acute onset  RIF pain. Enumerate possible causes. Discuss the radiological work up</a:t>
            </a:r>
            <a:r>
              <a:rPr sz="1200" spc="-40" dirty="0">
                <a:latin typeface="Arial"/>
                <a:cs typeface="Arial"/>
              </a:rPr>
              <a:t> </a:t>
            </a:r>
            <a:r>
              <a:rPr sz="1200" dirty="0">
                <a:latin typeface="Arial"/>
                <a:cs typeface="Arial"/>
              </a:rPr>
              <a:t>highlighting  imaging findings in 2 common conditions. [2+8 June</a:t>
            </a:r>
            <a:r>
              <a:rPr sz="1200" spc="-2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5700"/>
              </a:lnSpc>
              <a:spcBef>
                <a:spcPts val="1035"/>
              </a:spcBef>
              <a:buAutoNum type="arabicPeriod" startAt="13"/>
              <a:tabLst>
                <a:tab pos="241300" algn="l"/>
              </a:tabLst>
            </a:pPr>
            <a:r>
              <a:rPr sz="1200" dirty="0">
                <a:latin typeface="Arial"/>
                <a:cs typeface="Arial"/>
              </a:rPr>
              <a:t>A 27 yr old married woman presents to emergency room with sudden onset of  severe pelvic pain. Enumerate possible causes. Discuss the role of imaging in this  case. Describe the findings in 2 common conditions which may cause above  symptoms. [2+2+4 June</a:t>
            </a:r>
            <a:r>
              <a:rPr sz="1200" spc="-1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4599"/>
              </a:lnSpc>
              <a:spcBef>
                <a:spcPts val="1050"/>
              </a:spcBef>
              <a:buAutoNum type="arabicPeriod" startAt="13"/>
              <a:tabLst>
                <a:tab pos="241300" algn="l"/>
              </a:tabLst>
            </a:pPr>
            <a:r>
              <a:rPr sz="1200" dirty="0">
                <a:latin typeface="Arial"/>
                <a:cs typeface="Arial"/>
              </a:rPr>
              <a:t>Abdominal radiograph shows </a:t>
            </a:r>
            <a:r>
              <a:rPr sz="1200" spc="-5" dirty="0">
                <a:latin typeface="Arial"/>
                <a:cs typeface="Arial"/>
              </a:rPr>
              <a:t>pneumointestinalis </a:t>
            </a:r>
            <a:r>
              <a:rPr sz="1200" dirty="0">
                <a:latin typeface="Arial"/>
                <a:cs typeface="Arial"/>
              </a:rPr>
              <a:t>in a 55 yr old male patient.  Enumerate various causes. Describe the role of MDCT and imaging features in 2  such conditions. [2+8 Dec</a:t>
            </a:r>
            <a:r>
              <a:rPr sz="1200" spc="-1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1000"/>
              </a:spcBef>
              <a:buAutoNum type="arabicPeriod" startAt="13"/>
              <a:tabLst>
                <a:tab pos="241300" algn="l"/>
              </a:tabLst>
            </a:pPr>
            <a:r>
              <a:rPr sz="1200" dirty="0">
                <a:latin typeface="Arial"/>
                <a:cs typeface="Arial"/>
              </a:rPr>
              <a:t>A 30-yr old male presented to emergency </a:t>
            </a:r>
            <a:r>
              <a:rPr sz="1200" spc="-5" dirty="0">
                <a:latin typeface="Arial"/>
                <a:cs typeface="Arial"/>
              </a:rPr>
              <a:t>department </a:t>
            </a:r>
            <a:r>
              <a:rPr sz="1200" dirty="0">
                <a:latin typeface="Arial"/>
                <a:cs typeface="Arial"/>
              </a:rPr>
              <a:t>with blunt abdominal trauma.  Discuss the approach to imaging and MDCT findings of renal</a:t>
            </a:r>
            <a:r>
              <a:rPr sz="1200" spc="-60" dirty="0">
                <a:latin typeface="Arial"/>
                <a:cs typeface="Arial"/>
              </a:rPr>
              <a:t> </a:t>
            </a:r>
            <a:r>
              <a:rPr sz="1200" dirty="0">
                <a:latin typeface="Arial"/>
                <a:cs typeface="Arial"/>
              </a:rPr>
              <a:t>injury</a:t>
            </a:r>
            <a:endParaRPr sz="1200">
              <a:latin typeface="Arial"/>
              <a:cs typeface="Arial"/>
            </a:endParaRPr>
          </a:p>
          <a:p>
            <a:pPr>
              <a:lnSpc>
                <a:spcPct val="100000"/>
              </a:lnSpc>
              <a:spcBef>
                <a:spcPts val="50"/>
              </a:spcBef>
              <a:buFont typeface="Arial"/>
              <a:buAutoNum type="arabicPeriod" startAt="13"/>
            </a:pPr>
            <a:endParaRPr sz="1050">
              <a:latin typeface="Times New Roman"/>
              <a:cs typeface="Times New Roman"/>
            </a:endParaRPr>
          </a:p>
          <a:p>
            <a:pPr marL="241300" indent="-228600">
              <a:lnSpc>
                <a:spcPct val="100000"/>
              </a:lnSpc>
              <a:spcBef>
                <a:spcPts val="5"/>
              </a:spcBef>
              <a:buAutoNum type="arabicPeriod" startAt="13"/>
              <a:tabLst>
                <a:tab pos="241300" algn="l"/>
              </a:tabLst>
            </a:pPr>
            <a:r>
              <a:rPr sz="1200" dirty="0">
                <a:latin typeface="Arial"/>
                <a:cs typeface="Arial"/>
              </a:rPr>
              <a:t>Discuss in detail vascular compression syndromes in abdomen &amp; pelvis.</a:t>
            </a:r>
            <a:r>
              <a:rPr sz="1200" spc="-60" dirty="0">
                <a:latin typeface="Arial"/>
                <a:cs typeface="Arial"/>
              </a:rPr>
              <a:t> </a:t>
            </a:r>
            <a:r>
              <a:rPr sz="1200" dirty="0">
                <a:latin typeface="Arial"/>
                <a:cs typeface="Arial"/>
              </a:rPr>
              <a:t>(10)</a:t>
            </a:r>
            <a:endParaRPr sz="120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26</a:t>
            </a:fld>
            <a:endParaRPr dirty="0"/>
          </a:p>
        </p:txBody>
      </p:sp>
      <p:sp>
        <p:nvSpPr>
          <p:cNvPr id="2" name="object 2"/>
          <p:cNvSpPr txBox="1"/>
          <p:nvPr/>
        </p:nvSpPr>
        <p:spPr>
          <a:xfrm>
            <a:off x="711200" y="889000"/>
            <a:ext cx="4328795" cy="22402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Differential </a:t>
            </a:r>
            <a:r>
              <a:rPr sz="1200" dirty="0">
                <a:latin typeface="Arial"/>
                <a:cs typeface="Arial"/>
              </a:rPr>
              <a:t>diagnosis of mass in right iliac fossa. [JUL</a:t>
            </a:r>
            <a:r>
              <a:rPr sz="1200" spc="-120" dirty="0">
                <a:latin typeface="Arial"/>
                <a:cs typeface="Arial"/>
              </a:rPr>
              <a:t> </a:t>
            </a:r>
            <a:r>
              <a:rPr sz="1200" dirty="0">
                <a:latin typeface="Arial"/>
                <a:cs typeface="Arial"/>
              </a:rPr>
              <a:t>98]</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511809" indent="-270510">
              <a:lnSpc>
                <a:spcPct val="100000"/>
              </a:lnSpc>
              <a:buAutoNum type="arabicPeriod"/>
              <a:tabLst>
                <a:tab pos="511809" algn="l"/>
                <a:tab pos="512445" algn="l"/>
              </a:tabLst>
            </a:pPr>
            <a:r>
              <a:rPr sz="1200" dirty="0">
                <a:latin typeface="Arial"/>
                <a:cs typeface="Arial"/>
              </a:rPr>
              <a:t>Describe the role of CT in acute abdomen. [JUL 99,</a:t>
            </a:r>
            <a:r>
              <a:rPr sz="1200" spc="-170" dirty="0">
                <a:latin typeface="Arial"/>
                <a:cs typeface="Arial"/>
              </a:rPr>
              <a:t> </a:t>
            </a:r>
            <a:r>
              <a:rPr sz="1200" dirty="0">
                <a:latin typeface="Arial"/>
                <a:cs typeface="Arial"/>
              </a:rPr>
              <a:t>02]</a:t>
            </a:r>
            <a:endParaRPr sz="1200">
              <a:latin typeface="Arial"/>
              <a:cs typeface="Arial"/>
            </a:endParaRPr>
          </a:p>
          <a:p>
            <a:pPr marL="511809" indent="-270510">
              <a:lnSpc>
                <a:spcPct val="100000"/>
              </a:lnSpc>
              <a:spcBef>
                <a:spcPts val="1160"/>
              </a:spcBef>
              <a:buAutoNum type="arabicPeriod"/>
              <a:tabLst>
                <a:tab pos="511809" algn="l"/>
                <a:tab pos="512445" algn="l"/>
              </a:tabLst>
            </a:pPr>
            <a:r>
              <a:rPr sz="1200" dirty="0">
                <a:latin typeface="Arial"/>
                <a:cs typeface="Arial"/>
              </a:rPr>
              <a:t>Role of USG in acute abdomen.</a:t>
            </a:r>
            <a:r>
              <a:rPr sz="1200" spc="-35"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511809" indent="-270510">
              <a:lnSpc>
                <a:spcPct val="100000"/>
              </a:lnSpc>
              <a:buAutoNum type="arabicPeriod"/>
              <a:tabLst>
                <a:tab pos="511809" algn="l"/>
                <a:tab pos="512445" algn="l"/>
              </a:tabLst>
            </a:pPr>
            <a:r>
              <a:rPr sz="1200" dirty="0">
                <a:latin typeface="Arial"/>
                <a:cs typeface="Arial"/>
              </a:rPr>
              <a:t>Superior mesenteric </a:t>
            </a:r>
            <a:r>
              <a:rPr sz="1200" spc="-5" dirty="0">
                <a:latin typeface="Arial"/>
                <a:cs typeface="Arial"/>
              </a:rPr>
              <a:t>artery</a:t>
            </a:r>
            <a:r>
              <a:rPr sz="1200" spc="-20" dirty="0">
                <a:latin typeface="Arial"/>
                <a:cs typeface="Arial"/>
              </a:rPr>
              <a:t> </a:t>
            </a:r>
            <a:r>
              <a:rPr sz="1200" dirty="0">
                <a:latin typeface="Arial"/>
                <a:cs typeface="Arial"/>
              </a:rPr>
              <a:t>syndrome.</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511809" indent="-270510">
              <a:lnSpc>
                <a:spcPct val="100000"/>
              </a:lnSpc>
              <a:buAutoNum type="arabicPeriod"/>
              <a:tabLst>
                <a:tab pos="511809" algn="l"/>
                <a:tab pos="512445" algn="l"/>
              </a:tabLst>
            </a:pPr>
            <a:r>
              <a:rPr sz="1200" dirty="0">
                <a:latin typeface="Arial"/>
                <a:cs typeface="Arial"/>
              </a:rPr>
              <a:t>Sonographic findings in abdominal</a:t>
            </a:r>
            <a:r>
              <a:rPr sz="1200" spc="-25" dirty="0">
                <a:latin typeface="Arial"/>
                <a:cs typeface="Arial"/>
              </a:rPr>
              <a:t> </a:t>
            </a:r>
            <a:r>
              <a:rPr sz="1200" dirty="0">
                <a:latin typeface="Arial"/>
                <a:cs typeface="Arial"/>
              </a:rPr>
              <a:t>tuberculosis.</a:t>
            </a:r>
            <a:endParaRPr sz="1200">
              <a:latin typeface="Arial"/>
              <a:cs typeface="Arial"/>
            </a:endParaRPr>
          </a:p>
          <a:p>
            <a:pPr marL="511809" indent="-270510">
              <a:lnSpc>
                <a:spcPct val="100000"/>
              </a:lnSpc>
              <a:spcBef>
                <a:spcPts val="1160"/>
              </a:spcBef>
              <a:buAutoNum type="arabicPeriod"/>
              <a:tabLst>
                <a:tab pos="511809" algn="l"/>
                <a:tab pos="512445" algn="l"/>
              </a:tabLst>
            </a:pPr>
            <a:r>
              <a:rPr sz="1200" dirty="0">
                <a:latin typeface="Arial"/>
                <a:cs typeface="Arial"/>
              </a:rPr>
              <a:t>Imaging in Retroperitoneal</a:t>
            </a:r>
            <a:r>
              <a:rPr sz="1200" spc="-15" dirty="0">
                <a:latin typeface="Arial"/>
                <a:cs typeface="Arial"/>
              </a:rPr>
              <a:t> </a:t>
            </a:r>
            <a:r>
              <a:rPr sz="1200" dirty="0">
                <a:latin typeface="Arial"/>
                <a:cs typeface="Arial"/>
              </a:rPr>
              <a:t>fibrosis.</a:t>
            </a:r>
            <a:endParaRPr sz="1200">
              <a:latin typeface="Arial"/>
              <a:cs typeface="Arial"/>
            </a:endParaRPr>
          </a:p>
        </p:txBody>
      </p:sp>
      <p:sp>
        <p:nvSpPr>
          <p:cNvPr id="3" name="object 3"/>
          <p:cNvSpPr txBox="1"/>
          <p:nvPr/>
        </p:nvSpPr>
        <p:spPr>
          <a:xfrm>
            <a:off x="5930525" y="3263900"/>
            <a:ext cx="92329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Right</a:t>
            </a:r>
            <a:r>
              <a:rPr sz="1200" spc="170" dirty="0">
                <a:latin typeface="Arial"/>
                <a:cs typeface="Arial"/>
              </a:rPr>
              <a:t> </a:t>
            </a:r>
            <a:r>
              <a:rPr sz="1200" dirty="0">
                <a:latin typeface="Arial"/>
                <a:cs typeface="Arial"/>
              </a:rPr>
              <a:t>lumbar</a:t>
            </a:r>
            <a:endParaRPr sz="1200">
              <a:latin typeface="Arial"/>
              <a:cs typeface="Arial"/>
            </a:endParaRPr>
          </a:p>
        </p:txBody>
      </p:sp>
      <p:sp>
        <p:nvSpPr>
          <p:cNvPr id="4" name="object 4"/>
          <p:cNvSpPr txBox="1"/>
          <p:nvPr/>
        </p:nvSpPr>
        <p:spPr>
          <a:xfrm>
            <a:off x="939800" y="3230879"/>
            <a:ext cx="4831715" cy="457200"/>
          </a:xfrm>
          <a:prstGeom prst="rect">
            <a:avLst/>
          </a:prstGeom>
        </p:spPr>
        <p:txBody>
          <a:bodyPr vert="horz" wrap="square" lIns="0" tIns="12700" rIns="0" bIns="0" rtlCol="0">
            <a:spAutoFit/>
          </a:bodyPr>
          <a:lstStyle/>
          <a:p>
            <a:pPr marL="241300" marR="5080" indent="-228600">
              <a:lnSpc>
                <a:spcPct val="118100"/>
              </a:lnSpc>
              <a:spcBef>
                <a:spcPts val="100"/>
              </a:spcBef>
            </a:pPr>
            <a:r>
              <a:rPr sz="1200" dirty="0">
                <a:latin typeface="Arial"/>
                <a:cs typeface="Arial"/>
              </a:rPr>
              <a:t>7. Describe imaging in a 5 years old child presenting with lump in  region.</a:t>
            </a:r>
            <a:r>
              <a:rPr sz="1200" spc="-10" dirty="0">
                <a:latin typeface="Arial"/>
                <a:cs typeface="Arial"/>
              </a:rPr>
              <a:t> </a:t>
            </a:r>
            <a:r>
              <a:rPr sz="1200" dirty="0">
                <a:latin typeface="Arial"/>
                <a:cs typeface="Arial"/>
              </a:rPr>
              <a:t>[JAN01]</a:t>
            </a:r>
            <a:endParaRPr sz="1200">
              <a:latin typeface="Arial"/>
              <a:cs typeface="Arial"/>
            </a:endParaRPr>
          </a:p>
        </p:txBody>
      </p:sp>
      <p:sp>
        <p:nvSpPr>
          <p:cNvPr id="5" name="object 5"/>
          <p:cNvSpPr txBox="1"/>
          <p:nvPr/>
        </p:nvSpPr>
        <p:spPr>
          <a:xfrm>
            <a:off x="939800" y="3822700"/>
            <a:ext cx="5041265" cy="3256279"/>
          </a:xfrm>
          <a:prstGeom prst="rect">
            <a:avLst/>
          </a:prstGeom>
        </p:spPr>
        <p:txBody>
          <a:bodyPr vert="horz" wrap="square" lIns="0" tIns="12700" rIns="0" bIns="0" rtlCol="0">
            <a:spAutoFit/>
          </a:bodyPr>
          <a:lstStyle/>
          <a:p>
            <a:pPr marL="12700">
              <a:lnSpc>
                <a:spcPct val="100000"/>
              </a:lnSpc>
              <a:spcBef>
                <a:spcPts val="100"/>
              </a:spcBef>
              <a:buAutoNum type="arabicPeriod" startAt="8"/>
              <a:tabLst>
                <a:tab pos="241300" algn="l"/>
              </a:tabLst>
            </a:pPr>
            <a:r>
              <a:rPr sz="1200" dirty="0">
                <a:latin typeface="Arial"/>
                <a:cs typeface="Arial"/>
              </a:rPr>
              <a:t>Imaging in blunt abdominal trauma.</a:t>
            </a:r>
            <a:r>
              <a:rPr sz="1200" spc="-20" dirty="0">
                <a:latin typeface="Arial"/>
                <a:cs typeface="Arial"/>
              </a:rPr>
              <a:t> </a:t>
            </a:r>
            <a:r>
              <a:rPr sz="1200" dirty="0">
                <a:latin typeface="Arial"/>
                <a:cs typeface="Arial"/>
              </a:rPr>
              <a:t>[02]</a:t>
            </a:r>
            <a:endParaRPr sz="1200">
              <a:latin typeface="Arial"/>
              <a:cs typeface="Arial"/>
            </a:endParaRPr>
          </a:p>
          <a:p>
            <a:pPr marL="12700">
              <a:lnSpc>
                <a:spcPct val="100000"/>
              </a:lnSpc>
              <a:spcBef>
                <a:spcPts val="1160"/>
              </a:spcBef>
              <a:buAutoNum type="arabicPeriod" startAt="8"/>
              <a:tabLst>
                <a:tab pos="241300" algn="l"/>
              </a:tabLst>
            </a:pPr>
            <a:r>
              <a:rPr sz="1200" dirty="0">
                <a:latin typeface="Arial"/>
                <a:cs typeface="Arial"/>
              </a:rPr>
              <a:t>Prune belly syndrome. [DEC</a:t>
            </a:r>
            <a:r>
              <a:rPr sz="1200" spc="-15" dirty="0">
                <a:latin typeface="Arial"/>
                <a:cs typeface="Arial"/>
              </a:rPr>
              <a:t> </a:t>
            </a:r>
            <a:r>
              <a:rPr sz="1200" dirty="0">
                <a:latin typeface="Arial"/>
                <a:cs typeface="Arial"/>
              </a:rPr>
              <a:t>02]</a:t>
            </a:r>
            <a:endParaRPr sz="1200">
              <a:latin typeface="Arial"/>
              <a:cs typeface="Arial"/>
            </a:endParaRPr>
          </a:p>
          <a:p>
            <a:pPr marL="12700" marR="2405380">
              <a:lnSpc>
                <a:spcPct val="187500"/>
              </a:lnSpc>
              <a:buAutoNum type="arabicPeriod" startAt="8"/>
              <a:tabLst>
                <a:tab pos="241300" algn="l"/>
              </a:tabLst>
            </a:pPr>
            <a:r>
              <a:rPr sz="1200" dirty="0">
                <a:latin typeface="Arial"/>
                <a:cs typeface="Arial"/>
              </a:rPr>
              <a:t>MDCT application in abdomen.</a:t>
            </a:r>
            <a:r>
              <a:rPr sz="1200" spc="-130" dirty="0">
                <a:latin typeface="Arial"/>
                <a:cs typeface="Arial"/>
              </a:rPr>
              <a:t> </a:t>
            </a:r>
            <a:r>
              <a:rPr sz="1200" dirty="0">
                <a:latin typeface="Arial"/>
                <a:cs typeface="Arial"/>
              </a:rPr>
              <a:t>[02]  </a:t>
            </a:r>
            <a:r>
              <a:rPr sz="1200" spc="-35" dirty="0">
                <a:latin typeface="Arial"/>
                <a:cs typeface="Arial"/>
              </a:rPr>
              <a:t>11. </a:t>
            </a:r>
            <a:r>
              <a:rPr sz="1200" dirty="0">
                <a:latin typeface="Arial"/>
                <a:cs typeface="Arial"/>
              </a:rPr>
              <a:t>CT in Acute abdomen. [DEC</a:t>
            </a:r>
            <a:r>
              <a:rPr sz="1200" spc="-229" dirty="0">
                <a:latin typeface="Arial"/>
                <a:cs typeface="Arial"/>
              </a:rPr>
              <a:t> </a:t>
            </a:r>
            <a:r>
              <a:rPr sz="1200" dirty="0">
                <a:latin typeface="Arial"/>
                <a:cs typeface="Arial"/>
              </a:rPr>
              <a:t>03]</a:t>
            </a:r>
            <a:endParaRPr sz="1200">
              <a:latin typeface="Arial"/>
              <a:cs typeface="Arial"/>
            </a:endParaRPr>
          </a:p>
          <a:p>
            <a:pPr marL="241300" indent="-228600">
              <a:lnSpc>
                <a:spcPct val="100000"/>
              </a:lnSpc>
              <a:spcBef>
                <a:spcPts val="1160"/>
              </a:spcBef>
              <a:buAutoNum type="arabicPeriod" startAt="12"/>
              <a:tabLst>
                <a:tab pos="241300" algn="l"/>
              </a:tabLst>
            </a:pPr>
            <a:r>
              <a:rPr sz="1200" dirty="0">
                <a:latin typeface="Arial"/>
                <a:cs typeface="Arial"/>
              </a:rPr>
              <a:t>Abdominal trauma. [JUN</a:t>
            </a:r>
            <a:r>
              <a:rPr sz="1200" spc="-10" dirty="0">
                <a:latin typeface="Arial"/>
                <a:cs typeface="Arial"/>
              </a:rPr>
              <a:t> </a:t>
            </a:r>
            <a:r>
              <a:rPr sz="1200" dirty="0">
                <a:latin typeface="Arial"/>
                <a:cs typeface="Arial"/>
              </a:rPr>
              <a:t>04]</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241300" indent="-228600">
              <a:lnSpc>
                <a:spcPct val="100000"/>
              </a:lnSpc>
              <a:buAutoNum type="arabicPeriod" startAt="12"/>
              <a:tabLst>
                <a:tab pos="241300" algn="l"/>
              </a:tabLst>
            </a:pPr>
            <a:r>
              <a:rPr sz="1200" dirty="0">
                <a:latin typeface="Arial"/>
                <a:cs typeface="Arial"/>
              </a:rPr>
              <a:t>Imaging of Retroperitoneum. [DEC</a:t>
            </a:r>
            <a:r>
              <a:rPr sz="1200" spc="-20" dirty="0">
                <a:latin typeface="Arial"/>
                <a:cs typeface="Arial"/>
              </a:rPr>
              <a:t> </a:t>
            </a:r>
            <a:r>
              <a:rPr sz="1200" dirty="0">
                <a:latin typeface="Arial"/>
                <a:cs typeface="Arial"/>
              </a:rPr>
              <a:t>05]</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241300" indent="-228600">
              <a:lnSpc>
                <a:spcPct val="100000"/>
              </a:lnSpc>
              <a:buAutoNum type="arabicPeriod" startAt="12"/>
              <a:tabLst>
                <a:tab pos="241300" algn="l"/>
              </a:tabLst>
            </a:pPr>
            <a:r>
              <a:rPr sz="1200" dirty="0">
                <a:latin typeface="Arial"/>
                <a:cs typeface="Arial"/>
              </a:rPr>
              <a:t>MRI-imaging of Retroperitoneum. [JUN</a:t>
            </a:r>
            <a:r>
              <a:rPr sz="1200" spc="-20" dirty="0">
                <a:latin typeface="Arial"/>
                <a:cs typeface="Arial"/>
              </a:rPr>
              <a:t> </a:t>
            </a:r>
            <a:r>
              <a:rPr sz="1200" dirty="0">
                <a:latin typeface="Arial"/>
                <a:cs typeface="Arial"/>
              </a:rPr>
              <a:t>06]</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241300" indent="-228600">
              <a:lnSpc>
                <a:spcPct val="100000"/>
              </a:lnSpc>
              <a:buAutoNum type="arabicPeriod" startAt="12"/>
              <a:tabLst>
                <a:tab pos="241300" algn="l"/>
              </a:tabLst>
            </a:pPr>
            <a:r>
              <a:rPr sz="1200" dirty="0">
                <a:latin typeface="Arial"/>
                <a:cs typeface="Arial"/>
              </a:rPr>
              <a:t>Imaging in retroperitoneal fibrosis. [JUN</a:t>
            </a:r>
            <a:r>
              <a:rPr sz="1200" spc="-20" dirty="0">
                <a:latin typeface="Arial"/>
                <a:cs typeface="Arial"/>
              </a:rPr>
              <a:t> </a:t>
            </a:r>
            <a:r>
              <a:rPr sz="1200" dirty="0">
                <a:latin typeface="Arial"/>
                <a:cs typeface="Arial"/>
              </a:rPr>
              <a:t>07]</a:t>
            </a:r>
            <a:endParaRPr sz="1200">
              <a:latin typeface="Arial"/>
              <a:cs typeface="Arial"/>
            </a:endParaRPr>
          </a:p>
          <a:p>
            <a:pPr marL="241300" indent="-228600">
              <a:lnSpc>
                <a:spcPct val="100000"/>
              </a:lnSpc>
              <a:spcBef>
                <a:spcPts val="1160"/>
              </a:spcBef>
              <a:buAutoNum type="arabicPeriod" startAt="12"/>
              <a:tabLst>
                <a:tab pos="241300" algn="l"/>
              </a:tabLst>
            </a:pPr>
            <a:r>
              <a:rPr sz="1200" dirty="0">
                <a:latin typeface="Arial"/>
                <a:cs typeface="Arial"/>
              </a:rPr>
              <a:t>Role of plain radiography in acute</a:t>
            </a:r>
            <a:r>
              <a:rPr sz="1200" spc="-20" dirty="0">
                <a:latin typeface="Arial"/>
                <a:cs typeface="Arial"/>
              </a:rPr>
              <a:t> </a:t>
            </a:r>
            <a:r>
              <a:rPr sz="1200" dirty="0">
                <a:latin typeface="Arial"/>
                <a:cs typeface="Arial"/>
              </a:rPr>
              <a:t>abdomen.</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241300" indent="-228600">
              <a:lnSpc>
                <a:spcPct val="100000"/>
              </a:lnSpc>
              <a:buAutoNum type="arabicPeriod" startAt="12"/>
              <a:tabLst>
                <a:tab pos="241300" algn="l"/>
              </a:tabLst>
            </a:pPr>
            <a:r>
              <a:rPr sz="1200" dirty="0">
                <a:latin typeface="Arial"/>
                <a:cs typeface="Arial"/>
              </a:rPr>
              <a:t>Imaging in 9 year old girl presenting with right lower quadrant pain.</a:t>
            </a:r>
            <a:r>
              <a:rPr sz="1200" spc="-125" dirty="0">
                <a:latin typeface="Arial"/>
                <a:cs typeface="Arial"/>
              </a:rPr>
              <a:t> </a:t>
            </a:r>
            <a:r>
              <a:rPr sz="1200" dirty="0">
                <a:latin typeface="Arial"/>
                <a:cs typeface="Arial"/>
              </a:rPr>
              <a:t>[09]</a:t>
            </a:r>
            <a:endParaRPr sz="1200">
              <a:latin typeface="Arial"/>
              <a:cs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27</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727075" algn="l"/>
                <a:tab pos="6128385" algn="l"/>
              </a:tabLst>
            </a:pPr>
            <a:r>
              <a:rPr dirty="0"/>
              <a:t> 	</a:t>
            </a:r>
            <a:r>
              <a:rPr spc="20" dirty="0"/>
              <a:t>GASTROINTESTINAL</a:t>
            </a:r>
            <a:r>
              <a:rPr spc="-85" dirty="0"/>
              <a:t> </a:t>
            </a:r>
            <a:r>
              <a:rPr spc="15" dirty="0"/>
              <a:t>SYSTEM	</a:t>
            </a:r>
          </a:p>
        </p:txBody>
      </p:sp>
      <p:sp>
        <p:nvSpPr>
          <p:cNvPr id="3" name="object 3"/>
          <p:cNvSpPr txBox="1"/>
          <p:nvPr/>
        </p:nvSpPr>
        <p:spPr>
          <a:xfrm>
            <a:off x="711200" y="1562100"/>
            <a:ext cx="6142355" cy="8183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nSpc>
                <a:spcPct val="111100"/>
              </a:lnSpc>
              <a:spcBef>
                <a:spcPts val="1100"/>
              </a:spcBef>
              <a:buAutoNum type="arabicPeriod"/>
              <a:tabLst>
                <a:tab pos="469900" algn="l"/>
                <a:tab pos="4420870" algn="l"/>
              </a:tabLst>
            </a:pPr>
            <a:r>
              <a:rPr sz="1200" dirty="0">
                <a:latin typeface="Arial"/>
                <a:cs typeface="Arial"/>
              </a:rPr>
              <a:t>Enumerate  causes  of  lower</a:t>
            </a:r>
            <a:r>
              <a:rPr sz="1200" spc="175" dirty="0">
                <a:latin typeface="Arial"/>
                <a:cs typeface="Arial"/>
              </a:rPr>
              <a:t> </a:t>
            </a:r>
            <a:r>
              <a:rPr sz="1200" spc="-5" dirty="0">
                <a:latin typeface="Arial"/>
                <a:cs typeface="Arial"/>
              </a:rPr>
              <a:t>gastrointestinal</a:t>
            </a:r>
            <a:r>
              <a:rPr sz="1200" spc="295" dirty="0">
                <a:latin typeface="Arial"/>
                <a:cs typeface="Arial"/>
              </a:rPr>
              <a:t> </a:t>
            </a:r>
            <a:r>
              <a:rPr sz="1200" dirty="0">
                <a:latin typeface="Arial"/>
                <a:cs typeface="Arial"/>
              </a:rPr>
              <a:t>bleeding.	Mention current imaging  techniques in their evaluation. Describe the role of MDCT in its evaluation.</a:t>
            </a:r>
            <a:r>
              <a:rPr sz="1200" spc="-11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Imaging features of small bowel abnormalities in newborn.</a:t>
            </a:r>
            <a:r>
              <a:rPr sz="1200" spc="-3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CT vs MR enteroclysis for assessment of small bowel diseases.</a:t>
            </a:r>
            <a:r>
              <a:rPr sz="1200" spc="-80" dirty="0">
                <a:latin typeface="Arial"/>
                <a:cs typeface="Arial"/>
              </a:rPr>
              <a:t> </a:t>
            </a:r>
            <a:r>
              <a:rPr sz="1200" dirty="0">
                <a:latin typeface="Arial"/>
                <a:cs typeface="Arial"/>
              </a:rPr>
              <a:t>[09]</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Describe imaging of low </a:t>
            </a:r>
            <a:r>
              <a:rPr sz="1200" spc="-5" dirty="0">
                <a:latin typeface="Arial"/>
                <a:cs typeface="Arial"/>
              </a:rPr>
              <a:t>intestinal obstruction </a:t>
            </a:r>
            <a:r>
              <a:rPr sz="1200" dirty="0">
                <a:latin typeface="Arial"/>
                <a:cs typeface="Arial"/>
              </a:rPr>
              <a:t>in a neonate.</a:t>
            </a:r>
            <a:r>
              <a:rPr sz="1200" spc="-5"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CT &amp; Endoscopic ultrasound </a:t>
            </a:r>
            <a:r>
              <a:rPr sz="1200" spc="-5" dirty="0">
                <a:latin typeface="Arial"/>
                <a:cs typeface="Arial"/>
              </a:rPr>
              <a:t>staging </a:t>
            </a:r>
            <a:r>
              <a:rPr sz="1200" dirty="0">
                <a:latin typeface="Arial"/>
                <a:cs typeface="Arial"/>
              </a:rPr>
              <a:t>of Esophageal carcinoma.</a:t>
            </a:r>
            <a:r>
              <a:rPr sz="1200" spc="-5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Radiological evaluation of </a:t>
            </a:r>
            <a:r>
              <a:rPr sz="1200" spc="-5" dirty="0">
                <a:latin typeface="Arial"/>
                <a:cs typeface="Arial"/>
              </a:rPr>
              <a:t>suspected </a:t>
            </a:r>
            <a:r>
              <a:rPr sz="1200" dirty="0">
                <a:latin typeface="Arial"/>
                <a:cs typeface="Arial"/>
              </a:rPr>
              <a:t>Small Bowel </a:t>
            </a:r>
            <a:r>
              <a:rPr sz="1200" spc="-5" dirty="0">
                <a:latin typeface="Arial"/>
                <a:cs typeface="Arial"/>
              </a:rPr>
              <a:t>obstruction.</a:t>
            </a:r>
            <a:r>
              <a:rPr sz="1200" spc="-10" dirty="0">
                <a:latin typeface="Arial"/>
                <a:cs typeface="Arial"/>
              </a:rPr>
              <a:t> </a:t>
            </a:r>
            <a:r>
              <a:rPr sz="1200" dirty="0">
                <a:latin typeface="Arial"/>
                <a:cs typeface="Arial"/>
              </a:rPr>
              <a:t>[09]</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Describe the technique and ultrasound features in acute appendicitis. Also  describe ultrasound features of conditions mimicking acute appendicitis. [June  </a:t>
            </a:r>
            <a:r>
              <a:rPr sz="1200" spc="-5" dirty="0">
                <a:latin typeface="Arial"/>
                <a:cs typeface="Arial"/>
              </a:rPr>
              <a:t>2008]</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Discuss various causes and imaging features in </a:t>
            </a:r>
            <a:r>
              <a:rPr sz="1200" spc="-5" dirty="0">
                <a:latin typeface="Arial"/>
                <a:cs typeface="Arial"/>
              </a:rPr>
              <a:t>stricture </a:t>
            </a:r>
            <a:r>
              <a:rPr sz="1200" dirty="0">
                <a:latin typeface="Arial"/>
                <a:cs typeface="Arial"/>
              </a:rPr>
              <a:t>of lower end of  esophagus. [June</a:t>
            </a:r>
            <a:r>
              <a:rPr sz="1200" spc="-10" dirty="0">
                <a:latin typeface="Arial"/>
                <a:cs typeface="Arial"/>
              </a:rPr>
              <a:t> </a:t>
            </a:r>
            <a:r>
              <a:rPr sz="1200" dirty="0">
                <a:latin typeface="Arial"/>
                <a:cs typeface="Arial"/>
              </a:rPr>
              <a:t>2008]</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Describe imaging features in a case of </a:t>
            </a:r>
            <a:r>
              <a:rPr sz="1200" spc="-5" dirty="0">
                <a:latin typeface="Arial"/>
                <a:cs typeface="Arial"/>
              </a:rPr>
              <a:t>intestinal perforation. </a:t>
            </a:r>
            <a:r>
              <a:rPr sz="1200" dirty="0">
                <a:latin typeface="Arial"/>
                <a:cs typeface="Arial"/>
              </a:rPr>
              <a:t>[2010]</a:t>
            </a:r>
            <a:endParaRPr sz="1200">
              <a:latin typeface="Arial"/>
              <a:cs typeface="Arial"/>
            </a:endParaRPr>
          </a:p>
          <a:p>
            <a:pPr marL="469900" marR="5080" indent="-228600">
              <a:lnSpc>
                <a:spcPct val="118100"/>
              </a:lnSpc>
              <a:spcBef>
                <a:spcPts val="1000"/>
              </a:spcBef>
              <a:buAutoNum type="arabicPeriod"/>
              <a:tabLst>
                <a:tab pos="469900" algn="l"/>
              </a:tabLst>
            </a:pPr>
            <a:r>
              <a:rPr sz="1200" spc="5" dirty="0">
                <a:latin typeface="Arial"/>
                <a:cs typeface="Arial"/>
              </a:rPr>
              <a:t>Describe </a:t>
            </a:r>
            <a:r>
              <a:rPr sz="1200" dirty="0">
                <a:latin typeface="Arial"/>
                <a:cs typeface="Arial"/>
              </a:rPr>
              <a:t>the </a:t>
            </a:r>
            <a:r>
              <a:rPr sz="1200" spc="5" dirty="0">
                <a:latin typeface="Arial"/>
                <a:cs typeface="Arial"/>
              </a:rPr>
              <a:t>clinical features, sonographic </a:t>
            </a:r>
            <a:r>
              <a:rPr sz="1200" dirty="0">
                <a:latin typeface="Arial"/>
                <a:cs typeface="Arial"/>
              </a:rPr>
              <a:t>and CT </a:t>
            </a:r>
            <a:r>
              <a:rPr sz="1200" spc="5" dirty="0">
                <a:latin typeface="Arial"/>
                <a:cs typeface="Arial"/>
              </a:rPr>
              <a:t>appearances </a:t>
            </a:r>
            <a:r>
              <a:rPr sz="1200" dirty="0">
                <a:latin typeface="Arial"/>
                <a:cs typeface="Arial"/>
              </a:rPr>
              <a:t>in </a:t>
            </a:r>
            <a:r>
              <a:rPr sz="1200" spc="5" dirty="0">
                <a:latin typeface="Arial"/>
                <a:cs typeface="Arial"/>
              </a:rPr>
              <a:t>acute  </a:t>
            </a:r>
            <a:r>
              <a:rPr sz="1200" spc="-5" dirty="0">
                <a:latin typeface="Arial"/>
                <a:cs typeface="Arial"/>
              </a:rPr>
              <a:t>Appendicits. </a:t>
            </a:r>
            <a:r>
              <a:rPr sz="1200" dirty="0">
                <a:latin typeface="Arial"/>
                <a:cs typeface="Arial"/>
              </a:rPr>
              <a:t>[Dec</a:t>
            </a:r>
            <a:r>
              <a:rPr sz="1200" spc="-5" dirty="0">
                <a:latin typeface="Arial"/>
                <a:cs typeface="Arial"/>
              </a:rPr>
              <a:t> </a:t>
            </a:r>
            <a:r>
              <a:rPr sz="1200" dirty="0">
                <a:latin typeface="Arial"/>
                <a:cs typeface="Arial"/>
              </a:rPr>
              <a:t>2010]</a:t>
            </a:r>
            <a:endParaRPr sz="1200">
              <a:latin typeface="Arial"/>
              <a:cs typeface="Arial"/>
            </a:endParaRPr>
          </a:p>
          <a:p>
            <a:pPr marL="469900" marR="5080" indent="-228600">
              <a:lnSpc>
                <a:spcPct val="118100"/>
              </a:lnSpc>
              <a:spcBef>
                <a:spcPts val="894"/>
              </a:spcBef>
              <a:buAutoNum type="arabicPeriod"/>
              <a:tabLst>
                <a:tab pos="469900" algn="l"/>
              </a:tabLst>
            </a:pPr>
            <a:r>
              <a:rPr sz="1200" dirty="0">
                <a:latin typeface="Arial"/>
                <a:cs typeface="Arial"/>
              </a:rPr>
              <a:t>Discuss the role of plain radiograph, barium </a:t>
            </a:r>
            <a:r>
              <a:rPr sz="1200" spc="-5" dirty="0">
                <a:latin typeface="Arial"/>
                <a:cs typeface="Arial"/>
              </a:rPr>
              <a:t>studies, </a:t>
            </a:r>
            <a:r>
              <a:rPr sz="1200" dirty="0">
                <a:latin typeface="Arial"/>
                <a:cs typeface="Arial"/>
              </a:rPr>
              <a:t>USG &amp; CT abdomen in  diagnosis of </a:t>
            </a:r>
            <a:r>
              <a:rPr sz="1200" spc="-5" dirty="0">
                <a:latin typeface="Arial"/>
                <a:cs typeface="Arial"/>
              </a:rPr>
              <a:t>gastrointestinal </a:t>
            </a:r>
            <a:r>
              <a:rPr sz="1200" dirty="0">
                <a:latin typeface="Arial"/>
                <a:cs typeface="Arial"/>
              </a:rPr>
              <a:t>TB. [2+3+2+3 June</a:t>
            </a:r>
            <a:r>
              <a:rPr sz="1200" spc="-35" dirty="0">
                <a:latin typeface="Arial"/>
                <a:cs typeface="Arial"/>
              </a:rPr>
              <a:t> </a:t>
            </a:r>
            <a:r>
              <a:rPr sz="1200" spc="-20" dirty="0">
                <a:latin typeface="Arial"/>
                <a:cs typeface="Arial"/>
              </a:rPr>
              <a:t>2011]</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Describe in brief the role of plain </a:t>
            </a:r>
            <a:r>
              <a:rPr sz="1200" spc="-10" dirty="0">
                <a:latin typeface="Arial"/>
                <a:cs typeface="Arial"/>
              </a:rPr>
              <a:t>radiography, </a:t>
            </a:r>
            <a:r>
              <a:rPr sz="1200" dirty="0">
                <a:latin typeface="Arial"/>
                <a:cs typeface="Arial"/>
              </a:rPr>
              <a:t>enteroclysis, </a:t>
            </a:r>
            <a:r>
              <a:rPr sz="1200" spc="-5" dirty="0">
                <a:latin typeface="Arial"/>
                <a:cs typeface="Arial"/>
              </a:rPr>
              <a:t>USG, </a:t>
            </a:r>
            <a:r>
              <a:rPr sz="1200" dirty="0">
                <a:latin typeface="Arial"/>
                <a:cs typeface="Arial"/>
              </a:rPr>
              <a:t>CT and MRI in  evaluation of small bowel </a:t>
            </a:r>
            <a:r>
              <a:rPr sz="1200" spc="-5" dirty="0">
                <a:latin typeface="Arial"/>
                <a:cs typeface="Arial"/>
              </a:rPr>
              <a:t>obstruction. </a:t>
            </a:r>
            <a:r>
              <a:rPr sz="1200" dirty="0">
                <a:latin typeface="Arial"/>
                <a:cs typeface="Arial"/>
              </a:rPr>
              <a:t>[June</a:t>
            </a:r>
            <a:r>
              <a:rPr sz="1200" spc="-10" dirty="0">
                <a:latin typeface="Arial"/>
                <a:cs typeface="Arial"/>
              </a:rPr>
              <a:t> </a:t>
            </a:r>
            <a:r>
              <a:rPr sz="1200" spc="-20" dirty="0">
                <a:latin typeface="Arial"/>
                <a:cs typeface="Arial"/>
              </a:rPr>
              <a:t>2011]</a:t>
            </a:r>
            <a:endParaRPr sz="1200">
              <a:latin typeface="Arial"/>
              <a:cs typeface="Arial"/>
            </a:endParaRPr>
          </a:p>
          <a:p>
            <a:pPr marL="469900" marR="5080" indent="-228600">
              <a:lnSpc>
                <a:spcPct val="118100"/>
              </a:lnSpc>
              <a:spcBef>
                <a:spcPts val="900"/>
              </a:spcBef>
              <a:buAutoNum type="arabicPeriod"/>
              <a:tabLst>
                <a:tab pos="469900" algn="l"/>
                <a:tab pos="1367790" algn="l"/>
                <a:tab pos="3799204" algn="l"/>
              </a:tabLst>
            </a:pPr>
            <a:r>
              <a:rPr sz="1200" dirty="0">
                <a:latin typeface="Arial"/>
                <a:cs typeface="Arial"/>
              </a:rPr>
              <a:t>Enumerate	causes  of</a:t>
            </a:r>
            <a:r>
              <a:rPr sz="1200" spc="20" dirty="0">
                <a:latin typeface="Arial"/>
                <a:cs typeface="Arial"/>
              </a:rPr>
              <a:t> </a:t>
            </a:r>
            <a:r>
              <a:rPr sz="1200" dirty="0">
                <a:latin typeface="Arial"/>
                <a:cs typeface="Arial"/>
              </a:rPr>
              <a:t>mesenteric</a:t>
            </a:r>
            <a:r>
              <a:rPr sz="1200" spc="180" dirty="0">
                <a:latin typeface="Arial"/>
                <a:cs typeface="Arial"/>
              </a:rPr>
              <a:t> </a:t>
            </a:r>
            <a:r>
              <a:rPr sz="1200" dirty="0">
                <a:latin typeface="Arial"/>
                <a:cs typeface="Arial"/>
              </a:rPr>
              <a:t>ischaemia.	Briefly discuss plain radiographic,  </a:t>
            </a:r>
            <a:r>
              <a:rPr sz="1200" spc="-5" dirty="0">
                <a:latin typeface="Arial"/>
                <a:cs typeface="Arial"/>
              </a:rPr>
              <a:t>USG, </a:t>
            </a:r>
            <a:r>
              <a:rPr sz="1200" dirty="0">
                <a:latin typeface="Arial"/>
                <a:cs typeface="Arial"/>
              </a:rPr>
              <a:t>CT findings and the role of intervention in this condition. [2+2+2+2+2 Dec</a:t>
            </a:r>
            <a:r>
              <a:rPr sz="1200" spc="-110" dirty="0">
                <a:latin typeface="Arial"/>
                <a:cs typeface="Arial"/>
              </a:rPr>
              <a:t> </a:t>
            </a:r>
            <a:r>
              <a:rPr sz="1200" spc="-30" dirty="0">
                <a:latin typeface="Arial"/>
                <a:cs typeface="Arial"/>
              </a:rPr>
              <a:t>11]</a:t>
            </a:r>
            <a:endParaRPr sz="1200">
              <a:latin typeface="Arial"/>
              <a:cs typeface="Arial"/>
            </a:endParaRPr>
          </a:p>
          <a:p>
            <a:pPr marL="469900" marR="5080" indent="-228600">
              <a:lnSpc>
                <a:spcPct val="111100"/>
              </a:lnSpc>
              <a:spcBef>
                <a:spcPts val="1100"/>
              </a:spcBef>
              <a:buAutoNum type="arabicPeriod"/>
              <a:tabLst>
                <a:tab pos="469900" algn="l"/>
                <a:tab pos="4114800" algn="l"/>
              </a:tabLst>
            </a:pPr>
            <a:r>
              <a:rPr sz="1200" dirty="0">
                <a:latin typeface="Arial"/>
                <a:cs typeface="Arial"/>
              </a:rPr>
              <a:t>Name</a:t>
            </a:r>
            <a:r>
              <a:rPr sz="1200" spc="155" dirty="0">
                <a:latin typeface="Arial"/>
                <a:cs typeface="Arial"/>
              </a:rPr>
              <a:t> </a:t>
            </a:r>
            <a:r>
              <a:rPr sz="1200" dirty="0">
                <a:latin typeface="Arial"/>
                <a:cs typeface="Arial"/>
              </a:rPr>
              <a:t>the</a:t>
            </a:r>
            <a:r>
              <a:rPr sz="1200" spc="155" dirty="0">
                <a:latin typeface="Arial"/>
                <a:cs typeface="Arial"/>
              </a:rPr>
              <a:t> </a:t>
            </a:r>
            <a:r>
              <a:rPr sz="1200" dirty="0">
                <a:latin typeface="Arial"/>
                <a:cs typeface="Arial"/>
              </a:rPr>
              <a:t>various</a:t>
            </a:r>
            <a:r>
              <a:rPr sz="1200" spc="155" dirty="0">
                <a:latin typeface="Arial"/>
                <a:cs typeface="Arial"/>
              </a:rPr>
              <a:t> </a:t>
            </a:r>
            <a:r>
              <a:rPr sz="1200" dirty="0">
                <a:latin typeface="Arial"/>
                <a:cs typeface="Arial"/>
              </a:rPr>
              <a:t>motility</a:t>
            </a:r>
            <a:r>
              <a:rPr sz="1200" spc="155" dirty="0">
                <a:latin typeface="Arial"/>
                <a:cs typeface="Arial"/>
              </a:rPr>
              <a:t> </a:t>
            </a:r>
            <a:r>
              <a:rPr sz="1200" dirty="0">
                <a:latin typeface="Arial"/>
                <a:cs typeface="Arial"/>
              </a:rPr>
              <a:t>disorders</a:t>
            </a:r>
            <a:r>
              <a:rPr sz="1200" spc="155" dirty="0">
                <a:latin typeface="Arial"/>
                <a:cs typeface="Arial"/>
              </a:rPr>
              <a:t> </a:t>
            </a:r>
            <a:r>
              <a:rPr sz="1200" dirty="0">
                <a:latin typeface="Arial"/>
                <a:cs typeface="Arial"/>
              </a:rPr>
              <a:t>of</a:t>
            </a:r>
            <a:r>
              <a:rPr sz="1200" spc="155" dirty="0">
                <a:latin typeface="Arial"/>
                <a:cs typeface="Arial"/>
              </a:rPr>
              <a:t> </a:t>
            </a:r>
            <a:r>
              <a:rPr sz="1200" dirty="0">
                <a:latin typeface="Arial"/>
                <a:cs typeface="Arial"/>
              </a:rPr>
              <a:t>esophagus.	Discuss pathophysiology and  imaging features of cardiac imaging. [2+3+5 Dec</a:t>
            </a:r>
            <a:r>
              <a:rPr sz="1200" spc="-25" dirty="0">
                <a:latin typeface="Arial"/>
                <a:cs typeface="Arial"/>
              </a:rPr>
              <a:t> </a:t>
            </a:r>
            <a:r>
              <a:rPr sz="1200" spc="-30" dirty="0">
                <a:latin typeface="Arial"/>
                <a:cs typeface="Arial"/>
              </a:rPr>
              <a:t>11]</a:t>
            </a:r>
            <a:endParaRPr sz="1200">
              <a:latin typeface="Arial"/>
              <a:cs typeface="Arial"/>
            </a:endParaRPr>
          </a:p>
          <a:p>
            <a:pPr marL="469900" marR="5080" indent="-228600">
              <a:lnSpc>
                <a:spcPct val="118100"/>
              </a:lnSpc>
              <a:spcBef>
                <a:spcPts val="1000"/>
              </a:spcBef>
              <a:buAutoNum type="arabicPeriod"/>
              <a:tabLst>
                <a:tab pos="469900" algn="l"/>
                <a:tab pos="5320665" algn="l"/>
              </a:tabLst>
            </a:pPr>
            <a:r>
              <a:rPr sz="1200" dirty="0">
                <a:latin typeface="Arial"/>
                <a:cs typeface="Arial"/>
              </a:rPr>
              <a:t>Enumerate</a:t>
            </a:r>
            <a:r>
              <a:rPr sz="1200" spc="160" dirty="0">
                <a:latin typeface="Arial"/>
                <a:cs typeface="Arial"/>
              </a:rPr>
              <a:t> </a:t>
            </a:r>
            <a:r>
              <a:rPr sz="1200" dirty="0">
                <a:latin typeface="Arial"/>
                <a:cs typeface="Arial"/>
              </a:rPr>
              <a:t>causes</a:t>
            </a:r>
            <a:r>
              <a:rPr sz="1200" spc="160" dirty="0">
                <a:latin typeface="Arial"/>
                <a:cs typeface="Arial"/>
              </a:rPr>
              <a:t> </a:t>
            </a:r>
            <a:r>
              <a:rPr sz="1200" dirty="0">
                <a:latin typeface="Arial"/>
                <a:cs typeface="Arial"/>
              </a:rPr>
              <a:t>of</a:t>
            </a:r>
            <a:r>
              <a:rPr sz="1200" spc="160" dirty="0">
                <a:latin typeface="Arial"/>
                <a:cs typeface="Arial"/>
              </a:rPr>
              <a:t> </a:t>
            </a:r>
            <a:r>
              <a:rPr sz="1200" dirty="0">
                <a:latin typeface="Arial"/>
                <a:cs typeface="Arial"/>
              </a:rPr>
              <a:t>multiple</a:t>
            </a:r>
            <a:r>
              <a:rPr sz="1200" spc="160" dirty="0">
                <a:latin typeface="Arial"/>
                <a:cs typeface="Arial"/>
              </a:rPr>
              <a:t> </a:t>
            </a:r>
            <a:r>
              <a:rPr sz="1200" spc="-5" dirty="0">
                <a:latin typeface="Arial"/>
                <a:cs typeface="Arial"/>
              </a:rPr>
              <a:t>nodular</a:t>
            </a:r>
            <a:r>
              <a:rPr sz="1200" spc="160" dirty="0">
                <a:latin typeface="Arial"/>
                <a:cs typeface="Arial"/>
              </a:rPr>
              <a:t> </a:t>
            </a:r>
            <a:r>
              <a:rPr sz="1200" dirty="0">
                <a:latin typeface="Arial"/>
                <a:cs typeface="Arial"/>
              </a:rPr>
              <a:t>filling</a:t>
            </a:r>
            <a:r>
              <a:rPr sz="1200" spc="160" dirty="0">
                <a:latin typeface="Arial"/>
                <a:cs typeface="Arial"/>
              </a:rPr>
              <a:t> </a:t>
            </a:r>
            <a:r>
              <a:rPr sz="1200" spc="-5" dirty="0">
                <a:latin typeface="Arial"/>
                <a:cs typeface="Arial"/>
              </a:rPr>
              <a:t>defects</a:t>
            </a:r>
            <a:r>
              <a:rPr sz="1200" spc="165" dirty="0">
                <a:latin typeface="Arial"/>
                <a:cs typeface="Arial"/>
              </a:rPr>
              <a:t> </a:t>
            </a:r>
            <a:r>
              <a:rPr sz="1200" dirty="0">
                <a:latin typeface="Arial"/>
                <a:cs typeface="Arial"/>
              </a:rPr>
              <a:t>in</a:t>
            </a:r>
            <a:r>
              <a:rPr sz="1200" spc="160" dirty="0">
                <a:latin typeface="Arial"/>
                <a:cs typeface="Arial"/>
              </a:rPr>
              <a:t> </a:t>
            </a:r>
            <a:r>
              <a:rPr sz="1200" dirty="0">
                <a:latin typeface="Arial"/>
                <a:cs typeface="Arial"/>
              </a:rPr>
              <a:t>small</a:t>
            </a:r>
            <a:r>
              <a:rPr sz="1200" spc="160" dirty="0">
                <a:latin typeface="Arial"/>
                <a:cs typeface="Arial"/>
              </a:rPr>
              <a:t> </a:t>
            </a:r>
            <a:r>
              <a:rPr sz="1200" dirty="0">
                <a:latin typeface="Arial"/>
                <a:cs typeface="Arial"/>
              </a:rPr>
              <a:t>bowel.	Discuss the  imaging features of small bowel lymphoma. [3+7 Dec</a:t>
            </a:r>
            <a:r>
              <a:rPr sz="1200" spc="-30" dirty="0">
                <a:latin typeface="Arial"/>
                <a:cs typeface="Arial"/>
              </a:rPr>
              <a:t> 11]</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Name the diseases associated with H. pylori </a:t>
            </a:r>
            <a:r>
              <a:rPr sz="1200" spc="-5" dirty="0">
                <a:latin typeface="Arial"/>
                <a:cs typeface="Arial"/>
              </a:rPr>
              <a:t>infection. </a:t>
            </a:r>
            <a:r>
              <a:rPr sz="1200" dirty="0">
                <a:latin typeface="Arial"/>
                <a:cs typeface="Arial"/>
              </a:rPr>
              <a:t>Briefly discuss barium meal  features of benign &amp; malignant </a:t>
            </a:r>
            <a:r>
              <a:rPr sz="1200" spc="-5" dirty="0">
                <a:latin typeface="Arial"/>
                <a:cs typeface="Arial"/>
              </a:rPr>
              <a:t>gastric </a:t>
            </a:r>
            <a:r>
              <a:rPr sz="1200" dirty="0">
                <a:latin typeface="Arial"/>
                <a:cs typeface="Arial"/>
              </a:rPr>
              <a:t>ulcer </a:t>
            </a:r>
            <a:r>
              <a:rPr sz="1200" spc="-5" dirty="0">
                <a:latin typeface="Arial"/>
                <a:cs typeface="Arial"/>
              </a:rPr>
              <a:t>supported </a:t>
            </a:r>
            <a:r>
              <a:rPr sz="1200" dirty="0">
                <a:latin typeface="Arial"/>
                <a:cs typeface="Arial"/>
              </a:rPr>
              <a:t>by suitable diagrams. [2+4+4  Jun</a:t>
            </a:r>
            <a:r>
              <a:rPr sz="1200" spc="-5" dirty="0">
                <a:latin typeface="Arial"/>
                <a:cs typeface="Arial"/>
              </a:rPr>
              <a:t> </a:t>
            </a:r>
            <a:r>
              <a:rPr sz="1200" dirty="0">
                <a:latin typeface="Arial"/>
                <a:cs typeface="Arial"/>
              </a:rPr>
              <a:t>12]</a:t>
            </a:r>
            <a:endParaRPr sz="120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28</a:t>
            </a:fld>
            <a:endParaRPr dirty="0"/>
          </a:p>
        </p:txBody>
      </p:sp>
      <p:sp>
        <p:nvSpPr>
          <p:cNvPr id="2" name="object 2"/>
          <p:cNvSpPr txBox="1"/>
          <p:nvPr/>
        </p:nvSpPr>
        <p:spPr>
          <a:xfrm>
            <a:off x="939800" y="855980"/>
            <a:ext cx="5913755" cy="86487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17"/>
              <a:tabLst>
                <a:tab pos="241300" algn="l"/>
              </a:tabLst>
            </a:pPr>
            <a:r>
              <a:rPr sz="1200" dirty="0">
                <a:latin typeface="Arial"/>
                <a:cs typeface="Arial"/>
              </a:rPr>
              <a:t>Enumerate various </a:t>
            </a:r>
            <a:r>
              <a:rPr sz="1200" spc="-5" dirty="0">
                <a:latin typeface="Arial"/>
                <a:cs typeface="Arial"/>
              </a:rPr>
              <a:t>infections </a:t>
            </a:r>
            <a:r>
              <a:rPr sz="1200" dirty="0">
                <a:latin typeface="Arial"/>
                <a:cs typeface="Arial"/>
              </a:rPr>
              <a:t>&amp; neoplasms </a:t>
            </a:r>
            <a:r>
              <a:rPr sz="1200" spc="-5" dirty="0">
                <a:latin typeface="Arial"/>
                <a:cs typeface="Arial"/>
              </a:rPr>
              <a:t>affecting gastrointestinal </a:t>
            </a:r>
            <a:r>
              <a:rPr sz="1200" dirty="0">
                <a:latin typeface="Arial"/>
                <a:cs typeface="Arial"/>
              </a:rPr>
              <a:t>tract in </a:t>
            </a:r>
            <a:r>
              <a:rPr sz="1200" spc="-5" dirty="0">
                <a:latin typeface="Arial"/>
                <a:cs typeface="Arial"/>
              </a:rPr>
              <a:t>AIDS.  </a:t>
            </a:r>
            <a:r>
              <a:rPr sz="1200" dirty="0">
                <a:latin typeface="Arial"/>
                <a:cs typeface="Arial"/>
              </a:rPr>
              <a:t>Briefly describe barium meal follow through and CT features of </a:t>
            </a:r>
            <a:r>
              <a:rPr sz="1200" spc="-5" dirty="0">
                <a:latin typeface="Arial"/>
                <a:cs typeface="Arial"/>
              </a:rPr>
              <a:t>AIDS </a:t>
            </a:r>
            <a:r>
              <a:rPr sz="1200" dirty="0">
                <a:latin typeface="Arial"/>
                <a:cs typeface="Arial"/>
              </a:rPr>
              <a:t>Iymphoma.  [3+7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894"/>
              </a:spcBef>
              <a:buAutoNum type="arabicPeriod" startAt="17"/>
              <a:tabLst>
                <a:tab pos="241300" algn="l"/>
              </a:tabLst>
            </a:pPr>
            <a:r>
              <a:rPr sz="1200" dirty="0">
                <a:latin typeface="Arial"/>
                <a:cs typeface="Arial"/>
              </a:rPr>
              <a:t>Classify polypoidal lesions of the colon. Mention radiological </a:t>
            </a:r>
            <a:r>
              <a:rPr sz="1200" spc="-5" dirty="0">
                <a:latin typeface="Arial"/>
                <a:cs typeface="Arial"/>
              </a:rPr>
              <a:t>differences </a:t>
            </a:r>
            <a:r>
              <a:rPr sz="1200" dirty="0">
                <a:latin typeface="Arial"/>
                <a:cs typeface="Arial"/>
              </a:rPr>
              <a:t>between  benign and malignant polyps. Discuss salient imaging features of various types of  adenomatous polyps. [2+3+5 Jun</a:t>
            </a:r>
            <a:r>
              <a:rPr sz="1200" spc="-2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7"/>
              <a:tabLst>
                <a:tab pos="241300" algn="l"/>
              </a:tabLst>
            </a:pPr>
            <a:r>
              <a:rPr sz="1200" dirty="0">
                <a:latin typeface="Arial"/>
                <a:cs typeface="Arial"/>
              </a:rPr>
              <a:t>Enumerate causes of malabsorption syndrome. Describe imaging features in  tropical sprue. Briefly discuss its complications, [2+6+2 Jun</a:t>
            </a:r>
            <a:r>
              <a:rPr sz="1200" spc="-3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5700"/>
              </a:lnSpc>
              <a:spcBef>
                <a:spcPts val="1035"/>
              </a:spcBef>
              <a:buAutoNum type="arabicPeriod" startAt="17"/>
              <a:tabLst>
                <a:tab pos="241300" algn="l"/>
              </a:tabLst>
            </a:pPr>
            <a:r>
              <a:rPr sz="1200" dirty="0">
                <a:latin typeface="Arial"/>
                <a:cs typeface="Arial"/>
              </a:rPr>
              <a:t>Describe technique of MDCT and imaging findings in an 80 year old male  presenting with lower </a:t>
            </a:r>
            <a:r>
              <a:rPr sz="1200" spc="-5" dirty="0">
                <a:latin typeface="Arial"/>
                <a:cs typeface="Arial"/>
              </a:rPr>
              <a:t>gastrointestinal </a:t>
            </a:r>
            <a:r>
              <a:rPr sz="1200" dirty="0">
                <a:latin typeface="Arial"/>
                <a:cs typeface="Arial"/>
              </a:rPr>
              <a:t>bleeding. Briefly discuss its therapeutic  implications. Draw a suitable algorithm outlining role of </a:t>
            </a:r>
            <a:r>
              <a:rPr sz="1200" spc="-5" dirty="0">
                <a:latin typeface="Arial"/>
                <a:cs typeface="Arial"/>
              </a:rPr>
              <a:t>investigative </a:t>
            </a:r>
            <a:r>
              <a:rPr sz="1200" dirty="0">
                <a:latin typeface="Arial"/>
                <a:cs typeface="Arial"/>
              </a:rPr>
              <a:t>modalities.  [3+5+2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4599"/>
              </a:lnSpc>
              <a:spcBef>
                <a:spcPts val="1050"/>
              </a:spcBef>
              <a:buAutoNum type="arabicPeriod" startAt="17"/>
              <a:tabLst>
                <a:tab pos="241300" algn="l"/>
              </a:tabLst>
            </a:pPr>
            <a:r>
              <a:rPr sz="1200" dirty="0">
                <a:latin typeface="Arial"/>
                <a:cs typeface="Arial"/>
              </a:rPr>
              <a:t>Describe normal </a:t>
            </a:r>
            <a:r>
              <a:rPr sz="1200" spc="-5" dirty="0">
                <a:latin typeface="Arial"/>
                <a:cs typeface="Arial"/>
              </a:rPr>
              <a:t>gastroesophageal junction </a:t>
            </a:r>
            <a:r>
              <a:rPr sz="1200" dirty="0">
                <a:latin typeface="Arial"/>
                <a:cs typeface="Arial"/>
              </a:rPr>
              <a:t>with the help of suitable diagram. Label  various rings and lines visualized on double contrast barium </a:t>
            </a:r>
            <a:r>
              <a:rPr sz="1200" spc="-10" dirty="0">
                <a:latin typeface="Arial"/>
                <a:cs typeface="Arial"/>
              </a:rPr>
              <a:t>swallow. </a:t>
            </a:r>
            <a:r>
              <a:rPr sz="1200" dirty="0">
                <a:latin typeface="Arial"/>
                <a:cs typeface="Arial"/>
              </a:rPr>
              <a:t>Discuss  imaging features of </a:t>
            </a:r>
            <a:r>
              <a:rPr sz="1200" spc="-5" dirty="0">
                <a:latin typeface="Arial"/>
                <a:cs typeface="Arial"/>
              </a:rPr>
              <a:t>Schatzki’s </a:t>
            </a:r>
            <a:r>
              <a:rPr sz="1200" dirty="0">
                <a:latin typeface="Arial"/>
                <a:cs typeface="Arial"/>
              </a:rPr>
              <a:t>ring. [6+2+2 Jun</a:t>
            </a:r>
            <a:r>
              <a:rPr sz="1200" spc="-1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5700"/>
              </a:lnSpc>
              <a:spcBef>
                <a:spcPts val="1035"/>
              </a:spcBef>
              <a:buAutoNum type="arabicPeriod" startAt="17"/>
              <a:tabLst>
                <a:tab pos="241300" algn="l"/>
              </a:tabLst>
            </a:pPr>
            <a:r>
              <a:rPr sz="1200" dirty="0">
                <a:latin typeface="Arial"/>
                <a:cs typeface="Arial"/>
              </a:rPr>
              <a:t>Enumerate the normal and abnormal </a:t>
            </a:r>
            <a:r>
              <a:rPr sz="1200" spc="-5" dirty="0">
                <a:latin typeface="Arial"/>
                <a:cs typeface="Arial"/>
              </a:rPr>
              <a:t>extrinsic </a:t>
            </a:r>
            <a:r>
              <a:rPr sz="1200" dirty="0">
                <a:latin typeface="Arial"/>
                <a:cs typeface="Arial"/>
              </a:rPr>
              <a:t>impressions on the cervical</a:t>
            </a:r>
            <a:r>
              <a:rPr sz="1200" spc="280" dirty="0">
                <a:latin typeface="Arial"/>
                <a:cs typeface="Arial"/>
              </a:rPr>
              <a:t> </a:t>
            </a:r>
            <a:r>
              <a:rPr sz="1200" dirty="0">
                <a:latin typeface="Arial"/>
                <a:cs typeface="Arial"/>
              </a:rPr>
              <a:t>&amp;  thoracic </a:t>
            </a:r>
            <a:r>
              <a:rPr sz="1200" spc="-5" dirty="0">
                <a:latin typeface="Arial"/>
                <a:cs typeface="Arial"/>
              </a:rPr>
              <a:t>parts </a:t>
            </a:r>
            <a:r>
              <a:rPr sz="1200" dirty="0">
                <a:latin typeface="Arial"/>
                <a:cs typeface="Arial"/>
              </a:rPr>
              <a:t>of the esophagus during Barium swallow examination. Discuss the  possibilities in a 56-year-old woman presenting with dysphagia. Describe briefly</a:t>
            </a:r>
            <a:r>
              <a:rPr sz="1200" spc="-40" dirty="0">
                <a:latin typeface="Arial"/>
                <a:cs typeface="Arial"/>
              </a:rPr>
              <a:t> </a:t>
            </a:r>
            <a:r>
              <a:rPr sz="1200" dirty="0">
                <a:latin typeface="Arial"/>
                <a:cs typeface="Arial"/>
              </a:rPr>
              <a:t>the  key radiological findings in any 3 conditions. [2+2+2+2+2 Dec</a:t>
            </a:r>
            <a:r>
              <a:rPr sz="1200" spc="-3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4599"/>
              </a:lnSpc>
              <a:spcBef>
                <a:spcPts val="1050"/>
              </a:spcBef>
              <a:buAutoNum type="arabicPeriod" startAt="17"/>
              <a:tabLst>
                <a:tab pos="241300" algn="l"/>
              </a:tabLst>
            </a:pPr>
            <a:r>
              <a:rPr sz="1200" dirty="0">
                <a:latin typeface="Arial"/>
                <a:cs typeface="Arial"/>
              </a:rPr>
              <a:t>A 70 year old man presented with lower GI bleed. Mention various causes of lower  GI bleed and briefly describe role of contrast </a:t>
            </a:r>
            <a:r>
              <a:rPr sz="1200" spc="-5" dirty="0">
                <a:latin typeface="Arial"/>
                <a:cs typeface="Arial"/>
              </a:rPr>
              <a:t>studies. </a:t>
            </a:r>
            <a:r>
              <a:rPr sz="1200" dirty="0">
                <a:latin typeface="Arial"/>
                <a:cs typeface="Arial"/>
              </a:rPr>
              <a:t>CT scan imaging &amp;  intervention in it. [2+2+2+2+2 Dec</a:t>
            </a:r>
            <a:r>
              <a:rPr sz="1200" spc="-1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1000"/>
              </a:spcBef>
              <a:buAutoNum type="arabicPeriod" startAt="17"/>
              <a:tabLst>
                <a:tab pos="241300" algn="l"/>
              </a:tabLst>
            </a:pPr>
            <a:r>
              <a:rPr sz="1200" dirty="0">
                <a:latin typeface="Arial"/>
                <a:cs typeface="Arial"/>
              </a:rPr>
              <a:t>Describe the technique of MR </a:t>
            </a:r>
            <a:r>
              <a:rPr sz="1200" spc="-10" dirty="0">
                <a:latin typeface="Arial"/>
                <a:cs typeface="Arial"/>
              </a:rPr>
              <a:t>Enterography. </a:t>
            </a:r>
            <a:r>
              <a:rPr sz="1200" dirty="0">
                <a:latin typeface="Arial"/>
                <a:cs typeface="Arial"/>
              </a:rPr>
              <a:t>Compare its benefits &amp; limitations vis-  à-vis conventional contrast </a:t>
            </a:r>
            <a:r>
              <a:rPr sz="1200" spc="-5" dirty="0">
                <a:latin typeface="Arial"/>
                <a:cs typeface="Arial"/>
              </a:rPr>
              <a:t>studies </a:t>
            </a:r>
            <a:r>
              <a:rPr sz="1200" dirty="0">
                <a:latin typeface="Arial"/>
                <a:cs typeface="Arial"/>
              </a:rPr>
              <a:t>and CT enteroclysis. [5+5 Dec</a:t>
            </a:r>
            <a:r>
              <a:rPr sz="1200" spc="-5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00"/>
              </a:spcBef>
              <a:buAutoNum type="arabicPeriod" startAt="17"/>
              <a:tabLst>
                <a:tab pos="241300" algn="l"/>
              </a:tabLst>
            </a:pPr>
            <a:r>
              <a:rPr sz="1200" dirty="0">
                <a:latin typeface="Arial"/>
                <a:cs typeface="Arial"/>
              </a:rPr>
              <a:t>Enumerate various imaging techniques employed for radiological evaluation of  small bowel pathologies. Discuss the merits and demerits of each technique.  Discuss in brief, CT findings in a case of ileocecal </a:t>
            </a:r>
            <a:r>
              <a:rPr sz="1200" spc="-45" dirty="0">
                <a:latin typeface="Arial"/>
                <a:cs typeface="Arial"/>
              </a:rPr>
              <a:t>T.B </a:t>
            </a:r>
            <a:r>
              <a:rPr sz="1200" dirty="0">
                <a:latin typeface="Arial"/>
                <a:cs typeface="Arial"/>
              </a:rPr>
              <a:t>[2+5+3 June</a:t>
            </a:r>
            <a:r>
              <a:rPr sz="1200" spc="-5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5700"/>
              </a:lnSpc>
              <a:spcBef>
                <a:spcPts val="1030"/>
              </a:spcBef>
              <a:buAutoNum type="arabicPeriod" startAt="17"/>
              <a:tabLst>
                <a:tab pos="241300" algn="l"/>
              </a:tabLst>
            </a:pPr>
            <a:r>
              <a:rPr sz="1200" dirty="0">
                <a:latin typeface="Arial"/>
                <a:cs typeface="Arial"/>
              </a:rPr>
              <a:t>Enumerate various conditions associated with polypoidal lesions in the large bowel.  How will you </a:t>
            </a:r>
            <a:r>
              <a:rPr sz="1200" spc="-5" dirty="0">
                <a:latin typeface="Arial"/>
                <a:cs typeface="Arial"/>
              </a:rPr>
              <a:t>distinguish </a:t>
            </a:r>
            <a:r>
              <a:rPr sz="1200" dirty="0">
                <a:latin typeface="Arial"/>
                <a:cs typeface="Arial"/>
              </a:rPr>
              <a:t>b/w benign and malignant polyps on imaging? Discuss the  merits and demerits of </a:t>
            </a:r>
            <a:r>
              <a:rPr sz="1200" spc="-5" dirty="0">
                <a:latin typeface="Arial"/>
                <a:cs typeface="Arial"/>
              </a:rPr>
              <a:t>virtual </a:t>
            </a:r>
            <a:r>
              <a:rPr sz="1200" dirty="0">
                <a:latin typeface="Arial"/>
                <a:cs typeface="Arial"/>
              </a:rPr>
              <a:t>CT colonoscopy in a case of </a:t>
            </a:r>
            <a:r>
              <a:rPr sz="1200" spc="-5" dirty="0">
                <a:latin typeface="Arial"/>
                <a:cs typeface="Arial"/>
              </a:rPr>
              <a:t>suspected </a:t>
            </a:r>
            <a:r>
              <a:rPr sz="1200" dirty="0">
                <a:latin typeface="Arial"/>
                <a:cs typeface="Arial"/>
              </a:rPr>
              <a:t>familial  polyposis coli. [2+4+4 June</a:t>
            </a:r>
            <a:r>
              <a:rPr sz="1200" spc="-1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900"/>
              </a:spcBef>
              <a:buAutoNum type="arabicPeriod" startAt="17"/>
              <a:tabLst>
                <a:tab pos="241300" algn="l"/>
              </a:tabLst>
            </a:pPr>
            <a:r>
              <a:rPr sz="1200" spc="-15" dirty="0">
                <a:latin typeface="Arial"/>
                <a:cs typeface="Arial"/>
              </a:rPr>
              <a:t>Technique </a:t>
            </a:r>
            <a:r>
              <a:rPr sz="1200" dirty="0">
                <a:latin typeface="Arial"/>
                <a:cs typeface="Arial"/>
              </a:rPr>
              <a:t>to evaluate the </a:t>
            </a:r>
            <a:r>
              <a:rPr sz="1200" spc="-5" dirty="0">
                <a:latin typeface="Arial"/>
                <a:cs typeface="Arial"/>
              </a:rPr>
              <a:t>stomach </a:t>
            </a:r>
            <a:r>
              <a:rPr sz="1200" dirty="0">
                <a:latin typeface="Arial"/>
                <a:cs typeface="Arial"/>
              </a:rPr>
              <a:t>and imaging features of </a:t>
            </a:r>
            <a:r>
              <a:rPr sz="1200" spc="-5" dirty="0">
                <a:latin typeface="Arial"/>
                <a:cs typeface="Arial"/>
              </a:rPr>
              <a:t>stomach </a:t>
            </a:r>
            <a:r>
              <a:rPr sz="1200" dirty="0">
                <a:latin typeface="Arial"/>
                <a:cs typeface="Arial"/>
              </a:rPr>
              <a:t>malignancies.  [June</a:t>
            </a:r>
            <a:r>
              <a:rPr sz="1200" spc="-5" dirty="0">
                <a:latin typeface="Arial"/>
                <a:cs typeface="Arial"/>
              </a:rPr>
              <a:t> </a:t>
            </a:r>
            <a:r>
              <a:rPr sz="1200" dirty="0">
                <a:latin typeface="Arial"/>
                <a:cs typeface="Arial"/>
              </a:rPr>
              <a:t>15]</a:t>
            </a:r>
            <a:endParaRPr sz="1200">
              <a:latin typeface="Arial"/>
              <a:cs typeface="Arial"/>
            </a:endParaRPr>
          </a:p>
          <a:p>
            <a:pPr>
              <a:lnSpc>
                <a:spcPct val="100000"/>
              </a:lnSpc>
              <a:spcBef>
                <a:spcPts val="55"/>
              </a:spcBef>
              <a:buFont typeface="Arial"/>
              <a:buAutoNum type="arabicPeriod" startAt="17"/>
            </a:pPr>
            <a:endParaRPr sz="1050">
              <a:latin typeface="Times New Roman"/>
              <a:cs typeface="Times New Roman"/>
            </a:endParaRPr>
          </a:p>
          <a:p>
            <a:pPr marL="241300" indent="-228600">
              <a:lnSpc>
                <a:spcPct val="100000"/>
              </a:lnSpc>
              <a:buAutoNum type="arabicPeriod" startAt="17"/>
              <a:tabLst>
                <a:tab pos="241300" algn="l"/>
              </a:tabLst>
            </a:pPr>
            <a:r>
              <a:rPr sz="1200" dirty="0">
                <a:latin typeface="Arial"/>
                <a:cs typeface="Arial"/>
              </a:rPr>
              <a:t>Pathophysiology and imaging features in small bowel lymphoma. [10 June</a:t>
            </a:r>
            <a:r>
              <a:rPr sz="1200" spc="-60" dirty="0">
                <a:latin typeface="Arial"/>
                <a:cs typeface="Arial"/>
              </a:rPr>
              <a:t> </a:t>
            </a:r>
            <a:r>
              <a:rPr sz="1200" dirty="0">
                <a:latin typeface="Arial"/>
                <a:cs typeface="Arial"/>
              </a:rPr>
              <a:t>15]</a:t>
            </a:r>
            <a:endParaRPr sz="120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29</a:t>
            </a:fld>
            <a:endParaRPr dirty="0"/>
          </a:p>
        </p:txBody>
      </p:sp>
      <p:sp>
        <p:nvSpPr>
          <p:cNvPr id="2" name="object 2"/>
          <p:cNvSpPr txBox="1"/>
          <p:nvPr/>
        </p:nvSpPr>
        <p:spPr>
          <a:xfrm>
            <a:off x="939800" y="855980"/>
            <a:ext cx="5913755" cy="8851900"/>
          </a:xfrm>
          <a:prstGeom prst="rect">
            <a:avLst/>
          </a:prstGeom>
        </p:spPr>
        <p:txBody>
          <a:bodyPr vert="horz" wrap="square" lIns="0" tIns="12700" rIns="0" bIns="0" rtlCol="0">
            <a:spAutoFit/>
          </a:bodyPr>
          <a:lstStyle/>
          <a:p>
            <a:pPr marL="241300" marR="5080" indent="-228600" algn="just">
              <a:lnSpc>
                <a:spcPct val="118100"/>
              </a:lnSpc>
              <a:spcBef>
                <a:spcPts val="100"/>
              </a:spcBef>
            </a:pPr>
            <a:r>
              <a:rPr sz="1200" dirty="0">
                <a:latin typeface="Arial"/>
                <a:cs typeface="Arial"/>
              </a:rPr>
              <a:t>29. 55-yr old male comes with a </a:t>
            </a:r>
            <a:r>
              <a:rPr sz="1200" spc="-5" dirty="0">
                <a:latin typeface="Arial"/>
                <a:cs typeface="Arial"/>
              </a:rPr>
              <a:t>history </a:t>
            </a:r>
            <a:r>
              <a:rPr sz="1200" dirty="0">
                <a:latin typeface="Arial"/>
                <a:cs typeface="Arial"/>
              </a:rPr>
              <a:t>of dysphagia. How will you evaluate the  patient? Discuss imaging findings and role of interventional radiology in carcinoma  oesophagus.</a:t>
            </a:r>
            <a:endParaRPr sz="1200">
              <a:latin typeface="Arial"/>
              <a:cs typeface="Arial"/>
            </a:endParaRPr>
          </a:p>
          <a:p>
            <a:pPr marL="241300" indent="-228600">
              <a:lnSpc>
                <a:spcPct val="100000"/>
              </a:lnSpc>
              <a:spcBef>
                <a:spcPts val="1160"/>
              </a:spcBef>
              <a:buAutoNum type="arabicPeriod" startAt="30"/>
              <a:tabLst>
                <a:tab pos="241300" algn="l"/>
              </a:tabLst>
            </a:pPr>
            <a:r>
              <a:rPr sz="1200" dirty="0">
                <a:latin typeface="Arial"/>
                <a:cs typeface="Arial"/>
              </a:rPr>
              <a:t>Imaging features of acute</a:t>
            </a:r>
            <a:r>
              <a:rPr sz="1200" spc="-15" dirty="0">
                <a:latin typeface="Arial"/>
                <a:cs typeface="Arial"/>
              </a:rPr>
              <a:t> </a:t>
            </a:r>
            <a:r>
              <a:rPr sz="1200" dirty="0">
                <a:latin typeface="Arial"/>
                <a:cs typeface="Arial"/>
              </a:rPr>
              <a:t>appendicitis.</a:t>
            </a:r>
            <a:endParaRPr sz="1200">
              <a:latin typeface="Arial"/>
              <a:cs typeface="Arial"/>
            </a:endParaRPr>
          </a:p>
          <a:p>
            <a:pPr marL="241300" marR="5080" indent="-228600">
              <a:lnSpc>
                <a:spcPct val="118100"/>
              </a:lnSpc>
              <a:spcBef>
                <a:spcPts val="994"/>
              </a:spcBef>
              <a:buAutoNum type="arabicPeriod" startAt="30"/>
              <a:tabLst>
                <a:tab pos="241300" algn="l"/>
              </a:tabLst>
            </a:pPr>
            <a:r>
              <a:rPr sz="1200" dirty="0">
                <a:latin typeface="Arial"/>
                <a:cs typeface="Arial"/>
              </a:rPr>
              <a:t>Enumerate </a:t>
            </a:r>
            <a:r>
              <a:rPr sz="1200" spc="-5" dirty="0">
                <a:latin typeface="Arial"/>
                <a:cs typeface="Arial"/>
              </a:rPr>
              <a:t>different </a:t>
            </a:r>
            <a:r>
              <a:rPr sz="1200" dirty="0">
                <a:latin typeface="Arial"/>
                <a:cs typeface="Arial"/>
              </a:rPr>
              <a:t>indications of scintigraphic evaluation of GI bleed. Briefly  describe the technique , radioisotope used: interpretations &amp;</a:t>
            </a:r>
            <a:r>
              <a:rPr sz="1200" spc="-20" dirty="0">
                <a:latin typeface="Arial"/>
                <a:cs typeface="Arial"/>
              </a:rPr>
              <a:t> </a:t>
            </a:r>
            <a:r>
              <a:rPr sz="1200" spc="-5" dirty="0">
                <a:latin typeface="Arial"/>
                <a:cs typeface="Arial"/>
              </a:rPr>
              <a:t>results.(2+4+2+2)</a:t>
            </a:r>
            <a:endParaRPr sz="1200">
              <a:latin typeface="Arial"/>
              <a:cs typeface="Arial"/>
            </a:endParaRPr>
          </a:p>
          <a:p>
            <a:pPr marL="241300" marR="5080" indent="-228600">
              <a:lnSpc>
                <a:spcPct val="118100"/>
              </a:lnSpc>
              <a:spcBef>
                <a:spcPts val="900"/>
              </a:spcBef>
              <a:buAutoNum type="arabicPeriod" startAt="30"/>
              <a:tabLst>
                <a:tab pos="241300" algn="l"/>
              </a:tabLst>
            </a:pPr>
            <a:r>
              <a:rPr sz="1200" dirty="0">
                <a:latin typeface="Arial"/>
                <a:cs typeface="Arial"/>
              </a:rPr>
              <a:t>Enumerate causes of multiple nodular filling </a:t>
            </a:r>
            <a:r>
              <a:rPr sz="1200" spc="-5" dirty="0">
                <a:latin typeface="Arial"/>
                <a:cs typeface="Arial"/>
              </a:rPr>
              <a:t>defects </a:t>
            </a:r>
            <a:r>
              <a:rPr sz="1200" dirty="0">
                <a:latin typeface="Arial"/>
                <a:cs typeface="Arial"/>
              </a:rPr>
              <a:t>in the small bowel. Discuss the  imaging features of small bowel</a:t>
            </a:r>
            <a:r>
              <a:rPr sz="1200" spc="-15" dirty="0">
                <a:latin typeface="Arial"/>
                <a:cs typeface="Arial"/>
              </a:rPr>
              <a:t> </a:t>
            </a:r>
            <a:r>
              <a:rPr sz="1200" dirty="0">
                <a:latin typeface="Arial"/>
                <a:cs typeface="Arial"/>
              </a:rPr>
              <a:t>lymphoma.(3+7)</a:t>
            </a:r>
            <a:endParaRPr sz="1200">
              <a:latin typeface="Arial"/>
              <a:cs typeface="Arial"/>
            </a:endParaRPr>
          </a:p>
          <a:p>
            <a:pPr marL="241300" marR="5080" indent="-228600" algn="just">
              <a:lnSpc>
                <a:spcPct val="114599"/>
              </a:lnSpc>
              <a:spcBef>
                <a:spcPts val="1050"/>
              </a:spcBef>
              <a:buAutoNum type="arabicPeriod" startAt="30"/>
              <a:tabLst>
                <a:tab pos="241300" algn="l"/>
              </a:tabLst>
            </a:pPr>
            <a:r>
              <a:rPr sz="1200" dirty="0">
                <a:latin typeface="Arial"/>
                <a:cs typeface="Arial"/>
              </a:rPr>
              <a:t>Abdominal radiograph shows </a:t>
            </a:r>
            <a:r>
              <a:rPr sz="1200" spc="-5" dirty="0">
                <a:latin typeface="Arial"/>
                <a:cs typeface="Arial"/>
              </a:rPr>
              <a:t>pneumointestinalis </a:t>
            </a:r>
            <a:r>
              <a:rPr sz="1200" dirty="0">
                <a:latin typeface="Arial"/>
                <a:cs typeface="Arial"/>
              </a:rPr>
              <a:t>in a 55 yr old male patient .  Enumerate various causes . describe the role of MDCT &amp; imaging features in two  such</a:t>
            </a:r>
            <a:r>
              <a:rPr sz="1200" spc="-5" dirty="0">
                <a:latin typeface="Arial"/>
                <a:cs typeface="Arial"/>
              </a:rPr>
              <a:t> conditions.(2+8)</a:t>
            </a:r>
            <a:endParaRPr sz="1200">
              <a:latin typeface="Arial"/>
              <a:cs typeface="Arial"/>
            </a:endParaRPr>
          </a:p>
          <a:p>
            <a:pPr marL="241300" marR="5080" indent="-228600">
              <a:lnSpc>
                <a:spcPct val="118100"/>
              </a:lnSpc>
              <a:spcBef>
                <a:spcPts val="1000"/>
              </a:spcBef>
              <a:buAutoNum type="arabicPeriod" startAt="30"/>
              <a:tabLst>
                <a:tab pos="241300" algn="l"/>
              </a:tabLst>
            </a:pPr>
            <a:r>
              <a:rPr sz="1200" dirty="0">
                <a:latin typeface="Arial"/>
                <a:cs typeface="Arial"/>
              </a:rPr>
              <a:t>Enumerate </a:t>
            </a:r>
            <a:r>
              <a:rPr sz="1200" spc="-5" dirty="0">
                <a:latin typeface="Arial"/>
                <a:cs typeface="Arial"/>
              </a:rPr>
              <a:t>different </a:t>
            </a:r>
            <a:r>
              <a:rPr sz="1200" dirty="0">
                <a:latin typeface="Arial"/>
                <a:cs typeface="Arial"/>
              </a:rPr>
              <a:t>motility disorders of oesophagus. discuss pathophysiology and  imaging features of achalasia cardia</a:t>
            </a:r>
            <a:r>
              <a:rPr sz="1200" spc="-15" dirty="0">
                <a:latin typeface="Arial"/>
                <a:cs typeface="Arial"/>
              </a:rPr>
              <a:t> </a:t>
            </a:r>
            <a:r>
              <a:rPr sz="1200" dirty="0">
                <a:latin typeface="Arial"/>
                <a:cs typeface="Arial"/>
              </a:rPr>
              <a:t>.(2+3+5)</a:t>
            </a:r>
            <a:endParaRPr sz="1200">
              <a:latin typeface="Arial"/>
              <a:cs typeface="Arial"/>
            </a:endParaRPr>
          </a:p>
          <a:p>
            <a:pPr marL="241300" indent="-228600">
              <a:lnSpc>
                <a:spcPct val="100000"/>
              </a:lnSpc>
              <a:spcBef>
                <a:spcPts val="1160"/>
              </a:spcBef>
              <a:buAutoNum type="arabicPeriod" startAt="30"/>
              <a:tabLst>
                <a:tab pos="241300" algn="l"/>
              </a:tabLst>
            </a:pPr>
            <a:r>
              <a:rPr sz="1200" dirty="0">
                <a:latin typeface="Arial"/>
                <a:cs typeface="Arial"/>
              </a:rPr>
              <a:t>Discuss the etiology of colonic </a:t>
            </a:r>
            <a:r>
              <a:rPr sz="1200" spc="-5" dirty="0">
                <a:latin typeface="Arial"/>
                <a:cs typeface="Arial"/>
              </a:rPr>
              <a:t>strictures </a:t>
            </a:r>
            <a:r>
              <a:rPr sz="1200" dirty="0">
                <a:latin typeface="Arial"/>
                <a:cs typeface="Arial"/>
              </a:rPr>
              <a:t>and the role of imaging in</a:t>
            </a:r>
            <a:r>
              <a:rPr sz="1200" spc="-40" dirty="0">
                <a:latin typeface="Arial"/>
                <a:cs typeface="Arial"/>
              </a:rPr>
              <a:t> </a:t>
            </a:r>
            <a:r>
              <a:rPr sz="1200" dirty="0">
                <a:latin typeface="Arial"/>
                <a:cs typeface="Arial"/>
              </a:rPr>
              <a:t>diagnosis.</a:t>
            </a:r>
            <a:endParaRPr sz="1200">
              <a:latin typeface="Arial"/>
              <a:cs typeface="Arial"/>
            </a:endParaRPr>
          </a:p>
          <a:p>
            <a:pPr>
              <a:lnSpc>
                <a:spcPct val="100000"/>
              </a:lnSpc>
              <a:spcBef>
                <a:spcPts val="50"/>
              </a:spcBef>
              <a:buFont typeface="Arial"/>
              <a:buAutoNum type="arabicPeriod" startAt="30"/>
            </a:pPr>
            <a:endParaRPr sz="1050">
              <a:latin typeface="Times New Roman"/>
              <a:cs typeface="Times New Roman"/>
            </a:endParaRPr>
          </a:p>
          <a:p>
            <a:pPr marL="241300" indent="-228600">
              <a:lnSpc>
                <a:spcPct val="100000"/>
              </a:lnSpc>
              <a:spcBef>
                <a:spcPts val="5"/>
              </a:spcBef>
              <a:buAutoNum type="arabicPeriod" startAt="30"/>
              <a:tabLst>
                <a:tab pos="241300" algn="l"/>
              </a:tabLst>
            </a:pPr>
            <a:r>
              <a:rPr sz="1200" dirty="0">
                <a:latin typeface="Arial"/>
                <a:cs typeface="Arial"/>
              </a:rPr>
              <a:t>Describe the radiologic features of </a:t>
            </a:r>
            <a:r>
              <a:rPr sz="1200" spc="-5" dirty="0">
                <a:latin typeface="Arial"/>
                <a:cs typeface="Arial"/>
              </a:rPr>
              <a:t>gastro-intestinal</a:t>
            </a:r>
            <a:r>
              <a:rPr sz="1200" spc="-10" dirty="0">
                <a:latin typeface="Arial"/>
                <a:cs typeface="Arial"/>
              </a:rPr>
              <a:t> </a:t>
            </a:r>
            <a:r>
              <a:rPr sz="1200" dirty="0">
                <a:latin typeface="Arial"/>
                <a:cs typeface="Arial"/>
              </a:rPr>
              <a:t>tuberculosis.</a:t>
            </a:r>
            <a:endParaRPr sz="1200">
              <a:latin typeface="Arial"/>
              <a:cs typeface="Arial"/>
            </a:endParaRPr>
          </a:p>
          <a:p>
            <a:pPr>
              <a:lnSpc>
                <a:spcPct val="100000"/>
              </a:lnSpc>
              <a:spcBef>
                <a:spcPts val="50"/>
              </a:spcBef>
              <a:buFont typeface="Arial"/>
              <a:buAutoNum type="arabicPeriod" startAt="30"/>
            </a:pPr>
            <a:endParaRPr sz="1050">
              <a:latin typeface="Times New Roman"/>
              <a:cs typeface="Times New Roman"/>
            </a:endParaRPr>
          </a:p>
          <a:p>
            <a:pPr marL="241300" indent="-228600">
              <a:lnSpc>
                <a:spcPct val="100000"/>
              </a:lnSpc>
              <a:buAutoNum type="arabicPeriod" startAt="30"/>
              <a:tabLst>
                <a:tab pos="241300" algn="l"/>
              </a:tabLst>
            </a:pPr>
            <a:r>
              <a:rPr sz="1200" dirty="0">
                <a:latin typeface="Arial"/>
                <a:cs typeface="Arial"/>
              </a:rPr>
              <a:t>Discuss role of radiology and imaging in acute</a:t>
            </a:r>
            <a:r>
              <a:rPr sz="1200" spc="-25" dirty="0">
                <a:latin typeface="Arial"/>
                <a:cs typeface="Arial"/>
              </a:rPr>
              <a:t> </a:t>
            </a:r>
            <a:r>
              <a:rPr sz="1200" dirty="0">
                <a:latin typeface="Arial"/>
                <a:cs typeface="Arial"/>
              </a:rPr>
              <a:t>abdomen.</a:t>
            </a:r>
            <a:endParaRPr sz="1200">
              <a:latin typeface="Arial"/>
              <a:cs typeface="Arial"/>
            </a:endParaRPr>
          </a:p>
          <a:p>
            <a:pPr marL="241300" marR="5080" indent="-228600">
              <a:lnSpc>
                <a:spcPct val="111100"/>
              </a:lnSpc>
              <a:spcBef>
                <a:spcPts val="1100"/>
              </a:spcBef>
              <a:buAutoNum type="arabicPeriod" startAt="30"/>
              <a:tabLst>
                <a:tab pos="241300" algn="l"/>
                <a:tab pos="4018279" algn="l"/>
              </a:tabLst>
            </a:pPr>
            <a:r>
              <a:rPr sz="1200" dirty="0">
                <a:latin typeface="Arial"/>
                <a:cs typeface="Arial"/>
              </a:rPr>
              <a:t>Enumerate various motility disorders </a:t>
            </a:r>
            <a:r>
              <a:rPr sz="1200" spc="225" dirty="0">
                <a:latin typeface="Arial"/>
                <a:cs typeface="Arial"/>
              </a:rPr>
              <a:t> </a:t>
            </a:r>
            <a:r>
              <a:rPr sz="1200" dirty="0">
                <a:latin typeface="Arial"/>
                <a:cs typeface="Arial"/>
              </a:rPr>
              <a:t>of</a:t>
            </a:r>
            <a:r>
              <a:rPr sz="1200" spc="140" dirty="0">
                <a:latin typeface="Arial"/>
                <a:cs typeface="Arial"/>
              </a:rPr>
              <a:t> </a:t>
            </a:r>
            <a:r>
              <a:rPr sz="1200" dirty="0">
                <a:latin typeface="Arial"/>
                <a:cs typeface="Arial"/>
              </a:rPr>
              <a:t>oesophagus.	Discuss pathophysiology of  imaging features of achalasia</a:t>
            </a:r>
            <a:r>
              <a:rPr sz="1200" spc="-10" dirty="0">
                <a:latin typeface="Arial"/>
                <a:cs typeface="Arial"/>
              </a:rPr>
              <a:t> </a:t>
            </a:r>
            <a:r>
              <a:rPr sz="1200" spc="-5" dirty="0">
                <a:latin typeface="Arial"/>
                <a:cs typeface="Arial"/>
              </a:rPr>
              <a:t>cardia</a:t>
            </a:r>
            <a:endParaRPr sz="1200">
              <a:latin typeface="Arial"/>
              <a:cs typeface="Arial"/>
            </a:endParaRPr>
          </a:p>
          <a:p>
            <a:pPr marL="241300" marR="5080" indent="-228600">
              <a:lnSpc>
                <a:spcPct val="118100"/>
              </a:lnSpc>
              <a:spcBef>
                <a:spcPts val="1000"/>
              </a:spcBef>
              <a:buAutoNum type="arabicPeriod" startAt="30"/>
              <a:tabLst>
                <a:tab pos="241300" algn="l"/>
              </a:tabLst>
            </a:pPr>
            <a:r>
              <a:rPr sz="1200" dirty="0">
                <a:latin typeface="Arial"/>
                <a:cs typeface="Arial"/>
              </a:rPr>
              <a:t>Enumerate indications of scintigraphic evaluation of G.I. bleed. Briefly describe the  technique, radio isotope used and interpretation of</a:t>
            </a:r>
            <a:r>
              <a:rPr sz="1200" spc="-25" dirty="0">
                <a:latin typeface="Arial"/>
                <a:cs typeface="Arial"/>
              </a:rPr>
              <a:t> </a:t>
            </a:r>
            <a:r>
              <a:rPr sz="1200" dirty="0">
                <a:latin typeface="Arial"/>
                <a:cs typeface="Arial"/>
              </a:rPr>
              <a:t>results.</a:t>
            </a:r>
            <a:endParaRPr sz="1200">
              <a:latin typeface="Arial"/>
              <a:cs typeface="Arial"/>
            </a:endParaRPr>
          </a:p>
          <a:p>
            <a:pPr marL="241300" marR="5080" indent="-228600">
              <a:lnSpc>
                <a:spcPct val="118100"/>
              </a:lnSpc>
              <a:spcBef>
                <a:spcPts val="900"/>
              </a:spcBef>
              <a:buAutoNum type="arabicPeriod" startAt="30"/>
              <a:tabLst>
                <a:tab pos="241300" algn="l"/>
              </a:tabLst>
            </a:pPr>
            <a:r>
              <a:rPr sz="1200" dirty="0">
                <a:latin typeface="Arial"/>
                <a:cs typeface="Arial"/>
              </a:rPr>
              <a:t>How will you </a:t>
            </a:r>
            <a:r>
              <a:rPr sz="1200" spc="-5" dirty="0">
                <a:latin typeface="Arial"/>
                <a:cs typeface="Arial"/>
              </a:rPr>
              <a:t>investigate </a:t>
            </a:r>
            <a:r>
              <a:rPr sz="1200" dirty="0">
                <a:latin typeface="Arial"/>
                <a:cs typeface="Arial"/>
              </a:rPr>
              <a:t>a case of GI bleeding? Describe in brief the interventional  procedures to control the</a:t>
            </a:r>
            <a:r>
              <a:rPr sz="1200" spc="-5" dirty="0">
                <a:latin typeface="Arial"/>
                <a:cs typeface="Arial"/>
              </a:rPr>
              <a:t> </a:t>
            </a:r>
            <a:r>
              <a:rPr sz="1200" dirty="0">
                <a:latin typeface="Arial"/>
                <a:cs typeface="Arial"/>
              </a:rPr>
              <a:t>same.</a:t>
            </a:r>
            <a:endParaRPr sz="1200">
              <a:latin typeface="Arial"/>
              <a:cs typeface="Arial"/>
            </a:endParaRPr>
          </a:p>
          <a:p>
            <a:pPr marL="241300" marR="5080" indent="-228600">
              <a:lnSpc>
                <a:spcPct val="118100"/>
              </a:lnSpc>
              <a:spcBef>
                <a:spcPts val="1000"/>
              </a:spcBef>
              <a:buAutoNum type="arabicPeriod" startAt="30"/>
              <a:tabLst>
                <a:tab pos="241300" algn="l"/>
              </a:tabLst>
            </a:pPr>
            <a:r>
              <a:rPr sz="1200" dirty="0">
                <a:latin typeface="Arial"/>
                <a:cs typeface="Arial"/>
              </a:rPr>
              <a:t>Enumerate premalignant conditions of GI tract and role of radiology in diagnosing  them.</a:t>
            </a:r>
            <a:endParaRPr sz="1200">
              <a:latin typeface="Arial"/>
              <a:cs typeface="Arial"/>
            </a:endParaRPr>
          </a:p>
          <a:p>
            <a:pPr marL="241300" marR="5080" indent="-228600">
              <a:lnSpc>
                <a:spcPct val="118100"/>
              </a:lnSpc>
              <a:spcBef>
                <a:spcPts val="900"/>
              </a:spcBef>
              <a:buAutoNum type="arabicPeriod" startAt="30"/>
              <a:tabLst>
                <a:tab pos="241300" algn="l"/>
              </a:tabLst>
            </a:pPr>
            <a:r>
              <a:rPr sz="1200" dirty="0">
                <a:latin typeface="Arial"/>
                <a:cs typeface="Arial"/>
              </a:rPr>
              <a:t>How will you </a:t>
            </a:r>
            <a:r>
              <a:rPr sz="1200" spc="-5" dirty="0">
                <a:latin typeface="Arial"/>
                <a:cs typeface="Arial"/>
              </a:rPr>
              <a:t>investigate </a:t>
            </a:r>
            <a:r>
              <a:rPr sz="1200" dirty="0">
                <a:latin typeface="Arial"/>
                <a:cs typeface="Arial"/>
              </a:rPr>
              <a:t>a case of dysphagia in a lady of 35 years of age. Briefly  mention various</a:t>
            </a:r>
            <a:r>
              <a:rPr sz="1200" spc="-5" dirty="0">
                <a:latin typeface="Arial"/>
                <a:cs typeface="Arial"/>
              </a:rPr>
              <a:t> </a:t>
            </a:r>
            <a:r>
              <a:rPr sz="1200" dirty="0">
                <a:latin typeface="Arial"/>
                <a:cs typeface="Arial"/>
              </a:rPr>
              <a:t>conditions.</a:t>
            </a:r>
            <a:endParaRPr sz="1200">
              <a:latin typeface="Arial"/>
              <a:cs typeface="Arial"/>
            </a:endParaRPr>
          </a:p>
          <a:p>
            <a:pPr marL="241300" marR="5080" indent="-228600">
              <a:lnSpc>
                <a:spcPct val="118100"/>
              </a:lnSpc>
              <a:spcBef>
                <a:spcPts val="1000"/>
              </a:spcBef>
              <a:buAutoNum type="arabicPeriod" startAt="30"/>
              <a:tabLst>
                <a:tab pos="241300" algn="l"/>
              </a:tabLst>
            </a:pPr>
            <a:r>
              <a:rPr sz="1200" dirty="0">
                <a:latin typeface="Arial"/>
                <a:cs typeface="Arial"/>
              </a:rPr>
              <a:t>Radiological </a:t>
            </a:r>
            <a:r>
              <a:rPr sz="1200" spc="-5" dirty="0">
                <a:latin typeface="Arial"/>
                <a:cs typeface="Arial"/>
              </a:rPr>
              <a:t>investigations </a:t>
            </a:r>
            <a:r>
              <a:rPr sz="1200" dirty="0">
                <a:latin typeface="Arial"/>
                <a:cs typeface="Arial"/>
              </a:rPr>
              <a:t>in neuromuscular disorders of GI tract and discuss your  findings</a:t>
            </a:r>
            <a:endParaRPr sz="1200">
              <a:latin typeface="Arial"/>
              <a:cs typeface="Arial"/>
            </a:endParaRPr>
          </a:p>
          <a:p>
            <a:pPr marL="241300" marR="5080" indent="-228600">
              <a:lnSpc>
                <a:spcPct val="118100"/>
              </a:lnSpc>
              <a:spcBef>
                <a:spcPts val="894"/>
              </a:spcBef>
              <a:buAutoNum type="arabicPeriod" startAt="30"/>
              <a:tabLst>
                <a:tab pos="241300" algn="l"/>
              </a:tabLst>
            </a:pPr>
            <a:r>
              <a:rPr sz="1200" spc="-5" dirty="0">
                <a:latin typeface="Arial"/>
                <a:cs typeface="Arial"/>
              </a:rPr>
              <a:t>What </a:t>
            </a:r>
            <a:r>
              <a:rPr sz="1200" dirty="0">
                <a:latin typeface="Arial"/>
                <a:cs typeface="Arial"/>
              </a:rPr>
              <a:t>are limitations of </a:t>
            </a:r>
            <a:r>
              <a:rPr sz="1200" spc="-5" dirty="0">
                <a:latin typeface="Arial"/>
                <a:cs typeface="Arial"/>
              </a:rPr>
              <a:t>USG.Describe </a:t>
            </a:r>
            <a:r>
              <a:rPr sz="1200" dirty="0">
                <a:latin typeface="Arial"/>
                <a:cs typeface="Arial"/>
              </a:rPr>
              <a:t>its applications in GI tract lesions in adult  patients</a:t>
            </a:r>
            <a:endParaRPr sz="1200">
              <a:latin typeface="Arial"/>
              <a:cs typeface="Arial"/>
            </a:endParaRPr>
          </a:p>
          <a:p>
            <a:pPr marL="241300" marR="5080" indent="-228600">
              <a:lnSpc>
                <a:spcPct val="111100"/>
              </a:lnSpc>
              <a:spcBef>
                <a:spcPts val="1100"/>
              </a:spcBef>
              <a:buAutoNum type="arabicPeriod" startAt="30"/>
              <a:tabLst>
                <a:tab pos="241300" algn="l"/>
                <a:tab pos="3743960" algn="l"/>
              </a:tabLst>
            </a:pPr>
            <a:r>
              <a:rPr sz="1200" dirty="0">
                <a:latin typeface="Arial"/>
                <a:cs typeface="Arial"/>
              </a:rPr>
              <a:t>Enumerate the motility disorders </a:t>
            </a:r>
            <a:r>
              <a:rPr sz="1200" spc="245" dirty="0">
                <a:latin typeface="Arial"/>
                <a:cs typeface="Arial"/>
              </a:rPr>
              <a:t> </a:t>
            </a:r>
            <a:r>
              <a:rPr sz="1200" dirty="0">
                <a:latin typeface="Arial"/>
                <a:cs typeface="Arial"/>
              </a:rPr>
              <a:t>of</a:t>
            </a:r>
            <a:r>
              <a:rPr sz="1200" spc="145" dirty="0">
                <a:latin typeface="Arial"/>
                <a:cs typeface="Arial"/>
              </a:rPr>
              <a:t> </a:t>
            </a:r>
            <a:r>
              <a:rPr sz="1200" dirty="0">
                <a:latin typeface="Arial"/>
                <a:cs typeface="Arial"/>
              </a:rPr>
              <a:t>oesophagus.	Discuss the pathophysiology of  imaging features of achalasia</a:t>
            </a:r>
            <a:r>
              <a:rPr sz="1200" spc="-10" dirty="0">
                <a:latin typeface="Arial"/>
                <a:cs typeface="Arial"/>
              </a:rPr>
              <a:t> </a:t>
            </a:r>
            <a:r>
              <a:rPr sz="1200" dirty="0">
                <a:latin typeface="Arial"/>
                <a:cs typeface="Arial"/>
              </a:rPr>
              <a:t>cardia.</a:t>
            </a:r>
            <a:endParaRPr sz="12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a:t>
            </a:fld>
            <a:endParaRPr dirty="0"/>
          </a:p>
        </p:txBody>
      </p:sp>
      <p:sp>
        <p:nvSpPr>
          <p:cNvPr id="2" name="object 2"/>
          <p:cNvSpPr txBox="1"/>
          <p:nvPr/>
        </p:nvSpPr>
        <p:spPr>
          <a:xfrm>
            <a:off x="711200" y="889000"/>
            <a:ext cx="23749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23.</a:t>
            </a:r>
            <a:endParaRPr sz="1200">
              <a:latin typeface="Arial"/>
              <a:cs typeface="Arial"/>
            </a:endParaRPr>
          </a:p>
        </p:txBody>
      </p:sp>
      <p:sp>
        <p:nvSpPr>
          <p:cNvPr id="3" name="object 3"/>
          <p:cNvSpPr txBox="1"/>
          <p:nvPr/>
        </p:nvSpPr>
        <p:spPr>
          <a:xfrm>
            <a:off x="1625615" y="889000"/>
            <a:ext cx="56769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General</a:t>
            </a:r>
            <a:endParaRPr sz="1200">
              <a:latin typeface="Arial"/>
              <a:cs typeface="Arial"/>
            </a:endParaRPr>
          </a:p>
        </p:txBody>
      </p:sp>
      <p:sp>
        <p:nvSpPr>
          <p:cNvPr id="4" name="object 4"/>
          <p:cNvSpPr txBox="1"/>
          <p:nvPr/>
        </p:nvSpPr>
        <p:spPr>
          <a:xfrm>
            <a:off x="5740824" y="889000"/>
            <a:ext cx="280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107</a:t>
            </a:r>
            <a:endParaRPr sz="1200">
              <a:latin typeface="Arial"/>
              <a:cs typeface="Arial"/>
            </a:endParaRPr>
          </a:p>
        </p:txBody>
      </p:sp>
      <p:sp>
        <p:nvSpPr>
          <p:cNvPr id="5" name="object 5"/>
          <p:cNvSpPr txBox="1"/>
          <p:nvPr/>
        </p:nvSpPr>
        <p:spPr>
          <a:xfrm>
            <a:off x="711200" y="1231900"/>
            <a:ext cx="23749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24.</a:t>
            </a:r>
            <a:endParaRPr sz="1200">
              <a:latin typeface="Arial"/>
              <a:cs typeface="Arial"/>
            </a:endParaRPr>
          </a:p>
        </p:txBody>
      </p:sp>
      <p:sp>
        <p:nvSpPr>
          <p:cNvPr id="6" name="object 6"/>
          <p:cNvSpPr txBox="1"/>
          <p:nvPr/>
        </p:nvSpPr>
        <p:spPr>
          <a:xfrm>
            <a:off x="1625615" y="1231900"/>
            <a:ext cx="45720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MCQs</a:t>
            </a:r>
            <a:endParaRPr sz="1200">
              <a:latin typeface="Arial"/>
              <a:cs typeface="Arial"/>
            </a:endParaRPr>
          </a:p>
        </p:txBody>
      </p:sp>
      <p:sp>
        <p:nvSpPr>
          <p:cNvPr id="7" name="object 7"/>
          <p:cNvSpPr txBox="1"/>
          <p:nvPr/>
        </p:nvSpPr>
        <p:spPr>
          <a:xfrm>
            <a:off x="5740439" y="1231900"/>
            <a:ext cx="28003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109</a:t>
            </a:r>
            <a:endParaRPr sz="1200">
              <a:latin typeface="Arial"/>
              <a:cs typeface="Arial"/>
            </a:endParaRPr>
          </a:p>
        </p:txBody>
      </p:sp>
      <p:sp>
        <p:nvSpPr>
          <p:cNvPr id="9" name="TextBox 8"/>
          <p:cNvSpPr txBox="1"/>
          <p:nvPr/>
        </p:nvSpPr>
        <p:spPr>
          <a:xfrm>
            <a:off x="1187450" y="8318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30</a:t>
            </a:fld>
            <a:endParaRPr dirty="0"/>
          </a:p>
        </p:txBody>
      </p:sp>
      <p:sp>
        <p:nvSpPr>
          <p:cNvPr id="2" name="object 2"/>
          <p:cNvSpPr txBox="1"/>
          <p:nvPr/>
        </p:nvSpPr>
        <p:spPr>
          <a:xfrm>
            <a:off x="939800" y="855980"/>
            <a:ext cx="5846445" cy="800100"/>
          </a:xfrm>
          <a:prstGeom prst="rect">
            <a:avLst/>
          </a:prstGeom>
        </p:spPr>
        <p:txBody>
          <a:bodyPr vert="horz" wrap="square" lIns="0" tIns="45720" rIns="0" bIns="0" rtlCol="0">
            <a:spAutoFit/>
          </a:bodyPr>
          <a:lstStyle/>
          <a:p>
            <a:pPr marL="241300" indent="-228600">
              <a:lnSpc>
                <a:spcPct val="100000"/>
              </a:lnSpc>
              <a:spcBef>
                <a:spcPts val="360"/>
              </a:spcBef>
              <a:buAutoNum type="arabicPeriod" startAt="46"/>
              <a:tabLst>
                <a:tab pos="241300" algn="l"/>
              </a:tabLst>
            </a:pPr>
            <a:r>
              <a:rPr sz="1200" dirty="0">
                <a:latin typeface="Arial"/>
                <a:cs typeface="Arial"/>
              </a:rPr>
              <a:t>Role of CT and MRI in</a:t>
            </a:r>
            <a:r>
              <a:rPr sz="1200" spc="-40" dirty="0">
                <a:latin typeface="Arial"/>
                <a:cs typeface="Arial"/>
              </a:rPr>
              <a:t> </a:t>
            </a:r>
            <a:r>
              <a:rPr sz="1200" spc="-5" dirty="0">
                <a:latin typeface="Arial"/>
                <a:cs typeface="Arial"/>
              </a:rPr>
              <a:t>obstruction.</a:t>
            </a:r>
            <a:endParaRPr sz="1200">
              <a:latin typeface="Arial"/>
              <a:cs typeface="Arial"/>
            </a:endParaRPr>
          </a:p>
          <a:p>
            <a:pPr marL="241300">
              <a:lnSpc>
                <a:spcPct val="100000"/>
              </a:lnSpc>
              <a:spcBef>
                <a:spcPts val="260"/>
              </a:spcBef>
            </a:pPr>
            <a:r>
              <a:rPr sz="1200" dirty="0">
                <a:latin typeface="Arial"/>
                <a:cs typeface="Arial"/>
              </a:rPr>
              <a:t>Enumerate</a:t>
            </a:r>
            <a:r>
              <a:rPr sz="1200" spc="-10" dirty="0">
                <a:latin typeface="Arial"/>
                <a:cs typeface="Arial"/>
              </a:rPr>
              <a:t> </a:t>
            </a:r>
            <a:r>
              <a:rPr sz="1200" dirty="0">
                <a:latin typeface="Arial"/>
                <a:cs typeface="Arial"/>
              </a:rPr>
              <a:t>the</a:t>
            </a:r>
            <a:r>
              <a:rPr sz="1200" spc="-10" dirty="0">
                <a:latin typeface="Arial"/>
                <a:cs typeface="Arial"/>
              </a:rPr>
              <a:t> </a:t>
            </a:r>
            <a:r>
              <a:rPr sz="1200" dirty="0">
                <a:latin typeface="Arial"/>
                <a:cs typeface="Arial"/>
              </a:rPr>
              <a:t>causes</a:t>
            </a:r>
            <a:r>
              <a:rPr sz="1200" spc="-10" dirty="0">
                <a:latin typeface="Arial"/>
                <a:cs typeface="Arial"/>
              </a:rPr>
              <a:t> </a:t>
            </a:r>
            <a:r>
              <a:rPr sz="1200" dirty="0">
                <a:latin typeface="Arial"/>
                <a:cs typeface="Arial"/>
              </a:rPr>
              <a:t>of</a:t>
            </a:r>
            <a:r>
              <a:rPr sz="1200" spc="-75" dirty="0">
                <a:latin typeface="Arial"/>
                <a:cs typeface="Arial"/>
              </a:rPr>
              <a:t> </a:t>
            </a:r>
            <a:r>
              <a:rPr sz="1200" dirty="0">
                <a:latin typeface="Arial"/>
                <a:cs typeface="Arial"/>
              </a:rPr>
              <a:t>Acute</a:t>
            </a:r>
            <a:r>
              <a:rPr sz="1200" spc="-75" dirty="0">
                <a:latin typeface="Arial"/>
                <a:cs typeface="Arial"/>
              </a:rPr>
              <a:t> </a:t>
            </a:r>
            <a:r>
              <a:rPr sz="1200" dirty="0">
                <a:latin typeface="Arial"/>
                <a:cs typeface="Arial"/>
              </a:rPr>
              <a:t>Abdomen</a:t>
            </a:r>
            <a:r>
              <a:rPr sz="1200" spc="-10" dirty="0">
                <a:latin typeface="Arial"/>
                <a:cs typeface="Arial"/>
              </a:rPr>
              <a:t> </a:t>
            </a:r>
            <a:r>
              <a:rPr sz="1200" dirty="0">
                <a:latin typeface="Arial"/>
                <a:cs typeface="Arial"/>
              </a:rPr>
              <a:t>and</a:t>
            </a:r>
            <a:r>
              <a:rPr sz="1200" spc="-10" dirty="0">
                <a:latin typeface="Arial"/>
                <a:cs typeface="Arial"/>
              </a:rPr>
              <a:t> </a:t>
            </a:r>
            <a:r>
              <a:rPr sz="1200" dirty="0">
                <a:latin typeface="Arial"/>
                <a:cs typeface="Arial"/>
              </a:rPr>
              <a:t>Role</a:t>
            </a:r>
            <a:r>
              <a:rPr sz="1200" spc="-5" dirty="0">
                <a:latin typeface="Arial"/>
                <a:cs typeface="Arial"/>
              </a:rPr>
              <a:t> </a:t>
            </a:r>
            <a:r>
              <a:rPr sz="1200" dirty="0">
                <a:latin typeface="Arial"/>
                <a:cs typeface="Arial"/>
              </a:rPr>
              <a:t>of</a:t>
            </a:r>
            <a:r>
              <a:rPr sz="1200" spc="-15" dirty="0">
                <a:latin typeface="Arial"/>
                <a:cs typeface="Arial"/>
              </a:rPr>
              <a:t> </a:t>
            </a:r>
            <a:r>
              <a:rPr sz="1200" dirty="0">
                <a:latin typeface="Arial"/>
                <a:cs typeface="Arial"/>
              </a:rPr>
              <a:t>radiology</a:t>
            </a:r>
            <a:r>
              <a:rPr sz="1200" spc="-10" dirty="0">
                <a:latin typeface="Arial"/>
                <a:cs typeface="Arial"/>
              </a:rPr>
              <a:t> </a:t>
            </a:r>
            <a:r>
              <a:rPr sz="1200" dirty="0">
                <a:latin typeface="Arial"/>
                <a:cs typeface="Arial"/>
              </a:rPr>
              <a:t>in</a:t>
            </a:r>
            <a:r>
              <a:rPr sz="1200" spc="-10" dirty="0">
                <a:latin typeface="Arial"/>
                <a:cs typeface="Arial"/>
              </a:rPr>
              <a:t> </a:t>
            </a:r>
            <a:r>
              <a:rPr sz="1200" dirty="0">
                <a:latin typeface="Arial"/>
                <a:cs typeface="Arial"/>
              </a:rPr>
              <a:t>acute</a:t>
            </a:r>
            <a:r>
              <a:rPr sz="1200" spc="-75" dirty="0">
                <a:latin typeface="Arial"/>
                <a:cs typeface="Arial"/>
              </a:rPr>
              <a:t> </a:t>
            </a:r>
            <a:r>
              <a:rPr sz="1200" dirty="0">
                <a:latin typeface="Arial"/>
                <a:cs typeface="Arial"/>
              </a:rPr>
              <a:t>Abdomen.</a:t>
            </a:r>
            <a:endParaRPr sz="1200">
              <a:latin typeface="Arial"/>
              <a:cs typeface="Arial"/>
            </a:endParaRPr>
          </a:p>
          <a:p>
            <a:pPr>
              <a:lnSpc>
                <a:spcPct val="100000"/>
              </a:lnSpc>
              <a:spcBef>
                <a:spcPts val="50"/>
              </a:spcBef>
            </a:pPr>
            <a:endParaRPr sz="1050">
              <a:latin typeface="Times New Roman"/>
              <a:cs typeface="Times New Roman"/>
            </a:endParaRPr>
          </a:p>
          <a:p>
            <a:pPr marL="241300" indent="-228600">
              <a:lnSpc>
                <a:spcPct val="100000"/>
              </a:lnSpc>
              <a:buAutoNum type="arabicPeriod" startAt="47"/>
              <a:tabLst>
                <a:tab pos="241300" algn="l"/>
              </a:tabLst>
            </a:pPr>
            <a:r>
              <a:rPr sz="1200" dirty="0">
                <a:latin typeface="Arial"/>
                <a:cs typeface="Arial"/>
              </a:rPr>
              <a:t>Discuss the Imaging in G.I.</a:t>
            </a:r>
            <a:r>
              <a:rPr sz="1200" spc="-15" dirty="0">
                <a:latin typeface="Arial"/>
                <a:cs typeface="Arial"/>
              </a:rPr>
              <a:t> </a:t>
            </a:r>
            <a:r>
              <a:rPr sz="1200" dirty="0">
                <a:latin typeface="Arial"/>
                <a:cs typeface="Arial"/>
              </a:rPr>
              <a:t>bleeding.</a:t>
            </a:r>
            <a:endParaRPr sz="1200">
              <a:latin typeface="Arial"/>
              <a:cs typeface="Arial"/>
            </a:endParaRPr>
          </a:p>
        </p:txBody>
      </p:sp>
      <p:sp>
        <p:nvSpPr>
          <p:cNvPr id="4" name="TextBox 3"/>
          <p:cNvSpPr txBox="1"/>
          <p:nvPr/>
        </p:nvSpPr>
        <p:spPr>
          <a:xfrm>
            <a:off x="501650" y="9080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31</a:t>
            </a:fld>
            <a:endParaRPr dirty="0"/>
          </a:p>
        </p:txBody>
      </p:sp>
      <p:sp>
        <p:nvSpPr>
          <p:cNvPr id="2" name="object 2"/>
          <p:cNvSpPr txBox="1"/>
          <p:nvPr/>
        </p:nvSpPr>
        <p:spPr>
          <a:xfrm>
            <a:off x="711200" y="889000"/>
            <a:ext cx="6142355" cy="8564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Radiologic features of </a:t>
            </a:r>
            <a:r>
              <a:rPr sz="1200" spc="-5" dirty="0">
                <a:latin typeface="Arial"/>
                <a:cs typeface="Arial"/>
              </a:rPr>
              <a:t>gastric </a:t>
            </a:r>
            <a:r>
              <a:rPr sz="1200" dirty="0">
                <a:latin typeface="Arial"/>
                <a:cs typeface="Arial"/>
              </a:rPr>
              <a:t>malignancies. [JAN</a:t>
            </a:r>
            <a:r>
              <a:rPr sz="1200" spc="-15" dirty="0">
                <a:latin typeface="Arial"/>
                <a:cs typeface="Arial"/>
              </a:rPr>
              <a:t> </a:t>
            </a:r>
            <a:r>
              <a:rPr sz="1200" dirty="0">
                <a:latin typeface="Arial"/>
                <a:cs typeface="Arial"/>
              </a:rPr>
              <a:t>97]</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Describe in brief the </a:t>
            </a:r>
            <a:r>
              <a:rPr sz="1200" spc="-10" dirty="0">
                <a:latin typeface="Arial"/>
                <a:cs typeface="Arial"/>
              </a:rPr>
              <a:t>pathology, </a:t>
            </a:r>
            <a:r>
              <a:rPr sz="1200" dirty="0">
                <a:latin typeface="Arial"/>
                <a:cs typeface="Arial"/>
              </a:rPr>
              <a:t>role of imaging &amp; radiological features in GI tract  lymphomas. [JUL 97,</a:t>
            </a:r>
            <a:r>
              <a:rPr sz="1200" spc="-60" dirty="0">
                <a:latin typeface="Arial"/>
                <a:cs typeface="Arial"/>
              </a:rPr>
              <a:t> </a:t>
            </a:r>
            <a:r>
              <a:rPr sz="1200" dirty="0">
                <a:latin typeface="Arial"/>
                <a:cs typeface="Arial"/>
              </a:rPr>
              <a:t>98]</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Necrotising enterocolitis. [JUL</a:t>
            </a:r>
            <a:r>
              <a:rPr sz="1200" spc="-55" dirty="0">
                <a:latin typeface="Arial"/>
                <a:cs typeface="Arial"/>
              </a:rPr>
              <a:t> </a:t>
            </a:r>
            <a:r>
              <a:rPr sz="1200" dirty="0">
                <a:latin typeface="Arial"/>
                <a:cs typeface="Arial"/>
              </a:rPr>
              <a:t>98]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Carcinoid tumours. [JUL</a:t>
            </a:r>
            <a:r>
              <a:rPr sz="1200" spc="-55" dirty="0">
                <a:latin typeface="Arial"/>
                <a:cs typeface="Arial"/>
              </a:rPr>
              <a:t> </a:t>
            </a:r>
            <a:r>
              <a:rPr sz="1200" dirty="0">
                <a:latin typeface="Arial"/>
                <a:cs typeface="Arial"/>
              </a:rPr>
              <a:t>99]</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Role of Radiology and Imaging in </a:t>
            </a:r>
            <a:r>
              <a:rPr sz="1200" spc="-5" dirty="0">
                <a:latin typeface="Arial"/>
                <a:cs typeface="Arial"/>
              </a:rPr>
              <a:t>intestinal </a:t>
            </a:r>
            <a:r>
              <a:rPr sz="1200" dirty="0">
                <a:latin typeface="Arial"/>
                <a:cs typeface="Arial"/>
              </a:rPr>
              <a:t>ischemia. [JAN</a:t>
            </a:r>
            <a:r>
              <a:rPr sz="1200" spc="-20" dirty="0">
                <a:latin typeface="Arial"/>
                <a:cs typeface="Arial"/>
              </a:rPr>
              <a:t> </a:t>
            </a:r>
            <a:r>
              <a:rPr sz="1200" dirty="0">
                <a:latin typeface="Arial"/>
                <a:cs typeface="Arial"/>
              </a:rPr>
              <a:t>00]</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Radiological profile of ulcerative colitis. [JAN</a:t>
            </a:r>
            <a:r>
              <a:rPr sz="1200" spc="-20" dirty="0">
                <a:latin typeface="Arial"/>
                <a:cs typeface="Arial"/>
              </a:rPr>
              <a:t> </a:t>
            </a:r>
            <a:r>
              <a:rPr sz="1200" dirty="0">
                <a:latin typeface="Arial"/>
                <a:cs typeface="Arial"/>
              </a:rPr>
              <a:t>01]</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Imaging in a </a:t>
            </a:r>
            <a:r>
              <a:rPr sz="1200" spc="-10" dirty="0">
                <a:latin typeface="Arial"/>
                <a:cs typeface="Arial"/>
              </a:rPr>
              <a:t>Vomiting </a:t>
            </a:r>
            <a:r>
              <a:rPr sz="1200" dirty="0">
                <a:latin typeface="Arial"/>
                <a:cs typeface="Arial"/>
              </a:rPr>
              <a:t>infant.</a:t>
            </a:r>
            <a:r>
              <a:rPr sz="1200" spc="-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Intervention in upper GI bleeding. [DEC</a:t>
            </a:r>
            <a:r>
              <a:rPr sz="1200" spc="-25"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Imaging in </a:t>
            </a:r>
            <a:r>
              <a:rPr sz="1200" spc="-5" dirty="0">
                <a:latin typeface="Arial"/>
                <a:cs typeface="Arial"/>
              </a:rPr>
              <a:t>postoperative stomach.</a:t>
            </a:r>
            <a:endParaRPr sz="1200">
              <a:latin typeface="Arial"/>
              <a:cs typeface="Arial"/>
            </a:endParaRPr>
          </a:p>
          <a:p>
            <a:pPr marL="241300" marR="3682365">
              <a:lnSpc>
                <a:spcPct val="187500"/>
              </a:lnSpc>
              <a:buAutoNum type="arabicPeriod"/>
              <a:tabLst>
                <a:tab pos="469900" algn="l"/>
              </a:tabLst>
            </a:pPr>
            <a:r>
              <a:rPr sz="1200" spc="-5" dirty="0">
                <a:latin typeface="Arial"/>
                <a:cs typeface="Arial"/>
              </a:rPr>
              <a:t>Anorectal </a:t>
            </a:r>
            <a:r>
              <a:rPr sz="1200" dirty="0">
                <a:latin typeface="Arial"/>
                <a:cs typeface="Arial"/>
              </a:rPr>
              <a:t>Malformations.</a:t>
            </a:r>
            <a:r>
              <a:rPr sz="1200" spc="-60" dirty="0">
                <a:latin typeface="Arial"/>
                <a:cs typeface="Arial"/>
              </a:rPr>
              <a:t> </a:t>
            </a:r>
            <a:r>
              <a:rPr sz="1200" dirty="0">
                <a:latin typeface="Arial"/>
                <a:cs typeface="Arial"/>
              </a:rPr>
              <a:t>[02]  </a:t>
            </a:r>
            <a:r>
              <a:rPr sz="1200" spc="-35" dirty="0">
                <a:latin typeface="Arial"/>
                <a:cs typeface="Arial"/>
              </a:rPr>
              <a:t>11. </a:t>
            </a:r>
            <a:r>
              <a:rPr sz="1200" dirty="0">
                <a:latin typeface="Arial"/>
                <a:cs typeface="Arial"/>
              </a:rPr>
              <a:t>Intussusception.</a:t>
            </a:r>
            <a:r>
              <a:rPr sz="1200" spc="-95"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startAt="12"/>
              <a:tabLst>
                <a:tab pos="469900" algn="l"/>
              </a:tabLst>
            </a:pPr>
            <a:r>
              <a:rPr sz="1200" spc="-5" dirty="0">
                <a:latin typeface="Arial"/>
                <a:cs typeface="Arial"/>
              </a:rPr>
              <a:t>Gastric </a:t>
            </a:r>
            <a:r>
              <a:rPr sz="1200" dirty="0">
                <a:latin typeface="Arial"/>
                <a:cs typeface="Arial"/>
              </a:rPr>
              <a:t>Iymphoma. [DEC</a:t>
            </a:r>
            <a:r>
              <a:rPr sz="1200" spc="-5" dirty="0">
                <a:latin typeface="Arial"/>
                <a:cs typeface="Arial"/>
              </a:rPr>
              <a:t> </a:t>
            </a:r>
            <a:r>
              <a:rPr sz="1200" dirty="0">
                <a:latin typeface="Arial"/>
                <a:cs typeface="Arial"/>
              </a:rPr>
              <a:t>02/03/06/07]</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Malabsorption syndrome.</a:t>
            </a:r>
            <a:r>
              <a:rPr sz="1200" spc="-10"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spc="-5" dirty="0">
                <a:latin typeface="Arial"/>
                <a:cs typeface="Arial"/>
              </a:rPr>
              <a:t>Gastrointestinal </a:t>
            </a:r>
            <a:r>
              <a:rPr sz="1200" dirty="0">
                <a:latin typeface="Arial"/>
                <a:cs typeface="Arial"/>
              </a:rPr>
              <a:t>Iymphoma. JUN</a:t>
            </a:r>
            <a:r>
              <a:rPr sz="1200" spc="-5" dirty="0">
                <a:latin typeface="Arial"/>
                <a:cs typeface="Arial"/>
              </a:rPr>
              <a:t> </a:t>
            </a:r>
            <a:r>
              <a:rPr sz="1200" dirty="0">
                <a:latin typeface="Arial"/>
                <a:cs typeface="Arial"/>
              </a:rPr>
              <a:t>04]</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USG in</a:t>
            </a:r>
            <a:r>
              <a:rPr sz="1200" spc="-10" dirty="0">
                <a:latin typeface="Arial"/>
                <a:cs typeface="Arial"/>
              </a:rPr>
              <a:t> </a:t>
            </a:r>
            <a:r>
              <a:rPr sz="1200" dirty="0">
                <a:latin typeface="Arial"/>
                <a:cs typeface="Arial"/>
              </a:rPr>
              <a:t>appendicitis.</a:t>
            </a:r>
            <a:endParaRPr sz="1200">
              <a:latin typeface="Arial"/>
              <a:cs typeface="Arial"/>
            </a:endParaRPr>
          </a:p>
          <a:p>
            <a:pPr marL="469900" indent="-228600">
              <a:lnSpc>
                <a:spcPct val="100000"/>
              </a:lnSpc>
              <a:spcBef>
                <a:spcPts val="1160"/>
              </a:spcBef>
              <a:buAutoNum type="arabicPeriod" startAt="12"/>
              <a:tabLst>
                <a:tab pos="469900" algn="l"/>
              </a:tabLst>
            </a:pPr>
            <a:r>
              <a:rPr sz="1200" spc="-5" dirty="0">
                <a:latin typeface="Arial"/>
                <a:cs typeface="Arial"/>
              </a:rPr>
              <a:t>Non-tubular </a:t>
            </a:r>
            <a:r>
              <a:rPr sz="1200" dirty="0">
                <a:latin typeface="Arial"/>
                <a:cs typeface="Arial"/>
              </a:rPr>
              <a:t>inflammatory bowel disease. [DEC 05,</a:t>
            </a:r>
            <a:r>
              <a:rPr sz="1200" spc="-2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Critical appraisal on role of small bowel enema, CT &amp; MRI enteroclysis. [JUN</a:t>
            </a:r>
            <a:r>
              <a:rPr sz="1200" spc="-114" dirty="0">
                <a:latin typeface="Arial"/>
                <a:cs typeface="Arial"/>
              </a:rPr>
              <a:t> </a:t>
            </a:r>
            <a:r>
              <a:rPr sz="1200" dirty="0">
                <a:latin typeface="Arial"/>
                <a:cs typeface="Arial"/>
              </a:rPr>
              <a:t>07]</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Colonic </a:t>
            </a:r>
            <a:r>
              <a:rPr sz="1200" spc="-5" dirty="0">
                <a:latin typeface="Arial"/>
                <a:cs typeface="Arial"/>
              </a:rPr>
              <a:t>strictures </a:t>
            </a:r>
            <a:r>
              <a:rPr sz="1200" dirty="0">
                <a:latin typeface="Arial"/>
                <a:cs typeface="Arial"/>
              </a:rPr>
              <a:t>– etiology and role of imaging in diagnosis of </a:t>
            </a:r>
            <a:r>
              <a:rPr sz="1200" spc="-5" dirty="0">
                <a:latin typeface="Arial"/>
                <a:cs typeface="Arial"/>
              </a:rPr>
              <a:t>structures. </a:t>
            </a:r>
            <a:r>
              <a:rPr sz="1200" dirty="0">
                <a:latin typeface="Arial"/>
                <a:cs typeface="Arial"/>
              </a:rPr>
              <a:t>[DEC</a:t>
            </a:r>
            <a:r>
              <a:rPr sz="1200" spc="-20" dirty="0">
                <a:latin typeface="Arial"/>
                <a:cs typeface="Arial"/>
              </a:rPr>
              <a:t> </a:t>
            </a:r>
            <a:r>
              <a:rPr sz="1200" dirty="0">
                <a:latin typeface="Arial"/>
                <a:cs typeface="Arial"/>
              </a:rPr>
              <a:t>07]</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Role of CT in Epiploic</a:t>
            </a:r>
            <a:r>
              <a:rPr sz="1200" spc="-110" dirty="0">
                <a:latin typeface="Arial"/>
                <a:cs typeface="Arial"/>
              </a:rPr>
              <a:t> </a:t>
            </a:r>
            <a:r>
              <a:rPr sz="1200" dirty="0">
                <a:latin typeface="Arial"/>
                <a:cs typeface="Arial"/>
              </a:rPr>
              <a:t>Appendigitis.</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Internal</a:t>
            </a:r>
            <a:r>
              <a:rPr sz="1200" spc="-5" dirty="0">
                <a:latin typeface="Arial"/>
                <a:cs typeface="Arial"/>
              </a:rPr>
              <a:t> </a:t>
            </a:r>
            <a:r>
              <a:rPr sz="1200" dirty="0">
                <a:latin typeface="Arial"/>
                <a:cs typeface="Arial"/>
              </a:rPr>
              <a:t>Hernias.</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Imaging of Acute</a:t>
            </a:r>
            <a:r>
              <a:rPr sz="1200" spc="-145" dirty="0">
                <a:latin typeface="Arial"/>
                <a:cs typeface="Arial"/>
              </a:rPr>
              <a:t> </a:t>
            </a:r>
            <a:r>
              <a:rPr sz="1200" dirty="0">
                <a:latin typeface="Arial"/>
                <a:cs typeface="Arial"/>
              </a:rPr>
              <a:t>Appendicitis.</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Hirschsprungs</a:t>
            </a:r>
            <a:r>
              <a:rPr sz="1200" spc="-5" dirty="0">
                <a:latin typeface="Arial"/>
                <a:cs typeface="Arial"/>
              </a:rPr>
              <a:t> </a:t>
            </a:r>
            <a:r>
              <a:rPr sz="1200" dirty="0">
                <a:latin typeface="Arial"/>
                <a:cs typeface="Arial"/>
              </a:rPr>
              <a:t>disease</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Oesophageal motility</a:t>
            </a:r>
            <a:r>
              <a:rPr sz="1200" spc="-5" dirty="0">
                <a:latin typeface="Arial"/>
                <a:cs typeface="Arial"/>
              </a:rPr>
              <a:t> </a:t>
            </a:r>
            <a:r>
              <a:rPr sz="1200" dirty="0">
                <a:latin typeface="Arial"/>
                <a:cs typeface="Arial"/>
              </a:rPr>
              <a:t>disorders</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spcBef>
                <a:spcPts val="5"/>
              </a:spcBef>
              <a:buAutoNum type="arabicPeriod" startAt="12"/>
              <a:tabLst>
                <a:tab pos="469900" algn="l"/>
              </a:tabLst>
            </a:pPr>
            <a:r>
              <a:rPr sz="1200" spc="-5" dirty="0">
                <a:latin typeface="Arial"/>
                <a:cs typeface="Arial"/>
              </a:rPr>
              <a:t>Virtual </a:t>
            </a:r>
            <a:r>
              <a:rPr sz="1200" dirty="0">
                <a:latin typeface="Arial"/>
                <a:cs typeface="Arial"/>
              </a:rPr>
              <a:t>Colonoscopy</a:t>
            </a:r>
            <a:endParaRPr sz="1200">
              <a:latin typeface="Arial"/>
              <a:cs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32</a:t>
            </a:fld>
            <a:endParaRPr dirty="0"/>
          </a:p>
        </p:txBody>
      </p:sp>
      <p:sp>
        <p:nvSpPr>
          <p:cNvPr id="2" name="object 2"/>
          <p:cNvSpPr txBox="1"/>
          <p:nvPr/>
        </p:nvSpPr>
        <p:spPr>
          <a:xfrm>
            <a:off x="939800" y="889000"/>
            <a:ext cx="5913755" cy="87807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5"/>
              <a:tabLst>
                <a:tab pos="241300" algn="l"/>
              </a:tabLst>
            </a:pPr>
            <a:r>
              <a:rPr sz="1200" dirty="0">
                <a:latin typeface="Arial"/>
                <a:cs typeface="Arial"/>
              </a:rPr>
              <a:t>SMA</a:t>
            </a:r>
            <a:r>
              <a:rPr sz="1200" spc="-75" dirty="0">
                <a:latin typeface="Arial"/>
                <a:cs typeface="Arial"/>
              </a:rPr>
              <a:t> </a:t>
            </a:r>
            <a:r>
              <a:rPr sz="1200" dirty="0">
                <a:latin typeface="Arial"/>
                <a:cs typeface="Arial"/>
              </a:rPr>
              <a:t>syndrome</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Virtual </a:t>
            </a:r>
            <a:r>
              <a:rPr sz="1200" spc="-10" dirty="0">
                <a:latin typeface="Arial"/>
                <a:cs typeface="Arial"/>
              </a:rPr>
              <a:t>colonoscopty.</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Congenital</a:t>
            </a:r>
            <a:r>
              <a:rPr sz="1200" spc="-5" dirty="0">
                <a:latin typeface="Arial"/>
                <a:cs typeface="Arial"/>
              </a:rPr>
              <a:t> </a:t>
            </a:r>
            <a:r>
              <a:rPr sz="1200" dirty="0">
                <a:latin typeface="Arial"/>
                <a:cs typeface="Arial"/>
              </a:rPr>
              <a:t>megacolon.</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Small bowel</a:t>
            </a:r>
            <a:r>
              <a:rPr sz="1200" spc="-5" dirty="0">
                <a:latin typeface="Arial"/>
                <a:cs typeface="Arial"/>
              </a:rPr>
              <a:t> </a:t>
            </a:r>
            <a:r>
              <a:rPr sz="1200" dirty="0">
                <a:latin typeface="Arial"/>
                <a:cs typeface="Arial"/>
              </a:rPr>
              <a:t>enema.</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Imperforate</a:t>
            </a:r>
            <a:r>
              <a:rPr sz="1200" spc="-75" dirty="0">
                <a:latin typeface="Arial"/>
                <a:cs typeface="Arial"/>
              </a:rPr>
              <a:t> </a:t>
            </a:r>
            <a:r>
              <a:rPr sz="1200" dirty="0">
                <a:latin typeface="Arial"/>
                <a:cs typeface="Arial"/>
              </a:rPr>
              <a:t>Anus.</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Radiography in Acute</a:t>
            </a:r>
            <a:r>
              <a:rPr sz="1200" spc="-75" dirty="0">
                <a:latin typeface="Arial"/>
                <a:cs typeface="Arial"/>
              </a:rPr>
              <a:t> </a:t>
            </a:r>
            <a:r>
              <a:rPr sz="1200" dirty="0">
                <a:latin typeface="Arial"/>
                <a:cs typeface="Arial"/>
              </a:rPr>
              <a:t>abdomen.</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Role of plain X-ray chest and abdomen in </a:t>
            </a:r>
            <a:r>
              <a:rPr sz="1200" spc="-5" dirty="0">
                <a:latin typeface="Arial"/>
                <a:cs typeface="Arial"/>
              </a:rPr>
              <a:t>postoperative</a:t>
            </a:r>
            <a:r>
              <a:rPr sz="1200" spc="-15" dirty="0">
                <a:latin typeface="Arial"/>
                <a:cs typeface="Arial"/>
              </a:rPr>
              <a:t> </a:t>
            </a:r>
            <a:r>
              <a:rPr sz="1200" spc="-5" dirty="0">
                <a:latin typeface="Arial"/>
                <a:cs typeface="Arial"/>
              </a:rPr>
              <a:t>patient.</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Discuss </a:t>
            </a:r>
            <a:r>
              <a:rPr sz="1200" spc="-5" dirty="0">
                <a:latin typeface="Arial"/>
                <a:cs typeface="Arial"/>
              </a:rPr>
              <a:t>virtual </a:t>
            </a:r>
            <a:r>
              <a:rPr sz="1200" dirty="0">
                <a:latin typeface="Arial"/>
                <a:cs typeface="Arial"/>
              </a:rPr>
              <a:t>endoscopy and their clinical</a:t>
            </a:r>
            <a:r>
              <a:rPr sz="1200" spc="-5" dirty="0">
                <a:latin typeface="Arial"/>
                <a:cs typeface="Arial"/>
              </a:rPr>
              <a:t> application.</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Significance of radiological mucosal </a:t>
            </a:r>
            <a:r>
              <a:rPr sz="1200" spc="-5" dirty="0">
                <a:latin typeface="Arial"/>
                <a:cs typeface="Arial"/>
              </a:rPr>
              <a:t>studies </a:t>
            </a:r>
            <a:r>
              <a:rPr sz="1200" dirty="0">
                <a:latin typeface="Arial"/>
                <a:cs typeface="Arial"/>
              </a:rPr>
              <a:t>in GI</a:t>
            </a:r>
            <a:r>
              <a:rPr sz="1200" spc="-20" dirty="0">
                <a:latin typeface="Arial"/>
                <a:cs typeface="Arial"/>
              </a:rPr>
              <a:t> </a:t>
            </a:r>
            <a:r>
              <a:rPr sz="1200" dirty="0">
                <a:latin typeface="Arial"/>
                <a:cs typeface="Arial"/>
              </a:rPr>
              <a:t>disorders</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Role of radiology in complications of abdominal</a:t>
            </a:r>
            <a:r>
              <a:rPr sz="1200" spc="-25" dirty="0">
                <a:latin typeface="Arial"/>
                <a:cs typeface="Arial"/>
              </a:rPr>
              <a:t> </a:t>
            </a:r>
            <a:r>
              <a:rPr sz="1200" dirty="0">
                <a:latin typeface="Arial"/>
                <a:cs typeface="Arial"/>
              </a:rPr>
              <a:t>surgery</a:t>
            </a:r>
            <a:endParaRPr sz="1200">
              <a:latin typeface="Arial"/>
              <a:cs typeface="Arial"/>
            </a:endParaRPr>
          </a:p>
          <a:p>
            <a:pPr marL="241300" indent="-228600">
              <a:lnSpc>
                <a:spcPct val="100000"/>
              </a:lnSpc>
              <a:spcBef>
                <a:spcPts val="1160"/>
              </a:spcBef>
              <a:buAutoNum type="arabicPeriod" startAt="25"/>
              <a:tabLst>
                <a:tab pos="241300" algn="l"/>
              </a:tabLst>
            </a:pPr>
            <a:r>
              <a:rPr sz="1200" spc="-5" dirty="0">
                <a:latin typeface="Arial"/>
                <a:cs typeface="Arial"/>
              </a:rPr>
              <a:t>Different </a:t>
            </a:r>
            <a:r>
              <a:rPr sz="1200" dirty="0">
                <a:latin typeface="Arial"/>
                <a:cs typeface="Arial"/>
              </a:rPr>
              <a:t>techniques of Ba meal </a:t>
            </a:r>
            <a:r>
              <a:rPr sz="1200" spc="-5" dirty="0">
                <a:latin typeface="Arial"/>
                <a:cs typeface="Arial"/>
              </a:rPr>
              <a:t>stomach </a:t>
            </a:r>
            <a:r>
              <a:rPr sz="1200" dirty="0">
                <a:latin typeface="Arial"/>
                <a:cs typeface="Arial"/>
              </a:rPr>
              <a:t>and</a:t>
            </a:r>
            <a:r>
              <a:rPr sz="1200" spc="-10" dirty="0">
                <a:latin typeface="Arial"/>
                <a:cs typeface="Arial"/>
              </a:rPr>
              <a:t> </a:t>
            </a:r>
            <a:r>
              <a:rPr sz="1200" dirty="0">
                <a:latin typeface="Arial"/>
                <a:cs typeface="Arial"/>
              </a:rPr>
              <a:t>duodenum.</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Functional disturbances </a:t>
            </a:r>
            <a:r>
              <a:rPr sz="1200" dirty="0">
                <a:latin typeface="Arial"/>
                <a:cs typeface="Arial"/>
              </a:rPr>
              <a:t>of esophagus- radiological</a:t>
            </a:r>
            <a:r>
              <a:rPr sz="1200" spc="5" dirty="0">
                <a:latin typeface="Arial"/>
                <a:cs typeface="Arial"/>
              </a:rPr>
              <a:t> </a:t>
            </a:r>
            <a:r>
              <a:rPr sz="1200" dirty="0">
                <a:latin typeface="Arial"/>
                <a:cs typeface="Arial"/>
              </a:rPr>
              <a:t>evaluation</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Development of GI tract and enumerate congenital</a:t>
            </a:r>
            <a:r>
              <a:rPr sz="1200" spc="-120" dirty="0">
                <a:latin typeface="Arial"/>
                <a:cs typeface="Arial"/>
              </a:rPr>
              <a:t> </a:t>
            </a:r>
            <a:r>
              <a:rPr sz="1200" dirty="0">
                <a:latin typeface="Arial"/>
                <a:cs typeface="Arial"/>
              </a:rPr>
              <a:t>anomalies.</a:t>
            </a:r>
            <a:endParaRPr sz="1200">
              <a:latin typeface="Arial"/>
              <a:cs typeface="Arial"/>
            </a:endParaRPr>
          </a:p>
          <a:p>
            <a:pPr marL="241300" indent="-228600">
              <a:lnSpc>
                <a:spcPct val="100000"/>
              </a:lnSpc>
              <a:spcBef>
                <a:spcPts val="1160"/>
              </a:spcBef>
              <a:buAutoNum type="arabicPeriod" startAt="25"/>
              <a:tabLst>
                <a:tab pos="241300" algn="l"/>
              </a:tabLst>
            </a:pPr>
            <a:r>
              <a:rPr sz="1200" spc="-5" dirty="0">
                <a:latin typeface="Arial"/>
                <a:cs typeface="Arial"/>
              </a:rPr>
              <a:t>Investigation </a:t>
            </a:r>
            <a:r>
              <a:rPr sz="1200" dirty="0">
                <a:latin typeface="Arial"/>
                <a:cs typeface="Arial"/>
              </a:rPr>
              <a:t>of bleeding per </a:t>
            </a:r>
            <a:r>
              <a:rPr sz="1200" spc="-5" dirty="0">
                <a:latin typeface="Arial"/>
                <a:cs typeface="Arial"/>
              </a:rPr>
              <a:t>rectum. </a:t>
            </a:r>
            <a:r>
              <a:rPr sz="1200" dirty="0">
                <a:latin typeface="Arial"/>
                <a:cs typeface="Arial"/>
              </a:rPr>
              <a:t>Role of CT in carcinoma</a:t>
            </a:r>
            <a:r>
              <a:rPr sz="1200" spc="-30" dirty="0">
                <a:latin typeface="Arial"/>
                <a:cs typeface="Arial"/>
              </a:rPr>
              <a:t> </a:t>
            </a:r>
            <a:r>
              <a:rPr sz="1200" spc="-5" dirty="0">
                <a:latin typeface="Arial"/>
                <a:cs typeface="Arial"/>
              </a:rPr>
              <a:t>rectum.</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spc="-5" dirty="0">
                <a:latin typeface="Arial"/>
                <a:cs typeface="Arial"/>
              </a:rPr>
              <a:t>Investigation </a:t>
            </a:r>
            <a:r>
              <a:rPr sz="1200" dirty="0">
                <a:latin typeface="Arial"/>
                <a:cs typeface="Arial"/>
              </a:rPr>
              <a:t>of acute pain in</a:t>
            </a:r>
            <a:r>
              <a:rPr sz="1200" spc="-5" dirty="0">
                <a:latin typeface="Arial"/>
                <a:cs typeface="Arial"/>
              </a:rPr>
              <a:t> </a:t>
            </a:r>
            <a:r>
              <a:rPr sz="1200" dirty="0">
                <a:latin typeface="Arial"/>
                <a:cs typeface="Arial"/>
              </a:rPr>
              <a:t>RIF</a:t>
            </a:r>
            <a:endParaRPr sz="1200">
              <a:latin typeface="Arial"/>
              <a:cs typeface="Arial"/>
            </a:endParaRPr>
          </a:p>
          <a:p>
            <a:pPr marL="241300" marR="5080" indent="-228600">
              <a:lnSpc>
                <a:spcPct val="118100"/>
              </a:lnSpc>
              <a:spcBef>
                <a:spcPts val="1000"/>
              </a:spcBef>
              <a:buAutoNum type="arabicPeriod" startAt="25"/>
              <a:tabLst>
                <a:tab pos="241300" algn="l"/>
              </a:tabLst>
            </a:pPr>
            <a:r>
              <a:rPr sz="1200" dirty="0">
                <a:latin typeface="Arial"/>
                <a:cs typeface="Arial"/>
              </a:rPr>
              <a:t>Anatomy of peritoneal </a:t>
            </a:r>
            <a:r>
              <a:rPr sz="1200" spc="-15" dirty="0">
                <a:latin typeface="Arial"/>
                <a:cs typeface="Arial"/>
              </a:rPr>
              <a:t>cavity. </a:t>
            </a:r>
            <a:r>
              <a:rPr sz="1200" dirty="0">
                <a:latin typeface="Arial"/>
                <a:cs typeface="Arial"/>
              </a:rPr>
              <a:t>Discuss role of imaging in diagnosis of various  peritoneal</a:t>
            </a:r>
            <a:r>
              <a:rPr sz="1200" spc="-5" dirty="0">
                <a:latin typeface="Arial"/>
                <a:cs typeface="Arial"/>
              </a:rPr>
              <a:t> </a:t>
            </a:r>
            <a:r>
              <a:rPr sz="1200" dirty="0">
                <a:latin typeface="Arial"/>
                <a:cs typeface="Arial"/>
              </a:rPr>
              <a:t>lesions.</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Hypotonic</a:t>
            </a:r>
            <a:r>
              <a:rPr sz="1200" spc="-5" dirty="0">
                <a:latin typeface="Arial"/>
                <a:cs typeface="Arial"/>
              </a:rPr>
              <a:t> </a:t>
            </a:r>
            <a:r>
              <a:rPr sz="1200" dirty="0">
                <a:latin typeface="Arial"/>
                <a:cs typeface="Arial"/>
              </a:rPr>
              <a:t>duodenography</a:t>
            </a:r>
            <a:endParaRPr sz="1200">
              <a:latin typeface="Arial"/>
              <a:cs typeface="Arial"/>
            </a:endParaRPr>
          </a:p>
          <a:p>
            <a:pPr marL="241300" marR="5080" indent="-228600">
              <a:lnSpc>
                <a:spcPct val="118100"/>
              </a:lnSpc>
              <a:spcBef>
                <a:spcPts val="1000"/>
              </a:spcBef>
              <a:buAutoNum type="arabicPeriod" startAt="25"/>
              <a:tabLst>
                <a:tab pos="241300" algn="l"/>
              </a:tabLst>
            </a:pPr>
            <a:r>
              <a:rPr sz="1200" dirty="0">
                <a:latin typeface="Arial"/>
                <a:cs typeface="Arial"/>
              </a:rPr>
              <a:t>Causes of free fluid in peritoneal </a:t>
            </a:r>
            <a:r>
              <a:rPr sz="1200" spc="-15" dirty="0">
                <a:latin typeface="Arial"/>
                <a:cs typeface="Arial"/>
              </a:rPr>
              <a:t>cavity. </a:t>
            </a:r>
            <a:r>
              <a:rPr sz="1200" dirty="0">
                <a:latin typeface="Arial"/>
                <a:cs typeface="Arial"/>
              </a:rPr>
              <a:t>Discuss the </a:t>
            </a:r>
            <a:r>
              <a:rPr sz="1200" spc="-5" dirty="0">
                <a:latin typeface="Arial"/>
                <a:cs typeface="Arial"/>
              </a:rPr>
              <a:t>differential </a:t>
            </a:r>
            <a:r>
              <a:rPr sz="1200" dirty="0">
                <a:latin typeface="Arial"/>
                <a:cs typeface="Arial"/>
              </a:rPr>
              <a:t>with the help of  various radiological</a:t>
            </a:r>
            <a:r>
              <a:rPr sz="1200" spc="-5" dirty="0">
                <a:latin typeface="Arial"/>
                <a:cs typeface="Arial"/>
              </a:rPr>
              <a:t> </a:t>
            </a:r>
            <a:r>
              <a:rPr sz="1200" dirty="0">
                <a:latin typeface="Arial"/>
                <a:cs typeface="Arial"/>
              </a:rPr>
              <a:t>techniques.</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Roentgen appearances of hydatid</a:t>
            </a:r>
            <a:r>
              <a:rPr sz="1200" spc="-15" dirty="0">
                <a:latin typeface="Arial"/>
                <a:cs typeface="Arial"/>
              </a:rPr>
              <a:t> </a:t>
            </a:r>
            <a:r>
              <a:rPr sz="1200" dirty="0">
                <a:latin typeface="Arial"/>
                <a:cs typeface="Arial"/>
              </a:rPr>
              <a:t>disease</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Discuss imaging in abdominal</a:t>
            </a:r>
            <a:r>
              <a:rPr sz="1200" spc="-30" dirty="0">
                <a:latin typeface="Arial"/>
                <a:cs typeface="Arial"/>
              </a:rPr>
              <a:t> </a:t>
            </a:r>
            <a:r>
              <a:rPr sz="1200" dirty="0">
                <a:latin typeface="Arial"/>
                <a:cs typeface="Arial"/>
              </a:rPr>
              <a:t>TB</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Discuss the modern methods to treat a patient presenting with</a:t>
            </a:r>
            <a:r>
              <a:rPr sz="1200" spc="-60" dirty="0">
                <a:latin typeface="Arial"/>
                <a:cs typeface="Arial"/>
              </a:rPr>
              <a:t> </a:t>
            </a:r>
            <a:r>
              <a:rPr sz="1200" dirty="0">
                <a:latin typeface="Arial"/>
                <a:cs typeface="Arial"/>
              </a:rPr>
              <a:t>haematemesis</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How will you </a:t>
            </a:r>
            <a:r>
              <a:rPr sz="1200" spc="-5" dirty="0">
                <a:latin typeface="Arial"/>
                <a:cs typeface="Arial"/>
              </a:rPr>
              <a:t>investigate </a:t>
            </a:r>
            <a:r>
              <a:rPr sz="1200" dirty="0">
                <a:latin typeface="Arial"/>
                <a:cs typeface="Arial"/>
              </a:rPr>
              <a:t>a case of</a:t>
            </a:r>
            <a:r>
              <a:rPr sz="1200" spc="-10" dirty="0">
                <a:latin typeface="Arial"/>
                <a:cs typeface="Arial"/>
              </a:rPr>
              <a:t> </a:t>
            </a:r>
            <a:r>
              <a:rPr sz="1200" dirty="0">
                <a:latin typeface="Arial"/>
                <a:cs typeface="Arial"/>
              </a:rPr>
              <a:t>hematemesis</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Pathologic and imaging findings in ulcerative</a:t>
            </a:r>
            <a:r>
              <a:rPr sz="1200" spc="-100" dirty="0">
                <a:latin typeface="Arial"/>
                <a:cs typeface="Arial"/>
              </a:rPr>
              <a:t> </a:t>
            </a:r>
            <a:r>
              <a:rPr sz="1200" dirty="0">
                <a:latin typeface="Arial"/>
                <a:cs typeface="Arial"/>
              </a:rPr>
              <a:t>colitis</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Imaging of </a:t>
            </a:r>
            <a:r>
              <a:rPr sz="1200" spc="-5" dirty="0">
                <a:latin typeface="Arial"/>
                <a:cs typeface="Arial"/>
              </a:rPr>
              <a:t>constipation </a:t>
            </a:r>
            <a:r>
              <a:rPr sz="1200" dirty="0">
                <a:latin typeface="Arial"/>
                <a:cs typeface="Arial"/>
              </a:rPr>
              <a:t>and </a:t>
            </a:r>
            <a:r>
              <a:rPr sz="1200" spc="-5" dirty="0">
                <a:latin typeface="Arial"/>
                <a:cs typeface="Arial"/>
              </a:rPr>
              <a:t>anorectal </a:t>
            </a:r>
            <a:r>
              <a:rPr sz="1200" dirty="0">
                <a:latin typeface="Arial"/>
                <a:cs typeface="Arial"/>
              </a:rPr>
              <a:t>malformation</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Enumerate parasitic </a:t>
            </a:r>
            <a:r>
              <a:rPr sz="1200" spc="-5" dirty="0">
                <a:latin typeface="Arial"/>
                <a:cs typeface="Arial"/>
              </a:rPr>
              <a:t>infestation </a:t>
            </a:r>
            <a:r>
              <a:rPr sz="1200" dirty="0">
                <a:latin typeface="Arial"/>
                <a:cs typeface="Arial"/>
              </a:rPr>
              <a:t>related to imaging. Describe imaging in any of</a:t>
            </a:r>
            <a:r>
              <a:rPr sz="1200" spc="-45" dirty="0">
                <a:latin typeface="Arial"/>
                <a:cs typeface="Arial"/>
              </a:rPr>
              <a:t> </a:t>
            </a:r>
            <a:r>
              <a:rPr sz="1200" dirty="0">
                <a:latin typeface="Arial"/>
                <a:cs typeface="Arial"/>
              </a:rPr>
              <a:t>two.</a:t>
            </a:r>
            <a:endParaRPr sz="1200">
              <a:latin typeface="Arial"/>
              <a:cs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33</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1082675" algn="l"/>
                <a:tab pos="6128385" algn="l"/>
              </a:tabLst>
            </a:pPr>
            <a:r>
              <a:rPr dirty="0"/>
              <a:t> 	</a:t>
            </a:r>
            <a:r>
              <a:rPr spc="-35" dirty="0"/>
              <a:t>HEPATOBILIARY</a:t>
            </a:r>
            <a:r>
              <a:rPr spc="-110" dirty="0"/>
              <a:t> </a:t>
            </a:r>
            <a:r>
              <a:rPr spc="15" dirty="0"/>
              <a:t>SYSTEM	</a:t>
            </a:r>
          </a:p>
        </p:txBody>
      </p:sp>
      <p:sp>
        <p:nvSpPr>
          <p:cNvPr id="3" name="object 3"/>
          <p:cNvSpPr txBox="1"/>
          <p:nvPr/>
        </p:nvSpPr>
        <p:spPr>
          <a:xfrm>
            <a:off x="711200" y="1562100"/>
            <a:ext cx="6142355" cy="4411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nSpc>
                <a:spcPct val="111100"/>
              </a:lnSpc>
              <a:spcBef>
                <a:spcPts val="1100"/>
              </a:spcBef>
              <a:buAutoNum type="arabicPeriod"/>
              <a:tabLst>
                <a:tab pos="469900" algn="l"/>
              </a:tabLst>
            </a:pPr>
            <a:r>
              <a:rPr sz="1200" spc="15" dirty="0">
                <a:latin typeface="Arial"/>
                <a:cs typeface="Arial"/>
              </a:rPr>
              <a:t>Discuss </a:t>
            </a:r>
            <a:r>
              <a:rPr sz="1200" spc="10" dirty="0">
                <a:latin typeface="Arial"/>
                <a:cs typeface="Arial"/>
              </a:rPr>
              <a:t>the </a:t>
            </a:r>
            <a:r>
              <a:rPr sz="1200" spc="5" dirty="0">
                <a:latin typeface="Arial"/>
                <a:cs typeface="Arial"/>
              </a:rPr>
              <a:t>etiology,</a:t>
            </a:r>
            <a:r>
              <a:rPr sz="1200" spc="340" dirty="0">
                <a:latin typeface="Arial"/>
                <a:cs typeface="Arial"/>
              </a:rPr>
              <a:t> </a:t>
            </a:r>
            <a:r>
              <a:rPr sz="1200" spc="15" dirty="0">
                <a:latin typeface="Arial"/>
                <a:cs typeface="Arial"/>
              </a:rPr>
              <a:t>Classification, imaging features </a:t>
            </a:r>
            <a:r>
              <a:rPr sz="1200" spc="10" dirty="0">
                <a:latin typeface="Arial"/>
                <a:cs typeface="Arial"/>
              </a:rPr>
              <a:t>and </a:t>
            </a:r>
            <a:r>
              <a:rPr sz="1200" spc="15" dirty="0">
                <a:latin typeface="Arial"/>
                <a:cs typeface="Arial"/>
              </a:rPr>
              <a:t>complication </a:t>
            </a:r>
            <a:r>
              <a:rPr sz="1200" spc="10" dirty="0">
                <a:latin typeface="Arial"/>
                <a:cs typeface="Arial"/>
              </a:rPr>
              <a:t>of  </a:t>
            </a:r>
            <a:r>
              <a:rPr sz="1200" dirty="0">
                <a:latin typeface="Arial"/>
                <a:cs typeface="Arial"/>
              </a:rPr>
              <a:t>choledochal </a:t>
            </a:r>
            <a:r>
              <a:rPr sz="1200" spc="-5" dirty="0">
                <a:latin typeface="Arial"/>
                <a:cs typeface="Arial"/>
              </a:rPr>
              <a:t>cyst. </a:t>
            </a:r>
            <a:r>
              <a:rPr sz="1200" dirty="0">
                <a:latin typeface="Arial"/>
                <a:cs typeface="Arial"/>
              </a:rPr>
              <a:t>[June</a:t>
            </a:r>
            <a:r>
              <a:rPr sz="1200" spc="-5" dirty="0">
                <a:latin typeface="Arial"/>
                <a:cs typeface="Arial"/>
              </a:rPr>
              <a:t> </a:t>
            </a:r>
            <a:r>
              <a:rPr sz="1200" dirty="0">
                <a:latin typeface="Arial"/>
                <a:cs typeface="Arial"/>
              </a:rPr>
              <a:t>2008]</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Discuss </a:t>
            </a:r>
            <a:r>
              <a:rPr sz="1200" spc="-5" dirty="0">
                <a:latin typeface="Arial"/>
                <a:cs typeface="Arial"/>
              </a:rPr>
              <a:t>Portal Hypertension </a:t>
            </a:r>
            <a:r>
              <a:rPr sz="1200" dirty="0">
                <a:latin typeface="Arial"/>
                <a:cs typeface="Arial"/>
              </a:rPr>
              <a:t>: its radiological diagnosis and interventional </a:t>
            </a:r>
            <a:r>
              <a:rPr sz="1200" spc="-15" dirty="0">
                <a:latin typeface="Arial"/>
                <a:cs typeface="Arial"/>
              </a:rPr>
              <a:t>therapy.  </a:t>
            </a:r>
            <a:r>
              <a:rPr sz="1200" dirty="0">
                <a:latin typeface="Arial"/>
                <a:cs typeface="Arial"/>
              </a:rPr>
              <a:t>[JAN 00, DEC 02, 03, 05; JUN 06,</a:t>
            </a:r>
            <a:r>
              <a:rPr sz="1200" spc="-35" dirty="0">
                <a:latin typeface="Arial"/>
                <a:cs typeface="Arial"/>
              </a:rPr>
              <a:t> </a:t>
            </a:r>
            <a:r>
              <a:rPr sz="1200" dirty="0">
                <a:latin typeface="Arial"/>
                <a:cs typeface="Arial"/>
              </a:rPr>
              <a:t>09]</a:t>
            </a:r>
            <a:endParaRPr sz="1200">
              <a:latin typeface="Arial"/>
              <a:cs typeface="Arial"/>
            </a:endParaRPr>
          </a:p>
          <a:p>
            <a:pPr marL="469900" marR="5080" indent="-228600">
              <a:lnSpc>
                <a:spcPct val="118100"/>
              </a:lnSpc>
              <a:spcBef>
                <a:spcPts val="894"/>
              </a:spcBef>
              <a:buAutoNum type="arabicPeriod"/>
              <a:tabLst>
                <a:tab pos="469900" algn="l"/>
              </a:tabLst>
            </a:pPr>
            <a:r>
              <a:rPr sz="1200" dirty="0">
                <a:latin typeface="Arial"/>
                <a:cs typeface="Arial"/>
              </a:rPr>
              <a:t>MRI features of hepatic hemangioma. Briefly discuss role of radiology in treatment  of hepatic hemangioma.</a:t>
            </a:r>
            <a:r>
              <a:rPr sz="1200" spc="-1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 frequency ablation of hepatic neoplasm.</a:t>
            </a:r>
            <a:r>
              <a:rPr sz="1200" spc="-25" dirty="0">
                <a:latin typeface="Arial"/>
                <a:cs typeface="Arial"/>
              </a:rPr>
              <a:t> </a:t>
            </a:r>
            <a:r>
              <a:rPr sz="1200" dirty="0">
                <a:latin typeface="Arial"/>
                <a:cs typeface="Arial"/>
              </a:rPr>
              <a:t>[09]</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Describe CT features of liver trauma and discuss role of intervention in this. [June  </a:t>
            </a:r>
            <a:r>
              <a:rPr sz="1200" spc="-5" dirty="0">
                <a:latin typeface="Arial"/>
                <a:cs typeface="Arial"/>
              </a:rPr>
              <a:t>2008]</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Enumerate the causes of </a:t>
            </a:r>
            <a:r>
              <a:rPr sz="1200" spc="-5" dirty="0">
                <a:latin typeface="Arial"/>
                <a:cs typeface="Arial"/>
              </a:rPr>
              <a:t>obstructive </a:t>
            </a:r>
            <a:r>
              <a:rPr sz="1200" dirty="0">
                <a:latin typeface="Arial"/>
                <a:cs typeface="Arial"/>
              </a:rPr>
              <a:t>Jaundice. Describe technique of MRCP and  its role in </a:t>
            </a:r>
            <a:r>
              <a:rPr sz="1200" spc="-5" dirty="0">
                <a:latin typeface="Arial"/>
                <a:cs typeface="Arial"/>
              </a:rPr>
              <a:t>obstructive </a:t>
            </a:r>
            <a:r>
              <a:rPr sz="1200" dirty="0">
                <a:latin typeface="Arial"/>
                <a:cs typeface="Arial"/>
              </a:rPr>
              <a:t>Jaundice. [Dec</a:t>
            </a:r>
            <a:r>
              <a:rPr sz="1200" spc="-5" dirty="0">
                <a:latin typeface="Arial"/>
                <a:cs typeface="Arial"/>
              </a:rPr>
              <a:t> </a:t>
            </a:r>
            <a:r>
              <a:rPr sz="1200" dirty="0">
                <a:latin typeface="Arial"/>
                <a:cs typeface="Arial"/>
              </a:rPr>
              <a:t>2010]</a:t>
            </a:r>
            <a:endParaRPr sz="1200">
              <a:latin typeface="Arial"/>
              <a:cs typeface="Arial"/>
            </a:endParaRPr>
          </a:p>
          <a:p>
            <a:pPr marL="469900" marR="5080" indent="-228600" algn="just">
              <a:lnSpc>
                <a:spcPct val="114599"/>
              </a:lnSpc>
              <a:spcBef>
                <a:spcPts val="1050"/>
              </a:spcBef>
              <a:buAutoNum type="arabicPeriod"/>
              <a:tabLst>
                <a:tab pos="469900" algn="l"/>
              </a:tabLst>
            </a:pPr>
            <a:r>
              <a:rPr sz="1200" spc="-5" dirty="0">
                <a:latin typeface="Arial"/>
                <a:cs typeface="Arial"/>
              </a:rPr>
              <a:t>What </a:t>
            </a:r>
            <a:r>
              <a:rPr sz="1200" dirty="0">
                <a:latin typeface="Arial"/>
                <a:cs typeface="Arial"/>
              </a:rPr>
              <a:t>is the role of </a:t>
            </a:r>
            <a:r>
              <a:rPr sz="1200" spc="-5" dirty="0">
                <a:latin typeface="Arial"/>
                <a:cs typeface="Arial"/>
              </a:rPr>
              <a:t>diagnostic </a:t>
            </a:r>
            <a:r>
              <a:rPr sz="1200" dirty="0">
                <a:latin typeface="Arial"/>
                <a:cs typeface="Arial"/>
              </a:rPr>
              <a:t>imaging modalities in </a:t>
            </a:r>
            <a:r>
              <a:rPr sz="1200" spc="-5" dirty="0">
                <a:latin typeface="Arial"/>
                <a:cs typeface="Arial"/>
              </a:rPr>
              <a:t>Cholangiocarcinoma. </a:t>
            </a:r>
            <a:r>
              <a:rPr sz="1200" dirty="0">
                <a:latin typeface="Arial"/>
                <a:cs typeface="Arial"/>
              </a:rPr>
              <a:t>Discuss  </a:t>
            </a:r>
            <a:r>
              <a:rPr sz="1200" spc="20" dirty="0">
                <a:latin typeface="Arial"/>
                <a:cs typeface="Arial"/>
              </a:rPr>
              <a:t>the </a:t>
            </a:r>
            <a:r>
              <a:rPr sz="1200" spc="25" dirty="0">
                <a:latin typeface="Arial"/>
                <a:cs typeface="Arial"/>
              </a:rPr>
              <a:t>morphological findings </a:t>
            </a:r>
            <a:r>
              <a:rPr sz="1200" spc="20" dirty="0">
                <a:latin typeface="Arial"/>
                <a:cs typeface="Arial"/>
              </a:rPr>
              <a:t>and the </a:t>
            </a:r>
            <a:r>
              <a:rPr sz="1200" spc="25" dirty="0">
                <a:latin typeface="Arial"/>
                <a:cs typeface="Arial"/>
              </a:rPr>
              <a:t>significance </a:t>
            </a:r>
            <a:r>
              <a:rPr sz="1200" spc="15" dirty="0">
                <a:latin typeface="Arial"/>
                <a:cs typeface="Arial"/>
              </a:rPr>
              <a:t>of </a:t>
            </a:r>
            <a:r>
              <a:rPr sz="1200" spc="25" dirty="0">
                <a:latin typeface="Arial"/>
                <a:cs typeface="Arial"/>
              </a:rPr>
              <a:t>various modalities </a:t>
            </a:r>
            <a:r>
              <a:rPr sz="1200" spc="15" dirty="0">
                <a:latin typeface="Arial"/>
                <a:cs typeface="Arial"/>
              </a:rPr>
              <a:t>in  </a:t>
            </a:r>
            <a:r>
              <a:rPr sz="1200" dirty="0">
                <a:latin typeface="Arial"/>
                <a:cs typeface="Arial"/>
              </a:rPr>
              <a:t>management of the disease.</a:t>
            </a:r>
            <a:r>
              <a:rPr sz="1200" spc="-20" dirty="0">
                <a:latin typeface="Arial"/>
                <a:cs typeface="Arial"/>
              </a:rPr>
              <a:t> </a:t>
            </a:r>
            <a:r>
              <a:rPr sz="1200" spc="-15" dirty="0">
                <a:latin typeface="Arial"/>
                <a:cs typeface="Arial"/>
              </a:rPr>
              <a:t>[Jun11]</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Enumerate the </a:t>
            </a:r>
            <a:r>
              <a:rPr sz="1200" spc="-5" dirty="0">
                <a:latin typeface="Arial"/>
                <a:cs typeface="Arial"/>
              </a:rPr>
              <a:t>SOL </a:t>
            </a:r>
            <a:r>
              <a:rPr sz="1200" dirty="0">
                <a:latin typeface="Arial"/>
                <a:cs typeface="Arial"/>
              </a:rPr>
              <a:t>in </a:t>
            </a:r>
            <a:r>
              <a:rPr sz="1200" spc="-15" dirty="0">
                <a:latin typeface="Arial"/>
                <a:cs typeface="Arial"/>
              </a:rPr>
              <a:t>liver. </a:t>
            </a:r>
            <a:r>
              <a:rPr sz="1200" dirty="0">
                <a:latin typeface="Arial"/>
                <a:cs typeface="Arial"/>
              </a:rPr>
              <a:t>Describe the USG features in any 3 of them. [Jun</a:t>
            </a:r>
            <a:r>
              <a:rPr sz="1200" spc="-90" dirty="0">
                <a:latin typeface="Arial"/>
                <a:cs typeface="Arial"/>
              </a:rPr>
              <a:t> </a:t>
            </a:r>
            <a:r>
              <a:rPr sz="1200" spc="-30" dirty="0">
                <a:latin typeface="Arial"/>
                <a:cs typeface="Arial"/>
              </a:rPr>
              <a:t>11]</a:t>
            </a:r>
            <a:endParaRPr sz="1200">
              <a:latin typeface="Arial"/>
              <a:cs typeface="Arial"/>
            </a:endParaRPr>
          </a:p>
        </p:txBody>
      </p:sp>
      <p:sp>
        <p:nvSpPr>
          <p:cNvPr id="4" name="object 4"/>
          <p:cNvSpPr txBox="1"/>
          <p:nvPr/>
        </p:nvSpPr>
        <p:spPr>
          <a:xfrm>
            <a:off x="5753565" y="6062979"/>
            <a:ext cx="1100455" cy="457200"/>
          </a:xfrm>
          <a:prstGeom prst="rect">
            <a:avLst/>
          </a:prstGeom>
        </p:spPr>
        <p:txBody>
          <a:bodyPr vert="horz" wrap="square" lIns="0" tIns="12700" rIns="0" bIns="0" rtlCol="0">
            <a:spAutoFit/>
          </a:bodyPr>
          <a:lstStyle/>
          <a:p>
            <a:pPr marL="12700" marR="5080" indent="29209">
              <a:lnSpc>
                <a:spcPct val="118100"/>
              </a:lnSpc>
              <a:spcBef>
                <a:spcPts val="100"/>
              </a:spcBef>
            </a:pPr>
            <a:r>
              <a:rPr sz="1200" dirty="0">
                <a:latin typeface="Arial"/>
                <a:cs typeface="Arial"/>
              </a:rPr>
              <a:t>Briefly discuss  Outline</a:t>
            </a:r>
            <a:r>
              <a:rPr sz="1200" spc="-45" dirty="0">
                <a:latin typeface="Arial"/>
                <a:cs typeface="Arial"/>
              </a:rPr>
              <a:t> </a:t>
            </a:r>
            <a:r>
              <a:rPr sz="1200" dirty="0">
                <a:latin typeface="Arial"/>
                <a:cs typeface="Arial"/>
              </a:rPr>
              <a:t>protocol</a:t>
            </a:r>
            <a:endParaRPr sz="1200">
              <a:latin typeface="Arial"/>
              <a:cs typeface="Arial"/>
            </a:endParaRPr>
          </a:p>
        </p:txBody>
      </p:sp>
      <p:sp>
        <p:nvSpPr>
          <p:cNvPr id="5" name="object 5"/>
          <p:cNvSpPr txBox="1"/>
          <p:nvPr/>
        </p:nvSpPr>
        <p:spPr>
          <a:xfrm>
            <a:off x="939800" y="6062979"/>
            <a:ext cx="4756150" cy="673100"/>
          </a:xfrm>
          <a:prstGeom prst="rect">
            <a:avLst/>
          </a:prstGeom>
        </p:spPr>
        <p:txBody>
          <a:bodyPr vert="horz" wrap="square" lIns="0" tIns="12700" rIns="0" bIns="0" rtlCol="0">
            <a:spAutoFit/>
          </a:bodyPr>
          <a:lstStyle/>
          <a:p>
            <a:pPr marL="241300" marR="5080" indent="-228600" algn="just">
              <a:lnSpc>
                <a:spcPct val="118100"/>
              </a:lnSpc>
              <a:spcBef>
                <a:spcPts val="100"/>
              </a:spcBef>
            </a:pPr>
            <a:r>
              <a:rPr sz="1200" dirty="0">
                <a:latin typeface="Arial"/>
                <a:cs typeface="Arial"/>
              </a:rPr>
              <a:t>9. Mention the various interventional techniques used in HCC.  indications and technique of two commonly employed techniques.  for follow up in a case of HCC. [1+8+1 Dec</a:t>
            </a:r>
            <a:r>
              <a:rPr sz="1200" spc="-40" dirty="0">
                <a:latin typeface="Arial"/>
                <a:cs typeface="Arial"/>
              </a:rPr>
              <a:t> </a:t>
            </a:r>
            <a:r>
              <a:rPr sz="1200" spc="-30" dirty="0">
                <a:latin typeface="Arial"/>
                <a:cs typeface="Arial"/>
              </a:rPr>
              <a:t>11]</a:t>
            </a:r>
            <a:endParaRPr sz="1200">
              <a:latin typeface="Arial"/>
              <a:cs typeface="Arial"/>
            </a:endParaRPr>
          </a:p>
        </p:txBody>
      </p:sp>
      <p:sp>
        <p:nvSpPr>
          <p:cNvPr id="6" name="object 6"/>
          <p:cNvSpPr txBox="1"/>
          <p:nvPr/>
        </p:nvSpPr>
        <p:spPr>
          <a:xfrm>
            <a:off x="939800" y="6850380"/>
            <a:ext cx="4719320" cy="431800"/>
          </a:xfrm>
          <a:prstGeom prst="rect">
            <a:avLst/>
          </a:prstGeom>
        </p:spPr>
        <p:txBody>
          <a:bodyPr vert="horz" wrap="square" lIns="0" tIns="12700" rIns="0" bIns="0" rtlCol="0">
            <a:spAutoFit/>
          </a:bodyPr>
          <a:lstStyle/>
          <a:p>
            <a:pPr marL="241300" marR="5080" indent="-228600">
              <a:lnSpc>
                <a:spcPct val="111100"/>
              </a:lnSpc>
              <a:spcBef>
                <a:spcPts val="100"/>
              </a:spcBef>
            </a:pPr>
            <a:r>
              <a:rPr sz="1200" dirty="0">
                <a:latin typeface="Arial"/>
                <a:cs typeface="Arial"/>
              </a:rPr>
              <a:t>10. Enumerate the most common cause of a 6 year old male  </a:t>
            </a:r>
            <a:r>
              <a:rPr sz="1200" spc="-10" dirty="0">
                <a:latin typeface="Arial"/>
                <a:cs typeface="Arial"/>
              </a:rPr>
              <a:t>hepatomegaly,</a:t>
            </a:r>
            <a:r>
              <a:rPr sz="1200" spc="204" dirty="0">
                <a:latin typeface="Arial"/>
                <a:cs typeface="Arial"/>
              </a:rPr>
              <a:t> </a:t>
            </a:r>
            <a:r>
              <a:rPr sz="1200" dirty="0">
                <a:latin typeface="Arial"/>
                <a:cs typeface="Arial"/>
              </a:rPr>
              <a:t>ascites</a:t>
            </a:r>
            <a:r>
              <a:rPr sz="1200" spc="195" dirty="0">
                <a:latin typeface="Arial"/>
                <a:cs typeface="Arial"/>
              </a:rPr>
              <a:t> </a:t>
            </a:r>
            <a:r>
              <a:rPr sz="1200" dirty="0">
                <a:latin typeface="Arial"/>
                <a:cs typeface="Arial"/>
              </a:rPr>
              <a:t>&amp;</a:t>
            </a:r>
            <a:r>
              <a:rPr sz="1200" spc="195" dirty="0">
                <a:latin typeface="Arial"/>
                <a:cs typeface="Arial"/>
              </a:rPr>
              <a:t> </a:t>
            </a:r>
            <a:r>
              <a:rPr sz="1200" dirty="0">
                <a:latin typeface="Arial"/>
                <a:cs typeface="Arial"/>
              </a:rPr>
              <a:t>features</a:t>
            </a:r>
            <a:r>
              <a:rPr sz="1200" spc="200" dirty="0">
                <a:latin typeface="Arial"/>
                <a:cs typeface="Arial"/>
              </a:rPr>
              <a:t> </a:t>
            </a:r>
            <a:r>
              <a:rPr sz="1200" dirty="0">
                <a:latin typeface="Arial"/>
                <a:cs typeface="Arial"/>
              </a:rPr>
              <a:t>of</a:t>
            </a:r>
            <a:r>
              <a:rPr sz="1200" spc="195" dirty="0">
                <a:latin typeface="Arial"/>
                <a:cs typeface="Arial"/>
              </a:rPr>
              <a:t> </a:t>
            </a:r>
            <a:r>
              <a:rPr sz="1200" spc="-5" dirty="0">
                <a:latin typeface="Arial"/>
                <a:cs typeface="Arial"/>
              </a:rPr>
              <a:t>portal</a:t>
            </a:r>
            <a:r>
              <a:rPr sz="1200" spc="200" dirty="0">
                <a:latin typeface="Arial"/>
                <a:cs typeface="Arial"/>
              </a:rPr>
              <a:t> </a:t>
            </a:r>
            <a:r>
              <a:rPr sz="1200" spc="-5" dirty="0">
                <a:latin typeface="Arial"/>
                <a:cs typeface="Arial"/>
              </a:rPr>
              <a:t>hypertension.</a:t>
            </a:r>
            <a:endParaRPr sz="1200">
              <a:latin typeface="Arial"/>
              <a:cs typeface="Arial"/>
            </a:endParaRPr>
          </a:p>
        </p:txBody>
      </p:sp>
      <p:sp>
        <p:nvSpPr>
          <p:cNvPr id="7" name="object 7"/>
          <p:cNvSpPr txBox="1"/>
          <p:nvPr/>
        </p:nvSpPr>
        <p:spPr>
          <a:xfrm>
            <a:off x="5650992" y="6850380"/>
            <a:ext cx="1202690" cy="431800"/>
          </a:xfrm>
          <a:prstGeom prst="rect">
            <a:avLst/>
          </a:prstGeom>
        </p:spPr>
        <p:txBody>
          <a:bodyPr vert="horz" wrap="square" lIns="0" tIns="12700" rIns="0" bIns="0" rtlCol="0">
            <a:spAutoFit/>
          </a:bodyPr>
          <a:lstStyle/>
          <a:p>
            <a:pPr marL="12700" marR="5080" indent="88265">
              <a:lnSpc>
                <a:spcPct val="111100"/>
              </a:lnSpc>
              <a:spcBef>
                <a:spcPts val="100"/>
              </a:spcBef>
            </a:pPr>
            <a:r>
              <a:rPr sz="1200" dirty="0">
                <a:latin typeface="Arial"/>
                <a:cs typeface="Arial"/>
              </a:rPr>
              <a:t>presenting with  Discuss</a:t>
            </a:r>
            <a:r>
              <a:rPr sz="1200" spc="95" dirty="0">
                <a:latin typeface="Arial"/>
                <a:cs typeface="Arial"/>
              </a:rPr>
              <a:t> </a:t>
            </a:r>
            <a:r>
              <a:rPr sz="1200" dirty="0">
                <a:latin typeface="Arial"/>
                <a:cs typeface="Arial"/>
              </a:rPr>
              <a:t>imaging</a:t>
            </a:r>
            <a:endParaRPr sz="1200">
              <a:latin typeface="Arial"/>
              <a:cs typeface="Arial"/>
            </a:endParaRPr>
          </a:p>
        </p:txBody>
      </p:sp>
      <p:sp>
        <p:nvSpPr>
          <p:cNvPr id="8" name="object 8"/>
          <p:cNvSpPr txBox="1"/>
          <p:nvPr/>
        </p:nvSpPr>
        <p:spPr>
          <a:xfrm>
            <a:off x="939800" y="7256780"/>
            <a:ext cx="5913755" cy="2197100"/>
          </a:xfrm>
          <a:prstGeom prst="rect">
            <a:avLst/>
          </a:prstGeom>
        </p:spPr>
        <p:txBody>
          <a:bodyPr vert="horz" wrap="square" lIns="0" tIns="19050" rIns="0" bIns="0" rtlCol="0">
            <a:spAutoFit/>
          </a:bodyPr>
          <a:lstStyle/>
          <a:p>
            <a:pPr marL="241300" marR="5080" algn="just">
              <a:lnSpc>
                <a:spcPct val="114599"/>
              </a:lnSpc>
              <a:spcBef>
                <a:spcPts val="150"/>
              </a:spcBef>
            </a:pPr>
            <a:r>
              <a:rPr sz="1200" dirty="0">
                <a:latin typeface="Arial"/>
                <a:cs typeface="Arial"/>
              </a:rPr>
              <a:t>modalities employed to </a:t>
            </a:r>
            <a:r>
              <a:rPr sz="1200" spc="-5" dirty="0">
                <a:latin typeface="Arial"/>
                <a:cs typeface="Arial"/>
              </a:rPr>
              <a:t>investigate </a:t>
            </a:r>
            <a:r>
              <a:rPr sz="1200" dirty="0">
                <a:latin typeface="Arial"/>
                <a:cs typeface="Arial"/>
              </a:rPr>
              <a:t>such patients along with various imaging  features. Briefly mention role of interventional radiology in its management. [1+7+2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5700"/>
              </a:lnSpc>
              <a:spcBef>
                <a:spcPts val="1030"/>
              </a:spcBef>
              <a:buAutoNum type="arabicPeriod" startAt="11"/>
              <a:tabLst>
                <a:tab pos="241300" algn="l"/>
              </a:tabLst>
            </a:pPr>
            <a:r>
              <a:rPr sz="1200" dirty="0">
                <a:latin typeface="Arial"/>
                <a:cs typeface="Arial"/>
              </a:rPr>
              <a:t>A 15 day old infant has presented with prolonged conjugated hyperbilirubinemia  accompanied by non pigmented </a:t>
            </a:r>
            <a:r>
              <a:rPr sz="1200" spc="-5" dirty="0">
                <a:latin typeface="Arial"/>
                <a:cs typeface="Arial"/>
              </a:rPr>
              <a:t>stools. </a:t>
            </a:r>
            <a:r>
              <a:rPr sz="1200" dirty="0">
                <a:latin typeface="Arial"/>
                <a:cs typeface="Arial"/>
              </a:rPr>
              <a:t>Name the possible </a:t>
            </a:r>
            <a:r>
              <a:rPr sz="1200" spc="-10" dirty="0">
                <a:latin typeface="Arial"/>
                <a:cs typeface="Arial"/>
              </a:rPr>
              <a:t>etiology. </a:t>
            </a:r>
            <a:r>
              <a:rPr sz="1200" dirty="0">
                <a:latin typeface="Arial"/>
                <a:cs typeface="Arial"/>
              </a:rPr>
              <a:t>Describe  imaging features and various associations that may be seen in such a case.  [1+6+3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11"/>
              <a:tabLst>
                <a:tab pos="241300" algn="l"/>
              </a:tabLst>
            </a:pPr>
            <a:r>
              <a:rPr sz="1200" dirty="0">
                <a:latin typeface="Arial"/>
                <a:cs typeface="Arial"/>
              </a:rPr>
              <a:t>Enumerate benign hepatic masses. Describe imaging features </a:t>
            </a:r>
            <a:r>
              <a:rPr sz="1200" spc="-5" dirty="0">
                <a:latin typeface="Arial"/>
                <a:cs typeface="Arial"/>
              </a:rPr>
              <a:t>(USG, </a:t>
            </a:r>
            <a:r>
              <a:rPr sz="1200" spc="-45" dirty="0">
                <a:latin typeface="Arial"/>
                <a:cs typeface="Arial"/>
              </a:rPr>
              <a:t>CT, </a:t>
            </a:r>
            <a:r>
              <a:rPr sz="1200" dirty="0">
                <a:latin typeface="Arial"/>
                <a:cs typeface="Arial"/>
              </a:rPr>
              <a:t>&amp; MRI)  of two commonly encountered such lesions. [2+4+4 Jun</a:t>
            </a:r>
            <a:r>
              <a:rPr sz="1200" spc="-30" dirty="0">
                <a:latin typeface="Arial"/>
                <a:cs typeface="Arial"/>
              </a:rPr>
              <a:t> </a:t>
            </a:r>
            <a:r>
              <a:rPr sz="1200" dirty="0">
                <a:latin typeface="Arial"/>
                <a:cs typeface="Arial"/>
              </a:rPr>
              <a:t>12]</a:t>
            </a:r>
            <a:endParaRPr sz="1200">
              <a:latin typeface="Arial"/>
              <a:cs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34</a:t>
            </a:fld>
            <a:endParaRPr dirty="0"/>
          </a:p>
        </p:txBody>
      </p:sp>
      <p:sp>
        <p:nvSpPr>
          <p:cNvPr id="2" name="object 2"/>
          <p:cNvSpPr txBox="1"/>
          <p:nvPr/>
        </p:nvSpPr>
        <p:spPr>
          <a:xfrm>
            <a:off x="939800" y="855980"/>
            <a:ext cx="5913755" cy="84709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13"/>
              <a:tabLst>
                <a:tab pos="241300" algn="l"/>
              </a:tabLst>
            </a:pPr>
            <a:r>
              <a:rPr sz="1200" dirty="0">
                <a:latin typeface="Arial"/>
                <a:cs typeface="Arial"/>
              </a:rPr>
              <a:t>Describe the segmental anatomy of liver in cross </a:t>
            </a:r>
            <a:r>
              <a:rPr sz="1200" spc="-5" dirty="0">
                <a:latin typeface="Arial"/>
                <a:cs typeface="Arial"/>
              </a:rPr>
              <a:t>sectional </a:t>
            </a:r>
            <a:r>
              <a:rPr sz="1200" dirty="0">
                <a:latin typeface="Arial"/>
                <a:cs typeface="Arial"/>
              </a:rPr>
              <a:t>imaging. Discuss the  role of triple phase CT in </a:t>
            </a:r>
            <a:r>
              <a:rPr sz="1200" spc="-5" dirty="0">
                <a:latin typeface="Arial"/>
                <a:cs typeface="Arial"/>
              </a:rPr>
              <a:t>differentiating </a:t>
            </a:r>
            <a:r>
              <a:rPr sz="1200" dirty="0">
                <a:latin typeface="Arial"/>
                <a:cs typeface="Arial"/>
              </a:rPr>
              <a:t>focal lesions in cirrhotic </a:t>
            </a:r>
            <a:r>
              <a:rPr sz="1200" spc="-15" dirty="0">
                <a:latin typeface="Arial"/>
                <a:cs typeface="Arial"/>
              </a:rPr>
              <a:t>liver. </a:t>
            </a:r>
            <a:r>
              <a:rPr sz="1200" dirty="0">
                <a:latin typeface="Arial"/>
                <a:cs typeface="Arial"/>
              </a:rPr>
              <a:t>[4+6</a:t>
            </a:r>
            <a:r>
              <a:rPr sz="1200" spc="-40" dirty="0">
                <a:latin typeface="Arial"/>
                <a:cs typeface="Arial"/>
              </a:rPr>
              <a:t> </a:t>
            </a:r>
            <a:r>
              <a:rPr sz="1200" dirty="0">
                <a:latin typeface="Arial"/>
                <a:cs typeface="Arial"/>
              </a:rPr>
              <a:t>Dec12]</a:t>
            </a:r>
            <a:endParaRPr sz="1200">
              <a:latin typeface="Arial"/>
              <a:cs typeface="Arial"/>
            </a:endParaRPr>
          </a:p>
          <a:p>
            <a:pPr marL="241300" marR="5080" indent="-228600" algn="just">
              <a:lnSpc>
                <a:spcPct val="111100"/>
              </a:lnSpc>
              <a:spcBef>
                <a:spcPts val="1100"/>
              </a:spcBef>
              <a:buAutoNum type="arabicPeriod" startAt="13"/>
              <a:tabLst>
                <a:tab pos="241300" algn="l"/>
              </a:tabLst>
            </a:pPr>
            <a:r>
              <a:rPr sz="1200" dirty="0">
                <a:latin typeface="Arial"/>
                <a:cs typeface="Arial"/>
              </a:rPr>
              <a:t>Enumerate the common causes of </a:t>
            </a:r>
            <a:r>
              <a:rPr sz="1200" spc="-5" dirty="0">
                <a:latin typeface="Arial"/>
                <a:cs typeface="Arial"/>
              </a:rPr>
              <a:t>obstructive </a:t>
            </a:r>
            <a:r>
              <a:rPr sz="1200" dirty="0">
                <a:latin typeface="Arial"/>
                <a:cs typeface="Arial"/>
              </a:rPr>
              <a:t>jaundice. Discuss the role of various  imaging modalities in its diagnosis. [2+8 JUN</a:t>
            </a:r>
            <a:r>
              <a:rPr sz="1200" spc="-2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94"/>
              </a:spcBef>
              <a:buAutoNum type="arabicPeriod" startAt="13"/>
              <a:tabLst>
                <a:tab pos="241300" algn="l"/>
              </a:tabLst>
            </a:pPr>
            <a:r>
              <a:rPr sz="1200" dirty="0">
                <a:latin typeface="Arial"/>
                <a:cs typeface="Arial"/>
              </a:rPr>
              <a:t>Describe etiopathogenesis of biliary atresia. Discuss the role of ultrasound, MRI  and </a:t>
            </a:r>
            <a:r>
              <a:rPr sz="1200" spc="-5" dirty="0">
                <a:latin typeface="Arial"/>
                <a:cs typeface="Arial"/>
              </a:rPr>
              <a:t>scintigraphy </a:t>
            </a:r>
            <a:r>
              <a:rPr sz="1200" dirty="0">
                <a:latin typeface="Arial"/>
                <a:cs typeface="Arial"/>
              </a:rPr>
              <a:t>in assessment of biliary atresia. [2+3+2+3 Dec</a:t>
            </a:r>
            <a:r>
              <a:rPr sz="1200" spc="-3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00"/>
              </a:spcBef>
              <a:buAutoNum type="arabicPeriod" startAt="13"/>
              <a:tabLst>
                <a:tab pos="241300" algn="l"/>
              </a:tabLst>
            </a:pPr>
            <a:r>
              <a:rPr sz="1200" dirty="0">
                <a:latin typeface="Arial"/>
                <a:cs typeface="Arial"/>
              </a:rPr>
              <a:t>Describe </a:t>
            </a:r>
            <a:r>
              <a:rPr sz="1200" spc="-5" dirty="0">
                <a:latin typeface="Arial"/>
                <a:cs typeface="Arial"/>
              </a:rPr>
              <a:t>pre-transplant </a:t>
            </a:r>
            <a:r>
              <a:rPr sz="1200" dirty="0">
                <a:latin typeface="Arial"/>
                <a:cs typeface="Arial"/>
              </a:rPr>
              <a:t>imaging in a liver </a:t>
            </a:r>
            <a:r>
              <a:rPr sz="1200" spc="-15" dirty="0">
                <a:latin typeface="Arial"/>
                <a:cs typeface="Arial"/>
              </a:rPr>
              <a:t>donor. </a:t>
            </a:r>
            <a:r>
              <a:rPr sz="1200" spc="-5" dirty="0">
                <a:latin typeface="Arial"/>
                <a:cs typeface="Arial"/>
              </a:rPr>
              <a:t>What </a:t>
            </a:r>
            <a:r>
              <a:rPr sz="1200" dirty="0">
                <a:latin typeface="Arial"/>
                <a:cs typeface="Arial"/>
              </a:rPr>
              <a:t>are common complications  after liver transplant? Discuss the role of intervention in treating </a:t>
            </a:r>
            <a:r>
              <a:rPr sz="1200" spc="-5" dirty="0">
                <a:latin typeface="Arial"/>
                <a:cs typeface="Arial"/>
              </a:rPr>
              <a:t>complications.  </a:t>
            </a:r>
            <a:r>
              <a:rPr sz="1200" dirty="0">
                <a:latin typeface="Arial"/>
                <a:cs typeface="Arial"/>
              </a:rPr>
              <a:t>[3+2+5 Dec</a:t>
            </a:r>
            <a:r>
              <a:rPr sz="1200" spc="-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1100"/>
              </a:lnSpc>
              <a:spcBef>
                <a:spcPts val="1100"/>
              </a:spcBef>
              <a:buAutoNum type="arabicPeriod" startAt="13"/>
              <a:tabLst>
                <a:tab pos="241300" algn="l"/>
              </a:tabLst>
            </a:pPr>
            <a:r>
              <a:rPr sz="1200" spc="-5" dirty="0">
                <a:latin typeface="Arial"/>
                <a:cs typeface="Arial"/>
              </a:rPr>
              <a:t>What </a:t>
            </a:r>
            <a:r>
              <a:rPr sz="1200" dirty="0">
                <a:latin typeface="Arial"/>
                <a:cs typeface="Arial"/>
              </a:rPr>
              <a:t>are various interventional techniques available to treat hepatic malignancies?  Discuss the role of chemoembolization in hepatic malignant lesion. [3+4+3 Dec</a:t>
            </a:r>
            <a:r>
              <a:rPr sz="1200" spc="-10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4599"/>
              </a:lnSpc>
              <a:spcBef>
                <a:spcPts val="1050"/>
              </a:spcBef>
              <a:buAutoNum type="arabicPeriod" startAt="13"/>
              <a:tabLst>
                <a:tab pos="241300" algn="l"/>
              </a:tabLst>
            </a:pPr>
            <a:r>
              <a:rPr sz="1200" dirty="0">
                <a:latin typeface="Arial"/>
                <a:cs typeface="Arial"/>
              </a:rPr>
              <a:t>Describe the anatomy of </a:t>
            </a:r>
            <a:r>
              <a:rPr sz="1200" spc="-5" dirty="0">
                <a:latin typeface="Arial"/>
                <a:cs typeface="Arial"/>
              </a:rPr>
              <a:t>portal </a:t>
            </a:r>
            <a:r>
              <a:rPr sz="1200" dirty="0">
                <a:latin typeface="Arial"/>
                <a:cs typeface="Arial"/>
              </a:rPr>
              <a:t>venous </a:t>
            </a:r>
            <a:r>
              <a:rPr sz="1200" spc="-5" dirty="0">
                <a:latin typeface="Arial"/>
                <a:cs typeface="Arial"/>
              </a:rPr>
              <a:t>system. What </a:t>
            </a:r>
            <a:r>
              <a:rPr sz="1200" dirty="0">
                <a:latin typeface="Arial"/>
                <a:cs typeface="Arial"/>
              </a:rPr>
              <a:t>are the causes of </a:t>
            </a:r>
            <a:r>
              <a:rPr sz="1200" spc="-5" dirty="0">
                <a:latin typeface="Arial"/>
                <a:cs typeface="Arial"/>
              </a:rPr>
              <a:t>portal  hypertension? </a:t>
            </a:r>
            <a:r>
              <a:rPr sz="1200" dirty="0">
                <a:latin typeface="Arial"/>
                <a:cs typeface="Arial"/>
              </a:rPr>
              <a:t>Describe the role of intervention in </a:t>
            </a:r>
            <a:r>
              <a:rPr sz="1200" spc="-5" dirty="0">
                <a:latin typeface="Arial"/>
                <a:cs typeface="Arial"/>
              </a:rPr>
              <a:t>portal hypertension. </a:t>
            </a:r>
            <a:r>
              <a:rPr sz="1200" dirty="0">
                <a:latin typeface="Arial"/>
                <a:cs typeface="Arial"/>
              </a:rPr>
              <a:t>[4+2+4 Dec  </a:t>
            </a:r>
            <a:r>
              <a:rPr sz="1200" spc="-5" dirty="0">
                <a:latin typeface="Arial"/>
                <a:cs typeface="Arial"/>
              </a:rPr>
              <a:t>13]</a:t>
            </a:r>
            <a:endParaRPr sz="1200">
              <a:latin typeface="Arial"/>
              <a:cs typeface="Arial"/>
            </a:endParaRPr>
          </a:p>
          <a:p>
            <a:pPr marL="241300" marR="5080" indent="-228600" algn="just">
              <a:lnSpc>
                <a:spcPct val="118100"/>
              </a:lnSpc>
              <a:spcBef>
                <a:spcPts val="1000"/>
              </a:spcBef>
              <a:buAutoNum type="arabicPeriod" startAt="13"/>
              <a:tabLst>
                <a:tab pos="241300" algn="l"/>
              </a:tabLst>
            </a:pPr>
            <a:r>
              <a:rPr sz="1200" dirty="0">
                <a:latin typeface="Arial"/>
                <a:cs typeface="Arial"/>
              </a:rPr>
              <a:t>Enumerate the causes of </a:t>
            </a:r>
            <a:r>
              <a:rPr sz="1200" spc="-5" dirty="0">
                <a:latin typeface="Arial"/>
                <a:cs typeface="Arial"/>
              </a:rPr>
              <a:t>arterial </a:t>
            </a:r>
            <a:r>
              <a:rPr sz="1200" dirty="0">
                <a:latin typeface="Arial"/>
                <a:cs typeface="Arial"/>
              </a:rPr>
              <a:t>phase enhancing focal lesions in the </a:t>
            </a:r>
            <a:r>
              <a:rPr sz="1200" spc="-15" dirty="0">
                <a:latin typeface="Arial"/>
                <a:cs typeface="Arial"/>
              </a:rPr>
              <a:t>liver.  </a:t>
            </a:r>
            <a:r>
              <a:rPr sz="1200" dirty="0">
                <a:latin typeface="Arial"/>
                <a:cs typeface="Arial"/>
              </a:rPr>
              <a:t>Discuss the role of MDCT and MRI in DD of these lesions. [2+4+4 June</a:t>
            </a:r>
            <a:r>
              <a:rPr sz="1200" spc="-10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1100"/>
              </a:lnSpc>
              <a:spcBef>
                <a:spcPts val="1100"/>
              </a:spcBef>
              <a:buAutoNum type="arabicPeriod" startAt="13"/>
              <a:tabLst>
                <a:tab pos="241300" algn="l"/>
              </a:tabLst>
            </a:pPr>
            <a:r>
              <a:rPr sz="1200" dirty="0">
                <a:latin typeface="Arial"/>
                <a:cs typeface="Arial"/>
              </a:rPr>
              <a:t>a) </a:t>
            </a:r>
            <a:r>
              <a:rPr sz="1200" spc="-25" dirty="0">
                <a:latin typeface="Arial"/>
                <a:cs typeface="Arial"/>
              </a:rPr>
              <a:t>Von </a:t>
            </a:r>
            <a:r>
              <a:rPr sz="1200" dirty="0">
                <a:latin typeface="Arial"/>
                <a:cs typeface="Arial"/>
              </a:rPr>
              <a:t>Meyenburg complex. b) Imaging features of </a:t>
            </a:r>
            <a:r>
              <a:rPr sz="1200" spc="-5" dirty="0">
                <a:latin typeface="Arial"/>
                <a:cs typeface="Arial"/>
              </a:rPr>
              <a:t>fibrolamellar </a:t>
            </a:r>
            <a:r>
              <a:rPr sz="1200" dirty="0">
                <a:latin typeface="Arial"/>
                <a:cs typeface="Arial"/>
              </a:rPr>
              <a:t>HCC. [5+5 Dec  </a:t>
            </a:r>
            <a:r>
              <a:rPr sz="1200" spc="-5" dirty="0">
                <a:latin typeface="Arial"/>
                <a:cs typeface="Arial"/>
              </a:rPr>
              <a:t>14].</a:t>
            </a:r>
            <a:endParaRPr sz="1200">
              <a:latin typeface="Arial"/>
              <a:cs typeface="Arial"/>
            </a:endParaRPr>
          </a:p>
          <a:p>
            <a:pPr marL="241300" marR="5080" indent="-228600" algn="just">
              <a:lnSpc>
                <a:spcPct val="114599"/>
              </a:lnSpc>
              <a:spcBef>
                <a:spcPts val="1050"/>
              </a:spcBef>
              <a:buAutoNum type="arabicPeriod" startAt="13"/>
              <a:tabLst>
                <a:tab pos="241300" algn="l"/>
              </a:tabLst>
            </a:pPr>
            <a:r>
              <a:rPr sz="1200" dirty="0">
                <a:latin typeface="Arial"/>
                <a:cs typeface="Arial"/>
              </a:rPr>
              <a:t>US examination of a cirrhotic patient shows a solitary nodule in right lobe of </a:t>
            </a:r>
            <a:r>
              <a:rPr sz="1200" spc="-15" dirty="0">
                <a:latin typeface="Arial"/>
                <a:cs typeface="Arial"/>
              </a:rPr>
              <a:t>liver.  </a:t>
            </a:r>
            <a:r>
              <a:rPr sz="1200" dirty="0">
                <a:latin typeface="Arial"/>
                <a:cs typeface="Arial"/>
              </a:rPr>
              <a:t>How would you </a:t>
            </a:r>
            <a:r>
              <a:rPr sz="1200" spc="-5" dirty="0">
                <a:latin typeface="Arial"/>
                <a:cs typeface="Arial"/>
              </a:rPr>
              <a:t>investigate </a:t>
            </a:r>
            <a:r>
              <a:rPr sz="1200" dirty="0">
                <a:latin typeface="Arial"/>
                <a:cs typeface="Arial"/>
              </a:rPr>
              <a:t>such a patient? Discuss in detail the role of </a:t>
            </a:r>
            <a:r>
              <a:rPr sz="1200" spc="-45" dirty="0">
                <a:latin typeface="Arial"/>
                <a:cs typeface="Arial"/>
              </a:rPr>
              <a:t>CT, </a:t>
            </a:r>
            <a:r>
              <a:rPr sz="1200" dirty="0">
                <a:latin typeface="Arial"/>
                <a:cs typeface="Arial"/>
              </a:rPr>
              <a:t>MRI  and interventional radiology in such a case. [2+3+33+2 Dec</a:t>
            </a:r>
            <a:r>
              <a:rPr sz="1200" spc="-3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1000"/>
              </a:spcBef>
              <a:buAutoNum type="arabicPeriod" startAt="13"/>
              <a:tabLst>
                <a:tab pos="241300" algn="l"/>
              </a:tabLst>
            </a:pPr>
            <a:r>
              <a:rPr sz="1200" dirty="0">
                <a:latin typeface="Arial"/>
                <a:cs typeface="Arial"/>
              </a:rPr>
              <a:t>Describe the technique and indications of multiphasic CT scan of </a:t>
            </a:r>
            <a:r>
              <a:rPr sz="1200" spc="-15" dirty="0">
                <a:latin typeface="Arial"/>
                <a:cs typeface="Arial"/>
              </a:rPr>
              <a:t>liver. </a:t>
            </a:r>
            <a:r>
              <a:rPr sz="1200" dirty="0">
                <a:latin typeface="Arial"/>
                <a:cs typeface="Arial"/>
              </a:rPr>
              <a:t>Discuss the  CT &amp; MRI </a:t>
            </a:r>
            <a:r>
              <a:rPr sz="1200" spc="-5" dirty="0">
                <a:latin typeface="Arial"/>
                <a:cs typeface="Arial"/>
              </a:rPr>
              <a:t>characteristics </a:t>
            </a:r>
            <a:r>
              <a:rPr sz="1200" dirty="0">
                <a:latin typeface="Arial"/>
                <a:cs typeface="Arial"/>
              </a:rPr>
              <a:t>of various malignant focal lesions of</a:t>
            </a:r>
            <a:r>
              <a:rPr sz="1200" spc="-45" dirty="0">
                <a:latin typeface="Arial"/>
                <a:cs typeface="Arial"/>
              </a:rPr>
              <a:t> </a:t>
            </a:r>
            <a:r>
              <a:rPr sz="1200" spc="-15" dirty="0">
                <a:latin typeface="Arial"/>
                <a:cs typeface="Arial"/>
              </a:rPr>
              <a:t>liver.</a:t>
            </a:r>
            <a:endParaRPr sz="1200">
              <a:latin typeface="Arial"/>
              <a:cs typeface="Arial"/>
            </a:endParaRPr>
          </a:p>
          <a:p>
            <a:pPr marL="241300" marR="5080" indent="-228600" algn="just">
              <a:lnSpc>
                <a:spcPct val="111100"/>
              </a:lnSpc>
              <a:spcBef>
                <a:spcPts val="1100"/>
              </a:spcBef>
              <a:buAutoNum type="arabicPeriod" startAt="13"/>
              <a:tabLst>
                <a:tab pos="241300" algn="l"/>
              </a:tabLst>
            </a:pPr>
            <a:r>
              <a:rPr sz="1200" dirty="0">
                <a:latin typeface="Arial"/>
                <a:cs typeface="Arial"/>
              </a:rPr>
              <a:t>How will you evaluate a case of </a:t>
            </a:r>
            <a:r>
              <a:rPr sz="1200" spc="-5" dirty="0">
                <a:latin typeface="Arial"/>
                <a:cs typeface="Arial"/>
              </a:rPr>
              <a:t>obstructive </a:t>
            </a:r>
            <a:r>
              <a:rPr sz="1200" dirty="0">
                <a:latin typeface="Arial"/>
                <a:cs typeface="Arial"/>
              </a:rPr>
              <a:t>jaundice and discuss the role of  interventional radiology in its</a:t>
            </a:r>
            <a:r>
              <a:rPr sz="1200" spc="-10" dirty="0">
                <a:latin typeface="Arial"/>
                <a:cs typeface="Arial"/>
              </a:rPr>
              <a:t> </a:t>
            </a:r>
            <a:r>
              <a:rPr sz="1200" dirty="0">
                <a:latin typeface="Arial"/>
                <a:cs typeface="Arial"/>
              </a:rPr>
              <a:t>management?</a:t>
            </a:r>
            <a:endParaRPr sz="1200">
              <a:latin typeface="Arial"/>
              <a:cs typeface="Arial"/>
            </a:endParaRPr>
          </a:p>
          <a:p>
            <a:pPr marL="241300" marR="5080" indent="-228600" algn="just">
              <a:lnSpc>
                <a:spcPct val="118100"/>
              </a:lnSpc>
              <a:spcBef>
                <a:spcPts val="1000"/>
              </a:spcBef>
              <a:buAutoNum type="arabicPeriod" startAt="13"/>
              <a:tabLst>
                <a:tab pos="241300" algn="l"/>
              </a:tabLst>
            </a:pPr>
            <a:r>
              <a:rPr sz="1200" dirty="0">
                <a:latin typeface="Arial"/>
                <a:cs typeface="Arial"/>
              </a:rPr>
              <a:t>Describe technique of </a:t>
            </a:r>
            <a:r>
              <a:rPr sz="1200" spc="-35" dirty="0">
                <a:latin typeface="Arial"/>
                <a:cs typeface="Arial"/>
              </a:rPr>
              <a:t>MRCP. </a:t>
            </a:r>
            <a:r>
              <a:rPr sz="1200" spc="-5" dirty="0">
                <a:latin typeface="Arial"/>
                <a:cs typeface="Arial"/>
              </a:rPr>
              <a:t>What </a:t>
            </a:r>
            <a:r>
              <a:rPr sz="1200" dirty="0">
                <a:latin typeface="Arial"/>
                <a:cs typeface="Arial"/>
              </a:rPr>
              <a:t>are the advantages and disadvantages of  MRCP vs</a:t>
            </a:r>
            <a:r>
              <a:rPr sz="1200" spc="-30" dirty="0">
                <a:latin typeface="Arial"/>
                <a:cs typeface="Arial"/>
              </a:rPr>
              <a:t> </a:t>
            </a:r>
            <a:r>
              <a:rPr sz="1200" spc="-35" dirty="0">
                <a:latin typeface="Arial"/>
                <a:cs typeface="Arial"/>
              </a:rPr>
              <a:t>ERCP.</a:t>
            </a:r>
            <a:endParaRPr sz="1200">
              <a:latin typeface="Arial"/>
              <a:cs typeface="Arial"/>
            </a:endParaRPr>
          </a:p>
          <a:p>
            <a:pPr marL="241300" marR="5080" indent="-228600" algn="just">
              <a:lnSpc>
                <a:spcPct val="114599"/>
              </a:lnSpc>
              <a:spcBef>
                <a:spcPts val="1050"/>
              </a:spcBef>
              <a:buAutoNum type="arabicPeriod" startAt="13"/>
              <a:tabLst>
                <a:tab pos="241300" algn="l"/>
              </a:tabLst>
            </a:pPr>
            <a:r>
              <a:rPr sz="1200" dirty="0">
                <a:latin typeface="Arial"/>
                <a:cs typeface="Arial"/>
              </a:rPr>
              <a:t>USG examination of a cirrhotic patient shows a solitary nodule in right lobe of liver .  how would you </a:t>
            </a:r>
            <a:r>
              <a:rPr sz="1200" spc="-5" dirty="0">
                <a:latin typeface="Arial"/>
                <a:cs typeface="Arial"/>
              </a:rPr>
              <a:t>investigate </a:t>
            </a:r>
            <a:r>
              <a:rPr sz="1200" dirty="0">
                <a:latin typeface="Arial"/>
                <a:cs typeface="Arial"/>
              </a:rPr>
              <a:t>such a patient? Discuss in detail the role of CT ,MRI &amp;  interventional radiology in such a case.</a:t>
            </a:r>
            <a:r>
              <a:rPr sz="1200" spc="-15" dirty="0">
                <a:latin typeface="Arial"/>
                <a:cs typeface="Arial"/>
              </a:rPr>
              <a:t> </a:t>
            </a:r>
            <a:r>
              <a:rPr sz="1200" dirty="0">
                <a:latin typeface="Arial"/>
                <a:cs typeface="Arial"/>
              </a:rPr>
              <a:t>(2+3+3+2)</a:t>
            </a:r>
            <a:endParaRPr sz="1200">
              <a:latin typeface="Arial"/>
              <a:cs typeface="Arial"/>
            </a:endParaRPr>
          </a:p>
          <a:p>
            <a:pPr marL="241300" marR="5080" indent="-228600" algn="just">
              <a:lnSpc>
                <a:spcPct val="111100"/>
              </a:lnSpc>
              <a:spcBef>
                <a:spcPts val="1100"/>
              </a:spcBef>
              <a:buAutoNum type="arabicPeriod" startAt="13"/>
              <a:tabLst>
                <a:tab pos="241300" algn="l"/>
              </a:tabLst>
            </a:pPr>
            <a:r>
              <a:rPr sz="1200" dirty="0">
                <a:latin typeface="Arial"/>
                <a:cs typeface="Arial"/>
              </a:rPr>
              <a:t>Draw labelled diagram of common </a:t>
            </a:r>
            <a:r>
              <a:rPr sz="1200" spc="-5" dirty="0">
                <a:latin typeface="Arial"/>
                <a:cs typeface="Arial"/>
              </a:rPr>
              <a:t>portosystemic </a:t>
            </a:r>
            <a:r>
              <a:rPr sz="1200" dirty="0">
                <a:latin typeface="Arial"/>
                <a:cs typeface="Arial"/>
              </a:rPr>
              <a:t>collateral pathways. Enumerate  </a:t>
            </a:r>
            <a:r>
              <a:rPr sz="1200" spc="-5" dirty="0">
                <a:latin typeface="Arial"/>
                <a:cs typeface="Arial"/>
              </a:rPr>
              <a:t>different </a:t>
            </a:r>
            <a:r>
              <a:rPr sz="1200" dirty="0">
                <a:latin typeface="Arial"/>
                <a:cs typeface="Arial"/>
              </a:rPr>
              <a:t>interventions in </a:t>
            </a:r>
            <a:r>
              <a:rPr sz="1200" spc="-5" dirty="0">
                <a:latin typeface="Arial"/>
                <a:cs typeface="Arial"/>
              </a:rPr>
              <a:t>portal hypertension </a:t>
            </a:r>
            <a:r>
              <a:rPr sz="1200" dirty="0">
                <a:latin typeface="Arial"/>
                <a:cs typeface="Arial"/>
              </a:rPr>
              <a:t>. discuss in details TIPS.</a:t>
            </a:r>
            <a:r>
              <a:rPr sz="1200" spc="-25" dirty="0">
                <a:latin typeface="Arial"/>
                <a:cs typeface="Arial"/>
              </a:rPr>
              <a:t> </a:t>
            </a:r>
            <a:r>
              <a:rPr sz="1200" dirty="0">
                <a:latin typeface="Arial"/>
                <a:cs typeface="Arial"/>
              </a:rPr>
              <a:t>(2+2+6)</a:t>
            </a:r>
            <a:endParaRPr sz="1200">
              <a:latin typeface="Arial"/>
              <a:cs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35</a:t>
            </a:fld>
            <a:endParaRPr dirty="0"/>
          </a:p>
        </p:txBody>
      </p:sp>
      <p:sp>
        <p:nvSpPr>
          <p:cNvPr id="2" name="object 2"/>
          <p:cNvSpPr txBox="1"/>
          <p:nvPr/>
        </p:nvSpPr>
        <p:spPr>
          <a:xfrm>
            <a:off x="939800" y="855980"/>
            <a:ext cx="5913755" cy="1892300"/>
          </a:xfrm>
          <a:prstGeom prst="rect">
            <a:avLst/>
          </a:prstGeom>
        </p:spPr>
        <p:txBody>
          <a:bodyPr vert="horz" wrap="square" lIns="0" tIns="12700" rIns="0" bIns="0" rtlCol="0">
            <a:spAutoFit/>
          </a:bodyPr>
          <a:lstStyle/>
          <a:p>
            <a:pPr marL="241300" marR="5080" indent="-228600">
              <a:lnSpc>
                <a:spcPct val="118100"/>
              </a:lnSpc>
              <a:spcBef>
                <a:spcPts val="100"/>
              </a:spcBef>
              <a:buAutoNum type="arabicPeriod" startAt="27"/>
              <a:tabLst>
                <a:tab pos="241300" algn="l"/>
              </a:tabLst>
            </a:pPr>
            <a:r>
              <a:rPr sz="1200" dirty="0">
                <a:latin typeface="Arial"/>
                <a:cs typeface="Arial"/>
              </a:rPr>
              <a:t>Describe techniques, indication, contraindications and </a:t>
            </a:r>
            <a:r>
              <a:rPr sz="1200" spc="-5" dirty="0">
                <a:latin typeface="Arial"/>
                <a:cs typeface="Arial"/>
              </a:rPr>
              <a:t>diagnostic </a:t>
            </a:r>
            <a:r>
              <a:rPr sz="1200" dirty="0">
                <a:latin typeface="Arial"/>
                <a:cs typeface="Arial"/>
              </a:rPr>
              <a:t>usefulness of  </a:t>
            </a:r>
            <a:r>
              <a:rPr sz="1200" spc="-5" dirty="0">
                <a:latin typeface="Arial"/>
                <a:cs typeface="Arial"/>
              </a:rPr>
              <a:t>PTC.</a:t>
            </a:r>
            <a:endParaRPr sz="1200">
              <a:latin typeface="Arial"/>
              <a:cs typeface="Arial"/>
            </a:endParaRPr>
          </a:p>
          <a:p>
            <a:pPr marL="241300" marR="5080" indent="-228600">
              <a:lnSpc>
                <a:spcPct val="111100"/>
              </a:lnSpc>
              <a:spcBef>
                <a:spcPts val="1100"/>
              </a:spcBef>
              <a:buAutoNum type="arabicPeriod" startAt="27"/>
              <a:tabLst>
                <a:tab pos="241300" algn="l"/>
              </a:tabLst>
            </a:pPr>
            <a:r>
              <a:rPr sz="1200" dirty="0">
                <a:latin typeface="Arial"/>
                <a:cs typeface="Arial"/>
              </a:rPr>
              <a:t>Describe anatomy of </a:t>
            </a:r>
            <a:r>
              <a:rPr sz="1200" spc="-5" dirty="0">
                <a:latin typeface="Arial"/>
                <a:cs typeface="Arial"/>
              </a:rPr>
              <a:t>portal </a:t>
            </a:r>
            <a:r>
              <a:rPr sz="1200" dirty="0">
                <a:latin typeface="Arial"/>
                <a:cs typeface="Arial"/>
              </a:rPr>
              <a:t>venous </a:t>
            </a:r>
            <a:r>
              <a:rPr sz="1200" spc="-5" dirty="0">
                <a:latin typeface="Arial"/>
                <a:cs typeface="Arial"/>
              </a:rPr>
              <a:t>system. </a:t>
            </a:r>
            <a:r>
              <a:rPr sz="1200" dirty="0">
                <a:latin typeface="Arial"/>
                <a:cs typeface="Arial"/>
              </a:rPr>
              <a:t>Role of imaging in evaluation of </a:t>
            </a:r>
            <a:r>
              <a:rPr sz="1200" spc="-5" dirty="0">
                <a:latin typeface="Arial"/>
                <a:cs typeface="Arial"/>
              </a:rPr>
              <a:t>portal  </a:t>
            </a:r>
            <a:r>
              <a:rPr sz="1200" dirty="0">
                <a:latin typeface="Arial"/>
                <a:cs typeface="Arial"/>
              </a:rPr>
              <a:t>venous</a:t>
            </a:r>
            <a:r>
              <a:rPr sz="1200" spc="-5" dirty="0">
                <a:latin typeface="Arial"/>
                <a:cs typeface="Arial"/>
              </a:rPr>
              <a:t> hypertension.</a:t>
            </a:r>
            <a:endParaRPr sz="1200">
              <a:latin typeface="Arial"/>
              <a:cs typeface="Arial"/>
            </a:endParaRPr>
          </a:p>
          <a:p>
            <a:pPr>
              <a:lnSpc>
                <a:spcPct val="100000"/>
              </a:lnSpc>
              <a:spcBef>
                <a:spcPts val="50"/>
              </a:spcBef>
              <a:buFont typeface="Arial"/>
              <a:buAutoNum type="arabicPeriod" startAt="27"/>
            </a:pPr>
            <a:endParaRPr sz="1050">
              <a:latin typeface="Times New Roman"/>
              <a:cs typeface="Times New Roman"/>
            </a:endParaRPr>
          </a:p>
          <a:p>
            <a:pPr marL="241300" indent="-228600">
              <a:lnSpc>
                <a:spcPct val="100000"/>
              </a:lnSpc>
              <a:buAutoNum type="arabicPeriod" startAt="27"/>
              <a:tabLst>
                <a:tab pos="241300" algn="l"/>
              </a:tabLst>
            </a:pPr>
            <a:r>
              <a:rPr sz="1200" dirty="0">
                <a:latin typeface="Arial"/>
                <a:cs typeface="Arial"/>
              </a:rPr>
              <a:t>Discuss pathology of hepatic cirrhosis. </a:t>
            </a:r>
            <a:r>
              <a:rPr sz="1200" spc="-5" dirty="0">
                <a:latin typeface="Arial"/>
                <a:cs typeface="Arial"/>
              </a:rPr>
              <a:t>Investigation </a:t>
            </a:r>
            <a:r>
              <a:rPr sz="1200" dirty="0">
                <a:latin typeface="Arial"/>
                <a:cs typeface="Arial"/>
              </a:rPr>
              <a:t>of case of </a:t>
            </a:r>
            <a:r>
              <a:rPr sz="1200" spc="-5" dirty="0">
                <a:latin typeface="Arial"/>
                <a:cs typeface="Arial"/>
              </a:rPr>
              <a:t>portal</a:t>
            </a:r>
            <a:r>
              <a:rPr sz="1200" spc="20" dirty="0">
                <a:latin typeface="Arial"/>
                <a:cs typeface="Arial"/>
              </a:rPr>
              <a:t> </a:t>
            </a:r>
            <a:r>
              <a:rPr sz="1200" spc="-5" dirty="0">
                <a:latin typeface="Arial"/>
                <a:cs typeface="Arial"/>
              </a:rPr>
              <a:t>hypertension.</a:t>
            </a:r>
            <a:endParaRPr sz="1200">
              <a:latin typeface="Arial"/>
              <a:cs typeface="Arial"/>
            </a:endParaRPr>
          </a:p>
          <a:p>
            <a:pPr marL="241300" marR="5080" indent="-228600">
              <a:lnSpc>
                <a:spcPct val="111100"/>
              </a:lnSpc>
              <a:spcBef>
                <a:spcPts val="1100"/>
              </a:spcBef>
              <a:buAutoNum type="arabicPeriod" startAt="27"/>
              <a:tabLst>
                <a:tab pos="241300" algn="l"/>
              </a:tabLst>
            </a:pPr>
            <a:r>
              <a:rPr sz="1200" dirty="0">
                <a:latin typeface="Arial"/>
                <a:cs typeface="Arial"/>
              </a:rPr>
              <a:t>Discuss the common interventional radiological procedures </a:t>
            </a:r>
            <a:r>
              <a:rPr sz="1200" spc="-5" dirty="0">
                <a:latin typeface="Arial"/>
                <a:cs typeface="Arial"/>
              </a:rPr>
              <a:t>performed </a:t>
            </a:r>
            <a:r>
              <a:rPr sz="1200" dirty="0">
                <a:latin typeface="Arial"/>
                <a:cs typeface="Arial"/>
              </a:rPr>
              <a:t>in the billiary  </a:t>
            </a:r>
            <a:r>
              <a:rPr sz="1200" spc="-5" dirty="0">
                <a:latin typeface="Arial"/>
                <a:cs typeface="Arial"/>
              </a:rPr>
              <a:t>system</a:t>
            </a:r>
            <a:endParaRPr sz="1200">
              <a:latin typeface="Arial"/>
              <a:cs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36</a:t>
            </a:fld>
            <a:endParaRPr dirty="0"/>
          </a:p>
        </p:txBody>
      </p:sp>
      <p:sp>
        <p:nvSpPr>
          <p:cNvPr id="2" name="object 2"/>
          <p:cNvSpPr txBox="1"/>
          <p:nvPr/>
        </p:nvSpPr>
        <p:spPr>
          <a:xfrm>
            <a:off x="711200" y="889000"/>
            <a:ext cx="5753100" cy="8691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Choledochal </a:t>
            </a:r>
            <a:r>
              <a:rPr sz="1200" spc="-5" dirty="0">
                <a:latin typeface="Arial"/>
                <a:cs typeface="Arial"/>
              </a:rPr>
              <a:t>cyst. </a:t>
            </a:r>
            <a:r>
              <a:rPr sz="1200" dirty="0">
                <a:latin typeface="Arial"/>
                <a:cs typeface="Arial"/>
              </a:rPr>
              <a:t>[JAN 97, JUL 98, DEC</a:t>
            </a:r>
            <a:r>
              <a:rPr sz="1200" spc="-65" dirty="0">
                <a:latin typeface="Arial"/>
                <a:cs typeface="Arial"/>
              </a:rPr>
              <a:t> </a:t>
            </a:r>
            <a:r>
              <a:rPr sz="1200" dirty="0">
                <a:latin typeface="Arial"/>
                <a:cs typeface="Arial"/>
              </a:rPr>
              <a:t>02/05]</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Budd-chiari syndrome. [JAN 97, DEC</a:t>
            </a:r>
            <a:r>
              <a:rPr sz="1200" spc="-20" dirty="0">
                <a:latin typeface="Arial"/>
                <a:cs typeface="Arial"/>
              </a:rPr>
              <a:t> </a:t>
            </a:r>
            <a:r>
              <a:rPr sz="1200" dirty="0">
                <a:latin typeface="Arial"/>
                <a:cs typeface="Arial"/>
              </a:rPr>
              <a:t>04]</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Ultrasonography features in cirrhosis liver with </a:t>
            </a:r>
            <a:r>
              <a:rPr sz="1200" spc="-5" dirty="0">
                <a:latin typeface="Arial"/>
                <a:cs typeface="Arial"/>
              </a:rPr>
              <a:t>portal hypertension. </a:t>
            </a:r>
            <a:r>
              <a:rPr sz="1200" dirty="0">
                <a:latin typeface="Arial"/>
                <a:cs typeface="Arial"/>
              </a:rPr>
              <a:t>[JUL</a:t>
            </a:r>
            <a:r>
              <a:rPr sz="1200" spc="-60" dirty="0">
                <a:latin typeface="Arial"/>
                <a:cs typeface="Arial"/>
              </a:rPr>
              <a:t> </a:t>
            </a:r>
            <a:r>
              <a:rPr sz="1200" dirty="0">
                <a:latin typeface="Arial"/>
                <a:cs typeface="Arial"/>
              </a:rPr>
              <a:t>98]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Role of imaging in </a:t>
            </a:r>
            <a:r>
              <a:rPr sz="1200" spc="-5" dirty="0">
                <a:latin typeface="Arial"/>
                <a:cs typeface="Arial"/>
              </a:rPr>
              <a:t>obstructive </a:t>
            </a:r>
            <a:r>
              <a:rPr sz="1200" dirty="0">
                <a:latin typeface="Arial"/>
                <a:cs typeface="Arial"/>
              </a:rPr>
              <a:t>jaundice. [JUL</a:t>
            </a:r>
            <a:r>
              <a:rPr sz="1200" spc="-60" dirty="0">
                <a:latin typeface="Arial"/>
                <a:cs typeface="Arial"/>
              </a:rPr>
              <a:t> </a:t>
            </a:r>
            <a:r>
              <a:rPr sz="1200" dirty="0">
                <a:latin typeface="Arial"/>
                <a:cs typeface="Arial"/>
              </a:rPr>
              <a:t>99]</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Hepatobiliary intervention in </a:t>
            </a:r>
            <a:r>
              <a:rPr sz="1200" spc="-5" dirty="0">
                <a:latin typeface="Arial"/>
                <a:cs typeface="Arial"/>
              </a:rPr>
              <a:t>Obstructive </a:t>
            </a:r>
            <a:r>
              <a:rPr sz="1200" dirty="0">
                <a:latin typeface="Arial"/>
                <a:cs typeface="Arial"/>
              </a:rPr>
              <a:t>jaundice. [JUN</a:t>
            </a:r>
            <a:r>
              <a:rPr sz="1200" spc="-15" dirty="0">
                <a:latin typeface="Arial"/>
                <a:cs typeface="Arial"/>
              </a:rPr>
              <a:t> </a:t>
            </a:r>
            <a:r>
              <a:rPr sz="1200" dirty="0">
                <a:latin typeface="Arial"/>
                <a:cs typeface="Arial"/>
              </a:rPr>
              <a:t>03]</a:t>
            </a:r>
            <a:endParaRPr sz="1200">
              <a:latin typeface="Arial"/>
              <a:cs typeface="Arial"/>
            </a:endParaRPr>
          </a:p>
          <a:p>
            <a:pPr marL="469900" indent="-228600">
              <a:lnSpc>
                <a:spcPct val="100000"/>
              </a:lnSpc>
              <a:spcBef>
                <a:spcPts val="1160"/>
              </a:spcBef>
              <a:buAutoNum type="arabicPeriod"/>
              <a:tabLst>
                <a:tab pos="469900" algn="l"/>
              </a:tabLst>
            </a:pPr>
            <a:r>
              <a:rPr sz="1200" spc="-5" dirty="0">
                <a:latin typeface="Arial"/>
                <a:cs typeface="Arial"/>
              </a:rPr>
              <a:t>Non-Invasive </a:t>
            </a:r>
            <a:r>
              <a:rPr sz="1200" dirty="0">
                <a:latin typeface="Arial"/>
                <a:cs typeface="Arial"/>
              </a:rPr>
              <a:t>evaluation Of </a:t>
            </a:r>
            <a:r>
              <a:rPr sz="1200" spc="-5" dirty="0">
                <a:latin typeface="Arial"/>
                <a:cs typeface="Arial"/>
              </a:rPr>
              <a:t>Portal Hypertension.</a:t>
            </a:r>
            <a:r>
              <a:rPr sz="1200" dirty="0">
                <a:latin typeface="Arial"/>
                <a:cs typeface="Arial"/>
              </a:rPr>
              <a:t> [02]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Neonatal </a:t>
            </a:r>
            <a:r>
              <a:rPr sz="1200" dirty="0">
                <a:latin typeface="Arial"/>
                <a:cs typeface="Arial"/>
              </a:rPr>
              <a:t>jaundice.</a:t>
            </a:r>
            <a:r>
              <a:rPr sz="1200" spc="-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MRCP in </a:t>
            </a:r>
            <a:r>
              <a:rPr sz="1200" spc="-5" dirty="0">
                <a:latin typeface="Arial"/>
                <a:cs typeface="Arial"/>
              </a:rPr>
              <a:t>obstructive </a:t>
            </a:r>
            <a:r>
              <a:rPr sz="1200" dirty="0">
                <a:latin typeface="Arial"/>
                <a:cs typeface="Arial"/>
              </a:rPr>
              <a:t>jaundice. [Dec</a:t>
            </a:r>
            <a:r>
              <a:rPr sz="1200" spc="-3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Cystic </a:t>
            </a:r>
            <a:r>
              <a:rPr sz="1200" dirty="0">
                <a:latin typeface="Arial"/>
                <a:cs typeface="Arial"/>
              </a:rPr>
              <a:t>lesions of </a:t>
            </a:r>
            <a:r>
              <a:rPr sz="1200" spc="-15" dirty="0">
                <a:latin typeface="Arial"/>
                <a:cs typeface="Arial"/>
              </a:rPr>
              <a:t>liver. </a:t>
            </a:r>
            <a:r>
              <a:rPr sz="1200" dirty="0">
                <a:latin typeface="Arial"/>
                <a:cs typeface="Arial"/>
              </a:rPr>
              <a:t>[DEC</a:t>
            </a:r>
            <a:r>
              <a:rPr sz="1200" spc="20" dirty="0">
                <a:latin typeface="Arial"/>
                <a:cs typeface="Arial"/>
              </a:rPr>
              <a:t> </a:t>
            </a:r>
            <a:r>
              <a:rPr sz="1200" dirty="0">
                <a:latin typeface="Arial"/>
                <a:cs typeface="Arial"/>
              </a:rPr>
              <a:t>04]</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Benign lesions of the </a:t>
            </a:r>
            <a:r>
              <a:rPr sz="1200" spc="-15" dirty="0">
                <a:latin typeface="Arial"/>
                <a:cs typeface="Arial"/>
              </a:rPr>
              <a:t>liver. </a:t>
            </a:r>
            <a:r>
              <a:rPr sz="1200" dirty="0">
                <a:latin typeface="Arial"/>
                <a:cs typeface="Arial"/>
              </a:rPr>
              <a:t>[DEC 05, JUN 06]</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Therapeutic interventions in liver tumors. [JUN</a:t>
            </a:r>
            <a:r>
              <a:rPr sz="1200" spc="-25" dirty="0">
                <a:latin typeface="Arial"/>
                <a:cs typeface="Arial"/>
              </a:rPr>
              <a:t> </a:t>
            </a:r>
            <a:r>
              <a:rPr sz="1200" dirty="0">
                <a:latin typeface="Arial"/>
                <a:cs typeface="Arial"/>
              </a:rPr>
              <a:t>05]</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10" dirty="0">
                <a:latin typeface="Arial"/>
                <a:cs typeface="Arial"/>
              </a:rPr>
              <a:t>Triple </a:t>
            </a:r>
            <a:r>
              <a:rPr sz="1200" dirty="0">
                <a:latin typeface="Arial"/>
                <a:cs typeface="Arial"/>
              </a:rPr>
              <a:t>phase </a:t>
            </a:r>
            <a:r>
              <a:rPr sz="1200" spc="-10" dirty="0">
                <a:latin typeface="Arial"/>
                <a:cs typeface="Arial"/>
              </a:rPr>
              <a:t>Portography. </a:t>
            </a:r>
            <a:r>
              <a:rPr sz="1200" dirty="0">
                <a:latin typeface="Arial"/>
                <a:cs typeface="Arial"/>
              </a:rPr>
              <a:t>[JUN</a:t>
            </a:r>
            <a:r>
              <a:rPr sz="1200" spc="10" dirty="0">
                <a:latin typeface="Arial"/>
                <a:cs typeface="Arial"/>
              </a:rPr>
              <a:t> </a:t>
            </a:r>
            <a:r>
              <a:rPr sz="1200" dirty="0">
                <a:latin typeface="Arial"/>
                <a:cs typeface="Arial"/>
              </a:rPr>
              <a:t>06]</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Doppler in hepatic cirrhosis. [DEC</a:t>
            </a:r>
            <a:r>
              <a:rPr sz="1200" spc="-20" dirty="0">
                <a:latin typeface="Arial"/>
                <a:cs typeface="Arial"/>
              </a:rPr>
              <a:t> </a:t>
            </a:r>
            <a:r>
              <a:rPr sz="1200" dirty="0">
                <a:latin typeface="Arial"/>
                <a:cs typeface="Arial"/>
              </a:rPr>
              <a:t>07]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Colour Doppler and CT features in </a:t>
            </a:r>
            <a:r>
              <a:rPr sz="1200" spc="-5" dirty="0">
                <a:latin typeface="Arial"/>
                <a:cs typeface="Arial"/>
              </a:rPr>
              <a:t>portal hypertension.</a:t>
            </a:r>
            <a:r>
              <a:rPr sz="1200" spc="-4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Interventions in Hepatic tumors. [DEC</a:t>
            </a:r>
            <a:r>
              <a:rPr sz="1200" spc="-1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Interventinal management of Hepatocellular carcinoma.</a:t>
            </a:r>
            <a:r>
              <a:rPr sz="1200" spc="-35" dirty="0">
                <a:latin typeface="Arial"/>
                <a:cs typeface="Arial"/>
              </a:rPr>
              <a:t> </a:t>
            </a:r>
            <a:r>
              <a:rPr sz="1200" dirty="0">
                <a:latin typeface="Arial"/>
                <a:cs typeface="Arial"/>
              </a:rPr>
              <a:t>[09]</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Imaging techniques and findings in a case of Budd Chiari syndrome. [June</a:t>
            </a:r>
            <a:r>
              <a:rPr sz="1200" spc="-110" dirty="0">
                <a:latin typeface="Arial"/>
                <a:cs typeface="Arial"/>
              </a:rPr>
              <a:t> </a:t>
            </a:r>
            <a:r>
              <a:rPr sz="1200" dirty="0">
                <a:latin typeface="Arial"/>
                <a:cs typeface="Arial"/>
              </a:rPr>
              <a:t>15]</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Radiological and nuclear Imaging of Biliary</a:t>
            </a:r>
            <a:r>
              <a:rPr sz="1200" spc="-30" dirty="0">
                <a:latin typeface="Arial"/>
                <a:cs typeface="Arial"/>
              </a:rPr>
              <a:t> </a:t>
            </a:r>
            <a:r>
              <a:rPr sz="1200" dirty="0">
                <a:latin typeface="Arial"/>
                <a:cs typeface="Arial"/>
              </a:rPr>
              <a:t>atresia.</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Focal nodular hyperplasia</a:t>
            </a:r>
            <a:r>
              <a:rPr sz="1200" spc="-10" dirty="0">
                <a:latin typeface="Arial"/>
                <a:cs typeface="Arial"/>
              </a:rPr>
              <a:t> </a:t>
            </a:r>
            <a:r>
              <a:rPr sz="1200" spc="-5" dirty="0">
                <a:latin typeface="Arial"/>
                <a:cs typeface="Arial"/>
              </a:rPr>
              <a:t>(FNH)</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Mucopolysaccharidoses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spcBef>
                <a:spcPts val="5"/>
              </a:spcBef>
              <a:buAutoNum type="arabicPeriod"/>
              <a:tabLst>
                <a:tab pos="469900" algn="l"/>
              </a:tabLst>
            </a:pPr>
            <a:r>
              <a:rPr sz="1200" dirty="0">
                <a:latin typeface="Arial"/>
                <a:cs typeface="Arial"/>
              </a:rPr>
              <a:t>Imaging features of fibrolamellar</a:t>
            </a:r>
            <a:r>
              <a:rPr sz="1200" spc="-20" dirty="0">
                <a:latin typeface="Arial"/>
                <a:cs typeface="Arial"/>
              </a:rPr>
              <a:t> </a:t>
            </a:r>
            <a:r>
              <a:rPr sz="1200" dirty="0">
                <a:latin typeface="Arial"/>
                <a:cs typeface="Arial"/>
              </a:rPr>
              <a:t>HCC.</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Nuclear medicine &amp; biliary</a:t>
            </a:r>
            <a:r>
              <a:rPr sz="1200" spc="-20" dirty="0">
                <a:latin typeface="Arial"/>
                <a:cs typeface="Arial"/>
              </a:rPr>
              <a:t> </a:t>
            </a:r>
            <a:r>
              <a:rPr sz="1200" dirty="0">
                <a:latin typeface="Arial"/>
                <a:cs typeface="Arial"/>
              </a:rPr>
              <a:t>atresia</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spcBef>
                <a:spcPts val="5"/>
              </a:spcBef>
              <a:buAutoNum type="arabicPeriod"/>
              <a:tabLst>
                <a:tab pos="469900" algn="l"/>
              </a:tabLst>
            </a:pPr>
            <a:r>
              <a:rPr sz="1200" dirty="0">
                <a:latin typeface="Arial"/>
                <a:cs typeface="Arial"/>
              </a:rPr>
              <a:t>Segmental anatomy of</a:t>
            </a:r>
            <a:r>
              <a:rPr sz="1200" spc="-15" dirty="0">
                <a:latin typeface="Arial"/>
                <a:cs typeface="Arial"/>
              </a:rPr>
              <a:t> liver.</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Biliary</a:t>
            </a:r>
            <a:r>
              <a:rPr sz="1200" spc="-105" dirty="0">
                <a:latin typeface="Arial"/>
                <a:cs typeface="Arial"/>
              </a:rPr>
              <a:t> </a:t>
            </a:r>
            <a:r>
              <a:rPr sz="1200" dirty="0">
                <a:latin typeface="Arial"/>
                <a:cs typeface="Arial"/>
              </a:rPr>
              <a:t>interventions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Portal</a:t>
            </a:r>
            <a:r>
              <a:rPr sz="1200" spc="-20" dirty="0">
                <a:latin typeface="Arial"/>
                <a:cs typeface="Arial"/>
              </a:rPr>
              <a:t> </a:t>
            </a:r>
            <a:r>
              <a:rPr sz="1200" spc="-5" dirty="0">
                <a:latin typeface="Arial"/>
                <a:cs typeface="Arial"/>
              </a:rPr>
              <a:t>hypertension</a:t>
            </a:r>
            <a:endParaRPr sz="1200">
              <a:latin typeface="Arial"/>
              <a:cs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37</a:t>
            </a:fld>
            <a:endParaRPr dirty="0"/>
          </a:p>
        </p:txBody>
      </p:sp>
      <p:sp>
        <p:nvSpPr>
          <p:cNvPr id="2" name="object 2"/>
          <p:cNvSpPr txBox="1"/>
          <p:nvPr/>
        </p:nvSpPr>
        <p:spPr>
          <a:xfrm>
            <a:off x="939800" y="889000"/>
            <a:ext cx="5066030" cy="19100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6"/>
              <a:tabLst>
                <a:tab pos="241300" algn="l"/>
              </a:tabLst>
            </a:pPr>
            <a:r>
              <a:rPr sz="1200" dirty="0">
                <a:latin typeface="Arial"/>
                <a:cs typeface="Arial"/>
              </a:rPr>
              <a:t>Hepato-cellular</a:t>
            </a:r>
            <a:r>
              <a:rPr sz="1200" spc="-10" dirty="0">
                <a:latin typeface="Arial"/>
                <a:cs typeface="Arial"/>
              </a:rPr>
              <a:t> </a:t>
            </a:r>
            <a:r>
              <a:rPr sz="1200" spc="-5" dirty="0">
                <a:latin typeface="Arial"/>
                <a:cs typeface="Arial"/>
              </a:rPr>
              <a:t>carcinoma</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Interventional procedures in management of</a:t>
            </a:r>
            <a:r>
              <a:rPr sz="1200" spc="-20" dirty="0">
                <a:latin typeface="Arial"/>
                <a:cs typeface="Arial"/>
              </a:rPr>
              <a:t> </a:t>
            </a:r>
            <a:r>
              <a:rPr sz="1200" spc="-5" dirty="0">
                <a:latin typeface="Arial"/>
                <a:cs typeface="Arial"/>
              </a:rPr>
              <a:t>jaundice.</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Role of USG in </a:t>
            </a:r>
            <a:r>
              <a:rPr sz="1200" spc="-5" dirty="0">
                <a:latin typeface="Arial"/>
                <a:cs typeface="Arial"/>
              </a:rPr>
              <a:t>obstructive</a:t>
            </a:r>
            <a:r>
              <a:rPr sz="1200" spc="-15" dirty="0">
                <a:latin typeface="Arial"/>
                <a:cs typeface="Arial"/>
              </a:rPr>
              <a:t> </a:t>
            </a:r>
            <a:r>
              <a:rPr sz="1200" dirty="0">
                <a:latin typeface="Arial"/>
                <a:cs typeface="Arial"/>
              </a:rPr>
              <a:t>jaundice</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Role of </a:t>
            </a:r>
            <a:r>
              <a:rPr sz="1200" spc="-5" dirty="0">
                <a:latin typeface="Arial"/>
                <a:cs typeface="Arial"/>
              </a:rPr>
              <a:t>Triphasic </a:t>
            </a:r>
            <a:r>
              <a:rPr sz="1200" dirty="0">
                <a:latin typeface="Arial"/>
                <a:cs typeface="Arial"/>
              </a:rPr>
              <a:t>Imaging in patient with Solitary liver</a:t>
            </a:r>
            <a:r>
              <a:rPr sz="1200" spc="-70" dirty="0">
                <a:latin typeface="Arial"/>
                <a:cs typeface="Arial"/>
              </a:rPr>
              <a:t> </a:t>
            </a:r>
            <a:r>
              <a:rPr sz="1200" dirty="0">
                <a:latin typeface="Arial"/>
                <a:cs typeface="Arial"/>
              </a:rPr>
              <a:t>lesion.</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spc="-5" dirty="0">
                <a:latin typeface="Arial"/>
                <a:cs typeface="Arial"/>
              </a:rPr>
              <a:t>What </a:t>
            </a:r>
            <a:r>
              <a:rPr sz="1200" dirty="0">
                <a:latin typeface="Arial"/>
                <a:cs typeface="Arial"/>
              </a:rPr>
              <a:t>is TIPS and Role of imaging in</a:t>
            </a:r>
            <a:r>
              <a:rPr sz="1200" spc="-70" dirty="0">
                <a:latin typeface="Arial"/>
                <a:cs typeface="Arial"/>
              </a:rPr>
              <a:t> </a:t>
            </a:r>
            <a:r>
              <a:rPr sz="1200" dirty="0">
                <a:latin typeface="Arial"/>
                <a:cs typeface="Arial"/>
              </a:rPr>
              <a:t>TIPS.</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Discuss the Magnetic Resonance Cholangio pancreatography</a:t>
            </a:r>
            <a:r>
              <a:rPr sz="1200" spc="229" dirty="0">
                <a:latin typeface="Arial"/>
                <a:cs typeface="Arial"/>
              </a:rPr>
              <a:t> </a:t>
            </a:r>
            <a:r>
              <a:rPr sz="1200" dirty="0">
                <a:latin typeface="Arial"/>
                <a:cs typeface="Arial"/>
              </a:rPr>
              <a:t>(MRCP)</a:t>
            </a:r>
            <a:endParaRPr sz="1200">
              <a:latin typeface="Arial"/>
              <a:cs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38</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212975" algn="l"/>
                <a:tab pos="6128385" algn="l"/>
              </a:tabLst>
            </a:pPr>
            <a:r>
              <a:rPr dirty="0"/>
              <a:t> 	</a:t>
            </a:r>
            <a:r>
              <a:rPr spc="-10" dirty="0"/>
              <a:t>PANCREAS	</a:t>
            </a:r>
          </a:p>
        </p:txBody>
      </p:sp>
      <p:sp>
        <p:nvSpPr>
          <p:cNvPr id="3" name="object 3"/>
          <p:cNvSpPr txBox="1"/>
          <p:nvPr/>
        </p:nvSpPr>
        <p:spPr>
          <a:xfrm>
            <a:off x="711200" y="1562100"/>
            <a:ext cx="6142355" cy="77647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Classify pancreatic neoplasms. Describe imaging features in a case of carcinoma  head of pancreas. [Dec</a:t>
            </a:r>
            <a:r>
              <a:rPr sz="1200" spc="-15" dirty="0">
                <a:latin typeface="Arial"/>
                <a:cs typeface="Arial"/>
              </a:rPr>
              <a:t> </a:t>
            </a:r>
            <a:r>
              <a:rPr sz="1200" dirty="0">
                <a:latin typeface="Arial"/>
                <a:cs typeface="Arial"/>
              </a:rPr>
              <a:t>2010]</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Discuss the role of CT in evaluation of pt. with acute pancreatitis, outlining the  technique, CT signs, assessment of disease severity and its relationship to</a:t>
            </a:r>
            <a:r>
              <a:rPr sz="1200" spc="-120" dirty="0">
                <a:latin typeface="Arial"/>
                <a:cs typeface="Arial"/>
              </a:rPr>
              <a:t> </a:t>
            </a:r>
            <a:r>
              <a:rPr sz="1200" dirty="0">
                <a:latin typeface="Arial"/>
                <a:cs typeface="Arial"/>
              </a:rPr>
              <a:t>outcome  of patient. [Jun</a:t>
            </a:r>
            <a:r>
              <a:rPr sz="1200" spc="-15" dirty="0">
                <a:latin typeface="Arial"/>
                <a:cs typeface="Arial"/>
              </a:rPr>
              <a:t> </a:t>
            </a:r>
            <a:r>
              <a:rPr sz="1200" spc="-20" dirty="0">
                <a:latin typeface="Arial"/>
                <a:cs typeface="Arial"/>
              </a:rPr>
              <a:t>2011]</a:t>
            </a:r>
            <a:endParaRPr sz="1200">
              <a:latin typeface="Arial"/>
              <a:cs typeface="Arial"/>
            </a:endParaRPr>
          </a:p>
          <a:p>
            <a:pPr marL="469900" marR="5080" indent="-228600" algn="just">
              <a:lnSpc>
                <a:spcPct val="118100"/>
              </a:lnSpc>
              <a:spcBef>
                <a:spcPts val="1000"/>
              </a:spcBef>
              <a:buAutoNum type="arabicPeriod"/>
              <a:tabLst>
                <a:tab pos="469900" algn="l"/>
              </a:tabLst>
            </a:pPr>
            <a:r>
              <a:rPr sz="1200" spc="-5" dirty="0">
                <a:latin typeface="Arial"/>
                <a:cs typeface="Arial"/>
              </a:rPr>
              <a:t>What </a:t>
            </a:r>
            <a:r>
              <a:rPr sz="1200" dirty="0">
                <a:latin typeface="Arial"/>
                <a:cs typeface="Arial"/>
              </a:rPr>
              <a:t>is Pancreatic divisum?. Briefly discuss its embryologic basis &amp; clinical  significance. </a:t>
            </a:r>
            <a:r>
              <a:rPr sz="1200" spc="-5" dirty="0">
                <a:latin typeface="Arial"/>
                <a:cs typeface="Arial"/>
              </a:rPr>
              <a:t>What </a:t>
            </a:r>
            <a:r>
              <a:rPr sz="1200" dirty="0">
                <a:latin typeface="Arial"/>
                <a:cs typeface="Arial"/>
              </a:rPr>
              <a:t>are </a:t>
            </a:r>
            <a:r>
              <a:rPr sz="1200" spc="-35" dirty="0">
                <a:latin typeface="Arial"/>
                <a:cs typeface="Arial"/>
              </a:rPr>
              <a:t>ERCP, </a:t>
            </a:r>
            <a:r>
              <a:rPr sz="1200" dirty="0">
                <a:latin typeface="Arial"/>
                <a:cs typeface="Arial"/>
              </a:rPr>
              <a:t>MRCP &amp; MDCT findings. [2+3+5</a:t>
            </a:r>
            <a:r>
              <a:rPr sz="1200" spc="-50" dirty="0">
                <a:latin typeface="Arial"/>
                <a:cs typeface="Arial"/>
              </a:rPr>
              <a:t> </a:t>
            </a:r>
            <a:r>
              <a:rPr sz="1200" spc="-15" dirty="0">
                <a:latin typeface="Arial"/>
                <a:cs typeface="Arial"/>
              </a:rPr>
              <a:t>Dec11]</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Enumerate various pancreatic masses of childhood. Discuss their imaging features  &amp; DDS of </a:t>
            </a:r>
            <a:r>
              <a:rPr sz="1200" spc="-5" dirty="0">
                <a:latin typeface="Arial"/>
                <a:cs typeface="Arial"/>
              </a:rPr>
              <a:t>pancreatoblastoma. </a:t>
            </a:r>
            <a:r>
              <a:rPr sz="1200" dirty="0">
                <a:latin typeface="Arial"/>
                <a:cs typeface="Arial"/>
              </a:rPr>
              <a:t>[2+5+3 Dec</a:t>
            </a:r>
            <a:r>
              <a:rPr sz="1200" spc="-10" dirty="0">
                <a:latin typeface="Arial"/>
                <a:cs typeface="Arial"/>
              </a:rPr>
              <a:t> </a:t>
            </a:r>
            <a:r>
              <a:rPr sz="1200" spc="-30" dirty="0">
                <a:latin typeface="Arial"/>
                <a:cs typeface="Arial"/>
              </a:rPr>
              <a:t>11]</a:t>
            </a:r>
            <a:endParaRPr sz="1200">
              <a:latin typeface="Arial"/>
              <a:cs typeface="Arial"/>
            </a:endParaRPr>
          </a:p>
          <a:p>
            <a:pPr marL="469900" marR="5080" indent="-228600" algn="just">
              <a:lnSpc>
                <a:spcPct val="115700"/>
              </a:lnSpc>
              <a:spcBef>
                <a:spcPts val="1030"/>
              </a:spcBef>
              <a:buAutoNum type="arabicPeriod"/>
              <a:tabLst>
                <a:tab pos="469900" algn="l"/>
              </a:tabLst>
            </a:pPr>
            <a:r>
              <a:rPr sz="1200" spc="10" dirty="0">
                <a:latin typeface="Arial"/>
                <a:cs typeface="Arial"/>
              </a:rPr>
              <a:t>Briefly describe embryological development </a:t>
            </a:r>
            <a:r>
              <a:rPr sz="1200" spc="5" dirty="0">
                <a:latin typeface="Arial"/>
                <a:cs typeface="Arial"/>
              </a:rPr>
              <a:t>of</a:t>
            </a:r>
            <a:r>
              <a:rPr sz="1200" spc="340" dirty="0">
                <a:latin typeface="Arial"/>
                <a:cs typeface="Arial"/>
              </a:rPr>
              <a:t> </a:t>
            </a:r>
            <a:r>
              <a:rPr sz="1200" spc="10" dirty="0">
                <a:latin typeface="Arial"/>
                <a:cs typeface="Arial"/>
              </a:rPr>
              <a:t>pancreas. Describe various  </a:t>
            </a:r>
            <a:r>
              <a:rPr sz="1200" dirty="0">
                <a:latin typeface="Arial"/>
                <a:cs typeface="Arial"/>
              </a:rPr>
              <a:t>anomalies &amp; variations in its development with the help of suitable diagrams.  Discuss imaging features (on barium meal and CT scan) of annular pancreas.  [4+3+3 Jun</a:t>
            </a:r>
            <a:r>
              <a:rPr sz="1200" spc="-5" dirty="0">
                <a:latin typeface="Arial"/>
                <a:cs typeface="Arial"/>
              </a:rPr>
              <a:t> </a:t>
            </a:r>
            <a:r>
              <a:rPr sz="1200" dirty="0">
                <a:latin typeface="Arial"/>
                <a:cs typeface="Arial"/>
              </a:rPr>
              <a:t>12]</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Enumerate various indications of upper </a:t>
            </a:r>
            <a:r>
              <a:rPr sz="1200" spc="-5" dirty="0">
                <a:latin typeface="Arial"/>
                <a:cs typeface="Arial"/>
              </a:rPr>
              <a:t>gastrointestinal </a:t>
            </a:r>
            <a:r>
              <a:rPr sz="1200" dirty="0">
                <a:latin typeface="Arial"/>
                <a:cs typeface="Arial"/>
              </a:rPr>
              <a:t>endoscopic </a:t>
            </a:r>
            <a:r>
              <a:rPr sz="1200" spc="-10" dirty="0">
                <a:latin typeface="Arial"/>
                <a:cs typeface="Arial"/>
              </a:rPr>
              <a:t>sonography.  </a:t>
            </a:r>
            <a:r>
              <a:rPr sz="1200" dirty="0">
                <a:latin typeface="Arial"/>
                <a:cs typeface="Arial"/>
              </a:rPr>
              <a:t>Briefly discuss </a:t>
            </a:r>
            <a:r>
              <a:rPr sz="1200" spc="-10" dirty="0">
                <a:latin typeface="Arial"/>
                <a:cs typeface="Arial"/>
              </a:rPr>
              <a:t>it’s </a:t>
            </a:r>
            <a:r>
              <a:rPr sz="1200" dirty="0">
                <a:latin typeface="Arial"/>
                <a:cs typeface="Arial"/>
              </a:rPr>
              <a:t>role in evaluation of pancreatic pathologies outlining the  advantages and disadvantages. [2+8 Dec</a:t>
            </a:r>
            <a:r>
              <a:rPr sz="1200" spc="-15" dirty="0">
                <a:latin typeface="Arial"/>
                <a:cs typeface="Arial"/>
              </a:rPr>
              <a:t> </a:t>
            </a:r>
            <a:r>
              <a:rPr sz="1200" dirty="0">
                <a:latin typeface="Arial"/>
                <a:cs typeface="Arial"/>
              </a:rPr>
              <a:t>12]</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Discuss the technique and role of CT in the evaluation of acute pancreatitis [2+8  Jun</a:t>
            </a:r>
            <a:r>
              <a:rPr sz="1200" spc="-5" dirty="0">
                <a:latin typeface="Arial"/>
                <a:cs typeface="Arial"/>
              </a:rPr>
              <a:t> </a:t>
            </a:r>
            <a:r>
              <a:rPr sz="1200" dirty="0">
                <a:latin typeface="Arial"/>
                <a:cs typeface="Arial"/>
              </a:rPr>
              <a:t>13]</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A 40 year old female with pain abdomen is found to have a cyst in the body of  pancreas on </a:t>
            </a:r>
            <a:r>
              <a:rPr sz="1200" spc="-5" dirty="0">
                <a:latin typeface="Arial"/>
                <a:cs typeface="Arial"/>
              </a:rPr>
              <a:t>USG. </a:t>
            </a:r>
            <a:r>
              <a:rPr sz="1200" dirty="0">
                <a:latin typeface="Arial"/>
                <a:cs typeface="Arial"/>
              </a:rPr>
              <a:t>Enumerate various possible causes. Discuss the imaging  algorithm you would follow for arriving at diagnosis in this case. [2+8 June</a:t>
            </a:r>
            <a:r>
              <a:rPr sz="1200" spc="-80" dirty="0">
                <a:latin typeface="Arial"/>
                <a:cs typeface="Arial"/>
              </a:rPr>
              <a:t> </a:t>
            </a:r>
            <a:r>
              <a:rPr sz="1200" dirty="0">
                <a:latin typeface="Arial"/>
                <a:cs typeface="Arial"/>
              </a:rPr>
              <a:t>14]</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a)Anomalus pancreatico-biliary </a:t>
            </a:r>
            <a:r>
              <a:rPr sz="1200" spc="-5" dirty="0">
                <a:latin typeface="Arial"/>
                <a:cs typeface="Arial"/>
              </a:rPr>
              <a:t>ductal junction </a:t>
            </a:r>
            <a:r>
              <a:rPr sz="1200" dirty="0">
                <a:latin typeface="Arial"/>
                <a:cs typeface="Arial"/>
              </a:rPr>
              <a:t>and its complications [5 Dec 14] b)  </a:t>
            </a:r>
            <a:r>
              <a:rPr sz="1200" spc="-5" dirty="0">
                <a:latin typeface="Arial"/>
                <a:cs typeface="Arial"/>
              </a:rPr>
              <a:t>lntra-ductal </a:t>
            </a:r>
            <a:r>
              <a:rPr sz="1200" dirty="0">
                <a:latin typeface="Arial"/>
                <a:cs typeface="Arial"/>
              </a:rPr>
              <a:t>papillary tumors of pancreas. [5 Dec</a:t>
            </a:r>
            <a:r>
              <a:rPr sz="1200" spc="-25" dirty="0">
                <a:latin typeface="Arial"/>
                <a:cs typeface="Arial"/>
              </a:rPr>
              <a:t> </a:t>
            </a:r>
            <a:r>
              <a:rPr sz="1200" dirty="0">
                <a:latin typeface="Arial"/>
                <a:cs typeface="Arial"/>
              </a:rPr>
              <a:t>14]</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Enumerate various complications of acute and chronic pancreatitis. Describe briefly  the imaging features and role of interventional radiology in these conditions. [2+4+4  Dec</a:t>
            </a:r>
            <a:r>
              <a:rPr sz="1200" spc="-5" dirty="0">
                <a:latin typeface="Arial"/>
                <a:cs typeface="Arial"/>
              </a:rPr>
              <a:t> </a:t>
            </a:r>
            <a:r>
              <a:rPr sz="1200" dirty="0">
                <a:latin typeface="Arial"/>
                <a:cs typeface="Arial"/>
              </a:rPr>
              <a:t>14]</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Enumerate various neuroendocrine tumors of pancreas. b) </a:t>
            </a:r>
            <a:r>
              <a:rPr sz="1200" spc="-5" dirty="0">
                <a:latin typeface="Arial"/>
                <a:cs typeface="Arial"/>
              </a:rPr>
              <a:t>Characteristic </a:t>
            </a:r>
            <a:r>
              <a:rPr sz="1200" dirty="0">
                <a:latin typeface="Arial"/>
                <a:cs typeface="Arial"/>
              </a:rPr>
              <a:t>features  of these on various imaging modalities including the role of radio-nucleide imaging.  [5+5 June</a:t>
            </a:r>
            <a:r>
              <a:rPr sz="1200" spc="-5" dirty="0">
                <a:latin typeface="Arial"/>
                <a:cs typeface="Arial"/>
              </a:rPr>
              <a:t> </a:t>
            </a:r>
            <a:r>
              <a:rPr sz="1200" dirty="0">
                <a:latin typeface="Arial"/>
                <a:cs typeface="Arial"/>
              </a:rPr>
              <a:t>15]</a:t>
            </a:r>
            <a:endParaRPr sz="1200">
              <a:latin typeface="Arial"/>
              <a:cs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39</a:t>
            </a:fld>
            <a:endParaRPr dirty="0"/>
          </a:p>
        </p:txBody>
      </p:sp>
      <p:sp>
        <p:nvSpPr>
          <p:cNvPr id="2" name="object 2"/>
          <p:cNvSpPr txBox="1"/>
          <p:nvPr/>
        </p:nvSpPr>
        <p:spPr>
          <a:xfrm>
            <a:off x="939800" y="855980"/>
            <a:ext cx="5913755" cy="27432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12"/>
              <a:tabLst>
                <a:tab pos="241300" algn="l"/>
              </a:tabLst>
            </a:pPr>
            <a:r>
              <a:rPr sz="1200" dirty="0">
                <a:latin typeface="Arial"/>
                <a:cs typeface="Arial"/>
              </a:rPr>
              <a:t>Imaging and interventions in vascular complications of pancreatitis. b)</a:t>
            </a:r>
            <a:r>
              <a:rPr sz="1200" spc="229" dirty="0">
                <a:latin typeface="Arial"/>
                <a:cs typeface="Arial"/>
              </a:rPr>
              <a:t> </a:t>
            </a:r>
            <a:r>
              <a:rPr sz="1200" dirty="0">
                <a:latin typeface="Arial"/>
                <a:cs typeface="Arial"/>
              </a:rPr>
              <a:t>Imaging  features of </a:t>
            </a:r>
            <a:r>
              <a:rPr sz="1200" spc="-5" dirty="0">
                <a:latin typeface="Arial"/>
                <a:cs typeface="Arial"/>
              </a:rPr>
              <a:t>multicystic dysplastic </a:t>
            </a:r>
            <a:r>
              <a:rPr sz="1200" spc="-15" dirty="0">
                <a:latin typeface="Arial"/>
                <a:cs typeface="Arial"/>
              </a:rPr>
              <a:t>kidney. </a:t>
            </a:r>
            <a:r>
              <a:rPr sz="1200" dirty="0">
                <a:latin typeface="Arial"/>
                <a:cs typeface="Arial"/>
              </a:rPr>
              <a:t>[5+5 June</a:t>
            </a:r>
            <a:r>
              <a:rPr sz="1200" spc="15" dirty="0">
                <a:latin typeface="Arial"/>
                <a:cs typeface="Arial"/>
              </a:rPr>
              <a:t> </a:t>
            </a:r>
            <a:r>
              <a:rPr sz="1200" spc="-5" dirty="0">
                <a:latin typeface="Arial"/>
                <a:cs typeface="Arial"/>
              </a:rPr>
              <a:t>1]</a:t>
            </a:r>
            <a:endParaRPr sz="1200">
              <a:latin typeface="Arial"/>
              <a:cs typeface="Arial"/>
            </a:endParaRPr>
          </a:p>
          <a:p>
            <a:pPr marL="241300" marR="5080" indent="-228600" algn="just">
              <a:lnSpc>
                <a:spcPct val="115700"/>
              </a:lnSpc>
              <a:spcBef>
                <a:spcPts val="1030"/>
              </a:spcBef>
              <a:buAutoNum type="arabicPeriod" startAt="12"/>
              <a:tabLst>
                <a:tab pos="241300" algn="l"/>
              </a:tabLst>
            </a:pPr>
            <a:r>
              <a:rPr sz="1200" dirty="0">
                <a:latin typeface="Arial"/>
                <a:cs typeface="Arial"/>
              </a:rPr>
              <a:t>Draw neat labelled diagram of normal pancreaticobiliary duct </a:t>
            </a:r>
            <a:r>
              <a:rPr sz="1200" spc="-15" dirty="0">
                <a:latin typeface="Arial"/>
                <a:cs typeface="Arial"/>
              </a:rPr>
              <a:t>anatomy. </a:t>
            </a:r>
            <a:r>
              <a:rPr sz="1200" spc="-5" dirty="0">
                <a:latin typeface="Arial"/>
                <a:cs typeface="Arial"/>
              </a:rPr>
              <a:t>What </a:t>
            </a:r>
            <a:r>
              <a:rPr sz="1200" dirty="0">
                <a:latin typeface="Arial"/>
                <a:cs typeface="Arial"/>
              </a:rPr>
              <a:t>are  the various abnormalities of pancreaticobiliary duct </a:t>
            </a:r>
            <a:r>
              <a:rPr sz="1200" spc="-5" dirty="0">
                <a:latin typeface="Arial"/>
                <a:cs typeface="Arial"/>
              </a:rPr>
              <a:t>system? Write </a:t>
            </a:r>
            <a:r>
              <a:rPr sz="1200" dirty="0">
                <a:latin typeface="Arial"/>
                <a:cs typeface="Arial"/>
              </a:rPr>
              <a:t>in detail imaging  features of pancreatic divisum with emphasis on secretin enhanced </a:t>
            </a:r>
            <a:r>
              <a:rPr sz="1200" spc="-5" dirty="0">
                <a:latin typeface="Arial"/>
                <a:cs typeface="Arial"/>
              </a:rPr>
              <a:t>DWI </a:t>
            </a:r>
            <a:r>
              <a:rPr sz="1200" dirty="0">
                <a:latin typeface="Arial"/>
                <a:cs typeface="Arial"/>
              </a:rPr>
              <a:t>imaging.  (2+3+5)</a:t>
            </a:r>
            <a:endParaRPr sz="1200">
              <a:latin typeface="Arial"/>
              <a:cs typeface="Arial"/>
            </a:endParaRPr>
          </a:p>
          <a:p>
            <a:pPr marL="241300" marR="5080" indent="-228600" algn="just">
              <a:lnSpc>
                <a:spcPct val="118100"/>
              </a:lnSpc>
              <a:spcBef>
                <a:spcPts val="900"/>
              </a:spcBef>
              <a:buAutoNum type="arabicPeriod" startAt="12"/>
              <a:tabLst>
                <a:tab pos="241300" algn="l"/>
              </a:tabLst>
            </a:pPr>
            <a:r>
              <a:rPr sz="1200" dirty="0">
                <a:latin typeface="Arial"/>
                <a:cs typeface="Arial"/>
              </a:rPr>
              <a:t>Enumerate </a:t>
            </a:r>
            <a:r>
              <a:rPr sz="1200" spc="-5" dirty="0">
                <a:latin typeface="Arial"/>
                <a:cs typeface="Arial"/>
              </a:rPr>
              <a:t>cystic </a:t>
            </a:r>
            <a:r>
              <a:rPr sz="1200" dirty="0">
                <a:latin typeface="Arial"/>
                <a:cs typeface="Arial"/>
              </a:rPr>
              <a:t>neoplasms of pancreas. </a:t>
            </a:r>
            <a:r>
              <a:rPr sz="1200" spc="-5" dirty="0">
                <a:latin typeface="Arial"/>
                <a:cs typeface="Arial"/>
              </a:rPr>
              <a:t>Write </a:t>
            </a:r>
            <a:r>
              <a:rPr sz="1200" dirty="0">
                <a:latin typeface="Arial"/>
                <a:cs typeface="Arial"/>
              </a:rPr>
              <a:t>in detail imaging features of  </a:t>
            </a:r>
            <a:r>
              <a:rPr sz="1200" spc="-5" dirty="0">
                <a:latin typeface="Arial"/>
                <a:cs typeface="Arial"/>
              </a:rPr>
              <a:t>intraductal </a:t>
            </a:r>
            <a:r>
              <a:rPr sz="1200" dirty="0">
                <a:latin typeface="Arial"/>
                <a:cs typeface="Arial"/>
              </a:rPr>
              <a:t>papillary mucinous neoplasms . Draw algorithm approach for incidental  pancreatic </a:t>
            </a:r>
            <a:r>
              <a:rPr sz="1200" spc="-5" dirty="0">
                <a:latin typeface="Arial"/>
                <a:cs typeface="Arial"/>
              </a:rPr>
              <a:t>cysts </a:t>
            </a:r>
            <a:r>
              <a:rPr sz="1200" dirty="0">
                <a:latin typeface="Arial"/>
                <a:cs typeface="Arial"/>
              </a:rPr>
              <a:t>,management.</a:t>
            </a:r>
            <a:r>
              <a:rPr sz="1200" spc="-5" dirty="0">
                <a:latin typeface="Arial"/>
                <a:cs typeface="Arial"/>
              </a:rPr>
              <a:t> </a:t>
            </a:r>
            <a:r>
              <a:rPr sz="1200" dirty="0">
                <a:latin typeface="Arial"/>
                <a:cs typeface="Arial"/>
              </a:rPr>
              <a:t>(2+5+3)</a:t>
            </a:r>
            <a:endParaRPr sz="1200">
              <a:latin typeface="Arial"/>
              <a:cs typeface="Arial"/>
            </a:endParaRPr>
          </a:p>
          <a:p>
            <a:pPr marL="241300" marR="5080" indent="-228600" algn="just">
              <a:lnSpc>
                <a:spcPct val="111100"/>
              </a:lnSpc>
              <a:spcBef>
                <a:spcPts val="1100"/>
              </a:spcBef>
              <a:buAutoNum type="arabicPeriod" startAt="12"/>
              <a:tabLst>
                <a:tab pos="241300" algn="l"/>
              </a:tabLst>
            </a:pPr>
            <a:r>
              <a:rPr sz="1200" dirty="0">
                <a:latin typeface="Arial"/>
                <a:cs typeface="Arial"/>
              </a:rPr>
              <a:t>Radiological features of acute and chronic pancreatitis. Describe various imaging  </a:t>
            </a:r>
            <a:r>
              <a:rPr sz="1200" spc="-5" dirty="0">
                <a:latin typeface="Arial"/>
                <a:cs typeface="Arial"/>
              </a:rPr>
              <a:t>techniques.Which </a:t>
            </a:r>
            <a:r>
              <a:rPr sz="1200" dirty="0">
                <a:latin typeface="Arial"/>
                <a:cs typeface="Arial"/>
              </a:rPr>
              <a:t>modality do you think most</a:t>
            </a:r>
            <a:r>
              <a:rPr sz="1200" spc="-5" dirty="0">
                <a:latin typeface="Arial"/>
                <a:cs typeface="Arial"/>
              </a:rPr>
              <a:t> </a:t>
            </a:r>
            <a:r>
              <a:rPr sz="1200" dirty="0">
                <a:latin typeface="Arial"/>
                <a:cs typeface="Arial"/>
              </a:rPr>
              <a:t>suitable.</a:t>
            </a:r>
            <a:endParaRPr sz="12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238375" algn="l"/>
                <a:tab pos="6128385" algn="l"/>
              </a:tabLst>
            </a:pPr>
            <a:r>
              <a:rPr dirty="0"/>
              <a:t> 	</a:t>
            </a:r>
            <a:r>
              <a:rPr spc="-30" dirty="0"/>
              <a:t>ANATOMY	</a:t>
            </a:r>
          </a:p>
        </p:txBody>
      </p:sp>
      <p:sp>
        <p:nvSpPr>
          <p:cNvPr id="3" name="object 3"/>
          <p:cNvSpPr txBox="1"/>
          <p:nvPr/>
        </p:nvSpPr>
        <p:spPr>
          <a:xfrm>
            <a:off x="711200" y="1562100"/>
            <a:ext cx="6142355" cy="7586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gn="just">
              <a:lnSpc>
                <a:spcPct val="111100"/>
              </a:lnSpc>
              <a:spcBef>
                <a:spcPts val="1100"/>
              </a:spcBef>
              <a:buAutoNum type="arabicPeriod"/>
              <a:tabLst>
                <a:tab pos="469900" algn="l"/>
              </a:tabLst>
            </a:pPr>
            <a:r>
              <a:rPr sz="1200" spc="5" dirty="0">
                <a:latin typeface="Arial"/>
                <a:cs typeface="Arial"/>
              </a:rPr>
              <a:t>Anatomy of the Circle of Willis with Diagram.</a:t>
            </a:r>
            <a:r>
              <a:rPr sz="1200" spc="340" dirty="0">
                <a:latin typeface="Arial"/>
                <a:cs typeface="Arial"/>
              </a:rPr>
              <a:t> </a:t>
            </a:r>
            <a:r>
              <a:rPr sz="1200" spc="5" dirty="0">
                <a:latin typeface="Arial"/>
                <a:cs typeface="Arial"/>
              </a:rPr>
              <a:t>Enumerate the causes of  </a:t>
            </a:r>
            <a:r>
              <a:rPr sz="1200" dirty="0">
                <a:latin typeface="Arial"/>
                <a:cs typeface="Arial"/>
              </a:rPr>
              <a:t>Subarachnoid Hemorrhage.</a:t>
            </a:r>
            <a:r>
              <a:rPr sz="1200" spc="-10" dirty="0">
                <a:latin typeface="Arial"/>
                <a:cs typeface="Arial"/>
              </a:rPr>
              <a:t> </a:t>
            </a:r>
            <a:r>
              <a:rPr sz="1200" dirty="0">
                <a:latin typeface="Arial"/>
                <a:cs typeface="Arial"/>
              </a:rPr>
              <a:t>[2010]</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Describe the Embryology and development of pancreas. Describe the</a:t>
            </a:r>
            <a:r>
              <a:rPr sz="1200" spc="275" dirty="0">
                <a:latin typeface="Arial"/>
                <a:cs typeface="Arial"/>
              </a:rPr>
              <a:t> </a:t>
            </a:r>
            <a:r>
              <a:rPr sz="1200" dirty="0">
                <a:latin typeface="Arial"/>
                <a:cs typeface="Arial"/>
              </a:rPr>
              <a:t>imaging  features of any one </a:t>
            </a:r>
            <a:r>
              <a:rPr sz="1200" spc="-5" dirty="0">
                <a:latin typeface="Arial"/>
                <a:cs typeface="Arial"/>
              </a:rPr>
              <a:t>important </a:t>
            </a:r>
            <a:r>
              <a:rPr sz="1200" dirty="0">
                <a:latin typeface="Arial"/>
                <a:cs typeface="Arial"/>
              </a:rPr>
              <a:t>congenital anomaly of pancreas.</a:t>
            </a:r>
            <a:r>
              <a:rPr sz="1200" spc="-35" dirty="0">
                <a:latin typeface="Arial"/>
                <a:cs typeface="Arial"/>
              </a:rPr>
              <a:t> </a:t>
            </a:r>
            <a:r>
              <a:rPr sz="1200" dirty="0">
                <a:latin typeface="Arial"/>
                <a:cs typeface="Arial"/>
              </a:rPr>
              <a:t>[2010]</a:t>
            </a:r>
            <a:endParaRPr sz="1200">
              <a:latin typeface="Arial"/>
              <a:cs typeface="Arial"/>
            </a:endParaRPr>
          </a:p>
          <a:p>
            <a:pPr marL="469900" marR="5080" indent="-228600" algn="just">
              <a:lnSpc>
                <a:spcPct val="118100"/>
              </a:lnSpc>
              <a:spcBef>
                <a:spcPts val="894"/>
              </a:spcBef>
              <a:buAutoNum type="arabicPeriod"/>
              <a:tabLst>
                <a:tab pos="469900" algn="l"/>
              </a:tabLst>
            </a:pPr>
            <a:r>
              <a:rPr sz="1200" dirty="0">
                <a:latin typeface="Arial"/>
                <a:cs typeface="Arial"/>
              </a:rPr>
              <a:t>Draw a labelled diagram of Broncho-pulmonary segments on chest </a:t>
            </a:r>
            <a:r>
              <a:rPr sz="1200" spc="-45" dirty="0">
                <a:latin typeface="Arial"/>
                <a:cs typeface="Arial"/>
              </a:rPr>
              <a:t>PA </a:t>
            </a:r>
            <a:r>
              <a:rPr sz="1200" dirty="0">
                <a:latin typeface="Arial"/>
                <a:cs typeface="Arial"/>
              </a:rPr>
              <a:t>and Lateral  Radiograph of left </a:t>
            </a:r>
            <a:r>
              <a:rPr sz="1200" spc="-5" dirty="0">
                <a:latin typeface="Arial"/>
                <a:cs typeface="Arial"/>
              </a:rPr>
              <a:t>lung. </a:t>
            </a:r>
            <a:r>
              <a:rPr sz="1200" dirty="0">
                <a:latin typeface="Arial"/>
                <a:cs typeface="Arial"/>
              </a:rPr>
              <a:t>[Dec</a:t>
            </a:r>
            <a:r>
              <a:rPr sz="1200" spc="-15" dirty="0">
                <a:latin typeface="Arial"/>
                <a:cs typeface="Arial"/>
              </a:rPr>
              <a:t> </a:t>
            </a:r>
            <a:r>
              <a:rPr sz="1200" dirty="0">
                <a:latin typeface="Arial"/>
                <a:cs typeface="Arial"/>
              </a:rPr>
              <a:t>10]</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Describe anatomical variations in Circle of </a:t>
            </a:r>
            <a:r>
              <a:rPr sz="1200" spc="-5" dirty="0">
                <a:latin typeface="Arial"/>
                <a:cs typeface="Arial"/>
              </a:rPr>
              <a:t>Wills </a:t>
            </a:r>
            <a:r>
              <a:rPr sz="1200" dirty="0">
                <a:latin typeface="Arial"/>
                <a:cs typeface="Arial"/>
              </a:rPr>
              <a:t>with the help of a diagram.  Enumerate the sites of intracranial aneurysm. [Dec</a:t>
            </a:r>
            <a:r>
              <a:rPr sz="1200" spc="-25" dirty="0">
                <a:latin typeface="Arial"/>
                <a:cs typeface="Arial"/>
              </a:rPr>
              <a:t> </a:t>
            </a:r>
            <a:r>
              <a:rPr sz="1200" dirty="0">
                <a:latin typeface="Arial"/>
                <a:cs typeface="Arial"/>
              </a:rPr>
              <a:t>2010]</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Describe the basis of Hepatic segmental </a:t>
            </a:r>
            <a:r>
              <a:rPr sz="1200" spc="-15" dirty="0">
                <a:latin typeface="Arial"/>
                <a:cs typeface="Arial"/>
              </a:rPr>
              <a:t>anatomy. </a:t>
            </a:r>
            <a:r>
              <a:rPr sz="1200" dirty="0">
                <a:latin typeface="Arial"/>
                <a:cs typeface="Arial"/>
              </a:rPr>
              <a:t>Draw a diagram to depict</a:t>
            </a:r>
            <a:r>
              <a:rPr sz="1200" spc="-55" dirty="0">
                <a:latin typeface="Arial"/>
                <a:cs typeface="Arial"/>
              </a:rPr>
              <a:t> </a:t>
            </a:r>
            <a:r>
              <a:rPr sz="1200" dirty="0">
                <a:latin typeface="Arial"/>
                <a:cs typeface="Arial"/>
              </a:rPr>
              <a:t>various  hepatic segments. [Dec</a:t>
            </a:r>
            <a:r>
              <a:rPr sz="1200" spc="-10" dirty="0">
                <a:latin typeface="Arial"/>
                <a:cs typeface="Arial"/>
              </a:rPr>
              <a:t> </a:t>
            </a:r>
            <a:r>
              <a:rPr sz="1200" dirty="0">
                <a:latin typeface="Arial"/>
                <a:cs typeface="Arial"/>
              </a:rPr>
              <a:t>2010]</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Describe the embryogenesis of human urinary </a:t>
            </a:r>
            <a:r>
              <a:rPr sz="1200" spc="-5" dirty="0">
                <a:latin typeface="Arial"/>
                <a:cs typeface="Arial"/>
              </a:rPr>
              <a:t>system </a:t>
            </a:r>
            <a:r>
              <a:rPr sz="1200" dirty="0">
                <a:latin typeface="Arial"/>
                <a:cs typeface="Arial"/>
              </a:rPr>
              <a:t>using labelled diagram.  Briefly discuss the basis of any 3 congenital </a:t>
            </a:r>
            <a:r>
              <a:rPr sz="1200" spc="-5" dirty="0">
                <a:latin typeface="Arial"/>
                <a:cs typeface="Arial"/>
              </a:rPr>
              <a:t>defects </a:t>
            </a:r>
            <a:r>
              <a:rPr sz="1200" dirty="0">
                <a:latin typeface="Arial"/>
                <a:cs typeface="Arial"/>
              </a:rPr>
              <a:t>of </a:t>
            </a:r>
            <a:r>
              <a:rPr sz="1200" spc="-15" dirty="0">
                <a:latin typeface="Arial"/>
                <a:cs typeface="Arial"/>
              </a:rPr>
              <a:t>kidney. </a:t>
            </a:r>
            <a:r>
              <a:rPr sz="1200" dirty="0">
                <a:latin typeface="Arial"/>
                <a:cs typeface="Arial"/>
              </a:rPr>
              <a:t>[June</a:t>
            </a:r>
            <a:r>
              <a:rPr sz="1200" spc="-20" dirty="0">
                <a:latin typeface="Arial"/>
                <a:cs typeface="Arial"/>
              </a:rPr>
              <a:t> </a:t>
            </a:r>
            <a:r>
              <a:rPr sz="1200" spc="-30" dirty="0">
                <a:latin typeface="Arial"/>
                <a:cs typeface="Arial"/>
              </a:rPr>
              <a:t>11]</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Describe with help of labelled diagram-vascular anatomy of </a:t>
            </a:r>
            <a:r>
              <a:rPr sz="1200" spc="-5" dirty="0">
                <a:latin typeface="Arial"/>
                <a:cs typeface="Arial"/>
              </a:rPr>
              <a:t>testes. </a:t>
            </a:r>
            <a:r>
              <a:rPr sz="1200" dirty="0">
                <a:latin typeface="Arial"/>
                <a:cs typeface="Arial"/>
              </a:rPr>
              <a:t>Explain briefly  its clinical relevance in imaging of </a:t>
            </a:r>
            <a:r>
              <a:rPr sz="1200" spc="-5" dirty="0">
                <a:latin typeface="Arial"/>
                <a:cs typeface="Arial"/>
              </a:rPr>
              <a:t>testicular </a:t>
            </a:r>
            <a:r>
              <a:rPr sz="1200" dirty="0">
                <a:latin typeface="Arial"/>
                <a:cs typeface="Arial"/>
              </a:rPr>
              <a:t>malignancies.</a:t>
            </a:r>
            <a:r>
              <a:rPr sz="1200" spc="-20" dirty="0">
                <a:latin typeface="Arial"/>
                <a:cs typeface="Arial"/>
              </a:rPr>
              <a:t> </a:t>
            </a:r>
            <a:r>
              <a:rPr sz="1200" spc="-15" dirty="0">
                <a:latin typeface="Arial"/>
                <a:cs typeface="Arial"/>
              </a:rPr>
              <a:t>[June11]</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Draw a neat line diagram of perinephric space including its relationship with other  spaces. </a:t>
            </a:r>
            <a:r>
              <a:rPr sz="1200" spc="-5" dirty="0">
                <a:latin typeface="Arial"/>
                <a:cs typeface="Arial"/>
              </a:rPr>
              <a:t>Write </a:t>
            </a:r>
            <a:r>
              <a:rPr sz="1200" dirty="0">
                <a:latin typeface="Arial"/>
                <a:cs typeface="Arial"/>
              </a:rPr>
              <a:t>CT features of perinephric abscess and urinoma. [4+3+3 June</a:t>
            </a:r>
            <a:r>
              <a:rPr sz="1200" spc="-105" dirty="0">
                <a:latin typeface="Arial"/>
                <a:cs typeface="Arial"/>
              </a:rPr>
              <a:t> </a:t>
            </a:r>
            <a:r>
              <a:rPr sz="1200" dirty="0">
                <a:latin typeface="Arial"/>
                <a:cs typeface="Arial"/>
              </a:rPr>
              <a:t>13]</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Briefly discuss with diagram the anatomy of Circle of </a:t>
            </a:r>
            <a:r>
              <a:rPr sz="1200" spc="-5" dirty="0">
                <a:latin typeface="Arial"/>
                <a:cs typeface="Arial"/>
              </a:rPr>
              <a:t>Willis. What </a:t>
            </a:r>
            <a:r>
              <a:rPr sz="1200" dirty="0">
                <a:latin typeface="Arial"/>
                <a:cs typeface="Arial"/>
              </a:rPr>
              <a:t>are the cause of  Sub Arachnoid haemorrhage?. Discuss the role of imaging in a case of SAH.  [3+3+4 June</a:t>
            </a:r>
            <a:r>
              <a:rPr sz="1200" spc="-5" dirty="0">
                <a:latin typeface="Arial"/>
                <a:cs typeface="Arial"/>
              </a:rPr>
              <a:t> </a:t>
            </a:r>
            <a:r>
              <a:rPr sz="1200" dirty="0">
                <a:latin typeface="Arial"/>
                <a:cs typeface="Arial"/>
              </a:rPr>
              <a:t>13]</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Describe with suitable diagram(s) the anatomy of peri and paranephric spaces.  Enumerate tumors of perinephric spaces. Describe imaging features in any one of  these. [4+2+4 Dec</a:t>
            </a:r>
            <a:r>
              <a:rPr sz="1200" spc="-10" dirty="0">
                <a:latin typeface="Arial"/>
                <a:cs typeface="Arial"/>
              </a:rPr>
              <a:t> </a:t>
            </a:r>
            <a:r>
              <a:rPr sz="1200" dirty="0">
                <a:latin typeface="Arial"/>
                <a:cs typeface="Arial"/>
              </a:rPr>
              <a:t>13]</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Draw a neat diagram showing the anatomy of retroperitoneum. </a:t>
            </a:r>
            <a:r>
              <a:rPr sz="1200" spc="-5" dirty="0">
                <a:latin typeface="Arial"/>
                <a:cs typeface="Arial"/>
              </a:rPr>
              <a:t>What </a:t>
            </a:r>
            <a:r>
              <a:rPr sz="1200" dirty="0">
                <a:latin typeface="Arial"/>
                <a:cs typeface="Arial"/>
              </a:rPr>
              <a:t>are various  conditions </a:t>
            </a:r>
            <a:r>
              <a:rPr sz="1200" spc="-5" dirty="0">
                <a:latin typeface="Arial"/>
                <a:cs typeface="Arial"/>
              </a:rPr>
              <a:t>affecting </a:t>
            </a:r>
            <a:r>
              <a:rPr sz="1200" dirty="0">
                <a:latin typeface="Arial"/>
                <a:cs typeface="Arial"/>
              </a:rPr>
              <a:t>perinephric space. Describe the imaging features in three such  conditions. [2+2+6 Dec</a:t>
            </a:r>
            <a:r>
              <a:rPr sz="1200" spc="-10" dirty="0">
                <a:latin typeface="Arial"/>
                <a:cs typeface="Arial"/>
              </a:rPr>
              <a:t> </a:t>
            </a:r>
            <a:r>
              <a:rPr sz="1200" dirty="0">
                <a:latin typeface="Arial"/>
                <a:cs typeface="Arial"/>
              </a:rPr>
              <a:t>14]</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Normal vascular anatomy of brain and imaging features of brain</a:t>
            </a:r>
            <a:r>
              <a:rPr sz="1200" spc="-55" dirty="0">
                <a:latin typeface="Arial"/>
                <a:cs typeface="Arial"/>
              </a:rPr>
              <a:t> </a:t>
            </a:r>
            <a:r>
              <a:rPr sz="1200" dirty="0">
                <a:latin typeface="Arial"/>
                <a:cs typeface="Arial"/>
              </a:rPr>
              <a:t>tumors</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Radiological </a:t>
            </a:r>
            <a:r>
              <a:rPr sz="1200" spc="-5" dirty="0">
                <a:latin typeface="Arial"/>
                <a:cs typeface="Arial"/>
              </a:rPr>
              <a:t>investigations </a:t>
            </a:r>
            <a:r>
              <a:rPr sz="1200" dirty="0">
                <a:latin typeface="Arial"/>
                <a:cs typeface="Arial"/>
              </a:rPr>
              <a:t>in a case of swelling in femoral </a:t>
            </a:r>
            <a:r>
              <a:rPr sz="1200" spc="-5" dirty="0">
                <a:latin typeface="Arial"/>
                <a:cs typeface="Arial"/>
              </a:rPr>
              <a:t>triangle.</a:t>
            </a:r>
            <a:endParaRPr sz="1200">
              <a:latin typeface="Arial"/>
              <a:cs typeface="Arial"/>
            </a:endParaRPr>
          </a:p>
        </p:txBody>
      </p:sp>
      <p:sp>
        <p:nvSpPr>
          <p:cNvPr id="5" name="TextBox 4"/>
          <p:cNvSpPr txBox="1"/>
          <p:nvPr/>
        </p:nvSpPr>
        <p:spPr>
          <a:xfrm>
            <a:off x="501650" y="9842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40</a:t>
            </a:fld>
            <a:endParaRPr dirty="0"/>
          </a:p>
        </p:txBody>
      </p:sp>
      <p:sp>
        <p:nvSpPr>
          <p:cNvPr id="2" name="object 2"/>
          <p:cNvSpPr txBox="1"/>
          <p:nvPr/>
        </p:nvSpPr>
        <p:spPr>
          <a:xfrm>
            <a:off x="711200" y="889000"/>
            <a:ext cx="5820410" cy="5643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Endocrine tumours of the pancreas. [JUL</a:t>
            </a:r>
            <a:r>
              <a:rPr sz="1200" spc="-70" dirty="0">
                <a:latin typeface="Arial"/>
                <a:cs typeface="Arial"/>
              </a:rPr>
              <a:t> </a:t>
            </a:r>
            <a:r>
              <a:rPr sz="1200" dirty="0">
                <a:latin typeface="Arial"/>
                <a:cs typeface="Arial"/>
              </a:rPr>
              <a:t>98]</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Pancreatic </a:t>
            </a:r>
            <a:r>
              <a:rPr sz="1200" spc="-10" dirty="0">
                <a:latin typeface="Arial"/>
                <a:cs typeface="Arial"/>
              </a:rPr>
              <a:t>pathology. </a:t>
            </a:r>
            <a:r>
              <a:rPr sz="1200" dirty="0">
                <a:latin typeface="Arial"/>
                <a:cs typeface="Arial"/>
              </a:rPr>
              <a:t>[DEC 02]</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Classification and Imaging of Neuroendocrine tumors of pancreas. [DEC</a:t>
            </a:r>
            <a:r>
              <a:rPr sz="1200" spc="-120" dirty="0">
                <a:latin typeface="Arial"/>
                <a:cs typeface="Arial"/>
              </a:rPr>
              <a:t> </a:t>
            </a:r>
            <a:r>
              <a:rPr sz="1200" dirty="0">
                <a:latin typeface="Arial"/>
                <a:cs typeface="Arial"/>
              </a:rPr>
              <a:t>04/09]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Grading of Pancreatitis and its relevance.</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CT in Pancreatitis . [JUN</a:t>
            </a:r>
            <a:r>
              <a:rPr sz="1200" spc="-40" dirty="0">
                <a:latin typeface="Arial"/>
                <a:cs typeface="Arial"/>
              </a:rPr>
              <a:t> </a:t>
            </a:r>
            <a:r>
              <a:rPr sz="1200" dirty="0">
                <a:latin typeface="Arial"/>
                <a:cs typeface="Arial"/>
              </a:rPr>
              <a:t>04]</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Acute Pancreatitis . [JUN</a:t>
            </a:r>
            <a:r>
              <a:rPr sz="1200" spc="-105" dirty="0">
                <a:latin typeface="Arial"/>
                <a:cs typeface="Arial"/>
              </a:rPr>
              <a:t> </a:t>
            </a:r>
            <a:r>
              <a:rPr sz="1200" dirty="0">
                <a:latin typeface="Arial"/>
                <a:cs typeface="Arial"/>
              </a:rPr>
              <a:t>05]</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Pancreatic</a:t>
            </a:r>
            <a:r>
              <a:rPr sz="1200" spc="-40" dirty="0">
                <a:latin typeface="Arial"/>
                <a:cs typeface="Arial"/>
              </a:rPr>
              <a:t> </a:t>
            </a:r>
            <a:r>
              <a:rPr sz="1200" spc="-10" dirty="0">
                <a:latin typeface="Arial"/>
                <a:cs typeface="Arial"/>
              </a:rPr>
              <a:t>Endosonography.</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Image guided interventions in pancreatic disease.</a:t>
            </a:r>
            <a:r>
              <a:rPr sz="1200" spc="-2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Radiological features in </a:t>
            </a:r>
            <a:r>
              <a:rPr sz="1200" spc="-5" dirty="0">
                <a:latin typeface="Arial"/>
                <a:cs typeface="Arial"/>
              </a:rPr>
              <a:t>cystic </a:t>
            </a:r>
            <a:r>
              <a:rPr sz="1200" dirty="0">
                <a:latin typeface="Arial"/>
                <a:cs typeface="Arial"/>
              </a:rPr>
              <a:t>tumors of pancreas.</a:t>
            </a:r>
            <a:r>
              <a:rPr sz="1200" spc="-25" dirty="0">
                <a:latin typeface="Arial"/>
                <a:cs typeface="Arial"/>
              </a:rPr>
              <a:t> </a:t>
            </a:r>
            <a:r>
              <a:rPr sz="1200" dirty="0">
                <a:latin typeface="Arial"/>
                <a:cs typeface="Arial"/>
              </a:rPr>
              <a:t>[09]</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Biliary atresia [5 Dec</a:t>
            </a:r>
            <a:r>
              <a:rPr sz="1200" spc="-10" dirty="0">
                <a:latin typeface="Arial"/>
                <a:cs typeface="Arial"/>
              </a:rPr>
              <a:t> </a:t>
            </a:r>
            <a:r>
              <a:rPr sz="1200" dirty="0">
                <a:latin typeface="Arial"/>
                <a:cs typeface="Arial"/>
              </a:rPr>
              <a:t>14]</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Role of MRCP in Pancreatic</a:t>
            </a:r>
            <a:r>
              <a:rPr sz="1200" spc="-40" dirty="0">
                <a:latin typeface="Arial"/>
                <a:cs typeface="Arial"/>
              </a:rPr>
              <a:t> </a:t>
            </a:r>
            <a:r>
              <a:rPr sz="1200" dirty="0">
                <a:latin typeface="Arial"/>
                <a:cs typeface="Arial"/>
              </a:rPr>
              <a:t>diseases</a:t>
            </a:r>
            <a:endParaRPr sz="1200">
              <a:latin typeface="Arial"/>
              <a:cs typeface="Arial"/>
            </a:endParaRPr>
          </a:p>
          <a:p>
            <a:pPr>
              <a:lnSpc>
                <a:spcPct val="100000"/>
              </a:lnSpc>
              <a:spcBef>
                <a:spcPts val="50"/>
              </a:spcBef>
            </a:pPr>
            <a:endParaRPr sz="1050">
              <a:latin typeface="Times New Roman"/>
              <a:cs typeface="Times New Roman"/>
            </a:endParaRPr>
          </a:p>
          <a:p>
            <a:pPr marL="241300">
              <a:lnSpc>
                <a:spcPct val="100000"/>
              </a:lnSpc>
            </a:pPr>
            <a:r>
              <a:rPr sz="1200" dirty="0">
                <a:latin typeface="Arial"/>
                <a:cs typeface="Arial"/>
              </a:rPr>
              <a:t>12.</a:t>
            </a:r>
            <a:r>
              <a:rPr sz="1200" spc="-210" dirty="0">
                <a:latin typeface="Arial"/>
                <a:cs typeface="Arial"/>
              </a:rPr>
              <a:t> </a:t>
            </a:r>
            <a:r>
              <a:rPr sz="1200" spc="-35" dirty="0">
                <a:latin typeface="Arial"/>
                <a:cs typeface="Arial"/>
              </a:rPr>
              <a:t>M.P.D</a:t>
            </a:r>
            <a:endParaRPr sz="1200">
              <a:latin typeface="Arial"/>
              <a:cs typeface="Arial"/>
            </a:endParaRPr>
          </a:p>
          <a:p>
            <a:pPr marL="469900" indent="-228600">
              <a:lnSpc>
                <a:spcPct val="100000"/>
              </a:lnSpc>
              <a:spcBef>
                <a:spcPts val="1160"/>
              </a:spcBef>
              <a:buAutoNum type="arabicPeriod" startAt="13"/>
              <a:tabLst>
                <a:tab pos="469900" algn="l"/>
              </a:tabLst>
            </a:pPr>
            <a:r>
              <a:rPr sz="1200" dirty="0">
                <a:latin typeface="Arial"/>
                <a:cs typeface="Arial"/>
              </a:rPr>
              <a:t>Imaging in </a:t>
            </a:r>
            <a:r>
              <a:rPr sz="1200" spc="-5" dirty="0">
                <a:latin typeface="Arial"/>
                <a:cs typeface="Arial"/>
              </a:rPr>
              <a:t>Cystic </a:t>
            </a:r>
            <a:r>
              <a:rPr sz="1200" dirty="0">
                <a:latin typeface="Arial"/>
                <a:cs typeface="Arial"/>
              </a:rPr>
              <a:t>lesions of</a:t>
            </a:r>
            <a:r>
              <a:rPr sz="1200" spc="-10" dirty="0">
                <a:latin typeface="Arial"/>
                <a:cs typeface="Arial"/>
              </a:rPr>
              <a:t> </a:t>
            </a:r>
            <a:r>
              <a:rPr sz="1200" dirty="0">
                <a:latin typeface="Arial"/>
                <a:cs typeface="Arial"/>
              </a:rPr>
              <a:t>Pancreas</a:t>
            </a:r>
            <a:endParaRPr sz="1200">
              <a:latin typeface="Arial"/>
              <a:cs typeface="Arial"/>
            </a:endParaRPr>
          </a:p>
          <a:p>
            <a:pPr>
              <a:lnSpc>
                <a:spcPct val="100000"/>
              </a:lnSpc>
              <a:spcBef>
                <a:spcPts val="55"/>
              </a:spcBef>
              <a:buFont typeface="Arial"/>
              <a:buAutoNum type="arabicPeriod" startAt="13"/>
            </a:pPr>
            <a:endParaRPr sz="1050">
              <a:latin typeface="Times New Roman"/>
              <a:cs typeface="Times New Roman"/>
            </a:endParaRPr>
          </a:p>
          <a:p>
            <a:pPr marL="469900" indent="-228600">
              <a:lnSpc>
                <a:spcPct val="100000"/>
              </a:lnSpc>
              <a:buAutoNum type="arabicPeriod" startAt="13"/>
              <a:tabLst>
                <a:tab pos="469900" algn="l"/>
              </a:tabLst>
            </a:pPr>
            <a:r>
              <a:rPr sz="1200" spc="-5" dirty="0">
                <a:latin typeface="Arial"/>
                <a:cs typeface="Arial"/>
              </a:rPr>
              <a:t>Cystic </a:t>
            </a:r>
            <a:r>
              <a:rPr sz="1200" dirty="0">
                <a:latin typeface="Arial"/>
                <a:cs typeface="Arial"/>
              </a:rPr>
              <a:t>tumors of</a:t>
            </a:r>
            <a:r>
              <a:rPr sz="1200" spc="-10" dirty="0">
                <a:latin typeface="Arial"/>
                <a:cs typeface="Arial"/>
              </a:rPr>
              <a:t> </a:t>
            </a:r>
            <a:r>
              <a:rPr sz="1200" dirty="0">
                <a:latin typeface="Arial"/>
                <a:cs typeface="Arial"/>
              </a:rPr>
              <a:t>pancreas</a:t>
            </a:r>
            <a:endParaRPr sz="1200">
              <a:latin typeface="Arial"/>
              <a:cs typeface="Arial"/>
            </a:endParaRPr>
          </a:p>
          <a:p>
            <a:pPr>
              <a:lnSpc>
                <a:spcPct val="100000"/>
              </a:lnSpc>
              <a:spcBef>
                <a:spcPts val="50"/>
              </a:spcBef>
              <a:buFont typeface="Arial"/>
              <a:buAutoNum type="arabicPeriod" startAt="13"/>
            </a:pPr>
            <a:endParaRPr sz="1050">
              <a:latin typeface="Times New Roman"/>
              <a:cs typeface="Times New Roman"/>
            </a:endParaRPr>
          </a:p>
          <a:p>
            <a:pPr marL="469900" indent="-228600">
              <a:lnSpc>
                <a:spcPct val="100000"/>
              </a:lnSpc>
              <a:buAutoNum type="arabicPeriod" startAt="13"/>
              <a:tabLst>
                <a:tab pos="469900" algn="l"/>
              </a:tabLst>
            </a:pPr>
            <a:r>
              <a:rPr sz="1200" dirty="0">
                <a:latin typeface="Arial"/>
                <a:cs typeface="Arial"/>
              </a:rPr>
              <a:t>Anatomy of pancreas and imaging</a:t>
            </a:r>
            <a:r>
              <a:rPr sz="1200" spc="-20" dirty="0">
                <a:latin typeface="Arial"/>
                <a:cs typeface="Arial"/>
              </a:rPr>
              <a:t> </a:t>
            </a:r>
            <a:r>
              <a:rPr sz="1200" dirty="0">
                <a:latin typeface="Arial"/>
                <a:cs typeface="Arial"/>
              </a:rPr>
              <a:t>techniques</a:t>
            </a:r>
            <a:endParaRPr sz="1200">
              <a:latin typeface="Arial"/>
              <a:cs typeface="Arial"/>
            </a:endParaRPr>
          </a:p>
          <a:p>
            <a:pPr>
              <a:lnSpc>
                <a:spcPct val="100000"/>
              </a:lnSpc>
              <a:spcBef>
                <a:spcPts val="55"/>
              </a:spcBef>
              <a:buFont typeface="Arial"/>
              <a:buAutoNum type="arabicPeriod" startAt="13"/>
            </a:pPr>
            <a:endParaRPr sz="1050">
              <a:latin typeface="Times New Roman"/>
              <a:cs typeface="Times New Roman"/>
            </a:endParaRPr>
          </a:p>
          <a:p>
            <a:pPr marL="469900" indent="-228600">
              <a:lnSpc>
                <a:spcPct val="100000"/>
              </a:lnSpc>
              <a:buAutoNum type="arabicPeriod" startAt="13"/>
              <a:tabLst>
                <a:tab pos="469900" algn="l"/>
              </a:tabLst>
            </a:pPr>
            <a:r>
              <a:rPr sz="1200" dirty="0">
                <a:latin typeface="Arial"/>
                <a:cs typeface="Arial"/>
              </a:rPr>
              <a:t>Imaging and pathology of pancreatic</a:t>
            </a:r>
            <a:r>
              <a:rPr sz="1200" spc="-15" dirty="0">
                <a:latin typeface="Arial"/>
                <a:cs typeface="Arial"/>
              </a:rPr>
              <a:t> </a:t>
            </a:r>
            <a:r>
              <a:rPr sz="1200" spc="-5" dirty="0">
                <a:latin typeface="Arial"/>
                <a:cs typeface="Arial"/>
              </a:rPr>
              <a:t>SOLs</a:t>
            </a:r>
            <a:endParaRPr sz="1200">
              <a:latin typeface="Arial"/>
              <a:cs typeface="Arial"/>
            </a:endParaRPr>
          </a:p>
        </p:txBody>
      </p:sp>
      <p:sp>
        <p:nvSpPr>
          <p:cNvPr id="4" name="TextBox 3"/>
          <p:cNvSpPr txBox="1"/>
          <p:nvPr/>
        </p:nvSpPr>
        <p:spPr>
          <a:xfrm>
            <a:off x="501650" y="95377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41</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993775" algn="l"/>
                <a:tab pos="6128385" algn="l"/>
              </a:tabLst>
            </a:pPr>
            <a:r>
              <a:rPr dirty="0"/>
              <a:t> 	</a:t>
            </a:r>
            <a:r>
              <a:rPr spc="5" dirty="0"/>
              <a:t>GENITOURINARY</a:t>
            </a:r>
            <a:r>
              <a:rPr spc="-100" dirty="0"/>
              <a:t> </a:t>
            </a:r>
            <a:r>
              <a:rPr spc="15" dirty="0"/>
              <a:t>SYSTEM	</a:t>
            </a:r>
          </a:p>
        </p:txBody>
      </p:sp>
      <p:sp>
        <p:nvSpPr>
          <p:cNvPr id="3" name="object 3"/>
          <p:cNvSpPr txBox="1"/>
          <p:nvPr/>
        </p:nvSpPr>
        <p:spPr>
          <a:xfrm>
            <a:off x="711200" y="1562100"/>
            <a:ext cx="6142355" cy="8221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Discuss the pathology of renal </a:t>
            </a:r>
            <a:r>
              <a:rPr sz="1200" spc="-5" dirty="0">
                <a:latin typeface="Arial"/>
                <a:cs typeface="Arial"/>
              </a:rPr>
              <a:t>hypertension </a:t>
            </a:r>
            <a:r>
              <a:rPr sz="1200" dirty="0">
                <a:latin typeface="Arial"/>
                <a:cs typeface="Arial"/>
              </a:rPr>
              <a:t>&amp; radiological </a:t>
            </a:r>
            <a:r>
              <a:rPr sz="1200" spc="-5" dirty="0">
                <a:latin typeface="Arial"/>
                <a:cs typeface="Arial"/>
              </a:rPr>
              <a:t>investigations </a:t>
            </a:r>
            <a:r>
              <a:rPr sz="1200" dirty="0">
                <a:latin typeface="Arial"/>
                <a:cs typeface="Arial"/>
              </a:rPr>
              <a:t>for the  same. [JUL</a:t>
            </a:r>
            <a:r>
              <a:rPr sz="1200" spc="-55" dirty="0">
                <a:latin typeface="Arial"/>
                <a:cs typeface="Arial"/>
              </a:rPr>
              <a:t> </a:t>
            </a:r>
            <a:r>
              <a:rPr sz="1200" dirty="0">
                <a:latin typeface="Arial"/>
                <a:cs typeface="Arial"/>
              </a:rPr>
              <a:t>98]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Discuss the pathophysiology of renovascular HTN and role of imaging.</a:t>
            </a:r>
            <a:r>
              <a:rPr sz="1200" spc="-6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Diagnosis of renal </a:t>
            </a:r>
            <a:r>
              <a:rPr sz="1200" spc="-5" dirty="0">
                <a:latin typeface="Arial"/>
                <a:cs typeface="Arial"/>
              </a:rPr>
              <a:t>hypertension </a:t>
            </a:r>
            <a:r>
              <a:rPr sz="1200" dirty="0">
                <a:latin typeface="Arial"/>
                <a:cs typeface="Arial"/>
              </a:rPr>
              <a:t>– present day approach. [JUN</a:t>
            </a:r>
            <a:r>
              <a:rPr sz="1200" spc="-25" dirty="0">
                <a:latin typeface="Arial"/>
                <a:cs typeface="Arial"/>
              </a:rPr>
              <a:t> </a:t>
            </a:r>
            <a:r>
              <a:rPr sz="1200" dirty="0">
                <a:latin typeface="Arial"/>
                <a:cs typeface="Arial"/>
              </a:rPr>
              <a:t>05]</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Imaging in evaluation of renovascular </a:t>
            </a:r>
            <a:r>
              <a:rPr sz="1200" spc="-5" dirty="0">
                <a:latin typeface="Arial"/>
                <a:cs typeface="Arial"/>
              </a:rPr>
              <a:t>hypertension </a:t>
            </a:r>
            <a:r>
              <a:rPr sz="1200" dirty="0">
                <a:latin typeface="Arial"/>
                <a:cs typeface="Arial"/>
              </a:rPr>
              <a:t>in a ten year old male.</a:t>
            </a:r>
            <a:r>
              <a:rPr sz="1200" spc="-45" dirty="0">
                <a:latin typeface="Arial"/>
                <a:cs typeface="Arial"/>
              </a:rPr>
              <a:t> </a:t>
            </a:r>
            <a:r>
              <a:rPr sz="1200" dirty="0">
                <a:latin typeface="Arial"/>
                <a:cs typeface="Arial"/>
              </a:rPr>
              <a:t>[09]</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Discuss the role of various imaging modalities in a </a:t>
            </a:r>
            <a:r>
              <a:rPr sz="1200" spc="-5" dirty="0">
                <a:latin typeface="Arial"/>
                <a:cs typeface="Arial"/>
              </a:rPr>
              <a:t>suspected </a:t>
            </a:r>
            <a:r>
              <a:rPr sz="1200" dirty="0">
                <a:latin typeface="Arial"/>
                <a:cs typeface="Arial"/>
              </a:rPr>
              <a:t>case of renovascular  </a:t>
            </a:r>
            <a:r>
              <a:rPr sz="1200" spc="-5" dirty="0">
                <a:latin typeface="Arial"/>
                <a:cs typeface="Arial"/>
              </a:rPr>
              <a:t>hypertension. </a:t>
            </a:r>
            <a:r>
              <a:rPr sz="1200" dirty="0">
                <a:latin typeface="Arial"/>
                <a:cs typeface="Arial"/>
              </a:rPr>
              <a:t>[June</a:t>
            </a:r>
            <a:r>
              <a:rPr sz="1200" spc="-5" dirty="0">
                <a:latin typeface="Arial"/>
                <a:cs typeface="Arial"/>
              </a:rPr>
              <a:t> </a:t>
            </a:r>
            <a:r>
              <a:rPr sz="1200" dirty="0">
                <a:latin typeface="Arial"/>
                <a:cs typeface="Arial"/>
              </a:rPr>
              <a:t>2008]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Child with UTI. Provide a protocol for imaging and mention their features. [JAN</a:t>
            </a:r>
            <a:r>
              <a:rPr sz="1200" spc="-105" dirty="0">
                <a:latin typeface="Arial"/>
                <a:cs typeface="Arial"/>
              </a:rPr>
              <a:t> </a:t>
            </a:r>
            <a:r>
              <a:rPr sz="1200" dirty="0">
                <a:latin typeface="Arial"/>
                <a:cs typeface="Arial"/>
              </a:rPr>
              <a:t>00]</a:t>
            </a:r>
            <a:endParaRPr sz="1200">
              <a:latin typeface="Arial"/>
              <a:cs typeface="Arial"/>
            </a:endParaRPr>
          </a:p>
          <a:p>
            <a:pPr marL="469900" marR="5080" indent="-228600">
              <a:lnSpc>
                <a:spcPct val="118100"/>
              </a:lnSpc>
              <a:spcBef>
                <a:spcPts val="900"/>
              </a:spcBef>
              <a:buAutoNum type="arabicPeriod"/>
              <a:tabLst>
                <a:tab pos="469900" algn="l"/>
              </a:tabLst>
            </a:pPr>
            <a:r>
              <a:rPr sz="1200" dirty="0">
                <a:latin typeface="Arial"/>
                <a:cs typeface="Arial"/>
              </a:rPr>
              <a:t>How will you </a:t>
            </a:r>
            <a:r>
              <a:rPr sz="1200" spc="-5" dirty="0">
                <a:latin typeface="Arial"/>
                <a:cs typeface="Arial"/>
              </a:rPr>
              <a:t>investigate </a:t>
            </a:r>
            <a:r>
              <a:rPr sz="1200" dirty="0">
                <a:latin typeface="Arial"/>
                <a:cs typeface="Arial"/>
              </a:rPr>
              <a:t>a case of painless hematuria? </a:t>
            </a:r>
            <a:r>
              <a:rPr sz="1200" spc="-5" dirty="0">
                <a:latin typeface="Arial"/>
                <a:cs typeface="Arial"/>
              </a:rPr>
              <a:t>What </a:t>
            </a:r>
            <a:r>
              <a:rPr sz="1200" dirty="0">
                <a:latin typeface="Arial"/>
                <a:cs typeface="Arial"/>
              </a:rPr>
              <a:t>is role of Radiologist  in its</a:t>
            </a:r>
            <a:r>
              <a:rPr sz="1200" spc="-5" dirty="0">
                <a:latin typeface="Arial"/>
                <a:cs typeface="Arial"/>
              </a:rPr>
              <a:t> </a:t>
            </a:r>
            <a:r>
              <a:rPr sz="1200" dirty="0">
                <a:latin typeface="Arial"/>
                <a:cs typeface="Arial"/>
              </a:rPr>
              <a:t>management?</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Classify </a:t>
            </a:r>
            <a:r>
              <a:rPr sz="1200" spc="-5" dirty="0">
                <a:latin typeface="Arial"/>
                <a:cs typeface="Arial"/>
              </a:rPr>
              <a:t>cystic </a:t>
            </a:r>
            <a:r>
              <a:rPr sz="1200" dirty="0">
                <a:latin typeface="Arial"/>
                <a:cs typeface="Arial"/>
              </a:rPr>
              <a:t>diseases of kidney and discuss role of ultrasound in these lesions.  [Jun</a:t>
            </a:r>
            <a:r>
              <a:rPr sz="1200" spc="-5" dirty="0">
                <a:latin typeface="Arial"/>
                <a:cs typeface="Arial"/>
              </a:rPr>
              <a:t> </a:t>
            </a:r>
            <a:r>
              <a:rPr sz="1200" dirty="0">
                <a:latin typeface="Arial"/>
                <a:cs typeface="Arial"/>
              </a:rPr>
              <a:t>07]</a:t>
            </a:r>
            <a:endParaRPr sz="1200">
              <a:latin typeface="Arial"/>
              <a:cs typeface="Arial"/>
            </a:endParaRPr>
          </a:p>
          <a:p>
            <a:pPr marL="469900" marR="5080" indent="-228600">
              <a:lnSpc>
                <a:spcPct val="118100"/>
              </a:lnSpc>
              <a:spcBef>
                <a:spcPts val="900"/>
              </a:spcBef>
              <a:buAutoNum type="arabicPeriod"/>
              <a:tabLst>
                <a:tab pos="469900" algn="l"/>
                <a:tab pos="3743325" algn="l"/>
              </a:tabLst>
            </a:pPr>
            <a:r>
              <a:rPr sz="1200" dirty="0">
                <a:latin typeface="Arial"/>
                <a:cs typeface="Arial"/>
              </a:rPr>
              <a:t>Enumerate</a:t>
            </a:r>
            <a:r>
              <a:rPr sz="1200" spc="175" dirty="0">
                <a:latin typeface="Arial"/>
                <a:cs typeface="Arial"/>
              </a:rPr>
              <a:t> </a:t>
            </a:r>
            <a:r>
              <a:rPr sz="1200" dirty="0">
                <a:latin typeface="Arial"/>
                <a:cs typeface="Arial"/>
              </a:rPr>
              <a:t>causes</a:t>
            </a:r>
            <a:r>
              <a:rPr sz="1200" spc="175" dirty="0">
                <a:latin typeface="Arial"/>
                <a:cs typeface="Arial"/>
              </a:rPr>
              <a:t> </a:t>
            </a:r>
            <a:r>
              <a:rPr sz="1200" dirty="0">
                <a:latin typeface="Arial"/>
                <a:cs typeface="Arial"/>
              </a:rPr>
              <a:t>of</a:t>
            </a:r>
            <a:r>
              <a:rPr sz="1200" spc="175" dirty="0">
                <a:latin typeface="Arial"/>
                <a:cs typeface="Arial"/>
              </a:rPr>
              <a:t> </a:t>
            </a:r>
            <a:r>
              <a:rPr sz="1200" dirty="0">
                <a:latin typeface="Arial"/>
                <a:cs typeface="Arial"/>
              </a:rPr>
              <a:t>unilateral</a:t>
            </a:r>
            <a:r>
              <a:rPr sz="1200" spc="175" dirty="0">
                <a:latin typeface="Arial"/>
                <a:cs typeface="Arial"/>
              </a:rPr>
              <a:t> </a:t>
            </a:r>
            <a:r>
              <a:rPr sz="1200" dirty="0">
                <a:latin typeface="Arial"/>
                <a:cs typeface="Arial"/>
              </a:rPr>
              <a:t>small</a:t>
            </a:r>
            <a:r>
              <a:rPr sz="1200" spc="175" dirty="0">
                <a:latin typeface="Arial"/>
                <a:cs typeface="Arial"/>
              </a:rPr>
              <a:t> </a:t>
            </a:r>
            <a:r>
              <a:rPr sz="1200" spc="-15" dirty="0">
                <a:latin typeface="Arial"/>
                <a:cs typeface="Arial"/>
              </a:rPr>
              <a:t>kidney.	</a:t>
            </a:r>
            <a:r>
              <a:rPr sz="1200" dirty="0">
                <a:latin typeface="Arial"/>
                <a:cs typeface="Arial"/>
              </a:rPr>
              <a:t>Describe the role of imaging in its  diagnosis. [DEC</a:t>
            </a:r>
            <a:r>
              <a:rPr sz="1200" spc="-10" dirty="0">
                <a:latin typeface="Arial"/>
                <a:cs typeface="Arial"/>
              </a:rPr>
              <a:t> </a:t>
            </a:r>
            <a:r>
              <a:rPr sz="1200" dirty="0">
                <a:latin typeface="Arial"/>
                <a:cs typeface="Arial"/>
              </a:rPr>
              <a:t>09]</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Mention ultrasound and Doppler findings in varicocele. Describe the role of  intervention in its management.</a:t>
            </a:r>
            <a:r>
              <a:rPr sz="1200" spc="-10" dirty="0">
                <a:latin typeface="Arial"/>
                <a:cs typeface="Arial"/>
              </a:rPr>
              <a:t> </a:t>
            </a:r>
            <a:r>
              <a:rPr sz="1200" dirty="0">
                <a:latin typeface="Arial"/>
                <a:cs typeface="Arial"/>
              </a:rPr>
              <a:t>[09]</a:t>
            </a:r>
            <a:endParaRPr sz="1200">
              <a:latin typeface="Arial"/>
              <a:cs typeface="Arial"/>
            </a:endParaRPr>
          </a:p>
          <a:p>
            <a:pPr marL="469900" marR="5080" indent="-228600">
              <a:lnSpc>
                <a:spcPct val="118100"/>
              </a:lnSpc>
              <a:spcBef>
                <a:spcPts val="1000"/>
              </a:spcBef>
              <a:buAutoNum type="arabicPeriod"/>
              <a:tabLst>
                <a:tab pos="469900" algn="l"/>
                <a:tab pos="3338195" algn="l"/>
              </a:tabLst>
            </a:pPr>
            <a:r>
              <a:rPr sz="1200" dirty="0">
                <a:latin typeface="Arial"/>
                <a:cs typeface="Arial"/>
              </a:rPr>
              <a:t>Enumerate  the  causes </a:t>
            </a:r>
            <a:r>
              <a:rPr sz="1200" spc="25" dirty="0">
                <a:latin typeface="Arial"/>
                <a:cs typeface="Arial"/>
              </a:rPr>
              <a:t> </a:t>
            </a:r>
            <a:r>
              <a:rPr sz="1200" dirty="0">
                <a:latin typeface="Arial"/>
                <a:cs typeface="Arial"/>
              </a:rPr>
              <a:t>of </a:t>
            </a:r>
            <a:r>
              <a:rPr sz="1200" spc="10" dirty="0">
                <a:latin typeface="Arial"/>
                <a:cs typeface="Arial"/>
              </a:rPr>
              <a:t> </a:t>
            </a:r>
            <a:r>
              <a:rPr sz="1200" spc="-10" dirty="0">
                <a:latin typeface="Arial"/>
                <a:cs typeface="Arial"/>
              </a:rPr>
              <a:t>Varicocele.	</a:t>
            </a:r>
            <a:r>
              <a:rPr sz="1200" spc="-5" dirty="0">
                <a:latin typeface="Arial"/>
                <a:cs typeface="Arial"/>
              </a:rPr>
              <a:t>Write </a:t>
            </a:r>
            <a:r>
              <a:rPr sz="1200" dirty="0">
                <a:latin typeface="Arial"/>
                <a:cs typeface="Arial"/>
              </a:rPr>
              <a:t>US technique and US and</a:t>
            </a:r>
            <a:r>
              <a:rPr sz="1200" spc="275" dirty="0">
                <a:latin typeface="Arial"/>
                <a:cs typeface="Arial"/>
              </a:rPr>
              <a:t> </a:t>
            </a:r>
            <a:r>
              <a:rPr sz="1200" dirty="0">
                <a:latin typeface="Arial"/>
                <a:cs typeface="Arial"/>
              </a:rPr>
              <a:t>color  Doppler features in </a:t>
            </a:r>
            <a:r>
              <a:rPr sz="1200" spc="-10" dirty="0">
                <a:latin typeface="Arial"/>
                <a:cs typeface="Arial"/>
              </a:rPr>
              <a:t>Varicocele. </a:t>
            </a:r>
            <a:r>
              <a:rPr sz="1200" dirty="0">
                <a:latin typeface="Arial"/>
                <a:cs typeface="Arial"/>
              </a:rPr>
              <a:t>[June</a:t>
            </a:r>
            <a:r>
              <a:rPr sz="1200" spc="-10" dirty="0">
                <a:latin typeface="Arial"/>
                <a:cs typeface="Arial"/>
              </a:rPr>
              <a:t> </a:t>
            </a:r>
            <a:r>
              <a:rPr sz="1200" dirty="0">
                <a:latin typeface="Arial"/>
                <a:cs typeface="Arial"/>
              </a:rPr>
              <a:t>2008]</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Enumerate various </a:t>
            </a:r>
            <a:r>
              <a:rPr sz="1200" spc="-5" dirty="0">
                <a:latin typeface="Arial"/>
                <a:cs typeface="Arial"/>
              </a:rPr>
              <a:t>investigative </a:t>
            </a:r>
            <a:r>
              <a:rPr sz="1200" dirty="0">
                <a:latin typeface="Arial"/>
                <a:cs typeface="Arial"/>
              </a:rPr>
              <a:t>modalities for the transplanted kidney &amp; give the  normal findings in each of them. [JUL</a:t>
            </a:r>
            <a:r>
              <a:rPr sz="1200" spc="-65" dirty="0">
                <a:latin typeface="Arial"/>
                <a:cs typeface="Arial"/>
              </a:rPr>
              <a:t> </a:t>
            </a:r>
            <a:r>
              <a:rPr sz="1200" dirty="0">
                <a:latin typeface="Arial"/>
                <a:cs typeface="Arial"/>
              </a:rPr>
              <a:t>99]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Doppler in renal transplant [DEC 02/09, JUN</a:t>
            </a:r>
            <a:r>
              <a:rPr sz="1200" spc="-30" dirty="0">
                <a:latin typeface="Arial"/>
                <a:cs typeface="Arial"/>
              </a:rPr>
              <a:t> </a:t>
            </a:r>
            <a:r>
              <a:rPr sz="1200" dirty="0">
                <a:latin typeface="Arial"/>
                <a:cs typeface="Arial"/>
              </a:rPr>
              <a:t>04]</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Role of color Doppler and ultrasound in post renal transplant patient.</a:t>
            </a:r>
            <a:r>
              <a:rPr sz="1200" spc="-70" dirty="0">
                <a:latin typeface="Arial"/>
                <a:cs typeface="Arial"/>
              </a:rPr>
              <a:t> </a:t>
            </a:r>
            <a:r>
              <a:rPr sz="1200" dirty="0">
                <a:latin typeface="Arial"/>
                <a:cs typeface="Arial"/>
              </a:rPr>
              <a:t>[09]</a:t>
            </a:r>
            <a:endParaRPr sz="1200">
              <a:latin typeface="Arial"/>
              <a:cs typeface="Arial"/>
            </a:endParaRPr>
          </a:p>
          <a:p>
            <a:pPr marL="469900" marR="5080" indent="-228600">
              <a:lnSpc>
                <a:spcPct val="118100"/>
              </a:lnSpc>
              <a:spcBef>
                <a:spcPts val="900"/>
              </a:spcBef>
              <a:buAutoNum type="arabicPeriod"/>
              <a:tabLst>
                <a:tab pos="469900" algn="l"/>
              </a:tabLst>
            </a:pPr>
            <a:r>
              <a:rPr sz="1200" dirty="0">
                <a:latin typeface="Arial"/>
                <a:cs typeface="Arial"/>
              </a:rPr>
              <a:t>How would you evaluate donor kidney for renal transplant. Discuss role of US and  Scinitigraphy in various types of renal graft </a:t>
            </a:r>
            <a:r>
              <a:rPr sz="1200" spc="-5" dirty="0">
                <a:latin typeface="Arial"/>
                <a:cs typeface="Arial"/>
              </a:rPr>
              <a:t>dysfunction. </a:t>
            </a:r>
            <a:r>
              <a:rPr sz="1200" dirty="0">
                <a:latin typeface="Arial"/>
                <a:cs typeface="Arial"/>
              </a:rPr>
              <a:t>[June</a:t>
            </a:r>
            <a:r>
              <a:rPr sz="1200" spc="-25" dirty="0">
                <a:latin typeface="Arial"/>
                <a:cs typeface="Arial"/>
              </a:rPr>
              <a:t> </a:t>
            </a:r>
            <a:r>
              <a:rPr sz="1200" dirty="0">
                <a:latin typeface="Arial"/>
                <a:cs typeface="Arial"/>
              </a:rPr>
              <a:t>2008]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Imaging in Non tubercular renal </a:t>
            </a:r>
            <a:r>
              <a:rPr sz="1200" spc="-5" dirty="0">
                <a:latin typeface="Arial"/>
                <a:cs typeface="Arial"/>
              </a:rPr>
              <a:t>infections </a:t>
            </a:r>
            <a:r>
              <a:rPr sz="1200" dirty="0">
                <a:latin typeface="Arial"/>
                <a:cs typeface="Arial"/>
              </a:rPr>
              <a:t>[December</a:t>
            </a:r>
            <a:r>
              <a:rPr sz="1200" spc="-15" dirty="0">
                <a:latin typeface="Arial"/>
                <a:cs typeface="Arial"/>
              </a:rPr>
              <a:t> </a:t>
            </a:r>
            <a:r>
              <a:rPr sz="1200" dirty="0">
                <a:latin typeface="Arial"/>
                <a:cs typeface="Arial"/>
              </a:rPr>
              <a:t>2008]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spcBef>
                <a:spcPts val="5"/>
              </a:spcBef>
              <a:buAutoNum type="arabicPeriod"/>
              <a:tabLst>
                <a:tab pos="469900" algn="l"/>
              </a:tabLst>
            </a:pPr>
            <a:r>
              <a:rPr sz="1200" dirty="0">
                <a:latin typeface="Arial"/>
                <a:cs typeface="Arial"/>
              </a:rPr>
              <a:t>Non vascular Interventions in upper urinary </a:t>
            </a:r>
            <a:r>
              <a:rPr sz="1200" spc="-5" dirty="0">
                <a:latin typeface="Arial"/>
                <a:cs typeface="Arial"/>
              </a:rPr>
              <a:t>tract.</a:t>
            </a:r>
            <a:r>
              <a:rPr sz="1200" spc="-30" dirty="0">
                <a:latin typeface="Arial"/>
                <a:cs typeface="Arial"/>
              </a:rPr>
              <a:t> </a:t>
            </a:r>
            <a:r>
              <a:rPr sz="1200" dirty="0">
                <a:latin typeface="Arial"/>
                <a:cs typeface="Arial"/>
              </a:rPr>
              <a:t>[09]</a:t>
            </a:r>
            <a:endParaRPr sz="1200">
              <a:latin typeface="Arial"/>
              <a:cs typeface="Arial"/>
            </a:endParaRPr>
          </a:p>
          <a:p>
            <a:pPr marL="469900" indent="-228600">
              <a:lnSpc>
                <a:spcPct val="100000"/>
              </a:lnSpc>
              <a:spcBef>
                <a:spcPts val="1160"/>
              </a:spcBef>
              <a:buAutoNum type="arabicPeriod"/>
              <a:tabLst>
                <a:tab pos="469900" algn="l"/>
              </a:tabLst>
            </a:pPr>
            <a:r>
              <a:rPr sz="1200" spc="-10" dirty="0">
                <a:latin typeface="Arial"/>
                <a:cs typeface="Arial"/>
              </a:rPr>
              <a:t>Embryology, </a:t>
            </a:r>
            <a:r>
              <a:rPr sz="1200" dirty="0">
                <a:latin typeface="Arial"/>
                <a:cs typeface="Arial"/>
              </a:rPr>
              <a:t>clinical significance and imaging of undescended </a:t>
            </a:r>
            <a:r>
              <a:rPr sz="1200" spc="-20" dirty="0">
                <a:latin typeface="Arial"/>
                <a:cs typeface="Arial"/>
              </a:rPr>
              <a:t>Testis.</a:t>
            </a:r>
            <a:r>
              <a:rPr sz="1200" spc="-60" dirty="0">
                <a:latin typeface="Arial"/>
                <a:cs typeface="Arial"/>
              </a:rPr>
              <a:t> </a:t>
            </a:r>
            <a:r>
              <a:rPr sz="1200" dirty="0">
                <a:latin typeface="Arial"/>
                <a:cs typeface="Arial"/>
              </a:rPr>
              <a:t>[2010]</a:t>
            </a:r>
            <a:endParaRPr sz="1200">
              <a:latin typeface="Arial"/>
              <a:cs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42</a:t>
            </a:fld>
            <a:endParaRPr dirty="0"/>
          </a:p>
        </p:txBody>
      </p:sp>
      <p:sp>
        <p:nvSpPr>
          <p:cNvPr id="2" name="object 2"/>
          <p:cNvSpPr txBox="1"/>
          <p:nvPr/>
        </p:nvSpPr>
        <p:spPr>
          <a:xfrm>
            <a:off x="939800" y="855980"/>
            <a:ext cx="5913755" cy="88138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19"/>
              <a:tabLst>
                <a:tab pos="241300" algn="l"/>
              </a:tabLst>
            </a:pPr>
            <a:r>
              <a:rPr sz="1200" dirty="0">
                <a:latin typeface="Arial"/>
                <a:cs typeface="Arial"/>
              </a:rPr>
              <a:t>Indications, imaging features and limitations of imaging in </a:t>
            </a:r>
            <a:r>
              <a:rPr sz="1200" spc="-5" dirty="0">
                <a:latin typeface="Arial"/>
                <a:cs typeface="Arial"/>
              </a:rPr>
              <a:t>erectile dysfunction.  </a:t>
            </a:r>
            <a:r>
              <a:rPr sz="1200" dirty="0">
                <a:latin typeface="Arial"/>
                <a:cs typeface="Arial"/>
              </a:rPr>
              <a:t>[2010]</a:t>
            </a:r>
            <a:endParaRPr sz="1200">
              <a:latin typeface="Arial"/>
              <a:cs typeface="Arial"/>
            </a:endParaRPr>
          </a:p>
          <a:p>
            <a:pPr marL="241300" marR="5080" indent="-228600" algn="just">
              <a:lnSpc>
                <a:spcPct val="111100"/>
              </a:lnSpc>
              <a:spcBef>
                <a:spcPts val="1100"/>
              </a:spcBef>
              <a:buAutoNum type="arabicPeriod" startAt="19"/>
              <a:tabLst>
                <a:tab pos="241300" algn="l"/>
              </a:tabLst>
            </a:pPr>
            <a:r>
              <a:rPr sz="1200" dirty="0">
                <a:latin typeface="Arial"/>
                <a:cs typeface="Arial"/>
              </a:rPr>
              <a:t>Describe the blood supply of </a:t>
            </a:r>
            <a:r>
              <a:rPr sz="1200" spc="-5" dirty="0">
                <a:latin typeface="Arial"/>
                <a:cs typeface="Arial"/>
              </a:rPr>
              <a:t>testes </a:t>
            </a:r>
            <a:r>
              <a:rPr sz="1200" dirty="0">
                <a:latin typeface="Arial"/>
                <a:cs typeface="Arial"/>
              </a:rPr>
              <a:t>with the help of diagram. Enumerate various  types of </a:t>
            </a:r>
            <a:r>
              <a:rPr sz="1200" spc="-5" dirty="0">
                <a:latin typeface="Arial"/>
                <a:cs typeface="Arial"/>
              </a:rPr>
              <a:t>testicular </a:t>
            </a:r>
            <a:r>
              <a:rPr sz="1200" dirty="0">
                <a:latin typeface="Arial"/>
                <a:cs typeface="Arial"/>
              </a:rPr>
              <a:t>torsions. Describe imaging findings in each. [Dec</a:t>
            </a:r>
            <a:r>
              <a:rPr sz="1200" spc="-40" dirty="0">
                <a:latin typeface="Arial"/>
                <a:cs typeface="Arial"/>
              </a:rPr>
              <a:t> </a:t>
            </a:r>
            <a:r>
              <a:rPr sz="1200" dirty="0">
                <a:latin typeface="Arial"/>
                <a:cs typeface="Arial"/>
              </a:rPr>
              <a:t>2010]</a:t>
            </a:r>
            <a:endParaRPr sz="1200">
              <a:latin typeface="Arial"/>
              <a:cs typeface="Arial"/>
            </a:endParaRPr>
          </a:p>
          <a:p>
            <a:pPr marL="241300" marR="5080" indent="-228600" algn="just">
              <a:lnSpc>
                <a:spcPct val="118100"/>
              </a:lnSpc>
              <a:spcBef>
                <a:spcPts val="994"/>
              </a:spcBef>
              <a:buAutoNum type="arabicPeriod" startAt="19"/>
              <a:tabLst>
                <a:tab pos="241300" algn="l"/>
              </a:tabLst>
            </a:pPr>
            <a:r>
              <a:rPr sz="1200" dirty="0">
                <a:latin typeface="Arial"/>
                <a:cs typeface="Arial"/>
              </a:rPr>
              <a:t>Discuss the etiopathogenesis and radiological features of renal tuberculosis. [Dec  </a:t>
            </a:r>
            <a:r>
              <a:rPr sz="1200" spc="-5" dirty="0">
                <a:latin typeface="Arial"/>
                <a:cs typeface="Arial"/>
              </a:rPr>
              <a:t>2010]</a:t>
            </a:r>
            <a:endParaRPr sz="1200">
              <a:latin typeface="Arial"/>
              <a:cs typeface="Arial"/>
            </a:endParaRPr>
          </a:p>
          <a:p>
            <a:pPr marL="241300" marR="5080" indent="-228600" algn="just">
              <a:lnSpc>
                <a:spcPct val="118100"/>
              </a:lnSpc>
              <a:spcBef>
                <a:spcPts val="900"/>
              </a:spcBef>
              <a:buAutoNum type="arabicPeriod" startAt="19"/>
              <a:tabLst>
                <a:tab pos="241300" algn="l"/>
              </a:tabLst>
            </a:pPr>
            <a:r>
              <a:rPr sz="1200" dirty="0">
                <a:latin typeface="Arial"/>
                <a:cs typeface="Arial"/>
              </a:rPr>
              <a:t>Enumerate the indications and describe the techniques of color Doppler in  Renovascular </a:t>
            </a:r>
            <a:r>
              <a:rPr sz="1200" spc="-5" dirty="0">
                <a:latin typeface="Arial"/>
                <a:cs typeface="Arial"/>
              </a:rPr>
              <a:t>hypertension. </a:t>
            </a:r>
            <a:r>
              <a:rPr sz="1200" dirty="0">
                <a:latin typeface="Arial"/>
                <a:cs typeface="Arial"/>
              </a:rPr>
              <a:t>[Dec</a:t>
            </a:r>
            <a:r>
              <a:rPr sz="1200" spc="-10" dirty="0">
                <a:latin typeface="Arial"/>
                <a:cs typeface="Arial"/>
              </a:rPr>
              <a:t> </a:t>
            </a:r>
            <a:r>
              <a:rPr sz="1200" dirty="0">
                <a:latin typeface="Arial"/>
                <a:cs typeface="Arial"/>
              </a:rPr>
              <a:t>2010]</a:t>
            </a:r>
            <a:endParaRPr sz="1200">
              <a:latin typeface="Arial"/>
              <a:cs typeface="Arial"/>
            </a:endParaRPr>
          </a:p>
          <a:p>
            <a:pPr marL="241300" marR="5080" indent="-228600" algn="just">
              <a:lnSpc>
                <a:spcPct val="118100"/>
              </a:lnSpc>
              <a:spcBef>
                <a:spcPts val="1000"/>
              </a:spcBef>
              <a:buAutoNum type="arabicPeriod" startAt="19"/>
              <a:tabLst>
                <a:tab pos="241300" algn="l"/>
              </a:tabLst>
            </a:pPr>
            <a:r>
              <a:rPr sz="1200" dirty="0">
                <a:latin typeface="Arial"/>
                <a:cs typeface="Arial"/>
              </a:rPr>
              <a:t>Enumerate various complications of Renal transplant and discuss their imaging  findings. [Dec</a:t>
            </a:r>
            <a:r>
              <a:rPr sz="1200" spc="-10" dirty="0">
                <a:latin typeface="Arial"/>
                <a:cs typeface="Arial"/>
              </a:rPr>
              <a:t> </a:t>
            </a:r>
            <a:r>
              <a:rPr sz="1200" dirty="0">
                <a:latin typeface="Arial"/>
                <a:cs typeface="Arial"/>
              </a:rPr>
              <a:t>2010]</a:t>
            </a:r>
            <a:endParaRPr sz="1200">
              <a:latin typeface="Arial"/>
              <a:cs typeface="Arial"/>
            </a:endParaRPr>
          </a:p>
          <a:p>
            <a:pPr marL="241300" marR="5080" indent="-228600" algn="just">
              <a:lnSpc>
                <a:spcPct val="118100"/>
              </a:lnSpc>
              <a:spcBef>
                <a:spcPts val="900"/>
              </a:spcBef>
              <a:buAutoNum type="arabicPeriod" startAt="19"/>
              <a:tabLst>
                <a:tab pos="241300" algn="l"/>
              </a:tabLst>
            </a:pPr>
            <a:r>
              <a:rPr sz="1200" dirty="0">
                <a:latin typeface="Arial"/>
                <a:cs typeface="Arial"/>
              </a:rPr>
              <a:t>Enumerate causes of </a:t>
            </a:r>
            <a:r>
              <a:rPr sz="1200" spc="-5" dirty="0">
                <a:latin typeface="Arial"/>
                <a:cs typeface="Arial"/>
              </a:rPr>
              <a:t>hypertension </a:t>
            </a:r>
            <a:r>
              <a:rPr sz="1200" dirty="0">
                <a:latin typeface="Arial"/>
                <a:cs typeface="Arial"/>
              </a:rPr>
              <a:t>in 10 yr old male child. Outline radiological  approach in such a case. Role of MDCT and intervention in renal </a:t>
            </a:r>
            <a:r>
              <a:rPr sz="1200" spc="-5" dirty="0">
                <a:latin typeface="Arial"/>
                <a:cs typeface="Arial"/>
              </a:rPr>
              <a:t>hypertension.  </a:t>
            </a:r>
            <a:r>
              <a:rPr sz="1200" dirty="0">
                <a:latin typeface="Arial"/>
                <a:cs typeface="Arial"/>
              </a:rPr>
              <a:t>[June</a:t>
            </a:r>
            <a:r>
              <a:rPr sz="1200" spc="-5" dirty="0">
                <a:latin typeface="Arial"/>
                <a:cs typeface="Arial"/>
              </a:rPr>
              <a:t> </a:t>
            </a:r>
            <a:r>
              <a:rPr sz="1200" spc="-20" dirty="0">
                <a:latin typeface="Arial"/>
                <a:cs typeface="Arial"/>
              </a:rPr>
              <a:t>2011]</a:t>
            </a:r>
            <a:endParaRPr sz="1200">
              <a:latin typeface="Arial"/>
              <a:cs typeface="Arial"/>
            </a:endParaRPr>
          </a:p>
          <a:p>
            <a:pPr marL="241300" marR="5080" indent="-228600" algn="just">
              <a:lnSpc>
                <a:spcPct val="118100"/>
              </a:lnSpc>
              <a:spcBef>
                <a:spcPts val="900"/>
              </a:spcBef>
              <a:buAutoNum type="arabicPeriod" startAt="19"/>
              <a:tabLst>
                <a:tab pos="241300" algn="l"/>
              </a:tabLst>
            </a:pPr>
            <a:r>
              <a:rPr sz="1200" spc="-5" dirty="0">
                <a:latin typeface="Arial"/>
                <a:cs typeface="Arial"/>
              </a:rPr>
              <a:t>What </a:t>
            </a:r>
            <a:r>
              <a:rPr sz="1200" dirty="0">
                <a:latin typeface="Arial"/>
                <a:cs typeface="Arial"/>
              </a:rPr>
              <a:t>is vesico-ureteric reflux. Discuss its causes and grading. Briefly describe role  of imaging in this condition. [June</a:t>
            </a:r>
            <a:r>
              <a:rPr sz="1200" spc="-20" dirty="0">
                <a:latin typeface="Arial"/>
                <a:cs typeface="Arial"/>
              </a:rPr>
              <a:t> 2011]</a:t>
            </a:r>
            <a:endParaRPr sz="1200">
              <a:latin typeface="Arial"/>
              <a:cs typeface="Arial"/>
            </a:endParaRPr>
          </a:p>
          <a:p>
            <a:pPr marL="241300" marR="5080" indent="-228600" algn="just">
              <a:lnSpc>
                <a:spcPct val="118100"/>
              </a:lnSpc>
              <a:spcBef>
                <a:spcPts val="1000"/>
              </a:spcBef>
              <a:buAutoNum type="arabicPeriod" startAt="19"/>
              <a:tabLst>
                <a:tab pos="241300" algn="l"/>
              </a:tabLst>
            </a:pPr>
            <a:r>
              <a:rPr sz="1200" dirty="0">
                <a:latin typeface="Arial"/>
                <a:cs typeface="Arial"/>
              </a:rPr>
              <a:t>Enumerate causes of unilateral small </a:t>
            </a:r>
            <a:r>
              <a:rPr sz="1200" spc="-15" dirty="0">
                <a:latin typeface="Arial"/>
                <a:cs typeface="Arial"/>
              </a:rPr>
              <a:t>Kidney. </a:t>
            </a:r>
            <a:r>
              <a:rPr sz="1200" dirty="0">
                <a:latin typeface="Arial"/>
                <a:cs typeface="Arial"/>
              </a:rPr>
              <a:t>Discuss role of imaging in  </a:t>
            </a:r>
            <a:r>
              <a:rPr sz="1200" spc="-5" dirty="0">
                <a:latin typeface="Arial"/>
                <a:cs typeface="Arial"/>
              </a:rPr>
              <a:t>establishing </a:t>
            </a:r>
            <a:r>
              <a:rPr sz="1200" dirty="0">
                <a:latin typeface="Arial"/>
                <a:cs typeface="Arial"/>
              </a:rPr>
              <a:t>the diagnosis. [June</a:t>
            </a:r>
            <a:r>
              <a:rPr sz="1200" spc="-5" dirty="0">
                <a:latin typeface="Arial"/>
                <a:cs typeface="Arial"/>
              </a:rPr>
              <a:t> </a:t>
            </a:r>
            <a:r>
              <a:rPr sz="1200" spc="-20" dirty="0">
                <a:latin typeface="Arial"/>
                <a:cs typeface="Arial"/>
              </a:rPr>
              <a:t>2011]</a:t>
            </a:r>
            <a:endParaRPr sz="1200">
              <a:latin typeface="Arial"/>
              <a:cs typeface="Arial"/>
            </a:endParaRPr>
          </a:p>
          <a:p>
            <a:pPr marL="241300" marR="5080" indent="-228600" algn="just">
              <a:lnSpc>
                <a:spcPct val="118100"/>
              </a:lnSpc>
              <a:spcBef>
                <a:spcPts val="900"/>
              </a:spcBef>
              <a:buAutoNum type="arabicPeriod" startAt="19"/>
              <a:tabLst>
                <a:tab pos="241300" algn="l"/>
              </a:tabLst>
            </a:pPr>
            <a:r>
              <a:rPr sz="1200" dirty="0">
                <a:latin typeface="Arial"/>
                <a:cs typeface="Arial"/>
              </a:rPr>
              <a:t>Discuss the role of imaging in uraemia, citing the specific role and limitations of  conventional </a:t>
            </a:r>
            <a:r>
              <a:rPr sz="1200" spc="-10" dirty="0">
                <a:latin typeface="Arial"/>
                <a:cs typeface="Arial"/>
              </a:rPr>
              <a:t>radiography, </a:t>
            </a:r>
            <a:r>
              <a:rPr sz="1200" dirty="0">
                <a:latin typeface="Arial"/>
                <a:cs typeface="Arial"/>
              </a:rPr>
              <a:t>US, </a:t>
            </a:r>
            <a:r>
              <a:rPr sz="1200" spc="-45" dirty="0">
                <a:latin typeface="Arial"/>
                <a:cs typeface="Arial"/>
              </a:rPr>
              <a:t>CT, </a:t>
            </a:r>
            <a:r>
              <a:rPr sz="1200" dirty="0">
                <a:latin typeface="Arial"/>
                <a:cs typeface="Arial"/>
              </a:rPr>
              <a:t>MRI and renal </a:t>
            </a:r>
            <a:r>
              <a:rPr sz="1200" spc="-10" dirty="0">
                <a:latin typeface="Arial"/>
                <a:cs typeface="Arial"/>
              </a:rPr>
              <a:t>scintigraphy. </a:t>
            </a:r>
            <a:r>
              <a:rPr sz="1200" dirty="0">
                <a:latin typeface="Arial"/>
                <a:cs typeface="Arial"/>
              </a:rPr>
              <a:t>[June</a:t>
            </a:r>
            <a:r>
              <a:rPr sz="1200" spc="30" dirty="0">
                <a:latin typeface="Arial"/>
                <a:cs typeface="Arial"/>
              </a:rPr>
              <a:t> </a:t>
            </a:r>
            <a:r>
              <a:rPr sz="1200" spc="-20" dirty="0">
                <a:latin typeface="Arial"/>
                <a:cs typeface="Arial"/>
              </a:rPr>
              <a:t>2011]</a:t>
            </a:r>
            <a:endParaRPr sz="1200">
              <a:latin typeface="Arial"/>
              <a:cs typeface="Arial"/>
            </a:endParaRPr>
          </a:p>
          <a:p>
            <a:pPr marL="241300" marR="5080" indent="-228600" algn="just">
              <a:lnSpc>
                <a:spcPct val="111100"/>
              </a:lnSpc>
              <a:spcBef>
                <a:spcPts val="1100"/>
              </a:spcBef>
              <a:buAutoNum type="arabicPeriod" startAt="19"/>
              <a:tabLst>
                <a:tab pos="241300" algn="l"/>
              </a:tabLst>
            </a:pPr>
            <a:r>
              <a:rPr sz="1200" dirty="0">
                <a:latin typeface="Arial"/>
                <a:cs typeface="Arial"/>
              </a:rPr>
              <a:t>Discuss the grading of renal trauma. Describe the role of imaging in its evaluation.  [4+6 Dec</a:t>
            </a:r>
            <a:r>
              <a:rPr sz="1200" spc="-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1000"/>
              </a:spcBef>
              <a:buAutoNum type="arabicPeriod" startAt="19"/>
              <a:tabLst>
                <a:tab pos="241300" algn="l"/>
              </a:tabLst>
            </a:pPr>
            <a:r>
              <a:rPr sz="1200" dirty="0">
                <a:latin typeface="Arial"/>
                <a:cs typeface="Arial"/>
              </a:rPr>
              <a:t>Briefly describe the penile </a:t>
            </a:r>
            <a:r>
              <a:rPr sz="1200" spc="-5" dirty="0">
                <a:latin typeface="Arial"/>
                <a:cs typeface="Arial"/>
              </a:rPr>
              <a:t>arterial </a:t>
            </a:r>
            <a:r>
              <a:rPr sz="1200" dirty="0">
                <a:latin typeface="Arial"/>
                <a:cs typeface="Arial"/>
              </a:rPr>
              <a:t>flow </a:t>
            </a:r>
            <a:r>
              <a:rPr sz="1200" spc="-10" dirty="0">
                <a:latin typeface="Arial"/>
                <a:cs typeface="Arial"/>
              </a:rPr>
              <a:t>physiology. </a:t>
            </a:r>
            <a:r>
              <a:rPr sz="1200" dirty="0">
                <a:latin typeface="Arial"/>
                <a:cs typeface="Arial"/>
              </a:rPr>
              <a:t>Discuss the technique and utility  of duplex sonography in evaluation of </a:t>
            </a:r>
            <a:r>
              <a:rPr sz="1200" spc="-5" dirty="0">
                <a:latin typeface="Arial"/>
                <a:cs typeface="Arial"/>
              </a:rPr>
              <a:t>erectile dysfunction. </a:t>
            </a:r>
            <a:r>
              <a:rPr sz="1200" dirty="0">
                <a:latin typeface="Arial"/>
                <a:cs typeface="Arial"/>
              </a:rPr>
              <a:t>[3+4+3 Dec</a:t>
            </a:r>
            <a:r>
              <a:rPr sz="1200" spc="-1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1100"/>
              </a:lnSpc>
              <a:spcBef>
                <a:spcPts val="1100"/>
              </a:spcBef>
              <a:buAutoNum type="arabicPeriod" startAt="19"/>
              <a:tabLst>
                <a:tab pos="241300" algn="l"/>
              </a:tabLst>
            </a:pPr>
            <a:r>
              <a:rPr sz="1200" dirty="0">
                <a:latin typeface="Arial"/>
                <a:cs typeface="Arial"/>
              </a:rPr>
              <a:t>Describe venous drainage of </a:t>
            </a:r>
            <a:r>
              <a:rPr sz="1200" spc="-5" dirty="0">
                <a:latin typeface="Arial"/>
                <a:cs typeface="Arial"/>
              </a:rPr>
              <a:t>testis. </a:t>
            </a:r>
            <a:r>
              <a:rPr sz="1200" dirty="0">
                <a:latin typeface="Arial"/>
                <a:cs typeface="Arial"/>
              </a:rPr>
              <a:t>Discuss imaging features &amp; interventions in  varicocele. [3+4+3 Dec</a:t>
            </a:r>
            <a:r>
              <a:rPr sz="1200" spc="-10"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1000"/>
              </a:spcBef>
              <a:buAutoNum type="arabicPeriod" startAt="19"/>
              <a:tabLst>
                <a:tab pos="241300" algn="l"/>
              </a:tabLst>
            </a:pPr>
            <a:r>
              <a:rPr sz="1200" dirty="0">
                <a:latin typeface="Arial"/>
                <a:cs typeface="Arial"/>
              </a:rPr>
              <a:t>Enumerate various vascular complications in renal transplant. Briefly discuss the  role of color </a:t>
            </a:r>
            <a:r>
              <a:rPr sz="1200" spc="-10" dirty="0">
                <a:latin typeface="Arial"/>
                <a:cs typeface="Arial"/>
              </a:rPr>
              <a:t>Doppler, </a:t>
            </a:r>
            <a:r>
              <a:rPr sz="1200" spc="-45" dirty="0">
                <a:latin typeface="Arial"/>
                <a:cs typeface="Arial"/>
              </a:rPr>
              <a:t>CT, </a:t>
            </a:r>
            <a:r>
              <a:rPr sz="1200" dirty="0">
                <a:latin typeface="Arial"/>
                <a:cs typeface="Arial"/>
              </a:rPr>
              <a:t>MRI and intervention in these conditions. [1+3+2+2+2 Dec  </a:t>
            </a:r>
            <a:r>
              <a:rPr sz="1200" spc="-35" dirty="0">
                <a:latin typeface="Arial"/>
                <a:cs typeface="Arial"/>
              </a:rPr>
              <a:t>11]</a:t>
            </a:r>
            <a:endParaRPr sz="1200">
              <a:latin typeface="Arial"/>
              <a:cs typeface="Arial"/>
            </a:endParaRPr>
          </a:p>
          <a:p>
            <a:pPr marL="241300" marR="5080" indent="-228600" algn="just">
              <a:lnSpc>
                <a:spcPct val="118100"/>
              </a:lnSpc>
              <a:spcBef>
                <a:spcPts val="894"/>
              </a:spcBef>
              <a:buAutoNum type="arabicPeriod" startAt="19"/>
              <a:tabLst>
                <a:tab pos="241300" algn="l"/>
              </a:tabLst>
            </a:pPr>
            <a:r>
              <a:rPr sz="1200" dirty="0">
                <a:latin typeface="Arial"/>
                <a:cs typeface="Arial"/>
              </a:rPr>
              <a:t>Briefly describe MRI and MRS findings in </a:t>
            </a:r>
            <a:r>
              <a:rPr sz="1200" spc="-5" dirty="0">
                <a:latin typeface="Arial"/>
                <a:cs typeface="Arial"/>
              </a:rPr>
              <a:t>prostatic </a:t>
            </a:r>
            <a:r>
              <a:rPr sz="1200" dirty="0">
                <a:latin typeface="Arial"/>
                <a:cs typeface="Arial"/>
              </a:rPr>
              <a:t>carcinoma and its</a:t>
            </a:r>
            <a:r>
              <a:rPr sz="1200" spc="204" dirty="0">
                <a:latin typeface="Arial"/>
                <a:cs typeface="Arial"/>
              </a:rPr>
              <a:t> </a:t>
            </a:r>
            <a:r>
              <a:rPr sz="1200" spc="-5" dirty="0">
                <a:latin typeface="Arial"/>
                <a:cs typeface="Arial"/>
              </a:rPr>
              <a:t>staging.  </a:t>
            </a:r>
            <a:r>
              <a:rPr sz="1200" dirty="0">
                <a:latin typeface="Arial"/>
                <a:cs typeface="Arial"/>
              </a:rPr>
              <a:t>Discuss role of TRUS </a:t>
            </a:r>
            <a:r>
              <a:rPr sz="1200" spc="-15" dirty="0">
                <a:latin typeface="Arial"/>
                <a:cs typeface="Arial"/>
              </a:rPr>
              <a:t>biopsy. </a:t>
            </a:r>
            <a:r>
              <a:rPr sz="1200" dirty="0">
                <a:latin typeface="Arial"/>
                <a:cs typeface="Arial"/>
              </a:rPr>
              <a:t>[4+4+2 Dec</a:t>
            </a:r>
            <a:r>
              <a:rPr sz="1200" spc="-2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4599"/>
              </a:lnSpc>
              <a:spcBef>
                <a:spcPts val="1050"/>
              </a:spcBef>
              <a:buAutoNum type="arabicPeriod" startAt="19"/>
              <a:tabLst>
                <a:tab pos="241300" algn="l"/>
              </a:tabLst>
            </a:pPr>
            <a:r>
              <a:rPr sz="1200" dirty="0">
                <a:latin typeface="Arial"/>
                <a:cs typeface="Arial"/>
              </a:rPr>
              <a:t>What are common causes of medially placed ureters? Discuss various  associations. IVU, CT &amp; MRI findings of retroperitoneal fibrosis. [2+2+2+2+2 Jun  </a:t>
            </a:r>
            <a:r>
              <a:rPr sz="1200" spc="-5" dirty="0">
                <a:latin typeface="Arial"/>
                <a:cs typeface="Arial"/>
              </a:rPr>
              <a:t>12]</a:t>
            </a:r>
            <a:endParaRPr sz="1200">
              <a:latin typeface="Arial"/>
              <a:cs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43</a:t>
            </a:fld>
            <a:endParaRPr dirty="0"/>
          </a:p>
        </p:txBody>
      </p:sp>
      <p:sp>
        <p:nvSpPr>
          <p:cNvPr id="2" name="object 2"/>
          <p:cNvSpPr txBox="1"/>
          <p:nvPr/>
        </p:nvSpPr>
        <p:spPr>
          <a:xfrm>
            <a:off x="939800" y="855980"/>
            <a:ext cx="5913755" cy="85598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34"/>
              <a:tabLst>
                <a:tab pos="241300" algn="l"/>
              </a:tabLst>
            </a:pPr>
            <a:r>
              <a:rPr sz="1200" spc="5" dirty="0">
                <a:latin typeface="Arial"/>
                <a:cs typeface="Arial"/>
              </a:rPr>
              <a:t>Enumerate causes of urethral strictures. Briefly discuss role ascending  </a:t>
            </a:r>
            <a:r>
              <a:rPr sz="1200" dirty="0">
                <a:latin typeface="Arial"/>
                <a:cs typeface="Arial"/>
              </a:rPr>
              <a:t>urethrogram in </a:t>
            </a:r>
            <a:r>
              <a:rPr sz="1200" spc="-5" dirty="0">
                <a:latin typeface="Arial"/>
                <a:cs typeface="Arial"/>
              </a:rPr>
              <a:t>strictures </a:t>
            </a:r>
            <a:r>
              <a:rPr sz="1200" dirty="0">
                <a:latin typeface="Arial"/>
                <a:cs typeface="Arial"/>
              </a:rPr>
              <a:t>due to trauma. Name common complications of urethral  </a:t>
            </a:r>
            <a:r>
              <a:rPr sz="1200" spc="-5" dirty="0">
                <a:latin typeface="Arial"/>
                <a:cs typeface="Arial"/>
              </a:rPr>
              <a:t>strictures. </a:t>
            </a:r>
            <a:r>
              <a:rPr sz="1200" dirty="0">
                <a:latin typeface="Arial"/>
                <a:cs typeface="Arial"/>
              </a:rPr>
              <a:t>[3+5+2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894"/>
              </a:spcBef>
              <a:buAutoNum type="arabicPeriod" startAt="34"/>
              <a:tabLst>
                <a:tab pos="241300" algn="l"/>
              </a:tabLst>
            </a:pPr>
            <a:r>
              <a:rPr sz="1200" dirty="0">
                <a:latin typeface="Arial"/>
                <a:cs typeface="Arial"/>
              </a:rPr>
              <a:t>Enumerate various ovarian tumors of </a:t>
            </a:r>
            <a:r>
              <a:rPr sz="1200" spc="-5" dirty="0">
                <a:latin typeface="Arial"/>
                <a:cs typeface="Arial"/>
              </a:rPr>
              <a:t>stromal </a:t>
            </a:r>
            <a:r>
              <a:rPr sz="1200" dirty="0">
                <a:latin typeface="Arial"/>
                <a:cs typeface="Arial"/>
              </a:rPr>
              <a:t>origin. Briefly discuss imaging  </a:t>
            </a:r>
            <a:r>
              <a:rPr sz="1200" spc="10" dirty="0">
                <a:latin typeface="Arial"/>
                <a:cs typeface="Arial"/>
              </a:rPr>
              <a:t>features </a:t>
            </a:r>
            <a:r>
              <a:rPr sz="1200" spc="5" dirty="0">
                <a:latin typeface="Arial"/>
                <a:cs typeface="Arial"/>
              </a:rPr>
              <a:t>of</a:t>
            </a:r>
            <a:r>
              <a:rPr sz="1200" spc="340" dirty="0">
                <a:latin typeface="Arial"/>
                <a:cs typeface="Arial"/>
              </a:rPr>
              <a:t> </a:t>
            </a:r>
            <a:r>
              <a:rPr sz="1200" spc="10" dirty="0">
                <a:latin typeface="Arial"/>
                <a:cs typeface="Arial"/>
              </a:rPr>
              <a:t>serous and muscinous cystadenocarcinoma and cystadenoma.  </a:t>
            </a:r>
            <a:r>
              <a:rPr sz="1200" dirty="0">
                <a:latin typeface="Arial"/>
                <a:cs typeface="Arial"/>
              </a:rPr>
              <a:t>[3+2+2+3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34"/>
              <a:tabLst>
                <a:tab pos="241300" algn="l"/>
              </a:tabLst>
            </a:pPr>
            <a:r>
              <a:rPr sz="1200" dirty="0">
                <a:latin typeface="Arial"/>
                <a:cs typeface="Arial"/>
              </a:rPr>
              <a:t>Describe technique of TRUS guided biopsy of </a:t>
            </a:r>
            <a:r>
              <a:rPr sz="1200" spc="-5" dirty="0">
                <a:latin typeface="Arial"/>
                <a:cs typeface="Arial"/>
              </a:rPr>
              <a:t>prostrate. </a:t>
            </a:r>
            <a:r>
              <a:rPr sz="1200" dirty="0">
                <a:latin typeface="Arial"/>
                <a:cs typeface="Arial"/>
              </a:rPr>
              <a:t>Briefly mention role of  contrast imaging in </a:t>
            </a:r>
            <a:r>
              <a:rPr sz="1200" spc="-5" dirty="0">
                <a:latin typeface="Arial"/>
                <a:cs typeface="Arial"/>
              </a:rPr>
              <a:t>investigation </a:t>
            </a:r>
            <a:r>
              <a:rPr sz="1200" dirty="0">
                <a:latin typeface="Arial"/>
                <a:cs typeface="Arial"/>
              </a:rPr>
              <a:t>&amp; biopsy of a </a:t>
            </a:r>
            <a:r>
              <a:rPr sz="1200" spc="-5" dirty="0">
                <a:latin typeface="Arial"/>
                <a:cs typeface="Arial"/>
              </a:rPr>
              <a:t>prostatic </a:t>
            </a:r>
            <a:r>
              <a:rPr sz="1200" dirty="0">
                <a:latin typeface="Arial"/>
                <a:cs typeface="Arial"/>
              </a:rPr>
              <a:t>lesion. [8+2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4599"/>
              </a:lnSpc>
              <a:spcBef>
                <a:spcPts val="1050"/>
              </a:spcBef>
              <a:buAutoNum type="arabicPeriod" startAt="34"/>
              <a:tabLst>
                <a:tab pos="241300" algn="l"/>
              </a:tabLst>
            </a:pPr>
            <a:r>
              <a:rPr sz="1200" dirty="0">
                <a:latin typeface="Arial"/>
                <a:cs typeface="Arial"/>
              </a:rPr>
              <a:t>Enumerate the causes of hematuria in a 50yr old male patient. Briefly discuss the  role of various imaging modalities in diagnosis and </a:t>
            </a:r>
            <a:r>
              <a:rPr sz="1200" spc="-5" dirty="0">
                <a:latin typeface="Arial"/>
                <a:cs typeface="Arial"/>
              </a:rPr>
              <a:t>staging </a:t>
            </a:r>
            <a:r>
              <a:rPr sz="1200" dirty="0">
                <a:latin typeface="Arial"/>
                <a:cs typeface="Arial"/>
              </a:rPr>
              <a:t>of renal cell carcinoma.  [2+4+4 Dec</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34"/>
              <a:tabLst>
                <a:tab pos="241300" algn="l"/>
              </a:tabLst>
            </a:pPr>
            <a:r>
              <a:rPr sz="1200" dirty="0">
                <a:latin typeface="Arial"/>
                <a:cs typeface="Arial"/>
              </a:rPr>
              <a:t>Discuss the role of imaging in uremia, citing the specific role and limitation of  conventional </a:t>
            </a:r>
            <a:r>
              <a:rPr sz="1200" spc="-10" dirty="0">
                <a:latin typeface="Arial"/>
                <a:cs typeface="Arial"/>
              </a:rPr>
              <a:t>radiography, sonography, </a:t>
            </a:r>
            <a:r>
              <a:rPr sz="1200" spc="-45" dirty="0">
                <a:latin typeface="Arial"/>
                <a:cs typeface="Arial"/>
              </a:rPr>
              <a:t>CT, </a:t>
            </a:r>
            <a:r>
              <a:rPr sz="1200" dirty="0">
                <a:latin typeface="Arial"/>
                <a:cs typeface="Arial"/>
              </a:rPr>
              <a:t>MR &amp; renal </a:t>
            </a:r>
            <a:r>
              <a:rPr sz="1200" spc="-10" dirty="0">
                <a:latin typeface="Arial"/>
                <a:cs typeface="Arial"/>
              </a:rPr>
              <a:t>scintigraphy. </a:t>
            </a:r>
            <a:r>
              <a:rPr sz="1200" dirty="0">
                <a:latin typeface="Arial"/>
                <a:cs typeface="Arial"/>
              </a:rPr>
              <a:t>[5+2 Dec</a:t>
            </a:r>
            <a:r>
              <a:rPr sz="1200" spc="4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34"/>
              <a:tabLst>
                <a:tab pos="241300" algn="l"/>
              </a:tabLst>
            </a:pPr>
            <a:r>
              <a:rPr sz="1200" dirty="0">
                <a:latin typeface="Arial"/>
                <a:cs typeface="Arial"/>
              </a:rPr>
              <a:t>List the anatomical sites which may become </a:t>
            </a:r>
            <a:r>
              <a:rPr sz="1200" spc="-5" dirty="0">
                <a:latin typeface="Arial"/>
                <a:cs typeface="Arial"/>
              </a:rPr>
              <a:t>afflicted </a:t>
            </a:r>
            <a:r>
              <a:rPr sz="1200" dirty="0">
                <a:latin typeface="Arial"/>
                <a:cs typeface="Arial"/>
              </a:rPr>
              <a:t>in renal TB. Discuss their  radiological </a:t>
            </a:r>
            <a:r>
              <a:rPr sz="1200" spc="-5" dirty="0">
                <a:latin typeface="Arial"/>
                <a:cs typeface="Arial"/>
              </a:rPr>
              <a:t>features </a:t>
            </a:r>
            <a:r>
              <a:rPr sz="1200" dirty="0">
                <a:latin typeface="Arial"/>
                <a:cs typeface="Arial"/>
              </a:rPr>
              <a:t>in brief. [2+8 Jun</a:t>
            </a:r>
            <a:r>
              <a:rPr sz="1200" spc="-1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4599"/>
              </a:lnSpc>
              <a:spcBef>
                <a:spcPts val="1050"/>
              </a:spcBef>
              <a:buAutoNum type="arabicPeriod" startAt="34"/>
              <a:tabLst>
                <a:tab pos="241300" algn="l"/>
              </a:tabLst>
            </a:pPr>
            <a:r>
              <a:rPr sz="1200" dirty="0">
                <a:latin typeface="Arial"/>
                <a:cs typeface="Arial"/>
              </a:rPr>
              <a:t>A 24 year old with presenting features of low grade </a:t>
            </a:r>
            <a:r>
              <a:rPr sz="1200" spc="-15" dirty="0">
                <a:latin typeface="Arial"/>
                <a:cs typeface="Arial"/>
              </a:rPr>
              <a:t>fever, </a:t>
            </a:r>
            <a:r>
              <a:rPr sz="1200" dirty="0">
                <a:latin typeface="Arial"/>
                <a:cs typeface="Arial"/>
              </a:rPr>
              <a:t>lassitude and aseptic  pyuria is referred to you for radiological work up. </a:t>
            </a:r>
            <a:r>
              <a:rPr sz="1200" spc="-5" dirty="0">
                <a:latin typeface="Arial"/>
                <a:cs typeface="Arial"/>
              </a:rPr>
              <a:t>What </a:t>
            </a:r>
            <a:r>
              <a:rPr sz="1200" dirty="0">
                <a:latin typeface="Arial"/>
                <a:cs typeface="Arial"/>
              </a:rPr>
              <a:t>is the likely diagnosis? How  would you </a:t>
            </a:r>
            <a:r>
              <a:rPr sz="1200" spc="-5" dirty="0">
                <a:latin typeface="Arial"/>
                <a:cs typeface="Arial"/>
              </a:rPr>
              <a:t>investigate </a:t>
            </a:r>
            <a:r>
              <a:rPr sz="1200" dirty="0">
                <a:latin typeface="Arial"/>
                <a:cs typeface="Arial"/>
              </a:rPr>
              <a:t>this patient?</a:t>
            </a:r>
            <a:endParaRPr sz="1200">
              <a:latin typeface="Arial"/>
              <a:cs typeface="Arial"/>
            </a:endParaRPr>
          </a:p>
          <a:p>
            <a:pPr marL="241300" marR="5080">
              <a:lnSpc>
                <a:spcPct val="118100"/>
              </a:lnSpc>
              <a:spcBef>
                <a:spcPts val="1000"/>
              </a:spcBef>
            </a:pPr>
            <a:r>
              <a:rPr sz="1200" dirty="0">
                <a:latin typeface="Arial"/>
                <a:cs typeface="Arial"/>
              </a:rPr>
              <a:t>Described the key radiological signs, specifying the changes in </a:t>
            </a:r>
            <a:r>
              <a:rPr sz="1200" spc="-15" dirty="0">
                <a:latin typeface="Arial"/>
                <a:cs typeface="Arial"/>
              </a:rPr>
              <a:t>early, </a:t>
            </a:r>
            <a:r>
              <a:rPr sz="1200" dirty="0">
                <a:latin typeface="Arial"/>
                <a:cs typeface="Arial"/>
              </a:rPr>
              <a:t>intermediate</a:t>
            </a:r>
            <a:r>
              <a:rPr sz="1200" spc="-85" dirty="0">
                <a:latin typeface="Arial"/>
                <a:cs typeface="Arial"/>
              </a:rPr>
              <a:t> </a:t>
            </a:r>
            <a:r>
              <a:rPr sz="1200" dirty="0">
                <a:latin typeface="Arial"/>
                <a:cs typeface="Arial"/>
              </a:rPr>
              <a:t>&amp;  late </a:t>
            </a:r>
            <a:r>
              <a:rPr sz="1200" spc="-5" dirty="0">
                <a:latin typeface="Arial"/>
                <a:cs typeface="Arial"/>
              </a:rPr>
              <a:t>stages </a:t>
            </a:r>
            <a:r>
              <a:rPr sz="1200" dirty="0">
                <a:latin typeface="Arial"/>
                <a:cs typeface="Arial"/>
              </a:rPr>
              <a:t>of the disease. [1+3+6 Dec</a:t>
            </a:r>
            <a:r>
              <a:rPr sz="1200" spc="-1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00"/>
              </a:spcBef>
              <a:buAutoNum type="arabicPeriod" startAt="41"/>
              <a:tabLst>
                <a:tab pos="241300" algn="l"/>
              </a:tabLst>
            </a:pPr>
            <a:r>
              <a:rPr sz="1200" dirty="0">
                <a:latin typeface="Arial"/>
                <a:cs typeface="Arial"/>
              </a:rPr>
              <a:t>A 38 year old </a:t>
            </a:r>
            <a:r>
              <a:rPr sz="1200" spc="-40" dirty="0">
                <a:latin typeface="Arial"/>
                <a:cs typeface="Arial"/>
              </a:rPr>
              <a:t>RTA </a:t>
            </a:r>
            <a:r>
              <a:rPr sz="1200" spc="-5" dirty="0">
                <a:latin typeface="Arial"/>
                <a:cs typeface="Arial"/>
              </a:rPr>
              <a:t>victim </a:t>
            </a:r>
            <a:r>
              <a:rPr sz="1200" dirty="0">
                <a:latin typeface="Arial"/>
                <a:cs typeface="Arial"/>
              </a:rPr>
              <a:t>is brought to you from the casualty with </a:t>
            </a:r>
            <a:r>
              <a:rPr sz="1200" spc="-5" dirty="0">
                <a:latin typeface="Arial"/>
                <a:cs typeface="Arial"/>
              </a:rPr>
              <a:t>history </a:t>
            </a:r>
            <a:r>
              <a:rPr sz="1200" dirty="0">
                <a:latin typeface="Arial"/>
                <a:cs typeface="Arial"/>
              </a:rPr>
              <a:t>of frank  hematuria. How would you evaluate this patient? Discuss the possibilities with  their key radiological findings. [4+6 Dec</a:t>
            </a:r>
            <a:r>
              <a:rPr sz="1200" spc="-2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1100"/>
              </a:lnSpc>
              <a:spcBef>
                <a:spcPts val="1100"/>
              </a:spcBef>
              <a:buAutoNum type="arabicPeriod" startAt="41"/>
              <a:tabLst>
                <a:tab pos="241300" algn="l"/>
              </a:tabLst>
            </a:pPr>
            <a:r>
              <a:rPr sz="1200" dirty="0">
                <a:latin typeface="Arial"/>
                <a:cs typeface="Arial"/>
              </a:rPr>
              <a:t>Describe penile circulation. </a:t>
            </a:r>
            <a:r>
              <a:rPr sz="1200" spc="-5" dirty="0">
                <a:latin typeface="Arial"/>
                <a:cs typeface="Arial"/>
              </a:rPr>
              <a:t>What </a:t>
            </a:r>
            <a:r>
              <a:rPr sz="1200" dirty="0">
                <a:latin typeface="Arial"/>
                <a:cs typeface="Arial"/>
              </a:rPr>
              <a:t>are the causes of male impotence? Discuss the  role of Color Doppler imaging in impotence. [4+2+4 Dec</a:t>
            </a:r>
            <a:r>
              <a:rPr sz="1200" spc="-4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5700"/>
              </a:lnSpc>
              <a:spcBef>
                <a:spcPts val="1035"/>
              </a:spcBef>
              <a:buAutoNum type="arabicPeriod" startAt="41"/>
              <a:tabLst>
                <a:tab pos="241300" algn="l"/>
              </a:tabLst>
            </a:pPr>
            <a:r>
              <a:rPr sz="1200" dirty="0">
                <a:latin typeface="Arial"/>
                <a:cs typeface="Arial"/>
              </a:rPr>
              <a:t>A 40 </a:t>
            </a:r>
            <a:r>
              <a:rPr sz="1200" spc="-5" dirty="0">
                <a:latin typeface="Arial"/>
                <a:cs typeface="Arial"/>
              </a:rPr>
              <a:t>yr-old-female </a:t>
            </a:r>
            <a:r>
              <a:rPr sz="1200" dirty="0">
                <a:latin typeface="Arial"/>
                <a:cs typeface="Arial"/>
              </a:rPr>
              <a:t>pt. presented with complaints of vague right lumbar pain. An  USG revealed a </a:t>
            </a:r>
            <a:r>
              <a:rPr sz="1200" spc="-5" dirty="0">
                <a:latin typeface="Arial"/>
                <a:cs typeface="Arial"/>
              </a:rPr>
              <a:t>cystic </a:t>
            </a:r>
            <a:r>
              <a:rPr sz="1200" dirty="0">
                <a:latin typeface="Arial"/>
                <a:cs typeface="Arial"/>
              </a:rPr>
              <a:t>lesion in right </a:t>
            </a:r>
            <a:r>
              <a:rPr sz="1200" spc="-15" dirty="0">
                <a:latin typeface="Arial"/>
                <a:cs typeface="Arial"/>
              </a:rPr>
              <a:t>kidney. </a:t>
            </a:r>
            <a:r>
              <a:rPr sz="1200" dirty="0">
                <a:latin typeface="Arial"/>
                <a:cs typeface="Arial"/>
              </a:rPr>
              <a:t>She was advised to undergo CT scan  by the radiologist for </a:t>
            </a:r>
            <a:r>
              <a:rPr sz="1200" spc="-5" dirty="0">
                <a:latin typeface="Arial"/>
                <a:cs typeface="Arial"/>
              </a:rPr>
              <a:t>further </a:t>
            </a:r>
            <a:r>
              <a:rPr sz="1200" dirty="0">
                <a:latin typeface="Arial"/>
                <a:cs typeface="Arial"/>
              </a:rPr>
              <a:t>evaluation. Enumerate possible causes. Discuss the  CT protocol &amp; findings in various lesions. [2+2+6 June</a:t>
            </a:r>
            <a:r>
              <a:rPr sz="1200" spc="-5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4599"/>
              </a:lnSpc>
              <a:spcBef>
                <a:spcPts val="1045"/>
              </a:spcBef>
              <a:buAutoNum type="arabicPeriod" startAt="41"/>
              <a:tabLst>
                <a:tab pos="241300" algn="l"/>
              </a:tabLst>
            </a:pPr>
            <a:r>
              <a:rPr sz="1200" spc="-5" dirty="0">
                <a:latin typeface="Arial"/>
                <a:cs typeface="Arial"/>
              </a:rPr>
              <a:t>What </a:t>
            </a:r>
            <a:r>
              <a:rPr sz="1200" dirty="0">
                <a:latin typeface="Arial"/>
                <a:cs typeface="Arial"/>
              </a:rPr>
              <a:t>are the causes of painless hematuria in a 50 yr old male patient? Discuss the  imaging features and role of interventional radiology in two such pathologies.  [2+4+4 Dec</a:t>
            </a:r>
            <a:r>
              <a:rPr sz="1200" spc="-5" dirty="0">
                <a:latin typeface="Arial"/>
                <a:cs typeface="Arial"/>
              </a:rPr>
              <a:t> </a:t>
            </a:r>
            <a:r>
              <a:rPr sz="1200" dirty="0">
                <a:latin typeface="Arial"/>
                <a:cs typeface="Arial"/>
              </a:rPr>
              <a:t>14]</a:t>
            </a:r>
            <a:endParaRPr sz="1200">
              <a:latin typeface="Arial"/>
              <a:cs typeface="Arial"/>
            </a:endParaRPr>
          </a:p>
          <a:p>
            <a:pPr>
              <a:lnSpc>
                <a:spcPct val="100000"/>
              </a:lnSpc>
              <a:spcBef>
                <a:spcPts val="55"/>
              </a:spcBef>
              <a:buFont typeface="Arial"/>
              <a:buAutoNum type="arabicPeriod" startAt="41"/>
            </a:pPr>
            <a:endParaRPr sz="1050">
              <a:latin typeface="Times New Roman"/>
              <a:cs typeface="Times New Roman"/>
            </a:endParaRPr>
          </a:p>
          <a:p>
            <a:pPr marL="241300" indent="-228600">
              <a:lnSpc>
                <a:spcPct val="100000"/>
              </a:lnSpc>
              <a:buAutoNum type="arabicPeriod" startAt="41"/>
              <a:tabLst>
                <a:tab pos="241300" algn="l"/>
              </a:tabLst>
            </a:pPr>
            <a:r>
              <a:rPr sz="1200" dirty="0">
                <a:latin typeface="Arial"/>
                <a:cs typeface="Arial"/>
              </a:rPr>
              <a:t>Renal tuberculosis. [5 Dec 05/07/09, Jun 07, Dec</a:t>
            </a:r>
            <a:r>
              <a:rPr sz="1200" spc="-30" dirty="0">
                <a:latin typeface="Arial"/>
                <a:cs typeface="Arial"/>
              </a:rPr>
              <a:t> </a:t>
            </a:r>
            <a:r>
              <a:rPr sz="1200" dirty="0">
                <a:latin typeface="Arial"/>
                <a:cs typeface="Arial"/>
              </a:rPr>
              <a:t>14]</a:t>
            </a:r>
            <a:endParaRPr sz="1200">
              <a:latin typeface="Arial"/>
              <a:cs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44</a:t>
            </a:fld>
            <a:endParaRPr dirty="0"/>
          </a:p>
        </p:txBody>
      </p:sp>
      <p:sp>
        <p:nvSpPr>
          <p:cNvPr id="2" name="object 2"/>
          <p:cNvSpPr txBox="1"/>
          <p:nvPr/>
        </p:nvSpPr>
        <p:spPr>
          <a:xfrm>
            <a:off x="939800" y="855980"/>
            <a:ext cx="5913755" cy="8521700"/>
          </a:xfrm>
          <a:prstGeom prst="rect">
            <a:avLst/>
          </a:prstGeom>
        </p:spPr>
        <p:txBody>
          <a:bodyPr vert="horz" wrap="square" lIns="0" tIns="12700" rIns="0" bIns="0" rtlCol="0">
            <a:spAutoFit/>
          </a:bodyPr>
          <a:lstStyle/>
          <a:p>
            <a:pPr marL="241300" marR="5080" indent="-228600">
              <a:lnSpc>
                <a:spcPct val="118100"/>
              </a:lnSpc>
              <a:spcBef>
                <a:spcPts val="100"/>
              </a:spcBef>
            </a:pPr>
            <a:r>
              <a:rPr sz="1200" dirty="0">
                <a:latin typeface="Arial"/>
                <a:cs typeface="Arial"/>
              </a:rPr>
              <a:t>46. A young adult male presents with painless </a:t>
            </a:r>
            <a:r>
              <a:rPr sz="1200" spc="-5" dirty="0">
                <a:latin typeface="Arial"/>
                <a:cs typeface="Arial"/>
              </a:rPr>
              <a:t>testicular </a:t>
            </a:r>
            <a:r>
              <a:rPr sz="1200" dirty="0">
                <a:latin typeface="Arial"/>
                <a:cs typeface="Arial"/>
              </a:rPr>
              <a:t>mass. </a:t>
            </a:r>
            <a:r>
              <a:rPr sz="1200" spc="-5" dirty="0">
                <a:latin typeface="Arial"/>
                <a:cs typeface="Arial"/>
              </a:rPr>
              <a:t>What </a:t>
            </a:r>
            <a:r>
              <a:rPr sz="1200" dirty="0">
                <a:latin typeface="Arial"/>
                <a:cs typeface="Arial"/>
              </a:rPr>
              <a:t>is the </a:t>
            </a:r>
            <a:r>
              <a:rPr sz="1200" spc="-5" dirty="0">
                <a:latin typeface="Arial"/>
                <a:cs typeface="Arial"/>
              </a:rPr>
              <a:t>differential  </a:t>
            </a:r>
            <a:r>
              <a:rPr sz="1200" dirty="0">
                <a:latin typeface="Arial"/>
                <a:cs typeface="Arial"/>
              </a:rPr>
              <a:t>diagnosis and imaging features in the most common cause? [June</a:t>
            </a:r>
            <a:r>
              <a:rPr sz="1200" spc="-40" dirty="0">
                <a:latin typeface="Arial"/>
                <a:cs typeface="Arial"/>
              </a:rPr>
              <a:t> </a:t>
            </a:r>
            <a:r>
              <a:rPr sz="1200" dirty="0">
                <a:latin typeface="Arial"/>
                <a:cs typeface="Arial"/>
              </a:rPr>
              <a:t>15]</a:t>
            </a:r>
            <a:endParaRPr sz="1200">
              <a:latin typeface="Arial"/>
              <a:cs typeface="Arial"/>
            </a:endParaRPr>
          </a:p>
          <a:p>
            <a:pPr marL="241300" marR="5080" indent="-228600">
              <a:lnSpc>
                <a:spcPct val="111100"/>
              </a:lnSpc>
              <a:spcBef>
                <a:spcPts val="1100"/>
              </a:spcBef>
              <a:buAutoNum type="arabicPeriod" startAt="47"/>
              <a:tabLst>
                <a:tab pos="241300" algn="l"/>
              </a:tabLst>
            </a:pPr>
            <a:r>
              <a:rPr sz="1200" dirty="0">
                <a:latin typeface="Arial"/>
                <a:cs typeface="Arial"/>
              </a:rPr>
              <a:t>a) Pathogenesis and imaging features of xanthogranulomatous pyelonephritis. b)  Imaging features of abdominal lymphangioma. [5+5 June</a:t>
            </a:r>
            <a:r>
              <a:rPr sz="1200" spc="-30" dirty="0">
                <a:latin typeface="Arial"/>
                <a:cs typeface="Arial"/>
              </a:rPr>
              <a:t> </a:t>
            </a:r>
            <a:r>
              <a:rPr sz="1200" dirty="0">
                <a:latin typeface="Arial"/>
                <a:cs typeface="Arial"/>
              </a:rPr>
              <a:t>15]</a:t>
            </a:r>
            <a:endParaRPr sz="1200">
              <a:latin typeface="Arial"/>
              <a:cs typeface="Arial"/>
            </a:endParaRPr>
          </a:p>
          <a:p>
            <a:pPr marL="241300" marR="5080" indent="-228600">
              <a:lnSpc>
                <a:spcPct val="118100"/>
              </a:lnSpc>
              <a:spcBef>
                <a:spcPts val="994"/>
              </a:spcBef>
              <a:buAutoNum type="arabicPeriod" startAt="47"/>
              <a:tabLst>
                <a:tab pos="241300" algn="l"/>
              </a:tabLst>
            </a:pPr>
            <a:r>
              <a:rPr sz="1200" dirty="0">
                <a:latin typeface="Arial"/>
                <a:cs typeface="Arial"/>
              </a:rPr>
              <a:t>Briefly describe MRI &amp; MRS findings in </a:t>
            </a:r>
            <a:r>
              <a:rPr sz="1200" spc="-5" dirty="0">
                <a:latin typeface="Arial"/>
                <a:cs typeface="Arial"/>
              </a:rPr>
              <a:t>prostatic </a:t>
            </a:r>
            <a:r>
              <a:rPr sz="1200" dirty="0">
                <a:latin typeface="Arial"/>
                <a:cs typeface="Arial"/>
              </a:rPr>
              <a:t>carcinoma 8: its </a:t>
            </a:r>
            <a:r>
              <a:rPr sz="1200" spc="-5" dirty="0">
                <a:latin typeface="Arial"/>
                <a:cs typeface="Arial"/>
              </a:rPr>
              <a:t>staging. </a:t>
            </a:r>
            <a:r>
              <a:rPr sz="1200" dirty="0">
                <a:latin typeface="Arial"/>
                <a:cs typeface="Arial"/>
              </a:rPr>
              <a:t>Discuss  the role of TRUS guided biopsy</a:t>
            </a:r>
            <a:r>
              <a:rPr sz="1200" spc="-35" dirty="0">
                <a:latin typeface="Arial"/>
                <a:cs typeface="Arial"/>
              </a:rPr>
              <a:t> </a:t>
            </a:r>
            <a:r>
              <a:rPr sz="1200" dirty="0">
                <a:latin typeface="Arial"/>
                <a:cs typeface="Arial"/>
              </a:rPr>
              <a:t>.(4+4+2)</a:t>
            </a:r>
            <a:endParaRPr sz="1200">
              <a:latin typeface="Arial"/>
              <a:cs typeface="Arial"/>
            </a:endParaRPr>
          </a:p>
          <a:p>
            <a:pPr marL="241300" indent="-228600">
              <a:lnSpc>
                <a:spcPct val="100000"/>
              </a:lnSpc>
              <a:spcBef>
                <a:spcPts val="1160"/>
              </a:spcBef>
              <a:buAutoNum type="arabicPeriod" startAt="47"/>
              <a:tabLst>
                <a:tab pos="241300" algn="l"/>
              </a:tabLst>
            </a:pPr>
            <a:r>
              <a:rPr sz="1200" spc="-5" dirty="0">
                <a:latin typeface="Arial"/>
                <a:cs typeface="Arial"/>
              </a:rPr>
              <a:t>What </a:t>
            </a:r>
            <a:r>
              <a:rPr sz="1200" dirty="0">
                <a:latin typeface="Arial"/>
                <a:cs typeface="Arial"/>
              </a:rPr>
              <a:t>are common causes of medially placed ureters? Discuss various</a:t>
            </a:r>
            <a:r>
              <a:rPr sz="1200" spc="170" dirty="0">
                <a:latin typeface="Arial"/>
                <a:cs typeface="Arial"/>
              </a:rPr>
              <a:t> </a:t>
            </a:r>
            <a:r>
              <a:rPr sz="1200" dirty="0">
                <a:latin typeface="Arial"/>
                <a:cs typeface="Arial"/>
              </a:rPr>
              <a:t>associations</a:t>
            </a:r>
            <a:endParaRPr sz="1200">
              <a:latin typeface="Arial"/>
              <a:cs typeface="Arial"/>
            </a:endParaRPr>
          </a:p>
          <a:p>
            <a:pPr marL="241300">
              <a:lnSpc>
                <a:spcPct val="100000"/>
              </a:lnSpc>
              <a:spcBef>
                <a:spcPts val="260"/>
              </a:spcBef>
            </a:pPr>
            <a:r>
              <a:rPr sz="1200" dirty="0">
                <a:latin typeface="Arial"/>
                <a:cs typeface="Arial"/>
              </a:rPr>
              <a:t>,IVU,CT and MRI findings of retroperitoneal fibrosis?</a:t>
            </a:r>
            <a:r>
              <a:rPr sz="1200" spc="-55" dirty="0">
                <a:latin typeface="Arial"/>
                <a:cs typeface="Arial"/>
              </a:rPr>
              <a:t> </a:t>
            </a:r>
            <a:r>
              <a:rPr sz="1200" dirty="0">
                <a:latin typeface="Arial"/>
                <a:cs typeface="Arial"/>
              </a:rPr>
              <a:t>(2+2+2+2+2)</a:t>
            </a:r>
            <a:endParaRPr sz="1200">
              <a:latin typeface="Arial"/>
              <a:cs typeface="Arial"/>
            </a:endParaRPr>
          </a:p>
          <a:p>
            <a:pPr marL="241300" marR="5080" indent="-228600" algn="just">
              <a:lnSpc>
                <a:spcPct val="115700"/>
              </a:lnSpc>
              <a:spcBef>
                <a:spcPts val="1035"/>
              </a:spcBef>
              <a:buAutoNum type="arabicPeriod" startAt="50"/>
              <a:tabLst>
                <a:tab pos="241300" algn="l"/>
              </a:tabLst>
            </a:pPr>
            <a:r>
              <a:rPr sz="1200" dirty="0">
                <a:latin typeface="Arial"/>
                <a:cs typeface="Arial"/>
              </a:rPr>
              <a:t>A 24 year old male with low grade fever ,lassitude &amp; aseptic pyuria is referred to</a:t>
            </a:r>
            <a:r>
              <a:rPr sz="1200" spc="-170" dirty="0">
                <a:latin typeface="Arial"/>
                <a:cs typeface="Arial"/>
              </a:rPr>
              <a:t> </a:t>
            </a:r>
            <a:r>
              <a:rPr sz="1200" dirty="0">
                <a:latin typeface="Arial"/>
                <a:cs typeface="Arial"/>
              </a:rPr>
              <a:t>you  for radiological work up. </a:t>
            </a:r>
            <a:r>
              <a:rPr sz="1200" spc="-5" dirty="0">
                <a:latin typeface="Arial"/>
                <a:cs typeface="Arial"/>
              </a:rPr>
              <a:t>What </a:t>
            </a:r>
            <a:r>
              <a:rPr sz="1200" dirty="0">
                <a:latin typeface="Arial"/>
                <a:cs typeface="Arial"/>
              </a:rPr>
              <a:t>is the likely diagnosis? How would you </a:t>
            </a:r>
            <a:r>
              <a:rPr sz="1200" spc="-5" dirty="0">
                <a:latin typeface="Arial"/>
                <a:cs typeface="Arial"/>
              </a:rPr>
              <a:t>investigate?  </a:t>
            </a:r>
            <a:r>
              <a:rPr sz="1200" dirty="0">
                <a:latin typeface="Arial"/>
                <a:cs typeface="Arial"/>
              </a:rPr>
              <a:t>Describe key radiological signs specifying changes in early , intermediate and late  </a:t>
            </a:r>
            <a:r>
              <a:rPr sz="1200" spc="-5" dirty="0">
                <a:latin typeface="Arial"/>
                <a:cs typeface="Arial"/>
              </a:rPr>
              <a:t>stages </a:t>
            </a:r>
            <a:r>
              <a:rPr sz="1200" dirty="0">
                <a:latin typeface="Arial"/>
                <a:cs typeface="Arial"/>
              </a:rPr>
              <a:t>of the</a:t>
            </a:r>
            <a:r>
              <a:rPr sz="1200" spc="-5" dirty="0">
                <a:latin typeface="Arial"/>
                <a:cs typeface="Arial"/>
              </a:rPr>
              <a:t> </a:t>
            </a:r>
            <a:r>
              <a:rPr sz="1200" dirty="0">
                <a:latin typeface="Arial"/>
                <a:cs typeface="Arial"/>
              </a:rPr>
              <a:t>disease.(1+3+6)</a:t>
            </a:r>
            <a:endParaRPr sz="1200">
              <a:latin typeface="Arial"/>
              <a:cs typeface="Arial"/>
            </a:endParaRPr>
          </a:p>
          <a:p>
            <a:pPr marL="241300" marR="5080" indent="-228600">
              <a:lnSpc>
                <a:spcPct val="111100"/>
              </a:lnSpc>
              <a:spcBef>
                <a:spcPts val="1100"/>
              </a:spcBef>
              <a:buAutoNum type="arabicPeriod" startAt="50"/>
              <a:tabLst>
                <a:tab pos="241300" algn="l"/>
              </a:tabLst>
            </a:pPr>
            <a:r>
              <a:rPr sz="1200" dirty="0">
                <a:latin typeface="Arial"/>
                <a:cs typeface="Arial"/>
              </a:rPr>
              <a:t>Describe various modifications of lVU. </a:t>
            </a:r>
            <a:r>
              <a:rPr sz="1200" spc="-5" dirty="0">
                <a:latin typeface="Arial"/>
                <a:cs typeface="Arial"/>
              </a:rPr>
              <a:t>What </a:t>
            </a:r>
            <a:r>
              <a:rPr sz="1200" dirty="0">
                <a:latin typeface="Arial"/>
                <a:cs typeface="Arial"/>
              </a:rPr>
              <a:t>changes are seen in chronic  pyelonephritis, perinephric abscess and </a:t>
            </a:r>
            <a:r>
              <a:rPr sz="1200" spc="-5" dirty="0">
                <a:latin typeface="Arial"/>
                <a:cs typeface="Arial"/>
              </a:rPr>
              <a:t>Wilm's</a:t>
            </a:r>
            <a:r>
              <a:rPr sz="1200" spc="-15" dirty="0">
                <a:latin typeface="Arial"/>
                <a:cs typeface="Arial"/>
              </a:rPr>
              <a:t> </a:t>
            </a:r>
            <a:r>
              <a:rPr sz="1200" dirty="0">
                <a:latin typeface="Arial"/>
                <a:cs typeface="Arial"/>
              </a:rPr>
              <a:t>tumor?</a:t>
            </a:r>
            <a:endParaRPr sz="1200">
              <a:latin typeface="Arial"/>
              <a:cs typeface="Arial"/>
            </a:endParaRPr>
          </a:p>
          <a:p>
            <a:pPr marL="241300" marR="5080" indent="-228600">
              <a:lnSpc>
                <a:spcPct val="118100"/>
              </a:lnSpc>
              <a:spcBef>
                <a:spcPts val="1000"/>
              </a:spcBef>
              <a:buAutoNum type="arabicPeriod" startAt="50"/>
              <a:tabLst>
                <a:tab pos="241300" algn="l"/>
              </a:tabLst>
            </a:pPr>
            <a:r>
              <a:rPr sz="1200" spc="-5" dirty="0">
                <a:latin typeface="Arial"/>
                <a:cs typeface="Arial"/>
              </a:rPr>
              <a:t>Investigation </a:t>
            </a:r>
            <a:r>
              <a:rPr sz="1200" dirty="0">
                <a:latin typeface="Arial"/>
                <a:cs typeface="Arial"/>
              </a:rPr>
              <a:t>of case of haematuria. Discuss radiological findings in case of  hypernephroma.</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spcBef>
                <a:spcPts val="5"/>
              </a:spcBef>
              <a:buAutoNum type="arabicPeriod" startAt="50"/>
              <a:tabLst>
                <a:tab pos="241300" algn="l"/>
              </a:tabLst>
            </a:pPr>
            <a:r>
              <a:rPr sz="1200" spc="-5" dirty="0">
                <a:latin typeface="Arial"/>
                <a:cs typeface="Arial"/>
              </a:rPr>
              <a:t>Obstructive </a:t>
            </a:r>
            <a:r>
              <a:rPr sz="1200" dirty="0">
                <a:latin typeface="Arial"/>
                <a:cs typeface="Arial"/>
              </a:rPr>
              <a:t>causes of hydronephrosis. Role of imaging in vesico-ureteric</a:t>
            </a:r>
            <a:r>
              <a:rPr sz="1200" spc="-40" dirty="0">
                <a:latin typeface="Arial"/>
                <a:cs typeface="Arial"/>
              </a:rPr>
              <a:t> </a:t>
            </a:r>
            <a:r>
              <a:rPr sz="1200" dirty="0">
                <a:latin typeface="Arial"/>
                <a:cs typeface="Arial"/>
              </a:rPr>
              <a:t>reflux</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Zonal anatomy of </a:t>
            </a:r>
            <a:r>
              <a:rPr sz="1200" spc="-5" dirty="0">
                <a:latin typeface="Arial"/>
                <a:cs typeface="Arial"/>
              </a:rPr>
              <a:t>prostate. </a:t>
            </a:r>
            <a:r>
              <a:rPr sz="1200" dirty="0">
                <a:latin typeface="Arial"/>
                <a:cs typeface="Arial"/>
              </a:rPr>
              <a:t>Role of TRUS in </a:t>
            </a:r>
            <a:r>
              <a:rPr sz="1200" spc="-5" dirty="0">
                <a:latin typeface="Arial"/>
                <a:cs typeface="Arial"/>
              </a:rPr>
              <a:t>prostate</a:t>
            </a:r>
            <a:r>
              <a:rPr sz="1200" spc="-45" dirty="0">
                <a:latin typeface="Arial"/>
                <a:cs typeface="Arial"/>
              </a:rPr>
              <a:t> </a:t>
            </a:r>
            <a:r>
              <a:rPr sz="1200" dirty="0">
                <a:latin typeface="Arial"/>
                <a:cs typeface="Arial"/>
              </a:rPr>
              <a:t>carcinoma.</a:t>
            </a:r>
            <a:endParaRPr sz="1200">
              <a:latin typeface="Arial"/>
              <a:cs typeface="Arial"/>
            </a:endParaRPr>
          </a:p>
          <a:p>
            <a:pPr marL="241300" marR="5080" indent="-228600">
              <a:lnSpc>
                <a:spcPct val="118100"/>
              </a:lnSpc>
              <a:spcBef>
                <a:spcPts val="1000"/>
              </a:spcBef>
              <a:buAutoNum type="arabicPeriod" startAt="50"/>
              <a:tabLst>
                <a:tab pos="241300" algn="l"/>
              </a:tabLst>
            </a:pPr>
            <a:r>
              <a:rPr sz="1200" dirty="0">
                <a:latin typeface="Arial"/>
                <a:cs typeface="Arial"/>
              </a:rPr>
              <a:t>Causes of unilateral </a:t>
            </a:r>
            <a:r>
              <a:rPr sz="1200" spc="-5" dirty="0">
                <a:latin typeface="Arial"/>
                <a:cs typeface="Arial"/>
              </a:rPr>
              <a:t>nonfunctional </a:t>
            </a:r>
            <a:r>
              <a:rPr sz="1200" spc="-15" dirty="0">
                <a:latin typeface="Arial"/>
                <a:cs typeface="Arial"/>
              </a:rPr>
              <a:t>kidney. </a:t>
            </a:r>
            <a:r>
              <a:rPr sz="1200" dirty="0">
                <a:latin typeface="Arial"/>
                <a:cs typeface="Arial"/>
              </a:rPr>
              <a:t>How will u </a:t>
            </a:r>
            <a:r>
              <a:rPr sz="1200" spc="-5" dirty="0">
                <a:latin typeface="Arial"/>
                <a:cs typeface="Arial"/>
              </a:rPr>
              <a:t>investigate </a:t>
            </a:r>
            <a:r>
              <a:rPr sz="1200" dirty="0">
                <a:latin typeface="Arial"/>
                <a:cs typeface="Arial"/>
              </a:rPr>
              <a:t>with imaging  techniques?</a:t>
            </a:r>
            <a:endParaRPr sz="1200">
              <a:latin typeface="Arial"/>
              <a:cs typeface="Arial"/>
            </a:endParaRPr>
          </a:p>
          <a:p>
            <a:pPr marL="241300" marR="5080" indent="-228600">
              <a:lnSpc>
                <a:spcPct val="118100"/>
              </a:lnSpc>
              <a:spcBef>
                <a:spcPts val="894"/>
              </a:spcBef>
              <a:buAutoNum type="arabicPeriod" startAt="50"/>
              <a:tabLst>
                <a:tab pos="241300" algn="l"/>
              </a:tabLst>
            </a:pPr>
            <a:r>
              <a:rPr sz="1200" spc="-5" dirty="0">
                <a:latin typeface="Arial"/>
                <a:cs typeface="Arial"/>
              </a:rPr>
              <a:t>Destructive </a:t>
            </a:r>
            <a:r>
              <a:rPr sz="1200" dirty="0">
                <a:latin typeface="Arial"/>
                <a:cs typeface="Arial"/>
              </a:rPr>
              <a:t>lesions of kidney associated with calcifications. Discuss </a:t>
            </a:r>
            <a:r>
              <a:rPr sz="1200" spc="-5" dirty="0">
                <a:latin typeface="Arial"/>
                <a:cs typeface="Arial"/>
              </a:rPr>
              <a:t>differential </a:t>
            </a:r>
            <a:r>
              <a:rPr sz="1200" dirty="0">
                <a:latin typeface="Arial"/>
                <a:cs typeface="Arial"/>
              </a:rPr>
              <a:t>with  radiological</a:t>
            </a:r>
            <a:r>
              <a:rPr sz="1200" spc="-5" dirty="0">
                <a:latin typeface="Arial"/>
                <a:cs typeface="Arial"/>
              </a:rPr>
              <a:t> </a:t>
            </a:r>
            <a:r>
              <a:rPr sz="1200" dirty="0">
                <a:latin typeface="Arial"/>
                <a:cs typeface="Arial"/>
              </a:rPr>
              <a:t>findings.</a:t>
            </a:r>
            <a:endParaRPr sz="1200">
              <a:latin typeface="Arial"/>
              <a:cs typeface="Arial"/>
            </a:endParaRPr>
          </a:p>
          <a:p>
            <a:pPr marL="241300" marR="5080" indent="-228600">
              <a:lnSpc>
                <a:spcPct val="118100"/>
              </a:lnSpc>
              <a:spcBef>
                <a:spcPts val="1000"/>
              </a:spcBef>
              <a:buAutoNum type="arabicPeriod" startAt="50"/>
              <a:tabLst>
                <a:tab pos="241300" algn="l"/>
              </a:tabLst>
            </a:pPr>
            <a:r>
              <a:rPr sz="1200" dirty="0">
                <a:latin typeface="Arial"/>
                <a:cs typeface="Arial"/>
              </a:rPr>
              <a:t>Pathogenesis, </a:t>
            </a:r>
            <a:r>
              <a:rPr sz="1200" spc="-5" dirty="0">
                <a:latin typeface="Arial"/>
                <a:cs typeface="Arial"/>
              </a:rPr>
              <a:t>investigation </a:t>
            </a:r>
            <a:r>
              <a:rPr sz="1200" dirty="0">
                <a:latin typeface="Arial"/>
                <a:cs typeface="Arial"/>
              </a:rPr>
              <a:t>and radiological appearances of tuberculosis of urinary  </a:t>
            </a:r>
            <a:r>
              <a:rPr sz="1200" spc="-5" dirty="0">
                <a:latin typeface="Arial"/>
                <a:cs typeface="Arial"/>
              </a:rPr>
              <a:t>system</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Renal </a:t>
            </a:r>
            <a:r>
              <a:rPr sz="1200" spc="-5" dirty="0">
                <a:latin typeface="Arial"/>
                <a:cs typeface="Arial"/>
              </a:rPr>
              <a:t>artery stenosis </a:t>
            </a:r>
            <a:r>
              <a:rPr sz="1200" dirty="0">
                <a:latin typeface="Arial"/>
                <a:cs typeface="Arial"/>
              </a:rPr>
              <a:t>and imaging features and imaging in renal</a:t>
            </a:r>
            <a:r>
              <a:rPr sz="1200" spc="-15" dirty="0">
                <a:latin typeface="Arial"/>
                <a:cs typeface="Arial"/>
              </a:rPr>
              <a:t> </a:t>
            </a:r>
            <a:r>
              <a:rPr sz="1200" dirty="0">
                <a:latin typeface="Arial"/>
                <a:cs typeface="Arial"/>
              </a:rPr>
              <a:t>transplant.</a:t>
            </a:r>
            <a:endParaRPr sz="1200">
              <a:latin typeface="Arial"/>
              <a:cs typeface="Arial"/>
            </a:endParaRPr>
          </a:p>
          <a:p>
            <a:pPr marL="241300" marR="1617345" indent="-228600">
              <a:lnSpc>
                <a:spcPct val="118100"/>
              </a:lnSpc>
              <a:spcBef>
                <a:spcPts val="1000"/>
              </a:spcBef>
              <a:buAutoNum type="arabicPeriod" startAt="50"/>
              <a:tabLst>
                <a:tab pos="241300" algn="l"/>
              </a:tabLst>
            </a:pPr>
            <a:r>
              <a:rPr sz="1200" spc="-15" dirty="0">
                <a:latin typeface="Arial"/>
                <a:cs typeface="Arial"/>
              </a:rPr>
              <a:t>Various </a:t>
            </a:r>
            <a:r>
              <a:rPr sz="1200" dirty="0">
                <a:latin typeface="Arial"/>
                <a:cs typeface="Arial"/>
              </a:rPr>
              <a:t>imaging techniques in diagnosis of lesions of</a:t>
            </a:r>
            <a:r>
              <a:rPr sz="1200" spc="-80" dirty="0">
                <a:latin typeface="Arial"/>
                <a:cs typeface="Arial"/>
              </a:rPr>
              <a:t> </a:t>
            </a:r>
            <a:r>
              <a:rPr sz="1200" dirty="0">
                <a:latin typeface="Arial"/>
                <a:cs typeface="Arial"/>
              </a:rPr>
              <a:t>kidney  Discuss the </a:t>
            </a:r>
            <a:r>
              <a:rPr sz="1200" spc="-5" dirty="0">
                <a:latin typeface="Arial"/>
                <a:cs typeface="Arial"/>
              </a:rPr>
              <a:t>investigations </a:t>
            </a:r>
            <a:r>
              <a:rPr sz="1200" dirty="0">
                <a:latin typeface="Arial"/>
                <a:cs typeface="Arial"/>
              </a:rPr>
              <a:t>in renovascular</a:t>
            </a:r>
            <a:r>
              <a:rPr sz="1200" spc="5" dirty="0">
                <a:latin typeface="Arial"/>
                <a:cs typeface="Arial"/>
              </a:rPr>
              <a:t> </a:t>
            </a:r>
            <a:r>
              <a:rPr sz="1200" spc="-5" dirty="0">
                <a:latin typeface="Arial"/>
                <a:cs typeface="Arial"/>
              </a:rPr>
              <a:t>hypertension</a:t>
            </a:r>
            <a:endParaRPr sz="1200">
              <a:latin typeface="Arial"/>
              <a:cs typeface="Arial"/>
            </a:endParaRPr>
          </a:p>
          <a:p>
            <a:pPr marL="241300" marR="5080" indent="-228600">
              <a:lnSpc>
                <a:spcPct val="111100"/>
              </a:lnSpc>
              <a:spcBef>
                <a:spcPts val="1100"/>
              </a:spcBef>
              <a:buAutoNum type="arabicPeriod" startAt="50"/>
              <a:tabLst>
                <a:tab pos="241300" algn="l"/>
              </a:tabLst>
            </a:pPr>
            <a:r>
              <a:rPr sz="1200" dirty="0">
                <a:latin typeface="Arial"/>
                <a:cs typeface="Arial"/>
              </a:rPr>
              <a:t>Classify the </a:t>
            </a:r>
            <a:r>
              <a:rPr sz="1200" spc="-5" dirty="0">
                <a:latin typeface="Arial"/>
                <a:cs typeface="Arial"/>
              </a:rPr>
              <a:t>cystic </a:t>
            </a:r>
            <a:r>
              <a:rPr sz="1200" dirty="0">
                <a:latin typeface="Arial"/>
                <a:cs typeface="Arial"/>
              </a:rPr>
              <a:t>renal lesionsDiscuss pathological basis for the radiological  appearances of the</a:t>
            </a:r>
            <a:r>
              <a:rPr sz="1200" spc="-10" dirty="0">
                <a:latin typeface="Arial"/>
                <a:cs typeface="Arial"/>
              </a:rPr>
              <a:t> </a:t>
            </a:r>
            <a:r>
              <a:rPr sz="1200" dirty="0">
                <a:latin typeface="Arial"/>
                <a:cs typeface="Arial"/>
              </a:rPr>
              <a:t>same</a:t>
            </a:r>
            <a:endParaRPr sz="1200">
              <a:latin typeface="Arial"/>
              <a:cs typeface="Arial"/>
            </a:endParaRPr>
          </a:p>
          <a:p>
            <a:pPr marL="241300" marR="5080" indent="-228600">
              <a:lnSpc>
                <a:spcPct val="118100"/>
              </a:lnSpc>
              <a:spcBef>
                <a:spcPts val="1000"/>
              </a:spcBef>
              <a:buAutoNum type="arabicPeriod" startAt="50"/>
              <a:tabLst>
                <a:tab pos="241300" algn="l"/>
              </a:tabLst>
            </a:pPr>
            <a:r>
              <a:rPr sz="1200" dirty="0">
                <a:latin typeface="Arial"/>
                <a:cs typeface="Arial"/>
              </a:rPr>
              <a:t>Imaging anatomy of the adrenal glands on </a:t>
            </a:r>
            <a:r>
              <a:rPr sz="1200" spc="-45" dirty="0">
                <a:latin typeface="Arial"/>
                <a:cs typeface="Arial"/>
              </a:rPr>
              <a:t>CT. </a:t>
            </a:r>
            <a:r>
              <a:rPr sz="1200" dirty="0">
                <a:latin typeface="Arial"/>
                <a:cs typeface="Arial"/>
              </a:rPr>
              <a:t>Enumerate adrenal lesions and  discuss imaging any of</a:t>
            </a:r>
            <a:r>
              <a:rPr sz="1200" spc="-10" dirty="0">
                <a:latin typeface="Arial"/>
                <a:cs typeface="Arial"/>
              </a:rPr>
              <a:t> </a:t>
            </a:r>
            <a:r>
              <a:rPr sz="1200" dirty="0">
                <a:latin typeface="Arial"/>
                <a:cs typeface="Arial"/>
              </a:rPr>
              <a:t>them</a:t>
            </a:r>
            <a:endParaRPr sz="1200">
              <a:latin typeface="Arial"/>
              <a:cs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45</a:t>
            </a:fld>
            <a:endParaRPr dirty="0"/>
          </a:p>
        </p:txBody>
      </p:sp>
      <p:sp>
        <p:nvSpPr>
          <p:cNvPr id="2" name="object 2"/>
          <p:cNvSpPr txBox="1"/>
          <p:nvPr/>
        </p:nvSpPr>
        <p:spPr>
          <a:xfrm>
            <a:off x="711200" y="889000"/>
            <a:ext cx="4843145" cy="8691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241300">
              <a:lnSpc>
                <a:spcPct val="100000"/>
              </a:lnSpc>
              <a:buAutoNum type="arabicPeriod"/>
              <a:tabLst>
                <a:tab pos="469900" algn="l"/>
              </a:tabLst>
            </a:pPr>
            <a:r>
              <a:rPr sz="1200" spc="-5" dirty="0">
                <a:latin typeface="Arial"/>
                <a:cs typeface="Arial"/>
              </a:rPr>
              <a:t>Differentiation </a:t>
            </a:r>
            <a:r>
              <a:rPr sz="1200" dirty="0">
                <a:latin typeface="Arial"/>
                <a:cs typeface="Arial"/>
              </a:rPr>
              <a:t>of Renal Cyst and </a:t>
            </a:r>
            <a:r>
              <a:rPr sz="1200" spc="-5" dirty="0">
                <a:latin typeface="Arial"/>
                <a:cs typeface="Arial"/>
              </a:rPr>
              <a:t>Renal </a:t>
            </a:r>
            <a:r>
              <a:rPr sz="1200" dirty="0">
                <a:latin typeface="Arial"/>
                <a:cs typeface="Arial"/>
              </a:rPr>
              <a:t>tumour by </a:t>
            </a:r>
            <a:r>
              <a:rPr sz="1200" spc="-45" dirty="0">
                <a:latin typeface="Arial"/>
                <a:cs typeface="Arial"/>
              </a:rPr>
              <a:t>I.V.P. </a:t>
            </a:r>
            <a:r>
              <a:rPr sz="1200" dirty="0">
                <a:latin typeface="Arial"/>
                <a:cs typeface="Arial"/>
              </a:rPr>
              <a:t>[JAN</a:t>
            </a:r>
            <a:r>
              <a:rPr sz="1200" spc="5" dirty="0">
                <a:latin typeface="Arial"/>
                <a:cs typeface="Arial"/>
              </a:rPr>
              <a:t> </a:t>
            </a:r>
            <a:r>
              <a:rPr sz="1200" dirty="0">
                <a:latin typeface="Arial"/>
                <a:cs typeface="Arial"/>
              </a:rPr>
              <a:t>97]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Diagnosis of Urinary Bladder’s tumours.</a:t>
            </a:r>
            <a:r>
              <a:rPr sz="1200" spc="-30" dirty="0">
                <a:latin typeface="Arial"/>
                <a:cs typeface="Arial"/>
              </a:rPr>
              <a:t> </a:t>
            </a:r>
            <a:r>
              <a:rPr sz="1200" dirty="0">
                <a:latin typeface="Arial"/>
                <a:cs typeface="Arial"/>
              </a:rPr>
              <a:t>[97,02]</a:t>
            </a:r>
            <a:endParaRPr sz="1200">
              <a:latin typeface="Arial"/>
              <a:cs typeface="Arial"/>
            </a:endParaRPr>
          </a:p>
          <a:p>
            <a:pPr marL="241300">
              <a:lnSpc>
                <a:spcPct val="100000"/>
              </a:lnSpc>
              <a:spcBef>
                <a:spcPts val="1160"/>
              </a:spcBef>
              <a:buAutoNum type="arabicPeriod"/>
              <a:tabLst>
                <a:tab pos="469900" algn="l"/>
              </a:tabLst>
            </a:pPr>
            <a:r>
              <a:rPr sz="1200" dirty="0">
                <a:latin typeface="Arial"/>
                <a:cs typeface="Arial"/>
              </a:rPr>
              <a:t>Discuss the role of imaging in Renal</a:t>
            </a:r>
            <a:r>
              <a:rPr sz="1200" spc="-30" dirty="0">
                <a:latin typeface="Arial"/>
                <a:cs typeface="Arial"/>
              </a:rPr>
              <a:t> </a:t>
            </a:r>
            <a:r>
              <a:rPr sz="1200" dirty="0">
                <a:latin typeface="Arial"/>
                <a:cs typeface="Arial"/>
              </a:rPr>
              <a:t>trauma.</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spc="-5" dirty="0">
                <a:latin typeface="Arial"/>
                <a:cs typeface="Arial"/>
              </a:rPr>
              <a:t>Polycystic </a:t>
            </a:r>
            <a:r>
              <a:rPr sz="1200" dirty="0">
                <a:latin typeface="Arial"/>
                <a:cs typeface="Arial"/>
              </a:rPr>
              <a:t>disease of kidneys. [JAN 97, JUN</a:t>
            </a:r>
            <a:r>
              <a:rPr sz="1200" spc="-25" dirty="0">
                <a:latin typeface="Arial"/>
                <a:cs typeface="Arial"/>
              </a:rPr>
              <a:t> </a:t>
            </a:r>
            <a:r>
              <a:rPr sz="1200" dirty="0">
                <a:latin typeface="Arial"/>
                <a:cs typeface="Arial"/>
              </a:rPr>
              <a:t>04]</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spc="-5" dirty="0">
                <a:latin typeface="Arial"/>
                <a:cs typeface="Arial"/>
              </a:rPr>
              <a:t>Posterior </a:t>
            </a:r>
            <a:r>
              <a:rPr sz="1200" dirty="0">
                <a:latin typeface="Arial"/>
                <a:cs typeface="Arial"/>
              </a:rPr>
              <a:t>urethral valves. [JUL 97, JUN</a:t>
            </a:r>
            <a:r>
              <a:rPr sz="1200" spc="-65" dirty="0">
                <a:latin typeface="Arial"/>
                <a:cs typeface="Arial"/>
              </a:rPr>
              <a:t> </a:t>
            </a:r>
            <a:r>
              <a:rPr sz="1200" dirty="0">
                <a:latin typeface="Arial"/>
                <a:cs typeface="Arial"/>
              </a:rPr>
              <a:t>06]</a:t>
            </a:r>
            <a:endParaRPr sz="1200">
              <a:latin typeface="Arial"/>
              <a:cs typeface="Arial"/>
            </a:endParaRPr>
          </a:p>
          <a:p>
            <a:pPr marL="241300">
              <a:lnSpc>
                <a:spcPct val="100000"/>
              </a:lnSpc>
              <a:spcBef>
                <a:spcPts val="1160"/>
              </a:spcBef>
              <a:buAutoNum type="arabicPeriod"/>
              <a:tabLst>
                <a:tab pos="469900" algn="l"/>
              </a:tabLst>
            </a:pPr>
            <a:r>
              <a:rPr sz="1200" dirty="0">
                <a:latin typeface="Arial"/>
                <a:cs typeface="Arial"/>
              </a:rPr>
              <a:t>Epispadias </a:t>
            </a:r>
            <a:r>
              <a:rPr sz="1200" spc="-5" dirty="0">
                <a:latin typeface="Arial"/>
                <a:cs typeface="Arial"/>
              </a:rPr>
              <a:t>extrophy </a:t>
            </a:r>
            <a:r>
              <a:rPr sz="1200" dirty="0">
                <a:latin typeface="Arial"/>
                <a:cs typeface="Arial"/>
              </a:rPr>
              <a:t>complex.</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Pathology of renal neoplasms in the paediatric age</a:t>
            </a:r>
            <a:r>
              <a:rPr sz="1200" spc="-50" dirty="0">
                <a:latin typeface="Arial"/>
                <a:cs typeface="Arial"/>
              </a:rPr>
              <a:t> </a:t>
            </a:r>
            <a:r>
              <a:rPr sz="1200" dirty="0">
                <a:latin typeface="Arial"/>
                <a:cs typeface="Arial"/>
              </a:rPr>
              <a:t>group.</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Acute scrotum [JUL</a:t>
            </a:r>
            <a:r>
              <a:rPr sz="1200" spc="-55" dirty="0">
                <a:latin typeface="Arial"/>
                <a:cs typeface="Arial"/>
              </a:rPr>
              <a:t> </a:t>
            </a:r>
            <a:r>
              <a:rPr sz="1200" dirty="0">
                <a:latin typeface="Arial"/>
                <a:cs typeface="Arial"/>
              </a:rPr>
              <a:t>99,02]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spc="-5" dirty="0">
                <a:latin typeface="Arial"/>
                <a:cs typeface="Arial"/>
              </a:rPr>
              <a:t>Cystic </a:t>
            </a:r>
            <a:r>
              <a:rPr sz="1200" dirty="0">
                <a:latin typeface="Arial"/>
                <a:cs typeface="Arial"/>
              </a:rPr>
              <a:t>diseases of the</a:t>
            </a:r>
            <a:r>
              <a:rPr sz="1200" spc="-60" dirty="0">
                <a:latin typeface="Arial"/>
                <a:cs typeface="Arial"/>
              </a:rPr>
              <a:t> </a:t>
            </a:r>
            <a:r>
              <a:rPr sz="1200" spc="-15" dirty="0">
                <a:latin typeface="Arial"/>
                <a:cs typeface="Arial"/>
              </a:rPr>
              <a:t>kidney.</a:t>
            </a:r>
            <a:endParaRPr sz="1200">
              <a:latin typeface="Arial"/>
              <a:cs typeface="Arial"/>
            </a:endParaRPr>
          </a:p>
          <a:p>
            <a:pPr marL="241300" marR="1798320">
              <a:lnSpc>
                <a:spcPts val="2700"/>
              </a:lnSpc>
              <a:spcBef>
                <a:spcPts val="200"/>
              </a:spcBef>
              <a:buAutoNum type="arabicPeriod"/>
              <a:tabLst>
                <a:tab pos="469900" algn="l"/>
              </a:tabLst>
            </a:pPr>
            <a:r>
              <a:rPr sz="1200" dirty="0">
                <a:latin typeface="Arial"/>
                <a:cs typeface="Arial"/>
              </a:rPr>
              <a:t>Imaging of </a:t>
            </a:r>
            <a:r>
              <a:rPr sz="1200" spc="-5" dirty="0">
                <a:latin typeface="Arial"/>
                <a:cs typeface="Arial"/>
              </a:rPr>
              <a:t>prostate. </a:t>
            </a:r>
            <a:r>
              <a:rPr sz="1200" dirty="0">
                <a:latin typeface="Arial"/>
                <a:cs typeface="Arial"/>
              </a:rPr>
              <a:t>[JAN 00, JUN</a:t>
            </a:r>
            <a:r>
              <a:rPr sz="1200" spc="-70" dirty="0">
                <a:latin typeface="Arial"/>
                <a:cs typeface="Arial"/>
              </a:rPr>
              <a:t> </a:t>
            </a:r>
            <a:r>
              <a:rPr sz="1200" dirty="0">
                <a:latin typeface="Arial"/>
                <a:cs typeface="Arial"/>
              </a:rPr>
              <a:t>04]  </a:t>
            </a:r>
            <a:r>
              <a:rPr sz="1200" spc="-35" dirty="0">
                <a:latin typeface="Arial"/>
                <a:cs typeface="Arial"/>
              </a:rPr>
              <a:t>11. </a:t>
            </a:r>
            <a:r>
              <a:rPr sz="1200" spc="-5" dirty="0">
                <a:latin typeface="Arial"/>
                <a:cs typeface="Arial"/>
              </a:rPr>
              <a:t>Prostatic </a:t>
            </a:r>
            <a:r>
              <a:rPr sz="1200" dirty="0">
                <a:latin typeface="Arial"/>
                <a:cs typeface="Arial"/>
              </a:rPr>
              <a:t>tumors. [JUN</a:t>
            </a:r>
            <a:r>
              <a:rPr sz="1200" spc="-90" dirty="0">
                <a:latin typeface="Arial"/>
                <a:cs typeface="Arial"/>
              </a:rPr>
              <a:t> </a:t>
            </a:r>
            <a:r>
              <a:rPr sz="1200" dirty="0">
                <a:latin typeface="Arial"/>
                <a:cs typeface="Arial"/>
              </a:rPr>
              <a:t>03]</a:t>
            </a:r>
            <a:endParaRPr sz="1200">
              <a:latin typeface="Arial"/>
              <a:cs typeface="Arial"/>
            </a:endParaRPr>
          </a:p>
          <a:p>
            <a:pPr marL="469900" indent="-228600">
              <a:lnSpc>
                <a:spcPct val="100000"/>
              </a:lnSpc>
              <a:spcBef>
                <a:spcPts val="960"/>
              </a:spcBef>
              <a:buAutoNum type="arabicPeriod" startAt="12"/>
              <a:tabLst>
                <a:tab pos="469900" algn="l"/>
              </a:tabLst>
            </a:pPr>
            <a:r>
              <a:rPr sz="1200" spc="-15" dirty="0">
                <a:latin typeface="Arial"/>
                <a:cs typeface="Arial"/>
              </a:rPr>
              <a:t>Testicular </a:t>
            </a:r>
            <a:r>
              <a:rPr sz="1200" dirty="0">
                <a:latin typeface="Arial"/>
                <a:cs typeface="Arial"/>
              </a:rPr>
              <a:t>germ cell tumors. [JAN</a:t>
            </a:r>
            <a:r>
              <a:rPr sz="1200" spc="-10" dirty="0">
                <a:latin typeface="Arial"/>
                <a:cs typeface="Arial"/>
              </a:rPr>
              <a:t> </a:t>
            </a:r>
            <a:r>
              <a:rPr sz="1200" dirty="0">
                <a:latin typeface="Arial"/>
                <a:cs typeface="Arial"/>
              </a:rPr>
              <a:t>01]</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Radiological diagnosis of congenital lesions of</a:t>
            </a:r>
            <a:r>
              <a:rPr sz="1200" spc="-35" dirty="0">
                <a:latin typeface="Arial"/>
                <a:cs typeface="Arial"/>
              </a:rPr>
              <a:t> </a:t>
            </a:r>
            <a:r>
              <a:rPr sz="1200" spc="-15" dirty="0">
                <a:latin typeface="Arial"/>
                <a:cs typeface="Arial"/>
              </a:rPr>
              <a:t>kidney.</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Interventions in upper urinary tract </a:t>
            </a:r>
            <a:r>
              <a:rPr sz="1200" spc="-5" dirty="0">
                <a:latin typeface="Arial"/>
                <a:cs typeface="Arial"/>
              </a:rPr>
              <a:t>obstruction.</a:t>
            </a:r>
            <a:r>
              <a:rPr sz="1200" spc="-35" dirty="0">
                <a:latin typeface="Arial"/>
                <a:cs typeface="Arial"/>
              </a:rPr>
              <a:t> </a:t>
            </a:r>
            <a:r>
              <a:rPr sz="1200" dirty="0">
                <a:latin typeface="Arial"/>
                <a:cs typeface="Arial"/>
              </a:rPr>
              <a:t>[01]</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Imaging in renal malignancies.</a:t>
            </a:r>
            <a:r>
              <a:rPr sz="1200" spc="-15" dirty="0">
                <a:latin typeface="Arial"/>
                <a:cs typeface="Arial"/>
              </a:rPr>
              <a:t> </a:t>
            </a:r>
            <a:r>
              <a:rPr sz="1200" dirty="0">
                <a:latin typeface="Arial"/>
                <a:cs typeface="Arial"/>
              </a:rPr>
              <a:t>[04]</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Role of Doppler in </a:t>
            </a:r>
            <a:r>
              <a:rPr sz="1200" spc="-5" dirty="0">
                <a:latin typeface="Arial"/>
                <a:cs typeface="Arial"/>
              </a:rPr>
              <a:t>testicular </a:t>
            </a:r>
            <a:r>
              <a:rPr sz="1200" spc="-15" dirty="0">
                <a:latin typeface="Arial"/>
                <a:cs typeface="Arial"/>
              </a:rPr>
              <a:t>tumor. </a:t>
            </a:r>
            <a:r>
              <a:rPr sz="1200" dirty="0">
                <a:latin typeface="Arial"/>
                <a:cs typeface="Arial"/>
              </a:rPr>
              <a:t>[DEC</a:t>
            </a:r>
            <a:r>
              <a:rPr sz="1200" spc="-10" dirty="0">
                <a:latin typeface="Arial"/>
                <a:cs typeface="Arial"/>
              </a:rPr>
              <a:t> </a:t>
            </a:r>
            <a:r>
              <a:rPr sz="1200" dirty="0">
                <a:latin typeface="Arial"/>
                <a:cs typeface="Arial"/>
              </a:rPr>
              <a:t>04]</a:t>
            </a:r>
            <a:endParaRPr sz="1200">
              <a:latin typeface="Arial"/>
              <a:cs typeface="Arial"/>
            </a:endParaRPr>
          </a:p>
          <a:p>
            <a:pPr marL="469900" indent="-228600">
              <a:lnSpc>
                <a:spcPct val="100000"/>
              </a:lnSpc>
              <a:spcBef>
                <a:spcPts val="1160"/>
              </a:spcBef>
              <a:buAutoNum type="arabicPeriod" startAt="12"/>
              <a:tabLst>
                <a:tab pos="469900" algn="l"/>
              </a:tabLst>
            </a:pPr>
            <a:r>
              <a:rPr sz="1200" spc="-5" dirty="0">
                <a:latin typeface="Arial"/>
                <a:cs typeface="Arial"/>
              </a:rPr>
              <a:t>Vesicoureteric </a:t>
            </a:r>
            <a:r>
              <a:rPr sz="1200" dirty="0">
                <a:latin typeface="Arial"/>
                <a:cs typeface="Arial"/>
              </a:rPr>
              <a:t>reflux. [DEC</a:t>
            </a:r>
            <a:r>
              <a:rPr sz="1200" spc="-10" dirty="0">
                <a:latin typeface="Arial"/>
                <a:cs typeface="Arial"/>
              </a:rPr>
              <a:t> </a:t>
            </a:r>
            <a:r>
              <a:rPr sz="1200" dirty="0">
                <a:latin typeface="Arial"/>
                <a:cs typeface="Arial"/>
              </a:rPr>
              <a:t>04/09]</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Nephrocalcinosis. [02, 04,</a:t>
            </a:r>
            <a:r>
              <a:rPr sz="1200" spc="-20"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Imaging in renal</a:t>
            </a:r>
            <a:r>
              <a:rPr sz="1200" spc="-10" dirty="0">
                <a:latin typeface="Arial"/>
                <a:cs typeface="Arial"/>
              </a:rPr>
              <a:t> </a:t>
            </a:r>
            <a:r>
              <a:rPr sz="1200" dirty="0">
                <a:latin typeface="Arial"/>
                <a:cs typeface="Arial"/>
              </a:rPr>
              <a:t>malignancies.</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Renal tuberculosis. [Dec 05/07/09, Jun 07, Dec</a:t>
            </a:r>
            <a:r>
              <a:rPr sz="1200" spc="-40" dirty="0">
                <a:latin typeface="Arial"/>
                <a:cs typeface="Arial"/>
              </a:rPr>
              <a:t> </a:t>
            </a:r>
            <a:r>
              <a:rPr sz="1200" dirty="0">
                <a:latin typeface="Arial"/>
                <a:cs typeface="Arial"/>
              </a:rPr>
              <a:t>14]</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Ureterocoele.</a:t>
            </a:r>
            <a:r>
              <a:rPr sz="1200" spc="-10" dirty="0">
                <a:latin typeface="Arial"/>
                <a:cs typeface="Arial"/>
              </a:rPr>
              <a:t> </a:t>
            </a:r>
            <a:r>
              <a:rPr sz="1200" dirty="0">
                <a:latin typeface="Arial"/>
                <a:cs typeface="Arial"/>
              </a:rPr>
              <a:t>[02,05]</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Imaging of unilateral scrotal</a:t>
            </a:r>
            <a:r>
              <a:rPr sz="1200" spc="-15" dirty="0">
                <a:latin typeface="Arial"/>
                <a:cs typeface="Arial"/>
              </a:rPr>
              <a:t> </a:t>
            </a:r>
            <a:r>
              <a:rPr sz="1200" dirty="0">
                <a:latin typeface="Arial"/>
                <a:cs typeface="Arial"/>
              </a:rPr>
              <a:t>swelling.</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spcBef>
                <a:spcPts val="5"/>
              </a:spcBef>
              <a:buAutoNum type="arabicPeriod" startAt="12"/>
              <a:tabLst>
                <a:tab pos="469900" algn="l"/>
              </a:tabLst>
            </a:pPr>
            <a:r>
              <a:rPr sz="1200" dirty="0">
                <a:latin typeface="Arial"/>
                <a:cs typeface="Arial"/>
              </a:rPr>
              <a:t>Diagnosis of non malignant </a:t>
            </a:r>
            <a:r>
              <a:rPr sz="1200" spc="-5" dirty="0">
                <a:latin typeface="Arial"/>
                <a:cs typeface="Arial"/>
              </a:rPr>
              <a:t>prostatic</a:t>
            </a:r>
            <a:r>
              <a:rPr sz="1200" spc="-25" dirty="0">
                <a:latin typeface="Arial"/>
                <a:cs typeface="Arial"/>
              </a:rPr>
              <a:t> </a:t>
            </a:r>
            <a:r>
              <a:rPr sz="1200" dirty="0">
                <a:latin typeface="Arial"/>
                <a:cs typeface="Arial"/>
              </a:rPr>
              <a:t>enlargement.</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Angiomyolipoma of the </a:t>
            </a:r>
            <a:r>
              <a:rPr sz="1200" spc="-15" dirty="0">
                <a:latin typeface="Arial"/>
                <a:cs typeface="Arial"/>
              </a:rPr>
              <a:t>kidney. </a:t>
            </a:r>
            <a:r>
              <a:rPr sz="1200" dirty="0">
                <a:latin typeface="Arial"/>
                <a:cs typeface="Arial"/>
              </a:rPr>
              <a:t>[JUN</a:t>
            </a:r>
            <a:r>
              <a:rPr sz="1200" spc="-5" dirty="0">
                <a:latin typeface="Arial"/>
                <a:cs typeface="Arial"/>
              </a:rPr>
              <a:t> </a:t>
            </a:r>
            <a:r>
              <a:rPr sz="1200" dirty="0">
                <a:latin typeface="Arial"/>
                <a:cs typeface="Arial"/>
              </a:rPr>
              <a:t>06]</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Neurogenic</a:t>
            </a:r>
            <a:r>
              <a:rPr sz="1200" spc="-5" dirty="0">
                <a:latin typeface="Arial"/>
                <a:cs typeface="Arial"/>
              </a:rPr>
              <a:t> </a:t>
            </a:r>
            <a:r>
              <a:rPr sz="1200" spc="-10" dirty="0">
                <a:latin typeface="Arial"/>
                <a:cs typeface="Arial"/>
              </a:rPr>
              <a:t>bladder.</a:t>
            </a:r>
            <a:endParaRPr sz="1200">
              <a:latin typeface="Arial"/>
              <a:cs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46</a:t>
            </a:fld>
            <a:endParaRPr dirty="0"/>
          </a:p>
        </p:txBody>
      </p:sp>
      <p:sp>
        <p:nvSpPr>
          <p:cNvPr id="2" name="object 2"/>
          <p:cNvSpPr txBox="1"/>
          <p:nvPr/>
        </p:nvSpPr>
        <p:spPr>
          <a:xfrm>
            <a:off x="939800" y="889000"/>
            <a:ext cx="4760595" cy="86918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6"/>
              <a:tabLst>
                <a:tab pos="241300" algn="l"/>
              </a:tabLst>
            </a:pPr>
            <a:r>
              <a:rPr sz="1200" dirty="0">
                <a:latin typeface="Arial"/>
                <a:cs typeface="Arial"/>
              </a:rPr>
              <a:t>Unilateral large kidney in a</a:t>
            </a:r>
            <a:r>
              <a:rPr sz="1200" spc="-10" dirty="0">
                <a:latin typeface="Arial"/>
                <a:cs typeface="Arial"/>
              </a:rPr>
              <a:t> </a:t>
            </a:r>
            <a:r>
              <a:rPr sz="1200" dirty="0">
                <a:latin typeface="Arial"/>
                <a:cs typeface="Arial"/>
              </a:rPr>
              <a:t>child.</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Renal Cell Carcinoma.</a:t>
            </a:r>
            <a:r>
              <a:rPr sz="1200" spc="-10" dirty="0">
                <a:latin typeface="Arial"/>
                <a:cs typeface="Arial"/>
              </a:rPr>
              <a:t> </a:t>
            </a:r>
            <a:r>
              <a:rPr sz="1200" dirty="0">
                <a:latin typeface="Arial"/>
                <a:cs typeface="Arial"/>
              </a:rPr>
              <a:t>[JUN04]</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Emphysematous</a:t>
            </a:r>
            <a:r>
              <a:rPr sz="1200" spc="-5" dirty="0">
                <a:latin typeface="Arial"/>
                <a:cs typeface="Arial"/>
              </a:rPr>
              <a:t> </a:t>
            </a:r>
            <a:r>
              <a:rPr sz="1200" dirty="0">
                <a:latin typeface="Arial"/>
                <a:cs typeface="Arial"/>
              </a:rPr>
              <a:t>pyelonephritis.</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Doppler evaluation in male</a:t>
            </a:r>
            <a:r>
              <a:rPr sz="1200" spc="-105" dirty="0">
                <a:latin typeface="Arial"/>
                <a:cs typeface="Arial"/>
              </a:rPr>
              <a:t> </a:t>
            </a:r>
            <a:r>
              <a:rPr sz="1200" dirty="0">
                <a:latin typeface="Arial"/>
                <a:cs typeface="Arial"/>
              </a:rPr>
              <a:t>impotence.</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MR </a:t>
            </a:r>
            <a:r>
              <a:rPr sz="1200" spc="-5" dirty="0">
                <a:latin typeface="Arial"/>
                <a:cs typeface="Arial"/>
              </a:rPr>
              <a:t>staging </a:t>
            </a:r>
            <a:r>
              <a:rPr sz="1200" dirty="0">
                <a:latin typeface="Arial"/>
                <a:cs typeface="Arial"/>
              </a:rPr>
              <a:t>of </a:t>
            </a:r>
            <a:r>
              <a:rPr sz="1200" spc="-5" dirty="0">
                <a:latin typeface="Arial"/>
                <a:cs typeface="Arial"/>
              </a:rPr>
              <a:t>prostate </a:t>
            </a:r>
            <a:r>
              <a:rPr sz="1200" dirty="0">
                <a:latin typeface="Arial"/>
                <a:cs typeface="Arial"/>
              </a:rPr>
              <a:t>carcinoma.</a:t>
            </a:r>
            <a:r>
              <a:rPr sz="1200" spc="-3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Penile </a:t>
            </a:r>
            <a:r>
              <a:rPr sz="1200" spc="-10" dirty="0">
                <a:latin typeface="Arial"/>
                <a:cs typeface="Arial"/>
              </a:rPr>
              <a:t>Doppler. </a:t>
            </a:r>
            <a:r>
              <a:rPr sz="1200" dirty="0">
                <a:latin typeface="Arial"/>
                <a:cs typeface="Arial"/>
              </a:rPr>
              <a:t>[06]</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Discuss imaging of </a:t>
            </a:r>
            <a:r>
              <a:rPr sz="1200" spc="-5" dirty="0">
                <a:latin typeface="Arial"/>
                <a:cs typeface="Arial"/>
              </a:rPr>
              <a:t>erectile dysfunction. </a:t>
            </a:r>
            <a:r>
              <a:rPr sz="1200" dirty="0">
                <a:latin typeface="Arial"/>
                <a:cs typeface="Arial"/>
              </a:rPr>
              <a:t>[09,</a:t>
            </a:r>
            <a:r>
              <a:rPr sz="1200" spc="-10" dirty="0">
                <a:latin typeface="Arial"/>
                <a:cs typeface="Arial"/>
              </a:rPr>
              <a:t> </a:t>
            </a:r>
            <a:r>
              <a:rPr sz="1200" dirty="0">
                <a:latin typeface="Arial"/>
                <a:cs typeface="Arial"/>
              </a:rPr>
              <a:t>10]</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Color Doppler evaluation of </a:t>
            </a:r>
            <a:r>
              <a:rPr sz="1200" spc="-5" dirty="0">
                <a:latin typeface="Arial"/>
                <a:cs typeface="Arial"/>
              </a:rPr>
              <a:t>erectile dysfunction. </a:t>
            </a:r>
            <a:r>
              <a:rPr sz="1200" dirty="0">
                <a:latin typeface="Arial"/>
                <a:cs typeface="Arial"/>
              </a:rPr>
              <a:t>[June</a:t>
            </a:r>
            <a:r>
              <a:rPr sz="1200" spc="-15" dirty="0">
                <a:latin typeface="Arial"/>
                <a:cs typeface="Arial"/>
              </a:rPr>
              <a:t> </a:t>
            </a:r>
            <a:r>
              <a:rPr sz="1200" dirty="0">
                <a:latin typeface="Arial"/>
                <a:cs typeface="Arial"/>
              </a:rPr>
              <a:t>08]</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in </a:t>
            </a:r>
            <a:r>
              <a:rPr sz="1200" spc="-5" dirty="0">
                <a:latin typeface="Arial"/>
                <a:cs typeface="Arial"/>
              </a:rPr>
              <a:t>Transplant </a:t>
            </a:r>
            <a:r>
              <a:rPr sz="1200" spc="-15" dirty="0">
                <a:latin typeface="Arial"/>
                <a:cs typeface="Arial"/>
              </a:rPr>
              <a:t>kidney.</a:t>
            </a:r>
            <a:r>
              <a:rPr sz="1200" spc="-4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spc="-5" dirty="0">
                <a:latin typeface="Arial"/>
                <a:cs typeface="Arial"/>
              </a:rPr>
              <a:t>Vesico-ureteic </a:t>
            </a:r>
            <a:r>
              <a:rPr sz="1200" dirty="0">
                <a:latin typeface="Arial"/>
                <a:cs typeface="Arial"/>
              </a:rPr>
              <a:t>reflux.</a:t>
            </a:r>
            <a:endParaRPr sz="1200">
              <a:latin typeface="Arial"/>
              <a:cs typeface="Arial"/>
            </a:endParaRPr>
          </a:p>
          <a:p>
            <a:pPr marL="241300" indent="-228600">
              <a:lnSpc>
                <a:spcPct val="100000"/>
              </a:lnSpc>
              <a:spcBef>
                <a:spcPts val="1160"/>
              </a:spcBef>
              <a:buAutoNum type="arabicPeriod" startAt="26"/>
              <a:tabLst>
                <a:tab pos="241300" algn="l"/>
              </a:tabLst>
            </a:pPr>
            <a:r>
              <a:rPr sz="1200" spc="-5" dirty="0">
                <a:latin typeface="Arial"/>
                <a:cs typeface="Arial"/>
              </a:rPr>
              <a:t>Posterior </a:t>
            </a:r>
            <a:r>
              <a:rPr sz="1200" dirty="0">
                <a:latin typeface="Arial"/>
                <a:cs typeface="Arial"/>
              </a:rPr>
              <a:t>urethral</a:t>
            </a:r>
            <a:r>
              <a:rPr sz="1200" spc="-5" dirty="0">
                <a:latin typeface="Arial"/>
                <a:cs typeface="Arial"/>
              </a:rPr>
              <a:t> </a:t>
            </a:r>
            <a:r>
              <a:rPr sz="1200" spc="-15" dirty="0">
                <a:latin typeface="Arial"/>
                <a:cs typeface="Arial"/>
              </a:rPr>
              <a:t>Valves</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Renal</a:t>
            </a:r>
            <a:r>
              <a:rPr sz="1200" spc="-5" dirty="0">
                <a:latin typeface="Arial"/>
                <a:cs typeface="Arial"/>
              </a:rPr>
              <a:t> </a:t>
            </a:r>
            <a:r>
              <a:rPr sz="1200" dirty="0">
                <a:latin typeface="Arial"/>
                <a:cs typeface="Arial"/>
              </a:rPr>
              <a:t>tuberculosis</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in Renal</a:t>
            </a:r>
            <a:r>
              <a:rPr sz="1200" spc="-45" dirty="0">
                <a:latin typeface="Arial"/>
                <a:cs typeface="Arial"/>
              </a:rPr>
              <a:t> </a:t>
            </a:r>
            <a:r>
              <a:rPr sz="1200" spc="-5" dirty="0">
                <a:latin typeface="Arial"/>
                <a:cs typeface="Arial"/>
              </a:rPr>
              <a:t>Hypertension</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Imaging in </a:t>
            </a:r>
            <a:r>
              <a:rPr sz="1200" spc="-5" dirty="0">
                <a:latin typeface="Arial"/>
                <a:cs typeface="Arial"/>
              </a:rPr>
              <a:t>Erectile</a:t>
            </a:r>
            <a:r>
              <a:rPr sz="1200" spc="-20" dirty="0">
                <a:latin typeface="Arial"/>
                <a:cs typeface="Arial"/>
              </a:rPr>
              <a:t> </a:t>
            </a:r>
            <a:r>
              <a:rPr sz="1200" spc="-5" dirty="0">
                <a:latin typeface="Arial"/>
                <a:cs typeface="Arial"/>
              </a:rPr>
              <a:t>dysfunction</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Nephrocalcinosis</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Role of dynamic radionucleide </a:t>
            </a:r>
            <a:r>
              <a:rPr sz="1200" spc="-5" dirty="0">
                <a:latin typeface="Arial"/>
                <a:cs typeface="Arial"/>
              </a:rPr>
              <a:t>studies </a:t>
            </a:r>
            <a:r>
              <a:rPr sz="1200" dirty="0">
                <a:latin typeface="Arial"/>
                <a:cs typeface="Arial"/>
              </a:rPr>
              <a:t>in Urinary </a:t>
            </a:r>
            <a:r>
              <a:rPr sz="1200" spc="-10" dirty="0">
                <a:latin typeface="Arial"/>
                <a:cs typeface="Arial"/>
              </a:rPr>
              <a:t>Tract</a:t>
            </a:r>
            <a:r>
              <a:rPr sz="1200" spc="-45" dirty="0">
                <a:latin typeface="Arial"/>
                <a:cs typeface="Arial"/>
              </a:rPr>
              <a:t> </a:t>
            </a:r>
            <a:r>
              <a:rPr sz="1200" spc="-5" dirty="0">
                <a:latin typeface="Arial"/>
                <a:cs typeface="Arial"/>
              </a:rPr>
              <a:t>Obstruction.</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Angiomyolipoma of the</a:t>
            </a:r>
            <a:r>
              <a:rPr sz="1200" spc="-10" dirty="0">
                <a:latin typeface="Arial"/>
                <a:cs typeface="Arial"/>
              </a:rPr>
              <a:t> </a:t>
            </a:r>
            <a:r>
              <a:rPr sz="1200" dirty="0">
                <a:latin typeface="Arial"/>
                <a:cs typeface="Arial"/>
              </a:rPr>
              <a:t>kidney</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TB. of urinary</a:t>
            </a:r>
            <a:r>
              <a:rPr sz="1200" spc="-90" dirty="0">
                <a:latin typeface="Arial"/>
                <a:cs typeface="Arial"/>
              </a:rPr>
              <a:t> </a:t>
            </a:r>
            <a:r>
              <a:rPr sz="1200" spc="-5" dirty="0">
                <a:latin typeface="Arial"/>
                <a:cs typeface="Arial"/>
              </a:rPr>
              <a:t>system</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Renal cell</a:t>
            </a:r>
            <a:r>
              <a:rPr sz="1200" spc="-100" dirty="0">
                <a:latin typeface="Arial"/>
                <a:cs typeface="Arial"/>
              </a:rPr>
              <a:t> </a:t>
            </a:r>
            <a:r>
              <a:rPr sz="1200" dirty="0">
                <a:latin typeface="Arial"/>
                <a:cs typeface="Arial"/>
              </a:rPr>
              <a:t>carcinoma</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of</a:t>
            </a:r>
            <a:r>
              <a:rPr sz="1200" spc="-10" dirty="0">
                <a:latin typeface="Arial"/>
                <a:cs typeface="Arial"/>
              </a:rPr>
              <a:t> </a:t>
            </a:r>
            <a:r>
              <a:rPr sz="1200" spc="-5" dirty="0">
                <a:latin typeface="Arial"/>
                <a:cs typeface="Arial"/>
              </a:rPr>
              <a:t>prostate</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How will you </a:t>
            </a:r>
            <a:r>
              <a:rPr sz="1200" spc="-5" dirty="0">
                <a:latin typeface="Arial"/>
                <a:cs typeface="Arial"/>
              </a:rPr>
              <a:t>investigate </a:t>
            </a:r>
            <a:r>
              <a:rPr sz="1200" dirty="0">
                <a:latin typeface="Arial"/>
                <a:cs typeface="Arial"/>
              </a:rPr>
              <a:t>a patient with</a:t>
            </a:r>
            <a:r>
              <a:rPr sz="1200" spc="-15" dirty="0">
                <a:latin typeface="Arial"/>
                <a:cs typeface="Arial"/>
              </a:rPr>
              <a:t> </a:t>
            </a:r>
            <a:r>
              <a:rPr sz="1200" dirty="0">
                <a:latin typeface="Arial"/>
                <a:cs typeface="Arial"/>
              </a:rPr>
              <a:t>hematuria?</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spcBef>
                <a:spcPts val="5"/>
              </a:spcBef>
              <a:buAutoNum type="arabicPeriod" startAt="26"/>
              <a:tabLst>
                <a:tab pos="241300" algn="l"/>
              </a:tabLst>
            </a:pPr>
            <a:r>
              <a:rPr sz="1200" dirty="0">
                <a:latin typeface="Arial"/>
                <a:cs typeface="Arial"/>
              </a:rPr>
              <a:t>Radiological findings in </a:t>
            </a:r>
            <a:r>
              <a:rPr sz="1200" spc="-5" dirty="0">
                <a:latin typeface="Arial"/>
                <a:cs typeface="Arial"/>
              </a:rPr>
              <a:t>cystic </a:t>
            </a:r>
            <a:r>
              <a:rPr sz="1200" dirty="0">
                <a:latin typeface="Arial"/>
                <a:cs typeface="Arial"/>
              </a:rPr>
              <a:t>disease of</a:t>
            </a:r>
            <a:r>
              <a:rPr sz="1200" spc="-10" dirty="0">
                <a:latin typeface="Arial"/>
                <a:cs typeface="Arial"/>
              </a:rPr>
              <a:t> </a:t>
            </a:r>
            <a:r>
              <a:rPr sz="1200" spc="-15" dirty="0">
                <a:latin typeface="Arial"/>
                <a:cs typeface="Arial"/>
              </a:rPr>
              <a:t>kidney.</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Role of USG in medical renal</a:t>
            </a:r>
            <a:r>
              <a:rPr sz="1200" spc="-25" dirty="0">
                <a:latin typeface="Arial"/>
                <a:cs typeface="Arial"/>
              </a:rPr>
              <a:t> </a:t>
            </a:r>
            <a:r>
              <a:rPr sz="1200" dirty="0">
                <a:latin typeface="Arial"/>
                <a:cs typeface="Arial"/>
              </a:rPr>
              <a:t>disease</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spcBef>
                <a:spcPts val="5"/>
              </a:spcBef>
              <a:buAutoNum type="arabicPeriod" startAt="26"/>
              <a:tabLst>
                <a:tab pos="241300" algn="l"/>
              </a:tabLst>
            </a:pPr>
            <a:r>
              <a:rPr sz="1200" dirty="0">
                <a:latin typeface="Arial"/>
                <a:cs typeface="Arial"/>
              </a:rPr>
              <a:t>Radiological features and management of renal</a:t>
            </a:r>
            <a:r>
              <a:rPr sz="1200" spc="-30" dirty="0">
                <a:latin typeface="Arial"/>
                <a:cs typeface="Arial"/>
              </a:rPr>
              <a:t> </a:t>
            </a:r>
            <a:r>
              <a:rPr sz="1200" spc="-5" dirty="0">
                <a:latin typeface="Arial"/>
                <a:cs typeface="Arial"/>
              </a:rPr>
              <a:t>hypertension.</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Developmental anomalies of kidneys and</a:t>
            </a:r>
            <a:r>
              <a:rPr sz="1200" spc="-20" dirty="0">
                <a:latin typeface="Arial"/>
                <a:cs typeface="Arial"/>
              </a:rPr>
              <a:t> </a:t>
            </a:r>
            <a:r>
              <a:rPr sz="1200" dirty="0">
                <a:latin typeface="Arial"/>
                <a:cs typeface="Arial"/>
              </a:rPr>
              <a:t>ureter</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Causes of urinary calculi and radiological </a:t>
            </a:r>
            <a:r>
              <a:rPr sz="1200" spc="-5" dirty="0">
                <a:latin typeface="Arial"/>
                <a:cs typeface="Arial"/>
              </a:rPr>
              <a:t>investigations </a:t>
            </a:r>
            <a:r>
              <a:rPr sz="1200" dirty="0">
                <a:latin typeface="Arial"/>
                <a:cs typeface="Arial"/>
              </a:rPr>
              <a:t>for</a:t>
            </a:r>
            <a:r>
              <a:rPr sz="1200" spc="-40" dirty="0">
                <a:latin typeface="Arial"/>
                <a:cs typeface="Arial"/>
              </a:rPr>
              <a:t> </a:t>
            </a:r>
            <a:r>
              <a:rPr sz="1200" dirty="0">
                <a:latin typeface="Arial"/>
                <a:cs typeface="Arial"/>
              </a:rPr>
              <a:t>same.</a:t>
            </a:r>
            <a:endParaRPr sz="1200">
              <a:latin typeface="Arial"/>
              <a:cs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47</a:t>
            </a:fld>
            <a:endParaRPr dirty="0"/>
          </a:p>
        </p:txBody>
      </p:sp>
      <p:sp>
        <p:nvSpPr>
          <p:cNvPr id="2" name="object 2"/>
          <p:cNvSpPr txBox="1"/>
          <p:nvPr/>
        </p:nvSpPr>
        <p:spPr>
          <a:xfrm>
            <a:off x="939800" y="889000"/>
            <a:ext cx="4667885" cy="22402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52"/>
              <a:tabLst>
                <a:tab pos="241300" algn="l"/>
              </a:tabLst>
            </a:pPr>
            <a:r>
              <a:rPr sz="1200" dirty="0">
                <a:latin typeface="Arial"/>
                <a:cs typeface="Arial"/>
              </a:rPr>
              <a:t>Developmental anomalies of kidneys and</a:t>
            </a:r>
            <a:r>
              <a:rPr sz="1200" spc="-20" dirty="0">
                <a:latin typeface="Arial"/>
                <a:cs typeface="Arial"/>
              </a:rPr>
              <a:t> </a:t>
            </a:r>
            <a:r>
              <a:rPr sz="1200" dirty="0">
                <a:latin typeface="Arial"/>
                <a:cs typeface="Arial"/>
              </a:rPr>
              <a:t>ureter</a:t>
            </a:r>
            <a:endParaRPr sz="1200">
              <a:latin typeface="Arial"/>
              <a:cs typeface="Arial"/>
            </a:endParaRPr>
          </a:p>
          <a:p>
            <a:pPr>
              <a:lnSpc>
                <a:spcPct val="100000"/>
              </a:lnSpc>
              <a:spcBef>
                <a:spcPts val="50"/>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Causes of urinary calculi and radiological </a:t>
            </a:r>
            <a:r>
              <a:rPr sz="1200" spc="-5" dirty="0">
                <a:latin typeface="Arial"/>
                <a:cs typeface="Arial"/>
              </a:rPr>
              <a:t>investigations </a:t>
            </a:r>
            <a:r>
              <a:rPr sz="1200" dirty="0">
                <a:latin typeface="Arial"/>
                <a:cs typeface="Arial"/>
              </a:rPr>
              <a:t>for</a:t>
            </a:r>
            <a:r>
              <a:rPr sz="1200" spc="-45" dirty="0">
                <a:latin typeface="Arial"/>
                <a:cs typeface="Arial"/>
              </a:rPr>
              <a:t> </a:t>
            </a:r>
            <a:r>
              <a:rPr sz="1200" dirty="0">
                <a:latin typeface="Arial"/>
                <a:cs typeface="Arial"/>
              </a:rPr>
              <a:t>same.</a:t>
            </a:r>
            <a:endParaRPr sz="1200">
              <a:latin typeface="Arial"/>
              <a:cs typeface="Arial"/>
            </a:endParaRPr>
          </a:p>
          <a:p>
            <a:pPr>
              <a:lnSpc>
                <a:spcPct val="100000"/>
              </a:lnSpc>
              <a:spcBef>
                <a:spcPts val="55"/>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Role of radiology in renal</a:t>
            </a:r>
            <a:r>
              <a:rPr sz="1200" spc="-15" dirty="0">
                <a:latin typeface="Arial"/>
                <a:cs typeface="Arial"/>
              </a:rPr>
              <a:t> </a:t>
            </a:r>
            <a:r>
              <a:rPr sz="1200" spc="-5" dirty="0">
                <a:latin typeface="Arial"/>
                <a:cs typeface="Arial"/>
              </a:rPr>
              <a:t>transplant</a:t>
            </a:r>
            <a:endParaRPr sz="1200">
              <a:latin typeface="Arial"/>
              <a:cs typeface="Arial"/>
            </a:endParaRPr>
          </a:p>
          <a:p>
            <a:pPr marL="241300" indent="-228600">
              <a:lnSpc>
                <a:spcPct val="100000"/>
              </a:lnSpc>
              <a:spcBef>
                <a:spcPts val="1160"/>
              </a:spcBef>
              <a:buAutoNum type="arabicPeriod" startAt="52"/>
              <a:tabLst>
                <a:tab pos="241300" algn="l"/>
              </a:tabLst>
            </a:pPr>
            <a:r>
              <a:rPr sz="1200" dirty="0">
                <a:latin typeface="Arial"/>
                <a:cs typeface="Arial"/>
              </a:rPr>
              <a:t>Renal</a:t>
            </a:r>
            <a:r>
              <a:rPr sz="1200" spc="-30" dirty="0">
                <a:latin typeface="Arial"/>
                <a:cs typeface="Arial"/>
              </a:rPr>
              <a:t> </a:t>
            </a:r>
            <a:r>
              <a:rPr sz="1200" spc="-5" dirty="0">
                <a:latin typeface="Arial"/>
                <a:cs typeface="Arial"/>
              </a:rPr>
              <a:t>Tuberculosis</a:t>
            </a:r>
            <a:endParaRPr sz="1200">
              <a:latin typeface="Arial"/>
              <a:cs typeface="Arial"/>
            </a:endParaRPr>
          </a:p>
          <a:p>
            <a:pPr>
              <a:lnSpc>
                <a:spcPct val="100000"/>
              </a:lnSpc>
              <a:spcBef>
                <a:spcPts val="50"/>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Percutaneous</a:t>
            </a:r>
            <a:r>
              <a:rPr sz="1200" spc="-10" dirty="0">
                <a:latin typeface="Arial"/>
                <a:cs typeface="Arial"/>
              </a:rPr>
              <a:t> </a:t>
            </a:r>
            <a:r>
              <a:rPr sz="1200" spc="-5" dirty="0">
                <a:latin typeface="Arial"/>
                <a:cs typeface="Arial"/>
              </a:rPr>
              <a:t>nephrostomy</a:t>
            </a:r>
            <a:endParaRPr sz="1200">
              <a:latin typeface="Arial"/>
              <a:cs typeface="Arial"/>
            </a:endParaRPr>
          </a:p>
          <a:p>
            <a:pPr>
              <a:lnSpc>
                <a:spcPct val="100000"/>
              </a:lnSpc>
              <a:spcBef>
                <a:spcPts val="55"/>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Renal</a:t>
            </a:r>
            <a:r>
              <a:rPr sz="1200" spc="-5" dirty="0">
                <a:latin typeface="Arial"/>
                <a:cs typeface="Arial"/>
              </a:rPr>
              <a:t> </a:t>
            </a:r>
            <a:r>
              <a:rPr sz="1200" spc="-10" dirty="0">
                <a:latin typeface="Arial"/>
                <a:cs typeface="Arial"/>
              </a:rPr>
              <a:t>osteodystrophy.</a:t>
            </a:r>
            <a:endParaRPr sz="1200">
              <a:latin typeface="Arial"/>
              <a:cs typeface="Arial"/>
            </a:endParaRPr>
          </a:p>
          <a:p>
            <a:pPr marL="241300" indent="-228600">
              <a:lnSpc>
                <a:spcPct val="100000"/>
              </a:lnSpc>
              <a:spcBef>
                <a:spcPts val="1160"/>
              </a:spcBef>
              <a:buAutoNum type="arabicPeriod" startAt="52"/>
              <a:tabLst>
                <a:tab pos="241300" algn="l"/>
              </a:tabLst>
            </a:pPr>
            <a:r>
              <a:rPr sz="1200" dirty="0">
                <a:latin typeface="Arial"/>
                <a:cs typeface="Arial"/>
              </a:rPr>
              <a:t>Adrenal masses in</a:t>
            </a:r>
            <a:r>
              <a:rPr sz="1200" spc="-5" dirty="0">
                <a:latin typeface="Arial"/>
                <a:cs typeface="Arial"/>
              </a:rPr>
              <a:t> </a:t>
            </a:r>
            <a:r>
              <a:rPr sz="1200" dirty="0">
                <a:latin typeface="Arial"/>
                <a:cs typeface="Arial"/>
              </a:rPr>
              <a:t>USG</a:t>
            </a:r>
            <a:endParaRPr sz="1200">
              <a:latin typeface="Arial"/>
              <a:cs typeface="Arial"/>
            </a:endParaRPr>
          </a:p>
        </p:txBody>
      </p:sp>
      <p:sp>
        <p:nvSpPr>
          <p:cNvPr id="4" name="TextBox 3"/>
          <p:cNvSpPr txBox="1"/>
          <p:nvPr/>
        </p:nvSpPr>
        <p:spPr>
          <a:xfrm>
            <a:off x="501650" y="90043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48</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346075" algn="l"/>
                <a:tab pos="6128385" algn="l"/>
              </a:tabLst>
            </a:pPr>
            <a:r>
              <a:rPr dirty="0"/>
              <a:t> 	</a:t>
            </a:r>
            <a:r>
              <a:rPr spc="15" dirty="0"/>
              <a:t>OBSTETRICS </a:t>
            </a:r>
            <a:r>
              <a:rPr spc="10" dirty="0"/>
              <a:t>AND</a:t>
            </a:r>
            <a:r>
              <a:rPr spc="-90" dirty="0"/>
              <a:t> </a:t>
            </a:r>
            <a:r>
              <a:rPr spc="20" dirty="0"/>
              <a:t>GYNAECOLOGY	</a:t>
            </a:r>
          </a:p>
        </p:txBody>
      </p:sp>
      <p:sp>
        <p:nvSpPr>
          <p:cNvPr id="3" name="object 3"/>
          <p:cNvSpPr txBox="1"/>
          <p:nvPr/>
        </p:nvSpPr>
        <p:spPr>
          <a:xfrm>
            <a:off x="711200" y="1562100"/>
            <a:ext cx="6142355" cy="780288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17365D"/>
                </a:solidFill>
                <a:latin typeface="Arial"/>
                <a:cs typeface="Arial"/>
              </a:rPr>
              <a:t>LONG ANSWER</a:t>
            </a:r>
            <a:r>
              <a:rPr sz="1200" b="1" spc="-15" dirty="0">
                <a:solidFill>
                  <a:srgbClr val="17365D"/>
                </a:solidFill>
                <a:latin typeface="Arial"/>
                <a:cs typeface="Arial"/>
              </a:rPr>
              <a:t> </a:t>
            </a:r>
            <a:r>
              <a:rPr sz="1200" b="1" spc="10" dirty="0">
                <a:solidFill>
                  <a:srgbClr val="17365D"/>
                </a:solidFill>
                <a:latin typeface="Arial"/>
                <a:cs typeface="Arial"/>
              </a:rPr>
              <a:t>QUESTIONS</a:t>
            </a:r>
            <a:endParaRPr sz="1200">
              <a:latin typeface="Arial"/>
              <a:cs typeface="Arial"/>
            </a:endParaRPr>
          </a:p>
          <a:p>
            <a:pPr marL="330200" marR="5715" indent="-88900" algn="just">
              <a:lnSpc>
                <a:spcPct val="111100"/>
              </a:lnSpc>
              <a:spcBef>
                <a:spcPts val="1100"/>
              </a:spcBef>
              <a:buSzPct val="91666"/>
              <a:buAutoNum type="arabicPeriod"/>
              <a:tabLst>
                <a:tab pos="369570" algn="l"/>
              </a:tabLst>
            </a:pPr>
            <a:r>
              <a:rPr sz="1200" spc="5" dirty="0">
                <a:latin typeface="Arial"/>
                <a:cs typeface="Arial"/>
              </a:rPr>
              <a:t>Enumerate markers of chromosome abnormality on antenatal ultrasound. </a:t>
            </a:r>
            <a:r>
              <a:rPr sz="1200" spc="10" dirty="0">
                <a:latin typeface="Arial"/>
                <a:cs typeface="Arial"/>
              </a:rPr>
              <a:t>Briefly  </a:t>
            </a:r>
            <a:r>
              <a:rPr sz="1200" spc="5" dirty="0">
                <a:latin typeface="Arial"/>
                <a:cs typeface="Arial"/>
              </a:rPr>
              <a:t>discuss their sonographic features.</a:t>
            </a:r>
            <a:r>
              <a:rPr sz="1200" spc="65" dirty="0">
                <a:latin typeface="Arial"/>
                <a:cs typeface="Arial"/>
              </a:rPr>
              <a:t> </a:t>
            </a:r>
            <a:r>
              <a:rPr sz="1200" spc="10" dirty="0">
                <a:latin typeface="Arial"/>
                <a:cs typeface="Arial"/>
              </a:rPr>
              <a:t>[09]</a:t>
            </a:r>
            <a:endParaRPr sz="1200">
              <a:latin typeface="Arial"/>
              <a:cs typeface="Arial"/>
            </a:endParaRPr>
          </a:p>
          <a:p>
            <a:pPr marL="330200" marR="5080" indent="-88900" algn="just">
              <a:lnSpc>
                <a:spcPct val="118100"/>
              </a:lnSpc>
              <a:spcBef>
                <a:spcPts val="1000"/>
              </a:spcBef>
              <a:buSzPct val="91666"/>
              <a:buAutoNum type="arabicPeriod"/>
              <a:tabLst>
                <a:tab pos="369570" algn="l"/>
              </a:tabLst>
            </a:pPr>
            <a:r>
              <a:rPr sz="1200" dirty="0">
                <a:latin typeface="Arial"/>
                <a:cs typeface="Arial"/>
              </a:rPr>
              <a:t>Describe the sonographic findings favouring the diagnosis of </a:t>
            </a:r>
            <a:r>
              <a:rPr sz="1200" spc="-5" dirty="0">
                <a:latin typeface="Arial"/>
                <a:cs typeface="Arial"/>
              </a:rPr>
              <a:t>ectopic </a:t>
            </a:r>
            <a:r>
              <a:rPr sz="1200" dirty="0">
                <a:latin typeface="Arial"/>
                <a:cs typeface="Arial"/>
              </a:rPr>
              <a:t>pregnancy and  its DD.</a:t>
            </a:r>
            <a:r>
              <a:rPr sz="1200" spc="-10" dirty="0">
                <a:latin typeface="Arial"/>
                <a:cs typeface="Arial"/>
              </a:rPr>
              <a:t> </a:t>
            </a:r>
            <a:r>
              <a:rPr sz="1200" dirty="0">
                <a:latin typeface="Arial"/>
                <a:cs typeface="Arial"/>
              </a:rPr>
              <a:t>[2010]</a:t>
            </a:r>
            <a:endParaRPr sz="1200">
              <a:latin typeface="Arial"/>
              <a:cs typeface="Arial"/>
            </a:endParaRPr>
          </a:p>
          <a:p>
            <a:pPr marL="330200" marR="5080" indent="-88900" algn="just">
              <a:lnSpc>
                <a:spcPct val="118100"/>
              </a:lnSpc>
              <a:spcBef>
                <a:spcPts val="894"/>
              </a:spcBef>
              <a:buSzPct val="91666"/>
              <a:buAutoNum type="arabicPeriod"/>
              <a:tabLst>
                <a:tab pos="369570" algn="l"/>
              </a:tabLst>
            </a:pPr>
            <a:r>
              <a:rPr sz="1200" dirty="0">
                <a:latin typeface="Arial"/>
                <a:cs typeface="Arial"/>
              </a:rPr>
              <a:t>Enumerate the vascular and </a:t>
            </a:r>
            <a:r>
              <a:rPr sz="1200" spc="-5" dirty="0">
                <a:latin typeface="Arial"/>
                <a:cs typeface="Arial"/>
              </a:rPr>
              <a:t>structural </a:t>
            </a:r>
            <a:r>
              <a:rPr sz="1200" dirty="0">
                <a:latin typeface="Arial"/>
                <a:cs typeface="Arial"/>
              </a:rPr>
              <a:t>abnormalities of the Umbilical cord. Describe  the velocity waveform changes seen in the umbilical </a:t>
            </a:r>
            <a:r>
              <a:rPr sz="1200" spc="-5" dirty="0">
                <a:latin typeface="Arial"/>
                <a:cs typeface="Arial"/>
              </a:rPr>
              <a:t>artery </a:t>
            </a:r>
            <a:r>
              <a:rPr sz="1200" spc="-10" dirty="0">
                <a:latin typeface="Arial"/>
                <a:cs typeface="Arial"/>
              </a:rPr>
              <a:t>Doppler.</a:t>
            </a:r>
            <a:r>
              <a:rPr sz="1200" spc="-35" dirty="0">
                <a:latin typeface="Arial"/>
                <a:cs typeface="Arial"/>
              </a:rPr>
              <a:t> </a:t>
            </a:r>
            <a:r>
              <a:rPr sz="1200" dirty="0">
                <a:latin typeface="Arial"/>
                <a:cs typeface="Arial"/>
              </a:rPr>
              <a:t>[2010]</a:t>
            </a:r>
            <a:endParaRPr sz="1200">
              <a:latin typeface="Arial"/>
              <a:cs typeface="Arial"/>
            </a:endParaRPr>
          </a:p>
          <a:p>
            <a:pPr marL="330200" marR="5080" indent="-88900" algn="just">
              <a:lnSpc>
                <a:spcPct val="118100"/>
              </a:lnSpc>
              <a:spcBef>
                <a:spcPts val="1000"/>
              </a:spcBef>
              <a:buSzPct val="91666"/>
              <a:buAutoNum type="arabicPeriod"/>
              <a:tabLst>
                <a:tab pos="369570" algn="l"/>
              </a:tabLst>
            </a:pPr>
            <a:r>
              <a:rPr sz="1200" dirty="0">
                <a:latin typeface="Arial"/>
                <a:cs typeface="Arial"/>
              </a:rPr>
              <a:t>Enumerate the causes of </a:t>
            </a:r>
            <a:r>
              <a:rPr sz="1200" spc="-10" dirty="0">
                <a:latin typeface="Arial"/>
                <a:cs typeface="Arial"/>
              </a:rPr>
              <a:t>infertility. </a:t>
            </a:r>
            <a:r>
              <a:rPr sz="1200" spc="-5" dirty="0">
                <a:latin typeface="Arial"/>
                <a:cs typeface="Arial"/>
              </a:rPr>
              <a:t>What </a:t>
            </a:r>
            <a:r>
              <a:rPr sz="1200" dirty="0">
                <a:latin typeface="Arial"/>
                <a:cs typeface="Arial"/>
              </a:rPr>
              <a:t>is the role of imaging in </a:t>
            </a:r>
            <a:r>
              <a:rPr sz="1200" spc="-5" dirty="0">
                <a:latin typeface="Arial"/>
                <a:cs typeface="Arial"/>
              </a:rPr>
              <a:t>assisted  reproduction. </a:t>
            </a:r>
            <a:r>
              <a:rPr sz="1200" dirty="0">
                <a:latin typeface="Arial"/>
                <a:cs typeface="Arial"/>
              </a:rPr>
              <a:t>[Dec</a:t>
            </a:r>
            <a:r>
              <a:rPr sz="1200" spc="-10" dirty="0">
                <a:latin typeface="Arial"/>
                <a:cs typeface="Arial"/>
              </a:rPr>
              <a:t> </a:t>
            </a:r>
            <a:r>
              <a:rPr sz="1200" spc="-5" dirty="0">
                <a:latin typeface="Arial"/>
                <a:cs typeface="Arial"/>
              </a:rPr>
              <a:t>2010]</a:t>
            </a:r>
            <a:endParaRPr sz="1200">
              <a:latin typeface="Arial"/>
              <a:cs typeface="Arial"/>
            </a:endParaRPr>
          </a:p>
          <a:p>
            <a:pPr marL="330200" marR="5080" indent="-88900" algn="just">
              <a:lnSpc>
                <a:spcPct val="118100"/>
              </a:lnSpc>
              <a:spcBef>
                <a:spcPts val="900"/>
              </a:spcBef>
              <a:buSzPct val="91666"/>
              <a:buAutoNum type="arabicPeriod"/>
              <a:tabLst>
                <a:tab pos="369570" algn="l"/>
              </a:tabLst>
            </a:pPr>
            <a:r>
              <a:rPr sz="1200" dirty="0">
                <a:latin typeface="Arial"/>
                <a:cs typeface="Arial"/>
              </a:rPr>
              <a:t>Define fetal hydrops. Enumerate its causes. Describe sonographic and color doppler  findings noted in this condition. [Dec</a:t>
            </a:r>
            <a:r>
              <a:rPr sz="1200" spc="-15" dirty="0">
                <a:latin typeface="Arial"/>
                <a:cs typeface="Arial"/>
              </a:rPr>
              <a:t> </a:t>
            </a:r>
            <a:r>
              <a:rPr sz="1200" dirty="0">
                <a:latin typeface="Arial"/>
                <a:cs typeface="Arial"/>
              </a:rPr>
              <a:t>2010]</a:t>
            </a:r>
            <a:endParaRPr sz="1200">
              <a:latin typeface="Arial"/>
              <a:cs typeface="Arial"/>
            </a:endParaRPr>
          </a:p>
          <a:p>
            <a:pPr marL="330200" marR="5080" indent="-88900" algn="just">
              <a:lnSpc>
                <a:spcPct val="118100"/>
              </a:lnSpc>
              <a:spcBef>
                <a:spcPts val="1000"/>
              </a:spcBef>
              <a:buSzPct val="91666"/>
              <a:buAutoNum type="arabicPeriod"/>
              <a:tabLst>
                <a:tab pos="369570" algn="l"/>
              </a:tabLst>
            </a:pPr>
            <a:r>
              <a:rPr sz="1200" dirty="0">
                <a:latin typeface="Arial"/>
                <a:cs typeface="Arial"/>
              </a:rPr>
              <a:t>Discuss the sonographic techniques and criteria used in evaluation of uterine cervical  incompetence. [Dec</a:t>
            </a:r>
            <a:r>
              <a:rPr sz="1200" spc="-15" dirty="0">
                <a:latin typeface="Arial"/>
                <a:cs typeface="Arial"/>
              </a:rPr>
              <a:t> </a:t>
            </a:r>
            <a:r>
              <a:rPr sz="1200" spc="-5" dirty="0">
                <a:latin typeface="Arial"/>
                <a:cs typeface="Arial"/>
              </a:rPr>
              <a:t>2010]</a:t>
            </a:r>
            <a:endParaRPr sz="1200">
              <a:latin typeface="Arial"/>
              <a:cs typeface="Arial"/>
            </a:endParaRPr>
          </a:p>
          <a:p>
            <a:pPr marL="330200" marR="5080" indent="-88900" algn="just">
              <a:lnSpc>
                <a:spcPct val="118100"/>
              </a:lnSpc>
              <a:spcBef>
                <a:spcPts val="900"/>
              </a:spcBef>
              <a:buSzPct val="91666"/>
              <a:buAutoNum type="arabicPeriod"/>
              <a:tabLst>
                <a:tab pos="369570" algn="l"/>
              </a:tabLst>
            </a:pPr>
            <a:r>
              <a:rPr sz="1200" dirty="0">
                <a:latin typeface="Arial"/>
                <a:cs typeface="Arial"/>
              </a:rPr>
              <a:t>Enumerate the common locations of </a:t>
            </a:r>
            <a:r>
              <a:rPr sz="1200" spc="-5" dirty="0">
                <a:latin typeface="Arial"/>
                <a:cs typeface="Arial"/>
              </a:rPr>
              <a:t>ectopic </a:t>
            </a:r>
            <a:r>
              <a:rPr sz="1200" dirty="0">
                <a:latin typeface="Arial"/>
                <a:cs typeface="Arial"/>
              </a:rPr>
              <a:t>pregnancy in order of </a:t>
            </a:r>
            <a:r>
              <a:rPr sz="1200" spc="-10" dirty="0">
                <a:latin typeface="Arial"/>
                <a:cs typeface="Arial"/>
              </a:rPr>
              <a:t>frequency.  </a:t>
            </a:r>
            <a:r>
              <a:rPr sz="1200" dirty="0">
                <a:latin typeface="Arial"/>
                <a:cs typeface="Arial"/>
              </a:rPr>
              <a:t>Discuss the sonographic findings of </a:t>
            </a:r>
            <a:r>
              <a:rPr sz="1200" spc="-5" dirty="0">
                <a:latin typeface="Arial"/>
                <a:cs typeface="Arial"/>
              </a:rPr>
              <a:t>ectopic </a:t>
            </a:r>
            <a:r>
              <a:rPr sz="1200" spc="-10" dirty="0">
                <a:latin typeface="Arial"/>
                <a:cs typeface="Arial"/>
              </a:rPr>
              <a:t>pregnancy. </a:t>
            </a:r>
            <a:r>
              <a:rPr sz="1200" dirty="0">
                <a:latin typeface="Arial"/>
                <a:cs typeface="Arial"/>
              </a:rPr>
              <a:t>[Dec</a:t>
            </a:r>
            <a:r>
              <a:rPr sz="1200" spc="-10" dirty="0">
                <a:latin typeface="Arial"/>
                <a:cs typeface="Arial"/>
              </a:rPr>
              <a:t> </a:t>
            </a:r>
            <a:r>
              <a:rPr sz="1200" spc="-5" dirty="0">
                <a:latin typeface="Arial"/>
                <a:cs typeface="Arial"/>
              </a:rPr>
              <a:t>2010]</a:t>
            </a:r>
            <a:endParaRPr sz="1200">
              <a:latin typeface="Arial"/>
              <a:cs typeface="Arial"/>
            </a:endParaRPr>
          </a:p>
          <a:p>
            <a:pPr marL="330200" marR="5080" indent="-88900" algn="just">
              <a:lnSpc>
                <a:spcPct val="111100"/>
              </a:lnSpc>
              <a:spcBef>
                <a:spcPts val="1100"/>
              </a:spcBef>
              <a:buSzPct val="91666"/>
              <a:buAutoNum type="arabicPeriod"/>
              <a:tabLst>
                <a:tab pos="369570" algn="l"/>
              </a:tabLst>
            </a:pPr>
            <a:r>
              <a:rPr sz="1200" dirty="0">
                <a:latin typeface="Arial"/>
                <a:cs typeface="Arial"/>
              </a:rPr>
              <a:t>Describe the role of imaging in recurrence of ovarian malignancy after </a:t>
            </a:r>
            <a:r>
              <a:rPr sz="1200" spc="-15" dirty="0">
                <a:latin typeface="Arial"/>
                <a:cs typeface="Arial"/>
              </a:rPr>
              <a:t>surgery. </a:t>
            </a:r>
            <a:r>
              <a:rPr sz="1200" dirty="0">
                <a:latin typeface="Arial"/>
                <a:cs typeface="Arial"/>
              </a:rPr>
              <a:t>[Dec  20l0]</a:t>
            </a:r>
            <a:endParaRPr sz="1200">
              <a:latin typeface="Arial"/>
              <a:cs typeface="Arial"/>
            </a:endParaRPr>
          </a:p>
          <a:p>
            <a:pPr marL="330200" marR="5080" indent="-88900" algn="just">
              <a:lnSpc>
                <a:spcPct val="118100"/>
              </a:lnSpc>
              <a:spcBef>
                <a:spcPts val="1000"/>
              </a:spcBef>
              <a:buSzPct val="91666"/>
              <a:buAutoNum type="arabicPeriod"/>
              <a:tabLst>
                <a:tab pos="369570" algn="l"/>
              </a:tabLst>
            </a:pPr>
            <a:r>
              <a:rPr sz="1200" dirty="0">
                <a:latin typeface="Arial"/>
                <a:cs typeface="Arial"/>
              </a:rPr>
              <a:t>Enumerate conditions under which the revised PNDT act </a:t>
            </a:r>
            <a:r>
              <a:rPr sz="1200" spc="-5" dirty="0">
                <a:latin typeface="Arial"/>
                <a:cs typeface="Arial"/>
              </a:rPr>
              <a:t>2010, </a:t>
            </a:r>
            <a:r>
              <a:rPr sz="1200" dirty="0">
                <a:latin typeface="Arial"/>
                <a:cs typeface="Arial"/>
              </a:rPr>
              <a:t>permits you to  conduct prenatal </a:t>
            </a:r>
            <a:r>
              <a:rPr sz="1200" spc="-5" dirty="0">
                <a:latin typeface="Arial"/>
                <a:cs typeface="Arial"/>
              </a:rPr>
              <a:t>diagnostic </a:t>
            </a:r>
            <a:r>
              <a:rPr sz="1200" dirty="0">
                <a:latin typeface="Arial"/>
                <a:cs typeface="Arial"/>
              </a:rPr>
              <a:t>techniques . </a:t>
            </a:r>
            <a:r>
              <a:rPr sz="1200" spc="-5" dirty="0">
                <a:latin typeface="Arial"/>
                <a:cs typeface="Arial"/>
              </a:rPr>
              <a:t>What steps </a:t>
            </a:r>
            <a:r>
              <a:rPr sz="1200" dirty="0">
                <a:latin typeface="Arial"/>
                <a:cs typeface="Arial"/>
              </a:rPr>
              <a:t>would you take in clinical USG  </a:t>
            </a:r>
            <a:r>
              <a:rPr sz="1200" spc="-5" dirty="0">
                <a:latin typeface="Arial"/>
                <a:cs typeface="Arial"/>
              </a:rPr>
              <a:t>practice </a:t>
            </a:r>
            <a:r>
              <a:rPr sz="1200" dirty="0">
                <a:latin typeface="Arial"/>
                <a:cs typeface="Arial"/>
              </a:rPr>
              <a:t>to comply with the </a:t>
            </a:r>
            <a:r>
              <a:rPr sz="1200" spc="-5" dirty="0">
                <a:latin typeface="Arial"/>
                <a:cs typeface="Arial"/>
              </a:rPr>
              <a:t>act. </a:t>
            </a:r>
            <a:r>
              <a:rPr sz="1200" dirty="0">
                <a:latin typeface="Arial"/>
                <a:cs typeface="Arial"/>
              </a:rPr>
              <a:t>[June</a:t>
            </a:r>
            <a:r>
              <a:rPr sz="1200" spc="-5" dirty="0">
                <a:latin typeface="Arial"/>
                <a:cs typeface="Arial"/>
              </a:rPr>
              <a:t> </a:t>
            </a:r>
            <a:r>
              <a:rPr sz="1200" spc="-20" dirty="0">
                <a:latin typeface="Arial"/>
                <a:cs typeface="Arial"/>
              </a:rPr>
              <a:t>2011]</a:t>
            </a:r>
            <a:endParaRPr sz="1200">
              <a:latin typeface="Arial"/>
              <a:cs typeface="Arial"/>
            </a:endParaRPr>
          </a:p>
          <a:p>
            <a:pPr marL="330200" marR="12700" indent="-88900" algn="just">
              <a:lnSpc>
                <a:spcPct val="118100"/>
              </a:lnSpc>
              <a:spcBef>
                <a:spcPts val="900"/>
              </a:spcBef>
              <a:buSzPct val="91666"/>
              <a:buAutoNum type="arabicPeriod"/>
              <a:tabLst>
                <a:tab pos="454025" algn="l"/>
              </a:tabLst>
            </a:pPr>
            <a:r>
              <a:rPr sz="1200" dirty="0">
                <a:latin typeface="Arial"/>
                <a:cs typeface="Arial"/>
              </a:rPr>
              <a:t>Outline the </a:t>
            </a:r>
            <a:r>
              <a:rPr sz="1200" spc="-5" dirty="0">
                <a:latin typeface="Arial"/>
                <a:cs typeface="Arial"/>
              </a:rPr>
              <a:t>diagnostic </a:t>
            </a:r>
            <a:r>
              <a:rPr sz="1200" dirty="0">
                <a:latin typeface="Arial"/>
                <a:cs typeface="Arial"/>
              </a:rPr>
              <a:t>imaging approach in a pt. with Ovarian </a:t>
            </a:r>
            <a:r>
              <a:rPr sz="1200" spc="-10" dirty="0">
                <a:latin typeface="Arial"/>
                <a:cs typeface="Arial"/>
              </a:rPr>
              <a:t>malignancy.  </a:t>
            </a:r>
            <a:r>
              <a:rPr sz="1200" dirty="0">
                <a:latin typeface="Arial"/>
                <a:cs typeface="Arial"/>
              </a:rPr>
              <a:t>Describe imaging features, </a:t>
            </a:r>
            <a:r>
              <a:rPr sz="1200" spc="-5" dirty="0">
                <a:latin typeface="Arial"/>
                <a:cs typeface="Arial"/>
              </a:rPr>
              <a:t>staging </a:t>
            </a:r>
            <a:r>
              <a:rPr sz="1200" dirty="0">
                <a:latin typeface="Arial"/>
                <a:cs typeface="Arial"/>
              </a:rPr>
              <a:t>&amp; impact of cross </a:t>
            </a:r>
            <a:r>
              <a:rPr sz="1200" spc="-5" dirty="0">
                <a:latin typeface="Arial"/>
                <a:cs typeface="Arial"/>
              </a:rPr>
              <a:t>sectional </a:t>
            </a:r>
            <a:r>
              <a:rPr sz="1200" dirty="0">
                <a:latin typeface="Arial"/>
                <a:cs typeface="Arial"/>
              </a:rPr>
              <a:t>imaging in ovarian  </a:t>
            </a:r>
            <a:r>
              <a:rPr sz="1200" spc="-10" dirty="0">
                <a:latin typeface="Arial"/>
                <a:cs typeface="Arial"/>
              </a:rPr>
              <a:t>cancer. </a:t>
            </a:r>
            <a:r>
              <a:rPr sz="1200" dirty="0">
                <a:latin typeface="Arial"/>
                <a:cs typeface="Arial"/>
              </a:rPr>
              <a:t>[June</a:t>
            </a:r>
            <a:r>
              <a:rPr sz="1200" spc="5" dirty="0">
                <a:latin typeface="Arial"/>
                <a:cs typeface="Arial"/>
              </a:rPr>
              <a:t> </a:t>
            </a:r>
            <a:r>
              <a:rPr sz="1200" spc="-20" dirty="0">
                <a:latin typeface="Arial"/>
                <a:cs typeface="Arial"/>
              </a:rPr>
              <a:t>2011]</a:t>
            </a:r>
            <a:endParaRPr sz="1200">
              <a:latin typeface="Arial"/>
              <a:cs typeface="Arial"/>
            </a:endParaRPr>
          </a:p>
          <a:p>
            <a:pPr marL="330200" marR="14604" indent="-88900" algn="just">
              <a:lnSpc>
                <a:spcPct val="118100"/>
              </a:lnSpc>
              <a:spcBef>
                <a:spcPts val="900"/>
              </a:spcBef>
              <a:buSzPct val="91666"/>
              <a:buAutoNum type="arabicPeriod"/>
              <a:tabLst>
                <a:tab pos="442595" algn="l"/>
              </a:tabLst>
            </a:pPr>
            <a:r>
              <a:rPr sz="1200" dirty="0">
                <a:latin typeface="Arial"/>
                <a:cs typeface="Arial"/>
              </a:rPr>
              <a:t>Define abnormal endometrial thickening. Enumerate its causes &amp; discuss  their imaging features. [2+2+6</a:t>
            </a:r>
            <a:r>
              <a:rPr sz="1200" spc="-10" dirty="0">
                <a:latin typeface="Arial"/>
                <a:cs typeface="Arial"/>
              </a:rPr>
              <a:t> </a:t>
            </a:r>
            <a:r>
              <a:rPr sz="1200" spc="-15" dirty="0">
                <a:latin typeface="Arial"/>
                <a:cs typeface="Arial"/>
              </a:rPr>
              <a:t>Dec11]</a:t>
            </a:r>
            <a:endParaRPr sz="1200">
              <a:latin typeface="Arial"/>
              <a:cs typeface="Arial"/>
            </a:endParaRPr>
          </a:p>
          <a:p>
            <a:pPr marL="330200" marR="13970" indent="-88900" algn="just">
              <a:lnSpc>
                <a:spcPct val="118100"/>
              </a:lnSpc>
              <a:spcBef>
                <a:spcPts val="994"/>
              </a:spcBef>
              <a:buSzPct val="91666"/>
              <a:buAutoNum type="arabicPeriod"/>
              <a:tabLst>
                <a:tab pos="454025" algn="l"/>
              </a:tabLst>
            </a:pPr>
            <a:r>
              <a:rPr sz="1200" dirty="0">
                <a:latin typeface="Arial"/>
                <a:cs typeface="Arial"/>
              </a:rPr>
              <a:t>List various causes of female </a:t>
            </a:r>
            <a:r>
              <a:rPr sz="1200" spc="-10" dirty="0">
                <a:latin typeface="Arial"/>
                <a:cs typeface="Arial"/>
              </a:rPr>
              <a:t>infertility. </a:t>
            </a:r>
            <a:r>
              <a:rPr sz="1200" dirty="0">
                <a:latin typeface="Arial"/>
                <a:cs typeface="Arial"/>
              </a:rPr>
              <a:t>Discuss the role of HSG &amp; MRI in  their evaluation. [2+4+4</a:t>
            </a:r>
            <a:r>
              <a:rPr sz="1200" spc="-10" dirty="0">
                <a:latin typeface="Arial"/>
                <a:cs typeface="Arial"/>
              </a:rPr>
              <a:t> </a:t>
            </a:r>
            <a:r>
              <a:rPr sz="1200" spc="-15" dirty="0">
                <a:latin typeface="Arial"/>
                <a:cs typeface="Arial"/>
              </a:rPr>
              <a:t>Dec11]</a:t>
            </a:r>
            <a:endParaRPr sz="1200">
              <a:latin typeface="Arial"/>
              <a:cs typeface="Arial"/>
            </a:endParaRPr>
          </a:p>
          <a:p>
            <a:pPr marL="330200" marR="13335" indent="-88900" algn="just">
              <a:lnSpc>
                <a:spcPct val="118100"/>
              </a:lnSpc>
              <a:spcBef>
                <a:spcPts val="900"/>
              </a:spcBef>
              <a:buSzPct val="91666"/>
              <a:buAutoNum type="arabicPeriod"/>
              <a:tabLst>
                <a:tab pos="454025" algn="l"/>
              </a:tabLst>
            </a:pPr>
            <a:r>
              <a:rPr sz="1200" dirty="0">
                <a:latin typeface="Arial"/>
                <a:cs typeface="Arial"/>
              </a:rPr>
              <a:t>List various causes of bleeding in first </a:t>
            </a:r>
            <a:r>
              <a:rPr sz="1200" spc="-10" dirty="0">
                <a:latin typeface="Arial"/>
                <a:cs typeface="Arial"/>
              </a:rPr>
              <a:t>trimester. </a:t>
            </a:r>
            <a:r>
              <a:rPr sz="1200" dirty="0">
                <a:latin typeface="Arial"/>
                <a:cs typeface="Arial"/>
              </a:rPr>
              <a:t>Discuss their sonographic  features. [2+8 Dec</a:t>
            </a:r>
            <a:r>
              <a:rPr sz="1200" spc="-5" dirty="0">
                <a:latin typeface="Arial"/>
                <a:cs typeface="Arial"/>
              </a:rPr>
              <a:t> </a:t>
            </a:r>
            <a:r>
              <a:rPr sz="1200" spc="-30" dirty="0">
                <a:latin typeface="Arial"/>
                <a:cs typeface="Arial"/>
              </a:rPr>
              <a:t>11]</a:t>
            </a:r>
            <a:endParaRPr sz="1200">
              <a:latin typeface="Arial"/>
              <a:cs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49</a:t>
            </a:fld>
            <a:endParaRPr dirty="0"/>
          </a:p>
        </p:txBody>
      </p:sp>
      <p:sp>
        <p:nvSpPr>
          <p:cNvPr id="2" name="object 2"/>
          <p:cNvSpPr txBox="1"/>
          <p:nvPr/>
        </p:nvSpPr>
        <p:spPr>
          <a:xfrm>
            <a:off x="939800" y="855980"/>
            <a:ext cx="5906135" cy="8864600"/>
          </a:xfrm>
          <a:prstGeom prst="rect">
            <a:avLst/>
          </a:prstGeom>
        </p:spPr>
        <p:txBody>
          <a:bodyPr vert="horz" wrap="square" lIns="0" tIns="12700" rIns="0" bIns="0" rtlCol="0">
            <a:spAutoFit/>
          </a:bodyPr>
          <a:lstStyle/>
          <a:p>
            <a:pPr marL="101600" marR="5715" indent="-88900" algn="just">
              <a:lnSpc>
                <a:spcPct val="118100"/>
              </a:lnSpc>
              <a:spcBef>
                <a:spcPts val="100"/>
              </a:spcBef>
              <a:buSzPct val="91666"/>
              <a:buAutoNum type="arabicPeriod" startAt="14"/>
              <a:tabLst>
                <a:tab pos="225425" algn="l"/>
              </a:tabLst>
            </a:pPr>
            <a:r>
              <a:rPr sz="1200" dirty="0">
                <a:latin typeface="Arial"/>
                <a:cs typeface="Arial"/>
              </a:rPr>
              <a:t>Enumerate various color doppler parameters used in lUGR. Briefly discuss their  role in lUGR. Mention the significance of </a:t>
            </a:r>
            <a:r>
              <a:rPr sz="1200" spc="-5" dirty="0">
                <a:latin typeface="Arial"/>
                <a:cs typeface="Arial"/>
              </a:rPr>
              <a:t>aortic isthmic </a:t>
            </a:r>
            <a:r>
              <a:rPr sz="1200" dirty="0">
                <a:latin typeface="Arial"/>
                <a:cs typeface="Arial"/>
              </a:rPr>
              <a:t>index. [2+6+2 Dec</a:t>
            </a:r>
            <a:r>
              <a:rPr sz="1200" spc="-30" dirty="0">
                <a:latin typeface="Arial"/>
                <a:cs typeface="Arial"/>
              </a:rPr>
              <a:t> 11]</a:t>
            </a:r>
            <a:endParaRPr sz="1200">
              <a:latin typeface="Arial"/>
              <a:cs typeface="Arial"/>
            </a:endParaRPr>
          </a:p>
          <a:p>
            <a:pPr marL="101600" marR="5715" indent="-88900" algn="just">
              <a:lnSpc>
                <a:spcPct val="111100"/>
              </a:lnSpc>
              <a:spcBef>
                <a:spcPts val="1100"/>
              </a:spcBef>
              <a:buSzPct val="91666"/>
              <a:buAutoNum type="arabicPeriod" startAt="14"/>
              <a:tabLst>
                <a:tab pos="225425" algn="l"/>
              </a:tabLst>
            </a:pPr>
            <a:r>
              <a:rPr sz="1200" dirty="0">
                <a:latin typeface="Arial"/>
                <a:cs typeface="Arial"/>
              </a:rPr>
              <a:t>Describe measurement technique &amp; normal values of nuchal </a:t>
            </a:r>
            <a:r>
              <a:rPr sz="1200" spc="-10" dirty="0">
                <a:latin typeface="Arial"/>
                <a:cs typeface="Arial"/>
              </a:rPr>
              <a:t>translucency.  </a:t>
            </a:r>
            <a:r>
              <a:rPr sz="1200" dirty="0">
                <a:latin typeface="Arial"/>
                <a:cs typeface="Arial"/>
              </a:rPr>
              <a:t>Briefly discuss its role in </a:t>
            </a:r>
            <a:r>
              <a:rPr sz="1200" spc="-10" dirty="0">
                <a:latin typeface="Arial"/>
                <a:cs typeface="Arial"/>
              </a:rPr>
              <a:t>Trisomy </a:t>
            </a:r>
            <a:r>
              <a:rPr sz="1200" dirty="0">
                <a:latin typeface="Arial"/>
                <a:cs typeface="Arial"/>
              </a:rPr>
              <a:t>21 &amp; other chromosomal anomalies. [4+2+2+2 Dec  </a:t>
            </a:r>
            <a:r>
              <a:rPr sz="1200" spc="-30" dirty="0">
                <a:latin typeface="Arial"/>
                <a:cs typeface="Arial"/>
              </a:rPr>
              <a:t>11]</a:t>
            </a:r>
            <a:endParaRPr sz="1200">
              <a:latin typeface="Arial"/>
              <a:cs typeface="Arial"/>
            </a:endParaRPr>
          </a:p>
          <a:p>
            <a:pPr marL="101600" marR="5080" indent="-88900" algn="just">
              <a:lnSpc>
                <a:spcPct val="114599"/>
              </a:lnSpc>
              <a:spcBef>
                <a:spcPts val="1050"/>
              </a:spcBef>
              <a:buSzPct val="91666"/>
              <a:buAutoNum type="arabicPeriod" startAt="14"/>
              <a:tabLst>
                <a:tab pos="225425" algn="l"/>
              </a:tabLst>
            </a:pPr>
            <a:r>
              <a:rPr sz="1200" dirty="0">
                <a:latin typeface="Arial"/>
                <a:cs typeface="Arial"/>
              </a:rPr>
              <a:t>Describe various fetal Doppler parameters used to assess fetus at risk of  lUGR. Discuss recent advances as regards their significance in </a:t>
            </a:r>
            <a:r>
              <a:rPr sz="1200" spc="-5" dirty="0">
                <a:latin typeface="Arial"/>
                <a:cs typeface="Arial"/>
              </a:rPr>
              <a:t>predicting </a:t>
            </a:r>
            <a:r>
              <a:rPr sz="1200" dirty="0">
                <a:latin typeface="Arial"/>
                <a:cs typeface="Arial"/>
              </a:rPr>
              <a:t>fetus at  risk. [6+4 Jun</a:t>
            </a:r>
            <a:r>
              <a:rPr sz="1200" spc="50" dirty="0">
                <a:latin typeface="Arial"/>
                <a:cs typeface="Arial"/>
              </a:rPr>
              <a:t> </a:t>
            </a:r>
            <a:r>
              <a:rPr sz="1200" dirty="0">
                <a:latin typeface="Arial"/>
                <a:cs typeface="Arial"/>
              </a:rPr>
              <a:t>12]</a:t>
            </a:r>
            <a:endParaRPr sz="1200">
              <a:latin typeface="Arial"/>
              <a:cs typeface="Arial"/>
            </a:endParaRPr>
          </a:p>
          <a:p>
            <a:pPr marL="101600" marR="5080" indent="-88900" algn="just">
              <a:lnSpc>
                <a:spcPct val="118100"/>
              </a:lnSpc>
              <a:spcBef>
                <a:spcPts val="994"/>
              </a:spcBef>
              <a:buSzPct val="91666"/>
              <a:buAutoNum type="arabicPeriod" startAt="14"/>
              <a:tabLst>
                <a:tab pos="225425" algn="l"/>
              </a:tabLst>
            </a:pPr>
            <a:r>
              <a:rPr sz="1200" dirty="0">
                <a:latin typeface="Arial"/>
                <a:cs typeface="Arial"/>
              </a:rPr>
              <a:t>List various indications of MRI examinations in obstetrics. Outline various  sequences used along with their rationale. Briefly describe MRI findings in two  conditions presenting </a:t>
            </a:r>
            <a:r>
              <a:rPr sz="1200" spc="-5" dirty="0">
                <a:latin typeface="Arial"/>
                <a:cs typeface="Arial"/>
              </a:rPr>
              <a:t>obstetric </a:t>
            </a:r>
            <a:r>
              <a:rPr sz="1200" dirty="0">
                <a:latin typeface="Arial"/>
                <a:cs typeface="Arial"/>
              </a:rPr>
              <a:t>emergencies. [2+4+4 Dec</a:t>
            </a:r>
            <a:r>
              <a:rPr sz="1200" spc="-10" dirty="0">
                <a:latin typeface="Arial"/>
                <a:cs typeface="Arial"/>
              </a:rPr>
              <a:t> </a:t>
            </a:r>
            <a:r>
              <a:rPr sz="1200" dirty="0">
                <a:latin typeface="Arial"/>
                <a:cs typeface="Arial"/>
              </a:rPr>
              <a:t>12]</a:t>
            </a:r>
            <a:endParaRPr sz="1200">
              <a:latin typeface="Arial"/>
              <a:cs typeface="Arial"/>
            </a:endParaRPr>
          </a:p>
          <a:p>
            <a:pPr marL="101600" marR="5080" indent="-88900" algn="just">
              <a:lnSpc>
                <a:spcPct val="118100"/>
              </a:lnSpc>
              <a:spcBef>
                <a:spcPts val="900"/>
              </a:spcBef>
              <a:buSzPct val="91666"/>
              <a:buAutoNum type="arabicPeriod" startAt="14"/>
              <a:tabLst>
                <a:tab pos="225425" algn="l"/>
              </a:tabLst>
            </a:pPr>
            <a:r>
              <a:rPr sz="1200" dirty="0">
                <a:latin typeface="Arial"/>
                <a:cs typeface="Arial"/>
              </a:rPr>
              <a:t>List the causes of post menopausal bleeding. Briefly describe the role of  various imaging modalities highlighting their advantages and pitfalls. Describe  the MRI findings in a case carcinoma cervix. [2+4+4 Dec</a:t>
            </a:r>
            <a:r>
              <a:rPr sz="1200" spc="85" dirty="0">
                <a:latin typeface="Arial"/>
                <a:cs typeface="Arial"/>
              </a:rPr>
              <a:t> </a:t>
            </a:r>
            <a:r>
              <a:rPr sz="1200" dirty="0">
                <a:latin typeface="Arial"/>
                <a:cs typeface="Arial"/>
              </a:rPr>
              <a:t>12]</a:t>
            </a:r>
            <a:endParaRPr sz="1200">
              <a:latin typeface="Arial"/>
              <a:cs typeface="Arial"/>
            </a:endParaRPr>
          </a:p>
          <a:p>
            <a:pPr marL="101600" marR="5715" indent="-88900" algn="just">
              <a:lnSpc>
                <a:spcPct val="118100"/>
              </a:lnSpc>
              <a:spcBef>
                <a:spcPts val="900"/>
              </a:spcBef>
              <a:buSzPct val="91666"/>
              <a:buAutoNum type="arabicPeriod" startAt="14"/>
              <a:tabLst>
                <a:tab pos="225425" algn="l"/>
              </a:tabLst>
            </a:pPr>
            <a:r>
              <a:rPr sz="1200" dirty="0">
                <a:latin typeface="Arial"/>
                <a:cs typeface="Arial"/>
              </a:rPr>
              <a:t>Enumerate various causes of female </a:t>
            </a:r>
            <a:r>
              <a:rPr sz="1200" spc="-10" dirty="0">
                <a:latin typeface="Arial"/>
                <a:cs typeface="Arial"/>
              </a:rPr>
              <a:t>infertility. </a:t>
            </a:r>
            <a:r>
              <a:rPr sz="1200" dirty="0">
                <a:latin typeface="Arial"/>
                <a:cs typeface="Arial"/>
              </a:rPr>
              <a:t>Describe the role of H80 &amp; MRI  in their diagnosis. [2+4+4 Dec</a:t>
            </a:r>
            <a:r>
              <a:rPr sz="1200" spc="-20" dirty="0">
                <a:latin typeface="Arial"/>
                <a:cs typeface="Arial"/>
              </a:rPr>
              <a:t> </a:t>
            </a:r>
            <a:r>
              <a:rPr sz="1200" dirty="0">
                <a:latin typeface="Arial"/>
                <a:cs typeface="Arial"/>
              </a:rPr>
              <a:t>12]</a:t>
            </a:r>
            <a:endParaRPr sz="1200">
              <a:latin typeface="Arial"/>
              <a:cs typeface="Arial"/>
            </a:endParaRPr>
          </a:p>
          <a:p>
            <a:pPr marL="101600" marR="6350" indent="-88900" algn="just">
              <a:lnSpc>
                <a:spcPct val="118100"/>
              </a:lnSpc>
              <a:spcBef>
                <a:spcPts val="1000"/>
              </a:spcBef>
              <a:buSzPct val="91666"/>
              <a:buAutoNum type="arabicPeriod" startAt="14"/>
              <a:tabLst>
                <a:tab pos="225425" algn="l"/>
              </a:tabLst>
            </a:pPr>
            <a:r>
              <a:rPr sz="1200" spc="-5" dirty="0">
                <a:latin typeface="Arial"/>
                <a:cs typeface="Arial"/>
              </a:rPr>
              <a:t>Write </a:t>
            </a:r>
            <a:r>
              <a:rPr sz="1200" dirty="0">
                <a:latin typeface="Arial"/>
                <a:cs typeface="Arial"/>
              </a:rPr>
              <a:t>short notes on: [5+5 Dec 12]. </a:t>
            </a:r>
            <a:r>
              <a:rPr sz="1200" spc="-5" dirty="0">
                <a:latin typeface="Arial"/>
                <a:cs typeface="Arial"/>
              </a:rPr>
              <a:t>A.PC-PNDT Act. </a:t>
            </a:r>
            <a:r>
              <a:rPr sz="1200" dirty="0">
                <a:latin typeface="Arial"/>
                <a:cs typeface="Arial"/>
              </a:rPr>
              <a:t>B. Conventional lead  apron and zero lead</a:t>
            </a:r>
            <a:r>
              <a:rPr sz="1200" spc="-5" dirty="0">
                <a:latin typeface="Arial"/>
                <a:cs typeface="Arial"/>
              </a:rPr>
              <a:t> </a:t>
            </a:r>
            <a:r>
              <a:rPr sz="1200" dirty="0">
                <a:latin typeface="Arial"/>
                <a:cs typeface="Arial"/>
              </a:rPr>
              <a:t>apron.</a:t>
            </a:r>
            <a:endParaRPr sz="1200">
              <a:latin typeface="Arial"/>
              <a:cs typeface="Arial"/>
            </a:endParaRPr>
          </a:p>
          <a:p>
            <a:pPr marL="101600" marR="5080" indent="-88900" algn="just">
              <a:lnSpc>
                <a:spcPct val="118100"/>
              </a:lnSpc>
              <a:spcBef>
                <a:spcPts val="900"/>
              </a:spcBef>
              <a:buSzPct val="91666"/>
              <a:buAutoNum type="arabicPeriod" startAt="14"/>
              <a:tabLst>
                <a:tab pos="225425" algn="l"/>
              </a:tabLst>
            </a:pPr>
            <a:r>
              <a:rPr sz="1200" spc="-5" dirty="0">
                <a:latin typeface="Arial"/>
                <a:cs typeface="Arial"/>
              </a:rPr>
              <a:t>What </a:t>
            </a:r>
            <a:r>
              <a:rPr sz="1200" dirty="0">
                <a:latin typeface="Arial"/>
                <a:cs typeface="Arial"/>
              </a:rPr>
              <a:t>is ‘placenta accreta’? </a:t>
            </a:r>
            <a:r>
              <a:rPr sz="1200" spc="-5" dirty="0">
                <a:latin typeface="Arial"/>
                <a:cs typeface="Arial"/>
              </a:rPr>
              <a:t>What </a:t>
            </a:r>
            <a:r>
              <a:rPr sz="1200" dirty="0">
                <a:latin typeface="Arial"/>
                <a:cs typeface="Arial"/>
              </a:rPr>
              <a:t>are its types? </a:t>
            </a:r>
            <a:r>
              <a:rPr sz="1200" spc="-5" dirty="0">
                <a:latin typeface="Arial"/>
                <a:cs typeface="Arial"/>
              </a:rPr>
              <a:t>Which </a:t>
            </a:r>
            <a:r>
              <a:rPr sz="1200" dirty="0">
                <a:latin typeface="Arial"/>
                <a:cs typeface="Arial"/>
              </a:rPr>
              <a:t>imaging modalities would  be useful in its diagnosis? Briefly describe the imaging features of each  imaging modality?[ 1 +1 +2+6 Jun</a:t>
            </a:r>
            <a:r>
              <a:rPr sz="1200" spc="-15" dirty="0">
                <a:latin typeface="Arial"/>
                <a:cs typeface="Arial"/>
              </a:rPr>
              <a:t> </a:t>
            </a:r>
            <a:r>
              <a:rPr sz="1200" dirty="0">
                <a:latin typeface="Arial"/>
                <a:cs typeface="Arial"/>
              </a:rPr>
              <a:t>13]</a:t>
            </a:r>
            <a:endParaRPr sz="1200">
              <a:latin typeface="Arial"/>
              <a:cs typeface="Arial"/>
            </a:endParaRPr>
          </a:p>
          <a:p>
            <a:pPr marL="101600" marR="5080" indent="-88900" algn="just">
              <a:lnSpc>
                <a:spcPct val="118100"/>
              </a:lnSpc>
              <a:spcBef>
                <a:spcPts val="900"/>
              </a:spcBef>
              <a:buSzPct val="91666"/>
              <a:buAutoNum type="arabicPeriod" startAt="14"/>
              <a:tabLst>
                <a:tab pos="225425" algn="l"/>
              </a:tabLst>
            </a:pPr>
            <a:r>
              <a:rPr sz="1200" dirty="0">
                <a:latin typeface="Arial"/>
                <a:cs typeface="Arial"/>
              </a:rPr>
              <a:t>Enumerate the </a:t>
            </a:r>
            <a:r>
              <a:rPr sz="1200" spc="-5" dirty="0">
                <a:latin typeface="Arial"/>
                <a:cs typeface="Arial"/>
              </a:rPr>
              <a:t>factors </a:t>
            </a:r>
            <a:r>
              <a:rPr sz="1200" dirty="0">
                <a:latin typeface="Arial"/>
                <a:cs typeface="Arial"/>
              </a:rPr>
              <a:t>the enhance the risk of </a:t>
            </a:r>
            <a:r>
              <a:rPr sz="1200" spc="-5" dirty="0">
                <a:latin typeface="Arial"/>
                <a:cs typeface="Arial"/>
              </a:rPr>
              <a:t>ectopic </a:t>
            </a:r>
            <a:r>
              <a:rPr sz="1200" spc="-10" dirty="0">
                <a:latin typeface="Arial"/>
                <a:cs typeface="Arial"/>
              </a:rPr>
              <a:t>pregnancy. </a:t>
            </a:r>
            <a:r>
              <a:rPr sz="1200" spc="-5" dirty="0">
                <a:latin typeface="Arial"/>
                <a:cs typeface="Arial"/>
              </a:rPr>
              <a:t>What </a:t>
            </a:r>
            <a:r>
              <a:rPr sz="1200" dirty="0">
                <a:latin typeface="Arial"/>
                <a:cs typeface="Arial"/>
              </a:rPr>
              <a:t>would be  its classic clinical signs? Discuss the role of USG in its diagnosis highlighting the  key imaging features. [2+2+6 Jun</a:t>
            </a:r>
            <a:r>
              <a:rPr sz="1200" spc="-15" dirty="0">
                <a:latin typeface="Arial"/>
                <a:cs typeface="Arial"/>
              </a:rPr>
              <a:t> </a:t>
            </a:r>
            <a:r>
              <a:rPr sz="1200" dirty="0">
                <a:latin typeface="Arial"/>
                <a:cs typeface="Arial"/>
              </a:rPr>
              <a:t>13]</a:t>
            </a:r>
            <a:endParaRPr sz="1200">
              <a:latin typeface="Arial"/>
              <a:cs typeface="Arial"/>
            </a:endParaRPr>
          </a:p>
          <a:p>
            <a:pPr marL="101600" marR="5080" indent="-88900" algn="just">
              <a:lnSpc>
                <a:spcPct val="116300"/>
              </a:lnSpc>
              <a:spcBef>
                <a:spcPts val="1025"/>
              </a:spcBef>
              <a:buSzPct val="91666"/>
              <a:buAutoNum type="arabicPeriod" startAt="14"/>
              <a:tabLst>
                <a:tab pos="224790" algn="l"/>
              </a:tabLst>
            </a:pPr>
            <a:r>
              <a:rPr sz="1200" dirty="0">
                <a:latin typeface="Arial"/>
                <a:cs typeface="Arial"/>
              </a:rPr>
              <a:t>A 19 year old girl is referred with complaint of primary amenorrhea from the  </a:t>
            </a:r>
            <a:r>
              <a:rPr sz="1200" spc="-5" dirty="0">
                <a:latin typeface="Arial"/>
                <a:cs typeface="Arial"/>
              </a:rPr>
              <a:t>Department </a:t>
            </a:r>
            <a:r>
              <a:rPr sz="1200" dirty="0">
                <a:latin typeface="Arial"/>
                <a:cs typeface="Arial"/>
              </a:rPr>
              <a:t>of </a:t>
            </a:r>
            <a:r>
              <a:rPr sz="1200" spc="-10" dirty="0">
                <a:latin typeface="Arial"/>
                <a:cs typeface="Arial"/>
              </a:rPr>
              <a:t>Gynecology. </a:t>
            </a:r>
            <a:r>
              <a:rPr sz="1200" dirty="0">
                <a:latin typeface="Arial"/>
                <a:cs typeface="Arial"/>
              </a:rPr>
              <a:t>As a </a:t>
            </a:r>
            <a:r>
              <a:rPr sz="1200" spc="-5" dirty="0">
                <a:latin typeface="Arial"/>
                <a:cs typeface="Arial"/>
              </a:rPr>
              <a:t>radiologist, </a:t>
            </a:r>
            <a:r>
              <a:rPr sz="1200" dirty="0">
                <a:latin typeface="Arial"/>
                <a:cs typeface="Arial"/>
              </a:rPr>
              <a:t>how would you evaluate her? Enlist the  radiological </a:t>
            </a:r>
            <a:r>
              <a:rPr sz="1200" spc="-5" dirty="0">
                <a:latin typeface="Arial"/>
                <a:cs typeface="Arial"/>
              </a:rPr>
              <a:t>investigations </a:t>
            </a:r>
            <a:r>
              <a:rPr sz="1200" dirty="0">
                <a:latin typeface="Arial"/>
                <a:cs typeface="Arial"/>
              </a:rPr>
              <a:t>that might be beneficial to </a:t>
            </a:r>
            <a:r>
              <a:rPr sz="1200" spc="-20" dirty="0">
                <a:latin typeface="Arial"/>
                <a:cs typeface="Arial"/>
              </a:rPr>
              <a:t>her, </a:t>
            </a:r>
            <a:r>
              <a:rPr sz="1200" dirty="0">
                <a:latin typeface="Arial"/>
                <a:cs typeface="Arial"/>
              </a:rPr>
              <a:t>enumerating the precise  entities you might identify with each. Describe the key radiological findings in any one  clinical condition which may present as primary amenorrhea. [2+5+3 Dec</a:t>
            </a:r>
            <a:r>
              <a:rPr sz="1200" spc="-60" dirty="0">
                <a:latin typeface="Arial"/>
                <a:cs typeface="Arial"/>
              </a:rPr>
              <a:t> </a:t>
            </a:r>
            <a:r>
              <a:rPr sz="1200" dirty="0">
                <a:latin typeface="Arial"/>
                <a:cs typeface="Arial"/>
              </a:rPr>
              <a:t>13]</a:t>
            </a:r>
            <a:endParaRPr sz="1200">
              <a:latin typeface="Arial"/>
              <a:cs typeface="Arial"/>
            </a:endParaRPr>
          </a:p>
          <a:p>
            <a:pPr marL="101600" marR="5080" indent="-88900" algn="just">
              <a:lnSpc>
                <a:spcPct val="115700"/>
              </a:lnSpc>
              <a:spcBef>
                <a:spcPts val="935"/>
              </a:spcBef>
              <a:buSzPct val="91666"/>
              <a:buAutoNum type="arabicPeriod" startAt="14"/>
              <a:tabLst>
                <a:tab pos="224790" algn="l"/>
              </a:tabLst>
            </a:pPr>
            <a:r>
              <a:rPr sz="1200" dirty="0">
                <a:latin typeface="Arial"/>
                <a:cs typeface="Arial"/>
              </a:rPr>
              <a:t>A 26 year old patient, who is 12 weeks </a:t>
            </a:r>
            <a:r>
              <a:rPr sz="1200" spc="-5" dirty="0">
                <a:latin typeface="Arial"/>
                <a:cs typeface="Arial"/>
              </a:rPr>
              <a:t>post-partum, </a:t>
            </a:r>
            <a:r>
              <a:rPr sz="1200" dirty="0">
                <a:latin typeface="Arial"/>
                <a:cs typeface="Arial"/>
              </a:rPr>
              <a:t>is referred to you for  radiological appraisal with a </a:t>
            </a:r>
            <a:r>
              <a:rPr sz="1200" spc="-5" dirty="0">
                <a:latin typeface="Arial"/>
                <a:cs typeface="Arial"/>
              </a:rPr>
              <a:t>history </a:t>
            </a:r>
            <a:r>
              <a:rPr sz="1200" dirty="0">
                <a:latin typeface="Arial"/>
                <a:cs typeface="Arial"/>
              </a:rPr>
              <a:t>of bleeding per vaginum &amp; raised beta-HCG  levels. </a:t>
            </a:r>
            <a:r>
              <a:rPr sz="1200" spc="-5" dirty="0">
                <a:latin typeface="Arial"/>
                <a:cs typeface="Arial"/>
              </a:rPr>
              <a:t>What </a:t>
            </a:r>
            <a:r>
              <a:rPr sz="1200" dirty="0">
                <a:latin typeface="Arial"/>
                <a:cs typeface="Arial"/>
              </a:rPr>
              <a:t>is the likely diagnosis?. How would you evaluate this patient?. Discuss  the possibilities with their key radiological findings. [1+3+6 Dec</a:t>
            </a:r>
            <a:r>
              <a:rPr sz="1200" spc="-35" dirty="0">
                <a:latin typeface="Arial"/>
                <a:cs typeface="Arial"/>
              </a:rPr>
              <a:t> </a:t>
            </a:r>
            <a:r>
              <a:rPr sz="1200" dirty="0">
                <a:latin typeface="Arial"/>
                <a:cs typeface="Arial"/>
              </a:rPr>
              <a:t>13]</a:t>
            </a:r>
            <a:endParaRPr sz="1200">
              <a:latin typeface="Arial"/>
              <a:cs typeface="Arial"/>
            </a:endParaRPr>
          </a:p>
          <a:p>
            <a:pPr marL="101600" marR="5080" indent="-88900" algn="just">
              <a:lnSpc>
                <a:spcPct val="118100"/>
              </a:lnSpc>
              <a:spcBef>
                <a:spcPts val="1000"/>
              </a:spcBef>
              <a:buSzPct val="91666"/>
              <a:buAutoNum type="arabicPeriod" startAt="14"/>
              <a:tabLst>
                <a:tab pos="225425" algn="l"/>
              </a:tabLst>
            </a:pPr>
            <a:r>
              <a:rPr sz="1200" dirty="0">
                <a:latin typeface="Arial"/>
                <a:cs typeface="Arial"/>
              </a:rPr>
              <a:t>How would you decide on the amnionicity &amp; chorionicity in</a:t>
            </a:r>
            <a:r>
              <a:rPr sz="1200" spc="105" dirty="0">
                <a:latin typeface="Arial"/>
                <a:cs typeface="Arial"/>
              </a:rPr>
              <a:t> </a:t>
            </a:r>
            <a:r>
              <a:rPr sz="1200" dirty="0">
                <a:latin typeface="Arial"/>
                <a:cs typeface="Arial"/>
              </a:rPr>
              <a:t>twin</a:t>
            </a:r>
            <a:r>
              <a:rPr sz="1200" spc="15" dirty="0">
                <a:latin typeface="Arial"/>
                <a:cs typeface="Arial"/>
              </a:rPr>
              <a:t> </a:t>
            </a:r>
            <a:r>
              <a:rPr sz="1200" dirty="0">
                <a:latin typeface="Arial"/>
                <a:cs typeface="Arial"/>
              </a:rPr>
              <a:t>pregnancies?  Enumerate the various complications that may occur in a twin </a:t>
            </a:r>
            <a:r>
              <a:rPr sz="1200" spc="-10" dirty="0">
                <a:latin typeface="Arial"/>
                <a:cs typeface="Arial"/>
              </a:rPr>
              <a:t>pregnancy. </a:t>
            </a:r>
            <a:r>
              <a:rPr sz="1200" dirty="0">
                <a:latin typeface="Arial"/>
                <a:cs typeface="Arial"/>
              </a:rPr>
              <a:t>Describe  the various radiological findings in </a:t>
            </a:r>
            <a:r>
              <a:rPr sz="1200" spc="-5" dirty="0">
                <a:latin typeface="Arial"/>
                <a:cs typeface="Arial"/>
              </a:rPr>
              <a:t>twin-twin transfusion </a:t>
            </a:r>
            <a:r>
              <a:rPr sz="1200" dirty="0">
                <a:latin typeface="Arial"/>
                <a:cs typeface="Arial"/>
              </a:rPr>
              <a:t>syndrome. [4+2+4 Dec</a:t>
            </a:r>
            <a:r>
              <a:rPr sz="1200" spc="-5" dirty="0">
                <a:latin typeface="Arial"/>
                <a:cs typeface="Arial"/>
              </a:rPr>
              <a:t> </a:t>
            </a:r>
            <a:r>
              <a:rPr sz="1200" dirty="0">
                <a:latin typeface="Arial"/>
                <a:cs typeface="Arial"/>
              </a:rPr>
              <a:t>13]</a:t>
            </a:r>
            <a:endParaRPr sz="12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a:t>
            </a:fld>
            <a:endParaRPr dirty="0"/>
          </a:p>
        </p:txBody>
      </p:sp>
      <p:sp>
        <p:nvSpPr>
          <p:cNvPr id="2" name="object 2"/>
          <p:cNvSpPr txBox="1"/>
          <p:nvPr/>
        </p:nvSpPr>
        <p:spPr>
          <a:xfrm>
            <a:off x="711200" y="889000"/>
            <a:ext cx="6142355" cy="87426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Anatomy of urethra. [Jan</a:t>
            </a:r>
            <a:r>
              <a:rPr sz="1200" spc="-20" dirty="0">
                <a:latin typeface="Arial"/>
                <a:cs typeface="Arial"/>
              </a:rPr>
              <a:t> </a:t>
            </a:r>
            <a:r>
              <a:rPr sz="1200" dirty="0">
                <a:latin typeface="Arial"/>
                <a:cs typeface="Arial"/>
              </a:rPr>
              <a:t>97]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Segmental anatomy of liver and its </a:t>
            </a:r>
            <a:r>
              <a:rPr sz="1200" spc="-5" dirty="0">
                <a:latin typeface="Arial"/>
                <a:cs typeface="Arial"/>
              </a:rPr>
              <a:t>importance. </a:t>
            </a:r>
            <a:r>
              <a:rPr sz="1200" dirty="0">
                <a:latin typeface="Arial"/>
                <a:cs typeface="Arial"/>
              </a:rPr>
              <a:t>[JUL</a:t>
            </a:r>
            <a:r>
              <a:rPr sz="1200" spc="-70" dirty="0">
                <a:latin typeface="Arial"/>
                <a:cs typeface="Arial"/>
              </a:rPr>
              <a:t> </a:t>
            </a:r>
            <a:r>
              <a:rPr sz="1200" dirty="0">
                <a:latin typeface="Arial"/>
                <a:cs typeface="Arial"/>
              </a:rPr>
              <a:t>97]</a:t>
            </a:r>
            <a:endParaRPr sz="1200">
              <a:latin typeface="Arial"/>
              <a:cs typeface="Arial"/>
            </a:endParaRPr>
          </a:p>
          <a:p>
            <a:pPr marL="469900" indent="-228600">
              <a:lnSpc>
                <a:spcPct val="100000"/>
              </a:lnSpc>
              <a:spcBef>
                <a:spcPts val="1160"/>
              </a:spcBef>
              <a:buAutoNum type="arabicPeriod"/>
              <a:tabLst>
                <a:tab pos="469900" algn="l"/>
              </a:tabLst>
            </a:pPr>
            <a:r>
              <a:rPr sz="1200" spc="-5" dirty="0">
                <a:latin typeface="Arial"/>
                <a:cs typeface="Arial"/>
              </a:rPr>
              <a:t>Cross-sectional </a:t>
            </a:r>
            <a:r>
              <a:rPr sz="1200" dirty="0">
                <a:latin typeface="Arial"/>
                <a:cs typeface="Arial"/>
              </a:rPr>
              <a:t>labeled diagram of Peritoneal Spaces at level of renal hila.</a:t>
            </a:r>
            <a:r>
              <a:rPr sz="1200" spc="-50" dirty="0">
                <a:latin typeface="Arial"/>
                <a:cs typeface="Arial"/>
              </a:rPr>
              <a:t> </a:t>
            </a:r>
            <a:r>
              <a:rPr sz="1200" dirty="0">
                <a:latin typeface="Arial"/>
                <a:cs typeface="Arial"/>
              </a:rPr>
              <a:t>[JUL98]</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Cross Sectional Anatomy of Supra Renal level. Enumerate the hormones  elaborated by zones of the Supra renal</a:t>
            </a:r>
            <a:r>
              <a:rPr sz="1200" spc="-20" dirty="0">
                <a:latin typeface="Arial"/>
                <a:cs typeface="Arial"/>
              </a:rPr>
              <a:t> </a:t>
            </a:r>
            <a:r>
              <a:rPr sz="1200" dirty="0">
                <a:latin typeface="Arial"/>
                <a:cs typeface="Arial"/>
              </a:rPr>
              <a:t>glands.</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Anatomy of Maxillary sinus and classification of various pathologic</a:t>
            </a:r>
            <a:r>
              <a:rPr sz="1200" spc="-65" dirty="0">
                <a:latin typeface="Arial"/>
                <a:cs typeface="Arial"/>
              </a:rPr>
              <a:t> </a:t>
            </a:r>
            <a:r>
              <a:rPr sz="1200" dirty="0">
                <a:latin typeface="Arial"/>
                <a:cs typeface="Arial"/>
              </a:rPr>
              <a:t>diseases.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Radiological anatomy of </a:t>
            </a:r>
            <a:r>
              <a:rPr sz="1200" spc="-5" dirty="0">
                <a:latin typeface="Arial"/>
                <a:cs typeface="Arial"/>
              </a:rPr>
              <a:t>Mediastinum</a:t>
            </a:r>
            <a:r>
              <a:rPr sz="1200" spc="-20" dirty="0">
                <a:latin typeface="Arial"/>
                <a:cs typeface="Arial"/>
              </a:rPr>
              <a:t> </a:t>
            </a:r>
            <a:r>
              <a:rPr sz="1200" dirty="0">
                <a:latin typeface="Arial"/>
                <a:cs typeface="Arial"/>
              </a:rPr>
              <a:t>.</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Anatomical boundaries of Ant. </a:t>
            </a:r>
            <a:r>
              <a:rPr sz="1200" spc="-5" dirty="0">
                <a:latin typeface="Arial"/>
                <a:cs typeface="Arial"/>
              </a:rPr>
              <a:t>Mediastinum </a:t>
            </a:r>
            <a:r>
              <a:rPr sz="1200" dirty="0">
                <a:latin typeface="Arial"/>
                <a:cs typeface="Arial"/>
              </a:rPr>
              <a:t>– Role of CT in </a:t>
            </a:r>
            <a:r>
              <a:rPr sz="1200" spc="-5" dirty="0">
                <a:latin typeface="Arial"/>
                <a:cs typeface="Arial"/>
              </a:rPr>
              <a:t>detection </a:t>
            </a:r>
            <a:r>
              <a:rPr sz="1200" dirty="0">
                <a:latin typeface="Arial"/>
                <a:cs typeface="Arial"/>
              </a:rPr>
              <a:t>&amp; diagnosis of  anterior </a:t>
            </a:r>
            <a:r>
              <a:rPr sz="1200" spc="-5" dirty="0">
                <a:latin typeface="Arial"/>
                <a:cs typeface="Arial"/>
              </a:rPr>
              <a:t>Mediastinal</a:t>
            </a:r>
            <a:r>
              <a:rPr sz="1200" spc="-10" dirty="0">
                <a:latin typeface="Arial"/>
                <a:cs typeface="Arial"/>
              </a:rPr>
              <a:t> </a:t>
            </a:r>
            <a:r>
              <a:rPr sz="1200" dirty="0">
                <a:latin typeface="Arial"/>
                <a:cs typeface="Arial"/>
              </a:rPr>
              <a:t>Masses.</a:t>
            </a:r>
            <a:endParaRPr sz="1200">
              <a:latin typeface="Arial"/>
              <a:cs typeface="Arial"/>
            </a:endParaRPr>
          </a:p>
          <a:p>
            <a:pPr marL="469900" marR="5080" indent="-228600">
              <a:lnSpc>
                <a:spcPct val="118100"/>
              </a:lnSpc>
              <a:spcBef>
                <a:spcPts val="900"/>
              </a:spcBef>
              <a:buAutoNum type="arabicPeriod"/>
              <a:tabLst>
                <a:tab pos="469900" algn="l"/>
              </a:tabLst>
            </a:pPr>
            <a:r>
              <a:rPr sz="1200" dirty="0">
                <a:latin typeface="Arial"/>
                <a:cs typeface="Arial"/>
              </a:rPr>
              <a:t>Radiological anatomy of Sella </a:t>
            </a:r>
            <a:r>
              <a:rPr sz="1200" spc="-5" dirty="0">
                <a:latin typeface="Arial"/>
                <a:cs typeface="Arial"/>
              </a:rPr>
              <a:t>turcica </a:t>
            </a:r>
            <a:r>
              <a:rPr sz="1200" dirty="0">
                <a:latin typeface="Arial"/>
                <a:cs typeface="Arial"/>
              </a:rPr>
              <a:t>and imaging features of suprasellar masses.  [JUL 99/Dec</a:t>
            </a:r>
            <a:r>
              <a:rPr sz="1200" spc="-50" dirty="0">
                <a:latin typeface="Arial"/>
                <a:cs typeface="Arial"/>
              </a:rPr>
              <a:t> </a:t>
            </a:r>
            <a:r>
              <a:rPr sz="1200" dirty="0">
                <a:latin typeface="Arial"/>
                <a:cs typeface="Arial"/>
              </a:rPr>
              <a:t>2010]</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Describe the anatomy of </a:t>
            </a:r>
            <a:r>
              <a:rPr sz="1200" spc="-5" dirty="0">
                <a:latin typeface="Arial"/>
                <a:cs typeface="Arial"/>
              </a:rPr>
              <a:t>Gastro-oesphageal junction </a:t>
            </a:r>
            <a:r>
              <a:rPr sz="1200" dirty="0">
                <a:latin typeface="Arial"/>
                <a:cs typeface="Arial"/>
              </a:rPr>
              <a:t>&amp; imaging of hiatus hernia.  [JAN</a:t>
            </a:r>
            <a:r>
              <a:rPr sz="1200" spc="-5" dirty="0">
                <a:latin typeface="Arial"/>
                <a:cs typeface="Arial"/>
              </a:rPr>
              <a:t> </a:t>
            </a:r>
            <a:r>
              <a:rPr sz="1200" dirty="0">
                <a:latin typeface="Arial"/>
                <a:cs typeface="Arial"/>
              </a:rPr>
              <a:t>00]</a:t>
            </a:r>
            <a:endParaRPr sz="1200">
              <a:latin typeface="Arial"/>
              <a:cs typeface="Arial"/>
            </a:endParaRPr>
          </a:p>
          <a:p>
            <a:pPr marL="241300" marR="2504440">
              <a:lnSpc>
                <a:spcPct val="187500"/>
              </a:lnSpc>
              <a:buAutoNum type="arabicPeriod"/>
              <a:tabLst>
                <a:tab pos="469900" algn="l"/>
              </a:tabLst>
            </a:pPr>
            <a:r>
              <a:rPr sz="1200" dirty="0">
                <a:latin typeface="Arial"/>
                <a:cs typeface="Arial"/>
              </a:rPr>
              <a:t>Segmental anatomy of Lungs. [JAN 01, 02,</a:t>
            </a:r>
            <a:r>
              <a:rPr sz="1200" spc="-125" dirty="0">
                <a:latin typeface="Arial"/>
                <a:cs typeface="Arial"/>
              </a:rPr>
              <a:t> </a:t>
            </a:r>
            <a:r>
              <a:rPr sz="1200" dirty="0">
                <a:latin typeface="Arial"/>
                <a:cs typeface="Arial"/>
              </a:rPr>
              <a:t>10]  </a:t>
            </a:r>
            <a:r>
              <a:rPr sz="1200" spc="-35" dirty="0">
                <a:latin typeface="Arial"/>
                <a:cs typeface="Arial"/>
              </a:rPr>
              <a:t>11. </a:t>
            </a:r>
            <a:r>
              <a:rPr sz="1200" spc="-20" dirty="0">
                <a:latin typeface="Arial"/>
                <a:cs typeface="Arial"/>
              </a:rPr>
              <a:t>Temporal </a:t>
            </a:r>
            <a:r>
              <a:rPr sz="1200" dirty="0">
                <a:latin typeface="Arial"/>
                <a:cs typeface="Arial"/>
              </a:rPr>
              <a:t>bone and Internal Auditory</a:t>
            </a:r>
            <a:r>
              <a:rPr sz="1200" spc="-170" dirty="0">
                <a:latin typeface="Arial"/>
                <a:cs typeface="Arial"/>
              </a:rPr>
              <a:t> </a:t>
            </a:r>
            <a:r>
              <a:rPr sz="1200" dirty="0">
                <a:latin typeface="Arial"/>
                <a:cs typeface="Arial"/>
              </a:rPr>
              <a:t>Canal.</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Middle</a:t>
            </a:r>
            <a:r>
              <a:rPr sz="1200" spc="-5" dirty="0">
                <a:latin typeface="Arial"/>
                <a:cs typeface="Arial"/>
              </a:rPr>
              <a:t> </a:t>
            </a:r>
            <a:r>
              <a:rPr sz="1200" spc="-20" dirty="0">
                <a:latin typeface="Arial"/>
                <a:cs typeface="Arial"/>
              </a:rPr>
              <a:t>ear.</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Neck space CT </a:t>
            </a:r>
            <a:r>
              <a:rPr sz="1200" spc="-15" dirty="0">
                <a:latin typeface="Arial"/>
                <a:cs typeface="Arial"/>
              </a:rPr>
              <a:t>anatomy. </a:t>
            </a:r>
            <a:r>
              <a:rPr sz="1200" dirty="0">
                <a:latin typeface="Arial"/>
                <a:cs typeface="Arial"/>
              </a:rPr>
              <a:t>[JUN</a:t>
            </a:r>
            <a:r>
              <a:rPr sz="1200" spc="-20" dirty="0">
                <a:latin typeface="Arial"/>
                <a:cs typeface="Arial"/>
              </a:rPr>
              <a:t> </a:t>
            </a:r>
            <a:r>
              <a:rPr sz="1200" dirty="0">
                <a:latin typeface="Arial"/>
                <a:cs typeface="Arial"/>
              </a:rPr>
              <a:t>04]</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CSF</a:t>
            </a:r>
            <a:r>
              <a:rPr sz="1200" spc="-10" dirty="0">
                <a:latin typeface="Arial"/>
                <a:cs typeface="Arial"/>
              </a:rPr>
              <a:t> </a:t>
            </a:r>
            <a:r>
              <a:rPr sz="1200" dirty="0">
                <a:latin typeface="Arial"/>
                <a:cs typeface="Arial"/>
              </a:rPr>
              <a:t>pathways.</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Blood brain </a:t>
            </a:r>
            <a:r>
              <a:rPr sz="1200" spc="-10" dirty="0">
                <a:latin typeface="Arial"/>
                <a:cs typeface="Arial"/>
              </a:rPr>
              <a:t>barrier. </a:t>
            </a:r>
            <a:r>
              <a:rPr sz="1200" spc="-5" dirty="0">
                <a:latin typeface="Arial"/>
                <a:cs typeface="Arial"/>
              </a:rPr>
              <a:t>[DEC</a:t>
            </a:r>
            <a:r>
              <a:rPr sz="1200" dirty="0">
                <a:latin typeface="Arial"/>
                <a:cs typeface="Arial"/>
              </a:rPr>
              <a:t> 05]</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Describe normal Anatomy of Knee as seen on MRI.</a:t>
            </a:r>
            <a:r>
              <a:rPr sz="1200" spc="-105" dirty="0">
                <a:latin typeface="Arial"/>
                <a:cs typeface="Arial"/>
              </a:rPr>
              <a:t> </a:t>
            </a:r>
            <a:r>
              <a:rPr sz="1200" dirty="0">
                <a:latin typeface="Arial"/>
                <a:cs typeface="Arial"/>
              </a:rPr>
              <a:t>[09]</a:t>
            </a:r>
            <a:endParaRPr sz="1200">
              <a:latin typeface="Arial"/>
              <a:cs typeface="Arial"/>
            </a:endParaRPr>
          </a:p>
          <a:p>
            <a:pPr marL="469900" marR="5080" indent="-228600">
              <a:lnSpc>
                <a:spcPct val="118100"/>
              </a:lnSpc>
              <a:spcBef>
                <a:spcPts val="1000"/>
              </a:spcBef>
              <a:buAutoNum type="arabicPeriod" startAt="12"/>
              <a:tabLst>
                <a:tab pos="469900" algn="l"/>
              </a:tabLst>
            </a:pPr>
            <a:r>
              <a:rPr sz="1200" dirty="0">
                <a:latin typeface="Arial"/>
                <a:cs typeface="Arial"/>
              </a:rPr>
              <a:t>Describe the normal anatomy of coronary </a:t>
            </a:r>
            <a:r>
              <a:rPr sz="1200" spc="-5" dirty="0">
                <a:latin typeface="Arial"/>
                <a:cs typeface="Arial"/>
              </a:rPr>
              <a:t>arteries </a:t>
            </a:r>
            <a:r>
              <a:rPr sz="1200" dirty="0">
                <a:latin typeface="Arial"/>
                <a:cs typeface="Arial"/>
              </a:rPr>
              <a:t>and discuss the role of MDCT in  coronary </a:t>
            </a:r>
            <a:r>
              <a:rPr sz="1200" spc="-5" dirty="0">
                <a:latin typeface="Arial"/>
                <a:cs typeface="Arial"/>
              </a:rPr>
              <a:t>artery </a:t>
            </a:r>
            <a:r>
              <a:rPr sz="1200" dirty="0">
                <a:latin typeface="Arial"/>
                <a:cs typeface="Arial"/>
              </a:rPr>
              <a:t>diseases.</a:t>
            </a:r>
            <a:r>
              <a:rPr sz="1200" spc="-1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spc="-5" dirty="0">
                <a:latin typeface="Arial"/>
                <a:cs typeface="Arial"/>
              </a:rPr>
              <a:t>Lymphatic </a:t>
            </a:r>
            <a:r>
              <a:rPr sz="1200" dirty="0">
                <a:latin typeface="Arial"/>
                <a:cs typeface="Arial"/>
              </a:rPr>
              <a:t>drainage of</a:t>
            </a:r>
            <a:r>
              <a:rPr sz="1200" spc="-5" dirty="0">
                <a:latin typeface="Arial"/>
                <a:cs typeface="Arial"/>
              </a:rPr>
              <a:t> </a:t>
            </a:r>
            <a:r>
              <a:rPr sz="1200" dirty="0">
                <a:latin typeface="Arial"/>
                <a:cs typeface="Arial"/>
              </a:rPr>
              <a:t>Lungs.</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Embryology of </a:t>
            </a:r>
            <a:r>
              <a:rPr sz="1200" spc="-5" dirty="0">
                <a:latin typeface="Arial"/>
                <a:cs typeface="Arial"/>
              </a:rPr>
              <a:t>Gastrointestinal</a:t>
            </a:r>
            <a:r>
              <a:rPr sz="1200" spc="-35" dirty="0">
                <a:latin typeface="Arial"/>
                <a:cs typeface="Arial"/>
              </a:rPr>
              <a:t> </a:t>
            </a:r>
            <a:r>
              <a:rPr sz="1200" spc="-10" dirty="0">
                <a:latin typeface="Arial"/>
                <a:cs typeface="Arial"/>
              </a:rPr>
              <a:t>Tract.</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511809" indent="-270510">
              <a:lnSpc>
                <a:spcPct val="100000"/>
              </a:lnSpc>
              <a:buAutoNum type="arabicPeriod" startAt="12"/>
              <a:tabLst>
                <a:tab pos="512445" algn="l"/>
              </a:tabLst>
            </a:pPr>
            <a:r>
              <a:rPr sz="1200" dirty="0">
                <a:latin typeface="Arial"/>
                <a:cs typeface="Arial"/>
              </a:rPr>
              <a:t>Embryology of Genitourinary</a:t>
            </a:r>
            <a:r>
              <a:rPr sz="1200" spc="-35" dirty="0">
                <a:latin typeface="Arial"/>
                <a:cs typeface="Arial"/>
              </a:rPr>
              <a:t> </a:t>
            </a:r>
            <a:r>
              <a:rPr sz="1200" spc="-10" dirty="0">
                <a:latin typeface="Arial"/>
                <a:cs typeface="Arial"/>
              </a:rPr>
              <a:t>Tract.</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Embryology of</a:t>
            </a:r>
            <a:r>
              <a:rPr sz="1200" spc="-10" dirty="0">
                <a:latin typeface="Arial"/>
                <a:cs typeface="Arial"/>
              </a:rPr>
              <a:t> </a:t>
            </a:r>
            <a:r>
              <a:rPr sz="1200" dirty="0">
                <a:latin typeface="Arial"/>
                <a:cs typeface="Arial"/>
              </a:rPr>
              <a:t>Diaphragm.</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Radiological anatomy of Larynx and</a:t>
            </a:r>
            <a:r>
              <a:rPr sz="1200" spc="-20" dirty="0">
                <a:latin typeface="Arial"/>
                <a:cs typeface="Arial"/>
              </a:rPr>
              <a:t> </a:t>
            </a:r>
            <a:r>
              <a:rPr sz="1200" dirty="0">
                <a:latin typeface="Arial"/>
                <a:cs typeface="Arial"/>
              </a:rPr>
              <a:t>Pharynx.</a:t>
            </a:r>
            <a:endParaRPr sz="1200">
              <a:latin typeface="Arial"/>
              <a:cs typeface="Arial"/>
            </a:endParaRPr>
          </a:p>
        </p:txBody>
      </p:sp>
      <p:sp>
        <p:nvSpPr>
          <p:cNvPr id="4" name="TextBox 3"/>
          <p:cNvSpPr txBox="1"/>
          <p:nvPr/>
        </p:nvSpPr>
        <p:spPr>
          <a:xfrm>
            <a:off x="501650" y="99949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50</a:t>
            </a:fld>
            <a:endParaRPr dirty="0"/>
          </a:p>
        </p:txBody>
      </p:sp>
      <p:sp>
        <p:nvSpPr>
          <p:cNvPr id="2" name="object 2"/>
          <p:cNvSpPr txBox="1"/>
          <p:nvPr/>
        </p:nvSpPr>
        <p:spPr>
          <a:xfrm>
            <a:off x="939800" y="855980"/>
            <a:ext cx="5906135" cy="8813800"/>
          </a:xfrm>
          <a:prstGeom prst="rect">
            <a:avLst/>
          </a:prstGeom>
        </p:spPr>
        <p:txBody>
          <a:bodyPr vert="horz" wrap="square" lIns="0" tIns="12700" rIns="0" bIns="0" rtlCol="0">
            <a:spAutoFit/>
          </a:bodyPr>
          <a:lstStyle/>
          <a:p>
            <a:pPr marL="101600" marR="5715" indent="-88900" algn="just">
              <a:lnSpc>
                <a:spcPct val="118100"/>
              </a:lnSpc>
              <a:spcBef>
                <a:spcPts val="100"/>
              </a:spcBef>
              <a:buSzPct val="91666"/>
              <a:buAutoNum type="arabicPeriod" startAt="26"/>
              <a:tabLst>
                <a:tab pos="225425" algn="l"/>
              </a:tabLst>
            </a:pPr>
            <a:r>
              <a:rPr sz="1200" dirty="0">
                <a:latin typeface="Arial"/>
                <a:cs typeface="Arial"/>
              </a:rPr>
              <a:t>Define IUGR. Enumerate its causes. Discuss the role of imaging in management  of IUGR. [l+2+7 June</a:t>
            </a:r>
            <a:r>
              <a:rPr sz="1200" spc="-10" dirty="0">
                <a:latin typeface="Arial"/>
                <a:cs typeface="Arial"/>
              </a:rPr>
              <a:t> </a:t>
            </a:r>
            <a:r>
              <a:rPr sz="1200" dirty="0">
                <a:latin typeface="Arial"/>
                <a:cs typeface="Arial"/>
              </a:rPr>
              <a:t>l(4]</a:t>
            </a:r>
            <a:endParaRPr sz="1200">
              <a:latin typeface="Arial"/>
              <a:cs typeface="Arial"/>
            </a:endParaRPr>
          </a:p>
          <a:p>
            <a:pPr marL="101600" marR="5080" indent="-88900" algn="just">
              <a:lnSpc>
                <a:spcPct val="114599"/>
              </a:lnSpc>
              <a:spcBef>
                <a:spcPts val="1050"/>
              </a:spcBef>
              <a:buSzPct val="91666"/>
              <a:buAutoNum type="arabicPeriod" startAt="26"/>
              <a:tabLst>
                <a:tab pos="225425" algn="l"/>
              </a:tabLst>
            </a:pPr>
            <a:r>
              <a:rPr sz="1200" dirty="0">
                <a:latin typeface="Arial"/>
                <a:cs typeface="Arial"/>
              </a:rPr>
              <a:t>Enumerate and classify various congenital anomalies of the uterus. Discuss the  role of US and MRI in their diagnosis, highlighting their advantages and limitations.  [3+7 June</a:t>
            </a:r>
            <a:r>
              <a:rPr sz="1200" spc="-5" dirty="0">
                <a:latin typeface="Arial"/>
                <a:cs typeface="Arial"/>
              </a:rPr>
              <a:t> </a:t>
            </a:r>
            <a:r>
              <a:rPr sz="1200" dirty="0">
                <a:latin typeface="Arial"/>
                <a:cs typeface="Arial"/>
              </a:rPr>
              <a:t>14]</a:t>
            </a:r>
            <a:endParaRPr sz="1200">
              <a:latin typeface="Arial"/>
              <a:cs typeface="Arial"/>
            </a:endParaRPr>
          </a:p>
          <a:p>
            <a:pPr marL="101600" marR="5080" indent="-88900" algn="just">
              <a:lnSpc>
                <a:spcPct val="114599"/>
              </a:lnSpc>
              <a:spcBef>
                <a:spcPts val="1045"/>
              </a:spcBef>
              <a:buSzPct val="91666"/>
              <a:buAutoNum type="arabicPeriod" startAt="26"/>
              <a:tabLst>
                <a:tab pos="225425" algn="l"/>
              </a:tabLst>
            </a:pPr>
            <a:r>
              <a:rPr sz="1200" dirty="0">
                <a:latin typeface="Arial"/>
                <a:cs typeface="Arial"/>
              </a:rPr>
              <a:t>Enumerate various MRI sequences used for evaluation of the uterus,  highlighting their specific role. Describe the role of MRI in </a:t>
            </a:r>
            <a:r>
              <a:rPr sz="1200" spc="-5" dirty="0">
                <a:latin typeface="Arial"/>
                <a:cs typeface="Arial"/>
              </a:rPr>
              <a:t>suspected </a:t>
            </a:r>
            <a:r>
              <a:rPr sz="1200" dirty="0">
                <a:latin typeface="Arial"/>
                <a:cs typeface="Arial"/>
              </a:rPr>
              <a:t>carcinoma  cervix along with their MR findings. [4+6 June</a:t>
            </a:r>
            <a:r>
              <a:rPr sz="1200" spc="105" dirty="0">
                <a:latin typeface="Arial"/>
                <a:cs typeface="Arial"/>
              </a:rPr>
              <a:t> </a:t>
            </a:r>
            <a:r>
              <a:rPr sz="1200" dirty="0">
                <a:latin typeface="Arial"/>
                <a:cs typeface="Arial"/>
              </a:rPr>
              <a:t>14]</a:t>
            </a:r>
            <a:endParaRPr sz="1200">
              <a:latin typeface="Arial"/>
              <a:cs typeface="Arial"/>
            </a:endParaRPr>
          </a:p>
          <a:p>
            <a:pPr marL="101600" marR="5715" indent="-88900" algn="just">
              <a:lnSpc>
                <a:spcPct val="118100"/>
              </a:lnSpc>
              <a:spcBef>
                <a:spcPts val="1000"/>
              </a:spcBef>
              <a:buSzPct val="91666"/>
              <a:buAutoNum type="arabicPeriod" startAt="26"/>
              <a:tabLst>
                <a:tab pos="225425" algn="l"/>
              </a:tabLst>
            </a:pPr>
            <a:r>
              <a:rPr sz="1200" dirty="0">
                <a:latin typeface="Arial"/>
                <a:cs typeface="Arial"/>
              </a:rPr>
              <a:t>Define habitual </a:t>
            </a:r>
            <a:r>
              <a:rPr sz="1200" spc="-5" dirty="0">
                <a:latin typeface="Arial"/>
                <a:cs typeface="Arial"/>
              </a:rPr>
              <a:t>abortion. </a:t>
            </a:r>
            <a:r>
              <a:rPr sz="1200" dirty="0">
                <a:latin typeface="Arial"/>
                <a:cs typeface="Arial"/>
              </a:rPr>
              <a:t>Enumerate various causes of habitual </a:t>
            </a:r>
            <a:r>
              <a:rPr sz="1200" spc="-5" dirty="0">
                <a:latin typeface="Arial"/>
                <a:cs typeface="Arial"/>
              </a:rPr>
              <a:t>abortion.  </a:t>
            </a:r>
            <a:r>
              <a:rPr sz="1200" dirty="0">
                <a:latin typeface="Arial"/>
                <a:cs typeface="Arial"/>
              </a:rPr>
              <a:t>Discuss the role of imaging in diagnosis and follow up of these cases. [1+2+5+2 June  14]</a:t>
            </a:r>
            <a:endParaRPr sz="1200">
              <a:latin typeface="Arial"/>
              <a:cs typeface="Arial"/>
            </a:endParaRPr>
          </a:p>
          <a:p>
            <a:pPr marL="101600" marR="5715" indent="-88900" algn="just">
              <a:lnSpc>
                <a:spcPct val="118100"/>
              </a:lnSpc>
              <a:spcBef>
                <a:spcPts val="900"/>
              </a:spcBef>
              <a:buSzPct val="91666"/>
              <a:buAutoNum type="arabicPeriod" startAt="26"/>
              <a:tabLst>
                <a:tab pos="225425" algn="l"/>
              </a:tabLst>
            </a:pPr>
            <a:r>
              <a:rPr sz="1200" dirty="0">
                <a:latin typeface="Arial"/>
                <a:cs typeface="Arial"/>
              </a:rPr>
              <a:t>Enumerate causes of first </a:t>
            </a:r>
            <a:r>
              <a:rPr sz="1200" spc="-5" dirty="0">
                <a:latin typeface="Arial"/>
                <a:cs typeface="Arial"/>
              </a:rPr>
              <a:t>trimester </a:t>
            </a:r>
            <a:r>
              <a:rPr sz="1200" dirty="0">
                <a:latin typeface="Arial"/>
                <a:cs typeface="Arial"/>
              </a:rPr>
              <a:t>bleeding. Discuss the imaging features  to diagnose and follow-up such patients. [3+7 Dec</a:t>
            </a:r>
            <a:r>
              <a:rPr sz="1200" spc="-20" dirty="0">
                <a:latin typeface="Arial"/>
                <a:cs typeface="Arial"/>
              </a:rPr>
              <a:t> </a:t>
            </a:r>
            <a:r>
              <a:rPr sz="1200" dirty="0">
                <a:latin typeface="Arial"/>
                <a:cs typeface="Arial"/>
              </a:rPr>
              <a:t>I4]</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57810" indent="-245110">
              <a:lnSpc>
                <a:spcPct val="100000"/>
              </a:lnSpc>
              <a:buSzPct val="91666"/>
              <a:buAutoNum type="arabicPeriod" startAt="26"/>
              <a:tabLst>
                <a:tab pos="258445" algn="l"/>
              </a:tabLst>
            </a:pPr>
            <a:r>
              <a:rPr sz="1200" dirty="0">
                <a:latin typeface="Arial"/>
                <a:cs typeface="Arial"/>
              </a:rPr>
              <a:t>Placenta accreta - Pathophysiology and imaging findings [5 Dec</a:t>
            </a:r>
            <a:r>
              <a:rPr sz="1200" spc="-35" dirty="0">
                <a:latin typeface="Arial"/>
                <a:cs typeface="Arial"/>
              </a:rPr>
              <a:t> </a:t>
            </a:r>
            <a:r>
              <a:rPr sz="1200" dirty="0">
                <a:latin typeface="Arial"/>
                <a:cs typeface="Arial"/>
              </a:rPr>
              <a:t>14]</a:t>
            </a:r>
            <a:endParaRPr sz="1200">
              <a:latin typeface="Arial"/>
              <a:cs typeface="Arial"/>
            </a:endParaRPr>
          </a:p>
          <a:p>
            <a:pPr marL="257810" indent="-245110">
              <a:lnSpc>
                <a:spcPct val="100000"/>
              </a:lnSpc>
              <a:spcBef>
                <a:spcPts val="1160"/>
              </a:spcBef>
              <a:buSzPct val="91666"/>
              <a:buAutoNum type="arabicPeriod" startAt="26"/>
              <a:tabLst>
                <a:tab pos="258445" algn="l"/>
              </a:tabLst>
            </a:pPr>
            <a:r>
              <a:rPr sz="1200" dirty="0">
                <a:latin typeface="Arial"/>
                <a:cs typeface="Arial"/>
              </a:rPr>
              <a:t>Indications, technique and complications of uterine </a:t>
            </a:r>
            <a:r>
              <a:rPr sz="1200" spc="-5" dirty="0">
                <a:latin typeface="Arial"/>
                <a:cs typeface="Arial"/>
              </a:rPr>
              <a:t>artery </a:t>
            </a:r>
            <a:r>
              <a:rPr sz="1200" dirty="0">
                <a:latin typeface="Arial"/>
                <a:cs typeface="Arial"/>
              </a:rPr>
              <a:t>embolization. [June</a:t>
            </a:r>
            <a:r>
              <a:rPr sz="1200" spc="-65" dirty="0">
                <a:latin typeface="Arial"/>
                <a:cs typeface="Arial"/>
              </a:rPr>
              <a:t> </a:t>
            </a:r>
            <a:r>
              <a:rPr sz="1200" dirty="0">
                <a:latin typeface="Arial"/>
                <a:cs typeface="Arial"/>
              </a:rPr>
              <a:t>15]</a:t>
            </a:r>
            <a:endParaRPr sz="1200">
              <a:latin typeface="Arial"/>
              <a:cs typeface="Arial"/>
            </a:endParaRPr>
          </a:p>
          <a:p>
            <a:pPr marL="101600" marR="5080" indent="-88900" algn="just">
              <a:lnSpc>
                <a:spcPct val="118100"/>
              </a:lnSpc>
              <a:spcBef>
                <a:spcPts val="1000"/>
              </a:spcBef>
              <a:buSzPct val="91666"/>
              <a:buAutoNum type="arabicPeriod" startAt="26"/>
              <a:tabLst>
                <a:tab pos="225425" algn="l"/>
              </a:tabLst>
            </a:pPr>
            <a:r>
              <a:rPr sz="1200" dirty="0">
                <a:latin typeface="Arial"/>
                <a:cs typeface="Arial"/>
              </a:rPr>
              <a:t>Ultrasound in a 35 yr old female shows a right adnexal </a:t>
            </a:r>
            <a:r>
              <a:rPr sz="1200" spc="-5" dirty="0">
                <a:latin typeface="Arial"/>
                <a:cs typeface="Arial"/>
              </a:rPr>
              <a:t>cystic </a:t>
            </a:r>
            <a:r>
              <a:rPr sz="1200" dirty="0">
                <a:latin typeface="Arial"/>
                <a:cs typeface="Arial"/>
              </a:rPr>
              <a:t>mass. a) </a:t>
            </a:r>
            <a:r>
              <a:rPr sz="1200" spc="-5" dirty="0">
                <a:latin typeface="Arial"/>
                <a:cs typeface="Arial"/>
              </a:rPr>
              <a:t>What </a:t>
            </a:r>
            <a:r>
              <a:rPr sz="1200" dirty="0">
                <a:latin typeface="Arial"/>
                <a:cs typeface="Arial"/>
              </a:rPr>
              <a:t>are  the likely causes? b) Algorithmic approach and imaging features in these causes.  [2+8 June</a:t>
            </a:r>
            <a:r>
              <a:rPr sz="1200" spc="-5" dirty="0">
                <a:latin typeface="Arial"/>
                <a:cs typeface="Arial"/>
              </a:rPr>
              <a:t> </a:t>
            </a:r>
            <a:r>
              <a:rPr sz="1200" dirty="0">
                <a:latin typeface="Arial"/>
                <a:cs typeface="Arial"/>
              </a:rPr>
              <a:t>15]</a:t>
            </a:r>
            <a:endParaRPr sz="1200">
              <a:latin typeface="Arial"/>
              <a:cs typeface="Arial"/>
            </a:endParaRPr>
          </a:p>
          <a:p>
            <a:pPr marL="101600" marR="5715" indent="-88900" algn="just">
              <a:lnSpc>
                <a:spcPct val="118100"/>
              </a:lnSpc>
              <a:spcBef>
                <a:spcPts val="894"/>
              </a:spcBef>
              <a:buSzPct val="91666"/>
              <a:buAutoNum type="arabicPeriod" startAt="26"/>
              <a:tabLst>
                <a:tab pos="224790" algn="l"/>
              </a:tabLst>
            </a:pPr>
            <a:r>
              <a:rPr sz="1200" dirty="0">
                <a:latin typeface="Arial"/>
                <a:cs typeface="Arial"/>
              </a:rPr>
              <a:t>a) Normal anatomy of placenta. b) </a:t>
            </a:r>
            <a:r>
              <a:rPr sz="1200" spc="-5" dirty="0">
                <a:latin typeface="Arial"/>
                <a:cs typeface="Arial"/>
              </a:rPr>
              <a:t>What </a:t>
            </a:r>
            <a:r>
              <a:rPr sz="1200" dirty="0">
                <a:latin typeface="Arial"/>
                <a:cs typeface="Arial"/>
              </a:rPr>
              <a:t>are the </a:t>
            </a:r>
            <a:r>
              <a:rPr sz="1200" spc="-5" dirty="0">
                <a:latin typeface="Arial"/>
                <a:cs typeface="Arial"/>
              </a:rPr>
              <a:t>different </a:t>
            </a:r>
            <a:r>
              <a:rPr sz="1200" dirty="0">
                <a:latin typeface="Arial"/>
                <a:cs typeface="Arial"/>
              </a:rPr>
              <a:t>types of abnormal  placental implantation. c) Role of imaging in placenta accreta. [2+2+6 June</a:t>
            </a:r>
            <a:r>
              <a:rPr sz="1200" spc="-65" dirty="0">
                <a:latin typeface="Arial"/>
                <a:cs typeface="Arial"/>
              </a:rPr>
              <a:t> </a:t>
            </a:r>
            <a:r>
              <a:rPr sz="1200" dirty="0">
                <a:latin typeface="Arial"/>
                <a:cs typeface="Arial"/>
              </a:rPr>
              <a:t>15]</a:t>
            </a:r>
            <a:endParaRPr sz="1200">
              <a:latin typeface="Arial"/>
              <a:cs typeface="Arial"/>
            </a:endParaRPr>
          </a:p>
          <a:p>
            <a:pPr marL="101600" marR="5715" indent="-88900" algn="just">
              <a:lnSpc>
                <a:spcPct val="111100"/>
              </a:lnSpc>
              <a:spcBef>
                <a:spcPts val="1105"/>
              </a:spcBef>
              <a:buSzPct val="91666"/>
              <a:buAutoNum type="arabicPeriod" startAt="26"/>
              <a:tabLst>
                <a:tab pos="225425" algn="l"/>
              </a:tabLst>
            </a:pPr>
            <a:r>
              <a:rPr sz="1200" dirty="0">
                <a:latin typeface="Arial"/>
                <a:cs typeface="Arial"/>
              </a:rPr>
              <a:t>Enumerate common location of </a:t>
            </a:r>
            <a:r>
              <a:rPr sz="1200" spc="-5" dirty="0">
                <a:latin typeface="Arial"/>
                <a:cs typeface="Arial"/>
              </a:rPr>
              <a:t>ectopic </a:t>
            </a:r>
            <a:r>
              <a:rPr sz="1200" dirty="0">
                <a:latin typeface="Arial"/>
                <a:cs typeface="Arial"/>
              </a:rPr>
              <a:t>pregnancy in order of frequency and  discuss USG features of </a:t>
            </a:r>
            <a:r>
              <a:rPr sz="1200" spc="-5" dirty="0">
                <a:latin typeface="Arial"/>
                <a:cs typeface="Arial"/>
              </a:rPr>
              <a:t>ectopic</a:t>
            </a:r>
            <a:r>
              <a:rPr sz="1200" spc="-15" dirty="0">
                <a:latin typeface="Arial"/>
                <a:cs typeface="Arial"/>
              </a:rPr>
              <a:t> </a:t>
            </a:r>
            <a:r>
              <a:rPr sz="1200" spc="-10" dirty="0">
                <a:latin typeface="Arial"/>
                <a:cs typeface="Arial"/>
              </a:rPr>
              <a:t>pregnancy.</a:t>
            </a:r>
            <a:endParaRPr sz="1200">
              <a:latin typeface="Arial"/>
              <a:cs typeface="Arial"/>
            </a:endParaRPr>
          </a:p>
          <a:p>
            <a:pPr marL="101600" marR="5715" indent="-88900" algn="just">
              <a:lnSpc>
                <a:spcPct val="118100"/>
              </a:lnSpc>
              <a:spcBef>
                <a:spcPts val="994"/>
              </a:spcBef>
              <a:buSzPct val="91666"/>
              <a:buAutoNum type="arabicPeriod" startAt="26"/>
              <a:tabLst>
                <a:tab pos="225425" algn="l"/>
              </a:tabLst>
            </a:pPr>
            <a:r>
              <a:rPr sz="1200" dirty="0">
                <a:latin typeface="Arial"/>
                <a:cs typeface="Arial"/>
              </a:rPr>
              <a:t>Describe indications, techniques and complications of uterine </a:t>
            </a:r>
            <a:r>
              <a:rPr sz="1200" spc="-5" dirty="0">
                <a:latin typeface="Arial"/>
                <a:cs typeface="Arial"/>
              </a:rPr>
              <a:t>artery  </a:t>
            </a:r>
            <a:r>
              <a:rPr sz="1200" dirty="0">
                <a:latin typeface="Arial"/>
                <a:cs typeface="Arial"/>
              </a:rPr>
              <a:t>embolisation.</a:t>
            </a:r>
            <a:r>
              <a:rPr sz="1200" spc="-5" dirty="0">
                <a:latin typeface="Arial"/>
                <a:cs typeface="Arial"/>
              </a:rPr>
              <a:t> (2+4+4)</a:t>
            </a:r>
            <a:endParaRPr sz="1200">
              <a:latin typeface="Arial"/>
              <a:cs typeface="Arial"/>
            </a:endParaRPr>
          </a:p>
          <a:p>
            <a:pPr marL="101600" marR="5080" indent="-88900" algn="just">
              <a:lnSpc>
                <a:spcPct val="116300"/>
              </a:lnSpc>
              <a:spcBef>
                <a:spcPts val="1025"/>
              </a:spcBef>
              <a:buSzPct val="91666"/>
              <a:buAutoNum type="arabicPeriod" startAt="26"/>
              <a:tabLst>
                <a:tab pos="224790" algn="l"/>
              </a:tabLst>
            </a:pPr>
            <a:r>
              <a:rPr sz="1200" dirty="0">
                <a:latin typeface="Arial"/>
                <a:cs typeface="Arial"/>
              </a:rPr>
              <a:t>A 19 yr old girl is referred with primary amenorrhea from the </a:t>
            </a:r>
            <a:r>
              <a:rPr sz="1200" spc="-5" dirty="0">
                <a:latin typeface="Arial"/>
                <a:cs typeface="Arial"/>
              </a:rPr>
              <a:t>department </a:t>
            </a:r>
            <a:r>
              <a:rPr sz="1200" dirty="0">
                <a:latin typeface="Arial"/>
                <a:cs typeface="Arial"/>
              </a:rPr>
              <a:t>of  gynaecology ,as a radiologist how would you evaluate her? Enlist the radiological  </a:t>
            </a:r>
            <a:r>
              <a:rPr sz="1200" spc="-5" dirty="0">
                <a:latin typeface="Arial"/>
                <a:cs typeface="Arial"/>
              </a:rPr>
              <a:t>investigations </a:t>
            </a:r>
            <a:r>
              <a:rPr sz="1200" dirty="0">
                <a:latin typeface="Arial"/>
                <a:cs typeface="Arial"/>
              </a:rPr>
              <a:t>that might be beneficial to </a:t>
            </a:r>
            <a:r>
              <a:rPr sz="1200" spc="-20" dirty="0">
                <a:latin typeface="Arial"/>
                <a:cs typeface="Arial"/>
              </a:rPr>
              <a:t>her, </a:t>
            </a:r>
            <a:r>
              <a:rPr sz="1200" dirty="0">
                <a:latin typeface="Arial"/>
                <a:cs typeface="Arial"/>
              </a:rPr>
              <a:t>enumerating the precise entities you  might identify with each . Describe the key radiological findings in any one clinical  condition which may present as primary amenorrhea.</a:t>
            </a:r>
            <a:r>
              <a:rPr sz="1200" spc="-35" dirty="0">
                <a:latin typeface="Arial"/>
                <a:cs typeface="Arial"/>
              </a:rPr>
              <a:t> </a:t>
            </a:r>
            <a:r>
              <a:rPr sz="1200" dirty="0">
                <a:latin typeface="Arial"/>
                <a:cs typeface="Arial"/>
              </a:rPr>
              <a:t>(2+5+3)</a:t>
            </a:r>
            <a:endParaRPr sz="1200">
              <a:latin typeface="Arial"/>
              <a:cs typeface="Arial"/>
            </a:endParaRPr>
          </a:p>
          <a:p>
            <a:pPr marL="101600" marR="5715" indent="-88900" algn="just">
              <a:lnSpc>
                <a:spcPct val="118100"/>
              </a:lnSpc>
              <a:spcBef>
                <a:spcPts val="900"/>
              </a:spcBef>
              <a:buSzPct val="91666"/>
              <a:buAutoNum type="arabicPeriod" startAt="26"/>
              <a:tabLst>
                <a:tab pos="225425" algn="l"/>
              </a:tabLst>
            </a:pPr>
            <a:r>
              <a:rPr sz="1200" dirty="0">
                <a:latin typeface="Arial"/>
                <a:cs typeface="Arial"/>
              </a:rPr>
              <a:t>Methods of localization of placenta. Discuss the radiological signs of fetal death  in</a:t>
            </a:r>
            <a:r>
              <a:rPr sz="1200" spc="-5" dirty="0">
                <a:latin typeface="Arial"/>
                <a:cs typeface="Arial"/>
              </a:rPr>
              <a:t> </a:t>
            </a:r>
            <a:r>
              <a:rPr sz="1200" dirty="0">
                <a:latin typeface="Arial"/>
                <a:cs typeface="Arial"/>
              </a:rPr>
              <a:t>brief.</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101600" indent="-88900">
              <a:lnSpc>
                <a:spcPct val="100000"/>
              </a:lnSpc>
              <a:buSzPct val="91666"/>
              <a:buAutoNum type="arabicPeriod" startAt="26"/>
              <a:tabLst>
                <a:tab pos="225425" algn="l"/>
              </a:tabLst>
            </a:pPr>
            <a:r>
              <a:rPr sz="1200" dirty="0">
                <a:latin typeface="Arial"/>
                <a:cs typeface="Arial"/>
              </a:rPr>
              <a:t>Role of CT and MR in</a:t>
            </a:r>
            <a:r>
              <a:rPr sz="1200" spc="-35" dirty="0">
                <a:latin typeface="Arial"/>
                <a:cs typeface="Arial"/>
              </a:rPr>
              <a:t> </a:t>
            </a:r>
            <a:r>
              <a:rPr sz="1200" spc="-5" dirty="0">
                <a:latin typeface="Arial"/>
                <a:cs typeface="Arial"/>
              </a:rPr>
              <a:t>obstetrics</a:t>
            </a:r>
            <a:endParaRPr sz="1200">
              <a:latin typeface="Arial"/>
              <a:cs typeface="Arial"/>
            </a:endParaRPr>
          </a:p>
          <a:p>
            <a:pPr marL="101600" marR="6350" indent="-88900" algn="just">
              <a:lnSpc>
                <a:spcPct val="118100"/>
              </a:lnSpc>
              <a:spcBef>
                <a:spcPts val="900"/>
              </a:spcBef>
              <a:buSzPct val="91666"/>
              <a:buAutoNum type="arabicPeriod" startAt="26"/>
              <a:tabLst>
                <a:tab pos="225425" algn="l"/>
              </a:tabLst>
            </a:pPr>
            <a:r>
              <a:rPr sz="1200" spc="40" dirty="0">
                <a:latin typeface="Arial"/>
                <a:cs typeface="Arial"/>
              </a:rPr>
              <a:t>Enumerate causes </a:t>
            </a:r>
            <a:r>
              <a:rPr sz="1200" spc="25" dirty="0">
                <a:latin typeface="Arial"/>
                <a:cs typeface="Arial"/>
              </a:rPr>
              <a:t>of </a:t>
            </a:r>
            <a:r>
              <a:rPr sz="1200" spc="45" dirty="0">
                <a:latin typeface="Arial"/>
                <a:cs typeface="Arial"/>
              </a:rPr>
              <a:t>antepartum haemorrhage.Discuss </a:t>
            </a:r>
            <a:r>
              <a:rPr sz="1200" spc="30" dirty="0">
                <a:latin typeface="Arial"/>
                <a:cs typeface="Arial"/>
              </a:rPr>
              <a:t>the</a:t>
            </a:r>
            <a:r>
              <a:rPr sz="1200" spc="390" dirty="0">
                <a:latin typeface="Arial"/>
                <a:cs typeface="Arial"/>
              </a:rPr>
              <a:t> </a:t>
            </a:r>
            <a:r>
              <a:rPr sz="1200" spc="45" dirty="0">
                <a:latin typeface="Arial"/>
                <a:cs typeface="Arial"/>
              </a:rPr>
              <a:t>radiological  </a:t>
            </a:r>
            <a:r>
              <a:rPr sz="1200" dirty="0">
                <a:latin typeface="Arial"/>
                <a:cs typeface="Arial"/>
              </a:rPr>
              <a:t>appearances of placenta praevia in</a:t>
            </a:r>
            <a:r>
              <a:rPr sz="1200" spc="-15" dirty="0">
                <a:latin typeface="Arial"/>
                <a:cs typeface="Arial"/>
              </a:rPr>
              <a:t> </a:t>
            </a:r>
            <a:r>
              <a:rPr sz="1200" dirty="0">
                <a:latin typeface="Arial"/>
                <a:cs typeface="Arial"/>
              </a:rPr>
              <a:t>detail.</a:t>
            </a:r>
            <a:endParaRPr sz="1200">
              <a:latin typeface="Arial"/>
              <a:cs typeface="Arial"/>
            </a:endParaRPr>
          </a:p>
        </p:txBody>
      </p:sp>
      <p:sp>
        <p:nvSpPr>
          <p:cNvPr id="4" name="TextBox 3"/>
          <p:cNvSpPr txBox="1"/>
          <p:nvPr/>
        </p:nvSpPr>
        <p:spPr>
          <a:xfrm>
            <a:off x="501650" y="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51</a:t>
            </a:fld>
            <a:endParaRPr dirty="0"/>
          </a:p>
        </p:txBody>
      </p:sp>
      <p:sp>
        <p:nvSpPr>
          <p:cNvPr id="2" name="object 2"/>
          <p:cNvSpPr txBox="1"/>
          <p:nvPr/>
        </p:nvSpPr>
        <p:spPr>
          <a:xfrm>
            <a:off x="711200" y="889000"/>
            <a:ext cx="5099685" cy="869188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17365D"/>
                </a:solidFill>
                <a:latin typeface="Arial"/>
                <a:cs typeface="Arial"/>
              </a:rPr>
              <a:t>SHORT ANSWER</a:t>
            </a:r>
            <a:r>
              <a:rPr sz="1200" b="1" spc="-15" dirty="0">
                <a:solidFill>
                  <a:srgbClr val="17365D"/>
                </a:solidFill>
                <a:latin typeface="Arial"/>
                <a:cs typeface="Arial"/>
              </a:rPr>
              <a:t> </a:t>
            </a:r>
            <a:r>
              <a:rPr sz="1200" b="1" spc="10" dirty="0">
                <a:solidFill>
                  <a:srgbClr val="17365D"/>
                </a:solidFill>
                <a:latin typeface="Arial"/>
                <a:cs typeface="Arial"/>
              </a:rPr>
              <a:t>QUESTIONS</a:t>
            </a:r>
            <a:endParaRPr sz="1200">
              <a:latin typeface="Arial"/>
              <a:cs typeface="Arial"/>
            </a:endParaRPr>
          </a:p>
          <a:p>
            <a:pPr marL="241300" marR="1060450">
              <a:lnSpc>
                <a:spcPct val="184000"/>
              </a:lnSpc>
              <a:spcBef>
                <a:spcPts val="50"/>
              </a:spcBef>
            </a:pPr>
            <a:r>
              <a:rPr sz="1200" spc="-5" dirty="0">
                <a:latin typeface="Arial"/>
                <a:cs typeface="Arial"/>
              </a:rPr>
              <a:t>1.Imaging </a:t>
            </a:r>
            <a:r>
              <a:rPr sz="1200" dirty="0">
                <a:latin typeface="Arial"/>
                <a:cs typeface="Arial"/>
              </a:rPr>
              <a:t>of lntra Uterine Foetal Death. [JAN 97]  </a:t>
            </a:r>
            <a:r>
              <a:rPr sz="1200" spc="-5" dirty="0">
                <a:latin typeface="Arial"/>
                <a:cs typeface="Arial"/>
              </a:rPr>
              <a:t>2.Discuss </a:t>
            </a:r>
            <a:r>
              <a:rPr sz="1200" dirty="0">
                <a:latin typeface="Arial"/>
                <a:cs typeface="Arial"/>
              </a:rPr>
              <a:t>the role of imaging in uterine lesions. [JUL</a:t>
            </a:r>
            <a:r>
              <a:rPr sz="1200" spc="-110" dirty="0">
                <a:latin typeface="Arial"/>
                <a:cs typeface="Arial"/>
              </a:rPr>
              <a:t> </a:t>
            </a:r>
            <a:r>
              <a:rPr sz="1200" dirty="0">
                <a:latin typeface="Arial"/>
                <a:cs typeface="Arial"/>
              </a:rPr>
              <a:t>97]  </a:t>
            </a:r>
            <a:r>
              <a:rPr sz="1200" spc="-5" dirty="0">
                <a:latin typeface="Arial"/>
                <a:cs typeface="Arial"/>
              </a:rPr>
              <a:t>3.Endometriosis. </a:t>
            </a:r>
            <a:r>
              <a:rPr sz="1200" dirty="0">
                <a:latin typeface="Arial"/>
                <a:cs typeface="Arial"/>
              </a:rPr>
              <a:t>[JUL 93, DEC 04, JUN</a:t>
            </a:r>
            <a:r>
              <a:rPr sz="1200" spc="-65" dirty="0">
                <a:latin typeface="Arial"/>
                <a:cs typeface="Arial"/>
              </a:rPr>
              <a:t> </a:t>
            </a:r>
            <a:r>
              <a:rPr sz="1200" dirty="0">
                <a:latin typeface="Arial"/>
                <a:cs typeface="Arial"/>
              </a:rPr>
              <a:t>07]</a:t>
            </a:r>
            <a:endParaRPr sz="1200">
              <a:latin typeface="Arial"/>
              <a:cs typeface="Arial"/>
            </a:endParaRPr>
          </a:p>
          <a:p>
            <a:pPr marL="241300" marR="1724025">
              <a:lnSpc>
                <a:spcPct val="184000"/>
              </a:lnSpc>
              <a:spcBef>
                <a:spcPts val="50"/>
              </a:spcBef>
            </a:pPr>
            <a:r>
              <a:rPr sz="1200" spc="-5" dirty="0">
                <a:latin typeface="Arial"/>
                <a:cs typeface="Arial"/>
              </a:rPr>
              <a:t>4.Ectopic </a:t>
            </a:r>
            <a:r>
              <a:rPr sz="1200" spc="-10" dirty="0">
                <a:latin typeface="Arial"/>
                <a:cs typeface="Arial"/>
              </a:rPr>
              <a:t>Pregnancy. </a:t>
            </a:r>
            <a:r>
              <a:rPr sz="1200" dirty="0">
                <a:latin typeface="Arial"/>
                <a:cs typeface="Arial"/>
              </a:rPr>
              <a:t>[JUL 99, DEC 05]  </a:t>
            </a:r>
            <a:r>
              <a:rPr sz="1200" spc="-5" dirty="0">
                <a:latin typeface="Arial"/>
                <a:cs typeface="Arial"/>
              </a:rPr>
              <a:t>5.Alimentary </a:t>
            </a:r>
            <a:r>
              <a:rPr sz="1200" dirty="0">
                <a:latin typeface="Arial"/>
                <a:cs typeface="Arial"/>
              </a:rPr>
              <a:t>tract lesions diagnosable</a:t>
            </a:r>
            <a:r>
              <a:rPr sz="1200" spc="-50" dirty="0">
                <a:latin typeface="Arial"/>
                <a:cs typeface="Arial"/>
              </a:rPr>
              <a:t> </a:t>
            </a:r>
            <a:r>
              <a:rPr sz="1200" dirty="0">
                <a:latin typeface="Arial"/>
                <a:cs typeface="Arial"/>
              </a:rPr>
              <a:t>in-utero  </a:t>
            </a:r>
            <a:r>
              <a:rPr sz="1200" spc="-5" dirty="0">
                <a:latin typeface="Arial"/>
                <a:cs typeface="Arial"/>
              </a:rPr>
              <a:t>6.Role </a:t>
            </a:r>
            <a:r>
              <a:rPr sz="1200" dirty="0">
                <a:latin typeface="Arial"/>
                <a:cs typeface="Arial"/>
              </a:rPr>
              <a:t>of Sonography in</a:t>
            </a:r>
            <a:r>
              <a:rPr sz="1200" spc="-15" dirty="0">
                <a:latin typeface="Arial"/>
                <a:cs typeface="Arial"/>
              </a:rPr>
              <a:t> </a:t>
            </a:r>
            <a:r>
              <a:rPr sz="1200" dirty="0">
                <a:latin typeface="Arial"/>
                <a:cs typeface="Arial"/>
              </a:rPr>
              <a:t>I.U.G.R.</a:t>
            </a:r>
            <a:endParaRPr sz="1200">
              <a:latin typeface="Arial"/>
              <a:cs typeface="Arial"/>
            </a:endParaRPr>
          </a:p>
          <a:p>
            <a:pPr>
              <a:lnSpc>
                <a:spcPct val="100000"/>
              </a:lnSpc>
              <a:spcBef>
                <a:spcPts val="50"/>
              </a:spcBef>
            </a:pPr>
            <a:endParaRPr sz="1050">
              <a:latin typeface="Times New Roman"/>
              <a:cs typeface="Times New Roman"/>
            </a:endParaRPr>
          </a:p>
          <a:p>
            <a:pPr marL="241300">
              <a:lnSpc>
                <a:spcPct val="100000"/>
              </a:lnSpc>
              <a:buSzPct val="91666"/>
              <a:buAutoNum type="arabicPeriod" startAt="7"/>
              <a:tabLst>
                <a:tab pos="369570" algn="l"/>
              </a:tabLst>
            </a:pPr>
            <a:r>
              <a:rPr sz="1200" dirty="0">
                <a:latin typeface="Arial"/>
                <a:cs typeface="Arial"/>
              </a:rPr>
              <a:t>Imaging of the placenta [JAN</a:t>
            </a:r>
            <a:r>
              <a:rPr sz="1200" spc="-15" dirty="0">
                <a:latin typeface="Arial"/>
                <a:cs typeface="Arial"/>
              </a:rPr>
              <a:t> </a:t>
            </a:r>
            <a:r>
              <a:rPr sz="1200" dirty="0">
                <a:latin typeface="Arial"/>
                <a:cs typeface="Arial"/>
              </a:rPr>
              <a:t>00]</a:t>
            </a:r>
            <a:endParaRPr sz="1200">
              <a:latin typeface="Arial"/>
              <a:cs typeface="Arial"/>
            </a:endParaRPr>
          </a:p>
          <a:p>
            <a:pPr marL="241300" marR="684530">
              <a:lnSpc>
                <a:spcPct val="184000"/>
              </a:lnSpc>
              <a:spcBef>
                <a:spcPts val="50"/>
              </a:spcBef>
              <a:buSzPct val="91666"/>
              <a:buAutoNum type="arabicPeriod" startAt="7"/>
              <a:tabLst>
                <a:tab pos="369570" algn="l"/>
              </a:tabLst>
            </a:pPr>
            <a:r>
              <a:rPr sz="1200" spc="-5" dirty="0">
                <a:latin typeface="Arial"/>
                <a:cs typeface="Arial"/>
              </a:rPr>
              <a:t>Write </a:t>
            </a:r>
            <a:r>
              <a:rPr sz="1200" dirty="0">
                <a:latin typeface="Arial"/>
                <a:cs typeface="Arial"/>
              </a:rPr>
              <a:t>in detail US features of placental evaluation. [June</a:t>
            </a:r>
            <a:r>
              <a:rPr sz="1200" spc="-105" dirty="0">
                <a:latin typeface="Arial"/>
                <a:cs typeface="Arial"/>
              </a:rPr>
              <a:t> </a:t>
            </a:r>
            <a:r>
              <a:rPr sz="1200" dirty="0">
                <a:latin typeface="Arial"/>
                <a:cs typeface="Arial"/>
              </a:rPr>
              <a:t>08]  </a:t>
            </a:r>
            <a:r>
              <a:rPr sz="1200" spc="-5" dirty="0">
                <a:latin typeface="Arial"/>
                <a:cs typeface="Arial"/>
              </a:rPr>
              <a:t>9.Sonographic </a:t>
            </a:r>
            <a:r>
              <a:rPr sz="1200" dirty="0">
                <a:latin typeface="Arial"/>
                <a:cs typeface="Arial"/>
              </a:rPr>
              <a:t>diagnosis of </a:t>
            </a:r>
            <a:r>
              <a:rPr sz="1200" spc="-5" dirty="0">
                <a:latin typeface="Arial"/>
                <a:cs typeface="Arial"/>
              </a:rPr>
              <a:t>ectopic </a:t>
            </a:r>
            <a:r>
              <a:rPr sz="1200" spc="-10" dirty="0">
                <a:latin typeface="Arial"/>
                <a:cs typeface="Arial"/>
              </a:rPr>
              <a:t>pregnancy. </a:t>
            </a:r>
            <a:r>
              <a:rPr sz="1200" dirty="0">
                <a:latin typeface="Arial"/>
                <a:cs typeface="Arial"/>
              </a:rPr>
              <a:t>[JAN 01]  </a:t>
            </a:r>
            <a:r>
              <a:rPr sz="1200" spc="-10" dirty="0">
                <a:latin typeface="Arial"/>
                <a:cs typeface="Arial"/>
              </a:rPr>
              <a:t>10.PCOD. </a:t>
            </a:r>
            <a:r>
              <a:rPr sz="1200" dirty="0">
                <a:latin typeface="Arial"/>
                <a:cs typeface="Arial"/>
              </a:rPr>
              <a:t>[02]</a:t>
            </a:r>
            <a:endParaRPr sz="1200">
              <a:latin typeface="Arial"/>
              <a:cs typeface="Arial"/>
            </a:endParaRPr>
          </a:p>
          <a:p>
            <a:pPr marL="241300" marR="2164715">
              <a:lnSpc>
                <a:spcPct val="185800"/>
              </a:lnSpc>
              <a:spcBef>
                <a:spcPts val="25"/>
              </a:spcBef>
            </a:pPr>
            <a:r>
              <a:rPr sz="1200" spc="-20" dirty="0">
                <a:latin typeface="Arial"/>
                <a:cs typeface="Arial"/>
              </a:rPr>
              <a:t>11.Imaging </a:t>
            </a:r>
            <a:r>
              <a:rPr sz="1200" dirty="0">
                <a:latin typeface="Arial"/>
                <a:cs typeface="Arial"/>
              </a:rPr>
              <a:t>in </a:t>
            </a:r>
            <a:r>
              <a:rPr sz="1200" spc="-5" dirty="0">
                <a:latin typeface="Arial"/>
                <a:cs typeface="Arial"/>
              </a:rPr>
              <a:t>Infertility </a:t>
            </a:r>
            <a:r>
              <a:rPr sz="1200" dirty="0">
                <a:latin typeface="Arial"/>
                <a:cs typeface="Arial"/>
              </a:rPr>
              <a:t>. [DEC 02, 03]  </a:t>
            </a:r>
            <a:r>
              <a:rPr sz="1200" spc="-5" dirty="0">
                <a:latin typeface="Arial"/>
                <a:cs typeface="Arial"/>
              </a:rPr>
              <a:t>12.Endometrium </a:t>
            </a:r>
            <a:r>
              <a:rPr sz="1200" dirty="0">
                <a:latin typeface="Arial"/>
                <a:cs typeface="Arial"/>
              </a:rPr>
              <a:t>in </a:t>
            </a:r>
            <a:r>
              <a:rPr sz="1200" spc="-5" dirty="0">
                <a:latin typeface="Arial"/>
                <a:cs typeface="Arial"/>
              </a:rPr>
              <a:t>USG. </a:t>
            </a:r>
            <a:r>
              <a:rPr sz="1200" dirty="0">
                <a:latin typeface="Arial"/>
                <a:cs typeface="Arial"/>
              </a:rPr>
              <a:t>[JUN 03]  </a:t>
            </a:r>
            <a:r>
              <a:rPr sz="1200" spc="-5" dirty="0">
                <a:latin typeface="Arial"/>
                <a:cs typeface="Arial"/>
              </a:rPr>
              <a:t>13.Biophysical </a:t>
            </a:r>
            <a:r>
              <a:rPr sz="1200" dirty="0">
                <a:latin typeface="Arial"/>
                <a:cs typeface="Arial"/>
              </a:rPr>
              <a:t>score. [DEC 03, JUN</a:t>
            </a:r>
            <a:r>
              <a:rPr sz="1200" spc="-105" dirty="0">
                <a:latin typeface="Arial"/>
                <a:cs typeface="Arial"/>
              </a:rPr>
              <a:t> </a:t>
            </a:r>
            <a:r>
              <a:rPr sz="1200" dirty="0">
                <a:latin typeface="Arial"/>
                <a:cs typeface="Arial"/>
              </a:rPr>
              <a:t>04]  </a:t>
            </a:r>
            <a:r>
              <a:rPr sz="1200" spc="-10" dirty="0">
                <a:latin typeface="Arial"/>
                <a:cs typeface="Arial"/>
              </a:rPr>
              <a:t>14.Uterine </a:t>
            </a:r>
            <a:r>
              <a:rPr sz="1200" dirty="0">
                <a:latin typeface="Arial"/>
                <a:cs typeface="Arial"/>
              </a:rPr>
              <a:t>interventions . [DEC 05]  </a:t>
            </a:r>
            <a:r>
              <a:rPr sz="1200" spc="-10" dirty="0">
                <a:latin typeface="Arial"/>
                <a:cs typeface="Arial"/>
              </a:rPr>
              <a:t>15.PNDT </a:t>
            </a:r>
            <a:r>
              <a:rPr sz="1200" dirty="0">
                <a:latin typeface="Arial"/>
                <a:cs typeface="Arial"/>
              </a:rPr>
              <a:t>[DEC</a:t>
            </a:r>
            <a:r>
              <a:rPr sz="1200" spc="-25" dirty="0">
                <a:latin typeface="Arial"/>
                <a:cs typeface="Arial"/>
              </a:rPr>
              <a:t> </a:t>
            </a:r>
            <a:r>
              <a:rPr sz="1200" dirty="0">
                <a:latin typeface="Arial"/>
                <a:cs typeface="Arial"/>
              </a:rPr>
              <a:t>05/06/07]</a:t>
            </a:r>
            <a:endParaRPr sz="1200">
              <a:latin typeface="Arial"/>
              <a:cs typeface="Arial"/>
            </a:endParaRPr>
          </a:p>
          <a:p>
            <a:pPr marL="241300" marR="2334260">
              <a:lnSpc>
                <a:spcPct val="180600"/>
              </a:lnSpc>
              <a:spcBef>
                <a:spcPts val="100"/>
              </a:spcBef>
            </a:pPr>
            <a:r>
              <a:rPr sz="1200" spc="-15" dirty="0">
                <a:latin typeface="Arial"/>
                <a:cs typeface="Arial"/>
              </a:rPr>
              <a:t>16.MRI </a:t>
            </a:r>
            <a:r>
              <a:rPr sz="1200" dirty="0">
                <a:latin typeface="Arial"/>
                <a:cs typeface="Arial"/>
              </a:rPr>
              <a:t>in gynecologic imaging.  </a:t>
            </a:r>
            <a:r>
              <a:rPr sz="1200" spc="-10" dirty="0">
                <a:latin typeface="Arial"/>
                <a:cs typeface="Arial"/>
              </a:rPr>
              <a:t>17.Cystic </a:t>
            </a:r>
            <a:r>
              <a:rPr sz="1200" dirty="0">
                <a:latin typeface="Arial"/>
                <a:cs typeface="Arial"/>
              </a:rPr>
              <a:t>lesions of ovaries. [JUN</a:t>
            </a:r>
            <a:r>
              <a:rPr sz="1200" spc="-85" dirty="0">
                <a:latin typeface="Arial"/>
                <a:cs typeface="Arial"/>
              </a:rPr>
              <a:t> </a:t>
            </a:r>
            <a:r>
              <a:rPr sz="1200" dirty="0">
                <a:latin typeface="Arial"/>
                <a:cs typeface="Arial"/>
              </a:rPr>
              <a:t>05]</a:t>
            </a:r>
            <a:endParaRPr sz="1200">
              <a:latin typeface="Arial"/>
              <a:cs typeface="Arial"/>
            </a:endParaRPr>
          </a:p>
          <a:p>
            <a:pPr marL="241300" marR="1750060">
              <a:lnSpc>
                <a:spcPct val="187500"/>
              </a:lnSpc>
            </a:pPr>
            <a:r>
              <a:rPr sz="1200" spc="-10" dirty="0">
                <a:latin typeface="Arial"/>
                <a:cs typeface="Arial"/>
              </a:rPr>
              <a:t>18.Sonography </a:t>
            </a:r>
            <a:r>
              <a:rPr sz="1200" dirty="0">
                <a:latin typeface="Arial"/>
                <a:cs typeface="Arial"/>
              </a:rPr>
              <a:t>of </a:t>
            </a:r>
            <a:r>
              <a:rPr sz="1200" spc="-5" dirty="0">
                <a:latin typeface="Arial"/>
                <a:cs typeface="Arial"/>
              </a:rPr>
              <a:t>cystic </a:t>
            </a:r>
            <a:r>
              <a:rPr sz="1200" dirty="0">
                <a:latin typeface="Arial"/>
                <a:cs typeface="Arial"/>
              </a:rPr>
              <a:t>ovarian masses. [O9]  </a:t>
            </a:r>
            <a:r>
              <a:rPr sz="1200" spc="-10" dirty="0">
                <a:latin typeface="Arial"/>
                <a:cs typeface="Arial"/>
              </a:rPr>
              <a:t>19.Doppler </a:t>
            </a:r>
            <a:r>
              <a:rPr sz="1200" dirty="0">
                <a:latin typeface="Arial"/>
                <a:cs typeface="Arial"/>
              </a:rPr>
              <a:t>evaluation in IUGR . [JUN</a:t>
            </a:r>
            <a:r>
              <a:rPr sz="1200" spc="-50" dirty="0">
                <a:latin typeface="Arial"/>
                <a:cs typeface="Arial"/>
              </a:rPr>
              <a:t> </a:t>
            </a:r>
            <a:r>
              <a:rPr sz="1200" dirty="0">
                <a:latin typeface="Arial"/>
                <a:cs typeface="Arial"/>
              </a:rPr>
              <a:t>05,06]</a:t>
            </a:r>
            <a:endParaRPr sz="1200">
              <a:latin typeface="Arial"/>
              <a:cs typeface="Arial"/>
            </a:endParaRPr>
          </a:p>
          <a:p>
            <a:pPr marL="241300">
              <a:lnSpc>
                <a:spcPct val="100000"/>
              </a:lnSpc>
              <a:spcBef>
                <a:spcPts val="1160"/>
              </a:spcBef>
              <a:buSzPct val="91666"/>
              <a:buAutoNum type="arabicPeriod" startAt="20"/>
              <a:tabLst>
                <a:tab pos="454025" algn="l"/>
              </a:tabLst>
            </a:pPr>
            <a:r>
              <a:rPr sz="1200" dirty="0">
                <a:latin typeface="Arial"/>
                <a:cs typeface="Arial"/>
              </a:rPr>
              <a:t>Radiological evaluation of delayed </a:t>
            </a:r>
            <a:r>
              <a:rPr sz="1200" spc="-5" dirty="0">
                <a:latin typeface="Arial"/>
                <a:cs typeface="Arial"/>
              </a:rPr>
              <a:t>milestones. </a:t>
            </a:r>
            <a:r>
              <a:rPr sz="1200" dirty="0">
                <a:latin typeface="Arial"/>
                <a:cs typeface="Arial"/>
              </a:rPr>
              <a:t>[JUN</a:t>
            </a:r>
            <a:r>
              <a:rPr sz="1200" spc="-20" dirty="0">
                <a:latin typeface="Arial"/>
                <a:cs typeface="Arial"/>
              </a:rPr>
              <a:t> </a:t>
            </a:r>
            <a:r>
              <a:rPr sz="1200" dirty="0">
                <a:latin typeface="Arial"/>
                <a:cs typeface="Arial"/>
              </a:rPr>
              <a:t>06]</a:t>
            </a:r>
            <a:endParaRPr sz="1200">
              <a:latin typeface="Arial"/>
              <a:cs typeface="Arial"/>
            </a:endParaRPr>
          </a:p>
          <a:p>
            <a:pPr marL="241300" marR="5080">
              <a:lnSpc>
                <a:spcPct val="187500"/>
              </a:lnSpc>
              <a:buSzPct val="91666"/>
              <a:buAutoNum type="arabicPeriod" startAt="20"/>
              <a:tabLst>
                <a:tab pos="454025" algn="l"/>
              </a:tabLst>
            </a:pPr>
            <a:r>
              <a:rPr sz="1200" dirty="0">
                <a:latin typeface="Arial"/>
                <a:cs typeface="Arial"/>
              </a:rPr>
              <a:t>Role of USG in assessment of prenatal genitourinary </a:t>
            </a:r>
            <a:r>
              <a:rPr sz="1200" spc="-5" dirty="0">
                <a:latin typeface="Arial"/>
                <a:cs typeface="Arial"/>
              </a:rPr>
              <a:t>tract. </a:t>
            </a:r>
            <a:r>
              <a:rPr sz="1200" dirty="0">
                <a:latin typeface="Arial"/>
                <a:cs typeface="Arial"/>
              </a:rPr>
              <a:t>[ DEC  06] </a:t>
            </a:r>
            <a:r>
              <a:rPr sz="1200" spc="-10" dirty="0">
                <a:latin typeface="Arial"/>
                <a:cs typeface="Arial"/>
              </a:rPr>
              <a:t>22.Antenatal </a:t>
            </a:r>
            <a:r>
              <a:rPr sz="1200" spc="-5" dirty="0">
                <a:latin typeface="Arial"/>
                <a:cs typeface="Arial"/>
              </a:rPr>
              <a:t>detection </a:t>
            </a:r>
            <a:r>
              <a:rPr sz="1200" dirty="0">
                <a:latin typeface="Arial"/>
                <a:cs typeface="Arial"/>
              </a:rPr>
              <a:t>of </a:t>
            </a:r>
            <a:r>
              <a:rPr sz="1200" spc="-20" dirty="0">
                <a:latin typeface="Arial"/>
                <a:cs typeface="Arial"/>
              </a:rPr>
              <a:t>Vein </a:t>
            </a:r>
            <a:r>
              <a:rPr sz="1200" dirty="0">
                <a:latin typeface="Arial"/>
                <a:cs typeface="Arial"/>
              </a:rPr>
              <a:t>of Galen malformation.</a:t>
            </a:r>
            <a:r>
              <a:rPr sz="1200" spc="20" dirty="0">
                <a:latin typeface="Arial"/>
                <a:cs typeface="Arial"/>
              </a:rPr>
              <a:t> </a:t>
            </a:r>
            <a:r>
              <a:rPr sz="1200" dirty="0">
                <a:latin typeface="Arial"/>
                <a:cs typeface="Arial"/>
              </a:rPr>
              <a:t>[06]</a:t>
            </a:r>
            <a:endParaRPr sz="1200">
              <a:latin typeface="Arial"/>
              <a:cs typeface="Arial"/>
            </a:endParaRPr>
          </a:p>
          <a:p>
            <a:pPr marL="241300" marR="2080260">
              <a:lnSpc>
                <a:spcPct val="184000"/>
              </a:lnSpc>
              <a:spcBef>
                <a:spcPts val="50"/>
              </a:spcBef>
            </a:pPr>
            <a:r>
              <a:rPr sz="1200" spc="-10" dirty="0">
                <a:latin typeface="Arial"/>
                <a:cs typeface="Arial"/>
              </a:rPr>
              <a:t>23.Antenatal </a:t>
            </a:r>
            <a:r>
              <a:rPr sz="1200" dirty="0">
                <a:latin typeface="Arial"/>
                <a:cs typeface="Arial"/>
              </a:rPr>
              <a:t>MRI. [JUN/DEC 07]  </a:t>
            </a:r>
            <a:r>
              <a:rPr sz="1200" spc="-10" dirty="0">
                <a:latin typeface="Arial"/>
                <a:cs typeface="Arial"/>
              </a:rPr>
              <a:t>24.Sonography </a:t>
            </a:r>
            <a:r>
              <a:rPr sz="1200" dirty="0">
                <a:latin typeface="Arial"/>
                <a:cs typeface="Arial"/>
              </a:rPr>
              <a:t>of </a:t>
            </a:r>
            <a:r>
              <a:rPr sz="1200" spc="-5" dirty="0">
                <a:latin typeface="Arial"/>
                <a:cs typeface="Arial"/>
              </a:rPr>
              <a:t>cystic </a:t>
            </a:r>
            <a:r>
              <a:rPr sz="1200" dirty="0">
                <a:latin typeface="Arial"/>
                <a:cs typeface="Arial"/>
              </a:rPr>
              <a:t>ovarian masses.  </a:t>
            </a:r>
            <a:r>
              <a:rPr sz="1200" spc="-15" dirty="0">
                <a:latin typeface="Arial"/>
                <a:cs typeface="Arial"/>
              </a:rPr>
              <a:t>25.CT </a:t>
            </a:r>
            <a:r>
              <a:rPr sz="1200" dirty="0">
                <a:latin typeface="Arial"/>
                <a:cs typeface="Arial"/>
              </a:rPr>
              <a:t>-</a:t>
            </a:r>
            <a:r>
              <a:rPr sz="1200" spc="-20" dirty="0">
                <a:latin typeface="Arial"/>
                <a:cs typeface="Arial"/>
              </a:rPr>
              <a:t> </a:t>
            </a:r>
            <a:r>
              <a:rPr sz="1200" spc="-10" dirty="0">
                <a:latin typeface="Arial"/>
                <a:cs typeface="Arial"/>
              </a:rPr>
              <a:t>Pelvimetry.</a:t>
            </a:r>
            <a:endParaRPr sz="1200">
              <a:latin typeface="Arial"/>
              <a:cs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52</a:t>
            </a:fld>
            <a:endParaRPr dirty="0"/>
          </a:p>
        </p:txBody>
      </p:sp>
      <p:sp>
        <p:nvSpPr>
          <p:cNvPr id="2" name="object 2"/>
          <p:cNvSpPr txBox="1"/>
          <p:nvPr/>
        </p:nvSpPr>
        <p:spPr>
          <a:xfrm>
            <a:off x="939800" y="889000"/>
            <a:ext cx="5608320" cy="8691880"/>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26"/>
              <a:tabLst>
                <a:tab pos="225425" algn="l"/>
              </a:tabLst>
            </a:pPr>
            <a:r>
              <a:rPr sz="1200" spc="-5" dirty="0">
                <a:latin typeface="Arial"/>
                <a:cs typeface="Arial"/>
              </a:rPr>
              <a:t>Transvaginal </a:t>
            </a:r>
            <a:r>
              <a:rPr sz="1200" dirty="0">
                <a:latin typeface="Arial"/>
                <a:cs typeface="Arial"/>
              </a:rPr>
              <a:t>scan in female </a:t>
            </a:r>
            <a:r>
              <a:rPr sz="1200" spc="-10" dirty="0">
                <a:latin typeface="Arial"/>
                <a:cs typeface="Arial"/>
              </a:rPr>
              <a:t>infertility.</a:t>
            </a:r>
            <a:r>
              <a:rPr sz="1200" spc="-5" dirty="0">
                <a:latin typeface="Arial"/>
                <a:cs typeface="Arial"/>
              </a:rPr>
              <a:t> </a:t>
            </a:r>
            <a:r>
              <a:rPr sz="1200" dirty="0">
                <a:latin typeface="Arial"/>
                <a:cs typeface="Arial"/>
              </a:rPr>
              <a:t>[09]</a:t>
            </a:r>
            <a:endParaRPr sz="1200">
              <a:latin typeface="Arial"/>
              <a:cs typeface="Arial"/>
            </a:endParaRPr>
          </a:p>
          <a:p>
            <a:pPr marL="12700" marR="2309495">
              <a:lnSpc>
                <a:spcPct val="184000"/>
              </a:lnSpc>
              <a:spcBef>
                <a:spcPts val="50"/>
              </a:spcBef>
              <a:buSzPct val="91666"/>
              <a:buAutoNum type="arabicPeriod" startAt="26"/>
              <a:tabLst>
                <a:tab pos="225425" algn="l"/>
              </a:tabLst>
            </a:pPr>
            <a:r>
              <a:rPr sz="1200" dirty="0">
                <a:latin typeface="Arial"/>
                <a:cs typeface="Arial"/>
              </a:rPr>
              <a:t>USG in female </a:t>
            </a:r>
            <a:r>
              <a:rPr sz="1200" spc="-5" dirty="0">
                <a:latin typeface="Arial"/>
                <a:cs typeface="Arial"/>
              </a:rPr>
              <a:t>Infertility </a:t>
            </a:r>
            <a:r>
              <a:rPr sz="1200" dirty="0">
                <a:latin typeface="Arial"/>
                <a:cs typeface="Arial"/>
              </a:rPr>
              <a:t>[December </a:t>
            </a:r>
            <a:r>
              <a:rPr sz="1200" spc="-5" dirty="0">
                <a:latin typeface="Arial"/>
                <a:cs typeface="Arial"/>
              </a:rPr>
              <a:t>2008]  </a:t>
            </a:r>
            <a:r>
              <a:rPr sz="1200" spc="-10" dirty="0">
                <a:latin typeface="Arial"/>
                <a:cs typeface="Arial"/>
              </a:rPr>
              <a:t>28.Uterine </a:t>
            </a:r>
            <a:r>
              <a:rPr sz="1200" spc="-5" dirty="0">
                <a:latin typeface="Arial"/>
                <a:cs typeface="Arial"/>
              </a:rPr>
              <a:t>artery </a:t>
            </a:r>
            <a:r>
              <a:rPr sz="1200" dirty="0">
                <a:latin typeface="Arial"/>
                <a:cs typeface="Arial"/>
              </a:rPr>
              <a:t>embolisation. [December </a:t>
            </a:r>
            <a:r>
              <a:rPr sz="1200" spc="-5" dirty="0">
                <a:latin typeface="Arial"/>
                <a:cs typeface="Arial"/>
              </a:rPr>
              <a:t>2008]  </a:t>
            </a:r>
            <a:r>
              <a:rPr sz="1200" spc="-10" dirty="0">
                <a:latin typeface="Arial"/>
                <a:cs typeface="Arial"/>
              </a:rPr>
              <a:t>29.Uterine </a:t>
            </a:r>
            <a:r>
              <a:rPr sz="1200" spc="-5" dirty="0">
                <a:latin typeface="Arial"/>
                <a:cs typeface="Arial"/>
              </a:rPr>
              <a:t>artery</a:t>
            </a:r>
            <a:r>
              <a:rPr sz="1200" dirty="0">
                <a:latin typeface="Arial"/>
                <a:cs typeface="Arial"/>
              </a:rPr>
              <a:t> embolization.</a:t>
            </a:r>
            <a:endParaRPr sz="1200">
              <a:latin typeface="Arial"/>
              <a:cs typeface="Arial"/>
            </a:endParaRPr>
          </a:p>
          <a:p>
            <a:pPr>
              <a:lnSpc>
                <a:spcPct val="100000"/>
              </a:lnSpc>
              <a:spcBef>
                <a:spcPts val="50"/>
              </a:spcBef>
            </a:pPr>
            <a:endParaRPr sz="1050">
              <a:latin typeface="Times New Roman"/>
              <a:cs typeface="Times New Roman"/>
            </a:endParaRPr>
          </a:p>
          <a:p>
            <a:pPr marL="12700">
              <a:lnSpc>
                <a:spcPct val="100000"/>
              </a:lnSpc>
              <a:buSzPct val="91666"/>
              <a:buAutoNum type="arabicPeriod" startAt="30"/>
              <a:tabLst>
                <a:tab pos="225425" algn="l"/>
              </a:tabLst>
            </a:pPr>
            <a:r>
              <a:rPr sz="1200" dirty="0">
                <a:latin typeface="Arial"/>
                <a:cs typeface="Arial"/>
              </a:rPr>
              <a:t>Imaging of</a:t>
            </a:r>
            <a:r>
              <a:rPr sz="1200" spc="-105" dirty="0">
                <a:latin typeface="Arial"/>
                <a:cs typeface="Arial"/>
              </a:rPr>
              <a:t> </a:t>
            </a:r>
            <a:r>
              <a:rPr sz="1200" dirty="0">
                <a:latin typeface="Arial"/>
                <a:cs typeface="Arial"/>
              </a:rPr>
              <a:t>placenta.</a:t>
            </a:r>
            <a:endParaRPr sz="1200">
              <a:latin typeface="Arial"/>
              <a:cs typeface="Arial"/>
            </a:endParaRPr>
          </a:p>
          <a:p>
            <a:pPr marL="12700" marR="3190240">
              <a:lnSpc>
                <a:spcPct val="180600"/>
              </a:lnSpc>
              <a:spcBef>
                <a:spcPts val="100"/>
              </a:spcBef>
              <a:buSzPct val="91666"/>
              <a:buAutoNum type="arabicPeriod" startAt="30"/>
              <a:tabLst>
                <a:tab pos="225425" algn="l"/>
              </a:tabLst>
            </a:pPr>
            <a:r>
              <a:rPr sz="1200" dirty="0">
                <a:latin typeface="Arial"/>
                <a:cs typeface="Arial"/>
              </a:rPr>
              <a:t>HSG procedure and  </a:t>
            </a:r>
            <a:r>
              <a:rPr sz="1200" spc="-5" dirty="0">
                <a:latin typeface="Arial"/>
                <a:cs typeface="Arial"/>
              </a:rPr>
              <a:t>importance. </a:t>
            </a:r>
            <a:r>
              <a:rPr sz="1200" spc="-10" dirty="0">
                <a:latin typeface="Arial"/>
                <a:cs typeface="Arial"/>
              </a:rPr>
              <a:t>32.Anomaly</a:t>
            </a:r>
            <a:r>
              <a:rPr sz="1200" spc="-15" dirty="0">
                <a:latin typeface="Arial"/>
                <a:cs typeface="Arial"/>
              </a:rPr>
              <a:t> </a:t>
            </a:r>
            <a:r>
              <a:rPr sz="1200" dirty="0">
                <a:latin typeface="Arial"/>
                <a:cs typeface="Arial"/>
              </a:rPr>
              <a:t>scan</a:t>
            </a:r>
            <a:endParaRPr sz="1200">
              <a:latin typeface="Arial"/>
              <a:cs typeface="Arial"/>
            </a:endParaRPr>
          </a:p>
          <a:p>
            <a:pPr marL="12700" marR="3223895">
              <a:lnSpc>
                <a:spcPct val="187500"/>
              </a:lnSpc>
            </a:pPr>
            <a:r>
              <a:rPr sz="1200" spc="-15" dirty="0">
                <a:latin typeface="Arial"/>
                <a:cs typeface="Arial"/>
              </a:rPr>
              <a:t>33.USG </a:t>
            </a:r>
            <a:r>
              <a:rPr sz="1200" dirty="0">
                <a:latin typeface="Arial"/>
                <a:cs typeface="Arial"/>
              </a:rPr>
              <a:t>findings in </a:t>
            </a:r>
            <a:r>
              <a:rPr sz="1200" spc="-5" dirty="0">
                <a:latin typeface="Arial"/>
                <a:cs typeface="Arial"/>
              </a:rPr>
              <a:t>abortion  34.Ultrasonography </a:t>
            </a:r>
            <a:r>
              <a:rPr sz="1200" dirty="0">
                <a:latin typeface="Arial"/>
                <a:cs typeface="Arial"/>
              </a:rPr>
              <a:t>in 1st</a:t>
            </a:r>
            <a:r>
              <a:rPr sz="1200" spc="-40" dirty="0">
                <a:latin typeface="Arial"/>
                <a:cs typeface="Arial"/>
              </a:rPr>
              <a:t> </a:t>
            </a:r>
            <a:r>
              <a:rPr sz="1200" spc="-5" dirty="0">
                <a:latin typeface="Arial"/>
                <a:cs typeface="Arial"/>
              </a:rPr>
              <a:t>trimester  </a:t>
            </a:r>
            <a:r>
              <a:rPr sz="1200" spc="-10" dirty="0">
                <a:latin typeface="Arial"/>
                <a:cs typeface="Arial"/>
              </a:rPr>
              <a:t>35.Uterine</a:t>
            </a:r>
            <a:r>
              <a:rPr sz="1200" spc="-5" dirty="0">
                <a:latin typeface="Arial"/>
                <a:cs typeface="Arial"/>
              </a:rPr>
              <a:t> </a:t>
            </a:r>
            <a:r>
              <a:rPr sz="1200" dirty="0">
                <a:latin typeface="Arial"/>
                <a:cs typeface="Arial"/>
              </a:rPr>
              <a:t>anomalies</a:t>
            </a:r>
            <a:endParaRPr sz="1200">
              <a:latin typeface="Arial"/>
              <a:cs typeface="Arial"/>
            </a:endParaRPr>
          </a:p>
          <a:p>
            <a:pPr marL="12700">
              <a:lnSpc>
                <a:spcPct val="100000"/>
              </a:lnSpc>
              <a:spcBef>
                <a:spcPts val="1160"/>
              </a:spcBef>
              <a:buSzPct val="91666"/>
              <a:buAutoNum type="arabicPeriod" startAt="36"/>
              <a:tabLst>
                <a:tab pos="225425" algn="l"/>
              </a:tabLst>
            </a:pPr>
            <a:r>
              <a:rPr sz="1200" dirty="0">
                <a:latin typeface="Arial"/>
                <a:cs typeface="Arial"/>
              </a:rPr>
              <a:t>Discuss role of sonography in 1st </a:t>
            </a:r>
            <a:r>
              <a:rPr sz="1200" spc="-10" dirty="0">
                <a:latin typeface="Arial"/>
                <a:cs typeface="Arial"/>
              </a:rPr>
              <a:t>Trimester </a:t>
            </a:r>
            <a:r>
              <a:rPr sz="1200" dirty="0">
                <a:latin typeface="Arial"/>
                <a:cs typeface="Arial"/>
              </a:rPr>
              <a:t>of</a:t>
            </a:r>
            <a:r>
              <a:rPr sz="1200" spc="-40" dirty="0">
                <a:latin typeface="Arial"/>
                <a:cs typeface="Arial"/>
              </a:rPr>
              <a:t> </a:t>
            </a:r>
            <a:r>
              <a:rPr sz="1200" spc="-10" dirty="0">
                <a:latin typeface="Arial"/>
                <a:cs typeface="Arial"/>
              </a:rPr>
              <a:t>Pregnancy.</a:t>
            </a:r>
            <a:endParaRPr sz="1200">
              <a:latin typeface="Arial"/>
              <a:cs typeface="Arial"/>
            </a:endParaRPr>
          </a:p>
          <a:p>
            <a:pPr marL="12700" marR="5080">
              <a:lnSpc>
                <a:spcPct val="187500"/>
              </a:lnSpc>
              <a:buSzPct val="91666"/>
              <a:buAutoNum type="arabicPeriod" startAt="36"/>
              <a:tabLst>
                <a:tab pos="225425" algn="l"/>
              </a:tabLst>
            </a:pPr>
            <a:r>
              <a:rPr sz="1200" dirty="0">
                <a:latin typeface="Arial"/>
                <a:cs typeface="Arial"/>
              </a:rPr>
              <a:t>USG is the </a:t>
            </a:r>
            <a:r>
              <a:rPr sz="1200" spc="-5" dirty="0">
                <a:latin typeface="Arial"/>
                <a:cs typeface="Arial"/>
              </a:rPr>
              <a:t>mainstay </a:t>
            </a:r>
            <a:r>
              <a:rPr sz="1200" dirty="0">
                <a:latin typeface="Arial"/>
                <a:cs typeface="Arial"/>
              </a:rPr>
              <a:t>as a screening procedure in cases of bleeding PV  discuss. </a:t>
            </a:r>
            <a:r>
              <a:rPr sz="1200" spc="-10" dirty="0">
                <a:latin typeface="Arial"/>
                <a:cs typeface="Arial"/>
              </a:rPr>
              <a:t>38.Role </a:t>
            </a:r>
            <a:r>
              <a:rPr sz="1200" dirty="0">
                <a:latin typeface="Arial"/>
                <a:cs typeface="Arial"/>
              </a:rPr>
              <a:t>of imaging in ovarian</a:t>
            </a:r>
            <a:r>
              <a:rPr sz="1200" spc="-5" dirty="0">
                <a:latin typeface="Arial"/>
                <a:cs typeface="Arial"/>
              </a:rPr>
              <a:t> tumors.</a:t>
            </a:r>
            <a:endParaRPr sz="1200">
              <a:latin typeface="Arial"/>
              <a:cs typeface="Arial"/>
            </a:endParaRPr>
          </a:p>
          <a:p>
            <a:pPr marL="12700" marR="2261235">
              <a:lnSpc>
                <a:spcPts val="2700"/>
              </a:lnSpc>
              <a:spcBef>
                <a:spcPts val="200"/>
              </a:spcBef>
            </a:pPr>
            <a:r>
              <a:rPr sz="1200" spc="-5" dirty="0">
                <a:latin typeface="Arial"/>
                <a:cs typeface="Arial"/>
              </a:rPr>
              <a:t>39.Investigation </a:t>
            </a:r>
            <a:r>
              <a:rPr sz="1200" dirty="0">
                <a:latin typeface="Arial"/>
                <a:cs typeface="Arial"/>
              </a:rPr>
              <a:t>of precocious </a:t>
            </a:r>
            <a:r>
              <a:rPr sz="1200" spc="-15" dirty="0">
                <a:latin typeface="Arial"/>
                <a:cs typeface="Arial"/>
              </a:rPr>
              <a:t>puberty.  </a:t>
            </a:r>
            <a:r>
              <a:rPr sz="1200" spc="-5" dirty="0">
                <a:latin typeface="Arial"/>
                <a:cs typeface="Arial"/>
              </a:rPr>
              <a:t>40.Radiological investigations </a:t>
            </a:r>
            <a:r>
              <a:rPr sz="1200" dirty="0">
                <a:latin typeface="Arial"/>
                <a:cs typeface="Arial"/>
              </a:rPr>
              <a:t>in case of </a:t>
            </a:r>
            <a:r>
              <a:rPr sz="1200" spc="-10" dirty="0">
                <a:latin typeface="Arial"/>
                <a:cs typeface="Arial"/>
              </a:rPr>
              <a:t>infertility.  41.Role </a:t>
            </a:r>
            <a:r>
              <a:rPr sz="1200" dirty="0">
                <a:latin typeface="Arial"/>
                <a:cs typeface="Arial"/>
              </a:rPr>
              <a:t>USG in first </a:t>
            </a:r>
            <a:r>
              <a:rPr sz="1200" spc="-5" dirty="0">
                <a:latin typeface="Arial"/>
                <a:cs typeface="Arial"/>
              </a:rPr>
              <a:t>trimester </a:t>
            </a:r>
            <a:r>
              <a:rPr sz="1200" dirty="0">
                <a:latin typeface="Arial"/>
                <a:cs typeface="Arial"/>
              </a:rPr>
              <a:t>of</a:t>
            </a:r>
            <a:r>
              <a:rPr sz="1200" spc="-25" dirty="0">
                <a:latin typeface="Arial"/>
                <a:cs typeface="Arial"/>
              </a:rPr>
              <a:t> </a:t>
            </a:r>
            <a:r>
              <a:rPr sz="1200" spc="-10" dirty="0">
                <a:latin typeface="Arial"/>
                <a:cs typeface="Arial"/>
              </a:rPr>
              <a:t>pregnancy.</a:t>
            </a:r>
            <a:endParaRPr sz="1200">
              <a:latin typeface="Arial"/>
              <a:cs typeface="Arial"/>
            </a:endParaRPr>
          </a:p>
          <a:p>
            <a:pPr marL="12700">
              <a:lnSpc>
                <a:spcPct val="100000"/>
              </a:lnSpc>
              <a:spcBef>
                <a:spcPts val="960"/>
              </a:spcBef>
              <a:buSzPct val="91666"/>
              <a:buAutoNum type="arabicPeriod" startAt="42"/>
              <a:tabLst>
                <a:tab pos="225425" algn="l"/>
              </a:tabLst>
            </a:pPr>
            <a:r>
              <a:rPr sz="1200" spc="-5" dirty="0">
                <a:latin typeface="Arial"/>
                <a:cs typeface="Arial"/>
              </a:rPr>
              <a:t>Investigations </a:t>
            </a:r>
            <a:r>
              <a:rPr sz="1200" dirty="0">
                <a:latin typeface="Arial"/>
                <a:cs typeface="Arial"/>
              </a:rPr>
              <a:t>in secondary </a:t>
            </a:r>
            <a:r>
              <a:rPr sz="1200" spc="-5" dirty="0">
                <a:latin typeface="Arial"/>
                <a:cs typeface="Arial"/>
              </a:rPr>
              <a:t>infertility</a:t>
            </a:r>
            <a:endParaRPr sz="1200">
              <a:latin typeface="Arial"/>
              <a:cs typeface="Arial"/>
            </a:endParaRPr>
          </a:p>
          <a:p>
            <a:pPr marL="12700" marR="572135">
              <a:lnSpc>
                <a:spcPts val="2700"/>
              </a:lnSpc>
              <a:spcBef>
                <a:spcPts val="200"/>
              </a:spcBef>
              <a:buSzPct val="91666"/>
              <a:buAutoNum type="arabicPeriod" startAt="42"/>
              <a:tabLst>
                <a:tab pos="225425" algn="l"/>
              </a:tabLst>
            </a:pPr>
            <a:r>
              <a:rPr sz="1200" dirty="0">
                <a:latin typeface="Arial"/>
                <a:cs typeface="Arial"/>
              </a:rPr>
              <a:t>Pathological features of leiomyoma. Describe imaging features of  same </a:t>
            </a:r>
            <a:r>
              <a:rPr sz="1200" spc="-15" dirty="0">
                <a:latin typeface="Arial"/>
                <a:cs typeface="Arial"/>
              </a:rPr>
              <a:t>44.USG </a:t>
            </a:r>
            <a:r>
              <a:rPr sz="1200" dirty="0">
                <a:latin typeface="Arial"/>
                <a:cs typeface="Arial"/>
              </a:rPr>
              <a:t>in third </a:t>
            </a:r>
            <a:r>
              <a:rPr sz="1200" spc="-5" dirty="0">
                <a:latin typeface="Arial"/>
                <a:cs typeface="Arial"/>
              </a:rPr>
              <a:t>trimester </a:t>
            </a:r>
            <a:r>
              <a:rPr sz="1200" dirty="0">
                <a:latin typeface="Arial"/>
                <a:cs typeface="Arial"/>
              </a:rPr>
              <a:t>of pregnancy</a:t>
            </a:r>
            <a:endParaRPr sz="1200">
              <a:latin typeface="Arial"/>
              <a:cs typeface="Arial"/>
            </a:endParaRPr>
          </a:p>
          <a:p>
            <a:pPr marL="12700" marR="4436110">
              <a:lnSpc>
                <a:spcPts val="2600"/>
              </a:lnSpc>
              <a:spcBef>
                <a:spcPts val="80"/>
              </a:spcBef>
            </a:pPr>
            <a:r>
              <a:rPr sz="1200" spc="-10" dirty="0">
                <a:latin typeface="Arial"/>
                <a:cs typeface="Arial"/>
              </a:rPr>
              <a:t>45.Discuss</a:t>
            </a:r>
            <a:r>
              <a:rPr sz="1200" spc="-70" dirty="0">
                <a:latin typeface="Arial"/>
                <a:cs typeface="Arial"/>
              </a:rPr>
              <a:t> </a:t>
            </a:r>
            <a:r>
              <a:rPr sz="1200" dirty="0">
                <a:latin typeface="Arial"/>
                <a:cs typeface="Arial"/>
              </a:rPr>
              <a:t>lUGR  </a:t>
            </a:r>
            <a:r>
              <a:rPr sz="1200" spc="-5" dirty="0">
                <a:latin typeface="Arial"/>
                <a:cs typeface="Arial"/>
              </a:rPr>
              <a:t>46.Anencephaly</a:t>
            </a:r>
            <a:endParaRPr sz="1200">
              <a:latin typeface="Arial"/>
              <a:cs typeface="Arial"/>
            </a:endParaRPr>
          </a:p>
          <a:p>
            <a:pPr marL="12700" marR="3079750">
              <a:lnSpc>
                <a:spcPts val="2700"/>
              </a:lnSpc>
              <a:spcBef>
                <a:spcPts val="20"/>
              </a:spcBef>
            </a:pPr>
            <a:r>
              <a:rPr sz="1200" spc="-10" dirty="0">
                <a:latin typeface="Arial"/>
                <a:cs typeface="Arial"/>
              </a:rPr>
              <a:t>47.Define </a:t>
            </a:r>
            <a:r>
              <a:rPr sz="1200" dirty="0">
                <a:latin typeface="Arial"/>
                <a:cs typeface="Arial"/>
              </a:rPr>
              <a:t>IUGR and Role of</a:t>
            </a:r>
            <a:r>
              <a:rPr sz="1200" spc="-75" dirty="0">
                <a:latin typeface="Arial"/>
                <a:cs typeface="Arial"/>
              </a:rPr>
              <a:t> </a:t>
            </a:r>
            <a:r>
              <a:rPr sz="1200" dirty="0">
                <a:latin typeface="Arial"/>
                <a:cs typeface="Arial"/>
              </a:rPr>
              <a:t>imaging.  </a:t>
            </a:r>
            <a:r>
              <a:rPr sz="1200" spc="-10" dirty="0">
                <a:latin typeface="Arial"/>
                <a:cs typeface="Arial"/>
              </a:rPr>
              <a:t>48.Ectopic</a:t>
            </a:r>
            <a:r>
              <a:rPr sz="1200" spc="-5" dirty="0">
                <a:latin typeface="Arial"/>
                <a:cs typeface="Arial"/>
              </a:rPr>
              <a:t> </a:t>
            </a:r>
            <a:r>
              <a:rPr sz="1200" spc="-10" dirty="0">
                <a:latin typeface="Arial"/>
                <a:cs typeface="Arial"/>
              </a:rPr>
              <a:t>pregnancy.</a:t>
            </a:r>
            <a:endParaRPr sz="1200">
              <a:latin typeface="Arial"/>
              <a:cs typeface="Arial"/>
            </a:endParaRPr>
          </a:p>
          <a:p>
            <a:pPr marL="224790" indent="-212090">
              <a:lnSpc>
                <a:spcPct val="100000"/>
              </a:lnSpc>
              <a:spcBef>
                <a:spcPts val="960"/>
              </a:spcBef>
              <a:buSzPct val="91666"/>
              <a:buAutoNum type="arabicPeriod" startAt="49"/>
              <a:tabLst>
                <a:tab pos="225425" algn="l"/>
              </a:tabLst>
            </a:pPr>
            <a:r>
              <a:rPr sz="1200" dirty="0">
                <a:latin typeface="Arial"/>
                <a:cs typeface="Arial"/>
              </a:rPr>
              <a:t>Fibroid.</a:t>
            </a:r>
            <a:endParaRPr sz="1200">
              <a:latin typeface="Arial"/>
              <a:cs typeface="Arial"/>
            </a:endParaRPr>
          </a:p>
          <a:p>
            <a:pPr marL="224790" indent="-212090">
              <a:lnSpc>
                <a:spcPct val="100000"/>
              </a:lnSpc>
              <a:spcBef>
                <a:spcPts val="1160"/>
              </a:spcBef>
              <a:buSzPct val="91666"/>
              <a:buAutoNum type="arabicPeriod" startAt="49"/>
              <a:tabLst>
                <a:tab pos="225425" algn="l"/>
              </a:tabLst>
            </a:pPr>
            <a:r>
              <a:rPr sz="1200" dirty="0">
                <a:latin typeface="Arial"/>
                <a:cs typeface="Arial"/>
              </a:rPr>
              <a:t>Nuchal</a:t>
            </a:r>
            <a:r>
              <a:rPr sz="1200" spc="-30" dirty="0">
                <a:latin typeface="Arial"/>
                <a:cs typeface="Arial"/>
              </a:rPr>
              <a:t> </a:t>
            </a:r>
            <a:r>
              <a:rPr sz="1200" spc="-15" dirty="0">
                <a:latin typeface="Arial"/>
                <a:cs typeface="Arial"/>
              </a:rPr>
              <a:t>Translucency.</a:t>
            </a:r>
            <a:endParaRPr sz="1200">
              <a:latin typeface="Arial"/>
              <a:cs typeface="Arial"/>
            </a:endParaRPr>
          </a:p>
          <a:p>
            <a:pPr>
              <a:lnSpc>
                <a:spcPct val="100000"/>
              </a:lnSpc>
              <a:spcBef>
                <a:spcPts val="55"/>
              </a:spcBef>
              <a:buFont typeface="Arial"/>
              <a:buAutoNum type="arabicPeriod" startAt="49"/>
            </a:pPr>
            <a:endParaRPr sz="1050">
              <a:latin typeface="Times New Roman"/>
              <a:cs typeface="Times New Roman"/>
            </a:endParaRPr>
          </a:p>
          <a:p>
            <a:pPr marL="224790" indent="-212090">
              <a:lnSpc>
                <a:spcPct val="100000"/>
              </a:lnSpc>
              <a:buSzPct val="91666"/>
              <a:buAutoNum type="arabicPeriod" startAt="49"/>
              <a:tabLst>
                <a:tab pos="225425" algn="l"/>
              </a:tabLst>
            </a:pPr>
            <a:r>
              <a:rPr sz="1200" dirty="0">
                <a:latin typeface="Arial"/>
                <a:cs typeface="Arial"/>
              </a:rPr>
              <a:t>Describe the role of ultra sonography in first</a:t>
            </a:r>
            <a:r>
              <a:rPr sz="1200" spc="-25" dirty="0">
                <a:latin typeface="Arial"/>
                <a:cs typeface="Arial"/>
              </a:rPr>
              <a:t> </a:t>
            </a:r>
            <a:r>
              <a:rPr sz="1200" spc="-10" dirty="0">
                <a:latin typeface="Arial"/>
                <a:cs typeface="Arial"/>
              </a:rPr>
              <a:t>trimester.</a:t>
            </a:r>
            <a:endParaRPr sz="1200">
              <a:latin typeface="Arial"/>
              <a:cs typeface="Aria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53</a:t>
            </a:fld>
            <a:endParaRPr dirty="0"/>
          </a:p>
        </p:txBody>
      </p:sp>
      <p:sp>
        <p:nvSpPr>
          <p:cNvPr id="2" name="object 2"/>
          <p:cNvSpPr txBox="1"/>
          <p:nvPr/>
        </p:nvSpPr>
        <p:spPr>
          <a:xfrm>
            <a:off x="939800" y="889000"/>
            <a:ext cx="2139950"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Arial"/>
                <a:cs typeface="Arial"/>
              </a:rPr>
              <a:t>52.Imaging </a:t>
            </a:r>
            <a:r>
              <a:rPr sz="1200" dirty="0">
                <a:latin typeface="Arial"/>
                <a:cs typeface="Arial"/>
              </a:rPr>
              <a:t>in Primary</a:t>
            </a:r>
            <a:r>
              <a:rPr sz="1200" spc="-40" dirty="0">
                <a:latin typeface="Arial"/>
                <a:cs typeface="Arial"/>
              </a:rPr>
              <a:t> </a:t>
            </a:r>
            <a:r>
              <a:rPr sz="1200" spc="-10" dirty="0">
                <a:latin typeface="Arial"/>
                <a:cs typeface="Arial"/>
              </a:rPr>
              <a:t>Infertility.</a:t>
            </a:r>
            <a:endParaRPr sz="1200">
              <a:latin typeface="Arial"/>
              <a:cs typeface="Arial"/>
            </a:endParaRPr>
          </a:p>
        </p:txBody>
      </p:sp>
      <p:sp>
        <p:nvSpPr>
          <p:cNvPr id="4" name="TextBox 3"/>
          <p:cNvSpPr txBox="1"/>
          <p:nvPr/>
        </p:nvSpPr>
        <p:spPr>
          <a:xfrm>
            <a:off x="1187450" y="8318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54</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428875" algn="l"/>
                <a:tab pos="6128385" algn="l"/>
              </a:tabLst>
            </a:pPr>
            <a:r>
              <a:rPr dirty="0"/>
              <a:t> 	</a:t>
            </a:r>
            <a:r>
              <a:rPr spc="20" dirty="0"/>
              <a:t>BREAST	</a:t>
            </a:r>
          </a:p>
        </p:txBody>
      </p:sp>
      <p:sp>
        <p:nvSpPr>
          <p:cNvPr id="3" name="object 3"/>
          <p:cNvSpPr txBox="1"/>
          <p:nvPr/>
        </p:nvSpPr>
        <p:spPr>
          <a:xfrm>
            <a:off x="711200" y="1562100"/>
            <a:ext cx="6142355" cy="5935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Describe imaging features of Breast cancer on </a:t>
            </a:r>
            <a:r>
              <a:rPr sz="1200" spc="-10" dirty="0">
                <a:latin typeface="Arial"/>
                <a:cs typeface="Arial"/>
              </a:rPr>
              <a:t>Mammography, </a:t>
            </a:r>
            <a:r>
              <a:rPr sz="1200" dirty="0">
                <a:latin typeface="Arial"/>
                <a:cs typeface="Arial"/>
              </a:rPr>
              <a:t>US and MRI. Briefly  outline approach (by flow </a:t>
            </a:r>
            <a:r>
              <a:rPr sz="1200" spc="-5" dirty="0">
                <a:latin typeface="Arial"/>
                <a:cs typeface="Arial"/>
              </a:rPr>
              <a:t>chart) </a:t>
            </a:r>
            <a:r>
              <a:rPr sz="1200" dirty="0">
                <a:latin typeface="Arial"/>
                <a:cs typeface="Arial"/>
              </a:rPr>
              <a:t>in </a:t>
            </a:r>
            <a:r>
              <a:rPr sz="1200" spc="-5" dirty="0">
                <a:latin typeface="Arial"/>
                <a:cs typeface="Arial"/>
              </a:rPr>
              <a:t>BIRADS </a:t>
            </a:r>
            <a:r>
              <a:rPr sz="1200" dirty="0">
                <a:latin typeface="Arial"/>
                <a:cs typeface="Arial"/>
              </a:rPr>
              <a:t>4 lesion. [June</a:t>
            </a:r>
            <a:r>
              <a:rPr sz="1200" spc="-10" dirty="0">
                <a:latin typeface="Arial"/>
                <a:cs typeface="Arial"/>
              </a:rPr>
              <a:t> </a:t>
            </a:r>
            <a:r>
              <a:rPr sz="1200" spc="-20" dirty="0">
                <a:latin typeface="Arial"/>
                <a:cs typeface="Arial"/>
              </a:rPr>
              <a:t>2011]</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Discuss the current indications of MRI in breast cancer evaluation. Discuss MRI  features of breast </a:t>
            </a:r>
            <a:r>
              <a:rPr sz="1200" spc="-10" dirty="0">
                <a:latin typeface="Arial"/>
                <a:cs typeface="Arial"/>
              </a:rPr>
              <a:t>cancer. </a:t>
            </a:r>
            <a:r>
              <a:rPr sz="1200" dirty="0">
                <a:latin typeface="Arial"/>
                <a:cs typeface="Arial"/>
              </a:rPr>
              <a:t>[5+5 Dec</a:t>
            </a:r>
            <a:r>
              <a:rPr sz="1200" spc="-15" dirty="0">
                <a:latin typeface="Arial"/>
                <a:cs typeface="Arial"/>
              </a:rPr>
              <a:t> </a:t>
            </a:r>
            <a:r>
              <a:rPr sz="1200" spc="-30" dirty="0">
                <a:latin typeface="Arial"/>
                <a:cs typeface="Arial"/>
              </a:rPr>
              <a:t>11]</a:t>
            </a:r>
            <a:endParaRPr sz="1200">
              <a:latin typeface="Arial"/>
              <a:cs typeface="Arial"/>
            </a:endParaRPr>
          </a:p>
          <a:p>
            <a:pPr marL="469900" marR="5080" indent="-228600" algn="just">
              <a:lnSpc>
                <a:spcPct val="118100"/>
              </a:lnSpc>
              <a:spcBef>
                <a:spcPts val="894"/>
              </a:spcBef>
              <a:buAutoNum type="arabicPeriod"/>
              <a:tabLst>
                <a:tab pos="469900" algn="l"/>
              </a:tabLst>
            </a:pPr>
            <a:r>
              <a:rPr sz="1200" dirty="0">
                <a:latin typeface="Arial"/>
                <a:cs typeface="Arial"/>
              </a:rPr>
              <a:t>Describe the various mammographic techniques in brief, types of mammographic  equipments available &amp; current recommendations for its use </a:t>
            </a:r>
            <a:r>
              <a:rPr sz="1200" spc="-5" dirty="0">
                <a:latin typeface="Arial"/>
                <a:cs typeface="Arial"/>
              </a:rPr>
              <a:t>for </a:t>
            </a:r>
            <a:r>
              <a:rPr sz="1200" dirty="0">
                <a:latin typeface="Arial"/>
                <a:cs typeface="Arial"/>
              </a:rPr>
              <a:t>routine screening.  [4+3+3</a:t>
            </a:r>
            <a:r>
              <a:rPr sz="1200" spc="-5" dirty="0">
                <a:latin typeface="Arial"/>
                <a:cs typeface="Arial"/>
              </a:rPr>
              <a:t> </a:t>
            </a:r>
            <a:r>
              <a:rPr sz="1200" spc="-15" dirty="0">
                <a:latin typeface="Arial"/>
                <a:cs typeface="Arial"/>
              </a:rPr>
              <a:t>Dec11]</a:t>
            </a:r>
            <a:endParaRPr sz="1200">
              <a:latin typeface="Arial"/>
              <a:cs typeface="Arial"/>
            </a:endParaRPr>
          </a:p>
          <a:p>
            <a:pPr marL="469900" marR="5715" indent="-228600" algn="just">
              <a:lnSpc>
                <a:spcPct val="111100"/>
              </a:lnSpc>
              <a:spcBef>
                <a:spcPts val="1105"/>
              </a:spcBef>
              <a:buAutoNum type="arabicPeriod"/>
              <a:tabLst>
                <a:tab pos="469900" algn="l"/>
              </a:tabLst>
            </a:pPr>
            <a:r>
              <a:rPr sz="1200" dirty="0">
                <a:latin typeface="Arial"/>
                <a:cs typeface="Arial"/>
              </a:rPr>
              <a:t>Briefly describe </a:t>
            </a:r>
            <a:r>
              <a:rPr sz="1200" spc="-5" dirty="0">
                <a:latin typeface="Arial"/>
                <a:cs typeface="Arial"/>
              </a:rPr>
              <a:t>diffusion </a:t>
            </a:r>
            <a:r>
              <a:rPr sz="1200" dirty="0">
                <a:latin typeface="Arial"/>
                <a:cs typeface="Arial"/>
              </a:rPr>
              <a:t>protocol for MRI breast &amp; </a:t>
            </a:r>
            <a:r>
              <a:rPr sz="1200" spc="-5" dirty="0">
                <a:latin typeface="Arial"/>
                <a:cs typeface="Arial"/>
              </a:rPr>
              <a:t>characterisation of benign and  </a:t>
            </a:r>
            <a:r>
              <a:rPr sz="1200" dirty="0">
                <a:latin typeface="Arial"/>
                <a:cs typeface="Arial"/>
              </a:rPr>
              <a:t>malignant breast lesion. [2x2x4 Dec</a:t>
            </a:r>
            <a:r>
              <a:rPr sz="1200" spc="-25" dirty="0">
                <a:latin typeface="Arial"/>
                <a:cs typeface="Arial"/>
              </a:rPr>
              <a:t> </a:t>
            </a:r>
            <a:r>
              <a:rPr sz="1200" spc="-30" dirty="0">
                <a:latin typeface="Arial"/>
                <a:cs typeface="Arial"/>
              </a:rPr>
              <a:t>11]</a:t>
            </a:r>
            <a:endParaRPr sz="1200">
              <a:latin typeface="Arial"/>
              <a:cs typeface="Arial"/>
            </a:endParaRPr>
          </a:p>
          <a:p>
            <a:pPr marL="469900" marR="5080" indent="-228600" algn="just">
              <a:lnSpc>
                <a:spcPct val="118100"/>
              </a:lnSpc>
              <a:spcBef>
                <a:spcPts val="994"/>
              </a:spcBef>
              <a:buAutoNum type="arabicPeriod"/>
              <a:tabLst>
                <a:tab pos="469900" algn="l"/>
              </a:tabLst>
            </a:pPr>
            <a:r>
              <a:rPr sz="1200" dirty="0">
                <a:latin typeface="Arial"/>
                <a:cs typeface="Arial"/>
              </a:rPr>
              <a:t>Briefly describe the components of BIRADS system used for reporting of  mammograms. Describe the indications and findings of various breast lesions on  MRI [4+2+4 Dec</a:t>
            </a:r>
            <a:r>
              <a:rPr sz="1200" spc="-10" dirty="0">
                <a:latin typeface="Arial"/>
                <a:cs typeface="Arial"/>
              </a:rPr>
              <a:t> </a:t>
            </a:r>
            <a:r>
              <a:rPr sz="1200" dirty="0">
                <a:latin typeface="Arial"/>
                <a:cs typeface="Arial"/>
              </a:rPr>
              <a:t>12]</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Describe imaging features of Breast cancer on </a:t>
            </a:r>
            <a:r>
              <a:rPr sz="1200" spc="-10" dirty="0">
                <a:latin typeface="Arial"/>
                <a:cs typeface="Arial"/>
              </a:rPr>
              <a:t>Mammography, </a:t>
            </a:r>
            <a:r>
              <a:rPr sz="1200" dirty="0">
                <a:latin typeface="Arial"/>
                <a:cs typeface="Arial"/>
              </a:rPr>
              <a:t>US and MRI. Briefly  outline approach (by flow </a:t>
            </a:r>
            <a:r>
              <a:rPr sz="1200" spc="-5" dirty="0">
                <a:latin typeface="Arial"/>
                <a:cs typeface="Arial"/>
              </a:rPr>
              <a:t>chart) </a:t>
            </a:r>
            <a:r>
              <a:rPr sz="1200" dirty="0">
                <a:latin typeface="Arial"/>
                <a:cs typeface="Arial"/>
              </a:rPr>
              <a:t>in </a:t>
            </a:r>
            <a:r>
              <a:rPr sz="1200" spc="-5" dirty="0">
                <a:latin typeface="Arial"/>
                <a:cs typeface="Arial"/>
              </a:rPr>
              <a:t>BIRADS </a:t>
            </a:r>
            <a:r>
              <a:rPr sz="1200" dirty="0">
                <a:latin typeface="Arial"/>
                <a:cs typeface="Arial"/>
              </a:rPr>
              <a:t>4 lesion. [Dec 14] (repeat from June</a:t>
            </a:r>
            <a:r>
              <a:rPr sz="1200" spc="-65" dirty="0">
                <a:latin typeface="Arial"/>
                <a:cs typeface="Arial"/>
              </a:rPr>
              <a:t> </a:t>
            </a:r>
            <a:r>
              <a:rPr sz="1200" spc="-30" dirty="0">
                <a:latin typeface="Arial"/>
                <a:cs typeface="Arial"/>
              </a:rPr>
              <a:t>11)</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45-yr old female came with the h/o lump in </a:t>
            </a:r>
            <a:r>
              <a:rPr sz="1200" spc="-5" dirty="0">
                <a:latin typeface="Arial"/>
                <a:cs typeface="Arial"/>
              </a:rPr>
              <a:t>breast. </a:t>
            </a:r>
            <a:r>
              <a:rPr sz="1200" dirty="0">
                <a:latin typeface="Arial"/>
                <a:cs typeface="Arial"/>
              </a:rPr>
              <a:t>How will you evaluate this  patient with emphasis on role of</a:t>
            </a:r>
            <a:r>
              <a:rPr sz="1200" spc="-20" dirty="0">
                <a:latin typeface="Arial"/>
                <a:cs typeface="Arial"/>
              </a:rPr>
              <a:t> </a:t>
            </a:r>
            <a:r>
              <a:rPr sz="1200" dirty="0">
                <a:latin typeface="Arial"/>
                <a:cs typeface="Arial"/>
              </a:rPr>
              <a:t>imaging?</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Mamography and various positions during</a:t>
            </a:r>
            <a:r>
              <a:rPr sz="1200" spc="-10" dirty="0">
                <a:latin typeface="Arial"/>
                <a:cs typeface="Arial"/>
              </a:rPr>
              <a:t> </a:t>
            </a:r>
            <a:r>
              <a:rPr sz="1200" dirty="0">
                <a:latin typeface="Arial"/>
                <a:cs typeface="Arial"/>
              </a:rPr>
              <a:t>radiography</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Describe imaging features of breast cancer on mammography , CI" &amp; MRI. Briefly  outline approaches in </a:t>
            </a:r>
            <a:r>
              <a:rPr sz="1200" spc="-5" dirty="0">
                <a:latin typeface="Arial"/>
                <a:cs typeface="Arial"/>
              </a:rPr>
              <a:t>BIRADS </a:t>
            </a:r>
            <a:r>
              <a:rPr sz="1200" dirty="0">
                <a:latin typeface="Arial"/>
                <a:cs typeface="Arial"/>
              </a:rPr>
              <a:t>4 lesions.</a:t>
            </a:r>
            <a:r>
              <a:rPr sz="1200" spc="-10" dirty="0">
                <a:latin typeface="Arial"/>
                <a:cs typeface="Arial"/>
              </a:rPr>
              <a:t> </a:t>
            </a:r>
            <a:r>
              <a:rPr sz="1200" dirty="0">
                <a:latin typeface="Arial"/>
                <a:cs typeface="Arial"/>
              </a:rPr>
              <a:t>(3+2+2+2)</a:t>
            </a:r>
            <a:endParaRPr sz="1200">
              <a:latin typeface="Arial"/>
              <a:cs typeface="Arial"/>
            </a:endParaRPr>
          </a:p>
          <a:p>
            <a:pPr marL="469900" marR="5080" indent="-228600" algn="just">
              <a:lnSpc>
                <a:spcPct val="118100"/>
              </a:lnSpc>
              <a:spcBef>
                <a:spcPts val="900"/>
              </a:spcBef>
              <a:buAutoNum type="arabicPeriod"/>
              <a:tabLst>
                <a:tab pos="469900" algn="l"/>
              </a:tabLst>
            </a:pPr>
            <a:r>
              <a:rPr sz="1200" spc="-15" dirty="0">
                <a:latin typeface="Arial"/>
                <a:cs typeface="Arial"/>
              </a:rPr>
              <a:t>Technique </a:t>
            </a:r>
            <a:r>
              <a:rPr sz="1200" dirty="0">
                <a:latin typeface="Arial"/>
                <a:cs typeface="Arial"/>
              </a:rPr>
              <a:t>of mammography and its role in evaluation of </a:t>
            </a:r>
            <a:r>
              <a:rPr sz="1200" spc="-5" dirty="0">
                <a:latin typeface="Arial"/>
                <a:cs typeface="Arial"/>
              </a:rPr>
              <a:t>suspected </a:t>
            </a:r>
            <a:r>
              <a:rPr sz="1200" dirty="0">
                <a:latin typeface="Arial"/>
                <a:cs typeface="Arial"/>
              </a:rPr>
              <a:t>benign and  malignant lesions of</a:t>
            </a:r>
            <a:r>
              <a:rPr sz="1200" spc="-15" dirty="0">
                <a:latin typeface="Arial"/>
                <a:cs typeface="Arial"/>
              </a:rPr>
              <a:t> </a:t>
            </a:r>
            <a:r>
              <a:rPr sz="1200" spc="-5" dirty="0">
                <a:latin typeface="Arial"/>
                <a:cs typeface="Arial"/>
              </a:rPr>
              <a:t>breast.</a:t>
            </a:r>
            <a:endParaRPr sz="1200">
              <a:latin typeface="Arial"/>
              <a:cs typeface="Arial"/>
            </a:endParaRPr>
          </a:p>
        </p:txBody>
      </p:sp>
      <p:sp>
        <p:nvSpPr>
          <p:cNvPr id="5" name="TextBox 4"/>
          <p:cNvSpPr txBox="1"/>
          <p:nvPr/>
        </p:nvSpPr>
        <p:spPr>
          <a:xfrm>
            <a:off x="501650" y="91567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55</a:t>
            </a:fld>
            <a:endParaRPr dirty="0"/>
          </a:p>
        </p:txBody>
      </p:sp>
      <p:sp>
        <p:nvSpPr>
          <p:cNvPr id="2" name="object 2"/>
          <p:cNvSpPr txBox="1"/>
          <p:nvPr/>
        </p:nvSpPr>
        <p:spPr>
          <a:xfrm>
            <a:off x="711200" y="889000"/>
            <a:ext cx="5751830" cy="7675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Breast Masses. [DEC</a:t>
            </a:r>
            <a:r>
              <a:rPr sz="1200" spc="-1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Indications of X-ray </a:t>
            </a:r>
            <a:r>
              <a:rPr sz="1200" spc="-10" dirty="0">
                <a:latin typeface="Arial"/>
                <a:cs typeface="Arial"/>
              </a:rPr>
              <a:t>mammography, </a:t>
            </a:r>
            <a:r>
              <a:rPr sz="1200" dirty="0">
                <a:latin typeface="Arial"/>
                <a:cs typeface="Arial"/>
              </a:rPr>
              <a:t>Sonography and MRI of </a:t>
            </a:r>
            <a:r>
              <a:rPr sz="1200" spc="-5" dirty="0">
                <a:latin typeface="Arial"/>
                <a:cs typeface="Arial"/>
              </a:rPr>
              <a:t>Breast.</a:t>
            </a:r>
            <a:r>
              <a:rPr sz="1200" spc="-35"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Discuss the recent advances in</a:t>
            </a:r>
            <a:r>
              <a:rPr sz="1200" spc="-10" dirty="0">
                <a:latin typeface="Arial"/>
                <a:cs typeface="Arial"/>
              </a:rPr>
              <a:t> Mammography.[02]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Mammographic features of Carcinoma </a:t>
            </a:r>
            <a:r>
              <a:rPr sz="1200" spc="-5" dirty="0">
                <a:latin typeface="Arial"/>
                <a:cs typeface="Arial"/>
              </a:rPr>
              <a:t>Breast.</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Sonography in </a:t>
            </a:r>
            <a:r>
              <a:rPr sz="1200" spc="-5" dirty="0">
                <a:latin typeface="Arial"/>
                <a:cs typeface="Arial"/>
              </a:rPr>
              <a:t>solid </a:t>
            </a:r>
            <a:r>
              <a:rPr sz="1200" dirty="0">
                <a:latin typeface="Arial"/>
                <a:cs typeface="Arial"/>
              </a:rPr>
              <a:t>breast masses. [June</a:t>
            </a:r>
            <a:r>
              <a:rPr sz="1200" spc="-15" dirty="0">
                <a:latin typeface="Arial"/>
                <a:cs typeface="Arial"/>
              </a:rPr>
              <a:t> </a:t>
            </a:r>
            <a:r>
              <a:rPr sz="1200" dirty="0">
                <a:latin typeface="Arial"/>
                <a:cs typeface="Arial"/>
              </a:rPr>
              <a:t>08]</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Benign breast disease. [JUN</a:t>
            </a:r>
            <a:r>
              <a:rPr sz="1200" spc="-20" dirty="0">
                <a:latin typeface="Arial"/>
                <a:cs typeface="Arial"/>
              </a:rPr>
              <a:t> </a:t>
            </a:r>
            <a:r>
              <a:rPr sz="1200" dirty="0">
                <a:latin typeface="Arial"/>
                <a:cs typeface="Arial"/>
              </a:rPr>
              <a:t>04]</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MRI in malignant breast lesions.</a:t>
            </a:r>
            <a:r>
              <a:rPr sz="1200" spc="-3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Conventional mammography</a:t>
            </a:r>
            <a:r>
              <a:rPr sz="1200" spc="-5" dirty="0">
                <a:latin typeface="Arial"/>
                <a:cs typeface="Arial"/>
              </a:rPr>
              <a:t> </a:t>
            </a:r>
            <a:r>
              <a:rPr sz="1200" dirty="0">
                <a:latin typeface="Arial"/>
                <a:cs typeface="Arial"/>
              </a:rPr>
              <a:t>techniques.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X-ray Mammographic tube and Breast mammographic views. [DEC</a:t>
            </a:r>
            <a:r>
              <a:rPr sz="1200" spc="-55" dirty="0">
                <a:latin typeface="Arial"/>
                <a:cs typeface="Arial"/>
              </a:rPr>
              <a:t> </a:t>
            </a:r>
            <a:r>
              <a:rPr sz="1200" dirty="0">
                <a:latin typeface="Arial"/>
                <a:cs typeface="Arial"/>
              </a:rPr>
              <a:t>06]</a:t>
            </a:r>
            <a:endParaRPr sz="1200">
              <a:latin typeface="Arial"/>
              <a:cs typeface="Arial"/>
            </a:endParaRPr>
          </a:p>
          <a:p>
            <a:pPr marL="469900" indent="-228600">
              <a:lnSpc>
                <a:spcPct val="100000"/>
              </a:lnSpc>
              <a:spcBef>
                <a:spcPts val="1160"/>
              </a:spcBef>
              <a:buAutoNum type="arabicPeriod"/>
              <a:tabLst>
                <a:tab pos="469900" algn="l"/>
              </a:tabLst>
            </a:pPr>
            <a:r>
              <a:rPr sz="1200" spc="-10" dirty="0">
                <a:latin typeface="Arial"/>
                <a:cs typeface="Arial"/>
              </a:rPr>
              <a:t>Mammography. </a:t>
            </a:r>
            <a:r>
              <a:rPr sz="1200" dirty="0">
                <a:latin typeface="Arial"/>
                <a:cs typeface="Arial"/>
              </a:rPr>
              <a:t>[DEC 05, JUN</a:t>
            </a:r>
            <a:r>
              <a:rPr sz="1200" spc="-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Mammographic </a:t>
            </a:r>
            <a:r>
              <a:rPr sz="1200" spc="-15" dirty="0">
                <a:latin typeface="Arial"/>
                <a:cs typeface="Arial"/>
              </a:rPr>
              <a:t>Tube </a:t>
            </a:r>
            <a:r>
              <a:rPr sz="1200" dirty="0">
                <a:latin typeface="Arial"/>
                <a:cs typeface="Arial"/>
              </a:rPr>
              <a:t>&amp; Mammography equipment. [JAN 00, DEC 04, JUN</a:t>
            </a:r>
            <a:r>
              <a:rPr sz="1200" spc="-11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Discuss about mammography X-ray tube.</a:t>
            </a:r>
            <a:r>
              <a:rPr sz="1200" spc="-20" dirty="0">
                <a:latin typeface="Arial"/>
                <a:cs typeface="Arial"/>
              </a:rPr>
              <a:t> </a:t>
            </a:r>
            <a:r>
              <a:rPr sz="1200" dirty="0">
                <a:latin typeface="Arial"/>
                <a:cs typeface="Arial"/>
              </a:rPr>
              <a:t>[09]</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Recent developments in mammography X-ray tube.</a:t>
            </a:r>
            <a:r>
              <a:rPr sz="1200" spc="-2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Computer aided </a:t>
            </a:r>
            <a:r>
              <a:rPr sz="1200" spc="-5" dirty="0">
                <a:latin typeface="Arial"/>
                <a:cs typeface="Arial"/>
              </a:rPr>
              <a:t>detection </a:t>
            </a:r>
            <a:r>
              <a:rPr sz="1200" dirty="0">
                <a:latin typeface="Arial"/>
                <a:cs typeface="Arial"/>
              </a:rPr>
              <a:t>(CAD) in</a:t>
            </a:r>
            <a:r>
              <a:rPr sz="1200" spc="-5" dirty="0">
                <a:latin typeface="Arial"/>
                <a:cs typeface="Arial"/>
              </a:rPr>
              <a:t> </a:t>
            </a:r>
            <a:r>
              <a:rPr sz="1200" spc="-10" dirty="0">
                <a:latin typeface="Arial"/>
                <a:cs typeface="Arial"/>
              </a:rPr>
              <a:t>Mammography.[09]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Screening mammography – Current </a:t>
            </a:r>
            <a:r>
              <a:rPr sz="1200" spc="-5" dirty="0">
                <a:latin typeface="Arial"/>
                <a:cs typeface="Arial"/>
              </a:rPr>
              <a:t>status. </a:t>
            </a:r>
            <a:r>
              <a:rPr sz="1200" dirty="0">
                <a:latin typeface="Arial"/>
                <a:cs typeface="Arial"/>
              </a:rPr>
              <a:t>[09 and repeated on Dec</a:t>
            </a:r>
            <a:r>
              <a:rPr sz="1200" spc="-45" dirty="0">
                <a:latin typeface="Arial"/>
                <a:cs typeface="Arial"/>
              </a:rPr>
              <a:t> </a:t>
            </a:r>
            <a:r>
              <a:rPr sz="1200" dirty="0">
                <a:latin typeface="Arial"/>
                <a:cs typeface="Arial"/>
              </a:rPr>
              <a:t>14]</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Describe </a:t>
            </a:r>
            <a:r>
              <a:rPr sz="1200" spc="-5" dirty="0">
                <a:latin typeface="Arial"/>
                <a:cs typeface="Arial"/>
              </a:rPr>
              <a:t>BIRADS </a:t>
            </a:r>
            <a:r>
              <a:rPr sz="1200" dirty="0">
                <a:latin typeface="Arial"/>
                <a:cs typeface="Arial"/>
              </a:rPr>
              <a:t>classification.</a:t>
            </a:r>
            <a:r>
              <a:rPr sz="1200" spc="-5" dirty="0">
                <a:latin typeface="Arial"/>
                <a:cs typeface="Arial"/>
              </a:rPr>
              <a:t> </a:t>
            </a:r>
            <a:r>
              <a:rPr sz="1200" dirty="0">
                <a:latin typeface="Arial"/>
                <a:cs typeface="Arial"/>
              </a:rPr>
              <a:t>[09]</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Ultrasound </a:t>
            </a:r>
            <a:r>
              <a:rPr sz="1200" spc="-5" dirty="0">
                <a:latin typeface="Arial"/>
                <a:cs typeface="Arial"/>
              </a:rPr>
              <a:t>Elastography </a:t>
            </a:r>
            <a:r>
              <a:rPr sz="1200" dirty="0">
                <a:latin typeface="Arial"/>
                <a:cs typeface="Arial"/>
              </a:rPr>
              <a:t>in Breast lesions.</a:t>
            </a:r>
            <a:r>
              <a:rPr sz="1200" spc="-1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Sonomamography</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Role of mammography in</a:t>
            </a:r>
            <a:r>
              <a:rPr sz="1200" spc="-10" dirty="0">
                <a:latin typeface="Arial"/>
                <a:cs typeface="Arial"/>
              </a:rPr>
              <a:t> </a:t>
            </a:r>
            <a:r>
              <a:rPr sz="1200" dirty="0">
                <a:latin typeface="Arial"/>
                <a:cs typeface="Arial"/>
              </a:rPr>
              <a:t>USG</a:t>
            </a:r>
            <a:endParaRPr sz="1200">
              <a:latin typeface="Arial"/>
              <a:cs typeface="Arial"/>
            </a:endParaRPr>
          </a:p>
          <a:p>
            <a:pPr marL="469900" indent="-228600">
              <a:lnSpc>
                <a:spcPct val="100000"/>
              </a:lnSpc>
              <a:spcBef>
                <a:spcPts val="1160"/>
              </a:spcBef>
              <a:buAutoNum type="arabicPeriod"/>
              <a:tabLst>
                <a:tab pos="469900" algn="l"/>
              </a:tabLst>
            </a:pPr>
            <a:r>
              <a:rPr sz="1200" spc="-10" dirty="0">
                <a:latin typeface="Arial"/>
                <a:cs typeface="Arial"/>
              </a:rPr>
              <a:t>Mammography.</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spcBef>
                <a:spcPts val="5"/>
              </a:spcBef>
              <a:buAutoNum type="arabicPeriod"/>
              <a:tabLst>
                <a:tab pos="469900" algn="l"/>
              </a:tabLst>
            </a:pPr>
            <a:r>
              <a:rPr sz="1200" dirty="0">
                <a:latin typeface="Arial"/>
                <a:cs typeface="Arial"/>
              </a:rPr>
              <a:t>Imaging in breast diseases and intervention techniques in breast</a:t>
            </a:r>
            <a:r>
              <a:rPr sz="1200" spc="-75" dirty="0">
                <a:latin typeface="Arial"/>
                <a:cs typeface="Arial"/>
              </a:rPr>
              <a:t> </a:t>
            </a:r>
            <a:r>
              <a:rPr sz="1200" dirty="0">
                <a:latin typeface="Arial"/>
                <a:cs typeface="Arial"/>
              </a:rPr>
              <a:t>diseases.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Role of mammography in Breast</a:t>
            </a:r>
            <a:r>
              <a:rPr sz="1200" spc="-20" dirty="0">
                <a:latin typeface="Arial"/>
                <a:cs typeface="Arial"/>
              </a:rPr>
              <a:t> </a:t>
            </a:r>
            <a:r>
              <a:rPr sz="1200" dirty="0">
                <a:latin typeface="Arial"/>
                <a:cs typeface="Arial"/>
              </a:rPr>
              <a:t>lesions.</a:t>
            </a:r>
            <a:endParaRPr sz="1200">
              <a:latin typeface="Arial"/>
              <a:cs typeface="Arial"/>
            </a:endParaRPr>
          </a:p>
        </p:txBody>
      </p:sp>
      <p:sp>
        <p:nvSpPr>
          <p:cNvPr id="4" name="TextBox 3"/>
          <p:cNvSpPr txBox="1"/>
          <p:nvPr/>
        </p:nvSpPr>
        <p:spPr>
          <a:xfrm>
            <a:off x="501650" y="93091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56</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727075" algn="l"/>
                <a:tab pos="6128385" algn="l"/>
              </a:tabLst>
            </a:pPr>
            <a:r>
              <a:rPr dirty="0"/>
              <a:t> 	</a:t>
            </a:r>
            <a:r>
              <a:rPr spc="5" dirty="0"/>
              <a:t>MUSCULOSKELETAL</a:t>
            </a:r>
            <a:r>
              <a:rPr spc="-75" dirty="0"/>
              <a:t> </a:t>
            </a:r>
            <a:r>
              <a:rPr spc="15" dirty="0"/>
              <a:t>SYSTEM	</a:t>
            </a:r>
          </a:p>
        </p:txBody>
      </p:sp>
      <p:sp>
        <p:nvSpPr>
          <p:cNvPr id="3" name="object 3"/>
          <p:cNvSpPr txBox="1"/>
          <p:nvPr/>
        </p:nvSpPr>
        <p:spPr>
          <a:xfrm>
            <a:off x="711200" y="1562100"/>
            <a:ext cx="6142355" cy="81457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Enumerate various causes of Para </a:t>
            </a:r>
            <a:r>
              <a:rPr sz="1200" spc="-5" dirty="0">
                <a:latin typeface="Arial"/>
                <a:cs typeface="Arial"/>
              </a:rPr>
              <a:t>vertebral </a:t>
            </a:r>
            <a:r>
              <a:rPr sz="1200" dirty="0">
                <a:latin typeface="Arial"/>
                <a:cs typeface="Arial"/>
              </a:rPr>
              <a:t>masses and their imaging features.  [June</a:t>
            </a:r>
            <a:r>
              <a:rPr sz="1200" spc="-10" dirty="0">
                <a:latin typeface="Arial"/>
                <a:cs typeface="Arial"/>
              </a:rPr>
              <a:t> </a:t>
            </a:r>
            <a:r>
              <a:rPr sz="1200" spc="-5" dirty="0">
                <a:latin typeface="Arial"/>
                <a:cs typeface="Arial"/>
              </a:rPr>
              <a:t>2008]</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Mention causes of inferior rib notching. Discuss imaging features of 2 common  causes.</a:t>
            </a:r>
            <a:r>
              <a:rPr sz="1200" spc="-10" dirty="0">
                <a:latin typeface="Arial"/>
                <a:cs typeface="Arial"/>
              </a:rPr>
              <a:t> </a:t>
            </a:r>
            <a:r>
              <a:rPr sz="1200" dirty="0">
                <a:latin typeface="Arial"/>
                <a:cs typeface="Arial"/>
              </a:rPr>
              <a:t>[09]</a:t>
            </a:r>
            <a:endParaRPr sz="1200">
              <a:latin typeface="Arial"/>
              <a:cs typeface="Arial"/>
            </a:endParaRPr>
          </a:p>
          <a:p>
            <a:pPr marL="469900" marR="5080" indent="-228600" algn="just">
              <a:lnSpc>
                <a:spcPct val="118100"/>
              </a:lnSpc>
              <a:spcBef>
                <a:spcPts val="894"/>
              </a:spcBef>
              <a:buAutoNum type="arabicPeriod"/>
              <a:tabLst>
                <a:tab pos="469900" algn="l"/>
              </a:tabLst>
            </a:pPr>
            <a:r>
              <a:rPr sz="1200" spc="-5" dirty="0">
                <a:latin typeface="Arial"/>
                <a:cs typeface="Arial"/>
              </a:rPr>
              <a:t>What </a:t>
            </a:r>
            <a:r>
              <a:rPr sz="1200" dirty="0">
                <a:latin typeface="Arial"/>
                <a:cs typeface="Arial"/>
              </a:rPr>
              <a:t>are round cell tumors of bone? Discuss in detail </a:t>
            </a:r>
            <a:r>
              <a:rPr sz="1200" spc="-5" dirty="0">
                <a:latin typeface="Arial"/>
                <a:cs typeface="Arial"/>
              </a:rPr>
              <a:t>differentiating </a:t>
            </a:r>
            <a:r>
              <a:rPr sz="1200" dirty="0">
                <a:latin typeface="Arial"/>
                <a:cs typeface="Arial"/>
              </a:rPr>
              <a:t>imaging  features in these. [June</a:t>
            </a:r>
            <a:r>
              <a:rPr sz="1200" spc="-15" dirty="0">
                <a:latin typeface="Arial"/>
                <a:cs typeface="Arial"/>
              </a:rPr>
              <a:t> </a:t>
            </a:r>
            <a:r>
              <a:rPr sz="1200" spc="-5" dirty="0">
                <a:latin typeface="Arial"/>
                <a:cs typeface="Arial"/>
              </a:rPr>
              <a:t>2008]</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Describe radiological features, complications and </a:t>
            </a:r>
            <a:r>
              <a:rPr sz="1200" spc="-5" dirty="0">
                <a:latin typeface="Arial"/>
                <a:cs typeface="Arial"/>
              </a:rPr>
              <a:t>differential </a:t>
            </a:r>
            <a:r>
              <a:rPr sz="1200" dirty="0">
                <a:latin typeface="Arial"/>
                <a:cs typeface="Arial"/>
              </a:rPr>
              <a:t>diagnosis of </a:t>
            </a:r>
            <a:r>
              <a:rPr sz="1200" spc="-5" dirty="0">
                <a:latin typeface="Arial"/>
                <a:cs typeface="Arial"/>
              </a:rPr>
              <a:t>Paget’s  </a:t>
            </a:r>
            <a:r>
              <a:rPr sz="1200" dirty="0">
                <a:latin typeface="Arial"/>
                <a:cs typeface="Arial"/>
              </a:rPr>
              <a:t>disease. [June</a:t>
            </a:r>
            <a:r>
              <a:rPr sz="1200" spc="-15" dirty="0">
                <a:latin typeface="Arial"/>
                <a:cs typeface="Arial"/>
              </a:rPr>
              <a:t> </a:t>
            </a:r>
            <a:r>
              <a:rPr sz="1200" spc="-5" dirty="0">
                <a:latin typeface="Arial"/>
                <a:cs typeface="Arial"/>
              </a:rPr>
              <a:t>2008]</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Discuss the techniques, imaging features &amp; limitations of sonographic evaluation of  the rotator </a:t>
            </a:r>
            <a:r>
              <a:rPr sz="1200" spc="-10" dirty="0">
                <a:latin typeface="Arial"/>
                <a:cs typeface="Arial"/>
              </a:rPr>
              <a:t>cuff </a:t>
            </a:r>
            <a:r>
              <a:rPr sz="1200" dirty="0">
                <a:latin typeface="Arial"/>
                <a:cs typeface="Arial"/>
              </a:rPr>
              <a:t>[June</a:t>
            </a:r>
            <a:r>
              <a:rPr sz="1200" spc="-10" dirty="0">
                <a:latin typeface="Arial"/>
                <a:cs typeface="Arial"/>
              </a:rPr>
              <a:t> </a:t>
            </a:r>
            <a:r>
              <a:rPr sz="1200" spc="-5" dirty="0">
                <a:latin typeface="Arial"/>
                <a:cs typeface="Arial"/>
              </a:rPr>
              <a:t>2008]</a:t>
            </a:r>
            <a:endParaRPr sz="1200">
              <a:latin typeface="Arial"/>
              <a:cs typeface="Arial"/>
            </a:endParaRPr>
          </a:p>
          <a:p>
            <a:pPr marL="469900" marR="5715" indent="-228600" algn="just">
              <a:lnSpc>
                <a:spcPct val="118100"/>
              </a:lnSpc>
              <a:spcBef>
                <a:spcPts val="1000"/>
              </a:spcBef>
              <a:buAutoNum type="arabicPeriod"/>
              <a:tabLst>
                <a:tab pos="469900" algn="l"/>
              </a:tabLst>
            </a:pPr>
            <a:r>
              <a:rPr sz="1200" spc="5" dirty="0">
                <a:latin typeface="Arial"/>
                <a:cs typeface="Arial"/>
              </a:rPr>
              <a:t>Describe different types and imaging features of fractures. What are the  </a:t>
            </a:r>
            <a:r>
              <a:rPr sz="1200" dirty="0">
                <a:latin typeface="Arial"/>
                <a:cs typeface="Arial"/>
              </a:rPr>
              <a:t>complications of </a:t>
            </a:r>
            <a:r>
              <a:rPr sz="1200" spc="-5" dirty="0">
                <a:latin typeface="Arial"/>
                <a:cs typeface="Arial"/>
              </a:rPr>
              <a:t>fracture?</a:t>
            </a:r>
            <a:r>
              <a:rPr sz="1200" spc="-10" dirty="0">
                <a:latin typeface="Arial"/>
                <a:cs typeface="Arial"/>
              </a:rPr>
              <a:t> </a:t>
            </a:r>
            <a:r>
              <a:rPr sz="1200" spc="-5" dirty="0">
                <a:latin typeface="Arial"/>
                <a:cs typeface="Arial"/>
              </a:rPr>
              <a:t>[2010]</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Define </a:t>
            </a:r>
            <a:r>
              <a:rPr sz="1200" spc="-5" dirty="0">
                <a:latin typeface="Arial"/>
                <a:cs typeface="Arial"/>
              </a:rPr>
              <a:t>Stress fracture. </a:t>
            </a:r>
            <a:r>
              <a:rPr sz="1200" dirty="0">
                <a:latin typeface="Arial"/>
                <a:cs typeface="Arial"/>
              </a:rPr>
              <a:t>Enumerate various sites and predisposing </a:t>
            </a:r>
            <a:r>
              <a:rPr sz="1200" spc="-5" dirty="0">
                <a:latin typeface="Arial"/>
                <a:cs typeface="Arial"/>
              </a:rPr>
              <a:t>factors </a:t>
            </a:r>
            <a:r>
              <a:rPr sz="1200" dirty="0">
                <a:latin typeface="Arial"/>
                <a:cs typeface="Arial"/>
              </a:rPr>
              <a:t>of </a:t>
            </a:r>
            <a:r>
              <a:rPr sz="1200" spc="-5" dirty="0">
                <a:latin typeface="Arial"/>
                <a:cs typeface="Arial"/>
              </a:rPr>
              <a:t>stress  fracture. </a:t>
            </a:r>
            <a:r>
              <a:rPr sz="1200" dirty="0">
                <a:latin typeface="Arial"/>
                <a:cs typeface="Arial"/>
              </a:rPr>
              <a:t>Describe various imaging features of </a:t>
            </a:r>
            <a:r>
              <a:rPr sz="1200" spc="-5" dirty="0">
                <a:latin typeface="Arial"/>
                <a:cs typeface="Arial"/>
              </a:rPr>
              <a:t>stress fractures. </a:t>
            </a:r>
            <a:r>
              <a:rPr sz="1200" dirty="0">
                <a:latin typeface="Arial"/>
                <a:cs typeface="Arial"/>
              </a:rPr>
              <a:t>[Dec 20l0]</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Describe in brief various imaging features of </a:t>
            </a:r>
            <a:r>
              <a:rPr sz="1200" spc="-5" dirty="0">
                <a:latin typeface="Arial"/>
                <a:cs typeface="Arial"/>
              </a:rPr>
              <a:t>Osteoid osteoma. </a:t>
            </a:r>
            <a:r>
              <a:rPr sz="1200" dirty="0">
                <a:latin typeface="Arial"/>
                <a:cs typeface="Arial"/>
              </a:rPr>
              <a:t>Discuss its  </a:t>
            </a:r>
            <a:r>
              <a:rPr sz="1200" spc="-5" dirty="0">
                <a:latin typeface="Arial"/>
                <a:cs typeface="Arial"/>
              </a:rPr>
              <a:t>differential </a:t>
            </a:r>
            <a:r>
              <a:rPr sz="1200" dirty="0">
                <a:latin typeface="Arial"/>
                <a:cs typeface="Arial"/>
              </a:rPr>
              <a:t>diagnosis. [Dec</a:t>
            </a:r>
            <a:r>
              <a:rPr sz="1200" spc="-10" dirty="0">
                <a:latin typeface="Arial"/>
                <a:cs typeface="Arial"/>
              </a:rPr>
              <a:t> </a:t>
            </a:r>
            <a:r>
              <a:rPr sz="1200" spc="-5" dirty="0">
                <a:latin typeface="Arial"/>
                <a:cs typeface="Arial"/>
              </a:rPr>
              <a:t>2010]</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Describe the life cycle of hydatid disease causative organisms. Enumerate sites of  </a:t>
            </a:r>
            <a:r>
              <a:rPr sz="1200" spc="15" dirty="0">
                <a:latin typeface="Arial"/>
                <a:cs typeface="Arial"/>
              </a:rPr>
              <a:t>affection </a:t>
            </a:r>
            <a:r>
              <a:rPr sz="1200" spc="10" dirty="0">
                <a:latin typeface="Arial"/>
                <a:cs typeface="Arial"/>
              </a:rPr>
              <a:t>in </a:t>
            </a:r>
            <a:r>
              <a:rPr sz="1200" spc="15" dirty="0">
                <a:latin typeface="Arial"/>
                <a:cs typeface="Arial"/>
              </a:rPr>
              <a:t>human beings. Describe imaging features </a:t>
            </a:r>
            <a:r>
              <a:rPr sz="1200" spc="10" dirty="0">
                <a:latin typeface="Arial"/>
                <a:cs typeface="Arial"/>
              </a:rPr>
              <a:t>of </a:t>
            </a:r>
            <a:r>
              <a:rPr sz="1200" spc="15" dirty="0">
                <a:latin typeface="Arial"/>
                <a:cs typeface="Arial"/>
              </a:rPr>
              <a:t>Musculoskeletal  </a:t>
            </a:r>
            <a:r>
              <a:rPr sz="1200" dirty="0">
                <a:latin typeface="Arial"/>
                <a:cs typeface="Arial"/>
              </a:rPr>
              <a:t>hydatidosis. [Dec</a:t>
            </a:r>
            <a:r>
              <a:rPr sz="1200" spc="-15" dirty="0">
                <a:latin typeface="Arial"/>
                <a:cs typeface="Arial"/>
              </a:rPr>
              <a:t> </a:t>
            </a:r>
            <a:r>
              <a:rPr sz="1200" spc="-5" dirty="0">
                <a:latin typeface="Arial"/>
                <a:cs typeface="Arial"/>
              </a:rPr>
              <a:t>2010]</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Enumerate causes of </a:t>
            </a:r>
            <a:r>
              <a:rPr sz="1200" spc="-5" dirty="0">
                <a:latin typeface="Arial"/>
                <a:cs typeface="Arial"/>
              </a:rPr>
              <a:t>Hypertrophic </a:t>
            </a:r>
            <a:r>
              <a:rPr sz="1200" spc="-10" dirty="0">
                <a:latin typeface="Arial"/>
                <a:cs typeface="Arial"/>
              </a:rPr>
              <a:t>osteoarthropathy. </a:t>
            </a:r>
            <a:r>
              <a:rPr sz="1200" dirty="0">
                <a:latin typeface="Arial"/>
                <a:cs typeface="Arial"/>
              </a:rPr>
              <a:t>Discuss its DD &amp; describe its  imaging findings on plain radiograph. [Jun</a:t>
            </a:r>
            <a:r>
              <a:rPr sz="1200" spc="-20" dirty="0">
                <a:latin typeface="Arial"/>
                <a:cs typeface="Arial"/>
              </a:rPr>
              <a:t> 2011]</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Discuss the radiographic and sonographic features of developmental dysplasia of  Hip. [Jun </a:t>
            </a:r>
            <a:r>
              <a:rPr sz="1200" spc="-5" dirty="0">
                <a:latin typeface="Arial"/>
                <a:cs typeface="Arial"/>
              </a:rPr>
              <a:t>201</a:t>
            </a:r>
            <a:r>
              <a:rPr sz="1200" spc="-15" dirty="0">
                <a:latin typeface="Arial"/>
                <a:cs typeface="Arial"/>
              </a:rPr>
              <a:t> </a:t>
            </a:r>
            <a:r>
              <a:rPr sz="1200" spc="-5" dirty="0">
                <a:latin typeface="Arial"/>
                <a:cs typeface="Arial"/>
              </a:rPr>
              <a:t>1]</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Describe the MR anatomy of the knee joint. Briefly </a:t>
            </a:r>
            <a:r>
              <a:rPr sz="1200" spc="-5" dirty="0">
                <a:latin typeface="Arial"/>
                <a:cs typeface="Arial"/>
              </a:rPr>
              <a:t>state </a:t>
            </a:r>
            <a:r>
              <a:rPr sz="1200" dirty="0">
                <a:latin typeface="Arial"/>
                <a:cs typeface="Arial"/>
              </a:rPr>
              <a:t>the MR sequences you  would employ to delineate a </a:t>
            </a:r>
            <a:r>
              <a:rPr sz="1200" spc="-5" dirty="0">
                <a:latin typeface="Arial"/>
                <a:cs typeface="Arial"/>
              </a:rPr>
              <a:t>suspected </a:t>
            </a:r>
            <a:r>
              <a:rPr sz="1200" dirty="0">
                <a:latin typeface="Arial"/>
                <a:cs typeface="Arial"/>
              </a:rPr>
              <a:t>medial meniscus </a:t>
            </a:r>
            <a:r>
              <a:rPr sz="1200" spc="-15" dirty="0">
                <a:latin typeface="Arial"/>
                <a:cs typeface="Arial"/>
              </a:rPr>
              <a:t>tear. </a:t>
            </a:r>
            <a:r>
              <a:rPr sz="1200" dirty="0">
                <a:latin typeface="Arial"/>
                <a:cs typeface="Arial"/>
              </a:rPr>
              <a:t>[June </a:t>
            </a:r>
            <a:r>
              <a:rPr sz="1200" spc="-5" dirty="0">
                <a:latin typeface="Arial"/>
                <a:cs typeface="Arial"/>
              </a:rPr>
              <a:t>201</a:t>
            </a:r>
            <a:r>
              <a:rPr sz="1200" spc="-10" dirty="0">
                <a:latin typeface="Arial"/>
                <a:cs typeface="Arial"/>
              </a:rPr>
              <a:t> </a:t>
            </a:r>
            <a:r>
              <a:rPr sz="1200" spc="-5" dirty="0">
                <a:latin typeface="Arial"/>
                <a:cs typeface="Arial"/>
              </a:rPr>
              <a:t>1]</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Enumerate </a:t>
            </a:r>
            <a:r>
              <a:rPr sz="1200" spc="-5" dirty="0">
                <a:latin typeface="Arial"/>
                <a:cs typeface="Arial"/>
              </a:rPr>
              <a:t>different </a:t>
            </a:r>
            <a:r>
              <a:rPr sz="1200" dirty="0">
                <a:latin typeface="Arial"/>
                <a:cs typeface="Arial"/>
              </a:rPr>
              <a:t>varieties of </a:t>
            </a:r>
            <a:r>
              <a:rPr sz="1200" spc="-5" dirty="0">
                <a:latin typeface="Arial"/>
                <a:cs typeface="Arial"/>
              </a:rPr>
              <a:t>Osteosarcoma. </a:t>
            </a:r>
            <a:r>
              <a:rPr sz="1200" dirty="0">
                <a:latin typeface="Arial"/>
                <a:cs typeface="Arial"/>
              </a:rPr>
              <a:t>Discuss their imaging features.  [3+7 Dec</a:t>
            </a:r>
            <a:r>
              <a:rPr sz="1200" spc="-5" dirty="0">
                <a:latin typeface="Arial"/>
                <a:cs typeface="Arial"/>
              </a:rPr>
              <a:t> </a:t>
            </a:r>
            <a:r>
              <a:rPr sz="1200" spc="-30" dirty="0">
                <a:latin typeface="Arial"/>
                <a:cs typeface="Arial"/>
              </a:rPr>
              <a:t>11]</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Describe etiopathogenesis of </a:t>
            </a:r>
            <a:r>
              <a:rPr sz="1200" spc="-5" dirty="0">
                <a:latin typeface="Arial"/>
                <a:cs typeface="Arial"/>
              </a:rPr>
              <a:t>Osteomyelitis. </a:t>
            </a:r>
            <a:r>
              <a:rPr sz="1200" dirty="0">
                <a:latin typeface="Arial"/>
                <a:cs typeface="Arial"/>
              </a:rPr>
              <a:t>Discuss role of imaging in acute  </a:t>
            </a:r>
            <a:r>
              <a:rPr sz="1200" spc="-5" dirty="0">
                <a:latin typeface="Arial"/>
                <a:cs typeface="Arial"/>
              </a:rPr>
              <a:t>osteomyelitis. </a:t>
            </a:r>
            <a:r>
              <a:rPr sz="1200" dirty="0">
                <a:latin typeface="Arial"/>
                <a:cs typeface="Arial"/>
              </a:rPr>
              <a:t>[4+6 Dec </a:t>
            </a:r>
            <a:r>
              <a:rPr sz="1200" spc="-30" dirty="0">
                <a:latin typeface="Arial"/>
                <a:cs typeface="Arial"/>
              </a:rPr>
              <a:t>11]</a:t>
            </a:r>
            <a:endParaRPr sz="1200">
              <a:latin typeface="Arial"/>
              <a:cs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57</a:t>
            </a:fld>
            <a:endParaRPr dirty="0"/>
          </a:p>
        </p:txBody>
      </p:sp>
      <p:sp>
        <p:nvSpPr>
          <p:cNvPr id="2" name="object 2"/>
          <p:cNvSpPr txBox="1"/>
          <p:nvPr/>
        </p:nvSpPr>
        <p:spPr>
          <a:xfrm>
            <a:off x="939800" y="855980"/>
            <a:ext cx="5913755" cy="84328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15"/>
              <a:tabLst>
                <a:tab pos="241300" algn="l"/>
              </a:tabLst>
            </a:pPr>
            <a:r>
              <a:rPr sz="1200" dirty="0">
                <a:latin typeface="Arial"/>
                <a:cs typeface="Arial"/>
              </a:rPr>
              <a:t>Discuss the clinical associations of </a:t>
            </a:r>
            <a:r>
              <a:rPr sz="1200" spc="-5" dirty="0">
                <a:latin typeface="Arial"/>
                <a:cs typeface="Arial"/>
              </a:rPr>
              <a:t>Hypertrophic </a:t>
            </a:r>
            <a:r>
              <a:rPr sz="1200" spc="-10" dirty="0">
                <a:latin typeface="Arial"/>
                <a:cs typeface="Arial"/>
              </a:rPr>
              <a:t>Osteoarthropathy. </a:t>
            </a:r>
            <a:r>
              <a:rPr sz="1200" dirty="0">
                <a:latin typeface="Arial"/>
                <a:cs typeface="Arial"/>
              </a:rPr>
              <a:t>Briefly describe  its radiological findings. </a:t>
            </a:r>
            <a:r>
              <a:rPr sz="1200" spc="-5" dirty="0">
                <a:latin typeface="Arial"/>
                <a:cs typeface="Arial"/>
              </a:rPr>
              <a:t>Differential </a:t>
            </a:r>
            <a:r>
              <a:rPr sz="1200" dirty="0">
                <a:latin typeface="Arial"/>
                <a:cs typeface="Arial"/>
              </a:rPr>
              <a:t>diagnosis &amp; role of Nuclear medicine. [3+4+2+1  Dec</a:t>
            </a:r>
            <a:r>
              <a:rPr sz="1200" spc="-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894"/>
              </a:spcBef>
              <a:buAutoNum type="arabicPeriod" startAt="15"/>
              <a:tabLst>
                <a:tab pos="241300" algn="l"/>
              </a:tabLst>
            </a:pPr>
            <a:r>
              <a:rPr sz="1200" dirty="0">
                <a:latin typeface="Arial"/>
                <a:cs typeface="Arial"/>
              </a:rPr>
              <a:t>Classify scoliosis. Discuss imaging features of plain radiographic, CT and MRI in  neurofibromatosis of spine. Discuss </a:t>
            </a:r>
            <a:r>
              <a:rPr sz="1200" spc="-5" dirty="0">
                <a:latin typeface="Arial"/>
                <a:cs typeface="Arial"/>
              </a:rPr>
              <a:t>Cobb’s </a:t>
            </a:r>
            <a:r>
              <a:rPr sz="1200" dirty="0">
                <a:latin typeface="Arial"/>
                <a:cs typeface="Arial"/>
              </a:rPr>
              <a:t>angle and draw a diagram </a:t>
            </a:r>
            <a:r>
              <a:rPr sz="1200" spc="-5" dirty="0">
                <a:latin typeface="Arial"/>
                <a:cs typeface="Arial"/>
              </a:rPr>
              <a:t>illustrating </a:t>
            </a:r>
            <a:r>
              <a:rPr sz="1200" dirty="0">
                <a:latin typeface="Arial"/>
                <a:cs typeface="Arial"/>
              </a:rPr>
              <a:t>its  measurement. [2+5+2+1 Jun</a:t>
            </a:r>
            <a:r>
              <a:rPr sz="1200" spc="-1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5"/>
              <a:tabLst>
                <a:tab pos="241300" algn="l"/>
              </a:tabLst>
            </a:pPr>
            <a:r>
              <a:rPr sz="1200" dirty="0">
                <a:latin typeface="Arial"/>
                <a:cs typeface="Arial"/>
              </a:rPr>
              <a:t>Mention causes of </a:t>
            </a:r>
            <a:r>
              <a:rPr sz="1200" spc="-5" dirty="0">
                <a:latin typeface="Arial"/>
                <a:cs typeface="Arial"/>
              </a:rPr>
              <a:t>periosteal </a:t>
            </a:r>
            <a:r>
              <a:rPr sz="1200" dirty="0">
                <a:latin typeface="Arial"/>
                <a:cs typeface="Arial"/>
              </a:rPr>
              <a:t>new bone formation. Briefly discuss </a:t>
            </a:r>
            <a:r>
              <a:rPr sz="1200" spc="-5" dirty="0">
                <a:latin typeface="Arial"/>
                <a:cs typeface="Arial"/>
              </a:rPr>
              <a:t>characteristic  </a:t>
            </a:r>
            <a:r>
              <a:rPr sz="1200" dirty="0">
                <a:latin typeface="Arial"/>
                <a:cs typeface="Arial"/>
              </a:rPr>
              <a:t>radiological features of </a:t>
            </a:r>
            <a:r>
              <a:rPr sz="1200" spc="-5" dirty="0">
                <a:latin typeface="Arial"/>
                <a:cs typeface="Arial"/>
              </a:rPr>
              <a:t>osteomyelitis affecting </a:t>
            </a:r>
            <a:r>
              <a:rPr sz="1200" dirty="0">
                <a:latin typeface="Arial"/>
                <a:cs typeface="Arial"/>
              </a:rPr>
              <a:t>infants, children &amp; adults. [2+8 Jun  12]</a:t>
            </a:r>
            <a:endParaRPr sz="1200">
              <a:latin typeface="Arial"/>
              <a:cs typeface="Arial"/>
            </a:endParaRPr>
          </a:p>
          <a:p>
            <a:pPr marL="241300" marR="5080" indent="-228600" algn="just">
              <a:lnSpc>
                <a:spcPct val="115700"/>
              </a:lnSpc>
              <a:spcBef>
                <a:spcPts val="1035"/>
              </a:spcBef>
              <a:buAutoNum type="arabicPeriod" startAt="15"/>
              <a:tabLst>
                <a:tab pos="241300" algn="l"/>
              </a:tabLst>
            </a:pPr>
            <a:r>
              <a:rPr sz="1200" dirty="0">
                <a:latin typeface="Arial"/>
                <a:cs typeface="Arial"/>
              </a:rPr>
              <a:t>Mention </a:t>
            </a:r>
            <a:r>
              <a:rPr sz="1200" spc="-5" dirty="0">
                <a:latin typeface="Arial"/>
                <a:cs typeface="Arial"/>
              </a:rPr>
              <a:t>differential </a:t>
            </a:r>
            <a:r>
              <a:rPr sz="1200" dirty="0">
                <a:latin typeface="Arial"/>
                <a:cs typeface="Arial"/>
              </a:rPr>
              <a:t>diagnosis of 15 year boy presenting with localized pain and  </a:t>
            </a:r>
            <a:r>
              <a:rPr sz="1200" spc="10" dirty="0">
                <a:latin typeface="Arial"/>
                <a:cs typeface="Arial"/>
              </a:rPr>
              <a:t>swelling </a:t>
            </a:r>
            <a:r>
              <a:rPr sz="1200" spc="5" dirty="0">
                <a:latin typeface="Arial"/>
                <a:cs typeface="Arial"/>
              </a:rPr>
              <a:t>of</a:t>
            </a:r>
            <a:r>
              <a:rPr sz="1200" spc="340" dirty="0">
                <a:latin typeface="Arial"/>
                <a:cs typeface="Arial"/>
              </a:rPr>
              <a:t> </a:t>
            </a:r>
            <a:r>
              <a:rPr sz="1200" dirty="0">
                <a:latin typeface="Arial"/>
                <a:cs typeface="Arial"/>
              </a:rPr>
              <a:t>2 </a:t>
            </a:r>
            <a:r>
              <a:rPr sz="1200" spc="10" dirty="0">
                <a:latin typeface="Arial"/>
                <a:cs typeface="Arial"/>
              </a:rPr>
              <a:t>months duration </a:t>
            </a:r>
            <a:r>
              <a:rPr sz="1200" spc="5" dirty="0">
                <a:latin typeface="Arial"/>
                <a:cs typeface="Arial"/>
              </a:rPr>
              <a:t>in  </a:t>
            </a:r>
            <a:r>
              <a:rPr sz="1200" spc="10" dirty="0">
                <a:latin typeface="Arial"/>
                <a:cs typeface="Arial"/>
              </a:rPr>
              <a:t>right lower thigh. Discuss conventional  </a:t>
            </a:r>
            <a:r>
              <a:rPr sz="1200" dirty="0">
                <a:latin typeface="Arial"/>
                <a:cs typeface="Arial"/>
              </a:rPr>
              <a:t>radiographic, CT and MRI features of the commonest primary malignant bone</a:t>
            </a:r>
            <a:r>
              <a:rPr sz="1200" spc="-120" dirty="0">
                <a:latin typeface="Arial"/>
                <a:cs typeface="Arial"/>
              </a:rPr>
              <a:t> </a:t>
            </a:r>
            <a:r>
              <a:rPr sz="1200" dirty="0">
                <a:latin typeface="Arial"/>
                <a:cs typeface="Arial"/>
              </a:rPr>
              <a:t>tumor  in this age. [l+3+3+3 Jun</a:t>
            </a:r>
            <a:r>
              <a:rPr sz="1200" spc="-1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5"/>
              <a:tabLst>
                <a:tab pos="241300" algn="l"/>
              </a:tabLst>
            </a:pPr>
            <a:r>
              <a:rPr sz="1200" dirty="0">
                <a:latin typeface="Arial"/>
                <a:cs typeface="Arial"/>
              </a:rPr>
              <a:t>Classify </a:t>
            </a:r>
            <a:r>
              <a:rPr sz="1200" spc="-5" dirty="0">
                <a:latin typeface="Arial"/>
                <a:cs typeface="Arial"/>
              </a:rPr>
              <a:t>cysts </a:t>
            </a:r>
            <a:r>
              <a:rPr sz="1200" dirty="0">
                <a:latin typeface="Arial"/>
                <a:cs typeface="Arial"/>
              </a:rPr>
              <a:t>of </a:t>
            </a:r>
            <a:r>
              <a:rPr sz="1200" spc="-20" dirty="0">
                <a:latin typeface="Arial"/>
                <a:cs typeface="Arial"/>
              </a:rPr>
              <a:t>jaw. </a:t>
            </a:r>
            <a:r>
              <a:rPr sz="1200" dirty="0">
                <a:latin typeface="Arial"/>
                <a:cs typeface="Arial"/>
              </a:rPr>
              <a:t>Describe briefly imaging features of each type of </a:t>
            </a:r>
            <a:r>
              <a:rPr sz="1200" spc="-5" dirty="0">
                <a:latin typeface="Arial"/>
                <a:cs typeface="Arial"/>
              </a:rPr>
              <a:t>cyst. </a:t>
            </a:r>
            <a:r>
              <a:rPr sz="1200" dirty="0">
                <a:latin typeface="Arial"/>
                <a:cs typeface="Arial"/>
              </a:rPr>
              <a:t>Draw  suitable diagrams to describe various types. [2+6+2 Jun</a:t>
            </a:r>
            <a:r>
              <a:rPr sz="1200" spc="-3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15"/>
              <a:tabLst>
                <a:tab pos="241300" algn="l"/>
              </a:tabLst>
            </a:pPr>
            <a:r>
              <a:rPr sz="1200" dirty="0">
                <a:latin typeface="Arial"/>
                <a:cs typeface="Arial"/>
              </a:rPr>
              <a:t>Discuss </a:t>
            </a:r>
            <a:r>
              <a:rPr sz="1200" spc="-5" dirty="0">
                <a:latin typeface="Arial"/>
                <a:cs typeface="Arial"/>
              </a:rPr>
              <a:t>differential </a:t>
            </a:r>
            <a:r>
              <a:rPr sz="1200" dirty="0">
                <a:latin typeface="Arial"/>
                <a:cs typeface="Arial"/>
              </a:rPr>
              <a:t>diagnosis and imaging features of painless expansile lesion  involving single rib in an adult. [3+7 Jun</a:t>
            </a:r>
            <a:r>
              <a:rPr sz="1200" spc="-2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5"/>
              <a:tabLst>
                <a:tab pos="241300" algn="l"/>
              </a:tabLst>
            </a:pPr>
            <a:r>
              <a:rPr sz="1200" dirty="0">
                <a:latin typeface="Arial"/>
                <a:cs typeface="Arial"/>
              </a:rPr>
              <a:t>List the causes of </a:t>
            </a:r>
            <a:r>
              <a:rPr sz="1200" spc="-5" dirty="0">
                <a:latin typeface="Arial"/>
                <a:cs typeface="Arial"/>
              </a:rPr>
              <a:t>posterior </a:t>
            </a:r>
            <a:r>
              <a:rPr sz="1200" dirty="0">
                <a:latin typeface="Arial"/>
                <a:cs typeface="Arial"/>
              </a:rPr>
              <a:t>scalloping of </a:t>
            </a:r>
            <a:r>
              <a:rPr sz="1200" spc="-5" dirty="0">
                <a:latin typeface="Arial"/>
                <a:cs typeface="Arial"/>
              </a:rPr>
              <a:t>vertebrae. </a:t>
            </a:r>
            <a:r>
              <a:rPr sz="1200" dirty="0">
                <a:latin typeface="Arial"/>
                <a:cs typeface="Arial"/>
              </a:rPr>
              <a:t>Describe skeletal changes seen  in von </a:t>
            </a:r>
            <a:r>
              <a:rPr sz="1200" spc="-5" dirty="0">
                <a:latin typeface="Arial"/>
                <a:cs typeface="Arial"/>
              </a:rPr>
              <a:t>Recklinghausen’s </a:t>
            </a:r>
            <a:r>
              <a:rPr sz="1200" dirty="0">
                <a:latin typeface="Arial"/>
                <a:cs typeface="Arial"/>
              </a:rPr>
              <a:t>disease. [2+8 Dec</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4599"/>
              </a:lnSpc>
              <a:spcBef>
                <a:spcPts val="1050"/>
              </a:spcBef>
              <a:buAutoNum type="arabicPeriod" startAt="15"/>
              <a:tabLst>
                <a:tab pos="241300" algn="l"/>
              </a:tabLst>
            </a:pPr>
            <a:r>
              <a:rPr sz="1200" dirty="0">
                <a:latin typeface="Arial"/>
                <a:cs typeface="Arial"/>
              </a:rPr>
              <a:t>Enumerate various causes of </a:t>
            </a:r>
            <a:r>
              <a:rPr sz="1200" spc="-5" dirty="0">
                <a:latin typeface="Arial"/>
                <a:cs typeface="Arial"/>
              </a:rPr>
              <a:t>hemolytic </a:t>
            </a:r>
            <a:r>
              <a:rPr sz="1200" dirty="0">
                <a:latin typeface="Arial"/>
                <a:cs typeface="Arial"/>
              </a:rPr>
              <a:t>anemia. Describe the imaging findings in a  case of Thalassemia </a:t>
            </a:r>
            <a:r>
              <a:rPr sz="1200" spc="-15" dirty="0">
                <a:latin typeface="Arial"/>
                <a:cs typeface="Arial"/>
              </a:rPr>
              <a:t>major. </a:t>
            </a:r>
            <a:r>
              <a:rPr sz="1200" dirty="0">
                <a:latin typeface="Arial"/>
                <a:cs typeface="Arial"/>
              </a:rPr>
              <a:t>Briefly discuss its DDs from sickle cell anaemia. [2+5+3  Dec</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4599"/>
              </a:lnSpc>
              <a:spcBef>
                <a:spcPts val="1050"/>
              </a:spcBef>
              <a:buAutoNum type="arabicPeriod" startAt="15"/>
              <a:tabLst>
                <a:tab pos="241300" algn="l"/>
              </a:tabLst>
            </a:pPr>
            <a:r>
              <a:rPr sz="1200" dirty="0">
                <a:latin typeface="Arial"/>
                <a:cs typeface="Arial"/>
              </a:rPr>
              <a:t>Briefly discuss the pathophysiology of </a:t>
            </a:r>
            <a:r>
              <a:rPr sz="1200" spc="-5" dirty="0">
                <a:latin typeface="Arial"/>
                <a:cs typeface="Arial"/>
              </a:rPr>
              <a:t>osteomalacia. </a:t>
            </a:r>
            <a:r>
              <a:rPr sz="1200" dirty="0">
                <a:latin typeface="Arial"/>
                <a:cs typeface="Arial"/>
              </a:rPr>
              <a:t>Describe the radiological  findings in renal </a:t>
            </a:r>
            <a:r>
              <a:rPr sz="1200" spc="-10" dirty="0">
                <a:latin typeface="Arial"/>
                <a:cs typeface="Arial"/>
              </a:rPr>
              <a:t>osteodystrophy. </a:t>
            </a:r>
            <a:r>
              <a:rPr sz="1200" dirty="0">
                <a:latin typeface="Arial"/>
                <a:cs typeface="Arial"/>
              </a:rPr>
              <a:t>Enumerate the findings that help in </a:t>
            </a:r>
            <a:r>
              <a:rPr sz="1200" spc="-5" dirty="0">
                <a:latin typeface="Arial"/>
                <a:cs typeface="Arial"/>
              </a:rPr>
              <a:t>differentiating  </a:t>
            </a:r>
            <a:r>
              <a:rPr sz="1200" dirty="0">
                <a:latin typeface="Arial"/>
                <a:cs typeface="Arial"/>
              </a:rPr>
              <a:t>from primary hyperparathyroidism. [3+4+3 Dec</a:t>
            </a:r>
            <a:r>
              <a:rPr sz="1200" spc="-25" dirty="0">
                <a:latin typeface="Arial"/>
                <a:cs typeface="Arial"/>
              </a:rPr>
              <a:t> </a:t>
            </a:r>
            <a:r>
              <a:rPr sz="1200" dirty="0">
                <a:latin typeface="Arial"/>
                <a:cs typeface="Arial"/>
              </a:rPr>
              <a:t>l2]</a:t>
            </a:r>
            <a:endParaRPr sz="1200">
              <a:latin typeface="Arial"/>
              <a:cs typeface="Arial"/>
            </a:endParaRPr>
          </a:p>
          <a:p>
            <a:pPr marL="241300" marR="5080" indent="-228600" algn="just">
              <a:lnSpc>
                <a:spcPct val="118100"/>
              </a:lnSpc>
              <a:spcBef>
                <a:spcPts val="994"/>
              </a:spcBef>
              <a:buAutoNum type="arabicPeriod" startAt="15"/>
              <a:tabLst>
                <a:tab pos="241300" algn="l"/>
              </a:tabLst>
            </a:pPr>
            <a:r>
              <a:rPr sz="1200" spc="-5" dirty="0">
                <a:latin typeface="Arial"/>
                <a:cs typeface="Arial"/>
              </a:rPr>
              <a:t>What </a:t>
            </a:r>
            <a:r>
              <a:rPr sz="1200" dirty="0">
                <a:latin typeface="Arial"/>
                <a:cs typeface="Arial"/>
              </a:rPr>
              <a:t>is </a:t>
            </a:r>
            <a:r>
              <a:rPr sz="1200" spc="-5" dirty="0">
                <a:latin typeface="Arial"/>
                <a:cs typeface="Arial"/>
              </a:rPr>
              <a:t>Osteoporosis? </a:t>
            </a:r>
            <a:r>
              <a:rPr sz="1200" dirty="0">
                <a:latin typeface="Arial"/>
                <a:cs typeface="Arial"/>
              </a:rPr>
              <a:t>Enumerate causes if </a:t>
            </a:r>
            <a:r>
              <a:rPr sz="1200" spc="-5" dirty="0">
                <a:latin typeface="Arial"/>
                <a:cs typeface="Arial"/>
              </a:rPr>
              <a:t>osteoporosis. </a:t>
            </a:r>
            <a:r>
              <a:rPr sz="1200" dirty="0">
                <a:latin typeface="Arial"/>
                <a:cs typeface="Arial"/>
              </a:rPr>
              <a:t>Discuss any 3 imaging  modalities currently in vogue for assessment of bone mineral </a:t>
            </a:r>
            <a:r>
              <a:rPr sz="1200" spc="-15" dirty="0">
                <a:latin typeface="Arial"/>
                <a:cs typeface="Arial"/>
              </a:rPr>
              <a:t>density. </a:t>
            </a:r>
            <a:r>
              <a:rPr sz="1200" dirty="0">
                <a:latin typeface="Arial"/>
                <a:cs typeface="Arial"/>
              </a:rPr>
              <a:t>[2+2+6 Jun  13]</a:t>
            </a:r>
            <a:endParaRPr sz="1200">
              <a:latin typeface="Arial"/>
              <a:cs typeface="Arial"/>
            </a:endParaRPr>
          </a:p>
          <a:p>
            <a:pPr marL="241300" marR="5080" indent="-228600" algn="just">
              <a:lnSpc>
                <a:spcPct val="118100"/>
              </a:lnSpc>
              <a:spcBef>
                <a:spcPts val="900"/>
              </a:spcBef>
              <a:buAutoNum type="arabicPeriod" startAt="15"/>
              <a:tabLst>
                <a:tab pos="241300" algn="l"/>
              </a:tabLst>
            </a:pPr>
            <a:r>
              <a:rPr sz="1200" spc="-5" dirty="0">
                <a:latin typeface="Arial"/>
                <a:cs typeface="Arial"/>
              </a:rPr>
              <a:t>What </a:t>
            </a:r>
            <a:r>
              <a:rPr sz="1200" dirty="0">
                <a:latin typeface="Arial"/>
                <a:cs typeface="Arial"/>
              </a:rPr>
              <a:t>are the key clinical features, common sites &amp; radiological findings in </a:t>
            </a:r>
            <a:r>
              <a:rPr sz="1200" spc="-5" dirty="0">
                <a:latin typeface="Arial"/>
                <a:cs typeface="Arial"/>
              </a:rPr>
              <a:t>Ewing’s  </a:t>
            </a:r>
            <a:r>
              <a:rPr sz="1200" dirty="0">
                <a:latin typeface="Arial"/>
                <a:cs typeface="Arial"/>
              </a:rPr>
              <a:t>sarcoma? Discuss its </a:t>
            </a:r>
            <a:r>
              <a:rPr sz="1200" spc="-5" dirty="0">
                <a:latin typeface="Arial"/>
                <a:cs typeface="Arial"/>
              </a:rPr>
              <a:t>differential </a:t>
            </a:r>
            <a:r>
              <a:rPr sz="1200" dirty="0">
                <a:latin typeface="Arial"/>
                <a:cs typeface="Arial"/>
              </a:rPr>
              <a:t>diagnosis in brief. [2+2+4+2 Jun</a:t>
            </a:r>
            <a:r>
              <a:rPr sz="1200" spc="-2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4599"/>
              </a:lnSpc>
              <a:spcBef>
                <a:spcPts val="1050"/>
              </a:spcBef>
              <a:buAutoNum type="arabicPeriod" startAt="15"/>
              <a:tabLst>
                <a:tab pos="241300" algn="l"/>
              </a:tabLst>
            </a:pPr>
            <a:r>
              <a:rPr sz="1200" dirty="0">
                <a:latin typeface="Arial"/>
                <a:cs typeface="Arial"/>
              </a:rPr>
              <a:t>The Child </a:t>
            </a:r>
            <a:r>
              <a:rPr sz="1200" spc="-5" dirty="0">
                <a:latin typeface="Arial"/>
                <a:cs typeface="Arial"/>
              </a:rPr>
              <a:t>Welfare </a:t>
            </a:r>
            <a:r>
              <a:rPr sz="1200" dirty="0">
                <a:latin typeface="Arial"/>
                <a:cs typeface="Arial"/>
              </a:rPr>
              <a:t>Board has referred an accused to you for </a:t>
            </a:r>
            <a:r>
              <a:rPr sz="1200" spc="-5" dirty="0">
                <a:latin typeface="Arial"/>
                <a:cs typeface="Arial"/>
              </a:rPr>
              <a:t>estimation </a:t>
            </a:r>
            <a:r>
              <a:rPr sz="1200" dirty="0">
                <a:latin typeface="Arial"/>
                <a:cs typeface="Arial"/>
              </a:rPr>
              <a:t>of age.  Being a </a:t>
            </a:r>
            <a:r>
              <a:rPr sz="1200" spc="-5" dirty="0">
                <a:latin typeface="Arial"/>
                <a:cs typeface="Arial"/>
              </a:rPr>
              <a:t>radiologist, </a:t>
            </a:r>
            <a:r>
              <a:rPr sz="1200" dirty="0">
                <a:latin typeface="Arial"/>
                <a:cs typeface="Arial"/>
              </a:rPr>
              <a:t>how would you carry out this assignment? Discuss in brief the  variables that can </a:t>
            </a:r>
            <a:r>
              <a:rPr sz="1200" spc="-5" dirty="0">
                <a:latin typeface="Arial"/>
                <a:cs typeface="Arial"/>
              </a:rPr>
              <a:t>affect </a:t>
            </a:r>
            <a:r>
              <a:rPr sz="1200" dirty="0">
                <a:latin typeface="Arial"/>
                <a:cs typeface="Arial"/>
              </a:rPr>
              <a:t>the </a:t>
            </a:r>
            <a:r>
              <a:rPr sz="1200" spc="-5" dirty="0">
                <a:latin typeface="Arial"/>
                <a:cs typeface="Arial"/>
              </a:rPr>
              <a:t>estimated </a:t>
            </a:r>
            <a:r>
              <a:rPr sz="1200" dirty="0">
                <a:latin typeface="Arial"/>
                <a:cs typeface="Arial"/>
              </a:rPr>
              <a:t>age. [6+4 Jun</a:t>
            </a:r>
            <a:r>
              <a:rPr sz="1200" spc="-15" dirty="0">
                <a:latin typeface="Arial"/>
                <a:cs typeface="Arial"/>
              </a:rPr>
              <a:t> </a:t>
            </a:r>
            <a:r>
              <a:rPr sz="1200" dirty="0">
                <a:latin typeface="Arial"/>
                <a:cs typeface="Arial"/>
              </a:rPr>
              <a:t>13].</a:t>
            </a:r>
            <a:endParaRPr sz="1200">
              <a:latin typeface="Arial"/>
              <a:cs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58</a:t>
            </a:fld>
            <a:endParaRPr dirty="0"/>
          </a:p>
        </p:txBody>
      </p:sp>
      <p:sp>
        <p:nvSpPr>
          <p:cNvPr id="2" name="object 2"/>
          <p:cNvSpPr txBox="1"/>
          <p:nvPr/>
        </p:nvSpPr>
        <p:spPr>
          <a:xfrm>
            <a:off x="939800" y="855980"/>
            <a:ext cx="5913755" cy="82677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27"/>
              <a:tabLst>
                <a:tab pos="241300" algn="l"/>
              </a:tabLst>
            </a:pPr>
            <a:r>
              <a:rPr sz="1200" dirty="0">
                <a:latin typeface="Arial"/>
                <a:cs typeface="Arial"/>
              </a:rPr>
              <a:t>Enumerate causes of painful limp in a child unable to bear weight. Briefly discuss  the role of plain X-ray </a:t>
            </a:r>
            <a:r>
              <a:rPr sz="1200" spc="-10" dirty="0">
                <a:latin typeface="Arial"/>
                <a:cs typeface="Arial"/>
              </a:rPr>
              <a:t>arthrography, </a:t>
            </a:r>
            <a:r>
              <a:rPr sz="1200" dirty="0">
                <a:latin typeface="Arial"/>
                <a:cs typeface="Arial"/>
              </a:rPr>
              <a:t>US, </a:t>
            </a:r>
            <a:r>
              <a:rPr sz="1200" spc="-45" dirty="0">
                <a:latin typeface="Arial"/>
                <a:cs typeface="Arial"/>
              </a:rPr>
              <a:t>CT, </a:t>
            </a:r>
            <a:r>
              <a:rPr sz="1200" dirty="0">
                <a:latin typeface="Arial"/>
                <a:cs typeface="Arial"/>
              </a:rPr>
              <a:t>MRI and scintigraphy in arriving at  diagnosis. [2+2+1+1+1+2+1 Jun</a:t>
            </a:r>
            <a:r>
              <a:rPr sz="1200" spc="-1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894"/>
              </a:spcBef>
              <a:buAutoNum type="arabicPeriod" startAt="27"/>
              <a:tabLst>
                <a:tab pos="241300" algn="l"/>
              </a:tabLst>
            </a:pPr>
            <a:r>
              <a:rPr sz="1200" dirty="0">
                <a:latin typeface="Arial"/>
                <a:cs typeface="Arial"/>
              </a:rPr>
              <a:t>Discuss the role of plain </a:t>
            </a:r>
            <a:r>
              <a:rPr sz="1200" spc="-15" dirty="0">
                <a:latin typeface="Arial"/>
                <a:cs typeface="Arial"/>
              </a:rPr>
              <a:t>X-ray, </a:t>
            </a:r>
            <a:r>
              <a:rPr sz="1200" dirty="0">
                <a:latin typeface="Arial"/>
                <a:cs typeface="Arial"/>
              </a:rPr>
              <a:t>CT and MRl in cases of lower cervical spinal trauma.  [3+4+3 Jun</a:t>
            </a:r>
            <a:r>
              <a:rPr sz="1200" spc="-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1100"/>
              </a:lnSpc>
              <a:spcBef>
                <a:spcPts val="1100"/>
              </a:spcBef>
              <a:buAutoNum type="arabicPeriod" startAt="27"/>
              <a:tabLst>
                <a:tab pos="241300" algn="l"/>
              </a:tabLst>
            </a:pPr>
            <a:r>
              <a:rPr sz="1200" dirty="0">
                <a:latin typeface="Arial"/>
                <a:cs typeface="Arial"/>
              </a:rPr>
              <a:t>Describe the MR anatomy of the shoulder joint. Briefly </a:t>
            </a:r>
            <a:r>
              <a:rPr sz="1200" spc="-5" dirty="0">
                <a:latin typeface="Arial"/>
                <a:cs typeface="Arial"/>
              </a:rPr>
              <a:t>state </a:t>
            </a:r>
            <a:r>
              <a:rPr sz="1200" dirty="0">
                <a:latin typeface="Arial"/>
                <a:cs typeface="Arial"/>
              </a:rPr>
              <a:t>the MR sequences you  would employ to delineate various lesions of the shoulder joint. [4+6 Jun</a:t>
            </a:r>
            <a:r>
              <a:rPr sz="1200" spc="-6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1000"/>
              </a:spcBef>
              <a:buAutoNum type="arabicPeriod" startAt="27"/>
              <a:tabLst>
                <a:tab pos="241300" algn="l"/>
              </a:tabLst>
            </a:pPr>
            <a:r>
              <a:rPr sz="1200" dirty="0">
                <a:latin typeface="Arial"/>
                <a:cs typeface="Arial"/>
              </a:rPr>
              <a:t>a. Ossification of elbow joint and its clinical significance. b. Fusion imaging. [5+5  Jun</a:t>
            </a:r>
            <a:r>
              <a:rPr sz="1200" spc="-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1100"/>
              </a:lnSpc>
              <a:spcBef>
                <a:spcPts val="1100"/>
              </a:spcBef>
              <a:buAutoNum type="arabicPeriod" startAt="27"/>
              <a:tabLst>
                <a:tab pos="241300" algn="l"/>
              </a:tabLst>
            </a:pPr>
            <a:r>
              <a:rPr sz="1200" dirty="0">
                <a:latin typeface="Arial"/>
                <a:cs typeface="Arial"/>
              </a:rPr>
              <a:t>Enumerate any 5 morphological patterns of </a:t>
            </a:r>
            <a:r>
              <a:rPr sz="1200" spc="-5" dirty="0">
                <a:latin typeface="Arial"/>
                <a:cs typeface="Arial"/>
              </a:rPr>
              <a:t>periosteal reaction </a:t>
            </a:r>
            <a:r>
              <a:rPr sz="1200" dirty="0">
                <a:latin typeface="Arial"/>
                <a:cs typeface="Arial"/>
              </a:rPr>
              <a:t>and </a:t>
            </a:r>
            <a:r>
              <a:rPr sz="1200" spc="-5" dirty="0">
                <a:latin typeface="Arial"/>
                <a:cs typeface="Arial"/>
              </a:rPr>
              <a:t>state </a:t>
            </a:r>
            <a:r>
              <a:rPr sz="1200" dirty="0">
                <a:latin typeface="Arial"/>
                <a:cs typeface="Arial"/>
              </a:rPr>
              <a:t>their  clinical significance. [2+2+2+2+2 Dec</a:t>
            </a:r>
            <a:r>
              <a:rPr sz="1200" spc="-1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1000"/>
              </a:spcBef>
              <a:buAutoNum type="arabicPeriod" startAt="27"/>
              <a:tabLst>
                <a:tab pos="241300" algn="l"/>
              </a:tabLst>
            </a:pPr>
            <a:r>
              <a:rPr sz="1200" dirty="0">
                <a:latin typeface="Arial"/>
                <a:cs typeface="Arial"/>
              </a:rPr>
              <a:t>Discuss the pathophysiology of </a:t>
            </a:r>
            <a:r>
              <a:rPr sz="1200" spc="-5" dirty="0">
                <a:latin typeface="Arial"/>
                <a:cs typeface="Arial"/>
              </a:rPr>
              <a:t>osteomalacia. </a:t>
            </a:r>
            <a:r>
              <a:rPr sz="1200" dirty="0">
                <a:latin typeface="Arial"/>
                <a:cs typeface="Arial"/>
              </a:rPr>
              <a:t>Describe imaging features in primary  hyperparathyroidism. [5+5 Dec</a:t>
            </a:r>
            <a:r>
              <a:rPr sz="1200" spc="-1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00"/>
              </a:spcBef>
              <a:buAutoNum type="arabicPeriod" startAt="27"/>
              <a:tabLst>
                <a:tab pos="241300" algn="l"/>
              </a:tabLst>
            </a:pPr>
            <a:r>
              <a:rPr sz="1200" dirty="0">
                <a:latin typeface="Arial"/>
                <a:cs typeface="Arial"/>
              </a:rPr>
              <a:t>Enumerate the hematopoietic disorders which causes marrow changes. Discuss</a:t>
            </a:r>
            <a:r>
              <a:rPr sz="1200" spc="-100" dirty="0">
                <a:latin typeface="Arial"/>
                <a:cs typeface="Arial"/>
              </a:rPr>
              <a:t> </a:t>
            </a:r>
            <a:r>
              <a:rPr sz="1200" dirty="0">
                <a:latin typeface="Arial"/>
                <a:cs typeface="Arial"/>
              </a:rPr>
              <a:t>the  MRI findings of any two of these marrow disorders. [2+4+4 June</a:t>
            </a:r>
            <a:r>
              <a:rPr sz="1200" spc="-50"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1000"/>
              </a:spcBef>
              <a:buAutoNum type="arabicPeriod" startAt="27"/>
              <a:tabLst>
                <a:tab pos="241300" algn="l"/>
              </a:tabLst>
            </a:pPr>
            <a:r>
              <a:rPr sz="1200" dirty="0">
                <a:latin typeface="Arial"/>
                <a:cs typeface="Arial"/>
              </a:rPr>
              <a:t>Discuss the imaging features of avascular necrosis of the hip and its DD. [7+3 June  I4]</a:t>
            </a:r>
            <a:endParaRPr sz="1200">
              <a:latin typeface="Arial"/>
              <a:cs typeface="Arial"/>
            </a:endParaRPr>
          </a:p>
          <a:p>
            <a:pPr marL="241300" marR="5080" indent="-228600" algn="just">
              <a:lnSpc>
                <a:spcPct val="118100"/>
              </a:lnSpc>
              <a:spcBef>
                <a:spcPts val="900"/>
              </a:spcBef>
              <a:buAutoNum type="arabicPeriod" startAt="27"/>
              <a:tabLst>
                <a:tab pos="241300" algn="l"/>
              </a:tabLst>
            </a:pPr>
            <a:r>
              <a:rPr sz="1200" spc="-5" dirty="0">
                <a:latin typeface="Arial"/>
                <a:cs typeface="Arial"/>
              </a:rPr>
              <a:t>What </a:t>
            </a:r>
            <a:r>
              <a:rPr sz="1200" dirty="0">
                <a:latin typeface="Arial"/>
                <a:cs typeface="Arial"/>
              </a:rPr>
              <a:t>are the causes and imaging features of </a:t>
            </a:r>
            <a:r>
              <a:rPr sz="1200" spc="-5" dirty="0">
                <a:latin typeface="Arial"/>
                <a:cs typeface="Arial"/>
              </a:rPr>
              <a:t>hypertrophic osteoarthropathy </a:t>
            </a:r>
            <a:r>
              <a:rPr sz="1200" dirty="0">
                <a:latin typeface="Arial"/>
                <a:cs typeface="Arial"/>
              </a:rPr>
              <a:t>[3+7  June</a:t>
            </a:r>
            <a:r>
              <a:rPr sz="1200" spc="-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1100"/>
              </a:lnSpc>
              <a:spcBef>
                <a:spcPts val="1100"/>
              </a:spcBef>
              <a:buAutoNum type="arabicPeriod" startAt="27"/>
              <a:tabLst>
                <a:tab pos="241300" algn="l"/>
              </a:tabLst>
            </a:pPr>
            <a:r>
              <a:rPr sz="1200" dirty="0">
                <a:latin typeface="Arial"/>
                <a:cs typeface="Arial"/>
              </a:rPr>
              <a:t>A 10-yr-old child has presented with swelling of the mandible. Enumerate the  causes and discuss the imaging findings of any two. [2+2+6 June</a:t>
            </a:r>
            <a:r>
              <a:rPr sz="1200" spc="-4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1000"/>
              </a:spcBef>
              <a:buAutoNum type="arabicPeriod" startAt="27"/>
              <a:tabLst>
                <a:tab pos="241300" algn="l"/>
              </a:tabLst>
            </a:pPr>
            <a:r>
              <a:rPr sz="1200" dirty="0">
                <a:latin typeface="Arial"/>
                <a:cs typeface="Arial"/>
              </a:rPr>
              <a:t>Enumerate the causes of </a:t>
            </a:r>
            <a:r>
              <a:rPr sz="1200" spc="-5" dirty="0">
                <a:latin typeface="Arial"/>
                <a:cs typeface="Arial"/>
              </a:rPr>
              <a:t>hypertrophic </a:t>
            </a:r>
            <a:r>
              <a:rPr sz="1200" spc="-10" dirty="0">
                <a:latin typeface="Arial"/>
                <a:cs typeface="Arial"/>
              </a:rPr>
              <a:t>osteoarthropathy. </a:t>
            </a:r>
            <a:r>
              <a:rPr sz="1200" dirty="0">
                <a:latin typeface="Arial"/>
                <a:cs typeface="Arial"/>
              </a:rPr>
              <a:t>Briefly describe its  radiological findings, DD and role of Nuclear medicine.</a:t>
            </a:r>
            <a:r>
              <a:rPr sz="1200" spc="-45" dirty="0">
                <a:latin typeface="Arial"/>
                <a:cs typeface="Arial"/>
              </a:rPr>
              <a:t> </a:t>
            </a:r>
            <a:r>
              <a:rPr sz="1200" dirty="0">
                <a:latin typeface="Arial"/>
                <a:cs typeface="Arial"/>
              </a:rPr>
              <a:t>[2+4+2+2]</a:t>
            </a:r>
            <a:endParaRPr sz="1200">
              <a:latin typeface="Arial"/>
              <a:cs typeface="Arial"/>
            </a:endParaRPr>
          </a:p>
          <a:p>
            <a:pPr marL="241300" marR="5080" indent="-228600" algn="just">
              <a:lnSpc>
                <a:spcPct val="114599"/>
              </a:lnSpc>
              <a:spcBef>
                <a:spcPts val="1050"/>
              </a:spcBef>
              <a:buAutoNum type="arabicPeriod" startAt="27"/>
              <a:tabLst>
                <a:tab pos="241300" algn="l"/>
              </a:tabLst>
            </a:pPr>
            <a:r>
              <a:rPr sz="1200" dirty="0">
                <a:latin typeface="Arial"/>
                <a:cs typeface="Arial"/>
              </a:rPr>
              <a:t>Enumerate various causes of </a:t>
            </a:r>
            <a:r>
              <a:rPr sz="1200" spc="-5" dirty="0">
                <a:latin typeface="Arial"/>
                <a:cs typeface="Arial"/>
              </a:rPr>
              <a:t>hemolytic </a:t>
            </a:r>
            <a:r>
              <a:rPr sz="1200" dirty="0">
                <a:latin typeface="Arial"/>
                <a:cs typeface="Arial"/>
              </a:rPr>
              <a:t>anemia. Describe the imaging findings in a  case Of Thalassemia </a:t>
            </a:r>
            <a:r>
              <a:rPr sz="1200" spc="-15" dirty="0">
                <a:latin typeface="Arial"/>
                <a:cs typeface="Arial"/>
              </a:rPr>
              <a:t>major. </a:t>
            </a:r>
            <a:r>
              <a:rPr sz="1200" dirty="0">
                <a:latin typeface="Arial"/>
                <a:cs typeface="Arial"/>
              </a:rPr>
              <a:t>Briefly discuss its DDs from sickle cell anaemia.  [2+5+3 Dec 141] </a:t>
            </a:r>
            <a:r>
              <a:rPr sz="1200" spc="-5" dirty="0">
                <a:latin typeface="Arial"/>
                <a:cs typeface="Arial"/>
              </a:rPr>
              <a:t>(this question </a:t>
            </a:r>
            <a:r>
              <a:rPr sz="1200" dirty="0">
                <a:latin typeface="Arial"/>
                <a:cs typeface="Arial"/>
              </a:rPr>
              <a:t>was repeated from Dec</a:t>
            </a:r>
            <a:r>
              <a:rPr sz="1200" spc="-1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27"/>
              <a:tabLst>
                <a:tab pos="241300" algn="l"/>
              </a:tabLst>
            </a:pPr>
            <a:r>
              <a:rPr sz="1200" dirty="0">
                <a:latin typeface="Arial"/>
                <a:cs typeface="Arial"/>
              </a:rPr>
              <a:t>List the causes of </a:t>
            </a:r>
            <a:r>
              <a:rPr sz="1200" spc="-5" dirty="0">
                <a:latin typeface="Arial"/>
                <a:cs typeface="Arial"/>
              </a:rPr>
              <a:t>posterior </a:t>
            </a:r>
            <a:r>
              <a:rPr sz="1200" dirty="0">
                <a:latin typeface="Arial"/>
                <a:cs typeface="Arial"/>
              </a:rPr>
              <a:t>scalloping of </a:t>
            </a:r>
            <a:r>
              <a:rPr sz="1200" spc="-5" dirty="0">
                <a:latin typeface="Arial"/>
                <a:cs typeface="Arial"/>
              </a:rPr>
              <a:t>vertebrae. </a:t>
            </a:r>
            <a:r>
              <a:rPr sz="1200" dirty="0">
                <a:latin typeface="Arial"/>
                <a:cs typeface="Arial"/>
              </a:rPr>
              <a:t>Describe skeletal changes seen  in von </a:t>
            </a:r>
            <a:r>
              <a:rPr sz="1200" spc="-5" dirty="0">
                <a:latin typeface="Arial"/>
                <a:cs typeface="Arial"/>
              </a:rPr>
              <a:t>Recklinghausen’s </a:t>
            </a:r>
            <a:r>
              <a:rPr sz="1200" dirty="0">
                <a:latin typeface="Arial"/>
                <a:cs typeface="Arial"/>
              </a:rPr>
              <a:t>disease. [2+8 Dec</a:t>
            </a:r>
            <a:r>
              <a:rPr sz="1200" spc="-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894"/>
              </a:spcBef>
              <a:buAutoNum type="arabicPeriod" startAt="27"/>
              <a:tabLst>
                <a:tab pos="241300" algn="l"/>
              </a:tabLst>
            </a:pPr>
            <a:r>
              <a:rPr sz="1200" dirty="0">
                <a:latin typeface="Arial"/>
                <a:cs typeface="Arial"/>
              </a:rPr>
              <a:t>Enumerate causes of painful limp in a child unable to bear weight. Briefly discuss  the role of plain </a:t>
            </a:r>
            <a:r>
              <a:rPr sz="1200" spc="-15" dirty="0">
                <a:latin typeface="Arial"/>
                <a:cs typeface="Arial"/>
              </a:rPr>
              <a:t>X-ray, </a:t>
            </a:r>
            <a:r>
              <a:rPr sz="1200" spc="-10" dirty="0">
                <a:latin typeface="Arial"/>
                <a:cs typeface="Arial"/>
              </a:rPr>
              <a:t>arthrography, </a:t>
            </a:r>
            <a:r>
              <a:rPr sz="1200" dirty="0">
                <a:latin typeface="Arial"/>
                <a:cs typeface="Arial"/>
              </a:rPr>
              <a:t>US, </a:t>
            </a:r>
            <a:r>
              <a:rPr sz="1200" spc="-45" dirty="0">
                <a:latin typeface="Arial"/>
                <a:cs typeface="Arial"/>
              </a:rPr>
              <a:t>CT, </a:t>
            </a:r>
            <a:r>
              <a:rPr sz="1200" dirty="0">
                <a:latin typeface="Arial"/>
                <a:cs typeface="Arial"/>
              </a:rPr>
              <a:t>MRI and scintigraphy in arriving at  diagnosis. [2+2+l+l+1+2+l Dec 14](exact repeat from June</a:t>
            </a:r>
            <a:r>
              <a:rPr sz="1200" spc="-40" dirty="0">
                <a:latin typeface="Arial"/>
                <a:cs typeface="Arial"/>
              </a:rPr>
              <a:t> </a:t>
            </a:r>
            <a:r>
              <a:rPr sz="1200" dirty="0">
                <a:latin typeface="Arial"/>
                <a:cs typeface="Arial"/>
              </a:rPr>
              <a:t>13)</a:t>
            </a:r>
            <a:endParaRPr sz="1200">
              <a:latin typeface="Arial"/>
              <a:cs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59</a:t>
            </a:fld>
            <a:endParaRPr dirty="0"/>
          </a:p>
        </p:txBody>
      </p:sp>
      <p:sp>
        <p:nvSpPr>
          <p:cNvPr id="2" name="object 2"/>
          <p:cNvSpPr txBox="1"/>
          <p:nvPr/>
        </p:nvSpPr>
        <p:spPr>
          <a:xfrm>
            <a:off x="939800" y="855980"/>
            <a:ext cx="5913755" cy="85217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41"/>
              <a:tabLst>
                <a:tab pos="241300" algn="l"/>
              </a:tabLst>
            </a:pPr>
            <a:r>
              <a:rPr sz="1200" dirty="0">
                <a:latin typeface="Arial"/>
                <a:cs typeface="Arial"/>
              </a:rPr>
              <a:t>Classify </a:t>
            </a:r>
            <a:r>
              <a:rPr sz="1200" spc="-5" dirty="0">
                <a:latin typeface="Arial"/>
                <a:cs typeface="Arial"/>
              </a:rPr>
              <a:t>cysts </a:t>
            </a:r>
            <a:r>
              <a:rPr sz="1200" dirty="0">
                <a:latin typeface="Arial"/>
                <a:cs typeface="Arial"/>
              </a:rPr>
              <a:t>of </a:t>
            </a:r>
            <a:r>
              <a:rPr sz="1200" spc="-20" dirty="0">
                <a:latin typeface="Arial"/>
                <a:cs typeface="Arial"/>
              </a:rPr>
              <a:t>jaw. </a:t>
            </a:r>
            <a:r>
              <a:rPr sz="1200" dirty="0">
                <a:latin typeface="Arial"/>
                <a:cs typeface="Arial"/>
              </a:rPr>
              <a:t>Describe briefly imaging features of each type of </a:t>
            </a:r>
            <a:r>
              <a:rPr sz="1200" spc="-5" dirty="0">
                <a:latin typeface="Arial"/>
                <a:cs typeface="Arial"/>
              </a:rPr>
              <a:t>cyst. </a:t>
            </a:r>
            <a:r>
              <a:rPr sz="1200" dirty="0">
                <a:latin typeface="Arial"/>
                <a:cs typeface="Arial"/>
              </a:rPr>
              <a:t>Draw  suitable diagrams to describe various types. [2+6+2 Dec l4](exact repeat from June  12)</a:t>
            </a:r>
            <a:endParaRPr sz="1200">
              <a:latin typeface="Arial"/>
              <a:cs typeface="Arial"/>
            </a:endParaRPr>
          </a:p>
          <a:p>
            <a:pPr marL="241300" marR="5080" indent="-228600" algn="just">
              <a:lnSpc>
                <a:spcPct val="118100"/>
              </a:lnSpc>
              <a:spcBef>
                <a:spcPts val="894"/>
              </a:spcBef>
              <a:buAutoNum type="arabicPeriod" startAt="41"/>
              <a:tabLst>
                <a:tab pos="241300" algn="l"/>
              </a:tabLst>
            </a:pPr>
            <a:r>
              <a:rPr sz="1200" dirty="0">
                <a:latin typeface="Arial"/>
                <a:cs typeface="Arial"/>
              </a:rPr>
              <a:t>a. Ossification of elbow joint and its clinical significance. b. Fusion imaging. [5+5  Dec 14] (exact repeat from Jun</a:t>
            </a:r>
            <a:r>
              <a:rPr sz="1200" spc="-3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1100"/>
              </a:lnSpc>
              <a:spcBef>
                <a:spcPts val="1100"/>
              </a:spcBef>
              <a:buAutoNum type="arabicPeriod" startAt="41"/>
              <a:tabLst>
                <a:tab pos="241300" algn="l"/>
              </a:tabLst>
            </a:pPr>
            <a:r>
              <a:rPr sz="1200" dirty="0">
                <a:latin typeface="Arial"/>
                <a:cs typeface="Arial"/>
              </a:rPr>
              <a:t>a) Enumerate </a:t>
            </a:r>
            <a:r>
              <a:rPr sz="1200" spc="-5" dirty="0">
                <a:latin typeface="Arial"/>
                <a:cs typeface="Arial"/>
              </a:rPr>
              <a:t>different </a:t>
            </a:r>
            <a:r>
              <a:rPr sz="1200" dirty="0">
                <a:latin typeface="Arial"/>
                <a:cs typeface="Arial"/>
              </a:rPr>
              <a:t>varieties of </a:t>
            </a:r>
            <a:r>
              <a:rPr sz="1200" spc="-5" dirty="0">
                <a:latin typeface="Arial"/>
                <a:cs typeface="Arial"/>
              </a:rPr>
              <a:t>osteosarcoma. </a:t>
            </a:r>
            <a:r>
              <a:rPr sz="1200" dirty="0">
                <a:latin typeface="Arial"/>
                <a:cs typeface="Arial"/>
              </a:rPr>
              <a:t>b) Imaging features of various  </a:t>
            </a:r>
            <a:r>
              <a:rPr sz="1200" spc="-5" dirty="0">
                <a:latin typeface="Arial"/>
                <a:cs typeface="Arial"/>
              </a:rPr>
              <a:t>surface osteosarcomas. </a:t>
            </a:r>
            <a:r>
              <a:rPr sz="1200" dirty="0">
                <a:latin typeface="Arial"/>
                <a:cs typeface="Arial"/>
              </a:rPr>
              <a:t>[5+5 June 15].</a:t>
            </a:r>
            <a:endParaRPr sz="1200">
              <a:latin typeface="Arial"/>
              <a:cs typeface="Arial"/>
            </a:endParaRPr>
          </a:p>
          <a:p>
            <a:pPr marL="241300" marR="5080" indent="-228600" algn="just">
              <a:lnSpc>
                <a:spcPct val="118100"/>
              </a:lnSpc>
              <a:spcBef>
                <a:spcPts val="1000"/>
              </a:spcBef>
              <a:buAutoNum type="arabicPeriod" startAt="41"/>
              <a:tabLst>
                <a:tab pos="241300" algn="l"/>
              </a:tabLst>
            </a:pPr>
            <a:r>
              <a:rPr sz="1200" dirty="0">
                <a:latin typeface="Arial"/>
                <a:cs typeface="Arial"/>
              </a:rPr>
              <a:t>a) Pathophysiology of </a:t>
            </a:r>
            <a:r>
              <a:rPr sz="1200" spc="-5" dirty="0">
                <a:latin typeface="Arial"/>
                <a:cs typeface="Arial"/>
              </a:rPr>
              <a:t>different </a:t>
            </a:r>
            <a:r>
              <a:rPr sz="1200" dirty="0">
                <a:latin typeface="Arial"/>
                <a:cs typeface="Arial"/>
              </a:rPr>
              <a:t>types of hyperparathryoidism. b) Imaging features of  primary HPT [5+5 June</a:t>
            </a:r>
            <a:r>
              <a:rPr sz="1200" spc="-35" dirty="0">
                <a:latin typeface="Arial"/>
                <a:cs typeface="Arial"/>
              </a:rPr>
              <a:t> </a:t>
            </a:r>
            <a:r>
              <a:rPr sz="1200" dirty="0">
                <a:latin typeface="Arial"/>
                <a:cs typeface="Arial"/>
              </a:rPr>
              <a:t>15].</a:t>
            </a:r>
            <a:endParaRPr sz="1200">
              <a:latin typeface="Arial"/>
              <a:cs typeface="Arial"/>
            </a:endParaRPr>
          </a:p>
          <a:p>
            <a:pPr>
              <a:lnSpc>
                <a:spcPct val="100000"/>
              </a:lnSpc>
              <a:spcBef>
                <a:spcPts val="55"/>
              </a:spcBef>
              <a:buFont typeface="Arial"/>
              <a:buAutoNum type="arabicPeriod" startAt="41"/>
            </a:pPr>
            <a:endParaRPr sz="1050">
              <a:latin typeface="Times New Roman"/>
              <a:cs typeface="Times New Roman"/>
            </a:endParaRPr>
          </a:p>
          <a:p>
            <a:pPr marL="241300" indent="-228600">
              <a:lnSpc>
                <a:spcPct val="100000"/>
              </a:lnSpc>
              <a:buAutoNum type="arabicPeriod" startAt="41"/>
              <a:tabLst>
                <a:tab pos="241300" algn="l"/>
              </a:tabLst>
            </a:pPr>
            <a:r>
              <a:rPr sz="1200" dirty="0">
                <a:latin typeface="Arial"/>
                <a:cs typeface="Arial"/>
              </a:rPr>
              <a:t>a) MRI anatomy of knee joint. b)Role of MRI in evaluation of meniscal</a:t>
            </a:r>
            <a:r>
              <a:rPr sz="1200" spc="-100" dirty="0">
                <a:latin typeface="Arial"/>
                <a:cs typeface="Arial"/>
              </a:rPr>
              <a:t> </a:t>
            </a:r>
            <a:r>
              <a:rPr sz="1200" dirty="0">
                <a:latin typeface="Arial"/>
                <a:cs typeface="Arial"/>
              </a:rPr>
              <a:t>injuries.</a:t>
            </a:r>
            <a:endParaRPr sz="1200">
              <a:latin typeface="Arial"/>
              <a:cs typeface="Arial"/>
            </a:endParaRPr>
          </a:p>
          <a:p>
            <a:pPr marL="241300" indent="-228600">
              <a:lnSpc>
                <a:spcPct val="100000"/>
              </a:lnSpc>
              <a:spcBef>
                <a:spcPts val="1160"/>
              </a:spcBef>
              <a:buAutoNum type="arabicPeriod" startAt="41"/>
              <a:tabLst>
                <a:tab pos="241300" algn="l"/>
              </a:tabLst>
            </a:pPr>
            <a:r>
              <a:rPr sz="1200" spc="-15" dirty="0">
                <a:latin typeface="Arial"/>
                <a:cs typeface="Arial"/>
              </a:rPr>
              <a:t>Various </a:t>
            </a:r>
            <a:r>
              <a:rPr sz="1200" dirty="0">
                <a:latin typeface="Arial"/>
                <a:cs typeface="Arial"/>
              </a:rPr>
              <a:t>osseous changes in </a:t>
            </a:r>
            <a:r>
              <a:rPr sz="1200" spc="-45" dirty="0">
                <a:latin typeface="Arial"/>
                <a:cs typeface="Arial"/>
              </a:rPr>
              <a:t>NF. </a:t>
            </a:r>
            <a:r>
              <a:rPr sz="1200" dirty="0">
                <a:latin typeface="Arial"/>
                <a:cs typeface="Arial"/>
              </a:rPr>
              <a:t>[June</a:t>
            </a:r>
            <a:r>
              <a:rPr sz="1200" spc="45" dirty="0">
                <a:latin typeface="Arial"/>
                <a:cs typeface="Arial"/>
              </a:rPr>
              <a:t> </a:t>
            </a:r>
            <a:r>
              <a:rPr sz="1200" dirty="0">
                <a:latin typeface="Arial"/>
                <a:cs typeface="Arial"/>
              </a:rPr>
              <a:t>15]</a:t>
            </a:r>
            <a:endParaRPr sz="1200">
              <a:latin typeface="Arial"/>
              <a:cs typeface="Arial"/>
            </a:endParaRPr>
          </a:p>
          <a:p>
            <a:pPr marL="241300" marR="5080" indent="-228600" algn="just">
              <a:lnSpc>
                <a:spcPct val="118100"/>
              </a:lnSpc>
              <a:spcBef>
                <a:spcPts val="1000"/>
              </a:spcBef>
              <a:buAutoNum type="arabicPeriod" startAt="41"/>
              <a:tabLst>
                <a:tab pos="241300" algn="l"/>
              </a:tabLst>
            </a:pPr>
            <a:r>
              <a:rPr sz="1200" dirty="0">
                <a:latin typeface="Arial"/>
                <a:cs typeface="Arial"/>
              </a:rPr>
              <a:t>Causes of </a:t>
            </a:r>
            <a:r>
              <a:rPr sz="1200" spc="-5" dirty="0">
                <a:latin typeface="Arial"/>
                <a:cs typeface="Arial"/>
              </a:rPr>
              <a:t>paravertebral </a:t>
            </a:r>
            <a:r>
              <a:rPr sz="1200" dirty="0">
                <a:latin typeface="Arial"/>
                <a:cs typeface="Arial"/>
              </a:rPr>
              <a:t>shadow in lumbar region and their </a:t>
            </a:r>
            <a:r>
              <a:rPr sz="1200" spc="-5" dirty="0">
                <a:latin typeface="Arial"/>
                <a:cs typeface="Arial"/>
              </a:rPr>
              <a:t>differential </a:t>
            </a:r>
            <a:r>
              <a:rPr sz="1200" dirty="0">
                <a:latin typeface="Arial"/>
                <a:cs typeface="Arial"/>
              </a:rPr>
              <a:t>diagnosis.  [June</a:t>
            </a:r>
            <a:r>
              <a:rPr sz="1200" spc="-5" dirty="0">
                <a:latin typeface="Arial"/>
                <a:cs typeface="Arial"/>
              </a:rPr>
              <a:t> 15]</a:t>
            </a:r>
            <a:endParaRPr sz="1200">
              <a:latin typeface="Arial"/>
              <a:cs typeface="Arial"/>
            </a:endParaRPr>
          </a:p>
          <a:p>
            <a:pPr marL="241300" marR="5080" indent="-228600" algn="just">
              <a:lnSpc>
                <a:spcPct val="118100"/>
              </a:lnSpc>
              <a:spcBef>
                <a:spcPts val="900"/>
              </a:spcBef>
              <a:buAutoNum type="arabicPeriod" startAt="41"/>
              <a:tabLst>
                <a:tab pos="241300" algn="l"/>
              </a:tabLst>
            </a:pPr>
            <a:r>
              <a:rPr sz="1200" dirty="0">
                <a:latin typeface="Arial"/>
                <a:cs typeface="Arial"/>
              </a:rPr>
              <a:t>Enumerate </a:t>
            </a:r>
            <a:r>
              <a:rPr sz="1200" spc="-5" dirty="0">
                <a:latin typeface="Arial"/>
                <a:cs typeface="Arial"/>
              </a:rPr>
              <a:t>osteochondritis/ osteochondrosis. </a:t>
            </a:r>
            <a:r>
              <a:rPr sz="1200" dirty="0">
                <a:latin typeface="Arial"/>
                <a:cs typeface="Arial"/>
              </a:rPr>
              <a:t>Discuss imaging in </a:t>
            </a:r>
            <a:r>
              <a:rPr sz="1200" spc="-5" dirty="0">
                <a:latin typeface="Arial"/>
                <a:cs typeface="Arial"/>
              </a:rPr>
              <a:t>osteochondritis </a:t>
            </a:r>
            <a:r>
              <a:rPr sz="1200" dirty="0">
                <a:latin typeface="Arial"/>
                <a:cs typeface="Arial"/>
              </a:rPr>
              <a:t>of  the femoral capital</a:t>
            </a:r>
            <a:r>
              <a:rPr sz="1200" spc="-5" dirty="0">
                <a:latin typeface="Arial"/>
                <a:cs typeface="Arial"/>
              </a:rPr>
              <a:t> epiphysis.</a:t>
            </a:r>
            <a:endParaRPr sz="1200">
              <a:latin typeface="Arial"/>
              <a:cs typeface="Arial"/>
            </a:endParaRPr>
          </a:p>
          <a:p>
            <a:pPr marL="241300" marR="5080" indent="-228600" algn="just">
              <a:lnSpc>
                <a:spcPct val="118100"/>
              </a:lnSpc>
              <a:spcBef>
                <a:spcPts val="994"/>
              </a:spcBef>
              <a:buAutoNum type="arabicPeriod" startAt="41"/>
              <a:tabLst>
                <a:tab pos="241300" algn="l"/>
              </a:tabLst>
            </a:pPr>
            <a:r>
              <a:rPr sz="1200" spc="-5" dirty="0">
                <a:latin typeface="Arial"/>
                <a:cs typeface="Arial"/>
              </a:rPr>
              <a:t>Differential </a:t>
            </a:r>
            <a:r>
              <a:rPr sz="1200" dirty="0">
                <a:latin typeface="Arial"/>
                <a:cs typeface="Arial"/>
              </a:rPr>
              <a:t>diagnosis of soft tissue calcification. Causes of </a:t>
            </a:r>
            <a:r>
              <a:rPr sz="1200" spc="-5" dirty="0">
                <a:latin typeface="Arial"/>
                <a:cs typeface="Arial"/>
              </a:rPr>
              <a:t>acro-osteolysis. </a:t>
            </a:r>
            <a:r>
              <a:rPr sz="1200" dirty="0">
                <a:latin typeface="Arial"/>
                <a:cs typeface="Arial"/>
              </a:rPr>
              <a:t>Discuss  radiological </a:t>
            </a:r>
            <a:r>
              <a:rPr sz="1200" spc="-5" dirty="0">
                <a:latin typeface="Arial"/>
                <a:cs typeface="Arial"/>
              </a:rPr>
              <a:t>differential </a:t>
            </a:r>
            <a:r>
              <a:rPr sz="1200" dirty="0">
                <a:latin typeface="Arial"/>
                <a:cs typeface="Arial"/>
              </a:rPr>
              <a:t>diagnosis in each of</a:t>
            </a:r>
            <a:r>
              <a:rPr sz="1200" spc="-10" dirty="0">
                <a:latin typeface="Arial"/>
                <a:cs typeface="Arial"/>
              </a:rPr>
              <a:t> </a:t>
            </a:r>
            <a:r>
              <a:rPr sz="1200" dirty="0">
                <a:latin typeface="Arial"/>
                <a:cs typeface="Arial"/>
              </a:rPr>
              <a:t>them.</a:t>
            </a:r>
            <a:endParaRPr sz="1200">
              <a:latin typeface="Arial"/>
              <a:cs typeface="Arial"/>
            </a:endParaRPr>
          </a:p>
          <a:p>
            <a:pPr marL="241300" marR="5080" indent="-228600" algn="just">
              <a:lnSpc>
                <a:spcPct val="118100"/>
              </a:lnSpc>
              <a:spcBef>
                <a:spcPts val="900"/>
              </a:spcBef>
              <a:buAutoNum type="arabicPeriod" startAt="41"/>
              <a:tabLst>
                <a:tab pos="241300" algn="l"/>
              </a:tabLst>
            </a:pPr>
            <a:r>
              <a:rPr sz="1200" dirty="0">
                <a:latin typeface="Arial"/>
                <a:cs typeface="Arial"/>
              </a:rPr>
              <a:t>Enumerate causes of painful limp in a child unable to bear weight . Briefly describe  role of plain Xray </a:t>
            </a:r>
            <a:r>
              <a:rPr sz="1200" spc="-35" dirty="0">
                <a:latin typeface="Arial"/>
                <a:cs typeface="Arial"/>
              </a:rPr>
              <a:t>,CT, </a:t>
            </a:r>
            <a:r>
              <a:rPr sz="1200" spc="-5" dirty="0">
                <a:latin typeface="Arial"/>
                <a:cs typeface="Arial"/>
              </a:rPr>
              <a:t>USG, </a:t>
            </a:r>
            <a:r>
              <a:rPr sz="1200" dirty="0">
                <a:latin typeface="Arial"/>
                <a:cs typeface="Arial"/>
              </a:rPr>
              <a:t>scintigraphy &amp; MRI in arriving at a diagnosis.  </a:t>
            </a:r>
            <a:r>
              <a:rPr sz="1200" spc="-5" dirty="0">
                <a:latin typeface="Arial"/>
                <a:cs typeface="Arial"/>
              </a:rPr>
              <a:t>(2+2+2+2+1+1)</a:t>
            </a:r>
            <a:endParaRPr sz="1200">
              <a:latin typeface="Arial"/>
              <a:cs typeface="Arial"/>
            </a:endParaRPr>
          </a:p>
          <a:p>
            <a:pPr marL="241300" marR="5080" indent="-228600" algn="just">
              <a:lnSpc>
                <a:spcPct val="118100"/>
              </a:lnSpc>
              <a:spcBef>
                <a:spcPts val="900"/>
              </a:spcBef>
              <a:buAutoNum type="arabicPeriod" startAt="41"/>
              <a:tabLst>
                <a:tab pos="241300" algn="l"/>
              </a:tabLst>
            </a:pPr>
            <a:r>
              <a:rPr sz="1200" dirty="0">
                <a:latin typeface="Arial"/>
                <a:cs typeface="Arial"/>
              </a:rPr>
              <a:t>Classify the Bone tumors and enumerate the </a:t>
            </a:r>
            <a:r>
              <a:rPr sz="1200" spc="-5" dirty="0">
                <a:latin typeface="Arial"/>
                <a:cs typeface="Arial"/>
              </a:rPr>
              <a:t>difference </a:t>
            </a:r>
            <a:r>
              <a:rPr sz="1200" dirty="0">
                <a:latin typeface="Arial"/>
                <a:cs typeface="Arial"/>
              </a:rPr>
              <a:t>between Benign and  Malignant bone </a:t>
            </a:r>
            <a:r>
              <a:rPr sz="1200" spc="-5" dirty="0">
                <a:latin typeface="Arial"/>
                <a:cs typeface="Arial"/>
              </a:rPr>
              <a:t>tumors.Discuss </a:t>
            </a:r>
            <a:r>
              <a:rPr sz="1200" dirty="0">
                <a:latin typeface="Arial"/>
                <a:cs typeface="Arial"/>
              </a:rPr>
              <a:t>the D/D and radiological features of generalised  increased bony</a:t>
            </a:r>
            <a:r>
              <a:rPr sz="1200" spc="-5" dirty="0">
                <a:latin typeface="Arial"/>
                <a:cs typeface="Arial"/>
              </a:rPr>
              <a:t> </a:t>
            </a:r>
            <a:r>
              <a:rPr sz="1200" spc="-15" dirty="0">
                <a:latin typeface="Arial"/>
                <a:cs typeface="Arial"/>
              </a:rPr>
              <a:t>density.</a:t>
            </a:r>
            <a:endParaRPr sz="1200">
              <a:latin typeface="Arial"/>
              <a:cs typeface="Arial"/>
            </a:endParaRPr>
          </a:p>
          <a:p>
            <a:pPr marL="241300" marR="5080" indent="-228600" algn="just">
              <a:lnSpc>
                <a:spcPct val="111100"/>
              </a:lnSpc>
              <a:spcBef>
                <a:spcPts val="1100"/>
              </a:spcBef>
              <a:buAutoNum type="arabicPeriod" startAt="41"/>
              <a:tabLst>
                <a:tab pos="241300" algn="l"/>
              </a:tabLst>
            </a:pPr>
            <a:r>
              <a:rPr sz="1200" dirty="0">
                <a:latin typeface="Arial"/>
                <a:cs typeface="Arial"/>
              </a:rPr>
              <a:t>Mechanism and radiological features of various types of cervical spine </a:t>
            </a:r>
            <a:r>
              <a:rPr sz="1200" spc="-15" dirty="0">
                <a:latin typeface="Arial"/>
                <a:cs typeface="Arial"/>
              </a:rPr>
              <a:t>injury.  </a:t>
            </a:r>
            <a:r>
              <a:rPr sz="1200" dirty="0">
                <a:latin typeface="Arial"/>
                <a:cs typeface="Arial"/>
              </a:rPr>
              <a:t>Radiological techniques in such</a:t>
            </a:r>
            <a:r>
              <a:rPr sz="1200" spc="-10" dirty="0">
                <a:latin typeface="Arial"/>
                <a:cs typeface="Arial"/>
              </a:rPr>
              <a:t> </a:t>
            </a:r>
            <a:r>
              <a:rPr sz="1200" dirty="0">
                <a:latin typeface="Arial"/>
                <a:cs typeface="Arial"/>
              </a:rPr>
              <a:t>cases</a:t>
            </a:r>
            <a:endParaRPr sz="1200">
              <a:latin typeface="Arial"/>
              <a:cs typeface="Arial"/>
            </a:endParaRPr>
          </a:p>
          <a:p>
            <a:pPr>
              <a:lnSpc>
                <a:spcPct val="100000"/>
              </a:lnSpc>
              <a:spcBef>
                <a:spcPts val="55"/>
              </a:spcBef>
              <a:buFont typeface="Arial"/>
              <a:buAutoNum type="arabicPeriod" startAt="41"/>
            </a:pPr>
            <a:endParaRPr sz="1050">
              <a:latin typeface="Times New Roman"/>
              <a:cs typeface="Times New Roman"/>
            </a:endParaRPr>
          </a:p>
          <a:p>
            <a:pPr marL="241300" indent="-228600">
              <a:lnSpc>
                <a:spcPct val="100000"/>
              </a:lnSpc>
              <a:buAutoNum type="arabicPeriod" startAt="41"/>
              <a:tabLst>
                <a:tab pos="241300" algn="l"/>
              </a:tabLst>
            </a:pPr>
            <a:r>
              <a:rPr sz="1200" dirty="0">
                <a:latin typeface="Arial"/>
                <a:cs typeface="Arial"/>
              </a:rPr>
              <a:t>Radiological and imaging techniques of examination of </a:t>
            </a:r>
            <a:r>
              <a:rPr sz="1200" spc="-5" dirty="0">
                <a:latin typeface="Arial"/>
                <a:cs typeface="Arial"/>
              </a:rPr>
              <a:t>craniovertebral junction.</a:t>
            </a:r>
            <a:endParaRPr sz="1200">
              <a:latin typeface="Arial"/>
              <a:cs typeface="Arial"/>
            </a:endParaRPr>
          </a:p>
          <a:p>
            <a:pPr marL="241300" marR="5080" indent="-228600" algn="just">
              <a:lnSpc>
                <a:spcPct val="118100"/>
              </a:lnSpc>
              <a:spcBef>
                <a:spcPts val="1000"/>
              </a:spcBef>
              <a:buAutoNum type="arabicPeriod" startAt="41"/>
              <a:tabLst>
                <a:tab pos="241300" algn="l"/>
              </a:tabLst>
            </a:pPr>
            <a:r>
              <a:rPr sz="1200" dirty="0">
                <a:latin typeface="Arial"/>
                <a:cs typeface="Arial"/>
              </a:rPr>
              <a:t>Enumerate various imaging techniques of hip joint. Describe imaging findings of TB  hip joint and </a:t>
            </a:r>
            <a:r>
              <a:rPr sz="1200" spc="-5" dirty="0">
                <a:latin typeface="Arial"/>
                <a:cs typeface="Arial"/>
              </a:rPr>
              <a:t>Perthes</a:t>
            </a:r>
            <a:r>
              <a:rPr sz="1200" spc="-10" dirty="0">
                <a:latin typeface="Arial"/>
                <a:cs typeface="Arial"/>
              </a:rPr>
              <a:t> </a:t>
            </a:r>
            <a:r>
              <a:rPr sz="1200" dirty="0">
                <a:latin typeface="Arial"/>
                <a:cs typeface="Arial"/>
              </a:rPr>
              <a:t>disease</a:t>
            </a:r>
            <a:endParaRPr sz="1200">
              <a:latin typeface="Arial"/>
              <a:cs typeface="Arial"/>
            </a:endParaRPr>
          </a:p>
          <a:p>
            <a:pPr marL="241300" marR="5080" indent="-228600" algn="just">
              <a:lnSpc>
                <a:spcPct val="118100"/>
              </a:lnSpc>
              <a:spcBef>
                <a:spcPts val="900"/>
              </a:spcBef>
              <a:buAutoNum type="arabicPeriod" startAt="41"/>
              <a:tabLst>
                <a:tab pos="241300" algn="l"/>
              </a:tabLst>
            </a:pPr>
            <a:r>
              <a:rPr sz="1200" spc="-5" dirty="0">
                <a:latin typeface="Arial"/>
                <a:cs typeface="Arial"/>
              </a:rPr>
              <a:t>What </a:t>
            </a:r>
            <a:r>
              <a:rPr sz="1200" dirty="0">
                <a:latin typeface="Arial"/>
                <a:cs typeface="Arial"/>
              </a:rPr>
              <a:t>is </a:t>
            </a:r>
            <a:r>
              <a:rPr sz="1200" spc="-5" dirty="0">
                <a:latin typeface="Arial"/>
                <a:cs typeface="Arial"/>
              </a:rPr>
              <a:t>hypertrophic </a:t>
            </a:r>
            <a:r>
              <a:rPr sz="1200" dirty="0">
                <a:latin typeface="Arial"/>
                <a:cs typeface="Arial"/>
              </a:rPr>
              <a:t>pulmonary </a:t>
            </a:r>
            <a:r>
              <a:rPr sz="1200" spc="-5" dirty="0">
                <a:latin typeface="Arial"/>
                <a:cs typeface="Arial"/>
              </a:rPr>
              <a:t>osteoarthropathy </a:t>
            </a:r>
            <a:r>
              <a:rPr sz="1200" dirty="0">
                <a:latin typeface="Arial"/>
                <a:cs typeface="Arial"/>
              </a:rPr>
              <a:t>.Discuss causative </a:t>
            </a:r>
            <a:r>
              <a:rPr sz="1200" spc="-5" dirty="0">
                <a:latin typeface="Arial"/>
                <a:cs typeface="Arial"/>
              </a:rPr>
              <a:t>factors </a:t>
            </a:r>
            <a:r>
              <a:rPr sz="1200" dirty="0">
                <a:latin typeface="Arial"/>
                <a:cs typeface="Arial"/>
              </a:rPr>
              <a:t>for the  same.</a:t>
            </a:r>
            <a:endParaRPr sz="1200">
              <a:latin typeface="Arial"/>
              <a:cs typeface="Arial"/>
            </a:endParaRPr>
          </a:p>
          <a:p>
            <a:pPr>
              <a:lnSpc>
                <a:spcPct val="100000"/>
              </a:lnSpc>
              <a:spcBef>
                <a:spcPts val="50"/>
              </a:spcBef>
              <a:buFont typeface="Arial"/>
              <a:buAutoNum type="arabicPeriod" startAt="41"/>
            </a:pPr>
            <a:endParaRPr sz="1050">
              <a:latin typeface="Times New Roman"/>
              <a:cs typeface="Times New Roman"/>
            </a:endParaRPr>
          </a:p>
          <a:p>
            <a:pPr marL="241300" indent="-228600">
              <a:lnSpc>
                <a:spcPct val="100000"/>
              </a:lnSpc>
              <a:buAutoNum type="arabicPeriod" startAt="41"/>
              <a:tabLst>
                <a:tab pos="241300" algn="l"/>
              </a:tabLst>
            </a:pPr>
            <a:r>
              <a:rPr sz="1200" spc="-10" dirty="0">
                <a:latin typeface="Arial"/>
                <a:cs typeface="Arial"/>
              </a:rPr>
              <a:t>Vertebral </a:t>
            </a:r>
            <a:r>
              <a:rPr sz="1200" dirty="0">
                <a:latin typeface="Arial"/>
                <a:cs typeface="Arial"/>
              </a:rPr>
              <a:t>haemangioma and nonsurgical treatment of the</a:t>
            </a:r>
            <a:r>
              <a:rPr sz="1200" spc="-15" dirty="0">
                <a:latin typeface="Arial"/>
                <a:cs typeface="Arial"/>
              </a:rPr>
              <a:t> </a:t>
            </a:r>
            <a:r>
              <a:rPr sz="1200" dirty="0">
                <a:latin typeface="Arial"/>
                <a:cs typeface="Arial"/>
              </a:rPr>
              <a:t>same</a:t>
            </a:r>
            <a:endParaRPr sz="12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a:t>
            </a:fld>
            <a:endParaRPr dirty="0"/>
          </a:p>
        </p:txBody>
      </p:sp>
      <p:sp>
        <p:nvSpPr>
          <p:cNvPr id="2" name="object 2"/>
          <p:cNvSpPr txBox="1"/>
          <p:nvPr/>
        </p:nvSpPr>
        <p:spPr>
          <a:xfrm>
            <a:off x="939800" y="889000"/>
            <a:ext cx="5888355" cy="22402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3"/>
              <a:tabLst>
                <a:tab pos="241300" algn="l"/>
              </a:tabLst>
            </a:pPr>
            <a:r>
              <a:rPr sz="1200" dirty="0">
                <a:latin typeface="Arial"/>
                <a:cs typeface="Arial"/>
              </a:rPr>
              <a:t>Anatomy and lesions of parapharyngeal</a:t>
            </a:r>
            <a:r>
              <a:rPr sz="1200" spc="-20" dirty="0">
                <a:latin typeface="Arial"/>
                <a:cs typeface="Arial"/>
              </a:rPr>
              <a:t> </a:t>
            </a:r>
            <a:r>
              <a:rPr sz="1200" dirty="0">
                <a:latin typeface="Arial"/>
                <a:cs typeface="Arial"/>
              </a:rPr>
              <a:t>spaces.</a:t>
            </a:r>
            <a:endParaRPr sz="1200">
              <a:latin typeface="Arial"/>
              <a:cs typeface="Arial"/>
            </a:endParaRPr>
          </a:p>
          <a:p>
            <a:pPr>
              <a:lnSpc>
                <a:spcPct val="100000"/>
              </a:lnSpc>
              <a:spcBef>
                <a:spcPts val="50"/>
              </a:spcBef>
              <a:buFont typeface="Arial"/>
              <a:buAutoNum type="arabicPeriod" startAt="23"/>
            </a:pPr>
            <a:endParaRPr sz="1050">
              <a:latin typeface="Times New Roman"/>
              <a:cs typeface="Times New Roman"/>
            </a:endParaRPr>
          </a:p>
          <a:p>
            <a:pPr marL="241300" indent="-228600">
              <a:lnSpc>
                <a:spcPct val="100000"/>
              </a:lnSpc>
              <a:buAutoNum type="arabicPeriod" startAt="23"/>
              <a:tabLst>
                <a:tab pos="241300" algn="l"/>
              </a:tabLst>
            </a:pPr>
            <a:r>
              <a:rPr sz="1200" dirty="0">
                <a:latin typeface="Arial"/>
                <a:cs typeface="Arial"/>
              </a:rPr>
              <a:t>Radiological anatomy of duodenum and</a:t>
            </a:r>
            <a:r>
              <a:rPr sz="1200" spc="-25" dirty="0">
                <a:latin typeface="Arial"/>
                <a:cs typeface="Arial"/>
              </a:rPr>
              <a:t> </a:t>
            </a:r>
            <a:r>
              <a:rPr sz="1200" dirty="0">
                <a:latin typeface="Arial"/>
                <a:cs typeface="Arial"/>
              </a:rPr>
              <a:t>relations</a:t>
            </a:r>
            <a:endParaRPr sz="1200">
              <a:latin typeface="Arial"/>
              <a:cs typeface="Arial"/>
            </a:endParaRPr>
          </a:p>
          <a:p>
            <a:pPr>
              <a:lnSpc>
                <a:spcPct val="100000"/>
              </a:lnSpc>
              <a:spcBef>
                <a:spcPts val="55"/>
              </a:spcBef>
              <a:buFont typeface="Arial"/>
              <a:buAutoNum type="arabicPeriod" startAt="23"/>
            </a:pPr>
            <a:endParaRPr sz="1050">
              <a:latin typeface="Times New Roman"/>
              <a:cs typeface="Times New Roman"/>
            </a:endParaRPr>
          </a:p>
          <a:p>
            <a:pPr marL="241300" indent="-228600">
              <a:lnSpc>
                <a:spcPct val="100000"/>
              </a:lnSpc>
              <a:buAutoNum type="arabicPeriod" startAt="23"/>
              <a:tabLst>
                <a:tab pos="241300" algn="l"/>
              </a:tabLst>
            </a:pPr>
            <a:r>
              <a:rPr sz="1200" dirty="0">
                <a:latin typeface="Arial"/>
                <a:cs typeface="Arial"/>
              </a:rPr>
              <a:t>Radiological anatomy of</a:t>
            </a:r>
            <a:r>
              <a:rPr sz="1200" spc="-15" dirty="0">
                <a:latin typeface="Arial"/>
                <a:cs typeface="Arial"/>
              </a:rPr>
              <a:t> </a:t>
            </a:r>
            <a:r>
              <a:rPr sz="1200" dirty="0">
                <a:latin typeface="Arial"/>
                <a:cs typeface="Arial"/>
              </a:rPr>
              <a:t>pancreas.</a:t>
            </a:r>
            <a:endParaRPr sz="1200">
              <a:latin typeface="Arial"/>
              <a:cs typeface="Arial"/>
            </a:endParaRPr>
          </a:p>
          <a:p>
            <a:pPr marL="241300" indent="-228600">
              <a:lnSpc>
                <a:spcPct val="100000"/>
              </a:lnSpc>
              <a:spcBef>
                <a:spcPts val="1160"/>
              </a:spcBef>
              <a:buAutoNum type="arabicPeriod" startAt="23"/>
              <a:tabLst>
                <a:tab pos="241300" algn="l"/>
              </a:tabLst>
            </a:pPr>
            <a:r>
              <a:rPr sz="1200" dirty="0">
                <a:latin typeface="Arial"/>
                <a:cs typeface="Arial"/>
              </a:rPr>
              <a:t>Peritoneal ligaments and mesentries (pathways of intra-abdominal disease</a:t>
            </a:r>
            <a:r>
              <a:rPr sz="1200" spc="-105" dirty="0">
                <a:latin typeface="Arial"/>
                <a:cs typeface="Arial"/>
              </a:rPr>
              <a:t> </a:t>
            </a:r>
            <a:r>
              <a:rPr sz="1200" dirty="0">
                <a:latin typeface="Arial"/>
                <a:cs typeface="Arial"/>
              </a:rPr>
              <a:t>spread).</a:t>
            </a:r>
            <a:endParaRPr sz="1200">
              <a:latin typeface="Arial"/>
              <a:cs typeface="Arial"/>
            </a:endParaRPr>
          </a:p>
          <a:p>
            <a:pPr>
              <a:lnSpc>
                <a:spcPct val="100000"/>
              </a:lnSpc>
              <a:spcBef>
                <a:spcPts val="50"/>
              </a:spcBef>
              <a:buFont typeface="Arial"/>
              <a:buAutoNum type="arabicPeriod" startAt="23"/>
            </a:pPr>
            <a:endParaRPr sz="1050">
              <a:latin typeface="Times New Roman"/>
              <a:cs typeface="Times New Roman"/>
            </a:endParaRPr>
          </a:p>
          <a:p>
            <a:pPr marL="241300" indent="-228600">
              <a:lnSpc>
                <a:spcPct val="100000"/>
              </a:lnSpc>
              <a:buAutoNum type="arabicPeriod" startAt="23"/>
              <a:tabLst>
                <a:tab pos="241300" algn="l"/>
              </a:tabLst>
            </a:pPr>
            <a:r>
              <a:rPr sz="1200" dirty="0">
                <a:latin typeface="Arial"/>
                <a:cs typeface="Arial"/>
              </a:rPr>
              <a:t>Blood supply of large</a:t>
            </a:r>
            <a:r>
              <a:rPr sz="1200" spc="-10" dirty="0">
                <a:latin typeface="Arial"/>
                <a:cs typeface="Arial"/>
              </a:rPr>
              <a:t> </a:t>
            </a:r>
            <a:r>
              <a:rPr sz="1200" spc="-5" dirty="0">
                <a:latin typeface="Arial"/>
                <a:cs typeface="Arial"/>
              </a:rPr>
              <a:t>intestine.</a:t>
            </a:r>
            <a:endParaRPr sz="1200">
              <a:latin typeface="Arial"/>
              <a:cs typeface="Arial"/>
            </a:endParaRPr>
          </a:p>
          <a:p>
            <a:pPr>
              <a:lnSpc>
                <a:spcPct val="100000"/>
              </a:lnSpc>
              <a:spcBef>
                <a:spcPts val="55"/>
              </a:spcBef>
              <a:buFont typeface="Arial"/>
              <a:buAutoNum type="arabicPeriod" startAt="23"/>
            </a:pPr>
            <a:endParaRPr sz="1050">
              <a:latin typeface="Times New Roman"/>
              <a:cs typeface="Times New Roman"/>
            </a:endParaRPr>
          </a:p>
          <a:p>
            <a:pPr marL="241300" indent="-228600">
              <a:lnSpc>
                <a:spcPct val="100000"/>
              </a:lnSpc>
              <a:buAutoNum type="arabicPeriod" startAt="23"/>
              <a:tabLst>
                <a:tab pos="241300" algn="l"/>
              </a:tabLst>
            </a:pPr>
            <a:r>
              <a:rPr sz="1200" dirty="0">
                <a:latin typeface="Arial"/>
                <a:cs typeface="Arial"/>
              </a:rPr>
              <a:t>Radiological anatomy of carotid </a:t>
            </a:r>
            <a:r>
              <a:rPr sz="1200" spc="-5" dirty="0">
                <a:latin typeface="Arial"/>
                <a:cs typeface="Arial"/>
              </a:rPr>
              <a:t>artery </a:t>
            </a:r>
            <a:r>
              <a:rPr sz="1200" dirty="0">
                <a:latin typeface="Arial"/>
                <a:cs typeface="Arial"/>
              </a:rPr>
              <a:t>and</a:t>
            </a:r>
            <a:r>
              <a:rPr sz="1200" spc="-20" dirty="0">
                <a:latin typeface="Arial"/>
                <a:cs typeface="Arial"/>
              </a:rPr>
              <a:t> </a:t>
            </a:r>
            <a:r>
              <a:rPr sz="1200" dirty="0">
                <a:latin typeface="Arial"/>
                <a:cs typeface="Arial"/>
              </a:rPr>
              <a:t>branches.</a:t>
            </a:r>
            <a:endParaRPr sz="1200">
              <a:latin typeface="Arial"/>
              <a:cs typeface="Arial"/>
            </a:endParaRPr>
          </a:p>
          <a:p>
            <a:pPr marL="241300" indent="-228600">
              <a:lnSpc>
                <a:spcPct val="100000"/>
              </a:lnSpc>
              <a:spcBef>
                <a:spcPts val="1160"/>
              </a:spcBef>
              <a:buAutoNum type="arabicPeriod" startAt="23"/>
              <a:tabLst>
                <a:tab pos="241300" algn="l"/>
              </a:tabLst>
            </a:pPr>
            <a:r>
              <a:rPr sz="1200" dirty="0">
                <a:latin typeface="Arial"/>
                <a:cs typeface="Arial"/>
              </a:rPr>
              <a:t>Anatomy of the Biliary tree and </a:t>
            </a:r>
            <a:r>
              <a:rPr sz="1200" spc="-5" dirty="0">
                <a:latin typeface="Arial"/>
                <a:cs typeface="Arial"/>
              </a:rPr>
              <a:t>investigations </a:t>
            </a:r>
            <a:r>
              <a:rPr sz="1200" dirty="0">
                <a:latin typeface="Arial"/>
                <a:cs typeface="Arial"/>
              </a:rPr>
              <a:t>for</a:t>
            </a:r>
            <a:r>
              <a:rPr sz="1200" spc="-25" dirty="0">
                <a:latin typeface="Arial"/>
                <a:cs typeface="Arial"/>
              </a:rPr>
              <a:t> </a:t>
            </a:r>
            <a:r>
              <a:rPr sz="1200" dirty="0">
                <a:latin typeface="Arial"/>
                <a:cs typeface="Arial"/>
              </a:rPr>
              <a:t>evaluation</a:t>
            </a:r>
            <a:endParaRPr sz="1200">
              <a:latin typeface="Arial"/>
              <a:cs typeface="Aria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60</a:t>
            </a:fld>
            <a:endParaRPr dirty="0"/>
          </a:p>
        </p:txBody>
      </p:sp>
      <p:sp>
        <p:nvSpPr>
          <p:cNvPr id="2" name="object 2"/>
          <p:cNvSpPr txBox="1"/>
          <p:nvPr/>
        </p:nvSpPr>
        <p:spPr>
          <a:xfrm>
            <a:off x="939800" y="855980"/>
            <a:ext cx="5913755" cy="1003300"/>
          </a:xfrm>
          <a:prstGeom prst="rect">
            <a:avLst/>
          </a:prstGeom>
        </p:spPr>
        <p:txBody>
          <a:bodyPr vert="horz" wrap="square" lIns="0" tIns="12700" rIns="0" bIns="0" rtlCol="0">
            <a:spAutoFit/>
          </a:bodyPr>
          <a:lstStyle/>
          <a:p>
            <a:pPr marL="241300" marR="5080" indent="-228600">
              <a:lnSpc>
                <a:spcPct val="118100"/>
              </a:lnSpc>
              <a:spcBef>
                <a:spcPts val="100"/>
              </a:spcBef>
              <a:buAutoNum type="arabicPeriod" startAt="57"/>
              <a:tabLst>
                <a:tab pos="241300" algn="l"/>
              </a:tabLst>
            </a:pPr>
            <a:r>
              <a:rPr sz="1200" dirty="0">
                <a:latin typeface="Arial"/>
                <a:cs typeface="Arial"/>
              </a:rPr>
              <a:t>Mention etiology of </a:t>
            </a:r>
            <a:r>
              <a:rPr sz="1200" spc="-5" dirty="0">
                <a:latin typeface="Arial"/>
                <a:cs typeface="Arial"/>
              </a:rPr>
              <a:t>osteomyelitis. </a:t>
            </a:r>
            <a:r>
              <a:rPr sz="1200" dirty="0">
                <a:latin typeface="Arial"/>
                <a:cs typeface="Arial"/>
              </a:rPr>
              <a:t>Discuss various radiological findings at </a:t>
            </a:r>
            <a:r>
              <a:rPr sz="1200" spc="-5" dirty="0">
                <a:latin typeface="Arial"/>
                <a:cs typeface="Arial"/>
              </a:rPr>
              <a:t>different  stages </a:t>
            </a:r>
            <a:r>
              <a:rPr sz="1200" dirty="0">
                <a:latin typeface="Arial"/>
                <a:cs typeface="Arial"/>
              </a:rPr>
              <a:t>of </a:t>
            </a:r>
            <a:r>
              <a:rPr sz="1200" spc="-5" dirty="0">
                <a:latin typeface="Arial"/>
                <a:cs typeface="Arial"/>
              </a:rPr>
              <a:t>staph </a:t>
            </a:r>
            <a:r>
              <a:rPr sz="1200" dirty="0">
                <a:latin typeface="Arial"/>
                <a:cs typeface="Arial"/>
              </a:rPr>
              <a:t>aureus</a:t>
            </a:r>
            <a:r>
              <a:rPr sz="1200" spc="5" dirty="0">
                <a:latin typeface="Arial"/>
                <a:cs typeface="Arial"/>
              </a:rPr>
              <a:t> </a:t>
            </a:r>
            <a:r>
              <a:rPr sz="1200" spc="-5" dirty="0">
                <a:latin typeface="Arial"/>
                <a:cs typeface="Arial"/>
              </a:rPr>
              <a:t>osteomyelitis</a:t>
            </a:r>
            <a:endParaRPr sz="1200">
              <a:latin typeface="Arial"/>
              <a:cs typeface="Arial"/>
            </a:endParaRPr>
          </a:p>
          <a:p>
            <a:pPr marL="241300" marR="5080" indent="-228600">
              <a:lnSpc>
                <a:spcPct val="111100"/>
              </a:lnSpc>
              <a:spcBef>
                <a:spcPts val="1100"/>
              </a:spcBef>
              <a:buAutoNum type="arabicPeriod" startAt="57"/>
              <a:tabLst>
                <a:tab pos="241300" algn="l"/>
              </a:tabLst>
            </a:pPr>
            <a:r>
              <a:rPr sz="1200" dirty="0">
                <a:latin typeface="Arial"/>
                <a:cs typeface="Arial"/>
              </a:rPr>
              <a:t>Radiological and imaging methods in </a:t>
            </a:r>
            <a:r>
              <a:rPr sz="1200" spc="-5" dirty="0">
                <a:latin typeface="Arial"/>
                <a:cs typeface="Arial"/>
              </a:rPr>
              <a:t>investigations </a:t>
            </a:r>
            <a:r>
              <a:rPr sz="1200" dirty="0">
                <a:latin typeface="Arial"/>
                <a:cs typeface="Arial"/>
              </a:rPr>
              <a:t>of chronic low back ache in  middle aged</a:t>
            </a:r>
            <a:r>
              <a:rPr sz="1200" spc="-5" dirty="0">
                <a:latin typeface="Arial"/>
                <a:cs typeface="Arial"/>
              </a:rPr>
              <a:t> </a:t>
            </a:r>
            <a:r>
              <a:rPr sz="1200" dirty="0">
                <a:latin typeface="Arial"/>
                <a:cs typeface="Arial"/>
              </a:rPr>
              <a:t>adult.</a:t>
            </a:r>
            <a:endParaRPr sz="1200">
              <a:latin typeface="Arial"/>
              <a:cs typeface="Arial"/>
            </a:endParaRPr>
          </a:p>
        </p:txBody>
      </p:sp>
      <p:sp>
        <p:nvSpPr>
          <p:cNvPr id="4" name="TextBox 3"/>
          <p:cNvSpPr txBox="1"/>
          <p:nvPr/>
        </p:nvSpPr>
        <p:spPr>
          <a:xfrm>
            <a:off x="501650" y="89281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61</a:t>
            </a:fld>
            <a:endParaRPr dirty="0"/>
          </a:p>
        </p:txBody>
      </p:sp>
      <p:sp>
        <p:nvSpPr>
          <p:cNvPr id="2" name="object 2"/>
          <p:cNvSpPr txBox="1"/>
          <p:nvPr/>
        </p:nvSpPr>
        <p:spPr>
          <a:xfrm>
            <a:off x="711200" y="889000"/>
            <a:ext cx="6142355" cy="8564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Thoracic skeletal changes associated with cardio-vascular diseases. [JAN</a:t>
            </a:r>
            <a:r>
              <a:rPr sz="1200" spc="-60" dirty="0">
                <a:latin typeface="Arial"/>
                <a:cs typeface="Arial"/>
              </a:rPr>
              <a:t> </a:t>
            </a:r>
            <a:r>
              <a:rPr sz="1200" dirty="0">
                <a:latin typeface="Arial"/>
                <a:cs typeface="Arial"/>
              </a:rPr>
              <a:t>97]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511809" indent="-270510">
              <a:lnSpc>
                <a:spcPct val="100000"/>
              </a:lnSpc>
              <a:buAutoNum type="arabicPeriod"/>
              <a:tabLst>
                <a:tab pos="511809" algn="l"/>
                <a:tab pos="512445" algn="l"/>
              </a:tabLst>
            </a:pPr>
            <a:r>
              <a:rPr sz="1200" dirty="0">
                <a:latin typeface="Arial"/>
                <a:cs typeface="Arial"/>
              </a:rPr>
              <a:t>Radiological features in nutritional</a:t>
            </a:r>
            <a:r>
              <a:rPr sz="1200" spc="-10" dirty="0">
                <a:latin typeface="Arial"/>
                <a:cs typeface="Arial"/>
              </a:rPr>
              <a:t> </a:t>
            </a:r>
            <a:r>
              <a:rPr sz="1200" dirty="0">
                <a:latin typeface="Arial"/>
                <a:cs typeface="Arial"/>
              </a:rPr>
              <a:t>rickets.</a:t>
            </a:r>
            <a:endParaRPr sz="1200">
              <a:latin typeface="Arial"/>
              <a:cs typeface="Arial"/>
            </a:endParaRPr>
          </a:p>
          <a:p>
            <a:pPr marL="241300">
              <a:lnSpc>
                <a:spcPct val="100000"/>
              </a:lnSpc>
              <a:spcBef>
                <a:spcPts val="1160"/>
              </a:spcBef>
              <a:buAutoNum type="arabicPeriod"/>
              <a:tabLst>
                <a:tab pos="469900" algn="l"/>
              </a:tabLst>
            </a:pPr>
            <a:r>
              <a:rPr sz="1200" spc="-5" dirty="0">
                <a:latin typeface="Arial"/>
                <a:cs typeface="Arial"/>
              </a:rPr>
              <a:t>Differential </a:t>
            </a:r>
            <a:r>
              <a:rPr sz="1200" dirty="0">
                <a:latin typeface="Arial"/>
                <a:cs typeface="Arial"/>
              </a:rPr>
              <a:t>diagnosis of expanding lesions of mandible. [JAN 97, JAN</a:t>
            </a:r>
            <a:r>
              <a:rPr sz="1200" spc="-45" dirty="0">
                <a:latin typeface="Arial"/>
                <a:cs typeface="Arial"/>
              </a:rPr>
              <a:t> </a:t>
            </a:r>
            <a:r>
              <a:rPr sz="1200" dirty="0">
                <a:latin typeface="Arial"/>
                <a:cs typeface="Arial"/>
              </a:rPr>
              <a:t>01]</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spc="-5" dirty="0">
                <a:latin typeface="Arial"/>
                <a:cs typeface="Arial"/>
              </a:rPr>
              <a:t>Pyknodysostosis</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Radiological features of spinal tuberculosis. [JUL 97, JUL</a:t>
            </a:r>
            <a:r>
              <a:rPr sz="1200" spc="-125" dirty="0">
                <a:latin typeface="Arial"/>
                <a:cs typeface="Arial"/>
              </a:rPr>
              <a:t> </a:t>
            </a:r>
            <a:r>
              <a:rPr sz="1200" dirty="0">
                <a:latin typeface="Arial"/>
                <a:cs typeface="Arial"/>
              </a:rPr>
              <a:t>98]</a:t>
            </a:r>
            <a:endParaRPr sz="1200">
              <a:latin typeface="Arial"/>
              <a:cs typeface="Arial"/>
            </a:endParaRPr>
          </a:p>
          <a:p>
            <a:pPr marL="241300">
              <a:lnSpc>
                <a:spcPct val="100000"/>
              </a:lnSpc>
              <a:spcBef>
                <a:spcPts val="1160"/>
              </a:spcBef>
              <a:buAutoNum type="arabicPeriod"/>
              <a:tabLst>
                <a:tab pos="469900" algn="l"/>
              </a:tabLst>
            </a:pPr>
            <a:r>
              <a:rPr sz="1200" dirty="0">
                <a:latin typeface="Arial"/>
                <a:cs typeface="Arial"/>
              </a:rPr>
              <a:t>Radiological features of congenital</a:t>
            </a:r>
            <a:r>
              <a:rPr sz="1200" spc="-15" dirty="0">
                <a:latin typeface="Arial"/>
                <a:cs typeface="Arial"/>
              </a:rPr>
              <a:t> </a:t>
            </a:r>
            <a:r>
              <a:rPr sz="1200" dirty="0">
                <a:latin typeface="Arial"/>
                <a:cs typeface="Arial"/>
              </a:rPr>
              <a:t>syphilis.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Neurophatic</a:t>
            </a:r>
            <a:r>
              <a:rPr sz="1200" spc="-5" dirty="0">
                <a:latin typeface="Arial"/>
                <a:cs typeface="Arial"/>
              </a:rPr>
              <a:t> </a:t>
            </a:r>
            <a:r>
              <a:rPr sz="1200" dirty="0">
                <a:latin typeface="Arial"/>
                <a:cs typeface="Arial"/>
              </a:rPr>
              <a:t>joints.</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Radiological features of </a:t>
            </a:r>
            <a:r>
              <a:rPr sz="1200" spc="-5" dirty="0">
                <a:latin typeface="Arial"/>
                <a:cs typeface="Arial"/>
              </a:rPr>
              <a:t>Osteosarcoma.</a:t>
            </a:r>
            <a:r>
              <a:rPr sz="1200" spc="-15" dirty="0">
                <a:latin typeface="Arial"/>
                <a:cs typeface="Arial"/>
              </a:rPr>
              <a:t> </a:t>
            </a:r>
            <a:r>
              <a:rPr sz="1200" dirty="0">
                <a:latin typeface="Arial"/>
                <a:cs typeface="Arial"/>
              </a:rPr>
              <a:t>[98]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DD of generalized decrease in Bone </a:t>
            </a:r>
            <a:r>
              <a:rPr sz="1200" spc="-15" dirty="0">
                <a:latin typeface="Arial"/>
                <a:cs typeface="Arial"/>
              </a:rPr>
              <a:t>Density.</a:t>
            </a:r>
            <a:r>
              <a:rPr sz="1200" spc="-20" dirty="0">
                <a:latin typeface="Arial"/>
                <a:cs typeface="Arial"/>
              </a:rPr>
              <a:t> </a:t>
            </a:r>
            <a:r>
              <a:rPr sz="1200" dirty="0">
                <a:latin typeface="Arial"/>
                <a:cs typeface="Arial"/>
              </a:rPr>
              <a:t>[98]</a:t>
            </a:r>
            <a:endParaRPr sz="1200">
              <a:latin typeface="Arial"/>
              <a:cs typeface="Arial"/>
            </a:endParaRPr>
          </a:p>
          <a:p>
            <a:pPr marL="241300" marR="157480">
              <a:lnSpc>
                <a:spcPts val="2700"/>
              </a:lnSpc>
              <a:spcBef>
                <a:spcPts val="200"/>
              </a:spcBef>
              <a:buAutoNum type="arabicPeriod"/>
              <a:tabLst>
                <a:tab pos="469900" algn="l"/>
              </a:tabLst>
            </a:pPr>
            <a:r>
              <a:rPr sz="1200" spc="-5" dirty="0">
                <a:latin typeface="Arial"/>
                <a:cs typeface="Arial"/>
              </a:rPr>
              <a:t>Differential </a:t>
            </a:r>
            <a:r>
              <a:rPr sz="1200" dirty="0">
                <a:latin typeface="Arial"/>
                <a:cs typeface="Arial"/>
              </a:rPr>
              <a:t>diagnosis of expanding lesions in </a:t>
            </a:r>
            <a:r>
              <a:rPr sz="1200" spc="-5" dirty="0">
                <a:latin typeface="Arial"/>
                <a:cs typeface="Arial"/>
              </a:rPr>
              <a:t>metaphysis </a:t>
            </a:r>
            <a:r>
              <a:rPr sz="1200" dirty="0">
                <a:latin typeface="Arial"/>
                <a:cs typeface="Arial"/>
              </a:rPr>
              <a:t>of long bones. [JUL</a:t>
            </a:r>
            <a:r>
              <a:rPr sz="1200" spc="-75" dirty="0">
                <a:latin typeface="Arial"/>
                <a:cs typeface="Arial"/>
              </a:rPr>
              <a:t> </a:t>
            </a:r>
            <a:r>
              <a:rPr sz="1200" dirty="0">
                <a:latin typeface="Arial"/>
                <a:cs typeface="Arial"/>
              </a:rPr>
              <a:t>98]  </a:t>
            </a:r>
            <a:r>
              <a:rPr sz="1200" spc="-35" dirty="0">
                <a:latin typeface="Arial"/>
                <a:cs typeface="Arial"/>
              </a:rPr>
              <a:t>11. </a:t>
            </a:r>
            <a:r>
              <a:rPr sz="1200" dirty="0">
                <a:latin typeface="Arial"/>
                <a:cs typeface="Arial"/>
              </a:rPr>
              <a:t>Cleido-cranial</a:t>
            </a:r>
            <a:r>
              <a:rPr sz="1200" spc="-85" dirty="0">
                <a:latin typeface="Arial"/>
                <a:cs typeface="Arial"/>
              </a:rPr>
              <a:t> </a:t>
            </a:r>
            <a:r>
              <a:rPr sz="1200" spc="-5" dirty="0">
                <a:latin typeface="Arial"/>
                <a:cs typeface="Arial"/>
              </a:rPr>
              <a:t>dysostosis.</a:t>
            </a:r>
            <a:endParaRPr sz="1200">
              <a:latin typeface="Arial"/>
              <a:cs typeface="Arial"/>
            </a:endParaRPr>
          </a:p>
          <a:p>
            <a:pPr marL="469900" indent="-228600">
              <a:lnSpc>
                <a:spcPct val="100000"/>
              </a:lnSpc>
              <a:spcBef>
                <a:spcPts val="960"/>
              </a:spcBef>
              <a:buAutoNum type="arabicPeriod" startAt="12"/>
              <a:tabLst>
                <a:tab pos="469900" algn="l"/>
              </a:tabLst>
            </a:pPr>
            <a:r>
              <a:rPr sz="1200" dirty="0">
                <a:latin typeface="Arial"/>
                <a:cs typeface="Arial"/>
              </a:rPr>
              <a:t>Pancoast </a:t>
            </a:r>
            <a:r>
              <a:rPr sz="1200" spc="-10" dirty="0">
                <a:latin typeface="Arial"/>
                <a:cs typeface="Arial"/>
              </a:rPr>
              <a:t>tumour. </a:t>
            </a:r>
            <a:r>
              <a:rPr sz="1200" dirty="0">
                <a:latin typeface="Arial"/>
                <a:cs typeface="Arial"/>
              </a:rPr>
              <a:t>[JUL 98, DEC</a:t>
            </a:r>
            <a:r>
              <a:rPr sz="1200" spc="-60" dirty="0">
                <a:latin typeface="Arial"/>
                <a:cs typeface="Arial"/>
              </a:rPr>
              <a:t> </a:t>
            </a:r>
            <a:r>
              <a:rPr sz="1200" dirty="0">
                <a:latin typeface="Arial"/>
                <a:cs typeface="Arial"/>
              </a:rPr>
              <a:t>02,03]</a:t>
            </a:r>
            <a:endParaRPr sz="1200">
              <a:latin typeface="Arial"/>
              <a:cs typeface="Arial"/>
            </a:endParaRPr>
          </a:p>
          <a:p>
            <a:pPr marL="469900" indent="-228600">
              <a:lnSpc>
                <a:spcPct val="100000"/>
              </a:lnSpc>
              <a:spcBef>
                <a:spcPts val="1160"/>
              </a:spcBef>
              <a:buAutoNum type="arabicPeriod" startAt="12"/>
              <a:tabLst>
                <a:tab pos="469900" algn="l"/>
              </a:tabLst>
            </a:pPr>
            <a:r>
              <a:rPr sz="1200" spc="-5" dirty="0">
                <a:latin typeface="Arial"/>
                <a:cs typeface="Arial"/>
              </a:rPr>
              <a:t>Hypertrophic </a:t>
            </a:r>
            <a:r>
              <a:rPr sz="1200" dirty="0">
                <a:latin typeface="Arial"/>
                <a:cs typeface="Arial"/>
              </a:rPr>
              <a:t>pulmonary </a:t>
            </a:r>
            <a:r>
              <a:rPr sz="1200" spc="-10" dirty="0">
                <a:latin typeface="Arial"/>
                <a:cs typeface="Arial"/>
              </a:rPr>
              <a:t>osteoartropathy. </a:t>
            </a:r>
            <a:r>
              <a:rPr sz="1200" dirty="0">
                <a:latin typeface="Arial"/>
                <a:cs typeface="Arial"/>
              </a:rPr>
              <a:t>[JUL 98, JUL</a:t>
            </a:r>
            <a:r>
              <a:rPr sz="1200" spc="-90" dirty="0">
                <a:latin typeface="Arial"/>
                <a:cs typeface="Arial"/>
              </a:rPr>
              <a:t> </a:t>
            </a:r>
            <a:r>
              <a:rPr sz="1200" dirty="0">
                <a:latin typeface="Arial"/>
                <a:cs typeface="Arial"/>
              </a:rPr>
              <a:t>99]</a:t>
            </a:r>
            <a:endParaRPr sz="1200">
              <a:latin typeface="Arial"/>
              <a:cs typeface="Arial"/>
            </a:endParaRPr>
          </a:p>
          <a:p>
            <a:pPr marL="469900" marR="5080" indent="-228600">
              <a:lnSpc>
                <a:spcPct val="118100"/>
              </a:lnSpc>
              <a:spcBef>
                <a:spcPts val="1000"/>
              </a:spcBef>
              <a:buAutoNum type="arabicPeriod" startAt="12"/>
              <a:tabLst>
                <a:tab pos="469900" algn="l"/>
              </a:tabLst>
            </a:pPr>
            <a:r>
              <a:rPr sz="1200" dirty="0">
                <a:latin typeface="Arial"/>
                <a:cs typeface="Arial"/>
              </a:rPr>
              <a:t>Enumerate the causes of </a:t>
            </a:r>
            <a:r>
              <a:rPr sz="1200" spc="-5" dirty="0">
                <a:latin typeface="Arial"/>
                <a:cs typeface="Arial"/>
              </a:rPr>
              <a:t>Osteoporosis </a:t>
            </a:r>
            <a:r>
              <a:rPr sz="1200" dirty="0">
                <a:latin typeface="Arial"/>
                <a:cs typeface="Arial"/>
              </a:rPr>
              <a:t>and use of CT in Bone Mineral </a:t>
            </a:r>
            <a:r>
              <a:rPr sz="1200" spc="-5" dirty="0">
                <a:latin typeface="Arial"/>
                <a:cs typeface="Arial"/>
              </a:rPr>
              <a:t>Studies.  </a:t>
            </a:r>
            <a:r>
              <a:rPr sz="1200" dirty="0">
                <a:latin typeface="Arial"/>
                <a:cs typeface="Arial"/>
              </a:rPr>
              <a:t>[JUL</a:t>
            </a:r>
            <a:r>
              <a:rPr sz="1200" spc="-50" dirty="0">
                <a:latin typeface="Arial"/>
                <a:cs typeface="Arial"/>
              </a:rPr>
              <a:t> </a:t>
            </a:r>
            <a:r>
              <a:rPr sz="1200" dirty="0">
                <a:latin typeface="Arial"/>
                <a:cs typeface="Arial"/>
              </a:rPr>
              <a:t>98]</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spc="-5" dirty="0">
                <a:latin typeface="Arial"/>
                <a:cs typeface="Arial"/>
              </a:rPr>
              <a:t>Differential </a:t>
            </a:r>
            <a:r>
              <a:rPr sz="1200" dirty="0">
                <a:latin typeface="Arial"/>
                <a:cs typeface="Arial"/>
              </a:rPr>
              <a:t>diagnosis of metaphyseal lucent lesions. [JUL</a:t>
            </a:r>
            <a:r>
              <a:rPr sz="1200" spc="-70" dirty="0">
                <a:latin typeface="Arial"/>
                <a:cs typeface="Arial"/>
              </a:rPr>
              <a:t> </a:t>
            </a:r>
            <a:r>
              <a:rPr sz="1200" dirty="0">
                <a:latin typeface="Arial"/>
                <a:cs typeface="Arial"/>
              </a:rPr>
              <a:t>99]</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Renal</a:t>
            </a:r>
            <a:r>
              <a:rPr sz="1200" spc="-5" dirty="0">
                <a:latin typeface="Arial"/>
                <a:cs typeface="Arial"/>
              </a:rPr>
              <a:t> </a:t>
            </a:r>
            <a:r>
              <a:rPr sz="1200" spc="-10" dirty="0">
                <a:latin typeface="Arial"/>
                <a:cs typeface="Arial"/>
              </a:rPr>
              <a:t>osteodystrophy.</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Pathophysiology of renal rickets. [JAN</a:t>
            </a:r>
            <a:r>
              <a:rPr sz="1200" spc="-20" dirty="0">
                <a:latin typeface="Arial"/>
                <a:cs typeface="Arial"/>
              </a:rPr>
              <a:t> </a:t>
            </a:r>
            <a:r>
              <a:rPr sz="1200" dirty="0">
                <a:latin typeface="Arial"/>
                <a:cs typeface="Arial"/>
              </a:rPr>
              <a:t>00]</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Psoriatic</a:t>
            </a:r>
            <a:r>
              <a:rPr sz="1200" spc="-5" dirty="0">
                <a:latin typeface="Arial"/>
                <a:cs typeface="Arial"/>
              </a:rPr>
              <a:t> arthritis.</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Pathophysiology of</a:t>
            </a:r>
            <a:r>
              <a:rPr sz="1200" spc="-5" dirty="0">
                <a:latin typeface="Arial"/>
                <a:cs typeface="Arial"/>
              </a:rPr>
              <a:t> Hyperparathyroidism.[02]</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Radio-diagnosis of hyperparathyroidism. [JAN00, DEC 03, JUN</a:t>
            </a:r>
            <a:r>
              <a:rPr sz="1200" spc="-45" dirty="0">
                <a:latin typeface="Arial"/>
                <a:cs typeface="Arial"/>
              </a:rPr>
              <a:t> </a:t>
            </a:r>
            <a:r>
              <a:rPr sz="1200" dirty="0">
                <a:latin typeface="Arial"/>
                <a:cs typeface="Arial"/>
              </a:rPr>
              <a:t>04/09]</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Radiology of Rheumatoid disease. [JAN</a:t>
            </a:r>
            <a:r>
              <a:rPr sz="1200" spc="-20" dirty="0">
                <a:latin typeface="Arial"/>
                <a:cs typeface="Arial"/>
              </a:rPr>
              <a:t> </a:t>
            </a:r>
            <a:r>
              <a:rPr sz="1200" dirty="0">
                <a:latin typeface="Arial"/>
                <a:cs typeface="Arial"/>
              </a:rPr>
              <a:t>01]</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spc="-5" dirty="0">
                <a:latin typeface="Arial"/>
                <a:cs typeface="Arial"/>
              </a:rPr>
              <a:t>Cystic </a:t>
            </a:r>
            <a:r>
              <a:rPr sz="1200" dirty="0">
                <a:latin typeface="Arial"/>
                <a:cs typeface="Arial"/>
              </a:rPr>
              <a:t>jaw lesions. [DEC 02, DEC</a:t>
            </a:r>
            <a:r>
              <a:rPr sz="1200" spc="-15" dirty="0">
                <a:latin typeface="Arial"/>
                <a:cs typeface="Arial"/>
              </a:rPr>
              <a:t> </a:t>
            </a:r>
            <a:r>
              <a:rPr sz="1200" dirty="0">
                <a:latin typeface="Arial"/>
                <a:cs typeface="Arial"/>
              </a:rPr>
              <a:t>03]</a:t>
            </a:r>
            <a:endParaRPr sz="1200">
              <a:latin typeface="Arial"/>
              <a:cs typeface="Arial"/>
            </a:endParaRPr>
          </a:p>
          <a:p>
            <a:pPr marL="469900" indent="-228600">
              <a:lnSpc>
                <a:spcPct val="100000"/>
              </a:lnSpc>
              <a:spcBef>
                <a:spcPts val="1160"/>
              </a:spcBef>
              <a:buAutoNum type="arabicPeriod" startAt="12"/>
              <a:tabLst>
                <a:tab pos="469900" algn="l"/>
              </a:tabLst>
            </a:pPr>
            <a:r>
              <a:rPr sz="1200" spc="-5" dirty="0">
                <a:latin typeface="Arial"/>
                <a:cs typeface="Arial"/>
              </a:rPr>
              <a:t>Perthe’s </a:t>
            </a:r>
            <a:r>
              <a:rPr sz="1200" dirty="0">
                <a:latin typeface="Arial"/>
                <a:cs typeface="Arial"/>
              </a:rPr>
              <a:t>disease.</a:t>
            </a:r>
            <a:r>
              <a:rPr sz="1200" spc="-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Expansile </a:t>
            </a:r>
            <a:r>
              <a:rPr sz="1200" spc="-5" dirty="0">
                <a:latin typeface="Arial"/>
                <a:cs typeface="Arial"/>
              </a:rPr>
              <a:t>Iytic </a:t>
            </a:r>
            <a:r>
              <a:rPr sz="1200" dirty="0">
                <a:latin typeface="Arial"/>
                <a:cs typeface="Arial"/>
              </a:rPr>
              <a:t>lesion at upper end of </a:t>
            </a:r>
            <a:r>
              <a:rPr sz="1200" spc="-10" dirty="0">
                <a:latin typeface="Arial"/>
                <a:cs typeface="Arial"/>
              </a:rPr>
              <a:t>Tibia.</a:t>
            </a:r>
            <a:r>
              <a:rPr sz="1200" spc="-45" dirty="0">
                <a:latin typeface="Arial"/>
                <a:cs typeface="Arial"/>
              </a:rPr>
              <a:t> </a:t>
            </a:r>
            <a:r>
              <a:rPr sz="1200" spc="-5" dirty="0">
                <a:latin typeface="Arial"/>
                <a:cs typeface="Arial"/>
              </a:rPr>
              <a:t>[02]</a:t>
            </a:r>
            <a:endParaRPr sz="1200">
              <a:latin typeface="Arial"/>
              <a:cs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62</a:t>
            </a:fld>
            <a:endParaRPr dirty="0"/>
          </a:p>
        </p:txBody>
      </p:sp>
      <p:sp>
        <p:nvSpPr>
          <p:cNvPr id="2" name="object 2"/>
          <p:cNvSpPr txBox="1"/>
          <p:nvPr/>
        </p:nvSpPr>
        <p:spPr>
          <a:xfrm>
            <a:off x="939800" y="889000"/>
            <a:ext cx="5913755" cy="72059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5"/>
              <a:tabLst>
                <a:tab pos="283845" algn="l"/>
              </a:tabLst>
            </a:pPr>
            <a:r>
              <a:rPr sz="1200" dirty="0">
                <a:latin typeface="Arial"/>
                <a:cs typeface="Arial"/>
              </a:rPr>
              <a:t>Hand: an index of the disease. [DEC 02, DEC</a:t>
            </a:r>
            <a:r>
              <a:rPr sz="1200" spc="-35" dirty="0">
                <a:latin typeface="Arial"/>
                <a:cs typeface="Arial"/>
              </a:rPr>
              <a:t> </a:t>
            </a:r>
            <a:r>
              <a:rPr sz="1200" dirty="0">
                <a:latin typeface="Arial"/>
                <a:cs typeface="Arial"/>
              </a:rPr>
              <a:t>03]</a:t>
            </a:r>
            <a:endParaRPr sz="1200">
              <a:latin typeface="Arial"/>
              <a:cs typeface="Arial"/>
            </a:endParaRPr>
          </a:p>
          <a:p>
            <a:pPr marL="241300" marR="5080" indent="-228600">
              <a:lnSpc>
                <a:spcPct val="118100"/>
              </a:lnSpc>
              <a:spcBef>
                <a:spcPts val="1000"/>
              </a:spcBef>
              <a:buAutoNum type="arabicPeriod" startAt="25"/>
              <a:tabLst>
                <a:tab pos="241300" algn="l"/>
              </a:tabLst>
            </a:pPr>
            <a:r>
              <a:rPr sz="1200" dirty="0">
                <a:latin typeface="Arial"/>
                <a:cs typeface="Arial"/>
              </a:rPr>
              <a:t>Neurofibromatosis. OR Osseous </a:t>
            </a:r>
            <a:r>
              <a:rPr sz="1200" spc="-5" dirty="0">
                <a:latin typeface="Arial"/>
                <a:cs typeface="Arial"/>
              </a:rPr>
              <a:t>spectrum </a:t>
            </a:r>
            <a:r>
              <a:rPr sz="1200" dirty="0">
                <a:latin typeface="Arial"/>
                <a:cs typeface="Arial"/>
              </a:rPr>
              <a:t>in neurofibromatosis. [DEC 02/07/09,  JUN</a:t>
            </a:r>
            <a:r>
              <a:rPr sz="1200" spc="-5" dirty="0">
                <a:latin typeface="Arial"/>
                <a:cs typeface="Arial"/>
              </a:rPr>
              <a:t> </a:t>
            </a:r>
            <a:r>
              <a:rPr sz="1200" dirty="0">
                <a:latin typeface="Arial"/>
                <a:cs typeface="Arial"/>
              </a:rPr>
              <a:t>04]</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Role of Skeletal Radiography in </a:t>
            </a:r>
            <a:r>
              <a:rPr sz="1200" spc="-5" dirty="0">
                <a:latin typeface="Arial"/>
                <a:cs typeface="Arial"/>
              </a:rPr>
              <a:t>estimation </a:t>
            </a:r>
            <a:r>
              <a:rPr sz="1200" dirty="0">
                <a:latin typeface="Arial"/>
                <a:cs typeface="Arial"/>
              </a:rPr>
              <a:t>of age.</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Bone age </a:t>
            </a:r>
            <a:r>
              <a:rPr sz="1200" spc="-5" dirty="0">
                <a:latin typeface="Arial"/>
                <a:cs typeface="Arial"/>
              </a:rPr>
              <a:t>estimation. </a:t>
            </a:r>
            <a:r>
              <a:rPr sz="1200" dirty="0">
                <a:latin typeface="Arial"/>
                <a:cs typeface="Arial"/>
              </a:rPr>
              <a:t>[DEC 03]</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spcBef>
                <a:spcPts val="5"/>
              </a:spcBef>
              <a:buAutoNum type="arabicPeriod" startAt="25"/>
              <a:tabLst>
                <a:tab pos="241300" algn="l"/>
              </a:tabLst>
            </a:pPr>
            <a:r>
              <a:rPr sz="1200" spc="-5" dirty="0">
                <a:latin typeface="Arial"/>
                <a:cs typeface="Arial"/>
              </a:rPr>
              <a:t>Osteogenesis imperfecta.</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Solitary dense </a:t>
            </a:r>
            <a:r>
              <a:rPr sz="1200" spc="-5" dirty="0">
                <a:latin typeface="Arial"/>
                <a:cs typeface="Arial"/>
              </a:rPr>
              <a:t>vertebra.</a:t>
            </a:r>
            <a:r>
              <a:rPr sz="1200" spc="-15"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Imaging of Low Back pain.</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spcBef>
                <a:spcPts val="5"/>
              </a:spcBef>
              <a:buAutoNum type="arabicPeriod" startAt="25"/>
              <a:tabLst>
                <a:tab pos="241300" algn="l"/>
              </a:tabLst>
            </a:pPr>
            <a:r>
              <a:rPr sz="1200" dirty="0">
                <a:latin typeface="Arial"/>
                <a:cs typeface="Arial"/>
              </a:rPr>
              <a:t>Role of MRI in bone tumors . [DEC</a:t>
            </a:r>
            <a:r>
              <a:rPr sz="1200" spc="-30" dirty="0">
                <a:latin typeface="Arial"/>
                <a:cs typeface="Arial"/>
              </a:rPr>
              <a:t> </a:t>
            </a:r>
            <a:r>
              <a:rPr sz="1200" spc="-5" dirty="0">
                <a:latin typeface="Arial"/>
                <a:cs typeface="Arial"/>
              </a:rPr>
              <a:t>04]</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Radiology of cardiovascular </a:t>
            </a:r>
            <a:r>
              <a:rPr sz="1200" spc="-5" dirty="0">
                <a:latin typeface="Arial"/>
                <a:cs typeface="Arial"/>
              </a:rPr>
              <a:t>system </a:t>
            </a:r>
            <a:r>
              <a:rPr sz="1200" dirty="0">
                <a:latin typeface="Arial"/>
                <a:cs typeface="Arial"/>
              </a:rPr>
              <a:t>soft tissues . [DEC 05, JUN</a:t>
            </a:r>
            <a:r>
              <a:rPr sz="1200" spc="-50" dirty="0">
                <a:latin typeface="Arial"/>
                <a:cs typeface="Arial"/>
              </a:rPr>
              <a:t> </a:t>
            </a:r>
            <a:r>
              <a:rPr sz="1200" dirty="0">
                <a:latin typeface="Arial"/>
                <a:cs typeface="Arial"/>
              </a:rPr>
              <a:t>06]</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Secondary hyperparathyroidism. [JUN</a:t>
            </a:r>
            <a:r>
              <a:rPr sz="1200" spc="-15" dirty="0">
                <a:latin typeface="Arial"/>
                <a:cs typeface="Arial"/>
              </a:rPr>
              <a:t> </a:t>
            </a:r>
            <a:r>
              <a:rPr sz="1200" dirty="0">
                <a:latin typeface="Arial"/>
                <a:cs typeface="Arial"/>
              </a:rPr>
              <a:t>05]</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Osseous</a:t>
            </a:r>
            <a:r>
              <a:rPr sz="1200" spc="-5" dirty="0">
                <a:latin typeface="Arial"/>
                <a:cs typeface="Arial"/>
              </a:rPr>
              <a:t> </a:t>
            </a:r>
            <a:r>
              <a:rPr sz="1200" dirty="0">
                <a:latin typeface="Arial"/>
                <a:cs typeface="Arial"/>
              </a:rPr>
              <a:t>lymphoma.</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Plain film features of </a:t>
            </a:r>
            <a:r>
              <a:rPr sz="1200" spc="-10" dirty="0">
                <a:latin typeface="Arial"/>
                <a:cs typeface="Arial"/>
              </a:rPr>
              <a:t>Acromegaly.</a:t>
            </a:r>
            <a:r>
              <a:rPr sz="1200" spc="-85" dirty="0">
                <a:latin typeface="Arial"/>
                <a:cs typeface="Arial"/>
              </a:rPr>
              <a:t> </a:t>
            </a:r>
            <a:r>
              <a:rPr sz="1200" dirty="0">
                <a:latin typeface="Arial"/>
                <a:cs typeface="Arial"/>
              </a:rPr>
              <a:t>[02]</a:t>
            </a:r>
            <a:endParaRPr sz="1200">
              <a:latin typeface="Arial"/>
              <a:cs typeface="Arial"/>
            </a:endParaRPr>
          </a:p>
          <a:p>
            <a:pPr marL="241300" indent="-228600">
              <a:lnSpc>
                <a:spcPct val="100000"/>
              </a:lnSpc>
              <a:spcBef>
                <a:spcPts val="1160"/>
              </a:spcBef>
              <a:buAutoNum type="arabicPeriod" startAt="25"/>
              <a:tabLst>
                <a:tab pos="241300" algn="l"/>
              </a:tabLst>
            </a:pPr>
            <a:r>
              <a:rPr sz="1200" spc="-15" dirty="0">
                <a:latin typeface="Arial"/>
                <a:cs typeface="Arial"/>
              </a:rPr>
              <a:t>Techniques </a:t>
            </a:r>
            <a:r>
              <a:rPr sz="1200" dirty="0">
                <a:latin typeface="Arial"/>
                <a:cs typeface="Arial"/>
              </a:rPr>
              <a:t>for evaluation of Acromegaly . [JUN</a:t>
            </a:r>
            <a:r>
              <a:rPr sz="1200" spc="-75" dirty="0">
                <a:latin typeface="Arial"/>
                <a:cs typeface="Arial"/>
              </a:rPr>
              <a:t> </a:t>
            </a:r>
            <a:r>
              <a:rPr sz="1200" spc="-5" dirty="0">
                <a:latin typeface="Arial"/>
                <a:cs typeface="Arial"/>
              </a:rPr>
              <a:t>06]</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Basilar invagination. [JUN</a:t>
            </a:r>
            <a:r>
              <a:rPr sz="1200" spc="-15" dirty="0">
                <a:latin typeface="Arial"/>
                <a:cs typeface="Arial"/>
              </a:rPr>
              <a:t> </a:t>
            </a:r>
            <a:r>
              <a:rPr sz="1200" dirty="0">
                <a:latin typeface="Arial"/>
                <a:cs typeface="Arial"/>
              </a:rPr>
              <a:t>05/06]</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Radiology of a Limping Child. [DEC</a:t>
            </a:r>
            <a:r>
              <a:rPr sz="1200" spc="-20"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Imaging features in Mucopolysaccharidosis. [DEC 06, JUN</a:t>
            </a:r>
            <a:r>
              <a:rPr sz="1200" spc="-30" dirty="0">
                <a:latin typeface="Arial"/>
                <a:cs typeface="Arial"/>
              </a:rPr>
              <a:t> </a:t>
            </a:r>
            <a:r>
              <a:rPr sz="1200" spc="-5" dirty="0">
                <a:latin typeface="Arial"/>
                <a:cs typeface="Arial"/>
              </a:rPr>
              <a:t>07]</a:t>
            </a:r>
            <a:endParaRPr sz="1200">
              <a:latin typeface="Arial"/>
              <a:cs typeface="Arial"/>
            </a:endParaRPr>
          </a:p>
          <a:p>
            <a:pPr marL="241300" indent="-228600">
              <a:lnSpc>
                <a:spcPct val="100000"/>
              </a:lnSpc>
              <a:spcBef>
                <a:spcPts val="1160"/>
              </a:spcBef>
              <a:buAutoNum type="arabicPeriod" startAt="25"/>
              <a:tabLst>
                <a:tab pos="241300" algn="l"/>
              </a:tabLst>
            </a:pPr>
            <a:r>
              <a:rPr sz="1200" spc="-5" dirty="0">
                <a:latin typeface="Arial"/>
                <a:cs typeface="Arial"/>
              </a:rPr>
              <a:t>Periosteal Reactions </a:t>
            </a:r>
            <a:r>
              <a:rPr sz="1200" dirty="0">
                <a:latin typeface="Arial"/>
                <a:cs typeface="Arial"/>
              </a:rPr>
              <a:t>(DD). [DEC 02,</a:t>
            </a:r>
            <a:r>
              <a:rPr sz="1200" spc="-5" dirty="0">
                <a:latin typeface="Arial"/>
                <a:cs typeface="Arial"/>
              </a:rPr>
              <a:t> </a:t>
            </a:r>
            <a:r>
              <a:rPr sz="1200" dirty="0">
                <a:latin typeface="Arial"/>
                <a:cs typeface="Arial"/>
              </a:rPr>
              <a:t>06]</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Imaging in </a:t>
            </a:r>
            <a:r>
              <a:rPr sz="1200" spc="-10" dirty="0">
                <a:latin typeface="Arial"/>
                <a:cs typeface="Arial"/>
              </a:rPr>
              <a:t>Tuberous </a:t>
            </a:r>
            <a:r>
              <a:rPr sz="1200" dirty="0">
                <a:latin typeface="Arial"/>
                <a:cs typeface="Arial"/>
              </a:rPr>
              <a:t>Sclerosis and its</a:t>
            </a:r>
            <a:r>
              <a:rPr sz="1200" spc="-25" dirty="0">
                <a:latin typeface="Arial"/>
                <a:cs typeface="Arial"/>
              </a:rPr>
              <a:t> </a:t>
            </a:r>
            <a:r>
              <a:rPr sz="1200" dirty="0">
                <a:latin typeface="Arial"/>
                <a:cs typeface="Arial"/>
              </a:rPr>
              <a:t>associations.</a:t>
            </a:r>
            <a:endParaRPr sz="1200">
              <a:latin typeface="Arial"/>
              <a:cs typeface="Arial"/>
            </a:endParaRPr>
          </a:p>
          <a:p>
            <a:pPr>
              <a:lnSpc>
                <a:spcPct val="100000"/>
              </a:lnSpc>
              <a:spcBef>
                <a:spcPts val="55"/>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Sickle cell disease -radiological appearances.</a:t>
            </a:r>
            <a:r>
              <a:rPr sz="1200" spc="-15" dirty="0">
                <a:latin typeface="Arial"/>
                <a:cs typeface="Arial"/>
              </a:rPr>
              <a:t> </a:t>
            </a:r>
            <a:r>
              <a:rPr sz="1200" spc="-5" dirty="0">
                <a:latin typeface="Arial"/>
                <a:cs typeface="Arial"/>
              </a:rPr>
              <a:t>[JUN]</a:t>
            </a:r>
            <a:endParaRPr sz="1200">
              <a:latin typeface="Arial"/>
              <a:cs typeface="Arial"/>
            </a:endParaRPr>
          </a:p>
          <a:p>
            <a:pPr marL="241300" indent="-228600">
              <a:lnSpc>
                <a:spcPct val="100000"/>
              </a:lnSpc>
              <a:spcBef>
                <a:spcPts val="1160"/>
              </a:spcBef>
              <a:buAutoNum type="arabicPeriod" startAt="25"/>
              <a:tabLst>
                <a:tab pos="241300" algn="l"/>
              </a:tabLst>
            </a:pPr>
            <a:r>
              <a:rPr sz="1200" dirty="0">
                <a:latin typeface="Arial"/>
                <a:cs typeface="Arial"/>
              </a:rPr>
              <a:t>Discuss Causes of </a:t>
            </a:r>
            <a:r>
              <a:rPr sz="1200" spc="-5" dirty="0">
                <a:latin typeface="Arial"/>
                <a:cs typeface="Arial"/>
              </a:rPr>
              <a:t>diffuse </a:t>
            </a:r>
            <a:r>
              <a:rPr sz="1200" dirty="0">
                <a:latin typeface="Arial"/>
                <a:cs typeface="Arial"/>
              </a:rPr>
              <a:t>skeletal sclerosis and role of imaging in</a:t>
            </a:r>
            <a:r>
              <a:rPr sz="1200" spc="-35" dirty="0">
                <a:latin typeface="Arial"/>
                <a:cs typeface="Arial"/>
              </a:rPr>
              <a:t> </a:t>
            </a:r>
            <a:r>
              <a:rPr sz="1200" dirty="0">
                <a:latin typeface="Arial"/>
                <a:cs typeface="Arial"/>
              </a:rPr>
              <a:t>it.</a:t>
            </a:r>
            <a:endParaRPr sz="1200">
              <a:latin typeface="Arial"/>
              <a:cs typeface="Arial"/>
            </a:endParaRPr>
          </a:p>
          <a:p>
            <a:pPr>
              <a:lnSpc>
                <a:spcPct val="100000"/>
              </a:lnSpc>
              <a:spcBef>
                <a:spcPts val="50"/>
              </a:spcBef>
              <a:buFont typeface="Arial"/>
              <a:buAutoNum type="arabicPeriod" startAt="25"/>
            </a:pPr>
            <a:endParaRPr sz="1050">
              <a:latin typeface="Times New Roman"/>
              <a:cs typeface="Times New Roman"/>
            </a:endParaRPr>
          </a:p>
          <a:p>
            <a:pPr marL="241300" indent="-228600">
              <a:lnSpc>
                <a:spcPct val="100000"/>
              </a:lnSpc>
              <a:buAutoNum type="arabicPeriod" startAt="25"/>
              <a:tabLst>
                <a:tab pos="241300" algn="l"/>
              </a:tabLst>
            </a:pPr>
            <a:r>
              <a:rPr sz="1200" dirty="0">
                <a:latin typeface="Arial"/>
                <a:cs typeface="Arial"/>
              </a:rPr>
              <a:t>Sero-negative </a:t>
            </a:r>
            <a:r>
              <a:rPr sz="1200" spc="-5" dirty="0">
                <a:latin typeface="Arial"/>
                <a:cs typeface="Arial"/>
              </a:rPr>
              <a:t>Spondyloarthropathy. </a:t>
            </a:r>
            <a:r>
              <a:rPr sz="1200" dirty="0">
                <a:latin typeface="Arial"/>
                <a:cs typeface="Arial"/>
              </a:rPr>
              <a:t>[DEC</a:t>
            </a:r>
            <a:r>
              <a:rPr sz="1200" spc="-5" dirty="0">
                <a:latin typeface="Arial"/>
                <a:cs typeface="Arial"/>
              </a:rPr>
              <a:t> </a:t>
            </a:r>
            <a:r>
              <a:rPr sz="1200" dirty="0">
                <a:latin typeface="Arial"/>
                <a:cs typeface="Arial"/>
              </a:rPr>
              <a:t>07]</a:t>
            </a:r>
            <a:endParaRPr sz="1200">
              <a:latin typeface="Arial"/>
              <a:cs typeface="Arial"/>
            </a:endParaRPr>
          </a:p>
        </p:txBody>
      </p:sp>
      <p:sp>
        <p:nvSpPr>
          <p:cNvPr id="3" name="object 3"/>
          <p:cNvSpPr txBox="1"/>
          <p:nvPr/>
        </p:nvSpPr>
        <p:spPr>
          <a:xfrm>
            <a:off x="6021898" y="8229600"/>
            <a:ext cx="83121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of</a:t>
            </a:r>
            <a:r>
              <a:rPr sz="1200" spc="204" dirty="0">
                <a:latin typeface="Arial"/>
                <a:cs typeface="Arial"/>
              </a:rPr>
              <a:t> </a:t>
            </a:r>
            <a:r>
              <a:rPr sz="1200" spc="10" dirty="0">
                <a:latin typeface="Arial"/>
                <a:cs typeface="Arial"/>
              </a:rPr>
              <a:t>terminal</a:t>
            </a:r>
            <a:endParaRPr sz="1200">
              <a:latin typeface="Arial"/>
              <a:cs typeface="Arial"/>
            </a:endParaRPr>
          </a:p>
        </p:txBody>
      </p:sp>
      <p:sp>
        <p:nvSpPr>
          <p:cNvPr id="4" name="object 4"/>
          <p:cNvSpPr txBox="1"/>
          <p:nvPr/>
        </p:nvSpPr>
        <p:spPr>
          <a:xfrm>
            <a:off x="939800" y="8196580"/>
            <a:ext cx="4987925" cy="457200"/>
          </a:xfrm>
          <a:prstGeom prst="rect">
            <a:avLst/>
          </a:prstGeom>
        </p:spPr>
        <p:txBody>
          <a:bodyPr vert="horz" wrap="square" lIns="0" tIns="12700" rIns="0" bIns="0" rtlCol="0">
            <a:spAutoFit/>
          </a:bodyPr>
          <a:lstStyle/>
          <a:p>
            <a:pPr marL="241300" marR="5080" indent="-228600">
              <a:lnSpc>
                <a:spcPct val="118100"/>
              </a:lnSpc>
              <a:spcBef>
                <a:spcPts val="100"/>
              </a:spcBef>
            </a:pPr>
            <a:r>
              <a:rPr sz="1200" dirty="0">
                <a:latin typeface="Arial"/>
                <a:cs typeface="Arial"/>
              </a:rPr>
              <a:t>46. </a:t>
            </a:r>
            <a:r>
              <a:rPr sz="1200" spc="10" dirty="0">
                <a:latin typeface="Arial"/>
                <a:cs typeface="Arial"/>
              </a:rPr>
              <a:t>Differential diagnosis </a:t>
            </a:r>
            <a:r>
              <a:rPr sz="1200" spc="5" dirty="0">
                <a:latin typeface="Arial"/>
                <a:cs typeface="Arial"/>
              </a:rPr>
              <a:t>of</a:t>
            </a:r>
            <a:r>
              <a:rPr sz="1200" spc="340" dirty="0">
                <a:latin typeface="Arial"/>
                <a:cs typeface="Arial"/>
              </a:rPr>
              <a:t> </a:t>
            </a:r>
            <a:r>
              <a:rPr sz="1200" spc="10" dirty="0">
                <a:latin typeface="Arial"/>
                <a:cs typeface="Arial"/>
              </a:rPr>
              <a:t>radiological appearance </a:t>
            </a:r>
            <a:r>
              <a:rPr sz="1200" spc="5" dirty="0">
                <a:latin typeface="Arial"/>
                <a:cs typeface="Arial"/>
              </a:rPr>
              <a:t>of  </a:t>
            </a:r>
            <a:r>
              <a:rPr sz="1200" spc="10" dirty="0">
                <a:latin typeface="Arial"/>
                <a:cs typeface="Arial"/>
              </a:rPr>
              <a:t>absorption  </a:t>
            </a:r>
            <a:r>
              <a:rPr sz="1200" dirty="0">
                <a:latin typeface="Arial"/>
                <a:cs typeface="Arial"/>
              </a:rPr>
              <a:t>phalanges.</a:t>
            </a:r>
            <a:endParaRPr sz="1200">
              <a:latin typeface="Arial"/>
              <a:cs typeface="Arial"/>
            </a:endParaRPr>
          </a:p>
        </p:txBody>
      </p:sp>
      <p:sp>
        <p:nvSpPr>
          <p:cNvPr id="5" name="object 5"/>
          <p:cNvSpPr txBox="1"/>
          <p:nvPr/>
        </p:nvSpPr>
        <p:spPr>
          <a:xfrm>
            <a:off x="939800" y="8775700"/>
            <a:ext cx="4812030" cy="8940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47"/>
              <a:tabLst>
                <a:tab pos="241300" algn="l"/>
              </a:tabLst>
            </a:pPr>
            <a:r>
              <a:rPr sz="1200" dirty="0">
                <a:latin typeface="Arial"/>
                <a:cs typeface="Arial"/>
              </a:rPr>
              <a:t>MR lmaging of </a:t>
            </a:r>
            <a:r>
              <a:rPr sz="1200" spc="-5" dirty="0">
                <a:latin typeface="Arial"/>
                <a:cs typeface="Arial"/>
              </a:rPr>
              <a:t>Traumatic </a:t>
            </a:r>
            <a:r>
              <a:rPr sz="1200" dirty="0">
                <a:latin typeface="Arial"/>
                <a:cs typeface="Arial"/>
              </a:rPr>
              <a:t>knee. [DEC</a:t>
            </a:r>
            <a:r>
              <a:rPr sz="1200" spc="-40" dirty="0">
                <a:latin typeface="Arial"/>
                <a:cs typeface="Arial"/>
              </a:rPr>
              <a:t> </a:t>
            </a:r>
            <a:r>
              <a:rPr sz="1200" dirty="0">
                <a:latin typeface="Arial"/>
                <a:cs typeface="Arial"/>
              </a:rPr>
              <a:t>06]</a:t>
            </a:r>
            <a:endParaRPr sz="1200">
              <a:latin typeface="Arial"/>
              <a:cs typeface="Arial"/>
            </a:endParaRPr>
          </a:p>
          <a:p>
            <a:pPr>
              <a:lnSpc>
                <a:spcPct val="100000"/>
              </a:lnSpc>
              <a:spcBef>
                <a:spcPts val="50"/>
              </a:spcBef>
              <a:buFont typeface="Arial"/>
              <a:buAutoNum type="arabicPeriod" startAt="47"/>
            </a:pPr>
            <a:endParaRPr sz="1050">
              <a:latin typeface="Times New Roman"/>
              <a:cs typeface="Times New Roman"/>
            </a:endParaRPr>
          </a:p>
          <a:p>
            <a:pPr marL="241300" indent="-228600">
              <a:lnSpc>
                <a:spcPct val="100000"/>
              </a:lnSpc>
              <a:buAutoNum type="arabicPeriod" startAt="47"/>
              <a:tabLst>
                <a:tab pos="241300" algn="l"/>
              </a:tabLst>
            </a:pPr>
            <a:r>
              <a:rPr sz="1200" dirty="0">
                <a:latin typeface="Arial"/>
                <a:cs typeface="Arial"/>
              </a:rPr>
              <a:t>Imaging in Meniscal tear of knee.</a:t>
            </a:r>
            <a:r>
              <a:rPr sz="1200" spc="-3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47"/>
            </a:pPr>
            <a:endParaRPr sz="1050">
              <a:latin typeface="Times New Roman"/>
              <a:cs typeface="Times New Roman"/>
            </a:endParaRPr>
          </a:p>
          <a:p>
            <a:pPr marL="241300" indent="-228600">
              <a:lnSpc>
                <a:spcPct val="100000"/>
              </a:lnSpc>
              <a:buAutoNum type="arabicPeriod" startAt="47"/>
              <a:tabLst>
                <a:tab pos="241300" algn="l"/>
              </a:tabLst>
            </a:pPr>
            <a:r>
              <a:rPr sz="1200" dirty="0">
                <a:latin typeface="Arial"/>
                <a:cs typeface="Arial"/>
              </a:rPr>
              <a:t>Role of plain X rays and U80 in Congenital Dislocation of Hip jt.</a:t>
            </a:r>
            <a:r>
              <a:rPr sz="1200" spc="-114" dirty="0">
                <a:latin typeface="Arial"/>
                <a:cs typeface="Arial"/>
              </a:rPr>
              <a:t> </a:t>
            </a:r>
            <a:r>
              <a:rPr sz="1200" dirty="0">
                <a:latin typeface="Arial"/>
                <a:cs typeface="Arial"/>
              </a:rPr>
              <a:t>[02]</a:t>
            </a:r>
            <a:endParaRPr sz="1200">
              <a:latin typeface="Arial"/>
              <a:cs typeface="Aria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63</a:t>
            </a:fld>
            <a:endParaRPr dirty="0"/>
          </a:p>
        </p:txBody>
      </p:sp>
      <p:sp>
        <p:nvSpPr>
          <p:cNvPr id="2" name="object 2"/>
          <p:cNvSpPr txBox="1"/>
          <p:nvPr/>
        </p:nvSpPr>
        <p:spPr>
          <a:xfrm>
            <a:off x="939800" y="889000"/>
            <a:ext cx="5020310" cy="86918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50"/>
              <a:tabLst>
                <a:tab pos="241300" algn="l"/>
              </a:tabLst>
            </a:pPr>
            <a:r>
              <a:rPr sz="1200" dirty="0">
                <a:latin typeface="Arial"/>
                <a:cs typeface="Arial"/>
              </a:rPr>
              <a:t>MRI in congenital dislocation of hip joint.</a:t>
            </a:r>
            <a:r>
              <a:rPr sz="1200" spc="-3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MRI in SLAP lesions of </a:t>
            </a:r>
            <a:r>
              <a:rPr sz="1200" spc="-10" dirty="0">
                <a:latin typeface="Arial"/>
                <a:cs typeface="Arial"/>
              </a:rPr>
              <a:t>shoulder.</a:t>
            </a:r>
            <a:r>
              <a:rPr sz="1200" spc="-5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Rib Notching. [JUN</a:t>
            </a:r>
            <a:r>
              <a:rPr sz="1200" spc="-10" dirty="0">
                <a:latin typeface="Arial"/>
                <a:cs typeface="Arial"/>
              </a:rPr>
              <a:t> </a:t>
            </a:r>
            <a:r>
              <a:rPr sz="1200" dirty="0">
                <a:latin typeface="Arial"/>
                <a:cs typeface="Arial"/>
              </a:rPr>
              <a:t>03]</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Describe ossification of bones of </a:t>
            </a:r>
            <a:r>
              <a:rPr sz="1200" spc="-15" dirty="0">
                <a:latin typeface="Arial"/>
                <a:cs typeface="Arial"/>
              </a:rPr>
              <a:t>elbow.</a:t>
            </a:r>
            <a:r>
              <a:rPr sz="1200" spc="-25"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lmaging and associations of Fibrous dysplasia.</a:t>
            </a:r>
            <a:r>
              <a:rPr sz="1200" spc="-3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Briefly discuss imaging of pre-sacral masses in children.</a:t>
            </a:r>
            <a:r>
              <a:rPr sz="1200" spc="-45" dirty="0">
                <a:latin typeface="Arial"/>
                <a:cs typeface="Arial"/>
              </a:rPr>
              <a:t> </a:t>
            </a:r>
            <a:r>
              <a:rPr sz="1200" dirty="0">
                <a:latin typeface="Arial"/>
                <a:cs typeface="Arial"/>
              </a:rPr>
              <a:t>[09]</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Ozone therapy for backache.</a:t>
            </a:r>
            <a:r>
              <a:rPr sz="1200" spc="-2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lmaging findings in Plasma Cell </a:t>
            </a:r>
            <a:r>
              <a:rPr sz="1200" spc="-10" dirty="0">
                <a:latin typeface="Arial"/>
                <a:cs typeface="Arial"/>
              </a:rPr>
              <a:t>Tumors.</a:t>
            </a:r>
            <a:r>
              <a:rPr sz="1200" spc="-4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Evaluation of Skeletal Dysplasias in utero.</a:t>
            </a:r>
            <a:r>
              <a:rPr sz="1200" spc="-25"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Imaging in Rotator </a:t>
            </a:r>
            <a:r>
              <a:rPr sz="1200" spc="-10" dirty="0">
                <a:latin typeface="Arial"/>
                <a:cs typeface="Arial"/>
              </a:rPr>
              <a:t>cuff </a:t>
            </a:r>
            <a:r>
              <a:rPr sz="1200" dirty="0">
                <a:latin typeface="Arial"/>
                <a:cs typeface="Arial"/>
              </a:rPr>
              <a:t>lesions.</a:t>
            </a:r>
            <a:r>
              <a:rPr sz="1200" spc="-15" dirty="0">
                <a:latin typeface="Arial"/>
                <a:cs typeface="Arial"/>
              </a:rPr>
              <a:t> </a:t>
            </a:r>
            <a:r>
              <a:rPr sz="1200" dirty="0">
                <a:latin typeface="Arial"/>
                <a:cs typeface="Arial"/>
              </a:rPr>
              <a:t>[09]</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Soft tissue ossification and</a:t>
            </a:r>
            <a:r>
              <a:rPr sz="1200" spc="-15" dirty="0">
                <a:latin typeface="Arial"/>
                <a:cs typeface="Arial"/>
              </a:rPr>
              <a:t> </a:t>
            </a:r>
            <a:r>
              <a:rPr sz="1200" dirty="0">
                <a:latin typeface="Arial"/>
                <a:cs typeface="Arial"/>
              </a:rPr>
              <a:t>calcification.</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Imaging of Rotator </a:t>
            </a:r>
            <a:r>
              <a:rPr sz="1200" spc="-10" dirty="0">
                <a:latin typeface="Arial"/>
                <a:cs typeface="Arial"/>
              </a:rPr>
              <a:t>cuff</a:t>
            </a:r>
            <a:r>
              <a:rPr sz="1200" spc="-25" dirty="0">
                <a:latin typeface="Arial"/>
                <a:cs typeface="Arial"/>
              </a:rPr>
              <a:t> </a:t>
            </a:r>
            <a:r>
              <a:rPr sz="1200" dirty="0">
                <a:latin typeface="Arial"/>
                <a:cs typeface="Arial"/>
              </a:rPr>
              <a:t>Pathologies</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Rickets and</a:t>
            </a:r>
            <a:r>
              <a:rPr sz="1200" spc="-5" dirty="0">
                <a:latin typeface="Arial"/>
                <a:cs typeface="Arial"/>
              </a:rPr>
              <a:t> </a:t>
            </a:r>
            <a:r>
              <a:rPr sz="1200" dirty="0">
                <a:latin typeface="Arial"/>
                <a:cs typeface="Arial"/>
              </a:rPr>
              <a:t>Scurvy</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Discuss Rotator </a:t>
            </a:r>
            <a:r>
              <a:rPr sz="1200" spc="-10" dirty="0">
                <a:latin typeface="Arial"/>
                <a:cs typeface="Arial"/>
              </a:rPr>
              <a:t>cuff </a:t>
            </a:r>
            <a:r>
              <a:rPr sz="1200" dirty="0">
                <a:latin typeface="Arial"/>
                <a:cs typeface="Arial"/>
              </a:rPr>
              <a:t>anatomy and roles MR in impingement</a:t>
            </a:r>
            <a:r>
              <a:rPr sz="1200" spc="-95" dirty="0">
                <a:latin typeface="Arial"/>
                <a:cs typeface="Arial"/>
              </a:rPr>
              <a:t> </a:t>
            </a:r>
            <a:r>
              <a:rPr sz="1200" dirty="0">
                <a:latin typeface="Arial"/>
                <a:cs typeface="Arial"/>
              </a:rPr>
              <a:t>syndrome.</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Describe various imaging features in ankylosing</a:t>
            </a:r>
            <a:r>
              <a:rPr sz="1200" spc="-30" dirty="0">
                <a:latin typeface="Arial"/>
                <a:cs typeface="Arial"/>
              </a:rPr>
              <a:t> </a:t>
            </a:r>
            <a:r>
              <a:rPr sz="1200" dirty="0">
                <a:latin typeface="Arial"/>
                <a:cs typeface="Arial"/>
              </a:rPr>
              <a:t>spondylitis.</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Ossification of elbow joint &amp; its clinical</a:t>
            </a:r>
            <a:r>
              <a:rPr sz="1200" spc="-30" dirty="0">
                <a:latin typeface="Arial"/>
                <a:cs typeface="Arial"/>
              </a:rPr>
              <a:t> </a:t>
            </a:r>
            <a:r>
              <a:rPr sz="1200" dirty="0">
                <a:latin typeface="Arial"/>
                <a:cs typeface="Arial"/>
              </a:rPr>
              <a:t>significance.</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DISH </a:t>
            </a:r>
            <a:r>
              <a:rPr sz="1200" spc="-5" dirty="0">
                <a:latin typeface="Arial"/>
                <a:cs typeface="Arial"/>
              </a:rPr>
              <a:t>(Diffuse </a:t>
            </a:r>
            <a:r>
              <a:rPr sz="1200" dirty="0">
                <a:latin typeface="Arial"/>
                <a:cs typeface="Arial"/>
              </a:rPr>
              <a:t>Idiopathic Skeletal </a:t>
            </a:r>
            <a:r>
              <a:rPr sz="1200" spc="-5" dirty="0">
                <a:latin typeface="Arial"/>
                <a:cs typeface="Arial"/>
              </a:rPr>
              <a:t>Hyperostosis</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Scurvy</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Scoliosis</a:t>
            </a:r>
            <a:endParaRPr sz="1200">
              <a:latin typeface="Arial"/>
              <a:cs typeface="Arial"/>
            </a:endParaRPr>
          </a:p>
          <a:p>
            <a:pPr>
              <a:lnSpc>
                <a:spcPct val="100000"/>
              </a:lnSpc>
              <a:spcBef>
                <a:spcPts val="55"/>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Rheumatoid</a:t>
            </a:r>
            <a:r>
              <a:rPr sz="1200" spc="-5" dirty="0">
                <a:latin typeface="Arial"/>
                <a:cs typeface="Arial"/>
              </a:rPr>
              <a:t> arthritis</a:t>
            </a:r>
            <a:endParaRPr sz="1200">
              <a:latin typeface="Arial"/>
              <a:cs typeface="Arial"/>
            </a:endParaRPr>
          </a:p>
          <a:p>
            <a:pPr marL="241300" indent="-228600">
              <a:lnSpc>
                <a:spcPct val="100000"/>
              </a:lnSpc>
              <a:spcBef>
                <a:spcPts val="1160"/>
              </a:spcBef>
              <a:buAutoNum type="arabicPeriod" startAt="50"/>
              <a:tabLst>
                <a:tab pos="241300" algn="l"/>
              </a:tabLst>
            </a:pPr>
            <a:r>
              <a:rPr sz="1200" spc="-5" dirty="0">
                <a:latin typeface="Arial"/>
                <a:cs typeface="Arial"/>
              </a:rPr>
              <a:t>Osteosarcoma</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spcBef>
                <a:spcPts val="5"/>
              </a:spcBef>
              <a:buAutoNum type="arabicPeriod" startAt="50"/>
              <a:tabLst>
                <a:tab pos="241300" algn="l"/>
              </a:tabLst>
            </a:pPr>
            <a:r>
              <a:rPr sz="1200" spc="-5" dirty="0">
                <a:latin typeface="Arial"/>
                <a:cs typeface="Arial"/>
              </a:rPr>
              <a:t>Perthe’s disease.</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Spinal</a:t>
            </a:r>
            <a:r>
              <a:rPr sz="1200" spc="-5" dirty="0">
                <a:latin typeface="Arial"/>
                <a:cs typeface="Arial"/>
              </a:rPr>
              <a:t> tuberculosis.</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spcBef>
                <a:spcPts val="5"/>
              </a:spcBef>
              <a:buAutoNum type="arabicPeriod" startAt="50"/>
              <a:tabLst>
                <a:tab pos="241300" algn="l"/>
              </a:tabLst>
            </a:pPr>
            <a:r>
              <a:rPr sz="1200" dirty="0">
                <a:latin typeface="Arial"/>
                <a:cs typeface="Arial"/>
              </a:rPr>
              <a:t>Role of MRI in injuries of</a:t>
            </a:r>
            <a:r>
              <a:rPr sz="1200" spc="-25" dirty="0">
                <a:latin typeface="Arial"/>
                <a:cs typeface="Arial"/>
              </a:rPr>
              <a:t> </a:t>
            </a:r>
            <a:r>
              <a:rPr sz="1200" dirty="0">
                <a:latin typeface="Arial"/>
                <a:cs typeface="Arial"/>
              </a:rPr>
              <a:t>spine.</a:t>
            </a:r>
            <a:endParaRPr sz="1200">
              <a:latin typeface="Arial"/>
              <a:cs typeface="Arial"/>
            </a:endParaRPr>
          </a:p>
          <a:p>
            <a:pPr marL="241300" indent="-228600">
              <a:lnSpc>
                <a:spcPct val="100000"/>
              </a:lnSpc>
              <a:spcBef>
                <a:spcPts val="1160"/>
              </a:spcBef>
              <a:buAutoNum type="arabicPeriod" startAt="50"/>
              <a:tabLst>
                <a:tab pos="241300" algn="l"/>
              </a:tabLst>
            </a:pPr>
            <a:r>
              <a:rPr sz="1200" dirty="0">
                <a:latin typeface="Arial"/>
                <a:cs typeface="Arial"/>
              </a:rPr>
              <a:t>Biochemical and radiological features of renal</a:t>
            </a:r>
            <a:r>
              <a:rPr sz="1200" spc="-25" dirty="0">
                <a:latin typeface="Arial"/>
                <a:cs typeface="Arial"/>
              </a:rPr>
              <a:t> </a:t>
            </a:r>
            <a:r>
              <a:rPr sz="1200" dirty="0">
                <a:latin typeface="Arial"/>
                <a:cs typeface="Arial"/>
              </a:rPr>
              <a:t>rickets.</a:t>
            </a:r>
            <a:endParaRPr sz="1200">
              <a:latin typeface="Arial"/>
              <a:cs typeface="Arial"/>
            </a:endParaRPr>
          </a:p>
          <a:p>
            <a:pPr>
              <a:lnSpc>
                <a:spcPct val="100000"/>
              </a:lnSpc>
              <a:spcBef>
                <a:spcPts val="50"/>
              </a:spcBef>
              <a:buFont typeface="Arial"/>
              <a:buAutoNum type="arabicPeriod" startAt="50"/>
            </a:pPr>
            <a:endParaRPr sz="1050">
              <a:latin typeface="Times New Roman"/>
              <a:cs typeface="Times New Roman"/>
            </a:endParaRPr>
          </a:p>
          <a:p>
            <a:pPr marL="241300" indent="-228600">
              <a:lnSpc>
                <a:spcPct val="100000"/>
              </a:lnSpc>
              <a:buAutoNum type="arabicPeriod" startAt="50"/>
              <a:tabLst>
                <a:tab pos="241300" algn="l"/>
              </a:tabLst>
            </a:pPr>
            <a:r>
              <a:rPr sz="1200" dirty="0">
                <a:latin typeface="Arial"/>
                <a:cs typeface="Arial"/>
              </a:rPr>
              <a:t>Radiological </a:t>
            </a:r>
            <a:r>
              <a:rPr sz="1200" spc="-5" dirty="0">
                <a:latin typeface="Arial"/>
                <a:cs typeface="Arial"/>
              </a:rPr>
              <a:t>manifestations </a:t>
            </a:r>
            <a:r>
              <a:rPr sz="1200" dirty="0">
                <a:latin typeface="Arial"/>
                <a:cs typeface="Arial"/>
              </a:rPr>
              <a:t>of metabolic</a:t>
            </a:r>
            <a:r>
              <a:rPr sz="1200" spc="-5" dirty="0">
                <a:latin typeface="Arial"/>
                <a:cs typeface="Arial"/>
              </a:rPr>
              <a:t> </a:t>
            </a:r>
            <a:r>
              <a:rPr sz="1200" dirty="0">
                <a:latin typeface="Arial"/>
                <a:cs typeface="Arial"/>
              </a:rPr>
              <a:t>disorders.</a:t>
            </a:r>
            <a:endParaRPr sz="1200">
              <a:latin typeface="Arial"/>
              <a:cs typeface="Aria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64</a:t>
            </a:fld>
            <a:endParaRPr dirty="0"/>
          </a:p>
        </p:txBody>
      </p:sp>
      <p:sp>
        <p:nvSpPr>
          <p:cNvPr id="2" name="object 2"/>
          <p:cNvSpPr txBox="1"/>
          <p:nvPr/>
        </p:nvSpPr>
        <p:spPr>
          <a:xfrm>
            <a:off x="939800" y="889000"/>
            <a:ext cx="5913755" cy="72059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76"/>
              <a:tabLst>
                <a:tab pos="241300" algn="l"/>
              </a:tabLst>
            </a:pPr>
            <a:r>
              <a:rPr sz="1200" dirty="0">
                <a:latin typeface="Arial"/>
                <a:cs typeface="Arial"/>
              </a:rPr>
              <a:t>Generalized increased bone</a:t>
            </a:r>
            <a:r>
              <a:rPr sz="1200" spc="-5" dirty="0">
                <a:latin typeface="Arial"/>
                <a:cs typeface="Arial"/>
              </a:rPr>
              <a:t> </a:t>
            </a:r>
            <a:r>
              <a:rPr sz="1200" dirty="0">
                <a:latin typeface="Arial"/>
                <a:cs typeface="Arial"/>
              </a:rPr>
              <a:t>density</a:t>
            </a:r>
            <a:endParaRPr sz="1200">
              <a:latin typeface="Arial"/>
              <a:cs typeface="Arial"/>
            </a:endParaRPr>
          </a:p>
          <a:p>
            <a:pPr>
              <a:lnSpc>
                <a:spcPct val="100000"/>
              </a:lnSpc>
              <a:spcBef>
                <a:spcPts val="50"/>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Radiological </a:t>
            </a:r>
            <a:r>
              <a:rPr sz="1200" spc="-5" dirty="0">
                <a:latin typeface="Arial"/>
                <a:cs typeface="Arial"/>
              </a:rPr>
              <a:t>differential </a:t>
            </a:r>
            <a:r>
              <a:rPr sz="1200" dirty="0">
                <a:latin typeface="Arial"/>
                <a:cs typeface="Arial"/>
              </a:rPr>
              <a:t>diagnosis of disordered epiphyseal</a:t>
            </a:r>
            <a:r>
              <a:rPr sz="1200" spc="-15" dirty="0">
                <a:latin typeface="Arial"/>
                <a:cs typeface="Arial"/>
              </a:rPr>
              <a:t> </a:t>
            </a:r>
            <a:r>
              <a:rPr sz="1200" dirty="0">
                <a:latin typeface="Arial"/>
                <a:cs typeface="Arial"/>
              </a:rPr>
              <a:t>growth</a:t>
            </a:r>
            <a:endParaRPr sz="1200">
              <a:latin typeface="Arial"/>
              <a:cs typeface="Arial"/>
            </a:endParaRPr>
          </a:p>
          <a:p>
            <a:pPr>
              <a:lnSpc>
                <a:spcPct val="100000"/>
              </a:lnSpc>
              <a:spcBef>
                <a:spcPts val="55"/>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Short essay on</a:t>
            </a:r>
            <a:r>
              <a:rPr sz="1200" spc="-80" dirty="0">
                <a:latin typeface="Arial"/>
                <a:cs typeface="Arial"/>
              </a:rPr>
              <a:t> </a:t>
            </a:r>
            <a:r>
              <a:rPr sz="1200" spc="-30" dirty="0">
                <a:latin typeface="Arial"/>
                <a:cs typeface="Arial"/>
              </a:rPr>
              <a:t>AVN</a:t>
            </a:r>
            <a:endParaRPr sz="1200">
              <a:latin typeface="Arial"/>
              <a:cs typeface="Arial"/>
            </a:endParaRPr>
          </a:p>
          <a:p>
            <a:pPr marL="241300" indent="-228600">
              <a:lnSpc>
                <a:spcPct val="100000"/>
              </a:lnSpc>
              <a:spcBef>
                <a:spcPts val="1160"/>
              </a:spcBef>
              <a:buAutoNum type="arabicPeriod" startAt="76"/>
              <a:tabLst>
                <a:tab pos="241300" algn="l"/>
              </a:tabLst>
            </a:pPr>
            <a:r>
              <a:rPr sz="1200" dirty="0">
                <a:latin typeface="Arial"/>
                <a:cs typeface="Arial"/>
              </a:rPr>
              <a:t>Role of radiology in diagnosis and treatment of </a:t>
            </a:r>
            <a:r>
              <a:rPr sz="1200" spc="-5" dirty="0">
                <a:latin typeface="Arial"/>
                <a:cs typeface="Arial"/>
              </a:rPr>
              <a:t>intervertebral </a:t>
            </a:r>
            <a:r>
              <a:rPr sz="1200" dirty="0">
                <a:latin typeface="Arial"/>
                <a:cs typeface="Arial"/>
              </a:rPr>
              <a:t>disc</a:t>
            </a:r>
            <a:r>
              <a:rPr sz="1200" spc="-25" dirty="0">
                <a:latin typeface="Arial"/>
                <a:cs typeface="Arial"/>
              </a:rPr>
              <a:t> </a:t>
            </a:r>
            <a:r>
              <a:rPr sz="1200" dirty="0">
                <a:latin typeface="Arial"/>
                <a:cs typeface="Arial"/>
              </a:rPr>
              <a:t>lesions.</a:t>
            </a:r>
            <a:endParaRPr sz="1200">
              <a:latin typeface="Arial"/>
              <a:cs typeface="Arial"/>
            </a:endParaRPr>
          </a:p>
          <a:p>
            <a:pPr>
              <a:lnSpc>
                <a:spcPct val="100000"/>
              </a:lnSpc>
              <a:spcBef>
                <a:spcPts val="50"/>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Radiological evaluation of</a:t>
            </a:r>
            <a:r>
              <a:rPr sz="1200" spc="-10" dirty="0">
                <a:latin typeface="Arial"/>
                <a:cs typeface="Arial"/>
              </a:rPr>
              <a:t> </a:t>
            </a:r>
            <a:r>
              <a:rPr sz="1200" dirty="0">
                <a:latin typeface="Arial"/>
                <a:cs typeface="Arial"/>
              </a:rPr>
              <a:t>scoliosis</a:t>
            </a:r>
            <a:endParaRPr sz="1200">
              <a:latin typeface="Arial"/>
              <a:cs typeface="Arial"/>
            </a:endParaRPr>
          </a:p>
          <a:p>
            <a:pPr>
              <a:lnSpc>
                <a:spcPct val="100000"/>
              </a:lnSpc>
              <a:spcBef>
                <a:spcPts val="55"/>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spc="-15" dirty="0">
                <a:latin typeface="Arial"/>
                <a:cs typeface="Arial"/>
              </a:rPr>
              <a:t>Various </a:t>
            </a:r>
            <a:r>
              <a:rPr sz="1200" dirty="0">
                <a:latin typeface="Arial"/>
                <a:cs typeface="Arial"/>
              </a:rPr>
              <a:t>causes of pathological </a:t>
            </a:r>
            <a:r>
              <a:rPr sz="1200" spc="-5" dirty="0">
                <a:latin typeface="Arial"/>
                <a:cs typeface="Arial"/>
              </a:rPr>
              <a:t>fractures </a:t>
            </a:r>
            <a:r>
              <a:rPr sz="1200" dirty="0">
                <a:latin typeface="Arial"/>
                <a:cs typeface="Arial"/>
              </a:rPr>
              <a:t>and radiological</a:t>
            </a:r>
            <a:r>
              <a:rPr sz="1200" spc="5" dirty="0">
                <a:latin typeface="Arial"/>
                <a:cs typeface="Arial"/>
              </a:rPr>
              <a:t> </a:t>
            </a:r>
            <a:r>
              <a:rPr sz="1200" dirty="0">
                <a:latin typeface="Arial"/>
                <a:cs typeface="Arial"/>
              </a:rPr>
              <a:t>findings</a:t>
            </a:r>
            <a:endParaRPr sz="1200">
              <a:latin typeface="Arial"/>
              <a:cs typeface="Arial"/>
            </a:endParaRPr>
          </a:p>
          <a:p>
            <a:pPr marL="241300" indent="-228600">
              <a:lnSpc>
                <a:spcPct val="100000"/>
              </a:lnSpc>
              <a:spcBef>
                <a:spcPts val="1160"/>
              </a:spcBef>
              <a:buAutoNum type="arabicPeriod" startAt="76"/>
              <a:tabLst>
                <a:tab pos="241300" algn="l"/>
              </a:tabLst>
            </a:pPr>
            <a:r>
              <a:rPr sz="1200" spc="-15" dirty="0">
                <a:latin typeface="Arial"/>
                <a:cs typeface="Arial"/>
              </a:rPr>
              <a:t>Technique </a:t>
            </a:r>
            <a:r>
              <a:rPr sz="1200" dirty="0">
                <a:latin typeface="Arial"/>
                <a:cs typeface="Arial"/>
              </a:rPr>
              <a:t>,indication and </a:t>
            </a:r>
            <a:r>
              <a:rPr sz="1200" spc="-5" dirty="0">
                <a:latin typeface="Arial"/>
                <a:cs typeface="Arial"/>
              </a:rPr>
              <a:t>diagnostic </a:t>
            </a:r>
            <a:r>
              <a:rPr sz="1200" dirty="0">
                <a:latin typeface="Arial"/>
                <a:cs typeface="Arial"/>
              </a:rPr>
              <a:t>utility in knee</a:t>
            </a:r>
            <a:r>
              <a:rPr sz="1200" spc="20" dirty="0">
                <a:latin typeface="Arial"/>
                <a:cs typeface="Arial"/>
              </a:rPr>
              <a:t> </a:t>
            </a:r>
            <a:r>
              <a:rPr sz="1200" spc="-5" dirty="0">
                <a:latin typeface="Arial"/>
                <a:cs typeface="Arial"/>
              </a:rPr>
              <a:t>arthrography</a:t>
            </a:r>
            <a:endParaRPr sz="1200">
              <a:latin typeface="Arial"/>
              <a:cs typeface="Arial"/>
            </a:endParaRPr>
          </a:p>
          <a:p>
            <a:pPr>
              <a:lnSpc>
                <a:spcPct val="100000"/>
              </a:lnSpc>
              <a:spcBef>
                <a:spcPts val="50"/>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spc="-5" dirty="0">
                <a:latin typeface="Arial"/>
                <a:cs typeface="Arial"/>
              </a:rPr>
              <a:t>Differential </a:t>
            </a:r>
            <a:r>
              <a:rPr sz="1200" dirty="0">
                <a:latin typeface="Arial"/>
                <a:cs typeface="Arial"/>
              </a:rPr>
              <a:t>diagnosis of decreased bone</a:t>
            </a:r>
            <a:r>
              <a:rPr sz="1200" spc="-10" dirty="0">
                <a:latin typeface="Arial"/>
                <a:cs typeface="Arial"/>
              </a:rPr>
              <a:t> </a:t>
            </a:r>
            <a:r>
              <a:rPr sz="1200" dirty="0">
                <a:latin typeface="Arial"/>
                <a:cs typeface="Arial"/>
              </a:rPr>
              <a:t>density</a:t>
            </a:r>
            <a:endParaRPr sz="1200">
              <a:latin typeface="Arial"/>
              <a:cs typeface="Arial"/>
            </a:endParaRPr>
          </a:p>
          <a:p>
            <a:pPr>
              <a:lnSpc>
                <a:spcPct val="100000"/>
              </a:lnSpc>
              <a:spcBef>
                <a:spcPts val="55"/>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Anomalies of CV</a:t>
            </a:r>
            <a:r>
              <a:rPr sz="1200" spc="-10" dirty="0">
                <a:latin typeface="Arial"/>
                <a:cs typeface="Arial"/>
              </a:rPr>
              <a:t> </a:t>
            </a:r>
            <a:r>
              <a:rPr sz="1200" spc="-5" dirty="0">
                <a:latin typeface="Arial"/>
                <a:cs typeface="Arial"/>
              </a:rPr>
              <a:t>junction</a:t>
            </a:r>
            <a:endParaRPr sz="1200">
              <a:latin typeface="Arial"/>
              <a:cs typeface="Arial"/>
            </a:endParaRPr>
          </a:p>
          <a:p>
            <a:pPr>
              <a:lnSpc>
                <a:spcPct val="100000"/>
              </a:lnSpc>
              <a:spcBef>
                <a:spcPts val="50"/>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spc="-5" dirty="0">
                <a:latin typeface="Arial"/>
                <a:cs typeface="Arial"/>
              </a:rPr>
              <a:t>Differential </a:t>
            </a:r>
            <a:r>
              <a:rPr sz="1200" dirty="0">
                <a:latin typeface="Arial"/>
                <a:cs typeface="Arial"/>
              </a:rPr>
              <a:t>diagnosis of </a:t>
            </a:r>
            <a:r>
              <a:rPr sz="1200" spc="-5" dirty="0">
                <a:latin typeface="Arial"/>
                <a:cs typeface="Arial"/>
              </a:rPr>
              <a:t>periosteal</a:t>
            </a:r>
            <a:r>
              <a:rPr sz="1200" dirty="0">
                <a:latin typeface="Arial"/>
                <a:cs typeface="Arial"/>
              </a:rPr>
              <a:t> </a:t>
            </a:r>
            <a:r>
              <a:rPr sz="1200" spc="-5" dirty="0">
                <a:latin typeface="Arial"/>
                <a:cs typeface="Arial"/>
              </a:rPr>
              <a:t>reaction</a:t>
            </a:r>
            <a:endParaRPr sz="1200">
              <a:latin typeface="Arial"/>
              <a:cs typeface="Arial"/>
            </a:endParaRPr>
          </a:p>
          <a:p>
            <a:pPr marL="241300" marR="5080" indent="-228600">
              <a:lnSpc>
                <a:spcPct val="118100"/>
              </a:lnSpc>
              <a:spcBef>
                <a:spcPts val="900"/>
              </a:spcBef>
              <a:buAutoNum type="arabicPeriod" startAt="76"/>
              <a:tabLst>
                <a:tab pos="241300" algn="l"/>
              </a:tabLst>
            </a:pPr>
            <a:r>
              <a:rPr sz="1200" spc="-15" dirty="0">
                <a:latin typeface="Arial"/>
                <a:cs typeface="Arial"/>
              </a:rPr>
              <a:t>Various </a:t>
            </a:r>
            <a:r>
              <a:rPr sz="1200" dirty="0">
                <a:latin typeface="Arial"/>
                <a:cs typeface="Arial"/>
              </a:rPr>
              <a:t>techniques of imaging of hip joint and describe imaging of congenital hip  dislocation</a:t>
            </a:r>
            <a:endParaRPr sz="1200">
              <a:latin typeface="Arial"/>
              <a:cs typeface="Arial"/>
            </a:endParaRPr>
          </a:p>
          <a:p>
            <a:pPr>
              <a:lnSpc>
                <a:spcPct val="100000"/>
              </a:lnSpc>
              <a:spcBef>
                <a:spcPts val="55"/>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Imaging of </a:t>
            </a:r>
            <a:r>
              <a:rPr sz="1200" spc="-5" dirty="0">
                <a:latin typeface="Arial"/>
                <a:cs typeface="Arial"/>
              </a:rPr>
              <a:t>Pott’s</a:t>
            </a:r>
            <a:r>
              <a:rPr sz="1200" spc="-10" dirty="0">
                <a:latin typeface="Arial"/>
                <a:cs typeface="Arial"/>
              </a:rPr>
              <a:t> </a:t>
            </a:r>
            <a:r>
              <a:rPr sz="1200" spc="-5" dirty="0">
                <a:latin typeface="Arial"/>
                <a:cs typeface="Arial"/>
              </a:rPr>
              <a:t>spine.</a:t>
            </a:r>
            <a:endParaRPr sz="1200">
              <a:latin typeface="Arial"/>
              <a:cs typeface="Arial"/>
            </a:endParaRPr>
          </a:p>
          <a:p>
            <a:pPr marL="241300" indent="-228600">
              <a:lnSpc>
                <a:spcPct val="100000"/>
              </a:lnSpc>
              <a:spcBef>
                <a:spcPts val="1160"/>
              </a:spcBef>
              <a:buAutoNum type="arabicPeriod" startAt="76"/>
              <a:tabLst>
                <a:tab pos="241300" algn="l"/>
              </a:tabLst>
            </a:pPr>
            <a:r>
              <a:rPr sz="1200" dirty="0">
                <a:latin typeface="Arial"/>
                <a:cs typeface="Arial"/>
              </a:rPr>
              <a:t>Pathology and imaging of malignant bone</a:t>
            </a:r>
            <a:r>
              <a:rPr sz="1200" spc="-20" dirty="0">
                <a:latin typeface="Arial"/>
                <a:cs typeface="Arial"/>
              </a:rPr>
              <a:t> </a:t>
            </a:r>
            <a:r>
              <a:rPr sz="1200" dirty="0">
                <a:latin typeface="Arial"/>
                <a:cs typeface="Arial"/>
              </a:rPr>
              <a:t>tumors</a:t>
            </a:r>
            <a:endParaRPr sz="1200">
              <a:latin typeface="Arial"/>
              <a:cs typeface="Arial"/>
            </a:endParaRPr>
          </a:p>
          <a:p>
            <a:pPr>
              <a:lnSpc>
                <a:spcPct val="100000"/>
              </a:lnSpc>
              <a:spcBef>
                <a:spcPts val="50"/>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spc="-5" dirty="0">
                <a:latin typeface="Arial"/>
                <a:cs typeface="Arial"/>
              </a:rPr>
              <a:t>Diagnostic </a:t>
            </a:r>
            <a:r>
              <a:rPr sz="1200" dirty="0">
                <a:latin typeface="Arial"/>
                <a:cs typeface="Arial"/>
              </a:rPr>
              <a:t>work up of limping</a:t>
            </a:r>
            <a:r>
              <a:rPr sz="1200" spc="-10" dirty="0">
                <a:latin typeface="Arial"/>
                <a:cs typeface="Arial"/>
              </a:rPr>
              <a:t> </a:t>
            </a:r>
            <a:r>
              <a:rPr sz="1200" dirty="0">
                <a:latin typeface="Arial"/>
                <a:cs typeface="Arial"/>
              </a:rPr>
              <a:t>child</a:t>
            </a:r>
            <a:endParaRPr sz="1200">
              <a:latin typeface="Arial"/>
              <a:cs typeface="Arial"/>
            </a:endParaRPr>
          </a:p>
          <a:p>
            <a:pPr>
              <a:lnSpc>
                <a:spcPct val="100000"/>
              </a:lnSpc>
              <a:spcBef>
                <a:spcPts val="55"/>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Causes of </a:t>
            </a:r>
            <a:r>
              <a:rPr sz="1200" spc="-5" dirty="0">
                <a:latin typeface="Arial"/>
                <a:cs typeface="Arial"/>
              </a:rPr>
              <a:t>osteoporosis </a:t>
            </a:r>
            <a:r>
              <a:rPr sz="1200" dirty="0">
                <a:latin typeface="Arial"/>
                <a:cs typeface="Arial"/>
              </a:rPr>
              <a:t>and </a:t>
            </a:r>
            <a:r>
              <a:rPr sz="1200" spc="-5" dirty="0">
                <a:latin typeface="Arial"/>
                <a:cs typeface="Arial"/>
              </a:rPr>
              <a:t>diagnostic </a:t>
            </a:r>
            <a:r>
              <a:rPr sz="1200" dirty="0">
                <a:latin typeface="Arial"/>
                <a:cs typeface="Arial"/>
              </a:rPr>
              <a:t>modalities for the evaluation of</a:t>
            </a:r>
            <a:r>
              <a:rPr sz="1200" spc="-5" dirty="0">
                <a:latin typeface="Arial"/>
                <a:cs typeface="Arial"/>
              </a:rPr>
              <a:t> </a:t>
            </a:r>
            <a:r>
              <a:rPr sz="1200" dirty="0">
                <a:latin typeface="Arial"/>
                <a:cs typeface="Arial"/>
              </a:rPr>
              <a:t>same.</a:t>
            </a:r>
            <a:endParaRPr sz="1200">
              <a:latin typeface="Arial"/>
              <a:cs typeface="Arial"/>
            </a:endParaRPr>
          </a:p>
          <a:p>
            <a:pPr>
              <a:lnSpc>
                <a:spcPct val="100000"/>
              </a:lnSpc>
              <a:spcBef>
                <a:spcPts val="50"/>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How will u </a:t>
            </a:r>
            <a:r>
              <a:rPr sz="1200" spc="-5" dirty="0">
                <a:latin typeface="Arial"/>
                <a:cs typeface="Arial"/>
              </a:rPr>
              <a:t>investigate </a:t>
            </a:r>
            <a:r>
              <a:rPr sz="1200" dirty="0">
                <a:latin typeface="Arial"/>
                <a:cs typeface="Arial"/>
              </a:rPr>
              <a:t>a case of craniofacial</a:t>
            </a:r>
            <a:r>
              <a:rPr sz="1200" spc="-10" dirty="0">
                <a:latin typeface="Arial"/>
                <a:cs typeface="Arial"/>
              </a:rPr>
              <a:t> </a:t>
            </a:r>
            <a:r>
              <a:rPr sz="1200" dirty="0">
                <a:latin typeface="Arial"/>
                <a:cs typeface="Arial"/>
              </a:rPr>
              <a:t>trauma</a:t>
            </a:r>
            <a:endParaRPr sz="1200">
              <a:latin typeface="Arial"/>
              <a:cs typeface="Arial"/>
            </a:endParaRPr>
          </a:p>
          <a:p>
            <a:pPr marL="241300" indent="-228600">
              <a:lnSpc>
                <a:spcPct val="100000"/>
              </a:lnSpc>
              <a:spcBef>
                <a:spcPts val="1160"/>
              </a:spcBef>
              <a:buAutoNum type="arabicPeriod" startAt="76"/>
              <a:tabLst>
                <a:tab pos="241300" algn="l"/>
              </a:tabLst>
            </a:pPr>
            <a:r>
              <a:rPr sz="1200" dirty="0">
                <a:latin typeface="Arial"/>
                <a:cs typeface="Arial"/>
              </a:rPr>
              <a:t>Fibrous</a:t>
            </a:r>
            <a:r>
              <a:rPr sz="1200" spc="-5" dirty="0">
                <a:latin typeface="Arial"/>
                <a:cs typeface="Arial"/>
              </a:rPr>
              <a:t> </a:t>
            </a:r>
            <a:r>
              <a:rPr sz="1200" dirty="0">
                <a:latin typeface="Arial"/>
                <a:cs typeface="Arial"/>
              </a:rPr>
              <a:t>Dysplasia.</a:t>
            </a:r>
            <a:endParaRPr sz="1200">
              <a:latin typeface="Arial"/>
              <a:cs typeface="Arial"/>
            </a:endParaRPr>
          </a:p>
          <a:p>
            <a:pPr>
              <a:lnSpc>
                <a:spcPct val="100000"/>
              </a:lnSpc>
              <a:spcBef>
                <a:spcPts val="55"/>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Rickets.</a:t>
            </a:r>
            <a:endParaRPr sz="1200">
              <a:latin typeface="Arial"/>
              <a:cs typeface="Arial"/>
            </a:endParaRPr>
          </a:p>
          <a:p>
            <a:pPr>
              <a:lnSpc>
                <a:spcPct val="100000"/>
              </a:lnSpc>
              <a:spcBef>
                <a:spcPts val="50"/>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spc="-5" dirty="0">
                <a:latin typeface="Arial"/>
                <a:cs typeface="Arial"/>
              </a:rPr>
              <a:t>Marfan </a:t>
            </a:r>
            <a:r>
              <a:rPr sz="1200" dirty="0">
                <a:latin typeface="Arial"/>
                <a:cs typeface="Arial"/>
              </a:rPr>
              <a:t>syndrome.</a:t>
            </a:r>
            <a:endParaRPr sz="1200">
              <a:latin typeface="Arial"/>
              <a:cs typeface="Arial"/>
            </a:endParaRPr>
          </a:p>
          <a:p>
            <a:pPr marL="241300" indent="-228600">
              <a:lnSpc>
                <a:spcPct val="100000"/>
              </a:lnSpc>
              <a:spcBef>
                <a:spcPts val="1160"/>
              </a:spcBef>
              <a:buAutoNum type="arabicPeriod" startAt="76"/>
              <a:tabLst>
                <a:tab pos="241300" algn="l"/>
              </a:tabLst>
            </a:pPr>
            <a:r>
              <a:rPr sz="1200" dirty="0">
                <a:latin typeface="Arial"/>
                <a:cs typeface="Arial"/>
              </a:rPr>
              <a:t>Aneurysmal Bone</a:t>
            </a:r>
            <a:r>
              <a:rPr sz="1200" spc="-5" dirty="0">
                <a:latin typeface="Arial"/>
                <a:cs typeface="Arial"/>
              </a:rPr>
              <a:t> cyst.</a:t>
            </a:r>
            <a:endParaRPr sz="1200">
              <a:latin typeface="Arial"/>
              <a:cs typeface="Arial"/>
            </a:endParaRPr>
          </a:p>
          <a:p>
            <a:pPr>
              <a:lnSpc>
                <a:spcPct val="100000"/>
              </a:lnSpc>
              <a:spcBef>
                <a:spcPts val="55"/>
              </a:spcBef>
              <a:buFont typeface="Arial"/>
              <a:buAutoNum type="arabicPeriod" startAt="76"/>
            </a:pPr>
            <a:endParaRPr sz="1050">
              <a:latin typeface="Times New Roman"/>
              <a:cs typeface="Times New Roman"/>
            </a:endParaRPr>
          </a:p>
          <a:p>
            <a:pPr marL="241300" indent="-228600">
              <a:lnSpc>
                <a:spcPct val="100000"/>
              </a:lnSpc>
              <a:buAutoNum type="arabicPeriod" startAt="76"/>
              <a:tabLst>
                <a:tab pos="241300" algn="l"/>
              </a:tabLst>
            </a:pPr>
            <a:r>
              <a:rPr sz="1200" dirty="0">
                <a:latin typeface="Arial"/>
                <a:cs typeface="Arial"/>
              </a:rPr>
              <a:t>Discuss the role of MRI in musculoskeletal</a:t>
            </a:r>
            <a:r>
              <a:rPr sz="1200" spc="-25" dirty="0">
                <a:latin typeface="Arial"/>
                <a:cs typeface="Arial"/>
              </a:rPr>
              <a:t> </a:t>
            </a:r>
            <a:r>
              <a:rPr sz="1200" dirty="0">
                <a:latin typeface="Arial"/>
                <a:cs typeface="Arial"/>
              </a:rPr>
              <a:t>diseases.</a:t>
            </a:r>
            <a:endParaRPr sz="1200">
              <a:latin typeface="Arial"/>
              <a:cs typeface="Arial"/>
            </a:endParaRPr>
          </a:p>
        </p:txBody>
      </p:sp>
      <p:sp>
        <p:nvSpPr>
          <p:cNvPr id="4" name="TextBox 3"/>
          <p:cNvSpPr txBox="1"/>
          <p:nvPr/>
        </p:nvSpPr>
        <p:spPr>
          <a:xfrm>
            <a:off x="806450" y="90043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65</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1603375" algn="l"/>
                <a:tab pos="6128385" algn="l"/>
              </a:tabLst>
            </a:pPr>
            <a:r>
              <a:rPr dirty="0"/>
              <a:t> 	</a:t>
            </a:r>
            <a:r>
              <a:rPr spc="20" dirty="0"/>
              <a:t>SKULL </a:t>
            </a:r>
            <a:r>
              <a:rPr spc="10" dirty="0"/>
              <a:t>AND</a:t>
            </a:r>
            <a:r>
              <a:rPr spc="-254" dirty="0"/>
              <a:t> </a:t>
            </a:r>
            <a:r>
              <a:rPr spc="20" dirty="0"/>
              <a:t>ORBIT	</a:t>
            </a:r>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503555">
              <a:lnSpc>
                <a:spcPct val="100000"/>
              </a:lnSpc>
              <a:spcBef>
                <a:spcPts val="100"/>
              </a:spcBef>
            </a:pPr>
            <a:r>
              <a:rPr dirty="0"/>
              <a:t>LONG </a:t>
            </a:r>
            <a:r>
              <a:rPr spc="-5" dirty="0"/>
              <a:t>ANSWER</a:t>
            </a:r>
            <a:r>
              <a:rPr spc="-50" dirty="0"/>
              <a:t> </a:t>
            </a:r>
            <a:r>
              <a:rPr spc="-5" dirty="0"/>
              <a:t>QUESTIONS</a:t>
            </a:r>
          </a:p>
          <a:p>
            <a:pPr marL="478155" marR="5080" indent="-228600">
              <a:lnSpc>
                <a:spcPct val="118100"/>
              </a:lnSpc>
              <a:spcBef>
                <a:spcPts val="900"/>
              </a:spcBef>
              <a:buAutoNum type="arabicPeriod"/>
              <a:tabLst>
                <a:tab pos="478155" algn="l"/>
              </a:tabLst>
            </a:pPr>
            <a:r>
              <a:rPr b="0" dirty="0">
                <a:latin typeface="Arial"/>
                <a:cs typeface="Arial"/>
              </a:rPr>
              <a:t>Enumerate causes of orbital masses. Discuss imaging features of two common  causes in an adult.</a:t>
            </a:r>
            <a:r>
              <a:rPr b="0" spc="-10" dirty="0">
                <a:latin typeface="Arial"/>
                <a:cs typeface="Arial"/>
              </a:rPr>
              <a:t> </a:t>
            </a:r>
            <a:r>
              <a:rPr b="0" dirty="0">
                <a:latin typeface="Arial"/>
                <a:cs typeface="Arial"/>
              </a:rPr>
              <a:t>[09]</a:t>
            </a:r>
          </a:p>
          <a:p>
            <a:pPr marL="478155" marR="5080" indent="-228600">
              <a:lnSpc>
                <a:spcPct val="111100"/>
              </a:lnSpc>
              <a:spcBef>
                <a:spcPts val="1100"/>
              </a:spcBef>
              <a:buAutoNum type="arabicPeriod"/>
              <a:tabLst>
                <a:tab pos="478155" algn="l"/>
              </a:tabLst>
            </a:pPr>
            <a:r>
              <a:rPr b="0" dirty="0">
                <a:latin typeface="Arial"/>
                <a:cs typeface="Arial"/>
              </a:rPr>
              <a:t>Classify orbital lesions in relation to various orbital spaces. Discuss MR features in  orbital pseudo tumors. [June</a:t>
            </a:r>
            <a:r>
              <a:rPr b="0" spc="-10" dirty="0">
                <a:latin typeface="Arial"/>
                <a:cs typeface="Arial"/>
              </a:rPr>
              <a:t> </a:t>
            </a:r>
            <a:r>
              <a:rPr b="0" dirty="0">
                <a:latin typeface="Arial"/>
                <a:cs typeface="Arial"/>
              </a:rPr>
              <a:t>08]</a:t>
            </a:r>
          </a:p>
          <a:p>
            <a:pPr marL="478155" marR="5080" indent="-228600">
              <a:lnSpc>
                <a:spcPct val="118100"/>
              </a:lnSpc>
              <a:spcBef>
                <a:spcPts val="994"/>
              </a:spcBef>
              <a:buAutoNum type="arabicPeriod"/>
              <a:tabLst>
                <a:tab pos="478155" algn="l"/>
              </a:tabLst>
            </a:pPr>
            <a:r>
              <a:rPr b="0" dirty="0">
                <a:latin typeface="Arial"/>
                <a:cs typeface="Arial"/>
              </a:rPr>
              <a:t>Enumerate causes of unilateral proptosis. describe imaging findings of optic glioma  and caroticocavemous </a:t>
            </a:r>
            <a:r>
              <a:rPr b="0" spc="-5" dirty="0">
                <a:latin typeface="Arial"/>
                <a:cs typeface="Arial"/>
              </a:rPr>
              <a:t>fistula. </a:t>
            </a:r>
            <a:r>
              <a:rPr b="0" dirty="0">
                <a:latin typeface="Arial"/>
                <a:cs typeface="Arial"/>
              </a:rPr>
              <a:t>[June</a:t>
            </a:r>
            <a:r>
              <a:rPr b="0" spc="-5" dirty="0">
                <a:latin typeface="Arial"/>
                <a:cs typeface="Arial"/>
              </a:rPr>
              <a:t> </a:t>
            </a:r>
            <a:r>
              <a:rPr b="0" spc="-30" dirty="0">
                <a:latin typeface="Arial"/>
                <a:cs typeface="Arial"/>
              </a:rPr>
              <a:t>11]</a:t>
            </a:r>
          </a:p>
          <a:p>
            <a:pPr marL="478155" marR="5080" indent="-228600">
              <a:lnSpc>
                <a:spcPct val="111100"/>
              </a:lnSpc>
              <a:spcBef>
                <a:spcPts val="1105"/>
              </a:spcBef>
              <a:buAutoNum type="arabicPeriod"/>
              <a:tabLst>
                <a:tab pos="478155" algn="l"/>
              </a:tabLst>
            </a:pPr>
            <a:r>
              <a:rPr b="0" dirty="0">
                <a:latin typeface="Arial"/>
                <a:cs typeface="Arial"/>
              </a:rPr>
              <a:t>Describe in brief anatomy of sella turcica. Enumerate various sellar and parasellar  masses. Discuss imaging features of craniopharyngioma. [3+2+5 Dec</a:t>
            </a:r>
            <a:r>
              <a:rPr b="0" spc="-50" dirty="0">
                <a:latin typeface="Arial"/>
                <a:cs typeface="Arial"/>
              </a:rPr>
              <a:t> </a:t>
            </a:r>
            <a:r>
              <a:rPr b="0" spc="-30" dirty="0">
                <a:latin typeface="Arial"/>
                <a:cs typeface="Arial"/>
              </a:rPr>
              <a:t>11]</a:t>
            </a:r>
          </a:p>
          <a:p>
            <a:pPr marL="478155" marR="5080" indent="-228600">
              <a:lnSpc>
                <a:spcPct val="118100"/>
              </a:lnSpc>
              <a:spcBef>
                <a:spcPts val="994"/>
              </a:spcBef>
              <a:buAutoNum type="arabicPeriod"/>
              <a:tabLst>
                <a:tab pos="478155" algn="l"/>
              </a:tabLst>
            </a:pPr>
            <a:r>
              <a:rPr b="0" dirty="0">
                <a:latin typeface="Arial"/>
                <a:cs typeface="Arial"/>
              </a:rPr>
              <a:t>Enumerate various indications of orbital ultrasound. Discuss the role of ultrasound</a:t>
            </a:r>
            <a:r>
              <a:rPr b="0" spc="-100" dirty="0">
                <a:latin typeface="Arial"/>
                <a:cs typeface="Arial"/>
              </a:rPr>
              <a:t> </a:t>
            </a:r>
            <a:r>
              <a:rPr b="0" dirty="0">
                <a:latin typeface="Arial"/>
                <a:cs typeface="Arial"/>
              </a:rPr>
              <a:t>&amp;  color Doppler in a case of white reflex in a child. [2+4+4 Dec</a:t>
            </a:r>
            <a:r>
              <a:rPr b="0" spc="-50" dirty="0">
                <a:latin typeface="Arial"/>
                <a:cs typeface="Arial"/>
              </a:rPr>
              <a:t> </a:t>
            </a:r>
            <a:r>
              <a:rPr b="0" dirty="0">
                <a:latin typeface="Arial"/>
                <a:cs typeface="Arial"/>
              </a:rPr>
              <a:t>12]</a:t>
            </a:r>
          </a:p>
          <a:p>
            <a:pPr marL="478155" marR="5080" indent="-228600">
              <a:lnSpc>
                <a:spcPct val="111100"/>
              </a:lnSpc>
              <a:spcBef>
                <a:spcPts val="1100"/>
              </a:spcBef>
              <a:buAutoNum type="arabicPeriod"/>
              <a:tabLst>
                <a:tab pos="478155" algn="l"/>
              </a:tabLst>
            </a:pPr>
            <a:r>
              <a:rPr b="0" dirty="0">
                <a:latin typeface="Arial"/>
                <a:cs typeface="Arial"/>
              </a:rPr>
              <a:t>Enumerate the cause of solitary </a:t>
            </a:r>
            <a:r>
              <a:rPr b="0" spc="-5" dirty="0">
                <a:latin typeface="Arial"/>
                <a:cs typeface="Arial"/>
              </a:rPr>
              <a:t>Iytic </a:t>
            </a:r>
            <a:r>
              <a:rPr b="0" dirty="0">
                <a:latin typeface="Arial"/>
                <a:cs typeface="Arial"/>
              </a:rPr>
              <a:t>lesion in the skull. Describe the </a:t>
            </a:r>
            <a:r>
              <a:rPr b="0" spc="-5" dirty="0">
                <a:latin typeface="Arial"/>
                <a:cs typeface="Arial"/>
              </a:rPr>
              <a:t>distinguishing  </a:t>
            </a:r>
            <a:r>
              <a:rPr b="0" dirty="0">
                <a:latin typeface="Arial"/>
                <a:cs typeface="Arial"/>
              </a:rPr>
              <a:t>radiological features of any three. [4+6 Jun</a:t>
            </a:r>
            <a:r>
              <a:rPr b="0" spc="-25" dirty="0">
                <a:latin typeface="Arial"/>
                <a:cs typeface="Arial"/>
              </a:rPr>
              <a:t> </a:t>
            </a:r>
            <a:r>
              <a:rPr b="0" dirty="0">
                <a:latin typeface="Arial"/>
                <a:cs typeface="Arial"/>
              </a:rPr>
              <a:t>13]</a:t>
            </a:r>
          </a:p>
          <a:p>
            <a:pPr marL="478155" marR="5080" indent="-228600">
              <a:lnSpc>
                <a:spcPct val="118100"/>
              </a:lnSpc>
              <a:spcBef>
                <a:spcPts val="1000"/>
              </a:spcBef>
              <a:buAutoNum type="arabicPeriod"/>
              <a:tabLst>
                <a:tab pos="478155" algn="l"/>
              </a:tabLst>
            </a:pPr>
            <a:r>
              <a:rPr b="0" dirty="0">
                <a:latin typeface="Arial"/>
                <a:cs typeface="Arial"/>
              </a:rPr>
              <a:t>Enumerate the causes of pulsatile exophthalmos. Discuss the imaging features of  any two conditions. [2+4+4 June</a:t>
            </a:r>
            <a:r>
              <a:rPr b="0" spc="-15" dirty="0">
                <a:latin typeface="Arial"/>
                <a:cs typeface="Arial"/>
              </a:rPr>
              <a:t> </a:t>
            </a:r>
            <a:r>
              <a:rPr b="0" dirty="0">
                <a:latin typeface="Arial"/>
                <a:cs typeface="Arial"/>
              </a:rPr>
              <a:t>14]</a:t>
            </a:r>
          </a:p>
          <a:p>
            <a:pPr marL="478155" marR="5080" indent="-228600">
              <a:lnSpc>
                <a:spcPct val="118100"/>
              </a:lnSpc>
              <a:spcBef>
                <a:spcPts val="900"/>
              </a:spcBef>
              <a:buAutoNum type="arabicPeriod"/>
              <a:tabLst>
                <a:tab pos="478155" algn="l"/>
              </a:tabLst>
            </a:pPr>
            <a:r>
              <a:rPr b="0" dirty="0">
                <a:latin typeface="Arial"/>
                <a:cs typeface="Arial"/>
              </a:rPr>
              <a:t>Enumerate causes of unilateral proptosis. Describe briefly imaging findings of optic  glioma and caroticocavemous </a:t>
            </a:r>
            <a:r>
              <a:rPr b="0" spc="-5" dirty="0">
                <a:latin typeface="Arial"/>
                <a:cs typeface="Arial"/>
              </a:rPr>
              <a:t>fistula. </a:t>
            </a:r>
            <a:r>
              <a:rPr b="0" dirty="0">
                <a:latin typeface="Arial"/>
                <a:cs typeface="Arial"/>
              </a:rPr>
              <a:t>[2+4+4 Dec</a:t>
            </a:r>
            <a:r>
              <a:rPr b="0" spc="-10" dirty="0">
                <a:latin typeface="Arial"/>
                <a:cs typeface="Arial"/>
              </a:rPr>
              <a:t> </a:t>
            </a:r>
            <a:r>
              <a:rPr b="0" dirty="0">
                <a:latin typeface="Arial"/>
                <a:cs typeface="Arial"/>
              </a:rPr>
              <a:t>14]</a:t>
            </a:r>
          </a:p>
          <a:p>
            <a:pPr marL="478155" marR="5080" indent="-228600">
              <a:lnSpc>
                <a:spcPct val="118100"/>
              </a:lnSpc>
              <a:spcBef>
                <a:spcPts val="1000"/>
              </a:spcBef>
              <a:buAutoNum type="arabicPeriod"/>
              <a:tabLst>
                <a:tab pos="478155" algn="l"/>
              </a:tabLst>
            </a:pPr>
            <a:r>
              <a:rPr b="0" dirty="0">
                <a:latin typeface="Arial"/>
                <a:cs typeface="Arial"/>
              </a:rPr>
              <a:t>Describe the methods of localizing intraocular radio-opaque foreign bodies by  radiological and imaging</a:t>
            </a:r>
            <a:r>
              <a:rPr b="0" spc="-5" dirty="0">
                <a:latin typeface="Arial"/>
                <a:cs typeface="Arial"/>
              </a:rPr>
              <a:t> investigations.</a:t>
            </a:r>
          </a:p>
          <a:p>
            <a:pPr marL="478155" marR="5080" indent="-228600">
              <a:lnSpc>
                <a:spcPct val="118100"/>
              </a:lnSpc>
              <a:spcBef>
                <a:spcPts val="900"/>
              </a:spcBef>
              <a:buAutoNum type="arabicPeriod"/>
              <a:tabLst>
                <a:tab pos="478155" algn="l"/>
              </a:tabLst>
            </a:pPr>
            <a:r>
              <a:rPr b="0" dirty="0">
                <a:latin typeface="Arial"/>
                <a:cs typeface="Arial"/>
              </a:rPr>
              <a:t>Anatomy of Iacrimal duct </a:t>
            </a:r>
            <a:r>
              <a:rPr b="0" spc="-5" dirty="0">
                <a:latin typeface="Arial"/>
                <a:cs typeface="Arial"/>
              </a:rPr>
              <a:t>system </a:t>
            </a:r>
            <a:r>
              <a:rPr b="0" dirty="0">
                <a:latin typeface="Arial"/>
                <a:cs typeface="Arial"/>
              </a:rPr>
              <a:t>and discuss the methodology and </a:t>
            </a:r>
            <a:r>
              <a:rPr b="0" spc="-5" dirty="0">
                <a:latin typeface="Arial"/>
                <a:cs typeface="Arial"/>
              </a:rPr>
              <a:t>diagnostic </a:t>
            </a:r>
            <a:r>
              <a:rPr b="0" dirty="0">
                <a:latin typeface="Arial"/>
                <a:cs typeface="Arial"/>
              </a:rPr>
              <a:t>value  of</a:t>
            </a:r>
            <a:r>
              <a:rPr b="0" spc="-10" dirty="0">
                <a:latin typeface="Arial"/>
                <a:cs typeface="Arial"/>
              </a:rPr>
              <a:t> dacryocystography.</a:t>
            </a:r>
          </a:p>
          <a:p>
            <a:pPr marL="236854">
              <a:lnSpc>
                <a:spcPct val="100000"/>
              </a:lnSpc>
              <a:spcBef>
                <a:spcPts val="50"/>
              </a:spcBef>
              <a:buFont typeface="Arial"/>
              <a:buAutoNum type="arabicPeriod"/>
            </a:pPr>
            <a:endParaRPr sz="1050">
              <a:latin typeface="Times New Roman"/>
              <a:cs typeface="Times New Roman"/>
            </a:endParaRPr>
          </a:p>
          <a:p>
            <a:pPr marL="478155" indent="-228600">
              <a:lnSpc>
                <a:spcPct val="100000"/>
              </a:lnSpc>
              <a:buAutoNum type="arabicPeriod"/>
              <a:tabLst>
                <a:tab pos="478155" algn="l"/>
              </a:tabLst>
            </a:pPr>
            <a:r>
              <a:rPr b="0" dirty="0">
                <a:latin typeface="Arial"/>
                <a:cs typeface="Arial"/>
              </a:rPr>
              <a:t>Describe how you would carry out orbital</a:t>
            </a:r>
            <a:r>
              <a:rPr b="0" spc="-20" dirty="0">
                <a:latin typeface="Arial"/>
                <a:cs typeface="Arial"/>
              </a:rPr>
              <a:t> </a:t>
            </a:r>
            <a:r>
              <a:rPr b="0" spc="-10" dirty="0">
                <a:latin typeface="Arial"/>
                <a:cs typeface="Arial"/>
              </a:rPr>
              <a:t>phlebography.</a:t>
            </a:r>
          </a:p>
          <a:p>
            <a:pPr marL="478155" marR="5080" indent="-228600">
              <a:lnSpc>
                <a:spcPct val="118100"/>
              </a:lnSpc>
              <a:spcBef>
                <a:spcPts val="900"/>
              </a:spcBef>
              <a:buAutoNum type="arabicPeriod"/>
              <a:tabLst>
                <a:tab pos="478155" algn="l"/>
              </a:tabLst>
            </a:pPr>
            <a:r>
              <a:rPr b="0" dirty="0">
                <a:latin typeface="Arial"/>
                <a:cs typeface="Arial"/>
              </a:rPr>
              <a:t>Enumerate the causes of unilateral proptosis. Discuss the role of CT in unilateral  proptosis.</a:t>
            </a:r>
          </a:p>
          <a:p>
            <a:pPr marL="236854">
              <a:lnSpc>
                <a:spcPct val="100000"/>
              </a:lnSpc>
              <a:spcBef>
                <a:spcPts val="55"/>
              </a:spcBef>
              <a:buFont typeface="Arial"/>
              <a:buAutoNum type="arabicPeriod"/>
            </a:pPr>
            <a:endParaRPr sz="1050">
              <a:latin typeface="Times New Roman"/>
              <a:cs typeface="Times New Roman"/>
            </a:endParaRPr>
          </a:p>
          <a:p>
            <a:pPr marL="478155" indent="-228600">
              <a:lnSpc>
                <a:spcPct val="100000"/>
              </a:lnSpc>
              <a:buAutoNum type="arabicPeriod"/>
              <a:tabLst>
                <a:tab pos="478155" algn="l"/>
              </a:tabLst>
            </a:pPr>
            <a:r>
              <a:rPr b="0" dirty="0">
                <a:latin typeface="Arial"/>
                <a:cs typeface="Arial"/>
              </a:rPr>
              <a:t>Describe in detail the Radiological anatomy of orbit and classify the orbital</a:t>
            </a:r>
            <a:r>
              <a:rPr b="0" spc="-95" dirty="0">
                <a:latin typeface="Arial"/>
                <a:cs typeface="Arial"/>
              </a:rPr>
              <a:t> </a:t>
            </a:r>
            <a:r>
              <a:rPr b="0" dirty="0">
                <a:latin typeface="Arial"/>
                <a:cs typeface="Arial"/>
              </a:rPr>
              <a:t>tumors.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66</a:t>
            </a:fld>
            <a:endParaRPr dirty="0"/>
          </a:p>
        </p:txBody>
      </p:sp>
      <p:sp>
        <p:nvSpPr>
          <p:cNvPr id="2" name="object 2"/>
          <p:cNvSpPr txBox="1"/>
          <p:nvPr/>
        </p:nvSpPr>
        <p:spPr>
          <a:xfrm>
            <a:off x="711200" y="889000"/>
            <a:ext cx="5913120" cy="5643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664210" indent="-168910">
              <a:lnSpc>
                <a:spcPct val="100000"/>
              </a:lnSpc>
              <a:buAutoNum type="arabicPeriod"/>
              <a:tabLst>
                <a:tab pos="664845" algn="l"/>
              </a:tabLst>
            </a:pPr>
            <a:r>
              <a:rPr sz="1200" spc="-5" dirty="0">
                <a:latin typeface="Arial"/>
                <a:cs typeface="Arial"/>
              </a:rPr>
              <a:t>Investigation </a:t>
            </a:r>
            <a:r>
              <a:rPr sz="1200" dirty="0">
                <a:latin typeface="Arial"/>
                <a:cs typeface="Arial"/>
              </a:rPr>
              <a:t>in a case of exophthalmos. [JAN</a:t>
            </a:r>
            <a:r>
              <a:rPr sz="1200" spc="-15" dirty="0">
                <a:latin typeface="Arial"/>
                <a:cs typeface="Arial"/>
              </a:rPr>
              <a:t> </a:t>
            </a:r>
            <a:r>
              <a:rPr sz="1200" dirty="0">
                <a:latin typeface="Arial"/>
                <a:cs typeface="Arial"/>
              </a:rPr>
              <a:t>00]</a:t>
            </a:r>
            <a:endParaRPr sz="1200">
              <a:latin typeface="Arial"/>
              <a:cs typeface="Arial"/>
            </a:endParaRPr>
          </a:p>
          <a:p>
            <a:pPr>
              <a:lnSpc>
                <a:spcPct val="100000"/>
              </a:lnSpc>
              <a:spcBef>
                <a:spcPts val="20"/>
              </a:spcBef>
              <a:buFont typeface="Arial"/>
              <a:buAutoNum type="arabicPeriod"/>
            </a:pPr>
            <a:endParaRPr sz="1600">
              <a:latin typeface="Times New Roman"/>
              <a:cs typeface="Times New Roman"/>
            </a:endParaRPr>
          </a:p>
          <a:p>
            <a:pPr marL="664210" indent="-168910">
              <a:lnSpc>
                <a:spcPct val="100000"/>
              </a:lnSpc>
              <a:buAutoNum type="arabicPeriod"/>
              <a:tabLst>
                <a:tab pos="664845" algn="l"/>
              </a:tabLst>
            </a:pPr>
            <a:r>
              <a:rPr sz="1200" dirty="0">
                <a:latin typeface="Arial"/>
                <a:cs typeface="Arial"/>
              </a:rPr>
              <a:t>Imaging of </a:t>
            </a:r>
            <a:r>
              <a:rPr sz="1200" spc="-5" dirty="0">
                <a:latin typeface="Arial"/>
                <a:cs typeface="Arial"/>
              </a:rPr>
              <a:t>posterior </a:t>
            </a:r>
            <a:r>
              <a:rPr sz="1200" dirty="0">
                <a:latin typeface="Arial"/>
                <a:cs typeface="Arial"/>
              </a:rPr>
              <a:t>fossa. [JAN</a:t>
            </a:r>
            <a:r>
              <a:rPr sz="1200" spc="-15" dirty="0">
                <a:latin typeface="Arial"/>
                <a:cs typeface="Arial"/>
              </a:rPr>
              <a:t> </a:t>
            </a:r>
            <a:r>
              <a:rPr sz="1200" dirty="0">
                <a:latin typeface="Arial"/>
                <a:cs typeface="Arial"/>
              </a:rPr>
              <a:t>01]</a:t>
            </a:r>
            <a:endParaRPr sz="1200">
              <a:latin typeface="Arial"/>
              <a:cs typeface="Arial"/>
            </a:endParaRPr>
          </a:p>
          <a:p>
            <a:pPr>
              <a:lnSpc>
                <a:spcPct val="100000"/>
              </a:lnSpc>
              <a:spcBef>
                <a:spcPts val="5"/>
              </a:spcBef>
              <a:buFont typeface="Arial"/>
              <a:buAutoNum type="arabicPeriod"/>
            </a:pPr>
            <a:endParaRPr sz="1700">
              <a:latin typeface="Times New Roman"/>
              <a:cs typeface="Times New Roman"/>
            </a:endParaRPr>
          </a:p>
          <a:p>
            <a:pPr marL="664210" indent="-168910">
              <a:lnSpc>
                <a:spcPct val="100000"/>
              </a:lnSpc>
              <a:buAutoNum type="arabicPeriod"/>
              <a:tabLst>
                <a:tab pos="664845" algn="l"/>
              </a:tabLst>
            </a:pPr>
            <a:r>
              <a:rPr sz="1200" dirty="0">
                <a:latin typeface="Arial"/>
                <a:cs typeface="Arial"/>
              </a:rPr>
              <a:t>Orbit. [DEC</a:t>
            </a:r>
            <a:r>
              <a:rPr sz="1200" spc="-10" dirty="0">
                <a:latin typeface="Arial"/>
                <a:cs typeface="Arial"/>
              </a:rPr>
              <a:t> </a:t>
            </a:r>
            <a:r>
              <a:rPr sz="1200" dirty="0">
                <a:latin typeface="Arial"/>
                <a:cs typeface="Arial"/>
              </a:rPr>
              <a:t>02]</a:t>
            </a:r>
            <a:endParaRPr sz="1200">
              <a:latin typeface="Arial"/>
              <a:cs typeface="Arial"/>
            </a:endParaRPr>
          </a:p>
          <a:p>
            <a:pPr marL="664210" indent="-168910">
              <a:lnSpc>
                <a:spcPct val="100000"/>
              </a:lnSpc>
              <a:spcBef>
                <a:spcPts val="1160"/>
              </a:spcBef>
              <a:buAutoNum type="arabicPeriod"/>
              <a:tabLst>
                <a:tab pos="664845" algn="l"/>
              </a:tabLst>
            </a:pPr>
            <a:r>
              <a:rPr sz="1200" dirty="0">
                <a:latin typeface="Arial"/>
                <a:cs typeface="Arial"/>
              </a:rPr>
              <a:t>Orbital tumours . [DEC 03, JUN</a:t>
            </a:r>
            <a:r>
              <a:rPr sz="1200" spc="-25" dirty="0">
                <a:latin typeface="Arial"/>
                <a:cs typeface="Arial"/>
              </a:rPr>
              <a:t> </a:t>
            </a:r>
            <a:r>
              <a:rPr sz="1200" dirty="0">
                <a:latin typeface="Arial"/>
                <a:cs typeface="Arial"/>
              </a:rPr>
              <a:t>04]</a:t>
            </a:r>
            <a:endParaRPr sz="1200">
              <a:latin typeface="Arial"/>
              <a:cs typeface="Arial"/>
            </a:endParaRPr>
          </a:p>
          <a:p>
            <a:pPr>
              <a:lnSpc>
                <a:spcPct val="100000"/>
              </a:lnSpc>
              <a:spcBef>
                <a:spcPts val="5"/>
              </a:spcBef>
              <a:buFont typeface="Arial"/>
              <a:buAutoNum type="arabicPeriod"/>
            </a:pPr>
            <a:endParaRPr sz="1700">
              <a:latin typeface="Times New Roman"/>
              <a:cs typeface="Times New Roman"/>
            </a:endParaRPr>
          </a:p>
          <a:p>
            <a:pPr marL="664210" indent="-168910">
              <a:lnSpc>
                <a:spcPct val="100000"/>
              </a:lnSpc>
              <a:buAutoNum type="arabicPeriod"/>
              <a:tabLst>
                <a:tab pos="664845" algn="l"/>
              </a:tabLst>
            </a:pPr>
            <a:r>
              <a:rPr sz="1200" dirty="0">
                <a:latin typeface="Arial"/>
                <a:cs typeface="Arial"/>
              </a:rPr>
              <a:t>USG in retinal retinal &amp; choroidal detachment.</a:t>
            </a:r>
            <a:r>
              <a:rPr sz="1200" spc="-25"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706755" indent="-169545">
              <a:lnSpc>
                <a:spcPct val="100000"/>
              </a:lnSpc>
              <a:buAutoNum type="arabicPeriod"/>
              <a:tabLst>
                <a:tab pos="707390" algn="l"/>
              </a:tabLst>
            </a:pPr>
            <a:r>
              <a:rPr sz="1200" dirty="0">
                <a:latin typeface="Arial"/>
                <a:cs typeface="Arial"/>
              </a:rPr>
              <a:t>Orbital pathologies. [JUN</a:t>
            </a:r>
            <a:r>
              <a:rPr sz="1200" spc="-10" dirty="0">
                <a:latin typeface="Arial"/>
                <a:cs typeface="Arial"/>
              </a:rPr>
              <a:t> </a:t>
            </a:r>
            <a:r>
              <a:rPr sz="1200" dirty="0">
                <a:latin typeface="Arial"/>
                <a:cs typeface="Arial"/>
              </a:rPr>
              <a:t>04]</a:t>
            </a:r>
            <a:endParaRPr sz="1200">
              <a:latin typeface="Arial"/>
              <a:cs typeface="Arial"/>
            </a:endParaRPr>
          </a:p>
          <a:p>
            <a:pPr marL="664210" indent="-168910">
              <a:lnSpc>
                <a:spcPct val="100000"/>
              </a:lnSpc>
              <a:spcBef>
                <a:spcPts val="1160"/>
              </a:spcBef>
              <a:buAutoNum type="arabicPeriod"/>
              <a:tabLst>
                <a:tab pos="664845" algn="l"/>
              </a:tabLst>
            </a:pPr>
            <a:r>
              <a:rPr sz="1200" dirty="0">
                <a:latin typeface="Arial"/>
                <a:cs typeface="Arial"/>
              </a:rPr>
              <a:t>lmaging in unilateral exophthalmos. [DEC</a:t>
            </a:r>
            <a:r>
              <a:rPr sz="1200" spc="-15" dirty="0">
                <a:latin typeface="Arial"/>
                <a:cs typeface="Arial"/>
              </a:rPr>
              <a:t> </a:t>
            </a:r>
            <a:r>
              <a:rPr sz="1200" dirty="0">
                <a:latin typeface="Arial"/>
                <a:cs typeface="Arial"/>
              </a:rPr>
              <a:t>07]</a:t>
            </a:r>
            <a:endParaRPr sz="1200">
              <a:latin typeface="Arial"/>
              <a:cs typeface="Arial"/>
            </a:endParaRPr>
          </a:p>
          <a:p>
            <a:pPr>
              <a:lnSpc>
                <a:spcPct val="100000"/>
              </a:lnSpc>
              <a:spcBef>
                <a:spcPts val="5"/>
              </a:spcBef>
              <a:buFont typeface="Arial"/>
              <a:buAutoNum type="arabicPeriod"/>
            </a:pPr>
            <a:endParaRPr sz="1700">
              <a:latin typeface="Times New Roman"/>
              <a:cs typeface="Times New Roman"/>
            </a:endParaRPr>
          </a:p>
          <a:p>
            <a:pPr marL="664210" indent="-168910">
              <a:lnSpc>
                <a:spcPct val="100000"/>
              </a:lnSpc>
              <a:buAutoNum type="arabicPeriod"/>
              <a:tabLst>
                <a:tab pos="664845" algn="l"/>
              </a:tabLst>
            </a:pPr>
            <a:r>
              <a:rPr sz="1200" dirty="0">
                <a:latin typeface="Arial"/>
                <a:cs typeface="Arial"/>
              </a:rPr>
              <a:t>Ocular blood flow in normal and Glaucomatous eye on color Doppler</a:t>
            </a:r>
            <a:r>
              <a:rPr sz="1200" spc="-114" dirty="0">
                <a:latin typeface="Arial"/>
                <a:cs typeface="Arial"/>
              </a:rPr>
              <a:t> </a:t>
            </a:r>
            <a:r>
              <a:rPr sz="1200" dirty="0">
                <a:latin typeface="Arial"/>
                <a:cs typeface="Arial"/>
              </a:rPr>
              <a:t>imaging.</a:t>
            </a:r>
            <a:endParaRPr sz="1200">
              <a:latin typeface="Arial"/>
              <a:cs typeface="Arial"/>
            </a:endParaRPr>
          </a:p>
          <a:p>
            <a:pPr marL="723900" indent="-228600">
              <a:lnSpc>
                <a:spcPct val="100000"/>
              </a:lnSpc>
              <a:spcBef>
                <a:spcPts val="1160"/>
              </a:spcBef>
              <a:buAutoNum type="arabicPeriod"/>
              <a:tabLst>
                <a:tab pos="723900" algn="l"/>
              </a:tabLst>
            </a:pPr>
            <a:r>
              <a:rPr sz="1200" dirty="0">
                <a:latin typeface="Arial"/>
                <a:cs typeface="Arial"/>
              </a:rPr>
              <a:t>Radiological anatomy of</a:t>
            </a:r>
            <a:r>
              <a:rPr sz="1200" spc="-15" dirty="0">
                <a:latin typeface="Arial"/>
                <a:cs typeface="Arial"/>
              </a:rPr>
              <a:t> </a:t>
            </a:r>
            <a:r>
              <a:rPr sz="1200" dirty="0">
                <a:latin typeface="Arial"/>
                <a:cs typeface="Arial"/>
              </a:rPr>
              <a:t>orbit</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723900" indent="-228600">
              <a:lnSpc>
                <a:spcPct val="100000"/>
              </a:lnSpc>
              <a:buAutoNum type="arabicPeriod"/>
              <a:tabLst>
                <a:tab pos="723900" algn="l"/>
              </a:tabLst>
            </a:pPr>
            <a:r>
              <a:rPr sz="1200" dirty="0">
                <a:latin typeface="Arial"/>
                <a:cs typeface="Arial"/>
              </a:rPr>
              <a:t>Orbit [DEC</a:t>
            </a:r>
            <a:r>
              <a:rPr sz="1200" spc="-10" dirty="0">
                <a:latin typeface="Arial"/>
                <a:cs typeface="Arial"/>
              </a:rPr>
              <a:t> </a:t>
            </a:r>
            <a:r>
              <a:rPr sz="1200" dirty="0">
                <a:latin typeface="Arial"/>
                <a:cs typeface="Arial"/>
              </a:rPr>
              <a:t>02]</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723900" indent="-228600">
              <a:lnSpc>
                <a:spcPct val="100000"/>
              </a:lnSpc>
              <a:buAutoNum type="arabicPeriod"/>
              <a:tabLst>
                <a:tab pos="723900" algn="l"/>
              </a:tabLst>
            </a:pPr>
            <a:r>
              <a:rPr sz="1200" dirty="0">
                <a:latin typeface="Arial"/>
                <a:cs typeface="Arial"/>
              </a:rPr>
              <a:t>USG findings in retinal</a:t>
            </a:r>
            <a:r>
              <a:rPr sz="1200" spc="-15" dirty="0">
                <a:latin typeface="Arial"/>
                <a:cs typeface="Arial"/>
              </a:rPr>
              <a:t> </a:t>
            </a:r>
            <a:r>
              <a:rPr sz="1200" dirty="0">
                <a:latin typeface="Arial"/>
                <a:cs typeface="Arial"/>
              </a:rPr>
              <a:t>detachment</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723900" indent="-228600">
              <a:lnSpc>
                <a:spcPct val="100000"/>
              </a:lnSpc>
              <a:buAutoNum type="arabicPeriod"/>
              <a:tabLst>
                <a:tab pos="723900" algn="l"/>
              </a:tabLst>
            </a:pPr>
            <a:r>
              <a:rPr sz="1200" dirty="0">
                <a:latin typeface="Arial"/>
                <a:cs typeface="Arial"/>
              </a:rPr>
              <a:t>Orbital</a:t>
            </a:r>
            <a:r>
              <a:rPr sz="1200" spc="-5" dirty="0">
                <a:latin typeface="Arial"/>
                <a:cs typeface="Arial"/>
              </a:rPr>
              <a:t> </a:t>
            </a:r>
            <a:r>
              <a:rPr sz="1200" dirty="0">
                <a:latin typeface="Arial"/>
                <a:cs typeface="Arial"/>
              </a:rPr>
              <a:t>USG</a:t>
            </a:r>
            <a:endParaRPr sz="1200">
              <a:latin typeface="Arial"/>
              <a:cs typeface="Arial"/>
            </a:endParaRPr>
          </a:p>
          <a:p>
            <a:pPr marL="723900" indent="-228600">
              <a:lnSpc>
                <a:spcPct val="100000"/>
              </a:lnSpc>
              <a:spcBef>
                <a:spcPts val="1160"/>
              </a:spcBef>
              <a:buAutoNum type="arabicPeriod"/>
              <a:tabLst>
                <a:tab pos="723900" algn="l"/>
              </a:tabLst>
            </a:pPr>
            <a:r>
              <a:rPr sz="1200" dirty="0">
                <a:latin typeface="Arial"/>
                <a:cs typeface="Arial"/>
              </a:rPr>
              <a:t>Orbital</a:t>
            </a:r>
            <a:r>
              <a:rPr sz="1200" spc="-5" dirty="0">
                <a:latin typeface="Arial"/>
                <a:cs typeface="Arial"/>
              </a:rPr>
              <a:t> </a:t>
            </a:r>
            <a:r>
              <a:rPr sz="1200" dirty="0">
                <a:latin typeface="Arial"/>
                <a:cs typeface="Arial"/>
              </a:rPr>
              <a:t>venography</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723900" indent="-228600">
              <a:lnSpc>
                <a:spcPct val="100000"/>
              </a:lnSpc>
              <a:buAutoNum type="arabicPeriod"/>
              <a:tabLst>
                <a:tab pos="723900" algn="l"/>
              </a:tabLst>
            </a:pPr>
            <a:r>
              <a:rPr sz="1200" spc="-10" dirty="0">
                <a:latin typeface="Arial"/>
                <a:cs typeface="Arial"/>
              </a:rPr>
              <a:t>Trans </a:t>
            </a:r>
            <a:r>
              <a:rPr sz="1200" dirty="0">
                <a:latin typeface="Arial"/>
                <a:cs typeface="Arial"/>
              </a:rPr>
              <a:t>orbital</a:t>
            </a:r>
            <a:r>
              <a:rPr sz="1200" spc="5" dirty="0">
                <a:latin typeface="Arial"/>
                <a:cs typeface="Arial"/>
              </a:rPr>
              <a:t> </a:t>
            </a:r>
            <a:r>
              <a:rPr sz="1200" dirty="0">
                <a:latin typeface="Arial"/>
                <a:cs typeface="Arial"/>
              </a:rPr>
              <a:t>view</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723900" indent="-228600">
              <a:lnSpc>
                <a:spcPct val="100000"/>
              </a:lnSpc>
              <a:buAutoNum type="arabicPeriod"/>
              <a:tabLst>
                <a:tab pos="723900" algn="l"/>
              </a:tabLst>
            </a:pPr>
            <a:r>
              <a:rPr sz="1200" dirty="0">
                <a:latin typeface="Arial"/>
                <a:cs typeface="Arial"/>
              </a:rPr>
              <a:t>Optic foramen(radiographic</a:t>
            </a:r>
            <a:r>
              <a:rPr sz="1200" spc="-5" dirty="0">
                <a:latin typeface="Arial"/>
                <a:cs typeface="Arial"/>
              </a:rPr>
              <a:t> </a:t>
            </a:r>
            <a:r>
              <a:rPr sz="1200" dirty="0">
                <a:latin typeface="Arial"/>
                <a:cs typeface="Arial"/>
              </a:rPr>
              <a:t>techniques)</a:t>
            </a:r>
            <a:endParaRPr sz="1200">
              <a:latin typeface="Arial"/>
              <a:cs typeface="Aria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67</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1501775" algn="l"/>
                <a:tab pos="6128385" algn="l"/>
              </a:tabLst>
            </a:pPr>
            <a:r>
              <a:rPr dirty="0"/>
              <a:t> 	</a:t>
            </a:r>
            <a:r>
              <a:rPr spc="20" dirty="0"/>
              <a:t>NEURORADIOLOGY	</a:t>
            </a:r>
          </a:p>
        </p:txBody>
      </p:sp>
      <p:sp>
        <p:nvSpPr>
          <p:cNvPr id="3" name="object 3"/>
          <p:cNvSpPr txBox="1"/>
          <p:nvPr/>
        </p:nvSpPr>
        <p:spPr>
          <a:xfrm>
            <a:off x="711200" y="1562100"/>
            <a:ext cx="6142355" cy="8056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nSpc>
                <a:spcPct val="111100"/>
              </a:lnSpc>
              <a:spcBef>
                <a:spcPts val="1100"/>
              </a:spcBef>
            </a:pPr>
            <a:r>
              <a:rPr sz="1200" dirty="0">
                <a:latin typeface="Arial"/>
                <a:cs typeface="Arial"/>
              </a:rPr>
              <a:t>14. Enumerate the various neurocutaneous syndrome &amp; describe imaging in any 2 of  these. [JUL</a:t>
            </a:r>
            <a:r>
              <a:rPr sz="1200" spc="-55" dirty="0">
                <a:latin typeface="Arial"/>
                <a:cs typeface="Arial"/>
              </a:rPr>
              <a:t> </a:t>
            </a:r>
            <a:r>
              <a:rPr sz="1200" dirty="0">
                <a:latin typeface="Arial"/>
                <a:cs typeface="Arial"/>
              </a:rPr>
              <a:t>99]</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startAt="2"/>
              <a:tabLst>
                <a:tab pos="469900" algn="l"/>
              </a:tabLst>
            </a:pPr>
            <a:r>
              <a:rPr sz="1200" dirty="0">
                <a:latin typeface="Arial"/>
                <a:cs typeface="Arial"/>
              </a:rPr>
              <a:t>Discuss CT and MR features of neurological complications of </a:t>
            </a:r>
            <a:r>
              <a:rPr sz="1200" spc="-5" dirty="0">
                <a:latin typeface="Arial"/>
                <a:cs typeface="Arial"/>
              </a:rPr>
              <a:t>AIDS. </a:t>
            </a:r>
            <a:r>
              <a:rPr sz="1200" dirty="0">
                <a:latin typeface="Arial"/>
                <a:cs typeface="Arial"/>
              </a:rPr>
              <a:t>[June</a:t>
            </a:r>
            <a:r>
              <a:rPr sz="1200" spc="-145" dirty="0">
                <a:latin typeface="Arial"/>
                <a:cs typeface="Arial"/>
              </a:rPr>
              <a:t> </a:t>
            </a:r>
            <a:r>
              <a:rPr sz="1200" spc="-5" dirty="0">
                <a:latin typeface="Arial"/>
                <a:cs typeface="Arial"/>
              </a:rPr>
              <a:t>2008]</a:t>
            </a:r>
            <a:endParaRPr sz="1200">
              <a:latin typeface="Arial"/>
              <a:cs typeface="Arial"/>
            </a:endParaRPr>
          </a:p>
          <a:p>
            <a:pPr>
              <a:lnSpc>
                <a:spcPct val="100000"/>
              </a:lnSpc>
              <a:spcBef>
                <a:spcPts val="55"/>
              </a:spcBef>
              <a:buFont typeface="Arial"/>
              <a:buAutoNum type="arabicPeriod" startAt="2"/>
            </a:pPr>
            <a:endParaRPr sz="1050">
              <a:latin typeface="Times New Roman"/>
              <a:cs typeface="Times New Roman"/>
            </a:endParaRPr>
          </a:p>
          <a:p>
            <a:pPr marL="469900" indent="-228600">
              <a:lnSpc>
                <a:spcPct val="100000"/>
              </a:lnSpc>
              <a:buAutoNum type="arabicPeriod" startAt="2"/>
              <a:tabLst>
                <a:tab pos="469900" algn="l"/>
              </a:tabLst>
            </a:pPr>
            <a:r>
              <a:rPr sz="1200" spc="-5" dirty="0">
                <a:latin typeface="Arial"/>
                <a:cs typeface="Arial"/>
              </a:rPr>
              <a:t>Functional </a:t>
            </a:r>
            <a:r>
              <a:rPr sz="1200" dirty="0">
                <a:latin typeface="Arial"/>
                <a:cs typeface="Arial"/>
              </a:rPr>
              <a:t>imaging of Brain.</a:t>
            </a:r>
            <a:r>
              <a:rPr sz="1200" spc="-10" dirty="0">
                <a:latin typeface="Arial"/>
                <a:cs typeface="Arial"/>
              </a:rPr>
              <a:t> </a:t>
            </a:r>
            <a:r>
              <a:rPr sz="1200" dirty="0">
                <a:latin typeface="Arial"/>
                <a:cs typeface="Arial"/>
              </a:rPr>
              <a:t>[O9]</a:t>
            </a:r>
            <a:endParaRPr sz="1200">
              <a:latin typeface="Arial"/>
              <a:cs typeface="Arial"/>
            </a:endParaRPr>
          </a:p>
          <a:p>
            <a:pPr marL="469900" marR="5080" indent="-228600">
              <a:lnSpc>
                <a:spcPct val="118100"/>
              </a:lnSpc>
              <a:spcBef>
                <a:spcPts val="900"/>
              </a:spcBef>
              <a:buAutoNum type="arabicPeriod" startAt="2"/>
              <a:tabLst>
                <a:tab pos="469900" algn="l"/>
              </a:tabLst>
            </a:pPr>
            <a:r>
              <a:rPr sz="1200" dirty="0">
                <a:latin typeface="Arial"/>
                <a:cs typeface="Arial"/>
              </a:rPr>
              <a:t>Enumerate CP angle tumors and discuss their </a:t>
            </a:r>
            <a:r>
              <a:rPr sz="1200" spc="-5" dirty="0">
                <a:latin typeface="Arial"/>
                <a:cs typeface="Arial"/>
              </a:rPr>
              <a:t>differentiating </a:t>
            </a:r>
            <a:r>
              <a:rPr sz="1200" dirty="0">
                <a:latin typeface="Arial"/>
                <a:cs typeface="Arial"/>
              </a:rPr>
              <a:t>features on CT and  MRI. [June</a:t>
            </a:r>
            <a:r>
              <a:rPr sz="1200" spc="-15" dirty="0">
                <a:latin typeface="Arial"/>
                <a:cs typeface="Arial"/>
              </a:rPr>
              <a:t> </a:t>
            </a:r>
            <a:r>
              <a:rPr sz="1200" spc="-5" dirty="0">
                <a:latin typeface="Arial"/>
                <a:cs typeface="Arial"/>
              </a:rPr>
              <a:t>2008]</a:t>
            </a:r>
            <a:endParaRPr sz="1200">
              <a:latin typeface="Arial"/>
              <a:cs typeface="Arial"/>
            </a:endParaRPr>
          </a:p>
          <a:p>
            <a:pPr marL="469900" marR="5080" indent="-228600">
              <a:lnSpc>
                <a:spcPct val="118100"/>
              </a:lnSpc>
              <a:spcBef>
                <a:spcPts val="1000"/>
              </a:spcBef>
              <a:buAutoNum type="arabicPeriod" startAt="2"/>
              <a:tabLst>
                <a:tab pos="469900" algn="l"/>
              </a:tabLst>
            </a:pPr>
            <a:r>
              <a:rPr sz="1200" dirty="0">
                <a:latin typeface="Arial"/>
                <a:cs typeface="Arial"/>
              </a:rPr>
              <a:t>Describe MR anatomy of pituitary gland. Discuss in detail MR techniques and  features to diagnose pituitary adenomas. [June</a:t>
            </a:r>
            <a:r>
              <a:rPr sz="1200" spc="-25" dirty="0">
                <a:latin typeface="Arial"/>
                <a:cs typeface="Arial"/>
              </a:rPr>
              <a:t> </a:t>
            </a:r>
            <a:r>
              <a:rPr sz="1200" spc="-5" dirty="0">
                <a:latin typeface="Arial"/>
                <a:cs typeface="Arial"/>
              </a:rPr>
              <a:t>2008]</a:t>
            </a:r>
            <a:endParaRPr sz="1200">
              <a:latin typeface="Arial"/>
              <a:cs typeface="Arial"/>
            </a:endParaRPr>
          </a:p>
          <a:p>
            <a:pPr marL="469900" marR="5080" indent="-228600">
              <a:lnSpc>
                <a:spcPct val="118100"/>
              </a:lnSpc>
              <a:spcBef>
                <a:spcPts val="894"/>
              </a:spcBef>
              <a:buAutoNum type="arabicPeriod" startAt="2"/>
              <a:tabLst>
                <a:tab pos="469900" algn="l"/>
              </a:tabLst>
            </a:pPr>
            <a:r>
              <a:rPr sz="1200" dirty="0">
                <a:latin typeface="Arial"/>
                <a:cs typeface="Arial"/>
              </a:rPr>
              <a:t>Define Spinal Dysraphism. Describe briefly the MR sequences you will use for  diagnosis of spinal dysraphism.</a:t>
            </a:r>
            <a:r>
              <a:rPr sz="1200" spc="-15" dirty="0">
                <a:latin typeface="Arial"/>
                <a:cs typeface="Arial"/>
              </a:rPr>
              <a:t> </a:t>
            </a:r>
            <a:r>
              <a:rPr sz="1200" spc="-5" dirty="0">
                <a:latin typeface="Arial"/>
                <a:cs typeface="Arial"/>
              </a:rPr>
              <a:t>[2010]</a:t>
            </a:r>
            <a:endParaRPr sz="1200">
              <a:latin typeface="Arial"/>
              <a:cs typeface="Arial"/>
            </a:endParaRPr>
          </a:p>
          <a:p>
            <a:pPr marL="469900" marR="5080" indent="-228600">
              <a:lnSpc>
                <a:spcPct val="118100"/>
              </a:lnSpc>
              <a:spcBef>
                <a:spcPts val="1000"/>
              </a:spcBef>
              <a:buAutoNum type="arabicPeriod" startAt="2"/>
              <a:tabLst>
                <a:tab pos="469900" algn="l"/>
              </a:tabLst>
            </a:pPr>
            <a:r>
              <a:rPr sz="1200" dirty="0">
                <a:latin typeface="Arial"/>
                <a:cs typeface="Arial"/>
              </a:rPr>
              <a:t>Define </a:t>
            </a:r>
            <a:r>
              <a:rPr sz="1200" spc="-5" dirty="0">
                <a:latin typeface="Arial"/>
                <a:cs typeface="Arial"/>
              </a:rPr>
              <a:t>Infective </a:t>
            </a:r>
            <a:r>
              <a:rPr sz="1200" dirty="0">
                <a:latin typeface="Arial"/>
                <a:cs typeface="Arial"/>
              </a:rPr>
              <a:t>Discitis. Describe </a:t>
            </a:r>
            <a:r>
              <a:rPr sz="1200" spc="-45" dirty="0">
                <a:latin typeface="Arial"/>
                <a:cs typeface="Arial"/>
              </a:rPr>
              <a:t>CT, </a:t>
            </a:r>
            <a:r>
              <a:rPr sz="1200" dirty="0">
                <a:latin typeface="Arial"/>
                <a:cs typeface="Arial"/>
              </a:rPr>
              <a:t>MR and Isotope imaging features of discitis.  </a:t>
            </a:r>
            <a:r>
              <a:rPr sz="1200" spc="-5" dirty="0">
                <a:latin typeface="Arial"/>
                <a:cs typeface="Arial"/>
              </a:rPr>
              <a:t>[2010]</a:t>
            </a:r>
            <a:endParaRPr sz="1200">
              <a:latin typeface="Arial"/>
              <a:cs typeface="Arial"/>
            </a:endParaRPr>
          </a:p>
          <a:p>
            <a:pPr marL="469900" marR="5080" indent="-228600">
              <a:lnSpc>
                <a:spcPct val="118100"/>
              </a:lnSpc>
              <a:spcBef>
                <a:spcPts val="900"/>
              </a:spcBef>
              <a:buAutoNum type="arabicPeriod" startAt="2"/>
              <a:tabLst>
                <a:tab pos="469900" algn="l"/>
              </a:tabLst>
            </a:pPr>
            <a:r>
              <a:rPr sz="1200" dirty="0">
                <a:latin typeface="Arial"/>
                <a:cs typeface="Arial"/>
              </a:rPr>
              <a:t>Enumerate various causes of Supra-sellar masses. Describe imaging features in  Craniopharyngioma.</a:t>
            </a:r>
            <a:r>
              <a:rPr sz="1200" spc="-10" dirty="0">
                <a:latin typeface="Arial"/>
                <a:cs typeface="Arial"/>
              </a:rPr>
              <a:t> </a:t>
            </a:r>
            <a:r>
              <a:rPr sz="1200" spc="-5" dirty="0">
                <a:latin typeface="Arial"/>
                <a:cs typeface="Arial"/>
              </a:rPr>
              <a:t>[2010]</a:t>
            </a:r>
            <a:endParaRPr sz="1200">
              <a:latin typeface="Arial"/>
              <a:cs typeface="Arial"/>
            </a:endParaRPr>
          </a:p>
          <a:p>
            <a:pPr marL="469900" marR="5080" indent="-228600">
              <a:lnSpc>
                <a:spcPct val="111100"/>
              </a:lnSpc>
              <a:spcBef>
                <a:spcPts val="1100"/>
              </a:spcBef>
              <a:buAutoNum type="arabicPeriod" startAt="2"/>
              <a:tabLst>
                <a:tab pos="469900" algn="l"/>
              </a:tabLst>
            </a:pPr>
            <a:r>
              <a:rPr sz="1200" dirty="0">
                <a:latin typeface="Arial"/>
                <a:cs typeface="Arial"/>
              </a:rPr>
              <a:t>Describe MR Imaging features in intra-cerebral Hematoma and techniques of  </a:t>
            </a:r>
            <a:r>
              <a:rPr sz="1200" spc="-15" dirty="0">
                <a:latin typeface="Arial"/>
                <a:cs typeface="Arial"/>
              </a:rPr>
              <a:t>Volume </a:t>
            </a:r>
            <a:r>
              <a:rPr sz="1200" dirty="0">
                <a:latin typeface="Arial"/>
                <a:cs typeface="Arial"/>
              </a:rPr>
              <a:t>calculation in such a case.</a:t>
            </a:r>
            <a:r>
              <a:rPr sz="1200" spc="5" dirty="0">
                <a:latin typeface="Arial"/>
                <a:cs typeface="Arial"/>
              </a:rPr>
              <a:t> </a:t>
            </a:r>
            <a:r>
              <a:rPr sz="1200" spc="-5" dirty="0">
                <a:latin typeface="Arial"/>
                <a:cs typeface="Arial"/>
              </a:rPr>
              <a:t>[2010]</a:t>
            </a:r>
            <a:endParaRPr sz="1200">
              <a:latin typeface="Arial"/>
              <a:cs typeface="Arial"/>
            </a:endParaRPr>
          </a:p>
          <a:p>
            <a:pPr marL="469900" marR="5080" indent="-228600">
              <a:lnSpc>
                <a:spcPct val="118100"/>
              </a:lnSpc>
              <a:spcBef>
                <a:spcPts val="1000"/>
              </a:spcBef>
              <a:buAutoNum type="arabicPeriod" startAt="2"/>
              <a:tabLst>
                <a:tab pos="469900" algn="l"/>
              </a:tabLst>
            </a:pPr>
            <a:r>
              <a:rPr sz="1200" dirty="0">
                <a:latin typeface="Arial"/>
                <a:cs typeface="Arial"/>
              </a:rPr>
              <a:t>Classify neural tube closure </a:t>
            </a:r>
            <a:r>
              <a:rPr sz="1200" spc="-5" dirty="0">
                <a:latin typeface="Arial"/>
                <a:cs typeface="Arial"/>
              </a:rPr>
              <a:t>defects. </a:t>
            </a:r>
            <a:r>
              <a:rPr sz="1200" dirty="0">
                <a:latin typeface="Arial"/>
                <a:cs typeface="Arial"/>
              </a:rPr>
              <a:t>Describe various Chiari malformation and their  imaging features. [Dec</a:t>
            </a:r>
            <a:r>
              <a:rPr sz="1200" spc="-15" dirty="0">
                <a:latin typeface="Arial"/>
                <a:cs typeface="Arial"/>
              </a:rPr>
              <a:t> </a:t>
            </a:r>
            <a:r>
              <a:rPr sz="1200" spc="-5" dirty="0">
                <a:latin typeface="Arial"/>
                <a:cs typeface="Arial"/>
              </a:rPr>
              <a:t>2010]</a:t>
            </a:r>
            <a:endParaRPr sz="1200">
              <a:latin typeface="Arial"/>
              <a:cs typeface="Arial"/>
            </a:endParaRPr>
          </a:p>
          <a:p>
            <a:pPr marL="469900" marR="5080" indent="-228600">
              <a:lnSpc>
                <a:spcPct val="111100"/>
              </a:lnSpc>
              <a:spcBef>
                <a:spcPts val="1100"/>
              </a:spcBef>
              <a:buAutoNum type="arabicPeriod" startAt="2"/>
              <a:tabLst>
                <a:tab pos="469900" algn="l"/>
              </a:tabLst>
            </a:pPr>
            <a:r>
              <a:rPr sz="1200" dirty="0">
                <a:latin typeface="Arial"/>
                <a:cs typeface="Arial"/>
              </a:rPr>
              <a:t>Classify brain tumors of children. Describe the imaging features of Primitive  </a:t>
            </a:r>
            <a:r>
              <a:rPr sz="1200" spc="-5" dirty="0">
                <a:latin typeface="Arial"/>
                <a:cs typeface="Arial"/>
              </a:rPr>
              <a:t>Neuroectodermal </a:t>
            </a:r>
            <a:r>
              <a:rPr sz="1200" dirty="0">
                <a:latin typeface="Arial"/>
                <a:cs typeface="Arial"/>
              </a:rPr>
              <a:t>tumors. [Dec</a:t>
            </a:r>
            <a:r>
              <a:rPr sz="1200" spc="-10" dirty="0">
                <a:latin typeface="Arial"/>
                <a:cs typeface="Arial"/>
              </a:rPr>
              <a:t> </a:t>
            </a:r>
            <a:r>
              <a:rPr sz="1200" spc="-5" dirty="0">
                <a:latin typeface="Arial"/>
                <a:cs typeface="Arial"/>
              </a:rPr>
              <a:t>2010]</a:t>
            </a:r>
            <a:endParaRPr sz="1200">
              <a:latin typeface="Arial"/>
              <a:cs typeface="Arial"/>
            </a:endParaRPr>
          </a:p>
          <a:p>
            <a:pPr marL="469900" marR="5080" indent="-228600">
              <a:lnSpc>
                <a:spcPct val="118100"/>
              </a:lnSpc>
              <a:spcBef>
                <a:spcPts val="1000"/>
              </a:spcBef>
              <a:buAutoNum type="arabicPeriod" startAt="2"/>
              <a:tabLst>
                <a:tab pos="469900" algn="l"/>
              </a:tabLst>
            </a:pPr>
            <a:r>
              <a:rPr sz="1200" dirty="0">
                <a:latin typeface="Arial"/>
                <a:cs typeface="Arial"/>
              </a:rPr>
              <a:t>Describe MR anatomy of Pituitary fossa with diagram. Describe the radiological  diagnosis of Pituitary adenoma. [Dec</a:t>
            </a:r>
            <a:r>
              <a:rPr sz="1200" spc="-30" dirty="0">
                <a:latin typeface="Arial"/>
                <a:cs typeface="Arial"/>
              </a:rPr>
              <a:t> </a:t>
            </a:r>
            <a:r>
              <a:rPr sz="1200" spc="-5" dirty="0">
                <a:latin typeface="Arial"/>
                <a:cs typeface="Arial"/>
              </a:rPr>
              <a:t>2010]</a:t>
            </a:r>
            <a:endParaRPr sz="1200">
              <a:latin typeface="Arial"/>
              <a:cs typeface="Arial"/>
            </a:endParaRPr>
          </a:p>
          <a:p>
            <a:pPr marL="469900" marR="5080" indent="-228600">
              <a:lnSpc>
                <a:spcPct val="118100"/>
              </a:lnSpc>
              <a:spcBef>
                <a:spcPts val="900"/>
              </a:spcBef>
              <a:buAutoNum type="arabicPeriod" startAt="2"/>
              <a:tabLst>
                <a:tab pos="469900" algn="l"/>
              </a:tabLst>
            </a:pPr>
            <a:r>
              <a:rPr sz="1200" dirty="0">
                <a:latin typeface="Arial"/>
                <a:cs typeface="Arial"/>
              </a:rPr>
              <a:t>Describe the clinical features and MR imaging features of Multiple Sclerosis. [Dec  10]</a:t>
            </a:r>
            <a:endParaRPr sz="1200">
              <a:latin typeface="Arial"/>
              <a:cs typeface="Arial"/>
            </a:endParaRPr>
          </a:p>
          <a:p>
            <a:pPr marL="469900" marR="5080" indent="-228600">
              <a:lnSpc>
                <a:spcPct val="118100"/>
              </a:lnSpc>
              <a:spcBef>
                <a:spcPts val="1000"/>
              </a:spcBef>
              <a:buAutoNum type="arabicPeriod" startAt="2"/>
              <a:tabLst>
                <a:tab pos="469900" algn="l"/>
              </a:tabLst>
            </a:pPr>
            <a:r>
              <a:rPr sz="1200" dirty="0">
                <a:latin typeface="Arial"/>
                <a:cs typeface="Arial"/>
              </a:rPr>
              <a:t>Describe imaging features and intervention in vein of Galen malformation. [June 1  1]</a:t>
            </a:r>
            <a:endParaRPr sz="1200">
              <a:latin typeface="Arial"/>
              <a:cs typeface="Arial"/>
            </a:endParaRPr>
          </a:p>
          <a:p>
            <a:pPr marL="469900" marR="5080" indent="-228600">
              <a:lnSpc>
                <a:spcPct val="118100"/>
              </a:lnSpc>
              <a:spcBef>
                <a:spcPts val="900"/>
              </a:spcBef>
              <a:buAutoNum type="arabicPeriod" startAt="2"/>
              <a:tabLst>
                <a:tab pos="469900" algn="l"/>
              </a:tabLst>
            </a:pPr>
            <a:r>
              <a:rPr sz="1200" dirty="0">
                <a:latin typeface="Arial"/>
                <a:cs typeface="Arial"/>
              </a:rPr>
              <a:t>Describe the grading, imaging features and </a:t>
            </a:r>
            <a:r>
              <a:rPr sz="1200" spc="-5" dirty="0">
                <a:latin typeface="Arial"/>
                <a:cs typeface="Arial"/>
              </a:rPr>
              <a:t>differential </a:t>
            </a:r>
            <a:r>
              <a:rPr sz="1200" dirty="0">
                <a:latin typeface="Arial"/>
                <a:cs typeface="Arial"/>
              </a:rPr>
              <a:t>diagnosis of </a:t>
            </a:r>
            <a:r>
              <a:rPr sz="1200" spc="-5" dirty="0">
                <a:latin typeface="Arial"/>
                <a:cs typeface="Arial"/>
              </a:rPr>
              <a:t>Glioblastoma  </a:t>
            </a:r>
            <a:r>
              <a:rPr sz="1200" dirty="0">
                <a:latin typeface="Arial"/>
                <a:cs typeface="Arial"/>
              </a:rPr>
              <a:t>multiforme. [June</a:t>
            </a:r>
            <a:r>
              <a:rPr sz="1200" spc="-10" dirty="0">
                <a:latin typeface="Arial"/>
                <a:cs typeface="Arial"/>
              </a:rPr>
              <a:t> </a:t>
            </a:r>
            <a:r>
              <a:rPr sz="1200" spc="-30" dirty="0">
                <a:latin typeface="Arial"/>
                <a:cs typeface="Arial"/>
              </a:rPr>
              <a:t>11]</a:t>
            </a:r>
            <a:endParaRPr sz="1200">
              <a:latin typeface="Arial"/>
              <a:cs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68</a:t>
            </a:fld>
            <a:endParaRPr dirty="0"/>
          </a:p>
        </p:txBody>
      </p:sp>
      <p:sp>
        <p:nvSpPr>
          <p:cNvPr id="2" name="object 2"/>
          <p:cNvSpPr txBox="1"/>
          <p:nvPr/>
        </p:nvSpPr>
        <p:spPr>
          <a:xfrm>
            <a:off x="939800" y="855980"/>
            <a:ext cx="5913755" cy="84709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16"/>
              <a:tabLst>
                <a:tab pos="241300" algn="l"/>
              </a:tabLst>
            </a:pPr>
            <a:r>
              <a:rPr sz="1200" dirty="0">
                <a:latin typeface="Arial"/>
                <a:cs typeface="Arial"/>
              </a:rPr>
              <a:t>Describe the CT and MRI features of </a:t>
            </a:r>
            <a:r>
              <a:rPr sz="1200" spc="-5" dirty="0">
                <a:latin typeface="Arial"/>
                <a:cs typeface="Arial"/>
              </a:rPr>
              <a:t>Neurocysticercosis </a:t>
            </a:r>
            <a:r>
              <a:rPr sz="1200" dirty="0">
                <a:latin typeface="Arial"/>
                <a:cs typeface="Arial"/>
              </a:rPr>
              <a:t>of brain. How would you  </a:t>
            </a:r>
            <a:r>
              <a:rPr sz="1200" spc="-5" dirty="0">
                <a:latin typeface="Arial"/>
                <a:cs typeface="Arial"/>
              </a:rPr>
              <a:t>differentiate </a:t>
            </a:r>
            <a:r>
              <a:rPr sz="1200" dirty="0">
                <a:latin typeface="Arial"/>
                <a:cs typeface="Arial"/>
              </a:rPr>
              <a:t>from other granulomatous lesions. [June</a:t>
            </a:r>
            <a:r>
              <a:rPr sz="1200" spc="-20"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4599"/>
              </a:lnSpc>
              <a:spcBef>
                <a:spcPts val="1050"/>
              </a:spcBef>
              <a:buAutoNum type="arabicPeriod" startAt="16"/>
              <a:tabLst>
                <a:tab pos="241300" algn="l"/>
              </a:tabLst>
            </a:pPr>
            <a:r>
              <a:rPr sz="1200" dirty="0">
                <a:latin typeface="Arial"/>
                <a:cs typeface="Arial"/>
              </a:rPr>
              <a:t>Define acute cerebral </a:t>
            </a:r>
            <a:r>
              <a:rPr sz="1200" spc="-5" dirty="0">
                <a:latin typeface="Arial"/>
                <a:cs typeface="Arial"/>
              </a:rPr>
              <a:t>stroke. What </a:t>
            </a:r>
            <a:r>
              <a:rPr sz="1200" dirty="0">
                <a:latin typeface="Arial"/>
                <a:cs typeface="Arial"/>
              </a:rPr>
              <a:t>are its types. Discuss the role of CT and MR  imaging in patients with acute </a:t>
            </a:r>
            <a:r>
              <a:rPr sz="1200" spc="-5" dirty="0">
                <a:latin typeface="Arial"/>
                <a:cs typeface="Arial"/>
              </a:rPr>
              <a:t>stroke, </a:t>
            </a:r>
            <a:r>
              <a:rPr sz="1200" dirty="0">
                <a:latin typeface="Arial"/>
                <a:cs typeface="Arial"/>
              </a:rPr>
              <a:t>enumerating the techniques that you shall  employ and the </a:t>
            </a:r>
            <a:r>
              <a:rPr sz="1200" spc="-5" dirty="0">
                <a:latin typeface="Arial"/>
                <a:cs typeface="Arial"/>
              </a:rPr>
              <a:t>characteristic </a:t>
            </a:r>
            <a:r>
              <a:rPr sz="1200" dirty="0">
                <a:latin typeface="Arial"/>
                <a:cs typeface="Arial"/>
              </a:rPr>
              <a:t>findings you would </a:t>
            </a:r>
            <a:r>
              <a:rPr sz="1200" spc="-5" dirty="0">
                <a:latin typeface="Arial"/>
                <a:cs typeface="Arial"/>
              </a:rPr>
              <a:t>expect. </a:t>
            </a:r>
            <a:r>
              <a:rPr sz="1200" dirty="0">
                <a:latin typeface="Arial"/>
                <a:cs typeface="Arial"/>
              </a:rPr>
              <a:t>[June </a:t>
            </a:r>
            <a:r>
              <a:rPr sz="1200" spc="-30" dirty="0">
                <a:latin typeface="Arial"/>
                <a:cs typeface="Arial"/>
              </a:rPr>
              <a:t>11]</a:t>
            </a:r>
            <a:endParaRPr sz="1200">
              <a:latin typeface="Arial"/>
              <a:cs typeface="Arial"/>
            </a:endParaRPr>
          </a:p>
          <a:p>
            <a:pPr marL="241300" marR="5080" indent="-228600" algn="just">
              <a:lnSpc>
                <a:spcPct val="111100"/>
              </a:lnSpc>
              <a:spcBef>
                <a:spcPts val="1100"/>
              </a:spcBef>
              <a:buAutoNum type="arabicPeriod" startAt="16"/>
              <a:tabLst>
                <a:tab pos="241300" algn="l"/>
              </a:tabLst>
            </a:pPr>
            <a:r>
              <a:rPr sz="1200" dirty="0">
                <a:latin typeface="Arial"/>
                <a:cs typeface="Arial"/>
              </a:rPr>
              <a:t>Discuss the role of CT in evaluation of patients with acute head </a:t>
            </a:r>
            <a:r>
              <a:rPr sz="1200" spc="-15" dirty="0">
                <a:latin typeface="Arial"/>
                <a:cs typeface="Arial"/>
              </a:rPr>
              <a:t>injury, </a:t>
            </a:r>
            <a:r>
              <a:rPr sz="1200" spc="-5" dirty="0">
                <a:latin typeface="Arial"/>
                <a:cs typeface="Arial"/>
              </a:rPr>
              <a:t>staging </a:t>
            </a:r>
            <a:r>
              <a:rPr sz="1200" dirty="0">
                <a:latin typeface="Arial"/>
                <a:cs typeface="Arial"/>
              </a:rPr>
              <a:t>the  types of </a:t>
            </a:r>
            <a:r>
              <a:rPr sz="1200" spc="-15" dirty="0">
                <a:latin typeface="Arial"/>
                <a:cs typeface="Arial"/>
              </a:rPr>
              <a:t>injury. </a:t>
            </a:r>
            <a:r>
              <a:rPr sz="1200" dirty="0">
                <a:latin typeface="Arial"/>
                <a:cs typeface="Arial"/>
              </a:rPr>
              <a:t>possible complications and their long term sequalae. [June</a:t>
            </a:r>
            <a:r>
              <a:rPr sz="1200" spc="-5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994"/>
              </a:spcBef>
              <a:buAutoNum type="arabicPeriod" startAt="16"/>
              <a:tabLst>
                <a:tab pos="241300" algn="l"/>
              </a:tabLst>
            </a:pPr>
            <a:r>
              <a:rPr sz="1200" dirty="0">
                <a:latin typeface="Arial"/>
                <a:cs typeface="Arial"/>
              </a:rPr>
              <a:t>Enumerate the clinical uses of MR </a:t>
            </a:r>
            <a:r>
              <a:rPr sz="1200" spc="-5" dirty="0">
                <a:latin typeface="Arial"/>
                <a:cs typeface="Arial"/>
              </a:rPr>
              <a:t>spectroscopy </a:t>
            </a:r>
            <a:r>
              <a:rPr sz="1200" dirty="0">
                <a:latin typeface="Arial"/>
                <a:cs typeface="Arial"/>
              </a:rPr>
              <a:t>in disorders and diseases of brain</a:t>
            </a:r>
            <a:r>
              <a:rPr sz="1200" spc="-40" dirty="0">
                <a:latin typeface="Arial"/>
                <a:cs typeface="Arial"/>
              </a:rPr>
              <a:t> </a:t>
            </a:r>
            <a:r>
              <a:rPr sz="1200" dirty="0">
                <a:latin typeface="Arial"/>
                <a:cs typeface="Arial"/>
              </a:rPr>
              <a:t>.  Briefly discuss its role in evaluation of brain tumors. [June</a:t>
            </a:r>
            <a:r>
              <a:rPr sz="1200" spc="-35" dirty="0">
                <a:latin typeface="Arial"/>
                <a:cs typeface="Arial"/>
              </a:rPr>
              <a:t> </a:t>
            </a:r>
            <a:r>
              <a:rPr sz="1200" spc="-30" dirty="0">
                <a:latin typeface="Arial"/>
                <a:cs typeface="Arial"/>
              </a:rPr>
              <a:t>11]</a:t>
            </a:r>
            <a:endParaRPr sz="1200">
              <a:latin typeface="Arial"/>
              <a:cs typeface="Arial"/>
            </a:endParaRPr>
          </a:p>
          <a:p>
            <a:pPr>
              <a:lnSpc>
                <a:spcPct val="100000"/>
              </a:lnSpc>
              <a:spcBef>
                <a:spcPts val="55"/>
              </a:spcBef>
              <a:buFont typeface="Arial"/>
              <a:buAutoNum type="arabicPeriod" startAt="16"/>
            </a:pPr>
            <a:endParaRPr sz="1050">
              <a:latin typeface="Times New Roman"/>
              <a:cs typeface="Times New Roman"/>
            </a:endParaRPr>
          </a:p>
          <a:p>
            <a:pPr marL="241300" indent="-228600">
              <a:lnSpc>
                <a:spcPct val="100000"/>
              </a:lnSpc>
              <a:buAutoNum type="arabicPeriod" startAt="16"/>
              <a:tabLst>
                <a:tab pos="241300" algn="l"/>
              </a:tabLst>
            </a:pPr>
            <a:r>
              <a:rPr sz="1200" dirty="0">
                <a:latin typeface="Arial"/>
                <a:cs typeface="Arial"/>
              </a:rPr>
              <a:t>Enumerate the cause of SAH. Discuss the role of CT in its evaluation. [2+8 Dec</a:t>
            </a:r>
            <a:r>
              <a:rPr sz="1200" spc="-13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900"/>
              </a:spcBef>
              <a:buAutoNum type="arabicPeriod" startAt="16"/>
              <a:tabLst>
                <a:tab pos="241300" algn="l"/>
              </a:tabLst>
            </a:pPr>
            <a:r>
              <a:rPr sz="1200" dirty="0">
                <a:latin typeface="Arial"/>
                <a:cs typeface="Arial"/>
              </a:rPr>
              <a:t>Enumerate causes of demyelinating diseases of spinal cord. Discuss their imaging  features and DDs. [2+5+3 Dec</a:t>
            </a:r>
            <a:r>
              <a:rPr sz="1200" spc="-1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1100"/>
              </a:lnSpc>
              <a:spcBef>
                <a:spcPts val="1100"/>
              </a:spcBef>
              <a:buAutoNum type="arabicPeriod" startAt="16"/>
              <a:tabLst>
                <a:tab pos="241300" algn="l"/>
              </a:tabLst>
            </a:pPr>
            <a:r>
              <a:rPr sz="1200" dirty="0">
                <a:latin typeface="Arial"/>
                <a:cs typeface="Arial"/>
              </a:rPr>
              <a:t>Discuss clinical presentation. imaging findings on </a:t>
            </a:r>
            <a:r>
              <a:rPr sz="1200" spc="-5" dirty="0">
                <a:latin typeface="Arial"/>
                <a:cs typeface="Arial"/>
              </a:rPr>
              <a:t>USG. </a:t>
            </a:r>
            <a:r>
              <a:rPr sz="1200" dirty="0">
                <a:latin typeface="Arial"/>
                <a:cs typeface="Arial"/>
              </a:rPr>
              <a:t>CT &amp; MRI in </a:t>
            </a:r>
            <a:r>
              <a:rPr sz="1200" spc="-20" dirty="0">
                <a:latin typeface="Arial"/>
                <a:cs typeface="Arial"/>
              </a:rPr>
              <a:t>Vein </a:t>
            </a:r>
            <a:r>
              <a:rPr sz="1200" dirty="0">
                <a:latin typeface="Arial"/>
                <a:cs typeface="Arial"/>
              </a:rPr>
              <a:t>of Galen  malformation. Briefly discuss its interventional management. [2+2+2+2+2 Dec</a:t>
            </a:r>
            <a:r>
              <a:rPr sz="1200" spc="-75" dirty="0">
                <a:latin typeface="Arial"/>
                <a:cs typeface="Arial"/>
              </a:rPr>
              <a:t> </a:t>
            </a:r>
            <a:r>
              <a:rPr sz="1200" spc="-30" dirty="0">
                <a:latin typeface="Arial"/>
                <a:cs typeface="Arial"/>
              </a:rPr>
              <a:t>11]</a:t>
            </a:r>
            <a:endParaRPr sz="1200">
              <a:latin typeface="Arial"/>
              <a:cs typeface="Arial"/>
            </a:endParaRPr>
          </a:p>
          <a:p>
            <a:pPr marL="241300" marR="5080" indent="-228600" algn="just">
              <a:lnSpc>
                <a:spcPct val="118100"/>
              </a:lnSpc>
              <a:spcBef>
                <a:spcPts val="1000"/>
              </a:spcBef>
              <a:buAutoNum type="arabicPeriod" startAt="16"/>
              <a:tabLst>
                <a:tab pos="241300" algn="l"/>
              </a:tabLst>
            </a:pPr>
            <a:r>
              <a:rPr sz="1200" dirty="0">
                <a:latin typeface="Arial"/>
                <a:cs typeface="Arial"/>
              </a:rPr>
              <a:t>Enumerate causes of normal intracranial calcifications. Discuss imaging features of  pathological intracranial calcifications secondary to </a:t>
            </a:r>
            <a:r>
              <a:rPr sz="1200" spc="-5" dirty="0">
                <a:latin typeface="Arial"/>
                <a:cs typeface="Arial"/>
              </a:rPr>
              <a:t>infections </a:t>
            </a:r>
            <a:r>
              <a:rPr sz="1200" dirty="0">
                <a:latin typeface="Arial"/>
                <a:cs typeface="Arial"/>
              </a:rPr>
              <a:t>&amp; </a:t>
            </a:r>
            <a:r>
              <a:rPr sz="1200" spc="-5" dirty="0">
                <a:latin typeface="Arial"/>
                <a:cs typeface="Arial"/>
              </a:rPr>
              <a:t>infestations. </a:t>
            </a:r>
            <a:r>
              <a:rPr sz="1200" dirty="0">
                <a:latin typeface="Arial"/>
                <a:cs typeface="Arial"/>
              </a:rPr>
              <a:t>[3+7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6"/>
              <a:tabLst>
                <a:tab pos="241300" algn="l"/>
              </a:tabLst>
            </a:pPr>
            <a:r>
              <a:rPr sz="1200" dirty="0">
                <a:latin typeface="Arial"/>
                <a:cs typeface="Arial"/>
              </a:rPr>
              <a:t>Enumerate causes of spinal canal </a:t>
            </a:r>
            <a:r>
              <a:rPr sz="1200" spc="-5" dirty="0">
                <a:latin typeface="Arial"/>
                <a:cs typeface="Arial"/>
              </a:rPr>
              <a:t>stenosis. </a:t>
            </a:r>
            <a:r>
              <a:rPr sz="1200" dirty="0">
                <a:latin typeface="Arial"/>
                <a:cs typeface="Arial"/>
              </a:rPr>
              <a:t>Mention normal CT measurement of  spinal canal at various levels. Describe plain radiographic, CT &amp; MRl features of  spinal canal </a:t>
            </a:r>
            <a:r>
              <a:rPr sz="1200" spc="-5" dirty="0">
                <a:latin typeface="Arial"/>
                <a:cs typeface="Arial"/>
              </a:rPr>
              <a:t>stenosis. </a:t>
            </a:r>
            <a:r>
              <a:rPr sz="1200" dirty="0">
                <a:latin typeface="Arial"/>
                <a:cs typeface="Arial"/>
              </a:rPr>
              <a:t>[2+2+2+2+2 Jun</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894"/>
              </a:spcBef>
              <a:buAutoNum type="arabicPeriod" startAt="16"/>
              <a:tabLst>
                <a:tab pos="241300" algn="l"/>
              </a:tabLst>
            </a:pPr>
            <a:r>
              <a:rPr sz="1200" dirty="0">
                <a:latin typeface="Arial"/>
                <a:cs typeface="Arial"/>
              </a:rPr>
              <a:t>Enumerate various causes of suprasellar lesions in adults and children Describe  plain radiographic, CT and MR1 features of Craniopharyngioma. [4+6 Jun</a:t>
            </a:r>
            <a:r>
              <a:rPr sz="1200" spc="-9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16"/>
              <a:tabLst>
                <a:tab pos="241300" algn="l"/>
              </a:tabLst>
            </a:pPr>
            <a:r>
              <a:rPr sz="1200" dirty="0">
                <a:latin typeface="Arial"/>
                <a:cs typeface="Arial"/>
              </a:rPr>
              <a:t>Enumerate the causes of cerebral venous thrombosis. Describe CT &amp; MR findings  of cerebral venous thrombosis. [2+4+4 Dec</a:t>
            </a:r>
            <a:r>
              <a:rPr sz="1200" spc="-2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900"/>
              </a:spcBef>
              <a:buAutoNum type="arabicPeriod" startAt="16"/>
              <a:tabLst>
                <a:tab pos="241300" algn="l"/>
              </a:tabLst>
            </a:pPr>
            <a:r>
              <a:rPr sz="1200" dirty="0">
                <a:latin typeface="Arial"/>
                <a:cs typeface="Arial"/>
              </a:rPr>
              <a:t>Enumerate the causes of enlarged jugular foramen. Describe the imaging findings  and role of interventional radiology in management of Glomus Jugulare</a:t>
            </a:r>
            <a:r>
              <a:rPr sz="1200" spc="100" dirty="0">
                <a:latin typeface="Arial"/>
                <a:cs typeface="Arial"/>
              </a:rPr>
              <a:t> </a:t>
            </a:r>
            <a:r>
              <a:rPr sz="1200" spc="-15" dirty="0">
                <a:latin typeface="Arial"/>
                <a:cs typeface="Arial"/>
              </a:rPr>
              <a:t>tumor.  </a:t>
            </a:r>
            <a:r>
              <a:rPr sz="1200" dirty="0">
                <a:latin typeface="Arial"/>
                <a:cs typeface="Arial"/>
              </a:rPr>
              <a:t>[2+5+3 Dec</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4599"/>
              </a:lnSpc>
              <a:spcBef>
                <a:spcPts val="1050"/>
              </a:spcBef>
              <a:buAutoNum type="arabicPeriod" startAt="16"/>
              <a:tabLst>
                <a:tab pos="241300" algn="l"/>
              </a:tabLst>
            </a:pPr>
            <a:r>
              <a:rPr sz="1200" dirty="0">
                <a:latin typeface="Arial"/>
                <a:cs typeface="Arial"/>
              </a:rPr>
              <a:t>Enumerate the causes of ring enhancing lessons of brain parenchyma in MRI.  Discuss the role of </a:t>
            </a:r>
            <a:r>
              <a:rPr sz="1200" spc="-5" dirty="0">
                <a:latin typeface="Arial"/>
                <a:cs typeface="Arial"/>
              </a:rPr>
              <a:t>DWl </a:t>
            </a:r>
            <a:r>
              <a:rPr sz="1200" dirty="0">
                <a:latin typeface="Arial"/>
                <a:cs typeface="Arial"/>
              </a:rPr>
              <a:t>and MR </a:t>
            </a:r>
            <a:r>
              <a:rPr sz="1200" spc="-5" dirty="0">
                <a:latin typeface="Arial"/>
                <a:cs typeface="Arial"/>
              </a:rPr>
              <a:t>spectroscopy </a:t>
            </a:r>
            <a:r>
              <a:rPr sz="1200" dirty="0">
                <a:latin typeface="Arial"/>
                <a:cs typeface="Arial"/>
              </a:rPr>
              <a:t>in </a:t>
            </a:r>
            <a:r>
              <a:rPr sz="1200" spc="-5" dirty="0">
                <a:latin typeface="Arial"/>
                <a:cs typeface="Arial"/>
              </a:rPr>
              <a:t>differentiation </a:t>
            </a:r>
            <a:r>
              <a:rPr sz="1200" dirty="0">
                <a:latin typeface="Arial"/>
                <a:cs typeface="Arial"/>
              </a:rPr>
              <a:t>of various lesions.  [2+4+4 Dec</a:t>
            </a:r>
            <a:r>
              <a:rPr sz="1200" spc="-5"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1100"/>
              </a:lnSpc>
              <a:spcBef>
                <a:spcPts val="1100"/>
              </a:spcBef>
              <a:buAutoNum type="arabicPeriod" startAt="16"/>
              <a:tabLst>
                <a:tab pos="241300" algn="l"/>
              </a:tabLst>
            </a:pPr>
            <a:r>
              <a:rPr sz="1200" dirty="0">
                <a:latin typeface="Arial"/>
                <a:cs typeface="Arial"/>
              </a:rPr>
              <a:t>Classify neural tube closure </a:t>
            </a:r>
            <a:r>
              <a:rPr sz="1200" spc="-5" dirty="0">
                <a:latin typeface="Arial"/>
                <a:cs typeface="Arial"/>
              </a:rPr>
              <a:t>defects </a:t>
            </a:r>
            <a:r>
              <a:rPr sz="1200" dirty="0">
                <a:latin typeface="Arial"/>
                <a:cs typeface="Arial"/>
              </a:rPr>
              <a:t>of brain. Briefly described types of Arnold</a:t>
            </a:r>
            <a:r>
              <a:rPr sz="1200" spc="-135" dirty="0">
                <a:latin typeface="Arial"/>
                <a:cs typeface="Arial"/>
              </a:rPr>
              <a:t> </a:t>
            </a:r>
            <a:r>
              <a:rPr sz="1200" dirty="0">
                <a:latin typeface="Arial"/>
                <a:cs typeface="Arial"/>
              </a:rPr>
              <a:t>Chiari  malformation and discuss their imaging findings. [2+2+6 Jun</a:t>
            </a:r>
            <a:r>
              <a:rPr sz="1200" spc="-30" dirty="0">
                <a:latin typeface="Arial"/>
                <a:cs typeface="Arial"/>
              </a:rPr>
              <a:t> </a:t>
            </a:r>
            <a:r>
              <a:rPr sz="1200" dirty="0">
                <a:latin typeface="Arial"/>
                <a:cs typeface="Arial"/>
              </a:rPr>
              <a:t>13]</a:t>
            </a:r>
            <a:endParaRPr sz="1200">
              <a:latin typeface="Arial"/>
              <a:cs typeface="Aria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69</a:t>
            </a:fld>
            <a:endParaRPr dirty="0"/>
          </a:p>
        </p:txBody>
      </p:sp>
      <p:sp>
        <p:nvSpPr>
          <p:cNvPr id="2" name="object 2"/>
          <p:cNvSpPr txBox="1"/>
          <p:nvPr/>
        </p:nvSpPr>
        <p:spPr>
          <a:xfrm>
            <a:off x="939800" y="855980"/>
            <a:ext cx="5913755" cy="85598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30"/>
              <a:tabLst>
                <a:tab pos="241300" algn="l"/>
              </a:tabLst>
            </a:pPr>
            <a:r>
              <a:rPr sz="1200" dirty="0">
                <a:latin typeface="Arial"/>
                <a:cs typeface="Arial"/>
              </a:rPr>
              <a:t>Discuss the etiology and </a:t>
            </a:r>
            <a:r>
              <a:rPr sz="1200" spc="-5" dirty="0">
                <a:latin typeface="Arial"/>
                <a:cs typeface="Arial"/>
              </a:rPr>
              <a:t>characteristic </a:t>
            </a:r>
            <a:r>
              <a:rPr sz="1200" dirty="0">
                <a:latin typeface="Arial"/>
                <a:cs typeface="Arial"/>
              </a:rPr>
              <a:t>imaging findings in “ring enhancing lesions”  of the brain. [ 3+7 Jun</a:t>
            </a:r>
            <a:r>
              <a:rPr sz="1200" spc="-2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1100"/>
              </a:lnSpc>
              <a:spcBef>
                <a:spcPts val="1100"/>
              </a:spcBef>
              <a:buAutoNum type="arabicPeriod" startAt="30"/>
              <a:tabLst>
                <a:tab pos="241300" algn="l"/>
              </a:tabLst>
            </a:pPr>
            <a:r>
              <a:rPr sz="1200" spc="-5" dirty="0">
                <a:latin typeface="Arial"/>
                <a:cs typeface="Arial"/>
              </a:rPr>
              <a:t>What </a:t>
            </a:r>
            <a:r>
              <a:rPr sz="1200" dirty="0">
                <a:latin typeface="Arial"/>
                <a:cs typeface="Arial"/>
              </a:rPr>
              <a:t>are the common sellar and parasellar lesions? Describe the key radiological  findings in craniopharyngioma on skull radiographs, CT &amp; MRl. [4+2+2+2 Jun</a:t>
            </a:r>
            <a:r>
              <a:rPr sz="1200" spc="-10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5700"/>
              </a:lnSpc>
              <a:spcBef>
                <a:spcPts val="1030"/>
              </a:spcBef>
              <a:buAutoNum type="arabicPeriod" startAt="30"/>
              <a:tabLst>
                <a:tab pos="241300" algn="l"/>
              </a:tabLst>
            </a:pPr>
            <a:r>
              <a:rPr sz="1200" dirty="0">
                <a:latin typeface="Arial"/>
                <a:cs typeface="Arial"/>
              </a:rPr>
              <a:t>A 38 year old man, who has been throwing epileptic seizures, is found to have ring  lesions on MRI of brain. Discuss the </a:t>
            </a:r>
            <a:r>
              <a:rPr sz="1200" spc="-5" dirty="0">
                <a:latin typeface="Arial"/>
                <a:cs typeface="Arial"/>
              </a:rPr>
              <a:t>differential </a:t>
            </a:r>
            <a:r>
              <a:rPr sz="1200" dirty="0">
                <a:latin typeface="Arial"/>
                <a:cs typeface="Arial"/>
              </a:rPr>
              <a:t>diagnosis. Describe the specific  </a:t>
            </a:r>
            <a:r>
              <a:rPr sz="1200" spc="30" dirty="0">
                <a:latin typeface="Arial"/>
                <a:cs typeface="Arial"/>
              </a:rPr>
              <a:t>MRl </a:t>
            </a:r>
            <a:r>
              <a:rPr sz="1200" spc="35" dirty="0">
                <a:latin typeface="Arial"/>
                <a:cs typeface="Arial"/>
              </a:rPr>
              <a:t>features </a:t>
            </a:r>
            <a:r>
              <a:rPr sz="1200" spc="20" dirty="0">
                <a:latin typeface="Arial"/>
                <a:cs typeface="Arial"/>
              </a:rPr>
              <a:t>of </a:t>
            </a:r>
            <a:r>
              <a:rPr sz="1200" spc="30" dirty="0">
                <a:latin typeface="Arial"/>
                <a:cs typeface="Arial"/>
              </a:rPr>
              <a:t>any </a:t>
            </a:r>
            <a:r>
              <a:rPr sz="1200" dirty="0">
                <a:latin typeface="Arial"/>
                <a:cs typeface="Arial"/>
              </a:rPr>
              <a:t>4 </a:t>
            </a:r>
            <a:r>
              <a:rPr sz="1200" spc="35" dirty="0">
                <a:latin typeface="Arial"/>
                <a:cs typeface="Arial"/>
              </a:rPr>
              <a:t>clinical entities which </a:t>
            </a:r>
            <a:r>
              <a:rPr sz="1200" spc="30" dirty="0">
                <a:latin typeface="Arial"/>
                <a:cs typeface="Arial"/>
              </a:rPr>
              <a:t>may </a:t>
            </a:r>
            <a:r>
              <a:rPr sz="1200" spc="35" dirty="0">
                <a:latin typeface="Arial"/>
                <a:cs typeface="Arial"/>
              </a:rPr>
              <a:t>present </a:t>
            </a:r>
            <a:r>
              <a:rPr sz="1200" spc="30" dirty="0">
                <a:latin typeface="Arial"/>
                <a:cs typeface="Arial"/>
              </a:rPr>
              <a:t>with </a:t>
            </a:r>
            <a:r>
              <a:rPr sz="1200" spc="35" dirty="0">
                <a:latin typeface="Arial"/>
                <a:cs typeface="Arial"/>
              </a:rPr>
              <a:t>these  </a:t>
            </a:r>
            <a:r>
              <a:rPr sz="1200" dirty="0">
                <a:latin typeface="Arial"/>
                <a:cs typeface="Arial"/>
              </a:rPr>
              <a:t>clinicoradiological findings. [2+2+2+2+2 Dec</a:t>
            </a:r>
            <a:r>
              <a:rPr sz="1200" spc="-15" dirty="0">
                <a:latin typeface="Arial"/>
                <a:cs typeface="Arial"/>
              </a:rPr>
              <a:t> </a:t>
            </a:r>
            <a:r>
              <a:rPr sz="1200" dirty="0">
                <a:latin typeface="Arial"/>
                <a:cs typeface="Arial"/>
              </a:rPr>
              <a:t>I3]</a:t>
            </a:r>
            <a:endParaRPr sz="1200">
              <a:latin typeface="Arial"/>
              <a:cs typeface="Arial"/>
            </a:endParaRPr>
          </a:p>
          <a:p>
            <a:pPr marL="241300" marR="5080" indent="-228600" algn="just">
              <a:lnSpc>
                <a:spcPct val="114599"/>
              </a:lnSpc>
              <a:spcBef>
                <a:spcPts val="1050"/>
              </a:spcBef>
              <a:buAutoNum type="arabicPeriod" startAt="30"/>
              <a:tabLst>
                <a:tab pos="241300" algn="l"/>
              </a:tabLst>
            </a:pPr>
            <a:r>
              <a:rPr sz="1200" spc="-5" dirty="0">
                <a:latin typeface="Arial"/>
                <a:cs typeface="Arial"/>
              </a:rPr>
              <a:t>State </a:t>
            </a:r>
            <a:r>
              <a:rPr sz="1200" dirty="0">
                <a:latin typeface="Arial"/>
                <a:cs typeface="Arial"/>
              </a:rPr>
              <a:t>the </a:t>
            </a:r>
            <a:r>
              <a:rPr sz="1200" spc="-5" dirty="0">
                <a:latin typeface="Arial"/>
                <a:cs typeface="Arial"/>
              </a:rPr>
              <a:t>distinguishing </a:t>
            </a:r>
            <a:r>
              <a:rPr sz="1200" dirty="0">
                <a:latin typeface="Arial"/>
                <a:cs typeface="Arial"/>
              </a:rPr>
              <a:t>features of </a:t>
            </a:r>
            <a:r>
              <a:rPr sz="1200" spc="-5" dirty="0">
                <a:latin typeface="Arial"/>
                <a:cs typeface="Arial"/>
              </a:rPr>
              <a:t>intramedullar, </a:t>
            </a:r>
            <a:r>
              <a:rPr sz="1200" spc="-10" dirty="0">
                <a:latin typeface="Arial"/>
                <a:cs typeface="Arial"/>
              </a:rPr>
              <a:t>extramedullary, </a:t>
            </a:r>
            <a:r>
              <a:rPr sz="1200" dirty="0">
                <a:latin typeface="Arial"/>
                <a:cs typeface="Arial"/>
              </a:rPr>
              <a:t>intradural</a:t>
            </a:r>
            <a:r>
              <a:rPr sz="1200" spc="220" dirty="0">
                <a:latin typeface="Arial"/>
                <a:cs typeface="Arial"/>
              </a:rPr>
              <a:t> </a:t>
            </a:r>
            <a:r>
              <a:rPr sz="1200" dirty="0">
                <a:latin typeface="Arial"/>
                <a:cs typeface="Arial"/>
              </a:rPr>
              <a:t>and  </a:t>
            </a:r>
            <a:r>
              <a:rPr sz="1200" spc="-5" dirty="0">
                <a:latin typeface="Arial"/>
                <a:cs typeface="Arial"/>
              </a:rPr>
              <a:t>extradural </a:t>
            </a:r>
            <a:r>
              <a:rPr sz="1200" dirty="0">
                <a:latin typeface="Arial"/>
                <a:cs typeface="Arial"/>
              </a:rPr>
              <a:t>spinal lesions on MRI. Discuss briefly the DD's of intramedullary spinal  lesions. [6+4 Dec</a:t>
            </a:r>
            <a:r>
              <a:rPr sz="1200" spc="-10" dirty="0">
                <a:latin typeface="Arial"/>
                <a:cs typeface="Arial"/>
              </a:rPr>
              <a:t> </a:t>
            </a:r>
            <a:r>
              <a:rPr sz="1200" dirty="0">
                <a:latin typeface="Arial"/>
                <a:cs typeface="Arial"/>
              </a:rPr>
              <a:t>l3]</a:t>
            </a:r>
            <a:endParaRPr sz="1200">
              <a:latin typeface="Arial"/>
              <a:cs typeface="Arial"/>
            </a:endParaRPr>
          </a:p>
          <a:p>
            <a:pPr marL="241300" marR="5080" indent="-228600" algn="just">
              <a:lnSpc>
                <a:spcPct val="114599"/>
              </a:lnSpc>
              <a:spcBef>
                <a:spcPts val="1050"/>
              </a:spcBef>
              <a:buAutoNum type="arabicPeriod" startAt="30"/>
              <a:tabLst>
                <a:tab pos="241300" algn="l"/>
              </a:tabLst>
            </a:pPr>
            <a:r>
              <a:rPr sz="1200" dirty="0">
                <a:latin typeface="Arial"/>
                <a:cs typeface="Arial"/>
              </a:rPr>
              <a:t>How would you </a:t>
            </a:r>
            <a:r>
              <a:rPr sz="1200" spc="-5" dirty="0">
                <a:latin typeface="Arial"/>
                <a:cs typeface="Arial"/>
              </a:rPr>
              <a:t>differentiate </a:t>
            </a:r>
            <a:r>
              <a:rPr sz="1200" dirty="0">
                <a:latin typeface="Arial"/>
                <a:cs typeface="Arial"/>
              </a:rPr>
              <a:t>between an </a:t>
            </a:r>
            <a:r>
              <a:rPr sz="1200" spc="-5" dirty="0">
                <a:latin typeface="Arial"/>
                <a:cs typeface="Arial"/>
              </a:rPr>
              <a:t>extra-axial </a:t>
            </a:r>
            <a:r>
              <a:rPr sz="1200" dirty="0">
                <a:latin typeface="Arial"/>
                <a:cs typeface="Arial"/>
              </a:rPr>
              <a:t>and intra-axial mass lesion on  cranial MRI? Describe the radiological findings in the most common </a:t>
            </a:r>
            <a:r>
              <a:rPr sz="1200" spc="-5" dirty="0">
                <a:latin typeface="Arial"/>
                <a:cs typeface="Arial"/>
              </a:rPr>
              <a:t>extra-axial  </a:t>
            </a:r>
            <a:r>
              <a:rPr sz="1200" dirty="0">
                <a:latin typeface="Arial"/>
                <a:cs typeface="Arial"/>
              </a:rPr>
              <a:t>lesion found in middle aged patients. [4+6 Dec</a:t>
            </a:r>
            <a:r>
              <a:rPr sz="1200" spc="-2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1000"/>
              </a:spcBef>
              <a:buAutoNum type="arabicPeriod" startAt="30"/>
              <a:tabLst>
                <a:tab pos="241300" algn="l"/>
              </a:tabLst>
            </a:pPr>
            <a:r>
              <a:rPr sz="1200" dirty="0">
                <a:latin typeface="Arial"/>
                <a:cs typeface="Arial"/>
              </a:rPr>
              <a:t>Discuss the types and classification of gliomas. Describe the imaging features of  various types of gliomas. Discuss the role of </a:t>
            </a:r>
            <a:r>
              <a:rPr sz="1200" spc="-5" dirty="0">
                <a:latin typeface="Arial"/>
                <a:cs typeface="Arial"/>
              </a:rPr>
              <a:t>perfusion </a:t>
            </a:r>
            <a:r>
              <a:rPr sz="1200" dirty="0">
                <a:latin typeface="Arial"/>
                <a:cs typeface="Arial"/>
              </a:rPr>
              <a:t>imaging in gliomas. [3+5+2  Dec</a:t>
            </a:r>
            <a:r>
              <a:rPr sz="1200" spc="-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00"/>
              </a:spcBef>
              <a:buAutoNum type="arabicPeriod" startAt="30"/>
              <a:tabLst>
                <a:tab pos="241300" algn="l"/>
              </a:tabLst>
            </a:pPr>
            <a:r>
              <a:rPr sz="1200" spc="-5" dirty="0">
                <a:latin typeface="Arial"/>
                <a:cs typeface="Arial"/>
              </a:rPr>
              <a:t>What </a:t>
            </a:r>
            <a:r>
              <a:rPr sz="1200" dirty="0">
                <a:latin typeface="Arial"/>
                <a:cs typeface="Arial"/>
              </a:rPr>
              <a:t>is the basic </a:t>
            </a:r>
            <a:r>
              <a:rPr sz="1200" spc="-5" dirty="0">
                <a:latin typeface="Arial"/>
                <a:cs typeface="Arial"/>
              </a:rPr>
              <a:t>difference </a:t>
            </a:r>
            <a:r>
              <a:rPr sz="1200" dirty="0">
                <a:latin typeface="Arial"/>
                <a:cs typeface="Arial"/>
              </a:rPr>
              <a:t>b/w NF type I and ll? Discuss the imaging findings in  </a:t>
            </a:r>
            <a:r>
              <a:rPr sz="1200" spc="25" dirty="0">
                <a:latin typeface="Arial"/>
                <a:cs typeface="Arial"/>
              </a:rPr>
              <a:t>NF-ll. </a:t>
            </a:r>
            <a:r>
              <a:rPr sz="1200" spc="30" dirty="0">
                <a:latin typeface="Arial"/>
                <a:cs typeface="Arial"/>
              </a:rPr>
              <a:t>Briefly describe </a:t>
            </a:r>
            <a:r>
              <a:rPr sz="1200" spc="25" dirty="0">
                <a:latin typeface="Arial"/>
                <a:cs typeface="Arial"/>
              </a:rPr>
              <a:t>extra </a:t>
            </a:r>
            <a:r>
              <a:rPr sz="1200" spc="30" dirty="0">
                <a:latin typeface="Arial"/>
                <a:cs typeface="Arial"/>
              </a:rPr>
              <a:t>skeletal manifestations </a:t>
            </a:r>
            <a:r>
              <a:rPr sz="1200" spc="20" dirty="0">
                <a:latin typeface="Arial"/>
                <a:cs typeface="Arial"/>
              </a:rPr>
              <a:t>and </a:t>
            </a:r>
            <a:r>
              <a:rPr sz="1200" spc="30" dirty="0">
                <a:latin typeface="Arial"/>
                <a:cs typeface="Arial"/>
              </a:rPr>
              <a:t>associations </a:t>
            </a:r>
            <a:r>
              <a:rPr sz="1200" spc="15" dirty="0">
                <a:latin typeface="Arial"/>
                <a:cs typeface="Arial"/>
              </a:rPr>
              <a:t>of  </a:t>
            </a:r>
            <a:r>
              <a:rPr sz="1200" dirty="0">
                <a:latin typeface="Arial"/>
                <a:cs typeface="Arial"/>
              </a:rPr>
              <a:t>Neurofibromatosis. [4+3+2+l June</a:t>
            </a:r>
            <a:r>
              <a:rPr sz="1200" spc="-10" dirty="0">
                <a:latin typeface="Arial"/>
                <a:cs typeface="Arial"/>
              </a:rPr>
              <a:t> </a:t>
            </a:r>
            <a:r>
              <a:rPr sz="1200" dirty="0">
                <a:latin typeface="Arial"/>
                <a:cs typeface="Arial"/>
              </a:rPr>
              <a:t>I4]</a:t>
            </a:r>
            <a:endParaRPr sz="1200">
              <a:latin typeface="Arial"/>
              <a:cs typeface="Arial"/>
            </a:endParaRPr>
          </a:p>
          <a:p>
            <a:pPr marL="241300" marR="5080" indent="-228600" algn="just">
              <a:lnSpc>
                <a:spcPct val="118100"/>
              </a:lnSpc>
              <a:spcBef>
                <a:spcPts val="900"/>
              </a:spcBef>
              <a:buAutoNum type="arabicPeriod" startAt="30"/>
              <a:tabLst>
                <a:tab pos="241300" algn="l"/>
              </a:tabLst>
            </a:pPr>
            <a:r>
              <a:rPr sz="1200" dirty="0">
                <a:latin typeface="Arial"/>
                <a:cs typeface="Arial"/>
              </a:rPr>
              <a:t>Describe with a diagram the cerebral venous </a:t>
            </a:r>
            <a:r>
              <a:rPr sz="1200" spc="-5" dirty="0">
                <a:latin typeface="Arial"/>
                <a:cs typeface="Arial"/>
              </a:rPr>
              <a:t>system. </a:t>
            </a:r>
            <a:r>
              <a:rPr sz="1200" dirty="0">
                <a:latin typeface="Arial"/>
                <a:cs typeface="Arial"/>
              </a:rPr>
              <a:t>Briefly discuss the causes  and imaging features of </a:t>
            </a:r>
            <a:r>
              <a:rPr sz="1200" spc="-5" dirty="0">
                <a:latin typeface="Arial"/>
                <a:cs typeface="Arial"/>
              </a:rPr>
              <a:t>cortical </a:t>
            </a:r>
            <a:r>
              <a:rPr sz="1200" dirty="0">
                <a:latin typeface="Arial"/>
                <a:cs typeface="Arial"/>
              </a:rPr>
              <a:t>venous thrombosis. [3+2+5 June</a:t>
            </a:r>
            <a:r>
              <a:rPr sz="1200" spc="-2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4599"/>
              </a:lnSpc>
              <a:spcBef>
                <a:spcPts val="1050"/>
              </a:spcBef>
              <a:buAutoNum type="arabicPeriod" startAt="30"/>
              <a:tabLst>
                <a:tab pos="241300" algn="l"/>
              </a:tabLst>
            </a:pPr>
            <a:r>
              <a:rPr sz="1200" dirty="0">
                <a:latin typeface="Arial"/>
                <a:cs typeface="Arial"/>
              </a:rPr>
              <a:t>A 40-yr-old female has presented with loss of vision and </a:t>
            </a:r>
            <a:r>
              <a:rPr sz="1200" spc="-5" dirty="0">
                <a:latin typeface="Arial"/>
                <a:cs typeface="Arial"/>
              </a:rPr>
              <a:t>instability </a:t>
            </a:r>
            <a:r>
              <a:rPr sz="1200" dirty="0">
                <a:latin typeface="Arial"/>
                <a:cs typeface="Arial"/>
              </a:rPr>
              <a:t>in gait. Discuss  the DD and MRl findings in the most probable cause. </a:t>
            </a:r>
            <a:r>
              <a:rPr sz="1200" spc="-5" dirty="0">
                <a:latin typeface="Arial"/>
                <a:cs typeface="Arial"/>
              </a:rPr>
              <a:t>What </a:t>
            </a:r>
            <a:r>
              <a:rPr sz="1200" dirty="0">
                <a:latin typeface="Arial"/>
                <a:cs typeface="Arial"/>
              </a:rPr>
              <a:t>is the role of </a:t>
            </a:r>
            <a:r>
              <a:rPr sz="1200" spc="-5" dirty="0">
                <a:latin typeface="Arial"/>
                <a:cs typeface="Arial"/>
              </a:rPr>
              <a:t>diffusion  </a:t>
            </a:r>
            <a:r>
              <a:rPr sz="1200" dirty="0">
                <a:latin typeface="Arial"/>
                <a:cs typeface="Arial"/>
              </a:rPr>
              <a:t>tensor imaging in this patient. [2+6+2 June</a:t>
            </a:r>
            <a:r>
              <a:rPr sz="1200" spc="-2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1000"/>
              </a:spcBef>
              <a:buAutoNum type="arabicPeriod" startAt="30"/>
              <a:tabLst>
                <a:tab pos="241300" algn="l"/>
              </a:tabLst>
            </a:pPr>
            <a:r>
              <a:rPr sz="1200" dirty="0">
                <a:latin typeface="Arial"/>
                <a:cs typeface="Arial"/>
              </a:rPr>
              <a:t>Discuss the grading, imaging features on MR] and </a:t>
            </a:r>
            <a:r>
              <a:rPr sz="1200" spc="-5" dirty="0">
                <a:latin typeface="Arial"/>
                <a:cs typeface="Arial"/>
              </a:rPr>
              <a:t>differential </a:t>
            </a:r>
            <a:r>
              <a:rPr sz="1200" dirty="0">
                <a:latin typeface="Arial"/>
                <a:cs typeface="Arial"/>
              </a:rPr>
              <a:t>diagnosis of GBM.  [3+5+2 Dec</a:t>
            </a:r>
            <a:r>
              <a:rPr sz="1200" spc="-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4599"/>
              </a:lnSpc>
              <a:spcBef>
                <a:spcPts val="1050"/>
              </a:spcBef>
              <a:buAutoNum type="arabicPeriod" startAt="30"/>
              <a:tabLst>
                <a:tab pos="241300" algn="l"/>
              </a:tabLst>
            </a:pPr>
            <a:r>
              <a:rPr sz="1200" dirty="0">
                <a:latin typeface="Arial"/>
                <a:cs typeface="Arial"/>
              </a:rPr>
              <a:t>Classify neural tube closure </a:t>
            </a:r>
            <a:r>
              <a:rPr sz="1200" spc="-5" dirty="0">
                <a:latin typeface="Arial"/>
                <a:cs typeface="Arial"/>
              </a:rPr>
              <a:t>defects </a:t>
            </a:r>
            <a:r>
              <a:rPr sz="1200" dirty="0">
                <a:latin typeface="Arial"/>
                <a:cs typeface="Arial"/>
              </a:rPr>
              <a:t>of brain. Briefly described types of Arnold</a:t>
            </a:r>
            <a:r>
              <a:rPr sz="1200" spc="-135" dirty="0">
                <a:latin typeface="Arial"/>
                <a:cs typeface="Arial"/>
              </a:rPr>
              <a:t> </a:t>
            </a:r>
            <a:r>
              <a:rPr sz="1200" dirty="0">
                <a:latin typeface="Arial"/>
                <a:cs typeface="Arial"/>
              </a:rPr>
              <a:t>Chiari  malformation and discuss their imaging findings. [2+2+6 Dec 14] (repeat from June  13)</a:t>
            </a:r>
            <a:endParaRPr sz="1200">
              <a:latin typeface="Arial"/>
              <a:cs typeface="Arial"/>
            </a:endParaRPr>
          </a:p>
          <a:p>
            <a:pPr>
              <a:lnSpc>
                <a:spcPct val="100000"/>
              </a:lnSpc>
              <a:spcBef>
                <a:spcPts val="50"/>
              </a:spcBef>
              <a:buFont typeface="Arial"/>
              <a:buAutoNum type="arabicPeriod" startAt="30"/>
            </a:pPr>
            <a:endParaRPr sz="1050">
              <a:latin typeface="Times New Roman"/>
              <a:cs typeface="Times New Roman"/>
            </a:endParaRPr>
          </a:p>
          <a:p>
            <a:pPr marL="241300" indent="-228600">
              <a:lnSpc>
                <a:spcPct val="100000"/>
              </a:lnSpc>
              <a:buAutoNum type="arabicPeriod" startAt="30"/>
              <a:tabLst>
                <a:tab pos="241300" algn="l"/>
              </a:tabLst>
            </a:pPr>
            <a:r>
              <a:rPr sz="1200" dirty="0">
                <a:latin typeface="Arial"/>
                <a:cs typeface="Arial"/>
              </a:rPr>
              <a:t>Embolization in management of acute hemorrhage. [5 Dec 14](repeat from</a:t>
            </a:r>
            <a:r>
              <a:rPr sz="1200" spc="-80" dirty="0">
                <a:latin typeface="Arial"/>
                <a:cs typeface="Arial"/>
              </a:rPr>
              <a:t> </a:t>
            </a:r>
            <a:r>
              <a:rPr sz="1200" dirty="0">
                <a:latin typeface="Arial"/>
                <a:cs typeface="Arial"/>
              </a:rPr>
              <a:t>09)</a:t>
            </a:r>
            <a:endParaRPr sz="1200">
              <a:latin typeface="Arial"/>
              <a:cs typeface="Arial"/>
            </a:endParaRPr>
          </a:p>
          <a:p>
            <a:pPr marL="241300" marR="5080" indent="-228600" algn="just">
              <a:lnSpc>
                <a:spcPct val="118100"/>
              </a:lnSpc>
              <a:spcBef>
                <a:spcPts val="900"/>
              </a:spcBef>
              <a:buAutoNum type="arabicPeriod" startAt="30"/>
              <a:tabLst>
                <a:tab pos="241300" algn="l"/>
              </a:tabLst>
            </a:pPr>
            <a:r>
              <a:rPr sz="1200" dirty="0">
                <a:latin typeface="Arial"/>
                <a:cs typeface="Arial"/>
              </a:rPr>
              <a:t>Causes of demyelinating lesions of spinal cord and their imaging features. [10 June  </a:t>
            </a:r>
            <a:r>
              <a:rPr sz="1200" spc="-5" dirty="0">
                <a:latin typeface="Arial"/>
                <a:cs typeface="Arial"/>
              </a:rPr>
              <a:t>15]</a:t>
            </a:r>
            <a:endParaRPr sz="12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543175" algn="l"/>
                <a:tab pos="6128385" algn="l"/>
              </a:tabLst>
            </a:pPr>
            <a:r>
              <a:rPr dirty="0"/>
              <a:t> 	</a:t>
            </a:r>
            <a:r>
              <a:rPr spc="20" dirty="0"/>
              <a:t>CHEST	</a:t>
            </a:r>
          </a:p>
        </p:txBody>
      </p:sp>
      <p:sp>
        <p:nvSpPr>
          <p:cNvPr id="3" name="object 3"/>
          <p:cNvSpPr txBox="1"/>
          <p:nvPr/>
        </p:nvSpPr>
        <p:spPr>
          <a:xfrm>
            <a:off x="711200" y="1562100"/>
            <a:ext cx="6142355" cy="7840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Describe briefly the pathophysiology of Pulmonary Embolism. Give in detail the  imaging modalities for diagnosis of this entity and their relative merits and demerits.  [JAN</a:t>
            </a:r>
            <a:r>
              <a:rPr sz="1200" spc="-5" dirty="0">
                <a:latin typeface="Arial"/>
                <a:cs typeface="Arial"/>
              </a:rPr>
              <a:t> </a:t>
            </a:r>
            <a:r>
              <a:rPr sz="1200" dirty="0">
                <a:latin typeface="Arial"/>
                <a:cs typeface="Arial"/>
              </a:rPr>
              <a:t>97]</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Discuss in brief the </a:t>
            </a:r>
            <a:r>
              <a:rPr sz="1200" spc="-5" dirty="0">
                <a:latin typeface="Arial"/>
                <a:cs typeface="Arial"/>
              </a:rPr>
              <a:t>differential </a:t>
            </a:r>
            <a:r>
              <a:rPr sz="1200" dirty="0">
                <a:latin typeface="Arial"/>
                <a:cs typeface="Arial"/>
              </a:rPr>
              <a:t>diagnosis of </a:t>
            </a:r>
            <a:r>
              <a:rPr sz="1200" spc="-5" dirty="0">
                <a:latin typeface="Arial"/>
                <a:cs typeface="Arial"/>
              </a:rPr>
              <a:t>mediastinal </a:t>
            </a:r>
            <a:r>
              <a:rPr sz="1200" dirty="0">
                <a:latin typeface="Arial"/>
                <a:cs typeface="Arial"/>
              </a:rPr>
              <a:t>masses and their  radiological</a:t>
            </a:r>
            <a:r>
              <a:rPr sz="1200" spc="-5" dirty="0">
                <a:latin typeface="Arial"/>
                <a:cs typeface="Arial"/>
              </a:rPr>
              <a:t> </a:t>
            </a:r>
            <a:r>
              <a:rPr sz="1200" dirty="0">
                <a:latin typeface="Arial"/>
                <a:cs typeface="Arial"/>
              </a:rPr>
              <a:t>appearances.</a:t>
            </a:r>
            <a:endParaRPr sz="1200">
              <a:latin typeface="Arial"/>
              <a:cs typeface="Arial"/>
            </a:endParaRPr>
          </a:p>
          <a:p>
            <a:pPr marL="469900" marR="5080" indent="-228600">
              <a:lnSpc>
                <a:spcPct val="118100"/>
              </a:lnSpc>
              <a:spcBef>
                <a:spcPts val="1000"/>
              </a:spcBef>
              <a:buAutoNum type="arabicPeriod"/>
              <a:tabLst>
                <a:tab pos="469900" algn="l"/>
              </a:tabLst>
            </a:pPr>
            <a:r>
              <a:rPr sz="1200" spc="-5" dirty="0">
                <a:latin typeface="Arial"/>
                <a:cs typeface="Arial"/>
              </a:rPr>
              <a:t>What </a:t>
            </a:r>
            <a:r>
              <a:rPr sz="1200" dirty="0">
                <a:latin typeface="Arial"/>
                <a:cs typeface="Arial"/>
              </a:rPr>
              <a:t>are the causes of pulmonary venous </a:t>
            </a:r>
            <a:r>
              <a:rPr sz="1200" spc="-5" dirty="0">
                <a:latin typeface="Arial"/>
                <a:cs typeface="Arial"/>
              </a:rPr>
              <a:t>hypertension?. </a:t>
            </a:r>
            <a:r>
              <a:rPr sz="1200" dirty="0">
                <a:latin typeface="Arial"/>
                <a:cs typeface="Arial"/>
              </a:rPr>
              <a:t>Describe plain X-ray  findings in pulmonary venous </a:t>
            </a:r>
            <a:r>
              <a:rPr sz="1200" spc="-5" dirty="0">
                <a:latin typeface="Arial"/>
                <a:cs typeface="Arial"/>
              </a:rPr>
              <a:t>hypertension. </a:t>
            </a:r>
            <a:r>
              <a:rPr sz="1200" dirty="0">
                <a:latin typeface="Arial"/>
                <a:cs typeface="Arial"/>
              </a:rPr>
              <a:t>[June</a:t>
            </a:r>
            <a:r>
              <a:rPr sz="1200" spc="-10" dirty="0">
                <a:latin typeface="Arial"/>
                <a:cs typeface="Arial"/>
              </a:rPr>
              <a:t> </a:t>
            </a:r>
            <a:r>
              <a:rPr sz="1200" dirty="0">
                <a:latin typeface="Arial"/>
                <a:cs typeface="Arial"/>
              </a:rPr>
              <a:t>08]</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Discuss pathophysiology and imaging features in respiratory </a:t>
            </a:r>
            <a:r>
              <a:rPr sz="1200" spc="-5" dirty="0">
                <a:latin typeface="Arial"/>
                <a:cs typeface="Arial"/>
              </a:rPr>
              <a:t>distress </a:t>
            </a:r>
            <a:r>
              <a:rPr sz="1200" dirty="0">
                <a:latin typeface="Arial"/>
                <a:cs typeface="Arial"/>
              </a:rPr>
              <a:t>in newborn.  [June</a:t>
            </a:r>
            <a:r>
              <a:rPr sz="1200" spc="-5" dirty="0">
                <a:latin typeface="Arial"/>
                <a:cs typeface="Arial"/>
              </a:rPr>
              <a:t> </a:t>
            </a:r>
            <a:r>
              <a:rPr sz="1200" dirty="0">
                <a:latin typeface="Arial"/>
                <a:cs typeface="Arial"/>
              </a:rPr>
              <a:t>08]</a:t>
            </a:r>
            <a:endParaRPr sz="1200">
              <a:latin typeface="Arial"/>
              <a:cs typeface="Arial"/>
            </a:endParaRPr>
          </a:p>
          <a:p>
            <a:pPr marL="469900" marR="5080" indent="-228600">
              <a:lnSpc>
                <a:spcPct val="118100"/>
              </a:lnSpc>
              <a:spcBef>
                <a:spcPts val="994"/>
              </a:spcBef>
              <a:buAutoNum type="arabicPeriod"/>
              <a:tabLst>
                <a:tab pos="469900" algn="l"/>
              </a:tabLst>
            </a:pPr>
            <a:r>
              <a:rPr sz="1200" dirty="0">
                <a:latin typeface="Arial"/>
                <a:cs typeface="Arial"/>
              </a:rPr>
              <a:t>Imaging findings in germ cell tumor of the </a:t>
            </a:r>
            <a:r>
              <a:rPr sz="1200" spc="-5" dirty="0">
                <a:latin typeface="Arial"/>
                <a:cs typeface="Arial"/>
              </a:rPr>
              <a:t>mediastinum </a:t>
            </a:r>
            <a:r>
              <a:rPr sz="1200" dirty="0">
                <a:latin typeface="Arial"/>
                <a:cs typeface="Arial"/>
              </a:rPr>
              <a:t>and discuss in brief the DD.  [2010]</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Radiological findings of the Pulmonary complications of HIV </a:t>
            </a:r>
            <a:r>
              <a:rPr sz="1200" spc="-5" dirty="0">
                <a:latin typeface="Arial"/>
                <a:cs typeface="Arial"/>
              </a:rPr>
              <a:t>infections.</a:t>
            </a:r>
            <a:r>
              <a:rPr sz="1200" spc="-45" dirty="0">
                <a:latin typeface="Arial"/>
                <a:cs typeface="Arial"/>
              </a:rPr>
              <a:t> </a:t>
            </a:r>
            <a:r>
              <a:rPr sz="1200" dirty="0">
                <a:latin typeface="Arial"/>
                <a:cs typeface="Arial"/>
              </a:rPr>
              <a:t>[2010]</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Describe the chest radiograph and HRCT findings in Sarcoidosis. [09, Dec</a:t>
            </a:r>
            <a:r>
              <a:rPr sz="1200" spc="-95" dirty="0">
                <a:latin typeface="Arial"/>
                <a:cs typeface="Arial"/>
              </a:rPr>
              <a:t> </a:t>
            </a:r>
            <a:r>
              <a:rPr sz="1200" dirty="0">
                <a:latin typeface="Arial"/>
                <a:cs typeface="Arial"/>
              </a:rPr>
              <a:t>10]</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Describe </a:t>
            </a:r>
            <a:r>
              <a:rPr sz="1200" spc="-5" dirty="0">
                <a:latin typeface="Arial"/>
                <a:cs typeface="Arial"/>
              </a:rPr>
              <a:t>etiopathogenesis, </a:t>
            </a:r>
            <a:r>
              <a:rPr sz="1200" dirty="0">
                <a:latin typeface="Arial"/>
                <a:cs typeface="Arial"/>
              </a:rPr>
              <a:t>common causes, plain film and CT features of  lymphangitis carcinomatosis. [June</a:t>
            </a:r>
            <a:r>
              <a:rPr sz="1200" spc="-10" dirty="0">
                <a:latin typeface="Arial"/>
                <a:cs typeface="Arial"/>
              </a:rPr>
              <a:t> </a:t>
            </a:r>
            <a:r>
              <a:rPr sz="1200" spc="-20" dirty="0">
                <a:latin typeface="Arial"/>
                <a:cs typeface="Arial"/>
              </a:rPr>
              <a:t>2011]</a:t>
            </a:r>
            <a:endParaRPr sz="1200">
              <a:latin typeface="Arial"/>
              <a:cs typeface="Arial"/>
            </a:endParaRPr>
          </a:p>
          <a:p>
            <a:pPr marL="469900" marR="5080" indent="-228600">
              <a:lnSpc>
                <a:spcPct val="118100"/>
              </a:lnSpc>
              <a:spcBef>
                <a:spcPts val="900"/>
              </a:spcBef>
              <a:buAutoNum type="arabicPeriod"/>
              <a:tabLst>
                <a:tab pos="469900" algn="l"/>
              </a:tabLst>
            </a:pPr>
            <a:r>
              <a:rPr sz="1200" dirty="0">
                <a:latin typeface="Arial"/>
                <a:cs typeface="Arial"/>
              </a:rPr>
              <a:t>Describe plain radiographic and CT findings of right Upper lobe pulmonary</a:t>
            </a:r>
            <a:r>
              <a:rPr sz="1200" spc="-65" dirty="0">
                <a:latin typeface="Arial"/>
                <a:cs typeface="Arial"/>
              </a:rPr>
              <a:t> </a:t>
            </a:r>
            <a:r>
              <a:rPr sz="1200" dirty="0">
                <a:latin typeface="Arial"/>
                <a:cs typeface="Arial"/>
              </a:rPr>
              <a:t>collapse.  [June]</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Discuss the role of CT and MRI in </a:t>
            </a:r>
            <a:r>
              <a:rPr sz="1200" spc="-5" dirty="0">
                <a:latin typeface="Arial"/>
                <a:cs typeface="Arial"/>
              </a:rPr>
              <a:t>staging </a:t>
            </a:r>
            <a:r>
              <a:rPr sz="1200" dirty="0">
                <a:latin typeface="Arial"/>
                <a:cs typeface="Arial"/>
              </a:rPr>
              <a:t>of lung </a:t>
            </a:r>
            <a:r>
              <a:rPr sz="1200" spc="-10" dirty="0">
                <a:latin typeface="Arial"/>
                <a:cs typeface="Arial"/>
              </a:rPr>
              <a:t>cancer. </a:t>
            </a:r>
            <a:r>
              <a:rPr sz="1200" dirty="0">
                <a:latin typeface="Arial"/>
                <a:cs typeface="Arial"/>
              </a:rPr>
              <a:t>[June</a:t>
            </a:r>
            <a:r>
              <a:rPr sz="1200" spc="-55" dirty="0">
                <a:latin typeface="Arial"/>
                <a:cs typeface="Arial"/>
              </a:rPr>
              <a:t> </a:t>
            </a:r>
            <a:r>
              <a:rPr sz="1200" spc="-20" dirty="0">
                <a:latin typeface="Arial"/>
                <a:cs typeface="Arial"/>
              </a:rPr>
              <a:t>2011]</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Describe the radiological findings of pulmonary complications in patients </a:t>
            </a:r>
            <a:r>
              <a:rPr sz="1200" spc="-5" dirty="0">
                <a:latin typeface="Arial"/>
                <a:cs typeface="Arial"/>
              </a:rPr>
              <a:t>infected  </a:t>
            </a:r>
            <a:r>
              <a:rPr sz="1200" dirty="0">
                <a:latin typeface="Arial"/>
                <a:cs typeface="Arial"/>
              </a:rPr>
              <a:t>with </a:t>
            </a:r>
            <a:r>
              <a:rPr sz="1200" spc="-30" dirty="0">
                <a:latin typeface="Arial"/>
                <a:cs typeface="Arial"/>
              </a:rPr>
              <a:t>HIV. </a:t>
            </a:r>
            <a:r>
              <a:rPr sz="1200" dirty="0">
                <a:latin typeface="Arial"/>
                <a:cs typeface="Arial"/>
              </a:rPr>
              <a:t>[June</a:t>
            </a:r>
            <a:r>
              <a:rPr sz="1200" spc="20" dirty="0">
                <a:latin typeface="Arial"/>
                <a:cs typeface="Arial"/>
              </a:rPr>
              <a:t> </a:t>
            </a:r>
            <a:r>
              <a:rPr sz="1200" spc="-30" dirty="0">
                <a:latin typeface="Arial"/>
                <a:cs typeface="Arial"/>
              </a:rPr>
              <a:t>11]</a:t>
            </a:r>
            <a:endParaRPr sz="1200">
              <a:latin typeface="Arial"/>
              <a:cs typeface="Arial"/>
            </a:endParaRPr>
          </a:p>
          <a:p>
            <a:pPr marL="469900" marR="5080" indent="-228600">
              <a:lnSpc>
                <a:spcPct val="118100"/>
              </a:lnSpc>
              <a:spcBef>
                <a:spcPts val="1000"/>
              </a:spcBef>
              <a:buAutoNum type="arabicPeriod"/>
              <a:tabLst>
                <a:tab pos="469900" algn="l"/>
                <a:tab pos="2772410" algn="l"/>
              </a:tabLst>
            </a:pPr>
            <a:r>
              <a:rPr sz="1200" dirty="0">
                <a:latin typeface="Arial"/>
                <a:cs typeface="Arial"/>
              </a:rPr>
              <a:t>Classify</a:t>
            </a:r>
            <a:r>
              <a:rPr sz="1200" spc="155" dirty="0">
                <a:latin typeface="Arial"/>
                <a:cs typeface="Arial"/>
              </a:rPr>
              <a:t> </a:t>
            </a:r>
            <a:r>
              <a:rPr sz="1200" dirty="0">
                <a:latin typeface="Arial"/>
                <a:cs typeface="Arial"/>
              </a:rPr>
              <a:t>diaphragmatic</a:t>
            </a:r>
            <a:r>
              <a:rPr sz="1200" spc="155" dirty="0">
                <a:latin typeface="Arial"/>
                <a:cs typeface="Arial"/>
              </a:rPr>
              <a:t> </a:t>
            </a:r>
            <a:r>
              <a:rPr sz="1200" dirty="0">
                <a:latin typeface="Arial"/>
                <a:cs typeface="Arial"/>
              </a:rPr>
              <a:t>hernias.	Describe the radiological means to </a:t>
            </a:r>
            <a:r>
              <a:rPr sz="1200" spc="-5" dirty="0">
                <a:latin typeface="Arial"/>
                <a:cs typeface="Arial"/>
              </a:rPr>
              <a:t>establish </a:t>
            </a:r>
            <a:r>
              <a:rPr sz="1200" dirty="0">
                <a:latin typeface="Arial"/>
                <a:cs typeface="Arial"/>
              </a:rPr>
              <a:t>the  diagnosis with relevant imaging findings. [June</a:t>
            </a:r>
            <a:r>
              <a:rPr sz="1200" spc="-20" dirty="0">
                <a:latin typeface="Arial"/>
                <a:cs typeface="Arial"/>
              </a:rPr>
              <a:t> </a:t>
            </a:r>
            <a:r>
              <a:rPr sz="1200" spc="-30" dirty="0">
                <a:latin typeface="Arial"/>
                <a:cs typeface="Arial"/>
              </a:rPr>
              <a:t>11]</a:t>
            </a:r>
            <a:endParaRPr sz="1200">
              <a:latin typeface="Arial"/>
              <a:cs typeface="Arial"/>
            </a:endParaRPr>
          </a:p>
          <a:p>
            <a:pPr marL="469900" marR="5080" indent="-228600">
              <a:lnSpc>
                <a:spcPct val="118100"/>
              </a:lnSpc>
              <a:spcBef>
                <a:spcPts val="900"/>
              </a:spcBef>
              <a:buAutoNum type="arabicPeriod"/>
              <a:tabLst>
                <a:tab pos="469900" algn="l"/>
                <a:tab pos="4578350" algn="l"/>
              </a:tabLst>
            </a:pPr>
            <a:r>
              <a:rPr sz="1200" dirty="0">
                <a:latin typeface="Arial"/>
                <a:cs typeface="Arial"/>
              </a:rPr>
              <a:t>Enumerate  various  germ  cell  tumors  </a:t>
            </a:r>
            <a:r>
              <a:rPr sz="1200" spc="25" dirty="0">
                <a:latin typeface="Arial"/>
                <a:cs typeface="Arial"/>
              </a:rPr>
              <a:t> </a:t>
            </a:r>
            <a:r>
              <a:rPr sz="1200" dirty="0">
                <a:latin typeface="Arial"/>
                <a:cs typeface="Arial"/>
              </a:rPr>
              <a:t>of </a:t>
            </a:r>
            <a:r>
              <a:rPr sz="1200" spc="70" dirty="0">
                <a:latin typeface="Arial"/>
                <a:cs typeface="Arial"/>
              </a:rPr>
              <a:t> </a:t>
            </a:r>
            <a:r>
              <a:rPr sz="1200" spc="-5" dirty="0">
                <a:latin typeface="Arial"/>
                <a:cs typeface="Arial"/>
              </a:rPr>
              <a:t>mediastinum.	</a:t>
            </a:r>
            <a:r>
              <a:rPr sz="1200" dirty="0">
                <a:latin typeface="Arial"/>
                <a:cs typeface="Arial"/>
              </a:rPr>
              <a:t>Discuss their imaging  features. [3+7</a:t>
            </a:r>
            <a:r>
              <a:rPr sz="1200" spc="-10" dirty="0">
                <a:latin typeface="Arial"/>
                <a:cs typeface="Arial"/>
              </a:rPr>
              <a:t> </a:t>
            </a:r>
            <a:r>
              <a:rPr sz="1200" spc="-15" dirty="0">
                <a:latin typeface="Arial"/>
                <a:cs typeface="Arial"/>
              </a:rPr>
              <a:t>Dec11]</a:t>
            </a:r>
            <a:endParaRPr sz="1200">
              <a:latin typeface="Arial"/>
              <a:cs typeface="Arial"/>
            </a:endParaRPr>
          </a:p>
          <a:p>
            <a:pPr marL="469900" marR="5080" indent="-228600">
              <a:lnSpc>
                <a:spcPct val="118100"/>
              </a:lnSpc>
              <a:spcBef>
                <a:spcPts val="1000"/>
              </a:spcBef>
              <a:buAutoNum type="arabicPeriod"/>
              <a:tabLst>
                <a:tab pos="469900" algn="l"/>
              </a:tabLst>
            </a:pPr>
            <a:r>
              <a:rPr sz="1200" dirty="0">
                <a:latin typeface="Arial"/>
                <a:cs typeface="Arial"/>
              </a:rPr>
              <a:t>Enumerate the causes of Acute Respiratory </a:t>
            </a:r>
            <a:r>
              <a:rPr sz="1200" spc="-5" dirty="0">
                <a:latin typeface="Arial"/>
                <a:cs typeface="Arial"/>
              </a:rPr>
              <a:t>Distress </a:t>
            </a:r>
            <a:r>
              <a:rPr sz="1200" dirty="0">
                <a:latin typeface="Arial"/>
                <a:cs typeface="Arial"/>
              </a:rPr>
              <a:t>Syndrome. Give in detail and  management of </a:t>
            </a:r>
            <a:r>
              <a:rPr sz="1200" spc="-5" dirty="0">
                <a:latin typeface="Arial"/>
                <a:cs typeface="Arial"/>
              </a:rPr>
              <a:t>aortic dissection. </a:t>
            </a:r>
            <a:r>
              <a:rPr sz="1200" dirty="0">
                <a:latin typeface="Arial"/>
                <a:cs typeface="Arial"/>
              </a:rPr>
              <a:t>[3+7 Dec</a:t>
            </a:r>
            <a:r>
              <a:rPr sz="1200" spc="-10" dirty="0">
                <a:latin typeface="Arial"/>
                <a:cs typeface="Arial"/>
              </a:rPr>
              <a:t> </a:t>
            </a:r>
            <a:r>
              <a:rPr sz="1200" spc="-30" dirty="0">
                <a:latin typeface="Arial"/>
                <a:cs typeface="Arial"/>
              </a:rPr>
              <a:t>11]</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Discuss the etiopathogenesis, imaging features &amp; DD of silicosis. [3+4+4 Dec</a:t>
            </a:r>
            <a:r>
              <a:rPr sz="1200" spc="-85" dirty="0">
                <a:latin typeface="Arial"/>
                <a:cs typeface="Arial"/>
              </a:rPr>
              <a:t> </a:t>
            </a:r>
            <a:r>
              <a:rPr sz="1200" spc="-30" dirty="0">
                <a:latin typeface="Arial"/>
                <a:cs typeface="Arial"/>
              </a:rPr>
              <a:t>11]</a:t>
            </a:r>
            <a:endParaRPr sz="1200">
              <a:latin typeface="Arial"/>
              <a:cs typeface="Aria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70</a:t>
            </a:fld>
            <a:endParaRPr dirty="0"/>
          </a:p>
        </p:txBody>
      </p:sp>
      <p:sp>
        <p:nvSpPr>
          <p:cNvPr id="2" name="object 2"/>
          <p:cNvSpPr txBox="1"/>
          <p:nvPr/>
        </p:nvSpPr>
        <p:spPr>
          <a:xfrm>
            <a:off x="939800" y="855980"/>
            <a:ext cx="5913755" cy="8813800"/>
          </a:xfrm>
          <a:prstGeom prst="rect">
            <a:avLst/>
          </a:prstGeom>
        </p:spPr>
        <p:txBody>
          <a:bodyPr vert="horz" wrap="square" lIns="0" tIns="12700" rIns="0" bIns="0" rtlCol="0">
            <a:spAutoFit/>
          </a:bodyPr>
          <a:lstStyle/>
          <a:p>
            <a:pPr marL="241300" marR="5080" indent="-228600">
              <a:lnSpc>
                <a:spcPct val="118100"/>
              </a:lnSpc>
              <a:spcBef>
                <a:spcPts val="100"/>
              </a:spcBef>
              <a:buAutoNum type="arabicPeriod" startAt="43"/>
              <a:tabLst>
                <a:tab pos="241300" algn="l"/>
              </a:tabLst>
            </a:pPr>
            <a:r>
              <a:rPr sz="1200" dirty="0">
                <a:latin typeface="Arial"/>
                <a:cs typeface="Arial"/>
              </a:rPr>
              <a:t>a) Enumerate various neurocutaneous syndromes. b) </a:t>
            </a:r>
            <a:r>
              <a:rPr sz="1200" spc="-5" dirty="0">
                <a:latin typeface="Arial"/>
                <a:cs typeface="Arial"/>
              </a:rPr>
              <a:t>Etiopathogenesis </a:t>
            </a:r>
            <a:r>
              <a:rPr sz="1200" dirty="0">
                <a:latin typeface="Arial"/>
                <a:cs typeface="Arial"/>
              </a:rPr>
              <a:t>imaging  features and associations of </a:t>
            </a:r>
            <a:r>
              <a:rPr sz="1200" spc="-5" dirty="0">
                <a:latin typeface="Arial"/>
                <a:cs typeface="Arial"/>
              </a:rPr>
              <a:t>Sturge-Weber </a:t>
            </a:r>
            <a:r>
              <a:rPr sz="1200" dirty="0">
                <a:latin typeface="Arial"/>
                <a:cs typeface="Arial"/>
              </a:rPr>
              <a:t>syndrome. [June</a:t>
            </a:r>
            <a:r>
              <a:rPr sz="1200" spc="-25" dirty="0">
                <a:latin typeface="Arial"/>
                <a:cs typeface="Arial"/>
              </a:rPr>
              <a:t> </a:t>
            </a:r>
            <a:r>
              <a:rPr sz="1200" dirty="0">
                <a:latin typeface="Arial"/>
                <a:cs typeface="Arial"/>
              </a:rPr>
              <a:t>15]</a:t>
            </a:r>
            <a:endParaRPr sz="1200">
              <a:latin typeface="Arial"/>
              <a:cs typeface="Arial"/>
            </a:endParaRPr>
          </a:p>
          <a:p>
            <a:pPr>
              <a:lnSpc>
                <a:spcPct val="100000"/>
              </a:lnSpc>
              <a:spcBef>
                <a:spcPts val="50"/>
              </a:spcBef>
              <a:buFont typeface="Arial"/>
              <a:buAutoNum type="arabicPeriod" startAt="43"/>
            </a:pPr>
            <a:endParaRPr sz="1050">
              <a:latin typeface="Times New Roman"/>
              <a:cs typeface="Times New Roman"/>
            </a:endParaRPr>
          </a:p>
          <a:p>
            <a:pPr marL="241300" indent="-228600">
              <a:lnSpc>
                <a:spcPct val="100000"/>
              </a:lnSpc>
              <a:buAutoNum type="arabicPeriod" startAt="43"/>
              <a:tabLst>
                <a:tab pos="241300" algn="l"/>
              </a:tabLst>
            </a:pPr>
            <a:r>
              <a:rPr sz="1200" spc="-5" dirty="0">
                <a:latin typeface="Arial"/>
                <a:cs typeface="Arial"/>
              </a:rPr>
              <a:t>Cystic </a:t>
            </a:r>
            <a:r>
              <a:rPr sz="1200" dirty="0">
                <a:latin typeface="Arial"/>
                <a:cs typeface="Arial"/>
              </a:rPr>
              <a:t>lesions of </a:t>
            </a:r>
            <a:r>
              <a:rPr sz="1200" spc="-5" dirty="0">
                <a:latin typeface="Arial"/>
                <a:cs typeface="Arial"/>
              </a:rPr>
              <a:t>posterior </a:t>
            </a:r>
            <a:r>
              <a:rPr sz="1200" dirty="0">
                <a:latin typeface="Arial"/>
                <a:cs typeface="Arial"/>
              </a:rPr>
              <a:t>fossa and their </a:t>
            </a:r>
            <a:r>
              <a:rPr sz="1200" spc="-5" dirty="0">
                <a:latin typeface="Arial"/>
                <a:cs typeface="Arial"/>
              </a:rPr>
              <a:t>differential </a:t>
            </a:r>
            <a:r>
              <a:rPr sz="1200" dirty="0">
                <a:latin typeface="Arial"/>
                <a:cs typeface="Arial"/>
              </a:rPr>
              <a:t>diagnosis. [June</a:t>
            </a:r>
            <a:r>
              <a:rPr sz="1200" spc="-5" dirty="0">
                <a:latin typeface="Arial"/>
                <a:cs typeface="Arial"/>
              </a:rPr>
              <a:t> </a:t>
            </a:r>
            <a:r>
              <a:rPr sz="1200" dirty="0">
                <a:latin typeface="Arial"/>
                <a:cs typeface="Arial"/>
              </a:rPr>
              <a:t>15]</a:t>
            </a:r>
            <a:endParaRPr sz="1200">
              <a:latin typeface="Arial"/>
              <a:cs typeface="Arial"/>
            </a:endParaRPr>
          </a:p>
          <a:p>
            <a:pPr marL="241300" marR="5080" indent="-228600">
              <a:lnSpc>
                <a:spcPct val="118100"/>
              </a:lnSpc>
              <a:spcBef>
                <a:spcPts val="900"/>
              </a:spcBef>
              <a:buAutoNum type="arabicPeriod" startAt="43"/>
              <a:tabLst>
                <a:tab pos="241300" algn="l"/>
              </a:tabLst>
            </a:pPr>
            <a:r>
              <a:rPr sz="1200" dirty="0">
                <a:latin typeface="Arial"/>
                <a:cs typeface="Arial"/>
              </a:rPr>
              <a:t>Enumerate </a:t>
            </a:r>
            <a:r>
              <a:rPr sz="1200" spc="-5" dirty="0">
                <a:latin typeface="Arial"/>
                <a:cs typeface="Arial"/>
              </a:rPr>
              <a:t>differential </a:t>
            </a:r>
            <a:r>
              <a:rPr sz="1200" dirty="0">
                <a:latin typeface="Arial"/>
                <a:cs typeface="Arial"/>
              </a:rPr>
              <a:t>diagnosis of Gliomas with imaging findings of </a:t>
            </a:r>
            <a:r>
              <a:rPr sz="1200" spc="-5" dirty="0">
                <a:latin typeface="Arial"/>
                <a:cs typeface="Arial"/>
              </a:rPr>
              <a:t>Glioblastoma  </a:t>
            </a:r>
            <a:r>
              <a:rPr sz="1200" dirty="0">
                <a:latin typeface="Arial"/>
                <a:cs typeface="Arial"/>
              </a:rPr>
              <a:t>multiforme?</a:t>
            </a:r>
            <a:endParaRPr sz="1200">
              <a:latin typeface="Arial"/>
              <a:cs typeface="Arial"/>
            </a:endParaRPr>
          </a:p>
          <a:p>
            <a:pPr marL="241300" marR="5080" indent="-228600">
              <a:lnSpc>
                <a:spcPct val="111100"/>
              </a:lnSpc>
              <a:spcBef>
                <a:spcPts val="1100"/>
              </a:spcBef>
              <a:buAutoNum type="arabicPeriod" startAt="43"/>
              <a:tabLst>
                <a:tab pos="241300" algn="l"/>
              </a:tabLst>
            </a:pPr>
            <a:r>
              <a:rPr sz="1200" dirty="0">
                <a:latin typeface="Arial"/>
                <a:cs typeface="Arial"/>
              </a:rPr>
              <a:t>Enumerate the neurocutaneous syndromes and discuss the imaging features of  Neurofibromatosis.</a:t>
            </a:r>
            <a:endParaRPr sz="1200">
              <a:latin typeface="Arial"/>
              <a:cs typeface="Arial"/>
            </a:endParaRPr>
          </a:p>
          <a:p>
            <a:pPr>
              <a:lnSpc>
                <a:spcPct val="100000"/>
              </a:lnSpc>
              <a:spcBef>
                <a:spcPts val="50"/>
              </a:spcBef>
              <a:buFont typeface="Arial"/>
              <a:buAutoNum type="arabicPeriod" startAt="43"/>
            </a:pPr>
            <a:endParaRPr sz="1050">
              <a:latin typeface="Times New Roman"/>
              <a:cs typeface="Times New Roman"/>
            </a:endParaRPr>
          </a:p>
          <a:p>
            <a:pPr marL="241300" indent="-228600">
              <a:lnSpc>
                <a:spcPct val="100000"/>
              </a:lnSpc>
              <a:spcBef>
                <a:spcPts val="5"/>
              </a:spcBef>
              <a:buAutoNum type="arabicPeriod" startAt="43"/>
              <a:tabLst>
                <a:tab pos="241300" algn="l"/>
              </a:tabLst>
            </a:pPr>
            <a:r>
              <a:rPr sz="1200" dirty="0">
                <a:latin typeface="Arial"/>
                <a:cs typeface="Arial"/>
              </a:rPr>
              <a:t>Discuss the role of CT scanning in CNS </a:t>
            </a:r>
            <a:r>
              <a:rPr sz="1200" spc="-5" dirty="0">
                <a:latin typeface="Arial"/>
                <a:cs typeface="Arial"/>
              </a:rPr>
              <a:t>infections </a:t>
            </a:r>
            <a:r>
              <a:rPr sz="1200" dirty="0">
                <a:latin typeface="Arial"/>
                <a:cs typeface="Arial"/>
              </a:rPr>
              <a:t>and</a:t>
            </a:r>
            <a:r>
              <a:rPr sz="1200" spc="-25" dirty="0">
                <a:latin typeface="Arial"/>
                <a:cs typeface="Arial"/>
              </a:rPr>
              <a:t> </a:t>
            </a:r>
            <a:r>
              <a:rPr sz="1200" spc="-5" dirty="0">
                <a:latin typeface="Arial"/>
                <a:cs typeface="Arial"/>
              </a:rPr>
              <a:t>infestations.</a:t>
            </a:r>
            <a:endParaRPr sz="1200">
              <a:latin typeface="Arial"/>
              <a:cs typeface="Arial"/>
            </a:endParaRPr>
          </a:p>
          <a:p>
            <a:pPr>
              <a:lnSpc>
                <a:spcPct val="100000"/>
              </a:lnSpc>
              <a:spcBef>
                <a:spcPts val="50"/>
              </a:spcBef>
              <a:buFont typeface="Arial"/>
              <a:buAutoNum type="arabicPeriod" startAt="43"/>
            </a:pPr>
            <a:endParaRPr sz="1050">
              <a:latin typeface="Times New Roman"/>
              <a:cs typeface="Times New Roman"/>
            </a:endParaRPr>
          </a:p>
          <a:p>
            <a:pPr marL="241300" indent="-228600">
              <a:lnSpc>
                <a:spcPct val="100000"/>
              </a:lnSpc>
              <a:buAutoNum type="arabicPeriod" startAt="43"/>
              <a:tabLst>
                <a:tab pos="241300" algn="l"/>
              </a:tabLst>
            </a:pPr>
            <a:r>
              <a:rPr sz="1200" dirty="0">
                <a:latin typeface="Arial"/>
                <a:cs typeface="Arial"/>
              </a:rPr>
              <a:t>Imaging modalities in a patient brought in comatose</a:t>
            </a:r>
            <a:r>
              <a:rPr sz="1200" spc="-30" dirty="0">
                <a:latin typeface="Arial"/>
                <a:cs typeface="Arial"/>
              </a:rPr>
              <a:t> </a:t>
            </a:r>
            <a:r>
              <a:rPr sz="1200" dirty="0">
                <a:latin typeface="Arial"/>
                <a:cs typeface="Arial"/>
              </a:rPr>
              <a:t>condition.</a:t>
            </a:r>
            <a:endParaRPr sz="1200">
              <a:latin typeface="Arial"/>
              <a:cs typeface="Arial"/>
            </a:endParaRPr>
          </a:p>
          <a:p>
            <a:pPr marL="241300" marR="5080" indent="-228600">
              <a:lnSpc>
                <a:spcPct val="111100"/>
              </a:lnSpc>
              <a:spcBef>
                <a:spcPts val="1100"/>
              </a:spcBef>
              <a:buAutoNum type="arabicPeriod" startAt="43"/>
              <a:tabLst>
                <a:tab pos="241300" algn="l"/>
              </a:tabLst>
            </a:pPr>
            <a:r>
              <a:rPr sz="1200" dirty="0">
                <a:latin typeface="Arial"/>
                <a:cs typeface="Arial"/>
              </a:rPr>
              <a:t>Methods in </a:t>
            </a:r>
            <a:r>
              <a:rPr sz="1200" spc="-5" dirty="0">
                <a:latin typeface="Arial"/>
                <a:cs typeface="Arial"/>
              </a:rPr>
              <a:t>investigation </a:t>
            </a:r>
            <a:r>
              <a:rPr sz="1200" dirty="0">
                <a:latin typeface="Arial"/>
                <a:cs typeface="Arial"/>
              </a:rPr>
              <a:t>of tumors of </a:t>
            </a:r>
            <a:r>
              <a:rPr sz="1200" spc="-5" dirty="0">
                <a:latin typeface="Arial"/>
                <a:cs typeface="Arial"/>
              </a:rPr>
              <a:t>posterior </a:t>
            </a:r>
            <a:r>
              <a:rPr sz="1200" dirty="0">
                <a:latin typeface="Arial"/>
                <a:cs typeface="Arial"/>
              </a:rPr>
              <a:t>fossa. Describe radiological features  and </a:t>
            </a:r>
            <a:r>
              <a:rPr sz="1200" spc="-5" dirty="0">
                <a:latin typeface="Arial"/>
                <a:cs typeface="Arial"/>
              </a:rPr>
              <a:t>differential </a:t>
            </a:r>
            <a:r>
              <a:rPr sz="1200" dirty="0">
                <a:latin typeface="Arial"/>
                <a:cs typeface="Arial"/>
              </a:rPr>
              <a:t>diagnosis of </a:t>
            </a:r>
            <a:r>
              <a:rPr sz="1200" spc="-5" dirty="0">
                <a:latin typeface="Arial"/>
                <a:cs typeface="Arial"/>
              </a:rPr>
              <a:t>acoustic </a:t>
            </a:r>
            <a:r>
              <a:rPr sz="1200" dirty="0">
                <a:latin typeface="Arial"/>
                <a:cs typeface="Arial"/>
              </a:rPr>
              <a:t>neuroma.</a:t>
            </a:r>
            <a:endParaRPr sz="1200">
              <a:latin typeface="Arial"/>
              <a:cs typeface="Arial"/>
            </a:endParaRPr>
          </a:p>
          <a:p>
            <a:pPr marL="241300" marR="5080" indent="-228600">
              <a:lnSpc>
                <a:spcPct val="118100"/>
              </a:lnSpc>
              <a:spcBef>
                <a:spcPts val="1000"/>
              </a:spcBef>
              <a:buAutoNum type="arabicPeriod" startAt="43"/>
              <a:tabLst>
                <a:tab pos="241300" algn="l"/>
              </a:tabLst>
            </a:pPr>
            <a:r>
              <a:rPr sz="1200" dirty="0">
                <a:latin typeface="Arial"/>
                <a:cs typeface="Arial"/>
              </a:rPr>
              <a:t>Discuss the anatomy and anomalies of the </a:t>
            </a:r>
            <a:r>
              <a:rPr sz="1200" spc="-5" dirty="0">
                <a:latin typeface="Arial"/>
                <a:cs typeface="Arial"/>
              </a:rPr>
              <a:t>Cranio-Vertebral </a:t>
            </a:r>
            <a:r>
              <a:rPr sz="1200" dirty="0">
                <a:latin typeface="Arial"/>
                <a:cs typeface="Arial"/>
              </a:rPr>
              <a:t>region. How will you  assess it </a:t>
            </a:r>
            <a:r>
              <a:rPr sz="1200" spc="-10" dirty="0">
                <a:latin typeface="Arial"/>
                <a:cs typeface="Arial"/>
              </a:rPr>
              <a:t>Radiologically.</a:t>
            </a:r>
            <a:r>
              <a:rPr sz="1200" spc="-15" dirty="0">
                <a:latin typeface="Arial"/>
                <a:cs typeface="Arial"/>
              </a:rPr>
              <a:t> </a:t>
            </a:r>
            <a:r>
              <a:rPr sz="1200" dirty="0">
                <a:latin typeface="Arial"/>
                <a:cs typeface="Arial"/>
              </a:rPr>
              <a:t>[02]</a:t>
            </a:r>
            <a:endParaRPr sz="1200">
              <a:latin typeface="Arial"/>
              <a:cs typeface="Arial"/>
            </a:endParaRPr>
          </a:p>
          <a:p>
            <a:pPr marL="241300" marR="5080" indent="-228600">
              <a:lnSpc>
                <a:spcPct val="118100"/>
              </a:lnSpc>
              <a:spcBef>
                <a:spcPts val="900"/>
              </a:spcBef>
              <a:buAutoNum type="arabicPeriod" startAt="43"/>
              <a:tabLst>
                <a:tab pos="241300" algn="l"/>
              </a:tabLst>
            </a:pPr>
            <a:r>
              <a:rPr sz="1200" spc="-5" dirty="0">
                <a:latin typeface="Arial"/>
                <a:cs typeface="Arial"/>
              </a:rPr>
              <a:t>White </a:t>
            </a:r>
            <a:r>
              <a:rPr sz="1200" dirty="0">
                <a:latin typeface="Arial"/>
                <a:cs typeface="Arial"/>
              </a:rPr>
              <a:t>matter disorders OR CT and MRI in white matter diseases OR MRI in CNS  white matter disease of Brain. [DEC 02, 03, JUN</a:t>
            </a:r>
            <a:r>
              <a:rPr sz="1200" spc="-45" dirty="0">
                <a:latin typeface="Arial"/>
                <a:cs typeface="Arial"/>
              </a:rPr>
              <a:t> </a:t>
            </a:r>
            <a:r>
              <a:rPr sz="1200" dirty="0">
                <a:latin typeface="Arial"/>
                <a:cs typeface="Arial"/>
              </a:rPr>
              <a:t>O4]</a:t>
            </a:r>
            <a:endParaRPr sz="1200">
              <a:latin typeface="Arial"/>
              <a:cs typeface="Arial"/>
            </a:endParaRPr>
          </a:p>
          <a:p>
            <a:pPr>
              <a:lnSpc>
                <a:spcPct val="100000"/>
              </a:lnSpc>
              <a:spcBef>
                <a:spcPts val="50"/>
              </a:spcBef>
              <a:buFont typeface="Arial"/>
              <a:buAutoNum type="arabicPeriod" startAt="43"/>
            </a:pPr>
            <a:endParaRPr sz="1050">
              <a:latin typeface="Times New Roman"/>
              <a:cs typeface="Times New Roman"/>
            </a:endParaRPr>
          </a:p>
          <a:p>
            <a:pPr marL="241300" indent="-228600">
              <a:lnSpc>
                <a:spcPct val="100000"/>
              </a:lnSpc>
              <a:buAutoNum type="arabicPeriod" startAt="43"/>
              <a:tabLst>
                <a:tab pos="241300" algn="l"/>
              </a:tabLst>
            </a:pPr>
            <a:r>
              <a:rPr sz="1200" dirty="0">
                <a:latin typeface="Arial"/>
                <a:cs typeface="Arial"/>
              </a:rPr>
              <a:t>Role of radiology in disorders of cerebellum with special reference to</a:t>
            </a:r>
            <a:r>
              <a:rPr sz="1200" spc="-55" dirty="0">
                <a:latin typeface="Arial"/>
                <a:cs typeface="Arial"/>
              </a:rPr>
              <a:t> </a:t>
            </a:r>
            <a:r>
              <a:rPr sz="1200" spc="-5" dirty="0">
                <a:latin typeface="Arial"/>
                <a:cs typeface="Arial"/>
              </a:rPr>
              <a:t>techniques.</a:t>
            </a:r>
            <a:endParaRPr sz="1200">
              <a:latin typeface="Arial"/>
              <a:cs typeface="Arial"/>
            </a:endParaRPr>
          </a:p>
          <a:p>
            <a:pPr marL="241300" marR="5080" indent="-228600">
              <a:lnSpc>
                <a:spcPct val="111100"/>
              </a:lnSpc>
              <a:spcBef>
                <a:spcPts val="1100"/>
              </a:spcBef>
              <a:buAutoNum type="arabicPeriod" startAt="43"/>
              <a:tabLst>
                <a:tab pos="241300" algn="l"/>
              </a:tabLst>
            </a:pPr>
            <a:r>
              <a:rPr sz="1200" dirty="0">
                <a:latin typeface="Arial"/>
                <a:cs typeface="Arial"/>
              </a:rPr>
              <a:t>Radiological appearances of CP angle space occupying lesions and their  management in</a:t>
            </a:r>
            <a:r>
              <a:rPr sz="1200" spc="-10" dirty="0">
                <a:latin typeface="Arial"/>
                <a:cs typeface="Arial"/>
              </a:rPr>
              <a:t> </a:t>
            </a:r>
            <a:r>
              <a:rPr sz="1200" dirty="0">
                <a:latin typeface="Arial"/>
                <a:cs typeface="Arial"/>
              </a:rPr>
              <a:t>brief</a:t>
            </a:r>
            <a:endParaRPr sz="1200">
              <a:latin typeface="Arial"/>
              <a:cs typeface="Arial"/>
            </a:endParaRPr>
          </a:p>
          <a:p>
            <a:pPr marL="241300" marR="5080" indent="-228600">
              <a:lnSpc>
                <a:spcPct val="118100"/>
              </a:lnSpc>
              <a:spcBef>
                <a:spcPts val="1000"/>
              </a:spcBef>
              <a:buAutoNum type="arabicPeriod" startAt="43"/>
              <a:tabLst>
                <a:tab pos="241300" algn="l"/>
              </a:tabLst>
            </a:pPr>
            <a:r>
              <a:rPr sz="1200" dirty="0">
                <a:latin typeface="Arial"/>
                <a:cs typeface="Arial"/>
              </a:rPr>
              <a:t>Radiological anatomy of internal carotid </a:t>
            </a:r>
            <a:r>
              <a:rPr sz="1200" spc="-15" dirty="0">
                <a:latin typeface="Arial"/>
                <a:cs typeface="Arial"/>
              </a:rPr>
              <a:t>artery. </a:t>
            </a:r>
            <a:r>
              <a:rPr sz="1200" dirty="0">
                <a:latin typeface="Arial"/>
                <a:cs typeface="Arial"/>
              </a:rPr>
              <a:t>how it is useful in diagnosis of space  occupying</a:t>
            </a:r>
            <a:r>
              <a:rPr sz="1200" spc="-5" dirty="0">
                <a:latin typeface="Arial"/>
                <a:cs typeface="Arial"/>
              </a:rPr>
              <a:t> lesions.</a:t>
            </a:r>
            <a:endParaRPr sz="1200">
              <a:latin typeface="Arial"/>
              <a:cs typeface="Arial"/>
            </a:endParaRPr>
          </a:p>
          <a:p>
            <a:pPr marL="241300" marR="5080" indent="-228600">
              <a:lnSpc>
                <a:spcPct val="118100"/>
              </a:lnSpc>
              <a:spcBef>
                <a:spcPts val="900"/>
              </a:spcBef>
              <a:buAutoNum type="arabicPeriod" startAt="43"/>
              <a:tabLst>
                <a:tab pos="241300" algn="l"/>
              </a:tabLst>
            </a:pPr>
            <a:r>
              <a:rPr sz="1200" dirty="0">
                <a:latin typeface="Arial"/>
                <a:cs typeface="Arial"/>
              </a:rPr>
              <a:t>Describe changes in pituitary fossa to arrive at a diagnosis of intrasellar tumors-  </a:t>
            </a:r>
            <a:r>
              <a:rPr sz="1200" spc="-5" dirty="0">
                <a:latin typeface="Arial"/>
                <a:cs typeface="Arial"/>
              </a:rPr>
              <a:t>extrasellar </a:t>
            </a:r>
            <a:r>
              <a:rPr sz="1200" dirty="0">
                <a:latin typeface="Arial"/>
                <a:cs typeface="Arial"/>
              </a:rPr>
              <a:t>intracranial</a:t>
            </a:r>
            <a:r>
              <a:rPr sz="1200" spc="-5" dirty="0">
                <a:latin typeface="Arial"/>
                <a:cs typeface="Arial"/>
              </a:rPr>
              <a:t> tumors.</a:t>
            </a:r>
            <a:endParaRPr sz="1200">
              <a:latin typeface="Arial"/>
              <a:cs typeface="Arial"/>
            </a:endParaRPr>
          </a:p>
          <a:p>
            <a:pPr>
              <a:lnSpc>
                <a:spcPct val="100000"/>
              </a:lnSpc>
              <a:spcBef>
                <a:spcPts val="50"/>
              </a:spcBef>
              <a:buFont typeface="Arial"/>
              <a:buAutoNum type="arabicPeriod" startAt="43"/>
            </a:pPr>
            <a:endParaRPr sz="1050">
              <a:latin typeface="Times New Roman"/>
              <a:cs typeface="Times New Roman"/>
            </a:endParaRPr>
          </a:p>
          <a:p>
            <a:pPr marL="241300" indent="-228600">
              <a:lnSpc>
                <a:spcPct val="100000"/>
              </a:lnSpc>
              <a:spcBef>
                <a:spcPts val="5"/>
              </a:spcBef>
              <a:buAutoNum type="arabicPeriod" startAt="43"/>
              <a:tabLst>
                <a:tab pos="241300" algn="l"/>
              </a:tabLst>
            </a:pPr>
            <a:r>
              <a:rPr sz="1200" dirty="0">
                <a:latin typeface="Arial"/>
                <a:cs typeface="Arial"/>
              </a:rPr>
              <a:t>Pathology of spinal cord tumors and radiological</a:t>
            </a:r>
            <a:r>
              <a:rPr sz="1200" spc="-20" dirty="0">
                <a:latin typeface="Arial"/>
                <a:cs typeface="Arial"/>
              </a:rPr>
              <a:t> </a:t>
            </a:r>
            <a:r>
              <a:rPr sz="1200" spc="-5" dirty="0">
                <a:latin typeface="Arial"/>
                <a:cs typeface="Arial"/>
              </a:rPr>
              <a:t>findings.</a:t>
            </a:r>
            <a:endParaRPr sz="1200">
              <a:latin typeface="Arial"/>
              <a:cs typeface="Arial"/>
            </a:endParaRPr>
          </a:p>
          <a:p>
            <a:pPr>
              <a:lnSpc>
                <a:spcPct val="100000"/>
              </a:lnSpc>
              <a:spcBef>
                <a:spcPts val="50"/>
              </a:spcBef>
              <a:buFont typeface="Arial"/>
              <a:buAutoNum type="arabicPeriod" startAt="43"/>
            </a:pPr>
            <a:endParaRPr sz="1050">
              <a:latin typeface="Times New Roman"/>
              <a:cs typeface="Times New Roman"/>
            </a:endParaRPr>
          </a:p>
          <a:p>
            <a:pPr marL="241300" indent="-228600">
              <a:lnSpc>
                <a:spcPct val="100000"/>
              </a:lnSpc>
              <a:buAutoNum type="arabicPeriod" startAt="43"/>
              <a:tabLst>
                <a:tab pos="241300" algn="l"/>
              </a:tabLst>
            </a:pPr>
            <a:r>
              <a:rPr sz="1200" dirty="0">
                <a:latin typeface="Arial"/>
                <a:cs typeface="Arial"/>
              </a:rPr>
              <a:t>Imaging approach in case of </a:t>
            </a:r>
            <a:r>
              <a:rPr sz="1200" spc="-5" dirty="0">
                <a:latin typeface="Arial"/>
                <a:cs typeface="Arial"/>
              </a:rPr>
              <a:t>stroke. </a:t>
            </a:r>
            <a:r>
              <a:rPr sz="1200" dirty="0">
                <a:latin typeface="Arial"/>
                <a:cs typeface="Arial"/>
              </a:rPr>
              <a:t>Briefly mention the interventional</a:t>
            </a:r>
            <a:r>
              <a:rPr sz="1200" spc="-60" dirty="0">
                <a:latin typeface="Arial"/>
                <a:cs typeface="Arial"/>
              </a:rPr>
              <a:t> </a:t>
            </a:r>
            <a:r>
              <a:rPr sz="1200" dirty="0">
                <a:latin typeface="Arial"/>
                <a:cs typeface="Arial"/>
              </a:rPr>
              <a:t>procedures.</a:t>
            </a:r>
            <a:endParaRPr sz="1200">
              <a:latin typeface="Arial"/>
              <a:cs typeface="Arial"/>
            </a:endParaRPr>
          </a:p>
          <a:p>
            <a:pPr marL="241300" indent="-228600">
              <a:lnSpc>
                <a:spcPct val="100000"/>
              </a:lnSpc>
              <a:spcBef>
                <a:spcPts val="1160"/>
              </a:spcBef>
              <a:buAutoNum type="arabicPeriod" startAt="43"/>
              <a:tabLst>
                <a:tab pos="241300" algn="l"/>
              </a:tabLst>
            </a:pPr>
            <a:r>
              <a:rPr sz="1200" dirty="0">
                <a:latin typeface="Arial"/>
                <a:cs typeface="Arial"/>
              </a:rPr>
              <a:t>Diagnosis of </a:t>
            </a:r>
            <a:r>
              <a:rPr sz="1200" spc="-5" dirty="0">
                <a:latin typeface="Arial"/>
                <a:cs typeface="Arial"/>
              </a:rPr>
              <a:t>SOLs </a:t>
            </a:r>
            <a:r>
              <a:rPr sz="1200" dirty="0">
                <a:latin typeface="Arial"/>
                <a:cs typeface="Arial"/>
              </a:rPr>
              <a:t>in parietal</a:t>
            </a:r>
            <a:r>
              <a:rPr sz="1200" spc="-10" dirty="0">
                <a:latin typeface="Arial"/>
                <a:cs typeface="Arial"/>
              </a:rPr>
              <a:t> </a:t>
            </a:r>
            <a:r>
              <a:rPr sz="1200" dirty="0">
                <a:latin typeface="Arial"/>
                <a:cs typeface="Arial"/>
              </a:rPr>
              <a:t>region.</a:t>
            </a:r>
            <a:endParaRPr sz="1200">
              <a:latin typeface="Arial"/>
              <a:cs typeface="Arial"/>
            </a:endParaRPr>
          </a:p>
          <a:p>
            <a:pPr marL="241300" marR="5080" indent="-228600">
              <a:lnSpc>
                <a:spcPct val="118100"/>
              </a:lnSpc>
              <a:spcBef>
                <a:spcPts val="1000"/>
              </a:spcBef>
              <a:buAutoNum type="arabicPeriod" startAt="43"/>
              <a:tabLst>
                <a:tab pos="241300" algn="l"/>
              </a:tabLst>
            </a:pPr>
            <a:r>
              <a:rPr sz="1200" dirty="0">
                <a:latin typeface="Arial"/>
                <a:cs typeface="Arial"/>
              </a:rPr>
              <a:t>Describe the technique of myelography with brief discussion on radiological findings  in spinal cord</a:t>
            </a:r>
            <a:r>
              <a:rPr sz="1200" spc="-5" dirty="0">
                <a:latin typeface="Arial"/>
                <a:cs typeface="Arial"/>
              </a:rPr>
              <a:t> </a:t>
            </a:r>
            <a:r>
              <a:rPr sz="1200" dirty="0">
                <a:latin typeface="Arial"/>
                <a:cs typeface="Arial"/>
              </a:rPr>
              <a:t>lesions.</a:t>
            </a:r>
            <a:endParaRPr sz="1200">
              <a:latin typeface="Arial"/>
              <a:cs typeface="Arial"/>
            </a:endParaRPr>
          </a:p>
          <a:p>
            <a:pPr>
              <a:lnSpc>
                <a:spcPct val="100000"/>
              </a:lnSpc>
              <a:spcBef>
                <a:spcPts val="50"/>
              </a:spcBef>
              <a:buFont typeface="Arial"/>
              <a:buAutoNum type="arabicPeriod" startAt="43"/>
            </a:pPr>
            <a:endParaRPr sz="1050">
              <a:latin typeface="Times New Roman"/>
              <a:cs typeface="Times New Roman"/>
            </a:endParaRPr>
          </a:p>
          <a:p>
            <a:pPr marL="241300" indent="-228600">
              <a:lnSpc>
                <a:spcPct val="100000"/>
              </a:lnSpc>
              <a:spcBef>
                <a:spcPts val="5"/>
              </a:spcBef>
              <a:buAutoNum type="arabicPeriod" startAt="43"/>
              <a:tabLst>
                <a:tab pos="241300" algn="l"/>
              </a:tabLst>
            </a:pPr>
            <a:r>
              <a:rPr sz="1200" dirty="0">
                <a:latin typeface="Arial"/>
                <a:cs typeface="Arial"/>
              </a:rPr>
              <a:t>Describe circulation of CSF and imaging of </a:t>
            </a:r>
            <a:r>
              <a:rPr sz="1200" spc="-5" dirty="0">
                <a:latin typeface="Arial"/>
                <a:cs typeface="Arial"/>
              </a:rPr>
              <a:t>obstructive</a:t>
            </a:r>
            <a:r>
              <a:rPr sz="1200" spc="-15" dirty="0">
                <a:latin typeface="Arial"/>
                <a:cs typeface="Arial"/>
              </a:rPr>
              <a:t> </a:t>
            </a:r>
            <a:r>
              <a:rPr sz="1200" spc="-5" dirty="0">
                <a:latin typeface="Arial"/>
                <a:cs typeface="Arial"/>
              </a:rPr>
              <a:t>hydrocephalus.</a:t>
            </a:r>
            <a:endParaRPr sz="1200">
              <a:latin typeface="Arial"/>
              <a:cs typeface="Arial"/>
            </a:endParaRPr>
          </a:p>
          <a:p>
            <a:pPr marL="241300" indent="-228600">
              <a:lnSpc>
                <a:spcPct val="100000"/>
              </a:lnSpc>
              <a:spcBef>
                <a:spcPts val="1160"/>
              </a:spcBef>
              <a:buAutoNum type="arabicPeriod" startAt="43"/>
              <a:tabLst>
                <a:tab pos="241300" algn="l"/>
              </a:tabLst>
            </a:pPr>
            <a:r>
              <a:rPr sz="1200" dirty="0">
                <a:latin typeface="Arial"/>
                <a:cs typeface="Arial"/>
              </a:rPr>
              <a:t>Enumerate various neurocutaneous syndromesDiscuss imaging for any of</a:t>
            </a:r>
            <a:r>
              <a:rPr sz="1200" spc="-60" dirty="0">
                <a:latin typeface="Arial"/>
                <a:cs typeface="Arial"/>
              </a:rPr>
              <a:t> </a:t>
            </a:r>
            <a:r>
              <a:rPr sz="1200" spc="-5" dirty="0">
                <a:latin typeface="Arial"/>
                <a:cs typeface="Arial"/>
              </a:rPr>
              <a:t>tWO.</a:t>
            </a:r>
            <a:endParaRPr sz="1200">
              <a:latin typeface="Arial"/>
              <a:cs typeface="Arial"/>
            </a:endParaRPr>
          </a:p>
          <a:p>
            <a:pPr>
              <a:lnSpc>
                <a:spcPct val="100000"/>
              </a:lnSpc>
              <a:spcBef>
                <a:spcPts val="50"/>
              </a:spcBef>
              <a:buFont typeface="Arial"/>
              <a:buAutoNum type="arabicPeriod" startAt="43"/>
            </a:pPr>
            <a:endParaRPr sz="1050">
              <a:latin typeface="Times New Roman"/>
              <a:cs typeface="Times New Roman"/>
            </a:endParaRPr>
          </a:p>
          <a:p>
            <a:pPr marL="241300" indent="-228600">
              <a:lnSpc>
                <a:spcPct val="100000"/>
              </a:lnSpc>
              <a:buAutoNum type="arabicPeriod" startAt="43"/>
              <a:tabLst>
                <a:tab pos="241300" algn="l"/>
              </a:tabLst>
            </a:pPr>
            <a:r>
              <a:rPr sz="1200" dirty="0">
                <a:latin typeface="Arial"/>
                <a:cs typeface="Arial"/>
              </a:rPr>
              <a:t>Ring enhancing lesions in brain. Pathologica| features of intracranial</a:t>
            </a:r>
            <a:r>
              <a:rPr sz="1200" spc="-45" dirty="0">
                <a:latin typeface="Arial"/>
                <a:cs typeface="Arial"/>
              </a:rPr>
              <a:t> </a:t>
            </a:r>
            <a:r>
              <a:rPr sz="1200" spc="-5" dirty="0">
                <a:latin typeface="Arial"/>
                <a:cs typeface="Arial"/>
              </a:rPr>
              <a:t>tuberculomas.</a:t>
            </a:r>
            <a:endParaRPr sz="1200">
              <a:latin typeface="Arial"/>
              <a:cs typeface="Aria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71</a:t>
            </a:fld>
            <a:endParaRPr dirty="0"/>
          </a:p>
        </p:txBody>
      </p:sp>
      <p:sp>
        <p:nvSpPr>
          <p:cNvPr id="2" name="object 2"/>
          <p:cNvSpPr txBox="1"/>
          <p:nvPr/>
        </p:nvSpPr>
        <p:spPr>
          <a:xfrm>
            <a:off x="939800" y="889000"/>
            <a:ext cx="5913755" cy="4107179"/>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63"/>
              <a:tabLst>
                <a:tab pos="241300" algn="l"/>
              </a:tabLst>
            </a:pPr>
            <a:r>
              <a:rPr sz="1200" spc="-5" dirty="0">
                <a:latin typeface="Arial"/>
                <a:cs typeface="Arial"/>
              </a:rPr>
              <a:t>TORCH infections </a:t>
            </a:r>
            <a:r>
              <a:rPr sz="1200" dirty="0">
                <a:latin typeface="Arial"/>
                <a:cs typeface="Arial"/>
              </a:rPr>
              <a:t>and imaging findings of the </a:t>
            </a:r>
            <a:r>
              <a:rPr sz="1200" spc="-5" dirty="0">
                <a:latin typeface="Arial"/>
                <a:cs typeface="Arial"/>
              </a:rPr>
              <a:t>same.</a:t>
            </a:r>
            <a:endParaRPr sz="1200">
              <a:latin typeface="Arial"/>
              <a:cs typeface="Arial"/>
            </a:endParaRPr>
          </a:p>
          <a:p>
            <a:pPr marL="241300" marR="5080" indent="-228600">
              <a:lnSpc>
                <a:spcPct val="118100"/>
              </a:lnSpc>
              <a:spcBef>
                <a:spcPts val="1000"/>
              </a:spcBef>
              <a:buAutoNum type="arabicPeriod" startAt="63"/>
              <a:tabLst>
                <a:tab pos="241300" algn="l"/>
              </a:tabLst>
            </a:pPr>
            <a:r>
              <a:rPr sz="1200" dirty="0">
                <a:latin typeface="Arial"/>
                <a:cs typeface="Arial"/>
              </a:rPr>
              <a:t>Enumerate physiological and pathological calcifications in skull. imaging of parietal  lobe</a:t>
            </a:r>
            <a:r>
              <a:rPr sz="1200" spc="-5" dirty="0">
                <a:latin typeface="Arial"/>
                <a:cs typeface="Arial"/>
              </a:rPr>
              <a:t> gliomas.</a:t>
            </a:r>
            <a:endParaRPr sz="1200">
              <a:latin typeface="Arial"/>
              <a:cs typeface="Arial"/>
            </a:endParaRPr>
          </a:p>
          <a:p>
            <a:pPr marL="241300" marR="5080" indent="-228600">
              <a:lnSpc>
                <a:spcPct val="118100"/>
              </a:lnSpc>
              <a:spcBef>
                <a:spcPts val="894"/>
              </a:spcBef>
              <a:buAutoNum type="arabicPeriod" startAt="63"/>
              <a:tabLst>
                <a:tab pos="241300" algn="l"/>
              </a:tabLst>
            </a:pPr>
            <a:r>
              <a:rPr sz="1200" dirty="0">
                <a:latin typeface="Arial"/>
                <a:cs typeface="Arial"/>
              </a:rPr>
              <a:t>Role of radiology in case of paraplegia.Discuss imaging methods for </a:t>
            </a:r>
            <a:r>
              <a:rPr sz="1200" spc="-5" dirty="0">
                <a:latin typeface="Arial"/>
                <a:cs typeface="Arial"/>
              </a:rPr>
              <a:t>diagnostic  </a:t>
            </a:r>
            <a:r>
              <a:rPr sz="1200" dirty="0">
                <a:latin typeface="Arial"/>
                <a:cs typeface="Arial"/>
              </a:rPr>
              <a:t>evaluation of malignant neoplasm of brain in</a:t>
            </a:r>
            <a:r>
              <a:rPr sz="1200" spc="-25" dirty="0">
                <a:latin typeface="Arial"/>
                <a:cs typeface="Arial"/>
              </a:rPr>
              <a:t> </a:t>
            </a:r>
            <a:r>
              <a:rPr sz="1200" spc="-5" dirty="0">
                <a:latin typeface="Arial"/>
                <a:cs typeface="Arial"/>
              </a:rPr>
              <a:t>children.</a:t>
            </a:r>
            <a:endParaRPr sz="1200">
              <a:latin typeface="Arial"/>
              <a:cs typeface="Arial"/>
            </a:endParaRPr>
          </a:p>
          <a:p>
            <a:pPr>
              <a:lnSpc>
                <a:spcPct val="100000"/>
              </a:lnSpc>
              <a:spcBef>
                <a:spcPts val="55"/>
              </a:spcBef>
              <a:buFont typeface="Arial"/>
              <a:buAutoNum type="arabicPeriod" startAt="63"/>
            </a:pPr>
            <a:endParaRPr sz="1050">
              <a:latin typeface="Times New Roman"/>
              <a:cs typeface="Times New Roman"/>
            </a:endParaRPr>
          </a:p>
          <a:p>
            <a:pPr marL="241300" indent="-228600">
              <a:lnSpc>
                <a:spcPct val="100000"/>
              </a:lnSpc>
              <a:buAutoNum type="arabicPeriod" startAt="63"/>
              <a:tabLst>
                <a:tab pos="241300" algn="l"/>
              </a:tabLst>
            </a:pPr>
            <a:r>
              <a:rPr sz="1200" dirty="0">
                <a:latin typeface="Arial"/>
                <a:cs typeface="Arial"/>
              </a:rPr>
              <a:t>Role of imaging in</a:t>
            </a:r>
            <a:r>
              <a:rPr sz="1200" spc="-10" dirty="0">
                <a:latin typeface="Arial"/>
                <a:cs typeface="Arial"/>
              </a:rPr>
              <a:t> epilepsy.</a:t>
            </a:r>
            <a:endParaRPr sz="1200">
              <a:latin typeface="Arial"/>
              <a:cs typeface="Arial"/>
            </a:endParaRPr>
          </a:p>
          <a:p>
            <a:pPr marL="241300" indent="-228600">
              <a:lnSpc>
                <a:spcPct val="100000"/>
              </a:lnSpc>
              <a:spcBef>
                <a:spcPts val="1160"/>
              </a:spcBef>
              <a:buAutoNum type="arabicPeriod" startAt="63"/>
              <a:tabLst>
                <a:tab pos="241300" algn="l"/>
              </a:tabLst>
            </a:pPr>
            <a:r>
              <a:rPr sz="1200" dirty="0">
                <a:latin typeface="Arial"/>
                <a:cs typeface="Arial"/>
              </a:rPr>
              <a:t>Role of imaging in spinal</a:t>
            </a:r>
            <a:r>
              <a:rPr sz="1200" spc="-10" dirty="0">
                <a:latin typeface="Arial"/>
                <a:cs typeface="Arial"/>
              </a:rPr>
              <a:t> </a:t>
            </a:r>
            <a:r>
              <a:rPr sz="1200" spc="-5" dirty="0">
                <a:latin typeface="Arial"/>
                <a:cs typeface="Arial"/>
              </a:rPr>
              <a:t>dysraphism.</a:t>
            </a:r>
            <a:endParaRPr sz="1200">
              <a:latin typeface="Arial"/>
              <a:cs typeface="Arial"/>
            </a:endParaRPr>
          </a:p>
          <a:p>
            <a:pPr>
              <a:lnSpc>
                <a:spcPct val="100000"/>
              </a:lnSpc>
              <a:spcBef>
                <a:spcPts val="50"/>
              </a:spcBef>
              <a:buFont typeface="Arial"/>
              <a:buAutoNum type="arabicPeriod" startAt="63"/>
            </a:pPr>
            <a:endParaRPr sz="1050">
              <a:latin typeface="Times New Roman"/>
              <a:cs typeface="Times New Roman"/>
            </a:endParaRPr>
          </a:p>
          <a:p>
            <a:pPr marL="241300" indent="-228600">
              <a:lnSpc>
                <a:spcPct val="100000"/>
              </a:lnSpc>
              <a:buAutoNum type="arabicPeriod" startAt="63"/>
              <a:tabLst>
                <a:tab pos="241300" algn="l"/>
              </a:tabLst>
            </a:pPr>
            <a:r>
              <a:rPr sz="1200" dirty="0">
                <a:latin typeface="Arial"/>
                <a:cs typeface="Arial"/>
              </a:rPr>
              <a:t>Radiologic anatomy of sella turcica and </a:t>
            </a:r>
            <a:r>
              <a:rPr sz="1200" spc="-5" dirty="0">
                <a:latin typeface="Arial"/>
                <a:cs typeface="Arial"/>
              </a:rPr>
              <a:t>investigations </a:t>
            </a:r>
            <a:r>
              <a:rPr sz="1200" dirty="0">
                <a:latin typeface="Arial"/>
                <a:cs typeface="Arial"/>
              </a:rPr>
              <a:t>in case of pituitary</a:t>
            </a:r>
            <a:r>
              <a:rPr sz="1200" spc="-15" dirty="0">
                <a:latin typeface="Arial"/>
                <a:cs typeface="Arial"/>
              </a:rPr>
              <a:t> </a:t>
            </a:r>
            <a:r>
              <a:rPr sz="1200" spc="-5" dirty="0">
                <a:latin typeface="Arial"/>
                <a:cs typeface="Arial"/>
              </a:rPr>
              <a:t>adenoma.</a:t>
            </a:r>
            <a:endParaRPr sz="1200">
              <a:latin typeface="Arial"/>
              <a:cs typeface="Arial"/>
            </a:endParaRPr>
          </a:p>
          <a:p>
            <a:pPr marL="241300" marR="5080" indent="-228600">
              <a:lnSpc>
                <a:spcPct val="118100"/>
              </a:lnSpc>
              <a:spcBef>
                <a:spcPts val="1000"/>
              </a:spcBef>
              <a:buAutoNum type="arabicPeriod" startAt="63"/>
              <a:tabLst>
                <a:tab pos="241300" algn="l"/>
              </a:tabLst>
            </a:pPr>
            <a:r>
              <a:rPr sz="1200" dirty="0">
                <a:latin typeface="Arial"/>
                <a:cs typeface="Arial"/>
              </a:rPr>
              <a:t>Enumerate causes of intracranial calcitications. Discuss imaging in </a:t>
            </a:r>
            <a:r>
              <a:rPr sz="1200" spc="-5" dirty="0">
                <a:latin typeface="Arial"/>
                <a:cs typeface="Arial"/>
              </a:rPr>
              <a:t>sturge </a:t>
            </a:r>
            <a:r>
              <a:rPr sz="1200" dirty="0">
                <a:latin typeface="Arial"/>
                <a:cs typeface="Arial"/>
              </a:rPr>
              <a:t>weber  syndrome.</a:t>
            </a:r>
            <a:endParaRPr sz="1200">
              <a:latin typeface="Arial"/>
              <a:cs typeface="Arial"/>
            </a:endParaRPr>
          </a:p>
          <a:p>
            <a:pPr marL="241300" indent="-228600">
              <a:lnSpc>
                <a:spcPct val="100000"/>
              </a:lnSpc>
              <a:spcBef>
                <a:spcPts val="1160"/>
              </a:spcBef>
              <a:buAutoNum type="arabicPeriod" startAt="63"/>
              <a:tabLst>
                <a:tab pos="241300" algn="l"/>
              </a:tabLst>
            </a:pPr>
            <a:r>
              <a:rPr sz="1200" dirty="0">
                <a:latin typeface="Arial"/>
                <a:cs typeface="Arial"/>
              </a:rPr>
              <a:t>Discuss </a:t>
            </a:r>
            <a:r>
              <a:rPr sz="1200" spc="-5" dirty="0">
                <a:latin typeface="Arial"/>
                <a:cs typeface="Arial"/>
              </a:rPr>
              <a:t>leukodystrophies </a:t>
            </a:r>
            <a:r>
              <a:rPr sz="1200" dirty="0">
                <a:latin typeface="Arial"/>
                <a:cs typeface="Arial"/>
              </a:rPr>
              <a:t>and their MRI</a:t>
            </a:r>
            <a:r>
              <a:rPr sz="1200" spc="-5" dirty="0">
                <a:latin typeface="Arial"/>
                <a:cs typeface="Arial"/>
              </a:rPr>
              <a:t> findings.</a:t>
            </a:r>
            <a:endParaRPr sz="1200">
              <a:latin typeface="Arial"/>
              <a:cs typeface="Arial"/>
            </a:endParaRPr>
          </a:p>
          <a:p>
            <a:pPr>
              <a:lnSpc>
                <a:spcPct val="100000"/>
              </a:lnSpc>
              <a:spcBef>
                <a:spcPts val="55"/>
              </a:spcBef>
              <a:buFont typeface="Arial"/>
              <a:buAutoNum type="arabicPeriod" startAt="63"/>
            </a:pPr>
            <a:endParaRPr sz="1050">
              <a:latin typeface="Times New Roman"/>
              <a:cs typeface="Times New Roman"/>
            </a:endParaRPr>
          </a:p>
          <a:p>
            <a:pPr marL="241300" indent="-228600">
              <a:lnSpc>
                <a:spcPct val="100000"/>
              </a:lnSpc>
              <a:buAutoNum type="arabicPeriod" startAt="63"/>
              <a:tabLst>
                <a:tab pos="241300" algn="l"/>
              </a:tabLst>
            </a:pPr>
            <a:r>
              <a:rPr sz="1200" dirty="0">
                <a:latin typeface="Arial"/>
                <a:cs typeface="Arial"/>
              </a:rPr>
              <a:t>USG in infant</a:t>
            </a:r>
            <a:r>
              <a:rPr sz="1200" spc="-15" dirty="0">
                <a:latin typeface="Arial"/>
                <a:cs typeface="Arial"/>
              </a:rPr>
              <a:t> </a:t>
            </a:r>
            <a:r>
              <a:rPr sz="1200" dirty="0">
                <a:latin typeface="Arial"/>
                <a:cs typeface="Arial"/>
              </a:rPr>
              <a:t>brain</a:t>
            </a:r>
            <a:endParaRPr sz="1200">
              <a:latin typeface="Arial"/>
              <a:cs typeface="Arial"/>
            </a:endParaRPr>
          </a:p>
          <a:p>
            <a:pPr marL="241300" marR="5715" indent="-228600">
              <a:lnSpc>
                <a:spcPct val="111100"/>
              </a:lnSpc>
              <a:spcBef>
                <a:spcPts val="1100"/>
              </a:spcBef>
              <a:buAutoNum type="arabicPeriod" startAt="63"/>
              <a:tabLst>
                <a:tab pos="241300" algn="l"/>
              </a:tabLst>
            </a:pPr>
            <a:r>
              <a:rPr sz="1200" spc="10" dirty="0">
                <a:latin typeface="Arial"/>
                <a:cs typeface="Arial"/>
              </a:rPr>
              <a:t>Enumerate various </a:t>
            </a:r>
            <a:r>
              <a:rPr sz="1200" spc="5" dirty="0">
                <a:latin typeface="Arial"/>
                <a:cs typeface="Arial"/>
              </a:rPr>
              <a:t>CP </a:t>
            </a:r>
            <a:r>
              <a:rPr sz="1200" spc="10" dirty="0">
                <a:latin typeface="Arial"/>
                <a:cs typeface="Arial"/>
              </a:rPr>
              <a:t>angle lesions. </a:t>
            </a:r>
            <a:r>
              <a:rPr sz="1200" spc="5" dirty="0">
                <a:latin typeface="Arial"/>
                <a:cs typeface="Arial"/>
              </a:rPr>
              <a:t>Write</a:t>
            </a:r>
            <a:r>
              <a:rPr sz="1200" spc="340" dirty="0">
                <a:latin typeface="Arial"/>
                <a:cs typeface="Arial"/>
              </a:rPr>
              <a:t> </a:t>
            </a:r>
            <a:r>
              <a:rPr sz="1200" spc="10" dirty="0">
                <a:latin typeface="Arial"/>
                <a:cs typeface="Arial"/>
              </a:rPr>
              <a:t>imaging features </a:t>
            </a:r>
            <a:r>
              <a:rPr sz="1200" spc="5" dirty="0">
                <a:latin typeface="Arial"/>
                <a:cs typeface="Arial"/>
              </a:rPr>
              <a:t>of  </a:t>
            </a:r>
            <a:r>
              <a:rPr sz="1200" spc="10" dirty="0">
                <a:latin typeface="Arial"/>
                <a:cs typeface="Arial"/>
              </a:rPr>
              <a:t>acoustic  </a:t>
            </a:r>
            <a:r>
              <a:rPr sz="1200" dirty="0">
                <a:latin typeface="Arial"/>
                <a:cs typeface="Arial"/>
              </a:rPr>
              <a:t>schwannoma.</a:t>
            </a:r>
            <a:endParaRPr sz="1200">
              <a:latin typeface="Arial"/>
              <a:cs typeface="Arial"/>
            </a:endParaRPr>
          </a:p>
        </p:txBody>
      </p:sp>
      <p:sp>
        <p:nvSpPr>
          <p:cNvPr id="4" name="TextBox 3"/>
          <p:cNvSpPr txBox="1"/>
          <p:nvPr/>
        </p:nvSpPr>
        <p:spPr>
          <a:xfrm>
            <a:off x="501650" y="9080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72</a:t>
            </a:fld>
            <a:endParaRPr dirty="0"/>
          </a:p>
        </p:txBody>
      </p:sp>
      <p:sp>
        <p:nvSpPr>
          <p:cNvPr id="2" name="object 2"/>
          <p:cNvSpPr txBox="1"/>
          <p:nvPr/>
        </p:nvSpPr>
        <p:spPr>
          <a:xfrm>
            <a:off x="711200" y="889000"/>
            <a:ext cx="5772150" cy="8691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CT in Neurotuberculosis. [JAN</a:t>
            </a:r>
            <a:r>
              <a:rPr sz="1200" spc="-40" dirty="0">
                <a:latin typeface="Arial"/>
                <a:cs typeface="Arial"/>
              </a:rPr>
              <a:t> </a:t>
            </a:r>
            <a:r>
              <a:rPr sz="1200" dirty="0">
                <a:latin typeface="Arial"/>
                <a:cs typeface="Arial"/>
              </a:rPr>
              <a:t>97]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Discuss the role of computed tomography in cerebrovascular</a:t>
            </a:r>
            <a:r>
              <a:rPr sz="1200" spc="-55" dirty="0">
                <a:latin typeface="Arial"/>
                <a:cs typeface="Arial"/>
              </a:rPr>
              <a:t> </a:t>
            </a:r>
            <a:r>
              <a:rPr sz="1200" dirty="0">
                <a:latin typeface="Arial"/>
                <a:cs typeface="Arial"/>
              </a:rPr>
              <a:t>accidents.</a:t>
            </a:r>
            <a:endParaRPr sz="1200">
              <a:latin typeface="Arial"/>
              <a:cs typeface="Arial"/>
            </a:endParaRPr>
          </a:p>
          <a:p>
            <a:pPr marL="241300">
              <a:lnSpc>
                <a:spcPct val="100000"/>
              </a:lnSpc>
              <a:spcBef>
                <a:spcPts val="1160"/>
              </a:spcBef>
              <a:buAutoNum type="arabicPeriod"/>
              <a:tabLst>
                <a:tab pos="469900" algn="l"/>
              </a:tabLst>
            </a:pPr>
            <a:r>
              <a:rPr sz="1200" dirty="0">
                <a:latin typeface="Arial"/>
                <a:cs typeface="Arial"/>
              </a:rPr>
              <a:t>Arnold-Chiari malformations. [JUL 97, JUN</a:t>
            </a:r>
            <a:r>
              <a:rPr sz="1200" spc="-65" dirty="0">
                <a:latin typeface="Arial"/>
                <a:cs typeface="Arial"/>
              </a:rPr>
              <a:t> </a:t>
            </a:r>
            <a:r>
              <a:rPr sz="1200" dirty="0">
                <a:latin typeface="Arial"/>
                <a:cs typeface="Arial"/>
              </a:rPr>
              <a:t>04]</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Ring lesions on computed tomography of</a:t>
            </a:r>
            <a:r>
              <a:rPr sz="1200" spc="-20" dirty="0">
                <a:latin typeface="Arial"/>
                <a:cs typeface="Arial"/>
              </a:rPr>
              <a:t> </a:t>
            </a:r>
            <a:r>
              <a:rPr sz="1200" dirty="0">
                <a:latin typeface="Arial"/>
                <a:cs typeface="Arial"/>
              </a:rPr>
              <a:t>brain.</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spc="-10" dirty="0">
                <a:latin typeface="Arial"/>
                <a:cs typeface="Arial"/>
              </a:rPr>
              <a:t>Neurosonography. </a:t>
            </a:r>
            <a:r>
              <a:rPr sz="1200" dirty="0">
                <a:latin typeface="Arial"/>
                <a:cs typeface="Arial"/>
              </a:rPr>
              <a:t>[JUL 97, JUN</a:t>
            </a:r>
            <a:r>
              <a:rPr sz="1200" spc="-50" dirty="0">
                <a:latin typeface="Arial"/>
                <a:cs typeface="Arial"/>
              </a:rPr>
              <a:t> </a:t>
            </a:r>
            <a:r>
              <a:rPr sz="1200" dirty="0">
                <a:latin typeface="Arial"/>
                <a:cs typeface="Arial"/>
              </a:rPr>
              <a:t>05]</a:t>
            </a:r>
            <a:endParaRPr sz="1200">
              <a:latin typeface="Arial"/>
              <a:cs typeface="Arial"/>
            </a:endParaRPr>
          </a:p>
          <a:p>
            <a:pPr marL="241300">
              <a:lnSpc>
                <a:spcPct val="100000"/>
              </a:lnSpc>
              <a:spcBef>
                <a:spcPts val="1160"/>
              </a:spcBef>
              <a:buAutoNum type="arabicPeriod"/>
              <a:tabLst>
                <a:tab pos="469900" algn="l"/>
              </a:tabLst>
            </a:pPr>
            <a:r>
              <a:rPr sz="1200" dirty="0">
                <a:latin typeface="Arial"/>
                <a:cs typeface="Arial"/>
              </a:rPr>
              <a:t>Discuss the role of computed tomography in </a:t>
            </a:r>
            <a:r>
              <a:rPr sz="1200" spc="-5" dirty="0">
                <a:latin typeface="Arial"/>
                <a:cs typeface="Arial"/>
              </a:rPr>
              <a:t>infective </a:t>
            </a:r>
            <a:r>
              <a:rPr sz="1200" dirty="0">
                <a:latin typeface="Arial"/>
                <a:cs typeface="Arial"/>
              </a:rPr>
              <a:t>lesions of brain. [JUL</a:t>
            </a:r>
            <a:r>
              <a:rPr sz="1200" spc="-114" dirty="0">
                <a:latin typeface="Arial"/>
                <a:cs typeface="Arial"/>
              </a:rPr>
              <a:t> </a:t>
            </a:r>
            <a:r>
              <a:rPr sz="1200" dirty="0">
                <a:latin typeface="Arial"/>
                <a:cs typeface="Arial"/>
              </a:rPr>
              <a:t>98]</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Radiology and Imaging in </a:t>
            </a:r>
            <a:r>
              <a:rPr sz="1200" spc="-5" dirty="0">
                <a:latin typeface="Arial"/>
                <a:cs typeface="Arial"/>
              </a:rPr>
              <a:t>Acoustic </a:t>
            </a:r>
            <a:r>
              <a:rPr sz="1200" dirty="0">
                <a:latin typeface="Arial"/>
                <a:cs typeface="Arial"/>
              </a:rPr>
              <a:t>Neuroma.</a:t>
            </a:r>
            <a:r>
              <a:rPr sz="1200" spc="-80" dirty="0">
                <a:latin typeface="Arial"/>
                <a:cs typeface="Arial"/>
              </a:rPr>
              <a:t> </a:t>
            </a:r>
            <a:r>
              <a:rPr sz="1200" dirty="0">
                <a:latin typeface="Arial"/>
                <a:cs typeface="Arial"/>
              </a:rPr>
              <a:t>[98]</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Radiological diagnosis of </a:t>
            </a:r>
            <a:r>
              <a:rPr sz="1200" spc="-5" dirty="0">
                <a:latin typeface="Arial"/>
                <a:cs typeface="Arial"/>
              </a:rPr>
              <a:t>extra-dural </a:t>
            </a:r>
            <a:r>
              <a:rPr sz="1200" dirty="0">
                <a:latin typeface="Arial"/>
                <a:cs typeface="Arial"/>
              </a:rPr>
              <a:t>spinal</a:t>
            </a:r>
            <a:r>
              <a:rPr sz="1200" spc="-10" dirty="0">
                <a:latin typeface="Arial"/>
                <a:cs typeface="Arial"/>
              </a:rPr>
              <a:t> </a:t>
            </a:r>
            <a:r>
              <a:rPr sz="1200" dirty="0">
                <a:latin typeface="Arial"/>
                <a:cs typeface="Arial"/>
              </a:rPr>
              <a:t>masses.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spc="-45" dirty="0">
                <a:latin typeface="Arial"/>
                <a:cs typeface="Arial"/>
              </a:rPr>
              <a:t>CT. </a:t>
            </a:r>
            <a:r>
              <a:rPr sz="1200" dirty="0">
                <a:latin typeface="Arial"/>
                <a:cs typeface="Arial"/>
              </a:rPr>
              <a:t>versus MRI in brain</a:t>
            </a:r>
            <a:r>
              <a:rPr sz="1200" spc="25" dirty="0">
                <a:latin typeface="Arial"/>
                <a:cs typeface="Arial"/>
              </a:rPr>
              <a:t> </a:t>
            </a:r>
            <a:r>
              <a:rPr sz="1200" dirty="0">
                <a:latin typeface="Arial"/>
                <a:cs typeface="Arial"/>
              </a:rPr>
              <a:t>tumours.</a:t>
            </a:r>
            <a:endParaRPr sz="1200">
              <a:latin typeface="Arial"/>
              <a:cs typeface="Arial"/>
            </a:endParaRPr>
          </a:p>
          <a:p>
            <a:pPr marL="241300" marR="760730">
              <a:lnSpc>
                <a:spcPts val="2700"/>
              </a:lnSpc>
              <a:spcBef>
                <a:spcPts val="200"/>
              </a:spcBef>
              <a:buAutoNum type="arabicPeriod"/>
              <a:tabLst>
                <a:tab pos="469900" algn="l"/>
              </a:tabLst>
            </a:pPr>
            <a:r>
              <a:rPr sz="1200" dirty="0">
                <a:latin typeface="Arial"/>
                <a:cs typeface="Arial"/>
              </a:rPr>
              <a:t>Imaging in congenital lesions of the spine and spinal cord. [JAN</a:t>
            </a:r>
            <a:r>
              <a:rPr sz="1200" spc="-110" dirty="0">
                <a:latin typeface="Arial"/>
                <a:cs typeface="Arial"/>
              </a:rPr>
              <a:t> </a:t>
            </a:r>
            <a:r>
              <a:rPr sz="1200" dirty="0">
                <a:latin typeface="Arial"/>
                <a:cs typeface="Arial"/>
              </a:rPr>
              <a:t>00]  </a:t>
            </a:r>
            <a:r>
              <a:rPr sz="1200" spc="-35" dirty="0">
                <a:latin typeface="Arial"/>
                <a:cs typeface="Arial"/>
              </a:rPr>
              <a:t>11. </a:t>
            </a:r>
            <a:r>
              <a:rPr sz="1200" dirty="0">
                <a:latin typeface="Arial"/>
                <a:cs typeface="Arial"/>
              </a:rPr>
              <a:t>Radiology and Imaging of Meningiomas. [JAN 00, JUN</a:t>
            </a:r>
            <a:r>
              <a:rPr sz="1200" spc="-135" dirty="0">
                <a:latin typeface="Arial"/>
                <a:cs typeface="Arial"/>
              </a:rPr>
              <a:t> </a:t>
            </a:r>
            <a:r>
              <a:rPr sz="1200" dirty="0">
                <a:latin typeface="Arial"/>
                <a:cs typeface="Arial"/>
              </a:rPr>
              <a:t>04]</a:t>
            </a:r>
            <a:endParaRPr sz="1200">
              <a:latin typeface="Arial"/>
              <a:cs typeface="Arial"/>
            </a:endParaRPr>
          </a:p>
          <a:p>
            <a:pPr marL="469900" indent="-228600">
              <a:lnSpc>
                <a:spcPct val="100000"/>
              </a:lnSpc>
              <a:spcBef>
                <a:spcPts val="960"/>
              </a:spcBef>
              <a:buAutoNum type="arabicPeriod" startAt="12"/>
              <a:tabLst>
                <a:tab pos="469900" algn="l"/>
              </a:tabLst>
            </a:pPr>
            <a:r>
              <a:rPr sz="1200" dirty="0">
                <a:latin typeface="Arial"/>
                <a:cs typeface="Arial"/>
              </a:rPr>
              <a:t>Imaging in</a:t>
            </a:r>
            <a:r>
              <a:rPr sz="1200" spc="-5" dirty="0">
                <a:latin typeface="Arial"/>
                <a:cs typeface="Arial"/>
              </a:rPr>
              <a:t> stroke.</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Imaging in Acute </a:t>
            </a:r>
            <a:r>
              <a:rPr sz="1200" spc="-5" dirty="0">
                <a:latin typeface="Arial"/>
                <a:cs typeface="Arial"/>
              </a:rPr>
              <a:t>stroke. </a:t>
            </a:r>
            <a:r>
              <a:rPr sz="1200" dirty="0">
                <a:latin typeface="Arial"/>
                <a:cs typeface="Arial"/>
              </a:rPr>
              <a:t>[DEC</a:t>
            </a:r>
            <a:r>
              <a:rPr sz="1200" spc="-7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CT and MRI in </a:t>
            </a:r>
            <a:r>
              <a:rPr sz="1200" spc="-5" dirty="0">
                <a:latin typeface="Arial"/>
                <a:cs typeface="Arial"/>
              </a:rPr>
              <a:t>Intervertebral </a:t>
            </a:r>
            <a:r>
              <a:rPr sz="1200" dirty="0">
                <a:latin typeface="Arial"/>
                <a:cs typeface="Arial"/>
              </a:rPr>
              <a:t>disc Prolapse.</a:t>
            </a:r>
            <a:r>
              <a:rPr sz="1200" spc="-35"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pPr>
            <a:endParaRPr sz="1050">
              <a:latin typeface="Times New Roman"/>
              <a:cs typeface="Times New Roman"/>
            </a:endParaRPr>
          </a:p>
          <a:p>
            <a:pPr marL="241300">
              <a:lnSpc>
                <a:spcPct val="100000"/>
              </a:lnSpc>
            </a:pPr>
            <a:r>
              <a:rPr sz="1200" dirty="0">
                <a:latin typeface="Arial"/>
                <a:cs typeface="Arial"/>
              </a:rPr>
              <a:t>15. 4th </a:t>
            </a:r>
            <a:r>
              <a:rPr sz="1200" spc="-10" dirty="0">
                <a:latin typeface="Arial"/>
                <a:cs typeface="Arial"/>
              </a:rPr>
              <a:t>Ventricular </a:t>
            </a:r>
            <a:r>
              <a:rPr sz="1200" dirty="0">
                <a:latin typeface="Arial"/>
                <a:cs typeface="Arial"/>
              </a:rPr>
              <a:t>Ependymoma. [JUN</a:t>
            </a:r>
            <a:r>
              <a:rPr sz="1200" spc="-210" dirty="0">
                <a:latin typeface="Arial"/>
                <a:cs typeface="Arial"/>
              </a:rPr>
              <a:t> </a:t>
            </a:r>
            <a:r>
              <a:rPr sz="1200" dirty="0">
                <a:latin typeface="Arial"/>
                <a:cs typeface="Arial"/>
              </a:rPr>
              <a:t>03]</a:t>
            </a:r>
            <a:endParaRPr sz="1200">
              <a:latin typeface="Arial"/>
              <a:cs typeface="Arial"/>
            </a:endParaRPr>
          </a:p>
          <a:p>
            <a:pPr>
              <a:lnSpc>
                <a:spcPct val="100000"/>
              </a:lnSpc>
              <a:spcBef>
                <a:spcPts val="55"/>
              </a:spcBef>
            </a:pPr>
            <a:endParaRPr sz="1050">
              <a:latin typeface="Times New Roman"/>
              <a:cs typeface="Times New Roman"/>
            </a:endParaRPr>
          </a:p>
          <a:p>
            <a:pPr marL="469900" indent="-228600">
              <a:lnSpc>
                <a:spcPct val="100000"/>
              </a:lnSpc>
              <a:buAutoNum type="arabicPeriod" startAt="16"/>
              <a:tabLst>
                <a:tab pos="469900" algn="l"/>
              </a:tabLst>
            </a:pPr>
            <a:r>
              <a:rPr sz="1200" dirty="0">
                <a:latin typeface="Arial"/>
                <a:cs typeface="Arial"/>
              </a:rPr>
              <a:t>Migrational </a:t>
            </a:r>
            <a:r>
              <a:rPr sz="1200" spc="-15" dirty="0">
                <a:latin typeface="Arial"/>
                <a:cs typeface="Arial"/>
              </a:rPr>
              <a:t>anomaly. </a:t>
            </a:r>
            <a:r>
              <a:rPr sz="1200" dirty="0">
                <a:latin typeface="Arial"/>
                <a:cs typeface="Arial"/>
              </a:rPr>
              <a:t>[JUN</a:t>
            </a:r>
            <a:r>
              <a:rPr sz="1200" spc="5" dirty="0">
                <a:latin typeface="Arial"/>
                <a:cs typeface="Arial"/>
              </a:rPr>
              <a:t> </a:t>
            </a:r>
            <a:r>
              <a:rPr sz="1200" dirty="0">
                <a:latin typeface="Arial"/>
                <a:cs typeface="Arial"/>
              </a:rPr>
              <a:t>04]</a:t>
            </a:r>
            <a:endParaRPr sz="1200">
              <a:latin typeface="Arial"/>
              <a:cs typeface="Arial"/>
            </a:endParaRPr>
          </a:p>
          <a:p>
            <a:pPr marL="469900" indent="-228600">
              <a:lnSpc>
                <a:spcPct val="100000"/>
              </a:lnSpc>
              <a:spcBef>
                <a:spcPts val="1160"/>
              </a:spcBef>
              <a:buAutoNum type="arabicPeriod" startAt="16"/>
              <a:tabLst>
                <a:tab pos="469900" algn="l"/>
              </a:tabLst>
            </a:pPr>
            <a:r>
              <a:rPr sz="1200" dirty="0">
                <a:latin typeface="Arial"/>
                <a:cs typeface="Arial"/>
              </a:rPr>
              <a:t>Role of </a:t>
            </a:r>
            <a:r>
              <a:rPr sz="1200" spc="-5" dirty="0">
                <a:latin typeface="Arial"/>
                <a:cs typeface="Arial"/>
              </a:rPr>
              <a:t>DWl </a:t>
            </a:r>
            <a:r>
              <a:rPr sz="1200" dirty="0">
                <a:latin typeface="Arial"/>
                <a:cs typeface="Arial"/>
              </a:rPr>
              <a:t>in brain . [DEC</a:t>
            </a:r>
            <a:r>
              <a:rPr sz="1200" spc="-15" dirty="0">
                <a:latin typeface="Arial"/>
                <a:cs typeface="Arial"/>
              </a:rPr>
              <a:t> </a:t>
            </a:r>
            <a:r>
              <a:rPr sz="1200" dirty="0">
                <a:latin typeface="Arial"/>
                <a:cs typeface="Arial"/>
              </a:rPr>
              <a:t>04]</a:t>
            </a:r>
            <a:endParaRPr sz="1200">
              <a:latin typeface="Arial"/>
              <a:cs typeface="Arial"/>
            </a:endParaRPr>
          </a:p>
          <a:p>
            <a:pPr>
              <a:lnSpc>
                <a:spcPct val="100000"/>
              </a:lnSpc>
              <a:spcBef>
                <a:spcPts val="50"/>
              </a:spcBef>
              <a:buFont typeface="Arial"/>
              <a:buAutoNum type="arabicPeriod" startAt="16"/>
            </a:pPr>
            <a:endParaRPr sz="1050">
              <a:latin typeface="Times New Roman"/>
              <a:cs typeface="Times New Roman"/>
            </a:endParaRPr>
          </a:p>
          <a:p>
            <a:pPr marL="469900" indent="-228600">
              <a:lnSpc>
                <a:spcPct val="100000"/>
              </a:lnSpc>
              <a:buAutoNum type="arabicPeriod" startAt="16"/>
              <a:tabLst>
                <a:tab pos="469900" algn="l"/>
              </a:tabLst>
            </a:pPr>
            <a:r>
              <a:rPr sz="1200" dirty="0">
                <a:latin typeface="Arial"/>
                <a:cs typeface="Arial"/>
              </a:rPr>
              <a:t>Sub Arachnoid space anatomy and SAH. [DEC 02. JUN</a:t>
            </a:r>
            <a:r>
              <a:rPr sz="1200" spc="-110" dirty="0">
                <a:latin typeface="Arial"/>
                <a:cs typeface="Arial"/>
              </a:rPr>
              <a:t> </a:t>
            </a:r>
            <a:r>
              <a:rPr sz="1200" spc="-5" dirty="0">
                <a:latin typeface="Arial"/>
                <a:cs typeface="Arial"/>
              </a:rPr>
              <a:t>03]</a:t>
            </a:r>
            <a:endParaRPr sz="1200">
              <a:latin typeface="Arial"/>
              <a:cs typeface="Arial"/>
            </a:endParaRPr>
          </a:p>
          <a:p>
            <a:pPr>
              <a:lnSpc>
                <a:spcPct val="100000"/>
              </a:lnSpc>
              <a:spcBef>
                <a:spcPts val="55"/>
              </a:spcBef>
              <a:buFont typeface="Arial"/>
              <a:buAutoNum type="arabicPeriod" startAt="16"/>
            </a:pPr>
            <a:endParaRPr sz="1050">
              <a:latin typeface="Times New Roman"/>
              <a:cs typeface="Times New Roman"/>
            </a:endParaRPr>
          </a:p>
          <a:p>
            <a:pPr marL="469900" indent="-228600">
              <a:lnSpc>
                <a:spcPct val="100000"/>
              </a:lnSpc>
              <a:buAutoNum type="arabicPeriod" startAt="16"/>
              <a:tabLst>
                <a:tab pos="469900" algn="l"/>
              </a:tabLst>
            </a:pPr>
            <a:r>
              <a:rPr sz="1200" dirty="0">
                <a:latin typeface="Arial"/>
                <a:cs typeface="Arial"/>
              </a:rPr>
              <a:t>Radiological </a:t>
            </a:r>
            <a:r>
              <a:rPr sz="1200" spc="-5" dirty="0">
                <a:latin typeface="Arial"/>
                <a:cs typeface="Arial"/>
              </a:rPr>
              <a:t>investigation </a:t>
            </a:r>
            <a:r>
              <a:rPr sz="1200" dirty="0">
                <a:latin typeface="Arial"/>
                <a:cs typeface="Arial"/>
              </a:rPr>
              <a:t>in SAH.</a:t>
            </a:r>
            <a:endParaRPr sz="1200">
              <a:latin typeface="Arial"/>
              <a:cs typeface="Arial"/>
            </a:endParaRPr>
          </a:p>
          <a:p>
            <a:pPr marL="469900" indent="-228600">
              <a:lnSpc>
                <a:spcPct val="100000"/>
              </a:lnSpc>
              <a:spcBef>
                <a:spcPts val="1160"/>
              </a:spcBef>
              <a:buAutoNum type="arabicPeriod" startAt="16"/>
              <a:tabLst>
                <a:tab pos="469900" algn="l"/>
              </a:tabLst>
            </a:pPr>
            <a:r>
              <a:rPr sz="1200" dirty="0">
                <a:latin typeface="Arial"/>
                <a:cs typeface="Arial"/>
              </a:rPr>
              <a:t>Intervention in SAH. [DEC</a:t>
            </a:r>
            <a:r>
              <a:rPr sz="1200" spc="-10" dirty="0">
                <a:latin typeface="Arial"/>
                <a:cs typeface="Arial"/>
              </a:rPr>
              <a:t> </a:t>
            </a:r>
            <a:r>
              <a:rPr sz="1200" dirty="0">
                <a:latin typeface="Arial"/>
                <a:cs typeface="Arial"/>
              </a:rPr>
              <a:t>06]</a:t>
            </a:r>
            <a:endParaRPr sz="1200">
              <a:latin typeface="Arial"/>
              <a:cs typeface="Arial"/>
            </a:endParaRPr>
          </a:p>
          <a:p>
            <a:pPr>
              <a:lnSpc>
                <a:spcPct val="100000"/>
              </a:lnSpc>
              <a:spcBef>
                <a:spcPts val="50"/>
              </a:spcBef>
              <a:buFont typeface="Arial"/>
              <a:buAutoNum type="arabicPeriod" startAt="16"/>
            </a:pPr>
            <a:endParaRPr sz="1050">
              <a:latin typeface="Times New Roman"/>
              <a:cs typeface="Times New Roman"/>
            </a:endParaRPr>
          </a:p>
          <a:p>
            <a:pPr marL="469900" indent="-228600">
              <a:lnSpc>
                <a:spcPct val="100000"/>
              </a:lnSpc>
              <a:buAutoNum type="arabicPeriod" startAt="16"/>
              <a:tabLst>
                <a:tab pos="469900" algn="l"/>
              </a:tabLst>
            </a:pPr>
            <a:r>
              <a:rPr sz="1200" dirty="0">
                <a:latin typeface="Arial"/>
                <a:cs typeface="Arial"/>
              </a:rPr>
              <a:t>Endovascular management of intra-cranial aneurysm. [DEC 05, JUN</a:t>
            </a:r>
            <a:r>
              <a:rPr sz="1200" spc="-70"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16"/>
            </a:pPr>
            <a:endParaRPr sz="1050">
              <a:latin typeface="Times New Roman"/>
              <a:cs typeface="Times New Roman"/>
            </a:endParaRPr>
          </a:p>
          <a:p>
            <a:pPr marL="469900" indent="-228600">
              <a:lnSpc>
                <a:spcPct val="100000"/>
              </a:lnSpc>
              <a:buAutoNum type="arabicPeriod" startAt="16"/>
              <a:tabLst>
                <a:tab pos="469900" algn="l"/>
              </a:tabLst>
            </a:pPr>
            <a:r>
              <a:rPr sz="1200" dirty="0">
                <a:latin typeface="Arial"/>
                <a:cs typeface="Arial"/>
              </a:rPr>
              <a:t>Imaging of cerebral ischaemic </a:t>
            </a:r>
            <a:r>
              <a:rPr sz="1200" spc="-5" dirty="0">
                <a:latin typeface="Arial"/>
                <a:cs typeface="Arial"/>
              </a:rPr>
              <a:t>infarct. </a:t>
            </a:r>
            <a:r>
              <a:rPr sz="1200" dirty="0">
                <a:latin typeface="Arial"/>
                <a:cs typeface="Arial"/>
              </a:rPr>
              <a:t>[JUN</a:t>
            </a:r>
            <a:r>
              <a:rPr sz="1200" spc="-15" dirty="0">
                <a:latin typeface="Arial"/>
                <a:cs typeface="Arial"/>
              </a:rPr>
              <a:t> </a:t>
            </a:r>
            <a:r>
              <a:rPr sz="1200" dirty="0">
                <a:latin typeface="Arial"/>
                <a:cs typeface="Arial"/>
              </a:rPr>
              <a:t>05]</a:t>
            </a:r>
            <a:endParaRPr sz="1200">
              <a:latin typeface="Arial"/>
              <a:cs typeface="Arial"/>
            </a:endParaRPr>
          </a:p>
          <a:p>
            <a:pPr>
              <a:lnSpc>
                <a:spcPct val="100000"/>
              </a:lnSpc>
              <a:spcBef>
                <a:spcPts val="50"/>
              </a:spcBef>
              <a:buFont typeface="Arial"/>
              <a:buAutoNum type="arabicPeriod" startAt="16"/>
            </a:pPr>
            <a:endParaRPr sz="1050">
              <a:latin typeface="Times New Roman"/>
              <a:cs typeface="Times New Roman"/>
            </a:endParaRPr>
          </a:p>
          <a:p>
            <a:pPr marL="469900" indent="-228600">
              <a:lnSpc>
                <a:spcPct val="100000"/>
              </a:lnSpc>
              <a:spcBef>
                <a:spcPts val="5"/>
              </a:spcBef>
              <a:buAutoNum type="arabicPeriod" startAt="16"/>
              <a:tabLst>
                <a:tab pos="469900" algn="l"/>
              </a:tabLst>
            </a:pPr>
            <a:r>
              <a:rPr sz="1200" spc="-5" dirty="0">
                <a:latin typeface="Arial"/>
                <a:cs typeface="Arial"/>
              </a:rPr>
              <a:t>Posterior </a:t>
            </a:r>
            <a:r>
              <a:rPr sz="1200" dirty="0">
                <a:latin typeface="Arial"/>
                <a:cs typeface="Arial"/>
              </a:rPr>
              <a:t>fossa neoplasms of childhood.</a:t>
            </a:r>
            <a:r>
              <a:rPr sz="1200" spc="-15" dirty="0">
                <a:latin typeface="Arial"/>
                <a:cs typeface="Arial"/>
              </a:rPr>
              <a:t> </a:t>
            </a:r>
            <a:r>
              <a:rPr sz="1200" dirty="0">
                <a:latin typeface="Arial"/>
                <a:cs typeface="Arial"/>
              </a:rPr>
              <a:t>[02]</a:t>
            </a:r>
            <a:endParaRPr sz="1200">
              <a:latin typeface="Arial"/>
              <a:cs typeface="Arial"/>
            </a:endParaRPr>
          </a:p>
          <a:p>
            <a:pPr marL="469900" indent="-228600">
              <a:lnSpc>
                <a:spcPct val="100000"/>
              </a:lnSpc>
              <a:spcBef>
                <a:spcPts val="1160"/>
              </a:spcBef>
              <a:buAutoNum type="arabicPeriod" startAt="16"/>
              <a:tabLst>
                <a:tab pos="469900" algn="l"/>
              </a:tabLst>
            </a:pPr>
            <a:r>
              <a:rPr sz="1200" dirty="0">
                <a:latin typeface="Arial"/>
                <a:cs typeface="Arial"/>
              </a:rPr>
              <a:t>Lateral ventricular masses.</a:t>
            </a:r>
            <a:r>
              <a:rPr sz="1200" spc="-15" dirty="0">
                <a:latin typeface="Arial"/>
                <a:cs typeface="Arial"/>
              </a:rPr>
              <a:t> </a:t>
            </a:r>
            <a:r>
              <a:rPr sz="1200" dirty="0">
                <a:latin typeface="Arial"/>
                <a:cs typeface="Arial"/>
              </a:rPr>
              <a:t>[OS]</a:t>
            </a:r>
            <a:endParaRPr sz="1200">
              <a:latin typeface="Arial"/>
              <a:cs typeface="Arial"/>
            </a:endParaRPr>
          </a:p>
          <a:p>
            <a:pPr>
              <a:lnSpc>
                <a:spcPct val="100000"/>
              </a:lnSpc>
              <a:spcBef>
                <a:spcPts val="50"/>
              </a:spcBef>
              <a:buFont typeface="Arial"/>
              <a:buAutoNum type="arabicPeriod" startAt="16"/>
            </a:pPr>
            <a:endParaRPr sz="1050">
              <a:latin typeface="Times New Roman"/>
              <a:cs typeface="Times New Roman"/>
            </a:endParaRPr>
          </a:p>
          <a:p>
            <a:pPr marL="469900" indent="-228600">
              <a:lnSpc>
                <a:spcPct val="100000"/>
              </a:lnSpc>
              <a:buAutoNum type="arabicPeriod" startAt="16"/>
              <a:tabLst>
                <a:tab pos="469900" algn="l"/>
              </a:tabLst>
            </a:pPr>
            <a:r>
              <a:rPr sz="1200" dirty="0">
                <a:latin typeface="Arial"/>
                <a:cs typeface="Arial"/>
              </a:rPr>
              <a:t>Radiology of brain tumors.</a:t>
            </a:r>
            <a:r>
              <a:rPr sz="1200" spc="-15" dirty="0">
                <a:latin typeface="Arial"/>
                <a:cs typeface="Arial"/>
              </a:rPr>
              <a:t> </a:t>
            </a:r>
            <a:r>
              <a:rPr sz="1200" dirty="0">
                <a:latin typeface="Arial"/>
                <a:cs typeface="Arial"/>
              </a:rPr>
              <a:t>[05]</a:t>
            </a:r>
            <a:endParaRPr sz="1200">
              <a:latin typeface="Arial"/>
              <a:cs typeface="Aria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73</a:t>
            </a:fld>
            <a:endParaRPr dirty="0"/>
          </a:p>
        </p:txBody>
      </p:sp>
      <p:sp>
        <p:nvSpPr>
          <p:cNvPr id="2" name="object 2"/>
          <p:cNvSpPr txBox="1"/>
          <p:nvPr/>
        </p:nvSpPr>
        <p:spPr>
          <a:xfrm>
            <a:off x="939800" y="889000"/>
            <a:ext cx="5820410" cy="86918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26"/>
              <a:tabLst>
                <a:tab pos="241300" algn="l"/>
              </a:tabLst>
            </a:pPr>
            <a:r>
              <a:rPr sz="1200" dirty="0">
                <a:latin typeface="Arial"/>
                <a:cs typeface="Arial"/>
              </a:rPr>
              <a:t>Role of lmaging in </a:t>
            </a:r>
            <a:r>
              <a:rPr sz="1200" spc="-5" dirty="0">
                <a:latin typeface="Arial"/>
                <a:cs typeface="Arial"/>
              </a:rPr>
              <a:t>Leukodystrophies. </a:t>
            </a:r>
            <a:r>
              <a:rPr sz="1200" dirty="0">
                <a:latin typeface="Arial"/>
                <a:cs typeface="Arial"/>
              </a:rPr>
              <a:t>[DEC</a:t>
            </a:r>
            <a:r>
              <a:rPr sz="1200" spc="-10" dirty="0">
                <a:latin typeface="Arial"/>
                <a:cs typeface="Arial"/>
              </a:rPr>
              <a:t> </a:t>
            </a:r>
            <a:r>
              <a:rPr sz="1200" dirty="0">
                <a:latin typeface="Arial"/>
                <a:cs typeface="Arial"/>
              </a:rPr>
              <a:t>06]</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Carotico-Cavernous </a:t>
            </a:r>
            <a:r>
              <a:rPr sz="1200" spc="-5" dirty="0">
                <a:latin typeface="Arial"/>
                <a:cs typeface="Arial"/>
              </a:rPr>
              <a:t>Fistula. </a:t>
            </a:r>
            <a:r>
              <a:rPr sz="1200" dirty="0">
                <a:latin typeface="Arial"/>
                <a:cs typeface="Arial"/>
              </a:rPr>
              <a:t>[DEC</a:t>
            </a:r>
            <a:r>
              <a:rPr sz="1200" spc="-5"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and Intervention in lntracranial </a:t>
            </a:r>
            <a:r>
              <a:rPr sz="1200" spc="-25" dirty="0">
                <a:latin typeface="Arial"/>
                <a:cs typeface="Arial"/>
              </a:rPr>
              <a:t>AVM. </a:t>
            </a:r>
            <a:r>
              <a:rPr sz="1200" dirty="0">
                <a:latin typeface="Arial"/>
                <a:cs typeface="Arial"/>
              </a:rPr>
              <a:t>[JUN 07, DEC</a:t>
            </a:r>
            <a:r>
              <a:rPr sz="1200" spc="-75" dirty="0">
                <a:latin typeface="Arial"/>
                <a:cs typeface="Arial"/>
              </a:rPr>
              <a:t> </a:t>
            </a:r>
            <a:r>
              <a:rPr sz="1200" dirty="0">
                <a:latin typeface="Arial"/>
                <a:cs typeface="Arial"/>
              </a:rPr>
              <a:t>09]</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Imaging and intervention in spinal anterior-venous</a:t>
            </a:r>
            <a:r>
              <a:rPr sz="1200" spc="-20" dirty="0">
                <a:latin typeface="Arial"/>
                <a:cs typeface="Arial"/>
              </a:rPr>
              <a:t> </a:t>
            </a:r>
            <a:r>
              <a:rPr sz="1200" dirty="0">
                <a:latin typeface="Arial"/>
                <a:cs typeface="Arial"/>
              </a:rPr>
              <a:t>malformation.</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MRI in Alzheimer’s</a:t>
            </a:r>
            <a:r>
              <a:rPr sz="1200" spc="-80" dirty="0">
                <a:latin typeface="Arial"/>
                <a:cs typeface="Arial"/>
              </a:rPr>
              <a:t> </a:t>
            </a:r>
            <a:r>
              <a:rPr sz="1200" dirty="0">
                <a:latin typeface="Arial"/>
                <a:cs typeface="Arial"/>
              </a:rPr>
              <a:t>disease.</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Radiological features in </a:t>
            </a:r>
            <a:r>
              <a:rPr sz="1200" spc="-5" dirty="0">
                <a:latin typeface="Arial"/>
                <a:cs typeface="Arial"/>
              </a:rPr>
              <a:t>diffuse </a:t>
            </a:r>
            <a:r>
              <a:rPr sz="1200" dirty="0">
                <a:latin typeface="Arial"/>
                <a:cs typeface="Arial"/>
              </a:rPr>
              <a:t>axonal </a:t>
            </a:r>
            <a:r>
              <a:rPr sz="1200" spc="-15" dirty="0">
                <a:latin typeface="Arial"/>
                <a:cs typeface="Arial"/>
              </a:rPr>
              <a:t>injury. </a:t>
            </a:r>
            <a:r>
              <a:rPr sz="1200" dirty="0">
                <a:latin typeface="Arial"/>
                <a:cs typeface="Arial"/>
              </a:rPr>
              <a:t>[DEC</a:t>
            </a:r>
            <a:r>
              <a:rPr sz="1200" spc="5" dirty="0">
                <a:latin typeface="Arial"/>
                <a:cs typeface="Arial"/>
              </a:rPr>
              <a:t> </a:t>
            </a:r>
            <a:r>
              <a:rPr sz="1200" dirty="0">
                <a:latin typeface="Arial"/>
                <a:cs typeface="Arial"/>
              </a:rPr>
              <a:t>07]</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Central pontine</a:t>
            </a:r>
            <a:r>
              <a:rPr sz="1200" spc="-100" dirty="0">
                <a:latin typeface="Arial"/>
                <a:cs typeface="Arial"/>
              </a:rPr>
              <a:t> </a:t>
            </a:r>
            <a:r>
              <a:rPr sz="1200" dirty="0">
                <a:latin typeface="Arial"/>
                <a:cs typeface="Arial"/>
              </a:rPr>
              <a:t>myelinolysis.</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spc="-20" dirty="0">
                <a:latin typeface="Arial"/>
                <a:cs typeface="Arial"/>
              </a:rPr>
              <a:t>Vein </a:t>
            </a:r>
            <a:r>
              <a:rPr sz="1200" dirty="0">
                <a:latin typeface="Arial"/>
                <a:cs typeface="Arial"/>
              </a:rPr>
              <a:t>of Galen</a:t>
            </a:r>
            <a:r>
              <a:rPr sz="1200" spc="-75" dirty="0">
                <a:latin typeface="Arial"/>
                <a:cs typeface="Arial"/>
              </a:rPr>
              <a:t> </a:t>
            </a:r>
            <a:r>
              <a:rPr sz="1200" dirty="0">
                <a:latin typeface="Arial"/>
                <a:cs typeface="Arial"/>
              </a:rPr>
              <a:t>malformation.</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Glutaric Aciduria </a:t>
            </a:r>
            <a:r>
              <a:rPr sz="1200" spc="-20" dirty="0">
                <a:latin typeface="Arial"/>
                <a:cs typeface="Arial"/>
              </a:rPr>
              <a:t>Type</a:t>
            </a:r>
            <a:r>
              <a:rPr sz="1200" spc="-100" dirty="0">
                <a:latin typeface="Arial"/>
                <a:cs typeface="Arial"/>
              </a:rPr>
              <a:t> </a:t>
            </a:r>
            <a:r>
              <a:rPr sz="1200" dirty="0">
                <a:latin typeface="Arial"/>
                <a:cs typeface="Arial"/>
              </a:rPr>
              <a:t>I.</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DD of ring enhancing lesions in brain in an immunocompromised patient. [DEC</a:t>
            </a:r>
            <a:r>
              <a:rPr sz="1200" spc="-110" dirty="0">
                <a:latin typeface="Arial"/>
                <a:cs typeface="Arial"/>
              </a:rPr>
              <a:t> </a:t>
            </a:r>
            <a:r>
              <a:rPr sz="1200" dirty="0">
                <a:latin typeface="Arial"/>
                <a:cs typeface="Arial"/>
              </a:rPr>
              <a:t>09]</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lntramedullary neoplasms of spinal cord.</a:t>
            </a:r>
            <a:r>
              <a:rPr sz="1200" spc="-2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MRI in intramedullary neoplasms of spinal cord.</a:t>
            </a:r>
            <a:r>
              <a:rPr sz="1200" spc="-35"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Clinical applications of </a:t>
            </a:r>
            <a:r>
              <a:rPr sz="1200" spc="-5" dirty="0">
                <a:latin typeface="Arial"/>
                <a:cs typeface="Arial"/>
              </a:rPr>
              <a:t>Diffusion </a:t>
            </a:r>
            <a:r>
              <a:rPr sz="1200" spc="-25" dirty="0">
                <a:latin typeface="Arial"/>
                <a:cs typeface="Arial"/>
              </a:rPr>
              <a:t>Tensor </a:t>
            </a:r>
            <a:r>
              <a:rPr sz="1200" dirty="0">
                <a:latin typeface="Arial"/>
                <a:cs typeface="Arial"/>
              </a:rPr>
              <a:t>imaging.</a:t>
            </a:r>
            <a:r>
              <a:rPr sz="1200" spc="-20" dirty="0">
                <a:latin typeface="Arial"/>
                <a:cs typeface="Arial"/>
              </a:rPr>
              <a:t> </a:t>
            </a:r>
            <a:r>
              <a:rPr sz="1200" dirty="0">
                <a:latin typeface="Arial"/>
                <a:cs typeface="Arial"/>
              </a:rPr>
              <a:t>[09]</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CT and MR findings in acute </a:t>
            </a:r>
            <a:r>
              <a:rPr sz="1200" spc="-5" dirty="0">
                <a:latin typeface="Arial"/>
                <a:cs typeface="Arial"/>
              </a:rPr>
              <a:t>stroke.</a:t>
            </a:r>
            <a:r>
              <a:rPr sz="1200" spc="-4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CT versus MRI in </a:t>
            </a:r>
            <a:r>
              <a:rPr sz="1200" spc="-5" dirty="0">
                <a:latin typeface="Arial"/>
                <a:cs typeface="Arial"/>
              </a:rPr>
              <a:t>stroke.</a:t>
            </a:r>
            <a:r>
              <a:rPr sz="1200" spc="-40" dirty="0">
                <a:latin typeface="Arial"/>
                <a:cs typeface="Arial"/>
              </a:rPr>
              <a:t> </a:t>
            </a:r>
            <a:r>
              <a:rPr sz="1200" dirty="0">
                <a:latin typeface="Arial"/>
                <a:cs typeface="Arial"/>
              </a:rPr>
              <a:t>[97]</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Embolization in management of acute hemorrhage.</a:t>
            </a:r>
            <a:r>
              <a:rPr sz="1200" spc="-30" dirty="0">
                <a:latin typeface="Arial"/>
                <a:cs typeface="Arial"/>
              </a:rPr>
              <a:t> </a:t>
            </a:r>
            <a:r>
              <a:rPr sz="1200" dirty="0">
                <a:latin typeface="Arial"/>
                <a:cs typeface="Arial"/>
              </a:rPr>
              <a:t>[O9]</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in dementia.</a:t>
            </a:r>
            <a:r>
              <a:rPr sz="1200" spc="-10" dirty="0">
                <a:latin typeface="Arial"/>
                <a:cs typeface="Arial"/>
              </a:rPr>
              <a:t> </a:t>
            </a:r>
            <a:r>
              <a:rPr sz="1200" spc="-5" dirty="0">
                <a:latin typeface="Arial"/>
                <a:cs typeface="Arial"/>
              </a:rPr>
              <a:t>[09]</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Role of imaging and intervention in Dural </a:t>
            </a:r>
            <a:r>
              <a:rPr sz="1200" spc="-5" dirty="0">
                <a:latin typeface="Arial"/>
                <a:cs typeface="Arial"/>
              </a:rPr>
              <a:t>Arteriovenous Fistula.</a:t>
            </a:r>
            <a:r>
              <a:rPr sz="1200" spc="-80"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Neuro-imaging in </a:t>
            </a:r>
            <a:r>
              <a:rPr sz="1200" spc="-5" dirty="0">
                <a:latin typeface="Arial"/>
                <a:cs typeface="Arial"/>
              </a:rPr>
              <a:t>AIDS. </a:t>
            </a:r>
            <a:r>
              <a:rPr sz="1200" dirty="0">
                <a:latin typeface="Arial"/>
                <a:cs typeface="Arial"/>
              </a:rPr>
              <a:t>[DEC</a:t>
            </a:r>
            <a:r>
              <a:rPr sz="1200" spc="-75" dirty="0">
                <a:latin typeface="Arial"/>
                <a:cs typeface="Arial"/>
              </a:rPr>
              <a:t> </a:t>
            </a:r>
            <a:r>
              <a:rPr sz="1200" dirty="0">
                <a:latin typeface="Arial"/>
                <a:cs typeface="Arial"/>
              </a:rPr>
              <a:t>02/06]</a:t>
            </a:r>
            <a:endParaRPr sz="1200">
              <a:latin typeface="Arial"/>
              <a:cs typeface="Arial"/>
            </a:endParaRPr>
          </a:p>
          <a:p>
            <a:pPr>
              <a:lnSpc>
                <a:spcPct val="100000"/>
              </a:lnSpc>
              <a:spcBef>
                <a:spcPts val="55"/>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Radiological features in Neurological Complications of </a:t>
            </a:r>
            <a:r>
              <a:rPr sz="1200" spc="-5" dirty="0">
                <a:latin typeface="Arial"/>
                <a:cs typeface="Arial"/>
              </a:rPr>
              <a:t>AIDS.</a:t>
            </a:r>
            <a:r>
              <a:rPr sz="1200" spc="-90" dirty="0">
                <a:latin typeface="Arial"/>
                <a:cs typeface="Arial"/>
              </a:rPr>
              <a:t> </a:t>
            </a:r>
            <a:r>
              <a:rPr sz="1200" spc="-5" dirty="0">
                <a:latin typeface="Arial"/>
                <a:cs typeface="Arial"/>
              </a:rPr>
              <a:t>[09]</a:t>
            </a:r>
            <a:endParaRPr sz="1200">
              <a:latin typeface="Arial"/>
              <a:cs typeface="Arial"/>
            </a:endParaRPr>
          </a:p>
          <a:p>
            <a:pPr marL="241300" indent="-228600">
              <a:lnSpc>
                <a:spcPct val="100000"/>
              </a:lnSpc>
              <a:spcBef>
                <a:spcPts val="1160"/>
              </a:spcBef>
              <a:buAutoNum type="arabicPeriod" startAt="26"/>
              <a:tabLst>
                <a:tab pos="241300" algn="l"/>
              </a:tabLst>
            </a:pPr>
            <a:r>
              <a:rPr sz="1200" dirty="0">
                <a:latin typeface="Arial"/>
                <a:cs typeface="Arial"/>
              </a:rPr>
              <a:t>Role of CT and MRI in Brain</a:t>
            </a:r>
            <a:r>
              <a:rPr sz="1200" spc="-70" dirty="0">
                <a:latin typeface="Arial"/>
                <a:cs typeface="Arial"/>
              </a:rPr>
              <a:t> </a:t>
            </a:r>
            <a:r>
              <a:rPr sz="1200" spc="-10" dirty="0">
                <a:latin typeface="Arial"/>
                <a:cs typeface="Arial"/>
              </a:rPr>
              <a:t>Tumors.</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spcBef>
                <a:spcPts val="5"/>
              </a:spcBef>
              <a:buAutoNum type="arabicPeriod" startAt="26"/>
              <a:tabLst>
                <a:tab pos="241300" algn="l"/>
              </a:tabLst>
            </a:pPr>
            <a:r>
              <a:rPr sz="1200" dirty="0">
                <a:latin typeface="Arial"/>
                <a:cs typeface="Arial"/>
              </a:rPr>
              <a:t>Congenital </a:t>
            </a:r>
            <a:r>
              <a:rPr sz="1200" spc="-5" dirty="0">
                <a:latin typeface="Arial"/>
                <a:cs typeface="Arial"/>
              </a:rPr>
              <a:t>infections </a:t>
            </a:r>
            <a:r>
              <a:rPr sz="1200" dirty="0">
                <a:latin typeface="Arial"/>
                <a:cs typeface="Arial"/>
              </a:rPr>
              <a:t>of</a:t>
            </a:r>
            <a:r>
              <a:rPr sz="1200" spc="-5" dirty="0">
                <a:latin typeface="Arial"/>
                <a:cs typeface="Arial"/>
              </a:rPr>
              <a:t> brain</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Arnold - chiari</a:t>
            </a:r>
            <a:r>
              <a:rPr sz="1200" spc="-10" dirty="0">
                <a:latin typeface="Arial"/>
                <a:cs typeface="Arial"/>
              </a:rPr>
              <a:t> </a:t>
            </a:r>
            <a:r>
              <a:rPr sz="1200" dirty="0">
                <a:latin typeface="Arial"/>
                <a:cs typeface="Arial"/>
              </a:rPr>
              <a:t>Malformation</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spcBef>
                <a:spcPts val="5"/>
              </a:spcBef>
              <a:buAutoNum type="arabicPeriod" startAt="26"/>
              <a:tabLst>
                <a:tab pos="241300" algn="l"/>
              </a:tabLst>
            </a:pPr>
            <a:r>
              <a:rPr sz="1200" spc="-5" dirty="0">
                <a:latin typeface="Arial"/>
                <a:cs typeface="Arial"/>
              </a:rPr>
              <a:t>Meningioma.</a:t>
            </a:r>
            <a:endParaRPr sz="1200">
              <a:latin typeface="Arial"/>
              <a:cs typeface="Arial"/>
            </a:endParaRPr>
          </a:p>
          <a:p>
            <a:pPr marL="241300" indent="-228600">
              <a:lnSpc>
                <a:spcPct val="100000"/>
              </a:lnSpc>
              <a:spcBef>
                <a:spcPts val="1160"/>
              </a:spcBef>
              <a:buAutoNum type="arabicPeriod" startAt="26"/>
              <a:tabLst>
                <a:tab pos="241300" algn="l"/>
              </a:tabLst>
            </a:pPr>
            <a:r>
              <a:rPr sz="1200" spc="-5" dirty="0">
                <a:latin typeface="Arial"/>
                <a:cs typeface="Arial"/>
              </a:rPr>
              <a:t>Diffusion </a:t>
            </a:r>
            <a:r>
              <a:rPr sz="1200" dirty="0">
                <a:latin typeface="Arial"/>
                <a:cs typeface="Arial"/>
              </a:rPr>
              <a:t>weighted imaging in brain.</a:t>
            </a:r>
            <a:endParaRPr sz="1200">
              <a:latin typeface="Arial"/>
              <a:cs typeface="Arial"/>
            </a:endParaRPr>
          </a:p>
          <a:p>
            <a:pPr>
              <a:lnSpc>
                <a:spcPct val="100000"/>
              </a:lnSpc>
              <a:spcBef>
                <a:spcPts val="50"/>
              </a:spcBef>
              <a:buFont typeface="Arial"/>
              <a:buAutoNum type="arabicPeriod" startAt="26"/>
            </a:pPr>
            <a:endParaRPr sz="1050">
              <a:latin typeface="Times New Roman"/>
              <a:cs typeface="Times New Roman"/>
            </a:endParaRPr>
          </a:p>
          <a:p>
            <a:pPr marL="241300" indent="-228600">
              <a:lnSpc>
                <a:spcPct val="100000"/>
              </a:lnSpc>
              <a:buAutoNum type="arabicPeriod" startAt="26"/>
              <a:tabLst>
                <a:tab pos="241300" algn="l"/>
              </a:tabLst>
            </a:pPr>
            <a:r>
              <a:rPr sz="1200" dirty="0">
                <a:latin typeface="Arial"/>
                <a:cs typeface="Arial"/>
              </a:rPr>
              <a:t>Imaging findings in </a:t>
            </a:r>
            <a:r>
              <a:rPr sz="1200" spc="-5" dirty="0">
                <a:latin typeface="Arial"/>
                <a:cs typeface="Arial"/>
              </a:rPr>
              <a:t>post-traumatic </a:t>
            </a:r>
            <a:r>
              <a:rPr sz="1200" dirty="0">
                <a:latin typeface="Arial"/>
                <a:cs typeface="Arial"/>
              </a:rPr>
              <a:t>intracranial </a:t>
            </a:r>
            <a:r>
              <a:rPr sz="1200" spc="-5" dirty="0">
                <a:latin typeface="Arial"/>
                <a:cs typeface="Arial"/>
              </a:rPr>
              <a:t>extra-cerebral </a:t>
            </a:r>
            <a:r>
              <a:rPr sz="1200" dirty="0">
                <a:latin typeface="Arial"/>
                <a:cs typeface="Arial"/>
              </a:rPr>
              <a:t>blood</a:t>
            </a:r>
            <a:r>
              <a:rPr sz="1200" spc="45" dirty="0">
                <a:latin typeface="Arial"/>
                <a:cs typeface="Arial"/>
              </a:rPr>
              <a:t> </a:t>
            </a:r>
            <a:r>
              <a:rPr sz="1200" spc="-5" dirty="0">
                <a:latin typeface="Arial"/>
                <a:cs typeface="Arial"/>
              </a:rPr>
              <a:t>collections.</a:t>
            </a:r>
            <a:endParaRPr sz="1200">
              <a:latin typeface="Arial"/>
              <a:cs typeface="Aria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74</a:t>
            </a:fld>
            <a:endParaRPr dirty="0"/>
          </a:p>
        </p:txBody>
      </p:sp>
      <p:sp>
        <p:nvSpPr>
          <p:cNvPr id="2" name="object 2"/>
          <p:cNvSpPr txBox="1"/>
          <p:nvPr/>
        </p:nvSpPr>
        <p:spPr>
          <a:xfrm>
            <a:off x="939800" y="889000"/>
            <a:ext cx="4681855" cy="4958080"/>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52"/>
              <a:tabLst>
                <a:tab pos="241300" algn="l"/>
              </a:tabLst>
            </a:pPr>
            <a:r>
              <a:rPr sz="1200" dirty="0">
                <a:latin typeface="Arial"/>
                <a:cs typeface="Arial"/>
              </a:rPr>
              <a:t>Head</a:t>
            </a:r>
            <a:r>
              <a:rPr sz="1200" spc="-5" dirty="0">
                <a:latin typeface="Arial"/>
                <a:cs typeface="Arial"/>
              </a:rPr>
              <a:t> </a:t>
            </a:r>
            <a:r>
              <a:rPr sz="1200" dirty="0">
                <a:latin typeface="Arial"/>
                <a:cs typeface="Arial"/>
              </a:rPr>
              <a:t>injury</a:t>
            </a:r>
            <a:endParaRPr sz="1200">
              <a:latin typeface="Arial"/>
              <a:cs typeface="Arial"/>
            </a:endParaRPr>
          </a:p>
          <a:p>
            <a:pPr>
              <a:lnSpc>
                <a:spcPct val="100000"/>
              </a:lnSpc>
              <a:spcBef>
                <a:spcPts val="50"/>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spc="-5" dirty="0">
                <a:latin typeface="Arial"/>
                <a:cs typeface="Arial"/>
              </a:rPr>
              <a:t>Neurofibromatosis</a:t>
            </a:r>
            <a:endParaRPr sz="1200">
              <a:latin typeface="Arial"/>
              <a:cs typeface="Arial"/>
            </a:endParaRPr>
          </a:p>
          <a:p>
            <a:pPr>
              <a:lnSpc>
                <a:spcPct val="100000"/>
              </a:lnSpc>
              <a:spcBef>
                <a:spcPts val="55"/>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Discuss the various ring enhancing lesions in the</a:t>
            </a:r>
            <a:r>
              <a:rPr sz="1200" spc="-35" dirty="0">
                <a:latin typeface="Arial"/>
                <a:cs typeface="Arial"/>
              </a:rPr>
              <a:t> </a:t>
            </a:r>
            <a:r>
              <a:rPr sz="1200" dirty="0">
                <a:latin typeface="Arial"/>
                <a:cs typeface="Arial"/>
              </a:rPr>
              <a:t>brain.</a:t>
            </a:r>
            <a:endParaRPr sz="1200">
              <a:latin typeface="Arial"/>
              <a:cs typeface="Arial"/>
            </a:endParaRPr>
          </a:p>
          <a:p>
            <a:pPr marL="241300" indent="-228600">
              <a:lnSpc>
                <a:spcPct val="100000"/>
              </a:lnSpc>
              <a:spcBef>
                <a:spcPts val="1160"/>
              </a:spcBef>
              <a:buAutoNum type="arabicPeriod" startAt="52"/>
              <a:tabLst>
                <a:tab pos="241300" algn="l"/>
              </a:tabLst>
            </a:pPr>
            <a:r>
              <a:rPr sz="1200" dirty="0">
                <a:latin typeface="Arial"/>
                <a:cs typeface="Arial"/>
              </a:rPr>
              <a:t>Discuss </a:t>
            </a:r>
            <a:r>
              <a:rPr sz="1200" spc="-5" dirty="0">
                <a:latin typeface="Arial"/>
                <a:cs typeface="Arial"/>
              </a:rPr>
              <a:t>posterior </a:t>
            </a:r>
            <a:r>
              <a:rPr sz="1200" dirty="0">
                <a:latin typeface="Arial"/>
                <a:cs typeface="Arial"/>
              </a:rPr>
              <a:t>fossa</a:t>
            </a:r>
            <a:r>
              <a:rPr sz="1200" spc="-5" dirty="0">
                <a:latin typeface="Arial"/>
                <a:cs typeface="Arial"/>
              </a:rPr>
              <a:t> </a:t>
            </a:r>
            <a:r>
              <a:rPr sz="1200" dirty="0">
                <a:latin typeface="Arial"/>
                <a:cs typeface="Arial"/>
              </a:rPr>
              <a:t>tumors.</a:t>
            </a:r>
            <a:endParaRPr sz="1200">
              <a:latin typeface="Arial"/>
              <a:cs typeface="Arial"/>
            </a:endParaRPr>
          </a:p>
          <a:p>
            <a:pPr>
              <a:lnSpc>
                <a:spcPct val="100000"/>
              </a:lnSpc>
              <a:spcBef>
                <a:spcPts val="50"/>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Schwannoma.</a:t>
            </a:r>
            <a:endParaRPr sz="1200">
              <a:latin typeface="Arial"/>
              <a:cs typeface="Arial"/>
            </a:endParaRPr>
          </a:p>
          <a:p>
            <a:pPr>
              <a:lnSpc>
                <a:spcPct val="100000"/>
              </a:lnSpc>
              <a:spcBef>
                <a:spcPts val="55"/>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Dandy walker</a:t>
            </a:r>
            <a:r>
              <a:rPr sz="1200" spc="-10" dirty="0">
                <a:latin typeface="Arial"/>
                <a:cs typeface="Arial"/>
              </a:rPr>
              <a:t> </a:t>
            </a:r>
            <a:r>
              <a:rPr sz="1200" dirty="0">
                <a:latin typeface="Arial"/>
                <a:cs typeface="Arial"/>
              </a:rPr>
              <a:t>syndrome.</a:t>
            </a:r>
            <a:endParaRPr sz="1200">
              <a:latin typeface="Arial"/>
              <a:cs typeface="Arial"/>
            </a:endParaRPr>
          </a:p>
          <a:p>
            <a:pPr marL="241300" indent="-228600">
              <a:lnSpc>
                <a:spcPct val="100000"/>
              </a:lnSpc>
              <a:spcBef>
                <a:spcPts val="1160"/>
              </a:spcBef>
              <a:buAutoNum type="arabicPeriod" startAt="52"/>
              <a:tabLst>
                <a:tab pos="241300" algn="l"/>
              </a:tabLst>
            </a:pPr>
            <a:r>
              <a:rPr sz="1200" dirty="0">
                <a:latin typeface="Arial"/>
                <a:cs typeface="Arial"/>
              </a:rPr>
              <a:t>Basilar</a:t>
            </a:r>
            <a:r>
              <a:rPr sz="1200" spc="-10" dirty="0">
                <a:latin typeface="Arial"/>
                <a:cs typeface="Arial"/>
              </a:rPr>
              <a:t> </a:t>
            </a:r>
            <a:r>
              <a:rPr sz="1200" dirty="0">
                <a:latin typeface="Arial"/>
                <a:cs typeface="Arial"/>
              </a:rPr>
              <a:t>Invagination.</a:t>
            </a:r>
            <a:endParaRPr sz="1200">
              <a:latin typeface="Arial"/>
              <a:cs typeface="Arial"/>
            </a:endParaRPr>
          </a:p>
          <a:p>
            <a:pPr>
              <a:lnSpc>
                <a:spcPct val="100000"/>
              </a:lnSpc>
              <a:spcBef>
                <a:spcPts val="50"/>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Spinal</a:t>
            </a:r>
            <a:r>
              <a:rPr sz="1200" spc="-5" dirty="0">
                <a:latin typeface="Arial"/>
                <a:cs typeface="Arial"/>
              </a:rPr>
              <a:t> </a:t>
            </a:r>
            <a:r>
              <a:rPr sz="1200" dirty="0">
                <a:latin typeface="Arial"/>
                <a:cs typeface="Arial"/>
              </a:rPr>
              <a:t>dysgraphism</a:t>
            </a:r>
            <a:endParaRPr sz="1200">
              <a:latin typeface="Arial"/>
              <a:cs typeface="Arial"/>
            </a:endParaRPr>
          </a:p>
          <a:p>
            <a:pPr>
              <a:lnSpc>
                <a:spcPct val="100000"/>
              </a:lnSpc>
              <a:spcBef>
                <a:spcPts val="55"/>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Ring enhancing lesions in</a:t>
            </a:r>
            <a:r>
              <a:rPr sz="1200" spc="-10" dirty="0">
                <a:latin typeface="Arial"/>
                <a:cs typeface="Arial"/>
              </a:rPr>
              <a:t> </a:t>
            </a:r>
            <a:r>
              <a:rPr sz="1200" dirty="0">
                <a:latin typeface="Arial"/>
                <a:cs typeface="Arial"/>
              </a:rPr>
              <a:t>brain</a:t>
            </a:r>
            <a:endParaRPr sz="1200">
              <a:latin typeface="Arial"/>
              <a:cs typeface="Arial"/>
            </a:endParaRPr>
          </a:p>
          <a:p>
            <a:pPr>
              <a:lnSpc>
                <a:spcPct val="100000"/>
              </a:lnSpc>
              <a:spcBef>
                <a:spcPts val="50"/>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NF I vs NF</a:t>
            </a:r>
            <a:r>
              <a:rPr sz="1200" spc="-20" dirty="0">
                <a:latin typeface="Arial"/>
                <a:cs typeface="Arial"/>
              </a:rPr>
              <a:t> </a:t>
            </a:r>
            <a:r>
              <a:rPr sz="1200" dirty="0">
                <a:latin typeface="Arial"/>
                <a:cs typeface="Arial"/>
              </a:rPr>
              <a:t>II</a:t>
            </a:r>
            <a:endParaRPr sz="1200">
              <a:latin typeface="Arial"/>
              <a:cs typeface="Arial"/>
            </a:endParaRPr>
          </a:p>
          <a:p>
            <a:pPr marL="241300" indent="-228600">
              <a:lnSpc>
                <a:spcPct val="100000"/>
              </a:lnSpc>
              <a:spcBef>
                <a:spcPts val="1160"/>
              </a:spcBef>
              <a:buAutoNum type="arabicPeriod" startAt="52"/>
              <a:tabLst>
                <a:tab pos="241300" algn="l"/>
              </a:tabLst>
            </a:pPr>
            <a:r>
              <a:rPr sz="1200" dirty="0">
                <a:latin typeface="Arial"/>
                <a:cs typeface="Arial"/>
              </a:rPr>
              <a:t>Radiological </a:t>
            </a:r>
            <a:r>
              <a:rPr sz="1200" spc="-5" dirty="0">
                <a:latin typeface="Arial"/>
                <a:cs typeface="Arial"/>
              </a:rPr>
              <a:t>investigations </a:t>
            </a:r>
            <a:r>
              <a:rPr sz="1200" dirty="0">
                <a:latin typeface="Arial"/>
                <a:cs typeface="Arial"/>
              </a:rPr>
              <a:t>in CNS tuberculosis.</a:t>
            </a:r>
            <a:endParaRPr sz="1200">
              <a:latin typeface="Arial"/>
              <a:cs typeface="Arial"/>
            </a:endParaRPr>
          </a:p>
          <a:p>
            <a:pPr>
              <a:lnSpc>
                <a:spcPct val="100000"/>
              </a:lnSpc>
              <a:spcBef>
                <a:spcPts val="55"/>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Describe the CT findings in malignant supratentorial brain</a:t>
            </a:r>
            <a:r>
              <a:rPr sz="1200" spc="-130" dirty="0">
                <a:latin typeface="Arial"/>
                <a:cs typeface="Arial"/>
              </a:rPr>
              <a:t> </a:t>
            </a:r>
            <a:r>
              <a:rPr sz="1200" dirty="0">
                <a:latin typeface="Arial"/>
                <a:cs typeface="Arial"/>
              </a:rPr>
              <a:t>tumors.</a:t>
            </a:r>
            <a:endParaRPr sz="1200">
              <a:latin typeface="Arial"/>
              <a:cs typeface="Arial"/>
            </a:endParaRPr>
          </a:p>
          <a:p>
            <a:pPr>
              <a:lnSpc>
                <a:spcPct val="100000"/>
              </a:lnSpc>
              <a:spcBef>
                <a:spcPts val="50"/>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Cerebral</a:t>
            </a:r>
            <a:r>
              <a:rPr sz="1200" spc="-5" dirty="0">
                <a:latin typeface="Arial"/>
                <a:cs typeface="Arial"/>
              </a:rPr>
              <a:t> </a:t>
            </a:r>
            <a:r>
              <a:rPr sz="1200" dirty="0">
                <a:latin typeface="Arial"/>
                <a:cs typeface="Arial"/>
              </a:rPr>
              <a:t>abscess.</a:t>
            </a:r>
            <a:endParaRPr sz="1200">
              <a:latin typeface="Arial"/>
              <a:cs typeface="Arial"/>
            </a:endParaRPr>
          </a:p>
          <a:p>
            <a:pPr marL="241300" indent="-228600">
              <a:lnSpc>
                <a:spcPct val="100000"/>
              </a:lnSpc>
              <a:spcBef>
                <a:spcPts val="1160"/>
              </a:spcBef>
              <a:buAutoNum type="arabicPeriod" startAt="52"/>
              <a:tabLst>
                <a:tab pos="241300" algn="l"/>
              </a:tabLst>
            </a:pPr>
            <a:r>
              <a:rPr sz="1200" dirty="0">
                <a:latin typeface="Arial"/>
                <a:cs typeface="Arial"/>
              </a:rPr>
              <a:t>Imaging in brain</a:t>
            </a:r>
            <a:r>
              <a:rPr sz="1200" spc="-10" dirty="0">
                <a:latin typeface="Arial"/>
                <a:cs typeface="Arial"/>
              </a:rPr>
              <a:t> </a:t>
            </a:r>
            <a:r>
              <a:rPr sz="1200" dirty="0">
                <a:latin typeface="Arial"/>
                <a:cs typeface="Arial"/>
              </a:rPr>
              <a:t>haemorrhage.</a:t>
            </a:r>
            <a:endParaRPr sz="1200">
              <a:latin typeface="Arial"/>
              <a:cs typeface="Arial"/>
            </a:endParaRPr>
          </a:p>
          <a:p>
            <a:pPr>
              <a:lnSpc>
                <a:spcPct val="100000"/>
              </a:lnSpc>
              <a:spcBef>
                <a:spcPts val="55"/>
              </a:spcBef>
              <a:buFont typeface="Arial"/>
              <a:buAutoNum type="arabicPeriod" startAt="52"/>
            </a:pPr>
            <a:endParaRPr sz="1050">
              <a:latin typeface="Times New Roman"/>
              <a:cs typeface="Times New Roman"/>
            </a:endParaRPr>
          </a:p>
          <a:p>
            <a:pPr marL="241300" indent="-228600">
              <a:lnSpc>
                <a:spcPct val="100000"/>
              </a:lnSpc>
              <a:buAutoNum type="arabicPeriod" startAt="52"/>
              <a:tabLst>
                <a:tab pos="241300" algn="l"/>
              </a:tabLst>
            </a:pPr>
            <a:r>
              <a:rPr sz="1200" dirty="0">
                <a:latin typeface="Arial"/>
                <a:cs typeface="Arial"/>
              </a:rPr>
              <a:t>Discuss the congenital brain</a:t>
            </a:r>
            <a:r>
              <a:rPr sz="1200" spc="-10" dirty="0">
                <a:latin typeface="Arial"/>
                <a:cs typeface="Arial"/>
              </a:rPr>
              <a:t> </a:t>
            </a:r>
            <a:r>
              <a:rPr sz="1200" dirty="0">
                <a:latin typeface="Arial"/>
                <a:cs typeface="Arial"/>
              </a:rPr>
              <a:t>anomalies</a:t>
            </a:r>
            <a:endParaRPr sz="1200">
              <a:latin typeface="Arial"/>
              <a:cs typeface="Arial"/>
            </a:endParaRPr>
          </a:p>
        </p:txBody>
      </p:sp>
      <p:sp>
        <p:nvSpPr>
          <p:cNvPr id="4" name="TextBox 3"/>
          <p:cNvSpPr txBox="1"/>
          <p:nvPr/>
        </p:nvSpPr>
        <p:spPr>
          <a:xfrm>
            <a:off x="0" y="9080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75</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746375" algn="l"/>
                <a:tab pos="6128385" algn="l"/>
              </a:tabLst>
            </a:pPr>
            <a:r>
              <a:rPr dirty="0"/>
              <a:t> 	</a:t>
            </a:r>
            <a:r>
              <a:rPr spc="15" dirty="0"/>
              <a:t>ENT	</a:t>
            </a:r>
          </a:p>
        </p:txBody>
      </p:sp>
      <p:sp>
        <p:nvSpPr>
          <p:cNvPr id="3" name="object 3"/>
          <p:cNvSpPr txBox="1"/>
          <p:nvPr/>
        </p:nvSpPr>
        <p:spPr>
          <a:xfrm>
            <a:off x="711200" y="1562100"/>
            <a:ext cx="6142355" cy="4069079"/>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Describe the imaging features of juvenile nasopharyngeal angiofibroma. Discuss  the role of radiological intervention in its management. [6+4 Dec</a:t>
            </a:r>
            <a:r>
              <a:rPr sz="1200" spc="-40" dirty="0">
                <a:latin typeface="Arial"/>
                <a:cs typeface="Arial"/>
              </a:rPr>
              <a:t> </a:t>
            </a:r>
            <a:r>
              <a:rPr sz="1200" dirty="0">
                <a:latin typeface="Arial"/>
                <a:cs typeface="Arial"/>
              </a:rPr>
              <a:t>12]</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Enumerate the infrahyoid neck spaces. Discuss the imaging features of  pathologies of the carotid space. [4+6 June</a:t>
            </a:r>
            <a:r>
              <a:rPr sz="1200" spc="-25" dirty="0">
                <a:latin typeface="Arial"/>
                <a:cs typeface="Arial"/>
              </a:rPr>
              <a:t> </a:t>
            </a:r>
            <a:r>
              <a:rPr sz="1200" dirty="0">
                <a:latin typeface="Arial"/>
                <a:cs typeface="Arial"/>
              </a:rPr>
              <a:t>14]</a:t>
            </a:r>
            <a:endParaRPr sz="1200">
              <a:latin typeface="Arial"/>
              <a:cs typeface="Arial"/>
            </a:endParaRPr>
          </a:p>
          <a:p>
            <a:pPr marL="469900" marR="5080" indent="-228600" algn="just">
              <a:lnSpc>
                <a:spcPct val="118100"/>
              </a:lnSpc>
              <a:spcBef>
                <a:spcPts val="894"/>
              </a:spcBef>
              <a:buAutoNum type="arabicPeriod"/>
              <a:tabLst>
                <a:tab pos="469900" algn="l"/>
              </a:tabLst>
            </a:pPr>
            <a:r>
              <a:rPr sz="1200" dirty="0">
                <a:latin typeface="Arial"/>
                <a:cs typeface="Arial"/>
              </a:rPr>
              <a:t>How would you evaluate a patient of </a:t>
            </a:r>
            <a:r>
              <a:rPr sz="1200" spc="-5" dirty="0">
                <a:latin typeface="Arial"/>
                <a:cs typeface="Arial"/>
              </a:rPr>
              <a:t>hyperparathyroidism </a:t>
            </a:r>
            <a:r>
              <a:rPr sz="1200" dirty="0">
                <a:latin typeface="Arial"/>
                <a:cs typeface="Arial"/>
              </a:rPr>
              <a:t>on imaging? Enumerate  the findings on plain films, CT and </a:t>
            </a:r>
            <a:r>
              <a:rPr sz="1200" spc="-10" dirty="0">
                <a:latin typeface="Arial"/>
                <a:cs typeface="Arial"/>
              </a:rPr>
              <a:t>Scintigraphy. </a:t>
            </a:r>
            <a:r>
              <a:rPr sz="1200" dirty="0">
                <a:latin typeface="Arial"/>
                <a:cs typeface="Arial"/>
              </a:rPr>
              <a:t>[4+2+2+2 June</a:t>
            </a:r>
            <a:r>
              <a:rPr sz="1200" spc="-35" dirty="0">
                <a:latin typeface="Arial"/>
                <a:cs typeface="Arial"/>
              </a:rPr>
              <a:t> </a:t>
            </a:r>
            <a:r>
              <a:rPr sz="1200" dirty="0">
                <a:latin typeface="Arial"/>
                <a:cs typeface="Arial"/>
              </a:rPr>
              <a:t>14]</a:t>
            </a:r>
            <a:endParaRPr sz="1200">
              <a:latin typeface="Arial"/>
              <a:cs typeface="Arial"/>
            </a:endParaRPr>
          </a:p>
          <a:p>
            <a:pPr marL="469900" marR="5080" indent="-228600" algn="just">
              <a:lnSpc>
                <a:spcPct val="118100"/>
              </a:lnSpc>
              <a:spcBef>
                <a:spcPts val="1000"/>
              </a:spcBef>
              <a:buAutoNum type="arabicPeriod"/>
              <a:tabLst>
                <a:tab pos="469900" algn="l"/>
              </a:tabLst>
            </a:pPr>
            <a:r>
              <a:rPr sz="1200" spc="-5" dirty="0">
                <a:latin typeface="Arial"/>
                <a:cs typeface="Arial"/>
              </a:rPr>
              <a:t>Staging </a:t>
            </a:r>
            <a:r>
              <a:rPr sz="1200" dirty="0">
                <a:latin typeface="Arial"/>
                <a:cs typeface="Arial"/>
              </a:rPr>
              <a:t>and imaging features of juvenile nasopharyngeal angiofibroma. [10 June  </a:t>
            </a:r>
            <a:r>
              <a:rPr sz="1200" spc="-5" dirty="0">
                <a:latin typeface="Arial"/>
                <a:cs typeface="Arial"/>
              </a:rPr>
              <a:t>15]</a:t>
            </a:r>
            <a:endParaRPr sz="1200">
              <a:latin typeface="Arial"/>
              <a:cs typeface="Arial"/>
            </a:endParaRPr>
          </a:p>
          <a:p>
            <a:pPr marL="469900" marR="5080" indent="-228600" algn="just">
              <a:lnSpc>
                <a:spcPct val="118100"/>
              </a:lnSpc>
              <a:spcBef>
                <a:spcPts val="900"/>
              </a:spcBef>
              <a:buAutoNum type="arabicPeriod"/>
              <a:tabLst>
                <a:tab pos="469900" algn="l"/>
              </a:tabLst>
            </a:pPr>
            <a:r>
              <a:rPr sz="1200" dirty="0">
                <a:latin typeface="Arial"/>
                <a:cs typeface="Arial"/>
              </a:rPr>
              <a:t>Classify </a:t>
            </a:r>
            <a:r>
              <a:rPr sz="1200" spc="-5" dirty="0">
                <a:latin typeface="Arial"/>
                <a:cs typeface="Arial"/>
              </a:rPr>
              <a:t>cysts </a:t>
            </a:r>
            <a:r>
              <a:rPr sz="1200" dirty="0">
                <a:latin typeface="Arial"/>
                <a:cs typeface="Arial"/>
              </a:rPr>
              <a:t>of </a:t>
            </a:r>
            <a:r>
              <a:rPr sz="1200" spc="-20" dirty="0">
                <a:latin typeface="Arial"/>
                <a:cs typeface="Arial"/>
              </a:rPr>
              <a:t>jaw. </a:t>
            </a:r>
            <a:r>
              <a:rPr sz="1200" dirty="0">
                <a:latin typeface="Arial"/>
                <a:cs typeface="Arial"/>
              </a:rPr>
              <a:t>Describe briefly imaging features of each type of </a:t>
            </a:r>
            <a:r>
              <a:rPr sz="1200" spc="-5" dirty="0">
                <a:latin typeface="Arial"/>
                <a:cs typeface="Arial"/>
              </a:rPr>
              <a:t>cysts. </a:t>
            </a:r>
            <a:r>
              <a:rPr sz="1200" dirty="0">
                <a:latin typeface="Arial"/>
                <a:cs typeface="Arial"/>
              </a:rPr>
              <a:t>Draw  suitable diagram to describe various</a:t>
            </a:r>
            <a:r>
              <a:rPr sz="1200" spc="-10" dirty="0">
                <a:latin typeface="Arial"/>
                <a:cs typeface="Arial"/>
              </a:rPr>
              <a:t> </a:t>
            </a:r>
            <a:r>
              <a:rPr sz="1200" spc="-5" dirty="0">
                <a:latin typeface="Arial"/>
                <a:cs typeface="Arial"/>
              </a:rPr>
              <a:t>types.(2+6+2)</a:t>
            </a:r>
            <a:endParaRPr sz="1200">
              <a:latin typeface="Arial"/>
              <a:cs typeface="Arial"/>
            </a:endParaRPr>
          </a:p>
          <a:p>
            <a:pPr marL="469900" marR="5080" indent="-228600" algn="just">
              <a:lnSpc>
                <a:spcPct val="114599"/>
              </a:lnSpc>
              <a:spcBef>
                <a:spcPts val="1050"/>
              </a:spcBef>
              <a:buAutoNum type="arabicPeriod"/>
              <a:tabLst>
                <a:tab pos="469900" algn="l"/>
              </a:tabLst>
            </a:pPr>
            <a:r>
              <a:rPr sz="1200" dirty="0">
                <a:latin typeface="Arial"/>
                <a:cs typeface="Arial"/>
              </a:rPr>
              <a:t>Describe briefly the radiological anatomy of larynx and discuss various methods of  imaging the larynx giving their relative accuracy in arriving at a diagnosis of the  lesions of this</a:t>
            </a:r>
            <a:r>
              <a:rPr sz="1200" spc="-10" dirty="0">
                <a:latin typeface="Arial"/>
                <a:cs typeface="Arial"/>
              </a:rPr>
              <a:t> </a:t>
            </a:r>
            <a:r>
              <a:rPr sz="1200" dirty="0">
                <a:latin typeface="Arial"/>
                <a:cs typeface="Arial"/>
              </a:rPr>
              <a:t>region.</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Discuss the HRCT of temporal</a:t>
            </a:r>
            <a:r>
              <a:rPr sz="1200" spc="-40" dirty="0">
                <a:latin typeface="Arial"/>
                <a:cs typeface="Arial"/>
              </a:rPr>
              <a:t> </a:t>
            </a:r>
            <a:r>
              <a:rPr sz="1200" spc="-5" dirty="0">
                <a:latin typeface="Arial"/>
                <a:cs typeface="Arial"/>
              </a:rPr>
              <a:t>bone</a:t>
            </a:r>
            <a:endParaRPr sz="1200">
              <a:latin typeface="Arial"/>
              <a:cs typeface="Arial"/>
            </a:endParaRPr>
          </a:p>
        </p:txBody>
      </p:sp>
      <p:sp>
        <p:nvSpPr>
          <p:cNvPr id="5" name="TextBox 4"/>
          <p:cNvSpPr txBox="1"/>
          <p:nvPr/>
        </p:nvSpPr>
        <p:spPr>
          <a:xfrm>
            <a:off x="501650" y="89281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76</a:t>
            </a:fld>
            <a:endParaRPr dirty="0"/>
          </a:p>
        </p:txBody>
      </p:sp>
      <p:sp>
        <p:nvSpPr>
          <p:cNvPr id="2" name="object 2"/>
          <p:cNvSpPr txBox="1"/>
          <p:nvPr/>
        </p:nvSpPr>
        <p:spPr>
          <a:xfrm>
            <a:off x="711200" y="889000"/>
            <a:ext cx="5949950" cy="5300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Laryngeal carcinoma. [DEC 03, JUN</a:t>
            </a:r>
            <a:r>
              <a:rPr sz="1200" spc="-20" dirty="0">
                <a:latin typeface="Arial"/>
                <a:cs typeface="Arial"/>
              </a:rPr>
              <a:t> </a:t>
            </a:r>
            <a:r>
              <a:rPr sz="1200" dirty="0">
                <a:latin typeface="Arial"/>
                <a:cs typeface="Arial"/>
              </a:rPr>
              <a:t>04]</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Imaging of temporal bone/Petrous bone. [DEC 05, JUN</a:t>
            </a:r>
            <a:r>
              <a:rPr sz="1200" spc="-35" dirty="0">
                <a:latin typeface="Arial"/>
                <a:cs typeface="Arial"/>
              </a:rPr>
              <a:t> </a:t>
            </a:r>
            <a:r>
              <a:rPr sz="1200" dirty="0">
                <a:latin typeface="Arial"/>
                <a:cs typeface="Arial"/>
              </a:rPr>
              <a:t>06]</a:t>
            </a:r>
            <a:endParaRPr sz="1200">
              <a:latin typeface="Arial"/>
              <a:cs typeface="Arial"/>
            </a:endParaRPr>
          </a:p>
          <a:p>
            <a:pPr marL="241300">
              <a:lnSpc>
                <a:spcPct val="100000"/>
              </a:lnSpc>
              <a:spcBef>
                <a:spcPts val="1160"/>
              </a:spcBef>
              <a:buAutoNum type="arabicPeriod"/>
              <a:tabLst>
                <a:tab pos="469900" algn="l"/>
              </a:tabLst>
            </a:pPr>
            <a:r>
              <a:rPr sz="1200" dirty="0">
                <a:latin typeface="Arial"/>
                <a:cs typeface="Arial"/>
              </a:rPr>
              <a:t>Imaging of Naso pharyngeal angio</a:t>
            </a:r>
            <a:r>
              <a:rPr sz="1200" spc="-15" dirty="0">
                <a:latin typeface="Arial"/>
                <a:cs typeface="Arial"/>
              </a:rPr>
              <a:t> </a:t>
            </a:r>
            <a:r>
              <a:rPr sz="1200" dirty="0">
                <a:latin typeface="Arial"/>
                <a:cs typeface="Arial"/>
              </a:rPr>
              <a:t>fibroma.</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FESS variants to be aware</a:t>
            </a:r>
            <a:r>
              <a:rPr sz="1200" spc="-10" dirty="0">
                <a:latin typeface="Arial"/>
                <a:cs typeface="Arial"/>
              </a:rPr>
              <a:t> </a:t>
            </a:r>
            <a:r>
              <a:rPr sz="1200" dirty="0">
                <a:latin typeface="Arial"/>
                <a:cs typeface="Arial"/>
              </a:rPr>
              <a:t>of.</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Juvenile nasopharyngeal</a:t>
            </a:r>
            <a:r>
              <a:rPr sz="1200" spc="-5" dirty="0">
                <a:latin typeface="Arial"/>
                <a:cs typeface="Arial"/>
              </a:rPr>
              <a:t> </a:t>
            </a:r>
            <a:r>
              <a:rPr sz="1200" dirty="0">
                <a:latin typeface="Arial"/>
                <a:cs typeface="Arial"/>
              </a:rPr>
              <a:t>angiofibroma</a:t>
            </a:r>
            <a:endParaRPr sz="1200">
              <a:latin typeface="Arial"/>
              <a:cs typeface="Arial"/>
            </a:endParaRPr>
          </a:p>
          <a:p>
            <a:pPr marL="241300">
              <a:lnSpc>
                <a:spcPct val="100000"/>
              </a:lnSpc>
              <a:spcBef>
                <a:spcPts val="1160"/>
              </a:spcBef>
              <a:buAutoNum type="arabicPeriod"/>
              <a:tabLst>
                <a:tab pos="469900" algn="l"/>
              </a:tabLst>
            </a:pPr>
            <a:r>
              <a:rPr sz="1200" spc="-5" dirty="0">
                <a:latin typeface="Arial"/>
                <a:cs typeface="Arial"/>
              </a:rPr>
              <a:t>Cholesteatoma</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Frontoethmoidalmucocele</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Radiography of paranasal</a:t>
            </a:r>
            <a:r>
              <a:rPr sz="1200" spc="-10" dirty="0">
                <a:latin typeface="Arial"/>
                <a:cs typeface="Arial"/>
              </a:rPr>
              <a:t> </a:t>
            </a:r>
            <a:r>
              <a:rPr sz="1200" dirty="0">
                <a:latin typeface="Arial"/>
                <a:cs typeface="Arial"/>
              </a:rPr>
              <a:t>sinuses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Nasopharyngeal</a:t>
            </a:r>
            <a:r>
              <a:rPr sz="1200" spc="-5" dirty="0">
                <a:latin typeface="Arial"/>
                <a:cs typeface="Arial"/>
              </a:rPr>
              <a:t> </a:t>
            </a:r>
            <a:r>
              <a:rPr sz="1200" dirty="0">
                <a:latin typeface="Arial"/>
                <a:cs typeface="Arial"/>
              </a:rPr>
              <a:t>angiofibroma</a:t>
            </a:r>
            <a:endParaRPr sz="1200">
              <a:latin typeface="Arial"/>
              <a:cs typeface="Arial"/>
            </a:endParaRPr>
          </a:p>
          <a:p>
            <a:pPr marL="241300" marR="3522979">
              <a:lnSpc>
                <a:spcPts val="2700"/>
              </a:lnSpc>
              <a:spcBef>
                <a:spcPts val="200"/>
              </a:spcBef>
              <a:buAutoNum type="arabicPeriod"/>
              <a:tabLst>
                <a:tab pos="469900" algn="l"/>
              </a:tabLst>
            </a:pPr>
            <a:r>
              <a:rPr sz="1200" dirty="0">
                <a:latin typeface="Arial"/>
                <a:cs typeface="Arial"/>
              </a:rPr>
              <a:t>Radiography of</a:t>
            </a:r>
            <a:r>
              <a:rPr sz="1200" spc="-105" dirty="0">
                <a:latin typeface="Arial"/>
                <a:cs typeface="Arial"/>
              </a:rPr>
              <a:t> </a:t>
            </a:r>
            <a:r>
              <a:rPr sz="1200" dirty="0">
                <a:latin typeface="Arial"/>
                <a:cs typeface="Arial"/>
              </a:rPr>
              <a:t>nasopharynx  </a:t>
            </a:r>
            <a:r>
              <a:rPr sz="1200" spc="-35" dirty="0">
                <a:latin typeface="Arial"/>
                <a:cs typeface="Arial"/>
              </a:rPr>
              <a:t>11. </a:t>
            </a:r>
            <a:r>
              <a:rPr sz="1200" dirty="0">
                <a:latin typeface="Arial"/>
                <a:cs typeface="Arial"/>
              </a:rPr>
              <a:t>Parotid</a:t>
            </a:r>
            <a:r>
              <a:rPr sz="1200" spc="-90" dirty="0">
                <a:latin typeface="Arial"/>
                <a:cs typeface="Arial"/>
              </a:rPr>
              <a:t> </a:t>
            </a:r>
            <a:r>
              <a:rPr sz="1200" dirty="0">
                <a:latin typeface="Arial"/>
                <a:cs typeface="Arial"/>
              </a:rPr>
              <a:t>sialography</a:t>
            </a:r>
            <a:endParaRPr sz="1200">
              <a:latin typeface="Arial"/>
              <a:cs typeface="Arial"/>
            </a:endParaRPr>
          </a:p>
          <a:p>
            <a:pPr marL="469900" indent="-228600">
              <a:lnSpc>
                <a:spcPct val="100000"/>
              </a:lnSpc>
              <a:spcBef>
                <a:spcPts val="960"/>
              </a:spcBef>
              <a:buAutoNum type="arabicPeriod" startAt="12"/>
              <a:tabLst>
                <a:tab pos="469900" algn="l"/>
              </a:tabLst>
            </a:pPr>
            <a:r>
              <a:rPr sz="1200" dirty="0">
                <a:latin typeface="Arial"/>
                <a:cs typeface="Arial"/>
              </a:rPr>
              <a:t>Bezold's</a:t>
            </a:r>
            <a:r>
              <a:rPr sz="1200" spc="-5" dirty="0">
                <a:latin typeface="Arial"/>
                <a:cs typeface="Arial"/>
              </a:rPr>
              <a:t> </a:t>
            </a:r>
            <a:r>
              <a:rPr sz="1200" dirty="0">
                <a:latin typeface="Arial"/>
                <a:cs typeface="Arial"/>
              </a:rPr>
              <a:t>abscess</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Role of imaging in </a:t>
            </a:r>
            <a:r>
              <a:rPr sz="1200" spc="-5" dirty="0">
                <a:latin typeface="Arial"/>
                <a:cs typeface="Arial"/>
              </a:rPr>
              <a:t>cystic </a:t>
            </a:r>
            <a:r>
              <a:rPr sz="1200" dirty="0">
                <a:latin typeface="Arial"/>
                <a:cs typeface="Arial"/>
              </a:rPr>
              <a:t>lesions of</a:t>
            </a:r>
            <a:r>
              <a:rPr sz="1200" spc="-10" dirty="0">
                <a:latin typeface="Arial"/>
                <a:cs typeface="Arial"/>
              </a:rPr>
              <a:t> </a:t>
            </a:r>
            <a:r>
              <a:rPr sz="1200" spc="-5" dirty="0">
                <a:latin typeface="Arial"/>
                <a:cs typeface="Arial"/>
              </a:rPr>
              <a:t>mandible.</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Sinonasal anatomy and </a:t>
            </a:r>
            <a:r>
              <a:rPr sz="1200" spc="-10" dirty="0">
                <a:latin typeface="Arial"/>
                <a:cs typeface="Arial"/>
              </a:rPr>
              <a:t>physiology. </a:t>
            </a:r>
            <a:r>
              <a:rPr sz="1200" dirty="0">
                <a:latin typeface="Arial"/>
                <a:cs typeface="Arial"/>
              </a:rPr>
              <a:t>Role of CT in evaluation of sinonasal</a:t>
            </a:r>
            <a:r>
              <a:rPr sz="1200" spc="-80" dirty="0">
                <a:latin typeface="Arial"/>
                <a:cs typeface="Arial"/>
              </a:rPr>
              <a:t> </a:t>
            </a:r>
            <a:r>
              <a:rPr sz="1200" spc="-5" dirty="0">
                <a:latin typeface="Arial"/>
                <a:cs typeface="Arial"/>
              </a:rPr>
              <a:t>lesions.</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spc="-15" dirty="0">
                <a:latin typeface="Arial"/>
                <a:cs typeface="Arial"/>
              </a:rPr>
              <a:t>Various </a:t>
            </a:r>
            <a:r>
              <a:rPr sz="1200" dirty="0">
                <a:latin typeface="Arial"/>
                <a:cs typeface="Arial"/>
              </a:rPr>
              <a:t>thyroid lesions and their</a:t>
            </a:r>
            <a:r>
              <a:rPr sz="1200" spc="5" dirty="0">
                <a:latin typeface="Arial"/>
                <a:cs typeface="Arial"/>
              </a:rPr>
              <a:t> </a:t>
            </a:r>
            <a:r>
              <a:rPr sz="1200" spc="-5" dirty="0">
                <a:latin typeface="Arial"/>
                <a:cs typeface="Arial"/>
              </a:rPr>
              <a:t>appearances.</a:t>
            </a:r>
            <a:endParaRPr sz="1200">
              <a:latin typeface="Arial"/>
              <a:cs typeface="Arial"/>
            </a:endParaRPr>
          </a:p>
        </p:txBody>
      </p:sp>
      <p:sp>
        <p:nvSpPr>
          <p:cNvPr id="4" name="TextBox 3"/>
          <p:cNvSpPr txBox="1"/>
          <p:nvPr/>
        </p:nvSpPr>
        <p:spPr>
          <a:xfrm>
            <a:off x="501650" y="92329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77</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174875" algn="l"/>
                <a:tab pos="6128385" algn="l"/>
              </a:tabLst>
            </a:pPr>
            <a:r>
              <a:rPr dirty="0"/>
              <a:t> 	</a:t>
            </a:r>
            <a:r>
              <a:rPr spc="15" dirty="0"/>
              <a:t>ADRENALS	</a:t>
            </a:r>
          </a:p>
        </p:txBody>
      </p:sp>
      <p:sp>
        <p:nvSpPr>
          <p:cNvPr id="3" name="object 3"/>
          <p:cNvSpPr txBox="1"/>
          <p:nvPr/>
        </p:nvSpPr>
        <p:spPr>
          <a:xfrm>
            <a:off x="711200" y="1562100"/>
            <a:ext cx="6142355" cy="17703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spc="-30" dirty="0">
                <a:latin typeface="Arial"/>
                <a:cs typeface="Arial"/>
              </a:rPr>
              <a:t>Total </a:t>
            </a:r>
            <a:r>
              <a:rPr sz="1200" dirty="0">
                <a:latin typeface="Arial"/>
                <a:cs typeface="Arial"/>
              </a:rPr>
              <a:t>evaluation techniques for adrenal disease. [JUN</a:t>
            </a:r>
            <a:r>
              <a:rPr sz="1200" spc="5" dirty="0">
                <a:latin typeface="Arial"/>
                <a:cs typeface="Arial"/>
              </a:rPr>
              <a:t> </a:t>
            </a:r>
            <a:r>
              <a:rPr sz="1200" dirty="0">
                <a:latin typeface="Arial"/>
                <a:cs typeface="Arial"/>
              </a:rPr>
              <a:t>06]</a:t>
            </a:r>
            <a:endParaRPr sz="1200">
              <a:latin typeface="Arial"/>
              <a:cs typeface="Arial"/>
            </a:endParaRPr>
          </a:p>
          <a:p>
            <a:pPr marL="511809" indent="-270510">
              <a:lnSpc>
                <a:spcPct val="100000"/>
              </a:lnSpc>
              <a:spcBef>
                <a:spcPts val="1160"/>
              </a:spcBef>
              <a:buAutoNum type="arabicPeriod"/>
              <a:tabLst>
                <a:tab pos="511809" algn="l"/>
                <a:tab pos="512445" algn="l"/>
              </a:tabLst>
            </a:pPr>
            <a:r>
              <a:rPr sz="1200" dirty="0">
                <a:latin typeface="Arial"/>
                <a:cs typeface="Arial"/>
              </a:rPr>
              <a:t>Classify adrenal tumors and role of CT and MRI in evaluating them. [DEC</a:t>
            </a:r>
            <a:r>
              <a:rPr sz="1200" spc="-120" dirty="0">
                <a:latin typeface="Arial"/>
                <a:cs typeface="Arial"/>
              </a:rPr>
              <a:t> </a:t>
            </a:r>
            <a:r>
              <a:rPr sz="1200" dirty="0">
                <a:latin typeface="Arial"/>
                <a:cs typeface="Arial"/>
              </a:rPr>
              <a:t>07/09]</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511809" indent="-270510">
              <a:lnSpc>
                <a:spcPct val="100000"/>
              </a:lnSpc>
              <a:buAutoNum type="arabicPeriod"/>
              <a:tabLst>
                <a:tab pos="511809" algn="l"/>
                <a:tab pos="512445" algn="l"/>
              </a:tabLst>
            </a:pPr>
            <a:r>
              <a:rPr sz="1200" dirty="0">
                <a:latin typeface="Arial"/>
                <a:cs typeface="Arial"/>
              </a:rPr>
              <a:t>CT and MRI anatomy of Adrenal glands and normal variants.</a:t>
            </a:r>
            <a:r>
              <a:rPr sz="1200" spc="-135" dirty="0">
                <a:latin typeface="Arial"/>
                <a:cs typeface="Arial"/>
              </a:rPr>
              <a:t> </a:t>
            </a:r>
            <a:r>
              <a:rPr sz="1200" dirty="0">
                <a:latin typeface="Arial"/>
                <a:cs typeface="Arial"/>
              </a:rPr>
              <a:t>[09]</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a) </a:t>
            </a:r>
            <a:r>
              <a:rPr sz="1200" spc="-5" dirty="0">
                <a:latin typeface="Arial"/>
                <a:cs typeface="Arial"/>
              </a:rPr>
              <a:t>What </a:t>
            </a:r>
            <a:r>
              <a:rPr sz="1200" dirty="0">
                <a:latin typeface="Arial"/>
                <a:cs typeface="Arial"/>
              </a:rPr>
              <a:t>are the various causes of b/l adrenal masses? b) </a:t>
            </a:r>
            <a:r>
              <a:rPr sz="1200" spc="-5" dirty="0">
                <a:latin typeface="Arial"/>
                <a:cs typeface="Arial"/>
              </a:rPr>
              <a:t>Characteristic </a:t>
            </a:r>
            <a:r>
              <a:rPr sz="1200" dirty="0">
                <a:latin typeface="Arial"/>
                <a:cs typeface="Arial"/>
              </a:rPr>
              <a:t>features in  </a:t>
            </a:r>
            <a:r>
              <a:rPr sz="1200" spc="-5" dirty="0">
                <a:latin typeface="Arial"/>
                <a:cs typeface="Arial"/>
              </a:rPr>
              <a:t>different </a:t>
            </a:r>
            <a:r>
              <a:rPr sz="1200" dirty="0">
                <a:latin typeface="Arial"/>
                <a:cs typeface="Arial"/>
              </a:rPr>
              <a:t>imaging modalities in two such causes. [2+2+4 June</a:t>
            </a:r>
            <a:r>
              <a:rPr sz="1200" spc="-25" dirty="0">
                <a:latin typeface="Arial"/>
                <a:cs typeface="Arial"/>
              </a:rPr>
              <a:t> </a:t>
            </a:r>
            <a:r>
              <a:rPr sz="1200" dirty="0">
                <a:latin typeface="Arial"/>
                <a:cs typeface="Arial"/>
              </a:rPr>
              <a:t>15]</a:t>
            </a:r>
            <a:endParaRPr sz="1200">
              <a:latin typeface="Arial"/>
              <a:cs typeface="Arial"/>
            </a:endParaRPr>
          </a:p>
        </p:txBody>
      </p:sp>
      <p:sp>
        <p:nvSpPr>
          <p:cNvPr id="5" name="TextBox 4"/>
          <p:cNvSpPr txBox="1"/>
          <p:nvPr/>
        </p:nvSpPr>
        <p:spPr>
          <a:xfrm>
            <a:off x="501650" y="92329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78</a:t>
            </a:fld>
            <a:endParaRPr dirty="0"/>
          </a:p>
        </p:txBody>
      </p:sp>
      <p:sp>
        <p:nvSpPr>
          <p:cNvPr id="2" name="object 2"/>
          <p:cNvSpPr txBox="1"/>
          <p:nvPr/>
        </p:nvSpPr>
        <p:spPr>
          <a:xfrm>
            <a:off x="711200" y="889000"/>
            <a:ext cx="3249930" cy="8940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CT features in adrenal tumours. </a:t>
            </a:r>
            <a:r>
              <a:rPr sz="1200" spc="-5" dirty="0">
                <a:latin typeface="Arial"/>
                <a:cs typeface="Arial"/>
              </a:rPr>
              <a:t>[JAN</a:t>
            </a:r>
            <a:r>
              <a:rPr sz="1200" spc="-114" dirty="0">
                <a:latin typeface="Arial"/>
                <a:cs typeface="Arial"/>
              </a:rPr>
              <a:t> </a:t>
            </a:r>
            <a:r>
              <a:rPr sz="1200" dirty="0">
                <a:latin typeface="Arial"/>
                <a:cs typeface="Arial"/>
              </a:rPr>
              <a:t>97]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spc="-5" dirty="0">
                <a:latin typeface="Arial"/>
                <a:cs typeface="Arial"/>
              </a:rPr>
              <a:t>Pheochromocytoma. </a:t>
            </a:r>
            <a:r>
              <a:rPr sz="1200" dirty="0">
                <a:latin typeface="Arial"/>
                <a:cs typeface="Arial"/>
              </a:rPr>
              <a:t>[JUN</a:t>
            </a:r>
            <a:r>
              <a:rPr sz="1200" spc="-5" dirty="0">
                <a:latin typeface="Arial"/>
                <a:cs typeface="Arial"/>
              </a:rPr>
              <a:t> </a:t>
            </a:r>
            <a:r>
              <a:rPr sz="1200" dirty="0">
                <a:latin typeface="Arial"/>
                <a:cs typeface="Arial"/>
              </a:rPr>
              <a:t>04]</a:t>
            </a:r>
            <a:endParaRPr sz="1200">
              <a:latin typeface="Arial"/>
              <a:cs typeface="Arial"/>
            </a:endParaRPr>
          </a:p>
        </p:txBody>
      </p:sp>
      <p:sp>
        <p:nvSpPr>
          <p:cNvPr id="4" name="TextBox 3"/>
          <p:cNvSpPr txBox="1"/>
          <p:nvPr/>
        </p:nvSpPr>
        <p:spPr>
          <a:xfrm>
            <a:off x="501650" y="89281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pic>
        <p:nvPicPr>
          <p:cNvPr id="5" name="Picture 4" descr="logo.jpg"/>
          <p:cNvPicPr>
            <a:picLocks noChangeAspect="1"/>
          </p:cNvPicPr>
          <p:nvPr/>
        </p:nvPicPr>
        <p:blipFill>
          <a:blip r:embed="rId2"/>
          <a:stretch>
            <a:fillRect/>
          </a:stretch>
        </p:blipFill>
        <p:spPr>
          <a:xfrm>
            <a:off x="2559050" y="7023100"/>
            <a:ext cx="1905000" cy="1905000"/>
          </a:xfrm>
          <a:prstGeom prst="rect">
            <a:avLst/>
          </a:prstGeom>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79</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314575" algn="l"/>
                <a:tab pos="6128385" algn="l"/>
              </a:tabLst>
            </a:pPr>
            <a:r>
              <a:rPr dirty="0"/>
              <a:t> 	</a:t>
            </a:r>
            <a:r>
              <a:rPr spc="20" dirty="0"/>
              <a:t>THYROID	</a:t>
            </a:r>
          </a:p>
        </p:txBody>
      </p:sp>
      <p:sp>
        <p:nvSpPr>
          <p:cNvPr id="3" name="object 3"/>
          <p:cNvSpPr txBox="1"/>
          <p:nvPr/>
        </p:nvSpPr>
        <p:spPr>
          <a:xfrm>
            <a:off x="939800" y="1778000"/>
            <a:ext cx="3024505" cy="627380"/>
          </a:xfrm>
          <a:prstGeom prst="rect">
            <a:avLst/>
          </a:prstGeom>
        </p:spPr>
        <p:txBody>
          <a:bodyPr vert="horz" wrap="square" lIns="0" tIns="12700" rIns="0" bIns="0" rtlCol="0">
            <a:spAutoFit/>
          </a:bodyPr>
          <a:lstStyle/>
          <a:p>
            <a:pPr marL="181610" indent="-168910">
              <a:lnSpc>
                <a:spcPct val="100000"/>
              </a:lnSpc>
              <a:spcBef>
                <a:spcPts val="100"/>
              </a:spcBef>
              <a:buAutoNum type="arabicPeriod"/>
              <a:tabLst>
                <a:tab pos="182245" algn="l"/>
              </a:tabLst>
            </a:pPr>
            <a:r>
              <a:rPr sz="1200" dirty="0">
                <a:latin typeface="Arial"/>
                <a:cs typeface="Arial"/>
              </a:rPr>
              <a:t>Role of USG in thyroid diseases. [JAN</a:t>
            </a:r>
            <a:r>
              <a:rPr sz="1200" spc="-110" dirty="0">
                <a:latin typeface="Arial"/>
                <a:cs typeface="Arial"/>
              </a:rPr>
              <a:t> </a:t>
            </a:r>
            <a:r>
              <a:rPr sz="1200" dirty="0">
                <a:latin typeface="Arial"/>
                <a:cs typeface="Arial"/>
              </a:rPr>
              <a:t>97]</a:t>
            </a:r>
            <a:endParaRPr sz="1200">
              <a:latin typeface="Arial"/>
              <a:cs typeface="Arial"/>
            </a:endParaRPr>
          </a:p>
          <a:p>
            <a:pPr>
              <a:lnSpc>
                <a:spcPct val="100000"/>
              </a:lnSpc>
              <a:spcBef>
                <a:spcPts val="20"/>
              </a:spcBef>
              <a:buFont typeface="Arial"/>
              <a:buAutoNum type="arabicPeriod"/>
            </a:pPr>
            <a:endParaRPr sz="1600">
              <a:latin typeface="Times New Roman"/>
              <a:cs typeface="Times New Roman"/>
            </a:endParaRPr>
          </a:p>
          <a:p>
            <a:pPr marL="181610" indent="-168910">
              <a:lnSpc>
                <a:spcPct val="100000"/>
              </a:lnSpc>
              <a:buAutoNum type="arabicPeriod"/>
              <a:tabLst>
                <a:tab pos="182245" algn="l"/>
              </a:tabLst>
            </a:pPr>
            <a:r>
              <a:rPr sz="1200" dirty="0">
                <a:latin typeface="Arial"/>
                <a:cs typeface="Arial"/>
              </a:rPr>
              <a:t>Imaging in thyroid </a:t>
            </a:r>
            <a:r>
              <a:rPr sz="1200" spc="-10" dirty="0">
                <a:latin typeface="Arial"/>
                <a:cs typeface="Arial"/>
              </a:rPr>
              <a:t>pathology. </a:t>
            </a:r>
            <a:r>
              <a:rPr sz="1200" dirty="0">
                <a:latin typeface="Arial"/>
                <a:cs typeface="Arial"/>
              </a:rPr>
              <a:t>[JAN</a:t>
            </a:r>
            <a:r>
              <a:rPr sz="1200" spc="-35" dirty="0">
                <a:latin typeface="Arial"/>
                <a:cs typeface="Arial"/>
              </a:rPr>
              <a:t> </a:t>
            </a:r>
            <a:r>
              <a:rPr sz="1200" dirty="0">
                <a:latin typeface="Arial"/>
                <a:cs typeface="Arial"/>
              </a:rPr>
              <a:t>00]</a:t>
            </a:r>
            <a:endParaRPr sz="1200">
              <a:latin typeface="Arial"/>
              <a:cs typeface="Arial"/>
            </a:endParaRPr>
          </a:p>
        </p:txBody>
      </p:sp>
      <p:sp>
        <p:nvSpPr>
          <p:cNvPr id="5" name="TextBox 4"/>
          <p:cNvSpPr txBox="1"/>
          <p:nvPr/>
        </p:nvSpPr>
        <p:spPr>
          <a:xfrm>
            <a:off x="882650" y="90043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a:t>
            </a:fld>
            <a:endParaRPr dirty="0"/>
          </a:p>
        </p:txBody>
      </p:sp>
      <p:sp>
        <p:nvSpPr>
          <p:cNvPr id="2" name="object 2"/>
          <p:cNvSpPr txBox="1"/>
          <p:nvPr/>
        </p:nvSpPr>
        <p:spPr>
          <a:xfrm>
            <a:off x="939800" y="855980"/>
            <a:ext cx="5916930" cy="8559800"/>
          </a:xfrm>
          <a:prstGeom prst="rect">
            <a:avLst/>
          </a:prstGeom>
        </p:spPr>
        <p:txBody>
          <a:bodyPr vert="horz" wrap="square" lIns="0" tIns="12700" rIns="0" bIns="0" rtlCol="0">
            <a:spAutoFit/>
          </a:bodyPr>
          <a:lstStyle/>
          <a:p>
            <a:pPr marL="241300" marR="7620" indent="-228600" algn="just">
              <a:lnSpc>
                <a:spcPct val="118100"/>
              </a:lnSpc>
              <a:spcBef>
                <a:spcPts val="100"/>
              </a:spcBef>
              <a:buAutoNum type="arabicPeriod" startAt="16"/>
              <a:tabLst>
                <a:tab pos="241300" algn="l"/>
              </a:tabLst>
            </a:pPr>
            <a:r>
              <a:rPr sz="1200" dirty="0">
                <a:latin typeface="Arial"/>
                <a:cs typeface="Arial"/>
              </a:rPr>
              <a:t>Define pulmonary </a:t>
            </a:r>
            <a:r>
              <a:rPr sz="1200" spc="-5" dirty="0">
                <a:latin typeface="Arial"/>
                <a:cs typeface="Arial"/>
              </a:rPr>
              <a:t>sequestration. </a:t>
            </a:r>
            <a:r>
              <a:rPr sz="1200" dirty="0">
                <a:latin typeface="Arial"/>
                <a:cs typeface="Arial"/>
              </a:rPr>
              <a:t>Describe its types &amp; discuss CT findings and role  of angiography in it. [2+1+4+3 Dec</a:t>
            </a:r>
            <a:r>
              <a:rPr sz="1200" spc="-20" dirty="0">
                <a:latin typeface="Arial"/>
                <a:cs typeface="Arial"/>
              </a:rPr>
              <a:t> </a:t>
            </a:r>
            <a:r>
              <a:rPr sz="1200" spc="-30" dirty="0">
                <a:latin typeface="Arial"/>
                <a:cs typeface="Arial"/>
              </a:rPr>
              <a:t>11]</a:t>
            </a:r>
            <a:endParaRPr sz="1200">
              <a:latin typeface="Arial"/>
              <a:cs typeface="Arial"/>
            </a:endParaRPr>
          </a:p>
          <a:p>
            <a:pPr marL="241300" marR="7620" indent="-228600" algn="just">
              <a:lnSpc>
                <a:spcPct val="115700"/>
              </a:lnSpc>
              <a:spcBef>
                <a:spcPts val="1030"/>
              </a:spcBef>
              <a:buAutoNum type="arabicPeriod" startAt="16"/>
              <a:tabLst>
                <a:tab pos="241300" algn="l"/>
              </a:tabLst>
            </a:pPr>
            <a:r>
              <a:rPr sz="1200" dirty="0">
                <a:latin typeface="Arial"/>
                <a:cs typeface="Arial"/>
              </a:rPr>
              <a:t>Enumerate causes of unilateral </a:t>
            </a:r>
            <a:r>
              <a:rPr sz="1200" spc="-5" dirty="0">
                <a:latin typeface="Arial"/>
                <a:cs typeface="Arial"/>
              </a:rPr>
              <a:t>hyper-translucency </a:t>
            </a:r>
            <a:r>
              <a:rPr sz="1200" dirty="0">
                <a:latin typeface="Arial"/>
                <a:cs typeface="Arial"/>
              </a:rPr>
              <a:t>on chest radiograph. Briefly  describe plain radiographic and CT findings in a 5 year old child presenting with  repeated chest </a:t>
            </a:r>
            <a:r>
              <a:rPr sz="1200" spc="-5" dirty="0">
                <a:latin typeface="Arial"/>
                <a:cs typeface="Arial"/>
              </a:rPr>
              <a:t>infection </a:t>
            </a:r>
            <a:r>
              <a:rPr sz="1200" dirty="0">
                <a:latin typeface="Arial"/>
                <a:cs typeface="Arial"/>
              </a:rPr>
              <a:t>and </a:t>
            </a:r>
            <a:r>
              <a:rPr sz="1200" spc="-5" dirty="0">
                <a:latin typeface="Arial"/>
                <a:cs typeface="Arial"/>
              </a:rPr>
              <a:t>detected </a:t>
            </a:r>
            <a:r>
              <a:rPr sz="1200" dirty="0">
                <a:latin typeface="Arial"/>
                <a:cs typeface="Arial"/>
              </a:rPr>
              <a:t>to have unilateral </a:t>
            </a:r>
            <a:r>
              <a:rPr sz="1200" spc="-5" dirty="0">
                <a:latin typeface="Arial"/>
                <a:cs typeface="Arial"/>
              </a:rPr>
              <a:t>hyper-translucency </a:t>
            </a:r>
            <a:r>
              <a:rPr sz="1200" dirty="0">
                <a:latin typeface="Arial"/>
                <a:cs typeface="Arial"/>
              </a:rPr>
              <a:t>on  chest radiograph. [2+4+4</a:t>
            </a:r>
            <a:r>
              <a:rPr sz="1200" spc="-15" dirty="0">
                <a:latin typeface="Arial"/>
                <a:cs typeface="Arial"/>
              </a:rPr>
              <a:t> </a:t>
            </a:r>
            <a:r>
              <a:rPr sz="1200" dirty="0">
                <a:latin typeface="Arial"/>
                <a:cs typeface="Arial"/>
              </a:rPr>
              <a:t>Jun12]</a:t>
            </a:r>
            <a:endParaRPr sz="1200">
              <a:latin typeface="Arial"/>
              <a:cs typeface="Arial"/>
            </a:endParaRPr>
          </a:p>
          <a:p>
            <a:pPr marL="241300" marR="7620" indent="-228600" algn="just">
              <a:lnSpc>
                <a:spcPct val="118100"/>
              </a:lnSpc>
              <a:spcBef>
                <a:spcPts val="900"/>
              </a:spcBef>
              <a:buAutoNum type="arabicPeriod" startAt="16"/>
              <a:tabLst>
                <a:tab pos="241300" algn="l"/>
              </a:tabLst>
            </a:pPr>
            <a:r>
              <a:rPr sz="1200" dirty="0">
                <a:latin typeface="Arial"/>
                <a:cs typeface="Arial"/>
              </a:rPr>
              <a:t>Classify pleural tumours. Briefly discuss chest radiographic &amp; CT findings of  malignant mesothelioma. [3+3+4 Jun</a:t>
            </a:r>
            <a:r>
              <a:rPr sz="1200" spc="-20" dirty="0">
                <a:latin typeface="Arial"/>
                <a:cs typeface="Arial"/>
              </a:rPr>
              <a:t> </a:t>
            </a:r>
            <a:r>
              <a:rPr sz="1200" dirty="0">
                <a:latin typeface="Arial"/>
                <a:cs typeface="Arial"/>
              </a:rPr>
              <a:t>12]</a:t>
            </a:r>
            <a:endParaRPr sz="1200">
              <a:latin typeface="Arial"/>
              <a:cs typeface="Arial"/>
            </a:endParaRPr>
          </a:p>
          <a:p>
            <a:pPr marL="241300" marR="7620" indent="-228600" algn="just">
              <a:lnSpc>
                <a:spcPct val="114599"/>
              </a:lnSpc>
              <a:spcBef>
                <a:spcPts val="1050"/>
              </a:spcBef>
              <a:buAutoNum type="arabicPeriod" startAt="16"/>
              <a:tabLst>
                <a:tab pos="241300" algn="l"/>
              </a:tabLst>
            </a:pPr>
            <a:r>
              <a:rPr sz="1200" dirty="0">
                <a:latin typeface="Arial"/>
                <a:cs typeface="Arial"/>
              </a:rPr>
              <a:t>Enumerate various diseases caused by inhalation of inorganic </a:t>
            </a:r>
            <a:r>
              <a:rPr sz="1200" spc="-5" dirty="0">
                <a:latin typeface="Arial"/>
                <a:cs typeface="Arial"/>
              </a:rPr>
              <a:t>dust. </a:t>
            </a:r>
            <a:r>
              <a:rPr sz="1200" dirty="0">
                <a:latin typeface="Arial"/>
                <a:cs typeface="Arial"/>
              </a:rPr>
              <a:t>Briefly  describe chest radiographic and CT findings of two most common such diseases.  [2+4+4 Jun</a:t>
            </a:r>
            <a:r>
              <a:rPr sz="1200" spc="-5" dirty="0">
                <a:latin typeface="Arial"/>
                <a:cs typeface="Arial"/>
              </a:rPr>
              <a:t> </a:t>
            </a:r>
            <a:r>
              <a:rPr sz="1200" dirty="0">
                <a:latin typeface="Arial"/>
                <a:cs typeface="Arial"/>
              </a:rPr>
              <a:t>12]</a:t>
            </a:r>
            <a:endParaRPr sz="1200">
              <a:latin typeface="Arial"/>
              <a:cs typeface="Arial"/>
            </a:endParaRPr>
          </a:p>
          <a:p>
            <a:pPr marL="241300" marR="7620" indent="-228600" algn="just">
              <a:lnSpc>
                <a:spcPct val="114599"/>
              </a:lnSpc>
              <a:spcBef>
                <a:spcPts val="1050"/>
              </a:spcBef>
              <a:buAutoNum type="arabicPeriod" startAt="16"/>
              <a:tabLst>
                <a:tab pos="241300" algn="l"/>
              </a:tabLst>
            </a:pPr>
            <a:r>
              <a:rPr sz="1200" dirty="0">
                <a:latin typeface="Arial"/>
                <a:cs typeface="Arial"/>
              </a:rPr>
              <a:t>How do pulmonary </a:t>
            </a:r>
            <a:r>
              <a:rPr sz="1200" spc="-5" dirty="0">
                <a:latin typeface="Arial"/>
                <a:cs typeface="Arial"/>
              </a:rPr>
              <a:t>arteriovenous </a:t>
            </a:r>
            <a:r>
              <a:rPr sz="1200" dirty="0">
                <a:latin typeface="Arial"/>
                <a:cs typeface="Arial"/>
              </a:rPr>
              <a:t>malformation present clinically? Discus their  chest radiographic, CT chest and angiographic findings. Briefly mention role of  interventional radiology in their treatment. [2+(2+2+2)+2 Jun</a:t>
            </a:r>
            <a:r>
              <a:rPr sz="1200" spc="-30" dirty="0">
                <a:latin typeface="Arial"/>
                <a:cs typeface="Arial"/>
              </a:rPr>
              <a:t> </a:t>
            </a:r>
            <a:r>
              <a:rPr sz="1200" dirty="0">
                <a:latin typeface="Arial"/>
                <a:cs typeface="Arial"/>
              </a:rPr>
              <a:t>12]</a:t>
            </a:r>
            <a:endParaRPr sz="1200">
              <a:latin typeface="Arial"/>
              <a:cs typeface="Arial"/>
            </a:endParaRPr>
          </a:p>
          <a:p>
            <a:pPr marL="241300" marR="5080" indent="-228600" algn="just">
              <a:lnSpc>
                <a:spcPct val="118100"/>
              </a:lnSpc>
              <a:spcBef>
                <a:spcPts val="1000"/>
              </a:spcBef>
              <a:buAutoNum type="arabicPeriod" startAt="16"/>
              <a:tabLst>
                <a:tab pos="241300" algn="l"/>
              </a:tabLst>
            </a:pPr>
            <a:r>
              <a:rPr sz="1200" dirty="0">
                <a:latin typeface="Arial"/>
                <a:cs typeface="Arial"/>
              </a:rPr>
              <a:t>A 25 year old presented with life threatening hemoptysis. Draw an algorithm to  outline management of such case. Discuss in brief role of chest radiograph, CT  scan (with newer advances) and role of interventional </a:t>
            </a:r>
            <a:r>
              <a:rPr sz="1200" spc="-10" dirty="0">
                <a:latin typeface="Arial"/>
                <a:cs typeface="Arial"/>
              </a:rPr>
              <a:t>radiology. </a:t>
            </a:r>
            <a:r>
              <a:rPr sz="1200" dirty="0">
                <a:latin typeface="Arial"/>
                <a:cs typeface="Arial"/>
              </a:rPr>
              <a:t>[2+(2+4+2) Jun</a:t>
            </a:r>
            <a:r>
              <a:rPr sz="1200" spc="-95" dirty="0">
                <a:latin typeface="Arial"/>
                <a:cs typeface="Arial"/>
              </a:rPr>
              <a:t> </a:t>
            </a:r>
            <a:r>
              <a:rPr sz="1200" dirty="0">
                <a:latin typeface="Arial"/>
                <a:cs typeface="Arial"/>
              </a:rPr>
              <a:t>12]</a:t>
            </a:r>
            <a:endParaRPr sz="1200">
              <a:latin typeface="Arial"/>
              <a:cs typeface="Arial"/>
            </a:endParaRPr>
          </a:p>
          <a:p>
            <a:pPr marL="241300" marR="7620" indent="-228600" algn="just">
              <a:lnSpc>
                <a:spcPct val="118100"/>
              </a:lnSpc>
              <a:spcBef>
                <a:spcPts val="900"/>
              </a:spcBef>
              <a:buAutoNum type="arabicPeriod" startAt="16"/>
              <a:tabLst>
                <a:tab pos="241300" algn="l"/>
              </a:tabLst>
            </a:pPr>
            <a:r>
              <a:rPr sz="1200" dirty="0">
                <a:latin typeface="Arial"/>
                <a:cs typeface="Arial"/>
              </a:rPr>
              <a:t>Enumerate the causes of superior vena cava syndrome in an adult. Briefly</a:t>
            </a:r>
            <a:r>
              <a:rPr sz="1200" spc="-35" dirty="0">
                <a:latin typeface="Arial"/>
                <a:cs typeface="Arial"/>
              </a:rPr>
              <a:t> </a:t>
            </a:r>
            <a:r>
              <a:rPr sz="1200" dirty="0">
                <a:latin typeface="Arial"/>
                <a:cs typeface="Arial"/>
              </a:rPr>
              <a:t>describe  the role and findings of various imaging modalities in a case of central</a:t>
            </a:r>
            <a:r>
              <a:rPr sz="1200" spc="-100" dirty="0">
                <a:latin typeface="Arial"/>
                <a:cs typeface="Arial"/>
              </a:rPr>
              <a:t> </a:t>
            </a:r>
            <a:r>
              <a:rPr sz="1200" dirty="0">
                <a:latin typeface="Arial"/>
                <a:cs typeface="Arial"/>
              </a:rPr>
              <a:t>bronchogenic  carcinoma. [2+8 Dec</a:t>
            </a:r>
            <a:r>
              <a:rPr sz="1200" spc="-10" dirty="0">
                <a:latin typeface="Arial"/>
                <a:cs typeface="Arial"/>
              </a:rPr>
              <a:t> </a:t>
            </a:r>
            <a:r>
              <a:rPr sz="1200" dirty="0">
                <a:latin typeface="Arial"/>
                <a:cs typeface="Arial"/>
              </a:rPr>
              <a:t>12]</a:t>
            </a:r>
            <a:endParaRPr sz="1200">
              <a:latin typeface="Arial"/>
              <a:cs typeface="Arial"/>
            </a:endParaRPr>
          </a:p>
          <a:p>
            <a:pPr marL="241300" marR="7620" indent="-228600" algn="just">
              <a:lnSpc>
                <a:spcPct val="118100"/>
              </a:lnSpc>
              <a:spcBef>
                <a:spcPts val="900"/>
              </a:spcBef>
              <a:buAutoNum type="arabicPeriod" startAt="16"/>
              <a:tabLst>
                <a:tab pos="241300" algn="l"/>
              </a:tabLst>
            </a:pPr>
            <a:r>
              <a:rPr sz="1200" dirty="0">
                <a:latin typeface="Arial"/>
                <a:cs typeface="Arial"/>
              </a:rPr>
              <a:t>Describe various HRCT lung findings seen in </a:t>
            </a:r>
            <a:r>
              <a:rPr sz="1200" spc="-5" dirty="0">
                <a:latin typeface="Arial"/>
                <a:cs typeface="Arial"/>
              </a:rPr>
              <a:t>interstitial </a:t>
            </a:r>
            <a:r>
              <a:rPr sz="1200" dirty="0">
                <a:latin typeface="Arial"/>
                <a:cs typeface="Arial"/>
              </a:rPr>
              <a:t>lung disease with the help  of diagrams. Describe HRCT features of usual </a:t>
            </a:r>
            <a:r>
              <a:rPr sz="1200" spc="-5" dirty="0">
                <a:latin typeface="Arial"/>
                <a:cs typeface="Arial"/>
              </a:rPr>
              <a:t>interstitial </a:t>
            </a:r>
            <a:r>
              <a:rPr sz="1200" dirty="0">
                <a:latin typeface="Arial"/>
                <a:cs typeface="Arial"/>
              </a:rPr>
              <a:t>pneumonia. [6+4 Dec</a:t>
            </a:r>
            <a:r>
              <a:rPr sz="1200" spc="-85" dirty="0">
                <a:latin typeface="Arial"/>
                <a:cs typeface="Arial"/>
              </a:rPr>
              <a:t> </a:t>
            </a:r>
            <a:r>
              <a:rPr sz="1200" dirty="0">
                <a:latin typeface="Arial"/>
                <a:cs typeface="Arial"/>
              </a:rPr>
              <a:t>12]</a:t>
            </a:r>
            <a:endParaRPr sz="1200">
              <a:latin typeface="Arial"/>
              <a:cs typeface="Arial"/>
            </a:endParaRPr>
          </a:p>
          <a:p>
            <a:pPr marL="241300" marR="7620" indent="-228600" algn="just">
              <a:lnSpc>
                <a:spcPct val="114599"/>
              </a:lnSpc>
              <a:spcBef>
                <a:spcPts val="1050"/>
              </a:spcBef>
              <a:buAutoNum type="arabicPeriod" startAt="16"/>
              <a:tabLst>
                <a:tab pos="241300" algn="l"/>
              </a:tabLst>
            </a:pPr>
            <a:r>
              <a:rPr sz="1200" dirty="0">
                <a:latin typeface="Arial"/>
                <a:cs typeface="Arial"/>
              </a:rPr>
              <a:t>Enumerate various causes of respiratory </a:t>
            </a:r>
            <a:r>
              <a:rPr sz="1200" spc="-5" dirty="0">
                <a:latin typeface="Arial"/>
                <a:cs typeface="Arial"/>
              </a:rPr>
              <a:t>distress </a:t>
            </a:r>
            <a:r>
              <a:rPr sz="1200" dirty="0">
                <a:latin typeface="Arial"/>
                <a:cs typeface="Arial"/>
              </a:rPr>
              <a:t>in a new born. Briefly describe  imaging findings in congenital lobar emphysema and emphysema and pulmonary  </a:t>
            </a:r>
            <a:r>
              <a:rPr sz="1200" spc="-5" dirty="0">
                <a:latin typeface="Arial"/>
                <a:cs typeface="Arial"/>
              </a:rPr>
              <a:t>sequestration. </a:t>
            </a:r>
            <a:r>
              <a:rPr sz="1200" dirty="0">
                <a:latin typeface="Arial"/>
                <a:cs typeface="Arial"/>
              </a:rPr>
              <a:t>[2+4+4 Dec</a:t>
            </a:r>
            <a:r>
              <a:rPr sz="1200" spc="-5" dirty="0">
                <a:latin typeface="Arial"/>
                <a:cs typeface="Arial"/>
              </a:rPr>
              <a:t> </a:t>
            </a:r>
            <a:r>
              <a:rPr sz="1200" dirty="0">
                <a:latin typeface="Arial"/>
                <a:cs typeface="Arial"/>
              </a:rPr>
              <a:t>12]</a:t>
            </a:r>
            <a:endParaRPr sz="1200">
              <a:latin typeface="Arial"/>
              <a:cs typeface="Arial"/>
            </a:endParaRPr>
          </a:p>
          <a:p>
            <a:pPr marL="241300" marR="7620" indent="-228600" algn="just">
              <a:lnSpc>
                <a:spcPct val="118100"/>
              </a:lnSpc>
              <a:spcBef>
                <a:spcPts val="1000"/>
              </a:spcBef>
              <a:buAutoNum type="arabicPeriod" startAt="16"/>
              <a:tabLst>
                <a:tab pos="241300" algn="l"/>
              </a:tabLst>
            </a:pPr>
            <a:r>
              <a:rPr sz="1200" dirty="0">
                <a:latin typeface="Arial"/>
                <a:cs typeface="Arial"/>
              </a:rPr>
              <a:t>Enumerate the causes of hemoptysis in an adult patient. Briefly discuss the  indications, techniques and complications of radiologist interventions in this  condition. [2+2+4+2 Dec</a:t>
            </a:r>
            <a:r>
              <a:rPr sz="1200" spc="-10" dirty="0">
                <a:latin typeface="Arial"/>
                <a:cs typeface="Arial"/>
              </a:rPr>
              <a:t> </a:t>
            </a:r>
            <a:r>
              <a:rPr sz="1200" dirty="0">
                <a:latin typeface="Arial"/>
                <a:cs typeface="Arial"/>
              </a:rPr>
              <a:t>12]</a:t>
            </a:r>
            <a:endParaRPr sz="1200">
              <a:latin typeface="Arial"/>
              <a:cs typeface="Arial"/>
            </a:endParaRPr>
          </a:p>
          <a:p>
            <a:pPr marL="241300" marR="7620" indent="-228600" algn="just">
              <a:lnSpc>
                <a:spcPct val="118100"/>
              </a:lnSpc>
              <a:spcBef>
                <a:spcPts val="894"/>
              </a:spcBef>
              <a:buAutoNum type="arabicPeriod" startAt="16"/>
              <a:tabLst>
                <a:tab pos="241300" algn="l"/>
              </a:tabLst>
            </a:pPr>
            <a:r>
              <a:rPr sz="1200" dirty="0">
                <a:latin typeface="Arial"/>
                <a:cs typeface="Arial"/>
              </a:rPr>
              <a:t>Define pulmonary edema. </a:t>
            </a:r>
            <a:r>
              <a:rPr sz="1200" spc="-5" dirty="0">
                <a:latin typeface="Arial"/>
                <a:cs typeface="Arial"/>
              </a:rPr>
              <a:t>What </a:t>
            </a:r>
            <a:r>
              <a:rPr sz="1200" dirty="0">
                <a:latin typeface="Arial"/>
                <a:cs typeface="Arial"/>
              </a:rPr>
              <a:t>is its pathophysiology? Enumerate its causes.  Describe the plain radiographic findings in pulmonary edema. [1+2+3+ Jun</a:t>
            </a:r>
            <a:r>
              <a:rPr sz="1200" spc="-75" dirty="0">
                <a:latin typeface="Arial"/>
                <a:cs typeface="Arial"/>
              </a:rPr>
              <a:t> </a:t>
            </a:r>
            <a:r>
              <a:rPr sz="1200" dirty="0">
                <a:latin typeface="Arial"/>
                <a:cs typeface="Arial"/>
              </a:rPr>
              <a:t>13]</a:t>
            </a:r>
            <a:endParaRPr sz="1200">
              <a:latin typeface="Arial"/>
              <a:cs typeface="Arial"/>
            </a:endParaRPr>
          </a:p>
          <a:p>
            <a:pPr marL="241300" marR="7620" indent="-228600" algn="just">
              <a:lnSpc>
                <a:spcPct val="111100"/>
              </a:lnSpc>
              <a:spcBef>
                <a:spcPts val="1100"/>
              </a:spcBef>
              <a:buAutoNum type="arabicPeriod" startAt="16"/>
              <a:tabLst>
                <a:tab pos="241300" algn="l"/>
              </a:tabLst>
            </a:pPr>
            <a:r>
              <a:rPr sz="1200" spc="-5" dirty="0">
                <a:latin typeface="Arial"/>
                <a:cs typeface="Arial"/>
              </a:rPr>
              <a:t>Write </a:t>
            </a:r>
            <a:r>
              <a:rPr sz="1200" dirty="0">
                <a:latin typeface="Arial"/>
                <a:cs typeface="Arial"/>
              </a:rPr>
              <a:t>imaging findings of the following : a) Bronchial Carcinoid b) </a:t>
            </a:r>
            <a:r>
              <a:rPr sz="1200" spc="-5" dirty="0">
                <a:latin typeface="Arial"/>
                <a:cs typeface="Arial"/>
              </a:rPr>
              <a:t>BOOP </a:t>
            </a:r>
            <a:r>
              <a:rPr sz="1200" dirty="0">
                <a:latin typeface="Arial"/>
                <a:cs typeface="Arial"/>
              </a:rPr>
              <a:t>c) Mc  </a:t>
            </a:r>
            <a:r>
              <a:rPr sz="1200" spc="-5" dirty="0">
                <a:latin typeface="Arial"/>
                <a:cs typeface="Arial"/>
              </a:rPr>
              <a:t>Leod’s </a:t>
            </a:r>
            <a:r>
              <a:rPr sz="1200" dirty="0">
                <a:latin typeface="Arial"/>
                <a:cs typeface="Arial"/>
              </a:rPr>
              <a:t>Syndrome.</a:t>
            </a:r>
            <a:endParaRPr sz="1200">
              <a:latin typeface="Arial"/>
              <a:cs typeface="Arial"/>
            </a:endParaRPr>
          </a:p>
          <a:p>
            <a:pPr>
              <a:lnSpc>
                <a:spcPct val="100000"/>
              </a:lnSpc>
              <a:spcBef>
                <a:spcPts val="55"/>
              </a:spcBef>
              <a:buFont typeface="Arial"/>
              <a:buAutoNum type="arabicPeriod" startAt="16"/>
            </a:pPr>
            <a:endParaRPr sz="1050">
              <a:latin typeface="Times New Roman"/>
              <a:cs typeface="Times New Roman"/>
            </a:endParaRPr>
          </a:p>
          <a:p>
            <a:pPr marL="241300" indent="-228600">
              <a:lnSpc>
                <a:spcPct val="100000"/>
              </a:lnSpc>
              <a:buAutoNum type="arabicPeriod" startAt="16"/>
              <a:tabLst>
                <a:tab pos="241300" algn="l"/>
              </a:tabLst>
            </a:pPr>
            <a:r>
              <a:rPr sz="1200" dirty="0">
                <a:latin typeface="Arial"/>
                <a:cs typeface="Arial"/>
              </a:rPr>
              <a:t>Causes of increased </a:t>
            </a:r>
            <a:r>
              <a:rPr sz="1200" spc="-5" dirty="0">
                <a:latin typeface="Arial"/>
                <a:cs typeface="Arial"/>
              </a:rPr>
              <a:t>paravertebral </a:t>
            </a:r>
            <a:r>
              <a:rPr sz="1200" dirty="0">
                <a:latin typeface="Arial"/>
                <a:cs typeface="Arial"/>
              </a:rPr>
              <a:t>shadow in the thoracic region and their</a:t>
            </a:r>
            <a:r>
              <a:rPr sz="1200" spc="-45" dirty="0">
                <a:latin typeface="Arial"/>
                <a:cs typeface="Arial"/>
              </a:rPr>
              <a:t> </a:t>
            </a:r>
            <a:r>
              <a:rPr sz="1200" dirty="0">
                <a:latin typeface="Arial"/>
                <a:cs typeface="Arial"/>
              </a:rPr>
              <a:t>imaging.</a:t>
            </a:r>
            <a:endParaRPr sz="1200">
              <a:latin typeface="Arial"/>
              <a:cs typeface="Arial"/>
            </a:endParaRPr>
          </a:p>
        </p:txBody>
      </p:sp>
      <p:sp>
        <p:nvSpPr>
          <p:cNvPr id="4" name="TextBox 3"/>
          <p:cNvSpPr txBox="1"/>
          <p:nvPr/>
        </p:nvSpPr>
        <p:spPr>
          <a:xfrm>
            <a:off x="501650" y="984250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80</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2378075" algn="l"/>
                <a:tab pos="6128385" algn="l"/>
              </a:tabLst>
            </a:pPr>
            <a:r>
              <a:rPr dirty="0"/>
              <a:t> 	</a:t>
            </a:r>
            <a:r>
              <a:rPr spc="15" dirty="0"/>
              <a:t>PHYSICS	</a:t>
            </a:r>
          </a:p>
        </p:txBody>
      </p:sp>
      <p:sp>
        <p:nvSpPr>
          <p:cNvPr id="3" name="object 3"/>
          <p:cNvSpPr txBox="1"/>
          <p:nvPr/>
        </p:nvSpPr>
        <p:spPr>
          <a:xfrm>
            <a:off x="711200" y="1778000"/>
            <a:ext cx="6135370" cy="8006080"/>
          </a:xfrm>
          <a:prstGeom prst="rect">
            <a:avLst/>
          </a:prstGeom>
        </p:spPr>
        <p:txBody>
          <a:bodyPr vert="horz" wrap="square" lIns="0" tIns="12700" rIns="0" bIns="0" rtlCol="0">
            <a:spAutoFit/>
          </a:bodyPr>
          <a:lstStyle/>
          <a:p>
            <a:pPr marL="2413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152400" marR="5080" indent="-139700">
              <a:lnSpc>
                <a:spcPct val="118100"/>
              </a:lnSpc>
              <a:spcBef>
                <a:spcPts val="900"/>
              </a:spcBef>
              <a:buAutoNum type="arabicPeriod"/>
              <a:tabLst>
                <a:tab pos="152400" algn="l"/>
              </a:tabLst>
            </a:pPr>
            <a:r>
              <a:rPr sz="1200" dirty="0">
                <a:latin typeface="Arial"/>
                <a:cs typeface="Arial"/>
              </a:rPr>
              <a:t>Describe composition of X-ray film. Draw a labeled cross </a:t>
            </a:r>
            <a:r>
              <a:rPr sz="1200" spc="-5" dirty="0">
                <a:latin typeface="Arial"/>
                <a:cs typeface="Arial"/>
              </a:rPr>
              <a:t>section </a:t>
            </a:r>
            <a:r>
              <a:rPr sz="1200" dirty="0">
                <a:latin typeface="Arial"/>
                <a:cs typeface="Arial"/>
              </a:rPr>
              <a:t>of Cassette, film,  screen</a:t>
            </a:r>
            <a:r>
              <a:rPr sz="1200" spc="-5" dirty="0">
                <a:latin typeface="Arial"/>
                <a:cs typeface="Arial"/>
              </a:rPr>
              <a:t> </a:t>
            </a:r>
            <a:r>
              <a:rPr sz="1200" dirty="0">
                <a:latin typeface="Arial"/>
                <a:cs typeface="Arial"/>
              </a:rPr>
              <a:t>combination.</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152400" indent="-139700">
              <a:lnSpc>
                <a:spcPct val="100000"/>
              </a:lnSpc>
              <a:buAutoNum type="arabicPeriod"/>
              <a:tabLst>
                <a:tab pos="152400" algn="l"/>
              </a:tabLst>
            </a:pPr>
            <a:r>
              <a:rPr sz="1200" spc="-5" dirty="0">
                <a:latin typeface="Arial"/>
                <a:cs typeface="Arial"/>
              </a:rPr>
              <a:t>Write </a:t>
            </a:r>
            <a:r>
              <a:rPr sz="1200" dirty="0">
                <a:latin typeface="Arial"/>
                <a:cs typeface="Arial"/>
              </a:rPr>
              <a:t>about Dark room and chemicals used for processing X-ray</a:t>
            </a:r>
            <a:r>
              <a:rPr sz="1200" spc="-40" dirty="0">
                <a:latin typeface="Arial"/>
                <a:cs typeface="Arial"/>
              </a:rPr>
              <a:t> </a:t>
            </a:r>
            <a:r>
              <a:rPr sz="1200" dirty="0">
                <a:latin typeface="Arial"/>
                <a:cs typeface="Arial"/>
              </a:rPr>
              <a:t>film.</a:t>
            </a:r>
            <a:endParaRPr sz="1200">
              <a:latin typeface="Arial"/>
              <a:cs typeface="Arial"/>
            </a:endParaRPr>
          </a:p>
          <a:p>
            <a:pPr marL="152400" indent="-139700">
              <a:lnSpc>
                <a:spcPct val="100000"/>
              </a:lnSpc>
              <a:spcBef>
                <a:spcPts val="1160"/>
              </a:spcBef>
              <a:buAutoNum type="arabicPeriod"/>
              <a:tabLst>
                <a:tab pos="152400" algn="l"/>
              </a:tabLst>
            </a:pPr>
            <a:r>
              <a:rPr sz="1200" spc="-5" dirty="0">
                <a:latin typeface="Arial"/>
                <a:cs typeface="Arial"/>
              </a:rPr>
              <a:t>Write </a:t>
            </a:r>
            <a:r>
              <a:rPr sz="1200" dirty="0">
                <a:latin typeface="Arial"/>
                <a:cs typeface="Arial"/>
              </a:rPr>
              <a:t>in brief about Radiation Hazards and Radiation</a:t>
            </a:r>
            <a:r>
              <a:rPr sz="1200" spc="-15" dirty="0">
                <a:latin typeface="Arial"/>
                <a:cs typeface="Arial"/>
              </a:rPr>
              <a:t> </a:t>
            </a:r>
            <a:r>
              <a:rPr sz="1200" spc="-5" dirty="0">
                <a:latin typeface="Arial"/>
                <a:cs typeface="Arial"/>
              </a:rPr>
              <a:t>Protection.</a:t>
            </a:r>
            <a:endParaRPr sz="1200">
              <a:latin typeface="Arial"/>
              <a:cs typeface="Arial"/>
            </a:endParaRPr>
          </a:p>
          <a:p>
            <a:pPr marL="152400" marR="5080" indent="-139700">
              <a:lnSpc>
                <a:spcPct val="118100"/>
              </a:lnSpc>
              <a:spcBef>
                <a:spcPts val="1000"/>
              </a:spcBef>
              <a:buAutoNum type="arabicPeriod"/>
              <a:tabLst>
                <a:tab pos="152400" algn="l"/>
              </a:tabLst>
            </a:pPr>
            <a:r>
              <a:rPr sz="1200" spc="-5" dirty="0">
                <a:latin typeface="Arial"/>
                <a:cs typeface="Arial"/>
              </a:rPr>
              <a:t>What </a:t>
            </a:r>
            <a:r>
              <a:rPr sz="1200" dirty="0">
                <a:latin typeface="Arial"/>
                <a:cs typeface="Arial"/>
              </a:rPr>
              <a:t>is film-screen combination? Describe care while handling and </a:t>
            </a:r>
            <a:r>
              <a:rPr sz="1200" spc="-5" dirty="0">
                <a:latin typeface="Arial"/>
                <a:cs typeface="Arial"/>
              </a:rPr>
              <a:t>storage </a:t>
            </a:r>
            <a:r>
              <a:rPr sz="1200" dirty="0">
                <a:latin typeface="Arial"/>
                <a:cs typeface="Arial"/>
              </a:rPr>
              <a:t>of  intensifying screens and</a:t>
            </a:r>
            <a:r>
              <a:rPr sz="1200" spc="-5" dirty="0">
                <a:latin typeface="Arial"/>
                <a:cs typeface="Arial"/>
              </a:rPr>
              <a:t> films.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152400" indent="-139700">
              <a:lnSpc>
                <a:spcPct val="100000"/>
              </a:lnSpc>
              <a:buAutoNum type="arabicPeriod"/>
              <a:tabLst>
                <a:tab pos="152400" algn="l"/>
              </a:tabLst>
            </a:pPr>
            <a:r>
              <a:rPr sz="1200" dirty="0">
                <a:latin typeface="Arial"/>
                <a:cs typeface="Arial"/>
              </a:rPr>
              <a:t>Describe dark room </a:t>
            </a:r>
            <a:r>
              <a:rPr sz="1200" spc="-5" dirty="0">
                <a:latin typeface="Arial"/>
                <a:cs typeface="Arial"/>
              </a:rPr>
              <a:t>chemistry </a:t>
            </a:r>
            <a:r>
              <a:rPr sz="1200" dirty="0">
                <a:latin typeface="Arial"/>
                <a:cs typeface="Arial"/>
              </a:rPr>
              <a:t>and silver</a:t>
            </a:r>
            <a:r>
              <a:rPr sz="1200" spc="-25" dirty="0">
                <a:latin typeface="Arial"/>
                <a:cs typeface="Arial"/>
              </a:rPr>
              <a:t> </a:t>
            </a:r>
            <a:r>
              <a:rPr sz="1200" spc="-10" dirty="0">
                <a:latin typeface="Arial"/>
                <a:cs typeface="Arial"/>
              </a:rPr>
              <a:t>recovery.</a:t>
            </a:r>
            <a:endParaRPr sz="1200">
              <a:latin typeface="Arial"/>
              <a:cs typeface="Arial"/>
            </a:endParaRPr>
          </a:p>
          <a:p>
            <a:pPr marL="152400" indent="-139700">
              <a:lnSpc>
                <a:spcPct val="100000"/>
              </a:lnSpc>
              <a:spcBef>
                <a:spcPts val="1160"/>
              </a:spcBef>
              <a:buAutoNum type="arabicPeriod"/>
              <a:tabLst>
                <a:tab pos="152400" algn="l"/>
              </a:tabLst>
            </a:pPr>
            <a:r>
              <a:rPr sz="1200" dirty="0">
                <a:latin typeface="Arial"/>
                <a:cs typeface="Arial"/>
              </a:rPr>
              <a:t>Describe cassettes and intensifying screens with care while handling</a:t>
            </a:r>
            <a:r>
              <a:rPr sz="1200" spc="-30" dirty="0">
                <a:latin typeface="Arial"/>
                <a:cs typeface="Arial"/>
              </a:rPr>
              <a:t> </a:t>
            </a:r>
            <a:r>
              <a:rPr sz="1200" dirty="0">
                <a:latin typeface="Arial"/>
                <a:cs typeface="Arial"/>
              </a:rPr>
              <a:t>them.</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152400" indent="-139700">
              <a:lnSpc>
                <a:spcPct val="100000"/>
              </a:lnSpc>
              <a:buAutoNum type="arabicPeriod"/>
              <a:tabLst>
                <a:tab pos="152400" algn="l"/>
              </a:tabLst>
            </a:pPr>
            <a:r>
              <a:rPr sz="1200" spc="-5" dirty="0">
                <a:latin typeface="Arial"/>
                <a:cs typeface="Arial"/>
              </a:rPr>
              <a:t>What </a:t>
            </a:r>
            <a:r>
              <a:rPr sz="1200" dirty="0">
                <a:latin typeface="Arial"/>
                <a:cs typeface="Arial"/>
              </a:rPr>
              <a:t>are </a:t>
            </a:r>
            <a:r>
              <a:rPr sz="1200" spc="-5" dirty="0">
                <a:latin typeface="Arial"/>
                <a:cs typeface="Arial"/>
              </a:rPr>
              <a:t>different artifacts </a:t>
            </a:r>
            <a:r>
              <a:rPr sz="1200" dirty="0">
                <a:latin typeface="Arial"/>
                <a:cs typeface="Arial"/>
              </a:rPr>
              <a:t>in radiography? Discuss measures to reduce</a:t>
            </a:r>
            <a:r>
              <a:rPr sz="1200" spc="-10" dirty="0">
                <a:latin typeface="Arial"/>
                <a:cs typeface="Arial"/>
              </a:rPr>
              <a:t> </a:t>
            </a:r>
            <a:r>
              <a:rPr sz="1200" dirty="0">
                <a:latin typeface="Arial"/>
                <a:cs typeface="Arial"/>
              </a:rPr>
              <a:t>them.</a:t>
            </a:r>
            <a:endParaRPr sz="1200">
              <a:latin typeface="Arial"/>
              <a:cs typeface="Arial"/>
            </a:endParaRPr>
          </a:p>
          <a:p>
            <a:pPr marL="152400" marR="5080" indent="-139700">
              <a:lnSpc>
                <a:spcPct val="118100"/>
              </a:lnSpc>
              <a:spcBef>
                <a:spcPts val="1000"/>
              </a:spcBef>
              <a:buAutoNum type="arabicPeriod"/>
              <a:tabLst>
                <a:tab pos="215900" algn="l"/>
              </a:tabLst>
            </a:pPr>
            <a:r>
              <a:rPr sz="1200" dirty="0">
                <a:latin typeface="Arial"/>
                <a:cs typeface="Arial"/>
              </a:rPr>
              <a:t>Explain about </a:t>
            </a:r>
            <a:r>
              <a:rPr sz="1200" spc="-5" dirty="0">
                <a:latin typeface="Arial"/>
                <a:cs typeface="Arial"/>
              </a:rPr>
              <a:t>electromagnetic spectrum Write </a:t>
            </a:r>
            <a:r>
              <a:rPr sz="1200" dirty="0">
                <a:latin typeface="Arial"/>
                <a:cs typeface="Arial"/>
              </a:rPr>
              <a:t>common </a:t>
            </a:r>
            <a:r>
              <a:rPr sz="1200" spc="-5" dirty="0">
                <a:latin typeface="Arial"/>
                <a:cs typeface="Arial"/>
              </a:rPr>
              <a:t>properties </a:t>
            </a:r>
            <a:r>
              <a:rPr sz="1200" dirty="0">
                <a:latin typeface="Arial"/>
                <a:cs typeface="Arial"/>
              </a:rPr>
              <a:t>of </a:t>
            </a:r>
            <a:r>
              <a:rPr sz="1200" spc="-5" dirty="0">
                <a:latin typeface="Arial"/>
                <a:cs typeface="Arial"/>
              </a:rPr>
              <a:t>electromagnetic  </a:t>
            </a:r>
            <a:r>
              <a:rPr sz="1200" dirty="0">
                <a:latin typeface="Arial"/>
                <a:cs typeface="Arial"/>
              </a:rPr>
              <a:t>radiation.</a:t>
            </a:r>
            <a:endParaRPr sz="1200">
              <a:latin typeface="Arial"/>
              <a:cs typeface="Arial"/>
            </a:endParaRPr>
          </a:p>
          <a:p>
            <a:pPr marL="152400" marR="5080" indent="-139700">
              <a:lnSpc>
                <a:spcPct val="118100"/>
              </a:lnSpc>
              <a:spcBef>
                <a:spcPts val="900"/>
              </a:spcBef>
              <a:buAutoNum type="arabicPeriod"/>
              <a:tabLst>
                <a:tab pos="152400" algn="l"/>
              </a:tabLst>
            </a:pPr>
            <a:r>
              <a:rPr sz="1200" dirty="0">
                <a:latin typeface="Arial"/>
                <a:cs typeface="Arial"/>
              </a:rPr>
              <a:t>Describe principle of </a:t>
            </a:r>
            <a:r>
              <a:rPr sz="1200" spc="-5" dirty="0">
                <a:latin typeface="Arial"/>
                <a:cs typeface="Arial"/>
              </a:rPr>
              <a:t>transformers </a:t>
            </a:r>
            <a:r>
              <a:rPr sz="1200" dirty="0">
                <a:latin typeface="Arial"/>
                <a:cs typeface="Arial"/>
              </a:rPr>
              <a:t>/ generators. Discuss types of </a:t>
            </a:r>
            <a:r>
              <a:rPr sz="1200" spc="-5" dirty="0">
                <a:latin typeface="Arial"/>
                <a:cs typeface="Arial"/>
              </a:rPr>
              <a:t>transformer </a:t>
            </a:r>
            <a:r>
              <a:rPr sz="1200" dirty="0">
                <a:latin typeface="Arial"/>
                <a:cs typeface="Arial"/>
              </a:rPr>
              <a:t>used in  radiology</a:t>
            </a:r>
            <a:r>
              <a:rPr sz="1200" spc="-5" dirty="0">
                <a:latin typeface="Arial"/>
                <a:cs typeface="Arial"/>
              </a:rPr>
              <a:t> </a:t>
            </a:r>
            <a:r>
              <a:rPr sz="1200" dirty="0">
                <a:latin typeface="Arial"/>
                <a:cs typeface="Arial"/>
              </a:rPr>
              <a:t>equipments.</a:t>
            </a:r>
            <a:endParaRPr sz="1200">
              <a:latin typeface="Arial"/>
              <a:cs typeface="Arial"/>
            </a:endParaRPr>
          </a:p>
          <a:p>
            <a:pPr marL="152400" marR="6350" indent="-139700">
              <a:lnSpc>
                <a:spcPct val="111100"/>
              </a:lnSpc>
              <a:spcBef>
                <a:spcPts val="1100"/>
              </a:spcBef>
              <a:buAutoNum type="arabicPeriod"/>
              <a:tabLst>
                <a:tab pos="225425" algn="l"/>
              </a:tabLst>
            </a:pPr>
            <a:r>
              <a:rPr sz="1200" spc="5" dirty="0">
                <a:latin typeface="Arial"/>
                <a:cs typeface="Arial"/>
              </a:rPr>
              <a:t>Describe various methods of Radiation Monitoring with special emphasis on  </a:t>
            </a:r>
            <a:r>
              <a:rPr sz="1200" dirty="0">
                <a:latin typeface="Arial"/>
                <a:cs typeface="Arial"/>
              </a:rPr>
              <a:t>dosimeters.</a:t>
            </a:r>
            <a:endParaRPr sz="1200">
              <a:latin typeface="Arial"/>
              <a:cs typeface="Arial"/>
            </a:endParaRPr>
          </a:p>
          <a:p>
            <a:pPr marL="12700" marR="1306830">
              <a:lnSpc>
                <a:spcPct val="187500"/>
              </a:lnSpc>
              <a:buAutoNum type="arabicPeriod"/>
              <a:tabLst>
                <a:tab pos="213995" algn="l"/>
              </a:tabLst>
            </a:pPr>
            <a:r>
              <a:rPr sz="1200" spc="-5" dirty="0">
                <a:latin typeface="Arial"/>
                <a:cs typeface="Arial"/>
              </a:rPr>
              <a:t>What </a:t>
            </a:r>
            <a:r>
              <a:rPr sz="1200" dirty="0">
                <a:latin typeface="Arial"/>
                <a:cs typeface="Arial"/>
              </a:rPr>
              <a:t>is scattered radiation? </a:t>
            </a:r>
            <a:r>
              <a:rPr sz="1200" spc="-5" dirty="0">
                <a:latin typeface="Arial"/>
                <a:cs typeface="Arial"/>
              </a:rPr>
              <a:t>What </a:t>
            </a:r>
            <a:r>
              <a:rPr sz="1200" dirty="0">
                <a:latin typeface="Arial"/>
                <a:cs typeface="Arial"/>
              </a:rPr>
              <a:t>are the measures to reduce  them. </a:t>
            </a:r>
            <a:r>
              <a:rPr sz="1200" spc="-10" dirty="0">
                <a:latin typeface="Arial"/>
                <a:cs typeface="Arial"/>
              </a:rPr>
              <a:t>12.Explain </a:t>
            </a:r>
            <a:r>
              <a:rPr sz="1200" dirty="0">
                <a:latin typeface="Arial"/>
                <a:cs typeface="Arial"/>
              </a:rPr>
              <a:t>the </a:t>
            </a:r>
            <a:r>
              <a:rPr sz="1200" spc="-5" dirty="0">
                <a:latin typeface="Arial"/>
                <a:cs typeface="Arial"/>
              </a:rPr>
              <a:t>different </a:t>
            </a:r>
            <a:r>
              <a:rPr sz="1200" dirty="0">
                <a:latin typeface="Arial"/>
                <a:cs typeface="Arial"/>
              </a:rPr>
              <a:t>methods of radiation </a:t>
            </a:r>
            <a:r>
              <a:rPr sz="1200" spc="-5" dirty="0">
                <a:latin typeface="Arial"/>
                <a:cs typeface="Arial"/>
              </a:rPr>
              <a:t>detection.</a:t>
            </a:r>
            <a:endParaRPr sz="1200">
              <a:latin typeface="Arial"/>
              <a:cs typeface="Arial"/>
            </a:endParaRPr>
          </a:p>
          <a:p>
            <a:pPr>
              <a:lnSpc>
                <a:spcPct val="100000"/>
              </a:lnSpc>
              <a:spcBef>
                <a:spcPts val="50"/>
              </a:spcBef>
            </a:pPr>
            <a:endParaRPr sz="1050">
              <a:latin typeface="Times New Roman"/>
              <a:cs typeface="Times New Roman"/>
            </a:endParaRPr>
          </a:p>
          <a:p>
            <a:pPr marL="152400" indent="-139700">
              <a:lnSpc>
                <a:spcPct val="100000"/>
              </a:lnSpc>
              <a:buSzPct val="91666"/>
              <a:buAutoNum type="arabicPeriod" startAt="13"/>
              <a:tabLst>
                <a:tab pos="225425" algn="l"/>
              </a:tabLst>
            </a:pPr>
            <a:r>
              <a:rPr sz="1200" dirty="0">
                <a:latin typeface="Arial"/>
                <a:cs typeface="Arial"/>
              </a:rPr>
              <a:t>Describe principle of </a:t>
            </a:r>
            <a:r>
              <a:rPr sz="1200" spc="-5" dirty="0">
                <a:latin typeface="Arial"/>
                <a:cs typeface="Arial"/>
              </a:rPr>
              <a:t>rectification </a:t>
            </a:r>
            <a:r>
              <a:rPr sz="1200" dirty="0">
                <a:latin typeface="Arial"/>
                <a:cs typeface="Arial"/>
              </a:rPr>
              <a:t>and its use in</a:t>
            </a:r>
            <a:r>
              <a:rPr sz="1200" spc="-5" dirty="0">
                <a:latin typeface="Arial"/>
                <a:cs typeface="Arial"/>
              </a:rPr>
              <a:t> </a:t>
            </a:r>
            <a:r>
              <a:rPr sz="1200" spc="-10" dirty="0">
                <a:latin typeface="Arial"/>
                <a:cs typeface="Arial"/>
              </a:rPr>
              <a:t>radiography.</a:t>
            </a:r>
            <a:endParaRPr sz="1200">
              <a:latin typeface="Arial"/>
              <a:cs typeface="Arial"/>
            </a:endParaRPr>
          </a:p>
          <a:p>
            <a:pPr marL="152400" marR="6350" indent="-139700">
              <a:lnSpc>
                <a:spcPct val="118100"/>
              </a:lnSpc>
              <a:spcBef>
                <a:spcPts val="900"/>
              </a:spcBef>
              <a:buSzPct val="91666"/>
              <a:buAutoNum type="arabicPeriod" startAt="13"/>
              <a:tabLst>
                <a:tab pos="225425" algn="l"/>
              </a:tabLst>
            </a:pPr>
            <a:r>
              <a:rPr sz="1200" dirty="0">
                <a:latin typeface="Arial"/>
                <a:cs typeface="Arial"/>
              </a:rPr>
              <a:t>Describe the </a:t>
            </a:r>
            <a:r>
              <a:rPr sz="1200" spc="-5" dirty="0">
                <a:latin typeface="Arial"/>
                <a:cs typeface="Arial"/>
              </a:rPr>
              <a:t>function </a:t>
            </a:r>
            <a:r>
              <a:rPr sz="1200" dirty="0">
                <a:latin typeface="Arial"/>
                <a:cs typeface="Arial"/>
              </a:rPr>
              <a:t>of modern X-ray tube with neat diagram. Enumerate  </a:t>
            </a:r>
            <a:r>
              <a:rPr sz="1200" spc="-5" dirty="0">
                <a:latin typeface="Arial"/>
                <a:cs typeface="Arial"/>
              </a:rPr>
              <a:t>different </a:t>
            </a:r>
            <a:r>
              <a:rPr sz="1200" dirty="0">
                <a:latin typeface="Arial"/>
                <a:cs typeface="Arial"/>
              </a:rPr>
              <a:t>types of X-ray</a:t>
            </a:r>
            <a:r>
              <a:rPr sz="1200" spc="-5" dirty="0">
                <a:latin typeface="Arial"/>
                <a:cs typeface="Arial"/>
              </a:rPr>
              <a:t> </a:t>
            </a:r>
            <a:r>
              <a:rPr sz="1200" dirty="0">
                <a:latin typeface="Arial"/>
                <a:cs typeface="Arial"/>
              </a:rPr>
              <a:t>tubes.</a:t>
            </a:r>
            <a:endParaRPr sz="1200">
              <a:latin typeface="Arial"/>
              <a:cs typeface="Arial"/>
            </a:endParaRPr>
          </a:p>
          <a:p>
            <a:pPr>
              <a:lnSpc>
                <a:spcPct val="100000"/>
              </a:lnSpc>
              <a:spcBef>
                <a:spcPts val="55"/>
              </a:spcBef>
              <a:buFont typeface="Arial"/>
              <a:buAutoNum type="arabicPeriod" startAt="13"/>
            </a:pPr>
            <a:endParaRPr sz="1050">
              <a:latin typeface="Times New Roman"/>
              <a:cs typeface="Times New Roman"/>
            </a:endParaRPr>
          </a:p>
          <a:p>
            <a:pPr marL="152400" indent="-139700">
              <a:lnSpc>
                <a:spcPct val="100000"/>
              </a:lnSpc>
              <a:buSzPct val="91666"/>
              <a:buAutoNum type="arabicPeriod" startAt="13"/>
              <a:tabLst>
                <a:tab pos="225425" algn="l"/>
              </a:tabLst>
            </a:pPr>
            <a:r>
              <a:rPr sz="1200" spc="-5" dirty="0">
                <a:latin typeface="Arial"/>
                <a:cs typeface="Arial"/>
              </a:rPr>
              <a:t>Factors affecting </a:t>
            </a:r>
            <a:r>
              <a:rPr sz="1200" dirty="0">
                <a:latin typeface="Arial"/>
                <a:cs typeface="Arial"/>
              </a:rPr>
              <a:t>X-ray Image </a:t>
            </a:r>
            <a:r>
              <a:rPr sz="1200" spc="-15" dirty="0">
                <a:latin typeface="Arial"/>
                <a:cs typeface="Arial"/>
              </a:rPr>
              <a:t>quality.</a:t>
            </a:r>
            <a:endParaRPr sz="1200">
              <a:latin typeface="Arial"/>
              <a:cs typeface="Arial"/>
            </a:endParaRPr>
          </a:p>
          <a:p>
            <a:pPr marL="152400" indent="-139700">
              <a:lnSpc>
                <a:spcPct val="100000"/>
              </a:lnSpc>
              <a:spcBef>
                <a:spcPts val="1160"/>
              </a:spcBef>
              <a:buSzPct val="91666"/>
              <a:buAutoNum type="arabicPeriod" startAt="13"/>
              <a:tabLst>
                <a:tab pos="225425" algn="l"/>
              </a:tabLst>
            </a:pPr>
            <a:r>
              <a:rPr sz="1200" spc="-5" dirty="0">
                <a:latin typeface="Arial"/>
                <a:cs typeface="Arial"/>
              </a:rPr>
              <a:t>Write </a:t>
            </a:r>
            <a:r>
              <a:rPr sz="1200" dirty="0">
                <a:latin typeface="Arial"/>
                <a:cs typeface="Arial"/>
              </a:rPr>
              <a:t>in brief about </a:t>
            </a:r>
            <a:r>
              <a:rPr sz="1200" spc="-5" dirty="0">
                <a:latin typeface="Arial"/>
                <a:cs typeface="Arial"/>
              </a:rPr>
              <a:t>Transformers </a:t>
            </a:r>
            <a:r>
              <a:rPr sz="1200" dirty="0">
                <a:latin typeface="Arial"/>
                <a:cs typeface="Arial"/>
              </a:rPr>
              <a:t>and</a:t>
            </a:r>
            <a:r>
              <a:rPr sz="1200" spc="-30" dirty="0">
                <a:latin typeface="Arial"/>
                <a:cs typeface="Arial"/>
              </a:rPr>
              <a:t> </a:t>
            </a:r>
            <a:r>
              <a:rPr sz="1200" spc="-5" dirty="0">
                <a:latin typeface="Arial"/>
                <a:cs typeface="Arial"/>
              </a:rPr>
              <a:t>Rectifiers.</a:t>
            </a:r>
            <a:endParaRPr sz="1200">
              <a:latin typeface="Arial"/>
              <a:cs typeface="Arial"/>
            </a:endParaRPr>
          </a:p>
          <a:p>
            <a:pPr marL="152400" marR="6350" indent="-139700">
              <a:lnSpc>
                <a:spcPct val="118100"/>
              </a:lnSpc>
              <a:spcBef>
                <a:spcPts val="1000"/>
              </a:spcBef>
              <a:buSzPct val="91666"/>
              <a:buAutoNum type="arabicPeriod" startAt="13"/>
              <a:tabLst>
                <a:tab pos="225425" algn="l"/>
              </a:tabLst>
            </a:pPr>
            <a:r>
              <a:rPr sz="1200" dirty="0">
                <a:latin typeface="Arial"/>
                <a:cs typeface="Arial"/>
              </a:rPr>
              <a:t>Composition of X-Ray films. Discuss about </a:t>
            </a:r>
            <a:r>
              <a:rPr sz="1200" spc="-5" dirty="0">
                <a:latin typeface="Arial"/>
                <a:cs typeface="Arial"/>
              </a:rPr>
              <a:t>different </a:t>
            </a:r>
            <a:r>
              <a:rPr sz="1200" dirty="0">
                <a:latin typeface="Arial"/>
                <a:cs typeface="Arial"/>
              </a:rPr>
              <a:t>parameters which influence  film </a:t>
            </a:r>
            <a:r>
              <a:rPr sz="1200" spc="-5" dirty="0">
                <a:latin typeface="Arial"/>
                <a:cs typeface="Arial"/>
              </a:rPr>
              <a:t>contrast. </a:t>
            </a:r>
            <a:r>
              <a:rPr sz="1200" dirty="0">
                <a:latin typeface="Arial"/>
                <a:cs typeface="Arial"/>
              </a:rPr>
              <a:t>[June</a:t>
            </a:r>
            <a:r>
              <a:rPr sz="1200" spc="-10" dirty="0">
                <a:latin typeface="Arial"/>
                <a:cs typeface="Arial"/>
              </a:rPr>
              <a:t> </a:t>
            </a:r>
            <a:r>
              <a:rPr sz="1200" spc="-5" dirty="0">
                <a:latin typeface="Arial"/>
                <a:cs typeface="Arial"/>
              </a:rPr>
              <a:t>2008]</a:t>
            </a:r>
            <a:endParaRPr sz="1200">
              <a:latin typeface="Arial"/>
              <a:cs typeface="Arial"/>
            </a:endParaRPr>
          </a:p>
          <a:p>
            <a:pPr marL="152400" marR="5715" indent="-139700">
              <a:lnSpc>
                <a:spcPct val="111100"/>
              </a:lnSpc>
              <a:spcBef>
                <a:spcPts val="1100"/>
              </a:spcBef>
              <a:buSzPct val="91666"/>
              <a:buAutoNum type="arabicPeriod" startAt="13"/>
              <a:tabLst>
                <a:tab pos="225425" algn="l"/>
              </a:tabLst>
            </a:pPr>
            <a:r>
              <a:rPr sz="1200" dirty="0">
                <a:latin typeface="Arial"/>
                <a:cs typeface="Arial"/>
              </a:rPr>
              <a:t>Define basic units of radiation exposure. List recommended dose limits for  radiation worker &amp; general public.</a:t>
            </a:r>
            <a:r>
              <a:rPr sz="1200" spc="-20" dirty="0">
                <a:latin typeface="Arial"/>
                <a:cs typeface="Arial"/>
              </a:rPr>
              <a:t> </a:t>
            </a:r>
            <a:r>
              <a:rPr sz="1200" dirty="0">
                <a:latin typeface="Arial"/>
                <a:cs typeface="Arial"/>
              </a:rPr>
              <a:t>[09]</a:t>
            </a:r>
            <a:endParaRPr sz="1200">
              <a:latin typeface="Arial"/>
              <a:cs typeface="Arial"/>
            </a:endParaRPr>
          </a:p>
        </p:txBody>
      </p:sp>
      <p:sp>
        <p:nvSpPr>
          <p:cNvPr id="5" name="TextBox 4"/>
          <p:cNvSpPr txBox="1"/>
          <p:nvPr/>
        </p:nvSpPr>
        <p:spPr>
          <a:xfrm>
            <a:off x="501650" y="0"/>
            <a:ext cx="7054850" cy="400110"/>
          </a:xfrm>
          <a:prstGeom prst="rect">
            <a:avLst/>
          </a:prstGeom>
          <a:noFill/>
        </p:spPr>
        <p:txBody>
          <a:bodyPr wrap="square" rtlCol="0">
            <a:spAutoFit/>
          </a:bodyPr>
          <a:lstStyle/>
          <a:p>
            <a:r>
              <a:rPr lang="en-IN" sz="2000" dirty="0" smtClean="0"/>
              <a:t>DOWNLOAD SOFT COPY AT  RADIOLOKSABHA.COM</a:t>
            </a:r>
            <a:endParaRPr lang="en-IN" sz="20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81</a:t>
            </a:fld>
            <a:endParaRPr dirty="0"/>
          </a:p>
        </p:txBody>
      </p:sp>
      <p:sp>
        <p:nvSpPr>
          <p:cNvPr id="2" name="object 2"/>
          <p:cNvSpPr txBox="1"/>
          <p:nvPr/>
        </p:nvSpPr>
        <p:spPr>
          <a:xfrm>
            <a:off x="711200" y="855980"/>
            <a:ext cx="6135370" cy="8775700"/>
          </a:xfrm>
          <a:prstGeom prst="rect">
            <a:avLst/>
          </a:prstGeom>
        </p:spPr>
        <p:txBody>
          <a:bodyPr vert="horz" wrap="square" lIns="0" tIns="12700" rIns="0" bIns="0" rtlCol="0">
            <a:spAutoFit/>
          </a:bodyPr>
          <a:lstStyle/>
          <a:p>
            <a:pPr marL="152400" marR="6350" indent="-139700">
              <a:lnSpc>
                <a:spcPct val="118100"/>
              </a:lnSpc>
              <a:spcBef>
                <a:spcPts val="100"/>
              </a:spcBef>
              <a:buSzPct val="91666"/>
              <a:buAutoNum type="arabicPeriod" startAt="19"/>
              <a:tabLst>
                <a:tab pos="225425" algn="l"/>
              </a:tabLst>
            </a:pPr>
            <a:r>
              <a:rPr sz="1200" dirty="0">
                <a:latin typeface="Arial"/>
                <a:cs typeface="Arial"/>
              </a:rPr>
              <a:t>Define</a:t>
            </a:r>
            <a:r>
              <a:rPr sz="1200" spc="190" dirty="0">
                <a:latin typeface="Arial"/>
                <a:cs typeface="Arial"/>
              </a:rPr>
              <a:t> </a:t>
            </a:r>
            <a:r>
              <a:rPr sz="1200" dirty="0">
                <a:latin typeface="Arial"/>
                <a:cs typeface="Arial"/>
              </a:rPr>
              <a:t>the</a:t>
            </a:r>
            <a:r>
              <a:rPr sz="1200" spc="195" dirty="0">
                <a:latin typeface="Arial"/>
                <a:cs typeface="Arial"/>
              </a:rPr>
              <a:t> </a:t>
            </a:r>
            <a:r>
              <a:rPr sz="1200" dirty="0">
                <a:latin typeface="Arial"/>
                <a:cs typeface="Arial"/>
              </a:rPr>
              <a:t>basic</a:t>
            </a:r>
            <a:r>
              <a:rPr sz="1200" spc="195" dirty="0">
                <a:latin typeface="Arial"/>
                <a:cs typeface="Arial"/>
              </a:rPr>
              <a:t> </a:t>
            </a:r>
            <a:r>
              <a:rPr sz="1200" dirty="0">
                <a:latin typeface="Arial"/>
                <a:cs typeface="Arial"/>
              </a:rPr>
              <a:t>units</a:t>
            </a:r>
            <a:r>
              <a:rPr sz="1200" spc="195" dirty="0">
                <a:latin typeface="Arial"/>
                <a:cs typeface="Arial"/>
              </a:rPr>
              <a:t> </a:t>
            </a:r>
            <a:r>
              <a:rPr sz="1200" dirty="0">
                <a:latin typeface="Arial"/>
                <a:cs typeface="Arial"/>
              </a:rPr>
              <a:t>of</a:t>
            </a:r>
            <a:r>
              <a:rPr sz="1200" spc="195" dirty="0">
                <a:latin typeface="Arial"/>
                <a:cs typeface="Arial"/>
              </a:rPr>
              <a:t> </a:t>
            </a:r>
            <a:r>
              <a:rPr sz="1200" dirty="0">
                <a:latin typeface="Arial"/>
                <a:cs typeface="Arial"/>
              </a:rPr>
              <a:t>radiation</a:t>
            </a:r>
            <a:r>
              <a:rPr sz="1200" spc="195" dirty="0">
                <a:latin typeface="Arial"/>
                <a:cs typeface="Arial"/>
              </a:rPr>
              <a:t> </a:t>
            </a:r>
            <a:r>
              <a:rPr sz="1200" dirty="0">
                <a:latin typeface="Arial"/>
                <a:cs typeface="Arial"/>
              </a:rPr>
              <a:t>exposure.</a:t>
            </a:r>
            <a:r>
              <a:rPr sz="1200" spc="195" dirty="0">
                <a:latin typeface="Arial"/>
                <a:cs typeface="Arial"/>
              </a:rPr>
              <a:t> </a:t>
            </a:r>
            <a:r>
              <a:rPr sz="1200" dirty="0">
                <a:latin typeface="Arial"/>
                <a:cs typeface="Arial"/>
              </a:rPr>
              <a:t>Describe</a:t>
            </a:r>
            <a:r>
              <a:rPr sz="1200" spc="195" dirty="0">
                <a:latin typeface="Arial"/>
                <a:cs typeface="Arial"/>
              </a:rPr>
              <a:t> </a:t>
            </a:r>
            <a:r>
              <a:rPr sz="1200" dirty="0">
                <a:latin typeface="Arial"/>
                <a:cs typeface="Arial"/>
              </a:rPr>
              <a:t>biological</a:t>
            </a:r>
            <a:r>
              <a:rPr sz="1200" spc="195" dirty="0">
                <a:latin typeface="Arial"/>
                <a:cs typeface="Arial"/>
              </a:rPr>
              <a:t> </a:t>
            </a:r>
            <a:r>
              <a:rPr sz="1200" spc="-5" dirty="0">
                <a:latin typeface="Arial"/>
                <a:cs typeface="Arial"/>
              </a:rPr>
              <a:t>effects</a:t>
            </a:r>
            <a:r>
              <a:rPr sz="1200" spc="195" dirty="0">
                <a:latin typeface="Arial"/>
                <a:cs typeface="Arial"/>
              </a:rPr>
              <a:t> </a:t>
            </a:r>
            <a:r>
              <a:rPr sz="1200" dirty="0">
                <a:latin typeface="Arial"/>
                <a:cs typeface="Arial"/>
              </a:rPr>
              <a:t>of</a:t>
            </a:r>
            <a:r>
              <a:rPr sz="1200" spc="195" dirty="0">
                <a:latin typeface="Arial"/>
                <a:cs typeface="Arial"/>
              </a:rPr>
              <a:t> </a:t>
            </a:r>
            <a:r>
              <a:rPr sz="1200" dirty="0">
                <a:latin typeface="Arial"/>
                <a:cs typeface="Arial"/>
              </a:rPr>
              <a:t>radiation.  [08]</a:t>
            </a:r>
            <a:endParaRPr sz="1200">
              <a:latin typeface="Arial"/>
              <a:cs typeface="Arial"/>
            </a:endParaRPr>
          </a:p>
          <a:p>
            <a:pPr>
              <a:lnSpc>
                <a:spcPct val="100000"/>
              </a:lnSpc>
              <a:spcBef>
                <a:spcPts val="50"/>
              </a:spcBef>
              <a:buFont typeface="Arial"/>
              <a:buAutoNum type="arabicPeriod" startAt="19"/>
            </a:pPr>
            <a:endParaRPr sz="1050">
              <a:latin typeface="Times New Roman"/>
              <a:cs typeface="Times New Roman"/>
            </a:endParaRPr>
          </a:p>
          <a:p>
            <a:pPr marL="152400" indent="-139700">
              <a:lnSpc>
                <a:spcPct val="100000"/>
              </a:lnSpc>
              <a:buSzPct val="91666"/>
              <a:buAutoNum type="arabicPeriod" startAt="19"/>
              <a:tabLst>
                <a:tab pos="225425" algn="l"/>
              </a:tabLst>
            </a:pPr>
            <a:r>
              <a:rPr sz="1200" dirty="0">
                <a:latin typeface="Arial"/>
                <a:cs typeface="Arial"/>
              </a:rPr>
              <a:t>Discuss about mammography X-ray unit. [June</a:t>
            </a:r>
            <a:r>
              <a:rPr sz="1200" spc="-25" dirty="0">
                <a:latin typeface="Arial"/>
                <a:cs typeface="Arial"/>
              </a:rPr>
              <a:t> </a:t>
            </a:r>
            <a:r>
              <a:rPr sz="1200" spc="-5" dirty="0">
                <a:latin typeface="Arial"/>
                <a:cs typeface="Arial"/>
              </a:rPr>
              <a:t>2008]</a:t>
            </a:r>
            <a:endParaRPr sz="1200">
              <a:latin typeface="Arial"/>
              <a:cs typeface="Arial"/>
            </a:endParaRPr>
          </a:p>
          <a:p>
            <a:pPr marL="12700" marR="1268095">
              <a:lnSpc>
                <a:spcPts val="2700"/>
              </a:lnSpc>
              <a:spcBef>
                <a:spcPts val="200"/>
              </a:spcBef>
              <a:buSzPct val="91666"/>
              <a:buAutoNum type="arabicPeriod" startAt="19"/>
              <a:tabLst>
                <a:tab pos="225425" algn="l"/>
              </a:tabLst>
            </a:pPr>
            <a:r>
              <a:rPr sz="1200" dirty="0">
                <a:latin typeface="Arial"/>
                <a:cs typeface="Arial"/>
              </a:rPr>
              <a:t>Legal responsibilities and duties of radiologist in clinical </a:t>
            </a:r>
            <a:r>
              <a:rPr sz="1200" spc="-5" dirty="0">
                <a:latin typeface="Arial"/>
                <a:cs typeface="Arial"/>
              </a:rPr>
              <a:t>practice.  </a:t>
            </a:r>
            <a:r>
              <a:rPr sz="1200" dirty="0">
                <a:latin typeface="Arial"/>
                <a:cs typeface="Arial"/>
              </a:rPr>
              <a:t>[09] </a:t>
            </a:r>
            <a:r>
              <a:rPr sz="1200" spc="-10" dirty="0">
                <a:latin typeface="Arial"/>
                <a:cs typeface="Arial"/>
              </a:rPr>
              <a:t>22.Doppler </a:t>
            </a:r>
            <a:r>
              <a:rPr sz="1200" spc="-5" dirty="0">
                <a:latin typeface="Arial"/>
                <a:cs typeface="Arial"/>
              </a:rPr>
              <a:t>artifacts </a:t>
            </a:r>
            <a:r>
              <a:rPr sz="1200" dirty="0">
                <a:latin typeface="Arial"/>
                <a:cs typeface="Arial"/>
              </a:rPr>
              <a:t>and pitfalls. [08]</a:t>
            </a:r>
            <a:endParaRPr sz="1200">
              <a:latin typeface="Arial"/>
              <a:cs typeface="Arial"/>
            </a:endParaRPr>
          </a:p>
          <a:p>
            <a:pPr marL="152400" indent="-139700">
              <a:lnSpc>
                <a:spcPct val="100000"/>
              </a:lnSpc>
              <a:spcBef>
                <a:spcPts val="960"/>
              </a:spcBef>
              <a:buSzPct val="91666"/>
              <a:buAutoNum type="arabicPeriod" startAt="23"/>
              <a:tabLst>
                <a:tab pos="225425" algn="l"/>
              </a:tabLst>
            </a:pPr>
            <a:r>
              <a:rPr sz="1200" dirty="0">
                <a:latin typeface="Arial"/>
                <a:cs typeface="Arial"/>
              </a:rPr>
              <a:t>Principles and clinical applications of dual energy </a:t>
            </a:r>
            <a:r>
              <a:rPr sz="1200" spc="-45" dirty="0">
                <a:latin typeface="Arial"/>
                <a:cs typeface="Arial"/>
              </a:rPr>
              <a:t>CT.</a:t>
            </a:r>
            <a:r>
              <a:rPr sz="1200" spc="-25" dirty="0">
                <a:latin typeface="Arial"/>
                <a:cs typeface="Arial"/>
              </a:rPr>
              <a:t> </a:t>
            </a:r>
            <a:r>
              <a:rPr sz="1200" spc="-5" dirty="0">
                <a:latin typeface="Arial"/>
                <a:cs typeface="Arial"/>
              </a:rPr>
              <a:t>[08/2010]</a:t>
            </a:r>
            <a:endParaRPr sz="1200">
              <a:latin typeface="Arial"/>
              <a:cs typeface="Arial"/>
            </a:endParaRPr>
          </a:p>
          <a:p>
            <a:pPr marL="152400" marR="5715" indent="-139700">
              <a:lnSpc>
                <a:spcPct val="118100"/>
              </a:lnSpc>
              <a:spcBef>
                <a:spcPts val="900"/>
              </a:spcBef>
              <a:buSzPct val="91666"/>
              <a:buAutoNum type="arabicPeriod" startAt="23"/>
              <a:tabLst>
                <a:tab pos="225425" algn="l"/>
              </a:tabLst>
            </a:pPr>
            <a:r>
              <a:rPr sz="1200" dirty="0">
                <a:latin typeface="Arial"/>
                <a:cs typeface="Arial"/>
              </a:rPr>
              <a:t>Enumerate, various </a:t>
            </a:r>
            <a:r>
              <a:rPr sz="1200" spc="-5" dirty="0">
                <a:latin typeface="Arial"/>
                <a:cs typeface="Arial"/>
              </a:rPr>
              <a:t>interactions </a:t>
            </a:r>
            <a:r>
              <a:rPr sz="1200" dirty="0">
                <a:latin typeface="Arial"/>
                <a:cs typeface="Arial"/>
              </a:rPr>
              <a:t>of X-ray photons with </a:t>
            </a:r>
            <a:r>
              <a:rPr sz="1200" spc="-10" dirty="0">
                <a:latin typeface="Arial"/>
                <a:cs typeface="Arial"/>
              </a:rPr>
              <a:t>matter. </a:t>
            </a:r>
            <a:r>
              <a:rPr sz="1200" dirty="0">
                <a:latin typeface="Arial"/>
                <a:cs typeface="Arial"/>
              </a:rPr>
              <a:t>Describe any 2 in brief  </a:t>
            </a:r>
            <a:r>
              <a:rPr sz="1200" spc="-5" dirty="0">
                <a:latin typeface="Arial"/>
                <a:cs typeface="Arial"/>
              </a:rPr>
              <a:t>[2010]</a:t>
            </a:r>
            <a:endParaRPr sz="1200">
              <a:latin typeface="Arial"/>
              <a:cs typeface="Arial"/>
            </a:endParaRPr>
          </a:p>
          <a:p>
            <a:pPr marL="152400" marR="6350" indent="-139700">
              <a:lnSpc>
                <a:spcPct val="118100"/>
              </a:lnSpc>
              <a:spcBef>
                <a:spcPts val="1000"/>
              </a:spcBef>
              <a:buSzPct val="91666"/>
              <a:buAutoNum type="arabicPeriod" startAt="23"/>
              <a:tabLst>
                <a:tab pos="225425" algn="l"/>
              </a:tabLst>
            </a:pPr>
            <a:r>
              <a:rPr sz="1200" dirty="0">
                <a:latin typeface="Arial"/>
                <a:cs typeface="Arial"/>
              </a:rPr>
              <a:t>Define scatter radiations. Comment briefly on the parameters which influence  scatter radiation and methods to reduce scatter radiation.</a:t>
            </a:r>
            <a:r>
              <a:rPr sz="1200" spc="-25" dirty="0">
                <a:latin typeface="Arial"/>
                <a:cs typeface="Arial"/>
              </a:rPr>
              <a:t> </a:t>
            </a:r>
            <a:r>
              <a:rPr sz="1200" spc="-5" dirty="0">
                <a:latin typeface="Arial"/>
                <a:cs typeface="Arial"/>
              </a:rPr>
              <a:t>[2008/2010]</a:t>
            </a:r>
            <a:endParaRPr sz="1200">
              <a:latin typeface="Arial"/>
              <a:cs typeface="Arial"/>
            </a:endParaRPr>
          </a:p>
          <a:p>
            <a:pPr marL="152400" marR="5715" indent="-139700">
              <a:lnSpc>
                <a:spcPct val="118100"/>
              </a:lnSpc>
              <a:spcBef>
                <a:spcPts val="900"/>
              </a:spcBef>
              <a:buSzPct val="91666"/>
              <a:buAutoNum type="arabicPeriod" startAt="23"/>
              <a:tabLst>
                <a:tab pos="225425" algn="l"/>
              </a:tabLst>
            </a:pPr>
            <a:r>
              <a:rPr sz="1200" dirty="0">
                <a:latin typeface="Arial"/>
                <a:cs typeface="Arial"/>
              </a:rPr>
              <a:t>Define Roentgen. Mention various recommendations on maximum permissible dose  for patients and </a:t>
            </a:r>
            <a:r>
              <a:rPr sz="1200" spc="-10" dirty="0">
                <a:latin typeface="Arial"/>
                <a:cs typeface="Arial"/>
              </a:rPr>
              <a:t>staff </a:t>
            </a:r>
            <a:r>
              <a:rPr sz="1200" dirty="0">
                <a:latin typeface="Arial"/>
                <a:cs typeface="Arial"/>
              </a:rPr>
              <a:t>members in Radiology </a:t>
            </a:r>
            <a:r>
              <a:rPr sz="1200" spc="-5" dirty="0">
                <a:latin typeface="Arial"/>
                <a:cs typeface="Arial"/>
              </a:rPr>
              <a:t>department.</a:t>
            </a:r>
            <a:r>
              <a:rPr sz="1200" spc="-10" dirty="0">
                <a:latin typeface="Arial"/>
                <a:cs typeface="Arial"/>
              </a:rPr>
              <a:t> </a:t>
            </a:r>
            <a:r>
              <a:rPr sz="1200" spc="-5" dirty="0">
                <a:latin typeface="Arial"/>
                <a:cs typeface="Arial"/>
              </a:rPr>
              <a:t>[2010]</a:t>
            </a:r>
            <a:endParaRPr sz="1200">
              <a:latin typeface="Arial"/>
              <a:cs typeface="Arial"/>
            </a:endParaRPr>
          </a:p>
          <a:p>
            <a:pPr>
              <a:lnSpc>
                <a:spcPct val="100000"/>
              </a:lnSpc>
              <a:spcBef>
                <a:spcPts val="50"/>
              </a:spcBef>
              <a:buFont typeface="Arial"/>
              <a:buAutoNum type="arabicPeriod" startAt="23"/>
            </a:pPr>
            <a:endParaRPr sz="1050">
              <a:latin typeface="Times New Roman"/>
              <a:cs typeface="Times New Roman"/>
            </a:endParaRPr>
          </a:p>
          <a:p>
            <a:pPr marL="152400" indent="-139700">
              <a:lnSpc>
                <a:spcPct val="100000"/>
              </a:lnSpc>
              <a:buSzPct val="91666"/>
              <a:buAutoNum type="arabicPeriod" startAt="23"/>
              <a:tabLst>
                <a:tab pos="225425" algn="l"/>
              </a:tabLst>
            </a:pPr>
            <a:r>
              <a:rPr sz="1200" dirty="0">
                <a:latin typeface="Arial"/>
                <a:cs typeface="Arial"/>
              </a:rPr>
              <a:t>Describe the basis of </a:t>
            </a:r>
            <a:r>
              <a:rPr sz="1200" spc="-5" dirty="0">
                <a:latin typeface="Arial"/>
                <a:cs typeface="Arial"/>
              </a:rPr>
              <a:t>BOLD </a:t>
            </a:r>
            <a:r>
              <a:rPr sz="1200" dirty="0">
                <a:latin typeface="Arial"/>
                <a:cs typeface="Arial"/>
              </a:rPr>
              <a:t>imaging. </a:t>
            </a:r>
            <a:r>
              <a:rPr sz="1200" spc="-5" dirty="0">
                <a:latin typeface="Arial"/>
                <a:cs typeface="Arial"/>
              </a:rPr>
              <a:t>Write </a:t>
            </a:r>
            <a:r>
              <a:rPr sz="1200" dirty="0">
                <a:latin typeface="Arial"/>
                <a:cs typeface="Arial"/>
              </a:rPr>
              <a:t>its utility and limitations.</a:t>
            </a:r>
            <a:r>
              <a:rPr sz="1200" spc="-30" dirty="0">
                <a:latin typeface="Arial"/>
                <a:cs typeface="Arial"/>
              </a:rPr>
              <a:t> </a:t>
            </a:r>
            <a:r>
              <a:rPr sz="1200" spc="-5" dirty="0">
                <a:latin typeface="Arial"/>
                <a:cs typeface="Arial"/>
              </a:rPr>
              <a:t>[2010]</a:t>
            </a:r>
            <a:endParaRPr sz="1200">
              <a:latin typeface="Arial"/>
              <a:cs typeface="Arial"/>
            </a:endParaRPr>
          </a:p>
          <a:p>
            <a:pPr marL="152400" marR="5715" indent="-139700">
              <a:lnSpc>
                <a:spcPct val="118100"/>
              </a:lnSpc>
              <a:spcBef>
                <a:spcPts val="900"/>
              </a:spcBef>
              <a:buSzPct val="91666"/>
              <a:buAutoNum type="arabicPeriod" startAt="23"/>
              <a:tabLst>
                <a:tab pos="225425" algn="l"/>
              </a:tabLst>
            </a:pPr>
            <a:r>
              <a:rPr sz="1200" spc="-5" dirty="0">
                <a:latin typeface="Arial"/>
                <a:cs typeface="Arial"/>
              </a:rPr>
              <a:t>Write </a:t>
            </a:r>
            <a:r>
              <a:rPr sz="1200" dirty="0">
                <a:latin typeface="Arial"/>
                <a:cs typeface="Arial"/>
              </a:rPr>
              <a:t>in brief the principle and types of Digital </a:t>
            </a:r>
            <a:r>
              <a:rPr sz="1200" spc="-10" dirty="0">
                <a:latin typeface="Arial"/>
                <a:cs typeface="Arial"/>
              </a:rPr>
              <a:t>radiography. </a:t>
            </a:r>
            <a:r>
              <a:rPr sz="1200" dirty="0">
                <a:latin typeface="Arial"/>
                <a:cs typeface="Arial"/>
              </a:rPr>
              <a:t>Outline its advantages  and disadvantages.</a:t>
            </a:r>
            <a:r>
              <a:rPr sz="1200" spc="-10" dirty="0">
                <a:latin typeface="Arial"/>
                <a:cs typeface="Arial"/>
              </a:rPr>
              <a:t> </a:t>
            </a:r>
            <a:r>
              <a:rPr sz="1200" spc="-5" dirty="0">
                <a:latin typeface="Arial"/>
                <a:cs typeface="Arial"/>
              </a:rPr>
              <a:t>[2008/2010]</a:t>
            </a:r>
            <a:endParaRPr sz="1200">
              <a:latin typeface="Arial"/>
              <a:cs typeface="Arial"/>
            </a:endParaRPr>
          </a:p>
          <a:p>
            <a:pPr marL="152400" marR="5715" indent="-139700">
              <a:lnSpc>
                <a:spcPct val="118100"/>
              </a:lnSpc>
              <a:spcBef>
                <a:spcPts val="1000"/>
              </a:spcBef>
              <a:buSzPct val="91666"/>
              <a:buAutoNum type="arabicPeriod" startAt="23"/>
              <a:tabLst>
                <a:tab pos="225425" algn="l"/>
              </a:tabLst>
            </a:pPr>
            <a:r>
              <a:rPr sz="1200" dirty="0">
                <a:latin typeface="Arial"/>
                <a:cs typeface="Arial"/>
              </a:rPr>
              <a:t>Define and classify radiographic Grids. Describe their various uses in</a:t>
            </a:r>
            <a:r>
              <a:rPr sz="1200" spc="35" dirty="0">
                <a:latin typeface="Arial"/>
                <a:cs typeface="Arial"/>
              </a:rPr>
              <a:t> </a:t>
            </a:r>
            <a:r>
              <a:rPr sz="1200" spc="-10" dirty="0">
                <a:latin typeface="Arial"/>
                <a:cs typeface="Arial"/>
              </a:rPr>
              <a:t>radiography.</a:t>
            </a:r>
            <a:r>
              <a:rPr sz="1200" spc="5" dirty="0">
                <a:latin typeface="Arial"/>
                <a:cs typeface="Arial"/>
              </a:rPr>
              <a:t> </a:t>
            </a:r>
            <a:r>
              <a:rPr sz="1200" dirty="0">
                <a:latin typeface="Arial"/>
                <a:cs typeface="Arial"/>
              </a:rPr>
              <a:t>[Dec  </a:t>
            </a:r>
            <a:r>
              <a:rPr sz="1200" spc="-5" dirty="0">
                <a:latin typeface="Arial"/>
                <a:cs typeface="Arial"/>
              </a:rPr>
              <a:t>2010]</a:t>
            </a:r>
            <a:endParaRPr sz="1200">
              <a:latin typeface="Arial"/>
              <a:cs typeface="Arial"/>
            </a:endParaRPr>
          </a:p>
          <a:p>
            <a:pPr marL="152400" marR="6350" indent="-139700">
              <a:lnSpc>
                <a:spcPct val="118100"/>
              </a:lnSpc>
              <a:spcBef>
                <a:spcPts val="900"/>
              </a:spcBef>
              <a:buSzPct val="91666"/>
              <a:buAutoNum type="arabicPeriod" startAt="23"/>
              <a:tabLst>
                <a:tab pos="225425" algn="l"/>
              </a:tabLst>
            </a:pPr>
            <a:r>
              <a:rPr sz="1200" dirty="0">
                <a:latin typeface="Arial"/>
                <a:cs typeface="Arial"/>
              </a:rPr>
              <a:t>Define radiographic </a:t>
            </a:r>
            <a:r>
              <a:rPr sz="1200" spc="-5" dirty="0">
                <a:latin typeface="Arial"/>
                <a:cs typeface="Arial"/>
              </a:rPr>
              <a:t>contrast. </a:t>
            </a:r>
            <a:r>
              <a:rPr sz="1200" dirty="0">
                <a:latin typeface="Arial"/>
                <a:cs typeface="Arial"/>
              </a:rPr>
              <a:t>Describe various </a:t>
            </a:r>
            <a:r>
              <a:rPr sz="1200" spc="-5" dirty="0">
                <a:latin typeface="Arial"/>
                <a:cs typeface="Arial"/>
              </a:rPr>
              <a:t>factors </a:t>
            </a:r>
            <a:r>
              <a:rPr sz="1200" dirty="0">
                <a:latin typeface="Arial"/>
                <a:cs typeface="Arial"/>
              </a:rPr>
              <a:t>that </a:t>
            </a:r>
            <a:r>
              <a:rPr sz="1200" spc="-5" dirty="0">
                <a:latin typeface="Arial"/>
                <a:cs typeface="Arial"/>
              </a:rPr>
              <a:t>affect</a:t>
            </a:r>
            <a:r>
              <a:rPr sz="1200" spc="90" dirty="0">
                <a:latin typeface="Arial"/>
                <a:cs typeface="Arial"/>
              </a:rPr>
              <a:t> </a:t>
            </a:r>
            <a:r>
              <a:rPr sz="1200" dirty="0">
                <a:latin typeface="Arial"/>
                <a:cs typeface="Arial"/>
              </a:rPr>
              <a:t>radiographic</a:t>
            </a:r>
            <a:r>
              <a:rPr sz="1200" spc="55" dirty="0">
                <a:latin typeface="Arial"/>
                <a:cs typeface="Arial"/>
              </a:rPr>
              <a:t> </a:t>
            </a:r>
            <a:r>
              <a:rPr sz="1200" spc="-5" dirty="0">
                <a:latin typeface="Arial"/>
                <a:cs typeface="Arial"/>
              </a:rPr>
              <a:t>contrast. </a:t>
            </a:r>
            <a:r>
              <a:rPr sz="1200" dirty="0">
                <a:latin typeface="Arial"/>
                <a:cs typeface="Arial"/>
              </a:rPr>
              <a:t> [Dec</a:t>
            </a:r>
            <a:r>
              <a:rPr sz="1200" spc="-10" dirty="0">
                <a:latin typeface="Arial"/>
                <a:cs typeface="Arial"/>
              </a:rPr>
              <a:t> </a:t>
            </a:r>
            <a:r>
              <a:rPr sz="1200" spc="-5" dirty="0">
                <a:latin typeface="Arial"/>
                <a:cs typeface="Arial"/>
              </a:rPr>
              <a:t>2010]</a:t>
            </a:r>
            <a:endParaRPr sz="1200">
              <a:latin typeface="Arial"/>
              <a:cs typeface="Arial"/>
            </a:endParaRPr>
          </a:p>
          <a:p>
            <a:pPr>
              <a:lnSpc>
                <a:spcPct val="100000"/>
              </a:lnSpc>
              <a:spcBef>
                <a:spcPts val="50"/>
              </a:spcBef>
              <a:buFont typeface="Arial"/>
              <a:buAutoNum type="arabicPeriod" startAt="23"/>
            </a:pPr>
            <a:endParaRPr sz="1050">
              <a:latin typeface="Times New Roman"/>
              <a:cs typeface="Times New Roman"/>
            </a:endParaRPr>
          </a:p>
          <a:p>
            <a:pPr marL="152400" indent="-139700">
              <a:lnSpc>
                <a:spcPct val="100000"/>
              </a:lnSpc>
              <a:buSzPct val="91666"/>
              <a:buAutoNum type="arabicPeriod" startAt="23"/>
              <a:tabLst>
                <a:tab pos="225425" algn="l"/>
              </a:tabLst>
            </a:pPr>
            <a:r>
              <a:rPr sz="1200" dirty="0">
                <a:latin typeface="Arial"/>
                <a:cs typeface="Arial"/>
              </a:rPr>
              <a:t>Describe AERB guidelines on X-ray room </a:t>
            </a:r>
            <a:r>
              <a:rPr sz="1200" spc="-5" dirty="0">
                <a:latin typeface="Arial"/>
                <a:cs typeface="Arial"/>
              </a:rPr>
              <a:t>installation. </a:t>
            </a:r>
            <a:r>
              <a:rPr sz="1200" dirty="0">
                <a:latin typeface="Arial"/>
                <a:cs typeface="Arial"/>
              </a:rPr>
              <a:t>[Dec</a:t>
            </a:r>
            <a:r>
              <a:rPr sz="1200" spc="-85" dirty="0">
                <a:latin typeface="Arial"/>
                <a:cs typeface="Arial"/>
              </a:rPr>
              <a:t> </a:t>
            </a:r>
            <a:r>
              <a:rPr sz="1200" spc="-5" dirty="0">
                <a:latin typeface="Arial"/>
                <a:cs typeface="Arial"/>
              </a:rPr>
              <a:t>2010]</a:t>
            </a:r>
            <a:endParaRPr sz="1200">
              <a:latin typeface="Arial"/>
              <a:cs typeface="Arial"/>
            </a:endParaRPr>
          </a:p>
          <a:p>
            <a:pPr marL="152400" marR="5715" indent="-139700">
              <a:lnSpc>
                <a:spcPct val="118100"/>
              </a:lnSpc>
              <a:spcBef>
                <a:spcPts val="900"/>
              </a:spcBef>
              <a:buSzPct val="91666"/>
              <a:buAutoNum type="arabicPeriod" startAt="23"/>
              <a:tabLst>
                <a:tab pos="225425" algn="l"/>
              </a:tabLst>
            </a:pPr>
            <a:r>
              <a:rPr sz="1200" dirty="0">
                <a:latin typeface="Arial"/>
                <a:cs typeface="Arial"/>
              </a:rPr>
              <a:t>Describe the various techniques you will employ to reduce patient and  operator radiation dose in CT </a:t>
            </a:r>
            <a:r>
              <a:rPr sz="1200" spc="-10" dirty="0">
                <a:latin typeface="Arial"/>
                <a:cs typeface="Arial"/>
              </a:rPr>
              <a:t>angiography. </a:t>
            </a:r>
            <a:r>
              <a:rPr sz="1200" dirty="0">
                <a:latin typeface="Arial"/>
                <a:cs typeface="Arial"/>
              </a:rPr>
              <a:t>[Dec</a:t>
            </a:r>
            <a:r>
              <a:rPr sz="1200" spc="-35" dirty="0">
                <a:latin typeface="Arial"/>
                <a:cs typeface="Arial"/>
              </a:rPr>
              <a:t> </a:t>
            </a:r>
            <a:r>
              <a:rPr sz="1200" spc="-5" dirty="0">
                <a:latin typeface="Arial"/>
                <a:cs typeface="Arial"/>
              </a:rPr>
              <a:t>2010]</a:t>
            </a:r>
            <a:endParaRPr sz="1200">
              <a:latin typeface="Arial"/>
              <a:cs typeface="Arial"/>
            </a:endParaRPr>
          </a:p>
          <a:p>
            <a:pPr marL="152400" marR="6350" indent="-139700">
              <a:lnSpc>
                <a:spcPct val="118100"/>
              </a:lnSpc>
              <a:spcBef>
                <a:spcPts val="1000"/>
              </a:spcBef>
              <a:buSzPct val="91666"/>
              <a:buAutoNum type="arabicPeriod" startAt="23"/>
              <a:tabLst>
                <a:tab pos="225425" algn="l"/>
              </a:tabLst>
            </a:pPr>
            <a:r>
              <a:rPr sz="1200" dirty="0">
                <a:latin typeface="Arial"/>
                <a:cs typeface="Arial"/>
              </a:rPr>
              <a:t>Enumerate basic </a:t>
            </a:r>
            <a:r>
              <a:rPr sz="1200" spc="-5" dirty="0">
                <a:latin typeface="Arial"/>
                <a:cs typeface="Arial"/>
              </a:rPr>
              <a:t>properties </a:t>
            </a:r>
            <a:r>
              <a:rPr sz="1200" dirty="0">
                <a:latin typeface="Arial"/>
                <a:cs typeface="Arial"/>
              </a:rPr>
              <a:t>of X rays. Describe </a:t>
            </a:r>
            <a:r>
              <a:rPr sz="1200" spc="-5" dirty="0">
                <a:latin typeface="Arial"/>
                <a:cs typeface="Arial"/>
              </a:rPr>
              <a:t>factors affecting </a:t>
            </a:r>
            <a:r>
              <a:rPr sz="1200" dirty="0">
                <a:latin typeface="Arial"/>
                <a:cs typeface="Arial"/>
              </a:rPr>
              <a:t>scatter</a:t>
            </a:r>
            <a:r>
              <a:rPr sz="1200" spc="220" dirty="0">
                <a:latin typeface="Arial"/>
                <a:cs typeface="Arial"/>
              </a:rPr>
              <a:t> </a:t>
            </a:r>
            <a:r>
              <a:rPr sz="1200" dirty="0">
                <a:latin typeface="Arial"/>
                <a:cs typeface="Arial"/>
              </a:rPr>
              <a:t>radiation</a:t>
            </a:r>
            <a:r>
              <a:rPr sz="1200" spc="114" dirty="0">
                <a:latin typeface="Arial"/>
                <a:cs typeface="Arial"/>
              </a:rPr>
              <a:t> </a:t>
            </a:r>
            <a:r>
              <a:rPr sz="1200" dirty="0">
                <a:latin typeface="Arial"/>
                <a:cs typeface="Arial"/>
              </a:rPr>
              <a:t>and  techniques to minimise scatter radiation. [June</a:t>
            </a:r>
            <a:r>
              <a:rPr sz="1200" spc="-20" dirty="0">
                <a:latin typeface="Arial"/>
                <a:cs typeface="Arial"/>
              </a:rPr>
              <a:t> </a:t>
            </a:r>
            <a:r>
              <a:rPr sz="1200" spc="-30" dirty="0">
                <a:latin typeface="Arial"/>
                <a:cs typeface="Arial"/>
              </a:rPr>
              <a:t>11]</a:t>
            </a:r>
            <a:endParaRPr sz="1200">
              <a:latin typeface="Arial"/>
              <a:cs typeface="Arial"/>
            </a:endParaRPr>
          </a:p>
          <a:p>
            <a:pPr marL="152400" marR="5715" indent="-139700">
              <a:lnSpc>
                <a:spcPct val="118100"/>
              </a:lnSpc>
              <a:spcBef>
                <a:spcPts val="900"/>
              </a:spcBef>
              <a:buSzPct val="91666"/>
              <a:buAutoNum type="arabicPeriod" startAt="23"/>
              <a:tabLst>
                <a:tab pos="225425" algn="l"/>
              </a:tabLst>
            </a:pPr>
            <a:r>
              <a:rPr sz="1200" dirty="0">
                <a:latin typeface="Arial"/>
                <a:cs typeface="Arial"/>
              </a:rPr>
              <a:t>Brief</a:t>
            </a:r>
            <a:r>
              <a:rPr sz="1200" spc="95" dirty="0">
                <a:latin typeface="Arial"/>
                <a:cs typeface="Arial"/>
              </a:rPr>
              <a:t> </a:t>
            </a:r>
            <a:r>
              <a:rPr sz="1200" dirty="0">
                <a:latin typeface="Arial"/>
                <a:cs typeface="Arial"/>
              </a:rPr>
              <a:t>outline</a:t>
            </a:r>
            <a:r>
              <a:rPr sz="1200" spc="95" dirty="0">
                <a:latin typeface="Arial"/>
                <a:cs typeface="Arial"/>
              </a:rPr>
              <a:t> </a:t>
            </a:r>
            <a:r>
              <a:rPr sz="1200" dirty="0">
                <a:latin typeface="Arial"/>
                <a:cs typeface="Arial"/>
              </a:rPr>
              <a:t>the</a:t>
            </a:r>
            <a:r>
              <a:rPr sz="1200" spc="100" dirty="0">
                <a:latin typeface="Arial"/>
                <a:cs typeface="Arial"/>
              </a:rPr>
              <a:t> </a:t>
            </a:r>
            <a:r>
              <a:rPr sz="1200" dirty="0">
                <a:latin typeface="Arial"/>
                <a:cs typeface="Arial"/>
              </a:rPr>
              <a:t>evolution</a:t>
            </a:r>
            <a:r>
              <a:rPr sz="1200" spc="95" dirty="0">
                <a:latin typeface="Arial"/>
                <a:cs typeface="Arial"/>
              </a:rPr>
              <a:t> </a:t>
            </a:r>
            <a:r>
              <a:rPr sz="1200" dirty="0">
                <a:latin typeface="Arial"/>
                <a:cs typeface="Arial"/>
              </a:rPr>
              <a:t>of</a:t>
            </a:r>
            <a:r>
              <a:rPr sz="1200" spc="100" dirty="0">
                <a:latin typeface="Arial"/>
                <a:cs typeface="Arial"/>
              </a:rPr>
              <a:t> </a:t>
            </a:r>
            <a:r>
              <a:rPr sz="1200" dirty="0">
                <a:latin typeface="Arial"/>
                <a:cs typeface="Arial"/>
              </a:rPr>
              <a:t>present</a:t>
            </a:r>
            <a:r>
              <a:rPr sz="1200" spc="95" dirty="0">
                <a:latin typeface="Arial"/>
                <a:cs typeface="Arial"/>
              </a:rPr>
              <a:t> </a:t>
            </a:r>
            <a:r>
              <a:rPr sz="1200" dirty="0">
                <a:latin typeface="Arial"/>
                <a:cs typeface="Arial"/>
              </a:rPr>
              <a:t>day</a:t>
            </a:r>
            <a:r>
              <a:rPr sz="1200" spc="100" dirty="0">
                <a:latin typeface="Arial"/>
                <a:cs typeface="Arial"/>
              </a:rPr>
              <a:t> </a:t>
            </a:r>
            <a:r>
              <a:rPr sz="1200" dirty="0">
                <a:latin typeface="Arial"/>
                <a:cs typeface="Arial"/>
              </a:rPr>
              <a:t>CT</a:t>
            </a:r>
            <a:r>
              <a:rPr sz="1200" spc="75" dirty="0">
                <a:latin typeface="Arial"/>
                <a:cs typeface="Arial"/>
              </a:rPr>
              <a:t> </a:t>
            </a:r>
            <a:r>
              <a:rPr sz="1200" dirty="0">
                <a:latin typeface="Arial"/>
                <a:cs typeface="Arial"/>
              </a:rPr>
              <a:t>scanners</a:t>
            </a:r>
            <a:r>
              <a:rPr sz="1200" spc="100" dirty="0">
                <a:latin typeface="Arial"/>
                <a:cs typeface="Arial"/>
              </a:rPr>
              <a:t> </a:t>
            </a:r>
            <a:r>
              <a:rPr sz="1200" dirty="0">
                <a:latin typeface="Arial"/>
                <a:cs typeface="Arial"/>
              </a:rPr>
              <a:t>citing</a:t>
            </a:r>
            <a:r>
              <a:rPr sz="1200" spc="95" dirty="0">
                <a:latin typeface="Arial"/>
                <a:cs typeface="Arial"/>
              </a:rPr>
              <a:t> </a:t>
            </a:r>
            <a:r>
              <a:rPr sz="1200" dirty="0">
                <a:latin typeface="Arial"/>
                <a:cs typeface="Arial"/>
              </a:rPr>
              <a:t>the</a:t>
            </a:r>
            <a:r>
              <a:rPr sz="1200" spc="100" dirty="0">
                <a:latin typeface="Arial"/>
                <a:cs typeface="Arial"/>
              </a:rPr>
              <a:t> </a:t>
            </a:r>
            <a:r>
              <a:rPr sz="1200" dirty="0">
                <a:latin typeface="Arial"/>
                <a:cs typeface="Arial"/>
              </a:rPr>
              <a:t>key</a:t>
            </a:r>
            <a:r>
              <a:rPr sz="1200" spc="95" dirty="0">
                <a:latin typeface="Arial"/>
                <a:cs typeface="Arial"/>
              </a:rPr>
              <a:t> </a:t>
            </a:r>
            <a:r>
              <a:rPr sz="1200" dirty="0">
                <a:latin typeface="Arial"/>
                <a:cs typeface="Arial"/>
              </a:rPr>
              <a:t>specific</a:t>
            </a:r>
            <a:r>
              <a:rPr sz="1200" spc="100" dirty="0">
                <a:latin typeface="Arial"/>
                <a:cs typeface="Arial"/>
              </a:rPr>
              <a:t> </a:t>
            </a:r>
            <a:r>
              <a:rPr sz="1200" dirty="0">
                <a:latin typeface="Arial"/>
                <a:cs typeface="Arial"/>
              </a:rPr>
              <a:t>changes  through </a:t>
            </a:r>
            <a:r>
              <a:rPr sz="1200" spc="-5" dirty="0">
                <a:latin typeface="Arial"/>
                <a:cs typeface="Arial"/>
              </a:rPr>
              <a:t>different </a:t>
            </a:r>
            <a:r>
              <a:rPr sz="1200" dirty="0">
                <a:latin typeface="Arial"/>
                <a:cs typeface="Arial"/>
              </a:rPr>
              <a:t>generations. [June</a:t>
            </a:r>
            <a:r>
              <a:rPr sz="1200" spc="-15" dirty="0">
                <a:latin typeface="Arial"/>
                <a:cs typeface="Arial"/>
              </a:rPr>
              <a:t> </a:t>
            </a:r>
            <a:r>
              <a:rPr sz="1200" spc="-35" dirty="0">
                <a:latin typeface="Arial"/>
                <a:cs typeface="Arial"/>
              </a:rPr>
              <a:t>11]</a:t>
            </a:r>
            <a:endParaRPr sz="1200">
              <a:latin typeface="Arial"/>
              <a:cs typeface="Arial"/>
            </a:endParaRPr>
          </a:p>
          <a:p>
            <a:pPr marL="152400" marR="5080" indent="-139700" algn="just">
              <a:lnSpc>
                <a:spcPct val="114599"/>
              </a:lnSpc>
              <a:spcBef>
                <a:spcPts val="1050"/>
              </a:spcBef>
              <a:buSzPct val="91666"/>
              <a:buAutoNum type="arabicPeriod" startAt="23"/>
              <a:tabLst>
                <a:tab pos="225425" algn="l"/>
              </a:tabLst>
            </a:pPr>
            <a:r>
              <a:rPr sz="1200" spc="-5" dirty="0">
                <a:latin typeface="Arial"/>
                <a:cs typeface="Arial"/>
              </a:rPr>
              <a:t>While conducting </a:t>
            </a:r>
            <a:r>
              <a:rPr sz="1200" dirty="0">
                <a:latin typeface="Arial"/>
                <a:cs typeface="Arial"/>
              </a:rPr>
              <a:t>a conventional </a:t>
            </a:r>
            <a:r>
              <a:rPr sz="1200" spc="-5" dirty="0">
                <a:latin typeface="Arial"/>
                <a:cs typeface="Arial"/>
              </a:rPr>
              <a:t>diagnostic </a:t>
            </a:r>
            <a:r>
              <a:rPr sz="1200" dirty="0">
                <a:latin typeface="Arial"/>
                <a:cs typeface="Arial"/>
              </a:rPr>
              <a:t>radiographic procedure under  fluoroscopic guidance , what </a:t>
            </a:r>
            <a:r>
              <a:rPr sz="1200" spc="-5" dirty="0">
                <a:latin typeface="Arial"/>
                <a:cs typeface="Arial"/>
              </a:rPr>
              <a:t>steps </a:t>
            </a:r>
            <a:r>
              <a:rPr sz="1200" dirty="0">
                <a:latin typeface="Arial"/>
                <a:cs typeface="Arial"/>
              </a:rPr>
              <a:t>would you take to reduce radiation dose to pt.  what measures would you take to safeguard yourself. [Jun</a:t>
            </a:r>
            <a:r>
              <a:rPr sz="1200" spc="-190" dirty="0">
                <a:latin typeface="Arial"/>
                <a:cs typeface="Arial"/>
              </a:rPr>
              <a:t> </a:t>
            </a:r>
            <a:r>
              <a:rPr sz="1200" spc="-30" dirty="0">
                <a:latin typeface="Arial"/>
                <a:cs typeface="Arial"/>
              </a:rPr>
              <a:t>11]</a:t>
            </a:r>
            <a:endParaRPr sz="1200">
              <a:latin typeface="Arial"/>
              <a:cs typeface="Arial"/>
            </a:endParaRPr>
          </a:p>
          <a:p>
            <a:pPr marL="152400" marR="5715" indent="-139700">
              <a:lnSpc>
                <a:spcPct val="118100"/>
              </a:lnSpc>
              <a:spcBef>
                <a:spcPts val="1000"/>
              </a:spcBef>
              <a:buSzPct val="91666"/>
              <a:buAutoNum type="arabicPeriod" startAt="23"/>
              <a:tabLst>
                <a:tab pos="225425" algn="l"/>
              </a:tabLst>
            </a:pPr>
            <a:r>
              <a:rPr sz="1200" dirty="0">
                <a:latin typeface="Arial"/>
                <a:cs typeface="Arial"/>
              </a:rPr>
              <a:t>Discuss briefly the principle of MR </a:t>
            </a:r>
            <a:r>
              <a:rPr sz="1200" spc="-10" dirty="0">
                <a:latin typeface="Arial"/>
                <a:cs typeface="Arial"/>
              </a:rPr>
              <a:t>spectroscopy. </a:t>
            </a:r>
            <a:r>
              <a:rPr sz="1200" dirty="0">
                <a:latin typeface="Arial"/>
                <a:cs typeface="Arial"/>
              </a:rPr>
              <a:t>Enumerate its clinical significance  in any three clinical settings , outlining explicitly how it would be useful. [June</a:t>
            </a:r>
            <a:r>
              <a:rPr sz="1200" spc="-70" dirty="0">
                <a:latin typeface="Arial"/>
                <a:cs typeface="Arial"/>
              </a:rPr>
              <a:t> </a:t>
            </a:r>
            <a:r>
              <a:rPr sz="1200" spc="-30" dirty="0">
                <a:latin typeface="Arial"/>
                <a:cs typeface="Arial"/>
              </a:rPr>
              <a:t>11]</a:t>
            </a:r>
            <a:endParaRPr sz="1200">
              <a:latin typeface="Arial"/>
              <a:cs typeface="Aria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82</a:t>
            </a:fld>
            <a:endParaRPr dirty="0"/>
          </a:p>
        </p:txBody>
      </p:sp>
      <p:sp>
        <p:nvSpPr>
          <p:cNvPr id="2" name="object 2"/>
          <p:cNvSpPr txBox="1"/>
          <p:nvPr/>
        </p:nvSpPr>
        <p:spPr>
          <a:xfrm>
            <a:off x="711200" y="855980"/>
            <a:ext cx="6143625" cy="8813800"/>
          </a:xfrm>
          <a:prstGeom prst="rect">
            <a:avLst/>
          </a:prstGeom>
        </p:spPr>
        <p:txBody>
          <a:bodyPr vert="horz" wrap="square" lIns="0" tIns="12700" rIns="0" bIns="0" rtlCol="0">
            <a:spAutoFit/>
          </a:bodyPr>
          <a:lstStyle/>
          <a:p>
            <a:pPr marL="152400" marR="14604" indent="-139700" algn="just">
              <a:lnSpc>
                <a:spcPct val="118100"/>
              </a:lnSpc>
              <a:spcBef>
                <a:spcPts val="100"/>
              </a:spcBef>
              <a:buSzPct val="91666"/>
              <a:buAutoNum type="arabicPeriod" startAt="37"/>
              <a:tabLst>
                <a:tab pos="225425" algn="l"/>
              </a:tabLst>
            </a:pPr>
            <a:r>
              <a:rPr sz="1200" dirty="0">
                <a:latin typeface="Arial"/>
                <a:cs typeface="Arial"/>
              </a:rPr>
              <a:t>Discuss various dose </a:t>
            </a:r>
            <a:r>
              <a:rPr sz="1200" spc="-5" dirty="0">
                <a:latin typeface="Arial"/>
                <a:cs typeface="Arial"/>
              </a:rPr>
              <a:t>reduction </a:t>
            </a:r>
            <a:r>
              <a:rPr sz="1200" dirty="0">
                <a:latin typeface="Arial"/>
                <a:cs typeface="Arial"/>
              </a:rPr>
              <a:t>techniques in </a:t>
            </a:r>
            <a:r>
              <a:rPr sz="1200" spc="-30" dirty="0">
                <a:latin typeface="Arial"/>
                <a:cs typeface="Arial"/>
              </a:rPr>
              <a:t>MDCT. </a:t>
            </a:r>
            <a:r>
              <a:rPr sz="1200" dirty="0">
                <a:latin typeface="Arial"/>
                <a:cs typeface="Arial"/>
              </a:rPr>
              <a:t>Mention the average  radiation doses received for common examination using </a:t>
            </a:r>
            <a:r>
              <a:rPr sz="1200" spc="-30" dirty="0">
                <a:latin typeface="Arial"/>
                <a:cs typeface="Arial"/>
              </a:rPr>
              <a:t>MDCT. </a:t>
            </a:r>
            <a:r>
              <a:rPr sz="1200" dirty="0">
                <a:latin typeface="Arial"/>
                <a:cs typeface="Arial"/>
              </a:rPr>
              <a:t>[Jun</a:t>
            </a:r>
            <a:r>
              <a:rPr sz="1200" spc="-10" dirty="0">
                <a:latin typeface="Arial"/>
                <a:cs typeface="Arial"/>
              </a:rPr>
              <a:t> </a:t>
            </a:r>
            <a:r>
              <a:rPr sz="1200" spc="-30" dirty="0">
                <a:latin typeface="Arial"/>
                <a:cs typeface="Arial"/>
              </a:rPr>
              <a:t>11]</a:t>
            </a:r>
            <a:endParaRPr sz="1200">
              <a:latin typeface="Arial"/>
              <a:cs typeface="Arial"/>
            </a:endParaRPr>
          </a:p>
          <a:p>
            <a:pPr marL="152400" marR="14604" indent="-139700" algn="just">
              <a:lnSpc>
                <a:spcPct val="111100"/>
              </a:lnSpc>
              <a:spcBef>
                <a:spcPts val="1100"/>
              </a:spcBef>
              <a:buSzPct val="91666"/>
              <a:buAutoNum type="arabicPeriod" startAt="37"/>
              <a:tabLst>
                <a:tab pos="225425" algn="l"/>
              </a:tabLst>
            </a:pPr>
            <a:r>
              <a:rPr sz="1200" dirty="0">
                <a:latin typeface="Arial"/>
                <a:cs typeface="Arial"/>
              </a:rPr>
              <a:t>Define Doppler </a:t>
            </a:r>
            <a:r>
              <a:rPr sz="1200" spc="-5" dirty="0">
                <a:latin typeface="Arial"/>
                <a:cs typeface="Arial"/>
              </a:rPr>
              <a:t>effect. </a:t>
            </a:r>
            <a:r>
              <a:rPr sz="1200" dirty="0">
                <a:latin typeface="Arial"/>
                <a:cs typeface="Arial"/>
              </a:rPr>
              <a:t>Briefly describe color doppler and power doppler modes  of imaging. Enumerate advantages of each mode. [I+4+5 Dec</a:t>
            </a:r>
            <a:r>
              <a:rPr sz="1200" spc="-35" dirty="0">
                <a:latin typeface="Arial"/>
                <a:cs typeface="Arial"/>
              </a:rPr>
              <a:t> </a:t>
            </a:r>
            <a:r>
              <a:rPr sz="1200" spc="-30" dirty="0">
                <a:latin typeface="Arial"/>
                <a:cs typeface="Arial"/>
              </a:rPr>
              <a:t>11]</a:t>
            </a:r>
            <a:endParaRPr sz="1200">
              <a:latin typeface="Arial"/>
              <a:cs typeface="Arial"/>
            </a:endParaRPr>
          </a:p>
          <a:p>
            <a:pPr marL="12700" marR="14604">
              <a:lnSpc>
                <a:spcPct val="187500"/>
              </a:lnSpc>
              <a:buSzPct val="91666"/>
              <a:buAutoNum type="arabicPeriod" startAt="37"/>
              <a:tabLst>
                <a:tab pos="225425" algn="l"/>
              </a:tabLst>
            </a:pPr>
            <a:r>
              <a:rPr sz="1200" dirty="0">
                <a:latin typeface="Arial"/>
                <a:cs typeface="Arial"/>
              </a:rPr>
              <a:t>Describe major components of a </a:t>
            </a:r>
            <a:r>
              <a:rPr sz="1200" spc="-25" dirty="0">
                <a:latin typeface="Arial"/>
                <a:cs typeface="Arial"/>
              </a:rPr>
              <a:t>PACS </a:t>
            </a:r>
            <a:r>
              <a:rPr sz="1200" spc="-5" dirty="0">
                <a:latin typeface="Arial"/>
                <a:cs typeface="Arial"/>
              </a:rPr>
              <a:t>system </a:t>
            </a:r>
            <a:r>
              <a:rPr sz="1200" dirty="0">
                <a:latin typeface="Arial"/>
                <a:cs typeface="Arial"/>
              </a:rPr>
              <a:t>and their </a:t>
            </a:r>
            <a:r>
              <a:rPr sz="1200" spc="-5" dirty="0">
                <a:latin typeface="Arial"/>
                <a:cs typeface="Arial"/>
              </a:rPr>
              <a:t>functions </a:t>
            </a:r>
            <a:r>
              <a:rPr sz="1200" dirty="0">
                <a:latin typeface="Arial"/>
                <a:cs typeface="Arial"/>
              </a:rPr>
              <a:t>in brief. [10 Dec </a:t>
            </a:r>
            <a:r>
              <a:rPr sz="1200" spc="-30" dirty="0">
                <a:latin typeface="Arial"/>
                <a:cs typeface="Arial"/>
              </a:rPr>
              <a:t>11]  </a:t>
            </a:r>
            <a:r>
              <a:rPr sz="1200" spc="-10" dirty="0">
                <a:latin typeface="Arial"/>
                <a:cs typeface="Arial"/>
              </a:rPr>
              <a:t>40.Define</a:t>
            </a:r>
            <a:r>
              <a:rPr sz="1200" spc="155" dirty="0">
                <a:latin typeface="Arial"/>
                <a:cs typeface="Arial"/>
              </a:rPr>
              <a:t> </a:t>
            </a:r>
            <a:r>
              <a:rPr sz="1200" dirty="0">
                <a:latin typeface="Arial"/>
                <a:cs typeface="Arial"/>
              </a:rPr>
              <a:t>film</a:t>
            </a:r>
            <a:r>
              <a:rPr sz="1200" spc="160" dirty="0">
                <a:latin typeface="Arial"/>
                <a:cs typeface="Arial"/>
              </a:rPr>
              <a:t> </a:t>
            </a:r>
            <a:r>
              <a:rPr sz="1200" spc="-5" dirty="0">
                <a:latin typeface="Arial"/>
                <a:cs typeface="Arial"/>
              </a:rPr>
              <a:t>contrast.</a:t>
            </a:r>
            <a:r>
              <a:rPr sz="1200" spc="160" dirty="0">
                <a:latin typeface="Arial"/>
                <a:cs typeface="Arial"/>
              </a:rPr>
              <a:t> </a:t>
            </a:r>
            <a:r>
              <a:rPr sz="1200" dirty="0">
                <a:latin typeface="Arial"/>
                <a:cs typeface="Arial"/>
              </a:rPr>
              <a:t>Enumerate</a:t>
            </a:r>
            <a:r>
              <a:rPr sz="1200" spc="160" dirty="0">
                <a:latin typeface="Arial"/>
                <a:cs typeface="Arial"/>
              </a:rPr>
              <a:t> </a:t>
            </a:r>
            <a:r>
              <a:rPr sz="1200" dirty="0">
                <a:latin typeface="Arial"/>
                <a:cs typeface="Arial"/>
              </a:rPr>
              <a:t>various</a:t>
            </a:r>
            <a:r>
              <a:rPr sz="1200" spc="160" dirty="0">
                <a:latin typeface="Arial"/>
                <a:cs typeface="Arial"/>
              </a:rPr>
              <a:t> </a:t>
            </a:r>
            <a:r>
              <a:rPr sz="1200" spc="-5" dirty="0">
                <a:latin typeface="Arial"/>
                <a:cs typeface="Arial"/>
              </a:rPr>
              <a:t>factors</a:t>
            </a:r>
            <a:r>
              <a:rPr sz="1200" spc="160" dirty="0">
                <a:latin typeface="Arial"/>
                <a:cs typeface="Arial"/>
              </a:rPr>
              <a:t> </a:t>
            </a:r>
            <a:r>
              <a:rPr sz="1200" spc="-5" dirty="0">
                <a:latin typeface="Arial"/>
                <a:cs typeface="Arial"/>
              </a:rPr>
              <a:t>affecting</a:t>
            </a:r>
            <a:r>
              <a:rPr sz="1200" spc="160" dirty="0">
                <a:latin typeface="Arial"/>
                <a:cs typeface="Arial"/>
              </a:rPr>
              <a:t> </a:t>
            </a:r>
            <a:r>
              <a:rPr sz="1200" dirty="0">
                <a:latin typeface="Arial"/>
                <a:cs typeface="Arial"/>
              </a:rPr>
              <a:t>film</a:t>
            </a:r>
            <a:r>
              <a:rPr sz="1200" spc="160" dirty="0">
                <a:latin typeface="Arial"/>
                <a:cs typeface="Arial"/>
              </a:rPr>
              <a:t> </a:t>
            </a:r>
            <a:r>
              <a:rPr sz="1200" spc="-5" dirty="0">
                <a:latin typeface="Arial"/>
                <a:cs typeface="Arial"/>
              </a:rPr>
              <a:t>contrast.</a:t>
            </a:r>
            <a:r>
              <a:rPr sz="1200" spc="160" dirty="0">
                <a:latin typeface="Arial"/>
                <a:cs typeface="Arial"/>
              </a:rPr>
              <a:t> </a:t>
            </a:r>
            <a:r>
              <a:rPr sz="1200" dirty="0">
                <a:latin typeface="Arial"/>
                <a:cs typeface="Arial"/>
              </a:rPr>
              <a:t>Briefly</a:t>
            </a:r>
            <a:r>
              <a:rPr sz="1200" spc="155" dirty="0">
                <a:latin typeface="Arial"/>
                <a:cs typeface="Arial"/>
              </a:rPr>
              <a:t> </a:t>
            </a:r>
            <a:r>
              <a:rPr sz="1200" dirty="0">
                <a:latin typeface="Arial"/>
                <a:cs typeface="Arial"/>
              </a:rPr>
              <a:t>discuss</a:t>
            </a:r>
            <a:endParaRPr sz="1200">
              <a:latin typeface="Arial"/>
              <a:cs typeface="Arial"/>
            </a:endParaRPr>
          </a:p>
          <a:p>
            <a:pPr marL="152400">
              <a:lnSpc>
                <a:spcPct val="100000"/>
              </a:lnSpc>
              <a:spcBef>
                <a:spcPts val="160"/>
              </a:spcBef>
            </a:pPr>
            <a:r>
              <a:rPr sz="1200" dirty="0">
                <a:latin typeface="Arial"/>
                <a:cs typeface="Arial"/>
              </a:rPr>
              <a:t>methods to improve it. [2+4+4 Dec</a:t>
            </a:r>
            <a:r>
              <a:rPr sz="1200" spc="-15" dirty="0">
                <a:latin typeface="Arial"/>
                <a:cs typeface="Arial"/>
              </a:rPr>
              <a:t> </a:t>
            </a:r>
            <a:r>
              <a:rPr sz="1200" spc="-30" dirty="0">
                <a:latin typeface="Arial"/>
                <a:cs typeface="Arial"/>
              </a:rPr>
              <a:t>11]</a:t>
            </a:r>
            <a:endParaRPr sz="1200">
              <a:latin typeface="Arial"/>
              <a:cs typeface="Arial"/>
            </a:endParaRPr>
          </a:p>
          <a:p>
            <a:pPr marL="152400" marR="14604" indent="-139700" algn="just">
              <a:lnSpc>
                <a:spcPct val="118100"/>
              </a:lnSpc>
              <a:spcBef>
                <a:spcPts val="994"/>
              </a:spcBef>
              <a:buSzPct val="91666"/>
              <a:buAutoNum type="arabicPeriod" startAt="41"/>
              <a:tabLst>
                <a:tab pos="225425" algn="l"/>
              </a:tabLst>
            </a:pPr>
            <a:r>
              <a:rPr sz="1200" dirty="0">
                <a:latin typeface="Arial"/>
                <a:cs typeface="Arial"/>
              </a:rPr>
              <a:t>Describe in brief components and their </a:t>
            </a:r>
            <a:r>
              <a:rPr sz="1200" spc="-5" dirty="0">
                <a:latin typeface="Arial"/>
                <a:cs typeface="Arial"/>
              </a:rPr>
              <a:t>function </a:t>
            </a:r>
            <a:r>
              <a:rPr sz="1200" dirty="0">
                <a:latin typeface="Arial"/>
                <a:cs typeface="Arial"/>
              </a:rPr>
              <a:t>of a rotating X-ray tube. Draw its  neat diagram and label its components. [5+5 Dec</a:t>
            </a:r>
            <a:r>
              <a:rPr sz="1200" spc="-25" dirty="0">
                <a:latin typeface="Arial"/>
                <a:cs typeface="Arial"/>
              </a:rPr>
              <a:t> </a:t>
            </a:r>
            <a:r>
              <a:rPr sz="1200" spc="-30" dirty="0">
                <a:latin typeface="Arial"/>
                <a:cs typeface="Arial"/>
              </a:rPr>
              <a:t>11]</a:t>
            </a:r>
            <a:endParaRPr sz="1200">
              <a:latin typeface="Arial"/>
              <a:cs typeface="Arial"/>
            </a:endParaRPr>
          </a:p>
          <a:p>
            <a:pPr marL="152400" marR="5080" indent="-139700" algn="just">
              <a:lnSpc>
                <a:spcPct val="114599"/>
              </a:lnSpc>
              <a:spcBef>
                <a:spcPts val="1050"/>
              </a:spcBef>
              <a:buSzPct val="91666"/>
              <a:buAutoNum type="arabicPeriod" startAt="41"/>
              <a:tabLst>
                <a:tab pos="225425" algn="l"/>
              </a:tabLst>
            </a:pPr>
            <a:r>
              <a:rPr sz="1200" dirty="0">
                <a:latin typeface="Arial"/>
                <a:cs typeface="Arial"/>
              </a:rPr>
              <a:t>Discuss various </a:t>
            </a:r>
            <a:r>
              <a:rPr sz="1200" spc="-5" dirty="0">
                <a:latin typeface="Arial"/>
                <a:cs typeface="Arial"/>
              </a:rPr>
              <a:t>statutory </a:t>
            </a:r>
            <a:r>
              <a:rPr sz="1200" dirty="0">
                <a:latin typeface="Arial"/>
                <a:cs typeface="Arial"/>
              </a:rPr>
              <a:t>requirements to be followed for </a:t>
            </a:r>
            <a:r>
              <a:rPr sz="1200" spc="-5" dirty="0">
                <a:latin typeface="Arial"/>
                <a:cs typeface="Arial"/>
              </a:rPr>
              <a:t>installation </a:t>
            </a:r>
            <a:r>
              <a:rPr sz="1200" dirty="0">
                <a:latin typeface="Arial"/>
                <a:cs typeface="Arial"/>
              </a:rPr>
              <a:t>of following  radiological equipments: [4+3+3 Jun 12] A. 1000mA x-raymachine. B. </a:t>
            </a:r>
            <a:r>
              <a:rPr sz="1200" spc="-20" dirty="0">
                <a:latin typeface="Arial"/>
                <a:cs typeface="Arial"/>
              </a:rPr>
              <a:t>CTscan. </a:t>
            </a:r>
            <a:r>
              <a:rPr sz="1200" dirty="0">
                <a:latin typeface="Arial"/>
                <a:cs typeface="Arial"/>
              </a:rPr>
              <a:t>C. DSA  Lab.</a:t>
            </a:r>
            <a:endParaRPr sz="1200">
              <a:latin typeface="Arial"/>
              <a:cs typeface="Arial"/>
            </a:endParaRPr>
          </a:p>
          <a:p>
            <a:pPr marL="152400" marR="5080" indent="-139700" algn="just">
              <a:lnSpc>
                <a:spcPct val="114599"/>
              </a:lnSpc>
              <a:spcBef>
                <a:spcPts val="1050"/>
              </a:spcBef>
              <a:buSzPct val="91666"/>
              <a:buAutoNum type="arabicPeriod" startAt="41"/>
              <a:tabLst>
                <a:tab pos="225425" algn="l"/>
              </a:tabLst>
            </a:pPr>
            <a:r>
              <a:rPr sz="1200" dirty="0">
                <a:latin typeface="Arial"/>
                <a:cs typeface="Arial"/>
              </a:rPr>
              <a:t>Describe various measures to reduce radiation exposure to patients as well as  personnel </a:t>
            </a:r>
            <a:r>
              <a:rPr sz="1200" spc="-5" dirty="0">
                <a:latin typeface="Arial"/>
                <a:cs typeface="Arial"/>
              </a:rPr>
              <a:t>performing </a:t>
            </a:r>
            <a:r>
              <a:rPr sz="1200" dirty="0">
                <a:latin typeface="Arial"/>
                <a:cs typeface="Arial"/>
              </a:rPr>
              <a:t>fluoroscopically guided vascular interventional procedures in USA  Lab. [10 Jun</a:t>
            </a:r>
            <a:r>
              <a:rPr sz="1200" spc="-10" dirty="0">
                <a:latin typeface="Arial"/>
                <a:cs typeface="Arial"/>
              </a:rPr>
              <a:t> </a:t>
            </a:r>
            <a:r>
              <a:rPr sz="1200" dirty="0">
                <a:latin typeface="Arial"/>
                <a:cs typeface="Arial"/>
              </a:rPr>
              <a:t>12]</a:t>
            </a:r>
            <a:endParaRPr sz="1200">
              <a:latin typeface="Arial"/>
              <a:cs typeface="Arial"/>
            </a:endParaRPr>
          </a:p>
          <a:p>
            <a:pPr>
              <a:lnSpc>
                <a:spcPct val="100000"/>
              </a:lnSpc>
              <a:spcBef>
                <a:spcPts val="55"/>
              </a:spcBef>
              <a:buFont typeface="Arial"/>
              <a:buAutoNum type="arabicPeriod" startAt="41"/>
            </a:pPr>
            <a:endParaRPr sz="1050">
              <a:latin typeface="Times New Roman"/>
              <a:cs typeface="Times New Roman"/>
            </a:endParaRPr>
          </a:p>
          <a:p>
            <a:pPr marL="152400" indent="-139700">
              <a:lnSpc>
                <a:spcPct val="100000"/>
              </a:lnSpc>
              <a:buSzPct val="91666"/>
              <a:buAutoNum type="arabicPeriod" startAt="41"/>
              <a:tabLst>
                <a:tab pos="225425" algn="l"/>
              </a:tabLst>
            </a:pPr>
            <a:r>
              <a:rPr sz="1200" spc="-5" dirty="0">
                <a:latin typeface="Arial"/>
                <a:cs typeface="Arial"/>
              </a:rPr>
              <a:t>Write </a:t>
            </a:r>
            <a:r>
              <a:rPr sz="1200" dirty="0">
                <a:latin typeface="Arial"/>
                <a:cs typeface="Arial"/>
              </a:rPr>
              <a:t>short notes on: [3+3+4 Jun 12] A. Heel</a:t>
            </a:r>
            <a:r>
              <a:rPr sz="1200" spc="-95" dirty="0">
                <a:latin typeface="Arial"/>
                <a:cs typeface="Arial"/>
              </a:rPr>
              <a:t> </a:t>
            </a:r>
            <a:r>
              <a:rPr sz="1200" spc="-5" dirty="0">
                <a:latin typeface="Arial"/>
                <a:cs typeface="Arial"/>
              </a:rPr>
              <a:t>effect</a:t>
            </a:r>
            <a:endParaRPr sz="1200">
              <a:latin typeface="Arial"/>
              <a:cs typeface="Arial"/>
            </a:endParaRPr>
          </a:p>
          <a:p>
            <a:pPr marL="338455" lvl="1" indent="-186055">
              <a:lnSpc>
                <a:spcPct val="100000"/>
              </a:lnSpc>
              <a:spcBef>
                <a:spcPts val="260"/>
              </a:spcBef>
              <a:buAutoNum type="alphaUcPeriod" startAt="2"/>
              <a:tabLst>
                <a:tab pos="339090" algn="l"/>
              </a:tabLst>
            </a:pPr>
            <a:r>
              <a:rPr sz="1200" dirty="0">
                <a:latin typeface="Arial"/>
                <a:cs typeface="Arial"/>
              </a:rPr>
              <a:t>Genetic </a:t>
            </a:r>
            <a:r>
              <a:rPr sz="1200" spc="-5" dirty="0">
                <a:latin typeface="Arial"/>
                <a:cs typeface="Arial"/>
              </a:rPr>
              <a:t>effect </a:t>
            </a:r>
            <a:r>
              <a:rPr sz="1200" dirty="0">
                <a:latin typeface="Arial"/>
                <a:cs typeface="Arial"/>
              </a:rPr>
              <a:t>of</a:t>
            </a:r>
            <a:r>
              <a:rPr sz="1200" spc="-10" dirty="0">
                <a:latin typeface="Arial"/>
                <a:cs typeface="Arial"/>
              </a:rPr>
              <a:t> </a:t>
            </a:r>
            <a:r>
              <a:rPr sz="1200" dirty="0">
                <a:latin typeface="Arial"/>
                <a:cs typeface="Arial"/>
              </a:rPr>
              <a:t>radiation</a:t>
            </a:r>
            <a:endParaRPr sz="1200">
              <a:latin typeface="Arial"/>
              <a:cs typeface="Arial"/>
            </a:endParaRPr>
          </a:p>
          <a:p>
            <a:pPr marL="346710" lvl="1" indent="-194310">
              <a:lnSpc>
                <a:spcPct val="100000"/>
              </a:lnSpc>
              <a:spcBef>
                <a:spcPts val="160"/>
              </a:spcBef>
              <a:buAutoNum type="alphaUcPeriod" startAt="2"/>
              <a:tabLst>
                <a:tab pos="347345" algn="l"/>
              </a:tabLst>
            </a:pPr>
            <a:r>
              <a:rPr sz="1200" dirty="0">
                <a:latin typeface="Arial"/>
                <a:cs typeface="Arial"/>
              </a:rPr>
              <a:t>Conventional lead apron &amp; zero lead</a:t>
            </a:r>
            <a:r>
              <a:rPr sz="1200" spc="-10" dirty="0">
                <a:latin typeface="Arial"/>
                <a:cs typeface="Arial"/>
              </a:rPr>
              <a:t> </a:t>
            </a:r>
            <a:r>
              <a:rPr sz="1200" dirty="0">
                <a:latin typeface="Arial"/>
                <a:cs typeface="Arial"/>
              </a:rPr>
              <a:t>apron</a:t>
            </a:r>
            <a:endParaRPr sz="1200">
              <a:latin typeface="Arial"/>
              <a:cs typeface="Arial"/>
            </a:endParaRPr>
          </a:p>
          <a:p>
            <a:pPr marL="152400" marR="13335" indent="-139700" algn="just">
              <a:lnSpc>
                <a:spcPct val="114599"/>
              </a:lnSpc>
              <a:spcBef>
                <a:spcPts val="1050"/>
              </a:spcBef>
              <a:buSzPct val="91666"/>
              <a:buAutoNum type="arabicPeriod" startAt="41"/>
              <a:tabLst>
                <a:tab pos="225425" algn="l"/>
              </a:tabLst>
            </a:pPr>
            <a:r>
              <a:rPr sz="1200" spc="-5" dirty="0">
                <a:latin typeface="Arial"/>
                <a:cs typeface="Arial"/>
              </a:rPr>
              <a:t>Write </a:t>
            </a:r>
            <a:r>
              <a:rPr sz="1200" dirty="0">
                <a:latin typeface="Arial"/>
                <a:cs typeface="Arial"/>
              </a:rPr>
              <a:t>short notes on the following: [4+3+3 Jun 12] a) </a:t>
            </a:r>
            <a:r>
              <a:rPr sz="1200" spc="-5" dirty="0">
                <a:latin typeface="Arial"/>
                <a:cs typeface="Arial"/>
              </a:rPr>
              <a:t>Factors affecting </a:t>
            </a:r>
            <a:r>
              <a:rPr sz="1200" dirty="0">
                <a:latin typeface="Arial"/>
                <a:cs typeface="Arial"/>
              </a:rPr>
              <a:t>scatter radiation  and </a:t>
            </a:r>
            <a:r>
              <a:rPr sz="1200" spc="-5" dirty="0">
                <a:latin typeface="Arial"/>
                <a:cs typeface="Arial"/>
              </a:rPr>
              <a:t>different </a:t>
            </a:r>
            <a:r>
              <a:rPr sz="1200" dirty="0">
                <a:latin typeface="Arial"/>
                <a:cs typeface="Arial"/>
              </a:rPr>
              <a:t>techniques to minimize them. b) Radiographic contrast c) </a:t>
            </a:r>
            <a:r>
              <a:rPr sz="1200" spc="-5" dirty="0">
                <a:latin typeface="Arial"/>
                <a:cs typeface="Arial"/>
              </a:rPr>
              <a:t>Properties </a:t>
            </a:r>
            <a:r>
              <a:rPr sz="1200" dirty="0">
                <a:latin typeface="Arial"/>
                <a:cs typeface="Arial"/>
              </a:rPr>
              <a:t>of x-  rays.</a:t>
            </a:r>
            <a:endParaRPr sz="1200">
              <a:latin typeface="Arial"/>
              <a:cs typeface="Arial"/>
            </a:endParaRPr>
          </a:p>
          <a:p>
            <a:pPr marL="152400" marR="14604" indent="-139700" algn="just">
              <a:lnSpc>
                <a:spcPct val="118100"/>
              </a:lnSpc>
              <a:spcBef>
                <a:spcPts val="1000"/>
              </a:spcBef>
              <a:buSzPct val="91666"/>
              <a:buAutoNum type="arabicPeriod" startAt="41"/>
              <a:tabLst>
                <a:tab pos="225425" algn="l"/>
              </a:tabLst>
            </a:pPr>
            <a:r>
              <a:rPr sz="1200" spc="-5" dirty="0">
                <a:latin typeface="Arial"/>
                <a:cs typeface="Arial"/>
              </a:rPr>
              <a:t>Write </a:t>
            </a:r>
            <a:r>
              <a:rPr sz="1200" dirty="0">
                <a:latin typeface="Arial"/>
                <a:cs typeface="Arial"/>
              </a:rPr>
              <a:t>short notes on : [3+3+4 Dec 12]A. </a:t>
            </a:r>
            <a:r>
              <a:rPr sz="1200" spc="-5" dirty="0">
                <a:latin typeface="Arial"/>
                <a:cs typeface="Arial"/>
              </a:rPr>
              <a:t>Photoelectric effect </a:t>
            </a:r>
            <a:r>
              <a:rPr sz="1200" dirty="0">
                <a:latin typeface="Arial"/>
                <a:cs typeface="Arial"/>
              </a:rPr>
              <a:t>and its role in </a:t>
            </a:r>
            <a:r>
              <a:rPr sz="1200" spc="-5" dirty="0">
                <a:latin typeface="Arial"/>
                <a:cs typeface="Arial"/>
              </a:rPr>
              <a:t>production  </a:t>
            </a:r>
            <a:r>
              <a:rPr sz="1200" dirty="0">
                <a:latin typeface="Arial"/>
                <a:cs typeface="Arial"/>
              </a:rPr>
              <a:t>of radiographic image. B. TLD C. Mammographic X-ray</a:t>
            </a:r>
            <a:r>
              <a:rPr sz="1200" spc="-55" dirty="0">
                <a:latin typeface="Arial"/>
                <a:cs typeface="Arial"/>
              </a:rPr>
              <a:t> </a:t>
            </a:r>
            <a:r>
              <a:rPr sz="1200" dirty="0">
                <a:latin typeface="Arial"/>
                <a:cs typeface="Arial"/>
              </a:rPr>
              <a:t>tube.</a:t>
            </a:r>
            <a:endParaRPr sz="1200">
              <a:latin typeface="Arial"/>
              <a:cs typeface="Arial"/>
            </a:endParaRPr>
          </a:p>
          <a:p>
            <a:pPr marL="152400" marR="13335" indent="-139700" algn="just">
              <a:lnSpc>
                <a:spcPct val="114599"/>
              </a:lnSpc>
              <a:spcBef>
                <a:spcPts val="1050"/>
              </a:spcBef>
              <a:buSzPct val="91666"/>
              <a:buAutoNum type="arabicPeriod" startAt="41"/>
              <a:tabLst>
                <a:tab pos="225425" algn="l"/>
              </a:tabLst>
            </a:pPr>
            <a:r>
              <a:rPr sz="1200" dirty="0">
                <a:latin typeface="Arial"/>
                <a:cs typeface="Arial"/>
              </a:rPr>
              <a:t>Describe the </a:t>
            </a:r>
            <a:r>
              <a:rPr sz="1200" spc="-5" dirty="0">
                <a:latin typeface="Arial"/>
                <a:cs typeface="Arial"/>
              </a:rPr>
              <a:t>construction </a:t>
            </a:r>
            <a:r>
              <a:rPr sz="1200" dirty="0">
                <a:latin typeface="Arial"/>
                <a:cs typeface="Arial"/>
              </a:rPr>
              <a:t>of an X-ray tube with the help of a labeled diagram.  Discuss the mechanism of </a:t>
            </a:r>
            <a:r>
              <a:rPr sz="1200" spc="-5" dirty="0">
                <a:latin typeface="Arial"/>
                <a:cs typeface="Arial"/>
              </a:rPr>
              <a:t>production </a:t>
            </a:r>
            <a:r>
              <a:rPr sz="1200" dirty="0">
                <a:latin typeface="Arial"/>
                <a:cs typeface="Arial"/>
              </a:rPr>
              <a:t>of X-rays. Enumerate the </a:t>
            </a:r>
            <a:r>
              <a:rPr sz="1200" spc="-5" dirty="0">
                <a:latin typeface="Arial"/>
                <a:cs typeface="Arial"/>
              </a:rPr>
              <a:t>properties </a:t>
            </a:r>
            <a:r>
              <a:rPr sz="1200" dirty="0">
                <a:latin typeface="Arial"/>
                <a:cs typeface="Arial"/>
              </a:rPr>
              <a:t>of </a:t>
            </a:r>
            <a:r>
              <a:rPr sz="1200" spc="-15" dirty="0">
                <a:latin typeface="Arial"/>
                <a:cs typeface="Arial"/>
              </a:rPr>
              <a:t>X-ray.  </a:t>
            </a:r>
            <a:r>
              <a:rPr sz="1200" dirty="0">
                <a:latin typeface="Arial"/>
                <a:cs typeface="Arial"/>
              </a:rPr>
              <a:t>[3+4+3 Dec</a:t>
            </a:r>
            <a:r>
              <a:rPr sz="1200" spc="70" dirty="0">
                <a:latin typeface="Arial"/>
                <a:cs typeface="Arial"/>
              </a:rPr>
              <a:t> </a:t>
            </a:r>
            <a:r>
              <a:rPr sz="1200" dirty="0">
                <a:latin typeface="Arial"/>
                <a:cs typeface="Arial"/>
              </a:rPr>
              <a:t>12]</a:t>
            </a:r>
            <a:endParaRPr sz="1200">
              <a:latin typeface="Arial"/>
              <a:cs typeface="Arial"/>
            </a:endParaRPr>
          </a:p>
          <a:p>
            <a:pPr marL="152400" marR="14604" indent="-139700" algn="just">
              <a:lnSpc>
                <a:spcPct val="118100"/>
              </a:lnSpc>
              <a:spcBef>
                <a:spcPts val="1000"/>
              </a:spcBef>
              <a:buSzPct val="91666"/>
              <a:buAutoNum type="arabicPeriod" startAt="41"/>
              <a:tabLst>
                <a:tab pos="224790" algn="l"/>
              </a:tabLst>
            </a:pPr>
            <a:r>
              <a:rPr sz="1200" dirty="0">
                <a:latin typeface="Arial"/>
                <a:cs typeface="Arial"/>
              </a:rPr>
              <a:t>a. Rare </a:t>
            </a:r>
            <a:r>
              <a:rPr sz="1200" spc="-5" dirty="0">
                <a:latin typeface="Arial"/>
                <a:cs typeface="Arial"/>
              </a:rPr>
              <a:t>earth </a:t>
            </a:r>
            <a:r>
              <a:rPr sz="1200" dirty="0">
                <a:latin typeface="Arial"/>
                <a:cs typeface="Arial"/>
              </a:rPr>
              <a:t>screens. b. Green sensitive film. c. Dual energy </a:t>
            </a:r>
            <a:r>
              <a:rPr sz="1200" spc="-5" dirty="0">
                <a:latin typeface="Arial"/>
                <a:cs typeface="Arial"/>
              </a:rPr>
              <a:t>substractions. </a:t>
            </a:r>
            <a:r>
              <a:rPr sz="1200" dirty="0">
                <a:latin typeface="Arial"/>
                <a:cs typeface="Arial"/>
              </a:rPr>
              <a:t>[3+3+4  Jun</a:t>
            </a:r>
            <a:r>
              <a:rPr sz="1200" spc="-5" dirty="0">
                <a:latin typeface="Arial"/>
                <a:cs typeface="Arial"/>
              </a:rPr>
              <a:t> </a:t>
            </a:r>
            <a:r>
              <a:rPr sz="1200" dirty="0">
                <a:latin typeface="Arial"/>
                <a:cs typeface="Arial"/>
              </a:rPr>
              <a:t>13]</a:t>
            </a:r>
            <a:endParaRPr sz="1200">
              <a:latin typeface="Arial"/>
              <a:cs typeface="Arial"/>
            </a:endParaRPr>
          </a:p>
          <a:p>
            <a:pPr marL="152400" marR="14604" indent="-139700" algn="just">
              <a:lnSpc>
                <a:spcPct val="118100"/>
              </a:lnSpc>
              <a:spcBef>
                <a:spcPts val="894"/>
              </a:spcBef>
              <a:buSzPct val="91666"/>
              <a:buAutoNum type="arabicPeriod" startAt="41"/>
              <a:tabLst>
                <a:tab pos="225425" algn="l"/>
              </a:tabLst>
            </a:pPr>
            <a:r>
              <a:rPr sz="1200" dirty="0">
                <a:latin typeface="Arial"/>
                <a:cs typeface="Arial"/>
              </a:rPr>
              <a:t>Define Roentgen. Mention various recommendations of maximum permissible dose  for patients and </a:t>
            </a:r>
            <a:r>
              <a:rPr sz="1200" spc="-10" dirty="0">
                <a:latin typeface="Arial"/>
                <a:cs typeface="Arial"/>
              </a:rPr>
              <a:t>staff </a:t>
            </a:r>
            <a:r>
              <a:rPr sz="1200" dirty="0">
                <a:latin typeface="Arial"/>
                <a:cs typeface="Arial"/>
              </a:rPr>
              <a:t>members of the Radiology </a:t>
            </a:r>
            <a:r>
              <a:rPr sz="1200" spc="-5" dirty="0">
                <a:latin typeface="Arial"/>
                <a:cs typeface="Arial"/>
              </a:rPr>
              <a:t>department. </a:t>
            </a:r>
            <a:r>
              <a:rPr sz="1200" dirty="0">
                <a:latin typeface="Arial"/>
                <a:cs typeface="Arial"/>
              </a:rPr>
              <a:t>[2+4+4 June</a:t>
            </a:r>
            <a:r>
              <a:rPr sz="1200" spc="-20" dirty="0">
                <a:latin typeface="Arial"/>
                <a:cs typeface="Arial"/>
              </a:rPr>
              <a:t> </a:t>
            </a:r>
            <a:r>
              <a:rPr sz="1200" dirty="0">
                <a:latin typeface="Arial"/>
                <a:cs typeface="Arial"/>
              </a:rPr>
              <a:t>13]</a:t>
            </a:r>
            <a:endParaRPr sz="1200">
              <a:latin typeface="Arial"/>
              <a:cs typeface="Arial"/>
            </a:endParaRPr>
          </a:p>
          <a:p>
            <a:pPr marL="152400" marR="14604" indent="-139700" algn="just">
              <a:lnSpc>
                <a:spcPct val="111100"/>
              </a:lnSpc>
              <a:spcBef>
                <a:spcPts val="1100"/>
              </a:spcBef>
              <a:buSzPct val="91666"/>
              <a:buAutoNum type="arabicPeriod" startAt="41"/>
              <a:tabLst>
                <a:tab pos="225425" algn="l"/>
              </a:tabLst>
            </a:pPr>
            <a:r>
              <a:rPr sz="1200" dirty="0">
                <a:latin typeface="Arial"/>
                <a:cs typeface="Arial"/>
              </a:rPr>
              <a:t>Enumerate various </a:t>
            </a:r>
            <a:r>
              <a:rPr sz="1200" spc="-5" dirty="0">
                <a:latin typeface="Arial"/>
                <a:cs typeface="Arial"/>
              </a:rPr>
              <a:t>interactions </a:t>
            </a:r>
            <a:r>
              <a:rPr sz="1200" dirty="0">
                <a:latin typeface="Arial"/>
                <a:cs typeface="Arial"/>
              </a:rPr>
              <a:t>of X-ray photons with </a:t>
            </a:r>
            <a:r>
              <a:rPr sz="1200" spc="-10" dirty="0">
                <a:latin typeface="Arial"/>
                <a:cs typeface="Arial"/>
              </a:rPr>
              <a:t>matter. </a:t>
            </a:r>
            <a:r>
              <a:rPr sz="1200" dirty="0">
                <a:latin typeface="Arial"/>
                <a:cs typeface="Arial"/>
              </a:rPr>
              <a:t>Discuss any two in  details with their significance in radiology </a:t>
            </a:r>
            <a:r>
              <a:rPr sz="1200" spc="-5" dirty="0">
                <a:latin typeface="Arial"/>
                <a:cs typeface="Arial"/>
              </a:rPr>
              <a:t>department. </a:t>
            </a:r>
            <a:r>
              <a:rPr sz="1200" dirty="0">
                <a:latin typeface="Arial"/>
                <a:cs typeface="Arial"/>
              </a:rPr>
              <a:t>[3+3+4 June</a:t>
            </a:r>
            <a:r>
              <a:rPr sz="1200" spc="-20" dirty="0">
                <a:latin typeface="Arial"/>
                <a:cs typeface="Arial"/>
              </a:rPr>
              <a:t> </a:t>
            </a:r>
            <a:r>
              <a:rPr sz="1200" dirty="0">
                <a:latin typeface="Arial"/>
                <a:cs typeface="Arial"/>
              </a:rPr>
              <a:t>13]</a:t>
            </a:r>
            <a:endParaRPr sz="1200">
              <a:latin typeface="Arial"/>
              <a:cs typeface="Arial"/>
            </a:endParaRPr>
          </a:p>
          <a:p>
            <a:pPr>
              <a:lnSpc>
                <a:spcPct val="100000"/>
              </a:lnSpc>
              <a:spcBef>
                <a:spcPts val="55"/>
              </a:spcBef>
              <a:buFont typeface="Arial"/>
              <a:buAutoNum type="arabicPeriod" startAt="41"/>
            </a:pPr>
            <a:endParaRPr sz="1050">
              <a:latin typeface="Times New Roman"/>
              <a:cs typeface="Times New Roman"/>
            </a:endParaRPr>
          </a:p>
          <a:p>
            <a:pPr marL="152400" indent="-139700">
              <a:lnSpc>
                <a:spcPct val="100000"/>
              </a:lnSpc>
              <a:buSzPct val="91666"/>
              <a:buAutoNum type="arabicPeriod" startAt="41"/>
              <a:tabLst>
                <a:tab pos="225425" algn="l"/>
              </a:tabLst>
            </a:pPr>
            <a:r>
              <a:rPr sz="1200" dirty="0">
                <a:latin typeface="Arial"/>
                <a:cs typeface="Arial"/>
              </a:rPr>
              <a:t>Describe AERB guidelines for X-ray a CT </a:t>
            </a:r>
            <a:r>
              <a:rPr sz="1200" spc="-5" dirty="0">
                <a:latin typeface="Arial"/>
                <a:cs typeface="Arial"/>
              </a:rPr>
              <a:t>installation. </a:t>
            </a:r>
            <a:r>
              <a:rPr sz="1200" dirty="0">
                <a:latin typeface="Arial"/>
                <a:cs typeface="Arial"/>
              </a:rPr>
              <a:t>[5+5 June</a:t>
            </a:r>
            <a:r>
              <a:rPr sz="1200" spc="-110" dirty="0">
                <a:latin typeface="Arial"/>
                <a:cs typeface="Arial"/>
              </a:rPr>
              <a:t> </a:t>
            </a:r>
            <a:r>
              <a:rPr sz="1200" dirty="0">
                <a:latin typeface="Arial"/>
                <a:cs typeface="Arial"/>
              </a:rPr>
              <a:t>13]</a:t>
            </a:r>
            <a:endParaRPr sz="1200">
              <a:latin typeface="Arial"/>
              <a:cs typeface="Aria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83</a:t>
            </a:fld>
            <a:endParaRPr dirty="0"/>
          </a:p>
        </p:txBody>
      </p:sp>
      <p:sp>
        <p:nvSpPr>
          <p:cNvPr id="2" name="object 2"/>
          <p:cNvSpPr txBox="1"/>
          <p:nvPr/>
        </p:nvSpPr>
        <p:spPr>
          <a:xfrm>
            <a:off x="711200" y="855980"/>
            <a:ext cx="6135370" cy="8648700"/>
          </a:xfrm>
          <a:prstGeom prst="rect">
            <a:avLst/>
          </a:prstGeom>
        </p:spPr>
        <p:txBody>
          <a:bodyPr vert="horz" wrap="square" lIns="0" tIns="12700" rIns="0" bIns="0" rtlCol="0">
            <a:spAutoFit/>
          </a:bodyPr>
          <a:lstStyle/>
          <a:p>
            <a:pPr marL="152400" marR="6350" indent="-139700" algn="just">
              <a:lnSpc>
                <a:spcPct val="118100"/>
              </a:lnSpc>
              <a:spcBef>
                <a:spcPts val="100"/>
              </a:spcBef>
              <a:buSzPct val="91666"/>
              <a:buAutoNum type="arabicPeriod" startAt="52"/>
              <a:tabLst>
                <a:tab pos="224790" algn="l"/>
              </a:tabLst>
            </a:pPr>
            <a:r>
              <a:rPr sz="1200" dirty="0">
                <a:latin typeface="Arial"/>
                <a:cs typeface="Arial"/>
              </a:rPr>
              <a:t>a) AERB guidelines for </a:t>
            </a:r>
            <a:r>
              <a:rPr sz="1200" spc="-5" dirty="0">
                <a:latin typeface="Arial"/>
                <a:cs typeface="Arial"/>
              </a:rPr>
              <a:t>installation </a:t>
            </a:r>
            <a:r>
              <a:rPr sz="1200" dirty="0">
                <a:latin typeface="Arial"/>
                <a:cs typeface="Arial"/>
              </a:rPr>
              <a:t>of X-ray equipment. b) Thermoluminiscent dosimeter  [5+5 Dec</a:t>
            </a:r>
            <a:r>
              <a:rPr sz="1200" spc="-5" dirty="0">
                <a:latin typeface="Arial"/>
                <a:cs typeface="Arial"/>
              </a:rPr>
              <a:t> </a:t>
            </a:r>
            <a:r>
              <a:rPr sz="1200" dirty="0">
                <a:latin typeface="Arial"/>
                <a:cs typeface="Arial"/>
              </a:rPr>
              <a:t>13]</a:t>
            </a:r>
            <a:endParaRPr sz="1200">
              <a:latin typeface="Arial"/>
              <a:cs typeface="Arial"/>
            </a:endParaRPr>
          </a:p>
          <a:p>
            <a:pPr marL="12700" marR="5715">
              <a:lnSpc>
                <a:spcPct val="180600"/>
              </a:lnSpc>
              <a:spcBef>
                <a:spcPts val="95"/>
              </a:spcBef>
              <a:buSzPct val="91666"/>
              <a:buAutoNum type="arabicPeriod" startAt="52"/>
              <a:tabLst>
                <a:tab pos="258445" algn="l"/>
              </a:tabLst>
            </a:pPr>
            <a:r>
              <a:rPr sz="1200" dirty="0">
                <a:latin typeface="Arial"/>
                <a:cs typeface="Arial"/>
              </a:rPr>
              <a:t>a) Quality of radiologic images b) </a:t>
            </a:r>
            <a:r>
              <a:rPr sz="1200" spc="-5" dirty="0">
                <a:latin typeface="Arial"/>
                <a:cs typeface="Arial"/>
              </a:rPr>
              <a:t>Different </a:t>
            </a:r>
            <a:r>
              <a:rPr sz="1200" dirty="0">
                <a:latin typeface="Arial"/>
                <a:cs typeface="Arial"/>
              </a:rPr>
              <a:t>types of x-ray tubes. [5+5 Dec 13]  </a:t>
            </a:r>
            <a:r>
              <a:rPr sz="1200" spc="-10" dirty="0">
                <a:latin typeface="Arial"/>
                <a:cs typeface="Arial"/>
              </a:rPr>
              <a:t>54.Describe </a:t>
            </a:r>
            <a:r>
              <a:rPr sz="1200" dirty="0">
                <a:latin typeface="Arial"/>
                <a:cs typeface="Arial"/>
              </a:rPr>
              <a:t>in detail various requirements of quality control programme in</a:t>
            </a:r>
            <a:r>
              <a:rPr sz="1200" spc="25" dirty="0">
                <a:latin typeface="Arial"/>
                <a:cs typeface="Arial"/>
              </a:rPr>
              <a:t> </a:t>
            </a:r>
            <a:r>
              <a:rPr sz="1200" dirty="0">
                <a:latin typeface="Arial"/>
                <a:cs typeface="Arial"/>
              </a:rPr>
              <a:t>radiology</a:t>
            </a:r>
            <a:endParaRPr sz="1200">
              <a:latin typeface="Arial"/>
              <a:cs typeface="Arial"/>
            </a:endParaRPr>
          </a:p>
          <a:p>
            <a:pPr marL="152400">
              <a:lnSpc>
                <a:spcPct val="100000"/>
              </a:lnSpc>
              <a:spcBef>
                <a:spcPts val="260"/>
              </a:spcBef>
            </a:pPr>
            <a:r>
              <a:rPr sz="1200" spc="-5" dirty="0">
                <a:latin typeface="Arial"/>
                <a:cs typeface="Arial"/>
              </a:rPr>
              <a:t>department. </a:t>
            </a:r>
            <a:r>
              <a:rPr sz="1200" dirty="0">
                <a:latin typeface="Arial"/>
                <a:cs typeface="Arial"/>
              </a:rPr>
              <a:t>[10 Dec</a:t>
            </a:r>
            <a:r>
              <a:rPr sz="1200" spc="-5" dirty="0">
                <a:latin typeface="Arial"/>
                <a:cs typeface="Arial"/>
              </a:rPr>
              <a:t> </a:t>
            </a:r>
            <a:r>
              <a:rPr sz="1200" dirty="0">
                <a:latin typeface="Arial"/>
                <a:cs typeface="Arial"/>
              </a:rPr>
              <a:t>13]</a:t>
            </a:r>
            <a:endParaRPr sz="1200">
              <a:latin typeface="Arial"/>
              <a:cs typeface="Arial"/>
            </a:endParaRPr>
          </a:p>
          <a:p>
            <a:pPr marL="152400" marR="5080" indent="-139700" algn="just">
              <a:lnSpc>
                <a:spcPct val="114599"/>
              </a:lnSpc>
              <a:spcBef>
                <a:spcPts val="1050"/>
              </a:spcBef>
              <a:buSzPct val="91666"/>
              <a:buAutoNum type="arabicPeriod" startAt="55"/>
              <a:tabLst>
                <a:tab pos="225425" algn="l"/>
              </a:tabLst>
            </a:pPr>
            <a:r>
              <a:rPr sz="1200" dirty="0">
                <a:latin typeface="Arial"/>
                <a:cs typeface="Arial"/>
              </a:rPr>
              <a:t>Enumerate the </a:t>
            </a:r>
            <a:r>
              <a:rPr sz="1200" spc="-5" dirty="0">
                <a:latin typeface="Arial"/>
                <a:cs typeface="Arial"/>
              </a:rPr>
              <a:t>different </a:t>
            </a:r>
            <a:r>
              <a:rPr sz="1200" dirty="0">
                <a:latin typeface="Arial"/>
                <a:cs typeface="Arial"/>
              </a:rPr>
              <a:t>types of X~ray tubes. </a:t>
            </a:r>
            <a:r>
              <a:rPr sz="1200" spc="-5" dirty="0">
                <a:latin typeface="Arial"/>
                <a:cs typeface="Arial"/>
              </a:rPr>
              <a:t>What </a:t>
            </a:r>
            <a:r>
              <a:rPr sz="1200" dirty="0">
                <a:latin typeface="Arial"/>
                <a:cs typeface="Arial"/>
              </a:rPr>
              <a:t>is the </a:t>
            </a:r>
            <a:r>
              <a:rPr sz="1200" spc="-5" dirty="0">
                <a:latin typeface="Arial"/>
                <a:cs typeface="Arial"/>
              </a:rPr>
              <a:t>difference </a:t>
            </a:r>
            <a:r>
              <a:rPr sz="1200" dirty="0">
                <a:latin typeface="Arial"/>
                <a:cs typeface="Arial"/>
              </a:rPr>
              <a:t>between  a conventional X-ray tube and a mammography tube? Briefly describe  mammography tube with the help of a neat labeled diagram. [2+4+4 June</a:t>
            </a:r>
            <a:r>
              <a:rPr sz="1200" spc="-55" dirty="0">
                <a:latin typeface="Arial"/>
                <a:cs typeface="Arial"/>
              </a:rPr>
              <a:t> </a:t>
            </a:r>
            <a:r>
              <a:rPr sz="1200" dirty="0">
                <a:latin typeface="Arial"/>
                <a:cs typeface="Arial"/>
              </a:rPr>
              <a:t>14]</a:t>
            </a:r>
            <a:endParaRPr sz="1200">
              <a:latin typeface="Arial"/>
              <a:cs typeface="Arial"/>
            </a:endParaRPr>
          </a:p>
          <a:p>
            <a:pPr marL="152400" marR="6350" indent="-139700" algn="just">
              <a:lnSpc>
                <a:spcPct val="118100"/>
              </a:lnSpc>
              <a:spcBef>
                <a:spcPts val="1000"/>
              </a:spcBef>
              <a:buSzPct val="91666"/>
              <a:buAutoNum type="arabicPeriod" startAt="55"/>
              <a:tabLst>
                <a:tab pos="225425" algn="l"/>
              </a:tabLst>
            </a:pPr>
            <a:r>
              <a:rPr sz="1200" spc="-5" dirty="0">
                <a:latin typeface="Arial"/>
                <a:cs typeface="Arial"/>
              </a:rPr>
              <a:t>What </a:t>
            </a:r>
            <a:r>
              <a:rPr sz="1200" dirty="0">
                <a:latin typeface="Arial"/>
                <a:cs typeface="Arial"/>
              </a:rPr>
              <a:t>are the cardinal principles of radiation </a:t>
            </a:r>
            <a:r>
              <a:rPr sz="1200" spc="-5" dirty="0">
                <a:latin typeface="Arial"/>
                <a:cs typeface="Arial"/>
              </a:rPr>
              <a:t>protection? What </a:t>
            </a:r>
            <a:r>
              <a:rPr sz="1200" dirty="0">
                <a:latin typeface="Arial"/>
                <a:cs typeface="Arial"/>
              </a:rPr>
              <a:t>methods would you use  to decrease exposure in fluoroscopy? [6+4 June</a:t>
            </a:r>
            <a:r>
              <a:rPr sz="1200" spc="-15" dirty="0">
                <a:latin typeface="Arial"/>
                <a:cs typeface="Arial"/>
              </a:rPr>
              <a:t> </a:t>
            </a:r>
            <a:r>
              <a:rPr sz="1200" dirty="0">
                <a:latin typeface="Arial"/>
                <a:cs typeface="Arial"/>
              </a:rPr>
              <a:t>14]</a:t>
            </a:r>
            <a:endParaRPr sz="1200">
              <a:latin typeface="Arial"/>
              <a:cs typeface="Arial"/>
            </a:endParaRPr>
          </a:p>
          <a:p>
            <a:pPr marL="215900" indent="-203200">
              <a:lnSpc>
                <a:spcPct val="100000"/>
              </a:lnSpc>
              <a:spcBef>
                <a:spcPts val="1160"/>
              </a:spcBef>
              <a:buSzPct val="91666"/>
              <a:buAutoNum type="arabicPeriod" startAt="55"/>
              <a:tabLst>
                <a:tab pos="224790" algn="l"/>
              </a:tabLst>
            </a:pPr>
            <a:r>
              <a:rPr sz="1200" dirty="0">
                <a:latin typeface="Arial"/>
                <a:cs typeface="Arial"/>
              </a:rPr>
              <a:t>a)Personal Dosimeters b) </a:t>
            </a:r>
            <a:r>
              <a:rPr sz="1200" spc="-10" dirty="0">
                <a:latin typeface="Arial"/>
                <a:cs typeface="Arial"/>
              </a:rPr>
              <a:t>Tissue </a:t>
            </a:r>
            <a:r>
              <a:rPr sz="1200" dirty="0">
                <a:latin typeface="Arial"/>
                <a:cs typeface="Arial"/>
              </a:rPr>
              <a:t>Harmonic imaging. [5+5 June</a:t>
            </a:r>
            <a:r>
              <a:rPr sz="1200" spc="-45" dirty="0">
                <a:latin typeface="Arial"/>
                <a:cs typeface="Arial"/>
              </a:rPr>
              <a:t> </a:t>
            </a:r>
            <a:r>
              <a:rPr sz="1200" dirty="0">
                <a:latin typeface="Arial"/>
                <a:cs typeface="Arial"/>
              </a:rPr>
              <a:t>14]</a:t>
            </a:r>
            <a:endParaRPr sz="1200">
              <a:latin typeface="Arial"/>
              <a:cs typeface="Arial"/>
            </a:endParaRPr>
          </a:p>
          <a:p>
            <a:pPr marL="152400" marR="6350" indent="-139700" algn="just">
              <a:lnSpc>
                <a:spcPct val="118100"/>
              </a:lnSpc>
              <a:spcBef>
                <a:spcPts val="1000"/>
              </a:spcBef>
              <a:buSzPct val="91666"/>
              <a:buAutoNum type="arabicPeriod" startAt="55"/>
              <a:tabLst>
                <a:tab pos="224790" algn="l"/>
              </a:tabLst>
            </a:pPr>
            <a:r>
              <a:rPr sz="1200" dirty="0">
                <a:latin typeface="Arial"/>
                <a:cs typeface="Arial"/>
              </a:rPr>
              <a:t>a) MR contrast for liver imaging b) Contrast induced nephropathy and methods to  prevent it. [5+5 June</a:t>
            </a:r>
            <a:r>
              <a:rPr sz="1200" spc="-15" dirty="0">
                <a:latin typeface="Arial"/>
                <a:cs typeface="Arial"/>
              </a:rPr>
              <a:t> </a:t>
            </a:r>
            <a:r>
              <a:rPr sz="1200" dirty="0">
                <a:latin typeface="Arial"/>
                <a:cs typeface="Arial"/>
              </a:rPr>
              <a:t>14]</a:t>
            </a:r>
            <a:endParaRPr sz="1200">
              <a:latin typeface="Arial"/>
              <a:cs typeface="Arial"/>
            </a:endParaRPr>
          </a:p>
          <a:p>
            <a:pPr marL="152400" marR="5715" indent="-139700" algn="just">
              <a:lnSpc>
                <a:spcPct val="118100"/>
              </a:lnSpc>
              <a:spcBef>
                <a:spcPts val="900"/>
              </a:spcBef>
              <a:buSzPct val="91666"/>
              <a:buAutoNum type="arabicPeriod" startAt="55"/>
              <a:tabLst>
                <a:tab pos="225425" algn="l"/>
              </a:tabLst>
            </a:pPr>
            <a:r>
              <a:rPr sz="1200" dirty="0">
                <a:latin typeface="Arial"/>
                <a:cs typeface="Arial"/>
              </a:rPr>
              <a:t>Advances in CT technology to decrease the radiation dose in children. </a:t>
            </a:r>
            <a:r>
              <a:rPr sz="1200" spc="-5" dirty="0">
                <a:latin typeface="Arial"/>
                <a:cs typeface="Arial"/>
              </a:rPr>
              <a:t>What </a:t>
            </a:r>
            <a:r>
              <a:rPr sz="1200" dirty="0">
                <a:latin typeface="Arial"/>
                <a:cs typeface="Arial"/>
              </a:rPr>
              <a:t>is CT  dose index (CTDl). [8+2 June 14 and Dec</a:t>
            </a:r>
            <a:r>
              <a:rPr sz="1200" spc="-20" dirty="0">
                <a:latin typeface="Arial"/>
                <a:cs typeface="Arial"/>
              </a:rPr>
              <a:t> </a:t>
            </a:r>
            <a:r>
              <a:rPr sz="1200" dirty="0">
                <a:latin typeface="Arial"/>
                <a:cs typeface="Arial"/>
              </a:rPr>
              <a:t>14]</a:t>
            </a:r>
            <a:endParaRPr sz="1200">
              <a:latin typeface="Arial"/>
              <a:cs typeface="Arial"/>
            </a:endParaRPr>
          </a:p>
          <a:p>
            <a:pPr marL="152400" marR="6350" indent="-139700" algn="just">
              <a:lnSpc>
                <a:spcPct val="118100"/>
              </a:lnSpc>
              <a:spcBef>
                <a:spcPts val="1000"/>
              </a:spcBef>
              <a:buSzPct val="91666"/>
              <a:buAutoNum type="arabicPeriod" startAt="55"/>
              <a:tabLst>
                <a:tab pos="225425" algn="l"/>
              </a:tabLst>
            </a:pPr>
            <a:r>
              <a:rPr sz="1200" spc="-5" dirty="0">
                <a:latin typeface="Arial"/>
                <a:cs typeface="Arial"/>
              </a:rPr>
              <a:t>Write </a:t>
            </a:r>
            <a:r>
              <a:rPr sz="1200" dirty="0">
                <a:latin typeface="Arial"/>
                <a:cs typeface="Arial"/>
              </a:rPr>
              <a:t>in brief the principle and types of Digital </a:t>
            </a:r>
            <a:r>
              <a:rPr sz="1200" spc="-10" dirty="0">
                <a:latin typeface="Arial"/>
                <a:cs typeface="Arial"/>
              </a:rPr>
              <a:t>radiography. </a:t>
            </a:r>
            <a:r>
              <a:rPr sz="1200" dirty="0">
                <a:latin typeface="Arial"/>
                <a:cs typeface="Arial"/>
              </a:rPr>
              <a:t>Outline its advantages  and disadvantages. [2+4+4 Dec 14] (repeat from 2008 </a:t>
            </a:r>
            <a:r>
              <a:rPr sz="1200" spc="-5" dirty="0">
                <a:latin typeface="Arial"/>
                <a:cs typeface="Arial"/>
              </a:rPr>
              <a:t>and</a:t>
            </a:r>
            <a:r>
              <a:rPr sz="1200" spc="-40" dirty="0">
                <a:latin typeface="Arial"/>
                <a:cs typeface="Arial"/>
              </a:rPr>
              <a:t> </a:t>
            </a:r>
            <a:r>
              <a:rPr sz="1200" spc="-5" dirty="0">
                <a:latin typeface="Arial"/>
                <a:cs typeface="Arial"/>
              </a:rPr>
              <a:t>2010)</a:t>
            </a:r>
            <a:endParaRPr sz="1200">
              <a:latin typeface="Arial"/>
              <a:cs typeface="Arial"/>
            </a:endParaRPr>
          </a:p>
          <a:p>
            <a:pPr marL="152400" marR="6350" indent="-139700" algn="just">
              <a:lnSpc>
                <a:spcPct val="118100"/>
              </a:lnSpc>
              <a:spcBef>
                <a:spcPts val="900"/>
              </a:spcBef>
              <a:buSzPct val="91666"/>
              <a:buAutoNum type="arabicPeriod" startAt="55"/>
              <a:tabLst>
                <a:tab pos="224790" algn="l"/>
              </a:tabLst>
            </a:pPr>
            <a:r>
              <a:rPr sz="1200" dirty="0">
                <a:latin typeface="Arial"/>
                <a:cs typeface="Arial"/>
              </a:rPr>
              <a:t>a) AERB guidelines for </a:t>
            </a:r>
            <a:r>
              <a:rPr sz="1200" spc="-5" dirty="0">
                <a:latin typeface="Arial"/>
                <a:cs typeface="Arial"/>
              </a:rPr>
              <a:t>installation </a:t>
            </a:r>
            <a:r>
              <a:rPr sz="1200" dirty="0">
                <a:latin typeface="Arial"/>
                <a:cs typeface="Arial"/>
              </a:rPr>
              <a:t>of X-ray equipment. b) Thermoluminiscent dosimeter  [5+5 Dec 14] (repeat from Dec</a:t>
            </a:r>
            <a:r>
              <a:rPr sz="1200" spc="-25" dirty="0">
                <a:latin typeface="Arial"/>
                <a:cs typeface="Arial"/>
              </a:rPr>
              <a:t> </a:t>
            </a:r>
            <a:r>
              <a:rPr sz="1200" dirty="0">
                <a:latin typeface="Arial"/>
                <a:cs typeface="Arial"/>
              </a:rPr>
              <a:t>13)</a:t>
            </a:r>
            <a:endParaRPr sz="1200">
              <a:latin typeface="Arial"/>
              <a:cs typeface="Arial"/>
            </a:endParaRPr>
          </a:p>
          <a:p>
            <a:pPr marL="152400" marR="6350" indent="-139700" algn="just">
              <a:lnSpc>
                <a:spcPct val="111100"/>
              </a:lnSpc>
              <a:spcBef>
                <a:spcPts val="1100"/>
              </a:spcBef>
              <a:buSzPct val="91666"/>
              <a:buAutoNum type="arabicPeriod" startAt="55"/>
              <a:tabLst>
                <a:tab pos="225425" algn="l"/>
              </a:tabLst>
            </a:pPr>
            <a:r>
              <a:rPr sz="1200" dirty="0">
                <a:latin typeface="Arial"/>
                <a:cs typeface="Arial"/>
              </a:rPr>
              <a:t>Enumerate various </a:t>
            </a:r>
            <a:r>
              <a:rPr sz="1200" spc="-5" dirty="0">
                <a:latin typeface="Arial"/>
                <a:cs typeface="Arial"/>
              </a:rPr>
              <a:t>interactions </a:t>
            </a:r>
            <a:r>
              <a:rPr sz="1200" dirty="0">
                <a:latin typeface="Arial"/>
                <a:cs typeface="Arial"/>
              </a:rPr>
              <a:t>of X-ray photons with </a:t>
            </a:r>
            <a:r>
              <a:rPr sz="1200" spc="-10" dirty="0">
                <a:latin typeface="Arial"/>
                <a:cs typeface="Arial"/>
              </a:rPr>
              <a:t>matter. </a:t>
            </a:r>
            <a:r>
              <a:rPr sz="1200" dirty="0">
                <a:latin typeface="Arial"/>
                <a:cs typeface="Arial"/>
              </a:rPr>
              <a:t>Discuss any two in  details with their significance in radiology </a:t>
            </a:r>
            <a:r>
              <a:rPr sz="1200" spc="-5" dirty="0">
                <a:latin typeface="Arial"/>
                <a:cs typeface="Arial"/>
              </a:rPr>
              <a:t>department. </a:t>
            </a:r>
            <a:r>
              <a:rPr sz="1200" dirty="0">
                <a:latin typeface="Arial"/>
                <a:cs typeface="Arial"/>
              </a:rPr>
              <a:t>[3+3+4 Dec 14] (repeat from June  13)</a:t>
            </a:r>
            <a:endParaRPr sz="1200">
              <a:latin typeface="Arial"/>
              <a:cs typeface="Arial"/>
            </a:endParaRPr>
          </a:p>
          <a:p>
            <a:pPr marL="12700" marR="186055">
              <a:lnSpc>
                <a:spcPct val="187500"/>
              </a:lnSpc>
              <a:buSzPct val="91666"/>
              <a:buAutoNum type="arabicPeriod" startAt="55"/>
              <a:tabLst>
                <a:tab pos="225425" algn="l"/>
              </a:tabLst>
            </a:pPr>
            <a:r>
              <a:rPr sz="1200" dirty="0">
                <a:latin typeface="Arial"/>
                <a:cs typeface="Arial"/>
              </a:rPr>
              <a:t>Advances in technology to reduce radiation to a patient during </a:t>
            </a:r>
            <a:r>
              <a:rPr sz="1200" spc="-10" dirty="0">
                <a:latin typeface="Arial"/>
                <a:cs typeface="Arial"/>
              </a:rPr>
              <a:t>radiography. </a:t>
            </a:r>
            <a:r>
              <a:rPr sz="1200" dirty="0">
                <a:latin typeface="Arial"/>
                <a:cs typeface="Arial"/>
              </a:rPr>
              <a:t>[June  15] </a:t>
            </a:r>
            <a:r>
              <a:rPr sz="1200" spc="-10" dirty="0">
                <a:latin typeface="Arial"/>
                <a:cs typeface="Arial"/>
              </a:rPr>
              <a:t>64.Clinical </a:t>
            </a:r>
            <a:r>
              <a:rPr sz="1200" dirty="0">
                <a:latin typeface="Arial"/>
                <a:cs typeface="Arial"/>
              </a:rPr>
              <a:t>applications and techniques of fat suppression in</a:t>
            </a:r>
            <a:r>
              <a:rPr sz="1200" spc="-15" dirty="0">
                <a:latin typeface="Arial"/>
                <a:cs typeface="Arial"/>
              </a:rPr>
              <a:t> </a:t>
            </a:r>
            <a:r>
              <a:rPr sz="1200" dirty="0">
                <a:latin typeface="Arial"/>
                <a:cs typeface="Arial"/>
              </a:rPr>
              <a:t>MRI.</a:t>
            </a:r>
            <a:endParaRPr sz="1200">
              <a:latin typeface="Arial"/>
              <a:cs typeface="Arial"/>
            </a:endParaRPr>
          </a:p>
          <a:p>
            <a:pPr marL="12700" marR="6350">
              <a:lnSpc>
                <a:spcPct val="180600"/>
              </a:lnSpc>
              <a:spcBef>
                <a:spcPts val="100"/>
              </a:spcBef>
            </a:pPr>
            <a:r>
              <a:rPr sz="1200" spc="-10" dirty="0">
                <a:latin typeface="Arial"/>
                <a:cs typeface="Arial"/>
              </a:rPr>
              <a:t>65.Principles </a:t>
            </a:r>
            <a:r>
              <a:rPr sz="1200" dirty="0">
                <a:latin typeface="Arial"/>
                <a:cs typeface="Arial"/>
              </a:rPr>
              <a:t>of </a:t>
            </a:r>
            <a:r>
              <a:rPr sz="1200" spc="-5" dirty="0">
                <a:latin typeface="Arial"/>
                <a:cs typeface="Arial"/>
              </a:rPr>
              <a:t>perfusion </a:t>
            </a:r>
            <a:r>
              <a:rPr sz="1200" dirty="0">
                <a:latin typeface="Arial"/>
                <a:cs typeface="Arial"/>
              </a:rPr>
              <a:t>CT and quantification of tumor </a:t>
            </a:r>
            <a:r>
              <a:rPr sz="1200" spc="-5" dirty="0">
                <a:latin typeface="Arial"/>
                <a:cs typeface="Arial"/>
              </a:rPr>
              <a:t>perfusion </a:t>
            </a:r>
            <a:r>
              <a:rPr sz="1200" dirty="0">
                <a:latin typeface="Arial"/>
                <a:cs typeface="Arial"/>
              </a:rPr>
              <a:t>parameters. [June 15]  </a:t>
            </a:r>
            <a:r>
              <a:rPr sz="1200" spc="-10" dirty="0">
                <a:latin typeface="Arial"/>
                <a:cs typeface="Arial"/>
              </a:rPr>
              <a:t>66.Define </a:t>
            </a:r>
            <a:r>
              <a:rPr sz="1200" dirty="0">
                <a:latin typeface="Arial"/>
                <a:cs typeface="Arial"/>
              </a:rPr>
              <a:t>principles of radiation </a:t>
            </a:r>
            <a:r>
              <a:rPr sz="1200" spc="-5" dirty="0">
                <a:latin typeface="Arial"/>
                <a:cs typeface="Arial"/>
              </a:rPr>
              <a:t>protection. </a:t>
            </a:r>
            <a:r>
              <a:rPr sz="1200" dirty="0">
                <a:latin typeface="Arial"/>
                <a:cs typeface="Arial"/>
              </a:rPr>
              <a:t>Describe various parameters which can</a:t>
            </a:r>
            <a:r>
              <a:rPr sz="1200" spc="35" dirty="0">
                <a:latin typeface="Arial"/>
                <a:cs typeface="Arial"/>
              </a:rPr>
              <a:t> </a:t>
            </a:r>
            <a:r>
              <a:rPr sz="1200" dirty="0">
                <a:latin typeface="Arial"/>
                <a:cs typeface="Arial"/>
              </a:rPr>
              <a:t>reduce</a:t>
            </a:r>
            <a:endParaRPr sz="1200">
              <a:latin typeface="Arial"/>
              <a:cs typeface="Arial"/>
            </a:endParaRPr>
          </a:p>
          <a:p>
            <a:pPr marL="152400">
              <a:lnSpc>
                <a:spcPct val="100000"/>
              </a:lnSpc>
              <a:spcBef>
                <a:spcPts val="259"/>
              </a:spcBef>
            </a:pPr>
            <a:r>
              <a:rPr sz="1200" dirty="0">
                <a:latin typeface="Arial"/>
                <a:cs typeface="Arial"/>
              </a:rPr>
              <a:t>radiation dose in radiography and</a:t>
            </a:r>
            <a:r>
              <a:rPr sz="1200" spc="-10" dirty="0">
                <a:latin typeface="Arial"/>
                <a:cs typeface="Arial"/>
              </a:rPr>
              <a:t> fluroscopy.</a:t>
            </a:r>
            <a:endParaRPr sz="1200">
              <a:latin typeface="Arial"/>
              <a:cs typeface="Arial"/>
            </a:endParaRPr>
          </a:p>
          <a:p>
            <a:pPr marL="152400" marR="6350" indent="-139700" algn="just">
              <a:lnSpc>
                <a:spcPct val="118100"/>
              </a:lnSpc>
              <a:spcBef>
                <a:spcPts val="1000"/>
              </a:spcBef>
              <a:buSzPct val="91666"/>
              <a:buAutoNum type="arabicPeriod" startAt="67"/>
              <a:tabLst>
                <a:tab pos="225425" algn="l"/>
              </a:tabLst>
            </a:pPr>
            <a:r>
              <a:rPr sz="1200" dirty="0">
                <a:latin typeface="Arial"/>
                <a:cs typeface="Arial"/>
              </a:rPr>
              <a:t>Describe in brief the </a:t>
            </a:r>
            <a:r>
              <a:rPr sz="1200" spc="-5" dirty="0">
                <a:latin typeface="Arial"/>
                <a:cs typeface="Arial"/>
              </a:rPr>
              <a:t>different </a:t>
            </a:r>
            <a:r>
              <a:rPr sz="1200" dirty="0">
                <a:latin typeface="Arial"/>
                <a:cs typeface="Arial"/>
              </a:rPr>
              <a:t>components of rotating X-ray tube and its </a:t>
            </a:r>
            <a:r>
              <a:rPr sz="1200" spc="-5" dirty="0">
                <a:latin typeface="Arial"/>
                <a:cs typeface="Arial"/>
              </a:rPr>
              <a:t>functions.  </a:t>
            </a:r>
            <a:r>
              <a:rPr sz="1200" dirty="0">
                <a:latin typeface="Arial"/>
                <a:cs typeface="Arial"/>
              </a:rPr>
              <a:t>Draw its neat labeled diagram.</a:t>
            </a:r>
            <a:r>
              <a:rPr sz="1200" spc="-20" dirty="0">
                <a:latin typeface="Arial"/>
                <a:cs typeface="Arial"/>
              </a:rPr>
              <a:t> </a:t>
            </a:r>
            <a:r>
              <a:rPr sz="1200" dirty="0">
                <a:latin typeface="Arial"/>
                <a:cs typeface="Arial"/>
              </a:rPr>
              <a:t>(25)</a:t>
            </a:r>
            <a:endParaRPr sz="1200">
              <a:latin typeface="Arial"/>
              <a:cs typeface="Arial"/>
            </a:endParaRPr>
          </a:p>
          <a:p>
            <a:pPr marL="152400" marR="5080" indent="-139700" algn="just">
              <a:lnSpc>
                <a:spcPct val="118100"/>
              </a:lnSpc>
              <a:spcBef>
                <a:spcPts val="894"/>
              </a:spcBef>
              <a:buSzPct val="91666"/>
              <a:buAutoNum type="arabicPeriod" startAt="67"/>
              <a:tabLst>
                <a:tab pos="225425" algn="l"/>
              </a:tabLst>
            </a:pPr>
            <a:r>
              <a:rPr sz="1200" dirty="0">
                <a:latin typeface="Arial"/>
                <a:cs typeface="Arial"/>
              </a:rPr>
              <a:t>Enumerate </a:t>
            </a:r>
            <a:r>
              <a:rPr sz="1200" spc="-5" dirty="0">
                <a:latin typeface="Arial"/>
                <a:cs typeface="Arial"/>
              </a:rPr>
              <a:t>different </a:t>
            </a:r>
            <a:r>
              <a:rPr sz="1200" dirty="0">
                <a:latin typeface="Arial"/>
                <a:cs typeface="Arial"/>
              </a:rPr>
              <a:t>types of x ray tubes. </a:t>
            </a:r>
            <a:r>
              <a:rPr sz="1200" spc="-5" dirty="0">
                <a:latin typeface="Arial"/>
                <a:cs typeface="Arial"/>
              </a:rPr>
              <a:t>Differentiate </a:t>
            </a:r>
            <a:r>
              <a:rPr sz="1200" dirty="0">
                <a:latin typeface="Arial"/>
                <a:cs typeface="Arial"/>
              </a:rPr>
              <a:t>between conventional  and mammography x ray tube. </a:t>
            </a:r>
            <a:r>
              <a:rPr sz="1200" spc="-5" dirty="0">
                <a:latin typeface="Arial"/>
                <a:cs typeface="Arial"/>
              </a:rPr>
              <a:t>Shortly </a:t>
            </a:r>
            <a:r>
              <a:rPr sz="1200" dirty="0">
                <a:latin typeface="Arial"/>
                <a:cs typeface="Arial"/>
              </a:rPr>
              <a:t>describe mammography tube with </a:t>
            </a:r>
            <a:r>
              <a:rPr sz="1200" spc="-5" dirty="0">
                <a:latin typeface="Arial"/>
                <a:cs typeface="Arial"/>
              </a:rPr>
              <a:t>illustrated  </a:t>
            </a:r>
            <a:r>
              <a:rPr sz="1200" dirty="0">
                <a:latin typeface="Arial"/>
                <a:cs typeface="Arial"/>
              </a:rPr>
              <a:t>neat labelled</a:t>
            </a:r>
            <a:r>
              <a:rPr sz="1200" spc="-5" dirty="0">
                <a:latin typeface="Arial"/>
                <a:cs typeface="Arial"/>
              </a:rPr>
              <a:t> diagram.(2+4+4)</a:t>
            </a:r>
            <a:endParaRPr sz="1200">
              <a:latin typeface="Arial"/>
              <a:cs typeface="Aria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84</a:t>
            </a:fld>
            <a:endParaRPr dirty="0"/>
          </a:p>
        </p:txBody>
      </p:sp>
      <p:sp>
        <p:nvSpPr>
          <p:cNvPr id="2" name="object 2"/>
          <p:cNvSpPr txBox="1"/>
          <p:nvPr/>
        </p:nvSpPr>
        <p:spPr>
          <a:xfrm>
            <a:off x="711200" y="855980"/>
            <a:ext cx="6134735" cy="8394700"/>
          </a:xfrm>
          <a:prstGeom prst="rect">
            <a:avLst/>
          </a:prstGeom>
        </p:spPr>
        <p:txBody>
          <a:bodyPr vert="horz" wrap="square" lIns="0" tIns="12700" rIns="0" bIns="0" rtlCol="0">
            <a:spAutoFit/>
          </a:bodyPr>
          <a:lstStyle/>
          <a:p>
            <a:pPr marL="152400" marR="5080" indent="-139700" algn="just">
              <a:lnSpc>
                <a:spcPct val="118100"/>
              </a:lnSpc>
              <a:spcBef>
                <a:spcPts val="100"/>
              </a:spcBef>
              <a:buSzPct val="91666"/>
              <a:buAutoNum type="arabicPeriod" startAt="69"/>
              <a:tabLst>
                <a:tab pos="225425" algn="l"/>
              </a:tabLst>
            </a:pPr>
            <a:r>
              <a:rPr sz="1200" dirty="0">
                <a:latin typeface="Arial"/>
                <a:cs typeface="Arial"/>
              </a:rPr>
              <a:t>Discuss the Biological </a:t>
            </a:r>
            <a:r>
              <a:rPr sz="1200" spc="-5" dirty="0">
                <a:latin typeface="Arial"/>
                <a:cs typeface="Arial"/>
              </a:rPr>
              <a:t>effects </a:t>
            </a:r>
            <a:r>
              <a:rPr sz="1200" dirty="0">
                <a:latin typeface="Arial"/>
                <a:cs typeface="Arial"/>
              </a:rPr>
              <a:t>of Radiations and the measures taken against  its </a:t>
            </a:r>
            <a:r>
              <a:rPr sz="1200" spc="-5" dirty="0">
                <a:latin typeface="Arial"/>
                <a:cs typeface="Arial"/>
              </a:rPr>
              <a:t>protection </a:t>
            </a:r>
            <a:r>
              <a:rPr sz="1200" dirty="0">
                <a:latin typeface="Arial"/>
                <a:cs typeface="Arial"/>
              </a:rPr>
              <a:t>for Radiation workers and patients in Radio-diagnosis dept. [JAN 01, DEC  05, JUN</a:t>
            </a:r>
            <a:r>
              <a:rPr sz="1200" spc="-5" dirty="0">
                <a:latin typeface="Arial"/>
                <a:cs typeface="Arial"/>
              </a:rPr>
              <a:t> </a:t>
            </a:r>
            <a:r>
              <a:rPr sz="1200" dirty="0">
                <a:latin typeface="Arial"/>
                <a:cs typeface="Arial"/>
              </a:rPr>
              <a:t>06]</a:t>
            </a:r>
            <a:endParaRPr sz="1200">
              <a:latin typeface="Arial"/>
              <a:cs typeface="Arial"/>
            </a:endParaRPr>
          </a:p>
          <a:p>
            <a:pPr marL="152400" marR="5715" indent="-139700" algn="just">
              <a:lnSpc>
                <a:spcPct val="118100"/>
              </a:lnSpc>
              <a:spcBef>
                <a:spcPts val="894"/>
              </a:spcBef>
              <a:buSzPct val="91666"/>
              <a:buAutoNum type="arabicPeriod" startAt="69"/>
              <a:tabLst>
                <a:tab pos="225425" algn="l"/>
              </a:tabLst>
            </a:pPr>
            <a:r>
              <a:rPr sz="1200" dirty="0">
                <a:latin typeface="Arial"/>
                <a:cs typeface="Arial"/>
              </a:rPr>
              <a:t>Define principles of radiation </a:t>
            </a:r>
            <a:r>
              <a:rPr sz="1200" spc="-5" dirty="0">
                <a:latin typeface="Arial"/>
                <a:cs typeface="Arial"/>
              </a:rPr>
              <a:t>protection. </a:t>
            </a:r>
            <a:r>
              <a:rPr sz="1200" dirty="0">
                <a:latin typeface="Arial"/>
                <a:cs typeface="Arial"/>
              </a:rPr>
              <a:t>Describe various parameters which can  reduce patient radiation dose in radiography and </a:t>
            </a:r>
            <a:r>
              <a:rPr sz="1200" spc="-10" dirty="0">
                <a:latin typeface="Arial"/>
                <a:cs typeface="Arial"/>
              </a:rPr>
              <a:t>fluoroscopy.</a:t>
            </a:r>
            <a:r>
              <a:rPr sz="1200" spc="-25" dirty="0">
                <a:latin typeface="Arial"/>
                <a:cs typeface="Arial"/>
              </a:rPr>
              <a:t> </a:t>
            </a:r>
            <a:r>
              <a:rPr sz="1200" dirty="0">
                <a:latin typeface="Arial"/>
                <a:cs typeface="Arial"/>
              </a:rPr>
              <a:t>[09]</a:t>
            </a:r>
            <a:endParaRPr sz="1200">
              <a:latin typeface="Arial"/>
              <a:cs typeface="Arial"/>
            </a:endParaRPr>
          </a:p>
          <a:p>
            <a:pPr marL="152400" marR="6350" indent="-139700" algn="just">
              <a:lnSpc>
                <a:spcPct val="111100"/>
              </a:lnSpc>
              <a:spcBef>
                <a:spcPts val="1100"/>
              </a:spcBef>
              <a:buSzPct val="91666"/>
              <a:buAutoNum type="arabicPeriod" startAt="69"/>
              <a:tabLst>
                <a:tab pos="225425" algn="l"/>
              </a:tabLst>
            </a:pPr>
            <a:r>
              <a:rPr sz="1200" dirty="0">
                <a:latin typeface="Arial"/>
                <a:cs typeface="Arial"/>
              </a:rPr>
              <a:t>Design and setup of a radiology </a:t>
            </a:r>
            <a:r>
              <a:rPr sz="1200" spc="-5" dirty="0">
                <a:latin typeface="Arial"/>
                <a:cs typeface="Arial"/>
              </a:rPr>
              <a:t>department </a:t>
            </a:r>
            <a:r>
              <a:rPr sz="1200" dirty="0">
                <a:latin typeface="Arial"/>
                <a:cs typeface="Arial"/>
              </a:rPr>
              <a:t>OR Setting up a radiology </a:t>
            </a:r>
            <a:r>
              <a:rPr sz="1200" spc="-5" dirty="0">
                <a:latin typeface="Arial"/>
                <a:cs typeface="Arial"/>
              </a:rPr>
              <a:t>department </a:t>
            </a:r>
            <a:r>
              <a:rPr sz="1200" dirty="0">
                <a:latin typeface="Arial"/>
                <a:cs typeface="Arial"/>
              </a:rPr>
              <a:t>in  a 200 bedded hospital [JUN</a:t>
            </a:r>
            <a:r>
              <a:rPr sz="1200" spc="-15" dirty="0">
                <a:latin typeface="Arial"/>
                <a:cs typeface="Arial"/>
              </a:rPr>
              <a:t> </a:t>
            </a:r>
            <a:r>
              <a:rPr sz="1200" dirty="0">
                <a:latin typeface="Arial"/>
                <a:cs typeface="Arial"/>
              </a:rPr>
              <a:t>05/06]</a:t>
            </a:r>
            <a:endParaRPr sz="1200">
              <a:latin typeface="Arial"/>
              <a:cs typeface="Arial"/>
            </a:endParaRPr>
          </a:p>
          <a:p>
            <a:pPr marL="152400" marR="6350" indent="-139700" algn="just">
              <a:lnSpc>
                <a:spcPct val="118100"/>
              </a:lnSpc>
              <a:spcBef>
                <a:spcPts val="1000"/>
              </a:spcBef>
              <a:buSzPct val="91666"/>
              <a:buAutoNum type="arabicPeriod" startAt="69"/>
              <a:tabLst>
                <a:tab pos="225425" algn="l"/>
              </a:tabLst>
            </a:pPr>
            <a:r>
              <a:rPr sz="1200" dirty="0">
                <a:latin typeface="Arial"/>
                <a:cs typeface="Arial"/>
              </a:rPr>
              <a:t>Design and setup of a radiology </a:t>
            </a:r>
            <a:r>
              <a:rPr sz="1200" spc="-5" dirty="0">
                <a:latin typeface="Arial"/>
                <a:cs typeface="Arial"/>
              </a:rPr>
              <a:t>department </a:t>
            </a:r>
            <a:r>
              <a:rPr sz="1200" dirty="0">
                <a:latin typeface="Arial"/>
                <a:cs typeface="Arial"/>
              </a:rPr>
              <a:t>OR Setting up a radiology </a:t>
            </a:r>
            <a:r>
              <a:rPr sz="1200" spc="-5" dirty="0">
                <a:latin typeface="Arial"/>
                <a:cs typeface="Arial"/>
              </a:rPr>
              <a:t>department </a:t>
            </a:r>
            <a:r>
              <a:rPr sz="1200" dirty="0">
                <a:latin typeface="Arial"/>
                <a:cs typeface="Arial"/>
              </a:rPr>
              <a:t>in  a 200 bedded hospital [JUN</a:t>
            </a:r>
            <a:r>
              <a:rPr sz="1200" spc="-15" dirty="0">
                <a:latin typeface="Arial"/>
                <a:cs typeface="Arial"/>
              </a:rPr>
              <a:t> </a:t>
            </a:r>
            <a:r>
              <a:rPr sz="1200" dirty="0">
                <a:latin typeface="Arial"/>
                <a:cs typeface="Arial"/>
              </a:rPr>
              <a:t>05/06]</a:t>
            </a:r>
            <a:endParaRPr sz="1200">
              <a:latin typeface="Arial"/>
              <a:cs typeface="Arial"/>
            </a:endParaRPr>
          </a:p>
          <a:p>
            <a:pPr marL="152400" marR="5715" indent="-139700" algn="just">
              <a:lnSpc>
                <a:spcPct val="111100"/>
              </a:lnSpc>
              <a:spcBef>
                <a:spcPts val="1100"/>
              </a:spcBef>
              <a:buSzPct val="91666"/>
              <a:buAutoNum type="arabicPeriod" startAt="69"/>
              <a:tabLst>
                <a:tab pos="225425" algn="l"/>
              </a:tabLst>
            </a:pPr>
            <a:r>
              <a:rPr sz="1200" dirty="0">
                <a:latin typeface="Arial"/>
                <a:cs typeface="Arial"/>
              </a:rPr>
              <a:t>Define scatter radiation. Discuss briefly the parameters which influence  scatter radiation and methods to reduce scatter</a:t>
            </a:r>
            <a:r>
              <a:rPr sz="1200" spc="-20" dirty="0">
                <a:latin typeface="Arial"/>
                <a:cs typeface="Arial"/>
              </a:rPr>
              <a:t> </a:t>
            </a:r>
            <a:r>
              <a:rPr sz="1200" dirty="0">
                <a:latin typeface="Arial"/>
                <a:cs typeface="Arial"/>
              </a:rPr>
              <a:t>radiation.</a:t>
            </a:r>
            <a:endParaRPr sz="1200">
              <a:latin typeface="Arial"/>
              <a:cs typeface="Arial"/>
            </a:endParaRPr>
          </a:p>
          <a:p>
            <a:pPr marL="152400" marR="5715" indent="-139700" algn="just">
              <a:lnSpc>
                <a:spcPct val="118100"/>
              </a:lnSpc>
              <a:spcBef>
                <a:spcPts val="1000"/>
              </a:spcBef>
              <a:buSzPct val="91666"/>
              <a:buAutoNum type="arabicPeriod" startAt="69"/>
              <a:tabLst>
                <a:tab pos="225425" algn="l"/>
              </a:tabLst>
            </a:pPr>
            <a:r>
              <a:rPr sz="1200" dirty="0">
                <a:latin typeface="Arial"/>
                <a:cs typeface="Arial"/>
              </a:rPr>
              <a:t>Define principles of radiation </a:t>
            </a:r>
            <a:r>
              <a:rPr sz="1200" spc="-5" dirty="0">
                <a:latin typeface="Arial"/>
                <a:cs typeface="Arial"/>
              </a:rPr>
              <a:t>protection. </a:t>
            </a:r>
            <a:r>
              <a:rPr sz="1200" dirty="0">
                <a:latin typeface="Arial"/>
                <a:cs typeface="Arial"/>
              </a:rPr>
              <a:t>Describe various parameters which can  reduce patient radiation dose in radiography and </a:t>
            </a:r>
            <a:r>
              <a:rPr sz="1200" spc="-10" dirty="0">
                <a:latin typeface="Arial"/>
                <a:cs typeface="Arial"/>
              </a:rPr>
              <a:t>Fluoroscopy. </a:t>
            </a:r>
            <a:r>
              <a:rPr sz="1200" dirty="0">
                <a:latin typeface="Arial"/>
                <a:cs typeface="Arial"/>
              </a:rPr>
              <a:t>[June</a:t>
            </a:r>
            <a:r>
              <a:rPr sz="1200" spc="-20" dirty="0">
                <a:latin typeface="Arial"/>
                <a:cs typeface="Arial"/>
              </a:rPr>
              <a:t> </a:t>
            </a:r>
            <a:r>
              <a:rPr sz="1200" spc="-5" dirty="0">
                <a:latin typeface="Arial"/>
                <a:cs typeface="Arial"/>
              </a:rPr>
              <a:t>2008]</a:t>
            </a:r>
            <a:endParaRPr sz="1200">
              <a:latin typeface="Arial"/>
              <a:cs typeface="Arial"/>
            </a:endParaRPr>
          </a:p>
          <a:p>
            <a:pPr marL="152400" marR="5080" indent="-139700" algn="just">
              <a:lnSpc>
                <a:spcPct val="118100"/>
              </a:lnSpc>
              <a:spcBef>
                <a:spcPts val="900"/>
              </a:spcBef>
              <a:buSzPct val="91666"/>
              <a:buAutoNum type="arabicPeriod" startAt="69"/>
              <a:tabLst>
                <a:tab pos="225425" algn="l"/>
              </a:tabLst>
            </a:pPr>
            <a:r>
              <a:rPr sz="1200" dirty="0">
                <a:latin typeface="Arial"/>
                <a:cs typeface="Arial"/>
              </a:rPr>
              <a:t>Discuss the Biological </a:t>
            </a:r>
            <a:r>
              <a:rPr sz="1200" spc="-5" dirty="0">
                <a:latin typeface="Arial"/>
                <a:cs typeface="Arial"/>
              </a:rPr>
              <a:t>effects </a:t>
            </a:r>
            <a:r>
              <a:rPr sz="1200" dirty="0">
                <a:latin typeface="Arial"/>
                <a:cs typeface="Arial"/>
              </a:rPr>
              <a:t>of Radiations and the measures taken against  its </a:t>
            </a:r>
            <a:r>
              <a:rPr sz="1200" spc="-5" dirty="0">
                <a:latin typeface="Arial"/>
                <a:cs typeface="Arial"/>
              </a:rPr>
              <a:t>protection </a:t>
            </a:r>
            <a:r>
              <a:rPr sz="1200" dirty="0">
                <a:latin typeface="Arial"/>
                <a:cs typeface="Arial"/>
              </a:rPr>
              <a:t>for Radiation workers and patients in Radio-diagnosis dept. [JAN 01, DEC  05, JUN</a:t>
            </a:r>
            <a:r>
              <a:rPr sz="1200" spc="-5" dirty="0">
                <a:latin typeface="Arial"/>
                <a:cs typeface="Arial"/>
              </a:rPr>
              <a:t> </a:t>
            </a:r>
            <a:r>
              <a:rPr sz="1200" dirty="0">
                <a:latin typeface="Arial"/>
                <a:cs typeface="Arial"/>
              </a:rPr>
              <a:t>06]</a:t>
            </a:r>
            <a:endParaRPr sz="1200">
              <a:latin typeface="Arial"/>
              <a:cs typeface="Arial"/>
            </a:endParaRPr>
          </a:p>
          <a:p>
            <a:pPr marL="152400" marR="5715" indent="-139700" algn="just">
              <a:lnSpc>
                <a:spcPct val="111100"/>
              </a:lnSpc>
              <a:spcBef>
                <a:spcPts val="1100"/>
              </a:spcBef>
              <a:buSzPct val="91666"/>
              <a:buAutoNum type="arabicPeriod" startAt="69"/>
              <a:tabLst>
                <a:tab pos="225425" algn="l"/>
              </a:tabLst>
            </a:pPr>
            <a:r>
              <a:rPr sz="1200" dirty="0">
                <a:latin typeface="Arial"/>
                <a:cs typeface="Arial"/>
              </a:rPr>
              <a:t>Define principles of radiation </a:t>
            </a:r>
            <a:r>
              <a:rPr sz="1200" spc="-5" dirty="0">
                <a:latin typeface="Arial"/>
                <a:cs typeface="Arial"/>
              </a:rPr>
              <a:t>protection. </a:t>
            </a:r>
            <a:r>
              <a:rPr sz="1200" dirty="0">
                <a:latin typeface="Arial"/>
                <a:cs typeface="Arial"/>
              </a:rPr>
              <a:t>Describe various parameters which can  reduce patient radiation dose in radiography and </a:t>
            </a:r>
            <a:r>
              <a:rPr sz="1200" spc="-10" dirty="0">
                <a:latin typeface="Arial"/>
                <a:cs typeface="Arial"/>
              </a:rPr>
              <a:t>fluoroscopy.</a:t>
            </a:r>
            <a:r>
              <a:rPr sz="1200" spc="-25" dirty="0">
                <a:latin typeface="Arial"/>
                <a:cs typeface="Arial"/>
              </a:rPr>
              <a:t> </a:t>
            </a:r>
            <a:r>
              <a:rPr sz="1200" dirty="0">
                <a:latin typeface="Arial"/>
                <a:cs typeface="Arial"/>
              </a:rPr>
              <a:t>[09]</a:t>
            </a:r>
            <a:endParaRPr sz="1200">
              <a:latin typeface="Arial"/>
              <a:cs typeface="Arial"/>
            </a:endParaRPr>
          </a:p>
          <a:p>
            <a:pPr marL="152400" marR="6350" indent="-139700" algn="just">
              <a:lnSpc>
                <a:spcPct val="118100"/>
              </a:lnSpc>
              <a:spcBef>
                <a:spcPts val="1000"/>
              </a:spcBef>
              <a:buSzPct val="91666"/>
              <a:buAutoNum type="arabicPeriod" startAt="69"/>
              <a:tabLst>
                <a:tab pos="225425" algn="l"/>
              </a:tabLst>
            </a:pPr>
            <a:r>
              <a:rPr sz="1200" dirty="0">
                <a:latin typeface="Arial"/>
                <a:cs typeface="Arial"/>
              </a:rPr>
              <a:t>Composition of X-Ray films. Discuss about </a:t>
            </a:r>
            <a:r>
              <a:rPr sz="1200" spc="-5" dirty="0">
                <a:latin typeface="Arial"/>
                <a:cs typeface="Arial"/>
              </a:rPr>
              <a:t>different </a:t>
            </a:r>
            <a:r>
              <a:rPr sz="1200" dirty="0">
                <a:latin typeface="Arial"/>
                <a:cs typeface="Arial"/>
              </a:rPr>
              <a:t>parameters which influence  film </a:t>
            </a:r>
            <a:r>
              <a:rPr sz="1200" spc="-5" dirty="0">
                <a:latin typeface="Arial"/>
                <a:cs typeface="Arial"/>
              </a:rPr>
              <a:t>contrast. </a:t>
            </a:r>
            <a:r>
              <a:rPr sz="1200" dirty="0">
                <a:latin typeface="Arial"/>
                <a:cs typeface="Arial"/>
              </a:rPr>
              <a:t>[June</a:t>
            </a:r>
            <a:r>
              <a:rPr sz="1200" spc="-10" dirty="0">
                <a:latin typeface="Arial"/>
                <a:cs typeface="Arial"/>
              </a:rPr>
              <a:t> </a:t>
            </a:r>
            <a:r>
              <a:rPr sz="1200" spc="-5" dirty="0">
                <a:latin typeface="Arial"/>
                <a:cs typeface="Arial"/>
              </a:rPr>
              <a:t>2008]</a:t>
            </a:r>
            <a:endParaRPr sz="1200">
              <a:latin typeface="Arial"/>
              <a:cs typeface="Arial"/>
            </a:endParaRPr>
          </a:p>
          <a:p>
            <a:pPr marL="152400" marR="5715" indent="-139700" algn="just">
              <a:lnSpc>
                <a:spcPct val="118100"/>
              </a:lnSpc>
              <a:spcBef>
                <a:spcPts val="900"/>
              </a:spcBef>
              <a:buSzPct val="91666"/>
              <a:buAutoNum type="arabicPeriod" startAt="69"/>
              <a:tabLst>
                <a:tab pos="225425" algn="l"/>
              </a:tabLst>
            </a:pPr>
            <a:r>
              <a:rPr sz="1200" dirty="0">
                <a:latin typeface="Arial"/>
                <a:cs typeface="Arial"/>
              </a:rPr>
              <a:t>Define basic units of radiation exposure. List recommended dose limits for  radiation worker &amp; general public.</a:t>
            </a:r>
            <a:r>
              <a:rPr sz="1200" spc="-20" dirty="0">
                <a:latin typeface="Arial"/>
                <a:cs typeface="Arial"/>
              </a:rPr>
              <a:t> </a:t>
            </a:r>
            <a:r>
              <a:rPr sz="1200" dirty="0">
                <a:latin typeface="Arial"/>
                <a:cs typeface="Arial"/>
              </a:rPr>
              <a:t>[09]</a:t>
            </a:r>
            <a:endParaRPr sz="1200">
              <a:latin typeface="Arial"/>
              <a:cs typeface="Arial"/>
            </a:endParaRPr>
          </a:p>
          <a:p>
            <a:pPr marL="152400" marR="5715" indent="-139700" algn="just">
              <a:lnSpc>
                <a:spcPct val="118100"/>
              </a:lnSpc>
              <a:spcBef>
                <a:spcPts val="1000"/>
              </a:spcBef>
              <a:buSzPct val="91666"/>
              <a:buAutoNum type="arabicPeriod" startAt="69"/>
              <a:tabLst>
                <a:tab pos="225425" algn="l"/>
              </a:tabLst>
            </a:pPr>
            <a:r>
              <a:rPr sz="1200" dirty="0">
                <a:latin typeface="Arial"/>
                <a:cs typeface="Arial"/>
              </a:rPr>
              <a:t>Define</a:t>
            </a:r>
            <a:r>
              <a:rPr sz="1200" spc="190" dirty="0">
                <a:latin typeface="Arial"/>
                <a:cs typeface="Arial"/>
              </a:rPr>
              <a:t> </a:t>
            </a:r>
            <a:r>
              <a:rPr sz="1200" dirty="0">
                <a:latin typeface="Arial"/>
                <a:cs typeface="Arial"/>
              </a:rPr>
              <a:t>the</a:t>
            </a:r>
            <a:r>
              <a:rPr sz="1200" spc="195" dirty="0">
                <a:latin typeface="Arial"/>
                <a:cs typeface="Arial"/>
              </a:rPr>
              <a:t> </a:t>
            </a:r>
            <a:r>
              <a:rPr sz="1200" dirty="0">
                <a:latin typeface="Arial"/>
                <a:cs typeface="Arial"/>
              </a:rPr>
              <a:t>basic</a:t>
            </a:r>
            <a:r>
              <a:rPr sz="1200" spc="195" dirty="0">
                <a:latin typeface="Arial"/>
                <a:cs typeface="Arial"/>
              </a:rPr>
              <a:t> </a:t>
            </a:r>
            <a:r>
              <a:rPr sz="1200" dirty="0">
                <a:latin typeface="Arial"/>
                <a:cs typeface="Arial"/>
              </a:rPr>
              <a:t>units</a:t>
            </a:r>
            <a:r>
              <a:rPr sz="1200" spc="195" dirty="0">
                <a:latin typeface="Arial"/>
                <a:cs typeface="Arial"/>
              </a:rPr>
              <a:t> </a:t>
            </a:r>
            <a:r>
              <a:rPr sz="1200" dirty="0">
                <a:latin typeface="Arial"/>
                <a:cs typeface="Arial"/>
              </a:rPr>
              <a:t>of</a:t>
            </a:r>
            <a:r>
              <a:rPr sz="1200" spc="195" dirty="0">
                <a:latin typeface="Arial"/>
                <a:cs typeface="Arial"/>
              </a:rPr>
              <a:t> </a:t>
            </a:r>
            <a:r>
              <a:rPr sz="1200" dirty="0">
                <a:latin typeface="Arial"/>
                <a:cs typeface="Arial"/>
              </a:rPr>
              <a:t>radiation</a:t>
            </a:r>
            <a:r>
              <a:rPr sz="1200" spc="195" dirty="0">
                <a:latin typeface="Arial"/>
                <a:cs typeface="Arial"/>
              </a:rPr>
              <a:t> </a:t>
            </a:r>
            <a:r>
              <a:rPr sz="1200" dirty="0">
                <a:latin typeface="Arial"/>
                <a:cs typeface="Arial"/>
              </a:rPr>
              <a:t>exposure.</a:t>
            </a:r>
            <a:r>
              <a:rPr sz="1200" spc="195" dirty="0">
                <a:latin typeface="Arial"/>
                <a:cs typeface="Arial"/>
              </a:rPr>
              <a:t> </a:t>
            </a:r>
            <a:r>
              <a:rPr sz="1200" dirty="0">
                <a:latin typeface="Arial"/>
                <a:cs typeface="Arial"/>
              </a:rPr>
              <a:t>Describe</a:t>
            </a:r>
            <a:r>
              <a:rPr sz="1200" spc="195" dirty="0">
                <a:latin typeface="Arial"/>
                <a:cs typeface="Arial"/>
              </a:rPr>
              <a:t> </a:t>
            </a:r>
            <a:r>
              <a:rPr sz="1200" dirty="0">
                <a:latin typeface="Arial"/>
                <a:cs typeface="Arial"/>
              </a:rPr>
              <a:t>biological</a:t>
            </a:r>
            <a:r>
              <a:rPr sz="1200" spc="195" dirty="0">
                <a:latin typeface="Arial"/>
                <a:cs typeface="Arial"/>
              </a:rPr>
              <a:t> </a:t>
            </a:r>
            <a:r>
              <a:rPr sz="1200" spc="-5" dirty="0">
                <a:latin typeface="Arial"/>
                <a:cs typeface="Arial"/>
              </a:rPr>
              <a:t>effects</a:t>
            </a:r>
            <a:r>
              <a:rPr sz="1200" spc="195" dirty="0">
                <a:latin typeface="Arial"/>
                <a:cs typeface="Arial"/>
              </a:rPr>
              <a:t> </a:t>
            </a:r>
            <a:r>
              <a:rPr sz="1200" dirty="0">
                <a:latin typeface="Arial"/>
                <a:cs typeface="Arial"/>
              </a:rPr>
              <a:t>of</a:t>
            </a:r>
            <a:r>
              <a:rPr sz="1200" spc="195" dirty="0">
                <a:latin typeface="Arial"/>
                <a:cs typeface="Arial"/>
              </a:rPr>
              <a:t> </a:t>
            </a:r>
            <a:r>
              <a:rPr sz="1200" dirty="0">
                <a:latin typeface="Arial"/>
                <a:cs typeface="Arial"/>
              </a:rPr>
              <a:t>radiation.  [08]</a:t>
            </a:r>
            <a:endParaRPr sz="1200">
              <a:latin typeface="Arial"/>
              <a:cs typeface="Arial"/>
            </a:endParaRPr>
          </a:p>
          <a:p>
            <a:pPr marL="152400" marR="5715" indent="-139700" algn="just">
              <a:lnSpc>
                <a:spcPct val="118100"/>
              </a:lnSpc>
              <a:spcBef>
                <a:spcPts val="900"/>
              </a:spcBef>
              <a:buSzPct val="91666"/>
              <a:buAutoNum type="arabicPeriod" startAt="69"/>
              <a:tabLst>
                <a:tab pos="225425" algn="l"/>
              </a:tabLst>
            </a:pPr>
            <a:r>
              <a:rPr sz="1200" dirty="0">
                <a:latin typeface="Arial"/>
                <a:cs typeface="Arial"/>
              </a:rPr>
              <a:t>Define principles of radiation </a:t>
            </a:r>
            <a:r>
              <a:rPr sz="1200" spc="-5" dirty="0">
                <a:latin typeface="Arial"/>
                <a:cs typeface="Arial"/>
              </a:rPr>
              <a:t>protection. </a:t>
            </a:r>
            <a:r>
              <a:rPr sz="1200" dirty="0">
                <a:latin typeface="Arial"/>
                <a:cs typeface="Arial"/>
              </a:rPr>
              <a:t>Describe various parameters which can  reduce patient radiation dose in radiography and </a:t>
            </a:r>
            <a:r>
              <a:rPr sz="1200" spc="-10" dirty="0">
                <a:latin typeface="Arial"/>
                <a:cs typeface="Arial"/>
              </a:rPr>
              <a:t>Fluoroscopy. </a:t>
            </a:r>
            <a:r>
              <a:rPr sz="1200" dirty="0">
                <a:latin typeface="Arial"/>
                <a:cs typeface="Arial"/>
              </a:rPr>
              <a:t>[June</a:t>
            </a:r>
            <a:r>
              <a:rPr sz="1200" spc="-20" dirty="0">
                <a:latin typeface="Arial"/>
                <a:cs typeface="Arial"/>
              </a:rPr>
              <a:t> </a:t>
            </a:r>
            <a:r>
              <a:rPr sz="1200" spc="-5" dirty="0">
                <a:latin typeface="Arial"/>
                <a:cs typeface="Arial"/>
              </a:rPr>
              <a:t>2008]</a:t>
            </a:r>
            <a:endParaRPr sz="1200">
              <a:latin typeface="Arial"/>
              <a:cs typeface="Arial"/>
            </a:endParaRPr>
          </a:p>
          <a:p>
            <a:pPr marL="152400" marR="6350" indent="-139700" algn="just">
              <a:lnSpc>
                <a:spcPct val="118100"/>
              </a:lnSpc>
              <a:spcBef>
                <a:spcPts val="1000"/>
              </a:spcBef>
              <a:buSzPct val="91666"/>
              <a:buAutoNum type="arabicPeriod" startAt="69"/>
              <a:tabLst>
                <a:tab pos="225425" algn="l"/>
              </a:tabLst>
            </a:pPr>
            <a:r>
              <a:rPr sz="1200" dirty="0">
                <a:latin typeface="Arial"/>
                <a:cs typeface="Arial"/>
              </a:rPr>
              <a:t>Principles and clinical applications of dual energy </a:t>
            </a:r>
            <a:r>
              <a:rPr sz="1200" spc="-45" dirty="0">
                <a:latin typeface="Arial"/>
                <a:cs typeface="Arial"/>
              </a:rPr>
              <a:t>CT. </a:t>
            </a:r>
            <a:r>
              <a:rPr sz="1200" spc="-5" dirty="0">
                <a:latin typeface="Arial"/>
                <a:cs typeface="Arial"/>
              </a:rPr>
              <a:t>[08/2010] </a:t>
            </a:r>
            <a:r>
              <a:rPr sz="1200" dirty="0">
                <a:latin typeface="Arial"/>
                <a:cs typeface="Arial"/>
              </a:rPr>
              <a:t>66. Enumerate,  various </a:t>
            </a:r>
            <a:r>
              <a:rPr sz="1200" spc="-5" dirty="0">
                <a:latin typeface="Arial"/>
                <a:cs typeface="Arial"/>
              </a:rPr>
              <a:t>interactions </a:t>
            </a:r>
            <a:r>
              <a:rPr sz="1200" dirty="0">
                <a:latin typeface="Arial"/>
                <a:cs typeface="Arial"/>
              </a:rPr>
              <a:t>of X-ray photons with </a:t>
            </a:r>
            <a:r>
              <a:rPr sz="1200" spc="-10" dirty="0">
                <a:latin typeface="Arial"/>
                <a:cs typeface="Arial"/>
              </a:rPr>
              <a:t>matter. </a:t>
            </a:r>
            <a:r>
              <a:rPr sz="1200" dirty="0">
                <a:latin typeface="Arial"/>
                <a:cs typeface="Arial"/>
              </a:rPr>
              <a:t>Describe any 2 in brief</a:t>
            </a:r>
            <a:r>
              <a:rPr sz="1200" spc="-15" dirty="0">
                <a:latin typeface="Arial"/>
                <a:cs typeface="Arial"/>
              </a:rPr>
              <a:t> </a:t>
            </a:r>
            <a:r>
              <a:rPr sz="1200" spc="-5" dirty="0">
                <a:latin typeface="Arial"/>
                <a:cs typeface="Arial"/>
              </a:rPr>
              <a:t>[2010]</a:t>
            </a:r>
            <a:endParaRPr sz="1200">
              <a:latin typeface="Arial"/>
              <a:cs typeface="Arial"/>
            </a:endParaRPr>
          </a:p>
          <a:p>
            <a:pPr marL="152400" indent="-139700">
              <a:lnSpc>
                <a:spcPct val="100000"/>
              </a:lnSpc>
              <a:spcBef>
                <a:spcPts val="1160"/>
              </a:spcBef>
              <a:buSzPct val="91666"/>
              <a:buAutoNum type="arabicPeriod" startAt="69"/>
              <a:tabLst>
                <a:tab pos="225425" algn="l"/>
              </a:tabLst>
            </a:pPr>
            <a:r>
              <a:rPr sz="1200" dirty="0">
                <a:latin typeface="Arial"/>
                <a:cs typeface="Arial"/>
              </a:rPr>
              <a:t>Rare </a:t>
            </a:r>
            <a:r>
              <a:rPr sz="1200" spc="-5" dirty="0">
                <a:latin typeface="Arial"/>
                <a:cs typeface="Arial"/>
              </a:rPr>
              <a:t>earth </a:t>
            </a:r>
            <a:r>
              <a:rPr sz="1200" dirty="0">
                <a:latin typeface="Arial"/>
                <a:cs typeface="Arial"/>
              </a:rPr>
              <a:t>screens.</a:t>
            </a:r>
            <a:r>
              <a:rPr sz="1200" spc="-5" dirty="0">
                <a:latin typeface="Arial"/>
                <a:cs typeface="Arial"/>
              </a:rPr>
              <a:t> [2010]</a:t>
            </a:r>
            <a:endParaRPr sz="1200">
              <a:latin typeface="Arial"/>
              <a:cs typeface="Arial"/>
            </a:endParaRPr>
          </a:p>
          <a:p>
            <a:pPr marL="152400" marR="6350" indent="-139700" algn="just">
              <a:lnSpc>
                <a:spcPct val="118100"/>
              </a:lnSpc>
              <a:spcBef>
                <a:spcPts val="994"/>
              </a:spcBef>
              <a:buSzPct val="91666"/>
              <a:buAutoNum type="arabicPeriod" startAt="69"/>
              <a:tabLst>
                <a:tab pos="225425" algn="l"/>
              </a:tabLst>
            </a:pPr>
            <a:r>
              <a:rPr sz="1200" dirty="0">
                <a:latin typeface="Arial"/>
                <a:cs typeface="Arial"/>
              </a:rPr>
              <a:t>Enumerate various </a:t>
            </a:r>
            <a:r>
              <a:rPr sz="1200" spc="-5" dirty="0">
                <a:latin typeface="Arial"/>
                <a:cs typeface="Arial"/>
              </a:rPr>
              <a:t>interactions </a:t>
            </a:r>
            <a:r>
              <a:rPr sz="1200" dirty="0">
                <a:latin typeface="Arial"/>
                <a:cs typeface="Arial"/>
              </a:rPr>
              <a:t>of X-ray photons with </a:t>
            </a:r>
            <a:r>
              <a:rPr sz="1200" spc="-10" dirty="0">
                <a:latin typeface="Arial"/>
                <a:cs typeface="Arial"/>
              </a:rPr>
              <a:t>matter. </a:t>
            </a:r>
            <a:r>
              <a:rPr sz="1200" dirty="0">
                <a:latin typeface="Arial"/>
                <a:cs typeface="Arial"/>
              </a:rPr>
              <a:t>Discuss any two in  details with their significance in radiology </a:t>
            </a:r>
            <a:r>
              <a:rPr sz="1200" spc="-5" dirty="0">
                <a:latin typeface="Arial"/>
                <a:cs typeface="Arial"/>
              </a:rPr>
              <a:t>department. </a:t>
            </a:r>
            <a:r>
              <a:rPr sz="1200" dirty="0">
                <a:latin typeface="Arial"/>
                <a:cs typeface="Arial"/>
              </a:rPr>
              <a:t>[3+3+4 Dec</a:t>
            </a:r>
            <a:r>
              <a:rPr sz="1200" spc="-20" dirty="0">
                <a:latin typeface="Arial"/>
                <a:cs typeface="Arial"/>
              </a:rPr>
              <a:t> </a:t>
            </a:r>
            <a:r>
              <a:rPr sz="1200" dirty="0">
                <a:latin typeface="Arial"/>
                <a:cs typeface="Arial"/>
              </a:rPr>
              <a:t>14]</a:t>
            </a:r>
            <a:endParaRPr sz="1200">
              <a:latin typeface="Arial"/>
              <a:cs typeface="Aria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85</a:t>
            </a:fld>
            <a:endParaRPr dirty="0"/>
          </a:p>
        </p:txBody>
      </p:sp>
      <p:sp>
        <p:nvSpPr>
          <p:cNvPr id="2" name="object 2"/>
          <p:cNvSpPr txBox="1"/>
          <p:nvPr/>
        </p:nvSpPr>
        <p:spPr>
          <a:xfrm>
            <a:off x="5384609" y="4279900"/>
            <a:ext cx="146875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(Chemistry </a:t>
            </a:r>
            <a:r>
              <a:rPr sz="1200" dirty="0">
                <a:latin typeface="Arial"/>
                <a:cs typeface="Arial"/>
              </a:rPr>
              <a:t>of</a:t>
            </a:r>
            <a:r>
              <a:rPr sz="1200" spc="180" dirty="0">
                <a:latin typeface="Arial"/>
                <a:cs typeface="Arial"/>
              </a:rPr>
              <a:t> </a:t>
            </a:r>
            <a:r>
              <a:rPr sz="1200" dirty="0">
                <a:latin typeface="Arial"/>
                <a:cs typeface="Arial"/>
              </a:rPr>
              <a:t>Image</a:t>
            </a:r>
            <a:endParaRPr sz="1200">
              <a:latin typeface="Arial"/>
              <a:cs typeface="Arial"/>
            </a:endParaRPr>
          </a:p>
        </p:txBody>
      </p:sp>
      <p:sp>
        <p:nvSpPr>
          <p:cNvPr id="3" name="object 3"/>
          <p:cNvSpPr txBox="1"/>
          <p:nvPr/>
        </p:nvSpPr>
        <p:spPr>
          <a:xfrm>
            <a:off x="711200" y="889000"/>
            <a:ext cx="4634230" cy="3815079"/>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Describe the various types of</a:t>
            </a:r>
            <a:r>
              <a:rPr sz="1200" spc="-20" dirty="0">
                <a:latin typeface="Arial"/>
                <a:cs typeface="Arial"/>
              </a:rPr>
              <a:t> </a:t>
            </a:r>
            <a:r>
              <a:rPr sz="1200" dirty="0">
                <a:latin typeface="Arial"/>
                <a:cs typeface="Arial"/>
              </a:rPr>
              <a:t>darkroom.</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Describe the ideal</a:t>
            </a:r>
            <a:r>
              <a:rPr sz="1200" spc="-5" dirty="0">
                <a:latin typeface="Arial"/>
                <a:cs typeface="Arial"/>
              </a:rPr>
              <a:t> </a:t>
            </a:r>
            <a:r>
              <a:rPr sz="1200" dirty="0">
                <a:latin typeface="Arial"/>
                <a:cs typeface="Arial"/>
              </a:rPr>
              <a:t>darkroom.</a:t>
            </a:r>
            <a:endParaRPr sz="1200">
              <a:latin typeface="Arial"/>
              <a:cs typeface="Arial"/>
            </a:endParaRPr>
          </a:p>
          <a:p>
            <a:pPr marL="241300" indent="-228600">
              <a:lnSpc>
                <a:spcPct val="100000"/>
              </a:lnSpc>
              <a:spcBef>
                <a:spcPts val="1160"/>
              </a:spcBef>
              <a:buAutoNum type="arabicPeriod"/>
              <a:tabLst>
                <a:tab pos="241300" algn="l"/>
              </a:tabLst>
            </a:pPr>
            <a:r>
              <a:rPr sz="1200" dirty="0">
                <a:latin typeface="Arial"/>
                <a:cs typeface="Arial"/>
              </a:rPr>
              <a:t>Describe the various types of Intensifying</a:t>
            </a:r>
            <a:r>
              <a:rPr sz="1200" spc="-25" dirty="0">
                <a:latin typeface="Arial"/>
                <a:cs typeface="Arial"/>
              </a:rPr>
              <a:t> </a:t>
            </a:r>
            <a:r>
              <a:rPr sz="1200" dirty="0">
                <a:latin typeface="Arial"/>
                <a:cs typeface="Arial"/>
              </a:rPr>
              <a:t>screens</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Mention the types of cassettes. Describe the uses of</a:t>
            </a:r>
            <a:r>
              <a:rPr sz="1200" spc="-100" dirty="0">
                <a:latin typeface="Arial"/>
                <a:cs typeface="Arial"/>
              </a:rPr>
              <a:t> </a:t>
            </a:r>
            <a:r>
              <a:rPr sz="1200" dirty="0">
                <a:latin typeface="Arial"/>
                <a:cs typeface="Arial"/>
              </a:rPr>
              <a:t>cassettes.</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spc="-5" dirty="0">
                <a:latin typeface="Arial"/>
                <a:cs typeface="Arial"/>
              </a:rPr>
              <a:t>Constituents </a:t>
            </a:r>
            <a:r>
              <a:rPr sz="1200" dirty="0">
                <a:latin typeface="Arial"/>
                <a:cs typeface="Arial"/>
              </a:rPr>
              <a:t>of Manual Developer and its role in developing</a:t>
            </a:r>
            <a:r>
              <a:rPr sz="1200" spc="-50" dirty="0">
                <a:latin typeface="Arial"/>
                <a:cs typeface="Arial"/>
              </a:rPr>
              <a:t> </a:t>
            </a:r>
            <a:r>
              <a:rPr sz="1200" dirty="0">
                <a:latin typeface="Arial"/>
                <a:cs typeface="Arial"/>
              </a:rPr>
              <a:t>films</a:t>
            </a:r>
            <a:endParaRPr sz="1200">
              <a:latin typeface="Arial"/>
              <a:cs typeface="Arial"/>
            </a:endParaRPr>
          </a:p>
          <a:p>
            <a:pPr marL="241300" indent="-228600">
              <a:lnSpc>
                <a:spcPct val="100000"/>
              </a:lnSpc>
              <a:spcBef>
                <a:spcPts val="1160"/>
              </a:spcBef>
              <a:buAutoNum type="arabicPeriod"/>
              <a:tabLst>
                <a:tab pos="241300" algn="l"/>
              </a:tabLst>
            </a:pPr>
            <a:r>
              <a:rPr sz="1200" spc="-5" dirty="0">
                <a:latin typeface="Arial"/>
                <a:cs typeface="Arial"/>
              </a:rPr>
              <a:t>Constituents </a:t>
            </a:r>
            <a:r>
              <a:rPr sz="1200" dirty="0">
                <a:latin typeface="Arial"/>
                <a:cs typeface="Arial"/>
              </a:rPr>
              <a:t>of Manual Fixer and their</a:t>
            </a:r>
            <a:r>
              <a:rPr sz="1200" spc="-20" dirty="0">
                <a:latin typeface="Arial"/>
                <a:cs typeface="Arial"/>
              </a:rPr>
              <a:t> </a:t>
            </a:r>
            <a:r>
              <a:rPr sz="1200" dirty="0">
                <a:latin typeface="Arial"/>
                <a:cs typeface="Arial"/>
              </a:rPr>
              <a:t>role.</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Enumerate the various </a:t>
            </a:r>
            <a:r>
              <a:rPr sz="1200" spc="-5" dirty="0">
                <a:latin typeface="Arial"/>
                <a:cs typeface="Arial"/>
              </a:rPr>
              <a:t>artefacts </a:t>
            </a:r>
            <a:r>
              <a:rPr sz="1200" dirty="0">
                <a:latin typeface="Arial"/>
                <a:cs typeface="Arial"/>
              </a:rPr>
              <a:t>and how they can be</a:t>
            </a:r>
            <a:r>
              <a:rPr sz="1200" spc="-45" dirty="0">
                <a:latin typeface="Arial"/>
                <a:cs typeface="Arial"/>
              </a:rPr>
              <a:t> </a:t>
            </a:r>
            <a:r>
              <a:rPr sz="1200" dirty="0">
                <a:latin typeface="Arial"/>
                <a:cs typeface="Arial"/>
              </a:rPr>
              <a:t>reduced.</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spc="-5" dirty="0">
                <a:latin typeface="Arial"/>
                <a:cs typeface="Arial"/>
              </a:rPr>
              <a:t>What </a:t>
            </a:r>
            <a:r>
              <a:rPr sz="1200" dirty="0">
                <a:latin typeface="Arial"/>
                <a:cs typeface="Arial"/>
              </a:rPr>
              <a:t>are the </a:t>
            </a:r>
            <a:r>
              <a:rPr sz="1200" spc="-5" dirty="0">
                <a:latin typeface="Arial"/>
                <a:cs typeface="Arial"/>
              </a:rPr>
              <a:t>factors </a:t>
            </a:r>
            <a:r>
              <a:rPr sz="1200" dirty="0">
                <a:latin typeface="Arial"/>
                <a:cs typeface="Arial"/>
              </a:rPr>
              <a:t>which </a:t>
            </a:r>
            <a:r>
              <a:rPr sz="1200" spc="-5" dirty="0">
                <a:latin typeface="Arial"/>
                <a:cs typeface="Arial"/>
              </a:rPr>
              <a:t>affect </a:t>
            </a:r>
            <a:r>
              <a:rPr sz="1200" dirty="0">
                <a:latin typeface="Arial"/>
                <a:cs typeface="Arial"/>
              </a:rPr>
              <a:t>the X-ray </a:t>
            </a:r>
            <a:r>
              <a:rPr sz="1200" spc="-20" dirty="0">
                <a:latin typeface="Arial"/>
                <a:cs typeface="Arial"/>
              </a:rPr>
              <a:t>Tonage</a:t>
            </a:r>
            <a:r>
              <a:rPr sz="1200" spc="-20" dirty="0">
                <a:solidFill>
                  <a:srgbClr val="FF2600"/>
                </a:solidFill>
                <a:latin typeface="Arial"/>
                <a:cs typeface="Arial"/>
              </a:rPr>
              <a:t>??</a:t>
            </a:r>
            <a:r>
              <a:rPr sz="1200" spc="-50" dirty="0">
                <a:solidFill>
                  <a:srgbClr val="FF2600"/>
                </a:solidFill>
                <a:latin typeface="Arial"/>
                <a:cs typeface="Arial"/>
              </a:rPr>
              <a:t> </a:t>
            </a:r>
            <a:r>
              <a:rPr sz="1200" spc="-5" dirty="0">
                <a:latin typeface="Arial"/>
                <a:cs typeface="Arial"/>
              </a:rPr>
              <a:t>quality</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Mention the various sizes and types of view</a:t>
            </a:r>
            <a:r>
              <a:rPr sz="1200" spc="-35" dirty="0">
                <a:latin typeface="Arial"/>
                <a:cs typeface="Arial"/>
              </a:rPr>
              <a:t> </a:t>
            </a:r>
            <a:r>
              <a:rPr sz="1200" dirty="0">
                <a:latin typeface="Arial"/>
                <a:cs typeface="Arial"/>
              </a:rPr>
              <a:t>boxes.</a:t>
            </a:r>
            <a:endParaRPr sz="1200">
              <a:latin typeface="Arial"/>
              <a:cs typeface="Arial"/>
            </a:endParaRPr>
          </a:p>
          <a:p>
            <a:pPr marL="241300" marR="131445" indent="-228600">
              <a:lnSpc>
                <a:spcPct val="118100"/>
              </a:lnSpc>
              <a:spcBef>
                <a:spcPts val="900"/>
              </a:spcBef>
              <a:buAutoNum type="arabicPeriod"/>
              <a:tabLst>
                <a:tab pos="241300" algn="l"/>
              </a:tabLst>
            </a:pPr>
            <a:r>
              <a:rPr sz="1200" dirty="0">
                <a:latin typeface="Arial"/>
                <a:cs typeface="Arial"/>
              </a:rPr>
              <a:t>How the image is formed on the X-ray film after exposure.  formation)</a:t>
            </a:r>
            <a:endParaRPr sz="1200">
              <a:latin typeface="Arial"/>
              <a:cs typeface="Arial"/>
            </a:endParaRPr>
          </a:p>
        </p:txBody>
      </p:sp>
      <p:sp>
        <p:nvSpPr>
          <p:cNvPr id="4" name="object 4"/>
          <p:cNvSpPr txBox="1"/>
          <p:nvPr/>
        </p:nvSpPr>
        <p:spPr>
          <a:xfrm>
            <a:off x="711200" y="4818379"/>
            <a:ext cx="6142355" cy="4851400"/>
          </a:xfrm>
          <a:prstGeom prst="rect">
            <a:avLst/>
          </a:prstGeom>
        </p:spPr>
        <p:txBody>
          <a:bodyPr vert="horz" wrap="square" lIns="0" tIns="12700" rIns="0" bIns="0" rtlCol="0">
            <a:spAutoFit/>
          </a:bodyPr>
          <a:lstStyle/>
          <a:p>
            <a:pPr marL="241300" marR="5080" indent="-228600">
              <a:lnSpc>
                <a:spcPct val="111100"/>
              </a:lnSpc>
              <a:spcBef>
                <a:spcPts val="100"/>
              </a:spcBef>
              <a:buAutoNum type="arabicPeriod" startAt="11"/>
              <a:tabLst>
                <a:tab pos="241300" algn="l"/>
              </a:tabLst>
            </a:pPr>
            <a:r>
              <a:rPr sz="1200" dirty="0">
                <a:latin typeface="Arial"/>
                <a:cs typeface="Arial"/>
              </a:rPr>
              <a:t>Mention the various sizes and types of X-ray films. Describe the Mammography X-ray  film.</a:t>
            </a:r>
            <a:endParaRPr sz="1200">
              <a:latin typeface="Arial"/>
              <a:cs typeface="Arial"/>
            </a:endParaRPr>
          </a:p>
          <a:p>
            <a:pPr>
              <a:lnSpc>
                <a:spcPct val="100000"/>
              </a:lnSpc>
              <a:spcBef>
                <a:spcPts val="50"/>
              </a:spcBef>
              <a:buFont typeface="Arial"/>
              <a:buAutoNum type="arabicPeriod" startAt="11"/>
            </a:pPr>
            <a:endParaRPr sz="1050">
              <a:latin typeface="Times New Roman"/>
              <a:cs typeface="Times New Roman"/>
            </a:endParaRPr>
          </a:p>
          <a:p>
            <a:pPr marL="241300" indent="-228600">
              <a:lnSpc>
                <a:spcPct val="100000"/>
              </a:lnSpc>
              <a:buAutoNum type="arabicPeriod" startAt="11"/>
              <a:tabLst>
                <a:tab pos="241300" algn="l"/>
              </a:tabLst>
            </a:pPr>
            <a:r>
              <a:rPr sz="1200" spc="-5" dirty="0">
                <a:latin typeface="Arial"/>
                <a:cs typeface="Arial"/>
              </a:rPr>
              <a:t>What </a:t>
            </a:r>
            <a:r>
              <a:rPr sz="1200" dirty="0">
                <a:latin typeface="Arial"/>
                <a:cs typeface="Arial"/>
              </a:rPr>
              <a:t>is scattered radiation and how it should be</a:t>
            </a:r>
            <a:r>
              <a:rPr sz="1200" spc="-20" dirty="0">
                <a:latin typeface="Arial"/>
                <a:cs typeface="Arial"/>
              </a:rPr>
              <a:t> </a:t>
            </a:r>
            <a:r>
              <a:rPr sz="1200" dirty="0">
                <a:latin typeface="Arial"/>
                <a:cs typeface="Arial"/>
              </a:rPr>
              <a:t>reduced?</a:t>
            </a:r>
            <a:endParaRPr sz="1200">
              <a:latin typeface="Arial"/>
              <a:cs typeface="Arial"/>
            </a:endParaRPr>
          </a:p>
          <a:p>
            <a:pPr marL="12700" marR="948055">
              <a:lnSpc>
                <a:spcPct val="184000"/>
              </a:lnSpc>
              <a:spcBef>
                <a:spcPts val="50"/>
              </a:spcBef>
              <a:buAutoNum type="arabicPeriod" startAt="11"/>
              <a:tabLst>
                <a:tab pos="225425" algn="l"/>
              </a:tabLst>
            </a:pPr>
            <a:r>
              <a:rPr sz="1200" dirty="0">
                <a:latin typeface="Arial"/>
                <a:cs typeface="Arial"/>
              </a:rPr>
              <a:t>Describe intensifying screens, it's types and </a:t>
            </a:r>
            <a:r>
              <a:rPr sz="1200" spc="-5" dirty="0">
                <a:latin typeface="Arial"/>
                <a:cs typeface="Arial"/>
              </a:rPr>
              <a:t>factors affecting </a:t>
            </a:r>
            <a:r>
              <a:rPr sz="1200" dirty="0">
                <a:latin typeface="Arial"/>
                <a:cs typeface="Arial"/>
              </a:rPr>
              <a:t>the speed.  </a:t>
            </a:r>
            <a:r>
              <a:rPr sz="1200" spc="-15" dirty="0">
                <a:latin typeface="Arial"/>
                <a:cs typeface="Arial"/>
              </a:rPr>
              <a:t>14.Write </a:t>
            </a:r>
            <a:r>
              <a:rPr sz="1200" dirty="0">
                <a:latin typeface="Arial"/>
                <a:cs typeface="Arial"/>
              </a:rPr>
              <a:t>in brief about X-ray cassettes and general care while use &amp;</a:t>
            </a:r>
            <a:r>
              <a:rPr sz="1200" spc="-35" dirty="0">
                <a:latin typeface="Arial"/>
                <a:cs typeface="Arial"/>
              </a:rPr>
              <a:t> </a:t>
            </a:r>
            <a:r>
              <a:rPr sz="1200" spc="-5" dirty="0">
                <a:latin typeface="Arial"/>
                <a:cs typeface="Arial"/>
              </a:rPr>
              <a:t>storage.  15.Electrification </a:t>
            </a:r>
            <a:r>
              <a:rPr sz="1200" dirty="0">
                <a:latin typeface="Arial"/>
                <a:cs typeface="Arial"/>
              </a:rPr>
              <a:t>in dark-room.</a:t>
            </a:r>
            <a:endParaRPr sz="1200">
              <a:latin typeface="Arial"/>
              <a:cs typeface="Arial"/>
            </a:endParaRPr>
          </a:p>
          <a:p>
            <a:pPr marL="12700" marR="2803525">
              <a:lnSpc>
                <a:spcPct val="187500"/>
              </a:lnSpc>
            </a:pPr>
            <a:r>
              <a:rPr sz="1200" spc="-10" dirty="0">
                <a:latin typeface="Arial"/>
                <a:cs typeface="Arial"/>
              </a:rPr>
              <a:t>16.Factors </a:t>
            </a:r>
            <a:r>
              <a:rPr sz="1200" spc="-5" dirty="0">
                <a:latin typeface="Arial"/>
                <a:cs typeface="Arial"/>
              </a:rPr>
              <a:t>affecting </a:t>
            </a:r>
            <a:r>
              <a:rPr sz="1200" dirty="0">
                <a:latin typeface="Arial"/>
                <a:cs typeface="Arial"/>
              </a:rPr>
              <a:t>quality of radiographic</a:t>
            </a:r>
            <a:r>
              <a:rPr sz="1200" spc="-55" dirty="0">
                <a:latin typeface="Arial"/>
                <a:cs typeface="Arial"/>
              </a:rPr>
              <a:t> </a:t>
            </a:r>
            <a:r>
              <a:rPr sz="1200" dirty="0">
                <a:latin typeface="Arial"/>
                <a:cs typeface="Arial"/>
              </a:rPr>
              <a:t>image  </a:t>
            </a:r>
            <a:r>
              <a:rPr sz="1200" spc="-10" dirty="0">
                <a:latin typeface="Arial"/>
                <a:cs typeface="Arial"/>
              </a:rPr>
              <a:t>17.Films </a:t>
            </a:r>
            <a:r>
              <a:rPr sz="1200" spc="-5" dirty="0">
                <a:latin typeface="Arial"/>
                <a:cs typeface="Arial"/>
              </a:rPr>
              <a:t>storage </a:t>
            </a:r>
            <a:r>
              <a:rPr sz="1200" dirty="0">
                <a:latin typeface="Arial"/>
                <a:cs typeface="Arial"/>
              </a:rPr>
              <a:t>in dark-room.</a:t>
            </a:r>
            <a:endParaRPr sz="1200">
              <a:latin typeface="Arial"/>
              <a:cs typeface="Arial"/>
            </a:endParaRPr>
          </a:p>
          <a:p>
            <a:pPr marL="12700" marR="2038350">
              <a:lnSpc>
                <a:spcPts val="2700"/>
              </a:lnSpc>
              <a:spcBef>
                <a:spcPts val="200"/>
              </a:spcBef>
            </a:pPr>
            <a:r>
              <a:rPr sz="1200" spc="-20" dirty="0">
                <a:latin typeface="Arial"/>
                <a:cs typeface="Arial"/>
              </a:rPr>
              <a:t>18.Types </a:t>
            </a:r>
            <a:r>
              <a:rPr sz="1200" dirty="0">
                <a:latin typeface="Arial"/>
                <a:cs typeface="Arial"/>
              </a:rPr>
              <a:t>of Hangers. How fixing of films in hangers is</a:t>
            </a:r>
            <a:r>
              <a:rPr sz="1200" spc="-85" dirty="0">
                <a:latin typeface="Arial"/>
                <a:cs typeface="Arial"/>
              </a:rPr>
              <a:t> </a:t>
            </a:r>
            <a:r>
              <a:rPr sz="1200" dirty="0">
                <a:latin typeface="Arial"/>
                <a:cs typeface="Arial"/>
              </a:rPr>
              <a:t>done.  </a:t>
            </a:r>
            <a:r>
              <a:rPr sz="1200" spc="-10" dirty="0">
                <a:latin typeface="Arial"/>
                <a:cs typeface="Arial"/>
              </a:rPr>
              <a:t>19.Earthing </a:t>
            </a:r>
            <a:r>
              <a:rPr sz="1200" dirty="0">
                <a:latin typeface="Arial"/>
                <a:cs typeface="Arial"/>
              </a:rPr>
              <a:t>of dark room</a:t>
            </a:r>
            <a:r>
              <a:rPr sz="1200" spc="-10" dirty="0">
                <a:latin typeface="Arial"/>
                <a:cs typeface="Arial"/>
              </a:rPr>
              <a:t> </a:t>
            </a:r>
            <a:r>
              <a:rPr sz="1200" dirty="0">
                <a:latin typeface="Arial"/>
                <a:cs typeface="Arial"/>
              </a:rPr>
              <a:t>table.</a:t>
            </a:r>
            <a:endParaRPr sz="1200">
              <a:latin typeface="Arial"/>
              <a:cs typeface="Arial"/>
            </a:endParaRPr>
          </a:p>
          <a:p>
            <a:pPr marL="12700">
              <a:lnSpc>
                <a:spcPct val="100000"/>
              </a:lnSpc>
              <a:spcBef>
                <a:spcPts val="960"/>
              </a:spcBef>
              <a:buSzPct val="91666"/>
              <a:buAutoNum type="arabicPeriod" startAt="20"/>
              <a:tabLst>
                <a:tab pos="225425" algn="l"/>
              </a:tabLst>
            </a:pPr>
            <a:r>
              <a:rPr sz="1200" spc="-5" dirty="0">
                <a:latin typeface="Arial"/>
                <a:cs typeface="Arial"/>
              </a:rPr>
              <a:t>Master </a:t>
            </a:r>
            <a:r>
              <a:rPr sz="1200" dirty="0">
                <a:latin typeface="Arial"/>
                <a:cs typeface="Arial"/>
              </a:rPr>
              <a:t>tank in dark-</a:t>
            </a:r>
            <a:r>
              <a:rPr sz="1200" spc="-10" dirty="0">
                <a:latin typeface="Arial"/>
                <a:cs typeface="Arial"/>
              </a:rPr>
              <a:t> </a:t>
            </a:r>
            <a:r>
              <a:rPr sz="1200" dirty="0">
                <a:latin typeface="Arial"/>
                <a:cs typeface="Arial"/>
              </a:rPr>
              <a:t>room.</a:t>
            </a:r>
            <a:endParaRPr sz="1200">
              <a:latin typeface="Arial"/>
              <a:cs typeface="Arial"/>
            </a:endParaRPr>
          </a:p>
          <a:p>
            <a:pPr>
              <a:lnSpc>
                <a:spcPct val="100000"/>
              </a:lnSpc>
              <a:spcBef>
                <a:spcPts val="55"/>
              </a:spcBef>
              <a:buFont typeface="Arial"/>
              <a:buAutoNum type="arabicPeriod" startAt="20"/>
            </a:pPr>
            <a:endParaRPr sz="1050">
              <a:latin typeface="Times New Roman"/>
              <a:cs typeface="Times New Roman"/>
            </a:endParaRPr>
          </a:p>
          <a:p>
            <a:pPr marL="12700">
              <a:lnSpc>
                <a:spcPct val="100000"/>
              </a:lnSpc>
              <a:buSzPct val="91666"/>
              <a:buAutoNum type="arabicPeriod" startAt="20"/>
              <a:tabLst>
                <a:tab pos="225425" algn="l"/>
              </a:tabLst>
            </a:pPr>
            <a:r>
              <a:rPr sz="1200" dirty="0">
                <a:latin typeface="Arial"/>
                <a:cs typeface="Arial"/>
              </a:rPr>
              <a:t>Sizes of tanks used in the</a:t>
            </a:r>
            <a:r>
              <a:rPr sz="1200" spc="-15" dirty="0">
                <a:latin typeface="Arial"/>
                <a:cs typeface="Arial"/>
              </a:rPr>
              <a:t> </a:t>
            </a:r>
            <a:r>
              <a:rPr sz="1200" dirty="0">
                <a:latin typeface="Arial"/>
                <a:cs typeface="Arial"/>
              </a:rPr>
              <a:t>dark-room.</a:t>
            </a:r>
            <a:endParaRPr sz="1200">
              <a:latin typeface="Arial"/>
              <a:cs typeface="Arial"/>
            </a:endParaRPr>
          </a:p>
          <a:p>
            <a:pPr marL="12700" marR="1859914">
              <a:lnSpc>
                <a:spcPts val="2700"/>
              </a:lnSpc>
              <a:spcBef>
                <a:spcPts val="200"/>
              </a:spcBef>
              <a:buSzPct val="91666"/>
              <a:buAutoNum type="arabicPeriod" startAt="20"/>
              <a:tabLst>
                <a:tab pos="225425" algn="l"/>
              </a:tabLst>
            </a:pPr>
            <a:r>
              <a:rPr sz="1200" dirty="0">
                <a:latin typeface="Arial"/>
                <a:cs typeface="Arial"/>
              </a:rPr>
              <a:t>Procedure of loading and unloading X-ray films in  cassettes. </a:t>
            </a:r>
            <a:r>
              <a:rPr sz="1200" spc="-10" dirty="0">
                <a:latin typeface="Arial"/>
                <a:cs typeface="Arial"/>
              </a:rPr>
              <a:t>23.Rare </a:t>
            </a:r>
            <a:r>
              <a:rPr sz="1200" spc="-5" dirty="0">
                <a:latin typeface="Arial"/>
                <a:cs typeface="Arial"/>
              </a:rPr>
              <a:t>earth</a:t>
            </a:r>
            <a:r>
              <a:rPr sz="1200" spc="5" dirty="0">
                <a:latin typeface="Arial"/>
                <a:cs typeface="Arial"/>
              </a:rPr>
              <a:t> </a:t>
            </a:r>
            <a:r>
              <a:rPr sz="1200" dirty="0">
                <a:latin typeface="Arial"/>
                <a:cs typeface="Arial"/>
              </a:rPr>
              <a:t>screens.</a:t>
            </a:r>
            <a:endParaRPr sz="1200">
              <a:latin typeface="Arial"/>
              <a:cs typeface="Arial"/>
            </a:endParaRPr>
          </a:p>
          <a:p>
            <a:pPr marL="12700">
              <a:lnSpc>
                <a:spcPct val="100000"/>
              </a:lnSpc>
              <a:spcBef>
                <a:spcPts val="960"/>
              </a:spcBef>
            </a:pPr>
            <a:r>
              <a:rPr sz="1200" spc="-10" dirty="0">
                <a:latin typeface="Arial"/>
                <a:cs typeface="Arial"/>
              </a:rPr>
              <a:t>24.Role </a:t>
            </a:r>
            <a:r>
              <a:rPr sz="1200" dirty="0">
                <a:latin typeface="Arial"/>
                <a:cs typeface="Arial"/>
              </a:rPr>
              <a:t>of calcium</a:t>
            </a:r>
            <a:r>
              <a:rPr sz="1200" spc="-5" dirty="0">
                <a:latin typeface="Arial"/>
                <a:cs typeface="Arial"/>
              </a:rPr>
              <a:t> tungstate.</a:t>
            </a:r>
            <a:endParaRPr sz="1200">
              <a:latin typeface="Arial"/>
              <a:cs typeface="Aria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86</a:t>
            </a:fld>
            <a:endParaRPr dirty="0"/>
          </a:p>
        </p:txBody>
      </p:sp>
      <p:sp>
        <p:nvSpPr>
          <p:cNvPr id="2" name="object 2"/>
          <p:cNvSpPr txBox="1"/>
          <p:nvPr/>
        </p:nvSpPr>
        <p:spPr>
          <a:xfrm>
            <a:off x="711200" y="889000"/>
            <a:ext cx="4335145" cy="8691880"/>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25"/>
              <a:tabLst>
                <a:tab pos="225425" algn="l"/>
              </a:tabLst>
            </a:pPr>
            <a:r>
              <a:rPr sz="1200" dirty="0">
                <a:latin typeface="Arial"/>
                <a:cs typeface="Arial"/>
              </a:rPr>
              <a:t>Fluorescence</a:t>
            </a:r>
            <a:r>
              <a:rPr sz="1200" spc="-5" dirty="0">
                <a:latin typeface="Arial"/>
                <a:cs typeface="Arial"/>
              </a:rPr>
              <a:t> </a:t>
            </a:r>
            <a:r>
              <a:rPr sz="1200" dirty="0">
                <a:latin typeface="Arial"/>
                <a:cs typeface="Arial"/>
              </a:rPr>
              <a:t>screen.</a:t>
            </a:r>
            <a:endParaRPr sz="1200">
              <a:latin typeface="Arial"/>
              <a:cs typeface="Arial"/>
            </a:endParaRPr>
          </a:p>
          <a:p>
            <a:pPr marL="12700" marR="801370">
              <a:lnSpc>
                <a:spcPct val="187500"/>
              </a:lnSpc>
              <a:buSzPct val="91666"/>
              <a:buAutoNum type="arabicPeriod" startAt="25"/>
              <a:tabLst>
                <a:tab pos="225425" algn="l"/>
              </a:tabLst>
            </a:pPr>
            <a:r>
              <a:rPr sz="1200" spc="-5" dirty="0">
                <a:latin typeface="Arial"/>
                <a:cs typeface="Arial"/>
              </a:rPr>
              <a:t>Difference </a:t>
            </a:r>
            <a:r>
              <a:rPr sz="1200" dirty="0">
                <a:latin typeface="Arial"/>
                <a:cs typeface="Arial"/>
              </a:rPr>
              <a:t>between screen and non-screen  films. </a:t>
            </a:r>
            <a:r>
              <a:rPr sz="1200" spc="-10" dirty="0">
                <a:latin typeface="Arial"/>
                <a:cs typeface="Arial"/>
              </a:rPr>
              <a:t>27.Safety </a:t>
            </a:r>
            <a:r>
              <a:rPr sz="1200" dirty="0">
                <a:latin typeface="Arial"/>
                <a:cs typeface="Arial"/>
              </a:rPr>
              <a:t>of</a:t>
            </a:r>
            <a:r>
              <a:rPr sz="1200" spc="-5" dirty="0">
                <a:latin typeface="Arial"/>
                <a:cs typeface="Arial"/>
              </a:rPr>
              <a:t> </a:t>
            </a:r>
            <a:r>
              <a:rPr sz="1200" dirty="0">
                <a:latin typeface="Arial"/>
                <a:cs typeface="Arial"/>
              </a:rPr>
              <a:t>dark-room.</a:t>
            </a:r>
            <a:endParaRPr sz="1200">
              <a:latin typeface="Arial"/>
              <a:cs typeface="Arial"/>
            </a:endParaRPr>
          </a:p>
          <a:p>
            <a:pPr marL="12700" marR="1772920">
              <a:lnSpc>
                <a:spcPts val="2700"/>
              </a:lnSpc>
              <a:spcBef>
                <a:spcPts val="200"/>
              </a:spcBef>
            </a:pPr>
            <a:r>
              <a:rPr sz="1200" spc="-10" dirty="0">
                <a:latin typeface="Arial"/>
                <a:cs typeface="Arial"/>
              </a:rPr>
              <a:t>28.Cleaning </a:t>
            </a:r>
            <a:r>
              <a:rPr sz="1200" dirty="0">
                <a:latin typeface="Arial"/>
                <a:cs typeface="Arial"/>
              </a:rPr>
              <a:t>of cassettes &amp; screens  </a:t>
            </a:r>
            <a:r>
              <a:rPr sz="1200" spc="-10" dirty="0">
                <a:latin typeface="Arial"/>
                <a:cs typeface="Arial"/>
              </a:rPr>
              <a:t>29.Fixation </a:t>
            </a:r>
            <a:r>
              <a:rPr sz="1200" dirty="0">
                <a:latin typeface="Arial"/>
                <a:cs typeface="Arial"/>
              </a:rPr>
              <a:t>of new screen in</a:t>
            </a:r>
            <a:r>
              <a:rPr sz="1200" spc="-55" dirty="0">
                <a:latin typeface="Arial"/>
                <a:cs typeface="Arial"/>
              </a:rPr>
              <a:t> </a:t>
            </a:r>
            <a:r>
              <a:rPr sz="1200" dirty="0">
                <a:latin typeface="Arial"/>
                <a:cs typeface="Arial"/>
              </a:rPr>
              <a:t>cassette.  </a:t>
            </a:r>
            <a:r>
              <a:rPr sz="1200" spc="-10" dirty="0">
                <a:latin typeface="Arial"/>
                <a:cs typeface="Arial"/>
              </a:rPr>
              <a:t>30.Safe</a:t>
            </a:r>
            <a:r>
              <a:rPr sz="1200" spc="-5" dirty="0">
                <a:latin typeface="Arial"/>
                <a:cs typeface="Arial"/>
              </a:rPr>
              <a:t> </a:t>
            </a:r>
            <a:r>
              <a:rPr sz="1200" dirty="0">
                <a:latin typeface="Arial"/>
                <a:cs typeface="Arial"/>
              </a:rPr>
              <a:t>light.</a:t>
            </a:r>
            <a:endParaRPr sz="1200">
              <a:latin typeface="Arial"/>
              <a:cs typeface="Arial"/>
            </a:endParaRPr>
          </a:p>
          <a:p>
            <a:pPr marL="12700">
              <a:lnSpc>
                <a:spcPct val="100000"/>
              </a:lnSpc>
              <a:spcBef>
                <a:spcPts val="860"/>
              </a:spcBef>
              <a:buSzPct val="91666"/>
              <a:buAutoNum type="arabicPeriod" startAt="31"/>
              <a:tabLst>
                <a:tab pos="225425" algn="l"/>
              </a:tabLst>
            </a:pPr>
            <a:r>
              <a:rPr sz="1200" dirty="0">
                <a:latin typeface="Arial"/>
                <a:cs typeface="Arial"/>
              </a:rPr>
              <a:t>How the latent image </a:t>
            </a:r>
            <a:r>
              <a:rPr sz="1200" spc="-5" dirty="0">
                <a:latin typeface="Arial"/>
                <a:cs typeface="Arial"/>
              </a:rPr>
              <a:t>converts </a:t>
            </a:r>
            <a:r>
              <a:rPr sz="1200" dirty="0">
                <a:latin typeface="Arial"/>
                <a:cs typeface="Arial"/>
              </a:rPr>
              <a:t>into visible</a:t>
            </a:r>
            <a:r>
              <a:rPr sz="1200" spc="-20" dirty="0">
                <a:latin typeface="Arial"/>
                <a:cs typeface="Arial"/>
              </a:rPr>
              <a:t> </a:t>
            </a:r>
            <a:r>
              <a:rPr sz="1200" dirty="0">
                <a:latin typeface="Arial"/>
                <a:cs typeface="Arial"/>
              </a:rPr>
              <a:t>image.</a:t>
            </a:r>
            <a:endParaRPr sz="1200">
              <a:latin typeface="Arial"/>
              <a:cs typeface="Arial"/>
            </a:endParaRPr>
          </a:p>
          <a:p>
            <a:pPr marL="12700" marR="5080">
              <a:lnSpc>
                <a:spcPct val="187500"/>
              </a:lnSpc>
              <a:buSzPct val="91666"/>
              <a:buAutoNum type="arabicPeriod" startAt="31"/>
              <a:tabLst>
                <a:tab pos="225425" algn="l"/>
              </a:tabLst>
            </a:pPr>
            <a:r>
              <a:rPr sz="1200" dirty="0">
                <a:latin typeface="Arial"/>
                <a:cs typeface="Arial"/>
              </a:rPr>
              <a:t>Mention only </a:t>
            </a:r>
            <a:r>
              <a:rPr sz="1200" spc="-5" dirty="0">
                <a:latin typeface="Arial"/>
                <a:cs typeface="Arial"/>
              </a:rPr>
              <a:t>constituents </a:t>
            </a:r>
            <a:r>
              <a:rPr sz="1200" dirty="0">
                <a:latin typeface="Arial"/>
                <a:cs typeface="Arial"/>
              </a:rPr>
              <a:t>of Automatic </a:t>
            </a:r>
            <a:r>
              <a:rPr sz="1200" spc="-10" dirty="0">
                <a:latin typeface="Arial"/>
                <a:cs typeface="Arial"/>
              </a:rPr>
              <a:t>processor.  33.Difference </a:t>
            </a:r>
            <a:r>
              <a:rPr sz="1200" dirty="0">
                <a:latin typeface="Arial"/>
                <a:cs typeface="Arial"/>
              </a:rPr>
              <a:t>of developer in Manual and Automatic</a:t>
            </a:r>
            <a:r>
              <a:rPr sz="1200" spc="-135" dirty="0">
                <a:latin typeface="Arial"/>
                <a:cs typeface="Arial"/>
              </a:rPr>
              <a:t> </a:t>
            </a:r>
            <a:r>
              <a:rPr sz="1200" dirty="0">
                <a:latin typeface="Arial"/>
                <a:cs typeface="Arial"/>
              </a:rPr>
              <a:t>processing.  </a:t>
            </a:r>
            <a:r>
              <a:rPr sz="1200" spc="-15" dirty="0">
                <a:latin typeface="Arial"/>
                <a:cs typeface="Arial"/>
              </a:rPr>
              <a:t>34.Effect </a:t>
            </a:r>
            <a:r>
              <a:rPr sz="1200" dirty="0">
                <a:latin typeface="Arial"/>
                <a:cs typeface="Arial"/>
              </a:rPr>
              <a:t>of temperature during film</a:t>
            </a:r>
            <a:r>
              <a:rPr sz="1200" spc="-10" dirty="0">
                <a:latin typeface="Arial"/>
                <a:cs typeface="Arial"/>
              </a:rPr>
              <a:t> </a:t>
            </a:r>
            <a:r>
              <a:rPr sz="1200" dirty="0">
                <a:latin typeface="Arial"/>
                <a:cs typeface="Arial"/>
              </a:rPr>
              <a:t>developing.</a:t>
            </a:r>
            <a:endParaRPr sz="1200">
              <a:latin typeface="Arial"/>
              <a:cs typeface="Arial"/>
            </a:endParaRPr>
          </a:p>
          <a:p>
            <a:pPr marL="12700" marR="3263900">
              <a:lnSpc>
                <a:spcPts val="2700"/>
              </a:lnSpc>
              <a:spcBef>
                <a:spcPts val="200"/>
              </a:spcBef>
            </a:pPr>
            <a:r>
              <a:rPr sz="1200" dirty="0">
                <a:latin typeface="Arial"/>
                <a:cs typeface="Arial"/>
              </a:rPr>
              <a:t>35</a:t>
            </a:r>
            <a:r>
              <a:rPr sz="1200" spc="-70" dirty="0">
                <a:latin typeface="Arial"/>
                <a:cs typeface="Arial"/>
              </a:rPr>
              <a:t>.</a:t>
            </a:r>
            <a:r>
              <a:rPr sz="1200" dirty="0">
                <a:latin typeface="Arial"/>
                <a:cs typeface="Arial"/>
              </a:rPr>
              <a:t>Replenishe</a:t>
            </a:r>
            <a:r>
              <a:rPr sz="1200" spc="-70" dirty="0">
                <a:latin typeface="Arial"/>
                <a:cs typeface="Arial"/>
              </a:rPr>
              <a:t>r</a:t>
            </a:r>
            <a:r>
              <a:rPr sz="1200" dirty="0">
                <a:latin typeface="Arial"/>
                <a:cs typeface="Arial"/>
              </a:rPr>
              <a:t>.  </a:t>
            </a:r>
            <a:r>
              <a:rPr sz="1200" spc="-10" dirty="0">
                <a:latin typeface="Arial"/>
                <a:cs typeface="Arial"/>
              </a:rPr>
              <a:t>36.Acetic</a:t>
            </a:r>
            <a:r>
              <a:rPr sz="1200" spc="280" dirty="0">
                <a:latin typeface="Arial"/>
                <a:cs typeface="Arial"/>
              </a:rPr>
              <a:t> </a:t>
            </a:r>
            <a:r>
              <a:rPr sz="1200" dirty="0">
                <a:latin typeface="Arial"/>
                <a:cs typeface="Arial"/>
              </a:rPr>
              <a:t>acid</a:t>
            </a:r>
            <a:endParaRPr sz="1200">
              <a:latin typeface="Arial"/>
              <a:cs typeface="Arial"/>
            </a:endParaRPr>
          </a:p>
          <a:p>
            <a:pPr marL="12700" marR="2348865">
              <a:lnSpc>
                <a:spcPts val="2600"/>
              </a:lnSpc>
              <a:spcBef>
                <a:spcPts val="80"/>
              </a:spcBef>
            </a:pPr>
            <a:r>
              <a:rPr sz="1200" spc="-5" dirty="0">
                <a:latin typeface="Arial"/>
                <a:cs typeface="Arial"/>
              </a:rPr>
              <a:t>37.Constituents </a:t>
            </a:r>
            <a:r>
              <a:rPr sz="1200" dirty="0">
                <a:latin typeface="Arial"/>
                <a:cs typeface="Arial"/>
              </a:rPr>
              <a:t>of</a:t>
            </a:r>
            <a:r>
              <a:rPr sz="1200" spc="-70" dirty="0">
                <a:latin typeface="Arial"/>
                <a:cs typeface="Arial"/>
              </a:rPr>
              <a:t> </a:t>
            </a:r>
            <a:r>
              <a:rPr sz="1200" spc="-10" dirty="0">
                <a:latin typeface="Arial"/>
                <a:cs typeface="Arial"/>
              </a:rPr>
              <a:t>developer.  </a:t>
            </a:r>
            <a:r>
              <a:rPr sz="1200" spc="-5" dirty="0">
                <a:latin typeface="Arial"/>
                <a:cs typeface="Arial"/>
              </a:rPr>
              <a:t>38.Constituents </a:t>
            </a:r>
            <a:r>
              <a:rPr sz="1200" dirty="0">
                <a:latin typeface="Arial"/>
                <a:cs typeface="Arial"/>
              </a:rPr>
              <a:t>of</a:t>
            </a:r>
            <a:r>
              <a:rPr sz="1200" spc="-15" dirty="0">
                <a:latin typeface="Arial"/>
                <a:cs typeface="Arial"/>
              </a:rPr>
              <a:t> fixer.</a:t>
            </a:r>
            <a:endParaRPr sz="1200">
              <a:latin typeface="Arial"/>
              <a:cs typeface="Arial"/>
            </a:endParaRPr>
          </a:p>
          <a:p>
            <a:pPr marL="12700" marR="2510155">
              <a:lnSpc>
                <a:spcPts val="2700"/>
              </a:lnSpc>
              <a:spcBef>
                <a:spcPts val="20"/>
              </a:spcBef>
            </a:pPr>
            <a:r>
              <a:rPr sz="1200" spc="-10" dirty="0">
                <a:latin typeface="Arial"/>
                <a:cs typeface="Arial"/>
              </a:rPr>
              <a:t>39.Fixing </a:t>
            </a:r>
            <a:r>
              <a:rPr sz="1200" dirty="0">
                <a:latin typeface="Arial"/>
                <a:cs typeface="Arial"/>
              </a:rPr>
              <a:t>time.  </a:t>
            </a:r>
            <a:r>
              <a:rPr sz="1200" spc="-15" dirty="0">
                <a:latin typeface="Arial"/>
                <a:cs typeface="Arial"/>
              </a:rPr>
              <a:t>40.Washing </a:t>
            </a:r>
            <a:r>
              <a:rPr sz="1200" dirty="0">
                <a:latin typeface="Arial"/>
                <a:cs typeface="Arial"/>
              </a:rPr>
              <a:t>of X-ray film.  </a:t>
            </a:r>
            <a:r>
              <a:rPr sz="1200" spc="-10" dirty="0">
                <a:latin typeface="Arial"/>
                <a:cs typeface="Arial"/>
              </a:rPr>
              <a:t>41.Keeping </a:t>
            </a:r>
            <a:r>
              <a:rPr sz="1200" dirty="0">
                <a:latin typeface="Arial"/>
                <a:cs typeface="Arial"/>
              </a:rPr>
              <a:t>record of</a:t>
            </a:r>
            <a:r>
              <a:rPr sz="1200" spc="-65" dirty="0">
                <a:latin typeface="Arial"/>
                <a:cs typeface="Arial"/>
              </a:rPr>
              <a:t> </a:t>
            </a:r>
            <a:r>
              <a:rPr sz="1200" dirty="0">
                <a:latin typeface="Arial"/>
                <a:cs typeface="Arial"/>
              </a:rPr>
              <a:t>films.</a:t>
            </a:r>
            <a:endParaRPr sz="1200">
              <a:latin typeface="Arial"/>
              <a:cs typeface="Arial"/>
            </a:endParaRPr>
          </a:p>
          <a:p>
            <a:pPr marL="12700">
              <a:lnSpc>
                <a:spcPct val="100000"/>
              </a:lnSpc>
              <a:spcBef>
                <a:spcPts val="860"/>
              </a:spcBef>
              <a:buSzPct val="91666"/>
              <a:buAutoNum type="arabicPeriod" startAt="42"/>
              <a:tabLst>
                <a:tab pos="225425" algn="l"/>
              </a:tabLst>
            </a:pPr>
            <a:r>
              <a:rPr sz="1200" dirty="0">
                <a:latin typeface="Arial"/>
                <a:cs typeface="Arial"/>
              </a:rPr>
              <a:t>Causes of yellow </a:t>
            </a:r>
            <a:r>
              <a:rPr sz="1200" spc="-5" dirty="0">
                <a:latin typeface="Arial"/>
                <a:cs typeface="Arial"/>
              </a:rPr>
              <a:t>stain </a:t>
            </a:r>
            <a:r>
              <a:rPr sz="1200" dirty="0">
                <a:latin typeface="Arial"/>
                <a:cs typeface="Arial"/>
              </a:rPr>
              <a:t>on X-ray</a:t>
            </a:r>
            <a:r>
              <a:rPr sz="1200" spc="-15" dirty="0">
                <a:latin typeface="Arial"/>
                <a:cs typeface="Arial"/>
              </a:rPr>
              <a:t> </a:t>
            </a:r>
            <a:r>
              <a:rPr sz="1200" dirty="0">
                <a:latin typeface="Arial"/>
                <a:cs typeface="Arial"/>
              </a:rPr>
              <a:t>films.</a:t>
            </a:r>
            <a:endParaRPr sz="1200">
              <a:latin typeface="Arial"/>
              <a:cs typeface="Arial"/>
            </a:endParaRPr>
          </a:p>
          <a:p>
            <a:pPr marL="12700" marR="2701925">
              <a:lnSpc>
                <a:spcPct val="187500"/>
              </a:lnSpc>
              <a:buSzPct val="91666"/>
              <a:buAutoNum type="arabicPeriod" startAt="42"/>
              <a:tabLst>
                <a:tab pos="225425" algn="l"/>
              </a:tabLst>
            </a:pPr>
            <a:r>
              <a:rPr sz="1200" spc="-10" dirty="0">
                <a:latin typeface="Arial"/>
                <a:cs typeface="Arial"/>
              </a:rPr>
              <a:t>Waste </a:t>
            </a:r>
            <a:r>
              <a:rPr sz="1200" dirty="0">
                <a:latin typeface="Arial"/>
                <a:cs typeface="Arial"/>
              </a:rPr>
              <a:t>hypo  solution. </a:t>
            </a:r>
            <a:r>
              <a:rPr sz="1200" spc="-10" dirty="0">
                <a:latin typeface="Arial"/>
                <a:cs typeface="Arial"/>
              </a:rPr>
              <a:t>44.Developing  </a:t>
            </a:r>
            <a:r>
              <a:rPr sz="1200" dirty="0">
                <a:latin typeface="Arial"/>
                <a:cs typeface="Arial"/>
              </a:rPr>
              <a:t>tonic.</a:t>
            </a:r>
            <a:endParaRPr sz="1200">
              <a:latin typeface="Arial"/>
              <a:cs typeface="Arial"/>
            </a:endParaRPr>
          </a:p>
          <a:p>
            <a:pPr marL="12700">
              <a:lnSpc>
                <a:spcPct val="100000"/>
              </a:lnSpc>
              <a:spcBef>
                <a:spcPts val="1160"/>
              </a:spcBef>
              <a:buSzPct val="91666"/>
              <a:buAutoNum type="arabicPeriod" startAt="45"/>
              <a:tabLst>
                <a:tab pos="225425" algn="l"/>
              </a:tabLst>
            </a:pPr>
            <a:r>
              <a:rPr sz="1200" dirty="0">
                <a:latin typeface="Arial"/>
                <a:cs typeface="Arial"/>
              </a:rPr>
              <a:t>MAS</a:t>
            </a:r>
            <a:endParaRPr sz="1200">
              <a:latin typeface="Arial"/>
              <a:cs typeface="Arial"/>
            </a:endParaRPr>
          </a:p>
          <a:p>
            <a:pPr>
              <a:lnSpc>
                <a:spcPct val="100000"/>
              </a:lnSpc>
              <a:spcBef>
                <a:spcPts val="50"/>
              </a:spcBef>
              <a:buFont typeface="Arial"/>
              <a:buAutoNum type="arabicPeriod" startAt="45"/>
            </a:pPr>
            <a:endParaRPr sz="1050">
              <a:latin typeface="Times New Roman"/>
              <a:cs typeface="Times New Roman"/>
            </a:endParaRPr>
          </a:p>
          <a:p>
            <a:pPr marL="12700">
              <a:lnSpc>
                <a:spcPct val="100000"/>
              </a:lnSpc>
              <a:buSzPct val="91666"/>
              <a:buAutoNum type="arabicPeriod" startAt="45"/>
              <a:tabLst>
                <a:tab pos="225425" algn="l"/>
              </a:tabLst>
            </a:pPr>
            <a:r>
              <a:rPr sz="1200" dirty="0">
                <a:latin typeface="Arial"/>
                <a:cs typeface="Arial"/>
              </a:rPr>
              <a:t>KV</a:t>
            </a:r>
            <a:endParaRPr sz="1200">
              <a:latin typeface="Arial"/>
              <a:cs typeface="Arial"/>
            </a:endParaRPr>
          </a:p>
          <a:p>
            <a:pPr>
              <a:lnSpc>
                <a:spcPct val="100000"/>
              </a:lnSpc>
              <a:spcBef>
                <a:spcPts val="55"/>
              </a:spcBef>
              <a:buFont typeface="Arial"/>
              <a:buAutoNum type="arabicPeriod" startAt="45"/>
            </a:pPr>
            <a:endParaRPr sz="1050">
              <a:latin typeface="Times New Roman"/>
              <a:cs typeface="Times New Roman"/>
            </a:endParaRPr>
          </a:p>
          <a:p>
            <a:pPr marL="12700">
              <a:lnSpc>
                <a:spcPct val="100000"/>
              </a:lnSpc>
              <a:buSzPct val="91666"/>
              <a:buAutoNum type="arabicPeriod" startAt="45"/>
              <a:tabLst>
                <a:tab pos="225425" algn="l"/>
              </a:tabLst>
            </a:pPr>
            <a:r>
              <a:rPr sz="1200" dirty="0">
                <a:latin typeface="Arial"/>
                <a:cs typeface="Arial"/>
              </a:rPr>
              <a:t>MA</a:t>
            </a:r>
            <a:endParaRPr sz="1200">
              <a:latin typeface="Arial"/>
              <a:cs typeface="Arial"/>
            </a:endParaRPr>
          </a:p>
          <a:p>
            <a:pPr marL="12700" marR="2848610">
              <a:lnSpc>
                <a:spcPct val="184000"/>
              </a:lnSpc>
              <a:spcBef>
                <a:spcPts val="50"/>
              </a:spcBef>
              <a:buSzPct val="91666"/>
              <a:buAutoNum type="arabicPeriod" startAt="45"/>
              <a:tabLst>
                <a:tab pos="225425" algn="l"/>
              </a:tabLst>
            </a:pPr>
            <a:r>
              <a:rPr sz="1200" spc="-10" dirty="0">
                <a:latin typeface="Arial"/>
                <a:cs typeface="Arial"/>
              </a:rPr>
              <a:t>Timer  49.Exposure </a:t>
            </a:r>
            <a:r>
              <a:rPr sz="1200" dirty="0">
                <a:latin typeface="Arial"/>
                <a:cs typeface="Arial"/>
              </a:rPr>
              <a:t>switch  </a:t>
            </a:r>
            <a:r>
              <a:rPr sz="1200" spc="-20" dirty="0">
                <a:latin typeface="Arial"/>
                <a:cs typeface="Arial"/>
              </a:rPr>
              <a:t>50.Types </a:t>
            </a:r>
            <a:r>
              <a:rPr sz="1200" dirty="0">
                <a:latin typeface="Arial"/>
                <a:cs typeface="Arial"/>
              </a:rPr>
              <a:t>of</a:t>
            </a:r>
            <a:r>
              <a:rPr sz="1200" spc="-65" dirty="0">
                <a:latin typeface="Arial"/>
                <a:cs typeface="Arial"/>
              </a:rPr>
              <a:t> </a:t>
            </a:r>
            <a:r>
              <a:rPr sz="1200" dirty="0">
                <a:latin typeface="Arial"/>
                <a:cs typeface="Arial"/>
              </a:rPr>
              <a:t>cassettes</a:t>
            </a:r>
            <a:endParaRPr sz="1200">
              <a:latin typeface="Arial"/>
              <a:cs typeface="Aria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87</a:t>
            </a:fld>
            <a:endParaRPr dirty="0"/>
          </a:p>
        </p:txBody>
      </p:sp>
      <p:sp>
        <p:nvSpPr>
          <p:cNvPr id="2" name="object 2"/>
          <p:cNvSpPr txBox="1"/>
          <p:nvPr/>
        </p:nvSpPr>
        <p:spPr>
          <a:xfrm>
            <a:off x="711200" y="889000"/>
            <a:ext cx="3860800" cy="8691880"/>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51"/>
              <a:tabLst>
                <a:tab pos="225425" algn="l"/>
              </a:tabLst>
            </a:pPr>
            <a:r>
              <a:rPr sz="1200" spc="-15" dirty="0">
                <a:latin typeface="Arial"/>
                <a:cs typeface="Arial"/>
              </a:rPr>
              <a:t>Types </a:t>
            </a:r>
            <a:r>
              <a:rPr sz="1200" dirty="0">
                <a:latin typeface="Arial"/>
                <a:cs typeface="Arial"/>
              </a:rPr>
              <a:t>of</a:t>
            </a:r>
            <a:r>
              <a:rPr sz="1200" spc="5" dirty="0">
                <a:latin typeface="Arial"/>
                <a:cs typeface="Arial"/>
              </a:rPr>
              <a:t> </a:t>
            </a:r>
            <a:r>
              <a:rPr sz="1200" dirty="0">
                <a:latin typeface="Arial"/>
                <a:cs typeface="Arial"/>
              </a:rPr>
              <a:t>screens</a:t>
            </a:r>
            <a:endParaRPr sz="1200">
              <a:latin typeface="Arial"/>
              <a:cs typeface="Arial"/>
            </a:endParaRPr>
          </a:p>
          <a:p>
            <a:pPr marL="12700" marR="2117725">
              <a:lnSpc>
                <a:spcPct val="185200"/>
              </a:lnSpc>
              <a:spcBef>
                <a:spcPts val="30"/>
              </a:spcBef>
              <a:buSzPct val="91666"/>
              <a:buAutoNum type="arabicPeriod" startAt="51"/>
              <a:tabLst>
                <a:tab pos="225425" algn="l"/>
              </a:tabLst>
            </a:pPr>
            <a:r>
              <a:rPr sz="1200" spc="-15" dirty="0">
                <a:latin typeface="Arial"/>
                <a:cs typeface="Arial"/>
              </a:rPr>
              <a:t>Types </a:t>
            </a:r>
            <a:r>
              <a:rPr sz="1200" dirty="0">
                <a:latin typeface="Arial"/>
                <a:cs typeface="Arial"/>
              </a:rPr>
              <a:t>of Hangers  </a:t>
            </a:r>
            <a:r>
              <a:rPr sz="1200" spc="-10" dirty="0">
                <a:latin typeface="Arial"/>
                <a:cs typeface="Arial"/>
              </a:rPr>
              <a:t>53.Developing </a:t>
            </a:r>
            <a:r>
              <a:rPr sz="1200" dirty="0">
                <a:latin typeface="Arial"/>
                <a:cs typeface="Arial"/>
              </a:rPr>
              <a:t>time  </a:t>
            </a:r>
            <a:r>
              <a:rPr sz="1200" spc="-10" dirty="0">
                <a:latin typeface="Arial"/>
                <a:cs typeface="Arial"/>
              </a:rPr>
              <a:t>54.Fixing </a:t>
            </a:r>
            <a:r>
              <a:rPr sz="1200" dirty="0">
                <a:latin typeface="Arial"/>
                <a:cs typeface="Arial"/>
              </a:rPr>
              <a:t>time  </a:t>
            </a:r>
            <a:r>
              <a:rPr sz="1200" spc="-15" dirty="0">
                <a:latin typeface="Arial"/>
                <a:cs typeface="Arial"/>
              </a:rPr>
              <a:t>55.Washing </a:t>
            </a:r>
            <a:r>
              <a:rPr sz="1200" dirty="0">
                <a:latin typeface="Arial"/>
                <a:cs typeface="Arial"/>
              </a:rPr>
              <a:t>of X-ray</a:t>
            </a:r>
            <a:r>
              <a:rPr sz="1200" spc="-55" dirty="0">
                <a:latin typeface="Arial"/>
                <a:cs typeface="Arial"/>
              </a:rPr>
              <a:t> </a:t>
            </a:r>
            <a:r>
              <a:rPr sz="1200" dirty="0">
                <a:latin typeface="Arial"/>
                <a:cs typeface="Arial"/>
              </a:rPr>
              <a:t>films  </a:t>
            </a:r>
            <a:r>
              <a:rPr sz="1200" spc="-10" dirty="0">
                <a:latin typeface="Arial"/>
                <a:cs typeface="Arial"/>
              </a:rPr>
              <a:t>56.Acetic </a:t>
            </a:r>
            <a:r>
              <a:rPr sz="1200" dirty="0">
                <a:latin typeface="Arial"/>
                <a:cs typeface="Arial"/>
              </a:rPr>
              <a:t>acid  </a:t>
            </a:r>
            <a:r>
              <a:rPr sz="1200" spc="-5" dirty="0">
                <a:latin typeface="Arial"/>
                <a:cs typeface="Arial"/>
              </a:rPr>
              <a:t>57.Replenisher  </a:t>
            </a:r>
            <a:r>
              <a:rPr sz="1200" spc="-10" dirty="0">
                <a:latin typeface="Arial"/>
                <a:cs typeface="Arial"/>
              </a:rPr>
              <a:t>58.Exposure</a:t>
            </a:r>
            <a:r>
              <a:rPr sz="1200" spc="-5" dirty="0">
                <a:latin typeface="Arial"/>
                <a:cs typeface="Arial"/>
              </a:rPr>
              <a:t> </a:t>
            </a:r>
            <a:r>
              <a:rPr sz="1200" dirty="0">
                <a:latin typeface="Arial"/>
                <a:cs typeface="Arial"/>
              </a:rPr>
              <a:t>time</a:t>
            </a:r>
            <a:endParaRPr sz="1200">
              <a:latin typeface="Arial"/>
              <a:cs typeface="Arial"/>
            </a:endParaRPr>
          </a:p>
          <a:p>
            <a:pPr marL="12700" marR="1908175">
              <a:lnSpc>
                <a:spcPct val="184000"/>
              </a:lnSpc>
              <a:spcBef>
                <a:spcPts val="50"/>
              </a:spcBef>
            </a:pPr>
            <a:r>
              <a:rPr sz="1200" spc="-5" dirty="0">
                <a:latin typeface="Arial"/>
                <a:cs typeface="Arial"/>
              </a:rPr>
              <a:t>59.Constituents </a:t>
            </a:r>
            <a:r>
              <a:rPr sz="1200" dirty="0">
                <a:latin typeface="Arial"/>
                <a:cs typeface="Arial"/>
              </a:rPr>
              <a:t>of</a:t>
            </a:r>
            <a:r>
              <a:rPr sz="1200" spc="-100" dirty="0">
                <a:latin typeface="Arial"/>
                <a:cs typeface="Arial"/>
              </a:rPr>
              <a:t> </a:t>
            </a:r>
            <a:r>
              <a:rPr sz="1200" dirty="0">
                <a:latin typeface="Arial"/>
                <a:cs typeface="Arial"/>
              </a:rPr>
              <a:t>developer  </a:t>
            </a:r>
            <a:r>
              <a:rPr sz="1200" spc="-5" dirty="0">
                <a:latin typeface="Arial"/>
                <a:cs typeface="Arial"/>
              </a:rPr>
              <a:t>60.Constituents </a:t>
            </a:r>
            <a:r>
              <a:rPr sz="1200" dirty="0">
                <a:latin typeface="Arial"/>
                <a:cs typeface="Arial"/>
              </a:rPr>
              <a:t>of fixer  </a:t>
            </a:r>
            <a:r>
              <a:rPr sz="1200" spc="-10" dirty="0">
                <a:latin typeface="Arial"/>
                <a:cs typeface="Arial"/>
              </a:rPr>
              <a:t>61.Silver </a:t>
            </a:r>
            <a:r>
              <a:rPr sz="1200" spc="-5" dirty="0">
                <a:latin typeface="Arial"/>
                <a:cs typeface="Arial"/>
              </a:rPr>
              <a:t>extraction</a:t>
            </a:r>
            <a:endParaRPr sz="1200">
              <a:latin typeface="Arial"/>
              <a:cs typeface="Arial"/>
            </a:endParaRPr>
          </a:p>
          <a:p>
            <a:pPr marL="12700" marR="1214120">
              <a:lnSpc>
                <a:spcPct val="185200"/>
              </a:lnSpc>
              <a:spcBef>
                <a:spcPts val="35"/>
              </a:spcBef>
            </a:pPr>
            <a:r>
              <a:rPr sz="1200" spc="-10" dirty="0">
                <a:latin typeface="Arial"/>
                <a:cs typeface="Arial"/>
              </a:rPr>
              <a:t>62.Common </a:t>
            </a:r>
            <a:r>
              <a:rPr sz="1200" dirty="0">
                <a:latin typeface="Arial"/>
                <a:cs typeface="Arial"/>
              </a:rPr>
              <a:t>metallic </a:t>
            </a:r>
            <a:r>
              <a:rPr sz="1200" spc="-5" dirty="0">
                <a:latin typeface="Arial"/>
                <a:cs typeface="Arial"/>
              </a:rPr>
              <a:t>artefacts </a:t>
            </a:r>
            <a:r>
              <a:rPr sz="1200" dirty="0">
                <a:latin typeface="Arial"/>
                <a:cs typeface="Arial"/>
              </a:rPr>
              <a:t>on</a:t>
            </a:r>
            <a:r>
              <a:rPr sz="1200" spc="-30" dirty="0">
                <a:latin typeface="Arial"/>
                <a:cs typeface="Arial"/>
              </a:rPr>
              <a:t> </a:t>
            </a:r>
            <a:r>
              <a:rPr sz="1200" dirty="0">
                <a:latin typeface="Arial"/>
                <a:cs typeface="Arial"/>
              </a:rPr>
              <a:t>X-ray  </a:t>
            </a:r>
            <a:r>
              <a:rPr sz="1200" spc="-25" dirty="0">
                <a:latin typeface="Arial"/>
                <a:cs typeface="Arial"/>
              </a:rPr>
              <a:t>63.Yellow </a:t>
            </a:r>
            <a:r>
              <a:rPr sz="1200" dirty="0">
                <a:latin typeface="Arial"/>
                <a:cs typeface="Arial"/>
              </a:rPr>
              <a:t>pigmentation on X-ray  </a:t>
            </a:r>
            <a:r>
              <a:rPr sz="1200" spc="-10" dirty="0">
                <a:latin typeface="Arial"/>
                <a:cs typeface="Arial"/>
              </a:rPr>
              <a:t>64.Static </a:t>
            </a:r>
            <a:r>
              <a:rPr sz="1200" spc="-5" dirty="0">
                <a:latin typeface="Arial"/>
                <a:cs typeface="Arial"/>
              </a:rPr>
              <a:t>artifacts </a:t>
            </a:r>
            <a:r>
              <a:rPr sz="1200" dirty="0">
                <a:latin typeface="Arial"/>
                <a:cs typeface="Arial"/>
              </a:rPr>
              <a:t>on X-ray  </a:t>
            </a:r>
            <a:r>
              <a:rPr sz="1200" spc="-5" dirty="0">
                <a:latin typeface="Arial"/>
                <a:cs typeface="Arial"/>
              </a:rPr>
              <a:t>65.Illumination </a:t>
            </a:r>
            <a:r>
              <a:rPr sz="1200" dirty="0">
                <a:latin typeface="Arial"/>
                <a:cs typeface="Arial"/>
              </a:rPr>
              <a:t>in dark</a:t>
            </a:r>
            <a:r>
              <a:rPr sz="1200" spc="-15" dirty="0">
                <a:latin typeface="Arial"/>
                <a:cs typeface="Arial"/>
              </a:rPr>
              <a:t> </a:t>
            </a:r>
            <a:r>
              <a:rPr sz="1200" dirty="0">
                <a:latin typeface="Arial"/>
                <a:cs typeface="Arial"/>
              </a:rPr>
              <a:t>room</a:t>
            </a:r>
            <a:endParaRPr sz="1200">
              <a:latin typeface="Arial"/>
              <a:cs typeface="Arial"/>
            </a:endParaRPr>
          </a:p>
          <a:p>
            <a:pPr marL="12700" marR="5080">
              <a:lnSpc>
                <a:spcPct val="187500"/>
              </a:lnSpc>
            </a:pPr>
            <a:r>
              <a:rPr sz="1200" spc="-10" dirty="0">
                <a:latin typeface="Arial"/>
                <a:cs typeface="Arial"/>
              </a:rPr>
              <a:t>66.Safe </a:t>
            </a:r>
            <a:r>
              <a:rPr sz="1200" spc="-5" dirty="0">
                <a:latin typeface="Arial"/>
                <a:cs typeface="Arial"/>
              </a:rPr>
              <a:t>distance </a:t>
            </a:r>
            <a:r>
              <a:rPr sz="1200" dirty="0">
                <a:latin typeface="Arial"/>
                <a:cs typeface="Arial"/>
              </a:rPr>
              <a:t>between </a:t>
            </a:r>
            <a:r>
              <a:rPr sz="1200" spc="-30" dirty="0">
                <a:latin typeface="Arial"/>
                <a:cs typeface="Arial"/>
              </a:rPr>
              <a:t>Table </a:t>
            </a:r>
            <a:r>
              <a:rPr sz="1200" dirty="0">
                <a:latin typeface="Arial"/>
                <a:cs typeface="Arial"/>
              </a:rPr>
              <a:t>&amp; safe light in dark</a:t>
            </a:r>
            <a:r>
              <a:rPr sz="1200" spc="-40" dirty="0">
                <a:latin typeface="Arial"/>
                <a:cs typeface="Arial"/>
              </a:rPr>
              <a:t> </a:t>
            </a:r>
            <a:r>
              <a:rPr sz="1200" dirty="0">
                <a:latin typeface="Arial"/>
                <a:cs typeface="Arial"/>
              </a:rPr>
              <a:t>room  </a:t>
            </a:r>
            <a:r>
              <a:rPr sz="1200" spc="-10" dirty="0">
                <a:latin typeface="Arial"/>
                <a:cs typeface="Arial"/>
              </a:rPr>
              <a:t>67.Over </a:t>
            </a:r>
            <a:r>
              <a:rPr sz="1200" dirty="0">
                <a:latin typeface="Arial"/>
                <a:cs typeface="Arial"/>
              </a:rPr>
              <a:t>– exposed</a:t>
            </a:r>
            <a:r>
              <a:rPr sz="1200" spc="-5" dirty="0">
                <a:latin typeface="Arial"/>
                <a:cs typeface="Arial"/>
              </a:rPr>
              <a:t> </a:t>
            </a:r>
            <a:r>
              <a:rPr sz="1200" dirty="0">
                <a:latin typeface="Arial"/>
                <a:cs typeface="Arial"/>
              </a:rPr>
              <a:t>film.</a:t>
            </a:r>
            <a:endParaRPr sz="1200">
              <a:latin typeface="Arial"/>
              <a:cs typeface="Arial"/>
            </a:endParaRPr>
          </a:p>
          <a:p>
            <a:pPr marL="12700" marR="1993264">
              <a:lnSpc>
                <a:spcPts val="2700"/>
              </a:lnSpc>
              <a:spcBef>
                <a:spcPts val="200"/>
              </a:spcBef>
            </a:pPr>
            <a:r>
              <a:rPr sz="1200" spc="-10" dirty="0">
                <a:latin typeface="Arial"/>
                <a:cs typeface="Arial"/>
              </a:rPr>
              <a:t>68.Under </a:t>
            </a:r>
            <a:r>
              <a:rPr sz="1200" dirty="0">
                <a:latin typeface="Arial"/>
                <a:cs typeface="Arial"/>
              </a:rPr>
              <a:t>exposed film.  </a:t>
            </a:r>
            <a:r>
              <a:rPr sz="1200" spc="-10" dirty="0">
                <a:latin typeface="Arial"/>
                <a:cs typeface="Arial"/>
              </a:rPr>
              <a:t>69.Blackening </a:t>
            </a:r>
            <a:r>
              <a:rPr sz="1200" dirty="0">
                <a:latin typeface="Arial"/>
                <a:cs typeface="Arial"/>
              </a:rPr>
              <a:t>of X-ray</a:t>
            </a:r>
            <a:r>
              <a:rPr sz="1200" spc="-35" dirty="0">
                <a:latin typeface="Arial"/>
                <a:cs typeface="Arial"/>
              </a:rPr>
              <a:t> </a:t>
            </a:r>
            <a:r>
              <a:rPr sz="1200" dirty="0">
                <a:latin typeface="Arial"/>
                <a:cs typeface="Arial"/>
              </a:rPr>
              <a:t>film.</a:t>
            </a:r>
            <a:endParaRPr sz="1200">
              <a:latin typeface="Arial"/>
              <a:cs typeface="Arial"/>
            </a:endParaRPr>
          </a:p>
          <a:p>
            <a:pPr marL="12700" marR="1544320">
              <a:lnSpc>
                <a:spcPts val="2600"/>
              </a:lnSpc>
              <a:spcBef>
                <a:spcPts val="80"/>
              </a:spcBef>
            </a:pPr>
            <a:r>
              <a:rPr sz="1200" spc="-10" dirty="0">
                <a:latin typeface="Arial"/>
                <a:cs typeface="Arial"/>
              </a:rPr>
              <a:t>70.Safe </a:t>
            </a:r>
            <a:r>
              <a:rPr sz="1200" dirty="0">
                <a:latin typeface="Arial"/>
                <a:cs typeface="Arial"/>
              </a:rPr>
              <a:t>light in dark room.  </a:t>
            </a:r>
            <a:r>
              <a:rPr sz="1200" spc="-15" dirty="0">
                <a:latin typeface="Arial"/>
                <a:cs typeface="Arial"/>
              </a:rPr>
              <a:t>71.How </a:t>
            </a:r>
            <a:r>
              <a:rPr sz="1200" dirty="0">
                <a:latin typeface="Arial"/>
                <a:cs typeface="Arial"/>
              </a:rPr>
              <a:t>to reduce </a:t>
            </a:r>
            <a:r>
              <a:rPr sz="1200" spc="-5" dirty="0">
                <a:latin typeface="Arial"/>
                <a:cs typeface="Arial"/>
              </a:rPr>
              <a:t>artifacts </a:t>
            </a:r>
            <a:r>
              <a:rPr sz="1200" dirty="0">
                <a:latin typeface="Arial"/>
                <a:cs typeface="Arial"/>
              </a:rPr>
              <a:t>on</a:t>
            </a:r>
            <a:r>
              <a:rPr sz="1200" spc="-25" dirty="0">
                <a:latin typeface="Arial"/>
                <a:cs typeface="Arial"/>
              </a:rPr>
              <a:t> </a:t>
            </a:r>
            <a:r>
              <a:rPr sz="1200" dirty="0">
                <a:latin typeface="Arial"/>
                <a:cs typeface="Arial"/>
              </a:rPr>
              <a:t>film.</a:t>
            </a:r>
            <a:endParaRPr sz="1200">
              <a:latin typeface="Arial"/>
              <a:cs typeface="Arial"/>
            </a:endParaRPr>
          </a:p>
          <a:p>
            <a:pPr marL="12700" marR="1815464">
              <a:lnSpc>
                <a:spcPts val="2700"/>
              </a:lnSpc>
              <a:spcBef>
                <a:spcPts val="20"/>
              </a:spcBef>
            </a:pPr>
            <a:r>
              <a:rPr sz="1200" spc="-5" dirty="0">
                <a:latin typeface="Arial"/>
                <a:cs typeface="Arial"/>
              </a:rPr>
              <a:t>72.Composition </a:t>
            </a:r>
            <a:r>
              <a:rPr sz="1200" dirty="0">
                <a:latin typeface="Arial"/>
                <a:cs typeface="Arial"/>
              </a:rPr>
              <a:t>of X-ray</a:t>
            </a:r>
            <a:r>
              <a:rPr sz="1200" spc="-100" dirty="0">
                <a:latin typeface="Arial"/>
                <a:cs typeface="Arial"/>
              </a:rPr>
              <a:t> </a:t>
            </a:r>
            <a:r>
              <a:rPr sz="1200" dirty="0">
                <a:latin typeface="Arial"/>
                <a:cs typeface="Arial"/>
              </a:rPr>
              <a:t>films.  </a:t>
            </a:r>
            <a:r>
              <a:rPr sz="1200" spc="-5" dirty="0">
                <a:latin typeface="Arial"/>
                <a:cs typeface="Arial"/>
              </a:rPr>
              <a:t>73.Mammography</a:t>
            </a:r>
            <a:r>
              <a:rPr sz="1200" spc="-10" dirty="0">
                <a:latin typeface="Arial"/>
                <a:cs typeface="Arial"/>
              </a:rPr>
              <a:t> </a:t>
            </a:r>
            <a:r>
              <a:rPr sz="1200" dirty="0">
                <a:latin typeface="Arial"/>
                <a:cs typeface="Arial"/>
              </a:rPr>
              <a:t>film.</a:t>
            </a:r>
            <a:endParaRPr sz="1200">
              <a:latin typeface="Arial"/>
              <a:cs typeface="Arial"/>
            </a:endParaRPr>
          </a:p>
          <a:p>
            <a:pPr marL="12700" marR="1425575">
              <a:lnSpc>
                <a:spcPts val="2600"/>
              </a:lnSpc>
              <a:spcBef>
                <a:spcPts val="80"/>
              </a:spcBef>
            </a:pPr>
            <a:r>
              <a:rPr sz="1200" spc="-10" dirty="0">
                <a:latin typeface="Arial"/>
                <a:cs typeface="Arial"/>
              </a:rPr>
              <a:t>74.Loading </a:t>
            </a:r>
            <a:r>
              <a:rPr sz="1200" dirty="0">
                <a:latin typeface="Arial"/>
                <a:cs typeface="Arial"/>
              </a:rPr>
              <a:t>of X-ray film in</a:t>
            </a:r>
            <a:r>
              <a:rPr sz="1200" spc="-70" dirty="0">
                <a:latin typeface="Arial"/>
                <a:cs typeface="Arial"/>
              </a:rPr>
              <a:t> </a:t>
            </a:r>
            <a:r>
              <a:rPr sz="1200" dirty="0">
                <a:latin typeface="Arial"/>
                <a:cs typeface="Arial"/>
              </a:rPr>
              <a:t>cassette.  </a:t>
            </a:r>
            <a:r>
              <a:rPr sz="1200" spc="-10" dirty="0">
                <a:latin typeface="Arial"/>
                <a:cs typeface="Arial"/>
              </a:rPr>
              <a:t>75.Fixing </a:t>
            </a:r>
            <a:r>
              <a:rPr sz="1200" dirty="0">
                <a:latin typeface="Arial"/>
                <a:cs typeface="Arial"/>
              </a:rPr>
              <a:t>of X-ray film in</a:t>
            </a:r>
            <a:r>
              <a:rPr sz="1200" spc="-50" dirty="0">
                <a:latin typeface="Arial"/>
                <a:cs typeface="Arial"/>
              </a:rPr>
              <a:t> </a:t>
            </a:r>
            <a:r>
              <a:rPr sz="1200" dirty="0">
                <a:latin typeface="Arial"/>
                <a:cs typeface="Arial"/>
              </a:rPr>
              <a:t>Hangers.</a:t>
            </a:r>
            <a:endParaRPr sz="1200">
              <a:latin typeface="Arial"/>
              <a:cs typeface="Arial"/>
            </a:endParaRPr>
          </a:p>
          <a:p>
            <a:pPr marL="12700">
              <a:lnSpc>
                <a:spcPct val="100000"/>
              </a:lnSpc>
              <a:spcBef>
                <a:spcPts val="980"/>
              </a:spcBef>
            </a:pPr>
            <a:r>
              <a:rPr sz="1200" spc="-10" dirty="0">
                <a:latin typeface="Arial"/>
                <a:cs typeface="Arial"/>
              </a:rPr>
              <a:t>76.Folding</a:t>
            </a:r>
            <a:r>
              <a:rPr sz="1200" spc="-5" dirty="0">
                <a:latin typeface="Arial"/>
                <a:cs typeface="Arial"/>
              </a:rPr>
              <a:t> </a:t>
            </a:r>
            <a:r>
              <a:rPr sz="1200" dirty="0">
                <a:latin typeface="Arial"/>
                <a:cs typeface="Arial"/>
              </a:rPr>
              <a:t>cassette</a:t>
            </a:r>
            <a:endParaRPr sz="1200">
              <a:latin typeface="Arial"/>
              <a:cs typeface="Aria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88</a:t>
            </a:fld>
            <a:endParaRPr dirty="0"/>
          </a:p>
        </p:txBody>
      </p:sp>
      <p:sp>
        <p:nvSpPr>
          <p:cNvPr id="2" name="object 2"/>
          <p:cNvSpPr txBox="1"/>
          <p:nvPr/>
        </p:nvSpPr>
        <p:spPr>
          <a:xfrm>
            <a:off x="711200" y="889000"/>
            <a:ext cx="4760595" cy="8691880"/>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77"/>
              <a:tabLst>
                <a:tab pos="225425" algn="l"/>
              </a:tabLst>
            </a:pPr>
            <a:r>
              <a:rPr sz="1200" dirty="0">
                <a:latin typeface="Arial"/>
                <a:cs typeface="Arial"/>
              </a:rPr>
              <a:t>Safety of</a:t>
            </a:r>
            <a:r>
              <a:rPr sz="1200" spc="-10" dirty="0">
                <a:latin typeface="Arial"/>
                <a:cs typeface="Arial"/>
              </a:rPr>
              <a:t> </a:t>
            </a:r>
            <a:r>
              <a:rPr sz="1200" dirty="0">
                <a:latin typeface="Arial"/>
                <a:cs typeface="Arial"/>
              </a:rPr>
              <a:t>dark-room.</a:t>
            </a:r>
            <a:endParaRPr sz="1200">
              <a:latin typeface="Arial"/>
              <a:cs typeface="Arial"/>
            </a:endParaRPr>
          </a:p>
          <a:p>
            <a:pPr marL="12700" marR="3181350">
              <a:lnSpc>
                <a:spcPct val="187500"/>
              </a:lnSpc>
              <a:buSzPct val="91666"/>
              <a:buAutoNum type="arabicPeriod" startAt="77"/>
              <a:tabLst>
                <a:tab pos="225425" algn="l"/>
              </a:tabLst>
            </a:pPr>
            <a:r>
              <a:rPr sz="1200" spc="-15" dirty="0">
                <a:latin typeface="Arial"/>
                <a:cs typeface="Arial"/>
              </a:rPr>
              <a:t>Types </a:t>
            </a:r>
            <a:r>
              <a:rPr sz="1200" dirty="0">
                <a:latin typeface="Arial"/>
                <a:cs typeface="Arial"/>
              </a:rPr>
              <a:t>of  dark-room. </a:t>
            </a:r>
            <a:r>
              <a:rPr sz="1200" spc="-10" dirty="0">
                <a:latin typeface="Arial"/>
                <a:cs typeface="Arial"/>
              </a:rPr>
              <a:t>79.Maze  </a:t>
            </a:r>
            <a:r>
              <a:rPr sz="1200" dirty="0">
                <a:latin typeface="Arial"/>
                <a:cs typeface="Arial"/>
              </a:rPr>
              <a:t>dark-room.</a:t>
            </a:r>
            <a:endParaRPr sz="1200">
              <a:latin typeface="Arial"/>
              <a:cs typeface="Arial"/>
            </a:endParaRPr>
          </a:p>
          <a:p>
            <a:pPr marL="12700" marR="2720975">
              <a:lnSpc>
                <a:spcPts val="2700"/>
              </a:lnSpc>
              <a:spcBef>
                <a:spcPts val="200"/>
              </a:spcBef>
            </a:pPr>
            <a:r>
              <a:rPr sz="1200" spc="-10" dirty="0">
                <a:latin typeface="Arial"/>
                <a:cs typeface="Arial"/>
              </a:rPr>
              <a:t>80.Flooring </a:t>
            </a:r>
            <a:r>
              <a:rPr sz="1200" dirty="0">
                <a:latin typeface="Arial"/>
                <a:cs typeface="Arial"/>
              </a:rPr>
              <a:t>of dark-room.  </a:t>
            </a:r>
            <a:r>
              <a:rPr sz="1200" spc="-20" dirty="0">
                <a:latin typeface="Arial"/>
                <a:cs typeface="Arial"/>
              </a:rPr>
              <a:t>81.Wall </a:t>
            </a:r>
            <a:r>
              <a:rPr sz="1200" dirty="0">
                <a:latin typeface="Arial"/>
                <a:cs typeface="Arial"/>
              </a:rPr>
              <a:t>painting of</a:t>
            </a:r>
            <a:r>
              <a:rPr sz="1200" spc="-60" dirty="0">
                <a:latin typeface="Arial"/>
                <a:cs typeface="Arial"/>
              </a:rPr>
              <a:t> </a:t>
            </a:r>
            <a:r>
              <a:rPr sz="1200" dirty="0">
                <a:latin typeface="Arial"/>
                <a:cs typeface="Arial"/>
              </a:rPr>
              <a:t>dark-room.  </a:t>
            </a:r>
            <a:r>
              <a:rPr sz="1200" spc="-10" dirty="0">
                <a:latin typeface="Arial"/>
                <a:cs typeface="Arial"/>
              </a:rPr>
              <a:t>82.Ventilation </a:t>
            </a:r>
            <a:r>
              <a:rPr sz="1200" dirty="0">
                <a:latin typeface="Arial"/>
                <a:cs typeface="Arial"/>
              </a:rPr>
              <a:t>in</a:t>
            </a:r>
            <a:r>
              <a:rPr sz="1200" spc="-25" dirty="0">
                <a:latin typeface="Arial"/>
                <a:cs typeface="Arial"/>
              </a:rPr>
              <a:t> </a:t>
            </a:r>
            <a:r>
              <a:rPr sz="1200" dirty="0">
                <a:latin typeface="Arial"/>
                <a:cs typeface="Arial"/>
              </a:rPr>
              <a:t>dark-room.</a:t>
            </a:r>
            <a:endParaRPr sz="1200">
              <a:latin typeface="Arial"/>
              <a:cs typeface="Arial"/>
            </a:endParaRPr>
          </a:p>
          <a:p>
            <a:pPr marL="12700">
              <a:lnSpc>
                <a:spcPct val="100000"/>
              </a:lnSpc>
              <a:spcBef>
                <a:spcPts val="860"/>
              </a:spcBef>
              <a:buSzPct val="91666"/>
              <a:buAutoNum type="arabicPeriod" startAt="83"/>
              <a:tabLst>
                <a:tab pos="225425" algn="l"/>
              </a:tabLst>
            </a:pPr>
            <a:r>
              <a:rPr sz="1200" spc="-5" dirty="0">
                <a:latin typeface="Arial"/>
                <a:cs typeface="Arial"/>
              </a:rPr>
              <a:t>Earthing </a:t>
            </a:r>
            <a:r>
              <a:rPr sz="1200" dirty="0">
                <a:latin typeface="Arial"/>
                <a:cs typeface="Arial"/>
              </a:rPr>
              <a:t>of loading</a:t>
            </a:r>
            <a:r>
              <a:rPr sz="1200" spc="-5" dirty="0">
                <a:latin typeface="Arial"/>
                <a:cs typeface="Arial"/>
              </a:rPr>
              <a:t> </a:t>
            </a:r>
            <a:r>
              <a:rPr sz="1200" dirty="0">
                <a:latin typeface="Arial"/>
                <a:cs typeface="Arial"/>
              </a:rPr>
              <a:t>table.</a:t>
            </a:r>
            <a:endParaRPr sz="1200">
              <a:latin typeface="Arial"/>
              <a:cs typeface="Arial"/>
            </a:endParaRPr>
          </a:p>
          <a:p>
            <a:pPr marL="12700" marR="3497579">
              <a:lnSpc>
                <a:spcPct val="187500"/>
              </a:lnSpc>
              <a:buSzPct val="91666"/>
              <a:buAutoNum type="arabicPeriod" startAt="83"/>
              <a:tabLst>
                <a:tab pos="225425" algn="l"/>
              </a:tabLst>
            </a:pPr>
            <a:r>
              <a:rPr sz="1200" dirty="0">
                <a:latin typeface="Arial"/>
                <a:cs typeface="Arial"/>
              </a:rPr>
              <a:t>Driers.  </a:t>
            </a:r>
            <a:r>
              <a:rPr sz="1200" spc="-10" dirty="0">
                <a:latin typeface="Arial"/>
                <a:cs typeface="Arial"/>
              </a:rPr>
              <a:t>85.Silver</a:t>
            </a:r>
            <a:r>
              <a:rPr sz="1200" spc="-80" dirty="0">
                <a:latin typeface="Arial"/>
                <a:cs typeface="Arial"/>
              </a:rPr>
              <a:t> </a:t>
            </a:r>
            <a:r>
              <a:rPr sz="1200" spc="-10" dirty="0">
                <a:latin typeface="Arial"/>
                <a:cs typeface="Arial"/>
              </a:rPr>
              <a:t>recovery.</a:t>
            </a:r>
            <a:endParaRPr sz="1200">
              <a:latin typeface="Arial"/>
              <a:cs typeface="Arial"/>
            </a:endParaRPr>
          </a:p>
          <a:p>
            <a:pPr marL="12700" marR="2011680">
              <a:lnSpc>
                <a:spcPct val="184000"/>
              </a:lnSpc>
              <a:spcBef>
                <a:spcPts val="50"/>
              </a:spcBef>
            </a:pPr>
            <a:r>
              <a:rPr sz="1200" spc="-10" dirty="0">
                <a:latin typeface="Arial"/>
                <a:cs typeface="Arial"/>
              </a:rPr>
              <a:t>86.Developers </a:t>
            </a:r>
            <a:r>
              <a:rPr sz="1200" dirty="0">
                <a:latin typeface="Arial"/>
                <a:cs typeface="Arial"/>
              </a:rPr>
              <a:t>in chemical processing.  </a:t>
            </a:r>
            <a:r>
              <a:rPr sz="1200" spc="-10" dirty="0">
                <a:latin typeface="Arial"/>
                <a:cs typeface="Arial"/>
              </a:rPr>
              <a:t>87.Role </a:t>
            </a:r>
            <a:r>
              <a:rPr sz="1200" dirty="0">
                <a:latin typeface="Arial"/>
                <a:cs typeface="Arial"/>
              </a:rPr>
              <a:t>and composition of</a:t>
            </a:r>
            <a:r>
              <a:rPr sz="1200" spc="-45" dirty="0">
                <a:latin typeface="Arial"/>
                <a:cs typeface="Arial"/>
              </a:rPr>
              <a:t> </a:t>
            </a:r>
            <a:r>
              <a:rPr sz="1200" spc="-10" dirty="0">
                <a:latin typeface="Arial"/>
                <a:cs typeface="Arial"/>
              </a:rPr>
              <a:t>Replenisher.  88.Artifacts </a:t>
            </a:r>
            <a:r>
              <a:rPr sz="1200" dirty="0">
                <a:latin typeface="Arial"/>
                <a:cs typeface="Arial"/>
              </a:rPr>
              <a:t>in</a:t>
            </a:r>
            <a:r>
              <a:rPr sz="1200" spc="5" dirty="0">
                <a:latin typeface="Arial"/>
                <a:cs typeface="Arial"/>
              </a:rPr>
              <a:t> </a:t>
            </a:r>
            <a:r>
              <a:rPr sz="1200" spc="-10" dirty="0">
                <a:latin typeface="Arial"/>
                <a:cs typeface="Arial"/>
              </a:rPr>
              <a:t>Radiography.</a:t>
            </a:r>
            <a:endParaRPr sz="1200">
              <a:latin typeface="Arial"/>
              <a:cs typeface="Arial"/>
            </a:endParaRPr>
          </a:p>
          <a:p>
            <a:pPr marL="12700" marR="2647950">
              <a:lnSpc>
                <a:spcPct val="180600"/>
              </a:lnSpc>
              <a:spcBef>
                <a:spcPts val="100"/>
              </a:spcBef>
            </a:pPr>
            <a:r>
              <a:rPr sz="1200" spc="-10" dirty="0">
                <a:latin typeface="Arial"/>
                <a:cs typeface="Arial"/>
              </a:rPr>
              <a:t>89.Maximum </a:t>
            </a:r>
            <a:r>
              <a:rPr sz="1200" dirty="0">
                <a:latin typeface="Arial"/>
                <a:cs typeface="Arial"/>
              </a:rPr>
              <a:t>permissible</a:t>
            </a:r>
            <a:r>
              <a:rPr sz="1200" spc="-65" dirty="0">
                <a:latin typeface="Arial"/>
                <a:cs typeface="Arial"/>
              </a:rPr>
              <a:t> </a:t>
            </a:r>
            <a:r>
              <a:rPr sz="1200" dirty="0">
                <a:latin typeface="Arial"/>
                <a:cs typeface="Arial"/>
              </a:rPr>
              <a:t>dose.  </a:t>
            </a:r>
            <a:r>
              <a:rPr sz="1200" spc="-10" dirty="0">
                <a:latin typeface="Arial"/>
                <a:cs typeface="Arial"/>
              </a:rPr>
              <a:t>90.Dark </a:t>
            </a:r>
            <a:r>
              <a:rPr sz="1200" dirty="0">
                <a:latin typeface="Arial"/>
                <a:cs typeface="Arial"/>
              </a:rPr>
              <a:t>room</a:t>
            </a:r>
            <a:r>
              <a:rPr sz="1200" spc="-15" dirty="0">
                <a:latin typeface="Arial"/>
                <a:cs typeface="Arial"/>
              </a:rPr>
              <a:t> </a:t>
            </a:r>
            <a:r>
              <a:rPr sz="1200" dirty="0">
                <a:latin typeface="Arial"/>
                <a:cs typeface="Arial"/>
              </a:rPr>
              <a:t>concept</a:t>
            </a:r>
            <a:endParaRPr sz="1200">
              <a:latin typeface="Arial"/>
              <a:cs typeface="Arial"/>
            </a:endParaRPr>
          </a:p>
          <a:p>
            <a:pPr marL="12700" marR="487680">
              <a:lnSpc>
                <a:spcPct val="187500"/>
              </a:lnSpc>
            </a:pPr>
            <a:r>
              <a:rPr sz="1200" spc="-5" dirty="0">
                <a:latin typeface="Arial"/>
                <a:cs typeface="Arial"/>
              </a:rPr>
              <a:t>91.Composition </a:t>
            </a:r>
            <a:r>
              <a:rPr sz="1200" dirty="0">
                <a:latin typeface="Arial"/>
                <a:cs typeface="Arial"/>
              </a:rPr>
              <a:t>and role of fixers in chemical processing of</a:t>
            </a:r>
            <a:r>
              <a:rPr sz="1200" spc="-110" dirty="0">
                <a:latin typeface="Arial"/>
                <a:cs typeface="Arial"/>
              </a:rPr>
              <a:t> </a:t>
            </a:r>
            <a:r>
              <a:rPr sz="1200" dirty="0">
                <a:latin typeface="Arial"/>
                <a:cs typeface="Arial"/>
              </a:rPr>
              <a:t>film  </a:t>
            </a:r>
            <a:r>
              <a:rPr sz="1200" spc="-10" dirty="0">
                <a:latin typeface="Arial"/>
                <a:cs typeface="Arial"/>
              </a:rPr>
              <a:t>92.Measures </a:t>
            </a:r>
            <a:r>
              <a:rPr sz="1200" dirty="0">
                <a:latin typeface="Arial"/>
                <a:cs typeface="Arial"/>
              </a:rPr>
              <a:t>to reduce various </a:t>
            </a:r>
            <a:r>
              <a:rPr sz="1200" spc="-5" dirty="0">
                <a:latin typeface="Arial"/>
                <a:cs typeface="Arial"/>
              </a:rPr>
              <a:t>artifacts </a:t>
            </a:r>
            <a:r>
              <a:rPr sz="1200" dirty="0">
                <a:latin typeface="Arial"/>
                <a:cs typeface="Arial"/>
              </a:rPr>
              <a:t>in</a:t>
            </a:r>
            <a:r>
              <a:rPr sz="1200" spc="15" dirty="0">
                <a:latin typeface="Arial"/>
                <a:cs typeface="Arial"/>
              </a:rPr>
              <a:t> </a:t>
            </a:r>
            <a:r>
              <a:rPr sz="1200" spc="-10" dirty="0">
                <a:latin typeface="Arial"/>
                <a:cs typeface="Arial"/>
              </a:rPr>
              <a:t>radiography.</a:t>
            </a:r>
            <a:endParaRPr sz="1200">
              <a:latin typeface="Arial"/>
              <a:cs typeface="Arial"/>
            </a:endParaRPr>
          </a:p>
          <a:p>
            <a:pPr marL="12700" marR="193675">
              <a:lnSpc>
                <a:spcPct val="180600"/>
              </a:lnSpc>
              <a:spcBef>
                <a:spcPts val="100"/>
              </a:spcBef>
            </a:pPr>
            <a:r>
              <a:rPr sz="1200" spc="-10" dirty="0">
                <a:latin typeface="Arial"/>
                <a:cs typeface="Arial"/>
              </a:rPr>
              <a:t>93.Factors </a:t>
            </a:r>
            <a:r>
              <a:rPr sz="1200" spc="-5" dirty="0">
                <a:latin typeface="Arial"/>
                <a:cs typeface="Arial"/>
              </a:rPr>
              <a:t>affecting </a:t>
            </a:r>
            <a:r>
              <a:rPr sz="1200" dirty="0">
                <a:latin typeface="Arial"/>
                <a:cs typeface="Arial"/>
              </a:rPr>
              <a:t>development of film while chemical</a:t>
            </a:r>
            <a:r>
              <a:rPr sz="1200" spc="-65" dirty="0">
                <a:latin typeface="Arial"/>
                <a:cs typeface="Arial"/>
              </a:rPr>
              <a:t> </a:t>
            </a:r>
            <a:r>
              <a:rPr sz="1200" dirty="0">
                <a:latin typeface="Arial"/>
                <a:cs typeface="Arial"/>
              </a:rPr>
              <a:t>processing.  </a:t>
            </a:r>
            <a:r>
              <a:rPr sz="1200" spc="-10" dirty="0">
                <a:latin typeface="Arial"/>
                <a:cs typeface="Arial"/>
              </a:rPr>
              <a:t>94.Maximum </a:t>
            </a:r>
            <a:r>
              <a:rPr sz="1200" dirty="0">
                <a:latin typeface="Arial"/>
                <a:cs typeface="Arial"/>
              </a:rPr>
              <a:t>Permissible dose for Pregnant Radiation</a:t>
            </a:r>
            <a:r>
              <a:rPr sz="1200" spc="-35" dirty="0">
                <a:latin typeface="Arial"/>
                <a:cs typeface="Arial"/>
              </a:rPr>
              <a:t> </a:t>
            </a:r>
            <a:r>
              <a:rPr sz="1200" spc="-10" dirty="0">
                <a:latin typeface="Arial"/>
                <a:cs typeface="Arial"/>
              </a:rPr>
              <a:t>worker.</a:t>
            </a:r>
            <a:endParaRPr sz="1200">
              <a:latin typeface="Arial"/>
              <a:cs typeface="Arial"/>
            </a:endParaRPr>
          </a:p>
          <a:p>
            <a:pPr marL="12700" marR="5080">
              <a:lnSpc>
                <a:spcPct val="187500"/>
              </a:lnSpc>
            </a:pPr>
            <a:r>
              <a:rPr sz="1200" spc="-10" dirty="0">
                <a:latin typeface="Arial"/>
                <a:cs typeface="Arial"/>
              </a:rPr>
              <a:t>95.Draw </a:t>
            </a:r>
            <a:r>
              <a:rPr sz="1200" dirty="0">
                <a:latin typeface="Arial"/>
                <a:cs typeface="Arial"/>
              </a:rPr>
              <a:t>a labeled cross </a:t>
            </a:r>
            <a:r>
              <a:rPr sz="1200" spc="-5" dirty="0">
                <a:latin typeface="Arial"/>
                <a:cs typeface="Arial"/>
              </a:rPr>
              <a:t>section </a:t>
            </a:r>
            <a:r>
              <a:rPr sz="1200" dirty="0">
                <a:latin typeface="Arial"/>
                <a:cs typeface="Arial"/>
              </a:rPr>
              <a:t>of Cassette, film, screen</a:t>
            </a:r>
            <a:r>
              <a:rPr sz="1200" spc="-70" dirty="0">
                <a:latin typeface="Arial"/>
                <a:cs typeface="Arial"/>
              </a:rPr>
              <a:t> </a:t>
            </a:r>
            <a:r>
              <a:rPr sz="1200" dirty="0">
                <a:latin typeface="Arial"/>
                <a:cs typeface="Arial"/>
              </a:rPr>
              <a:t>combination.  </a:t>
            </a:r>
            <a:r>
              <a:rPr sz="1200" spc="-15" dirty="0">
                <a:latin typeface="Arial"/>
                <a:cs typeface="Arial"/>
              </a:rPr>
              <a:t>96.TDS </a:t>
            </a:r>
            <a:r>
              <a:rPr sz="1200" dirty="0">
                <a:latin typeface="Arial"/>
                <a:cs typeface="Arial"/>
              </a:rPr>
              <a:t>principles of radiation</a:t>
            </a:r>
            <a:r>
              <a:rPr sz="1200" spc="5" dirty="0">
                <a:latin typeface="Arial"/>
                <a:cs typeface="Arial"/>
              </a:rPr>
              <a:t> </a:t>
            </a:r>
            <a:r>
              <a:rPr sz="1200" spc="-15" dirty="0">
                <a:latin typeface="Arial"/>
                <a:cs typeface="Arial"/>
              </a:rPr>
              <a:t>safety.</a:t>
            </a:r>
            <a:endParaRPr sz="1200">
              <a:latin typeface="Arial"/>
              <a:cs typeface="Arial"/>
            </a:endParaRPr>
          </a:p>
          <a:p>
            <a:pPr marL="12700" marR="2050414">
              <a:lnSpc>
                <a:spcPts val="2700"/>
              </a:lnSpc>
              <a:spcBef>
                <a:spcPts val="200"/>
              </a:spcBef>
            </a:pPr>
            <a:r>
              <a:rPr sz="1200" spc="-5" dirty="0">
                <a:latin typeface="Arial"/>
                <a:cs typeface="Arial"/>
              </a:rPr>
              <a:t>97.Composition </a:t>
            </a:r>
            <a:r>
              <a:rPr sz="1200" dirty="0">
                <a:latin typeface="Arial"/>
                <a:cs typeface="Arial"/>
              </a:rPr>
              <a:t>of X-ray film  </a:t>
            </a:r>
            <a:r>
              <a:rPr sz="1200" spc="-10" dirty="0">
                <a:latin typeface="Arial"/>
                <a:cs typeface="Arial"/>
              </a:rPr>
              <a:t>98.Automatic </a:t>
            </a:r>
            <a:r>
              <a:rPr sz="1200" dirty="0">
                <a:latin typeface="Arial"/>
                <a:cs typeface="Arial"/>
              </a:rPr>
              <a:t>Processing of X~ray</a:t>
            </a:r>
            <a:r>
              <a:rPr sz="1200" spc="-45" dirty="0">
                <a:latin typeface="Arial"/>
                <a:cs typeface="Arial"/>
              </a:rPr>
              <a:t> </a:t>
            </a:r>
            <a:r>
              <a:rPr sz="1200" dirty="0">
                <a:latin typeface="Arial"/>
                <a:cs typeface="Arial"/>
              </a:rPr>
              <a:t>films.  </a:t>
            </a:r>
            <a:r>
              <a:rPr sz="1200" spc="-10" dirty="0">
                <a:latin typeface="Arial"/>
                <a:cs typeface="Arial"/>
              </a:rPr>
              <a:t>99.Dark </a:t>
            </a:r>
            <a:r>
              <a:rPr sz="1200" dirty="0">
                <a:latin typeface="Arial"/>
                <a:cs typeface="Arial"/>
              </a:rPr>
              <a:t>room</a:t>
            </a:r>
            <a:r>
              <a:rPr sz="1200" spc="-20" dirty="0">
                <a:latin typeface="Arial"/>
                <a:cs typeface="Arial"/>
              </a:rPr>
              <a:t> </a:t>
            </a:r>
            <a:r>
              <a:rPr sz="1200" dirty="0">
                <a:latin typeface="Arial"/>
                <a:cs typeface="Arial"/>
              </a:rPr>
              <a:t>illumination/lighting.</a:t>
            </a:r>
            <a:endParaRPr sz="1200">
              <a:latin typeface="Arial"/>
              <a:cs typeface="Arial"/>
            </a:endParaRPr>
          </a:p>
          <a:p>
            <a:pPr marL="12700" marR="1136015">
              <a:lnSpc>
                <a:spcPts val="2600"/>
              </a:lnSpc>
              <a:spcBef>
                <a:spcPts val="80"/>
              </a:spcBef>
            </a:pPr>
            <a:r>
              <a:rPr sz="1200" spc="-5" dirty="0">
                <a:latin typeface="Arial"/>
                <a:cs typeface="Arial"/>
              </a:rPr>
              <a:t>100.Maximum </a:t>
            </a:r>
            <a:r>
              <a:rPr sz="1200" dirty="0">
                <a:latin typeface="Arial"/>
                <a:cs typeface="Arial"/>
              </a:rPr>
              <a:t>permissible dose for radiation</a:t>
            </a:r>
            <a:r>
              <a:rPr sz="1200" spc="-90" dirty="0">
                <a:latin typeface="Arial"/>
                <a:cs typeface="Arial"/>
              </a:rPr>
              <a:t> </a:t>
            </a:r>
            <a:r>
              <a:rPr sz="1200" dirty="0">
                <a:latin typeface="Arial"/>
                <a:cs typeface="Arial"/>
              </a:rPr>
              <a:t>workers.  </a:t>
            </a:r>
            <a:r>
              <a:rPr sz="1200" spc="-5" dirty="0">
                <a:latin typeface="Arial"/>
                <a:cs typeface="Arial"/>
              </a:rPr>
              <a:t>101.Shielding.</a:t>
            </a:r>
            <a:endParaRPr sz="1200">
              <a:latin typeface="Arial"/>
              <a:cs typeface="Arial"/>
            </a:endParaRPr>
          </a:p>
          <a:p>
            <a:pPr marL="12700">
              <a:lnSpc>
                <a:spcPct val="100000"/>
              </a:lnSpc>
              <a:spcBef>
                <a:spcPts val="980"/>
              </a:spcBef>
            </a:pPr>
            <a:r>
              <a:rPr sz="1200" spc="-5" dirty="0">
                <a:latin typeface="Arial"/>
                <a:cs typeface="Arial"/>
              </a:rPr>
              <a:t>102.Film</a:t>
            </a:r>
            <a:r>
              <a:rPr sz="1200" spc="-10" dirty="0">
                <a:latin typeface="Arial"/>
                <a:cs typeface="Arial"/>
              </a:rPr>
              <a:t> </a:t>
            </a:r>
            <a:r>
              <a:rPr sz="1200" dirty="0">
                <a:latin typeface="Arial"/>
                <a:cs typeface="Arial"/>
              </a:rPr>
              <a:t>Hangers</a:t>
            </a:r>
            <a:endParaRPr sz="1200">
              <a:latin typeface="Arial"/>
              <a:cs typeface="Aria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89</a:t>
            </a:fld>
            <a:endParaRPr dirty="0"/>
          </a:p>
        </p:txBody>
      </p:sp>
      <p:sp>
        <p:nvSpPr>
          <p:cNvPr id="2" name="object 2"/>
          <p:cNvSpPr txBox="1"/>
          <p:nvPr/>
        </p:nvSpPr>
        <p:spPr>
          <a:xfrm>
            <a:off x="711200" y="889000"/>
            <a:ext cx="5569585" cy="8691880"/>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103"/>
              <a:tabLst>
                <a:tab pos="310515" algn="l"/>
              </a:tabLst>
            </a:pPr>
            <a:r>
              <a:rPr sz="1200" dirty="0">
                <a:latin typeface="Arial"/>
                <a:cs typeface="Arial"/>
              </a:rPr>
              <a:t>kVp.</a:t>
            </a:r>
            <a:endParaRPr sz="1200">
              <a:latin typeface="Arial"/>
              <a:cs typeface="Arial"/>
            </a:endParaRPr>
          </a:p>
          <a:p>
            <a:pPr>
              <a:lnSpc>
                <a:spcPct val="100000"/>
              </a:lnSpc>
              <a:spcBef>
                <a:spcPts val="50"/>
              </a:spcBef>
              <a:buFont typeface="Arial"/>
              <a:buAutoNum type="arabicPeriod" startAt="103"/>
            </a:pPr>
            <a:endParaRPr sz="1050">
              <a:latin typeface="Times New Roman"/>
              <a:cs typeface="Times New Roman"/>
            </a:endParaRPr>
          </a:p>
          <a:p>
            <a:pPr marL="12700">
              <a:lnSpc>
                <a:spcPct val="100000"/>
              </a:lnSpc>
              <a:buSzPct val="91666"/>
              <a:buAutoNum type="arabicPeriod" startAt="103"/>
              <a:tabLst>
                <a:tab pos="310515" algn="l"/>
              </a:tabLst>
            </a:pPr>
            <a:r>
              <a:rPr sz="1200" dirty="0">
                <a:latin typeface="Arial"/>
                <a:cs typeface="Arial"/>
              </a:rPr>
              <a:t>Bucky</a:t>
            </a:r>
            <a:endParaRPr sz="1200">
              <a:latin typeface="Arial"/>
              <a:cs typeface="Arial"/>
            </a:endParaRPr>
          </a:p>
          <a:p>
            <a:pPr marL="12700" marR="2961005">
              <a:lnSpc>
                <a:spcPct val="184000"/>
              </a:lnSpc>
              <a:spcBef>
                <a:spcPts val="50"/>
              </a:spcBef>
              <a:buSzPct val="91666"/>
              <a:buAutoNum type="arabicPeriod" startAt="103"/>
              <a:tabLst>
                <a:tab pos="310515" algn="l"/>
              </a:tabLst>
            </a:pPr>
            <a:r>
              <a:rPr sz="1200" dirty="0">
                <a:latin typeface="Arial"/>
                <a:cs typeface="Arial"/>
              </a:rPr>
              <a:t>Control Panel of X-ray  </a:t>
            </a:r>
            <a:r>
              <a:rPr sz="1200" spc="-5" dirty="0">
                <a:latin typeface="Arial"/>
                <a:cs typeface="Arial"/>
              </a:rPr>
              <a:t>equipment. 106.X-ray </a:t>
            </a:r>
            <a:r>
              <a:rPr sz="1200" dirty="0">
                <a:latin typeface="Arial"/>
                <a:cs typeface="Arial"/>
              </a:rPr>
              <a:t>beam collimator  </a:t>
            </a:r>
            <a:r>
              <a:rPr sz="1200" spc="-5" dirty="0">
                <a:latin typeface="Arial"/>
                <a:cs typeface="Arial"/>
              </a:rPr>
              <a:t>107.Production </a:t>
            </a:r>
            <a:r>
              <a:rPr sz="1200" dirty="0">
                <a:latin typeface="Arial"/>
                <a:cs typeface="Arial"/>
              </a:rPr>
              <a:t>of</a:t>
            </a:r>
            <a:r>
              <a:rPr sz="1200" spc="-5" dirty="0">
                <a:latin typeface="Arial"/>
                <a:cs typeface="Arial"/>
              </a:rPr>
              <a:t> X-rays</a:t>
            </a:r>
            <a:endParaRPr sz="1200">
              <a:latin typeface="Arial"/>
              <a:cs typeface="Arial"/>
            </a:endParaRPr>
          </a:p>
          <a:p>
            <a:pPr marL="12700" marR="2241550">
              <a:lnSpc>
                <a:spcPct val="180600"/>
              </a:lnSpc>
              <a:spcBef>
                <a:spcPts val="100"/>
              </a:spcBef>
            </a:pPr>
            <a:r>
              <a:rPr sz="1200" spc="-5" dirty="0">
                <a:latin typeface="Arial"/>
                <a:cs typeface="Arial"/>
              </a:rPr>
              <a:t>108.Draw </a:t>
            </a:r>
            <a:r>
              <a:rPr sz="1200" dirty="0">
                <a:latin typeface="Arial"/>
                <a:cs typeface="Arial"/>
              </a:rPr>
              <a:t>well label diagram of </a:t>
            </a:r>
            <a:r>
              <a:rPr sz="1200" spc="-5" dirty="0">
                <a:latin typeface="Arial"/>
                <a:cs typeface="Arial"/>
              </a:rPr>
              <a:t>structure </a:t>
            </a:r>
            <a:r>
              <a:rPr sz="1200" dirty="0">
                <a:latin typeface="Arial"/>
                <a:cs typeface="Arial"/>
              </a:rPr>
              <a:t>of</a:t>
            </a:r>
            <a:r>
              <a:rPr sz="1200" spc="-70" dirty="0">
                <a:latin typeface="Arial"/>
                <a:cs typeface="Arial"/>
              </a:rPr>
              <a:t> </a:t>
            </a:r>
            <a:r>
              <a:rPr sz="1200" dirty="0">
                <a:latin typeface="Arial"/>
                <a:cs typeface="Arial"/>
              </a:rPr>
              <a:t>atom.  </a:t>
            </a:r>
            <a:r>
              <a:rPr sz="1200" spc="-5" dirty="0">
                <a:latin typeface="Arial"/>
                <a:cs typeface="Arial"/>
              </a:rPr>
              <a:t>109.Properties </a:t>
            </a:r>
            <a:r>
              <a:rPr sz="1200" dirty="0">
                <a:latin typeface="Arial"/>
                <a:cs typeface="Arial"/>
              </a:rPr>
              <a:t>of</a:t>
            </a:r>
            <a:r>
              <a:rPr sz="1200" spc="-5" dirty="0">
                <a:latin typeface="Arial"/>
                <a:cs typeface="Arial"/>
              </a:rPr>
              <a:t> </a:t>
            </a:r>
            <a:r>
              <a:rPr sz="1200" spc="-15" dirty="0">
                <a:latin typeface="Arial"/>
                <a:cs typeface="Arial"/>
              </a:rPr>
              <a:t>X-ray.</a:t>
            </a:r>
            <a:endParaRPr sz="1200">
              <a:latin typeface="Arial"/>
              <a:cs typeface="Arial"/>
            </a:endParaRPr>
          </a:p>
          <a:p>
            <a:pPr marL="12700" marR="3642995">
              <a:lnSpc>
                <a:spcPct val="187500"/>
              </a:lnSpc>
            </a:pPr>
            <a:r>
              <a:rPr sz="1200" spc="-20" dirty="0">
                <a:latin typeface="Arial"/>
                <a:cs typeface="Arial"/>
              </a:rPr>
              <a:t>110.Voltmeter </a:t>
            </a:r>
            <a:r>
              <a:rPr sz="1200" dirty="0">
                <a:latin typeface="Arial"/>
                <a:cs typeface="Arial"/>
              </a:rPr>
              <a:t>and</a:t>
            </a:r>
            <a:r>
              <a:rPr sz="1200" spc="-105" dirty="0">
                <a:latin typeface="Arial"/>
                <a:cs typeface="Arial"/>
              </a:rPr>
              <a:t> </a:t>
            </a:r>
            <a:r>
              <a:rPr sz="1200" spc="-10" dirty="0">
                <a:latin typeface="Arial"/>
                <a:cs typeface="Arial"/>
              </a:rPr>
              <a:t>Ammeter.  </a:t>
            </a:r>
            <a:r>
              <a:rPr sz="1200" spc="-25" dirty="0">
                <a:latin typeface="Arial"/>
                <a:cs typeface="Arial"/>
              </a:rPr>
              <a:t>111.Rotating</a:t>
            </a:r>
            <a:r>
              <a:rPr sz="1200" spc="-75" dirty="0">
                <a:latin typeface="Arial"/>
                <a:cs typeface="Arial"/>
              </a:rPr>
              <a:t> </a:t>
            </a:r>
            <a:r>
              <a:rPr sz="1200" spc="-5" dirty="0">
                <a:latin typeface="Arial"/>
                <a:cs typeface="Arial"/>
              </a:rPr>
              <a:t>Anode.</a:t>
            </a:r>
            <a:endParaRPr sz="1200">
              <a:latin typeface="Arial"/>
              <a:cs typeface="Arial"/>
            </a:endParaRPr>
          </a:p>
          <a:p>
            <a:pPr marL="12700" marR="347345">
              <a:lnSpc>
                <a:spcPct val="180600"/>
              </a:lnSpc>
              <a:spcBef>
                <a:spcPts val="100"/>
              </a:spcBef>
            </a:pPr>
            <a:r>
              <a:rPr sz="1200" spc="-15" dirty="0">
                <a:latin typeface="Arial"/>
                <a:cs typeface="Arial"/>
              </a:rPr>
              <a:t>112.Explain </a:t>
            </a:r>
            <a:r>
              <a:rPr sz="1200" dirty="0">
                <a:latin typeface="Arial"/>
                <a:cs typeface="Arial"/>
              </a:rPr>
              <a:t>the phenomenon of thermionic emission. 5. X-ray target</a:t>
            </a:r>
            <a:r>
              <a:rPr sz="1200" spc="-90" dirty="0">
                <a:latin typeface="Arial"/>
                <a:cs typeface="Arial"/>
              </a:rPr>
              <a:t> </a:t>
            </a:r>
            <a:r>
              <a:rPr sz="1200" dirty="0">
                <a:latin typeface="Arial"/>
                <a:cs typeface="Arial"/>
              </a:rPr>
              <a:t>material.  </a:t>
            </a:r>
            <a:r>
              <a:rPr sz="1200" spc="-15" dirty="0">
                <a:latin typeface="Arial"/>
                <a:cs typeface="Arial"/>
              </a:rPr>
              <a:t>113.Function </a:t>
            </a:r>
            <a:r>
              <a:rPr sz="1200" dirty="0">
                <a:latin typeface="Arial"/>
                <a:cs typeface="Arial"/>
              </a:rPr>
              <a:t>of focusing</a:t>
            </a:r>
            <a:r>
              <a:rPr sz="1200" spc="5" dirty="0">
                <a:latin typeface="Arial"/>
                <a:cs typeface="Arial"/>
              </a:rPr>
              <a:t> </a:t>
            </a:r>
            <a:r>
              <a:rPr sz="1200" dirty="0">
                <a:latin typeface="Arial"/>
                <a:cs typeface="Arial"/>
              </a:rPr>
              <a:t>cup.</a:t>
            </a:r>
            <a:endParaRPr sz="1200">
              <a:latin typeface="Arial"/>
              <a:cs typeface="Arial"/>
            </a:endParaRPr>
          </a:p>
          <a:p>
            <a:pPr marL="12700" marR="3609340">
              <a:lnSpc>
                <a:spcPct val="187500"/>
              </a:lnSpc>
            </a:pPr>
            <a:r>
              <a:rPr sz="1200" spc="-20" dirty="0">
                <a:latin typeface="Arial"/>
                <a:cs typeface="Arial"/>
              </a:rPr>
              <a:t>114.Focal </a:t>
            </a:r>
            <a:r>
              <a:rPr sz="1200" dirty="0">
                <a:latin typeface="Arial"/>
                <a:cs typeface="Arial"/>
              </a:rPr>
              <a:t>spot of X-ray</a:t>
            </a:r>
            <a:r>
              <a:rPr sz="1200" spc="-40" dirty="0">
                <a:latin typeface="Arial"/>
                <a:cs typeface="Arial"/>
              </a:rPr>
              <a:t> </a:t>
            </a:r>
            <a:r>
              <a:rPr sz="1200" spc="-5" dirty="0">
                <a:latin typeface="Arial"/>
                <a:cs typeface="Arial"/>
              </a:rPr>
              <a:t>tube.  </a:t>
            </a:r>
            <a:r>
              <a:rPr sz="1200" spc="-15" dirty="0">
                <a:latin typeface="Arial"/>
                <a:cs typeface="Arial"/>
              </a:rPr>
              <a:t>115.Attenuation </a:t>
            </a:r>
            <a:r>
              <a:rPr sz="1200" dirty="0">
                <a:latin typeface="Arial"/>
                <a:cs typeface="Arial"/>
              </a:rPr>
              <a:t>of X-rays.</a:t>
            </a:r>
            <a:endParaRPr sz="1200">
              <a:latin typeface="Arial"/>
              <a:cs typeface="Arial"/>
            </a:endParaRPr>
          </a:p>
          <a:p>
            <a:pPr marL="12700">
              <a:lnSpc>
                <a:spcPct val="100000"/>
              </a:lnSpc>
              <a:spcBef>
                <a:spcPts val="1160"/>
              </a:spcBef>
              <a:buSzPct val="91666"/>
              <a:buAutoNum type="arabicPeriod" startAt="116"/>
              <a:tabLst>
                <a:tab pos="299085" algn="l"/>
              </a:tabLst>
            </a:pPr>
            <a:r>
              <a:rPr sz="1200" spc="-15" dirty="0">
                <a:latin typeface="Arial"/>
                <a:cs typeface="Arial"/>
              </a:rPr>
              <a:t>Tube</a:t>
            </a:r>
            <a:r>
              <a:rPr sz="1200" spc="-5" dirty="0">
                <a:latin typeface="Arial"/>
                <a:cs typeface="Arial"/>
              </a:rPr>
              <a:t> </a:t>
            </a:r>
            <a:r>
              <a:rPr sz="1200" dirty="0">
                <a:latin typeface="Arial"/>
                <a:cs typeface="Arial"/>
              </a:rPr>
              <a:t>current.</a:t>
            </a:r>
            <a:endParaRPr sz="1200">
              <a:latin typeface="Arial"/>
              <a:cs typeface="Arial"/>
            </a:endParaRPr>
          </a:p>
          <a:p>
            <a:pPr marL="12700" marR="3329304">
              <a:lnSpc>
                <a:spcPct val="187500"/>
              </a:lnSpc>
              <a:buSzPct val="91666"/>
              <a:buAutoNum type="arabicPeriod" startAt="116"/>
              <a:tabLst>
                <a:tab pos="299085" algn="l"/>
              </a:tabLst>
            </a:pPr>
            <a:r>
              <a:rPr sz="1200" spc="-5" dirty="0">
                <a:latin typeface="Arial"/>
                <a:cs typeface="Arial"/>
              </a:rPr>
              <a:t>Photo-electric effect.  </a:t>
            </a:r>
            <a:r>
              <a:rPr sz="1200" spc="-15" dirty="0">
                <a:latin typeface="Arial"/>
                <a:cs typeface="Arial"/>
              </a:rPr>
              <a:t>118.Properties </a:t>
            </a:r>
            <a:r>
              <a:rPr sz="1200" dirty="0">
                <a:latin typeface="Arial"/>
                <a:cs typeface="Arial"/>
              </a:rPr>
              <a:t>of Roentgen</a:t>
            </a:r>
            <a:r>
              <a:rPr sz="1200" spc="-35" dirty="0">
                <a:latin typeface="Arial"/>
                <a:cs typeface="Arial"/>
              </a:rPr>
              <a:t> </a:t>
            </a:r>
            <a:r>
              <a:rPr sz="1200" dirty="0">
                <a:latin typeface="Arial"/>
                <a:cs typeface="Arial"/>
              </a:rPr>
              <a:t>rays.  </a:t>
            </a:r>
            <a:r>
              <a:rPr sz="1200" spc="-20" dirty="0">
                <a:latin typeface="Arial"/>
                <a:cs typeface="Arial"/>
              </a:rPr>
              <a:t>119.Lead</a:t>
            </a:r>
            <a:r>
              <a:rPr sz="1200" spc="-5" dirty="0">
                <a:latin typeface="Arial"/>
                <a:cs typeface="Arial"/>
              </a:rPr>
              <a:t> </a:t>
            </a:r>
            <a:r>
              <a:rPr sz="1200" dirty="0">
                <a:latin typeface="Arial"/>
                <a:cs typeface="Arial"/>
              </a:rPr>
              <a:t>aprons.</a:t>
            </a:r>
            <a:endParaRPr sz="1200">
              <a:latin typeface="Arial"/>
              <a:cs typeface="Arial"/>
            </a:endParaRPr>
          </a:p>
          <a:p>
            <a:pPr marL="12700" marR="368935">
              <a:lnSpc>
                <a:spcPts val="2700"/>
              </a:lnSpc>
              <a:spcBef>
                <a:spcPts val="200"/>
              </a:spcBef>
            </a:pPr>
            <a:r>
              <a:rPr sz="1200" spc="-15" dirty="0">
                <a:latin typeface="Arial"/>
                <a:cs typeface="Arial"/>
              </a:rPr>
              <a:t>120.Technical </a:t>
            </a:r>
            <a:r>
              <a:rPr sz="1200" dirty="0">
                <a:latin typeface="Arial"/>
                <a:cs typeface="Arial"/>
              </a:rPr>
              <a:t>parameters of an x-ray equipment for fluoroscopic</a:t>
            </a:r>
            <a:r>
              <a:rPr sz="1200" spc="-85" dirty="0">
                <a:latin typeface="Arial"/>
                <a:cs typeface="Arial"/>
              </a:rPr>
              <a:t> </a:t>
            </a:r>
            <a:r>
              <a:rPr sz="1200" dirty="0">
                <a:latin typeface="Arial"/>
                <a:cs typeface="Arial"/>
              </a:rPr>
              <a:t>procedures.  </a:t>
            </a:r>
            <a:r>
              <a:rPr sz="1200" spc="-5" dirty="0">
                <a:latin typeface="Arial"/>
                <a:cs typeface="Arial"/>
              </a:rPr>
              <a:t>121.Basic construction </a:t>
            </a:r>
            <a:r>
              <a:rPr sz="1200" dirty="0">
                <a:latin typeface="Arial"/>
                <a:cs typeface="Arial"/>
              </a:rPr>
              <a:t>of an x-ray tube and recent</a:t>
            </a:r>
            <a:r>
              <a:rPr sz="1200" spc="-15" dirty="0">
                <a:latin typeface="Arial"/>
                <a:cs typeface="Arial"/>
              </a:rPr>
              <a:t> </a:t>
            </a:r>
            <a:r>
              <a:rPr sz="1200" dirty="0">
                <a:latin typeface="Arial"/>
                <a:cs typeface="Arial"/>
              </a:rPr>
              <a:t>advances.</a:t>
            </a:r>
            <a:endParaRPr sz="1200">
              <a:latin typeface="Arial"/>
              <a:cs typeface="Arial"/>
            </a:endParaRPr>
          </a:p>
          <a:p>
            <a:pPr marL="12700" marR="614045">
              <a:lnSpc>
                <a:spcPts val="2600"/>
              </a:lnSpc>
              <a:spcBef>
                <a:spcPts val="80"/>
              </a:spcBef>
            </a:pPr>
            <a:r>
              <a:rPr sz="1200" spc="-5" dirty="0">
                <a:latin typeface="Arial"/>
                <a:cs typeface="Arial"/>
              </a:rPr>
              <a:t>122.Principle </a:t>
            </a:r>
            <a:r>
              <a:rPr sz="1200" dirty="0">
                <a:latin typeface="Arial"/>
                <a:cs typeface="Arial"/>
              </a:rPr>
              <a:t>of doppler ultrasound and its application in neck</a:t>
            </a:r>
            <a:r>
              <a:rPr sz="1200" spc="-30" dirty="0">
                <a:latin typeface="Arial"/>
                <a:cs typeface="Arial"/>
              </a:rPr>
              <a:t> </a:t>
            </a:r>
            <a:r>
              <a:rPr sz="1200" spc="-5" dirty="0">
                <a:latin typeface="Arial"/>
                <a:cs typeface="Arial"/>
              </a:rPr>
              <a:t>ultrasound.  123.Factors affecting </a:t>
            </a:r>
            <a:r>
              <a:rPr sz="1200" dirty="0">
                <a:latin typeface="Arial"/>
                <a:cs typeface="Arial"/>
              </a:rPr>
              <a:t>quality of a radiograph. [JUL 97, JAN 01, DEC</a:t>
            </a:r>
            <a:r>
              <a:rPr sz="1200" spc="-120" dirty="0">
                <a:latin typeface="Arial"/>
                <a:cs typeface="Arial"/>
              </a:rPr>
              <a:t> </a:t>
            </a:r>
            <a:r>
              <a:rPr sz="1200" dirty="0">
                <a:latin typeface="Arial"/>
                <a:cs typeface="Arial"/>
              </a:rPr>
              <a:t>04]</a:t>
            </a:r>
            <a:endParaRPr sz="1200">
              <a:latin typeface="Arial"/>
              <a:cs typeface="Arial"/>
            </a:endParaRPr>
          </a:p>
          <a:p>
            <a:pPr marL="12700" marR="5080">
              <a:lnSpc>
                <a:spcPts val="2700"/>
              </a:lnSpc>
              <a:spcBef>
                <a:spcPts val="20"/>
              </a:spcBef>
            </a:pPr>
            <a:r>
              <a:rPr sz="1200" spc="-5" dirty="0">
                <a:latin typeface="Arial"/>
                <a:cs typeface="Arial"/>
              </a:rPr>
              <a:t>124.Name </a:t>
            </a:r>
            <a:r>
              <a:rPr sz="1200" dirty="0">
                <a:latin typeface="Arial"/>
                <a:cs typeface="Arial"/>
              </a:rPr>
              <a:t>the various </a:t>
            </a:r>
            <a:r>
              <a:rPr sz="1200" spc="-5" dirty="0">
                <a:latin typeface="Arial"/>
                <a:cs typeface="Arial"/>
              </a:rPr>
              <a:t>interactions </a:t>
            </a:r>
            <a:r>
              <a:rPr sz="1200" dirty="0">
                <a:latin typeface="Arial"/>
                <a:cs typeface="Arial"/>
              </a:rPr>
              <a:t>of X-ray photons with </a:t>
            </a:r>
            <a:r>
              <a:rPr sz="1200" spc="-10" dirty="0">
                <a:latin typeface="Arial"/>
                <a:cs typeface="Arial"/>
              </a:rPr>
              <a:t>matter. </a:t>
            </a:r>
            <a:r>
              <a:rPr sz="1200" dirty="0">
                <a:latin typeface="Arial"/>
                <a:cs typeface="Arial"/>
              </a:rPr>
              <a:t>Describe any</a:t>
            </a:r>
            <a:r>
              <a:rPr sz="1200" spc="-35" dirty="0">
                <a:latin typeface="Arial"/>
                <a:cs typeface="Arial"/>
              </a:rPr>
              <a:t> </a:t>
            </a:r>
            <a:r>
              <a:rPr sz="1200" dirty="0">
                <a:latin typeface="Arial"/>
                <a:cs typeface="Arial"/>
              </a:rPr>
              <a:t>two.  </a:t>
            </a:r>
            <a:r>
              <a:rPr sz="1200" spc="-5" dirty="0">
                <a:latin typeface="Arial"/>
                <a:cs typeface="Arial"/>
              </a:rPr>
              <a:t>125.Focal </a:t>
            </a:r>
            <a:r>
              <a:rPr sz="1200" dirty="0">
                <a:latin typeface="Arial"/>
                <a:cs typeface="Arial"/>
              </a:rPr>
              <a:t>spot in a </a:t>
            </a:r>
            <a:r>
              <a:rPr sz="1200" spc="-5" dirty="0">
                <a:latin typeface="Arial"/>
                <a:cs typeface="Arial"/>
              </a:rPr>
              <a:t>diagnostic </a:t>
            </a:r>
            <a:r>
              <a:rPr sz="1200" dirty="0">
                <a:latin typeface="Arial"/>
                <a:cs typeface="Arial"/>
              </a:rPr>
              <a:t>x-ray tube. [JUL 99, DEC</a:t>
            </a:r>
            <a:r>
              <a:rPr sz="1200" spc="-65" dirty="0">
                <a:latin typeface="Arial"/>
                <a:cs typeface="Arial"/>
              </a:rPr>
              <a:t> </a:t>
            </a:r>
            <a:r>
              <a:rPr sz="1200" dirty="0">
                <a:latin typeface="Arial"/>
                <a:cs typeface="Arial"/>
              </a:rPr>
              <a:t>02]</a:t>
            </a:r>
            <a:endParaRPr sz="1200">
              <a:latin typeface="Arial"/>
              <a:cs typeface="Arial"/>
            </a:endParaRPr>
          </a:p>
          <a:p>
            <a:pPr marL="12700">
              <a:lnSpc>
                <a:spcPct val="100000"/>
              </a:lnSpc>
              <a:spcBef>
                <a:spcPts val="960"/>
              </a:spcBef>
              <a:buSzPct val="91666"/>
              <a:buAutoNum type="arabicPeriod" startAt="126"/>
              <a:tabLst>
                <a:tab pos="310515" algn="l"/>
              </a:tabLst>
            </a:pPr>
            <a:r>
              <a:rPr sz="1200" dirty="0">
                <a:latin typeface="Arial"/>
                <a:cs typeface="Arial"/>
              </a:rPr>
              <a:t>Ultrasound image</a:t>
            </a:r>
            <a:r>
              <a:rPr sz="1200" spc="-5" dirty="0">
                <a:latin typeface="Arial"/>
                <a:cs typeface="Arial"/>
              </a:rPr>
              <a:t> artifacts.</a:t>
            </a:r>
            <a:endParaRPr sz="1200">
              <a:latin typeface="Arial"/>
              <a:cs typeface="Arial"/>
            </a:endParaRPr>
          </a:p>
          <a:p>
            <a:pPr marL="12700" marR="1740535">
              <a:lnSpc>
                <a:spcPts val="2700"/>
              </a:lnSpc>
              <a:spcBef>
                <a:spcPts val="200"/>
              </a:spcBef>
              <a:buSzPct val="91666"/>
              <a:buAutoNum type="arabicPeriod" startAt="126"/>
              <a:tabLst>
                <a:tab pos="310515" algn="l"/>
              </a:tabLst>
            </a:pPr>
            <a:r>
              <a:rPr sz="1200" dirty="0">
                <a:latin typeface="Arial"/>
                <a:cs typeface="Arial"/>
              </a:rPr>
              <a:t>image </a:t>
            </a:r>
            <a:r>
              <a:rPr sz="1200" spc="-10" dirty="0">
                <a:latin typeface="Arial"/>
                <a:cs typeface="Arial"/>
              </a:rPr>
              <a:t>lntensifier. </a:t>
            </a:r>
            <a:r>
              <a:rPr sz="1200" dirty="0">
                <a:latin typeface="Arial"/>
                <a:cs typeface="Arial"/>
              </a:rPr>
              <a:t>[JAN 00, DEC 02, </a:t>
            </a:r>
            <a:r>
              <a:rPr sz="1200" spc="-5" dirty="0">
                <a:latin typeface="Arial"/>
                <a:cs typeface="Arial"/>
              </a:rPr>
              <a:t>03]  128.Measures </a:t>
            </a:r>
            <a:r>
              <a:rPr sz="1200" dirty="0">
                <a:latin typeface="Arial"/>
                <a:cs typeface="Arial"/>
              </a:rPr>
              <a:t>to decrease radiation dose to patient.</a:t>
            </a:r>
            <a:r>
              <a:rPr sz="1200" spc="-80" dirty="0">
                <a:latin typeface="Arial"/>
                <a:cs typeface="Arial"/>
              </a:rPr>
              <a:t> </a:t>
            </a:r>
            <a:r>
              <a:rPr sz="1200" dirty="0">
                <a:latin typeface="Arial"/>
                <a:cs typeface="Arial"/>
              </a:rPr>
              <a:t>[02]</a:t>
            </a:r>
            <a:endParaRPr sz="12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a:t>
            </a:fld>
            <a:endParaRPr dirty="0"/>
          </a:p>
        </p:txBody>
      </p:sp>
      <p:sp>
        <p:nvSpPr>
          <p:cNvPr id="2" name="object 2"/>
          <p:cNvSpPr txBox="1"/>
          <p:nvPr/>
        </p:nvSpPr>
        <p:spPr>
          <a:xfrm>
            <a:off x="939800" y="855980"/>
            <a:ext cx="5913755" cy="8737600"/>
          </a:xfrm>
          <a:prstGeom prst="rect">
            <a:avLst/>
          </a:prstGeom>
        </p:spPr>
        <p:txBody>
          <a:bodyPr vert="horz" wrap="square" lIns="0" tIns="12700" rIns="0" bIns="0" rtlCol="0">
            <a:spAutoFit/>
          </a:bodyPr>
          <a:lstStyle/>
          <a:p>
            <a:pPr marL="241300" marR="5080" indent="-228600" algn="just">
              <a:lnSpc>
                <a:spcPct val="118100"/>
              </a:lnSpc>
              <a:spcBef>
                <a:spcPts val="100"/>
              </a:spcBef>
              <a:buAutoNum type="arabicPeriod" startAt="29"/>
              <a:tabLst>
                <a:tab pos="241300" algn="l"/>
              </a:tabLst>
            </a:pPr>
            <a:r>
              <a:rPr sz="1200" dirty="0">
                <a:latin typeface="Arial"/>
                <a:cs typeface="Arial"/>
              </a:rPr>
              <a:t>Define Sarcoidosis. </a:t>
            </a:r>
            <a:r>
              <a:rPr sz="1200" spc="-5" dirty="0">
                <a:latin typeface="Arial"/>
                <a:cs typeface="Arial"/>
              </a:rPr>
              <a:t>What </a:t>
            </a:r>
            <a:r>
              <a:rPr sz="1200" dirty="0">
                <a:latin typeface="Arial"/>
                <a:cs typeface="Arial"/>
              </a:rPr>
              <a:t>are the various </a:t>
            </a:r>
            <a:r>
              <a:rPr sz="1200" spc="-5" dirty="0">
                <a:latin typeface="Arial"/>
                <a:cs typeface="Arial"/>
              </a:rPr>
              <a:t>stages </a:t>
            </a:r>
            <a:r>
              <a:rPr sz="1200" dirty="0">
                <a:latin typeface="Arial"/>
                <a:cs typeface="Arial"/>
              </a:rPr>
              <a:t>of thoracic Sarcoidosis? Discuss  the radiological </a:t>
            </a:r>
            <a:r>
              <a:rPr sz="1200" spc="-5" dirty="0">
                <a:latin typeface="Arial"/>
                <a:cs typeface="Arial"/>
              </a:rPr>
              <a:t>manifestations </a:t>
            </a:r>
            <a:r>
              <a:rPr sz="1200" dirty="0">
                <a:latin typeface="Arial"/>
                <a:cs typeface="Arial"/>
              </a:rPr>
              <a:t>of thoracic Sarcoidosis [2+26 Jun</a:t>
            </a:r>
            <a:r>
              <a:rPr sz="1200" spc="-1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4599"/>
              </a:lnSpc>
              <a:spcBef>
                <a:spcPts val="1050"/>
              </a:spcBef>
              <a:buAutoNum type="arabicPeriod" startAt="29"/>
              <a:tabLst>
                <a:tab pos="241300" algn="l"/>
              </a:tabLst>
            </a:pPr>
            <a:r>
              <a:rPr sz="1200" spc="-5" dirty="0">
                <a:latin typeface="Arial"/>
                <a:cs typeface="Arial"/>
              </a:rPr>
              <a:t>What </a:t>
            </a:r>
            <a:r>
              <a:rPr sz="1200" dirty="0">
                <a:latin typeface="Arial"/>
                <a:cs typeface="Arial"/>
              </a:rPr>
              <a:t>do you </a:t>
            </a:r>
            <a:r>
              <a:rPr sz="1200" spc="-5" dirty="0">
                <a:latin typeface="Arial"/>
                <a:cs typeface="Arial"/>
              </a:rPr>
              <a:t>understand </a:t>
            </a:r>
            <a:r>
              <a:rPr sz="1200" dirty="0">
                <a:latin typeface="Arial"/>
                <a:cs typeface="Arial"/>
              </a:rPr>
              <a:t>by the term </a:t>
            </a:r>
            <a:r>
              <a:rPr sz="1200" spc="-5" dirty="0">
                <a:latin typeface="Arial"/>
                <a:cs typeface="Arial"/>
              </a:rPr>
              <a:t>`extramedullary </a:t>
            </a:r>
            <a:r>
              <a:rPr sz="1200" dirty="0">
                <a:latin typeface="Arial"/>
                <a:cs typeface="Arial"/>
              </a:rPr>
              <a:t>hematopoesis’? Enumerate  its causes. Discuss its plain film and cross </a:t>
            </a:r>
            <a:r>
              <a:rPr sz="1200" spc="-5" dirty="0">
                <a:latin typeface="Arial"/>
                <a:cs typeface="Arial"/>
              </a:rPr>
              <a:t>sectional </a:t>
            </a:r>
            <a:r>
              <a:rPr sz="1200" dirty="0">
                <a:latin typeface="Arial"/>
                <a:cs typeface="Arial"/>
              </a:rPr>
              <a:t>imaging </a:t>
            </a:r>
            <a:r>
              <a:rPr sz="1200" spc="-5" dirty="0">
                <a:latin typeface="Arial"/>
                <a:cs typeface="Arial"/>
              </a:rPr>
              <a:t>findings. </a:t>
            </a:r>
            <a:r>
              <a:rPr sz="1200" dirty="0">
                <a:latin typeface="Arial"/>
                <a:cs typeface="Arial"/>
              </a:rPr>
              <a:t>[2+2+3+3  Jun</a:t>
            </a:r>
            <a:r>
              <a:rPr sz="1200" spc="-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4599"/>
              </a:lnSpc>
              <a:spcBef>
                <a:spcPts val="1045"/>
              </a:spcBef>
              <a:buAutoNum type="arabicPeriod" startAt="29"/>
              <a:tabLst>
                <a:tab pos="241300" algn="l"/>
              </a:tabLst>
            </a:pPr>
            <a:r>
              <a:rPr sz="1200" dirty="0">
                <a:latin typeface="Arial"/>
                <a:cs typeface="Arial"/>
              </a:rPr>
              <a:t>Discuss briefly the pathophysiology of pulmonary embolism. Give in detail the  imaging modalities for diagnosis of this entry &amp; their relative merits &amp; demerits.  [4+4+1+1 Jun</a:t>
            </a:r>
            <a:r>
              <a:rPr sz="1200" spc="-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5700"/>
              </a:lnSpc>
              <a:spcBef>
                <a:spcPts val="1035"/>
              </a:spcBef>
              <a:buAutoNum type="arabicPeriod" startAt="29"/>
              <a:tabLst>
                <a:tab pos="241300" algn="l"/>
              </a:tabLst>
            </a:pPr>
            <a:r>
              <a:rPr sz="1200" dirty="0">
                <a:latin typeface="Arial"/>
                <a:cs typeface="Arial"/>
              </a:rPr>
              <a:t>State the radiological basis of differentiating a mediastinal mass from an  intrapulmonary mass. How would you localise the </a:t>
            </a:r>
            <a:r>
              <a:rPr sz="1200" spc="-5" dirty="0">
                <a:latin typeface="Arial"/>
                <a:cs typeface="Arial"/>
              </a:rPr>
              <a:t>compartment </a:t>
            </a:r>
            <a:r>
              <a:rPr sz="1200" dirty="0">
                <a:latin typeface="Arial"/>
                <a:cs typeface="Arial"/>
              </a:rPr>
              <a:t>of a </a:t>
            </a:r>
            <a:r>
              <a:rPr sz="1200" spc="-5" dirty="0">
                <a:latin typeface="Arial"/>
                <a:cs typeface="Arial"/>
              </a:rPr>
              <a:t>mediastinal  </a:t>
            </a:r>
            <a:r>
              <a:rPr sz="1200" dirty="0">
                <a:latin typeface="Arial"/>
                <a:cs typeface="Arial"/>
              </a:rPr>
              <a:t>lesion? Discuss briefly the </a:t>
            </a:r>
            <a:r>
              <a:rPr sz="1200" spc="-5" dirty="0">
                <a:latin typeface="Arial"/>
                <a:cs typeface="Arial"/>
              </a:rPr>
              <a:t>differential </a:t>
            </a:r>
            <a:r>
              <a:rPr sz="1200" dirty="0">
                <a:latin typeface="Arial"/>
                <a:cs typeface="Arial"/>
              </a:rPr>
              <a:t>diagnosis of </a:t>
            </a:r>
            <a:r>
              <a:rPr sz="1200" spc="-5" dirty="0">
                <a:latin typeface="Arial"/>
                <a:cs typeface="Arial"/>
              </a:rPr>
              <a:t>mediastinal </a:t>
            </a:r>
            <a:r>
              <a:rPr sz="1200" dirty="0">
                <a:latin typeface="Arial"/>
                <a:cs typeface="Arial"/>
              </a:rPr>
              <a:t>lesions in anterior  </a:t>
            </a:r>
            <a:r>
              <a:rPr sz="1200" spc="-5" dirty="0">
                <a:latin typeface="Arial"/>
                <a:cs typeface="Arial"/>
              </a:rPr>
              <a:t>compartment. </a:t>
            </a:r>
            <a:r>
              <a:rPr sz="1200" dirty="0">
                <a:latin typeface="Arial"/>
                <a:cs typeface="Arial"/>
              </a:rPr>
              <a:t>[2+3+5 Dec</a:t>
            </a:r>
            <a:r>
              <a:rPr sz="1200" spc="-5"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6300"/>
              </a:lnSpc>
              <a:spcBef>
                <a:spcPts val="1025"/>
              </a:spcBef>
              <a:buAutoNum type="arabicPeriod" startAt="29"/>
              <a:tabLst>
                <a:tab pos="241300" algn="l"/>
              </a:tabLst>
            </a:pPr>
            <a:r>
              <a:rPr sz="1200" dirty="0">
                <a:latin typeface="Arial"/>
                <a:cs typeface="Arial"/>
              </a:rPr>
              <a:t>A 65 year-old chronic smoker presents with hemoptysis. The chest radiograph  shows a well defined cavitating intrapulmonary mass with speculated margins in  the left upper zone. How would you </a:t>
            </a:r>
            <a:r>
              <a:rPr sz="1200" spc="-5" dirty="0">
                <a:latin typeface="Arial"/>
                <a:cs typeface="Arial"/>
              </a:rPr>
              <a:t>further </a:t>
            </a:r>
            <a:r>
              <a:rPr sz="1200" dirty="0">
                <a:latin typeface="Arial"/>
                <a:cs typeface="Arial"/>
              </a:rPr>
              <a:t>evaluate this patient and determine the  </a:t>
            </a:r>
            <a:r>
              <a:rPr sz="1200" spc="-5" dirty="0">
                <a:latin typeface="Arial"/>
                <a:cs typeface="Arial"/>
              </a:rPr>
              <a:t>extent </a:t>
            </a:r>
            <a:r>
              <a:rPr sz="1200" dirty="0">
                <a:latin typeface="Arial"/>
                <a:cs typeface="Arial"/>
              </a:rPr>
              <a:t>of disease? </a:t>
            </a:r>
            <a:r>
              <a:rPr sz="1200" spc="-5" dirty="0">
                <a:latin typeface="Arial"/>
                <a:cs typeface="Arial"/>
              </a:rPr>
              <a:t>What </a:t>
            </a:r>
            <a:r>
              <a:rPr sz="1200" dirty="0">
                <a:latin typeface="Arial"/>
                <a:cs typeface="Arial"/>
              </a:rPr>
              <a:t>would be the signs you would look for to decide if the  lesion is operable? [8+2 Dec</a:t>
            </a:r>
            <a:r>
              <a:rPr sz="1200" spc="-1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900"/>
              </a:spcBef>
              <a:buAutoNum type="arabicPeriod" startAt="29"/>
              <a:tabLst>
                <a:tab pos="241300" algn="l"/>
              </a:tabLst>
            </a:pPr>
            <a:r>
              <a:rPr sz="1200" dirty="0">
                <a:latin typeface="Arial"/>
                <a:cs typeface="Arial"/>
              </a:rPr>
              <a:t>Describe the changes on a chest radiograph in collapse of </a:t>
            </a:r>
            <a:r>
              <a:rPr sz="1200" spc="-5" dirty="0">
                <a:latin typeface="Arial"/>
                <a:cs typeface="Arial"/>
              </a:rPr>
              <a:t>different </a:t>
            </a:r>
            <a:r>
              <a:rPr sz="1200" dirty="0">
                <a:latin typeface="Arial"/>
                <a:cs typeface="Arial"/>
              </a:rPr>
              <a:t>lobes in both  lungs. [10 Dec</a:t>
            </a:r>
            <a:r>
              <a:rPr sz="1200" spc="-1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1100"/>
              </a:lnSpc>
              <a:spcBef>
                <a:spcPts val="1100"/>
              </a:spcBef>
              <a:buAutoNum type="arabicPeriod" startAt="29"/>
              <a:tabLst>
                <a:tab pos="241300" algn="l"/>
              </a:tabLst>
            </a:pPr>
            <a:r>
              <a:rPr sz="1200" dirty="0">
                <a:latin typeface="Arial"/>
                <a:cs typeface="Arial"/>
              </a:rPr>
              <a:t>Radiological findings in: a) </a:t>
            </a:r>
            <a:r>
              <a:rPr sz="1200" spc="-5" dirty="0">
                <a:latin typeface="Arial"/>
                <a:cs typeface="Arial"/>
              </a:rPr>
              <a:t>Sequestration </a:t>
            </a:r>
            <a:r>
              <a:rPr sz="1200" dirty="0">
                <a:latin typeface="Arial"/>
                <a:cs typeface="Arial"/>
              </a:rPr>
              <a:t>of lung b) Pulmonary </a:t>
            </a:r>
            <a:r>
              <a:rPr sz="1200" spc="-5" dirty="0">
                <a:latin typeface="Arial"/>
                <a:cs typeface="Arial"/>
              </a:rPr>
              <a:t>hypertrophic  </a:t>
            </a:r>
            <a:r>
              <a:rPr sz="1200" spc="-10" dirty="0">
                <a:latin typeface="Arial"/>
                <a:cs typeface="Arial"/>
              </a:rPr>
              <a:t>osteoarthropathy. </a:t>
            </a:r>
            <a:r>
              <a:rPr sz="1200" dirty="0">
                <a:latin typeface="Arial"/>
                <a:cs typeface="Arial"/>
              </a:rPr>
              <a:t>[5+5 Dec</a:t>
            </a:r>
            <a:r>
              <a:rPr sz="1200" spc="10" dirty="0">
                <a:latin typeface="Arial"/>
                <a:cs typeface="Arial"/>
              </a:rPr>
              <a:t> </a:t>
            </a:r>
            <a:r>
              <a:rPr sz="1200" dirty="0">
                <a:latin typeface="Arial"/>
                <a:cs typeface="Arial"/>
              </a:rPr>
              <a:t>13]</a:t>
            </a:r>
            <a:endParaRPr sz="1200">
              <a:latin typeface="Arial"/>
              <a:cs typeface="Arial"/>
            </a:endParaRPr>
          </a:p>
          <a:p>
            <a:pPr marL="241300" marR="5080" indent="-228600" algn="just">
              <a:lnSpc>
                <a:spcPct val="118100"/>
              </a:lnSpc>
              <a:spcBef>
                <a:spcPts val="1000"/>
              </a:spcBef>
              <a:buAutoNum type="arabicPeriod" startAt="29"/>
              <a:tabLst>
                <a:tab pos="241300" algn="l"/>
              </a:tabLst>
            </a:pPr>
            <a:r>
              <a:rPr sz="1200" dirty="0">
                <a:latin typeface="Arial"/>
                <a:cs typeface="Arial"/>
              </a:rPr>
              <a:t>Define SPN. Enumerate its causes. Discuss the radiological work up of a solitary  nodule highlighting the features which enable to </a:t>
            </a:r>
            <a:r>
              <a:rPr sz="1200" spc="-5" dirty="0">
                <a:latin typeface="Arial"/>
                <a:cs typeface="Arial"/>
              </a:rPr>
              <a:t>differentiate </a:t>
            </a:r>
            <a:r>
              <a:rPr sz="1200" dirty="0">
                <a:latin typeface="Arial"/>
                <a:cs typeface="Arial"/>
              </a:rPr>
              <a:t>b/w benign and  malignant nodules. [1+2+7 June</a:t>
            </a:r>
            <a:r>
              <a:rPr sz="1200" spc="-1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900"/>
              </a:spcBef>
              <a:buAutoNum type="arabicPeriod" startAt="29"/>
              <a:tabLst>
                <a:tab pos="241300" algn="l"/>
              </a:tabLst>
            </a:pPr>
            <a:r>
              <a:rPr sz="1200" dirty="0">
                <a:latin typeface="Arial"/>
                <a:cs typeface="Arial"/>
              </a:rPr>
              <a:t>A 30-yr-old female patient presented with h/o cough and one episode of  hemoptysis. Her chest radiograph showed a cavitatory lesion measuring 3 cm in  left mid zone. Enumerate the possible causes. How will you proceed with  radiological evaluation in this case? [2+8 June</a:t>
            </a:r>
            <a:r>
              <a:rPr sz="1200" spc="-1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5700"/>
              </a:lnSpc>
              <a:spcBef>
                <a:spcPts val="935"/>
              </a:spcBef>
              <a:buAutoNum type="arabicPeriod" startAt="29"/>
              <a:tabLst>
                <a:tab pos="241300" algn="l"/>
              </a:tabLst>
            </a:pPr>
            <a:r>
              <a:rPr sz="1200" dirty="0">
                <a:latin typeface="Arial"/>
                <a:cs typeface="Arial"/>
              </a:rPr>
              <a:t>Name the anatomical </a:t>
            </a:r>
            <a:r>
              <a:rPr sz="1200" spc="-5" dirty="0">
                <a:latin typeface="Arial"/>
                <a:cs typeface="Arial"/>
              </a:rPr>
              <a:t>structures </a:t>
            </a:r>
            <a:r>
              <a:rPr sz="1200" dirty="0">
                <a:latin typeface="Arial"/>
                <a:cs typeface="Arial"/>
              </a:rPr>
              <a:t>which contribute to the hilar shadow seen on a  frontal chest radiograph. Enumerate the causes of unilateral large hilum in a 50 yr  old male. Describe the imaging findings in any 2 pathological causes. [2+2+3+3  June</a:t>
            </a:r>
            <a:r>
              <a:rPr sz="1200" spc="-5" dirty="0">
                <a:latin typeface="Arial"/>
                <a:cs typeface="Arial"/>
              </a:rPr>
              <a:t> </a:t>
            </a:r>
            <a:r>
              <a:rPr sz="1200" dirty="0">
                <a:latin typeface="Arial"/>
                <a:cs typeface="Arial"/>
              </a:rPr>
              <a:t>14]</a:t>
            </a:r>
            <a:endParaRPr sz="1200">
              <a:latin typeface="Arial"/>
              <a:cs typeface="Arial"/>
            </a:endParaRPr>
          </a:p>
          <a:p>
            <a:pPr marL="241300" marR="5080" indent="-228600" algn="just">
              <a:lnSpc>
                <a:spcPct val="118100"/>
              </a:lnSpc>
              <a:spcBef>
                <a:spcPts val="1000"/>
              </a:spcBef>
              <a:buAutoNum type="arabicPeriod" startAt="29"/>
              <a:tabLst>
                <a:tab pos="241300" algn="l"/>
              </a:tabLst>
            </a:pPr>
            <a:r>
              <a:rPr sz="1200" dirty="0">
                <a:latin typeface="Arial"/>
                <a:cs typeface="Arial"/>
              </a:rPr>
              <a:t>A 20-yr-old female with </a:t>
            </a:r>
            <a:r>
              <a:rPr sz="1200" spc="-5" dirty="0">
                <a:latin typeface="Arial"/>
                <a:cs typeface="Arial"/>
              </a:rPr>
              <a:t>history </a:t>
            </a:r>
            <a:r>
              <a:rPr sz="1200" dirty="0">
                <a:latin typeface="Arial"/>
                <a:cs typeface="Arial"/>
              </a:rPr>
              <a:t>of fever showed an anterior </a:t>
            </a:r>
            <a:r>
              <a:rPr sz="1200" spc="-5" dirty="0">
                <a:latin typeface="Arial"/>
                <a:cs typeface="Arial"/>
              </a:rPr>
              <a:t>mediastinal </a:t>
            </a:r>
            <a:r>
              <a:rPr sz="1200" dirty="0">
                <a:latin typeface="Arial"/>
                <a:cs typeface="Arial"/>
              </a:rPr>
              <a:t>and right  hilar mass on chest radiograph. Enumerate the causes. Discuss the radiological  finding</a:t>
            </a:r>
            <a:r>
              <a:rPr sz="1200" spc="155" dirty="0">
                <a:latin typeface="Arial"/>
                <a:cs typeface="Arial"/>
              </a:rPr>
              <a:t> </a:t>
            </a:r>
            <a:r>
              <a:rPr sz="1200" dirty="0">
                <a:latin typeface="Arial"/>
                <a:cs typeface="Arial"/>
              </a:rPr>
              <a:t>which</a:t>
            </a:r>
            <a:r>
              <a:rPr sz="1200" spc="160" dirty="0">
                <a:latin typeface="Arial"/>
                <a:cs typeface="Arial"/>
              </a:rPr>
              <a:t> </a:t>
            </a:r>
            <a:r>
              <a:rPr sz="1200" dirty="0">
                <a:latin typeface="Arial"/>
                <a:cs typeface="Arial"/>
              </a:rPr>
              <a:t>shall</a:t>
            </a:r>
            <a:r>
              <a:rPr sz="1200" spc="160" dirty="0">
                <a:latin typeface="Arial"/>
                <a:cs typeface="Arial"/>
              </a:rPr>
              <a:t> </a:t>
            </a:r>
            <a:r>
              <a:rPr sz="1200" dirty="0">
                <a:latin typeface="Arial"/>
                <a:cs typeface="Arial"/>
              </a:rPr>
              <a:t>help</a:t>
            </a:r>
            <a:r>
              <a:rPr sz="1200" spc="160" dirty="0">
                <a:latin typeface="Arial"/>
                <a:cs typeface="Arial"/>
              </a:rPr>
              <a:t> </a:t>
            </a:r>
            <a:r>
              <a:rPr sz="1200" dirty="0">
                <a:latin typeface="Arial"/>
                <a:cs typeface="Arial"/>
              </a:rPr>
              <a:t>you</a:t>
            </a:r>
            <a:r>
              <a:rPr sz="1200" spc="160" dirty="0">
                <a:latin typeface="Arial"/>
                <a:cs typeface="Arial"/>
              </a:rPr>
              <a:t> </a:t>
            </a:r>
            <a:r>
              <a:rPr sz="1200" dirty="0">
                <a:latin typeface="Arial"/>
                <a:cs typeface="Arial"/>
              </a:rPr>
              <a:t>in</a:t>
            </a:r>
            <a:r>
              <a:rPr sz="1200" spc="155" dirty="0">
                <a:latin typeface="Arial"/>
                <a:cs typeface="Arial"/>
              </a:rPr>
              <a:t> </a:t>
            </a:r>
            <a:r>
              <a:rPr sz="1200" dirty="0">
                <a:latin typeface="Arial"/>
                <a:cs typeface="Arial"/>
              </a:rPr>
              <a:t>formulating</a:t>
            </a:r>
            <a:r>
              <a:rPr sz="1200" spc="160" dirty="0">
                <a:latin typeface="Arial"/>
                <a:cs typeface="Arial"/>
              </a:rPr>
              <a:t> </a:t>
            </a:r>
            <a:r>
              <a:rPr sz="1200" dirty="0">
                <a:latin typeface="Arial"/>
                <a:cs typeface="Arial"/>
              </a:rPr>
              <a:t>your</a:t>
            </a:r>
            <a:r>
              <a:rPr sz="1200" spc="160" dirty="0">
                <a:latin typeface="Arial"/>
                <a:cs typeface="Arial"/>
              </a:rPr>
              <a:t> </a:t>
            </a:r>
            <a:r>
              <a:rPr sz="1200" spc="-5" dirty="0">
                <a:latin typeface="Arial"/>
                <a:cs typeface="Arial"/>
              </a:rPr>
              <a:t>differential</a:t>
            </a:r>
            <a:r>
              <a:rPr sz="1200" spc="160" dirty="0">
                <a:latin typeface="Arial"/>
                <a:cs typeface="Arial"/>
              </a:rPr>
              <a:t> </a:t>
            </a:r>
            <a:r>
              <a:rPr sz="1200" dirty="0">
                <a:latin typeface="Arial"/>
                <a:cs typeface="Arial"/>
              </a:rPr>
              <a:t>diagnosis.</a:t>
            </a:r>
            <a:r>
              <a:rPr sz="1200" spc="160" dirty="0">
                <a:latin typeface="Arial"/>
                <a:cs typeface="Arial"/>
              </a:rPr>
              <a:t> </a:t>
            </a:r>
            <a:r>
              <a:rPr sz="1200" dirty="0">
                <a:latin typeface="Arial"/>
                <a:cs typeface="Arial"/>
              </a:rPr>
              <a:t>Describe</a:t>
            </a:r>
            <a:r>
              <a:rPr sz="1200" spc="160" dirty="0">
                <a:latin typeface="Arial"/>
                <a:cs typeface="Arial"/>
              </a:rPr>
              <a:t> </a:t>
            </a:r>
            <a:r>
              <a:rPr sz="1200" dirty="0">
                <a:latin typeface="Arial"/>
                <a:cs typeface="Arial"/>
              </a:rPr>
              <a:t>in</a:t>
            </a:r>
            <a:endParaRPr sz="1200">
              <a:latin typeface="Arial"/>
              <a:cs typeface="Aria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90</a:t>
            </a:fld>
            <a:endParaRPr dirty="0"/>
          </a:p>
        </p:txBody>
      </p:sp>
      <p:sp>
        <p:nvSpPr>
          <p:cNvPr id="2" name="object 2"/>
          <p:cNvSpPr txBox="1"/>
          <p:nvPr/>
        </p:nvSpPr>
        <p:spPr>
          <a:xfrm>
            <a:off x="711200" y="889000"/>
            <a:ext cx="5095875" cy="8691880"/>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129"/>
              <a:tabLst>
                <a:tab pos="310515" algn="l"/>
              </a:tabLst>
            </a:pPr>
            <a:r>
              <a:rPr sz="1200" dirty="0">
                <a:latin typeface="Arial"/>
                <a:cs typeface="Arial"/>
              </a:rPr>
              <a:t>Ionizing radiation in bone. intensifying screens. [DEC 02/04; JUN</a:t>
            </a:r>
            <a:r>
              <a:rPr sz="1200" spc="-85" dirty="0">
                <a:latin typeface="Arial"/>
                <a:cs typeface="Arial"/>
              </a:rPr>
              <a:t> </a:t>
            </a:r>
            <a:r>
              <a:rPr sz="1200" dirty="0">
                <a:latin typeface="Arial"/>
                <a:cs typeface="Arial"/>
              </a:rPr>
              <a:t>06]</a:t>
            </a:r>
            <a:endParaRPr sz="1200">
              <a:latin typeface="Arial"/>
              <a:cs typeface="Arial"/>
            </a:endParaRPr>
          </a:p>
          <a:p>
            <a:pPr marL="12700" marR="1778000">
              <a:lnSpc>
                <a:spcPct val="184000"/>
              </a:lnSpc>
              <a:spcBef>
                <a:spcPts val="50"/>
              </a:spcBef>
              <a:buSzPct val="91666"/>
              <a:buAutoNum type="arabicPeriod" startAt="129"/>
              <a:tabLst>
                <a:tab pos="310515" algn="l"/>
              </a:tabLst>
            </a:pPr>
            <a:r>
              <a:rPr sz="1200" spc="-5" dirty="0">
                <a:latin typeface="Arial"/>
                <a:cs typeface="Arial"/>
              </a:rPr>
              <a:t>Portable </a:t>
            </a:r>
            <a:r>
              <a:rPr sz="1200" dirty="0">
                <a:latin typeface="Arial"/>
                <a:cs typeface="Arial"/>
              </a:rPr>
              <a:t>radiography [DEC 03]  </a:t>
            </a:r>
            <a:r>
              <a:rPr sz="1200" spc="-5" dirty="0">
                <a:latin typeface="Arial"/>
                <a:cs typeface="Arial"/>
              </a:rPr>
              <a:t>131.Principles </a:t>
            </a:r>
            <a:r>
              <a:rPr sz="1200" dirty="0">
                <a:latin typeface="Arial"/>
                <a:cs typeface="Arial"/>
              </a:rPr>
              <a:t>of colour doppler </a:t>
            </a:r>
            <a:r>
              <a:rPr sz="1200" spc="-10" dirty="0">
                <a:latin typeface="Arial"/>
                <a:cs typeface="Arial"/>
              </a:rPr>
              <a:t>sonography.</a:t>
            </a:r>
            <a:r>
              <a:rPr sz="1200" spc="-65" dirty="0">
                <a:latin typeface="Arial"/>
                <a:cs typeface="Arial"/>
              </a:rPr>
              <a:t> </a:t>
            </a:r>
            <a:r>
              <a:rPr sz="1200" dirty="0">
                <a:latin typeface="Arial"/>
                <a:cs typeface="Arial"/>
              </a:rPr>
              <a:t>[02]  </a:t>
            </a:r>
            <a:r>
              <a:rPr sz="1200" spc="-5" dirty="0">
                <a:latin typeface="Arial"/>
                <a:cs typeface="Arial"/>
              </a:rPr>
              <a:t>132.MDCT </a:t>
            </a:r>
            <a:r>
              <a:rPr sz="1200" spc="-10" dirty="0">
                <a:latin typeface="Arial"/>
                <a:cs typeface="Arial"/>
              </a:rPr>
              <a:t>technology. </a:t>
            </a:r>
            <a:r>
              <a:rPr sz="1200" dirty="0">
                <a:latin typeface="Arial"/>
                <a:cs typeface="Arial"/>
              </a:rPr>
              <a:t>[DEC</a:t>
            </a:r>
            <a:r>
              <a:rPr sz="1200" spc="-30" dirty="0">
                <a:latin typeface="Arial"/>
                <a:cs typeface="Arial"/>
              </a:rPr>
              <a:t> </a:t>
            </a:r>
            <a:r>
              <a:rPr sz="1200" dirty="0">
                <a:latin typeface="Arial"/>
                <a:cs typeface="Arial"/>
              </a:rPr>
              <a:t>02/03/04]</a:t>
            </a:r>
            <a:endParaRPr sz="1200">
              <a:latin typeface="Arial"/>
              <a:cs typeface="Arial"/>
            </a:endParaRPr>
          </a:p>
          <a:p>
            <a:pPr marL="12700" marR="5080">
              <a:lnSpc>
                <a:spcPct val="184000"/>
              </a:lnSpc>
              <a:spcBef>
                <a:spcPts val="50"/>
              </a:spcBef>
            </a:pPr>
            <a:r>
              <a:rPr sz="1200" spc="-5" dirty="0">
                <a:latin typeface="Arial"/>
                <a:cs typeface="Arial"/>
              </a:rPr>
              <a:t>133.X-Ray </a:t>
            </a:r>
            <a:r>
              <a:rPr sz="1200" dirty="0">
                <a:latin typeface="Arial"/>
                <a:cs typeface="Arial"/>
              </a:rPr>
              <a:t>film and </a:t>
            </a:r>
            <a:r>
              <a:rPr sz="1200" spc="-15" dirty="0">
                <a:latin typeface="Arial"/>
                <a:cs typeface="Arial"/>
              </a:rPr>
              <a:t>Types </a:t>
            </a:r>
            <a:r>
              <a:rPr sz="1200" dirty="0">
                <a:latin typeface="Arial"/>
                <a:cs typeface="Arial"/>
              </a:rPr>
              <a:t>of films used in </a:t>
            </a:r>
            <a:r>
              <a:rPr sz="1200" spc="-10" dirty="0">
                <a:latin typeface="Arial"/>
                <a:cs typeface="Arial"/>
              </a:rPr>
              <a:t>Radiology. </a:t>
            </a:r>
            <a:r>
              <a:rPr sz="1200" dirty="0">
                <a:latin typeface="Arial"/>
                <a:cs typeface="Arial"/>
              </a:rPr>
              <a:t>[DEC 02, 03, 04]  </a:t>
            </a:r>
            <a:r>
              <a:rPr sz="1200" spc="-5" dirty="0">
                <a:latin typeface="Arial"/>
                <a:cs typeface="Arial"/>
              </a:rPr>
              <a:t>134.Construction </a:t>
            </a:r>
            <a:r>
              <a:rPr sz="1200" dirty="0">
                <a:latin typeface="Arial"/>
                <a:cs typeface="Arial"/>
              </a:rPr>
              <a:t>of a conventional X-ray film &amp; </a:t>
            </a:r>
            <a:r>
              <a:rPr sz="1200" spc="-5" dirty="0">
                <a:latin typeface="Arial"/>
                <a:cs typeface="Arial"/>
              </a:rPr>
              <a:t>functions </a:t>
            </a:r>
            <a:r>
              <a:rPr sz="1200" dirty="0">
                <a:latin typeface="Arial"/>
                <a:cs typeface="Arial"/>
              </a:rPr>
              <a:t>of each </a:t>
            </a:r>
            <a:r>
              <a:rPr sz="1200" spc="-15" dirty="0">
                <a:latin typeface="Arial"/>
                <a:cs typeface="Arial"/>
              </a:rPr>
              <a:t>layer. </a:t>
            </a:r>
            <a:r>
              <a:rPr sz="1200" dirty="0">
                <a:latin typeface="Arial"/>
                <a:cs typeface="Arial"/>
              </a:rPr>
              <a:t>[02]  </a:t>
            </a:r>
            <a:r>
              <a:rPr sz="1200" spc="-5" dirty="0">
                <a:latin typeface="Arial"/>
                <a:cs typeface="Arial"/>
              </a:rPr>
              <a:t>135.Properties </a:t>
            </a:r>
            <a:r>
              <a:rPr sz="1200" dirty="0">
                <a:latin typeface="Arial"/>
                <a:cs typeface="Arial"/>
              </a:rPr>
              <a:t>of Xrays.</a:t>
            </a:r>
            <a:r>
              <a:rPr sz="1200" spc="-10" dirty="0">
                <a:latin typeface="Arial"/>
                <a:cs typeface="Arial"/>
              </a:rPr>
              <a:t> </a:t>
            </a:r>
            <a:r>
              <a:rPr sz="1200" dirty="0">
                <a:latin typeface="Arial"/>
                <a:cs typeface="Arial"/>
              </a:rPr>
              <a:t>[02]</a:t>
            </a:r>
            <a:endParaRPr sz="1200">
              <a:latin typeface="Arial"/>
              <a:cs typeface="Arial"/>
            </a:endParaRPr>
          </a:p>
          <a:p>
            <a:pPr marL="12700" marR="1665605">
              <a:lnSpc>
                <a:spcPct val="187500"/>
              </a:lnSpc>
            </a:pPr>
            <a:r>
              <a:rPr sz="1200" spc="-5" dirty="0">
                <a:latin typeface="Arial"/>
                <a:cs typeface="Arial"/>
              </a:rPr>
              <a:t>136.Medical </a:t>
            </a:r>
            <a:r>
              <a:rPr sz="1200" dirty="0">
                <a:latin typeface="Arial"/>
                <a:cs typeface="Arial"/>
              </a:rPr>
              <a:t>X ray films processing chemicals.</a:t>
            </a:r>
            <a:r>
              <a:rPr sz="1200" spc="-90" dirty="0">
                <a:latin typeface="Arial"/>
                <a:cs typeface="Arial"/>
              </a:rPr>
              <a:t> </a:t>
            </a:r>
            <a:r>
              <a:rPr sz="1200" dirty="0">
                <a:latin typeface="Arial"/>
                <a:cs typeface="Arial"/>
              </a:rPr>
              <a:t>[02]  </a:t>
            </a:r>
            <a:r>
              <a:rPr sz="1200" spc="-5" dirty="0">
                <a:latin typeface="Arial"/>
                <a:cs typeface="Arial"/>
              </a:rPr>
              <a:t>137.High </a:t>
            </a:r>
            <a:r>
              <a:rPr sz="1200" dirty="0">
                <a:latin typeface="Arial"/>
                <a:cs typeface="Arial"/>
              </a:rPr>
              <a:t>generator </a:t>
            </a:r>
            <a:r>
              <a:rPr sz="1200" spc="-10" dirty="0">
                <a:latin typeface="Arial"/>
                <a:cs typeface="Arial"/>
              </a:rPr>
              <a:t>transformer. </a:t>
            </a:r>
            <a:r>
              <a:rPr sz="1200" dirty="0">
                <a:latin typeface="Arial"/>
                <a:cs typeface="Arial"/>
              </a:rPr>
              <a:t>[DEC 04]  </a:t>
            </a:r>
            <a:r>
              <a:rPr sz="1200" spc="-5" dirty="0">
                <a:latin typeface="Arial"/>
                <a:cs typeface="Arial"/>
              </a:rPr>
              <a:t>138.Radiation </a:t>
            </a:r>
            <a:r>
              <a:rPr sz="1200" dirty="0">
                <a:latin typeface="Arial"/>
                <a:cs typeface="Arial"/>
              </a:rPr>
              <a:t>monitoring</a:t>
            </a:r>
            <a:r>
              <a:rPr sz="1200" spc="-5" dirty="0">
                <a:latin typeface="Arial"/>
                <a:cs typeface="Arial"/>
              </a:rPr>
              <a:t> </a:t>
            </a:r>
            <a:r>
              <a:rPr sz="1200" dirty="0">
                <a:latin typeface="Arial"/>
                <a:cs typeface="Arial"/>
              </a:rPr>
              <a:t>devices.</a:t>
            </a:r>
            <a:endParaRPr sz="1200">
              <a:latin typeface="Arial"/>
              <a:cs typeface="Arial"/>
            </a:endParaRPr>
          </a:p>
          <a:p>
            <a:pPr marL="12700" marR="2351405">
              <a:lnSpc>
                <a:spcPts val="2700"/>
              </a:lnSpc>
              <a:spcBef>
                <a:spcPts val="200"/>
              </a:spcBef>
            </a:pPr>
            <a:r>
              <a:rPr sz="1200" spc="-5" dirty="0">
                <a:latin typeface="Arial"/>
                <a:cs typeface="Arial"/>
              </a:rPr>
              <a:t>139.Radiation </a:t>
            </a:r>
            <a:r>
              <a:rPr sz="1200" spc="-10" dirty="0">
                <a:latin typeface="Arial"/>
                <a:cs typeface="Arial"/>
              </a:rPr>
              <a:t>scatter. </a:t>
            </a:r>
            <a:r>
              <a:rPr sz="1200" dirty="0">
                <a:latin typeface="Arial"/>
                <a:cs typeface="Arial"/>
              </a:rPr>
              <a:t>[DEC 05, JUN</a:t>
            </a:r>
            <a:r>
              <a:rPr sz="1200" spc="-60" dirty="0">
                <a:latin typeface="Arial"/>
                <a:cs typeface="Arial"/>
              </a:rPr>
              <a:t> </a:t>
            </a:r>
            <a:r>
              <a:rPr sz="1200" dirty="0">
                <a:latin typeface="Arial"/>
                <a:cs typeface="Arial"/>
              </a:rPr>
              <a:t>04]  </a:t>
            </a:r>
            <a:r>
              <a:rPr sz="1200" spc="-5" dirty="0">
                <a:latin typeface="Arial"/>
                <a:cs typeface="Arial"/>
              </a:rPr>
              <a:t>140.Rare earth </a:t>
            </a:r>
            <a:r>
              <a:rPr sz="1200" dirty="0">
                <a:latin typeface="Arial"/>
                <a:cs typeface="Arial"/>
              </a:rPr>
              <a:t>screens.</a:t>
            </a:r>
            <a:endParaRPr sz="1200">
              <a:latin typeface="Arial"/>
              <a:cs typeface="Arial"/>
            </a:endParaRPr>
          </a:p>
          <a:p>
            <a:pPr marL="12700" marR="3011805">
              <a:lnSpc>
                <a:spcPts val="2600"/>
              </a:lnSpc>
              <a:spcBef>
                <a:spcPts val="80"/>
              </a:spcBef>
            </a:pPr>
            <a:r>
              <a:rPr sz="1200" spc="-10" dirty="0">
                <a:latin typeface="Arial"/>
                <a:cs typeface="Arial"/>
              </a:rPr>
              <a:t>141.New </a:t>
            </a:r>
            <a:r>
              <a:rPr sz="1200" dirty="0">
                <a:latin typeface="Arial"/>
                <a:cs typeface="Arial"/>
              </a:rPr>
              <a:t>MR pulse</a:t>
            </a:r>
            <a:r>
              <a:rPr sz="1200" spc="-60" dirty="0">
                <a:latin typeface="Arial"/>
                <a:cs typeface="Arial"/>
              </a:rPr>
              <a:t> </a:t>
            </a:r>
            <a:r>
              <a:rPr sz="1200" dirty="0">
                <a:latin typeface="Arial"/>
                <a:cs typeface="Arial"/>
              </a:rPr>
              <a:t>sequences  </a:t>
            </a:r>
            <a:r>
              <a:rPr sz="1200" spc="-5" dirty="0">
                <a:latin typeface="Arial"/>
                <a:cs typeface="Arial"/>
              </a:rPr>
              <a:t>142.X-ray </a:t>
            </a:r>
            <a:r>
              <a:rPr sz="1200" dirty="0">
                <a:latin typeface="Arial"/>
                <a:cs typeface="Arial"/>
              </a:rPr>
              <a:t>beam</a:t>
            </a:r>
            <a:r>
              <a:rPr sz="1200" spc="-15" dirty="0">
                <a:latin typeface="Arial"/>
                <a:cs typeface="Arial"/>
              </a:rPr>
              <a:t> </a:t>
            </a:r>
            <a:r>
              <a:rPr sz="1200" spc="-5" dirty="0">
                <a:latin typeface="Arial"/>
                <a:cs typeface="Arial"/>
              </a:rPr>
              <a:t>restrictors.</a:t>
            </a:r>
            <a:endParaRPr sz="1200">
              <a:latin typeface="Arial"/>
              <a:cs typeface="Arial"/>
            </a:endParaRPr>
          </a:p>
          <a:p>
            <a:pPr marL="12700">
              <a:lnSpc>
                <a:spcPct val="100000"/>
              </a:lnSpc>
              <a:spcBef>
                <a:spcPts val="980"/>
              </a:spcBef>
              <a:buSzPct val="91666"/>
              <a:buAutoNum type="arabicPeriod" startAt="143"/>
              <a:tabLst>
                <a:tab pos="310515" algn="l"/>
              </a:tabLst>
            </a:pPr>
            <a:r>
              <a:rPr sz="1200" dirty="0">
                <a:latin typeface="Arial"/>
                <a:cs typeface="Arial"/>
              </a:rPr>
              <a:t>Motion and pulsation </a:t>
            </a:r>
            <a:r>
              <a:rPr sz="1200" spc="-5" dirty="0">
                <a:latin typeface="Arial"/>
                <a:cs typeface="Arial"/>
              </a:rPr>
              <a:t>artifacts </a:t>
            </a:r>
            <a:r>
              <a:rPr sz="1200" dirty="0">
                <a:latin typeface="Arial"/>
                <a:cs typeface="Arial"/>
              </a:rPr>
              <a:t>in</a:t>
            </a:r>
            <a:r>
              <a:rPr sz="1200" spc="-5" dirty="0">
                <a:latin typeface="Arial"/>
                <a:cs typeface="Arial"/>
              </a:rPr>
              <a:t> </a:t>
            </a:r>
            <a:r>
              <a:rPr sz="1200" dirty="0">
                <a:latin typeface="Arial"/>
                <a:cs typeface="Arial"/>
              </a:rPr>
              <a:t>MRI</a:t>
            </a:r>
            <a:endParaRPr sz="1200">
              <a:latin typeface="Arial"/>
              <a:cs typeface="Arial"/>
            </a:endParaRPr>
          </a:p>
          <a:p>
            <a:pPr marL="12700" marR="2862580">
              <a:lnSpc>
                <a:spcPct val="187500"/>
              </a:lnSpc>
              <a:buSzPct val="91666"/>
              <a:buAutoNum type="arabicPeriod" startAt="143"/>
              <a:tabLst>
                <a:tab pos="339090" algn="l"/>
              </a:tabLst>
            </a:pPr>
            <a:r>
              <a:rPr sz="1200" dirty="0">
                <a:latin typeface="Arial"/>
                <a:cs typeface="Arial"/>
              </a:rPr>
              <a:t>Adverse </a:t>
            </a:r>
            <a:r>
              <a:rPr sz="1200" spc="-5" dirty="0">
                <a:latin typeface="Arial"/>
                <a:cs typeface="Arial"/>
              </a:rPr>
              <a:t>effects </a:t>
            </a:r>
            <a:r>
              <a:rPr sz="1200" dirty="0">
                <a:latin typeface="Arial"/>
                <a:cs typeface="Arial"/>
              </a:rPr>
              <a:t>of</a:t>
            </a:r>
            <a:r>
              <a:rPr sz="1200" spc="-50" dirty="0">
                <a:latin typeface="Arial"/>
                <a:cs typeface="Arial"/>
              </a:rPr>
              <a:t> </a:t>
            </a:r>
            <a:r>
              <a:rPr sz="1200" spc="-5" dirty="0">
                <a:latin typeface="Arial"/>
                <a:cs typeface="Arial"/>
              </a:rPr>
              <a:t>radiation.  145.Cine</a:t>
            </a:r>
            <a:r>
              <a:rPr sz="1200" spc="-10" dirty="0">
                <a:latin typeface="Arial"/>
                <a:cs typeface="Arial"/>
              </a:rPr>
              <a:t> </a:t>
            </a:r>
            <a:r>
              <a:rPr sz="1200" dirty="0">
                <a:latin typeface="Arial"/>
                <a:cs typeface="Arial"/>
              </a:rPr>
              <a:t>fluoroscopy</a:t>
            </a:r>
            <a:endParaRPr sz="1200">
              <a:latin typeface="Arial"/>
              <a:cs typeface="Arial"/>
            </a:endParaRPr>
          </a:p>
          <a:p>
            <a:pPr marL="12700">
              <a:lnSpc>
                <a:spcPct val="100000"/>
              </a:lnSpc>
              <a:spcBef>
                <a:spcPts val="1160"/>
              </a:spcBef>
              <a:buSzPct val="91666"/>
              <a:buAutoNum type="arabicPeriod" startAt="146"/>
              <a:tabLst>
                <a:tab pos="310515" algn="l"/>
              </a:tabLst>
            </a:pPr>
            <a:r>
              <a:rPr sz="1200" dirty="0">
                <a:latin typeface="Arial"/>
                <a:cs typeface="Arial"/>
              </a:rPr>
              <a:t>Grids [DEC</a:t>
            </a:r>
            <a:r>
              <a:rPr sz="1200" spc="-5" dirty="0">
                <a:latin typeface="Arial"/>
                <a:cs typeface="Arial"/>
              </a:rPr>
              <a:t> </a:t>
            </a:r>
            <a:r>
              <a:rPr sz="1200" dirty="0">
                <a:latin typeface="Arial"/>
                <a:cs typeface="Arial"/>
              </a:rPr>
              <a:t>05/07]</a:t>
            </a:r>
            <a:endParaRPr sz="1200">
              <a:latin typeface="Arial"/>
              <a:cs typeface="Arial"/>
            </a:endParaRPr>
          </a:p>
          <a:p>
            <a:pPr>
              <a:lnSpc>
                <a:spcPct val="100000"/>
              </a:lnSpc>
              <a:spcBef>
                <a:spcPts val="50"/>
              </a:spcBef>
              <a:buFont typeface="Arial"/>
              <a:buAutoNum type="arabicPeriod" startAt="146"/>
            </a:pPr>
            <a:endParaRPr sz="1050">
              <a:latin typeface="Times New Roman"/>
              <a:cs typeface="Times New Roman"/>
            </a:endParaRPr>
          </a:p>
          <a:p>
            <a:pPr marL="12700">
              <a:lnSpc>
                <a:spcPct val="100000"/>
              </a:lnSpc>
              <a:buSzPct val="91666"/>
              <a:buAutoNum type="arabicPeriod" startAt="146"/>
              <a:tabLst>
                <a:tab pos="310515" algn="l"/>
              </a:tabLst>
            </a:pPr>
            <a:r>
              <a:rPr sz="1200" dirty="0">
                <a:latin typeface="Arial"/>
                <a:cs typeface="Arial"/>
              </a:rPr>
              <a:t>Cardiac </a:t>
            </a:r>
            <a:r>
              <a:rPr sz="1200" spc="-45" dirty="0">
                <a:latin typeface="Arial"/>
                <a:cs typeface="Arial"/>
              </a:rPr>
              <a:t>CT. </a:t>
            </a:r>
            <a:r>
              <a:rPr sz="1200" dirty="0">
                <a:latin typeface="Arial"/>
                <a:cs typeface="Arial"/>
              </a:rPr>
              <a:t>[JUN</a:t>
            </a:r>
            <a:r>
              <a:rPr sz="1200" spc="35" dirty="0">
                <a:latin typeface="Arial"/>
                <a:cs typeface="Arial"/>
              </a:rPr>
              <a:t> </a:t>
            </a:r>
            <a:r>
              <a:rPr sz="1200" dirty="0">
                <a:latin typeface="Arial"/>
                <a:cs typeface="Arial"/>
              </a:rPr>
              <a:t>05]</a:t>
            </a:r>
            <a:endParaRPr sz="1200">
              <a:latin typeface="Arial"/>
              <a:cs typeface="Arial"/>
            </a:endParaRPr>
          </a:p>
          <a:p>
            <a:pPr marL="12700" marR="2588260">
              <a:lnSpc>
                <a:spcPct val="180600"/>
              </a:lnSpc>
              <a:spcBef>
                <a:spcPts val="100"/>
              </a:spcBef>
              <a:buSzPct val="91666"/>
              <a:buAutoNum type="arabicPeriod" startAt="146"/>
              <a:tabLst>
                <a:tab pos="310515" algn="l"/>
              </a:tabLst>
            </a:pPr>
            <a:r>
              <a:rPr sz="1200" dirty="0">
                <a:latin typeface="Arial"/>
                <a:cs typeface="Arial"/>
              </a:rPr>
              <a:t>Radiation dose </a:t>
            </a:r>
            <a:r>
              <a:rPr sz="1200" spc="-5" dirty="0">
                <a:latin typeface="Arial"/>
                <a:cs typeface="Arial"/>
              </a:rPr>
              <a:t>reductions </a:t>
            </a:r>
            <a:r>
              <a:rPr sz="1200" dirty="0">
                <a:latin typeface="Arial"/>
                <a:cs typeface="Arial"/>
              </a:rPr>
              <a:t>in  </a:t>
            </a:r>
            <a:r>
              <a:rPr sz="1200" spc="-45" dirty="0">
                <a:latin typeface="Arial"/>
                <a:cs typeface="Arial"/>
              </a:rPr>
              <a:t>CT. </a:t>
            </a:r>
            <a:r>
              <a:rPr sz="1200" spc="-5" dirty="0">
                <a:latin typeface="Arial"/>
                <a:cs typeface="Arial"/>
              </a:rPr>
              <a:t>149.Darkroom</a:t>
            </a:r>
            <a:r>
              <a:rPr sz="1200" spc="25" dirty="0">
                <a:latin typeface="Arial"/>
                <a:cs typeface="Arial"/>
              </a:rPr>
              <a:t> </a:t>
            </a:r>
            <a:r>
              <a:rPr sz="1200" dirty="0">
                <a:latin typeface="Arial"/>
                <a:cs typeface="Arial"/>
              </a:rPr>
              <a:t>illumination.</a:t>
            </a:r>
            <a:endParaRPr sz="1200">
              <a:latin typeface="Arial"/>
              <a:cs typeface="Arial"/>
            </a:endParaRPr>
          </a:p>
          <a:p>
            <a:pPr>
              <a:lnSpc>
                <a:spcPct val="100000"/>
              </a:lnSpc>
              <a:spcBef>
                <a:spcPts val="55"/>
              </a:spcBef>
            </a:pPr>
            <a:endParaRPr sz="1050">
              <a:latin typeface="Times New Roman"/>
              <a:cs typeface="Times New Roman"/>
            </a:endParaRPr>
          </a:p>
          <a:p>
            <a:pPr marL="12700">
              <a:lnSpc>
                <a:spcPct val="100000"/>
              </a:lnSpc>
              <a:buSzPct val="91666"/>
              <a:buAutoNum type="arabicPeriod" startAt="150"/>
              <a:tabLst>
                <a:tab pos="310515" algn="l"/>
              </a:tabLst>
            </a:pPr>
            <a:r>
              <a:rPr sz="1200" dirty="0">
                <a:latin typeface="Arial"/>
                <a:cs typeface="Arial"/>
              </a:rPr>
              <a:t>Modern rotatory x-ray tube</a:t>
            </a:r>
            <a:r>
              <a:rPr sz="1200" spc="-15" dirty="0">
                <a:latin typeface="Arial"/>
                <a:cs typeface="Arial"/>
              </a:rPr>
              <a:t> </a:t>
            </a:r>
            <a:r>
              <a:rPr sz="1200" dirty="0">
                <a:latin typeface="Arial"/>
                <a:cs typeface="Arial"/>
              </a:rPr>
              <a:t>.</a:t>
            </a:r>
            <a:endParaRPr sz="1200">
              <a:latin typeface="Arial"/>
              <a:cs typeface="Arial"/>
            </a:endParaRPr>
          </a:p>
          <a:p>
            <a:pPr marL="12700" marR="1380490">
              <a:lnSpc>
                <a:spcPct val="187500"/>
              </a:lnSpc>
              <a:buSzPct val="91666"/>
              <a:buAutoNum type="arabicPeriod" startAt="150"/>
              <a:tabLst>
                <a:tab pos="310515" algn="l"/>
              </a:tabLst>
            </a:pPr>
            <a:r>
              <a:rPr sz="1200" spc="-25" dirty="0">
                <a:latin typeface="Arial"/>
                <a:cs typeface="Arial"/>
              </a:rPr>
              <a:t>PACS </a:t>
            </a:r>
            <a:r>
              <a:rPr sz="1200" spc="-5" dirty="0">
                <a:latin typeface="Arial"/>
                <a:cs typeface="Arial"/>
              </a:rPr>
              <a:t>picture </a:t>
            </a:r>
            <a:r>
              <a:rPr sz="1200" dirty="0">
                <a:latin typeface="Arial"/>
                <a:cs typeface="Arial"/>
              </a:rPr>
              <a:t>archival and communication  </a:t>
            </a:r>
            <a:r>
              <a:rPr sz="1200" spc="-5" dirty="0">
                <a:latin typeface="Arial"/>
                <a:cs typeface="Arial"/>
              </a:rPr>
              <a:t>system. </a:t>
            </a:r>
            <a:r>
              <a:rPr sz="1200" spc="-10" dirty="0">
                <a:latin typeface="Arial"/>
                <a:cs typeface="Arial"/>
              </a:rPr>
              <a:t>152.TLD </a:t>
            </a:r>
            <a:r>
              <a:rPr sz="1200" dirty="0">
                <a:latin typeface="Arial"/>
                <a:cs typeface="Arial"/>
              </a:rPr>
              <a:t>~ Thermo Luminescence</a:t>
            </a:r>
            <a:r>
              <a:rPr sz="1200" spc="-20" dirty="0">
                <a:latin typeface="Arial"/>
                <a:cs typeface="Arial"/>
              </a:rPr>
              <a:t> </a:t>
            </a:r>
            <a:r>
              <a:rPr sz="1200" spc="-10" dirty="0">
                <a:latin typeface="Arial"/>
                <a:cs typeface="Arial"/>
              </a:rPr>
              <a:t>Dosimeter.</a:t>
            </a:r>
            <a:endParaRPr sz="1200">
              <a:latin typeface="Arial"/>
              <a:cs typeface="Arial"/>
            </a:endParaRPr>
          </a:p>
          <a:p>
            <a:pPr marL="12700" marR="3376929">
              <a:lnSpc>
                <a:spcPts val="2700"/>
              </a:lnSpc>
              <a:spcBef>
                <a:spcPts val="200"/>
              </a:spcBef>
            </a:pPr>
            <a:r>
              <a:rPr sz="1200" spc="-5" dirty="0">
                <a:latin typeface="Arial"/>
                <a:cs typeface="Arial"/>
              </a:rPr>
              <a:t>153.Filters </a:t>
            </a:r>
            <a:r>
              <a:rPr sz="1200" dirty="0">
                <a:latin typeface="Arial"/>
                <a:cs typeface="Arial"/>
              </a:rPr>
              <a:t>and</a:t>
            </a:r>
            <a:r>
              <a:rPr sz="1200" spc="-30" dirty="0">
                <a:latin typeface="Arial"/>
                <a:cs typeface="Arial"/>
              </a:rPr>
              <a:t> </a:t>
            </a:r>
            <a:r>
              <a:rPr sz="1200" spc="-5" dirty="0">
                <a:latin typeface="Arial"/>
                <a:cs typeface="Arial"/>
              </a:rPr>
              <a:t>filtrations.  </a:t>
            </a:r>
            <a:r>
              <a:rPr sz="1200" spc="-10" dirty="0">
                <a:latin typeface="Arial"/>
                <a:cs typeface="Arial"/>
              </a:rPr>
              <a:t>154.MR</a:t>
            </a:r>
            <a:r>
              <a:rPr sz="1200" spc="-5" dirty="0">
                <a:latin typeface="Arial"/>
                <a:cs typeface="Arial"/>
              </a:rPr>
              <a:t> </a:t>
            </a:r>
            <a:r>
              <a:rPr sz="1200" dirty="0">
                <a:latin typeface="Arial"/>
                <a:cs typeface="Arial"/>
              </a:rPr>
              <a:t>coils.</a:t>
            </a:r>
            <a:endParaRPr sz="1200">
              <a:latin typeface="Arial"/>
              <a:cs typeface="Aria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91</a:t>
            </a:fld>
            <a:endParaRPr dirty="0"/>
          </a:p>
        </p:txBody>
      </p:sp>
      <p:sp>
        <p:nvSpPr>
          <p:cNvPr id="2" name="object 2"/>
          <p:cNvSpPr txBox="1"/>
          <p:nvPr/>
        </p:nvSpPr>
        <p:spPr>
          <a:xfrm>
            <a:off x="711200" y="889000"/>
            <a:ext cx="6092825" cy="8691880"/>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155"/>
              <a:tabLst>
                <a:tab pos="310515" algn="l"/>
              </a:tabLst>
            </a:pPr>
            <a:r>
              <a:rPr sz="1200" dirty="0">
                <a:latin typeface="Arial"/>
                <a:cs typeface="Arial"/>
              </a:rPr>
              <a:t>Film </a:t>
            </a:r>
            <a:r>
              <a:rPr sz="1200" spc="-5" dirty="0">
                <a:latin typeface="Arial"/>
                <a:cs typeface="Arial"/>
              </a:rPr>
              <a:t>artifacts.</a:t>
            </a:r>
            <a:r>
              <a:rPr sz="1200" spc="-15" dirty="0">
                <a:latin typeface="Arial"/>
                <a:cs typeface="Arial"/>
              </a:rPr>
              <a:t> </a:t>
            </a:r>
            <a:r>
              <a:rPr sz="1200" dirty="0">
                <a:latin typeface="Arial"/>
                <a:cs typeface="Arial"/>
              </a:rPr>
              <a:t>[02/05]</a:t>
            </a:r>
            <a:endParaRPr sz="1200">
              <a:latin typeface="Arial"/>
              <a:cs typeface="Arial"/>
            </a:endParaRPr>
          </a:p>
          <a:p>
            <a:pPr marL="12700" marR="3434079">
              <a:lnSpc>
                <a:spcPct val="187500"/>
              </a:lnSpc>
              <a:buSzPct val="91666"/>
              <a:buAutoNum type="arabicPeriod" startAt="155"/>
              <a:tabLst>
                <a:tab pos="310515" algn="l"/>
              </a:tabLst>
            </a:pPr>
            <a:r>
              <a:rPr sz="1200" spc="-5" dirty="0">
                <a:latin typeface="Arial"/>
                <a:cs typeface="Arial"/>
              </a:rPr>
              <a:t>Electrical </a:t>
            </a:r>
            <a:r>
              <a:rPr sz="1200" dirty="0">
                <a:latin typeface="Arial"/>
                <a:cs typeface="Arial"/>
              </a:rPr>
              <a:t>circuits of x-ray  </a:t>
            </a:r>
            <a:r>
              <a:rPr sz="1200" spc="-5" dirty="0">
                <a:latin typeface="Arial"/>
                <a:cs typeface="Arial"/>
              </a:rPr>
              <a:t>machine. 157.Safety </a:t>
            </a:r>
            <a:r>
              <a:rPr sz="1200" dirty="0">
                <a:latin typeface="Arial"/>
                <a:cs typeface="Arial"/>
              </a:rPr>
              <a:t>hazards in</a:t>
            </a:r>
            <a:r>
              <a:rPr sz="1200" spc="-20" dirty="0">
                <a:latin typeface="Arial"/>
                <a:cs typeface="Arial"/>
              </a:rPr>
              <a:t> </a:t>
            </a:r>
            <a:r>
              <a:rPr sz="1200" dirty="0">
                <a:latin typeface="Arial"/>
                <a:cs typeface="Arial"/>
              </a:rPr>
              <a:t>MRI.</a:t>
            </a:r>
            <a:endParaRPr sz="1200">
              <a:latin typeface="Arial"/>
              <a:cs typeface="Arial"/>
            </a:endParaRPr>
          </a:p>
          <a:p>
            <a:pPr marL="12700" marR="2581910">
              <a:lnSpc>
                <a:spcPts val="2700"/>
              </a:lnSpc>
              <a:spcBef>
                <a:spcPts val="200"/>
              </a:spcBef>
            </a:pPr>
            <a:r>
              <a:rPr sz="1200" spc="-5" dirty="0">
                <a:latin typeface="Arial"/>
                <a:cs typeface="Arial"/>
              </a:rPr>
              <a:t>158.Steps </a:t>
            </a:r>
            <a:r>
              <a:rPr sz="1200" dirty="0">
                <a:latin typeface="Arial"/>
                <a:cs typeface="Arial"/>
              </a:rPr>
              <a:t>to improve the quality of a chest </a:t>
            </a:r>
            <a:r>
              <a:rPr sz="1200" spc="-15" dirty="0">
                <a:latin typeface="Arial"/>
                <a:cs typeface="Arial"/>
              </a:rPr>
              <a:t>X-ray.  </a:t>
            </a:r>
            <a:r>
              <a:rPr sz="1200" spc="-5" dirty="0">
                <a:latin typeface="Arial"/>
                <a:cs typeface="Arial"/>
              </a:rPr>
              <a:t>159.Radiological </a:t>
            </a:r>
            <a:r>
              <a:rPr sz="1200" dirty="0">
                <a:latin typeface="Arial"/>
                <a:cs typeface="Arial"/>
              </a:rPr>
              <a:t>management of Bomb-Blast</a:t>
            </a:r>
            <a:r>
              <a:rPr sz="1200" spc="-60" dirty="0">
                <a:latin typeface="Arial"/>
                <a:cs typeface="Arial"/>
              </a:rPr>
              <a:t> </a:t>
            </a:r>
            <a:r>
              <a:rPr sz="1200" spc="-15" dirty="0">
                <a:latin typeface="Arial"/>
                <a:cs typeface="Arial"/>
              </a:rPr>
              <a:t>injury.  </a:t>
            </a:r>
            <a:r>
              <a:rPr sz="1200" spc="-5" dirty="0">
                <a:latin typeface="Arial"/>
                <a:cs typeface="Arial"/>
              </a:rPr>
              <a:t>160.Maximum </a:t>
            </a:r>
            <a:r>
              <a:rPr sz="1200" dirty="0">
                <a:latin typeface="Arial"/>
                <a:cs typeface="Arial"/>
              </a:rPr>
              <a:t>permissible radiation</a:t>
            </a:r>
            <a:r>
              <a:rPr sz="1200" spc="-15" dirty="0">
                <a:latin typeface="Arial"/>
                <a:cs typeface="Arial"/>
              </a:rPr>
              <a:t> </a:t>
            </a:r>
            <a:r>
              <a:rPr sz="1200" dirty="0">
                <a:latin typeface="Arial"/>
                <a:cs typeface="Arial"/>
              </a:rPr>
              <a:t>dose.</a:t>
            </a:r>
            <a:endParaRPr sz="1200">
              <a:latin typeface="Arial"/>
              <a:cs typeface="Arial"/>
            </a:endParaRPr>
          </a:p>
          <a:p>
            <a:pPr marL="12700">
              <a:lnSpc>
                <a:spcPct val="100000"/>
              </a:lnSpc>
              <a:spcBef>
                <a:spcPts val="860"/>
              </a:spcBef>
              <a:buSzPct val="91666"/>
              <a:buAutoNum type="arabicPeriod" startAt="161"/>
              <a:tabLst>
                <a:tab pos="310515" algn="l"/>
              </a:tabLst>
            </a:pPr>
            <a:r>
              <a:rPr sz="1200" spc="-5" dirty="0">
                <a:latin typeface="Arial"/>
                <a:cs typeface="Arial"/>
              </a:rPr>
              <a:t>Photoelectric effect </a:t>
            </a:r>
            <a:r>
              <a:rPr sz="1200" dirty="0">
                <a:latin typeface="Arial"/>
                <a:cs typeface="Arial"/>
              </a:rPr>
              <a:t>and its application in </a:t>
            </a:r>
            <a:r>
              <a:rPr sz="1200" spc="-5" dirty="0">
                <a:latin typeface="Arial"/>
                <a:cs typeface="Arial"/>
              </a:rPr>
              <a:t>diagnostic </a:t>
            </a:r>
            <a:r>
              <a:rPr sz="1200" spc="-10" dirty="0">
                <a:latin typeface="Arial"/>
                <a:cs typeface="Arial"/>
              </a:rPr>
              <a:t>radiology.</a:t>
            </a:r>
            <a:r>
              <a:rPr sz="1200" spc="10" dirty="0">
                <a:latin typeface="Arial"/>
                <a:cs typeface="Arial"/>
              </a:rPr>
              <a:t> </a:t>
            </a:r>
            <a:r>
              <a:rPr sz="1200" spc="-5" dirty="0">
                <a:latin typeface="Arial"/>
                <a:cs typeface="Arial"/>
              </a:rPr>
              <a:t>[O9]</a:t>
            </a:r>
            <a:endParaRPr sz="1200">
              <a:latin typeface="Arial"/>
              <a:cs typeface="Arial"/>
            </a:endParaRPr>
          </a:p>
          <a:p>
            <a:pPr>
              <a:lnSpc>
                <a:spcPct val="100000"/>
              </a:lnSpc>
              <a:spcBef>
                <a:spcPts val="50"/>
              </a:spcBef>
              <a:buFont typeface="Arial"/>
              <a:buAutoNum type="arabicPeriod" startAt="161"/>
            </a:pPr>
            <a:endParaRPr sz="1050">
              <a:latin typeface="Times New Roman"/>
              <a:cs typeface="Times New Roman"/>
            </a:endParaRPr>
          </a:p>
          <a:p>
            <a:pPr marL="12700">
              <a:lnSpc>
                <a:spcPct val="100000"/>
              </a:lnSpc>
              <a:buSzPct val="91666"/>
              <a:buAutoNum type="arabicPeriod" startAt="161"/>
              <a:tabLst>
                <a:tab pos="310515" algn="l"/>
              </a:tabLst>
            </a:pPr>
            <a:r>
              <a:rPr sz="1200" dirty="0">
                <a:latin typeface="Arial"/>
                <a:cs typeface="Arial"/>
              </a:rPr>
              <a:t>Film </a:t>
            </a:r>
            <a:r>
              <a:rPr sz="1200" spc="-5" dirty="0">
                <a:latin typeface="Arial"/>
                <a:cs typeface="Arial"/>
              </a:rPr>
              <a:t>contrast.</a:t>
            </a:r>
            <a:r>
              <a:rPr sz="1200" spc="-15" dirty="0">
                <a:latin typeface="Arial"/>
                <a:cs typeface="Arial"/>
              </a:rPr>
              <a:t> </a:t>
            </a:r>
            <a:r>
              <a:rPr sz="1200" dirty="0">
                <a:latin typeface="Arial"/>
                <a:cs typeface="Arial"/>
              </a:rPr>
              <a:t>[09]</a:t>
            </a:r>
            <a:endParaRPr sz="1200">
              <a:latin typeface="Arial"/>
              <a:cs typeface="Arial"/>
            </a:endParaRPr>
          </a:p>
          <a:p>
            <a:pPr marL="12700" marR="1883410">
              <a:lnSpc>
                <a:spcPct val="184000"/>
              </a:lnSpc>
              <a:spcBef>
                <a:spcPts val="50"/>
              </a:spcBef>
              <a:buSzPct val="91666"/>
              <a:buAutoNum type="arabicPeriod" startAt="161"/>
              <a:tabLst>
                <a:tab pos="310515" algn="l"/>
              </a:tabLst>
            </a:pPr>
            <a:r>
              <a:rPr sz="1200" dirty="0">
                <a:latin typeface="Arial"/>
                <a:cs typeface="Arial"/>
              </a:rPr>
              <a:t>Dosimeters used for radiation monitoring. [09]  </a:t>
            </a:r>
            <a:r>
              <a:rPr sz="1200" spc="-5" dirty="0">
                <a:latin typeface="Arial"/>
                <a:cs typeface="Arial"/>
              </a:rPr>
              <a:t>164.Radiation </a:t>
            </a:r>
            <a:r>
              <a:rPr sz="1200" dirty="0">
                <a:latin typeface="Arial"/>
                <a:cs typeface="Arial"/>
              </a:rPr>
              <a:t>dose in various examinations using </a:t>
            </a:r>
            <a:r>
              <a:rPr sz="1200" spc="-30" dirty="0">
                <a:latin typeface="Arial"/>
                <a:cs typeface="Arial"/>
              </a:rPr>
              <a:t>MDCT.</a:t>
            </a:r>
            <a:r>
              <a:rPr sz="1200" spc="-60" dirty="0">
                <a:latin typeface="Arial"/>
                <a:cs typeface="Arial"/>
              </a:rPr>
              <a:t> </a:t>
            </a:r>
            <a:r>
              <a:rPr sz="1200" dirty="0">
                <a:latin typeface="Arial"/>
                <a:cs typeface="Arial"/>
              </a:rPr>
              <a:t>[O9]  </a:t>
            </a:r>
            <a:r>
              <a:rPr sz="1200" spc="-5" dirty="0">
                <a:latin typeface="Arial"/>
                <a:cs typeface="Arial"/>
              </a:rPr>
              <a:t>165.Computed </a:t>
            </a:r>
            <a:r>
              <a:rPr sz="1200" dirty="0">
                <a:latin typeface="Arial"/>
                <a:cs typeface="Arial"/>
              </a:rPr>
              <a:t>radiography cassette.</a:t>
            </a:r>
            <a:r>
              <a:rPr sz="1200" spc="-10" dirty="0">
                <a:latin typeface="Arial"/>
                <a:cs typeface="Arial"/>
              </a:rPr>
              <a:t> </a:t>
            </a:r>
            <a:r>
              <a:rPr sz="1200" dirty="0">
                <a:latin typeface="Arial"/>
                <a:cs typeface="Arial"/>
              </a:rPr>
              <a:t>[09]</a:t>
            </a:r>
            <a:endParaRPr sz="1200">
              <a:latin typeface="Arial"/>
              <a:cs typeface="Arial"/>
            </a:endParaRPr>
          </a:p>
          <a:p>
            <a:pPr marL="12700" marR="4187190">
              <a:lnSpc>
                <a:spcPct val="187500"/>
              </a:lnSpc>
            </a:pPr>
            <a:r>
              <a:rPr sz="1200" spc="-20" dirty="0">
                <a:latin typeface="Arial"/>
                <a:cs typeface="Arial"/>
              </a:rPr>
              <a:t>166.PACS </a:t>
            </a:r>
            <a:r>
              <a:rPr sz="1200" dirty="0">
                <a:latin typeface="Arial"/>
                <a:cs typeface="Arial"/>
              </a:rPr>
              <a:t>in </a:t>
            </a:r>
            <a:r>
              <a:rPr sz="1200" spc="-10" dirty="0">
                <a:latin typeface="Arial"/>
                <a:cs typeface="Arial"/>
              </a:rPr>
              <a:t>radiology. </a:t>
            </a:r>
            <a:r>
              <a:rPr sz="1200" dirty="0">
                <a:latin typeface="Arial"/>
                <a:cs typeface="Arial"/>
              </a:rPr>
              <a:t>[09]  </a:t>
            </a:r>
            <a:r>
              <a:rPr sz="1200" spc="-5" dirty="0">
                <a:latin typeface="Arial"/>
                <a:cs typeface="Arial"/>
              </a:rPr>
              <a:t>167.Genetic </a:t>
            </a:r>
            <a:r>
              <a:rPr sz="1200" dirty="0">
                <a:latin typeface="Arial"/>
                <a:cs typeface="Arial"/>
              </a:rPr>
              <a:t>Screening.</a:t>
            </a:r>
            <a:r>
              <a:rPr sz="1200" spc="-85" dirty="0">
                <a:latin typeface="Arial"/>
                <a:cs typeface="Arial"/>
              </a:rPr>
              <a:t> </a:t>
            </a:r>
            <a:r>
              <a:rPr sz="1200" dirty="0">
                <a:latin typeface="Arial"/>
                <a:cs typeface="Arial"/>
              </a:rPr>
              <a:t>[09]</a:t>
            </a:r>
            <a:endParaRPr sz="1200">
              <a:latin typeface="Arial"/>
              <a:cs typeface="Arial"/>
            </a:endParaRPr>
          </a:p>
          <a:p>
            <a:pPr marL="12700" marR="985519">
              <a:lnSpc>
                <a:spcPts val="2700"/>
              </a:lnSpc>
              <a:spcBef>
                <a:spcPts val="200"/>
              </a:spcBef>
            </a:pPr>
            <a:r>
              <a:rPr sz="1200" spc="-5" dirty="0">
                <a:latin typeface="Arial"/>
                <a:cs typeface="Arial"/>
              </a:rPr>
              <a:t>168.Planning </a:t>
            </a:r>
            <a:r>
              <a:rPr sz="1200" dirty="0">
                <a:latin typeface="Arial"/>
                <a:cs typeface="Arial"/>
              </a:rPr>
              <a:t>considerations for </a:t>
            </a:r>
            <a:r>
              <a:rPr sz="1200" spc="-5" dirty="0">
                <a:latin typeface="Arial"/>
                <a:cs typeface="Arial"/>
              </a:rPr>
              <a:t>installation </a:t>
            </a:r>
            <a:r>
              <a:rPr sz="1200" dirty="0">
                <a:latin typeface="Arial"/>
                <a:cs typeface="Arial"/>
              </a:rPr>
              <a:t>of 500 mA X---ray machine.</a:t>
            </a:r>
            <a:r>
              <a:rPr sz="1200" spc="-105" dirty="0">
                <a:latin typeface="Arial"/>
                <a:cs typeface="Arial"/>
              </a:rPr>
              <a:t> </a:t>
            </a:r>
            <a:r>
              <a:rPr sz="1200" dirty="0">
                <a:latin typeface="Arial"/>
                <a:cs typeface="Arial"/>
              </a:rPr>
              <a:t>[09]  </a:t>
            </a:r>
            <a:r>
              <a:rPr sz="1200" spc="-10" dirty="0">
                <a:latin typeface="Arial"/>
                <a:cs typeface="Arial"/>
              </a:rPr>
              <a:t>169.CR </a:t>
            </a:r>
            <a:r>
              <a:rPr sz="1200" dirty="0">
                <a:latin typeface="Arial"/>
                <a:cs typeface="Arial"/>
              </a:rPr>
              <a:t>Vs</a:t>
            </a:r>
            <a:r>
              <a:rPr sz="1200" spc="5" dirty="0">
                <a:latin typeface="Arial"/>
                <a:cs typeface="Arial"/>
              </a:rPr>
              <a:t> </a:t>
            </a:r>
            <a:r>
              <a:rPr sz="1200" dirty="0">
                <a:latin typeface="Arial"/>
                <a:cs typeface="Arial"/>
              </a:rPr>
              <a:t>DR</a:t>
            </a:r>
            <a:endParaRPr sz="1200">
              <a:latin typeface="Arial"/>
              <a:cs typeface="Arial"/>
            </a:endParaRPr>
          </a:p>
          <a:p>
            <a:pPr marL="12700">
              <a:lnSpc>
                <a:spcPct val="100000"/>
              </a:lnSpc>
              <a:spcBef>
                <a:spcPts val="960"/>
              </a:spcBef>
              <a:buSzPct val="91666"/>
              <a:buAutoNum type="arabicPeriod" startAt="170"/>
              <a:tabLst>
                <a:tab pos="310515" algn="l"/>
              </a:tabLst>
            </a:pPr>
            <a:r>
              <a:rPr sz="1200" dirty="0">
                <a:latin typeface="Arial"/>
                <a:cs typeface="Arial"/>
              </a:rPr>
              <a:t>CR</a:t>
            </a:r>
            <a:r>
              <a:rPr sz="1200" spc="-5" dirty="0">
                <a:latin typeface="Arial"/>
                <a:cs typeface="Arial"/>
              </a:rPr>
              <a:t> artifacts.</a:t>
            </a:r>
            <a:endParaRPr sz="1200">
              <a:latin typeface="Arial"/>
              <a:cs typeface="Arial"/>
            </a:endParaRPr>
          </a:p>
          <a:p>
            <a:pPr marL="12700" marR="2687320">
              <a:lnSpc>
                <a:spcPct val="180600"/>
              </a:lnSpc>
              <a:spcBef>
                <a:spcPts val="100"/>
              </a:spcBef>
              <a:buSzPct val="91666"/>
              <a:buAutoNum type="arabicPeriod" startAt="170"/>
              <a:tabLst>
                <a:tab pos="310515" algn="l"/>
              </a:tabLst>
            </a:pPr>
            <a:r>
              <a:rPr sz="1200" dirty="0">
                <a:latin typeface="Arial"/>
                <a:cs typeface="Arial"/>
              </a:rPr>
              <a:t>Conventional lead apron and zero lead  apron. </a:t>
            </a:r>
            <a:r>
              <a:rPr sz="1200" spc="-5" dirty="0">
                <a:latin typeface="Arial"/>
                <a:cs typeface="Arial"/>
              </a:rPr>
              <a:t>172.zero </a:t>
            </a:r>
            <a:r>
              <a:rPr sz="1200" dirty="0">
                <a:latin typeface="Arial"/>
                <a:cs typeface="Arial"/>
              </a:rPr>
              <a:t>lead</a:t>
            </a:r>
            <a:r>
              <a:rPr sz="1200" spc="-5" dirty="0">
                <a:latin typeface="Arial"/>
                <a:cs typeface="Arial"/>
              </a:rPr>
              <a:t> </a:t>
            </a:r>
            <a:r>
              <a:rPr sz="1200" dirty="0">
                <a:latin typeface="Arial"/>
                <a:cs typeface="Arial"/>
              </a:rPr>
              <a:t>aprons</a:t>
            </a:r>
            <a:endParaRPr sz="1200">
              <a:latin typeface="Arial"/>
              <a:cs typeface="Arial"/>
            </a:endParaRPr>
          </a:p>
          <a:p>
            <a:pPr>
              <a:lnSpc>
                <a:spcPct val="100000"/>
              </a:lnSpc>
              <a:spcBef>
                <a:spcPts val="55"/>
              </a:spcBef>
            </a:pPr>
            <a:endParaRPr sz="1050">
              <a:latin typeface="Times New Roman"/>
              <a:cs typeface="Times New Roman"/>
            </a:endParaRPr>
          </a:p>
          <a:p>
            <a:pPr marL="12700">
              <a:lnSpc>
                <a:spcPct val="100000"/>
              </a:lnSpc>
              <a:buSzPct val="91666"/>
              <a:buAutoNum type="arabicPeriod" startAt="173"/>
              <a:tabLst>
                <a:tab pos="310515" algn="l"/>
              </a:tabLst>
            </a:pPr>
            <a:r>
              <a:rPr sz="1200" dirty="0">
                <a:latin typeface="Arial"/>
                <a:cs typeface="Arial"/>
              </a:rPr>
              <a:t>Green sensitive</a:t>
            </a:r>
            <a:r>
              <a:rPr sz="1200" spc="-5" dirty="0">
                <a:latin typeface="Arial"/>
                <a:cs typeface="Arial"/>
              </a:rPr>
              <a:t> </a:t>
            </a:r>
            <a:r>
              <a:rPr sz="1200" dirty="0">
                <a:latin typeface="Arial"/>
                <a:cs typeface="Arial"/>
              </a:rPr>
              <a:t>film</a:t>
            </a:r>
            <a:endParaRPr sz="1200">
              <a:latin typeface="Arial"/>
              <a:cs typeface="Arial"/>
            </a:endParaRPr>
          </a:p>
          <a:p>
            <a:pPr marL="12700" marR="5080">
              <a:lnSpc>
                <a:spcPct val="180600"/>
              </a:lnSpc>
              <a:spcBef>
                <a:spcPts val="100"/>
              </a:spcBef>
              <a:buSzPct val="91666"/>
              <a:buAutoNum type="arabicPeriod" startAt="173"/>
              <a:tabLst>
                <a:tab pos="310515" algn="l"/>
              </a:tabLst>
            </a:pPr>
            <a:r>
              <a:rPr sz="1200" dirty="0">
                <a:latin typeface="Arial"/>
                <a:cs typeface="Arial"/>
              </a:rPr>
              <a:t>Define basic units of radiation exposure and comment on biological </a:t>
            </a:r>
            <a:r>
              <a:rPr sz="1200" spc="-5" dirty="0">
                <a:latin typeface="Arial"/>
                <a:cs typeface="Arial"/>
              </a:rPr>
              <a:t>effect </a:t>
            </a:r>
            <a:r>
              <a:rPr sz="1200" dirty="0">
                <a:latin typeface="Arial"/>
                <a:cs typeface="Arial"/>
              </a:rPr>
              <a:t>of  radiation. </a:t>
            </a:r>
            <a:r>
              <a:rPr sz="1200" spc="-5" dirty="0">
                <a:latin typeface="Arial"/>
                <a:cs typeface="Arial"/>
              </a:rPr>
              <a:t>175.Intensifying </a:t>
            </a:r>
            <a:r>
              <a:rPr sz="1200" dirty="0">
                <a:latin typeface="Arial"/>
                <a:cs typeface="Arial"/>
              </a:rPr>
              <a:t>screens in radiodiagnosis</a:t>
            </a:r>
            <a:endParaRPr sz="1200">
              <a:latin typeface="Arial"/>
              <a:cs typeface="Arial"/>
            </a:endParaRPr>
          </a:p>
          <a:p>
            <a:pPr marL="12700" marR="3611245">
              <a:lnSpc>
                <a:spcPct val="185200"/>
              </a:lnSpc>
              <a:spcBef>
                <a:spcPts val="30"/>
              </a:spcBef>
            </a:pPr>
            <a:r>
              <a:rPr sz="1200" spc="-5" dirty="0">
                <a:latin typeface="Arial"/>
                <a:cs typeface="Arial"/>
              </a:rPr>
              <a:t>176.Automatic </a:t>
            </a:r>
            <a:r>
              <a:rPr sz="1200" dirty="0">
                <a:latin typeface="Arial"/>
                <a:cs typeface="Arial"/>
              </a:rPr>
              <a:t>fllm </a:t>
            </a:r>
            <a:r>
              <a:rPr sz="1200" spc="-5" dirty="0">
                <a:latin typeface="Arial"/>
                <a:cs typeface="Arial"/>
              </a:rPr>
              <a:t>processing  177.Future </a:t>
            </a:r>
            <a:r>
              <a:rPr sz="1200" dirty="0">
                <a:latin typeface="Arial"/>
                <a:cs typeface="Arial"/>
              </a:rPr>
              <a:t>of conventional</a:t>
            </a:r>
            <a:r>
              <a:rPr sz="1200" spc="-90" dirty="0">
                <a:latin typeface="Arial"/>
                <a:cs typeface="Arial"/>
              </a:rPr>
              <a:t> </a:t>
            </a:r>
            <a:r>
              <a:rPr sz="1200" dirty="0">
                <a:latin typeface="Arial"/>
                <a:cs typeface="Arial"/>
              </a:rPr>
              <a:t>radiology  </a:t>
            </a:r>
            <a:r>
              <a:rPr sz="1200" spc="-5" dirty="0">
                <a:latin typeface="Arial"/>
                <a:cs typeface="Arial"/>
              </a:rPr>
              <a:t>178.Soft </a:t>
            </a:r>
            <a:r>
              <a:rPr sz="1200" dirty="0">
                <a:latin typeface="Arial"/>
                <a:cs typeface="Arial"/>
              </a:rPr>
              <a:t>tissue radiography  </a:t>
            </a:r>
            <a:r>
              <a:rPr sz="1200" spc="-20" dirty="0">
                <a:latin typeface="Arial"/>
                <a:cs typeface="Arial"/>
              </a:rPr>
              <a:t>179.PACS</a:t>
            </a:r>
            <a:endParaRPr sz="1200">
              <a:latin typeface="Arial"/>
              <a:cs typeface="Arial"/>
            </a:endParaRPr>
          </a:p>
          <a:p>
            <a:pPr>
              <a:lnSpc>
                <a:spcPct val="100000"/>
              </a:lnSpc>
              <a:spcBef>
                <a:spcPts val="55"/>
              </a:spcBef>
            </a:pPr>
            <a:endParaRPr sz="1050">
              <a:latin typeface="Times New Roman"/>
              <a:cs typeface="Times New Roman"/>
            </a:endParaRPr>
          </a:p>
          <a:p>
            <a:pPr marL="12700">
              <a:lnSpc>
                <a:spcPct val="100000"/>
              </a:lnSpc>
            </a:pPr>
            <a:r>
              <a:rPr sz="1200" spc="-10" dirty="0">
                <a:latin typeface="Arial"/>
                <a:cs typeface="Arial"/>
              </a:rPr>
              <a:t>180.Tissue </a:t>
            </a:r>
            <a:r>
              <a:rPr sz="1200" dirty="0">
                <a:latin typeface="Arial"/>
                <a:cs typeface="Arial"/>
              </a:rPr>
              <a:t>Harmonic</a:t>
            </a:r>
            <a:r>
              <a:rPr sz="1200" spc="5" dirty="0">
                <a:latin typeface="Arial"/>
                <a:cs typeface="Arial"/>
              </a:rPr>
              <a:t> </a:t>
            </a:r>
            <a:r>
              <a:rPr sz="1200" dirty="0">
                <a:latin typeface="Arial"/>
                <a:cs typeface="Arial"/>
              </a:rPr>
              <a:t>Imaging.</a:t>
            </a:r>
            <a:endParaRPr sz="1200">
              <a:latin typeface="Arial"/>
              <a:cs typeface="Aria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92</a:t>
            </a:fld>
            <a:endParaRPr dirty="0"/>
          </a:p>
        </p:txBody>
      </p:sp>
      <p:sp>
        <p:nvSpPr>
          <p:cNvPr id="2" name="object 2"/>
          <p:cNvSpPr txBox="1"/>
          <p:nvPr/>
        </p:nvSpPr>
        <p:spPr>
          <a:xfrm>
            <a:off x="711200" y="889000"/>
            <a:ext cx="4223385" cy="8691880"/>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181"/>
              <a:tabLst>
                <a:tab pos="310515" algn="l"/>
              </a:tabLst>
            </a:pPr>
            <a:r>
              <a:rPr sz="1200" dirty="0">
                <a:latin typeface="Arial"/>
                <a:cs typeface="Arial"/>
              </a:rPr>
              <a:t>Doppler </a:t>
            </a:r>
            <a:r>
              <a:rPr sz="1200" spc="-5" dirty="0">
                <a:latin typeface="Arial"/>
                <a:cs typeface="Arial"/>
              </a:rPr>
              <a:t>artefact </a:t>
            </a:r>
            <a:r>
              <a:rPr sz="1200" dirty="0">
                <a:latin typeface="Arial"/>
                <a:cs typeface="Arial"/>
              </a:rPr>
              <a:t>and</a:t>
            </a:r>
            <a:r>
              <a:rPr sz="1200" spc="-10" dirty="0">
                <a:latin typeface="Arial"/>
                <a:cs typeface="Arial"/>
              </a:rPr>
              <a:t> </a:t>
            </a:r>
            <a:r>
              <a:rPr sz="1200" dirty="0">
                <a:latin typeface="Arial"/>
                <a:cs typeface="Arial"/>
              </a:rPr>
              <a:t>pitfalls.</a:t>
            </a:r>
            <a:endParaRPr sz="1200">
              <a:latin typeface="Arial"/>
              <a:cs typeface="Arial"/>
            </a:endParaRPr>
          </a:p>
          <a:p>
            <a:pPr>
              <a:lnSpc>
                <a:spcPct val="100000"/>
              </a:lnSpc>
              <a:spcBef>
                <a:spcPts val="50"/>
              </a:spcBef>
              <a:buFont typeface="Arial"/>
              <a:buAutoNum type="arabicPeriod" startAt="181"/>
            </a:pPr>
            <a:endParaRPr sz="1050">
              <a:latin typeface="Times New Roman"/>
              <a:cs typeface="Times New Roman"/>
            </a:endParaRPr>
          </a:p>
          <a:p>
            <a:pPr marL="12700">
              <a:lnSpc>
                <a:spcPct val="100000"/>
              </a:lnSpc>
              <a:buSzPct val="91666"/>
              <a:buAutoNum type="arabicPeriod" startAt="181"/>
              <a:tabLst>
                <a:tab pos="310515" algn="l"/>
              </a:tabLst>
            </a:pPr>
            <a:r>
              <a:rPr sz="1200" dirty="0">
                <a:latin typeface="Arial"/>
                <a:cs typeface="Arial"/>
              </a:rPr>
              <a:t>TLD</a:t>
            </a:r>
            <a:endParaRPr sz="1200">
              <a:latin typeface="Arial"/>
              <a:cs typeface="Arial"/>
            </a:endParaRPr>
          </a:p>
          <a:p>
            <a:pPr marL="12700" marR="1792605">
              <a:lnSpc>
                <a:spcPct val="184000"/>
              </a:lnSpc>
              <a:spcBef>
                <a:spcPts val="50"/>
              </a:spcBef>
              <a:buSzPct val="91666"/>
              <a:buAutoNum type="arabicPeriod" startAt="181"/>
              <a:tabLst>
                <a:tab pos="310515" algn="l"/>
              </a:tabLst>
            </a:pPr>
            <a:r>
              <a:rPr sz="1200" dirty="0">
                <a:latin typeface="Arial"/>
                <a:cs typeface="Arial"/>
              </a:rPr>
              <a:t>Susceptibility weighted  imaging </a:t>
            </a:r>
            <a:r>
              <a:rPr sz="1200" spc="-5" dirty="0">
                <a:latin typeface="Arial"/>
                <a:cs typeface="Arial"/>
              </a:rPr>
              <a:t>184.Harmonic </a:t>
            </a:r>
            <a:r>
              <a:rPr sz="1200" dirty="0">
                <a:latin typeface="Arial"/>
                <a:cs typeface="Arial"/>
              </a:rPr>
              <a:t>Imaging  </a:t>
            </a:r>
            <a:r>
              <a:rPr sz="1200" spc="-5" dirty="0">
                <a:latin typeface="Arial"/>
                <a:cs typeface="Arial"/>
              </a:rPr>
              <a:t>185.FUSION </a:t>
            </a:r>
            <a:r>
              <a:rPr sz="1200" dirty="0">
                <a:latin typeface="Arial"/>
                <a:cs typeface="Arial"/>
              </a:rPr>
              <a:t>Imaging</a:t>
            </a:r>
            <a:endParaRPr sz="1200">
              <a:latin typeface="Arial"/>
              <a:cs typeface="Arial"/>
            </a:endParaRPr>
          </a:p>
          <a:p>
            <a:pPr marL="12700" marR="5080">
              <a:lnSpc>
                <a:spcPct val="180600"/>
              </a:lnSpc>
              <a:spcBef>
                <a:spcPts val="100"/>
              </a:spcBef>
            </a:pPr>
            <a:r>
              <a:rPr sz="1200" spc="-5" dirty="0">
                <a:latin typeface="Arial"/>
                <a:cs typeface="Arial"/>
              </a:rPr>
              <a:t>186.Parallel </a:t>
            </a:r>
            <a:r>
              <a:rPr sz="1200" dirty="0">
                <a:latin typeface="Arial"/>
                <a:cs typeface="Arial"/>
              </a:rPr>
              <a:t>Imaging – technical parameters and applications.  </a:t>
            </a:r>
            <a:r>
              <a:rPr sz="1200" spc="-5" dirty="0">
                <a:latin typeface="Arial"/>
                <a:cs typeface="Arial"/>
              </a:rPr>
              <a:t>187.DECT </a:t>
            </a:r>
            <a:r>
              <a:rPr sz="1200" dirty="0">
                <a:latin typeface="Arial"/>
                <a:cs typeface="Arial"/>
              </a:rPr>
              <a:t>&amp;</a:t>
            </a:r>
            <a:r>
              <a:rPr sz="1200" spc="-25" dirty="0">
                <a:latin typeface="Arial"/>
                <a:cs typeface="Arial"/>
              </a:rPr>
              <a:t> </a:t>
            </a:r>
            <a:r>
              <a:rPr sz="1200" dirty="0">
                <a:latin typeface="Arial"/>
                <a:cs typeface="Arial"/>
              </a:rPr>
              <a:t>Uses.</a:t>
            </a:r>
            <a:endParaRPr sz="1200">
              <a:latin typeface="Arial"/>
              <a:cs typeface="Arial"/>
            </a:endParaRPr>
          </a:p>
          <a:p>
            <a:pPr>
              <a:lnSpc>
                <a:spcPct val="100000"/>
              </a:lnSpc>
              <a:spcBef>
                <a:spcPts val="55"/>
              </a:spcBef>
            </a:pPr>
            <a:endParaRPr sz="1050">
              <a:latin typeface="Times New Roman"/>
              <a:cs typeface="Times New Roman"/>
            </a:endParaRPr>
          </a:p>
          <a:p>
            <a:pPr marL="12700">
              <a:lnSpc>
                <a:spcPct val="100000"/>
              </a:lnSpc>
              <a:buSzPct val="91666"/>
              <a:buAutoNum type="arabicPeriod" startAt="188"/>
              <a:tabLst>
                <a:tab pos="310515" algn="l"/>
              </a:tabLst>
            </a:pPr>
            <a:r>
              <a:rPr sz="1200" dirty="0">
                <a:latin typeface="Arial"/>
                <a:cs typeface="Arial"/>
              </a:rPr>
              <a:t>Heel</a:t>
            </a:r>
            <a:r>
              <a:rPr sz="1200" spc="-5" dirty="0">
                <a:latin typeface="Arial"/>
                <a:cs typeface="Arial"/>
              </a:rPr>
              <a:t> effect</a:t>
            </a:r>
            <a:endParaRPr sz="1200">
              <a:latin typeface="Arial"/>
              <a:cs typeface="Arial"/>
            </a:endParaRPr>
          </a:p>
          <a:p>
            <a:pPr marL="12700" marR="292735">
              <a:lnSpc>
                <a:spcPct val="187500"/>
              </a:lnSpc>
              <a:buSzPct val="91666"/>
              <a:buAutoNum type="arabicPeriod" startAt="188"/>
              <a:tabLst>
                <a:tab pos="310515" algn="l"/>
              </a:tabLst>
            </a:pPr>
            <a:r>
              <a:rPr sz="1200" dirty="0">
                <a:latin typeface="Arial"/>
                <a:cs typeface="Arial"/>
              </a:rPr>
              <a:t>Principle of </a:t>
            </a:r>
            <a:r>
              <a:rPr sz="1200" spc="-25" dirty="0">
                <a:latin typeface="Arial"/>
                <a:cs typeface="Arial"/>
              </a:rPr>
              <a:t>RFA </a:t>
            </a:r>
            <a:r>
              <a:rPr sz="1200" dirty="0">
                <a:latin typeface="Arial"/>
                <a:cs typeface="Arial"/>
              </a:rPr>
              <a:t>(Radio frequency ablation) and  uses. </a:t>
            </a:r>
            <a:r>
              <a:rPr sz="1200" spc="-5" dirty="0">
                <a:latin typeface="Arial"/>
                <a:cs typeface="Arial"/>
              </a:rPr>
              <a:t>190.spatial </a:t>
            </a:r>
            <a:r>
              <a:rPr sz="1200" dirty="0">
                <a:latin typeface="Arial"/>
                <a:cs typeface="Arial"/>
              </a:rPr>
              <a:t>compound</a:t>
            </a:r>
            <a:r>
              <a:rPr sz="1200" spc="-5" dirty="0">
                <a:latin typeface="Arial"/>
                <a:cs typeface="Arial"/>
              </a:rPr>
              <a:t> </a:t>
            </a:r>
            <a:r>
              <a:rPr sz="1200" dirty="0">
                <a:latin typeface="Arial"/>
                <a:cs typeface="Arial"/>
              </a:rPr>
              <a:t>imaging.</a:t>
            </a:r>
            <a:endParaRPr sz="1200">
              <a:latin typeface="Arial"/>
              <a:cs typeface="Arial"/>
            </a:endParaRPr>
          </a:p>
          <a:p>
            <a:pPr marL="12700" marR="2224405">
              <a:lnSpc>
                <a:spcPts val="2700"/>
              </a:lnSpc>
              <a:spcBef>
                <a:spcPts val="200"/>
              </a:spcBef>
            </a:pPr>
            <a:r>
              <a:rPr sz="1200" spc="-5" dirty="0">
                <a:latin typeface="Arial"/>
                <a:cs typeface="Arial"/>
              </a:rPr>
              <a:t>191.Pressure injectors.  192.Dual </a:t>
            </a:r>
            <a:r>
              <a:rPr sz="1200" dirty="0">
                <a:latin typeface="Arial"/>
                <a:cs typeface="Arial"/>
              </a:rPr>
              <a:t>energy</a:t>
            </a:r>
            <a:r>
              <a:rPr sz="1200" spc="-45" dirty="0">
                <a:latin typeface="Arial"/>
                <a:cs typeface="Arial"/>
              </a:rPr>
              <a:t> </a:t>
            </a:r>
            <a:r>
              <a:rPr sz="1200" spc="-5" dirty="0">
                <a:latin typeface="Arial"/>
                <a:cs typeface="Arial"/>
              </a:rPr>
              <a:t>substraction  </a:t>
            </a:r>
            <a:r>
              <a:rPr sz="1200" spc="-10" dirty="0">
                <a:latin typeface="Arial"/>
                <a:cs typeface="Arial"/>
              </a:rPr>
              <a:t>193.MR</a:t>
            </a:r>
            <a:r>
              <a:rPr sz="1200" spc="-5" dirty="0">
                <a:latin typeface="Arial"/>
                <a:cs typeface="Arial"/>
              </a:rPr>
              <a:t> </a:t>
            </a:r>
            <a:r>
              <a:rPr sz="1200" dirty="0">
                <a:latin typeface="Arial"/>
                <a:cs typeface="Arial"/>
              </a:rPr>
              <a:t>PET</a:t>
            </a:r>
            <a:endParaRPr sz="1200">
              <a:latin typeface="Arial"/>
              <a:cs typeface="Arial"/>
            </a:endParaRPr>
          </a:p>
          <a:p>
            <a:pPr marL="309880" indent="-297180">
              <a:lnSpc>
                <a:spcPct val="100000"/>
              </a:lnSpc>
              <a:spcBef>
                <a:spcPts val="860"/>
              </a:spcBef>
              <a:buSzPct val="91666"/>
              <a:buAutoNum type="arabicPeriod" startAt="194"/>
              <a:tabLst>
                <a:tab pos="310515" algn="l"/>
              </a:tabLst>
            </a:pPr>
            <a:r>
              <a:rPr sz="1200" dirty="0">
                <a:latin typeface="Arial"/>
                <a:cs typeface="Arial"/>
              </a:rPr>
              <a:t>carbon dioxide</a:t>
            </a:r>
            <a:r>
              <a:rPr sz="1200" spc="-5" dirty="0">
                <a:latin typeface="Arial"/>
                <a:cs typeface="Arial"/>
              </a:rPr>
              <a:t> </a:t>
            </a:r>
            <a:r>
              <a:rPr sz="1200" dirty="0">
                <a:latin typeface="Arial"/>
                <a:cs typeface="Arial"/>
              </a:rPr>
              <a:t>angiography</a:t>
            </a:r>
            <a:endParaRPr sz="1200">
              <a:latin typeface="Arial"/>
              <a:cs typeface="Arial"/>
            </a:endParaRPr>
          </a:p>
          <a:p>
            <a:pPr>
              <a:lnSpc>
                <a:spcPct val="100000"/>
              </a:lnSpc>
              <a:spcBef>
                <a:spcPts val="50"/>
              </a:spcBef>
              <a:buFont typeface="Arial"/>
              <a:buAutoNum type="arabicPeriod" startAt="194"/>
            </a:pPr>
            <a:endParaRPr sz="1050">
              <a:latin typeface="Times New Roman"/>
              <a:cs typeface="Times New Roman"/>
            </a:endParaRPr>
          </a:p>
          <a:p>
            <a:pPr marL="309880" indent="-297180">
              <a:lnSpc>
                <a:spcPct val="100000"/>
              </a:lnSpc>
              <a:buSzPct val="91666"/>
              <a:buAutoNum type="arabicPeriod" startAt="194"/>
              <a:tabLst>
                <a:tab pos="310515" algn="l"/>
              </a:tabLst>
            </a:pPr>
            <a:r>
              <a:rPr sz="1200" dirty="0">
                <a:latin typeface="Arial"/>
                <a:cs typeface="Arial"/>
              </a:rPr>
              <a:t>Mobile CT</a:t>
            </a:r>
            <a:r>
              <a:rPr sz="1200" spc="-30" dirty="0">
                <a:latin typeface="Arial"/>
                <a:cs typeface="Arial"/>
              </a:rPr>
              <a:t> </a:t>
            </a:r>
            <a:r>
              <a:rPr sz="1200" dirty="0">
                <a:latin typeface="Arial"/>
                <a:cs typeface="Arial"/>
              </a:rPr>
              <a:t>scanner</a:t>
            </a:r>
            <a:endParaRPr sz="1200">
              <a:latin typeface="Arial"/>
              <a:cs typeface="Arial"/>
            </a:endParaRPr>
          </a:p>
          <a:p>
            <a:pPr marL="12700" marR="2487295">
              <a:lnSpc>
                <a:spcPct val="187500"/>
              </a:lnSpc>
            </a:pPr>
            <a:r>
              <a:rPr sz="1200" spc="-5" dirty="0">
                <a:latin typeface="Arial"/>
                <a:cs typeface="Arial"/>
              </a:rPr>
              <a:t>196.C.R. </a:t>
            </a:r>
            <a:r>
              <a:rPr sz="1200" dirty="0">
                <a:latin typeface="Arial"/>
                <a:cs typeface="Arial"/>
              </a:rPr>
              <a:t>cassette.  </a:t>
            </a:r>
            <a:r>
              <a:rPr sz="1200" spc="-5" dirty="0">
                <a:latin typeface="Arial"/>
                <a:cs typeface="Arial"/>
              </a:rPr>
              <a:t>197.Radio </a:t>
            </a:r>
            <a:r>
              <a:rPr sz="1200" dirty="0">
                <a:latin typeface="Arial"/>
                <a:cs typeface="Arial"/>
              </a:rPr>
              <a:t>frequency</a:t>
            </a:r>
            <a:r>
              <a:rPr sz="1200" spc="-90" dirty="0">
                <a:latin typeface="Arial"/>
                <a:cs typeface="Arial"/>
              </a:rPr>
              <a:t> </a:t>
            </a:r>
            <a:r>
              <a:rPr sz="1200" dirty="0">
                <a:latin typeface="Arial"/>
                <a:cs typeface="Arial"/>
              </a:rPr>
              <a:t>coil.</a:t>
            </a:r>
            <a:endParaRPr sz="1200">
              <a:latin typeface="Arial"/>
              <a:cs typeface="Arial"/>
            </a:endParaRPr>
          </a:p>
          <a:p>
            <a:pPr marL="12700" marR="2190750">
              <a:lnSpc>
                <a:spcPts val="2700"/>
              </a:lnSpc>
              <a:spcBef>
                <a:spcPts val="200"/>
              </a:spcBef>
            </a:pPr>
            <a:r>
              <a:rPr sz="1200" spc="-5" dirty="0">
                <a:latin typeface="Arial"/>
                <a:cs typeface="Arial"/>
              </a:rPr>
              <a:t>198.High </a:t>
            </a:r>
            <a:r>
              <a:rPr sz="1200" dirty="0">
                <a:latin typeface="Arial"/>
                <a:cs typeface="Arial"/>
              </a:rPr>
              <a:t>frequency</a:t>
            </a:r>
            <a:r>
              <a:rPr sz="1200" spc="-95" dirty="0">
                <a:latin typeface="Arial"/>
                <a:cs typeface="Arial"/>
              </a:rPr>
              <a:t> </a:t>
            </a:r>
            <a:r>
              <a:rPr sz="1200" dirty="0">
                <a:latin typeface="Arial"/>
                <a:cs typeface="Arial"/>
              </a:rPr>
              <a:t>generator  </a:t>
            </a:r>
            <a:r>
              <a:rPr sz="1200" spc="-5" dirty="0">
                <a:latin typeface="Arial"/>
                <a:cs typeface="Arial"/>
              </a:rPr>
              <a:t>199.Ultrasound contrast.</a:t>
            </a:r>
            <a:endParaRPr sz="1200">
              <a:latin typeface="Arial"/>
              <a:cs typeface="Arial"/>
            </a:endParaRPr>
          </a:p>
          <a:p>
            <a:pPr marL="12700" marR="2987040">
              <a:lnSpc>
                <a:spcPts val="2600"/>
              </a:lnSpc>
              <a:spcBef>
                <a:spcPts val="80"/>
              </a:spcBef>
            </a:pPr>
            <a:r>
              <a:rPr sz="1200" spc="-20" dirty="0">
                <a:latin typeface="Arial"/>
                <a:cs typeface="Arial"/>
              </a:rPr>
              <a:t>200.T.L.D.</a:t>
            </a:r>
            <a:r>
              <a:rPr sz="1200" spc="-75" dirty="0">
                <a:latin typeface="Arial"/>
                <a:cs typeface="Arial"/>
              </a:rPr>
              <a:t> </a:t>
            </a:r>
            <a:r>
              <a:rPr sz="1200" dirty="0">
                <a:latin typeface="Arial"/>
                <a:cs typeface="Arial"/>
              </a:rPr>
              <a:t>Badge.  </a:t>
            </a:r>
            <a:r>
              <a:rPr sz="1200" spc="-5" dirty="0">
                <a:latin typeface="Arial"/>
                <a:cs typeface="Arial"/>
              </a:rPr>
              <a:t>201.Artifacts.</a:t>
            </a:r>
            <a:endParaRPr sz="1200">
              <a:latin typeface="Arial"/>
              <a:cs typeface="Arial"/>
            </a:endParaRPr>
          </a:p>
          <a:p>
            <a:pPr marL="12700" marR="2461895">
              <a:lnSpc>
                <a:spcPts val="2700"/>
              </a:lnSpc>
              <a:spcBef>
                <a:spcPts val="20"/>
              </a:spcBef>
            </a:pPr>
            <a:r>
              <a:rPr sz="1200" spc="-5" dirty="0">
                <a:latin typeface="Arial"/>
                <a:cs typeface="Arial"/>
              </a:rPr>
              <a:t>202.M.R.Contrast </a:t>
            </a:r>
            <a:r>
              <a:rPr sz="1200" dirty="0">
                <a:latin typeface="Arial"/>
                <a:cs typeface="Arial"/>
              </a:rPr>
              <a:t>media.  </a:t>
            </a:r>
            <a:r>
              <a:rPr sz="1200" spc="-5" dirty="0">
                <a:latin typeface="Arial"/>
                <a:cs typeface="Arial"/>
              </a:rPr>
              <a:t>203.Scattered</a:t>
            </a:r>
            <a:r>
              <a:rPr sz="1200" spc="-75" dirty="0">
                <a:latin typeface="Arial"/>
                <a:cs typeface="Arial"/>
              </a:rPr>
              <a:t> </a:t>
            </a:r>
            <a:r>
              <a:rPr sz="1200" dirty="0">
                <a:latin typeface="Arial"/>
                <a:cs typeface="Arial"/>
              </a:rPr>
              <a:t>radiatation.</a:t>
            </a:r>
            <a:endParaRPr sz="1200">
              <a:latin typeface="Arial"/>
              <a:cs typeface="Arial"/>
            </a:endParaRPr>
          </a:p>
          <a:p>
            <a:pPr marL="12700" marR="2583180">
              <a:lnSpc>
                <a:spcPts val="2600"/>
              </a:lnSpc>
              <a:spcBef>
                <a:spcPts val="80"/>
              </a:spcBef>
            </a:pPr>
            <a:r>
              <a:rPr sz="1200" spc="-5" dirty="0">
                <a:latin typeface="Arial"/>
                <a:cs typeface="Arial"/>
              </a:rPr>
              <a:t>204.Peizo-electric</a:t>
            </a:r>
            <a:r>
              <a:rPr sz="1200" spc="-50" dirty="0">
                <a:latin typeface="Arial"/>
                <a:cs typeface="Arial"/>
              </a:rPr>
              <a:t> </a:t>
            </a:r>
            <a:r>
              <a:rPr sz="1200" spc="-5" dirty="0">
                <a:latin typeface="Arial"/>
                <a:cs typeface="Arial"/>
              </a:rPr>
              <a:t>affect  205.Grids.</a:t>
            </a:r>
            <a:endParaRPr sz="1200">
              <a:latin typeface="Arial"/>
              <a:cs typeface="Arial"/>
            </a:endParaRPr>
          </a:p>
          <a:p>
            <a:pPr marL="12700">
              <a:lnSpc>
                <a:spcPct val="100000"/>
              </a:lnSpc>
              <a:spcBef>
                <a:spcPts val="980"/>
              </a:spcBef>
            </a:pPr>
            <a:r>
              <a:rPr sz="1200" spc="-5" dirty="0">
                <a:latin typeface="Arial"/>
                <a:cs typeface="Arial"/>
              </a:rPr>
              <a:t>206.Radiation </a:t>
            </a:r>
            <a:r>
              <a:rPr sz="1200" dirty="0">
                <a:latin typeface="Arial"/>
                <a:cs typeface="Arial"/>
              </a:rPr>
              <a:t>Hazards.</a:t>
            </a:r>
            <a:endParaRPr sz="1200">
              <a:latin typeface="Arial"/>
              <a:cs typeface="Arial"/>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93</a:t>
            </a:fld>
            <a:endParaRPr dirty="0"/>
          </a:p>
        </p:txBody>
      </p:sp>
      <p:sp>
        <p:nvSpPr>
          <p:cNvPr id="2" name="object 2"/>
          <p:cNvSpPr txBox="1"/>
          <p:nvPr/>
        </p:nvSpPr>
        <p:spPr>
          <a:xfrm>
            <a:off x="711200" y="889000"/>
            <a:ext cx="6137910" cy="3815079"/>
          </a:xfrm>
          <a:prstGeom prst="rect">
            <a:avLst/>
          </a:prstGeom>
        </p:spPr>
        <p:txBody>
          <a:bodyPr vert="horz" wrap="square" lIns="0" tIns="12700" rIns="0" bIns="0" rtlCol="0">
            <a:spAutoFit/>
          </a:bodyPr>
          <a:lstStyle/>
          <a:p>
            <a:pPr marL="12700">
              <a:lnSpc>
                <a:spcPct val="100000"/>
              </a:lnSpc>
              <a:spcBef>
                <a:spcPts val="100"/>
              </a:spcBef>
              <a:buSzPct val="91666"/>
              <a:buAutoNum type="arabicPeriod" startAt="207"/>
              <a:tabLst>
                <a:tab pos="310515" algn="l"/>
              </a:tabLst>
            </a:pPr>
            <a:r>
              <a:rPr sz="1200" dirty="0">
                <a:latin typeface="Arial"/>
                <a:cs typeface="Arial"/>
              </a:rPr>
              <a:t>Principles of colors</a:t>
            </a:r>
            <a:r>
              <a:rPr sz="1200" spc="-15" dirty="0">
                <a:latin typeface="Arial"/>
                <a:cs typeface="Arial"/>
              </a:rPr>
              <a:t> </a:t>
            </a:r>
            <a:r>
              <a:rPr sz="1200" spc="-10" dirty="0">
                <a:latin typeface="Arial"/>
                <a:cs typeface="Arial"/>
              </a:rPr>
              <a:t>Doppler.</a:t>
            </a:r>
            <a:endParaRPr sz="1200">
              <a:latin typeface="Arial"/>
              <a:cs typeface="Arial"/>
            </a:endParaRPr>
          </a:p>
          <a:p>
            <a:pPr marL="12700" marR="2868295">
              <a:lnSpc>
                <a:spcPct val="187500"/>
              </a:lnSpc>
              <a:buSzPct val="91666"/>
              <a:buAutoNum type="arabicPeriod" startAt="207"/>
              <a:tabLst>
                <a:tab pos="310515" algn="l"/>
              </a:tabLst>
            </a:pPr>
            <a:r>
              <a:rPr sz="1200" dirty="0">
                <a:latin typeface="Arial"/>
                <a:cs typeface="Arial"/>
              </a:rPr>
              <a:t>Radiation </a:t>
            </a:r>
            <a:r>
              <a:rPr sz="1200" spc="-5" dirty="0">
                <a:latin typeface="Arial"/>
                <a:cs typeface="Arial"/>
              </a:rPr>
              <a:t>protection </a:t>
            </a:r>
            <a:r>
              <a:rPr sz="1200" dirty="0">
                <a:latin typeface="Arial"/>
                <a:cs typeface="Arial"/>
              </a:rPr>
              <a:t>in Fluoroscopy and  </a:t>
            </a:r>
            <a:r>
              <a:rPr sz="1200" spc="-45" dirty="0">
                <a:latin typeface="Arial"/>
                <a:cs typeface="Arial"/>
              </a:rPr>
              <a:t>CT.</a:t>
            </a:r>
            <a:r>
              <a:rPr sz="1200" spc="-5" dirty="0">
                <a:latin typeface="Arial"/>
                <a:cs typeface="Arial"/>
              </a:rPr>
              <a:t> </a:t>
            </a:r>
            <a:r>
              <a:rPr sz="1200" spc="-15" dirty="0">
                <a:latin typeface="Arial"/>
                <a:cs typeface="Arial"/>
              </a:rPr>
              <a:t>209.PET-CT</a:t>
            </a:r>
            <a:endParaRPr sz="1200">
              <a:latin typeface="Arial"/>
              <a:cs typeface="Arial"/>
            </a:endParaRPr>
          </a:p>
          <a:p>
            <a:pPr marL="152400" indent="-139700">
              <a:lnSpc>
                <a:spcPct val="100000"/>
              </a:lnSpc>
              <a:spcBef>
                <a:spcPts val="1160"/>
              </a:spcBef>
              <a:buSzPct val="91666"/>
              <a:buAutoNum type="arabicPeriod" startAt="210"/>
              <a:tabLst>
                <a:tab pos="310515" algn="l"/>
              </a:tabLst>
            </a:pPr>
            <a:r>
              <a:rPr sz="1200" dirty="0">
                <a:latin typeface="Arial"/>
                <a:cs typeface="Arial"/>
              </a:rPr>
              <a:t>Describe the generation of CT</a:t>
            </a:r>
            <a:r>
              <a:rPr sz="1200" spc="-40" dirty="0">
                <a:latin typeface="Arial"/>
                <a:cs typeface="Arial"/>
              </a:rPr>
              <a:t> </a:t>
            </a:r>
            <a:r>
              <a:rPr sz="1200" dirty="0">
                <a:latin typeface="Arial"/>
                <a:cs typeface="Arial"/>
              </a:rPr>
              <a:t>Scan.</a:t>
            </a:r>
            <a:endParaRPr sz="1200">
              <a:latin typeface="Arial"/>
              <a:cs typeface="Arial"/>
            </a:endParaRPr>
          </a:p>
          <a:p>
            <a:pPr>
              <a:lnSpc>
                <a:spcPct val="100000"/>
              </a:lnSpc>
              <a:spcBef>
                <a:spcPts val="50"/>
              </a:spcBef>
              <a:buFont typeface="Arial"/>
              <a:buAutoNum type="arabicPeriod" startAt="210"/>
            </a:pPr>
            <a:endParaRPr sz="1050">
              <a:latin typeface="Times New Roman"/>
              <a:cs typeface="Times New Roman"/>
            </a:endParaRPr>
          </a:p>
          <a:p>
            <a:pPr marL="298450" indent="-285750">
              <a:lnSpc>
                <a:spcPct val="100000"/>
              </a:lnSpc>
              <a:buSzPct val="91666"/>
              <a:buAutoNum type="arabicPeriod" startAt="210"/>
              <a:tabLst>
                <a:tab pos="299085" algn="l"/>
              </a:tabLst>
            </a:pPr>
            <a:r>
              <a:rPr sz="1200" spc="-5" dirty="0">
                <a:latin typeface="Arial"/>
                <a:cs typeface="Arial"/>
              </a:rPr>
              <a:t>Factors affecting </a:t>
            </a:r>
            <a:r>
              <a:rPr sz="1200" dirty="0">
                <a:latin typeface="Arial"/>
                <a:cs typeface="Arial"/>
              </a:rPr>
              <a:t>the quality of radiographic</a:t>
            </a:r>
            <a:r>
              <a:rPr sz="1200" spc="-10" dirty="0">
                <a:latin typeface="Arial"/>
                <a:cs typeface="Arial"/>
              </a:rPr>
              <a:t> </a:t>
            </a:r>
            <a:r>
              <a:rPr sz="1200" dirty="0">
                <a:latin typeface="Arial"/>
                <a:cs typeface="Arial"/>
              </a:rPr>
              <a:t>image.</a:t>
            </a:r>
            <a:endParaRPr sz="1200">
              <a:latin typeface="Arial"/>
              <a:cs typeface="Arial"/>
            </a:endParaRPr>
          </a:p>
          <a:p>
            <a:pPr marL="152400" marR="5080" indent="-139700">
              <a:lnSpc>
                <a:spcPct val="111100"/>
              </a:lnSpc>
              <a:spcBef>
                <a:spcPts val="1100"/>
              </a:spcBef>
              <a:buSzPct val="91666"/>
              <a:buAutoNum type="arabicPeriod" startAt="210"/>
              <a:tabLst>
                <a:tab pos="310515" algn="l"/>
              </a:tabLst>
            </a:pPr>
            <a:r>
              <a:rPr sz="1200" dirty="0">
                <a:latin typeface="Arial"/>
                <a:cs typeface="Arial"/>
              </a:rPr>
              <a:t>Draw a well labelled diagram of X-ray tube and mention in details how X-rays  are</a:t>
            </a:r>
            <a:r>
              <a:rPr sz="1200" spc="-5" dirty="0">
                <a:latin typeface="Arial"/>
                <a:cs typeface="Arial"/>
              </a:rPr>
              <a:t> </a:t>
            </a:r>
            <a:r>
              <a:rPr sz="1200" dirty="0">
                <a:latin typeface="Arial"/>
                <a:cs typeface="Arial"/>
              </a:rPr>
              <a:t>produced.</a:t>
            </a:r>
            <a:endParaRPr sz="1200">
              <a:latin typeface="Arial"/>
              <a:cs typeface="Arial"/>
            </a:endParaRPr>
          </a:p>
          <a:p>
            <a:pPr marL="12700" marR="2308860">
              <a:lnSpc>
                <a:spcPct val="185200"/>
              </a:lnSpc>
              <a:spcBef>
                <a:spcPts val="35"/>
              </a:spcBef>
              <a:buSzPct val="91666"/>
              <a:buAutoNum type="arabicPeriod" startAt="210"/>
              <a:tabLst>
                <a:tab pos="310515" algn="l"/>
              </a:tabLst>
            </a:pPr>
            <a:r>
              <a:rPr sz="1200" dirty="0">
                <a:latin typeface="Arial"/>
                <a:cs typeface="Arial"/>
              </a:rPr>
              <a:t>Describe the physics of image formation in MRI.  </a:t>
            </a:r>
            <a:r>
              <a:rPr sz="1200" spc="-5" dirty="0">
                <a:latin typeface="Arial"/>
                <a:cs typeface="Arial"/>
              </a:rPr>
              <a:t>214.Measures </a:t>
            </a:r>
            <a:r>
              <a:rPr sz="1200" dirty="0">
                <a:latin typeface="Arial"/>
                <a:cs typeface="Arial"/>
              </a:rPr>
              <a:t>to decrease radiation dose to patient.</a:t>
            </a:r>
            <a:r>
              <a:rPr sz="1200" spc="-80" dirty="0">
                <a:latin typeface="Arial"/>
                <a:cs typeface="Arial"/>
              </a:rPr>
              <a:t> </a:t>
            </a:r>
            <a:r>
              <a:rPr sz="1200" dirty="0">
                <a:latin typeface="Arial"/>
                <a:cs typeface="Arial"/>
              </a:rPr>
              <a:t>[02]  </a:t>
            </a:r>
            <a:r>
              <a:rPr sz="1200" spc="-5" dirty="0">
                <a:latin typeface="Arial"/>
                <a:cs typeface="Arial"/>
              </a:rPr>
              <a:t>215.AERB </a:t>
            </a:r>
            <a:r>
              <a:rPr sz="1200" dirty="0">
                <a:latin typeface="Arial"/>
                <a:cs typeface="Arial"/>
              </a:rPr>
              <a:t>guidelines for Radiation </a:t>
            </a:r>
            <a:r>
              <a:rPr sz="1200" spc="-15" dirty="0">
                <a:latin typeface="Arial"/>
                <a:cs typeface="Arial"/>
              </a:rPr>
              <a:t>safety. </a:t>
            </a:r>
            <a:r>
              <a:rPr sz="1200" dirty="0">
                <a:latin typeface="Arial"/>
                <a:cs typeface="Arial"/>
              </a:rPr>
              <a:t>[DEC 06]  </a:t>
            </a:r>
            <a:r>
              <a:rPr sz="1200" spc="-5" dirty="0">
                <a:latin typeface="Arial"/>
                <a:cs typeface="Arial"/>
              </a:rPr>
              <a:t>216.Ionizing </a:t>
            </a:r>
            <a:r>
              <a:rPr sz="1200" dirty="0">
                <a:latin typeface="Arial"/>
                <a:cs typeface="Arial"/>
              </a:rPr>
              <a:t>radiation in</a:t>
            </a:r>
            <a:r>
              <a:rPr sz="1200" spc="-5" dirty="0">
                <a:latin typeface="Arial"/>
                <a:cs typeface="Arial"/>
              </a:rPr>
              <a:t> </a:t>
            </a:r>
            <a:r>
              <a:rPr sz="1200" dirty="0">
                <a:latin typeface="Arial"/>
                <a:cs typeface="Arial"/>
              </a:rPr>
              <a:t>bone.</a:t>
            </a:r>
            <a:endParaRPr sz="1200">
              <a:latin typeface="Arial"/>
              <a:cs typeface="Arial"/>
            </a:endParaRPr>
          </a:p>
          <a:p>
            <a:pPr>
              <a:lnSpc>
                <a:spcPct val="100000"/>
              </a:lnSpc>
              <a:spcBef>
                <a:spcPts val="50"/>
              </a:spcBef>
            </a:pPr>
            <a:endParaRPr sz="1050">
              <a:latin typeface="Times New Roman"/>
              <a:cs typeface="Times New Roman"/>
            </a:endParaRPr>
          </a:p>
          <a:p>
            <a:pPr marL="12700">
              <a:lnSpc>
                <a:spcPct val="100000"/>
              </a:lnSpc>
            </a:pPr>
            <a:r>
              <a:rPr sz="1200" spc="-5" dirty="0">
                <a:latin typeface="Arial"/>
                <a:cs typeface="Arial"/>
              </a:rPr>
              <a:t>217.intensifying </a:t>
            </a:r>
            <a:r>
              <a:rPr sz="1200" dirty="0">
                <a:latin typeface="Arial"/>
                <a:cs typeface="Arial"/>
              </a:rPr>
              <a:t>screens. [DEC 02/04; JUN</a:t>
            </a:r>
            <a:r>
              <a:rPr sz="1200" spc="-10" dirty="0">
                <a:latin typeface="Arial"/>
                <a:cs typeface="Arial"/>
              </a:rPr>
              <a:t> </a:t>
            </a:r>
            <a:r>
              <a:rPr sz="1200" dirty="0">
                <a:latin typeface="Arial"/>
                <a:cs typeface="Arial"/>
              </a:rPr>
              <a:t>06]</a:t>
            </a:r>
            <a:endParaRPr sz="1200">
              <a:latin typeface="Arial"/>
              <a:cs typeface="Aria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94</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1882775" algn="l"/>
                <a:tab pos="6128385" algn="l"/>
              </a:tabLst>
            </a:pPr>
            <a:r>
              <a:rPr dirty="0"/>
              <a:t> 	</a:t>
            </a:r>
            <a:r>
              <a:rPr spc="-20" dirty="0"/>
              <a:t>BIOSTATISTICS	</a:t>
            </a:r>
          </a:p>
        </p:txBody>
      </p:sp>
      <p:sp>
        <p:nvSpPr>
          <p:cNvPr id="3" name="object 3"/>
          <p:cNvSpPr txBox="1"/>
          <p:nvPr/>
        </p:nvSpPr>
        <p:spPr>
          <a:xfrm>
            <a:off x="939800" y="1562100"/>
            <a:ext cx="5546090" cy="1567180"/>
          </a:xfrm>
          <a:prstGeom prst="rect">
            <a:avLst/>
          </a:prstGeom>
        </p:spPr>
        <p:txBody>
          <a:bodyPr vert="horz" wrap="square" lIns="0" tIns="12700" rIns="0" bIns="0" rtlCol="0">
            <a:spAutoFit/>
          </a:bodyPr>
          <a:lstStyle/>
          <a:p>
            <a:pPr marL="241300" indent="-228600">
              <a:lnSpc>
                <a:spcPct val="100000"/>
              </a:lnSpc>
              <a:spcBef>
                <a:spcPts val="100"/>
              </a:spcBef>
              <a:buAutoNum type="arabicPeriod"/>
              <a:tabLst>
                <a:tab pos="241300" algn="l"/>
              </a:tabLst>
            </a:pPr>
            <a:r>
              <a:rPr sz="1200" spc="-5" dirty="0">
                <a:latin typeface="Arial"/>
                <a:cs typeface="Arial"/>
              </a:rPr>
              <a:t>Write </a:t>
            </a:r>
            <a:r>
              <a:rPr sz="1200" dirty="0">
                <a:latin typeface="Arial"/>
                <a:cs typeface="Arial"/>
              </a:rPr>
              <a:t>short notes on: (4 + 2 + 2 + 2) (June</a:t>
            </a:r>
            <a:r>
              <a:rPr sz="1200" spc="-30" dirty="0">
                <a:latin typeface="Arial"/>
                <a:cs typeface="Arial"/>
              </a:rPr>
              <a:t> </a:t>
            </a:r>
            <a:r>
              <a:rPr sz="1200" dirty="0">
                <a:latin typeface="Arial"/>
                <a:cs typeface="Arial"/>
              </a:rPr>
              <a:t>12).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lvl="1" indent="-228600">
              <a:lnSpc>
                <a:spcPct val="100000"/>
              </a:lnSpc>
              <a:buAutoNum type="alphaLcPeriod"/>
              <a:tabLst>
                <a:tab pos="241300" algn="l"/>
              </a:tabLst>
            </a:pPr>
            <a:r>
              <a:rPr sz="1200" spc="-5" dirty="0">
                <a:latin typeface="Arial"/>
                <a:cs typeface="Arial"/>
              </a:rPr>
              <a:t>What </a:t>
            </a:r>
            <a:r>
              <a:rPr sz="1200" dirty="0">
                <a:latin typeface="Arial"/>
                <a:cs typeface="Arial"/>
              </a:rPr>
              <a:t>is p </a:t>
            </a:r>
            <a:r>
              <a:rPr sz="1200" spc="-15" dirty="0">
                <a:latin typeface="Arial"/>
                <a:cs typeface="Arial"/>
              </a:rPr>
              <a:t>Value? </a:t>
            </a:r>
            <a:r>
              <a:rPr sz="1200" spc="-5" dirty="0">
                <a:latin typeface="Arial"/>
                <a:cs typeface="Arial"/>
              </a:rPr>
              <a:t>What </a:t>
            </a:r>
            <a:r>
              <a:rPr sz="1200" dirty="0">
                <a:latin typeface="Arial"/>
                <a:cs typeface="Arial"/>
              </a:rPr>
              <a:t>is its significance and clinical applications in</a:t>
            </a:r>
            <a:r>
              <a:rPr sz="1200" spc="-40" dirty="0">
                <a:latin typeface="Arial"/>
                <a:cs typeface="Arial"/>
              </a:rPr>
              <a:t> </a:t>
            </a:r>
            <a:r>
              <a:rPr sz="1200" dirty="0">
                <a:latin typeface="Arial"/>
                <a:cs typeface="Arial"/>
              </a:rPr>
              <a:t>research?</a:t>
            </a:r>
            <a:endParaRPr sz="1200">
              <a:latin typeface="Arial"/>
              <a:cs typeface="Arial"/>
            </a:endParaRPr>
          </a:p>
          <a:p>
            <a:pPr marL="241300" lvl="1" indent="-228600">
              <a:lnSpc>
                <a:spcPct val="100000"/>
              </a:lnSpc>
              <a:spcBef>
                <a:spcPts val="1160"/>
              </a:spcBef>
              <a:buAutoNum type="alphaLcPeriod"/>
              <a:tabLst>
                <a:tab pos="241300" algn="l"/>
              </a:tabLst>
            </a:pPr>
            <a:r>
              <a:rPr sz="1200" spc="-10" dirty="0">
                <a:latin typeface="Arial"/>
                <a:cs typeface="Arial"/>
              </a:rPr>
              <a:t>Sensitivity.</a:t>
            </a:r>
            <a:endParaRPr sz="1200">
              <a:latin typeface="Arial"/>
              <a:cs typeface="Arial"/>
            </a:endParaRPr>
          </a:p>
          <a:p>
            <a:pPr lvl="1">
              <a:lnSpc>
                <a:spcPct val="100000"/>
              </a:lnSpc>
              <a:spcBef>
                <a:spcPts val="55"/>
              </a:spcBef>
              <a:buFont typeface="Arial"/>
              <a:buAutoNum type="alphaLcPeriod"/>
            </a:pPr>
            <a:endParaRPr sz="1050">
              <a:latin typeface="Times New Roman"/>
              <a:cs typeface="Times New Roman"/>
            </a:endParaRPr>
          </a:p>
          <a:p>
            <a:pPr marL="241300" lvl="1" indent="-228600">
              <a:lnSpc>
                <a:spcPct val="100000"/>
              </a:lnSpc>
              <a:buAutoNum type="alphaLcPeriod"/>
              <a:tabLst>
                <a:tab pos="241300" algn="l"/>
              </a:tabLst>
            </a:pPr>
            <a:r>
              <a:rPr sz="1200" spc="-10" dirty="0">
                <a:latin typeface="Arial"/>
                <a:cs typeface="Arial"/>
              </a:rPr>
              <a:t>Specificity.</a:t>
            </a:r>
            <a:endParaRPr sz="1200">
              <a:latin typeface="Arial"/>
              <a:cs typeface="Arial"/>
            </a:endParaRPr>
          </a:p>
          <a:p>
            <a:pPr lvl="1">
              <a:lnSpc>
                <a:spcPct val="100000"/>
              </a:lnSpc>
              <a:spcBef>
                <a:spcPts val="50"/>
              </a:spcBef>
              <a:buFont typeface="Arial"/>
              <a:buAutoNum type="alphaLcPeriod"/>
            </a:pPr>
            <a:endParaRPr sz="1050">
              <a:latin typeface="Times New Roman"/>
              <a:cs typeface="Times New Roman"/>
            </a:endParaRPr>
          </a:p>
          <a:p>
            <a:pPr marL="241300" lvl="1" indent="-228600">
              <a:lnSpc>
                <a:spcPct val="100000"/>
              </a:lnSpc>
              <a:buAutoNum type="alphaLcPeriod"/>
              <a:tabLst>
                <a:tab pos="241300" algn="l"/>
              </a:tabLst>
            </a:pPr>
            <a:r>
              <a:rPr sz="1200" dirty="0">
                <a:latin typeface="Arial"/>
                <a:cs typeface="Arial"/>
              </a:rPr>
              <a:t>Positive and negative </a:t>
            </a:r>
            <a:r>
              <a:rPr sz="1200" spc="-5" dirty="0">
                <a:latin typeface="Arial"/>
                <a:cs typeface="Arial"/>
              </a:rPr>
              <a:t>predictive </a:t>
            </a:r>
            <a:r>
              <a:rPr sz="1200" dirty="0">
                <a:latin typeface="Arial"/>
                <a:cs typeface="Arial"/>
              </a:rPr>
              <a:t>values.</a:t>
            </a:r>
            <a:endParaRPr sz="1200">
              <a:latin typeface="Arial"/>
              <a:cs typeface="Aria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95</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1603375" algn="l"/>
                <a:tab pos="6128385" algn="l"/>
              </a:tabLst>
            </a:pPr>
            <a:r>
              <a:rPr dirty="0"/>
              <a:t> 	</a:t>
            </a:r>
            <a:r>
              <a:rPr spc="20" dirty="0"/>
              <a:t>CONTRAST</a:t>
            </a:r>
            <a:r>
              <a:rPr spc="-80" dirty="0"/>
              <a:t> </a:t>
            </a:r>
            <a:r>
              <a:rPr spc="15" dirty="0"/>
              <a:t>MEDIA	</a:t>
            </a:r>
          </a:p>
        </p:txBody>
      </p:sp>
      <p:sp>
        <p:nvSpPr>
          <p:cNvPr id="3" name="object 3"/>
          <p:cNvSpPr txBox="1"/>
          <p:nvPr/>
        </p:nvSpPr>
        <p:spPr>
          <a:xfrm>
            <a:off x="711200" y="1562100"/>
            <a:ext cx="6142990" cy="3522979"/>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5080" indent="-228600" algn="just">
              <a:lnSpc>
                <a:spcPct val="111100"/>
              </a:lnSpc>
              <a:spcBef>
                <a:spcPts val="1100"/>
              </a:spcBef>
              <a:buAutoNum type="arabicPeriod"/>
              <a:tabLst>
                <a:tab pos="469900" algn="l"/>
              </a:tabLst>
            </a:pPr>
            <a:r>
              <a:rPr sz="1200" dirty="0">
                <a:latin typeface="Arial"/>
                <a:cs typeface="Arial"/>
              </a:rPr>
              <a:t>Enumerate various ultrasonic contrast media. Describe their principle and clinical  application in evaluation of Hepatic mass lesion. [Dec</a:t>
            </a:r>
            <a:r>
              <a:rPr sz="1200" spc="-30" dirty="0">
                <a:latin typeface="Arial"/>
                <a:cs typeface="Arial"/>
              </a:rPr>
              <a:t> </a:t>
            </a:r>
            <a:r>
              <a:rPr sz="1200" dirty="0">
                <a:latin typeface="Arial"/>
                <a:cs typeface="Arial"/>
              </a:rPr>
              <a:t>2010]</a:t>
            </a:r>
            <a:endParaRPr sz="1200">
              <a:latin typeface="Arial"/>
              <a:cs typeface="Arial"/>
            </a:endParaRPr>
          </a:p>
          <a:p>
            <a:pPr marL="469900" marR="5080" indent="-228600" algn="just">
              <a:lnSpc>
                <a:spcPct val="118100"/>
              </a:lnSpc>
              <a:spcBef>
                <a:spcPts val="1000"/>
              </a:spcBef>
              <a:buAutoNum type="arabicPeriod"/>
              <a:tabLst>
                <a:tab pos="469900" algn="l"/>
              </a:tabLst>
            </a:pPr>
            <a:r>
              <a:rPr sz="1200" spc="-5" dirty="0">
                <a:latin typeface="Arial"/>
                <a:cs typeface="Arial"/>
              </a:rPr>
              <a:t>Write </a:t>
            </a:r>
            <a:r>
              <a:rPr sz="1200" dirty="0">
                <a:latin typeface="Arial"/>
                <a:cs typeface="Arial"/>
              </a:rPr>
              <a:t>short notes- a. Management of severe contrast </a:t>
            </a:r>
            <a:r>
              <a:rPr sz="1200" spc="-5" dirty="0">
                <a:latin typeface="Arial"/>
                <a:cs typeface="Arial"/>
              </a:rPr>
              <a:t>reaction. </a:t>
            </a:r>
            <a:r>
              <a:rPr sz="1200" dirty="0">
                <a:latin typeface="Arial"/>
                <a:cs typeface="Arial"/>
              </a:rPr>
              <a:t>b. Nephrogenic  </a:t>
            </a:r>
            <a:r>
              <a:rPr sz="1200" spc="-5" dirty="0">
                <a:latin typeface="Arial"/>
                <a:cs typeface="Arial"/>
              </a:rPr>
              <a:t>systemic </a:t>
            </a:r>
            <a:r>
              <a:rPr sz="1200" dirty="0">
                <a:latin typeface="Arial"/>
                <a:cs typeface="Arial"/>
              </a:rPr>
              <a:t>fibrosis. [5+5 Dec</a:t>
            </a:r>
            <a:r>
              <a:rPr sz="1200" spc="-5" dirty="0">
                <a:latin typeface="Arial"/>
                <a:cs typeface="Arial"/>
              </a:rPr>
              <a:t> </a:t>
            </a:r>
            <a:r>
              <a:rPr sz="1200" dirty="0">
                <a:latin typeface="Arial"/>
                <a:cs typeface="Arial"/>
              </a:rPr>
              <a:t>12]</a:t>
            </a:r>
            <a:endParaRPr sz="1200">
              <a:latin typeface="Arial"/>
              <a:cs typeface="Arial"/>
            </a:endParaRPr>
          </a:p>
          <a:p>
            <a:pPr marL="469900" marR="5080" indent="-228600" algn="just">
              <a:lnSpc>
                <a:spcPct val="118100"/>
              </a:lnSpc>
              <a:spcBef>
                <a:spcPts val="894"/>
              </a:spcBef>
              <a:buAutoNum type="arabicPeriod"/>
              <a:tabLst>
                <a:tab pos="469900" algn="l"/>
              </a:tabLst>
            </a:pPr>
            <a:r>
              <a:rPr sz="1200" dirty="0">
                <a:latin typeface="Arial"/>
                <a:cs typeface="Arial"/>
              </a:rPr>
              <a:t>Define contrast </a:t>
            </a:r>
            <a:r>
              <a:rPr sz="1200" spc="-10" dirty="0">
                <a:latin typeface="Arial"/>
                <a:cs typeface="Arial"/>
              </a:rPr>
              <a:t>nephropathy. </a:t>
            </a:r>
            <a:r>
              <a:rPr sz="1200" spc="-5" dirty="0">
                <a:latin typeface="Arial"/>
                <a:cs typeface="Arial"/>
              </a:rPr>
              <a:t>Who </a:t>
            </a:r>
            <a:r>
              <a:rPr sz="1200" dirty="0">
                <a:latin typeface="Arial"/>
                <a:cs typeface="Arial"/>
              </a:rPr>
              <a:t>are the patients at risk? </a:t>
            </a:r>
            <a:r>
              <a:rPr sz="1200" spc="-5" dirty="0">
                <a:latin typeface="Arial"/>
                <a:cs typeface="Arial"/>
              </a:rPr>
              <a:t>What </a:t>
            </a:r>
            <a:r>
              <a:rPr sz="1200" dirty="0">
                <a:latin typeface="Arial"/>
                <a:cs typeface="Arial"/>
              </a:rPr>
              <a:t>is the mechanism  at work? Outline its time course. </a:t>
            </a:r>
            <a:r>
              <a:rPr sz="1200" spc="-5" dirty="0">
                <a:latin typeface="Arial"/>
                <a:cs typeface="Arial"/>
              </a:rPr>
              <a:t>What </a:t>
            </a:r>
            <a:r>
              <a:rPr sz="1200" dirty="0">
                <a:latin typeface="Arial"/>
                <a:cs typeface="Arial"/>
              </a:rPr>
              <a:t>are the key recommendations to check its  occurrence? [2+2+2+2+2 Jun</a:t>
            </a:r>
            <a:r>
              <a:rPr sz="1200" spc="-5" dirty="0">
                <a:latin typeface="Arial"/>
                <a:cs typeface="Arial"/>
              </a:rPr>
              <a:t> </a:t>
            </a:r>
            <a:r>
              <a:rPr sz="1200" dirty="0">
                <a:latin typeface="Arial"/>
                <a:cs typeface="Arial"/>
              </a:rPr>
              <a:t>13]</a:t>
            </a:r>
            <a:endParaRPr sz="1200">
              <a:latin typeface="Arial"/>
              <a:cs typeface="Arial"/>
            </a:endParaRPr>
          </a:p>
          <a:p>
            <a:pPr marL="469900" marR="5080" indent="-228600" algn="just">
              <a:lnSpc>
                <a:spcPct val="111100"/>
              </a:lnSpc>
              <a:spcBef>
                <a:spcPts val="1105"/>
              </a:spcBef>
              <a:buAutoNum type="arabicPeriod"/>
              <a:tabLst>
                <a:tab pos="469900" algn="l"/>
              </a:tabLst>
            </a:pPr>
            <a:r>
              <a:rPr sz="1200" dirty="0">
                <a:latin typeface="Arial"/>
                <a:cs typeface="Arial"/>
              </a:rPr>
              <a:t>Discuss the role of contrast enhanced MRI and Organ specific MR contrast media.  [3+7 Jun</a:t>
            </a:r>
            <a:r>
              <a:rPr sz="1200" spc="-5" dirty="0">
                <a:latin typeface="Arial"/>
                <a:cs typeface="Arial"/>
              </a:rPr>
              <a:t> </a:t>
            </a:r>
            <a:r>
              <a:rPr sz="1200" dirty="0">
                <a:latin typeface="Arial"/>
                <a:cs typeface="Arial"/>
              </a:rPr>
              <a:t>13]</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Management of acute idiosyncratic contrast </a:t>
            </a:r>
            <a:r>
              <a:rPr sz="1200" spc="-5" dirty="0">
                <a:latin typeface="Arial"/>
                <a:cs typeface="Arial"/>
              </a:rPr>
              <a:t>reactions. </a:t>
            </a:r>
            <a:r>
              <a:rPr sz="1200" dirty="0">
                <a:latin typeface="Arial"/>
                <a:cs typeface="Arial"/>
              </a:rPr>
              <a:t>[June</a:t>
            </a:r>
            <a:r>
              <a:rPr sz="1200" spc="-25" dirty="0">
                <a:latin typeface="Arial"/>
                <a:cs typeface="Arial"/>
              </a:rPr>
              <a:t> </a:t>
            </a:r>
            <a:r>
              <a:rPr sz="1200" dirty="0">
                <a:latin typeface="Arial"/>
                <a:cs typeface="Arial"/>
              </a:rPr>
              <a:t>15]</a:t>
            </a:r>
            <a:endParaRPr sz="1200">
              <a:latin typeface="Arial"/>
              <a:cs typeface="Arial"/>
            </a:endParaRPr>
          </a:p>
          <a:p>
            <a:pPr marL="469900" marR="5080" indent="-228600" algn="just">
              <a:lnSpc>
                <a:spcPct val="118100"/>
              </a:lnSpc>
              <a:spcBef>
                <a:spcPts val="1000"/>
              </a:spcBef>
              <a:buAutoNum type="arabicPeriod"/>
              <a:tabLst>
                <a:tab pos="469900" algn="l"/>
              </a:tabLst>
            </a:pPr>
            <a:r>
              <a:rPr sz="1200" dirty="0">
                <a:latin typeface="Arial"/>
                <a:cs typeface="Arial"/>
              </a:rPr>
              <a:t>a) </a:t>
            </a:r>
            <a:r>
              <a:rPr sz="1200" spc="-5" dirty="0">
                <a:latin typeface="Arial"/>
                <a:cs typeface="Arial"/>
              </a:rPr>
              <a:t>What </a:t>
            </a:r>
            <a:r>
              <a:rPr sz="1200" dirty="0">
                <a:latin typeface="Arial"/>
                <a:cs typeface="Arial"/>
              </a:rPr>
              <a:t>is the principle of MR contrast enhancement. b) Describe any two organ  specific contrast agents and their clinical applications. [June</a:t>
            </a:r>
            <a:r>
              <a:rPr sz="1200" spc="-40" dirty="0">
                <a:latin typeface="Arial"/>
                <a:cs typeface="Arial"/>
              </a:rPr>
              <a:t> </a:t>
            </a:r>
            <a:r>
              <a:rPr sz="1200" dirty="0">
                <a:latin typeface="Arial"/>
                <a:cs typeface="Arial"/>
              </a:rPr>
              <a:t>15]</a:t>
            </a:r>
            <a:endParaRPr sz="1200">
              <a:latin typeface="Arial"/>
              <a:cs typeface="Arial"/>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96</a:t>
            </a:fld>
            <a:endParaRPr dirty="0"/>
          </a:p>
        </p:txBody>
      </p:sp>
      <p:sp>
        <p:nvSpPr>
          <p:cNvPr id="2" name="object 2"/>
          <p:cNvSpPr txBox="1"/>
          <p:nvPr/>
        </p:nvSpPr>
        <p:spPr>
          <a:xfrm>
            <a:off x="711200" y="889000"/>
            <a:ext cx="6142355" cy="7078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MR contrast media. [JAN 97, DEC 04, JUN</a:t>
            </a:r>
            <a:r>
              <a:rPr sz="1200" spc="-35" dirty="0">
                <a:latin typeface="Arial"/>
                <a:cs typeface="Arial"/>
              </a:rPr>
              <a:t> </a:t>
            </a:r>
            <a:r>
              <a:rPr sz="1200" dirty="0">
                <a:latin typeface="Arial"/>
                <a:cs typeface="Arial"/>
              </a:rPr>
              <a:t>05]</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Discuss about various MR contrast media and their mechanism of </a:t>
            </a:r>
            <a:r>
              <a:rPr sz="1200" spc="-5" dirty="0">
                <a:latin typeface="Arial"/>
                <a:cs typeface="Arial"/>
              </a:rPr>
              <a:t>action.</a:t>
            </a:r>
            <a:r>
              <a:rPr sz="1200" spc="-65" dirty="0">
                <a:latin typeface="Arial"/>
                <a:cs typeface="Arial"/>
              </a:rPr>
              <a:t> </a:t>
            </a:r>
            <a:r>
              <a:rPr sz="1200" dirty="0">
                <a:latin typeface="Arial"/>
                <a:cs typeface="Arial"/>
              </a:rPr>
              <a:t>[08]</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Low osmolar contrast media. [JUL</a:t>
            </a:r>
            <a:r>
              <a:rPr sz="1200" spc="-70" dirty="0">
                <a:latin typeface="Arial"/>
                <a:cs typeface="Arial"/>
              </a:rPr>
              <a:t> </a:t>
            </a:r>
            <a:r>
              <a:rPr sz="1200" dirty="0">
                <a:latin typeface="Arial"/>
                <a:cs typeface="Arial"/>
              </a:rPr>
              <a:t>97]</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Adverse drug </a:t>
            </a:r>
            <a:r>
              <a:rPr sz="1200" spc="-5" dirty="0">
                <a:latin typeface="Arial"/>
                <a:cs typeface="Arial"/>
              </a:rPr>
              <a:t>reactions </a:t>
            </a:r>
            <a:r>
              <a:rPr sz="1200" dirty="0">
                <a:latin typeface="Arial"/>
                <a:cs typeface="Arial"/>
              </a:rPr>
              <a:t>caused by </a:t>
            </a:r>
            <a:r>
              <a:rPr sz="1200" spc="-30" dirty="0">
                <a:latin typeface="Arial"/>
                <a:cs typeface="Arial"/>
              </a:rPr>
              <a:t>I.V. </a:t>
            </a:r>
            <a:r>
              <a:rPr sz="1200" dirty="0">
                <a:latin typeface="Arial"/>
                <a:cs typeface="Arial"/>
              </a:rPr>
              <a:t>Contrast media. [JAN 01]</a:t>
            </a:r>
            <a:endParaRPr sz="1200">
              <a:latin typeface="Arial"/>
              <a:cs typeface="Arial"/>
            </a:endParaRPr>
          </a:p>
          <a:p>
            <a:pPr marL="469900" marR="5080" indent="-228600">
              <a:lnSpc>
                <a:spcPct val="111100"/>
              </a:lnSpc>
              <a:spcBef>
                <a:spcPts val="1100"/>
              </a:spcBef>
              <a:buAutoNum type="arabicPeriod"/>
              <a:tabLst>
                <a:tab pos="469900" algn="l"/>
              </a:tabLst>
            </a:pPr>
            <a:r>
              <a:rPr sz="1200" dirty="0">
                <a:latin typeface="Arial"/>
                <a:cs typeface="Arial"/>
              </a:rPr>
              <a:t>Classify idiosyncratic reactions resulting from contrast media administration.  Describe the management of life threatening adverse </a:t>
            </a:r>
            <a:r>
              <a:rPr sz="1200" spc="-5" dirty="0">
                <a:latin typeface="Arial"/>
                <a:cs typeface="Arial"/>
              </a:rPr>
              <a:t>reactions.</a:t>
            </a:r>
            <a:r>
              <a:rPr sz="1200" spc="-30" dirty="0">
                <a:latin typeface="Arial"/>
                <a:cs typeface="Arial"/>
              </a:rPr>
              <a:t> </a:t>
            </a:r>
            <a:r>
              <a:rPr sz="1200" dirty="0">
                <a:latin typeface="Arial"/>
                <a:cs typeface="Arial"/>
              </a:rPr>
              <a:t>[08]</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Non-ionic contrast media. [DEC</a:t>
            </a:r>
            <a:r>
              <a:rPr sz="1200" spc="-20" dirty="0">
                <a:latin typeface="Arial"/>
                <a:cs typeface="Arial"/>
              </a:rPr>
              <a:t> </a:t>
            </a:r>
            <a:r>
              <a:rPr sz="1200" dirty="0">
                <a:latin typeface="Arial"/>
                <a:cs typeface="Arial"/>
              </a:rPr>
              <a:t>05]</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Management of adverse contrast </a:t>
            </a:r>
            <a:r>
              <a:rPr sz="1200" spc="-5" dirty="0">
                <a:latin typeface="Arial"/>
                <a:cs typeface="Arial"/>
              </a:rPr>
              <a:t>reactions. </a:t>
            </a:r>
            <a:r>
              <a:rPr sz="1200" dirty="0">
                <a:latin typeface="Arial"/>
                <a:cs typeface="Arial"/>
              </a:rPr>
              <a:t>[JUN</a:t>
            </a:r>
            <a:r>
              <a:rPr sz="1200" spc="-20" dirty="0">
                <a:latin typeface="Arial"/>
                <a:cs typeface="Arial"/>
              </a:rPr>
              <a:t> </a:t>
            </a:r>
            <a:r>
              <a:rPr sz="1200" dirty="0">
                <a:latin typeface="Arial"/>
                <a:cs typeface="Arial"/>
              </a:rPr>
              <a:t>05]</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469900" indent="-228600">
              <a:lnSpc>
                <a:spcPct val="100000"/>
              </a:lnSpc>
              <a:buAutoNum type="arabicPeriod"/>
              <a:tabLst>
                <a:tab pos="469900" algn="l"/>
              </a:tabLst>
            </a:pPr>
            <a:r>
              <a:rPr sz="1200" dirty="0">
                <a:latin typeface="Arial"/>
                <a:cs typeface="Arial"/>
              </a:rPr>
              <a:t>Recent contrast media used in </a:t>
            </a:r>
            <a:r>
              <a:rPr sz="1200" spc="-5" dirty="0">
                <a:latin typeface="Arial"/>
                <a:cs typeface="Arial"/>
              </a:rPr>
              <a:t>USG. </a:t>
            </a:r>
            <a:r>
              <a:rPr sz="1200" dirty="0">
                <a:latin typeface="Arial"/>
                <a:cs typeface="Arial"/>
              </a:rPr>
              <a:t>[JAN</a:t>
            </a:r>
            <a:r>
              <a:rPr sz="1200" spc="-20" dirty="0">
                <a:latin typeface="Arial"/>
                <a:cs typeface="Arial"/>
              </a:rPr>
              <a:t> </a:t>
            </a:r>
            <a:r>
              <a:rPr sz="1200" dirty="0">
                <a:latin typeface="Arial"/>
                <a:cs typeface="Arial"/>
              </a:rPr>
              <a:t>00]</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Role of Ultrasound Contrast Agents in </a:t>
            </a:r>
            <a:r>
              <a:rPr sz="1200" spc="-5" dirty="0">
                <a:latin typeface="Arial"/>
                <a:cs typeface="Arial"/>
              </a:rPr>
              <a:t>gastro-intestinal </a:t>
            </a:r>
            <a:r>
              <a:rPr sz="1200" dirty="0">
                <a:latin typeface="Arial"/>
                <a:cs typeface="Arial"/>
              </a:rPr>
              <a:t>diseases. [JUL 98, DEC</a:t>
            </a:r>
            <a:r>
              <a:rPr sz="1200" spc="-155" dirty="0">
                <a:latin typeface="Arial"/>
                <a:cs typeface="Arial"/>
              </a:rPr>
              <a:t> </a:t>
            </a:r>
            <a:r>
              <a:rPr sz="1200" dirty="0">
                <a:latin typeface="Arial"/>
                <a:cs typeface="Arial"/>
              </a:rPr>
              <a:t>04]</a:t>
            </a:r>
            <a:endParaRPr sz="1200">
              <a:latin typeface="Arial"/>
              <a:cs typeface="Arial"/>
            </a:endParaRPr>
          </a:p>
          <a:p>
            <a:pPr marL="241300" marR="479425">
              <a:lnSpc>
                <a:spcPct val="187500"/>
              </a:lnSpc>
              <a:buAutoNum type="arabicPeriod"/>
              <a:tabLst>
                <a:tab pos="469900" algn="l"/>
              </a:tabLst>
            </a:pPr>
            <a:r>
              <a:rPr sz="1200" dirty="0">
                <a:latin typeface="Arial"/>
                <a:cs typeface="Arial"/>
              </a:rPr>
              <a:t>Ultrasonography contrast media. </a:t>
            </a:r>
            <a:r>
              <a:rPr sz="1200" spc="-5" dirty="0">
                <a:latin typeface="Arial"/>
                <a:cs typeface="Arial"/>
              </a:rPr>
              <a:t>(OR) </a:t>
            </a:r>
            <a:r>
              <a:rPr sz="1200" dirty="0">
                <a:latin typeface="Arial"/>
                <a:cs typeface="Arial"/>
              </a:rPr>
              <a:t>Echo enhancing agents. [JUN 06,</a:t>
            </a:r>
            <a:r>
              <a:rPr sz="1200" spc="-105" dirty="0">
                <a:latin typeface="Arial"/>
                <a:cs typeface="Arial"/>
              </a:rPr>
              <a:t> </a:t>
            </a:r>
            <a:r>
              <a:rPr sz="1200" dirty="0">
                <a:latin typeface="Arial"/>
                <a:cs typeface="Arial"/>
              </a:rPr>
              <a:t>09]  </a:t>
            </a:r>
            <a:r>
              <a:rPr sz="1200" spc="-35" dirty="0">
                <a:latin typeface="Arial"/>
                <a:cs typeface="Arial"/>
              </a:rPr>
              <a:t>11. </a:t>
            </a:r>
            <a:r>
              <a:rPr sz="1200" dirty="0">
                <a:latin typeface="Arial"/>
                <a:cs typeface="Arial"/>
              </a:rPr>
              <a:t>Contrast induced </a:t>
            </a:r>
            <a:r>
              <a:rPr sz="1200" spc="-10" dirty="0">
                <a:latin typeface="Arial"/>
                <a:cs typeface="Arial"/>
              </a:rPr>
              <a:t>nephropathy.</a:t>
            </a:r>
            <a:r>
              <a:rPr sz="1200" spc="-95" dirty="0">
                <a:latin typeface="Arial"/>
                <a:cs typeface="Arial"/>
              </a:rPr>
              <a:t> </a:t>
            </a:r>
            <a:r>
              <a:rPr sz="1200" dirty="0">
                <a:latin typeface="Arial"/>
                <a:cs typeface="Arial"/>
              </a:rPr>
              <a:t>[09]</a:t>
            </a:r>
            <a:endParaRPr sz="1200">
              <a:latin typeface="Arial"/>
              <a:cs typeface="Arial"/>
            </a:endParaRPr>
          </a:p>
          <a:p>
            <a:pPr marL="469900" marR="5080" indent="-228600">
              <a:lnSpc>
                <a:spcPct val="118100"/>
              </a:lnSpc>
              <a:spcBef>
                <a:spcPts val="900"/>
              </a:spcBef>
              <a:buAutoNum type="arabicPeriod" startAt="12"/>
              <a:tabLst>
                <a:tab pos="469900" algn="l"/>
              </a:tabLst>
            </a:pPr>
            <a:r>
              <a:rPr sz="1200" dirty="0">
                <a:latin typeface="Arial"/>
                <a:cs typeface="Arial"/>
              </a:rPr>
              <a:t>MR contrast media in Hepato biliary </a:t>
            </a:r>
            <a:r>
              <a:rPr sz="1200" spc="-5" dirty="0">
                <a:latin typeface="Arial"/>
                <a:cs typeface="Arial"/>
              </a:rPr>
              <a:t>system/MR </a:t>
            </a:r>
            <a:r>
              <a:rPr sz="1200" dirty="0">
                <a:latin typeface="Arial"/>
                <a:cs typeface="Arial"/>
              </a:rPr>
              <a:t>contrast agents for Hepatic  Imaging.</a:t>
            </a:r>
            <a:r>
              <a:rPr sz="1200" spc="-10" dirty="0">
                <a:latin typeface="Arial"/>
                <a:cs typeface="Arial"/>
              </a:rPr>
              <a:t> </a:t>
            </a:r>
            <a:r>
              <a:rPr sz="1200" dirty="0">
                <a:latin typeface="Arial"/>
                <a:cs typeface="Arial"/>
              </a:rPr>
              <a:t>[06/09]</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Emergency drugs with doses that should be available in radiology </a:t>
            </a:r>
            <a:r>
              <a:rPr sz="1200" spc="-5" dirty="0">
                <a:latin typeface="Arial"/>
                <a:cs typeface="Arial"/>
              </a:rPr>
              <a:t>department.</a:t>
            </a:r>
            <a:r>
              <a:rPr sz="1200" spc="-55"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Adverse </a:t>
            </a:r>
            <a:r>
              <a:rPr sz="1200" spc="-5" dirty="0">
                <a:latin typeface="Arial"/>
                <a:cs typeface="Arial"/>
              </a:rPr>
              <a:t>reactions </a:t>
            </a:r>
            <a:r>
              <a:rPr sz="1200" dirty="0">
                <a:latin typeface="Arial"/>
                <a:cs typeface="Arial"/>
              </a:rPr>
              <a:t>of MR contrast media.</a:t>
            </a:r>
            <a:r>
              <a:rPr sz="1200" spc="-20" dirty="0">
                <a:latin typeface="Arial"/>
                <a:cs typeface="Arial"/>
              </a:rPr>
              <a:t> </a:t>
            </a:r>
            <a:r>
              <a:rPr sz="1200" dirty="0">
                <a:latin typeface="Arial"/>
                <a:cs typeface="Arial"/>
              </a:rPr>
              <a:t>[2010]</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Classify and discuss the various contrast media in radiological</a:t>
            </a:r>
            <a:r>
              <a:rPr sz="1200" spc="-25" dirty="0">
                <a:latin typeface="Arial"/>
                <a:cs typeface="Arial"/>
              </a:rPr>
              <a:t> </a:t>
            </a:r>
            <a:r>
              <a:rPr sz="1200" spc="-5" dirty="0">
                <a:latin typeface="Arial"/>
                <a:cs typeface="Arial"/>
              </a:rPr>
              <a:t>practice.</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Drugs used in treatment of lV contrast </a:t>
            </a:r>
            <a:r>
              <a:rPr sz="1200" spc="-5" dirty="0">
                <a:latin typeface="Arial"/>
                <a:cs typeface="Arial"/>
              </a:rPr>
              <a:t>reaction </a:t>
            </a:r>
            <a:r>
              <a:rPr sz="1200" dirty="0">
                <a:latin typeface="Arial"/>
                <a:cs typeface="Arial"/>
              </a:rPr>
              <a:t>and their role in</a:t>
            </a:r>
            <a:r>
              <a:rPr sz="1200" spc="-30" dirty="0">
                <a:latin typeface="Arial"/>
                <a:cs typeface="Arial"/>
              </a:rPr>
              <a:t> </a:t>
            </a:r>
            <a:r>
              <a:rPr sz="1200" spc="-5" dirty="0">
                <a:latin typeface="Arial"/>
                <a:cs typeface="Arial"/>
              </a:rPr>
              <a:t>detail.</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Merits and demerits and compositions of </a:t>
            </a:r>
            <a:r>
              <a:rPr sz="1200" spc="-10" dirty="0">
                <a:latin typeface="Arial"/>
                <a:cs typeface="Arial"/>
              </a:rPr>
              <a:t>Water </a:t>
            </a:r>
            <a:r>
              <a:rPr sz="1200" dirty="0">
                <a:latin typeface="Arial"/>
                <a:cs typeface="Arial"/>
              </a:rPr>
              <a:t>soluble contrast</a:t>
            </a:r>
            <a:r>
              <a:rPr sz="1200" spc="-35" dirty="0">
                <a:latin typeface="Arial"/>
                <a:cs typeface="Arial"/>
              </a:rPr>
              <a:t> </a:t>
            </a:r>
            <a:r>
              <a:rPr sz="1200" dirty="0">
                <a:latin typeface="Arial"/>
                <a:cs typeface="Arial"/>
              </a:rPr>
              <a:t>media.</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Adverse </a:t>
            </a:r>
            <a:r>
              <a:rPr sz="1200" spc="-5" dirty="0">
                <a:latin typeface="Arial"/>
                <a:cs typeface="Arial"/>
              </a:rPr>
              <a:t>reaction </a:t>
            </a:r>
            <a:r>
              <a:rPr sz="1200" dirty="0">
                <a:latin typeface="Arial"/>
                <a:cs typeface="Arial"/>
              </a:rPr>
              <a:t>to water soluble contrast media and their</a:t>
            </a:r>
            <a:r>
              <a:rPr sz="1200" spc="-15" dirty="0">
                <a:latin typeface="Arial"/>
                <a:cs typeface="Arial"/>
              </a:rPr>
              <a:t> </a:t>
            </a:r>
            <a:r>
              <a:rPr sz="1200" spc="-5" dirty="0">
                <a:latin typeface="Arial"/>
                <a:cs typeface="Arial"/>
              </a:rPr>
              <a:t>management.</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Contrast </a:t>
            </a:r>
            <a:r>
              <a:rPr sz="1200" spc="-5" dirty="0">
                <a:latin typeface="Arial"/>
                <a:cs typeface="Arial"/>
              </a:rPr>
              <a:t>reaction </a:t>
            </a:r>
            <a:r>
              <a:rPr sz="1200" dirty="0">
                <a:latin typeface="Arial"/>
                <a:cs typeface="Arial"/>
              </a:rPr>
              <a:t>– classifications and</a:t>
            </a:r>
            <a:r>
              <a:rPr sz="1200" spc="-10" dirty="0">
                <a:latin typeface="Arial"/>
                <a:cs typeface="Arial"/>
              </a:rPr>
              <a:t> </a:t>
            </a:r>
            <a:r>
              <a:rPr sz="1200" dirty="0">
                <a:latin typeface="Arial"/>
                <a:cs typeface="Arial"/>
              </a:rPr>
              <a:t>management</a:t>
            </a:r>
            <a:endParaRPr sz="1200">
              <a:latin typeface="Arial"/>
              <a:cs typeface="Aria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97</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1412875" algn="l"/>
                <a:tab pos="6128385" algn="l"/>
              </a:tabLst>
            </a:pPr>
            <a:r>
              <a:rPr dirty="0"/>
              <a:t> 	</a:t>
            </a:r>
            <a:r>
              <a:rPr spc="15" dirty="0"/>
              <a:t>NUCLEAR</a:t>
            </a:r>
            <a:r>
              <a:rPr spc="-20" dirty="0"/>
              <a:t> </a:t>
            </a:r>
            <a:r>
              <a:rPr spc="20" dirty="0"/>
              <a:t>MEDICINE	</a:t>
            </a:r>
          </a:p>
        </p:txBody>
      </p:sp>
      <p:sp>
        <p:nvSpPr>
          <p:cNvPr id="3" name="object 3"/>
          <p:cNvSpPr txBox="1"/>
          <p:nvPr/>
        </p:nvSpPr>
        <p:spPr>
          <a:xfrm>
            <a:off x="711200" y="1562100"/>
            <a:ext cx="6144895" cy="74599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LONG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marL="469900" marR="7620" indent="-228600" algn="just">
              <a:lnSpc>
                <a:spcPct val="111100"/>
              </a:lnSpc>
              <a:spcBef>
                <a:spcPts val="1100"/>
              </a:spcBef>
              <a:buAutoNum type="arabicPeriod"/>
              <a:tabLst>
                <a:tab pos="469900" algn="l"/>
              </a:tabLst>
            </a:pPr>
            <a:r>
              <a:rPr sz="1200" dirty="0">
                <a:latin typeface="Arial"/>
                <a:cs typeface="Arial"/>
              </a:rPr>
              <a:t>Enumerate various radio-isotopes used in Hepato-Biliary </a:t>
            </a:r>
            <a:r>
              <a:rPr sz="1200" spc="-5" dirty="0">
                <a:latin typeface="Arial"/>
                <a:cs typeface="Arial"/>
              </a:rPr>
              <a:t>system. </a:t>
            </a:r>
            <a:r>
              <a:rPr sz="1200" dirty="0">
                <a:latin typeface="Arial"/>
                <a:cs typeface="Arial"/>
              </a:rPr>
              <a:t>Describe the  imaging features and techniques in Biliary atresia. [Dec</a:t>
            </a:r>
            <a:r>
              <a:rPr sz="1200" spc="-30" dirty="0">
                <a:latin typeface="Arial"/>
                <a:cs typeface="Arial"/>
              </a:rPr>
              <a:t> </a:t>
            </a:r>
            <a:r>
              <a:rPr sz="1200" dirty="0">
                <a:latin typeface="Arial"/>
                <a:cs typeface="Arial"/>
              </a:rPr>
              <a:t>2010]</a:t>
            </a:r>
            <a:endParaRPr sz="1200">
              <a:latin typeface="Arial"/>
              <a:cs typeface="Arial"/>
            </a:endParaRPr>
          </a:p>
          <a:p>
            <a:pPr marL="469900" marR="7620" indent="-228600" algn="just">
              <a:lnSpc>
                <a:spcPct val="118100"/>
              </a:lnSpc>
              <a:spcBef>
                <a:spcPts val="1000"/>
              </a:spcBef>
              <a:buAutoNum type="arabicPeriod"/>
              <a:tabLst>
                <a:tab pos="469900" algn="l"/>
              </a:tabLst>
            </a:pPr>
            <a:r>
              <a:rPr sz="1200" dirty="0">
                <a:latin typeface="Arial"/>
                <a:cs typeface="Arial"/>
              </a:rPr>
              <a:t>Describe the role of scintigraphy in cardiac imaging with emphasis on myocardial  </a:t>
            </a:r>
            <a:r>
              <a:rPr sz="1200" spc="-5" dirty="0">
                <a:latin typeface="Arial"/>
                <a:cs typeface="Arial"/>
              </a:rPr>
              <a:t>perfusion </a:t>
            </a:r>
            <a:r>
              <a:rPr sz="1200" dirty="0">
                <a:latin typeface="Arial"/>
                <a:cs typeface="Arial"/>
              </a:rPr>
              <a:t>and </a:t>
            </a:r>
            <a:r>
              <a:rPr sz="1200" spc="-10" dirty="0">
                <a:latin typeface="Arial"/>
                <a:cs typeface="Arial"/>
              </a:rPr>
              <a:t>viability. </a:t>
            </a:r>
            <a:r>
              <a:rPr sz="1200" dirty="0">
                <a:latin typeface="Arial"/>
                <a:cs typeface="Arial"/>
              </a:rPr>
              <a:t>[June</a:t>
            </a:r>
            <a:r>
              <a:rPr sz="1200" spc="5" dirty="0">
                <a:latin typeface="Arial"/>
                <a:cs typeface="Arial"/>
              </a:rPr>
              <a:t> </a:t>
            </a:r>
            <a:r>
              <a:rPr sz="1200" spc="-20" dirty="0">
                <a:latin typeface="Arial"/>
                <a:cs typeface="Arial"/>
              </a:rPr>
              <a:t>2011]</a:t>
            </a:r>
            <a:endParaRPr sz="1200">
              <a:latin typeface="Arial"/>
              <a:cs typeface="Arial"/>
            </a:endParaRPr>
          </a:p>
          <a:p>
            <a:pPr marL="469900" marR="7620" indent="-228600" algn="just">
              <a:lnSpc>
                <a:spcPct val="118100"/>
              </a:lnSpc>
              <a:spcBef>
                <a:spcPts val="894"/>
              </a:spcBef>
              <a:buAutoNum type="arabicPeriod"/>
              <a:tabLst>
                <a:tab pos="469900" algn="l"/>
              </a:tabLst>
            </a:pPr>
            <a:r>
              <a:rPr sz="1200" dirty="0">
                <a:latin typeface="Arial"/>
                <a:cs typeface="Arial"/>
              </a:rPr>
              <a:t>Enumerate the indications of scintigraphic evaluation in GI bleed. Briefly discuss  technique. radioisotopes used &amp; interpretation of results. [2+4+2 Dec</a:t>
            </a:r>
            <a:r>
              <a:rPr sz="1200" spc="-50" dirty="0">
                <a:latin typeface="Arial"/>
                <a:cs typeface="Arial"/>
              </a:rPr>
              <a:t> </a:t>
            </a:r>
            <a:r>
              <a:rPr sz="1200" spc="-30" dirty="0">
                <a:latin typeface="Arial"/>
                <a:cs typeface="Arial"/>
              </a:rPr>
              <a:t>11]</a:t>
            </a:r>
            <a:endParaRPr sz="1200">
              <a:latin typeface="Arial"/>
              <a:cs typeface="Arial"/>
            </a:endParaRPr>
          </a:p>
          <a:p>
            <a:pPr marL="469900" marR="7620" indent="-228600" algn="just">
              <a:lnSpc>
                <a:spcPct val="114599"/>
              </a:lnSpc>
              <a:spcBef>
                <a:spcPts val="1050"/>
              </a:spcBef>
              <a:buAutoNum type="arabicPeriod"/>
              <a:tabLst>
                <a:tab pos="469900" algn="l"/>
              </a:tabLst>
            </a:pPr>
            <a:r>
              <a:rPr sz="1200" dirty="0">
                <a:latin typeface="Arial"/>
                <a:cs typeface="Arial"/>
              </a:rPr>
              <a:t>Enumerate indications and radio-isotopes used for radionuclide scanning of lungs.  Briefly describe 3 techniques of isotope imaging of lung with their clinical  implications. [(2+2)+(2+2+2) Jun</a:t>
            </a:r>
            <a:r>
              <a:rPr sz="1200" spc="-15" dirty="0">
                <a:latin typeface="Arial"/>
                <a:cs typeface="Arial"/>
              </a:rPr>
              <a:t> </a:t>
            </a:r>
            <a:r>
              <a:rPr sz="1200" dirty="0">
                <a:latin typeface="Arial"/>
                <a:cs typeface="Arial"/>
              </a:rPr>
              <a:t>12]</a:t>
            </a:r>
            <a:endParaRPr sz="1200">
              <a:latin typeface="Arial"/>
              <a:cs typeface="Arial"/>
            </a:endParaRPr>
          </a:p>
          <a:p>
            <a:pPr marL="469900" marR="7620" indent="-228600" algn="just">
              <a:lnSpc>
                <a:spcPct val="118100"/>
              </a:lnSpc>
              <a:spcBef>
                <a:spcPts val="1000"/>
              </a:spcBef>
              <a:buAutoNum type="arabicPeriod"/>
              <a:tabLst>
                <a:tab pos="469900" algn="l"/>
              </a:tabLst>
            </a:pPr>
            <a:r>
              <a:rPr sz="1200" dirty="0">
                <a:latin typeface="Arial"/>
                <a:cs typeface="Arial"/>
              </a:rPr>
              <a:t>List the indications of hepatobiliary scintigraphy in children and adults. Describe  briefly the principle. technique &amp; findings on scintigraphy in a car </a:t>
            </a:r>
            <a:r>
              <a:rPr sz="1200" spc="-10" dirty="0">
                <a:latin typeface="Arial"/>
                <a:cs typeface="Arial"/>
              </a:rPr>
              <a:t>off</a:t>
            </a:r>
            <a:r>
              <a:rPr sz="1200" spc="55" dirty="0">
                <a:latin typeface="Arial"/>
                <a:cs typeface="Arial"/>
              </a:rPr>
              <a:t> </a:t>
            </a:r>
            <a:r>
              <a:rPr sz="1200" dirty="0">
                <a:latin typeface="Arial"/>
                <a:cs typeface="Arial"/>
              </a:rPr>
              <a:t>neonatal  jaundice. [2+2+2+4 Dec</a:t>
            </a:r>
            <a:r>
              <a:rPr sz="1200" spc="-10" dirty="0">
                <a:latin typeface="Arial"/>
                <a:cs typeface="Arial"/>
              </a:rPr>
              <a:t> </a:t>
            </a:r>
            <a:r>
              <a:rPr sz="1200" dirty="0">
                <a:latin typeface="Arial"/>
                <a:cs typeface="Arial"/>
              </a:rPr>
              <a:t>12]</a:t>
            </a:r>
            <a:endParaRPr sz="1200">
              <a:latin typeface="Arial"/>
              <a:cs typeface="Arial"/>
            </a:endParaRPr>
          </a:p>
          <a:p>
            <a:pPr marL="469900" marR="7620" indent="-228600" algn="just">
              <a:lnSpc>
                <a:spcPct val="118100"/>
              </a:lnSpc>
              <a:spcBef>
                <a:spcPts val="900"/>
              </a:spcBef>
              <a:buAutoNum type="arabicPeriod"/>
              <a:tabLst>
                <a:tab pos="469900" algn="l"/>
              </a:tabLst>
            </a:pPr>
            <a:r>
              <a:rPr sz="1200" dirty="0">
                <a:latin typeface="Arial"/>
                <a:cs typeface="Arial"/>
              </a:rPr>
              <a:t>Briefly describe the </a:t>
            </a:r>
            <a:r>
              <a:rPr sz="1200" spc="-5" dirty="0">
                <a:latin typeface="Arial"/>
                <a:cs typeface="Arial"/>
              </a:rPr>
              <a:t>stop </a:t>
            </a:r>
            <a:r>
              <a:rPr sz="1200" dirty="0">
                <a:latin typeface="Arial"/>
                <a:cs typeface="Arial"/>
              </a:rPr>
              <a:t>pathogenesis of choledochal </a:t>
            </a:r>
            <a:r>
              <a:rPr sz="1200" spc="-5" dirty="0">
                <a:latin typeface="Arial"/>
                <a:cs typeface="Arial"/>
              </a:rPr>
              <a:t>cyst. </a:t>
            </a:r>
            <a:r>
              <a:rPr sz="1200" dirty="0">
                <a:latin typeface="Arial"/>
                <a:cs typeface="Arial"/>
              </a:rPr>
              <a:t>Enumerate</a:t>
            </a:r>
            <a:r>
              <a:rPr sz="1200" spc="285" dirty="0">
                <a:latin typeface="Arial"/>
                <a:cs typeface="Arial"/>
              </a:rPr>
              <a:t> </a:t>
            </a:r>
            <a:r>
              <a:rPr sz="1200" dirty="0">
                <a:latin typeface="Arial"/>
                <a:cs typeface="Arial"/>
              </a:rPr>
              <a:t>various  types of choledochal </a:t>
            </a:r>
            <a:r>
              <a:rPr sz="1200" spc="-5" dirty="0">
                <a:latin typeface="Arial"/>
                <a:cs typeface="Arial"/>
              </a:rPr>
              <a:t>cyst. </a:t>
            </a:r>
            <a:r>
              <a:rPr sz="1200" dirty="0">
                <a:latin typeface="Arial"/>
                <a:cs typeface="Arial"/>
              </a:rPr>
              <a:t>Discuss the role of imaging in </a:t>
            </a:r>
            <a:r>
              <a:rPr sz="1200" spc="-5" dirty="0">
                <a:latin typeface="Arial"/>
                <a:cs typeface="Arial"/>
              </a:rPr>
              <a:t>Caroli’s </a:t>
            </a:r>
            <a:r>
              <a:rPr sz="1200" dirty="0">
                <a:latin typeface="Arial"/>
                <a:cs typeface="Arial"/>
              </a:rPr>
              <a:t>disease. [2+3+5  Dec</a:t>
            </a:r>
            <a:r>
              <a:rPr sz="1200" spc="-5" dirty="0">
                <a:latin typeface="Arial"/>
                <a:cs typeface="Arial"/>
              </a:rPr>
              <a:t> </a:t>
            </a:r>
            <a:r>
              <a:rPr sz="1200" dirty="0">
                <a:latin typeface="Arial"/>
                <a:cs typeface="Arial"/>
              </a:rPr>
              <a:t>12]</a:t>
            </a:r>
            <a:endParaRPr sz="1200">
              <a:latin typeface="Arial"/>
              <a:cs typeface="Arial"/>
            </a:endParaRPr>
          </a:p>
          <a:p>
            <a:pPr marL="469900" marR="7620" indent="-228600" algn="just">
              <a:lnSpc>
                <a:spcPct val="118100"/>
              </a:lnSpc>
              <a:spcBef>
                <a:spcPts val="900"/>
              </a:spcBef>
              <a:buAutoNum type="arabicPeriod"/>
              <a:tabLst>
                <a:tab pos="469900" algn="l"/>
              </a:tabLst>
            </a:pPr>
            <a:r>
              <a:rPr sz="1200" dirty="0">
                <a:latin typeface="Arial"/>
                <a:cs typeface="Arial"/>
              </a:rPr>
              <a:t>a. Radio isotope scanning of the skeletal </a:t>
            </a:r>
            <a:r>
              <a:rPr sz="1200" spc="-5" dirty="0">
                <a:latin typeface="Arial"/>
                <a:cs typeface="Arial"/>
              </a:rPr>
              <a:t>system. </a:t>
            </a:r>
            <a:r>
              <a:rPr sz="1200" dirty="0">
                <a:latin typeface="Arial"/>
                <a:cs typeface="Arial"/>
              </a:rPr>
              <a:t>b. Clinical applications of 3D and  4D ultrasound. [5+5 Jun</a:t>
            </a:r>
            <a:r>
              <a:rPr sz="1200" spc="-10" dirty="0">
                <a:latin typeface="Arial"/>
                <a:cs typeface="Arial"/>
              </a:rPr>
              <a:t> </a:t>
            </a:r>
            <a:r>
              <a:rPr sz="1200" dirty="0">
                <a:latin typeface="Arial"/>
                <a:cs typeface="Arial"/>
              </a:rPr>
              <a:t>13]</a:t>
            </a:r>
            <a:endParaRPr sz="1200">
              <a:latin typeface="Arial"/>
              <a:cs typeface="Arial"/>
            </a:endParaRPr>
          </a:p>
          <a:p>
            <a:pPr marL="469900" marR="7620" indent="-228600" algn="just">
              <a:lnSpc>
                <a:spcPct val="118100"/>
              </a:lnSpc>
              <a:spcBef>
                <a:spcPts val="1000"/>
              </a:spcBef>
              <a:buAutoNum type="arabicPeriod"/>
              <a:tabLst>
                <a:tab pos="469900" algn="l"/>
              </a:tabLst>
            </a:pPr>
            <a:r>
              <a:rPr sz="1200" dirty="0">
                <a:latin typeface="Arial"/>
                <a:cs typeface="Arial"/>
              </a:rPr>
              <a:t>Discuss the role of scintigraphy in cardiac imaging with special emphasis on  myocardial </a:t>
            </a:r>
            <a:r>
              <a:rPr sz="1200" spc="-5" dirty="0">
                <a:latin typeface="Arial"/>
                <a:cs typeface="Arial"/>
              </a:rPr>
              <a:t>perfusion </a:t>
            </a:r>
            <a:r>
              <a:rPr sz="1200" dirty="0">
                <a:latin typeface="Arial"/>
                <a:cs typeface="Arial"/>
              </a:rPr>
              <a:t>and </a:t>
            </a:r>
            <a:r>
              <a:rPr sz="1200" spc="-10" dirty="0">
                <a:latin typeface="Arial"/>
                <a:cs typeface="Arial"/>
              </a:rPr>
              <a:t>viability. </a:t>
            </a:r>
            <a:r>
              <a:rPr sz="1200" dirty="0">
                <a:latin typeface="Arial"/>
                <a:cs typeface="Arial"/>
              </a:rPr>
              <a:t>[ Jun 13]</a:t>
            </a:r>
            <a:endParaRPr sz="1200">
              <a:latin typeface="Arial"/>
              <a:cs typeface="Arial"/>
            </a:endParaRPr>
          </a:p>
          <a:p>
            <a:pPr marL="469900" marR="5080" indent="-228600" algn="just">
              <a:lnSpc>
                <a:spcPct val="118100"/>
              </a:lnSpc>
              <a:spcBef>
                <a:spcPts val="900"/>
              </a:spcBef>
              <a:buAutoNum type="arabicPeriod"/>
              <a:tabLst>
                <a:tab pos="469900" algn="l"/>
              </a:tabLst>
            </a:pPr>
            <a:r>
              <a:rPr sz="1200" spc="-5" dirty="0">
                <a:latin typeface="Arial"/>
                <a:cs typeface="Arial"/>
              </a:rPr>
              <a:t>What </a:t>
            </a:r>
            <a:r>
              <a:rPr sz="1200" dirty="0">
                <a:latin typeface="Arial"/>
                <a:cs typeface="Arial"/>
              </a:rPr>
              <a:t>is the principle of PET scanning? Briefiy discuss the role of FDG-PET  scanning and </a:t>
            </a:r>
            <a:r>
              <a:rPr sz="1200" spc="-5" dirty="0">
                <a:latin typeface="Arial"/>
                <a:cs typeface="Arial"/>
              </a:rPr>
              <a:t>importance </a:t>
            </a:r>
            <a:r>
              <a:rPr sz="1200" dirty="0">
                <a:latin typeface="Arial"/>
                <a:cs typeface="Arial"/>
              </a:rPr>
              <a:t>and clinical utility of two </a:t>
            </a:r>
            <a:r>
              <a:rPr sz="1200" spc="-5" dirty="0">
                <a:latin typeface="Arial"/>
                <a:cs typeface="Arial"/>
              </a:rPr>
              <a:t>non-FDG </a:t>
            </a:r>
            <a:r>
              <a:rPr sz="1200" dirty="0">
                <a:latin typeface="Arial"/>
                <a:cs typeface="Arial"/>
              </a:rPr>
              <a:t>molecules of PET  scanning. [2+4+4 Dec</a:t>
            </a:r>
            <a:r>
              <a:rPr sz="1200" spc="-10" dirty="0">
                <a:latin typeface="Arial"/>
                <a:cs typeface="Arial"/>
              </a:rPr>
              <a:t> </a:t>
            </a:r>
            <a:r>
              <a:rPr sz="1200" dirty="0">
                <a:latin typeface="Arial"/>
                <a:cs typeface="Arial"/>
              </a:rPr>
              <a:t>15]</a:t>
            </a:r>
            <a:endParaRPr sz="1200">
              <a:latin typeface="Arial"/>
              <a:cs typeface="Arial"/>
            </a:endParaRPr>
          </a:p>
          <a:p>
            <a:pPr marL="469900" indent="-228600">
              <a:lnSpc>
                <a:spcPct val="100000"/>
              </a:lnSpc>
              <a:spcBef>
                <a:spcPts val="1160"/>
              </a:spcBef>
              <a:buAutoNum type="arabicPeriod"/>
              <a:tabLst>
                <a:tab pos="469900" algn="l"/>
              </a:tabLst>
            </a:pPr>
            <a:r>
              <a:rPr sz="1200" dirty="0">
                <a:latin typeface="Arial"/>
                <a:cs typeface="Arial"/>
              </a:rPr>
              <a:t>a) Renal isotope scanning b) </a:t>
            </a:r>
            <a:r>
              <a:rPr sz="1200" spc="-15" dirty="0">
                <a:latin typeface="Arial"/>
                <a:cs typeface="Arial"/>
              </a:rPr>
              <a:t>Tomosynthesis </a:t>
            </a:r>
            <a:r>
              <a:rPr sz="1200" dirty="0">
                <a:latin typeface="Arial"/>
                <a:cs typeface="Arial"/>
              </a:rPr>
              <a:t>in </a:t>
            </a:r>
            <a:r>
              <a:rPr sz="1200" spc="-10" dirty="0">
                <a:latin typeface="Arial"/>
                <a:cs typeface="Arial"/>
              </a:rPr>
              <a:t>mammography. </a:t>
            </a:r>
            <a:r>
              <a:rPr sz="1200" dirty="0">
                <a:latin typeface="Arial"/>
                <a:cs typeface="Arial"/>
              </a:rPr>
              <a:t>[5+5 June</a:t>
            </a:r>
            <a:r>
              <a:rPr sz="1200" spc="-20" dirty="0">
                <a:latin typeface="Arial"/>
                <a:cs typeface="Arial"/>
              </a:rPr>
              <a:t> </a:t>
            </a:r>
            <a:r>
              <a:rPr sz="1200" dirty="0">
                <a:latin typeface="Arial"/>
                <a:cs typeface="Arial"/>
              </a:rPr>
              <a:t>14]</a:t>
            </a:r>
            <a:endParaRPr sz="1200">
              <a:latin typeface="Arial"/>
              <a:cs typeface="Arial"/>
            </a:endParaRPr>
          </a:p>
          <a:p>
            <a:pPr marL="469900" marR="7620" indent="-228600" algn="just">
              <a:lnSpc>
                <a:spcPct val="118100"/>
              </a:lnSpc>
              <a:spcBef>
                <a:spcPts val="1000"/>
              </a:spcBef>
              <a:buAutoNum type="arabicPeriod"/>
              <a:tabLst>
                <a:tab pos="469900" algn="l"/>
              </a:tabLst>
            </a:pPr>
            <a:r>
              <a:rPr sz="1200" dirty="0">
                <a:latin typeface="Arial"/>
                <a:cs typeface="Arial"/>
              </a:rPr>
              <a:t>Isotopes in Myocardial ischaemia OR Scintigraphy in ischaemic Heart disease OR  Role of nuclear medicine in ischaemic heart disease. [JUL 98, DEC 02/</a:t>
            </a:r>
            <a:r>
              <a:rPr sz="1200" spc="-120" dirty="0">
                <a:latin typeface="Arial"/>
                <a:cs typeface="Arial"/>
              </a:rPr>
              <a:t> </a:t>
            </a:r>
            <a:r>
              <a:rPr sz="1200" dirty="0">
                <a:latin typeface="Arial"/>
                <a:cs typeface="Arial"/>
              </a:rPr>
              <a:t>05]</a:t>
            </a:r>
            <a:endParaRPr sz="1200">
              <a:latin typeface="Arial"/>
              <a:cs typeface="Arial"/>
            </a:endParaRPr>
          </a:p>
          <a:p>
            <a:pPr marL="469900" marR="7620" indent="-228600" algn="just">
              <a:lnSpc>
                <a:spcPct val="111100"/>
              </a:lnSpc>
              <a:spcBef>
                <a:spcPts val="1100"/>
              </a:spcBef>
              <a:buAutoNum type="arabicPeriod"/>
              <a:tabLst>
                <a:tab pos="469900" algn="l"/>
              </a:tabLst>
            </a:pPr>
            <a:r>
              <a:rPr sz="1200" dirty="0">
                <a:latin typeface="Arial"/>
                <a:cs typeface="Arial"/>
              </a:rPr>
              <a:t>How isotopes can be used for diagnosis. Describe in brief the equipments used and  types of</a:t>
            </a:r>
            <a:r>
              <a:rPr sz="1200" spc="-10" dirty="0">
                <a:latin typeface="Arial"/>
                <a:cs typeface="Arial"/>
              </a:rPr>
              <a:t> </a:t>
            </a:r>
            <a:r>
              <a:rPr sz="1200" dirty="0">
                <a:latin typeface="Arial"/>
                <a:cs typeface="Arial"/>
              </a:rPr>
              <a:t>isotopes.</a:t>
            </a:r>
            <a:endParaRPr sz="1200">
              <a:latin typeface="Arial"/>
              <a:cs typeface="Aria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98</a:t>
            </a:fld>
            <a:endParaRPr dirty="0"/>
          </a:p>
        </p:txBody>
      </p:sp>
      <p:sp>
        <p:nvSpPr>
          <p:cNvPr id="2" name="object 2"/>
          <p:cNvSpPr txBox="1"/>
          <p:nvPr/>
        </p:nvSpPr>
        <p:spPr>
          <a:xfrm>
            <a:off x="711200" y="889000"/>
            <a:ext cx="6085205" cy="7675880"/>
          </a:xfrm>
          <a:prstGeom prst="rect">
            <a:avLst/>
          </a:prstGeom>
        </p:spPr>
        <p:txBody>
          <a:bodyPr vert="horz" wrap="square" lIns="0" tIns="12700" rIns="0" bIns="0" rtlCol="0">
            <a:spAutoFit/>
          </a:bodyPr>
          <a:lstStyle/>
          <a:p>
            <a:pPr marL="12700">
              <a:lnSpc>
                <a:spcPct val="100000"/>
              </a:lnSpc>
              <a:spcBef>
                <a:spcPts val="100"/>
              </a:spcBef>
            </a:pPr>
            <a:r>
              <a:rPr sz="1200" b="1" dirty="0">
                <a:latin typeface="Arial"/>
                <a:cs typeface="Arial"/>
              </a:rPr>
              <a:t>SHORT </a:t>
            </a:r>
            <a:r>
              <a:rPr sz="1200" b="1" spc="-5" dirty="0">
                <a:latin typeface="Arial"/>
                <a:cs typeface="Arial"/>
              </a:rPr>
              <a:t>ANSWER</a:t>
            </a:r>
            <a:r>
              <a:rPr sz="1200" b="1" spc="-50" dirty="0">
                <a:latin typeface="Arial"/>
                <a:cs typeface="Arial"/>
              </a:rPr>
              <a:t> </a:t>
            </a:r>
            <a:r>
              <a:rPr sz="1200" b="1" spc="-5" dirty="0">
                <a:latin typeface="Arial"/>
                <a:cs typeface="Arial"/>
              </a:rPr>
              <a:t>QUESTIONS</a:t>
            </a:r>
            <a:endParaRPr sz="1200">
              <a:latin typeface="Arial"/>
              <a:cs typeface="Arial"/>
            </a:endParaRPr>
          </a:p>
          <a:p>
            <a:pPr>
              <a:lnSpc>
                <a:spcPct val="100000"/>
              </a:lnSpc>
              <a:spcBef>
                <a:spcPts val="50"/>
              </a:spcBef>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 nuclide imaging of the C.N.S. [JAN</a:t>
            </a:r>
            <a:r>
              <a:rPr sz="1200" spc="-25" dirty="0">
                <a:latin typeface="Arial"/>
                <a:cs typeface="Arial"/>
              </a:rPr>
              <a:t> </a:t>
            </a:r>
            <a:r>
              <a:rPr sz="1200" dirty="0">
                <a:latin typeface="Arial"/>
                <a:cs typeface="Arial"/>
              </a:rPr>
              <a:t>97]</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 isotope scanning in thyroid disease.[JUL</a:t>
            </a:r>
            <a:r>
              <a:rPr sz="1200" spc="-55" dirty="0">
                <a:latin typeface="Arial"/>
                <a:cs typeface="Arial"/>
              </a:rPr>
              <a:t> </a:t>
            </a:r>
            <a:r>
              <a:rPr sz="1200" spc="-5" dirty="0">
                <a:latin typeface="Arial"/>
                <a:cs typeface="Arial"/>
              </a:rPr>
              <a:t>97,02]</a:t>
            </a:r>
            <a:endParaRPr sz="1200">
              <a:latin typeface="Arial"/>
              <a:cs typeface="Arial"/>
            </a:endParaRPr>
          </a:p>
          <a:p>
            <a:pPr marL="241300">
              <a:lnSpc>
                <a:spcPct val="100000"/>
              </a:lnSpc>
              <a:spcBef>
                <a:spcPts val="1160"/>
              </a:spcBef>
              <a:buAutoNum type="arabicPeriod"/>
              <a:tabLst>
                <a:tab pos="469900" algn="l"/>
              </a:tabLst>
            </a:pPr>
            <a:r>
              <a:rPr sz="1200" dirty="0">
                <a:latin typeface="Arial"/>
                <a:cs typeface="Arial"/>
              </a:rPr>
              <a:t>Isotope imaging of the Parathyroids.</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 nuclide imaging of urinary</a:t>
            </a:r>
            <a:r>
              <a:rPr sz="1200" spc="-15" dirty="0">
                <a:latin typeface="Arial"/>
                <a:cs typeface="Arial"/>
              </a:rPr>
              <a:t> </a:t>
            </a:r>
            <a:r>
              <a:rPr sz="1200" spc="-5" dirty="0">
                <a:latin typeface="Arial"/>
                <a:cs typeface="Arial"/>
              </a:rPr>
              <a:t>tract.</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spc="-5" dirty="0">
                <a:latin typeface="Arial"/>
                <a:cs typeface="Arial"/>
              </a:rPr>
              <a:t>99m </a:t>
            </a:r>
            <a:r>
              <a:rPr sz="1200" spc="-70" dirty="0">
                <a:latin typeface="Arial"/>
                <a:cs typeface="Arial"/>
              </a:rPr>
              <a:t>Tc </a:t>
            </a:r>
            <a:r>
              <a:rPr sz="1200" dirty="0">
                <a:latin typeface="Arial"/>
                <a:cs typeface="Arial"/>
              </a:rPr>
              <a:t>labeled N </a:t>
            </a:r>
            <a:r>
              <a:rPr sz="1200" spc="-5" dirty="0">
                <a:latin typeface="Arial"/>
                <a:cs typeface="Arial"/>
              </a:rPr>
              <a:t>substituted </a:t>
            </a:r>
            <a:r>
              <a:rPr sz="1200" dirty="0">
                <a:latin typeface="Arial"/>
                <a:cs typeface="Arial"/>
              </a:rPr>
              <a:t>lmino-diacetic acid (HlDA)</a:t>
            </a:r>
            <a:r>
              <a:rPr sz="1200" spc="45" dirty="0">
                <a:latin typeface="Arial"/>
                <a:cs typeface="Arial"/>
              </a:rPr>
              <a:t> </a:t>
            </a:r>
            <a:r>
              <a:rPr sz="1200" dirty="0">
                <a:latin typeface="Arial"/>
                <a:cs typeface="Arial"/>
              </a:rPr>
              <a:t>Scan.</a:t>
            </a:r>
            <a:endParaRPr sz="1200">
              <a:latin typeface="Arial"/>
              <a:cs typeface="Arial"/>
            </a:endParaRPr>
          </a:p>
          <a:p>
            <a:pPr marL="241300">
              <a:lnSpc>
                <a:spcPct val="100000"/>
              </a:lnSpc>
              <a:spcBef>
                <a:spcPts val="1160"/>
              </a:spcBef>
              <a:buAutoNum type="arabicPeriod"/>
              <a:tabLst>
                <a:tab pos="469900" algn="l"/>
              </a:tabLst>
            </a:pPr>
            <a:r>
              <a:rPr sz="1200" dirty="0">
                <a:latin typeface="Arial"/>
                <a:cs typeface="Arial"/>
              </a:rPr>
              <a:t>Role of scintigraphy in liver diseases. [JUL</a:t>
            </a:r>
            <a:r>
              <a:rPr sz="1200" spc="-75" dirty="0">
                <a:latin typeface="Arial"/>
                <a:cs typeface="Arial"/>
              </a:rPr>
              <a:t> </a:t>
            </a:r>
            <a:r>
              <a:rPr sz="1200" dirty="0">
                <a:latin typeface="Arial"/>
                <a:cs typeface="Arial"/>
              </a:rPr>
              <a:t>99]</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Radio-isotope scanning in cardiac lesions. [JAN</a:t>
            </a:r>
            <a:r>
              <a:rPr sz="1200" spc="-20" dirty="0">
                <a:latin typeface="Arial"/>
                <a:cs typeface="Arial"/>
              </a:rPr>
              <a:t> </a:t>
            </a:r>
            <a:r>
              <a:rPr sz="1200" dirty="0">
                <a:latin typeface="Arial"/>
                <a:cs typeface="Arial"/>
              </a:rPr>
              <a:t>01]</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Nuclear medicine in liver imaging [DEC</a:t>
            </a:r>
            <a:r>
              <a:rPr sz="1200" spc="-20" dirty="0">
                <a:latin typeface="Arial"/>
                <a:cs typeface="Arial"/>
              </a:rPr>
              <a:t> </a:t>
            </a:r>
            <a:r>
              <a:rPr sz="1200" dirty="0">
                <a:latin typeface="Arial"/>
                <a:cs typeface="Arial"/>
              </a:rPr>
              <a:t>02]</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a:lnSpc>
                <a:spcPct val="100000"/>
              </a:lnSpc>
              <a:buAutoNum type="arabicPeriod"/>
              <a:tabLst>
                <a:tab pos="469900" algn="l"/>
              </a:tabLst>
            </a:pPr>
            <a:r>
              <a:rPr sz="1200" dirty="0">
                <a:latin typeface="Arial"/>
                <a:cs typeface="Arial"/>
              </a:rPr>
              <a:t>Clinical application of radionuclide </a:t>
            </a:r>
            <a:r>
              <a:rPr sz="1200" spc="-10" dirty="0">
                <a:latin typeface="Arial"/>
                <a:cs typeface="Arial"/>
              </a:rPr>
              <a:t>Renography.</a:t>
            </a:r>
            <a:r>
              <a:rPr sz="1200" spc="-20" dirty="0">
                <a:latin typeface="Arial"/>
                <a:cs typeface="Arial"/>
              </a:rPr>
              <a:t> </a:t>
            </a:r>
            <a:r>
              <a:rPr sz="1200" dirty="0">
                <a:latin typeface="Arial"/>
                <a:cs typeface="Arial"/>
              </a:rPr>
              <a:t>[02]</a:t>
            </a:r>
            <a:endParaRPr sz="1200">
              <a:latin typeface="Arial"/>
              <a:cs typeface="Arial"/>
            </a:endParaRPr>
          </a:p>
          <a:p>
            <a:pPr marL="241300" marR="4184015">
              <a:lnSpc>
                <a:spcPts val="2700"/>
              </a:lnSpc>
              <a:spcBef>
                <a:spcPts val="200"/>
              </a:spcBef>
              <a:buAutoNum type="arabicPeriod"/>
              <a:tabLst>
                <a:tab pos="469900" algn="l"/>
              </a:tabLst>
            </a:pPr>
            <a:r>
              <a:rPr sz="1200" dirty="0">
                <a:latin typeface="Arial"/>
                <a:cs typeface="Arial"/>
              </a:rPr>
              <a:t>Renogram. [DEC</a:t>
            </a:r>
            <a:r>
              <a:rPr sz="1200" spc="-95" dirty="0">
                <a:latin typeface="Arial"/>
                <a:cs typeface="Arial"/>
              </a:rPr>
              <a:t> </a:t>
            </a:r>
            <a:r>
              <a:rPr sz="1200" dirty="0">
                <a:latin typeface="Arial"/>
                <a:cs typeface="Arial"/>
              </a:rPr>
              <a:t>03]  </a:t>
            </a:r>
            <a:r>
              <a:rPr sz="1200" spc="-35" dirty="0">
                <a:latin typeface="Arial"/>
                <a:cs typeface="Arial"/>
              </a:rPr>
              <a:t>11. </a:t>
            </a:r>
            <a:r>
              <a:rPr sz="1200" dirty="0">
                <a:latin typeface="Arial"/>
                <a:cs typeface="Arial"/>
              </a:rPr>
              <a:t>Bone scan. [DEC</a:t>
            </a:r>
            <a:r>
              <a:rPr sz="1200" spc="-175" dirty="0">
                <a:latin typeface="Arial"/>
                <a:cs typeface="Arial"/>
              </a:rPr>
              <a:t> </a:t>
            </a:r>
            <a:r>
              <a:rPr sz="1200" dirty="0">
                <a:latin typeface="Arial"/>
                <a:cs typeface="Arial"/>
              </a:rPr>
              <a:t>05]</a:t>
            </a:r>
            <a:endParaRPr sz="1200">
              <a:latin typeface="Arial"/>
              <a:cs typeface="Arial"/>
            </a:endParaRPr>
          </a:p>
          <a:p>
            <a:pPr marL="469900" indent="-228600">
              <a:lnSpc>
                <a:spcPct val="100000"/>
              </a:lnSpc>
              <a:spcBef>
                <a:spcPts val="960"/>
              </a:spcBef>
              <a:buAutoNum type="arabicPeriod" startAt="12"/>
              <a:tabLst>
                <a:tab pos="469900" algn="l"/>
              </a:tabLst>
            </a:pPr>
            <a:r>
              <a:rPr sz="1200" dirty="0">
                <a:latin typeface="Arial"/>
                <a:cs typeface="Arial"/>
              </a:rPr>
              <a:t>G1 </a:t>
            </a:r>
            <a:r>
              <a:rPr sz="1200" spc="-10" dirty="0">
                <a:latin typeface="Arial"/>
                <a:cs typeface="Arial"/>
              </a:rPr>
              <a:t>Scintigraphy. </a:t>
            </a:r>
            <a:r>
              <a:rPr sz="1200" dirty="0">
                <a:latin typeface="Arial"/>
                <a:cs typeface="Arial"/>
              </a:rPr>
              <a:t>[JUN 05]</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Outline of radio-isotopes available. [JUN</a:t>
            </a:r>
            <a:r>
              <a:rPr sz="1200" spc="-20" dirty="0">
                <a:latin typeface="Arial"/>
                <a:cs typeface="Arial"/>
              </a:rPr>
              <a:t> </a:t>
            </a:r>
            <a:r>
              <a:rPr sz="1200" dirty="0">
                <a:latin typeface="Arial"/>
                <a:cs typeface="Arial"/>
              </a:rPr>
              <a:t>06]</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spc="-5" dirty="0">
                <a:latin typeface="Arial"/>
                <a:cs typeface="Arial"/>
              </a:rPr>
              <a:t>Radioistopes </a:t>
            </a:r>
            <a:r>
              <a:rPr sz="1200" dirty="0">
                <a:latin typeface="Arial"/>
                <a:cs typeface="Arial"/>
              </a:rPr>
              <a:t>in Cardiac imaging.</a:t>
            </a:r>
            <a:r>
              <a:rPr sz="1200" spc="-5" dirty="0">
                <a:latin typeface="Arial"/>
                <a:cs typeface="Arial"/>
              </a:rPr>
              <a:t> </a:t>
            </a:r>
            <a:r>
              <a:rPr sz="1200" dirty="0">
                <a:latin typeface="Arial"/>
                <a:cs typeface="Arial"/>
              </a:rPr>
              <a:t>[09]</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Radionuclide bone Scintigraphy in </a:t>
            </a:r>
            <a:r>
              <a:rPr sz="1200" spc="-5" dirty="0">
                <a:latin typeface="Arial"/>
                <a:cs typeface="Arial"/>
              </a:rPr>
              <a:t>infective </a:t>
            </a:r>
            <a:r>
              <a:rPr sz="1200" dirty="0">
                <a:latin typeface="Arial"/>
                <a:cs typeface="Arial"/>
              </a:rPr>
              <a:t>disorders.</a:t>
            </a:r>
            <a:r>
              <a:rPr sz="1200" spc="-1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Application of DMSA </a:t>
            </a:r>
            <a:r>
              <a:rPr sz="1200" spc="-10" dirty="0">
                <a:latin typeface="Arial"/>
                <a:cs typeface="Arial"/>
              </a:rPr>
              <a:t>Scintigraphy.</a:t>
            </a:r>
            <a:r>
              <a:rPr sz="1200" spc="-85" dirty="0">
                <a:latin typeface="Arial"/>
                <a:cs typeface="Arial"/>
              </a:rPr>
              <a:t> </a:t>
            </a:r>
            <a:r>
              <a:rPr sz="1200" dirty="0">
                <a:latin typeface="Arial"/>
                <a:cs typeface="Arial"/>
              </a:rPr>
              <a:t>[09]</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Scintigraphy evaluation of </a:t>
            </a:r>
            <a:r>
              <a:rPr sz="1200" spc="-5" dirty="0">
                <a:latin typeface="Arial"/>
                <a:cs typeface="Arial"/>
              </a:rPr>
              <a:t>Gastro-intestinal </a:t>
            </a:r>
            <a:r>
              <a:rPr sz="1200" dirty="0">
                <a:latin typeface="Arial"/>
                <a:cs typeface="Arial"/>
              </a:rPr>
              <a:t>bleeding.</a:t>
            </a:r>
            <a:r>
              <a:rPr sz="1200" spc="-10" dirty="0">
                <a:latin typeface="Arial"/>
                <a:cs typeface="Arial"/>
              </a:rPr>
              <a:t> </a:t>
            </a:r>
            <a:r>
              <a:rPr sz="1200" spc="-5" dirty="0">
                <a:latin typeface="Arial"/>
                <a:cs typeface="Arial"/>
              </a:rPr>
              <a:t>[09]</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Fusion imaging.</a:t>
            </a:r>
            <a:r>
              <a:rPr sz="1200" spc="-1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PET [DEC 04, JUN</a:t>
            </a:r>
            <a:r>
              <a:rPr sz="1200" spc="-35" dirty="0">
                <a:latin typeface="Arial"/>
                <a:cs typeface="Arial"/>
              </a:rPr>
              <a:t> </a:t>
            </a:r>
            <a:r>
              <a:rPr sz="1200" dirty="0">
                <a:latin typeface="Arial"/>
                <a:cs typeface="Arial"/>
              </a:rPr>
              <a:t>05]</a:t>
            </a:r>
            <a:endParaRPr sz="1200">
              <a:latin typeface="Arial"/>
              <a:cs typeface="Arial"/>
            </a:endParaRPr>
          </a:p>
          <a:p>
            <a:pPr marL="469900" indent="-228600">
              <a:lnSpc>
                <a:spcPct val="100000"/>
              </a:lnSpc>
              <a:spcBef>
                <a:spcPts val="1160"/>
              </a:spcBef>
              <a:buAutoNum type="arabicPeriod" startAt="12"/>
              <a:tabLst>
                <a:tab pos="469900" algn="l"/>
              </a:tabLst>
            </a:pPr>
            <a:r>
              <a:rPr sz="1200" dirty="0">
                <a:latin typeface="Arial"/>
                <a:cs typeface="Arial"/>
              </a:rPr>
              <a:t>Principles and role of PET in clinical </a:t>
            </a:r>
            <a:r>
              <a:rPr sz="1200" spc="-10" dirty="0">
                <a:latin typeface="Arial"/>
                <a:cs typeface="Arial"/>
              </a:rPr>
              <a:t>radiology. </a:t>
            </a:r>
            <a:r>
              <a:rPr sz="1200" dirty="0">
                <a:latin typeface="Arial"/>
                <a:cs typeface="Arial"/>
              </a:rPr>
              <a:t>[June</a:t>
            </a:r>
            <a:r>
              <a:rPr sz="1200" spc="-45" dirty="0">
                <a:latin typeface="Arial"/>
                <a:cs typeface="Arial"/>
              </a:rPr>
              <a:t> </a:t>
            </a:r>
            <a:r>
              <a:rPr sz="1200" spc="-5" dirty="0">
                <a:latin typeface="Arial"/>
                <a:cs typeface="Arial"/>
              </a:rPr>
              <a:t>2008]</a:t>
            </a:r>
            <a:endParaRPr sz="1200">
              <a:latin typeface="Arial"/>
              <a:cs typeface="Arial"/>
            </a:endParaRPr>
          </a:p>
          <a:p>
            <a:pPr>
              <a:lnSpc>
                <a:spcPct val="100000"/>
              </a:lnSpc>
              <a:spcBef>
                <a:spcPts val="50"/>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Describe Radiopharmaceuticals used in PET CT with their clinical applications.</a:t>
            </a:r>
            <a:r>
              <a:rPr sz="1200" spc="-160" dirty="0">
                <a:latin typeface="Arial"/>
                <a:cs typeface="Arial"/>
              </a:rPr>
              <a:t> </a:t>
            </a:r>
            <a:r>
              <a:rPr sz="1200" dirty="0">
                <a:latin typeface="Arial"/>
                <a:cs typeface="Arial"/>
              </a:rPr>
              <a:t>[09]</a:t>
            </a:r>
            <a:endParaRPr sz="1200">
              <a:latin typeface="Arial"/>
              <a:cs typeface="Arial"/>
            </a:endParaRPr>
          </a:p>
          <a:p>
            <a:pPr>
              <a:lnSpc>
                <a:spcPct val="100000"/>
              </a:lnSpc>
              <a:spcBef>
                <a:spcPts val="55"/>
              </a:spcBef>
              <a:buFont typeface="Arial"/>
              <a:buAutoNum type="arabicPeriod" startAt="12"/>
            </a:pPr>
            <a:endParaRPr sz="1050">
              <a:latin typeface="Times New Roman"/>
              <a:cs typeface="Times New Roman"/>
            </a:endParaRPr>
          </a:p>
          <a:p>
            <a:pPr marL="469900" indent="-228600">
              <a:lnSpc>
                <a:spcPct val="100000"/>
              </a:lnSpc>
              <a:buAutoNum type="arabicPeriod" startAt="12"/>
              <a:tabLst>
                <a:tab pos="469900" algn="l"/>
              </a:tabLst>
            </a:pPr>
            <a:r>
              <a:rPr sz="1200" dirty="0">
                <a:latin typeface="Arial"/>
                <a:cs typeface="Arial"/>
              </a:rPr>
              <a:t>Radionuclide scanning in a bony lesion.</a:t>
            </a:r>
            <a:r>
              <a:rPr sz="1200" spc="-15" dirty="0">
                <a:latin typeface="Arial"/>
                <a:cs typeface="Arial"/>
              </a:rPr>
              <a:t> </a:t>
            </a:r>
            <a:r>
              <a:rPr sz="1200" dirty="0">
                <a:latin typeface="Arial"/>
                <a:cs typeface="Arial"/>
              </a:rPr>
              <a:t>[09]</a:t>
            </a:r>
            <a:endParaRPr sz="1200">
              <a:latin typeface="Arial"/>
              <a:cs typeface="Aria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3810" rIns="0" bIns="0" rtlCol="0">
            <a:spAutoFit/>
          </a:bodyPr>
          <a:lstStyle/>
          <a:p>
            <a:pPr marL="25400">
              <a:lnSpc>
                <a:spcPct val="100000"/>
              </a:lnSpc>
              <a:spcBef>
                <a:spcPts val="30"/>
              </a:spcBef>
            </a:pPr>
            <a:fld id="{81D60167-4931-47E6-BA6A-407CBD079E47}" type="slidenum">
              <a:rPr dirty="0"/>
              <a:pPr marL="25400">
                <a:lnSpc>
                  <a:spcPct val="100000"/>
                </a:lnSpc>
                <a:spcBef>
                  <a:spcPts val="30"/>
                </a:spcBef>
              </a:pPr>
              <a:t>99</a:t>
            </a:fld>
            <a:endParaRPr dirty="0"/>
          </a:p>
        </p:txBody>
      </p:sp>
      <p:sp>
        <p:nvSpPr>
          <p:cNvPr id="2" name="object 2"/>
          <p:cNvSpPr txBox="1">
            <a:spLocks noGrp="1"/>
          </p:cNvSpPr>
          <p:nvPr>
            <p:ph type="title"/>
          </p:nvPr>
        </p:nvSpPr>
        <p:spPr>
          <a:prstGeom prst="rect">
            <a:avLst/>
          </a:prstGeom>
        </p:spPr>
        <p:txBody>
          <a:bodyPr vert="horz" wrap="square" lIns="0" tIns="73659" rIns="0" bIns="0" rtlCol="0">
            <a:spAutoFit/>
          </a:bodyPr>
          <a:lstStyle/>
          <a:p>
            <a:pPr marL="12700">
              <a:lnSpc>
                <a:spcPct val="100000"/>
              </a:lnSpc>
              <a:spcBef>
                <a:spcPts val="100"/>
              </a:spcBef>
              <a:tabLst>
                <a:tab pos="701675" algn="l"/>
                <a:tab pos="6128385" algn="l"/>
              </a:tabLst>
            </a:pPr>
            <a:r>
              <a:rPr dirty="0"/>
              <a:t> 	</a:t>
            </a:r>
            <a:r>
              <a:rPr spc="20" dirty="0"/>
              <a:t>RADIOGRAPHIC </a:t>
            </a:r>
            <a:r>
              <a:rPr spc="15" dirty="0"/>
              <a:t>POSITIONING	</a:t>
            </a:r>
          </a:p>
        </p:txBody>
      </p:sp>
      <p:sp>
        <p:nvSpPr>
          <p:cNvPr id="3" name="object 3"/>
          <p:cNvSpPr txBox="1"/>
          <p:nvPr/>
        </p:nvSpPr>
        <p:spPr>
          <a:xfrm>
            <a:off x="1193800" y="1778000"/>
            <a:ext cx="3769995" cy="1986280"/>
          </a:xfrm>
          <a:prstGeom prst="rect">
            <a:avLst/>
          </a:prstGeom>
        </p:spPr>
        <p:txBody>
          <a:bodyPr vert="horz" wrap="square" lIns="0" tIns="12700" rIns="0" bIns="0" rtlCol="0">
            <a:spAutoFit/>
          </a:bodyPr>
          <a:lstStyle/>
          <a:p>
            <a:pPr marL="181610" indent="-168910">
              <a:lnSpc>
                <a:spcPct val="100000"/>
              </a:lnSpc>
              <a:spcBef>
                <a:spcPts val="100"/>
              </a:spcBef>
              <a:buAutoNum type="arabicPeriod"/>
              <a:tabLst>
                <a:tab pos="182245" algn="l"/>
              </a:tabLst>
            </a:pPr>
            <a:r>
              <a:rPr sz="1200" dirty="0">
                <a:latin typeface="Arial"/>
                <a:cs typeface="Arial"/>
              </a:rPr>
              <a:t>Describe the positioning for various skull x-ray</a:t>
            </a:r>
            <a:r>
              <a:rPr sz="1200" spc="-105" dirty="0">
                <a:latin typeface="Arial"/>
                <a:cs typeface="Arial"/>
              </a:rPr>
              <a:t> </a:t>
            </a:r>
            <a:r>
              <a:rPr sz="1200" dirty="0">
                <a:latin typeface="Arial"/>
                <a:cs typeface="Arial"/>
              </a:rPr>
              <a:t>views.</a:t>
            </a:r>
            <a:endParaRPr sz="1200">
              <a:latin typeface="Arial"/>
              <a:cs typeface="Arial"/>
            </a:endParaRPr>
          </a:p>
          <a:p>
            <a:pPr marL="181610" indent="-168910">
              <a:lnSpc>
                <a:spcPct val="100000"/>
              </a:lnSpc>
              <a:spcBef>
                <a:spcPts val="1160"/>
              </a:spcBef>
              <a:buAutoNum type="arabicPeriod"/>
              <a:tabLst>
                <a:tab pos="182245" algn="l"/>
              </a:tabLst>
            </a:pPr>
            <a:r>
              <a:rPr sz="1200" dirty="0">
                <a:latin typeface="Arial"/>
                <a:cs typeface="Arial"/>
              </a:rPr>
              <a:t>Conventional skull</a:t>
            </a:r>
            <a:r>
              <a:rPr sz="1200" spc="-5" dirty="0">
                <a:latin typeface="Arial"/>
                <a:cs typeface="Arial"/>
              </a:rPr>
              <a:t> </a:t>
            </a:r>
            <a:r>
              <a:rPr sz="1200" spc="-10" dirty="0">
                <a:latin typeface="Arial"/>
                <a:cs typeface="Arial"/>
              </a:rPr>
              <a:t>radiography.</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181610" indent="-168910">
              <a:lnSpc>
                <a:spcPct val="100000"/>
              </a:lnSpc>
              <a:buAutoNum type="arabicPeriod"/>
              <a:tabLst>
                <a:tab pos="182245" algn="l"/>
              </a:tabLst>
            </a:pPr>
            <a:r>
              <a:rPr sz="1200" dirty="0">
                <a:latin typeface="Arial"/>
                <a:cs typeface="Arial"/>
              </a:rPr>
              <a:t>Radiography of the Jugular Foramen. [DEC</a:t>
            </a:r>
            <a:r>
              <a:rPr sz="1200" spc="-55" dirty="0">
                <a:latin typeface="Arial"/>
                <a:cs typeface="Arial"/>
              </a:rPr>
              <a:t> </a:t>
            </a:r>
            <a:r>
              <a:rPr sz="1200" dirty="0">
                <a:latin typeface="Arial"/>
                <a:cs typeface="Arial"/>
              </a:rPr>
              <a:t>06]</a:t>
            </a:r>
            <a:endParaRPr sz="1200">
              <a:latin typeface="Arial"/>
              <a:cs typeface="Arial"/>
            </a:endParaRPr>
          </a:p>
          <a:p>
            <a:pPr>
              <a:lnSpc>
                <a:spcPct val="100000"/>
              </a:lnSpc>
              <a:spcBef>
                <a:spcPts val="20"/>
              </a:spcBef>
              <a:buFont typeface="Arial"/>
              <a:buAutoNum type="arabicPeriod"/>
            </a:pPr>
            <a:endParaRPr sz="1600">
              <a:latin typeface="Times New Roman"/>
              <a:cs typeface="Times New Roman"/>
            </a:endParaRPr>
          </a:p>
          <a:p>
            <a:pPr marL="181610" indent="-168910">
              <a:lnSpc>
                <a:spcPct val="100000"/>
              </a:lnSpc>
              <a:buAutoNum type="arabicPeriod"/>
              <a:tabLst>
                <a:tab pos="182245" algn="l"/>
              </a:tabLst>
            </a:pPr>
            <a:r>
              <a:rPr sz="1200" dirty="0">
                <a:latin typeface="Arial"/>
                <a:cs typeface="Arial"/>
              </a:rPr>
              <a:t>Base of</a:t>
            </a:r>
            <a:r>
              <a:rPr sz="1200" spc="-10" dirty="0">
                <a:latin typeface="Arial"/>
                <a:cs typeface="Arial"/>
              </a:rPr>
              <a:t> </a:t>
            </a:r>
            <a:r>
              <a:rPr sz="1200" dirty="0">
                <a:latin typeface="Arial"/>
                <a:cs typeface="Arial"/>
              </a:rPr>
              <a:t>Skull.</a:t>
            </a:r>
            <a:endParaRPr sz="1200">
              <a:latin typeface="Arial"/>
              <a:cs typeface="Arial"/>
            </a:endParaRPr>
          </a:p>
          <a:p>
            <a:pPr>
              <a:lnSpc>
                <a:spcPct val="100000"/>
              </a:lnSpc>
              <a:spcBef>
                <a:spcPts val="55"/>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Radiography of Base of</a:t>
            </a:r>
            <a:r>
              <a:rPr sz="1200" spc="-20" dirty="0">
                <a:latin typeface="Arial"/>
                <a:cs typeface="Arial"/>
              </a:rPr>
              <a:t> </a:t>
            </a:r>
            <a:r>
              <a:rPr sz="1200" dirty="0">
                <a:latin typeface="Arial"/>
                <a:cs typeface="Arial"/>
              </a:rPr>
              <a:t>skull</a:t>
            </a:r>
            <a:endParaRPr sz="1200">
              <a:latin typeface="Arial"/>
              <a:cs typeface="Arial"/>
            </a:endParaRPr>
          </a:p>
          <a:p>
            <a:pPr>
              <a:lnSpc>
                <a:spcPct val="100000"/>
              </a:lnSpc>
              <a:spcBef>
                <a:spcPts val="50"/>
              </a:spcBef>
              <a:buFont typeface="Arial"/>
              <a:buAutoNum type="arabicPeriod"/>
            </a:pPr>
            <a:endParaRPr sz="1050">
              <a:latin typeface="Times New Roman"/>
              <a:cs typeface="Times New Roman"/>
            </a:endParaRPr>
          </a:p>
          <a:p>
            <a:pPr marL="241300" indent="-228600">
              <a:lnSpc>
                <a:spcPct val="100000"/>
              </a:lnSpc>
              <a:buAutoNum type="arabicPeriod"/>
              <a:tabLst>
                <a:tab pos="241300" algn="l"/>
              </a:tabLst>
            </a:pPr>
            <a:r>
              <a:rPr sz="1200" dirty="0">
                <a:latin typeface="Arial"/>
                <a:cs typeface="Arial"/>
              </a:rPr>
              <a:t>Scaphoid</a:t>
            </a:r>
            <a:r>
              <a:rPr sz="1200" spc="-5" dirty="0">
                <a:latin typeface="Arial"/>
                <a:cs typeface="Arial"/>
              </a:rPr>
              <a:t> </a:t>
            </a:r>
            <a:r>
              <a:rPr sz="1200" dirty="0">
                <a:latin typeface="Arial"/>
                <a:cs typeface="Arial"/>
              </a:rPr>
              <a:t>views</a:t>
            </a:r>
            <a:endParaRPr sz="120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TotalTime>
  <Words>25192</Words>
  <Application>Microsoft Office PowerPoint</Application>
  <PresentationFormat>Custom</PresentationFormat>
  <Paragraphs>2827</Paragraphs>
  <Slides>127</Slides>
  <Notes>0</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Office Theme</vt:lpstr>
      <vt:lpstr>Slide 1</vt:lpstr>
      <vt:lpstr>Slide 2</vt:lpstr>
      <vt:lpstr>Slide 3</vt:lpstr>
      <vt:lpstr>  ANATOMY </vt:lpstr>
      <vt:lpstr>Slide 5</vt:lpstr>
      <vt:lpstr>Slide 6</vt:lpstr>
      <vt:lpstr>  CHEST </vt:lpstr>
      <vt:lpstr>Slide 8</vt:lpstr>
      <vt:lpstr>Slide 9</vt:lpstr>
      <vt:lpstr>Slide 10</vt:lpstr>
      <vt:lpstr>Slide 11</vt:lpstr>
      <vt:lpstr>Slide 12</vt:lpstr>
      <vt:lpstr>Slide 13</vt:lpstr>
      <vt:lpstr>Slide 14</vt:lpstr>
      <vt:lpstr>Slide 15</vt:lpstr>
      <vt:lpstr>  CARDIOVASCULAR SYSTEM </vt:lpstr>
      <vt:lpstr>Slide 17</vt:lpstr>
      <vt:lpstr>Slide 18</vt:lpstr>
      <vt:lpstr>Slide 19</vt:lpstr>
      <vt:lpstr>Slide 20</vt:lpstr>
      <vt:lpstr>Slide 21</vt:lpstr>
      <vt:lpstr>Slide 22</vt:lpstr>
      <vt:lpstr>Slide 23</vt:lpstr>
      <vt:lpstr>  ABDOMEN </vt:lpstr>
      <vt:lpstr>Slide 25</vt:lpstr>
      <vt:lpstr>Slide 26</vt:lpstr>
      <vt:lpstr>  GASTROINTESTINAL SYSTEM </vt:lpstr>
      <vt:lpstr>Slide 28</vt:lpstr>
      <vt:lpstr>Slide 29</vt:lpstr>
      <vt:lpstr>Slide 30</vt:lpstr>
      <vt:lpstr>Slide 31</vt:lpstr>
      <vt:lpstr>Slide 32</vt:lpstr>
      <vt:lpstr>  HEPATOBILIARY SYSTEM </vt:lpstr>
      <vt:lpstr>Slide 34</vt:lpstr>
      <vt:lpstr>Slide 35</vt:lpstr>
      <vt:lpstr>Slide 36</vt:lpstr>
      <vt:lpstr>Slide 37</vt:lpstr>
      <vt:lpstr>  PANCREAS </vt:lpstr>
      <vt:lpstr>Slide 39</vt:lpstr>
      <vt:lpstr>Slide 40</vt:lpstr>
      <vt:lpstr>  GENITOURINARY SYSTEM </vt:lpstr>
      <vt:lpstr>Slide 42</vt:lpstr>
      <vt:lpstr>Slide 43</vt:lpstr>
      <vt:lpstr>Slide 44</vt:lpstr>
      <vt:lpstr>Slide 45</vt:lpstr>
      <vt:lpstr>Slide 46</vt:lpstr>
      <vt:lpstr>Slide 47</vt:lpstr>
      <vt:lpstr>  OBSTETRICS AND GYNAECOLOGY </vt:lpstr>
      <vt:lpstr>Slide 49</vt:lpstr>
      <vt:lpstr>Slide 50</vt:lpstr>
      <vt:lpstr>Slide 51</vt:lpstr>
      <vt:lpstr>Slide 52</vt:lpstr>
      <vt:lpstr>Slide 53</vt:lpstr>
      <vt:lpstr>  BREAST </vt:lpstr>
      <vt:lpstr>Slide 55</vt:lpstr>
      <vt:lpstr>  MUSCULOSKELETAL SYSTEM </vt:lpstr>
      <vt:lpstr>Slide 57</vt:lpstr>
      <vt:lpstr>Slide 58</vt:lpstr>
      <vt:lpstr>Slide 59</vt:lpstr>
      <vt:lpstr>Slide 60</vt:lpstr>
      <vt:lpstr>Slide 61</vt:lpstr>
      <vt:lpstr>Slide 62</vt:lpstr>
      <vt:lpstr>Slide 63</vt:lpstr>
      <vt:lpstr>Slide 64</vt:lpstr>
      <vt:lpstr>  SKULL AND ORBIT </vt:lpstr>
      <vt:lpstr>Slide 66</vt:lpstr>
      <vt:lpstr>  NEURORADIOLOGY </vt:lpstr>
      <vt:lpstr>Slide 68</vt:lpstr>
      <vt:lpstr>Slide 69</vt:lpstr>
      <vt:lpstr>Slide 70</vt:lpstr>
      <vt:lpstr>Slide 71</vt:lpstr>
      <vt:lpstr>Slide 72</vt:lpstr>
      <vt:lpstr>Slide 73</vt:lpstr>
      <vt:lpstr>Slide 74</vt:lpstr>
      <vt:lpstr>  ENT </vt:lpstr>
      <vt:lpstr>Slide 76</vt:lpstr>
      <vt:lpstr>  ADRENALS </vt:lpstr>
      <vt:lpstr>Slide 78</vt:lpstr>
      <vt:lpstr>  THYROID </vt:lpstr>
      <vt:lpstr>  PHYSICS </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  BIOSTATISTICS </vt:lpstr>
      <vt:lpstr>  CONTRAST MEDIA </vt:lpstr>
      <vt:lpstr>Slide 96</vt:lpstr>
      <vt:lpstr>  NUCLEAR MEDICINE </vt:lpstr>
      <vt:lpstr>Slide 98</vt:lpstr>
      <vt:lpstr>  RADIOGRAPHIC POSITIONING </vt:lpstr>
      <vt:lpstr>TECHNIQUES, NEWER MODALITIES   AND RECENT ADVANCES </vt:lpstr>
      <vt:lpstr>Slide 101</vt:lpstr>
      <vt:lpstr>Slide 102</vt:lpstr>
      <vt:lpstr>Slide 103</vt:lpstr>
      <vt:lpstr>Slide 104</vt:lpstr>
      <vt:lpstr>Slide 105</vt:lpstr>
      <vt:lpstr>Slide 106</vt:lpstr>
      <vt:lpstr>  GENERAL </vt:lpstr>
      <vt:lpstr>Slide 108</vt:lpstr>
      <vt:lpstr>  MCQS </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Dell</cp:lastModifiedBy>
  <cp:revision>6</cp:revision>
  <dcterms:created xsi:type="dcterms:W3CDTF">2018-05-21T11:36:46Z</dcterms:created>
  <dcterms:modified xsi:type="dcterms:W3CDTF">2018-05-21T12:01:04Z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2018-05-21T00:00:00Z</vt:filetime>
  </property>
</Properties>
</file>