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7" r:id="rId3"/>
    <p:sldId id="288" r:id="rId4"/>
    <p:sldId id="289" r:id="rId5"/>
    <p:sldId id="290" r:id="rId6"/>
    <p:sldId id="291" r:id="rId7"/>
    <p:sldId id="286" r:id="rId8"/>
    <p:sldId id="285" r:id="rId9"/>
    <p:sldId id="284" r:id="rId10"/>
    <p:sldId id="283" r:id="rId11"/>
    <p:sldId id="282" r:id="rId12"/>
    <p:sldId id="281" r:id="rId13"/>
    <p:sldId id="280" r:id="rId14"/>
    <p:sldId id="270" r:id="rId15"/>
    <p:sldId id="271" r:id="rId16"/>
    <p:sldId id="267" r:id="rId17"/>
    <p:sldId id="268" r:id="rId18"/>
    <p:sldId id="266" r:id="rId19"/>
    <p:sldId id="265" r:id="rId20"/>
    <p:sldId id="257" r:id="rId21"/>
    <p:sldId id="258" r:id="rId22"/>
    <p:sldId id="261" r:id="rId23"/>
    <p:sldId id="262" r:id="rId24"/>
    <p:sldId id="276" r:id="rId25"/>
    <p:sldId id="277" r:id="rId26"/>
    <p:sldId id="278"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1.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4" Type="http://schemas.openxmlformats.org/officeDocument/2006/relationships/image" Target="../media/image5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F78638C8-E1B3-4748-AEC8-AC3C4EB70003}" type="datetimeFigureOut">
              <a:rPr lang="en-US" smtClean="0"/>
              <a:pPr/>
              <a:t>7/14/2012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B1BBD7C-80A6-45DB-8132-840467F6F457}"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78638C8-E1B3-4748-AEC8-AC3C4EB70003}" type="datetimeFigureOut">
              <a:rPr lang="en-US" smtClean="0"/>
              <a:pPr/>
              <a:t>7/14/2012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B1BBD7C-80A6-45DB-8132-840467F6F457}"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78638C8-E1B3-4748-AEC8-AC3C4EB70003}" type="datetimeFigureOut">
              <a:rPr lang="en-US" smtClean="0"/>
              <a:pPr/>
              <a:t>7/14/2012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B1BBD7C-80A6-45DB-8132-840467F6F457}" type="slidenum">
              <a:rPr lang="en-IN" smtClean="0"/>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7400" y="381000"/>
            <a:ext cx="6934200" cy="10668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762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0386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F78638C8-E1B3-4748-AEC8-AC3C4EB70003}" type="datetimeFigureOut">
              <a:rPr lang="en-US" smtClean="0"/>
              <a:pPr/>
              <a:t>7/14/2012</a:t>
            </a:fld>
            <a:endParaRPr lang="en-IN"/>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IN"/>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FB1BBD7C-80A6-45DB-8132-840467F6F457}"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78638C8-E1B3-4748-AEC8-AC3C4EB70003}" type="datetimeFigureOut">
              <a:rPr lang="en-US" smtClean="0"/>
              <a:pPr/>
              <a:t>7/14/2012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B1BBD7C-80A6-45DB-8132-840467F6F457}"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8638C8-E1B3-4748-AEC8-AC3C4EB70003}" type="datetimeFigureOut">
              <a:rPr lang="en-US" smtClean="0"/>
              <a:pPr/>
              <a:t>7/14/2012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B1BBD7C-80A6-45DB-8132-840467F6F457}"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F78638C8-E1B3-4748-AEC8-AC3C4EB70003}" type="datetimeFigureOut">
              <a:rPr lang="en-US" smtClean="0"/>
              <a:pPr/>
              <a:t>7/14/2012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B1BBD7C-80A6-45DB-8132-840467F6F457}"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F78638C8-E1B3-4748-AEC8-AC3C4EB70003}" type="datetimeFigureOut">
              <a:rPr lang="en-US" smtClean="0"/>
              <a:pPr/>
              <a:t>7/14/2012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B1BBD7C-80A6-45DB-8132-840467F6F457}"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F78638C8-E1B3-4748-AEC8-AC3C4EB70003}" type="datetimeFigureOut">
              <a:rPr lang="en-US" smtClean="0"/>
              <a:pPr/>
              <a:t>7/14/2012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B1BBD7C-80A6-45DB-8132-840467F6F457}"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8638C8-E1B3-4748-AEC8-AC3C4EB70003}" type="datetimeFigureOut">
              <a:rPr lang="en-US" smtClean="0"/>
              <a:pPr/>
              <a:t>7/14/2012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B1BBD7C-80A6-45DB-8132-840467F6F457}"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8638C8-E1B3-4748-AEC8-AC3C4EB70003}" type="datetimeFigureOut">
              <a:rPr lang="en-US" smtClean="0"/>
              <a:pPr/>
              <a:t>7/14/2012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B1BBD7C-80A6-45DB-8132-840467F6F457}"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8638C8-E1B3-4748-AEC8-AC3C4EB70003}" type="datetimeFigureOut">
              <a:rPr lang="en-US" smtClean="0"/>
              <a:pPr/>
              <a:t>7/14/2012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B1BBD7C-80A6-45DB-8132-840467F6F457}"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8638C8-E1B3-4748-AEC8-AC3C4EB70003}" type="datetimeFigureOut">
              <a:rPr lang="en-US" smtClean="0"/>
              <a:pPr/>
              <a:t>7/14/2012</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1BBD7C-80A6-45DB-8132-840467F6F457}"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oleObject" Target="../embeddings/oleObject12.bin"/><Relationship Id="rId7"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5.bin"/><Relationship Id="rId11" Type="http://schemas.openxmlformats.org/officeDocument/2006/relationships/oleObject" Target="../embeddings/oleObject20.bin"/><Relationship Id="rId5" Type="http://schemas.openxmlformats.org/officeDocument/2006/relationships/oleObject" Target="../embeddings/oleObject14.bin"/><Relationship Id="rId10" Type="http://schemas.openxmlformats.org/officeDocument/2006/relationships/oleObject" Target="../embeddings/oleObject19.bin"/><Relationship Id="rId4" Type="http://schemas.openxmlformats.org/officeDocument/2006/relationships/oleObject" Target="../embeddings/oleObject13.bin"/><Relationship Id="rId9" Type="http://schemas.openxmlformats.org/officeDocument/2006/relationships/oleObject" Target="../embeddings/oleObject18.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24.bin"/><Relationship Id="rId5" Type="http://schemas.openxmlformats.org/officeDocument/2006/relationships/oleObject" Target="../embeddings/oleObject23.bin"/><Relationship Id="rId4" Type="http://schemas.openxmlformats.org/officeDocument/2006/relationships/oleObject" Target="../embeddings/oleObject22.bin"/></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QUIZ </a:t>
            </a:r>
            <a:r>
              <a:rPr lang="en-US" dirty="0" smtClean="0"/>
              <a:t> </a:t>
            </a:r>
            <a:endParaRPr lang="en-IN" dirty="0"/>
          </a:p>
        </p:txBody>
      </p:sp>
      <p:sp>
        <p:nvSpPr>
          <p:cNvPr id="3" name="Subtitle 2"/>
          <p:cNvSpPr>
            <a:spLocks noGrp="1"/>
          </p:cNvSpPr>
          <p:nvPr>
            <p:ph type="subTitle" idx="1"/>
          </p:nvPr>
        </p:nvSpPr>
        <p:spPr/>
        <p:txBody>
          <a:bodyPr>
            <a:normAutofit fontScale="92500" lnSpcReduction="20000"/>
          </a:bodyPr>
          <a:lstStyle/>
          <a:p>
            <a:r>
              <a:rPr lang="en-US" dirty="0" smtClean="0"/>
              <a:t>DR SHRINIVAS B DESAI</a:t>
            </a:r>
          </a:p>
          <a:p>
            <a:r>
              <a:rPr lang="en-US" dirty="0" smtClean="0"/>
              <a:t>JASLOK HOSPITAL AND RESEARCH CENTER</a:t>
            </a:r>
          </a:p>
          <a:p>
            <a:r>
              <a:rPr lang="en-US" dirty="0" smtClean="0"/>
              <a:t>MUMBAI </a:t>
            </a:r>
            <a:endParaRPr lang="en-I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339975" y="0"/>
          <a:ext cx="2160588" cy="2997200"/>
        </p:xfrm>
        <a:graphic>
          <a:graphicData uri="http://schemas.openxmlformats.org/presentationml/2006/ole">
            <p:oleObj spid="_x0000_s61442" name="Photo Editor Photo" r:id="rId3" imgW="7342857" imgH="6066667" progId="MSPhotoEd.3">
              <p:embed/>
            </p:oleObj>
          </a:graphicData>
        </a:graphic>
      </p:graphicFrame>
      <p:graphicFrame>
        <p:nvGraphicFramePr>
          <p:cNvPr id="4099" name="Object 3"/>
          <p:cNvGraphicFramePr>
            <a:graphicFrameLocks noChangeAspect="1"/>
          </p:cNvGraphicFramePr>
          <p:nvPr/>
        </p:nvGraphicFramePr>
        <p:xfrm>
          <a:off x="4427538" y="0"/>
          <a:ext cx="2333625" cy="2924175"/>
        </p:xfrm>
        <a:graphic>
          <a:graphicData uri="http://schemas.openxmlformats.org/presentationml/2006/ole">
            <p:oleObj spid="_x0000_s61443" name="Photo Editor Photo" r:id="rId4" imgW="7342857" imgH="6066667" progId="MSPhotoEd.3">
              <p:embed/>
            </p:oleObj>
          </a:graphicData>
        </a:graphic>
      </p:graphicFrame>
      <p:graphicFrame>
        <p:nvGraphicFramePr>
          <p:cNvPr id="4100" name="Object 4"/>
          <p:cNvGraphicFramePr>
            <a:graphicFrameLocks noChangeAspect="1"/>
          </p:cNvGraphicFramePr>
          <p:nvPr/>
        </p:nvGraphicFramePr>
        <p:xfrm>
          <a:off x="6767513" y="0"/>
          <a:ext cx="2376487" cy="2924175"/>
        </p:xfrm>
        <a:graphic>
          <a:graphicData uri="http://schemas.openxmlformats.org/presentationml/2006/ole">
            <p:oleObj spid="_x0000_s61444" name="Photo Editor Photo" r:id="rId5" imgW="7342857" imgH="6066667" progId="MSPhotoEd.3">
              <p:embed/>
            </p:oleObj>
          </a:graphicData>
        </a:graphic>
      </p:graphicFrame>
      <p:graphicFrame>
        <p:nvGraphicFramePr>
          <p:cNvPr id="4101" name="Object 5"/>
          <p:cNvGraphicFramePr>
            <a:graphicFrameLocks noChangeAspect="1"/>
          </p:cNvGraphicFramePr>
          <p:nvPr/>
        </p:nvGraphicFramePr>
        <p:xfrm>
          <a:off x="4787900" y="3213100"/>
          <a:ext cx="2144713" cy="2808288"/>
        </p:xfrm>
        <a:graphic>
          <a:graphicData uri="http://schemas.openxmlformats.org/presentationml/2006/ole">
            <p:oleObj spid="_x0000_s61445" name="Photo Editor Photo" r:id="rId6" imgW="7342857" imgH="6066667" progId="MSPhotoEd.3">
              <p:embed/>
            </p:oleObj>
          </a:graphicData>
        </a:graphic>
      </p:graphicFrame>
      <p:graphicFrame>
        <p:nvGraphicFramePr>
          <p:cNvPr id="4102" name="Object 6"/>
          <p:cNvGraphicFramePr>
            <a:graphicFrameLocks noChangeAspect="1"/>
          </p:cNvGraphicFramePr>
          <p:nvPr/>
        </p:nvGraphicFramePr>
        <p:xfrm>
          <a:off x="2411413" y="3213100"/>
          <a:ext cx="2160587" cy="2798763"/>
        </p:xfrm>
        <a:graphic>
          <a:graphicData uri="http://schemas.openxmlformats.org/presentationml/2006/ole">
            <p:oleObj spid="_x0000_s61446" name="Photo Editor Photo" r:id="rId7" imgW="7342857" imgH="6066667" progId="MSPhotoEd.3">
              <p:embed/>
            </p:oleObj>
          </a:graphicData>
        </a:graphic>
      </p:graphicFrame>
      <p:graphicFrame>
        <p:nvGraphicFramePr>
          <p:cNvPr id="4103" name="Object 7"/>
          <p:cNvGraphicFramePr>
            <a:graphicFrameLocks noChangeAspect="1"/>
          </p:cNvGraphicFramePr>
          <p:nvPr/>
        </p:nvGraphicFramePr>
        <p:xfrm>
          <a:off x="0" y="0"/>
          <a:ext cx="2268538" cy="2997200"/>
        </p:xfrm>
        <a:graphic>
          <a:graphicData uri="http://schemas.openxmlformats.org/presentationml/2006/ole">
            <p:oleObj spid="_x0000_s61447" name="Photo Editor Photo" r:id="rId8" imgW="7342857" imgH="6066667" progId="MSPhotoEd.3">
              <p:embed/>
            </p:oleObj>
          </a:graphicData>
        </a:graphic>
      </p:graphicFrame>
      <p:sp>
        <p:nvSpPr>
          <p:cNvPr id="4104" name="TextBox 7"/>
          <p:cNvSpPr txBox="1">
            <a:spLocks noChangeArrowheads="1"/>
          </p:cNvSpPr>
          <p:nvPr/>
        </p:nvSpPr>
        <p:spPr bwMode="auto">
          <a:xfrm>
            <a:off x="914400" y="6172200"/>
            <a:ext cx="7620000" cy="461963"/>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K/C/O CA BREAST  WITH  DIMINISHED VISION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cases\GLOBAL ISCHAEMIA WHITE CEREBELLAR SIGN\A0004.jpg"/>
          <p:cNvPicPr>
            <a:picLocks noChangeAspect="1" noChangeArrowheads="1"/>
          </p:cNvPicPr>
          <p:nvPr/>
        </p:nvPicPr>
        <p:blipFill>
          <a:blip r:embed="rId2"/>
          <a:srcRect l="9779" t="3505" b="4982"/>
          <a:stretch>
            <a:fillRect/>
          </a:stretch>
        </p:blipFill>
        <p:spPr bwMode="auto">
          <a:xfrm>
            <a:off x="609600" y="0"/>
            <a:ext cx="2667000" cy="2705100"/>
          </a:xfrm>
          <a:prstGeom prst="rect">
            <a:avLst/>
          </a:prstGeom>
          <a:noFill/>
          <a:ln w="9525">
            <a:noFill/>
            <a:miter lim="800000"/>
            <a:headEnd/>
            <a:tailEnd/>
          </a:ln>
        </p:spPr>
      </p:pic>
      <p:pic>
        <p:nvPicPr>
          <p:cNvPr id="26627" name="Picture 3" descr="I:\cases\GLOBAL ISCHAEMIA WHITE CEREBELLAR SIGN\A0006.jpg"/>
          <p:cNvPicPr>
            <a:picLocks noChangeAspect="1" noChangeArrowheads="1"/>
          </p:cNvPicPr>
          <p:nvPr/>
        </p:nvPicPr>
        <p:blipFill>
          <a:blip r:embed="rId3"/>
          <a:srcRect l="13889" t="555" b="4630"/>
          <a:stretch>
            <a:fillRect/>
          </a:stretch>
        </p:blipFill>
        <p:spPr bwMode="auto">
          <a:xfrm>
            <a:off x="3429000" y="0"/>
            <a:ext cx="2498725" cy="2667000"/>
          </a:xfrm>
          <a:prstGeom prst="rect">
            <a:avLst/>
          </a:prstGeom>
          <a:noFill/>
          <a:ln w="9525">
            <a:noFill/>
            <a:miter lim="800000"/>
            <a:headEnd/>
            <a:tailEnd/>
          </a:ln>
        </p:spPr>
      </p:pic>
      <p:pic>
        <p:nvPicPr>
          <p:cNvPr id="26628" name="Picture 5" descr="I:\cases\GLOBAL ISCHAEMIA WHITE CEREBELLAR SIGN\A0007.jpg"/>
          <p:cNvPicPr>
            <a:picLocks noChangeAspect="1" noChangeArrowheads="1"/>
          </p:cNvPicPr>
          <p:nvPr/>
        </p:nvPicPr>
        <p:blipFill>
          <a:blip r:embed="rId4"/>
          <a:srcRect l="11111"/>
          <a:stretch>
            <a:fillRect/>
          </a:stretch>
        </p:blipFill>
        <p:spPr bwMode="auto">
          <a:xfrm>
            <a:off x="6096000" y="0"/>
            <a:ext cx="2379663" cy="2590800"/>
          </a:xfrm>
          <a:prstGeom prst="rect">
            <a:avLst/>
          </a:prstGeom>
          <a:noFill/>
          <a:ln w="9525">
            <a:noFill/>
            <a:miter lim="800000"/>
            <a:headEnd/>
            <a:tailEnd/>
          </a:ln>
        </p:spPr>
      </p:pic>
      <p:pic>
        <p:nvPicPr>
          <p:cNvPr id="26629" name="Picture 6" descr="I:\cases\GLOBAL ISCHAEMIA WHITE CEREBELLAR SIGN\A0009.jpg"/>
          <p:cNvPicPr>
            <a:picLocks noChangeAspect="1" noChangeArrowheads="1"/>
          </p:cNvPicPr>
          <p:nvPr/>
        </p:nvPicPr>
        <p:blipFill>
          <a:blip r:embed="rId5"/>
          <a:srcRect l="12251" t="1982"/>
          <a:stretch>
            <a:fillRect/>
          </a:stretch>
        </p:blipFill>
        <p:spPr bwMode="auto">
          <a:xfrm>
            <a:off x="685800" y="2895600"/>
            <a:ext cx="2590800" cy="2894013"/>
          </a:xfrm>
          <a:prstGeom prst="rect">
            <a:avLst/>
          </a:prstGeom>
          <a:noFill/>
          <a:ln w="9525">
            <a:noFill/>
            <a:miter lim="800000"/>
            <a:headEnd/>
            <a:tailEnd/>
          </a:ln>
        </p:spPr>
      </p:pic>
      <p:pic>
        <p:nvPicPr>
          <p:cNvPr id="26630" name="Picture 7" descr="I:\cases\GLOBAL ISCHAEMIA WHITE CEREBELLAR SIGN\A0011.jpg"/>
          <p:cNvPicPr>
            <a:picLocks noChangeAspect="1" noChangeArrowheads="1"/>
          </p:cNvPicPr>
          <p:nvPr/>
        </p:nvPicPr>
        <p:blipFill>
          <a:blip r:embed="rId6"/>
          <a:srcRect l="16789" t="7748"/>
          <a:stretch>
            <a:fillRect/>
          </a:stretch>
        </p:blipFill>
        <p:spPr bwMode="auto">
          <a:xfrm>
            <a:off x="3429000" y="2895600"/>
            <a:ext cx="2514600" cy="2787650"/>
          </a:xfrm>
          <a:prstGeom prst="rect">
            <a:avLst/>
          </a:prstGeom>
          <a:noFill/>
          <a:ln w="9525">
            <a:noFill/>
            <a:miter lim="800000"/>
            <a:headEnd/>
            <a:tailEnd/>
          </a:ln>
        </p:spPr>
      </p:pic>
      <p:pic>
        <p:nvPicPr>
          <p:cNvPr id="26631" name="Picture 8" descr="I:\cases\GLOBAL ISCHAEMIA WHITE CEREBELLAR SIGN\A0016.jpg"/>
          <p:cNvPicPr>
            <a:picLocks noChangeAspect="1" noChangeArrowheads="1"/>
          </p:cNvPicPr>
          <p:nvPr/>
        </p:nvPicPr>
        <p:blipFill>
          <a:blip r:embed="rId7"/>
          <a:srcRect l="19824" t="23860"/>
          <a:stretch>
            <a:fillRect/>
          </a:stretch>
        </p:blipFill>
        <p:spPr bwMode="auto">
          <a:xfrm>
            <a:off x="6096000" y="2895600"/>
            <a:ext cx="2590800" cy="2819400"/>
          </a:xfrm>
          <a:prstGeom prst="rect">
            <a:avLst/>
          </a:prstGeom>
          <a:noFill/>
          <a:ln w="9525">
            <a:noFill/>
            <a:miter lim="800000"/>
            <a:headEnd/>
            <a:tailEnd/>
          </a:ln>
        </p:spPr>
      </p:pic>
      <p:sp>
        <p:nvSpPr>
          <p:cNvPr id="26632" name="TextBox 7"/>
          <p:cNvSpPr txBox="1">
            <a:spLocks noChangeArrowheads="1"/>
          </p:cNvSpPr>
          <p:nvPr/>
        </p:nvSpPr>
        <p:spPr bwMode="auto">
          <a:xfrm>
            <a:off x="1981200" y="5715000"/>
            <a:ext cx="6589713" cy="461963"/>
          </a:xfrm>
          <a:prstGeom prst="rect">
            <a:avLst/>
          </a:prstGeom>
          <a:noFill/>
          <a:ln w="9525">
            <a:noFill/>
            <a:miter lim="800000"/>
            <a:headEnd/>
            <a:tailEnd/>
          </a:ln>
        </p:spPr>
        <p:txBody>
          <a:bodyPr wrap="none">
            <a:spAutoFit/>
          </a:bodyPr>
          <a:lstStyle/>
          <a:p>
            <a:r>
              <a:rPr lang="en-US"/>
              <a:t>NEONATE WITH DROWSINESS,CONVUSIONS</a:t>
            </a:r>
          </a:p>
        </p:txBody>
      </p:sp>
      <p:sp>
        <p:nvSpPr>
          <p:cNvPr id="26633" name="TextBox 8"/>
          <p:cNvSpPr txBox="1">
            <a:spLocks noChangeArrowheads="1"/>
          </p:cNvSpPr>
          <p:nvPr/>
        </p:nvSpPr>
        <p:spPr bwMode="auto">
          <a:xfrm>
            <a:off x="2971800" y="6172200"/>
            <a:ext cx="4883150" cy="461963"/>
          </a:xfrm>
          <a:prstGeom prst="rect">
            <a:avLst/>
          </a:prstGeom>
          <a:noFill/>
          <a:ln w="9525">
            <a:noFill/>
            <a:miter lim="800000"/>
            <a:headEnd/>
            <a:tailEnd/>
          </a:ln>
        </p:spPr>
        <p:txBody>
          <a:bodyPr wrap="none">
            <a:spAutoFit/>
          </a:bodyPr>
          <a:lstStyle/>
          <a:p>
            <a:r>
              <a:rPr lang="en-US">
                <a:solidFill>
                  <a:srgbClr val="FFFF00"/>
                </a:solidFill>
              </a:rPr>
              <a:t>HYPOXIA WITH REVERSAL SIGN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5867400" y="0"/>
          <a:ext cx="2590800" cy="2678113"/>
        </p:xfrm>
        <a:graphic>
          <a:graphicData uri="http://schemas.openxmlformats.org/presentationml/2006/ole">
            <p:oleObj spid="_x0000_s60418" name="Photo Editor Photo" r:id="rId3" imgW="4877481" imgH="4877481" progId="MSPhotoEd.3">
              <p:embed/>
            </p:oleObj>
          </a:graphicData>
        </a:graphic>
      </p:graphicFrame>
      <p:graphicFrame>
        <p:nvGraphicFramePr>
          <p:cNvPr id="5123" name="Object 3"/>
          <p:cNvGraphicFramePr>
            <a:graphicFrameLocks noChangeAspect="1"/>
          </p:cNvGraphicFramePr>
          <p:nvPr/>
        </p:nvGraphicFramePr>
        <p:xfrm>
          <a:off x="4495800" y="2590800"/>
          <a:ext cx="2622550" cy="2667000"/>
        </p:xfrm>
        <a:graphic>
          <a:graphicData uri="http://schemas.openxmlformats.org/presentationml/2006/ole">
            <p:oleObj spid="_x0000_s60419" name="Photo Editor Photo" r:id="rId4" imgW="4877481" imgH="4877481" progId="MSPhotoEd.3">
              <p:embed/>
            </p:oleObj>
          </a:graphicData>
        </a:graphic>
      </p:graphicFrame>
      <p:graphicFrame>
        <p:nvGraphicFramePr>
          <p:cNvPr id="5124" name="Object 4"/>
          <p:cNvGraphicFramePr>
            <a:graphicFrameLocks noChangeAspect="1"/>
          </p:cNvGraphicFramePr>
          <p:nvPr/>
        </p:nvGraphicFramePr>
        <p:xfrm>
          <a:off x="1828800" y="2590800"/>
          <a:ext cx="2654300" cy="2743200"/>
        </p:xfrm>
        <a:graphic>
          <a:graphicData uri="http://schemas.openxmlformats.org/presentationml/2006/ole">
            <p:oleObj spid="_x0000_s60420" name="Photo Editor Photo" r:id="rId5" imgW="4877481" imgH="4877481" progId="MSPhotoEd.3">
              <p:embed/>
            </p:oleObj>
          </a:graphicData>
        </a:graphic>
      </p:graphicFrame>
      <p:graphicFrame>
        <p:nvGraphicFramePr>
          <p:cNvPr id="5125" name="Object 5"/>
          <p:cNvGraphicFramePr>
            <a:graphicFrameLocks noChangeAspect="1"/>
          </p:cNvGraphicFramePr>
          <p:nvPr/>
        </p:nvGraphicFramePr>
        <p:xfrm>
          <a:off x="3276600" y="0"/>
          <a:ext cx="2590800" cy="2679700"/>
        </p:xfrm>
        <a:graphic>
          <a:graphicData uri="http://schemas.openxmlformats.org/presentationml/2006/ole">
            <p:oleObj spid="_x0000_s60421" name="Photo Editor Photo" r:id="rId6" imgW="4877481" imgH="4877481" progId="MSPhotoEd.3">
              <p:embed/>
            </p:oleObj>
          </a:graphicData>
        </a:graphic>
      </p:graphicFrame>
      <p:graphicFrame>
        <p:nvGraphicFramePr>
          <p:cNvPr id="5126" name="Object 6"/>
          <p:cNvGraphicFramePr>
            <a:graphicFrameLocks noChangeAspect="1"/>
          </p:cNvGraphicFramePr>
          <p:nvPr/>
        </p:nvGraphicFramePr>
        <p:xfrm>
          <a:off x="685800" y="0"/>
          <a:ext cx="2590800" cy="2678113"/>
        </p:xfrm>
        <a:graphic>
          <a:graphicData uri="http://schemas.openxmlformats.org/presentationml/2006/ole">
            <p:oleObj spid="_x0000_s60422" name="Photo Editor Photo" r:id="rId7" imgW="4877481" imgH="4877481" progId="MSPhotoEd.3">
              <p:embed/>
            </p:oleObj>
          </a:graphicData>
        </a:graphic>
      </p:graphicFrame>
      <p:sp>
        <p:nvSpPr>
          <p:cNvPr id="5127" name="TextBox 6"/>
          <p:cNvSpPr txBox="1">
            <a:spLocks noChangeArrowheads="1"/>
          </p:cNvSpPr>
          <p:nvPr/>
        </p:nvSpPr>
        <p:spPr bwMode="auto">
          <a:xfrm>
            <a:off x="2286000" y="5715000"/>
            <a:ext cx="5849938" cy="830263"/>
          </a:xfrm>
          <a:prstGeom prst="rect">
            <a:avLst/>
          </a:prstGeom>
          <a:noFill/>
          <a:ln w="9525">
            <a:noFill/>
            <a:miter lim="800000"/>
            <a:headEnd/>
            <a:tailEnd/>
          </a:ln>
        </p:spPr>
        <p:txBody>
          <a:bodyPr wrap="none">
            <a:spAutoFit/>
          </a:bodyPr>
          <a:lstStyle/>
          <a:p>
            <a:pPr algn="ctr"/>
            <a:r>
              <a:rPr lang="en-US"/>
              <a:t>DECREASED HEARING IN RIGHT EAR </a:t>
            </a:r>
          </a:p>
          <a:p>
            <a:pPr algn="ctr"/>
            <a:r>
              <a:rPr lang="en-US"/>
              <a:t>SINCE BIRTH</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1143000" y="0"/>
          <a:ext cx="2346325" cy="1981200"/>
        </p:xfrm>
        <a:graphic>
          <a:graphicData uri="http://schemas.openxmlformats.org/presentationml/2006/ole">
            <p:oleObj spid="_x0000_s59394" name="Photo Editor Photo" r:id="rId3" imgW="4877481" imgH="4877481" progId="MSPhotoEd.3">
              <p:embed/>
            </p:oleObj>
          </a:graphicData>
        </a:graphic>
      </p:graphicFrame>
      <p:graphicFrame>
        <p:nvGraphicFramePr>
          <p:cNvPr id="3075" name="Object 3"/>
          <p:cNvGraphicFramePr>
            <a:graphicFrameLocks noChangeAspect="1"/>
          </p:cNvGraphicFramePr>
          <p:nvPr/>
        </p:nvGraphicFramePr>
        <p:xfrm>
          <a:off x="3429000" y="0"/>
          <a:ext cx="2286000" cy="1976438"/>
        </p:xfrm>
        <a:graphic>
          <a:graphicData uri="http://schemas.openxmlformats.org/presentationml/2006/ole">
            <p:oleObj spid="_x0000_s59395" name="Photo Editor Photo" r:id="rId4" imgW="4877481" imgH="4877481" progId="MSPhotoEd.3">
              <p:embed/>
            </p:oleObj>
          </a:graphicData>
        </a:graphic>
      </p:graphicFrame>
      <p:graphicFrame>
        <p:nvGraphicFramePr>
          <p:cNvPr id="3076" name="Object 4"/>
          <p:cNvGraphicFramePr>
            <a:graphicFrameLocks noChangeAspect="1"/>
          </p:cNvGraphicFramePr>
          <p:nvPr/>
        </p:nvGraphicFramePr>
        <p:xfrm>
          <a:off x="5715000" y="0"/>
          <a:ext cx="2311400" cy="1981200"/>
        </p:xfrm>
        <a:graphic>
          <a:graphicData uri="http://schemas.openxmlformats.org/presentationml/2006/ole">
            <p:oleObj spid="_x0000_s59396" name="Photo Editor Photo" r:id="rId5" imgW="4877481" imgH="4877481" progId="MSPhotoEd.3">
              <p:embed/>
            </p:oleObj>
          </a:graphicData>
        </a:graphic>
      </p:graphicFrame>
      <p:graphicFrame>
        <p:nvGraphicFramePr>
          <p:cNvPr id="3077" name="Object 6"/>
          <p:cNvGraphicFramePr>
            <a:graphicFrameLocks noChangeAspect="1"/>
          </p:cNvGraphicFramePr>
          <p:nvPr/>
        </p:nvGraphicFramePr>
        <p:xfrm>
          <a:off x="3352800" y="3581400"/>
          <a:ext cx="2362200" cy="1884363"/>
        </p:xfrm>
        <a:graphic>
          <a:graphicData uri="http://schemas.openxmlformats.org/presentationml/2006/ole">
            <p:oleObj spid="_x0000_s59397" name="Photo Editor Photo" r:id="rId6" imgW="4877481" imgH="4877481" progId="MSPhotoEd.3">
              <p:embed/>
            </p:oleObj>
          </a:graphicData>
        </a:graphic>
      </p:graphicFrame>
      <p:graphicFrame>
        <p:nvGraphicFramePr>
          <p:cNvPr id="3078" name="Object 7"/>
          <p:cNvGraphicFramePr>
            <a:graphicFrameLocks noChangeAspect="1"/>
          </p:cNvGraphicFramePr>
          <p:nvPr/>
        </p:nvGraphicFramePr>
        <p:xfrm>
          <a:off x="1143000" y="3581400"/>
          <a:ext cx="2209800" cy="1905000"/>
        </p:xfrm>
        <a:graphic>
          <a:graphicData uri="http://schemas.openxmlformats.org/presentationml/2006/ole">
            <p:oleObj spid="_x0000_s59398" name="Photo Editor Photo" r:id="rId7" imgW="4877481" imgH="4877481" progId="MSPhotoEd.3">
              <p:embed/>
            </p:oleObj>
          </a:graphicData>
        </a:graphic>
      </p:graphicFrame>
      <p:graphicFrame>
        <p:nvGraphicFramePr>
          <p:cNvPr id="3079" name="Object 8"/>
          <p:cNvGraphicFramePr>
            <a:graphicFrameLocks noChangeAspect="1"/>
          </p:cNvGraphicFramePr>
          <p:nvPr/>
        </p:nvGraphicFramePr>
        <p:xfrm>
          <a:off x="5715000" y="3657600"/>
          <a:ext cx="2286000" cy="1828800"/>
        </p:xfrm>
        <a:graphic>
          <a:graphicData uri="http://schemas.openxmlformats.org/presentationml/2006/ole">
            <p:oleObj spid="_x0000_s59399" name="Photo Editor Photo" r:id="rId8" imgW="4877481" imgH="4877481" progId="MSPhotoEd.3">
              <p:embed/>
            </p:oleObj>
          </a:graphicData>
        </a:graphic>
      </p:graphicFrame>
      <p:graphicFrame>
        <p:nvGraphicFramePr>
          <p:cNvPr id="3080" name="Object 9"/>
          <p:cNvGraphicFramePr>
            <a:graphicFrameLocks noChangeAspect="1"/>
          </p:cNvGraphicFramePr>
          <p:nvPr/>
        </p:nvGraphicFramePr>
        <p:xfrm>
          <a:off x="1143000" y="1752600"/>
          <a:ext cx="2362200" cy="1828800"/>
        </p:xfrm>
        <a:graphic>
          <a:graphicData uri="http://schemas.openxmlformats.org/presentationml/2006/ole">
            <p:oleObj spid="_x0000_s59400" name="Photo Editor Photo" r:id="rId9" imgW="4877481" imgH="4877481" progId="MSPhotoEd.3">
              <p:embed/>
            </p:oleObj>
          </a:graphicData>
        </a:graphic>
      </p:graphicFrame>
      <p:graphicFrame>
        <p:nvGraphicFramePr>
          <p:cNvPr id="3081" name="Object 10"/>
          <p:cNvGraphicFramePr>
            <a:graphicFrameLocks noChangeAspect="1"/>
          </p:cNvGraphicFramePr>
          <p:nvPr/>
        </p:nvGraphicFramePr>
        <p:xfrm>
          <a:off x="3505200" y="1828800"/>
          <a:ext cx="2209800" cy="1828800"/>
        </p:xfrm>
        <a:graphic>
          <a:graphicData uri="http://schemas.openxmlformats.org/presentationml/2006/ole">
            <p:oleObj spid="_x0000_s59401" name="Photo Editor Photo" r:id="rId10" imgW="4877481" imgH="4877481" progId="MSPhotoEd.3">
              <p:embed/>
            </p:oleObj>
          </a:graphicData>
        </a:graphic>
      </p:graphicFrame>
      <p:graphicFrame>
        <p:nvGraphicFramePr>
          <p:cNvPr id="3082" name="Object 11"/>
          <p:cNvGraphicFramePr>
            <a:graphicFrameLocks noChangeAspect="1"/>
          </p:cNvGraphicFramePr>
          <p:nvPr/>
        </p:nvGraphicFramePr>
        <p:xfrm>
          <a:off x="5715000" y="1828800"/>
          <a:ext cx="2286000" cy="1831975"/>
        </p:xfrm>
        <a:graphic>
          <a:graphicData uri="http://schemas.openxmlformats.org/presentationml/2006/ole">
            <p:oleObj spid="_x0000_s59402" name="Photo Editor Photo" r:id="rId11" imgW="4877481" imgH="4877481" progId="MSPhotoEd.3">
              <p:embed/>
            </p:oleObj>
          </a:graphicData>
        </a:graphic>
      </p:graphicFrame>
      <p:sp>
        <p:nvSpPr>
          <p:cNvPr id="3083" name="TextBox 12"/>
          <p:cNvSpPr txBox="1">
            <a:spLocks noChangeArrowheads="1"/>
          </p:cNvSpPr>
          <p:nvPr/>
        </p:nvSpPr>
        <p:spPr bwMode="auto">
          <a:xfrm>
            <a:off x="2743200" y="5562600"/>
            <a:ext cx="4000500" cy="461963"/>
          </a:xfrm>
          <a:prstGeom prst="rect">
            <a:avLst/>
          </a:prstGeom>
          <a:noFill/>
          <a:ln w="9525">
            <a:noFill/>
            <a:miter lim="800000"/>
            <a:headEnd/>
            <a:tailEnd/>
          </a:ln>
        </p:spPr>
        <p:txBody>
          <a:bodyPr wrap="none">
            <a:spAutoFit/>
          </a:bodyPr>
          <a:lstStyle/>
          <a:p>
            <a:r>
              <a:rPr lang="en-US"/>
              <a:t>VAGUE ABDOMINAL PAIN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p:cNvSpPr>
          <p:nvPr>
            <p:ph type="title"/>
          </p:nvPr>
        </p:nvSpPr>
        <p:spPr/>
        <p:txBody>
          <a:bodyPr/>
          <a:lstStyle/>
          <a:p>
            <a:r>
              <a:rPr lang="en-US" dirty="0" smtClean="0"/>
              <a:t>CASE </a:t>
            </a:r>
            <a:r>
              <a:rPr lang="en-US" dirty="0" smtClean="0"/>
              <a:t>1</a:t>
            </a:r>
            <a:endParaRPr lang="en-US" dirty="0" smtClean="0"/>
          </a:p>
        </p:txBody>
      </p:sp>
      <p:sp>
        <p:nvSpPr>
          <p:cNvPr id="470019" name="Rectangle 3"/>
          <p:cNvSpPr>
            <a:spLocks noGrp="1"/>
          </p:cNvSpPr>
          <p:nvPr>
            <p:ph idx="1"/>
          </p:nvPr>
        </p:nvSpPr>
        <p:spPr/>
        <p:txBody>
          <a:bodyPr/>
          <a:lstStyle/>
          <a:p>
            <a:r>
              <a:rPr lang="en-US" dirty="0" smtClean="0"/>
              <a:t>39 yr female came with history of pain in left  side  of abdomen</a:t>
            </a:r>
          </a:p>
          <a:p>
            <a:r>
              <a:rPr lang="en-US" dirty="0" smtClean="0"/>
              <a:t>On examination,</a:t>
            </a:r>
          </a:p>
          <a:p>
            <a:pPr>
              <a:buFont typeface="Arial" pitchFamily="34" charset="0"/>
              <a:buNone/>
            </a:pPr>
            <a:r>
              <a:rPr lang="en-US" dirty="0" smtClean="0"/>
              <a:t>       -no abdominal tenderness</a:t>
            </a:r>
          </a:p>
          <a:p>
            <a:pPr>
              <a:buFont typeface="Arial" pitchFamily="34" charset="0"/>
              <a:buNone/>
            </a:pPr>
            <a:r>
              <a:rPr lang="en-US" dirty="0" smtClean="0"/>
              <a:t>       -BP- 180/140mm Hg</a:t>
            </a:r>
          </a:p>
          <a:p>
            <a:pPr>
              <a:buFont typeface="Arial" pitchFamily="34" charset="0"/>
              <a:buNone/>
            </a:pPr>
            <a:r>
              <a:rPr lang="en-US" dirty="0" smtClean="0"/>
              <a:t>       - Se. </a:t>
            </a:r>
            <a:r>
              <a:rPr lang="en-US" dirty="0" err="1" smtClean="0"/>
              <a:t>creatinine</a:t>
            </a:r>
            <a:r>
              <a:rPr lang="en-US" dirty="0" smtClean="0"/>
              <a:t> 1.0 mg/dl</a:t>
            </a:r>
          </a:p>
          <a:p>
            <a:pPr>
              <a:buFont typeface="Arial" pitchFamily="34" charset="0"/>
              <a:buNone/>
            </a:pPr>
            <a:r>
              <a:rPr lang="en-US" dirty="0" smtClean="0"/>
              <a:t>USG S/O mass in abdomen so CT scan was done for further characterization.</a:t>
            </a:r>
          </a:p>
          <a:p>
            <a:pPr>
              <a:buFont typeface="Arial" pitchFamily="34" charset="0"/>
              <a:buNone/>
            </a:pPr>
            <a:endParaRPr lang="en-US" dirty="0" smtClean="0"/>
          </a:p>
          <a:p>
            <a:endParaRPr lang="en-US" dirty="0"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3" name="Content Placeholder 3" descr="0001 2.jpg"/>
          <p:cNvPicPr>
            <a:picLocks noChangeAspect="1"/>
          </p:cNvPicPr>
          <p:nvPr/>
        </p:nvPicPr>
        <p:blipFill>
          <a:blip r:embed="rId2"/>
          <a:srcRect l="8474" t="15555" r="10170" b="21733"/>
          <a:stretch>
            <a:fillRect/>
          </a:stretch>
        </p:blipFill>
        <p:spPr bwMode="auto">
          <a:xfrm>
            <a:off x="0" y="1"/>
            <a:ext cx="3000364" cy="2312760"/>
          </a:xfrm>
          <a:prstGeom prst="rect">
            <a:avLst/>
          </a:prstGeom>
          <a:noFill/>
          <a:ln w="9525">
            <a:noFill/>
            <a:miter lim="800000"/>
            <a:headEnd/>
            <a:tailEnd/>
          </a:ln>
        </p:spPr>
      </p:pic>
      <p:pic>
        <p:nvPicPr>
          <p:cNvPr id="471044" name="Content Placeholder 3" descr="0001 3.jpg"/>
          <p:cNvPicPr>
            <a:picLocks noChangeAspect="1"/>
          </p:cNvPicPr>
          <p:nvPr/>
        </p:nvPicPr>
        <p:blipFill>
          <a:blip r:embed="rId3"/>
          <a:srcRect l="8224" t="15218" r="11183" b="20610"/>
          <a:stretch>
            <a:fillRect/>
          </a:stretch>
        </p:blipFill>
        <p:spPr bwMode="auto">
          <a:xfrm>
            <a:off x="2928926" y="0"/>
            <a:ext cx="2857520" cy="2274333"/>
          </a:xfrm>
          <a:prstGeom prst="rect">
            <a:avLst/>
          </a:prstGeom>
          <a:noFill/>
          <a:ln w="9525">
            <a:noFill/>
            <a:miter lim="800000"/>
            <a:headEnd/>
            <a:tailEnd/>
          </a:ln>
        </p:spPr>
      </p:pic>
      <p:pic>
        <p:nvPicPr>
          <p:cNvPr id="471045" name="Content Placeholder 3" descr="0001 4.jpg"/>
          <p:cNvPicPr>
            <a:picLocks noChangeAspect="1"/>
          </p:cNvPicPr>
          <p:nvPr/>
        </p:nvPicPr>
        <p:blipFill>
          <a:blip r:embed="rId4"/>
          <a:srcRect l="7812" t="17118" r="10938" b="23507"/>
          <a:stretch>
            <a:fillRect/>
          </a:stretch>
        </p:blipFill>
        <p:spPr bwMode="auto">
          <a:xfrm>
            <a:off x="0" y="2357431"/>
            <a:ext cx="3000364" cy="2234442"/>
          </a:xfrm>
          <a:prstGeom prst="rect">
            <a:avLst/>
          </a:prstGeom>
          <a:noFill/>
          <a:ln w="9525">
            <a:noFill/>
            <a:miter lim="800000"/>
            <a:headEnd/>
            <a:tailEnd/>
          </a:ln>
        </p:spPr>
      </p:pic>
      <p:pic>
        <p:nvPicPr>
          <p:cNvPr id="471046" name="Content Placeholder 3" descr="0001 5.jpg"/>
          <p:cNvPicPr>
            <a:picLocks noChangeAspect="1"/>
          </p:cNvPicPr>
          <p:nvPr/>
        </p:nvPicPr>
        <p:blipFill>
          <a:blip r:embed="rId5"/>
          <a:srcRect l="6287" t="17127" r="11988" b="19979"/>
          <a:stretch>
            <a:fillRect/>
          </a:stretch>
        </p:blipFill>
        <p:spPr bwMode="auto">
          <a:xfrm>
            <a:off x="2928926" y="2357430"/>
            <a:ext cx="2786082" cy="2230565"/>
          </a:xfrm>
          <a:prstGeom prst="rect">
            <a:avLst/>
          </a:prstGeom>
          <a:noFill/>
          <a:ln w="9525">
            <a:noFill/>
            <a:miter lim="800000"/>
            <a:headEnd/>
            <a:tailEnd/>
          </a:ln>
        </p:spPr>
      </p:pic>
      <p:pic>
        <p:nvPicPr>
          <p:cNvPr id="8" name="Content Placeholder 3" descr="0001 7.jpg"/>
          <p:cNvPicPr>
            <a:picLocks noChangeAspect="1"/>
          </p:cNvPicPr>
          <p:nvPr/>
        </p:nvPicPr>
        <p:blipFill>
          <a:blip r:embed="rId6"/>
          <a:srcRect l="2766" t="6375" r="8094" b="3625"/>
          <a:stretch>
            <a:fillRect/>
          </a:stretch>
        </p:blipFill>
        <p:spPr bwMode="auto">
          <a:xfrm>
            <a:off x="5786446" y="0"/>
            <a:ext cx="2786082" cy="2305723"/>
          </a:xfrm>
          <a:prstGeom prst="rect">
            <a:avLst/>
          </a:prstGeom>
          <a:noFill/>
          <a:ln w="9525">
            <a:noFill/>
            <a:miter lim="800000"/>
            <a:headEnd/>
            <a:tailEnd/>
          </a:ln>
        </p:spPr>
      </p:pic>
      <p:pic>
        <p:nvPicPr>
          <p:cNvPr id="9" name="Content Placeholder 3" descr="0001 6.jpg"/>
          <p:cNvPicPr>
            <a:picLocks noChangeAspect="1"/>
          </p:cNvPicPr>
          <p:nvPr/>
        </p:nvPicPr>
        <p:blipFill>
          <a:blip r:embed="rId7"/>
          <a:srcRect/>
          <a:stretch>
            <a:fillRect/>
          </a:stretch>
        </p:blipFill>
        <p:spPr bwMode="auto">
          <a:xfrm>
            <a:off x="5857884" y="2285992"/>
            <a:ext cx="2857488" cy="2565403"/>
          </a:xfrm>
          <a:prstGeom prst="rect">
            <a:avLst/>
          </a:prstGeom>
          <a:noFill/>
          <a:ln w="9525">
            <a:noFill/>
            <a:miter lim="800000"/>
            <a:headEnd/>
            <a:tailEnd/>
          </a:ln>
        </p:spPr>
      </p:pic>
      <p:pic>
        <p:nvPicPr>
          <p:cNvPr id="10" name="Picture 3" descr="http://www.rcsed.ac.uk/journal/vol45_2/4520030.jpg"/>
          <p:cNvPicPr>
            <a:picLocks noChangeAspect="1" noChangeArrowheads="1"/>
          </p:cNvPicPr>
          <p:nvPr/>
        </p:nvPicPr>
        <p:blipFill>
          <a:blip r:embed="rId8"/>
          <a:srcRect/>
          <a:stretch>
            <a:fillRect/>
          </a:stretch>
        </p:blipFill>
        <p:spPr bwMode="auto">
          <a:xfrm>
            <a:off x="5857884" y="4714884"/>
            <a:ext cx="2971776" cy="1872838"/>
          </a:xfrm>
          <a:prstGeom prst="rect">
            <a:avLst/>
          </a:prstGeom>
          <a:noFill/>
        </p:spPr>
      </p:pic>
      <p:sp>
        <p:nvSpPr>
          <p:cNvPr id="11" name="Rectangle 10"/>
          <p:cNvSpPr/>
          <p:nvPr/>
        </p:nvSpPr>
        <p:spPr>
          <a:xfrm>
            <a:off x="928662" y="5214950"/>
            <a:ext cx="4572000" cy="646331"/>
          </a:xfrm>
          <a:prstGeom prst="rect">
            <a:avLst/>
          </a:prstGeom>
        </p:spPr>
        <p:txBody>
          <a:bodyPr>
            <a:spAutoFit/>
          </a:bodyPr>
          <a:lstStyle/>
          <a:p>
            <a:r>
              <a:rPr lang="en-US" dirty="0" smtClean="0"/>
              <a:t>39 yr female came with history of pain in left  side  of </a:t>
            </a:r>
            <a:r>
              <a:rPr lang="en-US" dirty="0" err="1" smtClean="0"/>
              <a:t>abdomen,palpitataions</a:t>
            </a:r>
            <a:r>
              <a:rPr lang="en-US" dirty="0" smtClean="0"/>
              <a:t> </a:t>
            </a:r>
            <a:endParaRPr lang="en-IN"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5" descr="&lt;p&gt;scout  CT scan film&lt;/p&gt;&#10;&#10;Air pockets in right renal fossa."/>
          <p:cNvPicPr>
            <a:picLocks noChangeAspect="1" noChangeArrowheads="1"/>
          </p:cNvPicPr>
          <p:nvPr/>
        </p:nvPicPr>
        <p:blipFill>
          <a:blip r:embed="rId2"/>
          <a:srcRect/>
          <a:stretch>
            <a:fillRect/>
          </a:stretch>
        </p:blipFill>
        <p:spPr bwMode="auto">
          <a:xfrm>
            <a:off x="1571604" y="857232"/>
            <a:ext cx="5991437" cy="5572164"/>
          </a:xfrm>
          <a:prstGeom prst="rect">
            <a:avLst/>
          </a:prstGeom>
          <a:noFill/>
          <a:ln w="9525">
            <a:noFill/>
            <a:miter lim="800000"/>
            <a:headEnd/>
            <a:tailEnd/>
          </a:ln>
        </p:spPr>
      </p:pic>
      <p:sp>
        <p:nvSpPr>
          <p:cNvPr id="5" name="TextBox 4"/>
          <p:cNvSpPr txBox="1"/>
          <p:nvPr/>
        </p:nvSpPr>
        <p:spPr>
          <a:xfrm>
            <a:off x="3857620" y="285728"/>
            <a:ext cx="881973" cy="369332"/>
          </a:xfrm>
          <a:prstGeom prst="rect">
            <a:avLst/>
          </a:prstGeom>
          <a:noFill/>
        </p:spPr>
        <p:txBody>
          <a:bodyPr wrap="none" rtlCol="0">
            <a:spAutoFit/>
          </a:bodyPr>
          <a:lstStyle/>
          <a:p>
            <a:r>
              <a:rPr lang="en-US" dirty="0" smtClean="0"/>
              <a:t>CASE  2</a:t>
            </a:r>
            <a:endParaRPr lang="en-IN"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4" name="Object 4"/>
          <p:cNvGraphicFramePr>
            <a:graphicFrameLocks noChangeAspect="1"/>
          </p:cNvGraphicFramePr>
          <p:nvPr/>
        </p:nvGraphicFramePr>
        <p:xfrm>
          <a:off x="0" y="685800"/>
          <a:ext cx="4800600" cy="3352800"/>
        </p:xfrm>
        <a:graphic>
          <a:graphicData uri="http://schemas.openxmlformats.org/presentationml/2006/ole">
            <p:oleObj spid="_x0000_s21506" name="Photo Editor Photo" r:id="rId3" imgW="5315692" imgH="5315692" progId="">
              <p:embed/>
            </p:oleObj>
          </a:graphicData>
        </a:graphic>
      </p:graphicFrame>
      <p:graphicFrame>
        <p:nvGraphicFramePr>
          <p:cNvPr id="95235" name="Object 5"/>
          <p:cNvGraphicFramePr>
            <a:graphicFrameLocks noChangeAspect="1"/>
          </p:cNvGraphicFramePr>
          <p:nvPr/>
        </p:nvGraphicFramePr>
        <p:xfrm>
          <a:off x="4648200" y="685800"/>
          <a:ext cx="4495800" cy="3352800"/>
        </p:xfrm>
        <a:graphic>
          <a:graphicData uri="http://schemas.openxmlformats.org/presentationml/2006/ole">
            <p:oleObj spid="_x0000_s21507" name="Photo Editor Photo" r:id="rId4" imgW="5315692" imgH="5315692" progId="">
              <p:embed/>
            </p:oleObj>
          </a:graphicData>
        </a:graphic>
      </p:graphicFrame>
      <p:graphicFrame>
        <p:nvGraphicFramePr>
          <p:cNvPr id="95236" name="Object 6"/>
          <p:cNvGraphicFramePr>
            <a:graphicFrameLocks noChangeAspect="1"/>
          </p:cNvGraphicFramePr>
          <p:nvPr/>
        </p:nvGraphicFramePr>
        <p:xfrm>
          <a:off x="0" y="3733800"/>
          <a:ext cx="4876800" cy="3124200"/>
        </p:xfrm>
        <a:graphic>
          <a:graphicData uri="http://schemas.openxmlformats.org/presentationml/2006/ole">
            <p:oleObj spid="_x0000_s21508" name="Photo Editor Photo" r:id="rId5" imgW="5315692" imgH="5315692" progId="">
              <p:embed/>
            </p:oleObj>
          </a:graphicData>
        </a:graphic>
      </p:graphicFrame>
      <p:graphicFrame>
        <p:nvGraphicFramePr>
          <p:cNvPr id="95237" name="Object 7"/>
          <p:cNvGraphicFramePr>
            <a:graphicFrameLocks noChangeAspect="1"/>
          </p:cNvGraphicFramePr>
          <p:nvPr/>
        </p:nvGraphicFramePr>
        <p:xfrm>
          <a:off x="4114800" y="3733800"/>
          <a:ext cx="5029200" cy="3124200"/>
        </p:xfrm>
        <a:graphic>
          <a:graphicData uri="http://schemas.openxmlformats.org/presentationml/2006/ole">
            <p:oleObj spid="_x0000_s21509" name="Photo Editor Photo" r:id="rId6" imgW="5315692" imgH="5315692" progId="">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srcRect l="27149" t="8461" r="23981" b="13077"/>
          <a:stretch>
            <a:fillRect/>
          </a:stretch>
        </p:blipFill>
        <p:spPr bwMode="auto">
          <a:xfrm>
            <a:off x="2428860" y="1071546"/>
            <a:ext cx="4689695" cy="4429156"/>
          </a:xfrm>
          <a:prstGeom prst="rect">
            <a:avLst/>
          </a:prstGeom>
          <a:noFill/>
          <a:ln w="9525">
            <a:noFill/>
            <a:miter lim="800000"/>
            <a:headEnd/>
            <a:tailEnd/>
          </a:ln>
          <a:effectLst/>
        </p:spPr>
      </p:pic>
      <p:sp>
        <p:nvSpPr>
          <p:cNvPr id="3" name="TextBox 2"/>
          <p:cNvSpPr txBox="1"/>
          <p:nvPr/>
        </p:nvSpPr>
        <p:spPr>
          <a:xfrm>
            <a:off x="4143372" y="357166"/>
            <a:ext cx="881973" cy="369332"/>
          </a:xfrm>
          <a:prstGeom prst="rect">
            <a:avLst/>
          </a:prstGeom>
          <a:noFill/>
        </p:spPr>
        <p:txBody>
          <a:bodyPr wrap="none" rtlCol="0">
            <a:spAutoFit/>
          </a:bodyPr>
          <a:lstStyle/>
          <a:p>
            <a:r>
              <a:rPr lang="en-US" dirty="0" smtClean="0"/>
              <a:t>CASE 3 </a:t>
            </a:r>
            <a:endParaRPr lang="en-IN"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srcRect l="32482" t="36196" r="34998" b="30895"/>
          <a:stretch>
            <a:fillRect/>
          </a:stretch>
        </p:blipFill>
        <p:spPr bwMode="auto">
          <a:xfrm>
            <a:off x="0" y="500042"/>
            <a:ext cx="3257534" cy="2143140"/>
          </a:xfrm>
          <a:prstGeom prst="rect">
            <a:avLst/>
          </a:prstGeom>
          <a:noFill/>
          <a:ln w="9525">
            <a:noFill/>
            <a:miter lim="800000"/>
            <a:headEnd/>
            <a:tailEnd/>
          </a:ln>
          <a:effectLst/>
        </p:spPr>
      </p:pic>
      <p:pic>
        <p:nvPicPr>
          <p:cNvPr id="81923" name="Picture 3"/>
          <p:cNvPicPr>
            <a:picLocks noChangeAspect="1" noChangeArrowheads="1"/>
          </p:cNvPicPr>
          <p:nvPr/>
        </p:nvPicPr>
        <p:blipFill>
          <a:blip r:embed="rId3"/>
          <a:srcRect l="30928" t="31547" r="33645" b="23762"/>
          <a:stretch>
            <a:fillRect/>
          </a:stretch>
        </p:blipFill>
        <p:spPr bwMode="auto">
          <a:xfrm>
            <a:off x="3286116" y="428604"/>
            <a:ext cx="2786082" cy="2226485"/>
          </a:xfrm>
          <a:prstGeom prst="rect">
            <a:avLst/>
          </a:prstGeom>
          <a:noFill/>
          <a:ln w="9525">
            <a:noFill/>
            <a:miter lim="800000"/>
            <a:headEnd/>
            <a:tailEnd/>
          </a:ln>
          <a:effectLst/>
        </p:spPr>
      </p:pic>
      <p:pic>
        <p:nvPicPr>
          <p:cNvPr id="81924" name="Picture 4"/>
          <p:cNvPicPr>
            <a:picLocks noChangeAspect="1" noChangeArrowheads="1"/>
          </p:cNvPicPr>
          <p:nvPr/>
        </p:nvPicPr>
        <p:blipFill>
          <a:blip r:embed="rId4"/>
          <a:srcRect l="30168" t="31341" r="32960" b="20222"/>
          <a:stretch>
            <a:fillRect/>
          </a:stretch>
        </p:blipFill>
        <p:spPr bwMode="auto">
          <a:xfrm>
            <a:off x="6072198" y="428604"/>
            <a:ext cx="2770394" cy="2214578"/>
          </a:xfrm>
          <a:prstGeom prst="rect">
            <a:avLst/>
          </a:prstGeom>
          <a:noFill/>
          <a:ln w="9525">
            <a:noFill/>
            <a:miter lim="800000"/>
            <a:headEnd/>
            <a:tailEnd/>
          </a:ln>
          <a:effectLst/>
        </p:spPr>
      </p:pic>
      <p:pic>
        <p:nvPicPr>
          <p:cNvPr id="81925" name="Picture 5"/>
          <p:cNvPicPr>
            <a:picLocks noChangeAspect="1" noChangeArrowheads="1"/>
          </p:cNvPicPr>
          <p:nvPr/>
        </p:nvPicPr>
        <p:blipFill>
          <a:blip r:embed="rId5"/>
          <a:srcRect l="29717" t="28869" r="32075" b="23018"/>
          <a:stretch>
            <a:fillRect/>
          </a:stretch>
        </p:blipFill>
        <p:spPr bwMode="auto">
          <a:xfrm>
            <a:off x="4572000" y="2714620"/>
            <a:ext cx="3568328" cy="2643206"/>
          </a:xfrm>
          <a:prstGeom prst="rect">
            <a:avLst/>
          </a:prstGeom>
          <a:noFill/>
          <a:ln w="9525">
            <a:noFill/>
            <a:miter lim="800000"/>
            <a:headEnd/>
            <a:tailEnd/>
          </a:ln>
          <a:effectLst/>
        </p:spPr>
      </p:pic>
      <p:pic>
        <p:nvPicPr>
          <p:cNvPr id="81926" name="Picture 6"/>
          <p:cNvPicPr>
            <a:picLocks noChangeAspect="1" noChangeArrowheads="1"/>
          </p:cNvPicPr>
          <p:nvPr/>
        </p:nvPicPr>
        <p:blipFill>
          <a:blip r:embed="rId6"/>
          <a:srcRect l="28959" t="29231" r="32354" b="22307"/>
          <a:stretch>
            <a:fillRect/>
          </a:stretch>
        </p:blipFill>
        <p:spPr bwMode="auto">
          <a:xfrm>
            <a:off x="857224" y="2786058"/>
            <a:ext cx="3500462" cy="2579288"/>
          </a:xfrm>
          <a:prstGeom prst="rect">
            <a:avLst/>
          </a:prstGeom>
          <a:noFill/>
          <a:ln w="9525">
            <a:noFill/>
            <a:miter lim="800000"/>
            <a:headEnd/>
            <a:tailEnd/>
          </a:ln>
          <a:effectLst/>
        </p:spPr>
      </p:pic>
      <p:sp>
        <p:nvSpPr>
          <p:cNvPr id="7" name="TextBox 6"/>
          <p:cNvSpPr txBox="1"/>
          <p:nvPr/>
        </p:nvSpPr>
        <p:spPr>
          <a:xfrm>
            <a:off x="3500430" y="0"/>
            <a:ext cx="1002582" cy="369332"/>
          </a:xfrm>
          <a:prstGeom prst="rect">
            <a:avLst/>
          </a:prstGeom>
          <a:noFill/>
        </p:spPr>
        <p:txBody>
          <a:bodyPr wrap="none" rtlCol="0">
            <a:spAutoFit/>
          </a:bodyPr>
          <a:lstStyle/>
          <a:p>
            <a:r>
              <a:rPr lang="en-US" dirty="0" smtClean="0"/>
              <a:t>CVASE  4</a:t>
            </a:r>
            <a:endParaRPr lang="en-IN" dirty="0"/>
          </a:p>
        </p:txBody>
      </p:sp>
      <p:sp>
        <p:nvSpPr>
          <p:cNvPr id="8" name="TextBox 7"/>
          <p:cNvSpPr txBox="1"/>
          <p:nvPr/>
        </p:nvSpPr>
        <p:spPr>
          <a:xfrm>
            <a:off x="2285984" y="6000768"/>
            <a:ext cx="5143536" cy="523220"/>
          </a:xfrm>
          <a:prstGeom prst="rect">
            <a:avLst/>
          </a:prstGeom>
          <a:noFill/>
        </p:spPr>
        <p:txBody>
          <a:bodyPr wrap="square" rtlCol="0">
            <a:spAutoFit/>
          </a:bodyPr>
          <a:lstStyle/>
          <a:p>
            <a:r>
              <a:rPr lang="en-US" sz="2800" dirty="0" err="1" smtClean="0"/>
              <a:t>Seropositive</a:t>
            </a:r>
            <a:r>
              <a:rPr lang="en-US" sz="2800" dirty="0" smtClean="0"/>
              <a:t> with cough </a:t>
            </a:r>
            <a:endParaRPr lang="en-IN"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2.bp.blogspot.com/_29vlt4MXQ-A/TLNHDStHMeI/AAAAAAAAH_Y/NMc9dMc3f-I/s1600/SilentSinusSyndrome.jpg"/>
          <p:cNvPicPr>
            <a:picLocks noChangeAspect="1" noChangeArrowheads="1"/>
          </p:cNvPicPr>
          <p:nvPr/>
        </p:nvPicPr>
        <p:blipFill>
          <a:blip r:embed="rId2"/>
          <a:srcRect r="50318"/>
          <a:stretch>
            <a:fillRect/>
          </a:stretch>
        </p:blipFill>
        <p:spPr bwMode="auto">
          <a:xfrm>
            <a:off x="357158" y="642918"/>
            <a:ext cx="4000528" cy="4000528"/>
          </a:xfrm>
          <a:prstGeom prst="rect">
            <a:avLst/>
          </a:prstGeom>
          <a:noFill/>
        </p:spPr>
      </p:pic>
      <p:pic>
        <p:nvPicPr>
          <p:cNvPr id="6" name="Picture 2" descr="http://2.bp.blogspot.com/_29vlt4MXQ-A/TLNHDStHMeI/AAAAAAAAH_Y/NMc9dMc3f-I/s1600/SilentSinusSyndrome.jpg"/>
          <p:cNvPicPr>
            <a:picLocks noChangeAspect="1" noChangeArrowheads="1"/>
          </p:cNvPicPr>
          <p:nvPr/>
        </p:nvPicPr>
        <p:blipFill>
          <a:blip r:embed="rId2"/>
          <a:srcRect l="53112" t="1548" b="12738"/>
          <a:stretch>
            <a:fillRect/>
          </a:stretch>
        </p:blipFill>
        <p:spPr bwMode="auto">
          <a:xfrm>
            <a:off x="4572000" y="714356"/>
            <a:ext cx="4326193" cy="392909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23530" t="10000" r="23529" b="9999"/>
          <a:stretch>
            <a:fillRect/>
          </a:stretch>
        </p:blipFill>
        <p:spPr bwMode="auto">
          <a:xfrm>
            <a:off x="1428728" y="642918"/>
            <a:ext cx="3295078" cy="292895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l="20930" t="9488" r="23256" b="12232"/>
          <a:stretch>
            <a:fillRect/>
          </a:stretch>
        </p:blipFill>
        <p:spPr bwMode="auto">
          <a:xfrm>
            <a:off x="4714876" y="642918"/>
            <a:ext cx="3580530" cy="2953937"/>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l="21514" t="12191" r="23506" b="12629"/>
          <a:stretch>
            <a:fillRect/>
          </a:stretch>
        </p:blipFill>
        <p:spPr bwMode="auto">
          <a:xfrm>
            <a:off x="1357290" y="3500438"/>
            <a:ext cx="3500462" cy="2887027"/>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l="23102" t="11221" r="22442" b="15842"/>
          <a:stretch>
            <a:fillRect/>
          </a:stretch>
        </p:blipFill>
        <p:spPr bwMode="auto">
          <a:xfrm>
            <a:off x="4857752" y="3571876"/>
            <a:ext cx="3483976" cy="2744951"/>
          </a:xfrm>
          <a:prstGeom prst="rect">
            <a:avLst/>
          </a:prstGeom>
          <a:noFill/>
          <a:ln w="9525">
            <a:noFill/>
            <a:miter lim="800000"/>
            <a:headEnd/>
            <a:tailEnd/>
          </a:ln>
          <a:effectLst/>
        </p:spPr>
      </p:pic>
      <p:sp>
        <p:nvSpPr>
          <p:cNvPr id="6" name="TextBox 5"/>
          <p:cNvSpPr txBox="1"/>
          <p:nvPr/>
        </p:nvSpPr>
        <p:spPr>
          <a:xfrm>
            <a:off x="2428860" y="0"/>
            <a:ext cx="4415696" cy="369332"/>
          </a:xfrm>
          <a:prstGeom prst="rect">
            <a:avLst/>
          </a:prstGeom>
          <a:noFill/>
        </p:spPr>
        <p:txBody>
          <a:bodyPr wrap="none" rtlCol="0">
            <a:spAutoFit/>
          </a:bodyPr>
          <a:lstStyle/>
          <a:p>
            <a:r>
              <a:rPr lang="en-US" dirty="0" smtClean="0"/>
              <a:t>25 yr old female with left </a:t>
            </a:r>
            <a:r>
              <a:rPr lang="en-US" dirty="0" err="1" smtClean="0"/>
              <a:t>hypochondiac</a:t>
            </a:r>
            <a:r>
              <a:rPr lang="en-US" dirty="0" smtClean="0"/>
              <a:t> pain </a:t>
            </a:r>
            <a:endParaRPr lang="en-IN"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7999" t="27329" r="30000" b="21428"/>
          <a:stretch>
            <a:fillRect/>
          </a:stretch>
        </p:blipFill>
        <p:spPr bwMode="auto">
          <a:xfrm>
            <a:off x="571472" y="500042"/>
            <a:ext cx="3100409" cy="221457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l="23913" t="22279" r="26087" b="14596"/>
          <a:stretch>
            <a:fillRect/>
          </a:stretch>
        </p:blipFill>
        <p:spPr bwMode="auto">
          <a:xfrm>
            <a:off x="3643305" y="500042"/>
            <a:ext cx="2802891" cy="2071702"/>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l="22517" t="19231" r="25693" b="7692"/>
          <a:stretch>
            <a:fillRect/>
          </a:stretch>
        </p:blipFill>
        <p:spPr bwMode="auto">
          <a:xfrm>
            <a:off x="6429388" y="500042"/>
            <a:ext cx="2421372" cy="2000264"/>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l="26830" t="8332" r="24389" b="16678"/>
          <a:stretch>
            <a:fillRect/>
          </a:stretch>
        </p:blipFill>
        <p:spPr bwMode="auto">
          <a:xfrm>
            <a:off x="2571736" y="2643182"/>
            <a:ext cx="3889402" cy="3500462"/>
          </a:xfrm>
          <a:prstGeom prst="rect">
            <a:avLst/>
          </a:prstGeom>
          <a:noFill/>
          <a:ln w="9525">
            <a:noFill/>
            <a:miter lim="800000"/>
            <a:headEnd/>
            <a:tailEnd/>
          </a:ln>
          <a:effectLst/>
        </p:spPr>
      </p:pic>
      <p:pic>
        <p:nvPicPr>
          <p:cNvPr id="6" name="Picture 2"/>
          <p:cNvPicPr>
            <a:picLocks noChangeAspect="1" noChangeArrowheads="1"/>
          </p:cNvPicPr>
          <p:nvPr/>
        </p:nvPicPr>
        <p:blipFill>
          <a:blip r:embed="rId6"/>
          <a:srcRect l="20305" r="26591" b="9294"/>
          <a:stretch>
            <a:fillRect/>
          </a:stretch>
        </p:blipFill>
        <p:spPr bwMode="auto">
          <a:xfrm>
            <a:off x="6429388" y="3714752"/>
            <a:ext cx="2428892" cy="2428892"/>
          </a:xfrm>
          <a:prstGeom prst="rect">
            <a:avLst/>
          </a:prstGeom>
          <a:noFill/>
          <a:ln w="9525">
            <a:noFill/>
            <a:miter lim="800000"/>
            <a:headEnd/>
            <a:tailEnd/>
          </a:ln>
          <a:effectLst/>
        </p:spPr>
      </p:pic>
      <p:sp>
        <p:nvSpPr>
          <p:cNvPr id="7" name="TextBox 6"/>
          <p:cNvSpPr txBox="1"/>
          <p:nvPr/>
        </p:nvSpPr>
        <p:spPr>
          <a:xfrm>
            <a:off x="4143372" y="0"/>
            <a:ext cx="881973" cy="369332"/>
          </a:xfrm>
          <a:prstGeom prst="rect">
            <a:avLst/>
          </a:prstGeom>
          <a:noFill/>
        </p:spPr>
        <p:txBody>
          <a:bodyPr wrap="none" rtlCol="0">
            <a:spAutoFit/>
          </a:bodyPr>
          <a:lstStyle/>
          <a:p>
            <a:r>
              <a:rPr lang="en-US" dirty="0" smtClean="0"/>
              <a:t>CASE 6 </a:t>
            </a:r>
            <a:endParaRPr lang="en-IN" dirty="0"/>
          </a:p>
        </p:txBody>
      </p:sp>
      <p:sp>
        <p:nvSpPr>
          <p:cNvPr id="8" name="TextBox 7"/>
          <p:cNvSpPr txBox="1"/>
          <p:nvPr/>
        </p:nvSpPr>
        <p:spPr>
          <a:xfrm>
            <a:off x="428596" y="4071942"/>
            <a:ext cx="1632178" cy="646331"/>
          </a:xfrm>
          <a:prstGeom prst="rect">
            <a:avLst/>
          </a:prstGeom>
          <a:noFill/>
        </p:spPr>
        <p:txBody>
          <a:bodyPr wrap="none" rtlCol="0">
            <a:spAutoFit/>
          </a:bodyPr>
          <a:lstStyle/>
          <a:p>
            <a:r>
              <a:rPr lang="en-US" dirty="0" smtClean="0"/>
              <a:t>30 yr old male ,</a:t>
            </a:r>
          </a:p>
          <a:p>
            <a:r>
              <a:rPr lang="en-US" dirty="0" smtClean="0"/>
              <a:t>Asymptomatic </a:t>
            </a:r>
            <a:endParaRPr lang="en-IN"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21514" t="19821" r="19810" b="6682"/>
          <a:stretch>
            <a:fillRect/>
          </a:stretch>
        </p:blipFill>
        <p:spPr bwMode="auto">
          <a:xfrm>
            <a:off x="357158" y="714356"/>
            <a:ext cx="2727633" cy="2000264"/>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l="22222" t="18979" r="22222" b="5107"/>
          <a:stretch>
            <a:fillRect/>
          </a:stretch>
        </p:blipFill>
        <p:spPr bwMode="auto">
          <a:xfrm>
            <a:off x="3000364" y="714356"/>
            <a:ext cx="2500330" cy="2000264"/>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srcRect l="24314" t="26873" r="21336" b="14495"/>
          <a:stretch>
            <a:fillRect/>
          </a:stretch>
        </p:blipFill>
        <p:spPr bwMode="auto">
          <a:xfrm>
            <a:off x="5500693" y="714356"/>
            <a:ext cx="3167085" cy="2000264"/>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a:srcRect l="26967" t="23030" r="22471" b="10757"/>
          <a:stretch>
            <a:fillRect/>
          </a:stretch>
        </p:blipFill>
        <p:spPr bwMode="auto">
          <a:xfrm>
            <a:off x="1071538" y="2928934"/>
            <a:ext cx="3261300" cy="2500330"/>
          </a:xfrm>
          <a:prstGeom prst="rect">
            <a:avLst/>
          </a:prstGeom>
          <a:noFill/>
          <a:ln w="9525">
            <a:noFill/>
            <a:miter lim="800000"/>
            <a:headEnd/>
            <a:tailEnd/>
          </a:ln>
          <a:effectLst/>
        </p:spPr>
      </p:pic>
      <p:pic>
        <p:nvPicPr>
          <p:cNvPr id="4102" name="Picture 6"/>
          <p:cNvPicPr>
            <a:picLocks noChangeAspect="1" noChangeArrowheads="1"/>
          </p:cNvPicPr>
          <p:nvPr/>
        </p:nvPicPr>
        <p:blipFill>
          <a:blip r:embed="rId6"/>
          <a:srcRect l="25454" t="24379" r="22045" b="10403"/>
          <a:stretch>
            <a:fillRect/>
          </a:stretch>
        </p:blipFill>
        <p:spPr bwMode="auto">
          <a:xfrm>
            <a:off x="4286248" y="2857496"/>
            <a:ext cx="3500462" cy="2545790"/>
          </a:xfrm>
          <a:prstGeom prst="rect">
            <a:avLst/>
          </a:prstGeom>
          <a:noFill/>
          <a:ln w="9525">
            <a:noFill/>
            <a:miter lim="800000"/>
            <a:headEnd/>
            <a:tailEnd/>
          </a:ln>
          <a:effectLst/>
        </p:spPr>
      </p:pic>
      <p:sp>
        <p:nvSpPr>
          <p:cNvPr id="7" name="TextBox 6"/>
          <p:cNvSpPr txBox="1"/>
          <p:nvPr/>
        </p:nvSpPr>
        <p:spPr>
          <a:xfrm>
            <a:off x="3428992" y="285728"/>
            <a:ext cx="881973" cy="369332"/>
          </a:xfrm>
          <a:prstGeom prst="rect">
            <a:avLst/>
          </a:prstGeom>
          <a:noFill/>
        </p:spPr>
        <p:txBody>
          <a:bodyPr wrap="none" rtlCol="0">
            <a:spAutoFit/>
          </a:bodyPr>
          <a:lstStyle/>
          <a:p>
            <a:r>
              <a:rPr lang="en-US" dirty="0" smtClean="0"/>
              <a:t>CASE 7 </a:t>
            </a:r>
            <a:endParaRPr lang="en-IN" dirty="0"/>
          </a:p>
        </p:txBody>
      </p:sp>
      <p:sp>
        <p:nvSpPr>
          <p:cNvPr id="8" name="TextBox 7"/>
          <p:cNvSpPr txBox="1"/>
          <p:nvPr/>
        </p:nvSpPr>
        <p:spPr>
          <a:xfrm>
            <a:off x="2714612" y="6000768"/>
            <a:ext cx="3233386" cy="369332"/>
          </a:xfrm>
          <a:prstGeom prst="rect">
            <a:avLst/>
          </a:prstGeom>
          <a:noFill/>
        </p:spPr>
        <p:txBody>
          <a:bodyPr wrap="none" rtlCol="0">
            <a:spAutoFit/>
          </a:bodyPr>
          <a:lstStyle/>
          <a:p>
            <a:r>
              <a:rPr lang="en-US" dirty="0" smtClean="0"/>
              <a:t>Cirrhosis of liver with </a:t>
            </a:r>
            <a:r>
              <a:rPr lang="en-US" dirty="0" err="1" smtClean="0"/>
              <a:t>hepatoma</a:t>
            </a:r>
            <a:r>
              <a:rPr lang="en-US" dirty="0" smtClean="0"/>
              <a:t> </a:t>
            </a:r>
            <a:endParaRPr lang="en-IN"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srcRect l="25617" t="19355" r="25995" b="17741"/>
          <a:stretch>
            <a:fillRect/>
          </a:stretch>
        </p:blipFill>
        <p:spPr bwMode="auto">
          <a:xfrm>
            <a:off x="357158" y="0"/>
            <a:ext cx="2786050" cy="2130509"/>
          </a:xfrm>
          <a:prstGeom prst="rect">
            <a:avLst/>
          </a:prstGeom>
          <a:noFill/>
          <a:ln w="9525">
            <a:noFill/>
            <a:miter lim="800000"/>
            <a:headEnd/>
            <a:tailEnd/>
          </a:ln>
          <a:effectLst/>
        </p:spPr>
      </p:pic>
      <p:pic>
        <p:nvPicPr>
          <p:cNvPr id="79875" name="Picture 3"/>
          <p:cNvPicPr>
            <a:picLocks noChangeAspect="1" noChangeArrowheads="1"/>
          </p:cNvPicPr>
          <p:nvPr/>
        </p:nvPicPr>
        <p:blipFill>
          <a:blip r:embed="rId3"/>
          <a:srcRect l="27746" t="17688" r="27167" b="20405"/>
          <a:stretch>
            <a:fillRect/>
          </a:stretch>
        </p:blipFill>
        <p:spPr bwMode="auto">
          <a:xfrm>
            <a:off x="3143240" y="0"/>
            <a:ext cx="2653424" cy="2143116"/>
          </a:xfrm>
          <a:prstGeom prst="rect">
            <a:avLst/>
          </a:prstGeom>
          <a:noFill/>
          <a:ln w="9525">
            <a:noFill/>
            <a:miter lim="800000"/>
            <a:headEnd/>
            <a:tailEnd/>
          </a:ln>
          <a:effectLst/>
        </p:spPr>
      </p:pic>
      <p:pic>
        <p:nvPicPr>
          <p:cNvPr id="79876" name="Picture 4"/>
          <p:cNvPicPr>
            <a:picLocks noChangeAspect="1" noChangeArrowheads="1"/>
          </p:cNvPicPr>
          <p:nvPr/>
        </p:nvPicPr>
        <p:blipFill>
          <a:blip r:embed="rId4"/>
          <a:srcRect l="25123" t="20099" r="29064" b="22118"/>
          <a:stretch>
            <a:fillRect/>
          </a:stretch>
        </p:blipFill>
        <p:spPr bwMode="auto">
          <a:xfrm>
            <a:off x="1285852" y="2071678"/>
            <a:ext cx="2857520" cy="2120095"/>
          </a:xfrm>
          <a:prstGeom prst="rect">
            <a:avLst/>
          </a:prstGeom>
          <a:noFill/>
          <a:ln w="9525">
            <a:noFill/>
            <a:miter lim="800000"/>
            <a:headEnd/>
            <a:tailEnd/>
          </a:ln>
          <a:effectLst/>
        </p:spPr>
      </p:pic>
      <p:pic>
        <p:nvPicPr>
          <p:cNvPr id="79877" name="Picture 5"/>
          <p:cNvPicPr>
            <a:picLocks noChangeAspect="1" noChangeArrowheads="1"/>
          </p:cNvPicPr>
          <p:nvPr/>
        </p:nvPicPr>
        <p:blipFill>
          <a:blip r:embed="rId5"/>
          <a:srcRect l="27186" t="18487" r="27957" b="19120"/>
          <a:stretch>
            <a:fillRect/>
          </a:stretch>
        </p:blipFill>
        <p:spPr bwMode="auto">
          <a:xfrm>
            <a:off x="5857884" y="0"/>
            <a:ext cx="2643206" cy="2162623"/>
          </a:xfrm>
          <a:prstGeom prst="rect">
            <a:avLst/>
          </a:prstGeom>
          <a:noFill/>
          <a:ln w="9525">
            <a:noFill/>
            <a:miter lim="800000"/>
            <a:headEnd/>
            <a:tailEnd/>
          </a:ln>
          <a:effectLst/>
        </p:spPr>
      </p:pic>
      <p:pic>
        <p:nvPicPr>
          <p:cNvPr id="79878" name="Picture 6"/>
          <p:cNvPicPr>
            <a:picLocks noChangeAspect="1" noChangeArrowheads="1"/>
          </p:cNvPicPr>
          <p:nvPr/>
        </p:nvPicPr>
        <p:blipFill>
          <a:blip r:embed="rId6"/>
          <a:srcRect l="24464" t="26266" r="27896" b="19012"/>
          <a:stretch>
            <a:fillRect/>
          </a:stretch>
        </p:blipFill>
        <p:spPr bwMode="auto">
          <a:xfrm>
            <a:off x="4357686" y="2143116"/>
            <a:ext cx="2786082" cy="2153646"/>
          </a:xfrm>
          <a:prstGeom prst="rect">
            <a:avLst/>
          </a:prstGeom>
          <a:noFill/>
          <a:ln w="9525">
            <a:noFill/>
            <a:miter lim="800000"/>
            <a:headEnd/>
            <a:tailEnd/>
          </a:ln>
          <a:effectLst/>
        </p:spPr>
      </p:pic>
      <p:pic>
        <p:nvPicPr>
          <p:cNvPr id="79879" name="Picture 7"/>
          <p:cNvPicPr>
            <a:picLocks noChangeAspect="1" noChangeArrowheads="1"/>
          </p:cNvPicPr>
          <p:nvPr/>
        </p:nvPicPr>
        <p:blipFill>
          <a:blip r:embed="rId7"/>
          <a:srcRect l="29169" t="18182" r="25619" b="19834"/>
          <a:stretch>
            <a:fillRect/>
          </a:stretch>
        </p:blipFill>
        <p:spPr bwMode="auto">
          <a:xfrm>
            <a:off x="1285852" y="4357694"/>
            <a:ext cx="2857520" cy="2304452"/>
          </a:xfrm>
          <a:prstGeom prst="rect">
            <a:avLst/>
          </a:prstGeom>
          <a:noFill/>
          <a:ln w="9525">
            <a:noFill/>
            <a:miter lim="800000"/>
            <a:headEnd/>
            <a:tailEnd/>
          </a:ln>
          <a:effectLst/>
        </p:spPr>
      </p:pic>
      <p:pic>
        <p:nvPicPr>
          <p:cNvPr id="79880" name="Picture 8"/>
          <p:cNvPicPr>
            <a:picLocks noChangeAspect="1" noChangeArrowheads="1"/>
          </p:cNvPicPr>
          <p:nvPr/>
        </p:nvPicPr>
        <p:blipFill>
          <a:blip r:embed="rId8"/>
          <a:srcRect l="27411" t="23300" r="26903" b="14568"/>
          <a:stretch>
            <a:fillRect/>
          </a:stretch>
        </p:blipFill>
        <p:spPr bwMode="auto">
          <a:xfrm>
            <a:off x="4500562" y="4357694"/>
            <a:ext cx="2857520" cy="2286016"/>
          </a:xfrm>
          <a:prstGeom prst="rect">
            <a:avLst/>
          </a:prstGeom>
          <a:noFill/>
          <a:ln w="9525">
            <a:noFill/>
            <a:miter lim="800000"/>
            <a:headEnd/>
            <a:tailEnd/>
          </a:ln>
          <a:effectLst/>
        </p:spPr>
      </p:pic>
      <p:sp>
        <p:nvSpPr>
          <p:cNvPr id="9" name="TextBox 8"/>
          <p:cNvSpPr txBox="1"/>
          <p:nvPr/>
        </p:nvSpPr>
        <p:spPr>
          <a:xfrm>
            <a:off x="7286644" y="2571744"/>
            <a:ext cx="881973" cy="369332"/>
          </a:xfrm>
          <a:prstGeom prst="rect">
            <a:avLst/>
          </a:prstGeom>
          <a:noFill/>
        </p:spPr>
        <p:txBody>
          <a:bodyPr wrap="none" rtlCol="0">
            <a:spAutoFit/>
          </a:bodyPr>
          <a:lstStyle/>
          <a:p>
            <a:r>
              <a:rPr lang="en-US" dirty="0" smtClean="0"/>
              <a:t>CASE 8 </a:t>
            </a:r>
            <a:endParaRPr lang="en-IN" dirty="0"/>
          </a:p>
        </p:txBody>
      </p:sp>
      <p:sp>
        <p:nvSpPr>
          <p:cNvPr id="10" name="TextBox 9"/>
          <p:cNvSpPr txBox="1"/>
          <p:nvPr/>
        </p:nvSpPr>
        <p:spPr>
          <a:xfrm>
            <a:off x="7429520" y="3357562"/>
            <a:ext cx="1848391" cy="923330"/>
          </a:xfrm>
          <a:prstGeom prst="rect">
            <a:avLst/>
          </a:prstGeom>
          <a:noFill/>
        </p:spPr>
        <p:txBody>
          <a:bodyPr wrap="none" rtlCol="0">
            <a:spAutoFit/>
          </a:bodyPr>
          <a:lstStyle/>
          <a:p>
            <a:r>
              <a:rPr lang="en-US" dirty="0" smtClean="0"/>
              <a:t>25 yr old </a:t>
            </a:r>
          </a:p>
          <a:p>
            <a:r>
              <a:rPr lang="en-US" dirty="0" smtClean="0"/>
              <a:t>Female with pain </a:t>
            </a:r>
          </a:p>
          <a:p>
            <a:r>
              <a:rPr lang="en-US" dirty="0" smtClean="0"/>
              <a:t>In RIF </a:t>
            </a:r>
            <a:endParaRPr lang="en-IN"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2214546" y="0"/>
            <a:ext cx="4378337" cy="3537793"/>
          </a:xfrm>
          <a:prstGeom prst="rect">
            <a:avLst/>
          </a:prstGeom>
          <a:noFill/>
          <a:ln w="9525">
            <a:noFill/>
            <a:miter lim="800000"/>
            <a:headEnd/>
            <a:tailEnd/>
          </a:ln>
        </p:spPr>
      </p:pic>
      <p:sp>
        <p:nvSpPr>
          <p:cNvPr id="25603" name="TextBox 3"/>
          <p:cNvSpPr txBox="1">
            <a:spLocks noChangeArrowheads="1"/>
          </p:cNvSpPr>
          <p:nvPr/>
        </p:nvSpPr>
        <p:spPr bwMode="auto">
          <a:xfrm>
            <a:off x="3571868" y="1285860"/>
            <a:ext cx="649288" cy="369888"/>
          </a:xfrm>
          <a:prstGeom prst="rect">
            <a:avLst/>
          </a:prstGeom>
          <a:solidFill>
            <a:srgbClr val="B2B2B2"/>
          </a:solidFill>
          <a:ln w="9525">
            <a:noFill/>
            <a:miter lim="800000"/>
            <a:headEnd/>
            <a:tailEnd/>
          </a:ln>
        </p:spPr>
        <p:txBody>
          <a:bodyPr>
            <a:spAutoFit/>
          </a:bodyPr>
          <a:lstStyle/>
          <a:p>
            <a:endParaRPr lang="en-US"/>
          </a:p>
        </p:txBody>
      </p:sp>
      <p:pic>
        <p:nvPicPr>
          <p:cNvPr id="4" name="Picture 2"/>
          <p:cNvPicPr>
            <a:picLocks noChangeAspect="1" noChangeArrowheads="1"/>
          </p:cNvPicPr>
          <p:nvPr/>
        </p:nvPicPr>
        <p:blipFill>
          <a:blip r:embed="rId3" cstate="print"/>
          <a:srcRect/>
          <a:stretch>
            <a:fillRect/>
          </a:stretch>
        </p:blipFill>
        <p:spPr bwMode="auto">
          <a:xfrm>
            <a:off x="428596" y="3357562"/>
            <a:ext cx="3071834" cy="3484938"/>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4929190" y="3357562"/>
            <a:ext cx="3357586" cy="3441052"/>
          </a:xfrm>
          <a:prstGeom prst="rect">
            <a:avLst/>
          </a:prstGeom>
          <a:noFill/>
          <a:ln w="9525">
            <a:noFill/>
            <a:miter lim="800000"/>
            <a:headEnd/>
            <a:tailEnd/>
          </a:ln>
        </p:spPr>
      </p:pic>
      <p:sp>
        <p:nvSpPr>
          <p:cNvPr id="7" name="Rectangle 6"/>
          <p:cNvSpPr/>
          <p:nvPr/>
        </p:nvSpPr>
        <p:spPr>
          <a:xfrm>
            <a:off x="6858017" y="1000108"/>
            <a:ext cx="2285984" cy="923330"/>
          </a:xfrm>
          <a:prstGeom prst="rect">
            <a:avLst/>
          </a:prstGeom>
        </p:spPr>
        <p:txBody>
          <a:bodyPr wrap="square">
            <a:spAutoFit/>
          </a:bodyPr>
          <a:lstStyle/>
          <a:p>
            <a:r>
              <a:rPr lang="en-US" dirty="0" smtClean="0"/>
              <a:t>10 YR OLD WITH FACIAL DEFORMITY ,JAW PAIN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radiologiaclinica.com/imagens/upload/groove.JPG"/>
          <p:cNvPicPr>
            <a:picLocks noChangeAspect="1" noChangeArrowheads="1"/>
          </p:cNvPicPr>
          <p:nvPr/>
        </p:nvPicPr>
        <p:blipFill>
          <a:blip r:embed="rId2"/>
          <a:srcRect/>
          <a:stretch>
            <a:fillRect/>
          </a:stretch>
        </p:blipFill>
        <p:spPr bwMode="auto">
          <a:xfrm>
            <a:off x="1785918" y="0"/>
            <a:ext cx="5143536" cy="3534256"/>
          </a:xfrm>
          <a:prstGeom prst="rect">
            <a:avLst/>
          </a:prstGeom>
          <a:noFill/>
        </p:spPr>
      </p:pic>
      <p:pic>
        <p:nvPicPr>
          <p:cNvPr id="3" name="Picture 2" descr="http://t2.gstatic.com/images?q=tbn:ANd9GcTmyOJlXhzytjjMpFGRn-OOk80l3o5ZJF4hC45PV1IrIGfbq6kluA"/>
          <p:cNvPicPr>
            <a:picLocks noChangeAspect="1" noChangeArrowheads="1"/>
          </p:cNvPicPr>
          <p:nvPr/>
        </p:nvPicPr>
        <p:blipFill>
          <a:blip r:embed="rId3"/>
          <a:srcRect/>
          <a:stretch>
            <a:fillRect/>
          </a:stretch>
        </p:blipFill>
        <p:spPr bwMode="auto">
          <a:xfrm>
            <a:off x="2000232" y="3357562"/>
            <a:ext cx="4945064" cy="3500438"/>
          </a:xfrm>
          <a:prstGeom prst="rect">
            <a:avLst/>
          </a:prstGeom>
          <a:noFill/>
        </p:spPr>
      </p:pic>
      <p:sp>
        <p:nvSpPr>
          <p:cNvPr id="4" name="TextBox 3"/>
          <p:cNvSpPr txBox="1"/>
          <p:nvPr/>
        </p:nvSpPr>
        <p:spPr>
          <a:xfrm>
            <a:off x="7115239" y="1071546"/>
            <a:ext cx="2028761" cy="646331"/>
          </a:xfrm>
          <a:prstGeom prst="rect">
            <a:avLst/>
          </a:prstGeom>
          <a:noFill/>
        </p:spPr>
        <p:txBody>
          <a:bodyPr wrap="none" rtlCol="0">
            <a:spAutoFit/>
          </a:bodyPr>
          <a:lstStyle/>
          <a:p>
            <a:r>
              <a:rPr lang="en-US" dirty="0" smtClean="0"/>
              <a:t>PAIN IN EPIGASTRIC</a:t>
            </a:r>
          </a:p>
          <a:p>
            <a:r>
              <a:rPr lang="en-US" dirty="0" smtClean="0"/>
              <a:t>REGION </a:t>
            </a:r>
            <a:endParaRPr lang="en-IN"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Lenovo\Desktop\1.jpg"/>
          <p:cNvPicPr>
            <a:picLocks noChangeAspect="1" noChangeArrowheads="1"/>
          </p:cNvPicPr>
          <p:nvPr/>
        </p:nvPicPr>
        <p:blipFill>
          <a:blip r:embed="rId2">
            <a:lum contrast="40000"/>
          </a:blip>
          <a:srcRect l="17719" t="24088" r="44116" b="29411"/>
          <a:stretch>
            <a:fillRect/>
          </a:stretch>
        </p:blipFill>
        <p:spPr bwMode="auto">
          <a:xfrm>
            <a:off x="4876800" y="3124200"/>
            <a:ext cx="2895600" cy="3527425"/>
          </a:xfrm>
          <a:prstGeom prst="rect">
            <a:avLst/>
          </a:prstGeom>
          <a:noFill/>
          <a:ln w="9525">
            <a:noFill/>
            <a:miter lim="800000"/>
            <a:headEnd/>
            <a:tailEnd/>
          </a:ln>
        </p:spPr>
      </p:pic>
      <p:pic>
        <p:nvPicPr>
          <p:cNvPr id="60419" name="Picture 4" descr="C:\Users\Lenovo\Desktop\3.jpg"/>
          <p:cNvPicPr>
            <a:picLocks noChangeAspect="1" noChangeArrowheads="1"/>
          </p:cNvPicPr>
          <p:nvPr/>
        </p:nvPicPr>
        <p:blipFill>
          <a:blip r:embed="rId3"/>
          <a:srcRect l="13586" t="19022" r="15759" b="23912"/>
          <a:stretch>
            <a:fillRect/>
          </a:stretch>
        </p:blipFill>
        <p:spPr bwMode="auto">
          <a:xfrm>
            <a:off x="838200" y="0"/>
            <a:ext cx="3810000" cy="3078163"/>
          </a:xfrm>
          <a:prstGeom prst="rect">
            <a:avLst/>
          </a:prstGeom>
          <a:noFill/>
          <a:ln w="9525">
            <a:noFill/>
            <a:miter lim="800000"/>
            <a:headEnd/>
            <a:tailEnd/>
          </a:ln>
        </p:spPr>
      </p:pic>
      <p:pic>
        <p:nvPicPr>
          <p:cNvPr id="60420" name="Picture 5" descr="C:\Users\Lenovo\Desktop\4.jpg"/>
          <p:cNvPicPr>
            <a:picLocks noChangeAspect="1" noChangeArrowheads="1"/>
          </p:cNvPicPr>
          <p:nvPr/>
        </p:nvPicPr>
        <p:blipFill>
          <a:blip r:embed="rId2">
            <a:lum bright="-2000" contrast="30000"/>
          </a:blip>
          <a:srcRect l="17918" t="26732" r="16982" b="30980"/>
          <a:stretch>
            <a:fillRect/>
          </a:stretch>
        </p:blipFill>
        <p:spPr bwMode="auto">
          <a:xfrm>
            <a:off x="838200" y="3276600"/>
            <a:ext cx="3840163" cy="2743200"/>
          </a:xfrm>
          <a:prstGeom prst="rect">
            <a:avLst/>
          </a:prstGeom>
          <a:noFill/>
          <a:ln w="9525">
            <a:noFill/>
            <a:miter lim="800000"/>
            <a:headEnd/>
            <a:tailEnd/>
          </a:ln>
        </p:spPr>
      </p:pic>
      <p:pic>
        <p:nvPicPr>
          <p:cNvPr id="60421" name="Picture 6" descr="C:\Users\Lenovo\Desktop\5.jpg"/>
          <p:cNvPicPr>
            <a:picLocks noChangeAspect="1" noChangeArrowheads="1"/>
          </p:cNvPicPr>
          <p:nvPr/>
        </p:nvPicPr>
        <p:blipFill>
          <a:blip r:embed="rId4">
            <a:lum bright="-8000" contrast="16000"/>
          </a:blip>
          <a:srcRect l="19287" t="27032" r="18530" b="29919"/>
          <a:stretch>
            <a:fillRect/>
          </a:stretch>
        </p:blipFill>
        <p:spPr bwMode="auto">
          <a:xfrm>
            <a:off x="4800600" y="0"/>
            <a:ext cx="3892374" cy="3000372"/>
          </a:xfrm>
          <a:prstGeom prst="rect">
            <a:avLst/>
          </a:prstGeom>
          <a:noFill/>
          <a:ln w="9525">
            <a:noFill/>
            <a:miter lim="800000"/>
            <a:headEnd/>
            <a:tailEnd/>
          </a:ln>
        </p:spPr>
      </p:pic>
      <p:sp>
        <p:nvSpPr>
          <p:cNvPr id="60422" name="TextBox 12"/>
          <p:cNvSpPr txBox="1">
            <a:spLocks noChangeArrowheads="1"/>
          </p:cNvSpPr>
          <p:nvPr/>
        </p:nvSpPr>
        <p:spPr bwMode="auto">
          <a:xfrm>
            <a:off x="838200" y="6248400"/>
            <a:ext cx="4702175" cy="400050"/>
          </a:xfrm>
          <a:prstGeom prst="rect">
            <a:avLst/>
          </a:prstGeom>
          <a:noFill/>
          <a:ln w="9525">
            <a:noFill/>
            <a:miter lim="800000"/>
            <a:headEnd/>
            <a:tailEnd/>
          </a:ln>
        </p:spPr>
        <p:txBody>
          <a:bodyPr wrap="none">
            <a:spAutoFit/>
          </a:bodyPr>
          <a:lstStyle/>
          <a:p>
            <a:r>
              <a:rPr lang="en-US" sz="2000">
                <a:solidFill>
                  <a:schemeClr val="bg2"/>
                </a:solidFill>
                <a:latin typeface="Calibri" pitchFamily="34" charset="0"/>
              </a:rPr>
              <a:t>40 YR OLD FEMALE C/O PAIN IN ABDOMEN </a:t>
            </a:r>
          </a:p>
        </p:txBody>
      </p:sp>
      <p:sp>
        <p:nvSpPr>
          <p:cNvPr id="7" name="TextBox 6"/>
          <p:cNvSpPr txBox="1"/>
          <p:nvPr/>
        </p:nvSpPr>
        <p:spPr>
          <a:xfrm>
            <a:off x="8215338" y="3786190"/>
            <a:ext cx="946093" cy="369332"/>
          </a:xfrm>
          <a:prstGeom prst="rect">
            <a:avLst/>
          </a:prstGeom>
          <a:noFill/>
        </p:spPr>
        <p:txBody>
          <a:bodyPr wrap="none" rtlCol="0">
            <a:spAutoFit/>
          </a:bodyPr>
          <a:lstStyle/>
          <a:p>
            <a:r>
              <a:rPr lang="en-US" dirty="0" smtClean="0"/>
              <a:t>CASE 11</a:t>
            </a:r>
            <a:endParaRPr lang="en-IN"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000" dirty="0" smtClean="0"/>
              <a:t>Silent sinus syndrome (SSS), also known as Maxillary </a:t>
            </a:r>
            <a:r>
              <a:rPr lang="en-IN" sz="2000" dirty="0" err="1" smtClean="0"/>
              <a:t>atelectasis</a:t>
            </a:r>
            <a:r>
              <a:rPr lang="en-IN" sz="2000" dirty="0" smtClean="0"/>
              <a:t> with </a:t>
            </a:r>
            <a:r>
              <a:rPr lang="en-IN" sz="2000" dirty="0" err="1" smtClean="0"/>
              <a:t>enophthalmos</a:t>
            </a:r>
            <a:r>
              <a:rPr lang="en-IN" sz="2000" dirty="0" smtClean="0"/>
              <a:t> and imploding </a:t>
            </a:r>
            <a:r>
              <a:rPr lang="en-IN" sz="2000" dirty="0" err="1" smtClean="0"/>
              <a:t>antrum</a:t>
            </a:r>
            <a:r>
              <a:rPr lang="en-IN" sz="2000" dirty="0" smtClean="0"/>
              <a:t>, is the painless (silent) involution of the maxillary sinus with associated </a:t>
            </a:r>
            <a:r>
              <a:rPr lang="en-IN" sz="2000" dirty="0" err="1" smtClean="0"/>
              <a:t>enophthalmos</a:t>
            </a:r>
            <a:r>
              <a:rPr lang="en-IN" sz="2000" dirty="0" smtClean="0"/>
              <a:t> due to gradual collapse of the orbital floor. </a:t>
            </a:r>
            <a:endParaRPr lang="en-IN" sz="2000" dirty="0" smtClean="0"/>
          </a:p>
          <a:p>
            <a:r>
              <a:rPr lang="en-IN" sz="2000" dirty="0" smtClean="0"/>
              <a:t>It is thought that SSS is caused by hypoventilation of the maxillary sinus due to obstruction of the </a:t>
            </a:r>
            <a:r>
              <a:rPr lang="en-IN" sz="2000" dirty="0" err="1" smtClean="0"/>
              <a:t>ostiomeatal</a:t>
            </a:r>
            <a:r>
              <a:rPr lang="en-IN" sz="2000" dirty="0" smtClean="0"/>
              <a:t> </a:t>
            </a:r>
            <a:r>
              <a:rPr lang="en-IN" sz="2000" dirty="0" smtClean="0"/>
              <a:t>complex</a:t>
            </a:r>
          </a:p>
          <a:p>
            <a:r>
              <a:rPr lang="en-IN" sz="2000" dirty="0" smtClean="0"/>
              <a:t>Patients present with </a:t>
            </a:r>
            <a:r>
              <a:rPr lang="en-IN" sz="2000" dirty="0" err="1" smtClean="0"/>
              <a:t>enophthalmos</a:t>
            </a:r>
            <a:r>
              <a:rPr lang="en-IN" sz="2000" dirty="0" smtClean="0"/>
              <a:t> (2-5 mm). Diplopia and other ocular symptoms are uncommon, likely due to the gradual course of the </a:t>
            </a:r>
            <a:r>
              <a:rPr lang="en-IN" sz="2000" dirty="0" smtClean="0"/>
              <a:t>disease</a:t>
            </a:r>
          </a:p>
          <a:p>
            <a:endParaRPr lang="en-IN"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85000" lnSpcReduction="20000"/>
          </a:bodyPr>
          <a:lstStyle/>
          <a:p>
            <a:r>
              <a:rPr lang="en-IN" dirty="0" smtClean="0"/>
              <a:t>Complete or near-complete unilateral obstruction of the maxillary sinus </a:t>
            </a:r>
            <a:endParaRPr lang="en-IN" dirty="0" smtClean="0"/>
          </a:p>
          <a:p>
            <a:r>
              <a:rPr lang="en-IN" dirty="0" smtClean="0"/>
              <a:t>Obstruction </a:t>
            </a:r>
            <a:r>
              <a:rPr lang="en-IN" dirty="0" smtClean="0"/>
              <a:t>of the </a:t>
            </a:r>
            <a:r>
              <a:rPr lang="en-IN" dirty="0" err="1" smtClean="0"/>
              <a:t>ostiomeatal</a:t>
            </a:r>
            <a:r>
              <a:rPr lang="en-IN" dirty="0" smtClean="0"/>
              <a:t> </a:t>
            </a:r>
            <a:r>
              <a:rPr lang="en-IN" dirty="0" smtClean="0"/>
              <a:t>unit</a:t>
            </a:r>
          </a:p>
          <a:p>
            <a:r>
              <a:rPr lang="en-IN" dirty="0" smtClean="0"/>
              <a:t> </a:t>
            </a:r>
            <a:r>
              <a:rPr lang="en-IN" dirty="0" smtClean="0"/>
              <a:t>Lateral retraction of the </a:t>
            </a:r>
            <a:r>
              <a:rPr lang="en-IN" dirty="0" err="1" smtClean="0"/>
              <a:t>uncinate</a:t>
            </a:r>
            <a:r>
              <a:rPr lang="en-IN" dirty="0" smtClean="0"/>
              <a:t> process, resulting in relative enlargement of the middle </a:t>
            </a:r>
            <a:r>
              <a:rPr lang="en-IN" dirty="0" err="1" smtClean="0"/>
              <a:t>meatus</a:t>
            </a:r>
            <a:endParaRPr lang="en-IN" dirty="0" smtClean="0"/>
          </a:p>
          <a:p>
            <a:r>
              <a:rPr lang="en-IN" dirty="0" smtClean="0"/>
              <a:t> </a:t>
            </a:r>
            <a:r>
              <a:rPr lang="en-IN" dirty="0" smtClean="0"/>
              <a:t>Nasal </a:t>
            </a:r>
            <a:r>
              <a:rPr lang="en-IN" dirty="0" err="1" smtClean="0"/>
              <a:t>septal</a:t>
            </a:r>
            <a:r>
              <a:rPr lang="en-IN" dirty="0" smtClean="0"/>
              <a:t> deviation </a:t>
            </a:r>
            <a:endParaRPr lang="en-IN" dirty="0" smtClean="0"/>
          </a:p>
          <a:p>
            <a:r>
              <a:rPr lang="en-IN" dirty="0" smtClean="0"/>
              <a:t>A </a:t>
            </a:r>
            <a:r>
              <a:rPr lang="en-IN" dirty="0" smtClean="0"/>
              <a:t>variable degree of retraction and collapse of all the walls of the maxillary sinus, manifested as concavity, resulting in inferior displacement of the globe and orbital contents into the maxillary sinus </a:t>
            </a:r>
            <a:endParaRPr lang="en-IN" dirty="0" smtClean="0"/>
          </a:p>
          <a:p>
            <a:r>
              <a:rPr lang="en-IN" dirty="0" smtClean="0"/>
              <a:t>Demineralization </a:t>
            </a:r>
            <a:r>
              <a:rPr lang="en-IN" dirty="0" smtClean="0"/>
              <a:t>of sinus walls Increased </a:t>
            </a:r>
            <a:r>
              <a:rPr lang="en-IN" dirty="0" err="1" smtClean="0"/>
              <a:t>retroantral</a:t>
            </a:r>
            <a:r>
              <a:rPr lang="en-IN" dirty="0" smtClean="0"/>
              <a:t> fat pad on the affected </a:t>
            </a:r>
            <a:r>
              <a:rPr lang="en-IN" dirty="0" err="1" smtClean="0"/>
              <a:t>si</a:t>
            </a:r>
            <a:endParaRPr lang="en-IN"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http://www.scielo.br/img/revistas/jbpneu/v30n1/en_a15fc.jpg"/>
          <p:cNvPicPr>
            <a:picLocks noChangeAspect="1" noChangeArrowheads="1"/>
          </p:cNvPicPr>
          <p:nvPr/>
        </p:nvPicPr>
        <p:blipFill>
          <a:blip r:embed="rId2"/>
          <a:srcRect/>
          <a:stretch>
            <a:fillRect/>
          </a:stretch>
        </p:blipFill>
        <p:spPr bwMode="auto">
          <a:xfrm>
            <a:off x="500034" y="785794"/>
            <a:ext cx="3955149" cy="3071834"/>
          </a:xfrm>
          <a:prstGeom prst="rect">
            <a:avLst/>
          </a:prstGeom>
          <a:noFill/>
        </p:spPr>
      </p:pic>
      <p:pic>
        <p:nvPicPr>
          <p:cNvPr id="88070" name="Picture 6" descr="http://www.scielo.br/img/revistas/jbpneu/v30n1/en_a15fd.jpg"/>
          <p:cNvPicPr>
            <a:picLocks noChangeAspect="1" noChangeArrowheads="1"/>
          </p:cNvPicPr>
          <p:nvPr/>
        </p:nvPicPr>
        <p:blipFill>
          <a:blip r:embed="rId3"/>
          <a:srcRect/>
          <a:stretch>
            <a:fillRect/>
          </a:stretch>
        </p:blipFill>
        <p:spPr bwMode="auto">
          <a:xfrm>
            <a:off x="4857752" y="214290"/>
            <a:ext cx="2857500" cy="2152650"/>
          </a:xfrm>
          <a:prstGeom prst="rect">
            <a:avLst/>
          </a:prstGeom>
          <a:noFill/>
        </p:spPr>
      </p:pic>
      <p:pic>
        <p:nvPicPr>
          <p:cNvPr id="88072" name="Picture 8" descr="http://www.scielo.br/img/revistas/jbpneu/v30n1/en_a15fe.jpg"/>
          <p:cNvPicPr>
            <a:picLocks noChangeAspect="1" noChangeArrowheads="1"/>
          </p:cNvPicPr>
          <p:nvPr/>
        </p:nvPicPr>
        <p:blipFill>
          <a:blip r:embed="rId4"/>
          <a:srcRect/>
          <a:stretch>
            <a:fillRect/>
          </a:stretch>
        </p:blipFill>
        <p:spPr bwMode="auto">
          <a:xfrm>
            <a:off x="4643438" y="3000372"/>
            <a:ext cx="3333750" cy="250507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000" dirty="0" err="1" smtClean="0"/>
              <a:t>Swyer</a:t>
            </a:r>
            <a:r>
              <a:rPr lang="en-IN" sz="2000" dirty="0" smtClean="0"/>
              <a:t>-James (McLeod) syndrome is a condition characterized by </a:t>
            </a:r>
            <a:r>
              <a:rPr lang="en-IN" sz="2000" dirty="0" err="1" smtClean="0"/>
              <a:t>bronchiolitis</a:t>
            </a:r>
            <a:r>
              <a:rPr lang="en-IN" sz="2000" dirty="0" smtClean="0"/>
              <a:t> </a:t>
            </a:r>
            <a:r>
              <a:rPr lang="en-IN" sz="2000" dirty="0" err="1" smtClean="0"/>
              <a:t>obliterans</a:t>
            </a:r>
            <a:r>
              <a:rPr lang="en-IN" sz="2000" dirty="0" smtClean="0"/>
              <a:t> involving predominantly one lung or, less commonly, a lobe or segment. It typically follows an early childhood infection, most commonly a viral pneumonia.</a:t>
            </a:r>
          </a:p>
          <a:p>
            <a:r>
              <a:rPr lang="en-IN" sz="2000" dirty="0" smtClean="0"/>
              <a:t> 1. </a:t>
            </a:r>
            <a:r>
              <a:rPr lang="en-IN" sz="2000" dirty="0" err="1" smtClean="0"/>
              <a:t>Hyperlucency</a:t>
            </a:r>
            <a:r>
              <a:rPr lang="en-IN" sz="2000" dirty="0" smtClean="0"/>
              <a:t> of the involved lung or lobe. 2. Decreased </a:t>
            </a:r>
            <a:r>
              <a:rPr lang="en-IN" sz="2000" dirty="0" err="1" smtClean="0"/>
              <a:t>vascularity</a:t>
            </a:r>
            <a:r>
              <a:rPr lang="en-IN" sz="2000" dirty="0" smtClean="0"/>
              <a:t>. 3. Small </a:t>
            </a:r>
            <a:r>
              <a:rPr lang="en-IN" sz="2000" dirty="0" err="1" smtClean="0"/>
              <a:t>hilum</a:t>
            </a:r>
            <a:r>
              <a:rPr lang="en-IN" sz="2000" dirty="0" smtClean="0"/>
              <a:t>. 4. Decreased volume of the involved lung or lobe. 5. Air trapping on expiratory radiographs.</a:t>
            </a:r>
          </a:p>
          <a:p>
            <a:r>
              <a:rPr lang="en-IN" sz="2000" dirty="0" smtClean="0"/>
              <a:t>  High resolution CT demonstrates similar findings as the radiograph but is superior to radiography in demonstrating the presence of </a:t>
            </a:r>
            <a:r>
              <a:rPr lang="en-IN" sz="2000" dirty="0" err="1" smtClean="0"/>
              <a:t>bronchiectasis</a:t>
            </a:r>
            <a:r>
              <a:rPr lang="en-IN" sz="2000" dirty="0" smtClean="0"/>
              <a:t> in the involved lung. High resolution CT also frequently shows mild abnormalities in the </a:t>
            </a:r>
            <a:r>
              <a:rPr lang="en-IN" sz="2000" dirty="0" err="1" smtClean="0"/>
              <a:t>contralateral</a:t>
            </a:r>
            <a:r>
              <a:rPr lang="en-IN" sz="2000" dirty="0" smtClean="0"/>
              <a:t> lung.</a:t>
            </a:r>
          </a:p>
          <a:p>
            <a:endParaRPr lang="en-IN" sz="2000" dirty="0" smtClean="0"/>
          </a:p>
          <a:p>
            <a:endParaRPr lang="en-IN"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Figure"/>
          <p:cNvPicPr>
            <a:picLocks noChangeAspect="1" noChangeArrowheads="1"/>
          </p:cNvPicPr>
          <p:nvPr/>
        </p:nvPicPr>
        <p:blipFill>
          <a:blip r:embed="rId2"/>
          <a:srcRect/>
          <a:stretch>
            <a:fillRect/>
          </a:stretch>
        </p:blipFill>
        <p:spPr bwMode="auto">
          <a:xfrm>
            <a:off x="357158" y="1142984"/>
            <a:ext cx="3232570" cy="3571900"/>
          </a:xfrm>
          <a:prstGeom prst="rect">
            <a:avLst/>
          </a:prstGeom>
          <a:noFill/>
        </p:spPr>
      </p:pic>
      <p:pic>
        <p:nvPicPr>
          <p:cNvPr id="62468" name="Picture 4" descr="Figure"/>
          <p:cNvPicPr>
            <a:picLocks noChangeAspect="1" noChangeArrowheads="1"/>
          </p:cNvPicPr>
          <p:nvPr/>
        </p:nvPicPr>
        <p:blipFill>
          <a:blip r:embed="rId3"/>
          <a:srcRect/>
          <a:stretch>
            <a:fillRect/>
          </a:stretch>
        </p:blipFill>
        <p:spPr bwMode="auto">
          <a:xfrm>
            <a:off x="4500562" y="0"/>
            <a:ext cx="2796777" cy="3214686"/>
          </a:xfrm>
          <a:prstGeom prst="rect">
            <a:avLst/>
          </a:prstGeom>
          <a:noFill/>
        </p:spPr>
      </p:pic>
      <p:pic>
        <p:nvPicPr>
          <p:cNvPr id="62470" name="Picture 6" descr="Figure"/>
          <p:cNvPicPr>
            <a:picLocks noChangeAspect="1" noChangeArrowheads="1"/>
          </p:cNvPicPr>
          <p:nvPr/>
        </p:nvPicPr>
        <p:blipFill>
          <a:blip r:embed="rId4"/>
          <a:srcRect/>
          <a:stretch>
            <a:fillRect/>
          </a:stretch>
        </p:blipFill>
        <p:spPr bwMode="auto">
          <a:xfrm>
            <a:off x="4643438" y="3429000"/>
            <a:ext cx="2714644" cy="312028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cases\esophago pleural fistula\A0024.jpg"/>
          <p:cNvPicPr>
            <a:picLocks noChangeAspect="1" noChangeArrowheads="1"/>
          </p:cNvPicPr>
          <p:nvPr/>
        </p:nvPicPr>
        <p:blipFill>
          <a:blip r:embed="rId2"/>
          <a:srcRect l="8440" t="16879" r="835" b="15604"/>
          <a:stretch>
            <a:fillRect/>
          </a:stretch>
        </p:blipFill>
        <p:spPr bwMode="auto">
          <a:xfrm>
            <a:off x="1143000" y="304800"/>
            <a:ext cx="3276600" cy="2438400"/>
          </a:xfrm>
          <a:prstGeom prst="rect">
            <a:avLst/>
          </a:prstGeom>
          <a:noFill/>
          <a:ln w="9525">
            <a:noFill/>
            <a:miter lim="800000"/>
            <a:headEnd/>
            <a:tailEnd/>
          </a:ln>
        </p:spPr>
      </p:pic>
      <p:pic>
        <p:nvPicPr>
          <p:cNvPr id="6147" name="Picture 3" descr="H:\cases\esophago pleural fistula\A0026.jpg"/>
          <p:cNvPicPr>
            <a:picLocks noChangeAspect="1" noChangeArrowheads="1"/>
          </p:cNvPicPr>
          <p:nvPr/>
        </p:nvPicPr>
        <p:blipFill>
          <a:blip r:embed="rId3"/>
          <a:srcRect l="8333" t="18750" b="18750"/>
          <a:stretch>
            <a:fillRect/>
          </a:stretch>
        </p:blipFill>
        <p:spPr bwMode="auto">
          <a:xfrm>
            <a:off x="4572000" y="304800"/>
            <a:ext cx="3332163" cy="2438400"/>
          </a:xfrm>
          <a:prstGeom prst="rect">
            <a:avLst/>
          </a:prstGeom>
          <a:noFill/>
          <a:ln w="9525">
            <a:noFill/>
            <a:miter lim="800000"/>
            <a:headEnd/>
            <a:tailEnd/>
          </a:ln>
        </p:spPr>
      </p:pic>
      <p:pic>
        <p:nvPicPr>
          <p:cNvPr id="6148" name="Picture 4" descr="H:\cases\esophago pleural fistula\A0029.jpg"/>
          <p:cNvPicPr>
            <a:picLocks noChangeAspect="1" noChangeArrowheads="1"/>
          </p:cNvPicPr>
          <p:nvPr/>
        </p:nvPicPr>
        <p:blipFill>
          <a:blip r:embed="rId4"/>
          <a:srcRect l="10811" t="13515" b="16216"/>
          <a:stretch>
            <a:fillRect/>
          </a:stretch>
        </p:blipFill>
        <p:spPr bwMode="auto">
          <a:xfrm>
            <a:off x="1143000" y="2895600"/>
            <a:ext cx="3352800" cy="2641600"/>
          </a:xfrm>
          <a:prstGeom prst="rect">
            <a:avLst/>
          </a:prstGeom>
          <a:noFill/>
          <a:ln w="9525">
            <a:noFill/>
            <a:miter lim="800000"/>
            <a:headEnd/>
            <a:tailEnd/>
          </a:ln>
        </p:spPr>
      </p:pic>
      <p:pic>
        <p:nvPicPr>
          <p:cNvPr id="6149" name="Picture 5" descr="H:\cases\esophago pleural fistula\A0031.jpg"/>
          <p:cNvPicPr>
            <a:picLocks noChangeAspect="1" noChangeArrowheads="1"/>
          </p:cNvPicPr>
          <p:nvPr/>
        </p:nvPicPr>
        <p:blipFill>
          <a:blip r:embed="rId5"/>
          <a:srcRect l="8163" t="14285" r="-4082" b="16327"/>
          <a:stretch>
            <a:fillRect/>
          </a:stretch>
        </p:blipFill>
        <p:spPr bwMode="auto">
          <a:xfrm>
            <a:off x="4572000" y="2895600"/>
            <a:ext cx="3581400" cy="2590800"/>
          </a:xfrm>
          <a:prstGeom prst="rect">
            <a:avLst/>
          </a:prstGeom>
          <a:noFill/>
          <a:ln w="9525">
            <a:noFill/>
            <a:miter lim="800000"/>
            <a:headEnd/>
            <a:tailEnd/>
          </a:ln>
        </p:spPr>
      </p:pic>
      <p:sp>
        <p:nvSpPr>
          <p:cNvPr id="6150" name="TextBox 5"/>
          <p:cNvSpPr txBox="1">
            <a:spLocks noChangeArrowheads="1"/>
          </p:cNvSpPr>
          <p:nvPr/>
        </p:nvSpPr>
        <p:spPr bwMode="auto">
          <a:xfrm>
            <a:off x="2895600" y="5943600"/>
            <a:ext cx="3314700" cy="461963"/>
          </a:xfrm>
          <a:prstGeom prst="rect">
            <a:avLst/>
          </a:prstGeom>
          <a:noFill/>
          <a:ln w="9525">
            <a:noFill/>
            <a:miter lim="800000"/>
            <a:headEnd/>
            <a:tailEnd/>
          </a:ln>
        </p:spPr>
        <p:txBody>
          <a:bodyPr wrap="none">
            <a:spAutoFit/>
          </a:bodyPr>
          <a:lstStyle/>
          <a:p>
            <a:r>
              <a:rPr lang="en-US" b="0">
                <a:latin typeface="Times New Roman" pitchFamily="18" charset="0"/>
                <a:cs typeface="Times New Roman" pitchFamily="18" charset="0"/>
              </a:rPr>
              <a:t>SEVERE  CHEST PAIN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l="3078" t="1176" r="67693" b="47063"/>
          <a:stretch>
            <a:fillRect/>
          </a:stretch>
        </p:blipFill>
        <p:spPr bwMode="auto">
          <a:xfrm>
            <a:off x="6096000" y="228600"/>
            <a:ext cx="2566988" cy="2971800"/>
          </a:xfrm>
          <a:prstGeom prst="rect">
            <a:avLst/>
          </a:prstGeom>
          <a:noFill/>
          <a:ln w="9525">
            <a:noFill/>
            <a:miter lim="800000"/>
            <a:headEnd/>
            <a:tailEnd/>
          </a:ln>
        </p:spPr>
      </p:pic>
      <p:pic>
        <p:nvPicPr>
          <p:cNvPr id="16387" name="Picture 3"/>
          <p:cNvPicPr>
            <a:picLocks noChangeAspect="1" noChangeArrowheads="1"/>
          </p:cNvPicPr>
          <p:nvPr/>
        </p:nvPicPr>
        <p:blipFill>
          <a:blip r:embed="rId3"/>
          <a:srcRect l="3571" t="5013" r="69643" b="2814"/>
          <a:stretch>
            <a:fillRect/>
          </a:stretch>
        </p:blipFill>
        <p:spPr bwMode="auto">
          <a:xfrm>
            <a:off x="6096000" y="3352800"/>
            <a:ext cx="2514600" cy="2895600"/>
          </a:xfrm>
          <a:prstGeom prst="rect">
            <a:avLst/>
          </a:prstGeom>
          <a:noFill/>
          <a:ln w="9525">
            <a:noFill/>
            <a:miter lim="800000"/>
            <a:headEnd/>
            <a:tailEnd/>
          </a:ln>
        </p:spPr>
      </p:pic>
      <p:pic>
        <p:nvPicPr>
          <p:cNvPr id="16388" name="Picture 3"/>
          <p:cNvPicPr>
            <a:picLocks noChangeAspect="1" noChangeArrowheads="1"/>
          </p:cNvPicPr>
          <p:nvPr/>
        </p:nvPicPr>
        <p:blipFill>
          <a:blip r:embed="rId3"/>
          <a:srcRect l="35715" t="5013" r="35793"/>
          <a:stretch>
            <a:fillRect/>
          </a:stretch>
        </p:blipFill>
        <p:spPr bwMode="auto">
          <a:xfrm>
            <a:off x="3505200" y="3352800"/>
            <a:ext cx="2438400" cy="2895600"/>
          </a:xfrm>
          <a:prstGeom prst="rect">
            <a:avLst/>
          </a:prstGeom>
          <a:noFill/>
          <a:ln w="9525">
            <a:noFill/>
            <a:miter lim="800000"/>
            <a:headEnd/>
            <a:tailEnd/>
          </a:ln>
        </p:spPr>
      </p:pic>
      <p:pic>
        <p:nvPicPr>
          <p:cNvPr id="16389" name="Picture 3"/>
          <p:cNvPicPr>
            <a:picLocks noChangeAspect="1" noChangeArrowheads="1"/>
          </p:cNvPicPr>
          <p:nvPr/>
        </p:nvPicPr>
        <p:blipFill>
          <a:blip r:embed="rId3"/>
          <a:srcRect l="67857" t="2505" r="2679" b="4755"/>
          <a:stretch>
            <a:fillRect/>
          </a:stretch>
        </p:blipFill>
        <p:spPr bwMode="auto">
          <a:xfrm>
            <a:off x="762000" y="3429000"/>
            <a:ext cx="2590800" cy="2819400"/>
          </a:xfrm>
          <a:prstGeom prst="rect">
            <a:avLst/>
          </a:prstGeom>
          <a:noFill/>
          <a:ln w="9525">
            <a:noFill/>
            <a:miter lim="800000"/>
            <a:headEnd/>
            <a:tailEnd/>
          </a:ln>
        </p:spPr>
      </p:pic>
      <p:pic>
        <p:nvPicPr>
          <p:cNvPr id="16390" name="Picture 2"/>
          <p:cNvPicPr>
            <a:picLocks noChangeAspect="1" noChangeArrowheads="1"/>
          </p:cNvPicPr>
          <p:nvPr/>
        </p:nvPicPr>
        <p:blipFill>
          <a:blip r:embed="rId2"/>
          <a:srcRect l="35384" r="35385" b="47063"/>
          <a:stretch>
            <a:fillRect/>
          </a:stretch>
        </p:blipFill>
        <p:spPr bwMode="auto">
          <a:xfrm>
            <a:off x="3505200" y="228600"/>
            <a:ext cx="2509838" cy="2971800"/>
          </a:xfrm>
          <a:prstGeom prst="rect">
            <a:avLst/>
          </a:prstGeom>
          <a:noFill/>
          <a:ln w="9525">
            <a:noFill/>
            <a:miter lim="800000"/>
            <a:headEnd/>
            <a:tailEnd/>
          </a:ln>
        </p:spPr>
      </p:pic>
      <p:pic>
        <p:nvPicPr>
          <p:cNvPr id="16391" name="Picture 2"/>
          <p:cNvPicPr>
            <a:picLocks noChangeAspect="1" noChangeArrowheads="1"/>
          </p:cNvPicPr>
          <p:nvPr/>
        </p:nvPicPr>
        <p:blipFill>
          <a:blip r:embed="rId2"/>
          <a:srcRect l="67693" t="1176" r="1538" b="47063"/>
          <a:stretch>
            <a:fillRect/>
          </a:stretch>
        </p:blipFill>
        <p:spPr bwMode="auto">
          <a:xfrm>
            <a:off x="685800" y="228600"/>
            <a:ext cx="2701925" cy="2971800"/>
          </a:xfrm>
          <a:prstGeom prst="rect">
            <a:avLst/>
          </a:prstGeom>
          <a:noFill/>
          <a:ln w="9525">
            <a:noFill/>
            <a:miter lim="800000"/>
            <a:headEnd/>
            <a:tailEnd/>
          </a:ln>
        </p:spPr>
      </p:pic>
      <p:sp>
        <p:nvSpPr>
          <p:cNvPr id="16392" name="TextBox 7"/>
          <p:cNvSpPr txBox="1">
            <a:spLocks noChangeArrowheads="1"/>
          </p:cNvSpPr>
          <p:nvPr/>
        </p:nvSpPr>
        <p:spPr bwMode="auto">
          <a:xfrm>
            <a:off x="2590800" y="6248400"/>
            <a:ext cx="4206875" cy="461963"/>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MACROCEPHALY SEIZURES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RgFUS vs MYOMECTOMY">
  <a:themeElements>
    <a:clrScheme name="Custom 6">
      <a:dk1>
        <a:srgbClr val="EEECE1"/>
      </a:dk1>
      <a:lt1>
        <a:srgbClr val="00003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FILM READING GOA</Template>
  <TotalTime>370</TotalTime>
  <Words>371</Words>
  <Application>Microsoft Office PowerPoint</Application>
  <PresentationFormat>On-screen Show (4:3)</PresentationFormat>
  <Paragraphs>51</Paragraphs>
  <Slides>26</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29" baseType="lpstr">
      <vt:lpstr>MRgFUS vs MYOMECTOMY</vt:lpstr>
      <vt:lpstr>Photo Editor Photo</vt:lpstr>
      <vt:lpstr>Microsoft Photo Editor 3.0 Photo</vt:lpstr>
      <vt:lpstr>QUIZ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CASE 1</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Film reading </dc:title>
  <dc:creator>jhrc</dc:creator>
  <cp:lastModifiedBy>jhrc</cp:lastModifiedBy>
  <cp:revision>38</cp:revision>
  <dcterms:created xsi:type="dcterms:W3CDTF">2012-07-09T11:26:10Z</dcterms:created>
  <dcterms:modified xsi:type="dcterms:W3CDTF">2012-07-14T11:50:48Z</dcterms:modified>
</cp:coreProperties>
</file>