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98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373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458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481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357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201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683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742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27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1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323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B43CA-C762-4F94-823F-6D1C18984CB0}" type="datetimeFigureOut">
              <a:rPr lang="en-IN" smtClean="0"/>
              <a:t>10-02-2016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20989-F904-4A75-BAE2-306705E6DBA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35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paedia.org/articles/missing?article%5btitle%5d=medial-femoral-condyle" TargetMode="External"/><Relationship Id="rId2" Type="http://schemas.openxmlformats.org/officeDocument/2006/relationships/hyperlink" Target="http://radiopaedia.org/articles/medial-femoral-collateral-ligament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SPOTS 1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 UPDATE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625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4800600" cy="694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960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Pellegrini-Stieda</a:t>
            </a:r>
            <a:r>
              <a:rPr lang="en-US" b="1" dirty="0" smtClean="0"/>
              <a:t> (PS) lesions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ossified post-traumatic lesions at (or near) the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medial femoral collateral ligament</a:t>
            </a:r>
            <a:r>
              <a:rPr lang="en-US" dirty="0" smtClean="0">
                <a:solidFill>
                  <a:schemeClr val="tx1"/>
                </a:solidFill>
              </a:rPr>
              <a:t> adjacent to the margin of the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medial femoral </a:t>
            </a:r>
            <a:r>
              <a:rPr lang="en-US" dirty="0" err="1" smtClean="0">
                <a:solidFill>
                  <a:schemeClr val="tx1"/>
                </a:solidFill>
                <a:hlinkClick r:id="rId3"/>
              </a:rPr>
              <a:t>condyle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5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338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"/>
            <a:ext cx="4071934" cy="375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76" y="0"/>
            <a:ext cx="44291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298" y="3710426"/>
            <a:ext cx="3786214" cy="314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167702" y="4857760"/>
            <a:ext cx="2500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Diagnosis and  systemic disorder patient  suffers from 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8096264" y="4214818"/>
            <a:ext cx="229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Acute abdominal pain 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1952596" y="54452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6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902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SCLEROSING CALCIFIC PERITONITIS  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6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302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CAPD RELATED </a:t>
            </a:r>
            <a:r>
              <a:rPr lang="en-IN" sz="3600" dirty="0"/>
              <a:t>CALCIFYING PERITONITIS IN END STAGE RENAL DISEASE PATIENTS 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85861"/>
            <a:ext cx="8229600" cy="4840303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en-IN" dirty="0" smtClean="0"/>
              <a:t> </a:t>
            </a:r>
          </a:p>
          <a:p>
            <a:pPr>
              <a:defRPr/>
            </a:pPr>
            <a:r>
              <a:rPr lang="en-IN" dirty="0" smtClean="0"/>
              <a:t>Postulated </a:t>
            </a:r>
            <a:r>
              <a:rPr lang="en-IN" dirty="0"/>
              <a:t>causes </a:t>
            </a:r>
            <a:r>
              <a:rPr lang="en-IN" dirty="0" smtClean="0"/>
              <a:t>of progressive </a:t>
            </a:r>
            <a:r>
              <a:rPr lang="en-IN" dirty="0"/>
              <a:t>calcifying peritonitis include the </a:t>
            </a:r>
            <a:r>
              <a:rPr lang="en-IN" dirty="0" smtClean="0"/>
              <a:t>harmful effects </a:t>
            </a:r>
            <a:r>
              <a:rPr lang="en-IN" dirty="0"/>
              <a:t>of </a:t>
            </a:r>
            <a:r>
              <a:rPr lang="en-IN" dirty="0" err="1"/>
              <a:t>dialysate</a:t>
            </a:r>
            <a:r>
              <a:rPr lang="en-IN" dirty="0"/>
              <a:t> </a:t>
            </a:r>
            <a:endParaRPr lang="en-IN" dirty="0" smtClean="0"/>
          </a:p>
          <a:p>
            <a:pPr>
              <a:defRPr/>
            </a:pPr>
            <a:r>
              <a:rPr lang="en-IN" dirty="0" smtClean="0"/>
              <a:t>an </a:t>
            </a:r>
            <a:r>
              <a:rPr lang="en-IN" dirty="0"/>
              <a:t>elevated serum calcium-phosphate </a:t>
            </a:r>
            <a:r>
              <a:rPr lang="en-IN" dirty="0" smtClean="0"/>
              <a:t>product may contribute</a:t>
            </a:r>
          </a:p>
          <a:p>
            <a:pPr>
              <a:defRPr/>
            </a:pPr>
            <a:r>
              <a:rPr lang="en-IN" dirty="0" smtClean="0"/>
              <a:t>with sclerosing peritonitis include peritoneal thickening, peritoneal and mesenteric calcifications, </a:t>
            </a:r>
            <a:r>
              <a:rPr lang="en-IN" dirty="0" err="1" smtClean="0"/>
              <a:t>loculated</a:t>
            </a:r>
            <a:r>
              <a:rPr lang="en-IN" dirty="0" smtClean="0"/>
              <a:t> fluid collections, and small bowel tethering 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11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227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/>
              <a:t>Osteopoikilosis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8498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SYNDROME AND WHAT WILL YOU SCREEN NEXT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399" y="1524000"/>
            <a:ext cx="51113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0"/>
            <a:ext cx="4419600" cy="444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9060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1793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9812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096000" cy="68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9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611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240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CPP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9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329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l="54472" t="24293" r="30841" b="20783"/>
          <a:stretch>
            <a:fillRect/>
          </a:stretch>
        </p:blipFill>
        <p:spPr>
          <a:xfrm>
            <a:off x="1952596" y="1"/>
            <a:ext cx="2928926" cy="6663245"/>
          </a:xfrm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 l="28804" t="46552" r="28802" b="12068"/>
          <a:stretch>
            <a:fillRect/>
          </a:stretch>
        </p:blipFill>
        <p:spPr bwMode="auto">
          <a:xfrm>
            <a:off x="4876800" y="0"/>
            <a:ext cx="50673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 cstate="print"/>
          <a:srcRect l="30373" t="40805" r="28802" b="9770"/>
          <a:stretch>
            <a:fillRect/>
          </a:stretch>
        </p:blipFill>
        <p:spPr bwMode="auto">
          <a:xfrm>
            <a:off x="4876800" y="3352800"/>
            <a:ext cx="505400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930808" y="415259"/>
            <a:ext cx="9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10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230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809750" y="0"/>
            <a:ext cx="8686800" cy="838200"/>
          </a:xfrm>
        </p:spPr>
        <p:txBody>
          <a:bodyPr/>
          <a:lstStyle/>
          <a:p>
            <a:pPr eaLnBrk="1" hangingPunct="1"/>
            <a:r>
              <a:rPr lang="en-US" smtClean="0"/>
              <a:t>NEURENTERIC CYSTS</a:t>
            </a:r>
            <a:endParaRPr lang="en-IN" smtClean="0"/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1738313" y="1143000"/>
            <a:ext cx="8686800" cy="49291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</a:rPr>
              <a:t>Enteric lined cysts that present within spinal canal and show definite connection with cord and/or </a:t>
            </a:r>
            <a:r>
              <a:rPr lang="en-US" dirty="0" err="1" smtClean="0">
                <a:latin typeface="+mj-lt"/>
              </a:rPr>
              <a:t>vetrebrae</a:t>
            </a:r>
            <a:endParaRPr lang="en-US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May communicate with mesenteric or mediastinal  cyst around a </a:t>
            </a:r>
            <a:r>
              <a:rPr lang="en-US" dirty="0" err="1" smtClean="0">
                <a:latin typeface="+mj-lt"/>
              </a:rPr>
              <a:t>hemivertebra</a:t>
            </a:r>
            <a:endParaRPr lang="en-US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Most common </a:t>
            </a:r>
            <a:r>
              <a:rPr lang="en-US" dirty="0" err="1" smtClean="0">
                <a:latin typeface="+mj-lt"/>
              </a:rPr>
              <a:t>cervicothoracic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region,conus</a:t>
            </a:r>
            <a:endParaRPr lang="en-US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93% </a:t>
            </a:r>
            <a:r>
              <a:rPr lang="en-US" dirty="0" err="1" smtClean="0">
                <a:latin typeface="+mj-lt"/>
              </a:rPr>
              <a:t>intradural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extramedullary</a:t>
            </a:r>
            <a:r>
              <a:rPr lang="en-US" dirty="0" smtClean="0">
                <a:latin typeface="+mj-lt"/>
              </a:rPr>
              <a:t> ,5% </a:t>
            </a:r>
            <a:r>
              <a:rPr lang="en-US" dirty="0" err="1" smtClean="0">
                <a:latin typeface="+mj-lt"/>
              </a:rPr>
              <a:t>intramedullary</a:t>
            </a:r>
            <a:endParaRPr lang="en-US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May be hyperintense on t1 w 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30808" y="415259"/>
            <a:ext cx="9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10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635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3886200" cy="684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11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483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RETROCAVAL RT URETER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2600" y="62126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11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524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jhrc\Desktop\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3891" t="29664" r="49414" b="21949"/>
          <a:stretch>
            <a:fillRect/>
          </a:stretch>
        </p:blipFill>
        <p:spPr bwMode="auto">
          <a:xfrm>
            <a:off x="1524000" y="0"/>
            <a:ext cx="3143240" cy="2643182"/>
          </a:xfrm>
          <a:prstGeom prst="rect">
            <a:avLst/>
          </a:prstGeom>
          <a:noFill/>
        </p:spPr>
      </p:pic>
      <p:pic>
        <p:nvPicPr>
          <p:cNvPr id="44035" name="Picture 3" descr="C:\Users\jhrc\Desktop\2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6658" t="29464" r="28646" b="23035"/>
          <a:stretch>
            <a:fillRect/>
          </a:stretch>
        </p:blipFill>
        <p:spPr bwMode="auto">
          <a:xfrm flipH="1">
            <a:off x="7667636" y="0"/>
            <a:ext cx="3000364" cy="2643182"/>
          </a:xfrm>
          <a:prstGeom prst="rect">
            <a:avLst/>
          </a:prstGeom>
          <a:noFill/>
        </p:spPr>
      </p:pic>
      <p:pic>
        <p:nvPicPr>
          <p:cNvPr id="4" name="Picture 2" descr="C:\Users\jhrc\Desktop\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53008" t="30715" b="19242"/>
          <a:stretch>
            <a:fillRect/>
          </a:stretch>
        </p:blipFill>
        <p:spPr bwMode="auto">
          <a:xfrm>
            <a:off x="4595802" y="0"/>
            <a:ext cx="3309384" cy="2643182"/>
          </a:xfrm>
          <a:prstGeom prst="rect">
            <a:avLst/>
          </a:prstGeom>
          <a:noFill/>
        </p:spPr>
      </p:pic>
      <p:pic>
        <p:nvPicPr>
          <p:cNvPr id="5" name="Picture 3" descr="C:\Users\jhrc\Desktop\5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2273" t="37009" r="47727" b="17312"/>
          <a:stretch>
            <a:fillRect/>
          </a:stretch>
        </p:blipFill>
        <p:spPr bwMode="auto">
          <a:xfrm>
            <a:off x="2309786" y="2643182"/>
            <a:ext cx="3929090" cy="3143272"/>
          </a:xfrm>
          <a:prstGeom prst="rect">
            <a:avLst/>
          </a:prstGeom>
          <a:noFill/>
        </p:spPr>
      </p:pic>
      <p:pic>
        <p:nvPicPr>
          <p:cNvPr id="6" name="Picture 2" descr="C:\Users\jhrc\Desktop\3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6107" t="35485" r="28704" b="10195"/>
          <a:stretch>
            <a:fillRect/>
          </a:stretch>
        </p:blipFill>
        <p:spPr bwMode="auto">
          <a:xfrm flipH="1">
            <a:off x="6238876" y="2643182"/>
            <a:ext cx="3929090" cy="31432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11473" y="5857893"/>
            <a:ext cx="8787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RECENTLY DIAGNOSED HYPERTENSION ,STARTED ANTIHYPERTENSIVE</a:t>
            </a:r>
          </a:p>
          <a:p>
            <a:r>
              <a:rPr lang="en-US" sz="2400" dirty="0"/>
              <a:t>DEVELOPED SWELLING OF LIPS AND ABDOMINAL PAIN  </a:t>
            </a:r>
            <a:endParaRPr lang="en-I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89578" y="294756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12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8235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jhrc\Desktop\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3891" t="29664" r="49414" b="21949"/>
          <a:stretch>
            <a:fillRect/>
          </a:stretch>
        </p:blipFill>
        <p:spPr bwMode="auto">
          <a:xfrm>
            <a:off x="1524000" y="0"/>
            <a:ext cx="3143240" cy="2643182"/>
          </a:xfrm>
          <a:prstGeom prst="rect">
            <a:avLst/>
          </a:prstGeom>
          <a:noFill/>
        </p:spPr>
      </p:pic>
      <p:pic>
        <p:nvPicPr>
          <p:cNvPr id="44035" name="Picture 3" descr="C:\Users\jhrc\Desktop\2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6658" t="29464" r="28646" b="23035"/>
          <a:stretch>
            <a:fillRect/>
          </a:stretch>
        </p:blipFill>
        <p:spPr bwMode="auto">
          <a:xfrm flipH="1">
            <a:off x="7667636" y="0"/>
            <a:ext cx="3000364" cy="2643182"/>
          </a:xfrm>
          <a:prstGeom prst="rect">
            <a:avLst/>
          </a:prstGeom>
          <a:noFill/>
        </p:spPr>
      </p:pic>
      <p:pic>
        <p:nvPicPr>
          <p:cNvPr id="4" name="Picture 2" descr="C:\Users\jhrc\Desktop\1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53008" t="30715" b="19242"/>
          <a:stretch>
            <a:fillRect/>
          </a:stretch>
        </p:blipFill>
        <p:spPr bwMode="auto">
          <a:xfrm>
            <a:off x="4595802" y="0"/>
            <a:ext cx="3309384" cy="2643182"/>
          </a:xfrm>
          <a:prstGeom prst="rect">
            <a:avLst/>
          </a:prstGeom>
          <a:noFill/>
        </p:spPr>
      </p:pic>
      <p:pic>
        <p:nvPicPr>
          <p:cNvPr id="5" name="Picture 3" descr="C:\Users\jhrc\Desktop\5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2273" t="37009" r="47727" b="17312"/>
          <a:stretch>
            <a:fillRect/>
          </a:stretch>
        </p:blipFill>
        <p:spPr bwMode="auto">
          <a:xfrm>
            <a:off x="2309786" y="2643182"/>
            <a:ext cx="3929090" cy="3143272"/>
          </a:xfrm>
          <a:prstGeom prst="rect">
            <a:avLst/>
          </a:prstGeom>
          <a:noFill/>
        </p:spPr>
      </p:pic>
      <p:pic>
        <p:nvPicPr>
          <p:cNvPr id="6" name="Picture 2" descr="C:\Users\jhrc\Desktop\3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6107" t="35485" r="28704" b="10195"/>
          <a:stretch>
            <a:fillRect/>
          </a:stretch>
        </p:blipFill>
        <p:spPr bwMode="auto">
          <a:xfrm flipH="1">
            <a:off x="6238876" y="2643182"/>
            <a:ext cx="3929090" cy="31432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11473" y="5857893"/>
            <a:ext cx="8612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ACE INHIBITOR RELATED ANGIONEUROTIC EDEMA </a:t>
            </a:r>
            <a:endParaRPr lang="en-I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489578" y="294756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12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9340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ACE inhibitor-induced </a:t>
            </a:r>
            <a:r>
              <a:rPr lang="en-IN" dirty="0" err="1"/>
              <a:t>angioedema</a:t>
            </a:r>
            <a:r>
              <a:rPr lang="en-IN" dirty="0"/>
              <a:t> is postulated that the use of ACE inhibitors increases </a:t>
            </a:r>
            <a:r>
              <a:rPr lang="en-IN" dirty="0" err="1"/>
              <a:t>bradykinin</a:t>
            </a:r>
            <a:r>
              <a:rPr lang="en-IN" dirty="0"/>
              <a:t> levels ,which is a potent vasodilator.</a:t>
            </a:r>
          </a:p>
          <a:p>
            <a:r>
              <a:rPr lang="en-US" dirty="0"/>
              <a:t>May involve  oral cavity ,pharynx ,GIT ,GUT .</a:t>
            </a:r>
            <a:endParaRPr lang="en-IN" dirty="0"/>
          </a:p>
          <a:p>
            <a:r>
              <a:rPr lang="en-IN" dirty="0"/>
              <a:t>mural stratification reflecting submucosal oedema with mucosal and subserosal enhancement</a:t>
            </a:r>
          </a:p>
          <a:p>
            <a:r>
              <a:rPr lang="en-IN" dirty="0"/>
              <a:t>Involved small bowel folds show regular thickening</a:t>
            </a:r>
          </a:p>
          <a:p>
            <a:r>
              <a:rPr lang="en-IN" dirty="0" err="1"/>
              <a:t>Angioedema</a:t>
            </a:r>
            <a:r>
              <a:rPr lang="en-IN" dirty="0"/>
              <a:t> attacks can last from 1 to 5 days without treatment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9912424" y="43064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12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672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242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TEF-H TYPE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53600" y="26064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876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Osgood-</a:t>
            </a:r>
            <a:r>
              <a:rPr lang="en-US" b="1" dirty="0" err="1" smtClean="0"/>
              <a:t>Schlatter</a:t>
            </a:r>
            <a:r>
              <a:rPr lang="en-US" b="1" dirty="0" smtClean="0"/>
              <a:t> disease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433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4714884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 descr="F:\Cases parag\RASSMUSSEN_\s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190" y="2143116"/>
            <a:ext cx="4214810" cy="47148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58191" y="5733256"/>
            <a:ext cx="384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yr old male with  intractable seizures 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9753600" y="26064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14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064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RASMUSSENS ENCEPHALITIS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53600" y="26064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14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450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jhrc\Desktop\1.jpg"/>
          <p:cNvPicPr>
            <a:picLocks noChangeAspect="1" noChangeArrowheads="1"/>
          </p:cNvPicPr>
          <p:nvPr/>
        </p:nvPicPr>
        <p:blipFill>
          <a:blip r:embed="rId2" cstate="print"/>
          <a:srcRect l="11719" t="19043" r="19433" b="17968"/>
          <a:stretch>
            <a:fillRect/>
          </a:stretch>
        </p:blipFill>
        <p:spPr bwMode="auto">
          <a:xfrm rot="5400000">
            <a:off x="1809752" y="-285752"/>
            <a:ext cx="2428892" cy="3000396"/>
          </a:xfrm>
          <a:prstGeom prst="rect">
            <a:avLst/>
          </a:prstGeom>
          <a:noFill/>
        </p:spPr>
      </p:pic>
      <p:pic>
        <p:nvPicPr>
          <p:cNvPr id="10" name="Picture 10" descr="C:\Users\jhrc\Desktop\2.jpg"/>
          <p:cNvPicPr>
            <a:picLocks noChangeAspect="1" noChangeArrowheads="1"/>
          </p:cNvPicPr>
          <p:nvPr/>
        </p:nvPicPr>
        <p:blipFill>
          <a:blip r:embed="rId3" cstate="print"/>
          <a:srcRect l="6510" t="20670" r="15853" b="14876"/>
          <a:stretch>
            <a:fillRect/>
          </a:stretch>
        </p:blipFill>
        <p:spPr bwMode="auto">
          <a:xfrm rot="5400000">
            <a:off x="4728380" y="-275453"/>
            <a:ext cx="2449488" cy="3000396"/>
          </a:xfrm>
          <a:prstGeom prst="rect">
            <a:avLst/>
          </a:prstGeom>
          <a:noFill/>
        </p:spPr>
      </p:pic>
      <p:pic>
        <p:nvPicPr>
          <p:cNvPr id="11" name="Picture 11" descr="C:\Users\jhrc\Desktop\3.jpg"/>
          <p:cNvPicPr>
            <a:picLocks noChangeAspect="1" noChangeArrowheads="1"/>
          </p:cNvPicPr>
          <p:nvPr/>
        </p:nvPicPr>
        <p:blipFill>
          <a:blip r:embed="rId4" cstate="print"/>
          <a:srcRect l="9798" t="22103" r="14030" b="14976"/>
          <a:stretch>
            <a:fillRect/>
          </a:stretch>
        </p:blipFill>
        <p:spPr bwMode="auto">
          <a:xfrm rot="5400000">
            <a:off x="7703367" y="-250045"/>
            <a:ext cx="2500306" cy="3000396"/>
          </a:xfrm>
          <a:prstGeom prst="rect">
            <a:avLst/>
          </a:prstGeom>
          <a:noFill/>
        </p:spPr>
      </p:pic>
      <p:pic>
        <p:nvPicPr>
          <p:cNvPr id="12" name="Picture 2" descr="C:\Users\jhrc\Desktop\6.jpg"/>
          <p:cNvPicPr>
            <a:picLocks noChangeAspect="1" noChangeArrowheads="1"/>
          </p:cNvPicPr>
          <p:nvPr/>
        </p:nvPicPr>
        <p:blipFill>
          <a:blip r:embed="rId5" cstate="print"/>
          <a:srcRect l="9897" t="26393" r="14222" b="14222"/>
          <a:stretch>
            <a:fillRect/>
          </a:stretch>
        </p:blipFill>
        <p:spPr bwMode="auto">
          <a:xfrm rot="5400000">
            <a:off x="1883455" y="2069413"/>
            <a:ext cx="2352894" cy="3071804"/>
          </a:xfrm>
          <a:prstGeom prst="rect">
            <a:avLst/>
          </a:prstGeom>
          <a:noFill/>
        </p:spPr>
      </p:pic>
      <p:pic>
        <p:nvPicPr>
          <p:cNvPr id="13" name="Picture 3" descr="C:\Users\jhrc\Desktop\8.jpg"/>
          <p:cNvPicPr>
            <a:picLocks noChangeAspect="1" noChangeArrowheads="1"/>
          </p:cNvPicPr>
          <p:nvPr/>
        </p:nvPicPr>
        <p:blipFill>
          <a:blip r:embed="rId6" cstate="print"/>
          <a:srcRect l="7324" t="29297" r="17968" b="17968"/>
          <a:stretch>
            <a:fillRect/>
          </a:stretch>
        </p:blipFill>
        <p:spPr bwMode="auto">
          <a:xfrm rot="5400000">
            <a:off x="4823795" y="2200875"/>
            <a:ext cx="2401532" cy="2857520"/>
          </a:xfrm>
          <a:prstGeom prst="rect">
            <a:avLst/>
          </a:prstGeom>
          <a:noFill/>
        </p:spPr>
      </p:pic>
      <p:pic>
        <p:nvPicPr>
          <p:cNvPr id="14" name="Picture 4" descr="C:\Users\jhrc\Desktop\9.jpg"/>
          <p:cNvPicPr>
            <a:picLocks noChangeAspect="1" noChangeArrowheads="1"/>
          </p:cNvPicPr>
          <p:nvPr/>
        </p:nvPicPr>
        <p:blipFill>
          <a:blip r:embed="rId7" cstate="print"/>
          <a:srcRect l="10125" t="22222" r="19504" b="14815"/>
          <a:stretch>
            <a:fillRect/>
          </a:stretch>
        </p:blipFill>
        <p:spPr bwMode="auto">
          <a:xfrm rot="5400000">
            <a:off x="7803008" y="2150621"/>
            <a:ext cx="2286016" cy="2985389"/>
          </a:xfrm>
          <a:prstGeom prst="rect">
            <a:avLst/>
          </a:prstGeom>
          <a:noFill/>
        </p:spPr>
      </p:pic>
      <p:pic>
        <p:nvPicPr>
          <p:cNvPr id="15" name="Picture 5" descr="C:\Users\jhrc\Desktop\10.jpg"/>
          <p:cNvPicPr>
            <a:picLocks noChangeAspect="1" noChangeArrowheads="1"/>
          </p:cNvPicPr>
          <p:nvPr/>
        </p:nvPicPr>
        <p:blipFill>
          <a:blip r:embed="rId8" cstate="print"/>
          <a:srcRect l="8757" t="24534" r="10187" b="11180"/>
          <a:stretch>
            <a:fillRect/>
          </a:stretch>
        </p:blipFill>
        <p:spPr bwMode="auto">
          <a:xfrm rot="5400000">
            <a:off x="2274067" y="4464851"/>
            <a:ext cx="2000264" cy="2500330"/>
          </a:xfrm>
          <a:prstGeom prst="rect">
            <a:avLst/>
          </a:prstGeom>
          <a:noFill/>
        </p:spPr>
      </p:pic>
      <p:pic>
        <p:nvPicPr>
          <p:cNvPr id="16" name="Picture 6" descr="C:\Users\jhrc\Desktop\11.jpg"/>
          <p:cNvPicPr>
            <a:picLocks noChangeAspect="1" noChangeArrowheads="1"/>
          </p:cNvPicPr>
          <p:nvPr/>
        </p:nvPicPr>
        <p:blipFill>
          <a:blip r:embed="rId9" cstate="print"/>
          <a:srcRect l="11805" t="21249" r="15005" b="17366"/>
          <a:stretch>
            <a:fillRect/>
          </a:stretch>
        </p:blipFill>
        <p:spPr bwMode="auto">
          <a:xfrm rot="5400000">
            <a:off x="4577943" y="4518431"/>
            <a:ext cx="2071701" cy="232173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878694" y="5000637"/>
            <a:ext cx="3789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 yr year old male with acute onset</a:t>
            </a:r>
          </a:p>
          <a:p>
            <a:r>
              <a:rPr lang="en-US" dirty="0"/>
              <a:t>Abdominal pain ,non bilious vomiting  </a:t>
            </a:r>
            <a:endParaRPr lang="en-IN" dirty="0"/>
          </a:p>
        </p:txBody>
      </p:sp>
      <p:sp>
        <p:nvSpPr>
          <p:cNvPr id="18" name="TextBox 17"/>
          <p:cNvSpPr txBox="1"/>
          <p:nvPr/>
        </p:nvSpPr>
        <p:spPr>
          <a:xfrm>
            <a:off x="8746351" y="5646968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15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835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Gastric  </a:t>
            </a:r>
            <a:r>
              <a:rPr lang="en-US" dirty="0" err="1" smtClean="0"/>
              <a:t>volvulus</a:t>
            </a:r>
            <a:r>
              <a:rPr lang="en-US" dirty="0" smtClean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8746351" y="5646968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15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861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8756" t="26334" r="9213" b="15072"/>
          <a:stretch>
            <a:fillRect/>
          </a:stretch>
        </p:blipFill>
        <p:spPr bwMode="auto">
          <a:xfrm>
            <a:off x="1524000" y="0"/>
            <a:ext cx="400049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3404" t="34072"/>
          <a:stretch>
            <a:fillRect/>
          </a:stretch>
        </p:blipFill>
        <p:spPr bwMode="auto">
          <a:xfrm>
            <a:off x="5810248" y="0"/>
            <a:ext cx="3857652" cy="57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 l="21973" t="28223" r="15038"/>
          <a:stretch>
            <a:fillRect/>
          </a:stretch>
        </p:blipFill>
        <p:spPr bwMode="auto">
          <a:xfrm>
            <a:off x="1809720" y="3000372"/>
            <a:ext cx="3385289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667504" y="6000768"/>
            <a:ext cx="2714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Pain in abdomen </a:t>
            </a:r>
            <a:endParaRPr lang="en-I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480376" y="6027004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16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81595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GIST</a:t>
            </a:r>
            <a:endParaRPr lang="en-I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25000" y="476673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16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2373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92" y="-5687"/>
            <a:ext cx="6019800" cy="675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err="1"/>
              <a:t>Pneumomediastinum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tx1"/>
                </a:solidFill>
              </a:rPr>
              <a:t>The </a:t>
            </a:r>
            <a:r>
              <a:rPr lang="en-US" b="1" i="1" dirty="0">
                <a:solidFill>
                  <a:schemeClr val="tx1"/>
                </a:solidFill>
              </a:rPr>
              <a:t>angel wing sign.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328_111309.jpg"/>
          <p:cNvPicPr>
            <a:picLocks noChangeAspect="1"/>
          </p:cNvPicPr>
          <p:nvPr/>
        </p:nvPicPr>
        <p:blipFill>
          <a:blip r:embed="rId2" cstate="print">
            <a:grayscl/>
            <a:lum bright="-30000" contrast="43000"/>
          </a:blip>
          <a:srcRect l="11718" t="9722" r="6250" b="29167"/>
          <a:stretch>
            <a:fillRect/>
          </a:stretch>
        </p:blipFill>
        <p:spPr>
          <a:xfrm>
            <a:off x="1524000" y="1"/>
            <a:ext cx="5643570" cy="2364924"/>
          </a:xfrm>
          <a:prstGeom prst="rect">
            <a:avLst/>
          </a:prstGeom>
        </p:spPr>
      </p:pic>
      <p:pic>
        <p:nvPicPr>
          <p:cNvPr id="4" name="Picture 3" descr="20150328_111322.jpg"/>
          <p:cNvPicPr>
            <a:picLocks noChangeAspect="1"/>
          </p:cNvPicPr>
          <p:nvPr/>
        </p:nvPicPr>
        <p:blipFill>
          <a:blip r:embed="rId3" cstate="print">
            <a:grayscl/>
            <a:lum bright="-32000" contrast="24000"/>
          </a:blip>
          <a:srcRect l="4688" t="19445" r="4687" b="16666"/>
          <a:stretch>
            <a:fillRect/>
          </a:stretch>
        </p:blipFill>
        <p:spPr>
          <a:xfrm>
            <a:off x="1524000" y="2357431"/>
            <a:ext cx="5572132" cy="2209638"/>
          </a:xfrm>
          <a:prstGeom prst="rect">
            <a:avLst/>
          </a:prstGeom>
        </p:spPr>
      </p:pic>
      <p:pic>
        <p:nvPicPr>
          <p:cNvPr id="5" name="Picture 4" descr="20150328_111314.jpg"/>
          <p:cNvPicPr>
            <a:picLocks noChangeAspect="1"/>
          </p:cNvPicPr>
          <p:nvPr/>
        </p:nvPicPr>
        <p:blipFill>
          <a:blip r:embed="rId4" cstate="print">
            <a:grayscl/>
            <a:lum bright="-30000" contrast="10000"/>
          </a:blip>
          <a:srcRect l="3125" t="16667" r="11718" b="23611"/>
          <a:stretch>
            <a:fillRect/>
          </a:stretch>
        </p:blipFill>
        <p:spPr>
          <a:xfrm>
            <a:off x="1524001" y="4572008"/>
            <a:ext cx="5613637" cy="2285992"/>
          </a:xfrm>
          <a:prstGeom prst="rect">
            <a:avLst/>
          </a:prstGeom>
        </p:spPr>
      </p:pic>
      <p:pic>
        <p:nvPicPr>
          <p:cNvPr id="6" name="Picture 5" descr="20150328_111413.jpg"/>
          <p:cNvPicPr>
            <a:picLocks noChangeAspect="1"/>
          </p:cNvPicPr>
          <p:nvPr/>
        </p:nvPicPr>
        <p:blipFill rotWithShape="1">
          <a:blip r:embed="rId5" cstate="print">
            <a:grayscl/>
            <a:lum bright="-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12125" r="19202" b="6882"/>
          <a:stretch/>
        </p:blipFill>
        <p:spPr>
          <a:xfrm rot="5400000">
            <a:off x="6742800" y="567647"/>
            <a:ext cx="3357562" cy="2222271"/>
          </a:xfrm>
          <a:prstGeom prst="rect">
            <a:avLst/>
          </a:prstGeom>
        </p:spPr>
      </p:pic>
      <p:pic>
        <p:nvPicPr>
          <p:cNvPr id="7" name="Picture 6" descr="20150328_111405.jpg"/>
          <p:cNvPicPr>
            <a:picLocks noChangeAspect="1"/>
          </p:cNvPicPr>
          <p:nvPr/>
        </p:nvPicPr>
        <p:blipFill rotWithShape="1">
          <a:blip r:embed="rId6" cstate="print">
            <a:grayscl/>
            <a:lum bright="-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7961" r="15356" b="10117"/>
          <a:stretch/>
        </p:blipFill>
        <p:spPr>
          <a:xfrm rot="5400000">
            <a:off x="6719825" y="4091036"/>
            <a:ext cx="3357587" cy="2176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67901" y="3357562"/>
            <a:ext cx="110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DYSPNEA 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9525000" y="476673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8508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328_111309.jpg"/>
          <p:cNvPicPr>
            <a:picLocks noChangeAspect="1"/>
          </p:cNvPicPr>
          <p:nvPr/>
        </p:nvPicPr>
        <p:blipFill>
          <a:blip r:embed="rId2" cstate="print">
            <a:grayscl/>
            <a:lum bright="-30000" contrast="43000"/>
          </a:blip>
          <a:srcRect l="11718" t="9722" r="6250" b="29167"/>
          <a:stretch>
            <a:fillRect/>
          </a:stretch>
        </p:blipFill>
        <p:spPr>
          <a:xfrm>
            <a:off x="1881158" y="0"/>
            <a:ext cx="8286776" cy="3472554"/>
          </a:xfrm>
          <a:prstGeom prst="rect">
            <a:avLst/>
          </a:prstGeom>
        </p:spPr>
      </p:pic>
      <p:pic>
        <p:nvPicPr>
          <p:cNvPr id="4" name="Picture 3" descr="20150328_111322.jpg"/>
          <p:cNvPicPr>
            <a:picLocks noChangeAspect="1"/>
          </p:cNvPicPr>
          <p:nvPr/>
        </p:nvPicPr>
        <p:blipFill>
          <a:blip r:embed="rId3" cstate="print">
            <a:grayscl/>
            <a:lum bright="-32000" contrast="24000"/>
          </a:blip>
          <a:srcRect l="4688" t="19445" r="4687" b="16666"/>
          <a:stretch>
            <a:fillRect/>
          </a:stretch>
        </p:blipFill>
        <p:spPr>
          <a:xfrm>
            <a:off x="1952596" y="3571852"/>
            <a:ext cx="8286808" cy="328614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6200000" flipV="1">
            <a:off x="2524100" y="2143116"/>
            <a:ext cx="571504" cy="28575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6560347" y="2250273"/>
            <a:ext cx="571504" cy="7143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84432" y="476673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5714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My Documents\GU\nephroblastomatosis0002.jpg"/>
          <p:cNvPicPr>
            <a:picLocks noChangeAspect="1" noChangeArrowheads="1"/>
          </p:cNvPicPr>
          <p:nvPr/>
        </p:nvPicPr>
        <p:blipFill>
          <a:blip r:embed="rId2" cstate="print"/>
          <a:srcRect l="12335" t="11097" r="11184" b="11221"/>
          <a:stretch>
            <a:fillRect/>
          </a:stretch>
        </p:blipFill>
        <p:spPr bwMode="auto">
          <a:xfrm>
            <a:off x="1809720" y="214290"/>
            <a:ext cx="4286280" cy="31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My Documents\GU\nephroblastomatosis0001.jpg"/>
          <p:cNvPicPr>
            <a:picLocks noChangeAspect="1" noChangeArrowheads="1"/>
          </p:cNvPicPr>
          <p:nvPr/>
        </p:nvPicPr>
        <p:blipFill>
          <a:blip r:embed="rId3" cstate="print"/>
          <a:srcRect l="9740" t="10953" r="6249" b="8721"/>
          <a:stretch>
            <a:fillRect/>
          </a:stretch>
        </p:blipFill>
        <p:spPr bwMode="auto">
          <a:xfrm>
            <a:off x="6167438" y="3500438"/>
            <a:ext cx="450056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1524000" y="2643182"/>
            <a:ext cx="785786" cy="42862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5881686" y="5786454"/>
            <a:ext cx="785818" cy="35719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55640" y="5072074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MO OLD MALE 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918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328_111314.jpg"/>
          <p:cNvPicPr>
            <a:picLocks noChangeAspect="1"/>
          </p:cNvPicPr>
          <p:nvPr/>
        </p:nvPicPr>
        <p:blipFill>
          <a:blip r:embed="rId2" cstate="print">
            <a:grayscl/>
            <a:lum bright="-30000" contrast="10000"/>
          </a:blip>
          <a:srcRect l="3125" t="16667" r="11718" b="23611"/>
          <a:stretch>
            <a:fillRect/>
          </a:stretch>
        </p:blipFill>
        <p:spPr>
          <a:xfrm>
            <a:off x="1524000" y="1000108"/>
            <a:ext cx="9235438" cy="364333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rot="5400000">
            <a:off x="6488909" y="2464587"/>
            <a:ext cx="857256" cy="21431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753600" y="169112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911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0328_111413.jpg"/>
          <p:cNvPicPr>
            <a:picLocks noChangeAspect="1"/>
          </p:cNvPicPr>
          <p:nvPr/>
        </p:nvPicPr>
        <p:blipFill rotWithShape="1">
          <a:blip r:embed="rId2" cstate="print">
            <a:grayscl/>
            <a:lum bright="-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12125" r="19202" b="6882"/>
          <a:stretch/>
        </p:blipFill>
        <p:spPr>
          <a:xfrm rot="5400000">
            <a:off x="684611" y="1125117"/>
            <a:ext cx="4964894" cy="3286116"/>
          </a:xfrm>
          <a:prstGeom prst="rect">
            <a:avLst/>
          </a:prstGeom>
        </p:spPr>
      </p:pic>
      <p:pic>
        <p:nvPicPr>
          <p:cNvPr id="5" name="Picture 4" descr="20150328_111422.jpg"/>
          <p:cNvPicPr>
            <a:picLocks noChangeAspect="1"/>
          </p:cNvPicPr>
          <p:nvPr/>
        </p:nvPicPr>
        <p:blipFill rotWithShape="1">
          <a:blip r:embed="rId3" cstate="print">
            <a:grayscl/>
            <a:lum bright="-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17690" r="10194" b="19467"/>
          <a:stretch/>
        </p:blipFill>
        <p:spPr>
          <a:xfrm rot="5400000">
            <a:off x="6781952" y="1471780"/>
            <a:ext cx="5143537" cy="2628561"/>
          </a:xfrm>
          <a:prstGeom prst="rect">
            <a:avLst/>
          </a:prstGeom>
        </p:spPr>
      </p:pic>
      <p:pic>
        <p:nvPicPr>
          <p:cNvPr id="6" name="Picture 5" descr="20150328_111405.jpg"/>
          <p:cNvPicPr>
            <a:picLocks noChangeAspect="1"/>
          </p:cNvPicPr>
          <p:nvPr/>
        </p:nvPicPr>
        <p:blipFill rotWithShape="1">
          <a:blip r:embed="rId4" cstate="print">
            <a:grayscl/>
            <a:lum bright="-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t="7961" r="15356" b="10117"/>
          <a:stretch/>
        </p:blipFill>
        <p:spPr>
          <a:xfrm rot="5400000">
            <a:off x="3881422" y="1285861"/>
            <a:ext cx="5072098" cy="307183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>
            <a:off x="5667372" y="2643182"/>
            <a:ext cx="785818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353719" y="5517233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443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Intrathoracic</a:t>
            </a:r>
            <a:r>
              <a:rPr lang="en-US" dirty="0" smtClean="0"/>
              <a:t> Accessory lobe of liver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2985"/>
            <a:ext cx="8229600" cy="4983179"/>
          </a:xfrm>
        </p:spPr>
        <p:txBody>
          <a:bodyPr>
            <a:normAutofit/>
          </a:bodyPr>
          <a:lstStyle/>
          <a:p>
            <a:r>
              <a:rPr lang="en-IN" dirty="0"/>
              <a:t>The most common localization is the abdominal cavity, but very rarely it can also be found in the thoracic cavity.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9552384" y="5509481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512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19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5476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COPPER BEATEN SKULL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2600" y="62126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19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48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992" t="23721" r="14336" b="20927"/>
          <a:stretch>
            <a:fillRect/>
          </a:stretch>
        </p:blipFill>
        <p:spPr bwMode="auto">
          <a:xfrm>
            <a:off x="1523968" y="0"/>
            <a:ext cx="2857520" cy="238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7249" t="24590" r="14824" b="19672"/>
          <a:stretch>
            <a:fillRect/>
          </a:stretch>
        </p:blipFill>
        <p:spPr bwMode="auto">
          <a:xfrm>
            <a:off x="4381488" y="0"/>
            <a:ext cx="289900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6494" t="25454" r="9090" b="19722"/>
          <a:stretch>
            <a:fillRect/>
          </a:stretch>
        </p:blipFill>
        <p:spPr bwMode="auto">
          <a:xfrm>
            <a:off x="1523969" y="2357430"/>
            <a:ext cx="286627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8407" t="22813" r="11730" b="22053"/>
          <a:stretch>
            <a:fillRect/>
          </a:stretch>
        </p:blipFill>
        <p:spPr bwMode="auto">
          <a:xfrm>
            <a:off x="4310050" y="2285992"/>
            <a:ext cx="29368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 l="8850" t="21949" r="9291" b="22014"/>
          <a:stretch>
            <a:fillRect/>
          </a:stretch>
        </p:blipFill>
        <p:spPr bwMode="auto">
          <a:xfrm>
            <a:off x="1523968" y="4571984"/>
            <a:ext cx="29289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 l="8560" t="22879" r="13618" b="19043"/>
          <a:stretch>
            <a:fillRect/>
          </a:stretch>
        </p:blipFill>
        <p:spPr bwMode="auto">
          <a:xfrm>
            <a:off x="4452926" y="4571984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C:\Users\jhrc\Downloads\Desktop\Image1.jpg"/>
          <p:cNvPicPr>
            <a:picLocks noChangeAspect="1" noChangeArrowheads="1"/>
          </p:cNvPicPr>
          <p:nvPr/>
        </p:nvPicPr>
        <p:blipFill>
          <a:blip r:embed="rId8" cstate="print"/>
          <a:srcRect l="4989" r="20182" b="15218"/>
          <a:stretch>
            <a:fillRect/>
          </a:stretch>
        </p:blipFill>
        <p:spPr bwMode="auto">
          <a:xfrm>
            <a:off x="7239008" y="0"/>
            <a:ext cx="1857388" cy="2214554"/>
          </a:xfrm>
          <a:prstGeom prst="rect">
            <a:avLst/>
          </a:prstGeom>
          <a:noFill/>
        </p:spPr>
      </p:pic>
      <p:pic>
        <p:nvPicPr>
          <p:cNvPr id="11" name="Picture 7" descr="C:\Users\jhrc\Downloads\Desktop\2.JPG"/>
          <p:cNvPicPr>
            <a:picLocks noChangeAspect="1" noChangeArrowheads="1"/>
          </p:cNvPicPr>
          <p:nvPr/>
        </p:nvPicPr>
        <p:blipFill>
          <a:blip r:embed="rId9" cstate="print"/>
          <a:srcRect l="8889" r="15556" b="18655"/>
          <a:stretch>
            <a:fillRect/>
          </a:stretch>
        </p:blipFill>
        <p:spPr bwMode="auto">
          <a:xfrm>
            <a:off x="7239008" y="2285992"/>
            <a:ext cx="1928826" cy="2000264"/>
          </a:xfrm>
          <a:prstGeom prst="rect">
            <a:avLst/>
          </a:prstGeom>
          <a:noFill/>
        </p:spPr>
      </p:pic>
      <p:pic>
        <p:nvPicPr>
          <p:cNvPr id="12" name="Picture 8" descr="C:\Users\jhrc\Downloads\Desktop\3.JPG"/>
          <p:cNvPicPr>
            <a:picLocks noChangeAspect="1" noChangeArrowheads="1"/>
          </p:cNvPicPr>
          <p:nvPr/>
        </p:nvPicPr>
        <p:blipFill>
          <a:blip r:embed="rId10" cstate="print"/>
          <a:srcRect l="5220" r="16483" b="17393"/>
          <a:stretch>
            <a:fillRect/>
          </a:stretch>
        </p:blipFill>
        <p:spPr bwMode="auto">
          <a:xfrm>
            <a:off x="7167570" y="4429108"/>
            <a:ext cx="2006490" cy="2428892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1952596" y="2786058"/>
            <a:ext cx="500066" cy="35719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024430" y="5715016"/>
            <a:ext cx="428628" cy="28575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5060149" y="2821777"/>
            <a:ext cx="857256" cy="714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53322" y="500042"/>
            <a:ext cx="500066" cy="35719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72600" y="62126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20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25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229600" cy="511156"/>
          </a:xfrm>
        </p:spPr>
        <p:txBody>
          <a:bodyPr>
            <a:noAutofit/>
          </a:bodyPr>
          <a:lstStyle/>
          <a:p>
            <a:r>
              <a:rPr lang="en-US" sz="2800" dirty="0"/>
              <a:t>GROOVE PANCREATITIS 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64705"/>
            <a:ext cx="8229600" cy="5361459"/>
          </a:xfrm>
        </p:spPr>
        <p:txBody>
          <a:bodyPr>
            <a:normAutofit fontScale="85000" lnSpcReduction="20000"/>
          </a:bodyPr>
          <a:lstStyle/>
          <a:p>
            <a:r>
              <a:rPr lang="en-IN" sz="2400" dirty="0"/>
              <a:t>uncommon type of focal chronic pancreatitis affecting the groove between the head of the pancreas, the duodenum and the common bile duct</a:t>
            </a:r>
          </a:p>
          <a:p>
            <a:r>
              <a:rPr lang="en-IN" sz="2400" dirty="0"/>
              <a:t>predominantly seen in males with a history of ethanol abuse. </a:t>
            </a:r>
          </a:p>
          <a:p>
            <a:r>
              <a:rPr lang="en-IN" sz="2400" dirty="0"/>
              <a:t>Peak incidence is roughly 40–50 years old</a:t>
            </a:r>
          </a:p>
          <a:p>
            <a:r>
              <a:rPr lang="en-IN" sz="2400" dirty="0"/>
              <a:t> presents with nausea and vomiting due to duodenal </a:t>
            </a:r>
            <a:r>
              <a:rPr lang="en-IN" sz="2400" dirty="0" err="1"/>
              <a:t>stenosis</a:t>
            </a:r>
            <a:endParaRPr lang="en-IN" sz="2400" dirty="0"/>
          </a:p>
          <a:p>
            <a:r>
              <a:rPr lang="en-IN" sz="2400" dirty="0"/>
              <a:t>Groove pancreatitis is usually classified into two forms, pure and segmental:</a:t>
            </a:r>
          </a:p>
          <a:p>
            <a:r>
              <a:rPr lang="en-IN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Pure form</a:t>
            </a:r>
            <a:r>
              <a:rPr lang="en-IN" sz="2400" dirty="0"/>
              <a:t> - affects exclusively the groove.</a:t>
            </a:r>
          </a:p>
          <a:p>
            <a:r>
              <a:rPr lang="en-IN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Segmental form</a:t>
            </a:r>
            <a:r>
              <a:rPr lang="en-IN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IN" sz="2400" dirty="0"/>
              <a:t>- extends to the pancreatic head despite a clear predominance in the groove.</a:t>
            </a:r>
          </a:p>
          <a:p>
            <a:r>
              <a:rPr lang="en-IN" sz="2400" b="1" dirty="0"/>
              <a:t>CT</a:t>
            </a:r>
          </a:p>
          <a:p>
            <a:r>
              <a:rPr lang="en-IN" sz="2400" dirty="0"/>
              <a:t>cystic thickening of the duodenal wall with or without duodenal </a:t>
            </a:r>
            <a:r>
              <a:rPr lang="en-IN" sz="2400" dirty="0" err="1"/>
              <a:t>stenosis</a:t>
            </a:r>
            <a:endParaRPr lang="en-IN" sz="2400" dirty="0"/>
          </a:p>
          <a:p>
            <a:r>
              <a:rPr lang="en-IN" sz="2400" dirty="0"/>
              <a:t>fibrous tissue within the </a:t>
            </a:r>
            <a:r>
              <a:rPr lang="en-IN" sz="2400" dirty="0" err="1"/>
              <a:t>pancreaticoduodenal</a:t>
            </a:r>
            <a:r>
              <a:rPr lang="en-IN" sz="2400" dirty="0"/>
              <a:t> groove (may show late enhancement after contrast administration)</a:t>
            </a:r>
          </a:p>
          <a:p>
            <a:r>
              <a:rPr lang="en-IN" sz="2400" dirty="0"/>
              <a:t>common bile duct dilatation</a:t>
            </a:r>
          </a:p>
          <a:p>
            <a:pPr>
              <a:buNone/>
            </a:pPr>
            <a:r>
              <a:rPr lang="en-IN" sz="2400" dirty="0"/>
              <a:t> </a:t>
            </a:r>
          </a:p>
          <a:p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480376" y="33835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20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468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NEPHROBLASTOMATOSIS 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5562600" cy="677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892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Foreign body in </a:t>
            </a:r>
            <a:r>
              <a:rPr lang="en-US" dirty="0" err="1" smtClean="0"/>
              <a:t>subglottic</a:t>
            </a:r>
            <a:r>
              <a:rPr lang="en-US" dirty="0" smtClean="0"/>
              <a:t> trachea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6150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786" y="-1"/>
            <a:ext cx="3714776" cy="284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2857497"/>
            <a:ext cx="3929070" cy="301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562" y="0"/>
            <a:ext cx="372716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096133" y="3857628"/>
            <a:ext cx="283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Cough with </a:t>
            </a:r>
            <a:r>
              <a:rPr lang="en-US" dirty="0" err="1"/>
              <a:t>breathlessnesss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9930241" y="40466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4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97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ROUND ATELECTASIS</a:t>
            </a:r>
            <a:endParaRPr lang="en-I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72600" y="62126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4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2993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Widescreen</PresentationFormat>
  <Paragraphs>107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SPOTS 1</vt:lpstr>
      <vt:lpstr>PowerPoint Presentation</vt:lpstr>
      <vt:lpstr>Osgood-Schlatter disease </vt:lpstr>
      <vt:lpstr>PowerPoint Presentation</vt:lpstr>
      <vt:lpstr> NEPHROBLASTOMATOSIS  </vt:lpstr>
      <vt:lpstr>PowerPoint Presentation</vt:lpstr>
      <vt:lpstr>Foreign body in subglottic trachea</vt:lpstr>
      <vt:lpstr>PowerPoint Presentation</vt:lpstr>
      <vt:lpstr>ROUND ATELECTASIS</vt:lpstr>
      <vt:lpstr>PowerPoint Presentation</vt:lpstr>
      <vt:lpstr>Pellegrini-Stieda (PS) lesions </vt:lpstr>
      <vt:lpstr>PowerPoint Presentation</vt:lpstr>
      <vt:lpstr>SCLEROSING CALCIFIC PERITONITIS   </vt:lpstr>
      <vt:lpstr>CAPD RELATED CALCIFYING PERITONITIS IN END STAGE RENAL DISEASE PATIENTS . </vt:lpstr>
      <vt:lpstr>PowerPoint Presentation</vt:lpstr>
      <vt:lpstr>Osteopoikilosis </vt:lpstr>
      <vt:lpstr>WHICH SYNDROME AND WHAT WILL YOU SCREEN NEXT</vt:lpstr>
      <vt:lpstr>TS</vt:lpstr>
      <vt:lpstr>PowerPoint Presentation</vt:lpstr>
      <vt:lpstr>CPP</vt:lpstr>
      <vt:lpstr>PowerPoint Presentation</vt:lpstr>
      <vt:lpstr>NEURENTERIC CYSTS</vt:lpstr>
      <vt:lpstr>PowerPoint Presentation</vt:lpstr>
      <vt:lpstr>RETROCAVAL RT URETER</vt:lpstr>
      <vt:lpstr>PowerPoint Presentation</vt:lpstr>
      <vt:lpstr>PowerPoint Presentation</vt:lpstr>
      <vt:lpstr>PowerPoint Presentation</vt:lpstr>
      <vt:lpstr>PowerPoint Presentation</vt:lpstr>
      <vt:lpstr>TEF-H TYPE</vt:lpstr>
      <vt:lpstr>PowerPoint Presentation</vt:lpstr>
      <vt:lpstr>RASMUSSENS ENCEPHALITIS </vt:lpstr>
      <vt:lpstr>PowerPoint Presentation</vt:lpstr>
      <vt:lpstr>Gastric  volvulus </vt:lpstr>
      <vt:lpstr>PowerPoint Presentation</vt:lpstr>
      <vt:lpstr>GIST</vt:lpstr>
      <vt:lpstr>17</vt:lpstr>
      <vt:lpstr>Pneumomediastinum </vt:lpstr>
      <vt:lpstr>PowerPoint Presentation</vt:lpstr>
      <vt:lpstr>PowerPoint Presentation</vt:lpstr>
      <vt:lpstr>PowerPoint Presentation</vt:lpstr>
      <vt:lpstr>PowerPoint Presentation</vt:lpstr>
      <vt:lpstr>Intrathoracic Accessory lobe of liver </vt:lpstr>
      <vt:lpstr>PowerPoint Presentation</vt:lpstr>
      <vt:lpstr>COPPER BEATEN SKULL</vt:lpstr>
      <vt:lpstr>PowerPoint Presentation</vt:lpstr>
      <vt:lpstr>GROOVE PANCREATITIS </vt:lpstr>
    </vt:vector>
  </TitlesOfParts>
  <Company>JHRC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SPOTS 1</dc:title>
  <dc:creator>ctscan</dc:creator>
  <cp:lastModifiedBy>ctscan</cp:lastModifiedBy>
  <cp:revision>1</cp:revision>
  <dcterms:created xsi:type="dcterms:W3CDTF">2016-02-10T08:01:00Z</dcterms:created>
  <dcterms:modified xsi:type="dcterms:W3CDTF">2016-02-10T08:01:35Z</dcterms:modified>
</cp:coreProperties>
</file>