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246882" y="9896930"/>
            <a:ext cx="3703954" cy="18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pn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png"/><Relationship Id="rId10" Type="http://schemas.openxmlformats.org/officeDocument/2006/relationships/image" Target="../media/image30.jpg"/><Relationship Id="rId11" Type="http://schemas.openxmlformats.org/officeDocument/2006/relationships/image" Target="../media/image3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pn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png"/><Relationship Id="rId9" Type="http://schemas.openxmlformats.org/officeDocument/2006/relationships/image" Target="../media/image39.jpg"/><Relationship Id="rId10" Type="http://schemas.openxmlformats.org/officeDocument/2006/relationships/image" Target="../media/image40.png"/><Relationship Id="rId11" Type="http://schemas.openxmlformats.org/officeDocument/2006/relationships/image" Target="../media/image41.jpg"/><Relationship Id="rId12" Type="http://schemas.openxmlformats.org/officeDocument/2006/relationships/image" Target="../media/image4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image" Target="../media/image49.jpg"/><Relationship Id="rId9" Type="http://schemas.openxmlformats.org/officeDocument/2006/relationships/image" Target="../media/image5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image" Target="../media/image56.jpg"/><Relationship Id="rId8" Type="http://schemas.openxmlformats.org/officeDocument/2006/relationships/image" Target="../media/image57.jpg"/><Relationship Id="rId9" Type="http://schemas.openxmlformats.org/officeDocument/2006/relationships/hyperlink" Target="http://www.radiologyassistant.nl/en/p421aee7c659fc/adrenals.html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588" y="429514"/>
            <a:ext cx="2273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latin typeface="Georgia"/>
                <a:cs typeface="Georgia"/>
              </a:rPr>
              <a:t>SUMMARY </a:t>
            </a:r>
            <a:r>
              <a:rPr dirty="0" sz="1200" spc="-90">
                <a:latin typeface="Georgia"/>
                <a:cs typeface="Georgia"/>
              </a:rPr>
              <a:t>OF ADRENAL</a:t>
            </a:r>
            <a:r>
              <a:rPr dirty="0" sz="1200" spc="-65">
                <a:latin typeface="Georgia"/>
                <a:cs typeface="Georgia"/>
              </a:rPr>
              <a:t> </a:t>
            </a:r>
            <a:r>
              <a:rPr dirty="0" sz="1200" spc="-114">
                <a:latin typeface="Georgia"/>
                <a:cs typeface="Georgia"/>
              </a:rPr>
              <a:t>IMAGING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6000" y="9859975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91979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8832" y="914653"/>
            <a:ext cx="6336665" cy="30226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207135">
              <a:lnSpc>
                <a:spcPts val="2014"/>
              </a:lnSpc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SUMMARY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OF ADRENAL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IMAGING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5505" y="1328673"/>
            <a:ext cx="38544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300" spc="-5">
                <a:latin typeface="Times New Roman"/>
                <a:cs typeface="Times New Roman"/>
              </a:rPr>
              <a:t>Triangle "Y" shape endocrine </a:t>
            </a:r>
            <a:r>
              <a:rPr dirty="0" sz="1300" spc="-10">
                <a:latin typeface="Times New Roman"/>
                <a:cs typeface="Times New Roman"/>
              </a:rPr>
              <a:t>gland </a:t>
            </a:r>
            <a:r>
              <a:rPr dirty="0" sz="1300" spc="-5">
                <a:latin typeface="Times New Roman"/>
                <a:cs typeface="Times New Roman"/>
              </a:rPr>
              <a:t>on top of</a:t>
            </a:r>
            <a:r>
              <a:rPr dirty="0" sz="1300" spc="114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kidneys.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5505" y="1519859"/>
            <a:ext cx="3736340" cy="76962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Symbol"/>
              <a:buChar char=""/>
              <a:tabLst>
                <a:tab pos="240665" algn="l"/>
                <a:tab pos="241300" algn="l"/>
                <a:tab pos="1531620" algn="l"/>
              </a:tabLst>
            </a:pPr>
            <a:r>
              <a:rPr dirty="0" sz="1400" spc="-20">
                <a:latin typeface="Times New Roman"/>
                <a:cs typeface="Times New Roman"/>
              </a:rPr>
              <a:t>Ad </a:t>
            </a:r>
            <a:r>
              <a:rPr dirty="0" sz="1400" spc="-5">
                <a:latin typeface="Times New Roman"/>
                <a:cs typeface="Times New Roman"/>
              </a:rPr>
              <a:t>= Near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At	</a:t>
            </a:r>
            <a:r>
              <a:rPr dirty="0" sz="1400" spc="-10">
                <a:latin typeface="Times New Roman"/>
                <a:cs typeface="Times New Roman"/>
              </a:rPr>
              <a:t>Renes </a:t>
            </a:r>
            <a:r>
              <a:rPr dirty="0" sz="1400" spc="-5">
                <a:latin typeface="Times New Roman"/>
                <a:cs typeface="Times New Roman"/>
              </a:rPr>
              <a:t>=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Kidney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10">
                <a:latin typeface="Times New Roman"/>
                <a:cs typeface="Times New Roman"/>
              </a:rPr>
              <a:t>Secrete Cortisone &amp; Adrenaline </a:t>
            </a:r>
            <a:r>
              <a:rPr dirty="0" sz="1100">
                <a:latin typeface="Wingdings"/>
                <a:cs typeface="Wingdings"/>
              </a:rPr>
              <a:t>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Control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stress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1/2 inch height – 3 inch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length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140" y="4574590"/>
            <a:ext cx="3472815" cy="5130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Best seen </a:t>
            </a:r>
            <a:r>
              <a:rPr dirty="0" sz="1400" spc="-10" b="1">
                <a:latin typeface="Times New Roman"/>
                <a:cs typeface="Times New Roman"/>
              </a:rPr>
              <a:t>by CT &amp;</a:t>
            </a:r>
            <a:r>
              <a:rPr dirty="0" sz="1400" spc="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MRI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Normal : </a:t>
            </a:r>
            <a:r>
              <a:rPr dirty="0" sz="1400" spc="-10">
                <a:latin typeface="Times New Roman"/>
                <a:cs typeface="Times New Roman"/>
              </a:rPr>
              <a:t>Seen @ </a:t>
            </a:r>
            <a:r>
              <a:rPr dirty="0" sz="1400" spc="-5">
                <a:latin typeface="Times New Roman"/>
                <a:cs typeface="Times New Roman"/>
              </a:rPr>
              <a:t>Peri-renal space – </a:t>
            </a:r>
            <a:r>
              <a:rPr dirty="0" sz="1400" spc="-10">
                <a:latin typeface="Times New Roman"/>
                <a:cs typeface="Times New Roman"/>
              </a:rPr>
              <a:t>Y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shape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1665" y="1489709"/>
            <a:ext cx="1892935" cy="2085339"/>
          </a:xfrm>
          <a:custGeom>
            <a:avLst/>
            <a:gdLst/>
            <a:ahLst/>
            <a:cxnLst/>
            <a:rect l="l" t="t" r="r" b="b"/>
            <a:pathLst>
              <a:path w="1892935" h="2085339">
                <a:moveTo>
                  <a:pt x="0" y="2085339"/>
                </a:moveTo>
                <a:lnTo>
                  <a:pt x="1892935" y="2085339"/>
                </a:lnTo>
                <a:lnTo>
                  <a:pt x="1892935" y="0"/>
                </a:lnTo>
                <a:lnTo>
                  <a:pt x="0" y="0"/>
                </a:lnTo>
                <a:lnTo>
                  <a:pt x="0" y="2085339"/>
                </a:lnTo>
                <a:close/>
              </a:path>
            </a:pathLst>
          </a:custGeom>
          <a:ln w="12700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9327" y="1542287"/>
            <a:ext cx="1697482" cy="196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27430" y="1286509"/>
            <a:ext cx="1124585" cy="320040"/>
          </a:xfrm>
          <a:custGeom>
            <a:avLst/>
            <a:gdLst/>
            <a:ahLst/>
            <a:cxnLst/>
            <a:rect l="l" t="t" r="r" b="b"/>
            <a:pathLst>
              <a:path w="1124585" h="320040">
                <a:moveTo>
                  <a:pt x="0" y="320040"/>
                </a:moveTo>
                <a:lnTo>
                  <a:pt x="1124584" y="320040"/>
                </a:lnTo>
                <a:lnTo>
                  <a:pt x="1124584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solidFill>
            <a:srgbClr val="3E30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14730" y="1261109"/>
            <a:ext cx="1124584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27430" y="1282954"/>
            <a:ext cx="112458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90"/>
              </a:spcBef>
            </a:pPr>
            <a:r>
              <a:rPr dirty="0" sz="1400" spc="-40" b="1">
                <a:latin typeface="Trebuchet MS"/>
                <a:cs typeface="Trebuchet MS"/>
              </a:rPr>
              <a:t>ANATOMY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83079" y="2378074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5" h="356235">
                <a:moveTo>
                  <a:pt x="178181" y="0"/>
                </a:moveTo>
                <a:lnTo>
                  <a:pt x="130807" y="6362"/>
                </a:lnTo>
                <a:lnTo>
                  <a:pt x="88241" y="24318"/>
                </a:lnTo>
                <a:lnTo>
                  <a:pt x="52181" y="52165"/>
                </a:lnTo>
                <a:lnTo>
                  <a:pt x="24322" y="88203"/>
                </a:lnTo>
                <a:lnTo>
                  <a:pt x="6363" y="130733"/>
                </a:lnTo>
                <a:lnTo>
                  <a:pt x="0" y="178053"/>
                </a:lnTo>
                <a:lnTo>
                  <a:pt x="6363" y="225427"/>
                </a:lnTo>
                <a:lnTo>
                  <a:pt x="24322" y="267993"/>
                </a:lnTo>
                <a:lnTo>
                  <a:pt x="52181" y="304053"/>
                </a:lnTo>
                <a:lnTo>
                  <a:pt x="88241" y="331912"/>
                </a:lnTo>
                <a:lnTo>
                  <a:pt x="130807" y="349871"/>
                </a:lnTo>
                <a:lnTo>
                  <a:pt x="178181" y="356234"/>
                </a:lnTo>
                <a:lnTo>
                  <a:pt x="225501" y="349871"/>
                </a:lnTo>
                <a:lnTo>
                  <a:pt x="268031" y="331912"/>
                </a:lnTo>
                <a:lnTo>
                  <a:pt x="304069" y="304053"/>
                </a:lnTo>
                <a:lnTo>
                  <a:pt x="331916" y="267993"/>
                </a:lnTo>
                <a:lnTo>
                  <a:pt x="349872" y="225427"/>
                </a:lnTo>
                <a:lnTo>
                  <a:pt x="356234" y="178053"/>
                </a:lnTo>
                <a:lnTo>
                  <a:pt x="349872" y="130733"/>
                </a:lnTo>
                <a:lnTo>
                  <a:pt x="331916" y="88203"/>
                </a:lnTo>
                <a:lnTo>
                  <a:pt x="304069" y="52165"/>
                </a:lnTo>
                <a:lnTo>
                  <a:pt x="268031" y="24318"/>
                </a:lnTo>
                <a:lnTo>
                  <a:pt x="225501" y="6362"/>
                </a:lnTo>
                <a:lnTo>
                  <a:pt x="178181" y="0"/>
                </a:lnTo>
                <a:close/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61285" y="2378074"/>
            <a:ext cx="4398010" cy="2230755"/>
          </a:xfrm>
          <a:custGeom>
            <a:avLst/>
            <a:gdLst/>
            <a:ahLst/>
            <a:cxnLst/>
            <a:rect l="l" t="t" r="r" b="b"/>
            <a:pathLst>
              <a:path w="4398009" h="2230754">
                <a:moveTo>
                  <a:pt x="0" y="2230754"/>
                </a:moveTo>
                <a:lnTo>
                  <a:pt x="4398010" y="2230754"/>
                </a:lnTo>
                <a:lnTo>
                  <a:pt x="4398010" y="0"/>
                </a:lnTo>
                <a:lnTo>
                  <a:pt x="0" y="0"/>
                </a:lnTo>
                <a:lnTo>
                  <a:pt x="0" y="2230754"/>
                </a:lnTo>
                <a:close/>
              </a:path>
            </a:pathLst>
          </a:custGeom>
          <a:ln w="12700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58439" y="2430144"/>
            <a:ext cx="4202684" cy="2126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1665" y="3612514"/>
            <a:ext cx="1892935" cy="996315"/>
          </a:xfrm>
          <a:custGeom>
            <a:avLst/>
            <a:gdLst/>
            <a:ahLst/>
            <a:cxnLst/>
            <a:rect l="l" t="t" r="r" b="b"/>
            <a:pathLst>
              <a:path w="1892935" h="996314">
                <a:moveTo>
                  <a:pt x="0" y="996315"/>
                </a:moveTo>
                <a:lnTo>
                  <a:pt x="1892935" y="996315"/>
                </a:lnTo>
                <a:lnTo>
                  <a:pt x="1892935" y="0"/>
                </a:lnTo>
                <a:lnTo>
                  <a:pt x="0" y="0"/>
                </a:lnTo>
                <a:lnTo>
                  <a:pt x="0" y="9963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1283" y="3666845"/>
            <a:ext cx="1695780" cy="856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1665" y="5462904"/>
            <a:ext cx="1609725" cy="2044064"/>
          </a:xfrm>
          <a:custGeom>
            <a:avLst/>
            <a:gdLst/>
            <a:ahLst/>
            <a:cxnLst/>
            <a:rect l="l" t="t" r="r" b="b"/>
            <a:pathLst>
              <a:path w="1609725" h="2044065">
                <a:moveTo>
                  <a:pt x="0" y="2044064"/>
                </a:moveTo>
                <a:lnTo>
                  <a:pt x="1609724" y="2044064"/>
                </a:lnTo>
                <a:lnTo>
                  <a:pt x="1609724" y="0"/>
                </a:lnTo>
                <a:lnTo>
                  <a:pt x="0" y="0"/>
                </a:lnTo>
                <a:lnTo>
                  <a:pt x="0" y="20440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9327" y="5513831"/>
            <a:ext cx="1414272" cy="1941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94889" y="5462904"/>
            <a:ext cx="2423160" cy="2044064"/>
          </a:xfrm>
          <a:custGeom>
            <a:avLst/>
            <a:gdLst/>
            <a:ahLst/>
            <a:cxnLst/>
            <a:rect l="l" t="t" r="r" b="b"/>
            <a:pathLst>
              <a:path w="2423160" h="2044065">
                <a:moveTo>
                  <a:pt x="0" y="2044064"/>
                </a:moveTo>
                <a:lnTo>
                  <a:pt x="2423160" y="2044064"/>
                </a:lnTo>
                <a:lnTo>
                  <a:pt x="2423160" y="0"/>
                </a:lnTo>
                <a:lnTo>
                  <a:pt x="0" y="0"/>
                </a:lnTo>
                <a:lnTo>
                  <a:pt x="0" y="20440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92679" y="5513831"/>
            <a:ext cx="2228088" cy="1853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73295" y="5462904"/>
            <a:ext cx="2395855" cy="2044064"/>
          </a:xfrm>
          <a:custGeom>
            <a:avLst/>
            <a:gdLst/>
            <a:ahLst/>
            <a:cxnLst/>
            <a:rect l="l" t="t" r="r" b="b"/>
            <a:pathLst>
              <a:path w="2395854" h="2044065">
                <a:moveTo>
                  <a:pt x="0" y="2044064"/>
                </a:moveTo>
                <a:lnTo>
                  <a:pt x="2395854" y="2044064"/>
                </a:lnTo>
                <a:lnTo>
                  <a:pt x="2395854" y="0"/>
                </a:lnTo>
                <a:lnTo>
                  <a:pt x="0" y="0"/>
                </a:lnTo>
                <a:lnTo>
                  <a:pt x="0" y="20440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70703" y="5513831"/>
            <a:ext cx="2199640" cy="19415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14730" y="7562215"/>
            <a:ext cx="5770245" cy="2212975"/>
          </a:xfrm>
          <a:custGeom>
            <a:avLst/>
            <a:gdLst/>
            <a:ahLst/>
            <a:cxnLst/>
            <a:rect l="l" t="t" r="r" b="b"/>
            <a:pathLst>
              <a:path w="5770245" h="2212975">
                <a:moveTo>
                  <a:pt x="0" y="2212975"/>
                </a:moveTo>
                <a:lnTo>
                  <a:pt x="5770245" y="2212975"/>
                </a:lnTo>
                <a:lnTo>
                  <a:pt x="5770245" y="0"/>
                </a:lnTo>
                <a:lnTo>
                  <a:pt x="0" y="0"/>
                </a:lnTo>
                <a:lnTo>
                  <a:pt x="0" y="2212975"/>
                </a:lnTo>
                <a:close/>
              </a:path>
            </a:pathLst>
          </a:custGeom>
          <a:ln w="12700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12519" y="7614335"/>
            <a:ext cx="5570855" cy="2108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588" y="429514"/>
            <a:ext cx="2273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latin typeface="Georgia"/>
                <a:cs typeface="Georgia"/>
              </a:rPr>
              <a:t>SUMMARY </a:t>
            </a:r>
            <a:r>
              <a:rPr dirty="0" sz="1200" spc="-90">
                <a:latin typeface="Georgia"/>
                <a:cs typeface="Georgia"/>
              </a:rPr>
              <a:t>OF ADRENAL</a:t>
            </a:r>
            <a:r>
              <a:rPr dirty="0" sz="1200" spc="-65">
                <a:latin typeface="Georgia"/>
                <a:cs typeface="Georgia"/>
              </a:rPr>
              <a:t> </a:t>
            </a:r>
            <a:r>
              <a:rPr dirty="0" sz="1200" spc="-114">
                <a:latin typeface="Georgia"/>
                <a:cs typeface="Georgia"/>
              </a:rPr>
              <a:t>IMAGING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6000" y="9859975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91979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58088" y="914653"/>
          <a:ext cx="6452235" cy="441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7765"/>
                <a:gridCol w="1344930"/>
                <a:gridCol w="1247139"/>
                <a:gridCol w="994410"/>
                <a:gridCol w="1689100"/>
              </a:tblGrid>
              <a:tr h="225425">
                <a:tc gridSpan="5">
                  <a:txBody>
                    <a:bodyPr/>
                    <a:lstStyle/>
                    <a:p>
                      <a:pPr marL="2091055">
                        <a:lnSpc>
                          <a:spcPts val="1675"/>
                        </a:lnSpc>
                      </a:pPr>
                      <a:r>
                        <a:rPr dirty="0" sz="1500" spc="-5" b="1">
                          <a:latin typeface="Times New Roman"/>
                          <a:cs typeface="Times New Roman"/>
                        </a:rPr>
                        <a:t>ADRENAL</a:t>
                      </a:r>
                      <a:r>
                        <a:rPr dirty="0" sz="1500" b="1">
                          <a:latin typeface="Times New Roman"/>
                          <a:cs typeface="Times New Roman"/>
                        </a:rPr>
                        <a:t> PATHOLOGY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3363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0185">
                <a:tc>
                  <a:txBody>
                    <a:bodyPr/>
                    <a:lstStyle/>
                    <a:p>
                      <a:pPr marL="347345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MASS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HYPERPLASIA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INFECTION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CYST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HAEMORRHAGE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12952" y="1719706"/>
            <a:ext cx="6339205" cy="26860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018030">
              <a:lnSpc>
                <a:spcPts val="1785"/>
              </a:lnSpc>
            </a:pPr>
            <a:r>
              <a:rPr dirty="0" sz="1600" b="1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ADRENAL</a:t>
            </a:r>
            <a:r>
              <a:rPr dirty="0" sz="1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MASSES</a:t>
            </a:r>
            <a:r>
              <a:rPr dirty="0" sz="1600" spc="-5" b="1">
                <a:solidFill>
                  <a:srgbClr val="FFFFFF"/>
                </a:solidFill>
                <a:latin typeface="Wingdings"/>
                <a:cs typeface="Wingdings"/>
              </a:rPr>
              <a:t>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204" y="2065450"/>
            <a:ext cx="1633855" cy="72961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270"/>
              </a:spcBef>
              <a:buFont typeface="Wingdings"/>
              <a:buChar char=""/>
              <a:tabLst>
                <a:tab pos="193040" algn="l"/>
              </a:tabLst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sz="1400" spc="-10">
                <a:latin typeface="Times New Roman"/>
                <a:cs typeface="Times New Roman"/>
              </a:rPr>
              <a:t>denoma</a:t>
            </a:r>
            <a:endParaRPr sz="1400">
              <a:latin typeface="Times New Roman"/>
              <a:cs typeface="Times New Roman"/>
            </a:endParaRPr>
          </a:p>
          <a:p>
            <a:pPr marL="192405" indent="-179705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193040" algn="l"/>
              </a:tabLst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sz="1400" spc="-5">
                <a:latin typeface="Times New Roman"/>
                <a:cs typeface="Times New Roman"/>
              </a:rPr>
              <a:t>heochromocytoma</a:t>
            </a:r>
            <a:endParaRPr sz="1400">
              <a:latin typeface="Times New Roman"/>
              <a:cs typeface="Times New Roman"/>
            </a:endParaRPr>
          </a:p>
          <a:p>
            <a:pPr marL="192405" indent="-179705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193040" algn="l"/>
              </a:tabLst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sz="1400" spc="-10">
                <a:latin typeface="Times New Roman"/>
                <a:cs typeface="Times New Roman"/>
              </a:rPr>
              <a:t>arcinoma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29554" y="2065450"/>
            <a:ext cx="1276985" cy="72644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sz="1400" spc="-10">
                <a:latin typeface="Times New Roman"/>
                <a:cs typeface="Times New Roman"/>
              </a:rPr>
              <a:t>eposites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sz="1400" spc="-10">
                <a:latin typeface="Times New Roman"/>
                <a:cs typeface="Times New Roman"/>
              </a:rPr>
              <a:t>ymphoma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sz="1400" spc="-10">
                <a:latin typeface="Times New Roman"/>
                <a:cs typeface="Times New Roman"/>
              </a:rPr>
              <a:t>yeloLipoma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6259" y="6143192"/>
            <a:ext cx="2326640" cy="205104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5"/>
              </a:lnSpc>
            </a:pPr>
            <a:r>
              <a:rPr dirty="0" sz="1400" spc="-5" b="1">
                <a:latin typeface="Times New Roman"/>
                <a:cs typeface="Times New Roman"/>
              </a:rPr>
              <a:t>Diagnostic = &lt; 0 </a:t>
            </a:r>
            <a:r>
              <a:rPr dirty="0" sz="1400" spc="-10" b="1">
                <a:latin typeface="Times New Roman"/>
                <a:cs typeface="Times New Roman"/>
              </a:rPr>
              <a:t>Hu </a:t>
            </a:r>
            <a:r>
              <a:rPr dirty="0" sz="1400" b="1">
                <a:latin typeface="Times New Roman"/>
                <a:cs typeface="Times New Roman"/>
              </a:rPr>
              <a:t>in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NECT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7140" y="6115557"/>
            <a:ext cx="3492500" cy="710565"/>
          </a:xfrm>
          <a:prstGeom prst="rect">
            <a:avLst/>
          </a:prstGeom>
          <a:solidFill>
            <a:srgbClr val="FF0000"/>
          </a:solidFill>
        </p:spPr>
        <p:txBody>
          <a:bodyPr wrap="square" lIns="0" tIns="1270" rIns="0" bIns="0" rtlCol="0" vert="horz">
            <a:spAutoFit/>
          </a:bodyPr>
          <a:lstStyle/>
          <a:p>
            <a:pPr marL="12700" marR="5080">
              <a:lnSpc>
                <a:spcPts val="1850"/>
              </a:lnSpc>
              <a:spcBef>
                <a:spcPts val="10"/>
              </a:spcBef>
              <a:tabLst>
                <a:tab pos="33909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Co</a:t>
            </a:r>
            <a:r>
              <a:rPr dirty="0" sz="1400" spc="-15" b="1">
                <a:latin typeface="Times New Roman"/>
                <a:cs typeface="Times New Roman"/>
              </a:rPr>
              <a:t>m</a:t>
            </a:r>
            <a:r>
              <a:rPr dirty="0" sz="1400" spc="5" b="1">
                <a:latin typeface="Times New Roman"/>
                <a:cs typeface="Times New Roman"/>
              </a:rPr>
              <a:t>m</a:t>
            </a:r>
            <a:r>
              <a:rPr dirty="0" sz="1400" spc="-5" b="1">
                <a:latin typeface="Times New Roman"/>
                <a:cs typeface="Times New Roman"/>
              </a:rPr>
              <a:t>o</a:t>
            </a:r>
            <a:r>
              <a:rPr dirty="0" sz="1400" spc="-10" b="1">
                <a:latin typeface="Times New Roman"/>
                <a:cs typeface="Times New Roman"/>
              </a:rPr>
              <a:t>n</a:t>
            </a:r>
            <a:r>
              <a:rPr dirty="0" sz="1400" spc="-5" b="1">
                <a:latin typeface="Times New Roman"/>
                <a:cs typeface="Times New Roman"/>
              </a:rPr>
              <a:t>e</a:t>
            </a:r>
            <a:r>
              <a:rPr dirty="0" sz="1400" b="1">
                <a:latin typeface="Times New Roman"/>
                <a:cs typeface="Times New Roman"/>
              </a:rPr>
              <a:t>s</a:t>
            </a:r>
            <a:r>
              <a:rPr dirty="0" sz="1400" spc="-5" b="1">
                <a:latin typeface="Times New Roman"/>
                <a:cs typeface="Times New Roman"/>
              </a:rPr>
              <a:t>t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Adr</a:t>
            </a:r>
            <a:r>
              <a:rPr dirty="0" sz="1400" spc="25" b="1">
                <a:latin typeface="Times New Roman"/>
                <a:cs typeface="Times New Roman"/>
              </a:rPr>
              <a:t>e</a:t>
            </a:r>
            <a:r>
              <a:rPr dirty="0" sz="1400" spc="-15" b="1">
                <a:latin typeface="Times New Roman"/>
                <a:cs typeface="Times New Roman"/>
              </a:rPr>
              <a:t>n</a:t>
            </a:r>
            <a:r>
              <a:rPr dirty="0" sz="1400" spc="-5" b="1">
                <a:latin typeface="Times New Roman"/>
                <a:cs typeface="Times New Roman"/>
              </a:rPr>
              <a:t>al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gl</a:t>
            </a:r>
            <a:r>
              <a:rPr dirty="0" sz="1400" spc="10" b="1">
                <a:latin typeface="Times New Roman"/>
                <a:cs typeface="Times New Roman"/>
              </a:rPr>
              <a:t>a</a:t>
            </a:r>
            <a:r>
              <a:rPr dirty="0" sz="1400" spc="-15" b="1">
                <a:latin typeface="Times New Roman"/>
                <a:cs typeface="Times New Roman"/>
              </a:rPr>
              <a:t>n</a:t>
            </a:r>
            <a:r>
              <a:rPr dirty="0" sz="1400" spc="-5" b="1">
                <a:latin typeface="Times New Roman"/>
                <a:cs typeface="Times New Roman"/>
              </a:rPr>
              <a:t>d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15" b="1">
                <a:latin typeface="Times New Roman"/>
                <a:cs typeface="Times New Roman"/>
              </a:rPr>
              <a:t>M</a:t>
            </a:r>
            <a:r>
              <a:rPr dirty="0" sz="1400" spc="-5" b="1">
                <a:latin typeface="Times New Roman"/>
                <a:cs typeface="Times New Roman"/>
              </a:rPr>
              <a:t>a</a:t>
            </a:r>
            <a:r>
              <a:rPr dirty="0" sz="1400" b="1">
                <a:latin typeface="Times New Roman"/>
                <a:cs typeface="Times New Roman"/>
              </a:rPr>
              <a:t>s</a:t>
            </a:r>
            <a:r>
              <a:rPr dirty="0" sz="1400" spc="-5" b="1">
                <a:latin typeface="Times New Roman"/>
                <a:cs typeface="Times New Roman"/>
              </a:rPr>
              <a:t>s</a:t>
            </a:r>
            <a:r>
              <a:rPr dirty="0" sz="1400" b="1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*  </a:t>
            </a:r>
            <a:r>
              <a:rPr dirty="0" sz="1400" spc="-5">
                <a:latin typeface="Times New Roman"/>
                <a:cs typeface="Times New Roman"/>
              </a:rPr>
              <a:t>Lesion &lt; 10 Hu NECT = 90 </a:t>
            </a:r>
            <a:r>
              <a:rPr dirty="0" sz="1400" spc="-10">
                <a:latin typeface="Times New Roman"/>
                <a:cs typeface="Times New Roman"/>
              </a:rPr>
              <a:t>%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Adenoma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9350" algn="l"/>
              </a:tabLst>
            </a:pPr>
            <a:r>
              <a:rPr dirty="0" sz="1400" spc="-10">
                <a:latin typeface="Times New Roman"/>
                <a:cs typeface="Times New Roman"/>
              </a:rPr>
              <a:t>Lipid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Rich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or	</a:t>
            </a:r>
            <a:r>
              <a:rPr dirty="0" sz="1400" spc="-10">
                <a:latin typeface="Times New Roman"/>
                <a:cs typeface="Times New Roman"/>
              </a:rPr>
              <a:t>Lipid </a:t>
            </a:r>
            <a:r>
              <a:rPr dirty="0" sz="1400" spc="-5">
                <a:latin typeface="Times New Roman"/>
                <a:cs typeface="Times New Roman"/>
              </a:rPr>
              <a:t>poor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Adenoma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540" y="6093002"/>
            <a:ext cx="4322445" cy="96774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-5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-5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spc="-5" b="1" i="1">
                <a:latin typeface="Times New Roman"/>
                <a:cs typeface="Times New Roman"/>
              </a:rPr>
              <a:t>For </a:t>
            </a:r>
            <a:r>
              <a:rPr dirty="0" sz="1400" spc="-10" b="1" i="1">
                <a:latin typeface="Times New Roman"/>
                <a:cs typeface="Times New Roman"/>
              </a:rPr>
              <a:t>confident </a:t>
            </a:r>
            <a:r>
              <a:rPr dirty="0" sz="1400" spc="-5" b="1" i="1">
                <a:latin typeface="Times New Roman"/>
                <a:cs typeface="Times New Roman"/>
              </a:rPr>
              <a:t>diagnosis </a:t>
            </a:r>
            <a:r>
              <a:rPr dirty="0" sz="1400" spc="5">
                <a:latin typeface="Times New Roman"/>
                <a:cs typeface="Times New Roman"/>
              </a:rPr>
              <a:t>of </a:t>
            </a:r>
            <a:r>
              <a:rPr dirty="0" sz="1400" b="1">
                <a:latin typeface="Times New Roman"/>
                <a:cs typeface="Times New Roman"/>
              </a:rPr>
              <a:t>LIPID </a:t>
            </a:r>
            <a:r>
              <a:rPr dirty="0" sz="1400" spc="-5" b="1">
                <a:latin typeface="Times New Roman"/>
                <a:cs typeface="Times New Roman"/>
              </a:rPr>
              <a:t>RICH ADENOMA</a:t>
            </a:r>
            <a:r>
              <a:rPr dirty="0" sz="1400" spc="65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800" y="3251834"/>
            <a:ext cx="6190615" cy="2176780"/>
          </a:xfrm>
          <a:custGeom>
            <a:avLst/>
            <a:gdLst/>
            <a:ahLst/>
            <a:cxnLst/>
            <a:rect l="l" t="t" r="r" b="b"/>
            <a:pathLst>
              <a:path w="6190615" h="2176779">
                <a:moveTo>
                  <a:pt x="0" y="2176779"/>
                </a:moveTo>
                <a:lnTo>
                  <a:pt x="6190615" y="2176779"/>
                </a:lnTo>
                <a:lnTo>
                  <a:pt x="6190615" y="0"/>
                </a:lnTo>
                <a:lnTo>
                  <a:pt x="0" y="0"/>
                </a:lnTo>
                <a:lnTo>
                  <a:pt x="0" y="217677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3336" y="3304031"/>
            <a:ext cx="5989015" cy="2072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70175" y="2026284"/>
            <a:ext cx="2633345" cy="1618615"/>
          </a:xfrm>
          <a:custGeom>
            <a:avLst/>
            <a:gdLst/>
            <a:ahLst/>
            <a:cxnLst/>
            <a:rect l="l" t="t" r="r" b="b"/>
            <a:pathLst>
              <a:path w="2633345" h="1618614">
                <a:moveTo>
                  <a:pt x="0" y="1618615"/>
                </a:moveTo>
                <a:lnTo>
                  <a:pt x="2633345" y="1618615"/>
                </a:lnTo>
                <a:lnTo>
                  <a:pt x="2633345" y="0"/>
                </a:lnTo>
                <a:lnTo>
                  <a:pt x="0" y="0"/>
                </a:lnTo>
                <a:lnTo>
                  <a:pt x="0" y="1618615"/>
                </a:lnTo>
                <a:close/>
              </a:path>
            </a:pathLst>
          </a:custGeom>
          <a:ln w="12700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19729" y="2078735"/>
            <a:ext cx="2286253" cy="1514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01620" y="5805804"/>
            <a:ext cx="1792605" cy="314960"/>
          </a:xfrm>
          <a:custGeom>
            <a:avLst/>
            <a:gdLst/>
            <a:ahLst/>
            <a:cxnLst/>
            <a:rect l="l" t="t" r="r" b="b"/>
            <a:pathLst>
              <a:path w="1792604" h="314960">
                <a:moveTo>
                  <a:pt x="0" y="314960"/>
                </a:moveTo>
                <a:lnTo>
                  <a:pt x="1792605" y="314960"/>
                </a:lnTo>
                <a:lnTo>
                  <a:pt x="1792605" y="0"/>
                </a:lnTo>
                <a:lnTo>
                  <a:pt x="0" y="0"/>
                </a:lnTo>
                <a:lnTo>
                  <a:pt x="0" y="31496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88920" y="5780404"/>
            <a:ext cx="1792605" cy="314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88920" y="5780404"/>
            <a:ext cx="1792605" cy="314960"/>
          </a:xfrm>
          <a:custGeom>
            <a:avLst/>
            <a:gdLst/>
            <a:ahLst/>
            <a:cxnLst/>
            <a:rect l="l" t="t" r="r" b="b"/>
            <a:pathLst>
              <a:path w="1792604" h="314960">
                <a:moveTo>
                  <a:pt x="0" y="314960"/>
                </a:moveTo>
                <a:lnTo>
                  <a:pt x="1792605" y="314960"/>
                </a:lnTo>
                <a:lnTo>
                  <a:pt x="1792605" y="0"/>
                </a:lnTo>
                <a:lnTo>
                  <a:pt x="0" y="0"/>
                </a:lnTo>
                <a:lnTo>
                  <a:pt x="0" y="3149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098038" y="5835395"/>
            <a:ext cx="1405890" cy="210820"/>
          </a:xfrm>
          <a:prstGeom prst="rect">
            <a:avLst/>
          </a:prstGeom>
          <a:solidFill>
            <a:srgbClr val="A6A6A6"/>
          </a:solidFill>
        </p:spPr>
        <p:txBody>
          <a:bodyPr wrap="square" lIns="0" tIns="0" rIns="0" bIns="0" rtlCol="0" vert="horz">
            <a:spAutoFit/>
          </a:bodyPr>
          <a:lstStyle/>
          <a:p>
            <a:pPr marL="170180">
              <a:lnSpc>
                <a:spcPts val="1655"/>
              </a:lnSpc>
            </a:pPr>
            <a:r>
              <a:rPr dirty="0" sz="1600" spc="5" b="1">
                <a:latin typeface="Times New Roman"/>
                <a:cs typeface="Times New Roman"/>
              </a:rPr>
              <a:t>1-</a:t>
            </a:r>
            <a:r>
              <a:rPr dirty="0" sz="1600" spc="3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Adenoma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93970" y="7506969"/>
            <a:ext cx="2268220" cy="2103120"/>
          </a:xfrm>
          <a:custGeom>
            <a:avLst/>
            <a:gdLst/>
            <a:ahLst/>
            <a:cxnLst/>
            <a:rect l="l" t="t" r="r" b="b"/>
            <a:pathLst>
              <a:path w="2268220" h="2103120">
                <a:moveTo>
                  <a:pt x="0" y="2103119"/>
                </a:moveTo>
                <a:lnTo>
                  <a:pt x="2268220" y="2103119"/>
                </a:lnTo>
                <a:lnTo>
                  <a:pt x="2268220" y="0"/>
                </a:lnTo>
                <a:lnTo>
                  <a:pt x="0" y="0"/>
                </a:lnTo>
                <a:lnTo>
                  <a:pt x="0" y="2103119"/>
                </a:lnTo>
                <a:close/>
              </a:path>
            </a:pathLst>
          </a:custGeom>
          <a:ln w="12699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90744" y="7562824"/>
            <a:ext cx="2068702" cy="1910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31190" y="7306309"/>
            <a:ext cx="2258060" cy="2367915"/>
          </a:xfrm>
          <a:custGeom>
            <a:avLst/>
            <a:gdLst/>
            <a:ahLst/>
            <a:cxnLst/>
            <a:rect l="l" t="t" r="r" b="b"/>
            <a:pathLst>
              <a:path w="2258060" h="2367915">
                <a:moveTo>
                  <a:pt x="0" y="2367915"/>
                </a:moveTo>
                <a:lnTo>
                  <a:pt x="2258060" y="2367915"/>
                </a:lnTo>
                <a:lnTo>
                  <a:pt x="2258060" y="0"/>
                </a:lnTo>
                <a:lnTo>
                  <a:pt x="0" y="0"/>
                </a:lnTo>
                <a:lnTo>
                  <a:pt x="0" y="2367915"/>
                </a:lnTo>
                <a:close/>
              </a:path>
            </a:pathLst>
          </a:custGeom>
          <a:ln w="12699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28472" y="7358354"/>
            <a:ext cx="2063495" cy="22115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81275" y="8840089"/>
            <a:ext cx="2698750" cy="0"/>
          </a:xfrm>
          <a:custGeom>
            <a:avLst/>
            <a:gdLst/>
            <a:ahLst/>
            <a:cxnLst/>
            <a:rect l="l" t="t" r="r" b="b"/>
            <a:pathLst>
              <a:path w="2698750" h="0">
                <a:moveTo>
                  <a:pt x="0" y="0"/>
                </a:moveTo>
                <a:lnTo>
                  <a:pt x="2698750" y="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90800" y="7121143"/>
            <a:ext cx="0" cy="1709420"/>
          </a:xfrm>
          <a:custGeom>
            <a:avLst/>
            <a:gdLst/>
            <a:ahLst/>
            <a:cxnLst/>
            <a:rect l="l" t="t" r="r" b="b"/>
            <a:pathLst>
              <a:path w="0" h="1709420">
                <a:moveTo>
                  <a:pt x="0" y="0"/>
                </a:moveTo>
                <a:lnTo>
                  <a:pt x="0" y="170942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84450" y="710209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00325" y="8821229"/>
            <a:ext cx="2660650" cy="0"/>
          </a:xfrm>
          <a:custGeom>
            <a:avLst/>
            <a:gdLst/>
            <a:ahLst/>
            <a:cxnLst/>
            <a:rect l="l" t="t" r="r" b="b"/>
            <a:pathLst>
              <a:path w="2660650" h="0">
                <a:moveTo>
                  <a:pt x="0" y="0"/>
                </a:moveTo>
                <a:lnTo>
                  <a:pt x="2660650" y="0"/>
                </a:lnTo>
              </a:path>
            </a:pathLst>
          </a:custGeom>
          <a:ln w="18668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70500" y="7120890"/>
            <a:ext cx="0" cy="1710055"/>
          </a:xfrm>
          <a:custGeom>
            <a:avLst/>
            <a:gdLst/>
            <a:ahLst/>
            <a:cxnLst/>
            <a:rect l="l" t="t" r="r" b="b"/>
            <a:pathLst>
              <a:path w="0" h="1710054">
                <a:moveTo>
                  <a:pt x="0" y="0"/>
                </a:moveTo>
                <a:lnTo>
                  <a:pt x="0" y="1710055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64150" y="7108443"/>
            <a:ext cx="0" cy="1722755"/>
          </a:xfrm>
          <a:custGeom>
            <a:avLst/>
            <a:gdLst/>
            <a:ahLst/>
            <a:cxnLst/>
            <a:rect l="l" t="t" r="r" b="b"/>
            <a:pathLst>
              <a:path w="0" h="1722754">
                <a:moveTo>
                  <a:pt x="0" y="0"/>
                </a:moveTo>
                <a:lnTo>
                  <a:pt x="0" y="1722501"/>
                </a:lnTo>
              </a:path>
            </a:pathLst>
          </a:custGeom>
          <a:ln w="317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87625" y="7095490"/>
            <a:ext cx="2660650" cy="1710055"/>
          </a:xfrm>
          <a:custGeom>
            <a:avLst/>
            <a:gdLst/>
            <a:ahLst/>
            <a:cxnLst/>
            <a:rect l="l" t="t" r="r" b="b"/>
            <a:pathLst>
              <a:path w="2660650" h="1710054">
                <a:moveTo>
                  <a:pt x="0" y="1710055"/>
                </a:moveTo>
                <a:lnTo>
                  <a:pt x="2660650" y="1710055"/>
                </a:lnTo>
                <a:lnTo>
                  <a:pt x="2660650" y="0"/>
                </a:lnTo>
                <a:lnTo>
                  <a:pt x="0" y="0"/>
                </a:lnTo>
                <a:lnTo>
                  <a:pt x="0" y="171005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87625" y="7095490"/>
            <a:ext cx="2660650" cy="1710055"/>
          </a:xfrm>
          <a:custGeom>
            <a:avLst/>
            <a:gdLst/>
            <a:ahLst/>
            <a:cxnLst/>
            <a:rect l="l" t="t" r="r" b="b"/>
            <a:pathLst>
              <a:path w="2660650" h="1710054">
                <a:moveTo>
                  <a:pt x="0" y="1710055"/>
                </a:moveTo>
                <a:lnTo>
                  <a:pt x="2660650" y="1710055"/>
                </a:lnTo>
                <a:lnTo>
                  <a:pt x="2660650" y="0"/>
                </a:lnTo>
                <a:lnTo>
                  <a:pt x="0" y="0"/>
                </a:lnTo>
                <a:lnTo>
                  <a:pt x="0" y="1710055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927350" y="7161606"/>
            <a:ext cx="292735" cy="20510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45085">
              <a:lnSpc>
                <a:spcPts val="1575"/>
              </a:lnSpc>
            </a:pPr>
            <a:r>
              <a:rPr dirty="0" sz="1400" spc="-10" b="1">
                <a:latin typeface="Times New Roman"/>
                <a:cs typeface="Times New Roman"/>
              </a:rPr>
              <a:t>CT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606675" y="7350378"/>
            <a:ext cx="2163445" cy="62928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320675" indent="-229235">
              <a:lnSpc>
                <a:spcPct val="100000"/>
              </a:lnSpc>
              <a:spcBef>
                <a:spcPts val="244"/>
              </a:spcBef>
              <a:buFont typeface="Wingdings"/>
              <a:buChar char=""/>
              <a:tabLst>
                <a:tab pos="320040" algn="l"/>
                <a:tab pos="320675" algn="l"/>
              </a:tabLst>
            </a:pPr>
            <a:r>
              <a:rPr dirty="0" sz="1200" spc="-5">
                <a:latin typeface="Times New Roman"/>
                <a:cs typeface="Times New Roman"/>
              </a:rPr>
              <a:t>NECT </a:t>
            </a:r>
            <a:r>
              <a:rPr dirty="0" sz="1200">
                <a:latin typeface="Wingdings"/>
                <a:cs typeface="Wingdings"/>
              </a:rPr>
              <a:t></a:t>
            </a:r>
            <a:r>
              <a:rPr dirty="0" sz="1200">
                <a:latin typeface="Times New Roman"/>
                <a:cs typeface="Times New Roman"/>
              </a:rPr>
              <a:t> &lt; 10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Hu</a:t>
            </a:r>
            <a:endParaRPr sz="1200">
              <a:latin typeface="Times New Roman"/>
              <a:cs typeface="Times New Roman"/>
            </a:endParaRPr>
          </a:p>
          <a:p>
            <a:pPr marL="320675" indent="-229235">
              <a:lnSpc>
                <a:spcPct val="100000"/>
              </a:lnSpc>
              <a:spcBef>
                <a:spcPts val="140"/>
              </a:spcBef>
              <a:buFont typeface="Wingdings"/>
              <a:buChar char=""/>
              <a:tabLst>
                <a:tab pos="320040" algn="l"/>
                <a:tab pos="320675" algn="l"/>
              </a:tabLst>
            </a:pPr>
            <a:r>
              <a:rPr dirty="0" sz="1200">
                <a:latin typeface="Times New Roman"/>
                <a:cs typeface="Times New Roman"/>
              </a:rPr>
              <a:t>@ 60 </a:t>
            </a:r>
            <a:r>
              <a:rPr dirty="0" sz="1200" spc="-5">
                <a:latin typeface="Times New Roman"/>
                <a:cs typeface="Times New Roman"/>
              </a:rPr>
              <a:t>Sec </a:t>
            </a:r>
            <a:r>
              <a:rPr dirty="0" sz="1200" spc="-10">
                <a:latin typeface="Times New Roman"/>
                <a:cs typeface="Times New Roman"/>
              </a:rPr>
              <a:t>normal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enhance</a:t>
            </a:r>
            <a:endParaRPr sz="1200">
              <a:latin typeface="Times New Roman"/>
              <a:cs typeface="Times New Roman"/>
            </a:endParaRPr>
          </a:p>
          <a:p>
            <a:pPr marL="320675" indent="-229235">
              <a:lnSpc>
                <a:spcPct val="100000"/>
              </a:lnSpc>
              <a:spcBef>
                <a:spcPts val="145"/>
              </a:spcBef>
              <a:buFont typeface="Wingdings"/>
              <a:buChar char=""/>
              <a:tabLst>
                <a:tab pos="320040" algn="l"/>
                <a:tab pos="320675" algn="l"/>
              </a:tabLst>
            </a:pPr>
            <a:r>
              <a:rPr dirty="0" sz="1200">
                <a:latin typeface="Times New Roman"/>
                <a:cs typeface="Times New Roman"/>
              </a:rPr>
              <a:t>@ 10 </a:t>
            </a:r>
            <a:r>
              <a:rPr dirty="0" sz="1200" spc="-20">
                <a:latin typeface="Times New Roman"/>
                <a:cs typeface="Times New Roman"/>
              </a:rPr>
              <a:t>min </a:t>
            </a:r>
            <a:r>
              <a:rPr dirty="0" sz="1200" spc="-5">
                <a:latin typeface="Times New Roman"/>
                <a:cs typeface="Times New Roman"/>
              </a:rPr>
              <a:t>significant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washout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27350" y="8128127"/>
            <a:ext cx="378460" cy="20447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15" b="1">
                <a:latin typeface="Times New Roman"/>
                <a:cs typeface="Times New Roman"/>
              </a:rPr>
              <a:t>M</a:t>
            </a:r>
            <a:r>
              <a:rPr dirty="0" sz="1400" spc="-5" b="1">
                <a:latin typeface="Times New Roman"/>
                <a:cs typeface="Times New Roman"/>
              </a:rPr>
              <a:t>RI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14650" y="8463152"/>
            <a:ext cx="18256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Times New Roman"/>
                <a:cs typeface="Times New Roman"/>
              </a:rPr>
              <a:t>Out </a:t>
            </a:r>
            <a:r>
              <a:rPr dirty="0" sz="1100" spc="-15">
                <a:latin typeface="Times New Roman"/>
                <a:cs typeface="Times New Roman"/>
              </a:rPr>
              <a:t>of </a:t>
            </a:r>
            <a:r>
              <a:rPr dirty="0" sz="1100" spc="-5">
                <a:latin typeface="Times New Roman"/>
                <a:cs typeface="Times New Roman"/>
              </a:rPr>
              <a:t>Phase </a:t>
            </a:r>
            <a:r>
              <a:rPr dirty="0" sz="1100" spc="10">
                <a:latin typeface="Times New Roman"/>
                <a:cs typeface="Times New Roman"/>
              </a:rPr>
              <a:t>T1 </a:t>
            </a:r>
            <a:r>
              <a:rPr dirty="0" sz="1100" spc="-5">
                <a:latin typeface="Wingdings"/>
                <a:cs typeface="Wingdings"/>
              </a:rPr>
              <a:t></a:t>
            </a:r>
            <a:r>
              <a:rPr dirty="0" sz="1100" spc="-5" b="1">
                <a:latin typeface="Times New Roman"/>
                <a:cs typeface="Times New Roman"/>
              </a:rPr>
              <a:t>Signal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Drop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588" y="429514"/>
            <a:ext cx="2273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latin typeface="Georgia"/>
                <a:cs typeface="Georgia"/>
              </a:rPr>
              <a:t>SUMMARY </a:t>
            </a:r>
            <a:r>
              <a:rPr dirty="0" sz="1200" spc="-90">
                <a:latin typeface="Georgia"/>
                <a:cs typeface="Georgia"/>
              </a:rPr>
              <a:t>OF ADRENAL</a:t>
            </a:r>
            <a:r>
              <a:rPr dirty="0" sz="1200" spc="-65">
                <a:latin typeface="Georgia"/>
                <a:cs typeface="Georgia"/>
              </a:rPr>
              <a:t> </a:t>
            </a:r>
            <a:r>
              <a:rPr dirty="0" sz="1200" spc="-114">
                <a:latin typeface="Georgia"/>
                <a:cs typeface="Georgia"/>
              </a:rPr>
              <a:t>IMAGING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6000" y="9859975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91979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5832" y="917701"/>
            <a:ext cx="6205220" cy="0"/>
          </a:xfrm>
          <a:custGeom>
            <a:avLst/>
            <a:gdLst/>
            <a:ahLst/>
            <a:cxnLst/>
            <a:rect l="l" t="t" r="r" b="b"/>
            <a:pathLst>
              <a:path w="6205220" h="0">
                <a:moveTo>
                  <a:pt x="0" y="0"/>
                </a:moveTo>
                <a:lnTo>
                  <a:pt x="620509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5832" y="2954400"/>
            <a:ext cx="6205220" cy="0"/>
          </a:xfrm>
          <a:custGeom>
            <a:avLst/>
            <a:gdLst/>
            <a:ahLst/>
            <a:cxnLst/>
            <a:rect l="l" t="t" r="r" b="b"/>
            <a:pathLst>
              <a:path w="6205220" h="0">
                <a:moveTo>
                  <a:pt x="0" y="0"/>
                </a:moveTo>
                <a:lnTo>
                  <a:pt x="620509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2784" y="914653"/>
            <a:ext cx="0" cy="4094479"/>
          </a:xfrm>
          <a:custGeom>
            <a:avLst/>
            <a:gdLst/>
            <a:ahLst/>
            <a:cxnLst/>
            <a:rect l="l" t="t" r="r" b="b"/>
            <a:pathLst>
              <a:path w="0" h="4094479">
                <a:moveTo>
                  <a:pt x="0" y="0"/>
                </a:moveTo>
                <a:lnTo>
                  <a:pt x="0" y="4094479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9736" y="500913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9736" y="500913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5832" y="5012182"/>
            <a:ext cx="6205220" cy="0"/>
          </a:xfrm>
          <a:custGeom>
            <a:avLst/>
            <a:gdLst/>
            <a:ahLst/>
            <a:cxnLst/>
            <a:rect l="l" t="t" r="r" b="b"/>
            <a:pathLst>
              <a:path w="6205220" h="0">
                <a:moveTo>
                  <a:pt x="0" y="0"/>
                </a:moveTo>
                <a:lnTo>
                  <a:pt x="620509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04050" y="914653"/>
            <a:ext cx="0" cy="4094479"/>
          </a:xfrm>
          <a:custGeom>
            <a:avLst/>
            <a:gdLst/>
            <a:ahLst/>
            <a:cxnLst/>
            <a:rect l="l" t="t" r="r" b="b"/>
            <a:pathLst>
              <a:path w="0" h="4094479">
                <a:moveTo>
                  <a:pt x="0" y="0"/>
                </a:moveTo>
                <a:lnTo>
                  <a:pt x="0" y="4094479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01002" y="500913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01002" y="500913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42414" y="920749"/>
            <a:ext cx="4716145" cy="2029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78205" y="2957067"/>
            <a:ext cx="6088253" cy="1974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95655" y="5105399"/>
            <a:ext cx="6208395" cy="1892300"/>
          </a:xfrm>
          <a:custGeom>
            <a:avLst/>
            <a:gdLst/>
            <a:ahLst/>
            <a:cxnLst/>
            <a:rect l="l" t="t" r="r" b="b"/>
            <a:pathLst>
              <a:path w="6208395" h="1892300">
                <a:moveTo>
                  <a:pt x="0" y="1892300"/>
                </a:moveTo>
                <a:lnTo>
                  <a:pt x="6208395" y="1892300"/>
                </a:lnTo>
                <a:lnTo>
                  <a:pt x="6208395" y="0"/>
                </a:lnTo>
                <a:lnTo>
                  <a:pt x="0" y="0"/>
                </a:lnTo>
                <a:lnTo>
                  <a:pt x="0" y="1892300"/>
                </a:lnTo>
                <a:close/>
              </a:path>
            </a:pathLst>
          </a:custGeom>
          <a:ln w="12700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93063" y="5157469"/>
            <a:ext cx="6009386" cy="1788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5655" y="7095490"/>
            <a:ext cx="6208395" cy="2386965"/>
          </a:xfrm>
          <a:custGeom>
            <a:avLst/>
            <a:gdLst/>
            <a:ahLst/>
            <a:cxnLst/>
            <a:rect l="l" t="t" r="r" b="b"/>
            <a:pathLst>
              <a:path w="6208395" h="2386965">
                <a:moveTo>
                  <a:pt x="0" y="2386965"/>
                </a:moveTo>
                <a:lnTo>
                  <a:pt x="6208395" y="2386965"/>
                </a:lnTo>
                <a:lnTo>
                  <a:pt x="6208395" y="0"/>
                </a:lnTo>
                <a:lnTo>
                  <a:pt x="0" y="0"/>
                </a:lnTo>
                <a:lnTo>
                  <a:pt x="0" y="23869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3063" y="7147559"/>
            <a:ext cx="6011291" cy="2194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588" y="429514"/>
            <a:ext cx="2273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latin typeface="Georgia"/>
                <a:cs typeface="Georgia"/>
              </a:rPr>
              <a:t>SUMMARY </a:t>
            </a:r>
            <a:r>
              <a:rPr dirty="0" sz="1200" spc="-90">
                <a:latin typeface="Georgia"/>
                <a:cs typeface="Georgia"/>
              </a:rPr>
              <a:t>OF ADRENAL</a:t>
            </a:r>
            <a:r>
              <a:rPr dirty="0" sz="1200" spc="-65">
                <a:latin typeface="Georgia"/>
                <a:cs typeface="Georgia"/>
              </a:rPr>
              <a:t> </a:t>
            </a:r>
            <a:r>
              <a:rPr dirty="0" sz="1200" spc="-114">
                <a:latin typeface="Georgia"/>
                <a:cs typeface="Georgia"/>
              </a:rPr>
              <a:t>IMAGING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6000" y="9859975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91979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79950" y="1157985"/>
            <a:ext cx="152527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Courier New"/>
                <a:cs typeface="Courier New"/>
              </a:rPr>
              <a:t>o </a:t>
            </a:r>
            <a:r>
              <a:rPr dirty="0" sz="1400" spc="-5">
                <a:latin typeface="Times New Roman"/>
                <a:cs typeface="Times New Roman"/>
              </a:rPr>
              <a:t>&gt; 10 Hu in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NECT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140" y="882446"/>
            <a:ext cx="3273425" cy="9829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 spc="-15" b="1">
                <a:latin typeface="Arial"/>
                <a:cs typeface="Arial"/>
              </a:rPr>
              <a:t>Lipid </a:t>
            </a:r>
            <a:r>
              <a:rPr dirty="0" sz="1400" spc="55" b="1">
                <a:latin typeface="Arial"/>
                <a:cs typeface="Arial"/>
              </a:rPr>
              <a:t>Poor </a:t>
            </a:r>
            <a:r>
              <a:rPr dirty="0" sz="1400" spc="25" b="1">
                <a:latin typeface="Arial"/>
                <a:cs typeface="Arial"/>
              </a:rPr>
              <a:t>Adenoma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24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5">
                <a:latin typeface="Times New Roman"/>
                <a:cs typeface="Times New Roman"/>
              </a:rPr>
              <a:t>30 </a:t>
            </a:r>
            <a:r>
              <a:rPr dirty="0" sz="1400" spc="-10">
                <a:latin typeface="Times New Roman"/>
                <a:cs typeface="Times New Roman"/>
              </a:rPr>
              <a:t>% </a:t>
            </a:r>
            <a:r>
              <a:rPr dirty="0" sz="1400" spc="5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adenomas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0">
                <a:latin typeface="Times New Roman"/>
                <a:cs typeface="Times New Roman"/>
              </a:rPr>
              <a:t>@ </a:t>
            </a:r>
            <a:r>
              <a:rPr dirty="0" sz="1400" spc="-5">
                <a:latin typeface="Times New Roman"/>
                <a:cs typeface="Times New Roman"/>
              </a:rPr>
              <a:t>60 sec </a:t>
            </a:r>
            <a:r>
              <a:rPr dirty="0" sz="1400" spc="-20">
                <a:latin typeface="Times New Roman"/>
                <a:cs typeface="Times New Roman"/>
              </a:rPr>
              <a:t>it </a:t>
            </a:r>
            <a:r>
              <a:rPr dirty="0" sz="1400" spc="-10">
                <a:latin typeface="Times New Roman"/>
                <a:cs typeface="Times New Roman"/>
              </a:rPr>
              <a:t>enhance </a:t>
            </a:r>
            <a:r>
              <a:rPr dirty="0" sz="1400" spc="-5">
                <a:latin typeface="Times New Roman"/>
                <a:cs typeface="Times New Roman"/>
              </a:rPr>
              <a:t>as </a:t>
            </a:r>
            <a:r>
              <a:rPr dirty="0" sz="1400" spc="-10">
                <a:latin typeface="Times New Roman"/>
                <a:cs typeface="Times New Roman"/>
              </a:rPr>
              <a:t>other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lesions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5">
                <a:latin typeface="Times New Roman"/>
                <a:cs typeface="Times New Roman"/>
              </a:rPr>
              <a:t>But </a:t>
            </a:r>
            <a:r>
              <a:rPr dirty="0" sz="1400" spc="-10">
                <a:latin typeface="Times New Roman"/>
                <a:cs typeface="Times New Roman"/>
              </a:rPr>
              <a:t>@ </a:t>
            </a:r>
            <a:r>
              <a:rPr dirty="0" sz="1400" spc="-5">
                <a:latin typeface="Times New Roman"/>
                <a:cs typeface="Times New Roman"/>
              </a:rPr>
              <a:t>15 </a:t>
            </a:r>
            <a:r>
              <a:rPr dirty="0" sz="1400" spc="-15">
                <a:latin typeface="Times New Roman"/>
                <a:cs typeface="Times New Roman"/>
              </a:rPr>
              <a:t>min </a:t>
            </a:r>
            <a:r>
              <a:rPr dirty="0" sz="1400" spc="-10">
                <a:latin typeface="Wingdings"/>
                <a:cs typeface="Wingdings"/>
              </a:rPr>
              <a:t>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Wash </a:t>
            </a:r>
            <a:r>
              <a:rPr dirty="0" sz="1400" spc="-10">
                <a:latin typeface="Times New Roman"/>
                <a:cs typeface="Times New Roman"/>
              </a:rPr>
              <a:t>out </a:t>
            </a:r>
            <a:r>
              <a:rPr dirty="0" sz="1400" spc="-5">
                <a:latin typeface="Times New Roman"/>
                <a:cs typeface="Times New Roman"/>
              </a:rPr>
              <a:t>&gt; 60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140" y="1859406"/>
            <a:ext cx="5817235" cy="2139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98500" indent="-228600">
              <a:lnSpc>
                <a:spcPct val="100000"/>
              </a:lnSpc>
              <a:spcBef>
                <a:spcPts val="9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0">
                <a:latin typeface="Times New Roman"/>
                <a:cs typeface="Times New Roman"/>
              </a:rPr>
              <a:t>NB. </a:t>
            </a:r>
            <a:r>
              <a:rPr dirty="0" sz="1400" spc="-10" b="1" i="1">
                <a:latin typeface="Times New Roman"/>
                <a:cs typeface="Times New Roman"/>
              </a:rPr>
              <a:t>Hu </a:t>
            </a:r>
            <a:r>
              <a:rPr dirty="0" sz="1400" spc="-5" b="1" i="1">
                <a:latin typeface="Times New Roman"/>
                <a:cs typeface="Times New Roman"/>
              </a:rPr>
              <a:t>assessed at </a:t>
            </a:r>
            <a:r>
              <a:rPr dirty="0" sz="1400" spc="-10" b="1" i="1">
                <a:latin typeface="Times New Roman"/>
                <a:cs typeface="Times New Roman"/>
              </a:rPr>
              <a:t>center </a:t>
            </a:r>
            <a:r>
              <a:rPr dirty="0" sz="1400" spc="-5" b="1" i="1">
                <a:latin typeface="Times New Roman"/>
                <a:cs typeface="Times New Roman"/>
              </a:rPr>
              <a:t>of lesion </a:t>
            </a:r>
            <a:r>
              <a:rPr dirty="0" sz="1400" spc="-10" b="1" i="1">
                <a:latin typeface="Times New Roman"/>
                <a:cs typeface="Times New Roman"/>
              </a:rPr>
              <a:t>avoiding </a:t>
            </a:r>
            <a:r>
              <a:rPr dirty="0" sz="1400" spc="-5" b="1" i="1">
                <a:latin typeface="Times New Roman"/>
                <a:cs typeface="Times New Roman"/>
              </a:rPr>
              <a:t>necrosis or</a:t>
            </a:r>
            <a:r>
              <a:rPr dirty="0" sz="1400" spc="23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calcification</a:t>
            </a:r>
            <a:r>
              <a:rPr dirty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ourier New"/>
              <a:buChar char="o"/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ourier New"/>
              <a:buChar char="o"/>
            </a:pPr>
            <a:endParaRPr sz="1900">
              <a:latin typeface="Times New Roman"/>
              <a:cs typeface="Times New Roman"/>
            </a:endParaRPr>
          </a:p>
          <a:p>
            <a:pPr algn="ctr" marR="4191635">
              <a:lnSpc>
                <a:spcPct val="100000"/>
              </a:lnSpc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D.D. </a:t>
            </a:r>
            <a:r>
              <a:rPr dirty="0" sz="1400" spc="-20" b="1">
                <a:latin typeface="Times New Roman"/>
                <a:cs typeface="Times New Roman"/>
              </a:rPr>
              <a:t>of </a:t>
            </a:r>
            <a:r>
              <a:rPr dirty="0" sz="1400" spc="-254" b="1">
                <a:latin typeface="Times New Roman"/>
                <a:cs typeface="Times New Roman"/>
              </a:rPr>
              <a:t>Adenoma</a:t>
            </a:r>
            <a:r>
              <a:rPr dirty="0" sz="1400" spc="-254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0">
                <a:latin typeface="Times New Roman"/>
                <a:cs typeface="Times New Roman"/>
              </a:rPr>
              <a:t>METS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0">
                <a:latin typeface="Times New Roman"/>
                <a:cs typeface="Times New Roman"/>
              </a:rPr>
              <a:t>Lipid </a:t>
            </a:r>
            <a:r>
              <a:rPr dirty="0" sz="1400" spc="-5">
                <a:latin typeface="Times New Roman"/>
                <a:cs typeface="Times New Roman"/>
              </a:rPr>
              <a:t>Poor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Adenoma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5">
                <a:latin typeface="Times New Roman"/>
                <a:cs typeface="Times New Roman"/>
              </a:rPr>
              <a:t>Adrenocortical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Carcinoma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0">
                <a:latin typeface="Times New Roman"/>
                <a:cs typeface="Times New Roman"/>
              </a:rPr>
              <a:t>Pheochromocytoma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5">
                <a:latin typeface="Times New Roman"/>
                <a:cs typeface="Times New Roman"/>
              </a:rPr>
              <a:t>Adrenal Graneulomatus disease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22065" y="2185669"/>
            <a:ext cx="3338195" cy="2011680"/>
          </a:xfrm>
          <a:custGeom>
            <a:avLst/>
            <a:gdLst/>
            <a:ahLst/>
            <a:cxnLst/>
            <a:rect l="l" t="t" r="r" b="b"/>
            <a:pathLst>
              <a:path w="3338195" h="2011679">
                <a:moveTo>
                  <a:pt x="0" y="2011680"/>
                </a:moveTo>
                <a:lnTo>
                  <a:pt x="3338194" y="2011680"/>
                </a:lnTo>
                <a:lnTo>
                  <a:pt x="3338194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19728" y="2237231"/>
            <a:ext cx="3144647" cy="1854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0555" y="4386579"/>
            <a:ext cx="3767454" cy="2258060"/>
          </a:xfrm>
          <a:custGeom>
            <a:avLst/>
            <a:gdLst/>
            <a:ahLst/>
            <a:cxnLst/>
            <a:rect l="l" t="t" r="r" b="b"/>
            <a:pathLst>
              <a:path w="3767454" h="2258059">
                <a:moveTo>
                  <a:pt x="0" y="2258060"/>
                </a:moveTo>
                <a:lnTo>
                  <a:pt x="3767454" y="2258060"/>
                </a:lnTo>
                <a:lnTo>
                  <a:pt x="3767454" y="0"/>
                </a:lnTo>
                <a:lnTo>
                  <a:pt x="0" y="0"/>
                </a:lnTo>
                <a:lnTo>
                  <a:pt x="0" y="2258060"/>
                </a:lnTo>
                <a:close/>
              </a:path>
            </a:pathLst>
          </a:custGeom>
          <a:ln w="12699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57376" y="4439157"/>
            <a:ext cx="1428115" cy="20447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30"/>
              </a:lnSpc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Conn's </a:t>
            </a:r>
            <a:r>
              <a:rPr dirty="0" sz="1400" spc="-275" b="1">
                <a:latin typeface="Times New Roman"/>
                <a:cs typeface="Times New Roman"/>
              </a:rPr>
              <a:t>Disease</a:t>
            </a:r>
            <a:r>
              <a:rPr dirty="0" sz="1400" spc="-275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44034" y="4577714"/>
            <a:ext cx="2724785" cy="1811020"/>
          </a:xfrm>
          <a:custGeom>
            <a:avLst/>
            <a:gdLst/>
            <a:ahLst/>
            <a:cxnLst/>
            <a:rect l="l" t="t" r="r" b="b"/>
            <a:pathLst>
              <a:path w="2724784" h="1811020">
                <a:moveTo>
                  <a:pt x="0" y="1811020"/>
                </a:moveTo>
                <a:lnTo>
                  <a:pt x="2724785" y="1811020"/>
                </a:lnTo>
                <a:lnTo>
                  <a:pt x="2724785" y="0"/>
                </a:lnTo>
                <a:lnTo>
                  <a:pt x="0" y="0"/>
                </a:lnTo>
                <a:lnTo>
                  <a:pt x="0" y="1811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44034" y="4577714"/>
            <a:ext cx="2724785" cy="1811020"/>
          </a:xfrm>
          <a:custGeom>
            <a:avLst/>
            <a:gdLst/>
            <a:ahLst/>
            <a:cxnLst/>
            <a:rect l="l" t="t" r="r" b="b"/>
            <a:pathLst>
              <a:path w="2724784" h="1811020">
                <a:moveTo>
                  <a:pt x="0" y="1811020"/>
                </a:moveTo>
                <a:lnTo>
                  <a:pt x="2724785" y="1811020"/>
                </a:lnTo>
                <a:lnTo>
                  <a:pt x="2724785" y="0"/>
                </a:lnTo>
                <a:lnTo>
                  <a:pt x="0" y="0"/>
                </a:lnTo>
                <a:lnTo>
                  <a:pt x="0" y="1811020"/>
                </a:lnTo>
                <a:close/>
              </a:path>
            </a:pathLst>
          </a:custGeom>
          <a:ln w="12700">
            <a:solidFill>
              <a:srgbClr val="8063A1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40935" y="4629911"/>
            <a:ext cx="2525648" cy="170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72739" y="6726554"/>
            <a:ext cx="4150995" cy="2451100"/>
          </a:xfrm>
          <a:custGeom>
            <a:avLst/>
            <a:gdLst/>
            <a:ahLst/>
            <a:cxnLst/>
            <a:rect l="l" t="t" r="r" b="b"/>
            <a:pathLst>
              <a:path w="4150995" h="2451100">
                <a:moveTo>
                  <a:pt x="0" y="2451100"/>
                </a:moveTo>
                <a:lnTo>
                  <a:pt x="4150994" y="2451100"/>
                </a:lnTo>
                <a:lnTo>
                  <a:pt x="4150994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12699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60165" y="6780529"/>
            <a:ext cx="1488440" cy="216535"/>
          </a:xfrm>
          <a:custGeom>
            <a:avLst/>
            <a:gdLst/>
            <a:ahLst/>
            <a:cxnLst/>
            <a:rect l="l" t="t" r="r" b="b"/>
            <a:pathLst>
              <a:path w="1488439" h="216534">
                <a:moveTo>
                  <a:pt x="0" y="216407"/>
                </a:moveTo>
                <a:lnTo>
                  <a:pt x="1488059" y="216407"/>
                </a:lnTo>
                <a:lnTo>
                  <a:pt x="1488059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01670" y="6780529"/>
            <a:ext cx="158750" cy="216535"/>
          </a:xfrm>
          <a:custGeom>
            <a:avLst/>
            <a:gdLst/>
            <a:ahLst/>
            <a:cxnLst/>
            <a:rect l="l" t="t" r="r" b="b"/>
            <a:pathLst>
              <a:path w="158750" h="216534">
                <a:moveTo>
                  <a:pt x="0" y="216407"/>
                </a:moveTo>
                <a:lnTo>
                  <a:pt x="158495" y="216407"/>
                </a:lnTo>
                <a:lnTo>
                  <a:pt x="158495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6076" y="4770881"/>
            <a:ext cx="6009640" cy="43262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>
                <a:latin typeface="Times New Roman"/>
                <a:cs typeface="Times New Roman"/>
              </a:rPr>
              <a:t>-Excess </a:t>
            </a:r>
            <a:r>
              <a:rPr dirty="0" sz="1400" spc="-5">
                <a:latin typeface="Times New Roman"/>
                <a:cs typeface="Times New Roman"/>
              </a:rPr>
              <a:t>mineralocorticoid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production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1003300" algn="l"/>
              </a:tabLst>
            </a:pPr>
            <a:r>
              <a:rPr dirty="0" sz="1400" spc="-5">
                <a:latin typeface="Times New Roman"/>
                <a:cs typeface="Times New Roman"/>
              </a:rPr>
              <a:t>- 1 </a:t>
            </a:r>
            <a:r>
              <a:rPr dirty="0" sz="1400" spc="-10">
                <a:latin typeface="Times New Roman"/>
                <a:cs typeface="Times New Roman"/>
              </a:rPr>
              <a:t>M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	- 30 : 50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  <a:p>
            <a:pPr marL="927100" indent="-2286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927735" algn="l"/>
              </a:tabLst>
            </a:pPr>
            <a:r>
              <a:rPr dirty="0" sz="1400" spc="-10">
                <a:latin typeface="Times New Roman"/>
                <a:cs typeface="Times New Roman"/>
              </a:rPr>
              <a:t>Causes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lvl="1" marL="1384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1384300" algn="l"/>
                <a:tab pos="138493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Adenoma </a:t>
            </a:r>
            <a:r>
              <a:rPr dirty="0" sz="1400" spc="-5">
                <a:latin typeface="Times New Roman"/>
                <a:cs typeface="Times New Roman"/>
              </a:rPr>
              <a:t>70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  <a:p>
            <a:pPr lvl="1" marL="1384300" indent="-22860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1384300" algn="l"/>
                <a:tab pos="1384935" algn="l"/>
              </a:tabLst>
            </a:pPr>
            <a:r>
              <a:rPr dirty="0" sz="1400" spc="-10">
                <a:latin typeface="Times New Roman"/>
                <a:cs typeface="Times New Roman"/>
              </a:rPr>
              <a:t>Hyperplasia </a:t>
            </a:r>
            <a:r>
              <a:rPr dirty="0" sz="1400" spc="-5">
                <a:latin typeface="Times New Roman"/>
                <a:cs typeface="Times New Roman"/>
              </a:rPr>
              <a:t>or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Carcinoma</a:t>
            </a:r>
            <a:endParaRPr sz="1400">
              <a:latin typeface="Times New Roman"/>
              <a:cs typeface="Times New Roman"/>
            </a:endParaRPr>
          </a:p>
          <a:p>
            <a:pPr marL="927100" indent="-228600">
              <a:lnSpc>
                <a:spcPct val="100000"/>
              </a:lnSpc>
              <a:spcBef>
                <a:spcPts val="145"/>
              </a:spcBef>
              <a:buFont typeface="Courier New"/>
              <a:buChar char="o"/>
              <a:tabLst>
                <a:tab pos="927735" algn="l"/>
              </a:tabLst>
            </a:pPr>
            <a:r>
              <a:rPr dirty="0" sz="1400" spc="-5">
                <a:latin typeface="Times New Roman"/>
                <a:cs typeface="Times New Roman"/>
              </a:rPr>
              <a:t>C.P.: </a:t>
            </a:r>
            <a:r>
              <a:rPr dirty="0" sz="1400" spc="-5" b="1">
                <a:latin typeface="Times New Roman"/>
                <a:cs typeface="Times New Roman"/>
              </a:rPr>
              <a:t>Hypertension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HypoKalimeia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2485390">
              <a:lnSpc>
                <a:spcPct val="100000"/>
              </a:lnSpc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 spc="-80" b="1">
                <a:latin typeface="Trebuchet MS"/>
                <a:cs typeface="Trebuchet MS"/>
              </a:rPr>
              <a:t>Cushing </a:t>
            </a:r>
            <a:r>
              <a:rPr dirty="0" sz="1400" spc="-85" b="1">
                <a:latin typeface="Trebuchet MS"/>
                <a:cs typeface="Trebuchet MS"/>
              </a:rPr>
              <a:t>Syndrome:</a:t>
            </a:r>
            <a:endParaRPr sz="1400">
              <a:latin typeface="Trebuchet MS"/>
              <a:cs typeface="Trebuchet MS"/>
            </a:endParaRPr>
          </a:p>
          <a:p>
            <a:pPr marL="3171190" indent="-228600">
              <a:lnSpc>
                <a:spcPct val="100000"/>
              </a:lnSpc>
              <a:spcBef>
                <a:spcPts val="285"/>
              </a:spcBef>
              <a:buFont typeface="Courier New"/>
              <a:buChar char="o"/>
              <a:tabLst>
                <a:tab pos="3171825" algn="l"/>
              </a:tabLst>
            </a:pPr>
            <a:r>
              <a:rPr dirty="0" sz="1400" spc="-100" b="1">
                <a:latin typeface="Trebuchet MS"/>
                <a:cs typeface="Trebuchet MS"/>
              </a:rPr>
              <a:t>Excess </a:t>
            </a:r>
            <a:r>
              <a:rPr dirty="0" sz="1400" spc="-80" b="1">
                <a:latin typeface="Trebuchet MS"/>
                <a:cs typeface="Trebuchet MS"/>
              </a:rPr>
              <a:t>Gluco-corticoid</a:t>
            </a:r>
            <a:r>
              <a:rPr dirty="0" sz="1400" spc="-140" b="1">
                <a:latin typeface="Trebuchet MS"/>
                <a:cs typeface="Trebuchet MS"/>
              </a:rPr>
              <a:t> </a:t>
            </a:r>
            <a:r>
              <a:rPr dirty="0" sz="1400" spc="-80" b="1">
                <a:latin typeface="Trebuchet MS"/>
                <a:cs typeface="Trebuchet MS"/>
              </a:rPr>
              <a:t>production</a:t>
            </a:r>
            <a:endParaRPr sz="1400">
              <a:latin typeface="Trebuchet MS"/>
              <a:cs typeface="Trebuchet MS"/>
            </a:endParaRPr>
          </a:p>
          <a:p>
            <a:pPr algn="ctr" marR="9525">
              <a:lnSpc>
                <a:spcPct val="100000"/>
              </a:lnSpc>
              <a:spcBef>
                <a:spcPts val="295"/>
              </a:spcBef>
            </a:pPr>
            <a:r>
              <a:rPr dirty="0" sz="1400" spc="-5"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  <a:p>
            <a:pPr marL="3171190" indent="-228600">
              <a:lnSpc>
                <a:spcPct val="100000"/>
              </a:lnSpc>
              <a:spcBef>
                <a:spcPts val="285"/>
              </a:spcBef>
              <a:buFont typeface="Courier New"/>
              <a:buChar char="o"/>
              <a:tabLst>
                <a:tab pos="3171825" algn="l"/>
              </a:tabLst>
            </a:pPr>
            <a:r>
              <a:rPr dirty="0" sz="1400" spc="-85" b="1">
                <a:latin typeface="Trebuchet MS"/>
                <a:cs typeface="Trebuchet MS"/>
              </a:rPr>
              <a:t>Causes:</a:t>
            </a:r>
            <a:endParaRPr sz="1400">
              <a:latin typeface="Trebuchet MS"/>
              <a:cs typeface="Trebuchet MS"/>
            </a:endParaRPr>
          </a:p>
          <a:p>
            <a:pPr algn="ctr" marL="367030">
              <a:lnSpc>
                <a:spcPct val="100000"/>
              </a:lnSpc>
              <a:spcBef>
                <a:spcPts val="345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 spc="-70" b="1">
                <a:latin typeface="Trebuchet MS"/>
                <a:cs typeface="Trebuchet MS"/>
              </a:rPr>
              <a:t>Pituitary </a:t>
            </a:r>
            <a:r>
              <a:rPr dirty="0" sz="1200" spc="-55" b="1">
                <a:latin typeface="Trebuchet MS"/>
                <a:cs typeface="Trebuchet MS"/>
              </a:rPr>
              <a:t>adenoma</a:t>
            </a:r>
            <a:endParaRPr sz="1200">
              <a:latin typeface="Trebuchet MS"/>
              <a:cs typeface="Trebuchet MS"/>
            </a:endParaRPr>
          </a:p>
          <a:p>
            <a:pPr marL="2485390">
              <a:lnSpc>
                <a:spcPct val="100000"/>
              </a:lnSpc>
              <a:spcBef>
                <a:spcPts val="240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 spc="-65" b="1">
                <a:latin typeface="Trebuchet MS"/>
                <a:cs typeface="Trebuchet MS"/>
              </a:rPr>
              <a:t>Adrenal </a:t>
            </a:r>
            <a:r>
              <a:rPr dirty="0" sz="1200" spc="-55" b="1">
                <a:latin typeface="Trebuchet MS"/>
                <a:cs typeface="Trebuchet MS"/>
              </a:rPr>
              <a:t>Adenoma 20%</a:t>
            </a:r>
            <a:endParaRPr sz="1200">
              <a:latin typeface="Trebuchet MS"/>
              <a:cs typeface="Trebuchet MS"/>
            </a:endParaRPr>
          </a:p>
          <a:p>
            <a:pPr marL="2485390">
              <a:lnSpc>
                <a:spcPct val="100000"/>
              </a:lnSpc>
              <a:spcBef>
                <a:spcPts val="240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 spc="-70" b="1">
                <a:latin typeface="Trebuchet MS"/>
                <a:cs typeface="Trebuchet MS"/>
              </a:rPr>
              <a:t>Adrenocortical Carcinoma </a:t>
            </a:r>
            <a:r>
              <a:rPr dirty="0" sz="1200" spc="-55" b="1">
                <a:latin typeface="Trebuchet MS"/>
                <a:cs typeface="Trebuchet MS"/>
              </a:rPr>
              <a:t>10%</a:t>
            </a:r>
            <a:endParaRPr sz="1200">
              <a:latin typeface="Trebuchet MS"/>
              <a:cs typeface="Trebuchet MS"/>
            </a:endParaRPr>
          </a:p>
          <a:p>
            <a:pPr algn="ctr" marL="473709">
              <a:lnSpc>
                <a:spcPct val="100000"/>
              </a:lnSpc>
              <a:spcBef>
                <a:spcPts val="240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 spc="-65" b="1">
                <a:latin typeface="Trebuchet MS"/>
                <a:cs typeface="Trebuchet MS"/>
              </a:rPr>
              <a:t>Adrenal Hyperplasia</a:t>
            </a:r>
            <a:endParaRPr sz="1200">
              <a:latin typeface="Trebuchet MS"/>
              <a:cs typeface="Trebuchet MS"/>
            </a:endParaRPr>
          </a:p>
          <a:p>
            <a:pPr marL="2713990" indent="-228600">
              <a:lnSpc>
                <a:spcPct val="100000"/>
              </a:lnSpc>
              <a:spcBef>
                <a:spcPts val="185"/>
              </a:spcBef>
              <a:buSzPct val="85714"/>
              <a:buFont typeface="Symbol"/>
              <a:buChar char=""/>
              <a:tabLst>
                <a:tab pos="2713990" algn="l"/>
                <a:tab pos="2714625" algn="l"/>
              </a:tabLst>
            </a:pPr>
            <a:r>
              <a:rPr dirty="0" sz="1400" spc="-15" b="1">
                <a:latin typeface="Trebuchet MS"/>
                <a:cs typeface="Trebuchet MS"/>
              </a:rPr>
              <a:t>Main</a:t>
            </a:r>
            <a:r>
              <a:rPr dirty="0" sz="1400" spc="-114" b="1">
                <a:latin typeface="Trebuchet MS"/>
                <a:cs typeface="Trebuchet MS"/>
              </a:rPr>
              <a:t> </a:t>
            </a:r>
            <a:r>
              <a:rPr dirty="0" sz="1400" spc="-125" b="1">
                <a:latin typeface="Trebuchet MS"/>
                <a:cs typeface="Trebuchet MS"/>
              </a:rPr>
              <a:t>C.P.:</a:t>
            </a:r>
            <a:endParaRPr sz="1400">
              <a:latin typeface="Trebuchet MS"/>
              <a:cs typeface="Trebuchet MS"/>
            </a:endParaRPr>
          </a:p>
          <a:p>
            <a:pPr algn="ctr" marL="2701290">
              <a:lnSpc>
                <a:spcPct val="100000"/>
              </a:lnSpc>
              <a:spcBef>
                <a:spcPts val="290"/>
              </a:spcBef>
            </a:pPr>
            <a:r>
              <a:rPr dirty="0" sz="1400" spc="-90" b="1">
                <a:latin typeface="Trebuchet MS"/>
                <a:cs typeface="Trebuchet MS"/>
              </a:rPr>
              <a:t>- </a:t>
            </a:r>
            <a:r>
              <a:rPr dirty="0" sz="1200" spc="-25" b="1">
                <a:latin typeface="Trebuchet MS"/>
                <a:cs typeface="Trebuchet MS"/>
              </a:rPr>
              <a:t>D.M. </a:t>
            </a:r>
            <a:r>
              <a:rPr dirty="0" sz="1200" spc="-20" b="1">
                <a:latin typeface="Trebuchet MS"/>
                <a:cs typeface="Trebuchet MS"/>
              </a:rPr>
              <a:t>II </a:t>
            </a:r>
            <a:r>
              <a:rPr dirty="0" sz="1200" spc="-75" b="1">
                <a:latin typeface="Trebuchet MS"/>
                <a:cs typeface="Trebuchet MS"/>
              </a:rPr>
              <a:t>- </a:t>
            </a:r>
            <a:r>
              <a:rPr dirty="0" sz="1200" spc="-70" b="1">
                <a:latin typeface="Trebuchet MS"/>
                <a:cs typeface="Trebuchet MS"/>
              </a:rPr>
              <a:t>Hypertension </a:t>
            </a:r>
            <a:r>
              <a:rPr dirty="0" sz="1200" spc="-80" b="1">
                <a:latin typeface="Trebuchet MS"/>
                <a:cs typeface="Trebuchet MS"/>
              </a:rPr>
              <a:t>-Hypercholest</a:t>
            </a:r>
            <a:r>
              <a:rPr dirty="0" sz="1400" spc="-80" b="1">
                <a:latin typeface="Trebuchet MS"/>
                <a:cs typeface="Trebuchet MS"/>
              </a:rPr>
              <a:t>. </a:t>
            </a:r>
            <a:r>
              <a:rPr dirty="0" sz="1200" spc="-70" b="1">
                <a:latin typeface="Arial"/>
                <a:cs typeface="Arial"/>
              </a:rPr>
              <a:t>– </a:t>
            </a:r>
            <a:r>
              <a:rPr dirty="0" sz="1200" spc="-50" b="1">
                <a:latin typeface="Trebuchet MS"/>
                <a:cs typeface="Trebuchet MS"/>
              </a:rPr>
              <a:t>Abd</a:t>
            </a:r>
            <a:r>
              <a:rPr dirty="0" sz="1200" spc="-80" b="1">
                <a:latin typeface="Trebuchet MS"/>
                <a:cs typeface="Trebuchet MS"/>
              </a:rPr>
              <a:t> </a:t>
            </a:r>
            <a:r>
              <a:rPr dirty="0" sz="1200" spc="-55" b="1">
                <a:latin typeface="Trebuchet MS"/>
                <a:cs typeface="Trebuchet MS"/>
              </a:rPr>
              <a:t>pain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1825" y="6973569"/>
            <a:ext cx="2496820" cy="1975485"/>
          </a:xfrm>
          <a:custGeom>
            <a:avLst/>
            <a:gdLst/>
            <a:ahLst/>
            <a:cxnLst/>
            <a:rect l="l" t="t" r="r" b="b"/>
            <a:pathLst>
              <a:path w="2496820" h="1975484">
                <a:moveTo>
                  <a:pt x="0" y="1975485"/>
                </a:moveTo>
                <a:lnTo>
                  <a:pt x="2496820" y="1975485"/>
                </a:lnTo>
                <a:lnTo>
                  <a:pt x="2496820" y="0"/>
                </a:lnTo>
                <a:lnTo>
                  <a:pt x="0" y="0"/>
                </a:lnTo>
                <a:lnTo>
                  <a:pt x="0" y="1975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1825" y="6973569"/>
            <a:ext cx="2496820" cy="1975485"/>
          </a:xfrm>
          <a:custGeom>
            <a:avLst/>
            <a:gdLst/>
            <a:ahLst/>
            <a:cxnLst/>
            <a:rect l="l" t="t" r="r" b="b"/>
            <a:pathLst>
              <a:path w="2496820" h="1975484">
                <a:moveTo>
                  <a:pt x="0" y="1975485"/>
                </a:moveTo>
                <a:lnTo>
                  <a:pt x="2496820" y="1975485"/>
                </a:lnTo>
                <a:lnTo>
                  <a:pt x="2496820" y="0"/>
                </a:lnTo>
                <a:lnTo>
                  <a:pt x="0" y="0"/>
                </a:lnTo>
                <a:lnTo>
                  <a:pt x="0" y="1975485"/>
                </a:lnTo>
                <a:close/>
              </a:path>
            </a:pathLst>
          </a:custGeom>
          <a:ln w="12700">
            <a:solidFill>
              <a:srgbClr val="8063A1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28472" y="7025640"/>
            <a:ext cx="2298573" cy="1871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441950" y="7339329"/>
            <a:ext cx="1481455" cy="1545590"/>
          </a:xfrm>
          <a:custGeom>
            <a:avLst/>
            <a:gdLst/>
            <a:ahLst/>
            <a:cxnLst/>
            <a:rect l="l" t="t" r="r" b="b"/>
            <a:pathLst>
              <a:path w="1481454" h="1545590">
                <a:moveTo>
                  <a:pt x="0" y="1545589"/>
                </a:moveTo>
                <a:lnTo>
                  <a:pt x="1481454" y="1545589"/>
                </a:lnTo>
                <a:lnTo>
                  <a:pt x="1481454" y="0"/>
                </a:lnTo>
                <a:lnTo>
                  <a:pt x="0" y="0"/>
                </a:lnTo>
                <a:lnTo>
                  <a:pt x="0" y="15455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38215" y="7391400"/>
            <a:ext cx="1282954" cy="1422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588" y="429514"/>
            <a:ext cx="2273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latin typeface="Georgia"/>
                <a:cs typeface="Georgia"/>
              </a:rPr>
              <a:t>SUMMARY </a:t>
            </a:r>
            <a:r>
              <a:rPr dirty="0" sz="1200" spc="-90">
                <a:latin typeface="Georgia"/>
                <a:cs typeface="Georgia"/>
              </a:rPr>
              <a:t>OF ADRENAL</a:t>
            </a:r>
            <a:r>
              <a:rPr dirty="0" sz="1200" spc="-65">
                <a:latin typeface="Georgia"/>
                <a:cs typeface="Georgia"/>
              </a:rPr>
              <a:t> </a:t>
            </a:r>
            <a:r>
              <a:rPr dirty="0" sz="1200" spc="-114">
                <a:latin typeface="Georgia"/>
                <a:cs typeface="Georgia"/>
              </a:rPr>
              <a:t>IMAGING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6000" y="9859975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91979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7140" y="1215897"/>
            <a:ext cx="446024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Causes </a:t>
            </a:r>
            <a:r>
              <a:rPr dirty="0" sz="1400" spc="-5">
                <a:latin typeface="Times New Roman"/>
                <a:cs typeface="Times New Roman"/>
              </a:rPr>
              <a:t>: - Pituitary </a:t>
            </a:r>
            <a:r>
              <a:rPr dirty="0" sz="1400" spc="-10">
                <a:latin typeface="Times New Roman"/>
                <a:cs typeface="Times New Roman"/>
              </a:rPr>
              <a:t>Adenoma </a:t>
            </a:r>
            <a:r>
              <a:rPr dirty="0" sz="1400" spc="-10">
                <a:latin typeface="Wingdings"/>
                <a:cs typeface="Wingdings"/>
              </a:rPr>
              <a:t>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over </a:t>
            </a:r>
            <a:r>
              <a:rPr dirty="0" sz="1400" spc="-5" b="1">
                <a:latin typeface="Times New Roman"/>
                <a:cs typeface="Times New Roman"/>
              </a:rPr>
              <a:t>ACTH </a:t>
            </a:r>
            <a:r>
              <a:rPr dirty="0" sz="1400" spc="-10">
                <a:latin typeface="Wingdings"/>
                <a:cs typeface="Wingdings"/>
              </a:rPr>
              <a:t>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345">
                <a:latin typeface="Times New Roman"/>
                <a:cs typeface="Times New Roman"/>
              </a:rPr>
              <a:t>Stress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0619" y="1215897"/>
            <a:ext cx="119697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15" b="1">
                <a:latin typeface="Times New Roman"/>
                <a:cs typeface="Times New Roman"/>
              </a:rPr>
              <a:t>Aging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Process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140" y="4093006"/>
            <a:ext cx="2379980" cy="9645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1995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D.D. </a:t>
            </a:r>
            <a:r>
              <a:rPr dirty="0" sz="1400" spc="-10" b="1">
                <a:latin typeface="Times New Roman"/>
                <a:cs typeface="Times New Roman"/>
              </a:rPr>
              <a:t>Adrenal  </a:t>
            </a:r>
            <a:r>
              <a:rPr dirty="0" sz="1400" spc="-114" b="1">
                <a:latin typeface="Times New Roman"/>
                <a:cs typeface="Times New Roman"/>
              </a:rPr>
              <a:t>Hyperplasia</a:t>
            </a:r>
            <a:r>
              <a:rPr dirty="0" sz="1400" spc="45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0">
                <a:latin typeface="Times New Roman"/>
                <a:cs typeface="Times New Roman"/>
              </a:rPr>
              <a:t>Adenoma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95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0">
                <a:latin typeface="Times New Roman"/>
                <a:cs typeface="Times New Roman"/>
              </a:rPr>
              <a:t>Haemorrhage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5">
                <a:latin typeface="Times New Roman"/>
                <a:cs typeface="Times New Roman"/>
              </a:rPr>
              <a:t>Aging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82670" y="5463539"/>
            <a:ext cx="3369945" cy="0"/>
          </a:xfrm>
          <a:custGeom>
            <a:avLst/>
            <a:gdLst/>
            <a:ahLst/>
            <a:cxnLst/>
            <a:rect l="l" t="t" r="r" b="b"/>
            <a:pathLst>
              <a:path w="3369945" h="0">
                <a:moveTo>
                  <a:pt x="0" y="0"/>
                </a:moveTo>
                <a:lnTo>
                  <a:pt x="336956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7140" y="6266738"/>
            <a:ext cx="1931670" cy="4953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Age: </a:t>
            </a:r>
            <a:r>
              <a:rPr dirty="0" sz="1400" spc="5">
                <a:latin typeface="Times New Roman"/>
                <a:cs typeface="Times New Roman"/>
              </a:rPr>
              <a:t>4</a:t>
            </a:r>
            <a:r>
              <a:rPr dirty="0" baseline="40123" sz="1350" spc="7">
                <a:latin typeface="Times New Roman"/>
                <a:cs typeface="Times New Roman"/>
              </a:rPr>
              <a:t>th </a:t>
            </a:r>
            <a:r>
              <a:rPr dirty="0" sz="1400" spc="-5">
                <a:latin typeface="Times New Roman"/>
                <a:cs typeface="Times New Roman"/>
              </a:rPr>
              <a:t>: </a:t>
            </a:r>
            <a:r>
              <a:rPr dirty="0" sz="1400" spc="5">
                <a:latin typeface="Times New Roman"/>
                <a:cs typeface="Times New Roman"/>
              </a:rPr>
              <a:t>6</a:t>
            </a:r>
            <a:r>
              <a:rPr dirty="0" baseline="40123" sz="1350" spc="7">
                <a:latin typeface="Times New Roman"/>
                <a:cs typeface="Times New Roman"/>
              </a:rPr>
              <a:t>th </a:t>
            </a:r>
            <a:r>
              <a:rPr dirty="0" sz="1400" spc="-509">
                <a:latin typeface="Times New Roman"/>
                <a:cs typeface="Times New Roman"/>
              </a:rPr>
              <a:t>decade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5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 </a:t>
            </a:r>
            <a:r>
              <a:rPr dirty="0" sz="1400" spc="-10">
                <a:latin typeface="Times New Roman"/>
                <a:cs typeface="Times New Roman"/>
              </a:rPr>
              <a:t>Adrenal </a:t>
            </a:r>
            <a:r>
              <a:rPr dirty="0" sz="1400" spc="-305">
                <a:latin typeface="Times New Roman"/>
                <a:cs typeface="Times New Roman"/>
              </a:rPr>
              <a:t>Medulla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34160" y="6786626"/>
            <a:ext cx="3001010" cy="207645"/>
          </a:xfrm>
          <a:custGeom>
            <a:avLst/>
            <a:gdLst/>
            <a:ahLst/>
            <a:cxnLst/>
            <a:rect l="l" t="t" r="r" b="b"/>
            <a:pathLst>
              <a:path w="3001010" h="207645">
                <a:moveTo>
                  <a:pt x="0" y="207263"/>
                </a:moveTo>
                <a:lnTo>
                  <a:pt x="3000501" y="207263"/>
                </a:lnTo>
                <a:lnTo>
                  <a:pt x="3000501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47140" y="6739179"/>
            <a:ext cx="3297554" cy="119634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1995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NON </a:t>
            </a:r>
            <a:r>
              <a:rPr dirty="0" sz="1400" spc="-5" b="1">
                <a:latin typeface="Times New Roman"/>
                <a:cs typeface="Times New Roman"/>
              </a:rPr>
              <a:t>SOECIFIC IMAGING  </a:t>
            </a:r>
            <a:r>
              <a:rPr dirty="0" sz="1400" spc="-260" b="1">
                <a:latin typeface="Times New Roman"/>
                <a:cs typeface="Times New Roman"/>
              </a:rPr>
              <a:t>FINDING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Lab Diagnosis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5" i="1">
                <a:latin typeface="Times New Roman"/>
                <a:cs typeface="Times New Roman"/>
              </a:rPr>
              <a:t>Elevated Catecholamines</a:t>
            </a:r>
            <a:r>
              <a:rPr dirty="0" sz="1400" spc="40" i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lvl="1" marL="1155700" indent="-22860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1155700" algn="l"/>
                <a:tab pos="1156335" algn="l"/>
              </a:tabLst>
            </a:pP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10">
                <a:latin typeface="Times New Roman"/>
                <a:cs typeface="Times New Roman"/>
              </a:rPr>
              <a:t>Urine </a:t>
            </a:r>
            <a:r>
              <a:rPr dirty="0" sz="1400" spc="-10">
                <a:latin typeface="Wingdings"/>
                <a:cs typeface="Wingdings"/>
              </a:rPr>
              <a:t>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97 </a:t>
            </a:r>
            <a:r>
              <a:rPr dirty="0" sz="1400" spc="-10">
                <a:latin typeface="Times New Roman"/>
                <a:cs typeface="Times New Roman"/>
              </a:rPr>
              <a:t>%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sensitivity</a:t>
            </a:r>
            <a:endParaRPr sz="1400">
              <a:latin typeface="Times New Roman"/>
              <a:cs typeface="Times New Roman"/>
            </a:endParaRPr>
          </a:p>
          <a:p>
            <a:pPr lvl="1" marL="1155700" indent="-228600">
              <a:lnSpc>
                <a:spcPct val="100000"/>
              </a:lnSpc>
              <a:spcBef>
                <a:spcPts val="145"/>
              </a:spcBef>
              <a:buFont typeface="Wingdings"/>
              <a:buChar char=""/>
              <a:tabLst>
                <a:tab pos="1155700" algn="l"/>
                <a:tab pos="1156335" algn="l"/>
              </a:tabLst>
            </a:pP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10">
                <a:latin typeface="Times New Roman"/>
                <a:cs typeface="Times New Roman"/>
              </a:rPr>
              <a:t>Plasma </a:t>
            </a:r>
            <a:r>
              <a:rPr dirty="0" sz="1400" spc="-10">
                <a:latin typeface="Wingdings"/>
                <a:cs typeface="Wingdings"/>
              </a:rPr>
              <a:t>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99%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sensitivity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9609" y="882014"/>
            <a:ext cx="2527935" cy="314960"/>
          </a:xfrm>
          <a:custGeom>
            <a:avLst/>
            <a:gdLst/>
            <a:ahLst/>
            <a:cxnLst/>
            <a:rect l="l" t="t" r="r" b="b"/>
            <a:pathLst>
              <a:path w="2527935" h="314959">
                <a:moveTo>
                  <a:pt x="0" y="314959"/>
                </a:moveTo>
                <a:lnTo>
                  <a:pt x="2527935" y="314959"/>
                </a:lnTo>
                <a:lnTo>
                  <a:pt x="2527935" y="0"/>
                </a:lnTo>
                <a:lnTo>
                  <a:pt x="0" y="0"/>
                </a:lnTo>
                <a:lnTo>
                  <a:pt x="0" y="31495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6909" y="856614"/>
            <a:ext cx="2527935" cy="314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6909" y="856614"/>
            <a:ext cx="2527935" cy="314960"/>
          </a:xfrm>
          <a:custGeom>
            <a:avLst/>
            <a:gdLst/>
            <a:ahLst/>
            <a:cxnLst/>
            <a:rect l="l" t="t" r="r" b="b"/>
            <a:pathLst>
              <a:path w="2527935" h="314959">
                <a:moveTo>
                  <a:pt x="0" y="314959"/>
                </a:moveTo>
                <a:lnTo>
                  <a:pt x="2527935" y="314959"/>
                </a:lnTo>
                <a:lnTo>
                  <a:pt x="2527935" y="0"/>
                </a:lnTo>
                <a:lnTo>
                  <a:pt x="0" y="0"/>
                </a:lnTo>
                <a:lnTo>
                  <a:pt x="0" y="31495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84808" y="908557"/>
            <a:ext cx="2140585" cy="210820"/>
          </a:xfrm>
          <a:prstGeom prst="rect">
            <a:avLst/>
          </a:prstGeom>
          <a:solidFill>
            <a:srgbClr val="A6A6A6"/>
          </a:solidFill>
        </p:spPr>
        <p:txBody>
          <a:bodyPr wrap="square" lIns="0" tIns="0" rIns="0" bIns="0" rtlCol="0" vert="horz">
            <a:spAutoFit/>
          </a:bodyPr>
          <a:lstStyle/>
          <a:p>
            <a:pPr marL="158115">
              <a:lnSpc>
                <a:spcPts val="1550"/>
              </a:lnSpc>
            </a:pPr>
            <a:r>
              <a:rPr dirty="0" sz="1400" spc="-5" b="1">
                <a:latin typeface="Times New Roman"/>
                <a:cs typeface="Times New Roman"/>
              </a:rPr>
              <a:t>2- </a:t>
            </a:r>
            <a:r>
              <a:rPr dirty="0" sz="1400" spc="-10" b="1">
                <a:latin typeface="Times New Roman"/>
                <a:cs typeface="Times New Roman"/>
              </a:rPr>
              <a:t>Adrenal</a:t>
            </a:r>
            <a:r>
              <a:rPr dirty="0" sz="1400" spc="-7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Hyperplasia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89450" y="1563369"/>
            <a:ext cx="2478405" cy="2331720"/>
          </a:xfrm>
          <a:custGeom>
            <a:avLst/>
            <a:gdLst/>
            <a:ahLst/>
            <a:cxnLst/>
            <a:rect l="l" t="t" r="r" b="b"/>
            <a:pathLst>
              <a:path w="2478404" h="2331720">
                <a:moveTo>
                  <a:pt x="0" y="2331720"/>
                </a:moveTo>
                <a:lnTo>
                  <a:pt x="2478404" y="2331720"/>
                </a:lnTo>
                <a:lnTo>
                  <a:pt x="2478404" y="0"/>
                </a:lnTo>
                <a:lnTo>
                  <a:pt x="0" y="0"/>
                </a:lnTo>
                <a:lnTo>
                  <a:pt x="0" y="23317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87240" y="1615439"/>
            <a:ext cx="2282952" cy="2146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6909" y="1563369"/>
            <a:ext cx="3739515" cy="2331720"/>
          </a:xfrm>
          <a:custGeom>
            <a:avLst/>
            <a:gdLst/>
            <a:ahLst/>
            <a:cxnLst/>
            <a:rect l="l" t="t" r="r" b="b"/>
            <a:pathLst>
              <a:path w="3739515" h="2331720">
                <a:moveTo>
                  <a:pt x="0" y="2331720"/>
                </a:moveTo>
                <a:lnTo>
                  <a:pt x="3739515" y="2331720"/>
                </a:lnTo>
                <a:lnTo>
                  <a:pt x="3739515" y="0"/>
                </a:lnTo>
                <a:lnTo>
                  <a:pt x="0" y="0"/>
                </a:lnTo>
                <a:lnTo>
                  <a:pt x="0" y="23317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74191" y="1615439"/>
            <a:ext cx="3541268" cy="2147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45460" y="3583939"/>
            <a:ext cx="2148840" cy="265430"/>
          </a:xfrm>
          <a:custGeom>
            <a:avLst/>
            <a:gdLst/>
            <a:ahLst/>
            <a:cxnLst/>
            <a:rect l="l" t="t" r="r" b="b"/>
            <a:pathLst>
              <a:path w="2148840" h="265429">
                <a:moveTo>
                  <a:pt x="0" y="265429"/>
                </a:moveTo>
                <a:lnTo>
                  <a:pt x="2148840" y="265429"/>
                </a:lnTo>
                <a:lnTo>
                  <a:pt x="2148840" y="0"/>
                </a:lnTo>
                <a:lnTo>
                  <a:pt x="0" y="0"/>
                </a:lnTo>
                <a:lnTo>
                  <a:pt x="0" y="265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45460" y="3583939"/>
            <a:ext cx="2148840" cy="265430"/>
          </a:xfrm>
          <a:custGeom>
            <a:avLst/>
            <a:gdLst/>
            <a:ahLst/>
            <a:cxnLst/>
            <a:rect l="l" t="t" r="r" b="b"/>
            <a:pathLst>
              <a:path w="2148840" h="265429">
                <a:moveTo>
                  <a:pt x="0" y="265429"/>
                </a:moveTo>
                <a:lnTo>
                  <a:pt x="2148840" y="265429"/>
                </a:lnTo>
                <a:lnTo>
                  <a:pt x="2148840" y="0"/>
                </a:lnTo>
                <a:lnTo>
                  <a:pt x="0" y="0"/>
                </a:lnTo>
                <a:lnTo>
                  <a:pt x="0" y="26542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045460" y="3583939"/>
            <a:ext cx="1370965" cy="3111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232410">
              <a:lnSpc>
                <a:spcPct val="100000"/>
              </a:lnSpc>
              <a:spcBef>
                <a:spcPts val="350"/>
              </a:spcBef>
            </a:pPr>
            <a:r>
              <a:rPr dirty="0" sz="1100" spc="-60" b="1">
                <a:latin typeface="Trebuchet MS"/>
                <a:cs typeface="Trebuchet MS"/>
              </a:rPr>
              <a:t>Bilateral </a:t>
            </a:r>
            <a:r>
              <a:rPr dirty="0" sz="1100" spc="-55" b="1">
                <a:latin typeface="Trebuchet MS"/>
                <a:cs typeface="Trebuchet MS"/>
              </a:rPr>
              <a:t>Adrenal</a:t>
            </a:r>
            <a:r>
              <a:rPr dirty="0" sz="1100" spc="-175" b="1">
                <a:latin typeface="Trebuchet MS"/>
                <a:cs typeface="Trebuchet MS"/>
              </a:rPr>
              <a:t> </a:t>
            </a:r>
            <a:r>
              <a:rPr dirty="0" sz="1100" spc="-60" b="1">
                <a:latin typeface="Trebuchet MS"/>
                <a:cs typeface="Trebuchet MS"/>
              </a:rPr>
              <a:t>H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61603" y="3615308"/>
            <a:ext cx="920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 b="1">
                <a:latin typeface="Trebuchet MS"/>
                <a:cs typeface="Trebuchet MS"/>
              </a:rPr>
              <a:t>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89450" y="3583939"/>
            <a:ext cx="704850" cy="3111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dirty="0" sz="1100" spc="-60" b="1">
                <a:latin typeface="Trebuchet MS"/>
                <a:cs typeface="Trebuchet MS"/>
              </a:rPr>
              <a:t>perplasia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94300" y="3986529"/>
            <a:ext cx="1773555" cy="1285875"/>
          </a:xfrm>
          <a:custGeom>
            <a:avLst/>
            <a:gdLst/>
            <a:ahLst/>
            <a:cxnLst/>
            <a:rect l="l" t="t" r="r" b="b"/>
            <a:pathLst>
              <a:path w="1773554" h="1285875">
                <a:moveTo>
                  <a:pt x="0" y="1285875"/>
                </a:moveTo>
                <a:lnTo>
                  <a:pt x="1773554" y="1285875"/>
                </a:lnTo>
                <a:lnTo>
                  <a:pt x="1773554" y="0"/>
                </a:lnTo>
                <a:lnTo>
                  <a:pt x="0" y="0"/>
                </a:lnTo>
                <a:lnTo>
                  <a:pt x="0" y="12858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22061" y="4038599"/>
            <a:ext cx="1548130" cy="1169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82184" y="4047489"/>
            <a:ext cx="1920239" cy="228600"/>
          </a:xfrm>
          <a:custGeom>
            <a:avLst/>
            <a:gdLst/>
            <a:ahLst/>
            <a:cxnLst/>
            <a:rect l="l" t="t" r="r" b="b"/>
            <a:pathLst>
              <a:path w="1920240" h="228600">
                <a:moveTo>
                  <a:pt x="0" y="228600"/>
                </a:moveTo>
                <a:lnTo>
                  <a:pt x="1920239" y="228600"/>
                </a:lnTo>
                <a:lnTo>
                  <a:pt x="1920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782184" y="4047489"/>
            <a:ext cx="1920239" cy="228600"/>
          </a:xfrm>
          <a:custGeom>
            <a:avLst/>
            <a:gdLst/>
            <a:ahLst/>
            <a:cxnLst/>
            <a:rect l="l" t="t" r="r" b="b"/>
            <a:pathLst>
              <a:path w="1920240" h="228600">
                <a:moveTo>
                  <a:pt x="0" y="228600"/>
                </a:moveTo>
                <a:lnTo>
                  <a:pt x="1920239" y="228600"/>
                </a:lnTo>
                <a:lnTo>
                  <a:pt x="1920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782184" y="4047489"/>
            <a:ext cx="424815" cy="228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365"/>
              </a:spcBef>
            </a:pPr>
            <a:r>
              <a:rPr dirty="0" sz="800" spc="-35" b="1">
                <a:latin typeface="Trebuchet MS"/>
                <a:cs typeface="Trebuchet MS"/>
              </a:rPr>
              <a:t>A</a:t>
            </a:r>
            <a:r>
              <a:rPr dirty="0" sz="800" spc="-30" b="1">
                <a:latin typeface="Trebuchet MS"/>
                <a:cs typeface="Trebuchet MS"/>
              </a:rPr>
              <a:t>d</a:t>
            </a:r>
            <a:r>
              <a:rPr dirty="0" sz="800" spc="-60" b="1">
                <a:latin typeface="Trebuchet MS"/>
                <a:cs typeface="Trebuchet MS"/>
              </a:rPr>
              <a:t>r</a:t>
            </a:r>
            <a:r>
              <a:rPr dirty="0" sz="800" spc="-60" b="1">
                <a:latin typeface="Trebuchet MS"/>
                <a:cs typeface="Trebuchet MS"/>
              </a:rPr>
              <a:t>e</a:t>
            </a:r>
            <a:r>
              <a:rPr dirty="0" sz="800" spc="-50" b="1">
                <a:latin typeface="Trebuchet MS"/>
                <a:cs typeface="Trebuchet MS"/>
              </a:rPr>
              <a:t>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94300" y="4047489"/>
            <a:ext cx="1508125" cy="228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810">
              <a:lnSpc>
                <a:spcPct val="100000"/>
              </a:lnSpc>
              <a:spcBef>
                <a:spcPts val="365"/>
              </a:spcBef>
            </a:pPr>
            <a:r>
              <a:rPr dirty="0" sz="800" spc="-45" b="1">
                <a:latin typeface="Trebuchet MS"/>
                <a:cs typeface="Trebuchet MS"/>
              </a:rPr>
              <a:t>al </a:t>
            </a:r>
            <a:r>
              <a:rPr dirty="0" sz="800" spc="-40" b="1">
                <a:latin typeface="Trebuchet MS"/>
                <a:cs typeface="Trebuchet MS"/>
              </a:rPr>
              <a:t>Hyperplasia</a:t>
            </a:r>
            <a:r>
              <a:rPr dirty="0" sz="800" spc="-40" b="1">
                <a:latin typeface="Wingdings"/>
                <a:cs typeface="Wingdings"/>
              </a:rPr>
              <a:t></a:t>
            </a:r>
            <a:r>
              <a:rPr dirty="0" sz="800" spc="-40" b="1">
                <a:latin typeface="Times New Roman"/>
                <a:cs typeface="Times New Roman"/>
              </a:rPr>
              <a:t> </a:t>
            </a:r>
            <a:r>
              <a:rPr dirty="0" sz="800" spc="-50" b="1">
                <a:latin typeface="Trebuchet MS"/>
                <a:cs typeface="Trebuchet MS"/>
              </a:rPr>
              <a:t>Active in </a:t>
            </a:r>
            <a:r>
              <a:rPr dirty="0" sz="800" spc="-65" b="1">
                <a:latin typeface="Trebuchet MS"/>
                <a:cs typeface="Trebuchet MS"/>
              </a:rPr>
              <a:t>PET</a:t>
            </a:r>
            <a:r>
              <a:rPr dirty="0" sz="800" spc="-140" b="1">
                <a:latin typeface="Trebuchet MS"/>
                <a:cs typeface="Trebuchet MS"/>
              </a:rPr>
              <a:t> </a:t>
            </a:r>
            <a:r>
              <a:rPr dirty="0" sz="800" spc="-95" b="1">
                <a:latin typeface="Trebuchet MS"/>
                <a:cs typeface="Trebuchet MS"/>
              </a:rPr>
              <a:t>CT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6419" y="5591174"/>
            <a:ext cx="2920365" cy="314960"/>
          </a:xfrm>
          <a:custGeom>
            <a:avLst/>
            <a:gdLst/>
            <a:ahLst/>
            <a:cxnLst/>
            <a:rect l="l" t="t" r="r" b="b"/>
            <a:pathLst>
              <a:path w="2920365" h="314960">
                <a:moveTo>
                  <a:pt x="0" y="314960"/>
                </a:moveTo>
                <a:lnTo>
                  <a:pt x="2920365" y="314960"/>
                </a:lnTo>
                <a:lnTo>
                  <a:pt x="2920365" y="0"/>
                </a:lnTo>
                <a:lnTo>
                  <a:pt x="0" y="0"/>
                </a:lnTo>
                <a:lnTo>
                  <a:pt x="0" y="31496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3719" y="5565774"/>
            <a:ext cx="2920365" cy="314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53719" y="5565774"/>
            <a:ext cx="2920365" cy="314960"/>
          </a:xfrm>
          <a:custGeom>
            <a:avLst/>
            <a:gdLst/>
            <a:ahLst/>
            <a:cxnLst/>
            <a:rect l="l" t="t" r="r" b="b"/>
            <a:pathLst>
              <a:path w="2920365" h="314960">
                <a:moveTo>
                  <a:pt x="0" y="314960"/>
                </a:moveTo>
                <a:lnTo>
                  <a:pt x="2920365" y="314960"/>
                </a:lnTo>
                <a:lnTo>
                  <a:pt x="2920365" y="0"/>
                </a:lnTo>
                <a:lnTo>
                  <a:pt x="0" y="0"/>
                </a:lnTo>
                <a:lnTo>
                  <a:pt x="0" y="3149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862888" y="5618987"/>
            <a:ext cx="2534285" cy="210820"/>
          </a:xfrm>
          <a:prstGeom prst="rect">
            <a:avLst/>
          </a:prstGeom>
          <a:solidFill>
            <a:srgbClr val="A6A6A6"/>
          </a:solidFill>
        </p:spPr>
        <p:txBody>
          <a:bodyPr wrap="square" lIns="0" tIns="0" rIns="0" bIns="0" rtlCol="0" vert="horz">
            <a:spAutoFit/>
          </a:bodyPr>
          <a:lstStyle/>
          <a:p>
            <a:pPr marL="76200">
              <a:lnSpc>
                <a:spcPts val="1575"/>
              </a:lnSpc>
            </a:pPr>
            <a:r>
              <a:rPr dirty="0" sz="1400" spc="-5" b="1">
                <a:latin typeface="Times New Roman"/>
                <a:cs typeface="Times New Roman"/>
              </a:rPr>
              <a:t>3-</a:t>
            </a:r>
            <a:r>
              <a:rPr dirty="0" sz="1400" spc="2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PHEOCHROMOCYTOMA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947284" y="6328409"/>
            <a:ext cx="1965960" cy="1545590"/>
          </a:xfrm>
          <a:custGeom>
            <a:avLst/>
            <a:gdLst/>
            <a:ahLst/>
            <a:cxnLst/>
            <a:rect l="l" t="t" r="r" b="b"/>
            <a:pathLst>
              <a:path w="1965959" h="1545590">
                <a:moveTo>
                  <a:pt x="0" y="1545590"/>
                </a:moveTo>
                <a:lnTo>
                  <a:pt x="1965960" y="1545590"/>
                </a:lnTo>
                <a:lnTo>
                  <a:pt x="1965960" y="0"/>
                </a:lnTo>
                <a:lnTo>
                  <a:pt x="0" y="0"/>
                </a:lnTo>
                <a:lnTo>
                  <a:pt x="0" y="154559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044440" y="6379463"/>
            <a:ext cx="1629399" cy="1430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253489" y="8038465"/>
            <a:ext cx="5760720" cy="553085"/>
          </a:xfrm>
          <a:custGeom>
            <a:avLst/>
            <a:gdLst/>
            <a:ahLst/>
            <a:cxnLst/>
            <a:rect l="l" t="t" r="r" b="b"/>
            <a:pathLst>
              <a:path w="5760720" h="553084">
                <a:moveTo>
                  <a:pt x="0" y="553085"/>
                </a:moveTo>
                <a:lnTo>
                  <a:pt x="5760720" y="553085"/>
                </a:lnTo>
                <a:lnTo>
                  <a:pt x="5760720" y="0"/>
                </a:lnTo>
                <a:lnTo>
                  <a:pt x="0" y="0"/>
                </a:lnTo>
                <a:lnTo>
                  <a:pt x="0" y="553085"/>
                </a:lnTo>
                <a:close/>
              </a:path>
            </a:pathLst>
          </a:custGeom>
          <a:ln w="12699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566799" y="8040801"/>
            <a:ext cx="5190490" cy="4953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Adrenal Mass + </a:t>
            </a:r>
            <a:r>
              <a:rPr dirty="0" sz="1400" spc="-10">
                <a:latin typeface="Times New Roman"/>
                <a:cs typeface="Times New Roman"/>
              </a:rPr>
              <a:t>VM </a:t>
            </a:r>
            <a:r>
              <a:rPr dirty="0" sz="1400" spc="-5">
                <a:latin typeface="Times New Roman"/>
                <a:cs typeface="Times New Roman"/>
              </a:rPr>
              <a:t>Vanillyl Mandelic Acid in </a:t>
            </a:r>
            <a:r>
              <a:rPr dirty="0" sz="1400" spc="-10">
                <a:latin typeface="Times New Roman"/>
                <a:cs typeface="Times New Roman"/>
              </a:rPr>
              <a:t>urine </a:t>
            </a:r>
            <a:r>
              <a:rPr dirty="0" sz="1400" spc="-5">
                <a:latin typeface="Times New Roman"/>
                <a:cs typeface="Times New Roman"/>
              </a:rPr>
              <a:t>+ </a:t>
            </a:r>
            <a:r>
              <a:rPr dirty="0" sz="1400" spc="-175">
                <a:latin typeface="Times New Roman"/>
                <a:cs typeface="Times New Roman"/>
              </a:rPr>
              <a:t>Hypertension</a:t>
            </a:r>
            <a:endParaRPr sz="1400">
              <a:latin typeface="Times New Roman"/>
              <a:cs typeface="Times New Roman"/>
            </a:endParaRPr>
          </a:p>
          <a:p>
            <a:pPr marL="1436370">
              <a:lnSpc>
                <a:spcPct val="100000"/>
              </a:lnSpc>
              <a:spcBef>
                <a:spcPts val="170"/>
              </a:spcBef>
            </a:pPr>
            <a:r>
              <a:rPr dirty="0" sz="1400" spc="-5">
                <a:latin typeface="Times New Roman"/>
                <a:cs typeface="Times New Roman"/>
              </a:rPr>
              <a:t>= </a:t>
            </a:r>
            <a:r>
              <a:rPr dirty="0" sz="1400" spc="-10">
                <a:latin typeface="Times New Roman"/>
                <a:cs typeface="Times New Roman"/>
              </a:rPr>
              <a:t>Mostly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PHEOCHROMOCYTOMA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76909" y="8355329"/>
            <a:ext cx="1544955" cy="1087755"/>
          </a:xfrm>
          <a:custGeom>
            <a:avLst/>
            <a:gdLst/>
            <a:ahLst/>
            <a:cxnLst/>
            <a:rect l="l" t="t" r="r" b="b"/>
            <a:pathLst>
              <a:path w="1544955" h="1087754">
                <a:moveTo>
                  <a:pt x="0" y="1087754"/>
                </a:moveTo>
                <a:lnTo>
                  <a:pt x="1544955" y="1087754"/>
                </a:lnTo>
                <a:lnTo>
                  <a:pt x="1544955" y="0"/>
                </a:lnTo>
                <a:lnTo>
                  <a:pt x="0" y="0"/>
                </a:lnTo>
                <a:lnTo>
                  <a:pt x="0" y="108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76909" y="8355329"/>
            <a:ext cx="1544955" cy="1087755"/>
          </a:xfrm>
          <a:custGeom>
            <a:avLst/>
            <a:gdLst/>
            <a:ahLst/>
            <a:cxnLst/>
            <a:rect l="l" t="t" r="r" b="b"/>
            <a:pathLst>
              <a:path w="1544955" h="1087754">
                <a:moveTo>
                  <a:pt x="0" y="1087754"/>
                </a:moveTo>
                <a:lnTo>
                  <a:pt x="1544955" y="1087754"/>
                </a:lnTo>
                <a:lnTo>
                  <a:pt x="1544955" y="0"/>
                </a:lnTo>
                <a:lnTo>
                  <a:pt x="0" y="0"/>
                </a:lnTo>
                <a:lnTo>
                  <a:pt x="0" y="10877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74992" y="8407679"/>
            <a:ext cx="1349463" cy="9768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732914" y="6002654"/>
            <a:ext cx="4599305" cy="261620"/>
          </a:xfrm>
          <a:custGeom>
            <a:avLst/>
            <a:gdLst/>
            <a:ahLst/>
            <a:cxnLst/>
            <a:rect l="l" t="t" r="r" b="b"/>
            <a:pathLst>
              <a:path w="4599305" h="261620">
                <a:moveTo>
                  <a:pt x="0" y="261620"/>
                </a:moveTo>
                <a:lnTo>
                  <a:pt x="4599305" y="261620"/>
                </a:lnTo>
                <a:lnTo>
                  <a:pt x="4599305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720214" y="5977254"/>
            <a:ext cx="4599305" cy="261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720214" y="5977254"/>
            <a:ext cx="4599305" cy="261620"/>
          </a:xfrm>
          <a:prstGeom prst="rect">
            <a:avLst/>
          </a:prstGeom>
          <a:ln w="12700">
            <a:solidFill>
              <a:srgbClr val="C0504D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106045">
              <a:lnSpc>
                <a:spcPct val="100000"/>
              </a:lnSpc>
              <a:spcBef>
                <a:spcPts val="520"/>
              </a:spcBef>
            </a:pPr>
            <a:r>
              <a:rPr dirty="0" sz="1100" spc="-10">
                <a:latin typeface="Arial"/>
                <a:cs typeface="Arial"/>
              </a:rPr>
              <a:t>IV </a:t>
            </a:r>
            <a:r>
              <a:rPr dirty="0" sz="1100" spc="-85">
                <a:latin typeface="Arial"/>
                <a:cs typeface="Arial"/>
              </a:rPr>
              <a:t>CONTRAST </a:t>
            </a:r>
            <a:r>
              <a:rPr dirty="0" sz="1100" spc="-45">
                <a:latin typeface="Arial"/>
                <a:cs typeface="Arial"/>
              </a:rPr>
              <a:t>IS </a:t>
            </a:r>
            <a:r>
              <a:rPr dirty="0" sz="1100" spc="-70">
                <a:latin typeface="Arial"/>
                <a:cs typeface="Arial"/>
              </a:rPr>
              <a:t>CONTRAINDICATED </a:t>
            </a:r>
            <a:r>
              <a:rPr dirty="0" sz="1100" spc="-65">
                <a:latin typeface="Wingdings"/>
                <a:cs typeface="Wingdings"/>
              </a:rPr>
              <a:t></a:t>
            </a:r>
            <a:r>
              <a:rPr dirty="0" sz="1100" spc="-65" b="1">
                <a:latin typeface="Trebuchet MS"/>
                <a:cs typeface="Trebuchet MS"/>
              </a:rPr>
              <a:t>HYPERTENSIVE </a:t>
            </a:r>
            <a:r>
              <a:rPr dirty="0" sz="1100" spc="-45" b="1">
                <a:latin typeface="Trebuchet MS"/>
                <a:cs typeface="Trebuchet MS"/>
              </a:rPr>
              <a:t>CRISIS </a:t>
            </a:r>
            <a:r>
              <a:rPr dirty="0" sz="1100" spc="-45">
                <a:latin typeface="Trebuchet MS"/>
                <a:cs typeface="Trebuchet MS"/>
              </a:rPr>
              <a:t>may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OCCUR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416425" y="8693784"/>
            <a:ext cx="2551430" cy="1060450"/>
          </a:xfrm>
          <a:custGeom>
            <a:avLst/>
            <a:gdLst/>
            <a:ahLst/>
            <a:cxnLst/>
            <a:rect l="l" t="t" r="r" b="b"/>
            <a:pathLst>
              <a:path w="2551429" h="1060450">
                <a:moveTo>
                  <a:pt x="0" y="1060450"/>
                </a:moveTo>
                <a:lnTo>
                  <a:pt x="2551429" y="1060450"/>
                </a:lnTo>
                <a:lnTo>
                  <a:pt x="2551429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528692" y="8744711"/>
            <a:ext cx="2341499" cy="9265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6144895" y="6854443"/>
            <a:ext cx="658495" cy="530860"/>
          </a:xfrm>
          <a:prstGeom prst="rect">
            <a:avLst/>
          </a:prstGeom>
          <a:ln w="38100">
            <a:solidFill>
              <a:srgbClr val="8063A1"/>
            </a:solidFill>
          </a:ln>
        </p:spPr>
        <p:txBody>
          <a:bodyPr wrap="square" lIns="0" tIns="73025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575"/>
              </a:spcBef>
            </a:pPr>
            <a:r>
              <a:rPr dirty="0" sz="1100" spc="-55" b="1">
                <a:latin typeface="Trebuchet MS"/>
                <a:cs typeface="Trebuchet MS"/>
              </a:rPr>
              <a:t>Role</a:t>
            </a:r>
            <a:r>
              <a:rPr dirty="0" sz="1100" spc="-114" b="1">
                <a:latin typeface="Trebuchet MS"/>
                <a:cs typeface="Trebuchet MS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of</a:t>
            </a:r>
            <a:endParaRPr sz="1100">
              <a:latin typeface="Trebuchet MS"/>
              <a:cs typeface="Trebuchet MS"/>
            </a:endParaRPr>
          </a:p>
          <a:p>
            <a:pPr algn="ctr" marL="4445">
              <a:lnSpc>
                <a:spcPct val="100000"/>
              </a:lnSpc>
              <a:spcBef>
                <a:spcPts val="180"/>
              </a:spcBef>
            </a:pPr>
            <a:r>
              <a:rPr dirty="0" sz="1400" spc="-125" b="1">
                <a:latin typeface="Trebuchet MS"/>
                <a:cs typeface="Trebuchet MS"/>
              </a:rPr>
              <a:t>10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286000" y="8638540"/>
            <a:ext cx="1755775" cy="1115695"/>
          </a:xfrm>
          <a:custGeom>
            <a:avLst/>
            <a:gdLst/>
            <a:ahLst/>
            <a:cxnLst/>
            <a:rect l="l" t="t" r="r" b="b"/>
            <a:pathLst>
              <a:path w="1755775" h="1115695">
                <a:moveTo>
                  <a:pt x="0" y="1115695"/>
                </a:moveTo>
                <a:lnTo>
                  <a:pt x="1755775" y="1115695"/>
                </a:lnTo>
                <a:lnTo>
                  <a:pt x="1755775" y="0"/>
                </a:lnTo>
                <a:lnTo>
                  <a:pt x="0" y="0"/>
                </a:lnTo>
                <a:lnTo>
                  <a:pt x="0" y="11156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400554" y="8689847"/>
            <a:ext cx="1543558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588" y="429514"/>
            <a:ext cx="2273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latin typeface="Georgia"/>
                <a:cs typeface="Georgia"/>
              </a:rPr>
              <a:t>SUMMARY </a:t>
            </a:r>
            <a:r>
              <a:rPr dirty="0" sz="1200" spc="-90">
                <a:latin typeface="Georgia"/>
                <a:cs typeface="Georgia"/>
              </a:rPr>
              <a:t>OF ADRENAL</a:t>
            </a:r>
            <a:r>
              <a:rPr dirty="0" sz="1200" spc="-65">
                <a:latin typeface="Georgia"/>
                <a:cs typeface="Georgia"/>
              </a:rPr>
              <a:t> </a:t>
            </a:r>
            <a:r>
              <a:rPr dirty="0" sz="1200" spc="-114">
                <a:latin typeface="Georgia"/>
                <a:cs typeface="Georgia"/>
              </a:rPr>
              <a:t>IMAGING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6000" y="9859975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91979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9980" y="1215897"/>
            <a:ext cx="3314700" cy="1604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9225">
              <a:lnSpc>
                <a:spcPct val="100000"/>
              </a:lnSpc>
              <a:spcBef>
                <a:spcPts val="90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Arise </a:t>
            </a:r>
            <a:r>
              <a:rPr dirty="0" sz="1400" spc="-5">
                <a:latin typeface="Times New Roman"/>
                <a:cs typeface="Times New Roman"/>
              </a:rPr>
              <a:t>from Adrenal Cortex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100">
                <a:latin typeface="Wingdings"/>
                <a:cs typeface="Wingdings"/>
              </a:rPr>
              <a:t>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Small </a:t>
            </a:r>
            <a:r>
              <a:rPr dirty="0" sz="1400" spc="-5">
                <a:latin typeface="Times New Roman"/>
                <a:cs typeface="Times New Roman"/>
              </a:rPr>
              <a:t>amount </a:t>
            </a:r>
            <a:r>
              <a:rPr dirty="0" sz="1400" spc="5">
                <a:latin typeface="Times New Roman"/>
                <a:cs typeface="Times New Roman"/>
              </a:rPr>
              <a:t>of </a:t>
            </a:r>
            <a:r>
              <a:rPr dirty="0" sz="1400" spc="-10">
                <a:latin typeface="Times New Roman"/>
                <a:cs typeface="Times New Roman"/>
              </a:rPr>
              <a:t>hormones </a:t>
            </a:r>
            <a:r>
              <a:rPr dirty="0" sz="1400" spc="-5">
                <a:latin typeface="Times New Roman"/>
                <a:cs typeface="Times New Roman"/>
              </a:rPr>
              <a:t>"No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symptoms"</a:t>
            </a:r>
            <a:endParaRPr sz="1400">
              <a:latin typeface="Times New Roman"/>
              <a:cs typeface="Times New Roman"/>
            </a:endParaRPr>
          </a:p>
          <a:p>
            <a:pPr marL="149225">
              <a:lnSpc>
                <a:spcPct val="100000"/>
              </a:lnSpc>
              <a:spcBef>
                <a:spcPts val="1180"/>
              </a:spcBef>
            </a:pPr>
            <a:r>
              <a:rPr dirty="0" sz="1300" spc="1860">
                <a:latin typeface="Wingdings"/>
                <a:cs typeface="Wingdings"/>
              </a:rPr>
              <a:t></a:t>
            </a:r>
            <a:r>
              <a:rPr dirty="0" sz="1300" spc="380">
                <a:latin typeface="Times New Roman"/>
                <a:cs typeface="Times New Roman"/>
              </a:rPr>
              <a:t> </a:t>
            </a:r>
            <a:r>
              <a:rPr dirty="0" sz="1300" spc="-5" b="1">
                <a:latin typeface="Times New Roman"/>
                <a:cs typeface="Times New Roman"/>
              </a:rPr>
              <a:t>Large </a:t>
            </a:r>
            <a:r>
              <a:rPr dirty="0" sz="1300" spc="-5">
                <a:latin typeface="Times New Roman"/>
                <a:cs typeface="Times New Roman"/>
              </a:rPr>
              <a:t>"&gt; 6 </a:t>
            </a:r>
            <a:r>
              <a:rPr dirty="0" sz="1300" spc="-15">
                <a:latin typeface="Times New Roman"/>
                <a:cs typeface="Times New Roman"/>
              </a:rPr>
              <a:t>cm" </a:t>
            </a:r>
            <a:r>
              <a:rPr dirty="0" sz="1300" spc="-5">
                <a:latin typeface="Times New Roman"/>
                <a:cs typeface="Times New Roman"/>
              </a:rPr>
              <a:t>up to 20 cm</a:t>
            </a:r>
            <a:endParaRPr sz="1300">
              <a:latin typeface="Times New Roman"/>
              <a:cs typeface="Times New Roman"/>
            </a:endParaRPr>
          </a:p>
          <a:p>
            <a:pPr marL="149225">
              <a:lnSpc>
                <a:spcPct val="100000"/>
              </a:lnSpc>
              <a:spcBef>
                <a:spcPts val="190"/>
              </a:spcBef>
            </a:pPr>
            <a:r>
              <a:rPr dirty="0" sz="1300" spc="1860">
                <a:latin typeface="Wingdings"/>
                <a:cs typeface="Wingdings"/>
              </a:rPr>
              <a:t></a:t>
            </a:r>
            <a:r>
              <a:rPr dirty="0" sz="1300" spc="320">
                <a:latin typeface="Times New Roman"/>
                <a:cs typeface="Times New Roman"/>
              </a:rPr>
              <a:t> </a:t>
            </a:r>
            <a:r>
              <a:rPr dirty="0" sz="1300" spc="-5" b="1">
                <a:latin typeface="Times New Roman"/>
                <a:cs typeface="Times New Roman"/>
              </a:rPr>
              <a:t>Heterogenous enhancement</a:t>
            </a:r>
            <a:endParaRPr sz="1300">
              <a:latin typeface="Times New Roman"/>
              <a:cs typeface="Times New Roman"/>
            </a:endParaRPr>
          </a:p>
          <a:p>
            <a:pPr marL="149225">
              <a:lnSpc>
                <a:spcPct val="100000"/>
              </a:lnSpc>
              <a:spcBef>
                <a:spcPts val="145"/>
              </a:spcBef>
            </a:pPr>
            <a:r>
              <a:rPr dirty="0" sz="1300" spc="1860">
                <a:latin typeface="Wingdings"/>
                <a:cs typeface="Wingdings"/>
              </a:rPr>
              <a:t></a:t>
            </a:r>
            <a:r>
              <a:rPr dirty="0" sz="1300" spc="365">
                <a:latin typeface="Times New Roman"/>
                <a:cs typeface="Times New Roman"/>
              </a:rPr>
              <a:t> </a:t>
            </a:r>
            <a:r>
              <a:rPr dirty="0" sz="1300" spc="-5" b="1">
                <a:latin typeface="Times New Roman"/>
                <a:cs typeface="Times New Roman"/>
              </a:rPr>
              <a:t>Calcification </a:t>
            </a:r>
            <a:r>
              <a:rPr dirty="0" sz="1300" spc="-5">
                <a:latin typeface="Wingdings"/>
                <a:cs typeface="Wingdings"/>
              </a:rPr>
              <a:t></a:t>
            </a:r>
            <a:r>
              <a:rPr dirty="0" sz="1300" spc="-5">
                <a:latin typeface="Times New Roman"/>
                <a:cs typeface="Times New Roman"/>
              </a:rPr>
              <a:t> 30 % of cases</a:t>
            </a:r>
            <a:endParaRPr sz="1300">
              <a:latin typeface="Times New Roman"/>
              <a:cs typeface="Times New Roman"/>
            </a:endParaRPr>
          </a:p>
          <a:p>
            <a:pPr marL="149225">
              <a:lnSpc>
                <a:spcPct val="100000"/>
              </a:lnSpc>
              <a:spcBef>
                <a:spcPts val="145"/>
              </a:spcBef>
            </a:pPr>
            <a:r>
              <a:rPr dirty="0" sz="1300" spc="1860">
                <a:latin typeface="Wingdings"/>
                <a:cs typeface="Wingdings"/>
              </a:rPr>
              <a:t></a:t>
            </a:r>
            <a:r>
              <a:rPr dirty="0" sz="1300" spc="36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Can </a:t>
            </a:r>
            <a:r>
              <a:rPr dirty="0" sz="1300" spc="-10">
                <a:latin typeface="Times New Roman"/>
                <a:cs typeface="Times New Roman"/>
              </a:rPr>
              <a:t>invade </a:t>
            </a:r>
            <a:r>
              <a:rPr dirty="0" sz="1300" spc="-5">
                <a:latin typeface="Times New Roman"/>
                <a:cs typeface="Times New Roman"/>
              </a:rPr>
              <a:t>adjacent </a:t>
            </a:r>
            <a:r>
              <a:rPr dirty="0" sz="1300" spc="-10">
                <a:latin typeface="Times New Roman"/>
                <a:cs typeface="Times New Roman"/>
              </a:rPr>
              <a:t>structures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2952" y="394500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34160" y="5036515"/>
            <a:ext cx="3001010" cy="205104"/>
          </a:xfrm>
          <a:custGeom>
            <a:avLst/>
            <a:gdLst/>
            <a:ahLst/>
            <a:cxnLst/>
            <a:rect l="l" t="t" r="r" b="b"/>
            <a:pathLst>
              <a:path w="3001010" h="205104">
                <a:moveTo>
                  <a:pt x="0" y="204520"/>
                </a:moveTo>
                <a:lnTo>
                  <a:pt x="3000501" y="204520"/>
                </a:lnTo>
                <a:lnTo>
                  <a:pt x="3000501" y="0"/>
                </a:lnTo>
                <a:lnTo>
                  <a:pt x="0" y="0"/>
                </a:lnTo>
                <a:lnTo>
                  <a:pt x="0" y="2045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47140" y="4748072"/>
            <a:ext cx="3783329" cy="96774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Source </a:t>
            </a:r>
            <a:r>
              <a:rPr dirty="0" sz="1400" spc="-5" b="1">
                <a:latin typeface="Times New Roman"/>
                <a:cs typeface="Times New Roman"/>
              </a:rPr>
              <a:t>: </a:t>
            </a:r>
            <a:r>
              <a:rPr dirty="0" sz="1400" spc="-10">
                <a:latin typeface="Times New Roman"/>
                <a:cs typeface="Times New Roman"/>
              </a:rPr>
              <a:t>Lungs, Breast &amp; </a:t>
            </a:r>
            <a:r>
              <a:rPr dirty="0" sz="1400" spc="-5">
                <a:latin typeface="Times New Roman"/>
                <a:cs typeface="Times New Roman"/>
              </a:rPr>
              <a:t>Skin ….&amp; </a:t>
            </a:r>
            <a:r>
              <a:rPr dirty="0" sz="1400" spc="-10">
                <a:latin typeface="Times New Roman"/>
                <a:cs typeface="Times New Roman"/>
              </a:rPr>
              <a:t>may </a:t>
            </a:r>
            <a:r>
              <a:rPr dirty="0" sz="1400" spc="-350">
                <a:latin typeface="Times New Roman"/>
                <a:cs typeface="Times New Roman"/>
              </a:rPr>
              <a:t>Others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585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NON </a:t>
            </a:r>
            <a:r>
              <a:rPr dirty="0" sz="1400" spc="-5" b="1">
                <a:latin typeface="Times New Roman"/>
                <a:cs typeface="Times New Roman"/>
              </a:rPr>
              <a:t>SOECIFIC IMAGING FINDING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+/- Signs </a:t>
            </a:r>
            <a:r>
              <a:rPr dirty="0" sz="1400" spc="-20" b="1">
                <a:latin typeface="Times New Roman"/>
                <a:cs typeface="Times New Roman"/>
              </a:rPr>
              <a:t>of </a:t>
            </a:r>
            <a:r>
              <a:rPr dirty="0" sz="1400" spc="-5" b="1">
                <a:latin typeface="Times New Roman"/>
                <a:cs typeface="Times New Roman"/>
              </a:rPr>
              <a:t>malignancy 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Known </a:t>
            </a:r>
            <a:r>
              <a:rPr dirty="0" sz="1400" spc="-10" b="1">
                <a:latin typeface="Times New Roman"/>
                <a:cs typeface="Times New Roman"/>
              </a:rPr>
              <a:t>primary </a:t>
            </a:r>
            <a:r>
              <a:rPr dirty="0" sz="1400" spc="-5" b="1">
                <a:latin typeface="Times New Roman"/>
                <a:cs typeface="Times New Roman"/>
              </a:rPr>
              <a:t>+ Metabolic active lesion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2952" y="6131051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47140" y="6939965"/>
            <a:ext cx="1813560" cy="489584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Unilateral or </a:t>
            </a:r>
            <a:r>
              <a:rPr dirty="0" sz="1400" spc="-235">
                <a:latin typeface="Times New Roman"/>
                <a:cs typeface="Times New Roman"/>
              </a:rPr>
              <a:t>Bilateral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19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+  </a:t>
            </a:r>
            <a:r>
              <a:rPr dirty="0" sz="1400" spc="-95">
                <a:latin typeface="Times New Roman"/>
                <a:cs typeface="Times New Roman"/>
              </a:rPr>
              <a:t>Lymphadenopathy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38245" y="7835518"/>
            <a:ext cx="3714115" cy="0"/>
          </a:xfrm>
          <a:custGeom>
            <a:avLst/>
            <a:gdLst/>
            <a:ahLst/>
            <a:cxnLst/>
            <a:rect l="l" t="t" r="r" b="b"/>
            <a:pathLst>
              <a:path w="3714115" h="0">
                <a:moveTo>
                  <a:pt x="0" y="0"/>
                </a:moveTo>
                <a:lnTo>
                  <a:pt x="371398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41626" y="8329244"/>
            <a:ext cx="1491615" cy="205104"/>
          </a:xfrm>
          <a:custGeom>
            <a:avLst/>
            <a:gdLst/>
            <a:ahLst/>
            <a:cxnLst/>
            <a:rect l="l" t="t" r="r" b="b"/>
            <a:pathLst>
              <a:path w="1491614" h="205104">
                <a:moveTo>
                  <a:pt x="0" y="204520"/>
                </a:moveTo>
                <a:lnTo>
                  <a:pt x="1491106" y="204520"/>
                </a:lnTo>
                <a:lnTo>
                  <a:pt x="1491106" y="0"/>
                </a:lnTo>
                <a:lnTo>
                  <a:pt x="0" y="0"/>
                </a:lnTo>
                <a:lnTo>
                  <a:pt x="0" y="2045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47140" y="8279053"/>
            <a:ext cx="3026410" cy="14344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935990" algn="l"/>
              </a:tabLst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Rare	</a:t>
            </a:r>
            <a:r>
              <a:rPr dirty="0" sz="1400" spc="-20">
                <a:latin typeface="Times New Roman"/>
                <a:cs typeface="Times New Roman"/>
              </a:rPr>
              <a:t>(FAT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CONTAINING)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Benign </a:t>
            </a:r>
            <a:r>
              <a:rPr dirty="0" sz="1400" spc="-5">
                <a:latin typeface="Times New Roman"/>
                <a:cs typeface="Times New Roman"/>
              </a:rPr>
              <a:t>, No </a:t>
            </a:r>
            <a:r>
              <a:rPr dirty="0" sz="1400" spc="-15">
                <a:latin typeface="Times New Roman"/>
                <a:cs typeface="Times New Roman"/>
              </a:rPr>
              <a:t>malignant </a:t>
            </a:r>
            <a:r>
              <a:rPr dirty="0" sz="1400" spc="-150">
                <a:latin typeface="Times New Roman"/>
                <a:cs typeface="Times New Roman"/>
              </a:rPr>
              <a:t>transformation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Adults </a:t>
            </a:r>
            <a:r>
              <a:rPr dirty="0" sz="1400" spc="-5">
                <a:latin typeface="Times New Roman"/>
                <a:cs typeface="Times New Roman"/>
              </a:rPr>
              <a:t>usually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Incidentally Discovered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575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Non Functioning </a:t>
            </a:r>
            <a:r>
              <a:rPr dirty="0" sz="1400" spc="-5">
                <a:latin typeface="Times New Roman"/>
                <a:cs typeface="Times New Roman"/>
              </a:rPr>
              <a:t>usually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1497330" algn="l"/>
              </a:tabLst>
            </a:pPr>
            <a:r>
              <a:rPr dirty="0" sz="1400" spc="1995">
                <a:latin typeface="Wingdings"/>
                <a:cs typeface="Wingdings"/>
              </a:rPr>
              <a:t>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Complication</a:t>
            </a:r>
            <a:r>
              <a:rPr dirty="0" sz="1400" spc="40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:	</a:t>
            </a:r>
            <a:r>
              <a:rPr dirty="0" sz="1400" spc="-10">
                <a:latin typeface="Times New Roman"/>
                <a:cs typeface="Times New Roman"/>
              </a:rPr>
              <a:t>Hemorrhage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7380" y="826769"/>
            <a:ext cx="2920365" cy="314960"/>
          </a:xfrm>
          <a:custGeom>
            <a:avLst/>
            <a:gdLst/>
            <a:ahLst/>
            <a:cxnLst/>
            <a:rect l="l" t="t" r="r" b="b"/>
            <a:pathLst>
              <a:path w="2920365" h="314959">
                <a:moveTo>
                  <a:pt x="0" y="314959"/>
                </a:moveTo>
                <a:lnTo>
                  <a:pt x="2920364" y="314959"/>
                </a:lnTo>
                <a:lnTo>
                  <a:pt x="2920364" y="0"/>
                </a:lnTo>
                <a:lnTo>
                  <a:pt x="0" y="0"/>
                </a:lnTo>
                <a:lnTo>
                  <a:pt x="0" y="31495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4680" y="801369"/>
            <a:ext cx="2920364" cy="314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4680" y="801369"/>
            <a:ext cx="2920365" cy="314960"/>
          </a:xfrm>
          <a:custGeom>
            <a:avLst/>
            <a:gdLst/>
            <a:ahLst/>
            <a:cxnLst/>
            <a:rect l="l" t="t" r="r" b="b"/>
            <a:pathLst>
              <a:path w="2920365" h="314959">
                <a:moveTo>
                  <a:pt x="0" y="314959"/>
                </a:moveTo>
                <a:lnTo>
                  <a:pt x="2920364" y="314959"/>
                </a:lnTo>
                <a:lnTo>
                  <a:pt x="2920364" y="0"/>
                </a:lnTo>
                <a:lnTo>
                  <a:pt x="0" y="0"/>
                </a:lnTo>
                <a:lnTo>
                  <a:pt x="0" y="31495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23848" y="853693"/>
            <a:ext cx="2534285" cy="210820"/>
          </a:xfrm>
          <a:prstGeom prst="rect">
            <a:avLst/>
          </a:prstGeom>
          <a:solidFill>
            <a:srgbClr val="A6A6A6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50"/>
              </a:lnSpc>
            </a:pPr>
            <a:r>
              <a:rPr dirty="0" sz="1400" spc="-5" b="1">
                <a:latin typeface="Times New Roman"/>
                <a:cs typeface="Times New Roman"/>
              </a:rPr>
              <a:t>4- Adeno-cortical</a:t>
            </a:r>
            <a:r>
              <a:rPr dirty="0" sz="1400" spc="-7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Carcinoma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77334" y="801369"/>
            <a:ext cx="2862580" cy="2148840"/>
          </a:xfrm>
          <a:custGeom>
            <a:avLst/>
            <a:gdLst/>
            <a:ahLst/>
            <a:cxnLst/>
            <a:rect l="l" t="t" r="r" b="b"/>
            <a:pathLst>
              <a:path w="2862579" h="2148840">
                <a:moveTo>
                  <a:pt x="0" y="2148839"/>
                </a:moveTo>
                <a:lnTo>
                  <a:pt x="2862580" y="2148839"/>
                </a:lnTo>
                <a:lnTo>
                  <a:pt x="2862580" y="0"/>
                </a:lnTo>
                <a:lnTo>
                  <a:pt x="0" y="0"/>
                </a:lnTo>
                <a:lnTo>
                  <a:pt x="0" y="21488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76776" y="853439"/>
            <a:ext cx="2665983" cy="201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91275" y="2054224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228600" y="260476"/>
                </a:moveTo>
                <a:lnTo>
                  <a:pt x="0" y="260476"/>
                </a:lnTo>
                <a:lnTo>
                  <a:pt x="114300" y="347344"/>
                </a:lnTo>
                <a:lnTo>
                  <a:pt x="228600" y="260476"/>
                </a:lnTo>
                <a:close/>
              </a:path>
              <a:path w="228600" h="347344">
                <a:moveTo>
                  <a:pt x="171450" y="0"/>
                </a:moveTo>
                <a:lnTo>
                  <a:pt x="57150" y="0"/>
                </a:lnTo>
                <a:lnTo>
                  <a:pt x="57150" y="260476"/>
                </a:lnTo>
                <a:lnTo>
                  <a:pt x="171450" y="260476"/>
                </a:lnTo>
                <a:lnTo>
                  <a:pt x="17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391275" y="2054224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0" y="260476"/>
                </a:moveTo>
                <a:lnTo>
                  <a:pt x="57150" y="260476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0476"/>
                </a:lnTo>
                <a:lnTo>
                  <a:pt x="228600" y="260476"/>
                </a:lnTo>
                <a:lnTo>
                  <a:pt x="114300" y="347344"/>
                </a:lnTo>
                <a:lnTo>
                  <a:pt x="0" y="2604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85800" y="2900044"/>
            <a:ext cx="3328670" cy="960119"/>
          </a:xfrm>
          <a:custGeom>
            <a:avLst/>
            <a:gdLst/>
            <a:ahLst/>
            <a:cxnLst/>
            <a:rect l="l" t="t" r="r" b="b"/>
            <a:pathLst>
              <a:path w="3328670" h="960120">
                <a:moveTo>
                  <a:pt x="0" y="960120"/>
                </a:moveTo>
                <a:lnTo>
                  <a:pt x="3328670" y="960120"/>
                </a:lnTo>
                <a:lnTo>
                  <a:pt x="3328670" y="0"/>
                </a:lnTo>
                <a:lnTo>
                  <a:pt x="0" y="0"/>
                </a:lnTo>
                <a:lnTo>
                  <a:pt x="0" y="9601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83336" y="2950882"/>
            <a:ext cx="3128264" cy="859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7380" y="4152264"/>
            <a:ext cx="2256790" cy="314960"/>
          </a:xfrm>
          <a:custGeom>
            <a:avLst/>
            <a:gdLst/>
            <a:ahLst/>
            <a:cxnLst/>
            <a:rect l="l" t="t" r="r" b="b"/>
            <a:pathLst>
              <a:path w="2256790" h="314960">
                <a:moveTo>
                  <a:pt x="0" y="314960"/>
                </a:moveTo>
                <a:lnTo>
                  <a:pt x="2256790" y="314960"/>
                </a:lnTo>
                <a:lnTo>
                  <a:pt x="2256790" y="0"/>
                </a:lnTo>
                <a:lnTo>
                  <a:pt x="0" y="0"/>
                </a:lnTo>
                <a:lnTo>
                  <a:pt x="0" y="31496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14680" y="4126864"/>
            <a:ext cx="2256790" cy="314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14680" y="4126864"/>
            <a:ext cx="2256790" cy="314960"/>
          </a:xfrm>
          <a:custGeom>
            <a:avLst/>
            <a:gdLst/>
            <a:ahLst/>
            <a:cxnLst/>
            <a:rect l="l" t="t" r="r" b="b"/>
            <a:pathLst>
              <a:path w="2256790" h="314960">
                <a:moveTo>
                  <a:pt x="0" y="314960"/>
                </a:moveTo>
                <a:lnTo>
                  <a:pt x="2256790" y="314960"/>
                </a:lnTo>
                <a:lnTo>
                  <a:pt x="2256790" y="0"/>
                </a:lnTo>
                <a:lnTo>
                  <a:pt x="0" y="0"/>
                </a:lnTo>
                <a:lnTo>
                  <a:pt x="0" y="3149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923848" y="4180077"/>
            <a:ext cx="1869439" cy="210820"/>
          </a:xfrm>
          <a:prstGeom prst="rect">
            <a:avLst/>
          </a:prstGeom>
          <a:solidFill>
            <a:srgbClr val="A6A6A6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50"/>
              </a:lnSpc>
            </a:pPr>
            <a:r>
              <a:rPr dirty="0" sz="1400" spc="-5" b="1">
                <a:latin typeface="Times New Roman"/>
                <a:cs typeface="Times New Roman"/>
              </a:rPr>
              <a:t>5- Adrenal</a:t>
            </a:r>
            <a:r>
              <a:rPr dirty="0" sz="1400" spc="-7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Deposits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46650" y="4044949"/>
            <a:ext cx="1993264" cy="1143000"/>
          </a:xfrm>
          <a:custGeom>
            <a:avLst/>
            <a:gdLst/>
            <a:ahLst/>
            <a:cxnLst/>
            <a:rect l="l" t="t" r="r" b="b"/>
            <a:pathLst>
              <a:path w="1993265" h="1143000">
                <a:moveTo>
                  <a:pt x="0" y="1143000"/>
                </a:moveTo>
                <a:lnTo>
                  <a:pt x="1993265" y="1143000"/>
                </a:lnTo>
                <a:lnTo>
                  <a:pt x="199326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44440" y="4096511"/>
            <a:ext cx="1790700" cy="1039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70704" y="5032374"/>
            <a:ext cx="1545590" cy="1042669"/>
          </a:xfrm>
          <a:custGeom>
            <a:avLst/>
            <a:gdLst/>
            <a:ahLst/>
            <a:cxnLst/>
            <a:rect l="l" t="t" r="r" b="b"/>
            <a:pathLst>
              <a:path w="1545589" h="1042670">
                <a:moveTo>
                  <a:pt x="0" y="1042669"/>
                </a:moveTo>
                <a:lnTo>
                  <a:pt x="1545589" y="1042669"/>
                </a:lnTo>
                <a:lnTo>
                  <a:pt x="1545589" y="0"/>
                </a:lnTo>
                <a:lnTo>
                  <a:pt x="0" y="0"/>
                </a:lnTo>
                <a:lnTo>
                  <a:pt x="0" y="1042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70704" y="5032374"/>
            <a:ext cx="1545590" cy="1042669"/>
          </a:xfrm>
          <a:custGeom>
            <a:avLst/>
            <a:gdLst/>
            <a:ahLst/>
            <a:cxnLst/>
            <a:rect l="l" t="t" r="r" b="b"/>
            <a:pathLst>
              <a:path w="1545589" h="1042670">
                <a:moveTo>
                  <a:pt x="0" y="1042669"/>
                </a:moveTo>
                <a:lnTo>
                  <a:pt x="1545589" y="1042669"/>
                </a:lnTo>
                <a:lnTo>
                  <a:pt x="1545589" y="0"/>
                </a:lnTo>
                <a:lnTo>
                  <a:pt x="0" y="0"/>
                </a:lnTo>
                <a:lnTo>
                  <a:pt x="0" y="10426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8367" y="5084063"/>
            <a:ext cx="1350264" cy="938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7380" y="6432549"/>
            <a:ext cx="2256790" cy="314960"/>
          </a:xfrm>
          <a:custGeom>
            <a:avLst/>
            <a:gdLst/>
            <a:ahLst/>
            <a:cxnLst/>
            <a:rect l="l" t="t" r="r" b="b"/>
            <a:pathLst>
              <a:path w="2256790" h="314959">
                <a:moveTo>
                  <a:pt x="0" y="314960"/>
                </a:moveTo>
                <a:lnTo>
                  <a:pt x="2256790" y="314960"/>
                </a:lnTo>
                <a:lnTo>
                  <a:pt x="2256790" y="0"/>
                </a:lnTo>
                <a:lnTo>
                  <a:pt x="0" y="0"/>
                </a:lnTo>
                <a:lnTo>
                  <a:pt x="0" y="31496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14680" y="6407149"/>
            <a:ext cx="2256790" cy="314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14680" y="6407149"/>
            <a:ext cx="2256790" cy="314960"/>
          </a:xfrm>
          <a:custGeom>
            <a:avLst/>
            <a:gdLst/>
            <a:ahLst/>
            <a:cxnLst/>
            <a:rect l="l" t="t" r="r" b="b"/>
            <a:pathLst>
              <a:path w="2256790" h="314959">
                <a:moveTo>
                  <a:pt x="0" y="314960"/>
                </a:moveTo>
                <a:lnTo>
                  <a:pt x="2256790" y="314960"/>
                </a:lnTo>
                <a:lnTo>
                  <a:pt x="2256790" y="0"/>
                </a:lnTo>
                <a:lnTo>
                  <a:pt x="0" y="0"/>
                </a:lnTo>
                <a:lnTo>
                  <a:pt x="0" y="3149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923848" y="6460489"/>
            <a:ext cx="1869439" cy="210820"/>
          </a:xfrm>
          <a:prstGeom prst="rect">
            <a:avLst/>
          </a:prstGeom>
          <a:solidFill>
            <a:srgbClr val="A6A6A6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50"/>
              </a:lnSpc>
            </a:pPr>
            <a:r>
              <a:rPr dirty="0" sz="1400" spc="-5" b="1">
                <a:latin typeface="Times New Roman"/>
                <a:cs typeface="Times New Roman"/>
              </a:rPr>
              <a:t>6- Adrenal</a:t>
            </a:r>
            <a:r>
              <a:rPr dirty="0" sz="1400" spc="-9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Lymphoma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83150" y="6203314"/>
            <a:ext cx="2056764" cy="1517650"/>
          </a:xfrm>
          <a:custGeom>
            <a:avLst/>
            <a:gdLst/>
            <a:ahLst/>
            <a:cxnLst/>
            <a:rect l="l" t="t" r="r" b="b"/>
            <a:pathLst>
              <a:path w="2056765" h="1517650">
                <a:moveTo>
                  <a:pt x="0" y="1517650"/>
                </a:moveTo>
                <a:lnTo>
                  <a:pt x="2056765" y="1517650"/>
                </a:lnTo>
                <a:lnTo>
                  <a:pt x="2056765" y="0"/>
                </a:lnTo>
                <a:lnTo>
                  <a:pt x="0" y="0"/>
                </a:lnTo>
                <a:lnTo>
                  <a:pt x="0" y="15176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66157" y="6254495"/>
            <a:ext cx="1776602" cy="14142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15315" y="7907019"/>
            <a:ext cx="2524760" cy="314960"/>
          </a:xfrm>
          <a:custGeom>
            <a:avLst/>
            <a:gdLst/>
            <a:ahLst/>
            <a:cxnLst/>
            <a:rect l="l" t="t" r="r" b="b"/>
            <a:pathLst>
              <a:path w="2524760" h="314959">
                <a:moveTo>
                  <a:pt x="0" y="314960"/>
                </a:moveTo>
                <a:lnTo>
                  <a:pt x="2524760" y="314960"/>
                </a:lnTo>
                <a:lnTo>
                  <a:pt x="2524760" y="0"/>
                </a:lnTo>
                <a:lnTo>
                  <a:pt x="0" y="0"/>
                </a:lnTo>
                <a:lnTo>
                  <a:pt x="0" y="31496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02615" y="7881619"/>
            <a:ext cx="2524760" cy="314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02615" y="7881619"/>
            <a:ext cx="2524760" cy="314960"/>
          </a:xfrm>
          <a:custGeom>
            <a:avLst/>
            <a:gdLst/>
            <a:ahLst/>
            <a:cxnLst/>
            <a:rect l="l" t="t" r="r" b="b"/>
            <a:pathLst>
              <a:path w="2524760" h="314959">
                <a:moveTo>
                  <a:pt x="0" y="314960"/>
                </a:moveTo>
                <a:lnTo>
                  <a:pt x="2524760" y="314960"/>
                </a:lnTo>
                <a:lnTo>
                  <a:pt x="2524760" y="0"/>
                </a:lnTo>
                <a:lnTo>
                  <a:pt x="0" y="0"/>
                </a:lnTo>
                <a:lnTo>
                  <a:pt x="0" y="3149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911656" y="7936102"/>
            <a:ext cx="2138045" cy="229235"/>
          </a:xfrm>
          <a:prstGeom prst="rect">
            <a:avLst/>
          </a:prstGeom>
          <a:solidFill>
            <a:srgbClr val="A6A6A6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50"/>
              </a:lnSpc>
            </a:pPr>
            <a:r>
              <a:rPr dirty="0" sz="1400" spc="-5" b="1">
                <a:latin typeface="Times New Roman"/>
                <a:cs typeface="Times New Roman"/>
              </a:rPr>
              <a:t>7- Adrenal</a:t>
            </a:r>
            <a:r>
              <a:rPr dirty="0" sz="1400" spc="-7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Myelolipoma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010784" y="7881619"/>
            <a:ext cx="1710055" cy="1740535"/>
          </a:xfrm>
          <a:custGeom>
            <a:avLst/>
            <a:gdLst/>
            <a:ahLst/>
            <a:cxnLst/>
            <a:rect l="l" t="t" r="r" b="b"/>
            <a:pathLst>
              <a:path w="1710054" h="1740534">
                <a:moveTo>
                  <a:pt x="0" y="1740534"/>
                </a:moveTo>
                <a:lnTo>
                  <a:pt x="1710055" y="1740534"/>
                </a:lnTo>
                <a:lnTo>
                  <a:pt x="1710055" y="0"/>
                </a:lnTo>
                <a:lnTo>
                  <a:pt x="0" y="0"/>
                </a:lnTo>
                <a:lnTo>
                  <a:pt x="0" y="174053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108447" y="7933943"/>
            <a:ext cx="1514855" cy="16358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279265" y="2767964"/>
            <a:ext cx="2441575" cy="1143000"/>
          </a:xfrm>
          <a:custGeom>
            <a:avLst/>
            <a:gdLst/>
            <a:ahLst/>
            <a:cxnLst/>
            <a:rect l="l" t="t" r="r" b="b"/>
            <a:pathLst>
              <a:path w="2441575" h="1143000">
                <a:moveTo>
                  <a:pt x="0" y="1143000"/>
                </a:moveTo>
                <a:lnTo>
                  <a:pt x="2441575" y="1143000"/>
                </a:lnTo>
                <a:lnTo>
                  <a:pt x="244157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279265" y="2767964"/>
            <a:ext cx="2441575" cy="1143000"/>
          </a:xfrm>
          <a:custGeom>
            <a:avLst/>
            <a:gdLst/>
            <a:ahLst/>
            <a:cxnLst/>
            <a:rect l="l" t="t" r="r" b="b"/>
            <a:pathLst>
              <a:path w="2441575" h="1143000">
                <a:moveTo>
                  <a:pt x="0" y="1143000"/>
                </a:moveTo>
                <a:lnTo>
                  <a:pt x="2441575" y="1143000"/>
                </a:lnTo>
                <a:lnTo>
                  <a:pt x="244157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376927" y="2823932"/>
            <a:ext cx="2238375" cy="1035050"/>
          </a:xfrm>
          <a:custGeom>
            <a:avLst/>
            <a:gdLst/>
            <a:ahLst/>
            <a:cxnLst/>
            <a:rect l="l" t="t" r="r" b="b"/>
            <a:pathLst>
              <a:path w="2238375" h="1035050">
                <a:moveTo>
                  <a:pt x="0" y="1034835"/>
                </a:moveTo>
                <a:lnTo>
                  <a:pt x="2238199" y="1034835"/>
                </a:lnTo>
                <a:lnTo>
                  <a:pt x="2238199" y="0"/>
                </a:lnTo>
                <a:lnTo>
                  <a:pt x="0" y="0"/>
                </a:lnTo>
                <a:lnTo>
                  <a:pt x="0" y="1034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376927" y="2823932"/>
            <a:ext cx="2238375" cy="1035050"/>
          </a:xfrm>
          <a:custGeom>
            <a:avLst/>
            <a:gdLst/>
            <a:ahLst/>
            <a:cxnLst/>
            <a:rect l="l" t="t" r="r" b="b"/>
            <a:pathLst>
              <a:path w="2238375" h="1035050">
                <a:moveTo>
                  <a:pt x="2238199" y="1034835"/>
                </a:moveTo>
                <a:lnTo>
                  <a:pt x="2238199" y="0"/>
                </a:lnTo>
                <a:lnTo>
                  <a:pt x="0" y="0"/>
                </a:lnTo>
              </a:path>
            </a:pathLst>
          </a:custGeom>
          <a:ln w="7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454986" y="2861504"/>
            <a:ext cx="2039990" cy="997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588" y="429514"/>
            <a:ext cx="2273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latin typeface="Georgia"/>
                <a:cs typeface="Georgia"/>
              </a:rPr>
              <a:t>SUMMARY </a:t>
            </a:r>
            <a:r>
              <a:rPr dirty="0" sz="1200" spc="-90">
                <a:latin typeface="Georgia"/>
                <a:cs typeface="Georgia"/>
              </a:rPr>
              <a:t>OF ADRENAL</a:t>
            </a:r>
            <a:r>
              <a:rPr dirty="0" sz="1200" spc="-65">
                <a:latin typeface="Georgia"/>
                <a:cs typeface="Georgia"/>
              </a:rPr>
              <a:t> </a:t>
            </a:r>
            <a:r>
              <a:rPr dirty="0" sz="1200" spc="-114">
                <a:latin typeface="Georgia"/>
                <a:cs typeface="Georgia"/>
              </a:rPr>
              <a:t>IMAGING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6000" y="9859975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91979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1136" y="4509261"/>
            <a:ext cx="6443345" cy="283845"/>
          </a:xfrm>
          <a:prstGeom prst="rect">
            <a:avLst/>
          </a:prstGeom>
          <a:solidFill>
            <a:srgbClr val="BEBEBE"/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ts val="1789"/>
              </a:lnSpc>
            </a:pPr>
            <a:r>
              <a:rPr dirty="0" sz="1500" spc="-5" b="1">
                <a:latin typeface="Times New Roman"/>
                <a:cs typeface="Times New Roman"/>
              </a:rPr>
              <a:t>ADRENAL</a:t>
            </a:r>
            <a:r>
              <a:rPr dirty="0" sz="1500" b="1">
                <a:latin typeface="Times New Roman"/>
                <a:cs typeface="Times New Roman"/>
              </a:rPr>
              <a:t> CYST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055" y="719454"/>
            <a:ext cx="3511550" cy="1664335"/>
          </a:xfrm>
          <a:custGeom>
            <a:avLst/>
            <a:gdLst/>
            <a:ahLst/>
            <a:cxnLst/>
            <a:rect l="l" t="t" r="r" b="b"/>
            <a:pathLst>
              <a:path w="3511550" h="1664335">
                <a:moveTo>
                  <a:pt x="0" y="1664334"/>
                </a:moveTo>
                <a:lnTo>
                  <a:pt x="3511550" y="1664334"/>
                </a:lnTo>
                <a:lnTo>
                  <a:pt x="3511550" y="0"/>
                </a:lnTo>
                <a:lnTo>
                  <a:pt x="0" y="0"/>
                </a:lnTo>
                <a:lnTo>
                  <a:pt x="0" y="166433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4463" y="771143"/>
            <a:ext cx="3316224" cy="1488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33545" y="719454"/>
            <a:ext cx="2514600" cy="1664335"/>
          </a:xfrm>
          <a:custGeom>
            <a:avLst/>
            <a:gdLst/>
            <a:ahLst/>
            <a:cxnLst/>
            <a:rect l="l" t="t" r="r" b="b"/>
            <a:pathLst>
              <a:path w="2514600" h="1664335">
                <a:moveTo>
                  <a:pt x="0" y="1664334"/>
                </a:moveTo>
                <a:lnTo>
                  <a:pt x="2514600" y="1664334"/>
                </a:lnTo>
                <a:lnTo>
                  <a:pt x="2514600" y="0"/>
                </a:lnTo>
                <a:lnTo>
                  <a:pt x="0" y="0"/>
                </a:lnTo>
                <a:lnTo>
                  <a:pt x="0" y="166433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31208" y="771143"/>
            <a:ext cx="2319146" cy="1560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41575" y="2091054"/>
            <a:ext cx="2908300" cy="2185670"/>
          </a:xfrm>
          <a:custGeom>
            <a:avLst/>
            <a:gdLst/>
            <a:ahLst/>
            <a:cxnLst/>
            <a:rect l="l" t="t" r="r" b="b"/>
            <a:pathLst>
              <a:path w="2908300" h="2185670">
                <a:moveTo>
                  <a:pt x="0" y="2185669"/>
                </a:moveTo>
                <a:lnTo>
                  <a:pt x="2908300" y="2185669"/>
                </a:lnTo>
                <a:lnTo>
                  <a:pt x="2908300" y="0"/>
                </a:lnTo>
                <a:lnTo>
                  <a:pt x="0" y="0"/>
                </a:lnTo>
                <a:lnTo>
                  <a:pt x="0" y="2185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41575" y="2091054"/>
            <a:ext cx="2908300" cy="2185670"/>
          </a:xfrm>
          <a:custGeom>
            <a:avLst/>
            <a:gdLst/>
            <a:ahLst/>
            <a:cxnLst/>
            <a:rect l="l" t="t" r="r" b="b"/>
            <a:pathLst>
              <a:path w="2908300" h="2185670">
                <a:moveTo>
                  <a:pt x="0" y="2185669"/>
                </a:moveTo>
                <a:lnTo>
                  <a:pt x="2908300" y="2185669"/>
                </a:lnTo>
                <a:lnTo>
                  <a:pt x="2908300" y="0"/>
                </a:lnTo>
                <a:lnTo>
                  <a:pt x="0" y="0"/>
                </a:lnTo>
                <a:lnTo>
                  <a:pt x="0" y="21856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67939" y="2142743"/>
            <a:ext cx="2681859" cy="2081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67055" y="4843779"/>
            <a:ext cx="3575685" cy="19945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25755">
              <a:lnSpc>
                <a:spcPct val="100000"/>
              </a:lnSpc>
              <a:spcBef>
                <a:spcPts val="365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 spc="-70" b="1">
                <a:latin typeface="Trebuchet MS"/>
                <a:cs typeface="Trebuchet MS"/>
              </a:rPr>
              <a:t>Rare</a:t>
            </a:r>
            <a:endParaRPr sz="1200">
              <a:latin typeface="Trebuchet MS"/>
              <a:cs typeface="Trebuchet MS"/>
            </a:endParaRPr>
          </a:p>
          <a:p>
            <a:pPr marL="325755">
              <a:lnSpc>
                <a:spcPct val="100000"/>
              </a:lnSpc>
              <a:spcBef>
                <a:spcPts val="240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 spc="-150" b="1">
                <a:latin typeface="Trebuchet MS"/>
                <a:cs typeface="Trebuchet MS"/>
              </a:rPr>
              <a:t>F </a:t>
            </a:r>
            <a:r>
              <a:rPr dirty="0" sz="1200" spc="-95" b="1">
                <a:latin typeface="Trebuchet MS"/>
                <a:cs typeface="Trebuchet MS"/>
              </a:rPr>
              <a:t>2 </a:t>
            </a:r>
            <a:r>
              <a:rPr dirty="0" sz="1200" spc="-110" b="1">
                <a:latin typeface="Trebuchet MS"/>
                <a:cs typeface="Trebuchet MS"/>
              </a:rPr>
              <a:t>: </a:t>
            </a:r>
            <a:r>
              <a:rPr dirty="0" sz="1200" spc="-95" b="1">
                <a:latin typeface="Trebuchet MS"/>
                <a:cs typeface="Trebuchet MS"/>
              </a:rPr>
              <a:t>1 </a:t>
            </a:r>
            <a:r>
              <a:rPr dirty="0" sz="1200" spc="150" b="1"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325755">
              <a:lnSpc>
                <a:spcPct val="100000"/>
              </a:lnSpc>
              <a:spcBef>
                <a:spcPts val="240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 spc="-100" b="1">
                <a:latin typeface="Trebuchet MS"/>
                <a:cs typeface="Trebuchet MS"/>
              </a:rPr>
              <a:t>30 </a:t>
            </a:r>
            <a:r>
              <a:rPr dirty="0" sz="1200" spc="-110" b="1">
                <a:latin typeface="Trebuchet MS"/>
                <a:cs typeface="Trebuchet MS"/>
              </a:rPr>
              <a:t>: </a:t>
            </a:r>
            <a:r>
              <a:rPr dirty="0" sz="1200" spc="-90" b="1">
                <a:latin typeface="Trebuchet MS"/>
                <a:cs typeface="Trebuchet MS"/>
              </a:rPr>
              <a:t>50 </a:t>
            </a:r>
            <a:r>
              <a:rPr dirty="0" sz="1200" spc="-75" b="1">
                <a:latin typeface="Trebuchet MS"/>
                <a:cs typeface="Trebuchet MS"/>
              </a:rPr>
              <a:t>y</a:t>
            </a:r>
            <a:endParaRPr sz="1200">
              <a:latin typeface="Trebuchet MS"/>
              <a:cs typeface="Trebuchet MS"/>
            </a:endParaRPr>
          </a:p>
          <a:p>
            <a:pPr marL="325755">
              <a:lnSpc>
                <a:spcPct val="100000"/>
              </a:lnSpc>
              <a:spcBef>
                <a:spcPts val="240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 spc="-110" b="1">
                <a:latin typeface="Trebuchet MS"/>
                <a:cs typeface="Trebuchet MS"/>
              </a:rPr>
              <a:t>C.P.:</a:t>
            </a:r>
            <a:endParaRPr sz="1200">
              <a:latin typeface="Trebuchet MS"/>
              <a:cs typeface="Trebuchet MS"/>
            </a:endParaRPr>
          </a:p>
          <a:p>
            <a:pPr marL="783590">
              <a:lnSpc>
                <a:spcPct val="100000"/>
              </a:lnSpc>
              <a:spcBef>
                <a:spcPts val="265"/>
              </a:spcBef>
            </a:pPr>
            <a:r>
              <a:rPr dirty="0" sz="1200">
                <a:latin typeface="Courier New"/>
                <a:cs typeface="Courier New"/>
              </a:rPr>
              <a:t>o </a:t>
            </a:r>
            <a:r>
              <a:rPr dirty="0" sz="1200" spc="-55" b="1">
                <a:latin typeface="Trebuchet MS"/>
                <a:cs typeface="Trebuchet MS"/>
              </a:rPr>
              <a:t>Usually </a:t>
            </a:r>
            <a:r>
              <a:rPr dirty="0" sz="1200" spc="-65" b="1">
                <a:latin typeface="Trebuchet MS"/>
                <a:cs typeface="Trebuchet MS"/>
              </a:rPr>
              <a:t>asymptomatic</a:t>
            </a:r>
            <a:endParaRPr sz="1200">
              <a:latin typeface="Trebuchet MS"/>
              <a:cs typeface="Trebuchet MS"/>
            </a:endParaRPr>
          </a:p>
          <a:p>
            <a:pPr marL="325755">
              <a:lnSpc>
                <a:spcPct val="100000"/>
              </a:lnSpc>
              <a:spcBef>
                <a:spcPts val="240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 spc="-70" b="1">
                <a:latin typeface="Trebuchet MS"/>
                <a:cs typeface="Trebuchet MS"/>
              </a:rPr>
              <a:t>Complecations:</a:t>
            </a:r>
            <a:endParaRPr sz="1200">
              <a:latin typeface="Trebuchet MS"/>
              <a:cs typeface="Trebuchet MS"/>
            </a:endParaRPr>
          </a:p>
          <a:p>
            <a:pPr marL="1012190">
              <a:lnSpc>
                <a:spcPct val="100000"/>
              </a:lnSpc>
              <a:spcBef>
                <a:spcPts val="220"/>
              </a:spcBef>
            </a:pPr>
            <a:r>
              <a:rPr dirty="0" sz="1200" spc="-75" b="1">
                <a:latin typeface="Trebuchet MS"/>
                <a:cs typeface="Trebuchet MS"/>
              </a:rPr>
              <a:t>-Rupture - </a:t>
            </a:r>
            <a:r>
              <a:rPr dirty="0" sz="1200" spc="-65" b="1">
                <a:latin typeface="Trebuchet MS"/>
                <a:cs typeface="Trebuchet MS"/>
              </a:rPr>
              <a:t>Haemorrhage </a:t>
            </a:r>
            <a:r>
              <a:rPr dirty="0" sz="1200" spc="-75" b="1">
                <a:latin typeface="Trebuchet MS"/>
                <a:cs typeface="Trebuchet MS"/>
              </a:rPr>
              <a:t>-</a:t>
            </a:r>
            <a:r>
              <a:rPr dirty="0" sz="1200" spc="-240" b="1">
                <a:latin typeface="Trebuchet MS"/>
                <a:cs typeface="Trebuchet MS"/>
              </a:rPr>
              <a:t> </a:t>
            </a:r>
            <a:r>
              <a:rPr dirty="0" sz="1200" spc="-70" b="1">
                <a:latin typeface="Trebuchet MS"/>
                <a:cs typeface="Trebuchet MS"/>
              </a:rPr>
              <a:t>Infection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8953" y="6521450"/>
            <a:ext cx="2238375" cy="186055"/>
          </a:xfrm>
          <a:prstGeom prst="rect">
            <a:avLst/>
          </a:prstGeom>
          <a:solidFill>
            <a:srgbClr val="00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70"/>
              </a:lnSpc>
            </a:pPr>
            <a:r>
              <a:rPr dirty="0" sz="1200" spc="-105" b="1">
                <a:latin typeface="Trebuchet MS"/>
                <a:cs typeface="Trebuchet MS"/>
              </a:rPr>
              <a:t>CYST </a:t>
            </a:r>
            <a:r>
              <a:rPr dirty="0" sz="1200" spc="-110" b="1">
                <a:latin typeface="Trebuchet MS"/>
                <a:cs typeface="Trebuchet MS"/>
              </a:rPr>
              <a:t>= </a:t>
            </a:r>
            <a:r>
              <a:rPr dirty="0" sz="1200" spc="-25" b="1">
                <a:latin typeface="Trebuchet MS"/>
                <a:cs typeface="Trebuchet MS"/>
              </a:rPr>
              <a:t>NO </a:t>
            </a:r>
            <a:r>
              <a:rPr dirty="0" sz="1200" spc="-75" b="1">
                <a:latin typeface="Trebuchet MS"/>
                <a:cs typeface="Trebuchet MS"/>
              </a:rPr>
              <a:t>CONTRAST </a:t>
            </a:r>
            <a:r>
              <a:rPr dirty="0" sz="1200" spc="-70" b="1">
                <a:latin typeface="Arial"/>
                <a:cs typeface="Arial"/>
              </a:rPr>
              <a:t>– </a:t>
            </a:r>
            <a:r>
              <a:rPr dirty="0" sz="1200" spc="-85" b="1">
                <a:latin typeface="Trebuchet MS"/>
                <a:cs typeface="Trebuchet MS"/>
              </a:rPr>
              <a:t>Fluid</a:t>
            </a:r>
            <a:r>
              <a:rPr dirty="0" sz="1200" spc="-165" b="1">
                <a:latin typeface="Trebuchet MS"/>
                <a:cs typeface="Trebuchet MS"/>
              </a:rPr>
              <a:t> </a:t>
            </a:r>
            <a:r>
              <a:rPr dirty="0" sz="1200" spc="-55" b="1">
                <a:latin typeface="Trebuchet MS"/>
                <a:cs typeface="Trebuchet MS"/>
              </a:rPr>
              <a:t>signal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7055" y="6939279"/>
            <a:ext cx="2295525" cy="2075814"/>
          </a:xfrm>
          <a:custGeom>
            <a:avLst/>
            <a:gdLst/>
            <a:ahLst/>
            <a:cxnLst/>
            <a:rect l="l" t="t" r="r" b="b"/>
            <a:pathLst>
              <a:path w="2295525" h="2075815">
                <a:moveTo>
                  <a:pt x="0" y="2075814"/>
                </a:moveTo>
                <a:lnTo>
                  <a:pt x="2295525" y="2075814"/>
                </a:lnTo>
                <a:lnTo>
                  <a:pt x="2295525" y="0"/>
                </a:lnTo>
                <a:lnTo>
                  <a:pt x="0" y="0"/>
                </a:lnTo>
                <a:lnTo>
                  <a:pt x="0" y="2075814"/>
                </a:lnTo>
                <a:close/>
              </a:path>
            </a:pathLst>
          </a:custGeom>
          <a:ln w="12700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4463" y="6992111"/>
            <a:ext cx="2100072" cy="1969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33545" y="4843779"/>
            <a:ext cx="2615565" cy="795655"/>
          </a:xfrm>
          <a:custGeom>
            <a:avLst/>
            <a:gdLst/>
            <a:ahLst/>
            <a:cxnLst/>
            <a:rect l="l" t="t" r="r" b="b"/>
            <a:pathLst>
              <a:path w="2615565" h="795654">
                <a:moveTo>
                  <a:pt x="0" y="795654"/>
                </a:moveTo>
                <a:lnTo>
                  <a:pt x="2615564" y="795654"/>
                </a:lnTo>
                <a:lnTo>
                  <a:pt x="2615564" y="0"/>
                </a:lnTo>
                <a:lnTo>
                  <a:pt x="0" y="0"/>
                </a:lnTo>
                <a:lnTo>
                  <a:pt x="0" y="7956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52925" y="4897323"/>
            <a:ext cx="2398395" cy="692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33545" y="5668009"/>
            <a:ext cx="2615565" cy="1208405"/>
          </a:xfrm>
          <a:custGeom>
            <a:avLst/>
            <a:gdLst/>
            <a:ahLst/>
            <a:cxnLst/>
            <a:rect l="l" t="t" r="r" b="b"/>
            <a:pathLst>
              <a:path w="2615565" h="1208404">
                <a:moveTo>
                  <a:pt x="0" y="1208404"/>
                </a:moveTo>
                <a:lnTo>
                  <a:pt x="2615564" y="1208404"/>
                </a:lnTo>
                <a:lnTo>
                  <a:pt x="2615564" y="0"/>
                </a:lnTo>
                <a:lnTo>
                  <a:pt x="0" y="0"/>
                </a:lnTo>
                <a:lnTo>
                  <a:pt x="0" y="12084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50892" y="5718771"/>
            <a:ext cx="2400427" cy="1089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62579" y="6939279"/>
            <a:ext cx="3986529" cy="2075814"/>
          </a:xfrm>
          <a:custGeom>
            <a:avLst/>
            <a:gdLst/>
            <a:ahLst/>
            <a:cxnLst/>
            <a:rect l="l" t="t" r="r" b="b"/>
            <a:pathLst>
              <a:path w="3986529" h="2075815">
                <a:moveTo>
                  <a:pt x="0" y="2075814"/>
                </a:moveTo>
                <a:lnTo>
                  <a:pt x="3986529" y="2075814"/>
                </a:lnTo>
                <a:lnTo>
                  <a:pt x="3986529" y="0"/>
                </a:lnTo>
                <a:lnTo>
                  <a:pt x="0" y="0"/>
                </a:lnTo>
                <a:lnTo>
                  <a:pt x="0" y="207581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61132" y="6990079"/>
            <a:ext cx="3790188" cy="19110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63770" y="7039609"/>
            <a:ext cx="2039620" cy="247015"/>
          </a:xfrm>
          <a:custGeom>
            <a:avLst/>
            <a:gdLst/>
            <a:ahLst/>
            <a:cxnLst/>
            <a:rect l="l" t="t" r="r" b="b"/>
            <a:pathLst>
              <a:path w="2039620" h="247015">
                <a:moveTo>
                  <a:pt x="0" y="247014"/>
                </a:moveTo>
                <a:lnTo>
                  <a:pt x="2039620" y="247014"/>
                </a:lnTo>
                <a:lnTo>
                  <a:pt x="2039620" y="0"/>
                </a:lnTo>
                <a:lnTo>
                  <a:pt x="0" y="0"/>
                </a:lnTo>
                <a:lnTo>
                  <a:pt x="0" y="2470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763770" y="7039609"/>
            <a:ext cx="2039620" cy="2470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290"/>
              </a:spcBef>
            </a:pPr>
            <a:r>
              <a:rPr dirty="0" sz="1100" spc="-5">
                <a:latin typeface="Times New Roman"/>
                <a:cs typeface="Times New Roman"/>
              </a:rPr>
              <a:t>CECT </a:t>
            </a:r>
            <a:r>
              <a:rPr dirty="0" sz="1100">
                <a:latin typeface="Wingdings"/>
                <a:cs typeface="Wingdings"/>
              </a:rPr>
              <a:t>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Cyst </a:t>
            </a: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not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enhancing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46579" y="8625840"/>
            <a:ext cx="2917190" cy="1203960"/>
          </a:xfrm>
          <a:custGeom>
            <a:avLst/>
            <a:gdLst/>
            <a:ahLst/>
            <a:cxnLst/>
            <a:rect l="l" t="t" r="r" b="b"/>
            <a:pathLst>
              <a:path w="2917190" h="1203959">
                <a:moveTo>
                  <a:pt x="0" y="1203960"/>
                </a:moveTo>
                <a:lnTo>
                  <a:pt x="2917190" y="1203960"/>
                </a:lnTo>
                <a:lnTo>
                  <a:pt x="2917190" y="0"/>
                </a:lnTo>
                <a:lnTo>
                  <a:pt x="0" y="0"/>
                </a:lnTo>
                <a:lnTo>
                  <a:pt x="0" y="1203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846579" y="8625840"/>
            <a:ext cx="2917190" cy="1203960"/>
          </a:xfrm>
          <a:custGeom>
            <a:avLst/>
            <a:gdLst/>
            <a:ahLst/>
            <a:cxnLst/>
            <a:rect l="l" t="t" r="r" b="b"/>
            <a:pathLst>
              <a:path w="2917190" h="1203959">
                <a:moveTo>
                  <a:pt x="0" y="1203960"/>
                </a:moveTo>
                <a:lnTo>
                  <a:pt x="2917190" y="1203960"/>
                </a:lnTo>
                <a:lnTo>
                  <a:pt x="2917190" y="0"/>
                </a:lnTo>
                <a:lnTo>
                  <a:pt x="0" y="0"/>
                </a:lnTo>
                <a:lnTo>
                  <a:pt x="0" y="1203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44623" y="8677655"/>
            <a:ext cx="2721864" cy="11003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40914" y="9582784"/>
            <a:ext cx="2039620" cy="247015"/>
          </a:xfrm>
          <a:custGeom>
            <a:avLst/>
            <a:gdLst/>
            <a:ahLst/>
            <a:cxnLst/>
            <a:rect l="l" t="t" r="r" b="b"/>
            <a:pathLst>
              <a:path w="2039620" h="247015">
                <a:moveTo>
                  <a:pt x="0" y="247015"/>
                </a:moveTo>
                <a:lnTo>
                  <a:pt x="2039619" y="247015"/>
                </a:lnTo>
                <a:lnTo>
                  <a:pt x="2039619" y="0"/>
                </a:lnTo>
                <a:lnTo>
                  <a:pt x="0" y="0"/>
                </a:lnTo>
                <a:lnTo>
                  <a:pt x="0" y="247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40914" y="9582784"/>
            <a:ext cx="2039620" cy="247015"/>
          </a:xfrm>
          <a:custGeom>
            <a:avLst/>
            <a:gdLst/>
            <a:ahLst/>
            <a:cxnLst/>
            <a:rect l="l" t="t" r="r" b="b"/>
            <a:pathLst>
              <a:path w="2039620" h="247015">
                <a:moveTo>
                  <a:pt x="0" y="247015"/>
                </a:moveTo>
                <a:lnTo>
                  <a:pt x="2039619" y="247015"/>
                </a:lnTo>
                <a:lnTo>
                  <a:pt x="2039619" y="0"/>
                </a:lnTo>
                <a:lnTo>
                  <a:pt x="0" y="0"/>
                </a:lnTo>
                <a:lnTo>
                  <a:pt x="0" y="24701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240914" y="9582784"/>
            <a:ext cx="2039620" cy="2470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315"/>
              </a:spcBef>
            </a:pPr>
            <a:r>
              <a:rPr dirty="0" sz="1100" spc="-5">
                <a:latin typeface="Times New Roman"/>
                <a:cs typeface="Times New Roman"/>
              </a:rPr>
              <a:t>ADRENAL HYDATID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CYST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27045" y="2200909"/>
            <a:ext cx="1873885" cy="292100"/>
          </a:xfrm>
          <a:custGeom>
            <a:avLst/>
            <a:gdLst/>
            <a:ahLst/>
            <a:cxnLst/>
            <a:rect l="l" t="t" r="r" b="b"/>
            <a:pathLst>
              <a:path w="1873885" h="292100">
                <a:moveTo>
                  <a:pt x="0" y="292100"/>
                </a:moveTo>
                <a:lnTo>
                  <a:pt x="1873884" y="292100"/>
                </a:lnTo>
                <a:lnTo>
                  <a:pt x="1873884" y="0"/>
                </a:lnTo>
                <a:lnTo>
                  <a:pt x="0" y="0"/>
                </a:lnTo>
                <a:lnTo>
                  <a:pt x="0" y="292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27045" y="2200909"/>
            <a:ext cx="1873885" cy="292100"/>
          </a:xfrm>
          <a:custGeom>
            <a:avLst/>
            <a:gdLst/>
            <a:ahLst/>
            <a:cxnLst/>
            <a:rect l="l" t="t" r="r" b="b"/>
            <a:pathLst>
              <a:path w="1873885" h="292100">
                <a:moveTo>
                  <a:pt x="0" y="292100"/>
                </a:moveTo>
                <a:lnTo>
                  <a:pt x="1873884" y="292100"/>
                </a:lnTo>
                <a:lnTo>
                  <a:pt x="1873884" y="0"/>
                </a:lnTo>
                <a:lnTo>
                  <a:pt x="0" y="0"/>
                </a:lnTo>
                <a:lnTo>
                  <a:pt x="0" y="292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027045" y="2200909"/>
            <a:ext cx="1051560" cy="1828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140970">
              <a:lnSpc>
                <a:spcPts val="1075"/>
              </a:lnSpc>
              <a:spcBef>
                <a:spcPts val="365"/>
              </a:spcBef>
            </a:pPr>
            <a:r>
              <a:rPr dirty="0" sz="1100" spc="-55" b="1">
                <a:latin typeface="Trebuchet MS"/>
                <a:cs typeface="Trebuchet MS"/>
              </a:rPr>
              <a:t>Small</a:t>
            </a:r>
            <a:r>
              <a:rPr dirty="0" sz="1100" spc="-120" b="1">
                <a:latin typeface="Trebuchet MS"/>
                <a:cs typeface="Trebuchet MS"/>
              </a:rPr>
              <a:t> </a:t>
            </a:r>
            <a:r>
              <a:rPr dirty="0" sz="1100" spc="-55" b="1">
                <a:latin typeface="Trebuchet MS"/>
                <a:cs typeface="Trebuchet MS"/>
              </a:rPr>
              <a:t>Adrenal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0" b="1">
                <a:latin typeface="Times New Roman"/>
                <a:cs typeface="Times New Roman"/>
              </a:rPr>
              <a:t>By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A.M.Abodahab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spc="145">
                <a:latin typeface="Trebuchet MS"/>
                <a:cs typeface="Trebuchet MS"/>
              </a:rPr>
              <a:t>–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/>
              <a:t>Ass.Lecturer</a:t>
            </a:r>
            <a:r>
              <a:rPr dirty="0" spc="-25"/>
              <a:t> </a:t>
            </a:r>
            <a:r>
              <a:rPr dirty="0" spc="5"/>
              <a:t>of</a:t>
            </a:r>
            <a:r>
              <a:rPr dirty="0" spc="-35"/>
              <a:t> </a:t>
            </a:r>
            <a:r>
              <a:rPr dirty="0" spc="5"/>
              <a:t>radiology</a:t>
            </a:r>
            <a:r>
              <a:rPr dirty="0" spc="-35"/>
              <a:t> </a:t>
            </a:r>
            <a:r>
              <a:rPr dirty="0" spc="10"/>
              <a:t>Sohag</a:t>
            </a:r>
            <a:r>
              <a:rPr dirty="0" spc="-5"/>
              <a:t> </a:t>
            </a:r>
            <a:r>
              <a:rPr dirty="0"/>
              <a:t>University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992576" y="2234310"/>
            <a:ext cx="2139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40" b="1">
                <a:latin typeface="Trebuchet MS"/>
                <a:cs typeface="Trebuchet MS"/>
              </a:rPr>
              <a:t>M</a:t>
            </a:r>
            <a:r>
              <a:rPr dirty="0" sz="1100" spc="-65" b="1">
                <a:latin typeface="Trebuchet MS"/>
                <a:cs typeface="Trebuchet MS"/>
              </a:rPr>
              <a:t>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33545" y="2200909"/>
            <a:ext cx="667385" cy="1828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>
              <a:lnSpc>
                <a:spcPts val="1075"/>
              </a:lnSpc>
              <a:spcBef>
                <a:spcPts val="365"/>
              </a:spcBef>
            </a:pPr>
            <a:r>
              <a:rPr dirty="0" sz="1100" spc="-55" b="1">
                <a:latin typeface="Trebuchet MS"/>
                <a:cs typeface="Trebuchet MS"/>
              </a:rPr>
              <a:t>elolipoma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588" y="429514"/>
            <a:ext cx="2273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latin typeface="Georgia"/>
                <a:cs typeface="Georgia"/>
              </a:rPr>
              <a:t>SUMMARY </a:t>
            </a:r>
            <a:r>
              <a:rPr dirty="0" sz="1200" spc="-90">
                <a:latin typeface="Georgia"/>
                <a:cs typeface="Georgia"/>
              </a:rPr>
              <a:t>OF ADRENAL</a:t>
            </a:r>
            <a:r>
              <a:rPr dirty="0" sz="1200" spc="-65">
                <a:latin typeface="Georgia"/>
                <a:cs typeface="Georgia"/>
              </a:rPr>
              <a:t> </a:t>
            </a:r>
            <a:r>
              <a:rPr dirty="0" sz="1200" spc="-114">
                <a:latin typeface="Georgia"/>
                <a:cs typeface="Georgia"/>
              </a:rPr>
              <a:t>IMAGING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46882" y="9889946"/>
            <a:ext cx="370395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 b="1" i="1">
                <a:solidFill>
                  <a:srgbClr val="A6A6A6"/>
                </a:solidFill>
                <a:latin typeface="Times New Roman"/>
                <a:cs typeface="Times New Roman"/>
              </a:rPr>
              <a:t>By</a:t>
            </a:r>
            <a:r>
              <a:rPr dirty="0" sz="1100" spc="-30" b="1" i="1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1100" spc="10" b="1" i="1">
                <a:solidFill>
                  <a:srgbClr val="A6A6A6"/>
                </a:solidFill>
                <a:latin typeface="Times New Roman"/>
                <a:cs typeface="Times New Roman"/>
              </a:rPr>
              <a:t>A.M.Abodahab</a:t>
            </a:r>
            <a:r>
              <a:rPr dirty="0" sz="1100" spc="-25" b="1" i="1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1100" spc="145" i="1">
                <a:solidFill>
                  <a:srgbClr val="A6A6A6"/>
                </a:solidFill>
                <a:latin typeface="Trebuchet MS"/>
                <a:cs typeface="Trebuchet MS"/>
              </a:rPr>
              <a:t>–</a:t>
            </a:r>
            <a:r>
              <a:rPr dirty="0" sz="1100" spc="-80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100" i="1">
                <a:solidFill>
                  <a:srgbClr val="A6A6A6"/>
                </a:solidFill>
                <a:latin typeface="Times New Roman"/>
                <a:cs typeface="Times New Roman"/>
              </a:rPr>
              <a:t>Ass.Lecturer</a:t>
            </a:r>
            <a:r>
              <a:rPr dirty="0" sz="1100" spc="-25" i="1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1100" spc="5" i="1">
                <a:solidFill>
                  <a:srgbClr val="A6A6A6"/>
                </a:solidFill>
                <a:latin typeface="Times New Roman"/>
                <a:cs typeface="Times New Roman"/>
              </a:rPr>
              <a:t>of</a:t>
            </a:r>
            <a:r>
              <a:rPr dirty="0" sz="1100" spc="-35" i="1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1100" spc="5" i="1">
                <a:solidFill>
                  <a:srgbClr val="A6A6A6"/>
                </a:solidFill>
                <a:latin typeface="Times New Roman"/>
                <a:cs typeface="Times New Roman"/>
              </a:rPr>
              <a:t>radiology</a:t>
            </a:r>
            <a:r>
              <a:rPr dirty="0" sz="1100" spc="-35" i="1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1100" spc="10" i="1">
                <a:solidFill>
                  <a:srgbClr val="A6A6A6"/>
                </a:solidFill>
                <a:latin typeface="Times New Roman"/>
                <a:cs typeface="Times New Roman"/>
              </a:rPr>
              <a:t>Sohag</a:t>
            </a:r>
            <a:r>
              <a:rPr dirty="0" sz="1100" spc="-5" i="1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1100" i="1">
                <a:solidFill>
                  <a:srgbClr val="A6A6A6"/>
                </a:solidFill>
                <a:latin typeface="Times New Roman"/>
                <a:cs typeface="Times New Roman"/>
              </a:rPr>
              <a:t>University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6000" y="9859975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91979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61136" y="887221"/>
            <a:ext cx="6443345" cy="283845"/>
          </a:xfrm>
          <a:prstGeom prst="rect">
            <a:avLst/>
          </a:prstGeom>
          <a:solidFill>
            <a:srgbClr val="FF0000"/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64080">
              <a:lnSpc>
                <a:spcPts val="1789"/>
              </a:lnSpc>
            </a:pPr>
            <a:r>
              <a:rPr dirty="0" sz="1500" spc="-5" b="1">
                <a:latin typeface="Times New Roman"/>
                <a:cs typeface="Times New Roman"/>
              </a:rPr>
              <a:t>ADRENAL</a:t>
            </a:r>
            <a:r>
              <a:rPr dirty="0" sz="1500" spc="10" b="1">
                <a:latin typeface="Times New Roman"/>
                <a:cs typeface="Times New Roman"/>
              </a:rPr>
              <a:t> </a:t>
            </a:r>
            <a:r>
              <a:rPr dirty="0" sz="1500" spc="-5" b="1">
                <a:latin typeface="Times New Roman"/>
                <a:cs typeface="Times New Roman"/>
              </a:rPr>
              <a:t>HAEMORRHAGE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1136" y="3478656"/>
            <a:ext cx="6443345" cy="283845"/>
          </a:xfrm>
          <a:prstGeom prst="rect">
            <a:avLst/>
          </a:prstGeom>
          <a:solidFill>
            <a:srgbClr val="FFC000"/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414905">
              <a:lnSpc>
                <a:spcPts val="1789"/>
              </a:lnSpc>
            </a:pPr>
            <a:r>
              <a:rPr dirty="0" sz="1500" spc="-5" b="1">
                <a:latin typeface="Times New Roman"/>
                <a:cs typeface="Times New Roman"/>
              </a:rPr>
              <a:t>ADRENAL</a:t>
            </a:r>
            <a:r>
              <a:rPr dirty="0" sz="1500" spc="5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INFECTION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58088" y="5704331"/>
          <a:ext cx="6452235" cy="1936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6300"/>
                <a:gridCol w="2335529"/>
                <a:gridCol w="1960879"/>
              </a:tblGrid>
              <a:tr h="210185">
                <a:tc gridSpan="3">
                  <a:txBody>
                    <a:bodyPr/>
                    <a:lstStyle/>
                    <a:p>
                      <a:pPr marL="1484630">
                        <a:lnSpc>
                          <a:spcPts val="1555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BILATERAL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ADRENAL</a:t>
                      </a:r>
                      <a:r>
                        <a:rPr dirty="0" sz="14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CALCIFICATION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0185">
                <a:tc>
                  <a:txBody>
                    <a:bodyPr/>
                    <a:lstStyle/>
                    <a:p>
                      <a:pPr marL="73025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Previous</a:t>
                      </a:r>
                      <a:r>
                        <a:rPr dirty="0" sz="14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Haemorhage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Familial Medtrainian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Fever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Incidental Finding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649605" y="6129527"/>
            <a:ext cx="1983867" cy="1417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41879" y="6129527"/>
            <a:ext cx="2081148" cy="1497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02630" y="6129527"/>
            <a:ext cx="1454657" cy="1502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4336" y="7638288"/>
            <a:ext cx="5658231" cy="1883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67055" y="1222374"/>
            <a:ext cx="3575685" cy="22066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325755">
              <a:lnSpc>
                <a:spcPct val="100000"/>
              </a:lnSpc>
              <a:spcBef>
                <a:spcPts val="360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50" b="1">
                <a:latin typeface="Trebuchet MS"/>
                <a:cs typeface="Trebuchet MS"/>
              </a:rPr>
              <a:t>Blood </a:t>
            </a:r>
            <a:r>
              <a:rPr dirty="0" sz="1200" spc="-60" b="1">
                <a:latin typeface="Trebuchet MS"/>
                <a:cs typeface="Trebuchet MS"/>
              </a:rPr>
              <a:t>Density </a:t>
            </a:r>
            <a:r>
              <a:rPr dirty="0" sz="1200" spc="-50" b="1">
                <a:latin typeface="Trebuchet MS"/>
                <a:cs typeface="Trebuchet MS"/>
              </a:rPr>
              <a:t>oval </a:t>
            </a:r>
            <a:r>
              <a:rPr dirty="0" sz="1200" spc="-80" b="1">
                <a:latin typeface="Trebuchet MS"/>
                <a:cs typeface="Trebuchet MS"/>
              </a:rPr>
              <a:t>Lesion</a:t>
            </a:r>
            <a:endParaRPr sz="1200">
              <a:latin typeface="Trebuchet MS"/>
              <a:cs typeface="Trebuchet MS"/>
            </a:endParaRPr>
          </a:p>
          <a:p>
            <a:pPr marL="325755">
              <a:lnSpc>
                <a:spcPct val="100000"/>
              </a:lnSpc>
              <a:spcBef>
                <a:spcPts val="240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55" b="1">
                <a:latin typeface="Trebuchet MS"/>
                <a:cs typeface="Trebuchet MS"/>
              </a:rPr>
              <a:t>90% </a:t>
            </a:r>
            <a:r>
              <a:rPr dirty="0" sz="1200" spc="-65" b="1">
                <a:latin typeface="Trebuchet MS"/>
                <a:cs typeface="Trebuchet MS"/>
              </a:rPr>
              <a:t>Rt </a:t>
            </a:r>
            <a:r>
              <a:rPr dirty="0" sz="1200" spc="-5" b="1">
                <a:latin typeface="Wingdings"/>
                <a:cs typeface="Wingdings"/>
              </a:rPr>
              <a:t>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70" b="1">
                <a:latin typeface="Trebuchet MS"/>
                <a:cs typeface="Trebuchet MS"/>
              </a:rPr>
              <a:t>Between </a:t>
            </a:r>
            <a:r>
              <a:rPr dirty="0" sz="1200" spc="-75" b="1">
                <a:latin typeface="Trebuchet MS"/>
                <a:cs typeface="Trebuchet MS"/>
              </a:rPr>
              <a:t>live </a:t>
            </a:r>
            <a:r>
              <a:rPr dirty="0" sz="1200" spc="-5" b="1">
                <a:latin typeface="Trebuchet MS"/>
                <a:cs typeface="Trebuchet MS"/>
              </a:rPr>
              <a:t>&amp; </a:t>
            </a:r>
            <a:r>
              <a:rPr dirty="0" sz="1200" spc="-65" b="1">
                <a:latin typeface="Trebuchet MS"/>
                <a:cs typeface="Trebuchet MS"/>
              </a:rPr>
              <a:t>spine</a:t>
            </a:r>
            <a:endParaRPr sz="1200">
              <a:latin typeface="Trebuchet MS"/>
              <a:cs typeface="Trebuchet MS"/>
            </a:endParaRPr>
          </a:p>
          <a:p>
            <a:pPr marL="325755">
              <a:lnSpc>
                <a:spcPct val="100000"/>
              </a:lnSpc>
              <a:spcBef>
                <a:spcPts val="244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45" b="1">
                <a:latin typeface="Trebuchet MS"/>
                <a:cs typeface="Trebuchet MS"/>
              </a:rPr>
              <a:t>If </a:t>
            </a:r>
            <a:r>
              <a:rPr dirty="0" sz="1200" spc="-110" b="1">
                <a:latin typeface="Trebuchet MS"/>
                <a:cs typeface="Trebuchet MS"/>
              </a:rPr>
              <a:t>+ </a:t>
            </a:r>
            <a:r>
              <a:rPr dirty="0" sz="1200" spc="-70" b="1">
                <a:latin typeface="Trebuchet MS"/>
                <a:cs typeface="Trebuchet MS"/>
              </a:rPr>
              <a:t>Primary </a:t>
            </a:r>
            <a:r>
              <a:rPr dirty="0" sz="1200" spc="-5" b="1">
                <a:latin typeface="Wingdings"/>
                <a:cs typeface="Wingdings"/>
              </a:rPr>
              <a:t>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rebuchet MS"/>
                <a:cs typeface="Trebuchet MS"/>
              </a:rPr>
              <a:t>Mets </a:t>
            </a:r>
            <a:r>
              <a:rPr dirty="0" sz="1200" spc="-55" b="1">
                <a:latin typeface="Trebuchet MS"/>
                <a:cs typeface="Trebuchet MS"/>
              </a:rPr>
              <a:t>to </a:t>
            </a:r>
            <a:r>
              <a:rPr dirty="0" sz="1200" spc="-70" b="1">
                <a:latin typeface="Trebuchet MS"/>
                <a:cs typeface="Trebuchet MS"/>
              </a:rPr>
              <a:t>be considered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18054" y="1914905"/>
            <a:ext cx="1819910" cy="14622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33545" y="1222374"/>
            <a:ext cx="2615565" cy="1715770"/>
          </a:xfrm>
          <a:custGeom>
            <a:avLst/>
            <a:gdLst/>
            <a:ahLst/>
            <a:cxnLst/>
            <a:rect l="l" t="t" r="r" b="b"/>
            <a:pathLst>
              <a:path w="2615565" h="1715770">
                <a:moveTo>
                  <a:pt x="0" y="1715770"/>
                </a:moveTo>
                <a:lnTo>
                  <a:pt x="2615564" y="1715770"/>
                </a:lnTo>
                <a:lnTo>
                  <a:pt x="2615564" y="0"/>
                </a:lnTo>
                <a:lnTo>
                  <a:pt x="0" y="0"/>
                </a:lnTo>
                <a:lnTo>
                  <a:pt x="0" y="17157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31208" y="1274063"/>
            <a:ext cx="2420112" cy="1599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67055" y="3812539"/>
            <a:ext cx="3794760" cy="4940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25755">
              <a:lnSpc>
                <a:spcPct val="100000"/>
              </a:lnSpc>
              <a:spcBef>
                <a:spcPts val="350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65" b="1">
                <a:latin typeface="Trebuchet MS"/>
                <a:cs typeface="Trebuchet MS"/>
              </a:rPr>
              <a:t>Bilateral </a:t>
            </a:r>
            <a:r>
              <a:rPr dirty="0" sz="1200" spc="-70" b="1">
                <a:latin typeface="Trebuchet MS"/>
                <a:cs typeface="Trebuchet MS"/>
              </a:rPr>
              <a:t>enlarged </a:t>
            </a:r>
            <a:r>
              <a:rPr dirty="0" sz="1200" spc="-110" b="1">
                <a:latin typeface="Trebuchet MS"/>
                <a:cs typeface="Trebuchet MS"/>
              </a:rPr>
              <a:t>+ </a:t>
            </a:r>
            <a:r>
              <a:rPr dirty="0" sz="1200" spc="-85" b="1">
                <a:latin typeface="Trebuchet MS"/>
                <a:cs typeface="Trebuchet MS"/>
              </a:rPr>
              <a:t>Ca </a:t>
            </a:r>
            <a:r>
              <a:rPr dirty="0" sz="1200" spc="-5" b="1">
                <a:latin typeface="Wingdings"/>
                <a:cs typeface="Wingdings"/>
              </a:rPr>
              <a:t>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65" b="1">
                <a:latin typeface="Trebuchet MS"/>
                <a:cs typeface="Trebuchet MS"/>
              </a:rPr>
              <a:t>Highly </a:t>
            </a:r>
            <a:r>
              <a:rPr dirty="0" sz="1200" spc="-60" b="1">
                <a:latin typeface="Trebuchet MS"/>
                <a:cs typeface="Trebuchet MS"/>
              </a:rPr>
              <a:t>suggestive </a:t>
            </a:r>
            <a:r>
              <a:rPr dirty="0" sz="1200" spc="-50" b="1">
                <a:latin typeface="Trebuchet MS"/>
                <a:cs typeface="Trebuchet MS"/>
              </a:rPr>
              <a:t>of </a:t>
            </a:r>
            <a:r>
              <a:rPr dirty="0" sz="1200" spc="-434" b="1">
                <a:latin typeface="Trebuchet MS"/>
                <a:cs typeface="Trebuchet MS"/>
              </a:rPr>
              <a:t>TB</a:t>
            </a:r>
            <a:endParaRPr sz="1200">
              <a:latin typeface="Trebuchet MS"/>
              <a:cs typeface="Trebuchet MS"/>
            </a:endParaRPr>
          </a:p>
          <a:p>
            <a:pPr marL="325755">
              <a:lnSpc>
                <a:spcPct val="100000"/>
              </a:lnSpc>
              <a:spcBef>
                <a:spcPts val="265"/>
              </a:spcBef>
            </a:pPr>
            <a:r>
              <a:rPr dirty="0" sz="1200" spc="1725">
                <a:latin typeface="Wingdings"/>
                <a:cs typeface="Wingdings"/>
              </a:rPr>
              <a:t>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90" b="1">
                <a:latin typeface="Trebuchet MS"/>
                <a:cs typeface="Trebuchet MS"/>
              </a:rPr>
              <a:t>+ve </a:t>
            </a:r>
            <a:r>
              <a:rPr dirty="0" sz="1200" spc="-65" b="1">
                <a:latin typeface="Trebuchet MS"/>
                <a:cs typeface="Trebuchet MS"/>
              </a:rPr>
              <a:t>skin </a:t>
            </a:r>
            <a:r>
              <a:rPr dirty="0" sz="1200" spc="-85" b="1">
                <a:latin typeface="Trebuchet MS"/>
                <a:cs typeface="Trebuchet MS"/>
              </a:rPr>
              <a:t>Tubreculin </a:t>
            </a:r>
            <a:r>
              <a:rPr dirty="0" sz="1200" spc="-65" b="1">
                <a:latin typeface="Trebuchet MS"/>
                <a:cs typeface="Trebuchet MS"/>
              </a:rPr>
              <a:t>test </a:t>
            </a:r>
            <a:r>
              <a:rPr dirty="0" sz="1200" spc="-5" b="1">
                <a:latin typeface="Wingdings"/>
                <a:cs typeface="Wingdings"/>
              </a:rPr>
              <a:t>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55" b="1">
                <a:latin typeface="Trebuchet MS"/>
                <a:cs typeface="Trebuchet MS"/>
              </a:rPr>
              <a:t>Diagnostic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72304" y="3812539"/>
            <a:ext cx="2148840" cy="1694180"/>
          </a:xfrm>
          <a:custGeom>
            <a:avLst/>
            <a:gdLst/>
            <a:ahLst/>
            <a:cxnLst/>
            <a:rect l="l" t="t" r="r" b="b"/>
            <a:pathLst>
              <a:path w="2148840" h="1694179">
                <a:moveTo>
                  <a:pt x="0" y="1694180"/>
                </a:moveTo>
                <a:lnTo>
                  <a:pt x="2148839" y="1694180"/>
                </a:lnTo>
                <a:lnTo>
                  <a:pt x="2148839" y="0"/>
                </a:lnTo>
                <a:lnTo>
                  <a:pt x="0" y="0"/>
                </a:lnTo>
                <a:lnTo>
                  <a:pt x="0" y="16941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58359" y="3863339"/>
            <a:ext cx="1865249" cy="1592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01625" y="9958069"/>
            <a:ext cx="2889885" cy="640080"/>
          </a:xfrm>
          <a:prstGeom prst="rect">
            <a:avLst/>
          </a:prstGeom>
          <a:ln w="12700">
            <a:solidFill>
              <a:srgbClr val="C0504D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100965">
              <a:lnSpc>
                <a:spcPct val="100000"/>
              </a:lnSpc>
              <a:spcBef>
                <a:spcPts val="380"/>
              </a:spcBef>
            </a:pPr>
            <a:r>
              <a:rPr dirty="0" sz="1100" spc="-60" b="1">
                <a:latin typeface="Trebuchet MS"/>
                <a:cs typeface="Trebuchet MS"/>
              </a:rPr>
              <a:t>SOURCES </a:t>
            </a:r>
            <a:r>
              <a:rPr dirty="0" sz="1100" spc="-110">
                <a:latin typeface="Trebuchet MS"/>
                <a:cs typeface="Trebuchet MS"/>
              </a:rPr>
              <a:t>: </a:t>
            </a:r>
            <a:r>
              <a:rPr dirty="0" sz="900" spc="-65" b="1" i="1">
                <a:latin typeface="Trebuchet MS"/>
                <a:cs typeface="Trebuchet MS"/>
              </a:rPr>
              <a:t>Lecture </a:t>
            </a:r>
            <a:r>
              <a:rPr dirty="0" sz="900" spc="-60" b="1" i="1">
                <a:latin typeface="Trebuchet MS"/>
                <a:cs typeface="Trebuchet MS"/>
              </a:rPr>
              <a:t>of </a:t>
            </a:r>
            <a:r>
              <a:rPr dirty="0" sz="900" spc="-75" b="1" i="1">
                <a:latin typeface="Trebuchet MS"/>
                <a:cs typeface="Trebuchet MS"/>
              </a:rPr>
              <a:t>Prof. </a:t>
            </a:r>
            <a:r>
              <a:rPr dirty="0" sz="900" spc="-25" b="1" i="1">
                <a:latin typeface="Trebuchet MS"/>
                <a:cs typeface="Trebuchet MS"/>
              </a:rPr>
              <a:t>Mamdouh</a:t>
            </a:r>
            <a:r>
              <a:rPr dirty="0" sz="900" spc="-90" b="1" i="1">
                <a:latin typeface="Trebuchet MS"/>
                <a:cs typeface="Trebuchet MS"/>
              </a:rPr>
              <a:t> </a:t>
            </a:r>
            <a:r>
              <a:rPr dirty="0" sz="900" spc="-45" b="1" i="1">
                <a:latin typeface="Trebuchet MS"/>
                <a:cs typeface="Trebuchet MS"/>
              </a:rPr>
              <a:t>Mahfouz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</a:pPr>
            <a:r>
              <a:rPr dirty="0" u="sng" sz="11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9"/>
              </a:rPr>
              <a:t>http://www.radiologyassistant.nl/en/p421aee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17234" y="10262950"/>
            <a:ext cx="1035050" cy="28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160" b="1" i="1">
                <a:latin typeface="Arial"/>
                <a:cs typeface="Arial"/>
              </a:rPr>
              <a:t>JULY</a:t>
            </a:r>
            <a:r>
              <a:rPr dirty="0" sz="1700" spc="-135" b="1" i="1">
                <a:latin typeface="Arial"/>
                <a:cs typeface="Arial"/>
              </a:rPr>
              <a:t> </a:t>
            </a:r>
            <a:r>
              <a:rPr dirty="0" sz="1700" spc="5" b="1" i="1">
                <a:latin typeface="Arial"/>
                <a:cs typeface="Arial"/>
              </a:rPr>
              <a:t>2018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ABOBASEL2018</dc:creator>
  <dc:title>SUMMARY OF ADRENAL IMAGING</dc:title>
  <dcterms:created xsi:type="dcterms:W3CDTF">2018-08-08T14:22:45Z</dcterms:created>
  <dcterms:modified xsi:type="dcterms:W3CDTF">2018-08-08T14:22:45Z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2018-07-02T00:00:00Z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2018-08-08T00:00:00Z</vt:filetime>
  </property>
</Properties>
</file>