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Default Extension="jpg" ContentType="image/jp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</p:sldIdLst>
  <p:sldSz cx="7556500" cy="10693400"/>
  <p:notesSz cx="7556500" cy="106934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7213" y="3314954"/>
            <a:ext cx="6428422" cy="22456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4427" y="5988304"/>
            <a:ext cx="5293995" cy="2673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1200" b="1" i="1">
                <a:solidFill>
                  <a:srgbClr val="30849B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1200" b="1" i="1">
                <a:solidFill>
                  <a:srgbClr val="30849B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8142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94867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1200" b="1" i="1">
                <a:solidFill>
                  <a:srgbClr val="30849B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1200" b="1" i="1">
                <a:solidFill>
                  <a:srgbClr val="30849B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1200" b="1" i="1">
                <a:solidFill>
                  <a:srgbClr val="30849B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8142" y="427736"/>
            <a:ext cx="6806565" cy="17109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8142" y="2459482"/>
            <a:ext cx="6806565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4984750" y="10061989"/>
            <a:ext cx="1964690" cy="1943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1" i="1">
                <a:solidFill>
                  <a:srgbClr val="30849B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814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4525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png"/><Relationship Id="rId3" Type="http://schemas.openxmlformats.org/officeDocument/2006/relationships/image" Target="../media/image2.jpg"/><Relationship Id="rId4" Type="http://schemas.openxmlformats.org/officeDocument/2006/relationships/image" Target="../media/image3.jpg"/><Relationship Id="rId5" Type="http://schemas.openxmlformats.org/officeDocument/2006/relationships/image" Target="../media/image4.jpg"/><Relationship Id="rId6" Type="http://schemas.openxmlformats.org/officeDocument/2006/relationships/image" Target="../media/image5.jpg"/><Relationship Id="rId7" Type="http://schemas.openxmlformats.org/officeDocument/2006/relationships/image" Target="../media/image6.jp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7.png"/><Relationship Id="rId3" Type="http://schemas.openxmlformats.org/officeDocument/2006/relationships/image" Target="../media/image48.jpg"/><Relationship Id="rId4" Type="http://schemas.openxmlformats.org/officeDocument/2006/relationships/image" Target="../media/image49.jpg"/><Relationship Id="rId5" Type="http://schemas.openxmlformats.org/officeDocument/2006/relationships/image" Target="../media/image50.jpg"/><Relationship Id="rId6" Type="http://schemas.openxmlformats.org/officeDocument/2006/relationships/image" Target="../media/image51.png"/><Relationship Id="rId7" Type="http://schemas.openxmlformats.org/officeDocument/2006/relationships/image" Target="../media/image7.png"/><Relationship Id="rId8" Type="http://schemas.openxmlformats.org/officeDocument/2006/relationships/image" Target="../media/image17.png"/><Relationship Id="rId9" Type="http://schemas.openxmlformats.org/officeDocument/2006/relationships/image" Target="../media/image9.pn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2.jpg"/><Relationship Id="rId3" Type="http://schemas.openxmlformats.org/officeDocument/2006/relationships/image" Target="../media/image53.jpg"/><Relationship Id="rId4" Type="http://schemas.openxmlformats.org/officeDocument/2006/relationships/image" Target="../media/image7.png"/><Relationship Id="rId5" Type="http://schemas.openxmlformats.org/officeDocument/2006/relationships/image" Target="../media/image17.png"/><Relationship Id="rId6" Type="http://schemas.openxmlformats.org/officeDocument/2006/relationships/image" Target="../media/image9.pn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4.png"/><Relationship Id="rId3" Type="http://schemas.openxmlformats.org/officeDocument/2006/relationships/image" Target="../media/image7.png"/><Relationship Id="rId4" Type="http://schemas.openxmlformats.org/officeDocument/2006/relationships/image" Target="../media/image17.png"/><Relationship Id="rId5" Type="http://schemas.openxmlformats.org/officeDocument/2006/relationships/image" Target="../media/image9.pn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.png"/><Relationship Id="rId3" Type="http://schemas.openxmlformats.org/officeDocument/2006/relationships/image" Target="../media/image17.png"/><Relationship Id="rId4" Type="http://schemas.openxmlformats.org/officeDocument/2006/relationships/image" Target="../media/image9.png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5.jpg"/><Relationship Id="rId3" Type="http://schemas.openxmlformats.org/officeDocument/2006/relationships/image" Target="../media/image56.jpg"/><Relationship Id="rId4" Type="http://schemas.openxmlformats.org/officeDocument/2006/relationships/image" Target="../media/image7.png"/><Relationship Id="rId5" Type="http://schemas.openxmlformats.org/officeDocument/2006/relationships/image" Target="../media/image17.png"/><Relationship Id="rId6" Type="http://schemas.openxmlformats.org/officeDocument/2006/relationships/image" Target="../media/image9.png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7.jpg"/><Relationship Id="rId3" Type="http://schemas.openxmlformats.org/officeDocument/2006/relationships/image" Target="../media/image58.jpg"/><Relationship Id="rId4" Type="http://schemas.openxmlformats.org/officeDocument/2006/relationships/image" Target="../media/image59.jpg"/><Relationship Id="rId5" Type="http://schemas.openxmlformats.org/officeDocument/2006/relationships/image" Target="../media/image7.png"/><Relationship Id="rId6" Type="http://schemas.openxmlformats.org/officeDocument/2006/relationships/image" Target="../media/image17.png"/><Relationship Id="rId7" Type="http://schemas.openxmlformats.org/officeDocument/2006/relationships/image" Target="../media/image9.png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0.jpg"/><Relationship Id="rId3" Type="http://schemas.openxmlformats.org/officeDocument/2006/relationships/image" Target="../media/image61.jpg"/><Relationship Id="rId4" Type="http://schemas.openxmlformats.org/officeDocument/2006/relationships/image" Target="../media/image62.jpg"/><Relationship Id="rId5" Type="http://schemas.openxmlformats.org/officeDocument/2006/relationships/image" Target="../media/image63.jpg"/><Relationship Id="rId6" Type="http://schemas.openxmlformats.org/officeDocument/2006/relationships/image" Target="../media/image7.png"/><Relationship Id="rId7" Type="http://schemas.openxmlformats.org/officeDocument/2006/relationships/image" Target="../media/image17.png"/><Relationship Id="rId8" Type="http://schemas.openxmlformats.org/officeDocument/2006/relationships/image" Target="../media/image9.png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4.jpg"/><Relationship Id="rId3" Type="http://schemas.openxmlformats.org/officeDocument/2006/relationships/image" Target="../media/image65.jpg"/><Relationship Id="rId4" Type="http://schemas.openxmlformats.org/officeDocument/2006/relationships/image" Target="../media/image66.jpg"/><Relationship Id="rId5" Type="http://schemas.openxmlformats.org/officeDocument/2006/relationships/image" Target="../media/image67.jpg"/><Relationship Id="rId6" Type="http://schemas.openxmlformats.org/officeDocument/2006/relationships/image" Target="../media/image68.jpg"/><Relationship Id="rId7" Type="http://schemas.openxmlformats.org/officeDocument/2006/relationships/image" Target="../media/image69.jpg"/><Relationship Id="rId8" Type="http://schemas.openxmlformats.org/officeDocument/2006/relationships/image" Target="../media/image70.png"/><Relationship Id="rId9" Type="http://schemas.openxmlformats.org/officeDocument/2006/relationships/image" Target="../media/image71.png"/><Relationship Id="rId10" Type="http://schemas.openxmlformats.org/officeDocument/2006/relationships/image" Target="../media/image72.png"/><Relationship Id="rId11" Type="http://schemas.openxmlformats.org/officeDocument/2006/relationships/image" Target="../media/image73.png"/><Relationship Id="rId12" Type="http://schemas.openxmlformats.org/officeDocument/2006/relationships/image" Target="../media/image74.png"/><Relationship Id="rId13" Type="http://schemas.openxmlformats.org/officeDocument/2006/relationships/image" Target="../media/image75.jpg"/><Relationship Id="rId14" Type="http://schemas.openxmlformats.org/officeDocument/2006/relationships/image" Target="../media/image7.png"/><Relationship Id="rId15" Type="http://schemas.openxmlformats.org/officeDocument/2006/relationships/image" Target="../media/image17.png"/><Relationship Id="rId16" Type="http://schemas.openxmlformats.org/officeDocument/2006/relationships/image" Target="../media/image9.png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6.jpg"/><Relationship Id="rId3" Type="http://schemas.openxmlformats.org/officeDocument/2006/relationships/image" Target="../media/image77.jpg"/><Relationship Id="rId4" Type="http://schemas.openxmlformats.org/officeDocument/2006/relationships/image" Target="../media/image78.jpg"/><Relationship Id="rId5" Type="http://schemas.openxmlformats.org/officeDocument/2006/relationships/image" Target="../media/image79.jpg"/><Relationship Id="rId6" Type="http://schemas.openxmlformats.org/officeDocument/2006/relationships/image" Target="../media/image80.jpg"/><Relationship Id="rId7" Type="http://schemas.openxmlformats.org/officeDocument/2006/relationships/image" Target="../media/image81.jpg"/><Relationship Id="rId8" Type="http://schemas.openxmlformats.org/officeDocument/2006/relationships/image" Target="../media/image82.jpg"/><Relationship Id="rId9" Type="http://schemas.openxmlformats.org/officeDocument/2006/relationships/image" Target="../media/image83.jpg"/><Relationship Id="rId10" Type="http://schemas.openxmlformats.org/officeDocument/2006/relationships/image" Target="../media/image84.jpg"/><Relationship Id="rId11" Type="http://schemas.openxmlformats.org/officeDocument/2006/relationships/image" Target="../media/image85.jpg"/><Relationship Id="rId12" Type="http://schemas.openxmlformats.org/officeDocument/2006/relationships/hyperlink" Target="http://www.ssregypt.com/" TargetMode="External"/><Relationship Id="rId13" Type="http://schemas.openxmlformats.org/officeDocument/2006/relationships/hyperlink" Target="https://www.youtube.com/watch?v=S1Xxgcf7yvQ" TargetMode="External"/><Relationship Id="rId14" Type="http://schemas.openxmlformats.org/officeDocument/2006/relationships/hyperlink" Target="http://www.radiologyassistant.nl/" TargetMode="External"/><Relationship Id="rId15" Type="http://schemas.openxmlformats.org/officeDocument/2006/relationships/image" Target="../media/image86.png"/><Relationship Id="rId16" Type="http://schemas.openxmlformats.org/officeDocument/2006/relationships/image" Target="../media/image87.png"/><Relationship Id="rId17" Type="http://schemas.openxmlformats.org/officeDocument/2006/relationships/image" Target="../media/image88.png"/><Relationship Id="rId18" Type="http://schemas.openxmlformats.org/officeDocument/2006/relationships/image" Target="../media/image89.png"/><Relationship Id="rId19" Type="http://schemas.openxmlformats.org/officeDocument/2006/relationships/image" Target="../media/image90.png"/><Relationship Id="rId20" Type="http://schemas.openxmlformats.org/officeDocument/2006/relationships/image" Target="../media/image91.jpg"/><Relationship Id="rId21" Type="http://schemas.openxmlformats.org/officeDocument/2006/relationships/image" Target="../media/image92.jpg"/><Relationship Id="rId22" Type="http://schemas.openxmlformats.org/officeDocument/2006/relationships/image" Target="../media/image93.jpg"/><Relationship Id="rId23" Type="http://schemas.openxmlformats.org/officeDocument/2006/relationships/image" Target="../media/image94.png"/><Relationship Id="rId24" Type="http://schemas.openxmlformats.org/officeDocument/2006/relationships/image" Target="../media/image95.png"/><Relationship Id="rId25" Type="http://schemas.openxmlformats.org/officeDocument/2006/relationships/image" Target="../media/image7.png"/><Relationship Id="rId26" Type="http://schemas.openxmlformats.org/officeDocument/2006/relationships/image" Target="../media/image17.png"/><Relationship Id="rId27" Type="http://schemas.openxmlformats.org/officeDocument/2006/relationships/image" Target="../media/image9.pn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.jpg"/><Relationship Id="rId3" Type="http://schemas.openxmlformats.org/officeDocument/2006/relationships/image" Target="../media/image11.jpg"/><Relationship Id="rId4" Type="http://schemas.openxmlformats.org/officeDocument/2006/relationships/image" Target="../media/image12.jpg"/><Relationship Id="rId5" Type="http://schemas.openxmlformats.org/officeDocument/2006/relationships/image" Target="../media/image13.jpg"/><Relationship Id="rId6" Type="http://schemas.openxmlformats.org/officeDocument/2006/relationships/image" Target="../media/image14.jp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5.png"/><Relationship Id="rId3" Type="http://schemas.openxmlformats.org/officeDocument/2006/relationships/image" Target="../media/image16.png"/><Relationship Id="rId4" Type="http://schemas.openxmlformats.org/officeDocument/2006/relationships/image" Target="../media/image17.png"/><Relationship Id="rId5" Type="http://schemas.openxmlformats.org/officeDocument/2006/relationships/image" Target="../media/image18.png"/><Relationship Id="rId6" Type="http://schemas.openxmlformats.org/officeDocument/2006/relationships/image" Target="../media/image19.jpg"/><Relationship Id="rId7" Type="http://schemas.openxmlformats.org/officeDocument/2006/relationships/image" Target="../media/image20.jpg"/><Relationship Id="rId8" Type="http://schemas.openxmlformats.org/officeDocument/2006/relationships/image" Target="../media/image21.jpg"/><Relationship Id="rId9" Type="http://schemas.openxmlformats.org/officeDocument/2006/relationships/image" Target="../media/image7.png"/><Relationship Id="rId10" Type="http://schemas.openxmlformats.org/officeDocument/2006/relationships/image" Target="../media/image9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.jpg"/><Relationship Id="rId3" Type="http://schemas.openxmlformats.org/officeDocument/2006/relationships/image" Target="../media/image23.png"/><Relationship Id="rId4" Type="http://schemas.openxmlformats.org/officeDocument/2006/relationships/image" Target="../media/image7.png"/><Relationship Id="rId5" Type="http://schemas.openxmlformats.org/officeDocument/2006/relationships/image" Target="../media/image17.png"/><Relationship Id="rId6" Type="http://schemas.openxmlformats.org/officeDocument/2006/relationships/image" Target="../media/image9.pn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4.jpg"/><Relationship Id="rId3" Type="http://schemas.openxmlformats.org/officeDocument/2006/relationships/image" Target="../media/image25.jpg"/><Relationship Id="rId4" Type="http://schemas.openxmlformats.org/officeDocument/2006/relationships/image" Target="../media/image26.png"/><Relationship Id="rId5" Type="http://schemas.openxmlformats.org/officeDocument/2006/relationships/image" Target="../media/image27.png"/><Relationship Id="rId6" Type="http://schemas.openxmlformats.org/officeDocument/2006/relationships/image" Target="../media/image7.png"/><Relationship Id="rId7" Type="http://schemas.openxmlformats.org/officeDocument/2006/relationships/image" Target="../media/image17.png"/><Relationship Id="rId8" Type="http://schemas.openxmlformats.org/officeDocument/2006/relationships/image" Target="../media/image9.pn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8.jpg"/><Relationship Id="rId3" Type="http://schemas.openxmlformats.org/officeDocument/2006/relationships/image" Target="../media/image29.jpg"/><Relationship Id="rId4" Type="http://schemas.openxmlformats.org/officeDocument/2006/relationships/image" Target="../media/image30.jpg"/><Relationship Id="rId5" Type="http://schemas.openxmlformats.org/officeDocument/2006/relationships/image" Target="../media/image31.jpg"/><Relationship Id="rId6" Type="http://schemas.openxmlformats.org/officeDocument/2006/relationships/image" Target="../media/image32.jpg"/><Relationship Id="rId7" Type="http://schemas.openxmlformats.org/officeDocument/2006/relationships/image" Target="../media/image33.png"/><Relationship Id="rId8" Type="http://schemas.openxmlformats.org/officeDocument/2006/relationships/image" Target="../media/image34.png"/><Relationship Id="rId9" Type="http://schemas.openxmlformats.org/officeDocument/2006/relationships/image" Target="../media/image7.png"/><Relationship Id="rId10" Type="http://schemas.openxmlformats.org/officeDocument/2006/relationships/image" Target="../media/image17.png"/><Relationship Id="rId11" Type="http://schemas.openxmlformats.org/officeDocument/2006/relationships/image" Target="../media/image9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5.jpg"/><Relationship Id="rId3" Type="http://schemas.openxmlformats.org/officeDocument/2006/relationships/image" Target="../media/image36.jpg"/><Relationship Id="rId4" Type="http://schemas.openxmlformats.org/officeDocument/2006/relationships/image" Target="../media/image37.jpg"/><Relationship Id="rId5" Type="http://schemas.openxmlformats.org/officeDocument/2006/relationships/image" Target="../media/image38.jpg"/><Relationship Id="rId6" Type="http://schemas.openxmlformats.org/officeDocument/2006/relationships/image" Target="../media/image39.jpg"/><Relationship Id="rId7" Type="http://schemas.openxmlformats.org/officeDocument/2006/relationships/image" Target="../media/image7.png"/><Relationship Id="rId8" Type="http://schemas.openxmlformats.org/officeDocument/2006/relationships/image" Target="../media/image17.png"/><Relationship Id="rId9" Type="http://schemas.openxmlformats.org/officeDocument/2006/relationships/image" Target="../media/image9.pn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0.jpg"/><Relationship Id="rId3" Type="http://schemas.openxmlformats.org/officeDocument/2006/relationships/image" Target="../media/image41.jpg"/><Relationship Id="rId4" Type="http://schemas.openxmlformats.org/officeDocument/2006/relationships/image" Target="../media/image42.jpg"/><Relationship Id="rId5" Type="http://schemas.openxmlformats.org/officeDocument/2006/relationships/image" Target="../media/image43.jpg"/><Relationship Id="rId6" Type="http://schemas.openxmlformats.org/officeDocument/2006/relationships/image" Target="../media/image7.png"/><Relationship Id="rId7" Type="http://schemas.openxmlformats.org/officeDocument/2006/relationships/image" Target="../media/image17.png"/><Relationship Id="rId8" Type="http://schemas.openxmlformats.org/officeDocument/2006/relationships/image" Target="../media/image9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4.jpg"/><Relationship Id="rId3" Type="http://schemas.openxmlformats.org/officeDocument/2006/relationships/image" Target="../media/image45.jpg"/><Relationship Id="rId4" Type="http://schemas.openxmlformats.org/officeDocument/2006/relationships/image" Target="../media/image46.jpg"/><Relationship Id="rId5" Type="http://schemas.openxmlformats.org/officeDocument/2006/relationships/image" Target="../media/image7.png"/><Relationship Id="rId6" Type="http://schemas.openxmlformats.org/officeDocument/2006/relationships/image" Target="../media/image17.png"/><Relationship Id="rId7" Type="http://schemas.openxmlformats.org/officeDocument/2006/relationships/image" Target="../media/image9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6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305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0396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671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76248" y="72415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076248" y="705865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76248" y="687577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351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533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716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469638" y="10045394"/>
            <a:ext cx="196468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By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Ahmad </a:t>
            </a: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Mokhtar</a:t>
            </a:r>
            <a:r>
              <a:rPr dirty="0" sz="1200" spc="-40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Abodahab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125016" y="1002304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5016" y="10036758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125016" y="10050474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485509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6" y="9143"/>
                </a:lnTo>
                <a:lnTo>
                  <a:pt x="36576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485509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485509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517513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503796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490080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1076248" y="917701"/>
            <a:ext cx="5415915" cy="265430"/>
          </a:xfrm>
          <a:prstGeom prst="rect">
            <a:avLst/>
          </a:prstGeom>
          <a:solidFill>
            <a:srgbClr val="622322"/>
          </a:solidFill>
          <a:ln w="6095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 marL="792480">
              <a:lnSpc>
                <a:spcPct val="100000"/>
              </a:lnSpc>
              <a:spcBef>
                <a:spcPts val="5"/>
              </a:spcBef>
            </a:pP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SUMMARY </a:t>
            </a:r>
            <a:r>
              <a:rPr dirty="0" sz="1600" spc="5" b="1">
                <a:solidFill>
                  <a:srgbClr val="FFFFFF"/>
                </a:solidFill>
                <a:latin typeface="Times New Roman"/>
                <a:cs typeface="Times New Roman"/>
              </a:rPr>
              <a:t>OF </a:t>
            </a:r>
            <a:r>
              <a:rPr dirty="0" sz="1600" b="1">
                <a:solidFill>
                  <a:srgbClr val="FFFFFF"/>
                </a:solidFill>
                <a:latin typeface="Times New Roman"/>
                <a:cs typeface="Times New Roman"/>
              </a:rPr>
              <a:t>PANCREATIC</a:t>
            </a:r>
            <a:r>
              <a:rPr dirty="0" sz="1600" spc="-3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z="1600" spc="-5" b="1">
                <a:solidFill>
                  <a:srgbClr val="FFFFFF"/>
                </a:solidFill>
                <a:latin typeface="Times New Roman"/>
                <a:cs typeface="Times New Roman"/>
              </a:rPr>
              <a:t>IMAGING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53947" y="1420697"/>
            <a:ext cx="3170555" cy="287020"/>
          </a:xfrm>
          <a:prstGeom prst="rect">
            <a:avLst/>
          </a:prstGeom>
          <a:solidFill>
            <a:srgbClr val="DDD9C3"/>
          </a:solidFill>
        </p:spPr>
        <p:txBody>
          <a:bodyPr wrap="square" lIns="0" tIns="43815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345"/>
              </a:spcBef>
            </a:pPr>
            <a:r>
              <a:rPr dirty="0" sz="1550" spc="-5" b="1">
                <a:solidFill>
                  <a:srgbClr val="003C6C"/>
                </a:solidFill>
                <a:latin typeface="Bauhaus 93"/>
                <a:cs typeface="Bauhaus 93"/>
              </a:rPr>
              <a:t>EMBRYOLOGY</a:t>
            </a:r>
            <a:endParaRPr sz="1550">
              <a:latin typeface="Bauhaus 93"/>
              <a:cs typeface="Bauhaus 93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128064" y="3286632"/>
            <a:ext cx="5309235" cy="277495"/>
          </a:xfrm>
          <a:custGeom>
            <a:avLst/>
            <a:gdLst/>
            <a:ahLst/>
            <a:cxnLst/>
            <a:rect l="l" t="t" r="r" b="b"/>
            <a:pathLst>
              <a:path w="5309235" h="277495">
                <a:moveTo>
                  <a:pt x="0" y="277368"/>
                </a:moveTo>
                <a:lnTo>
                  <a:pt x="5308727" y="277368"/>
                </a:lnTo>
                <a:lnTo>
                  <a:pt x="5308727" y="0"/>
                </a:lnTo>
                <a:lnTo>
                  <a:pt x="0" y="0"/>
                </a:lnTo>
                <a:lnTo>
                  <a:pt x="0" y="277368"/>
                </a:lnTo>
                <a:close/>
              </a:path>
            </a:pathLst>
          </a:custGeom>
          <a:solidFill>
            <a:srgbClr val="DDD9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1127556" y="1825780"/>
            <a:ext cx="5117465" cy="3050540"/>
          </a:xfrm>
          <a:prstGeom prst="rect">
            <a:avLst/>
          </a:prstGeom>
        </p:spPr>
        <p:txBody>
          <a:bodyPr wrap="square" lIns="0" tIns="52069" rIns="0" bIns="0" rtlCol="0" vert="horz">
            <a:spAutoFit/>
          </a:bodyPr>
          <a:lstStyle/>
          <a:p>
            <a:pPr marL="244475" indent="-226060">
              <a:lnSpc>
                <a:spcPct val="100000"/>
              </a:lnSpc>
              <a:spcBef>
                <a:spcPts val="409"/>
              </a:spcBef>
              <a:buFont typeface="Lucida Sans Unicode"/>
              <a:buChar char="-"/>
              <a:tabLst>
                <a:tab pos="245110" algn="l"/>
              </a:tabLst>
            </a:pPr>
            <a:r>
              <a:rPr dirty="0" sz="1700" spc="-275">
                <a:latin typeface="Times New Roman"/>
                <a:cs typeface="Times New Roman"/>
              </a:rPr>
              <a:t>From </a:t>
            </a:r>
            <a:r>
              <a:rPr dirty="0" sz="1700" spc="-200">
                <a:latin typeface="Times New Roman"/>
                <a:cs typeface="Times New Roman"/>
              </a:rPr>
              <a:t>the </a:t>
            </a:r>
            <a:r>
              <a:rPr dirty="0" sz="1800" spc="-325" b="1" i="1">
                <a:latin typeface="Times New Roman"/>
                <a:cs typeface="Times New Roman"/>
              </a:rPr>
              <a:t>endoderm </a:t>
            </a:r>
            <a:r>
              <a:rPr dirty="0" sz="1700" spc="-240">
                <a:latin typeface="Times New Roman"/>
                <a:cs typeface="Times New Roman"/>
              </a:rPr>
              <a:t>of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800" spc="-254" b="1" i="1">
                <a:latin typeface="Times New Roman"/>
                <a:cs typeface="Times New Roman"/>
              </a:rPr>
              <a:t>primitive</a:t>
            </a:r>
            <a:r>
              <a:rPr dirty="0" sz="1800" spc="-165" b="1" i="1">
                <a:latin typeface="Times New Roman"/>
                <a:cs typeface="Times New Roman"/>
              </a:rPr>
              <a:t> </a:t>
            </a:r>
            <a:r>
              <a:rPr dirty="0" sz="1800" spc="-345" b="1" i="1">
                <a:latin typeface="Times New Roman"/>
                <a:cs typeface="Times New Roman"/>
              </a:rPr>
              <a:t>duodenum</a:t>
            </a:r>
            <a:endParaRPr sz="1800">
              <a:latin typeface="Times New Roman"/>
              <a:cs typeface="Times New Roman"/>
            </a:endParaRPr>
          </a:p>
          <a:p>
            <a:pPr marL="244475" indent="-226060">
              <a:lnSpc>
                <a:spcPct val="100000"/>
              </a:lnSpc>
              <a:spcBef>
                <a:spcPts val="315"/>
              </a:spcBef>
              <a:buFont typeface="Lucida Sans Unicode"/>
              <a:buChar char="-"/>
              <a:tabLst>
                <a:tab pos="245110" algn="l"/>
              </a:tabLst>
            </a:pPr>
            <a:r>
              <a:rPr dirty="0" sz="1700" spc="-140">
                <a:latin typeface="Times New Roman"/>
                <a:cs typeface="Times New Roman"/>
              </a:rPr>
              <a:t>It </a:t>
            </a:r>
            <a:r>
              <a:rPr dirty="0" sz="1700" spc="-245">
                <a:latin typeface="Times New Roman"/>
                <a:cs typeface="Times New Roman"/>
              </a:rPr>
              <a:t>evelops </a:t>
            </a:r>
            <a:r>
              <a:rPr dirty="0" sz="1700" spc="-185">
                <a:latin typeface="Times New Roman"/>
                <a:cs typeface="Times New Roman"/>
              </a:rPr>
              <a:t>in </a:t>
            </a:r>
            <a:r>
              <a:rPr dirty="0" sz="1800" spc="-280" b="1" i="1">
                <a:latin typeface="Times New Roman"/>
                <a:cs typeface="Times New Roman"/>
              </a:rPr>
              <a:t>two</a:t>
            </a:r>
            <a:r>
              <a:rPr dirty="0" sz="1800" spc="-229" b="1" i="1">
                <a:latin typeface="Times New Roman"/>
                <a:cs typeface="Times New Roman"/>
              </a:rPr>
              <a:t> </a:t>
            </a:r>
            <a:r>
              <a:rPr dirty="0" sz="1800" spc="-250" b="1" i="1">
                <a:latin typeface="Times New Roman"/>
                <a:cs typeface="Times New Roman"/>
              </a:rPr>
              <a:t>parts</a:t>
            </a:r>
            <a:r>
              <a:rPr dirty="0" sz="1700" spc="-250">
                <a:latin typeface="Times New Roman"/>
                <a:cs typeface="Times New Roman"/>
              </a:rPr>
              <a:t>.</a:t>
            </a:r>
            <a:endParaRPr sz="1700">
              <a:latin typeface="Times New Roman"/>
              <a:cs typeface="Times New Roman"/>
            </a:endParaRPr>
          </a:p>
          <a:p>
            <a:pPr marL="476250">
              <a:lnSpc>
                <a:spcPct val="100000"/>
              </a:lnSpc>
              <a:spcBef>
                <a:spcPts val="20"/>
              </a:spcBef>
            </a:pPr>
            <a:r>
              <a:rPr dirty="0" sz="1700">
                <a:latin typeface="Courier New"/>
                <a:cs typeface="Courier New"/>
              </a:rPr>
              <a:t>o </a:t>
            </a:r>
            <a:r>
              <a:rPr dirty="0" sz="1800" spc="-310" b="1" i="1">
                <a:latin typeface="Times New Roman"/>
                <a:cs typeface="Times New Roman"/>
              </a:rPr>
              <a:t>Dorsal</a:t>
            </a:r>
            <a:r>
              <a:rPr dirty="0" sz="1800" spc="-270" b="1" i="1">
                <a:latin typeface="Times New Roman"/>
                <a:cs typeface="Times New Roman"/>
              </a:rPr>
              <a:t> </a:t>
            </a:r>
            <a:r>
              <a:rPr dirty="0" sz="1800" spc="-535" b="1" i="1">
                <a:latin typeface="Times New Roman"/>
                <a:cs typeface="Times New Roman"/>
              </a:rPr>
              <a:t>&amp;</a:t>
            </a:r>
            <a:r>
              <a:rPr dirty="0" sz="1800" spc="-125" b="1" i="1">
                <a:latin typeface="Times New Roman"/>
                <a:cs typeface="Times New Roman"/>
              </a:rPr>
              <a:t> </a:t>
            </a:r>
            <a:r>
              <a:rPr dirty="0" sz="1800" spc="-295" b="1" i="1">
                <a:latin typeface="Times New Roman"/>
                <a:cs typeface="Times New Roman"/>
              </a:rPr>
              <a:t>Ventral </a:t>
            </a:r>
            <a:r>
              <a:rPr dirty="0" sz="1800" spc="-275" b="1" i="1">
                <a:latin typeface="Times New Roman"/>
                <a:cs typeface="Times New Roman"/>
              </a:rPr>
              <a:t>parts</a:t>
            </a:r>
            <a:endParaRPr sz="1800">
              <a:latin typeface="Times New Roman"/>
              <a:cs typeface="Times New Roman"/>
            </a:endParaRPr>
          </a:p>
          <a:p>
            <a:pPr marL="244475" indent="-226060">
              <a:lnSpc>
                <a:spcPct val="100000"/>
              </a:lnSpc>
              <a:spcBef>
                <a:spcPts val="440"/>
              </a:spcBef>
              <a:buFont typeface="Lucida Sans Unicode"/>
              <a:buChar char="-"/>
              <a:tabLst>
                <a:tab pos="245110" algn="l"/>
              </a:tabLst>
            </a:pPr>
            <a:r>
              <a:rPr dirty="0" sz="1700" spc="-265">
                <a:latin typeface="Times New Roman"/>
                <a:cs typeface="Times New Roman"/>
              </a:rPr>
              <a:t>Duodenum </a:t>
            </a:r>
            <a:r>
              <a:rPr dirty="0" sz="1700" spc="-190">
                <a:latin typeface="Times New Roman"/>
                <a:cs typeface="Times New Roman"/>
              </a:rPr>
              <a:t>partial rotation </a:t>
            </a:r>
            <a:r>
              <a:rPr dirty="0" sz="1700">
                <a:latin typeface="Wingdings"/>
                <a:cs typeface="Wingdings"/>
              </a:rPr>
              <a:t></a:t>
            </a:r>
            <a:r>
              <a:rPr dirty="0" sz="1700">
                <a:latin typeface="Times New Roman"/>
                <a:cs typeface="Times New Roman"/>
              </a:rPr>
              <a:t> </a:t>
            </a:r>
            <a:r>
              <a:rPr dirty="0" sz="1700" spc="-235">
                <a:latin typeface="Times New Roman"/>
                <a:cs typeface="Times New Roman"/>
              </a:rPr>
              <a:t>approximate </a:t>
            </a:r>
            <a:r>
              <a:rPr dirty="0" sz="1700" spc="-285">
                <a:latin typeface="Times New Roman"/>
                <a:cs typeface="Times New Roman"/>
              </a:rPr>
              <a:t>2 </a:t>
            </a:r>
            <a:r>
              <a:rPr dirty="0" sz="1700" spc="-200">
                <a:latin typeface="Times New Roman"/>
                <a:cs typeface="Times New Roman"/>
              </a:rPr>
              <a:t>parts</a:t>
            </a:r>
            <a:r>
              <a:rPr dirty="0" sz="1700" spc="-130">
                <a:latin typeface="Times New Roman"/>
                <a:cs typeface="Times New Roman"/>
              </a:rPr>
              <a:t> </a:t>
            </a:r>
            <a:r>
              <a:rPr dirty="0" sz="1700" spc="-455">
                <a:latin typeface="Times New Roman"/>
                <a:cs typeface="Times New Roman"/>
              </a:rPr>
              <a:t>&amp;</a:t>
            </a:r>
            <a:r>
              <a:rPr dirty="0" sz="1700" spc="-95">
                <a:latin typeface="Times New Roman"/>
                <a:cs typeface="Times New Roman"/>
              </a:rPr>
              <a:t> </a:t>
            </a:r>
            <a:r>
              <a:rPr dirty="0" sz="1700" spc="-220">
                <a:latin typeface="Times New Roman"/>
                <a:cs typeface="Times New Roman"/>
              </a:rPr>
              <a:t>fuse.</a:t>
            </a:r>
            <a:endParaRPr sz="170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  <a:spcBef>
                <a:spcPts val="2120"/>
              </a:spcBef>
            </a:pPr>
            <a:r>
              <a:rPr dirty="0" sz="1500" b="1">
                <a:solidFill>
                  <a:srgbClr val="17365D"/>
                </a:solidFill>
                <a:latin typeface="Bauhaus 93"/>
                <a:cs typeface="Bauhaus 93"/>
              </a:rPr>
              <a:t>NORMAL</a:t>
            </a:r>
            <a:r>
              <a:rPr dirty="0" sz="1500" spc="-5" b="1">
                <a:solidFill>
                  <a:srgbClr val="17365D"/>
                </a:solidFill>
                <a:latin typeface="Bauhaus 93"/>
                <a:cs typeface="Bauhaus 93"/>
              </a:rPr>
              <a:t> PANCREAS</a:t>
            </a:r>
            <a:endParaRPr sz="1500">
              <a:latin typeface="Bauhaus 93"/>
              <a:cs typeface="Bauhaus 93"/>
            </a:endParaRPr>
          </a:p>
          <a:p>
            <a:pPr marL="241300" indent="-228600">
              <a:lnSpc>
                <a:spcPct val="100000"/>
              </a:lnSpc>
              <a:spcBef>
                <a:spcPts val="145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54" b="1">
                <a:latin typeface="Times New Roman"/>
                <a:cs typeface="Times New Roman"/>
              </a:rPr>
              <a:t>Site: </a:t>
            </a:r>
            <a:r>
              <a:rPr dirty="0" sz="1700" spc="-204">
                <a:latin typeface="Times New Roman"/>
                <a:cs typeface="Times New Roman"/>
              </a:rPr>
              <a:t>retroperitonium </a:t>
            </a:r>
            <a:r>
              <a:rPr dirty="0" sz="1700" spc="-145">
                <a:latin typeface="Times New Roman"/>
                <a:cs typeface="Times New Roman"/>
              </a:rPr>
              <a:t>, </a:t>
            </a:r>
            <a:r>
              <a:rPr dirty="0" sz="1700" spc="-275" b="1">
                <a:latin typeface="Times New Roman"/>
                <a:cs typeface="Times New Roman"/>
              </a:rPr>
              <a:t>anterior </a:t>
            </a:r>
            <a:r>
              <a:rPr dirty="0" sz="1700" spc="-295" b="1">
                <a:latin typeface="Times New Roman"/>
                <a:cs typeface="Times New Roman"/>
              </a:rPr>
              <a:t>para-renal</a:t>
            </a:r>
            <a:r>
              <a:rPr dirty="0" sz="1700" spc="-215" b="1">
                <a:latin typeface="Times New Roman"/>
                <a:cs typeface="Times New Roman"/>
              </a:rPr>
              <a:t> </a:t>
            </a:r>
            <a:r>
              <a:rPr dirty="0" sz="1700" spc="-260" b="1">
                <a:latin typeface="Times New Roman"/>
                <a:cs typeface="Times New Roman"/>
              </a:rPr>
              <a:t>space</a:t>
            </a:r>
            <a:r>
              <a:rPr dirty="0" sz="1700" spc="-260">
                <a:latin typeface="Times New Roman"/>
                <a:cs typeface="Times New Roman"/>
              </a:rPr>
              <a:t>,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34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40">
                <a:latin typeface="Times New Roman"/>
                <a:cs typeface="Times New Roman"/>
              </a:rPr>
              <a:t>most </a:t>
            </a:r>
            <a:r>
              <a:rPr dirty="0" sz="1700" spc="-190">
                <a:latin typeface="Times New Roman"/>
                <a:cs typeface="Times New Roman"/>
              </a:rPr>
              <a:t>anterior </a:t>
            </a:r>
            <a:r>
              <a:rPr dirty="0" sz="1700" spc="-240">
                <a:latin typeface="Times New Roman"/>
                <a:cs typeface="Times New Roman"/>
              </a:rPr>
              <a:t>of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195">
                <a:latin typeface="Times New Roman"/>
                <a:cs typeface="Times New Roman"/>
              </a:rPr>
              <a:t>three </a:t>
            </a:r>
            <a:r>
              <a:rPr dirty="0" sz="1700" spc="-200">
                <a:latin typeface="Times New Roman"/>
                <a:cs typeface="Times New Roman"/>
              </a:rPr>
              <a:t>retroperitoneal</a:t>
            </a:r>
            <a:r>
              <a:rPr dirty="0" sz="1700" spc="-15">
                <a:latin typeface="Times New Roman"/>
                <a:cs typeface="Times New Roman"/>
              </a:rPr>
              <a:t> </a:t>
            </a:r>
            <a:r>
              <a:rPr dirty="0" sz="1700" spc="-225">
                <a:latin typeface="Times New Roman"/>
                <a:cs typeface="Times New Roman"/>
              </a:rPr>
              <a:t>compartments,.</a:t>
            </a:r>
            <a:endParaRPr sz="1700">
              <a:latin typeface="Times New Roman"/>
              <a:cs typeface="Times New Roman"/>
            </a:endParaRPr>
          </a:p>
          <a:p>
            <a:pPr lvl="1" marL="6985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700" spc="-229">
                <a:latin typeface="Times New Roman"/>
                <a:cs typeface="Times New Roman"/>
              </a:rPr>
              <a:t>Oblique </a:t>
            </a:r>
            <a:r>
              <a:rPr dirty="0" sz="1700" spc="-204">
                <a:latin typeface="Times New Roman"/>
                <a:cs typeface="Times New Roman"/>
              </a:rPr>
              <a:t>position - </a:t>
            </a:r>
            <a:r>
              <a:rPr dirty="0" sz="1700" spc="-185">
                <a:latin typeface="Times New Roman"/>
                <a:cs typeface="Times New Roman"/>
              </a:rPr>
              <a:t>at </a:t>
            </a:r>
            <a:r>
              <a:rPr dirty="0" sz="1700" spc="-235">
                <a:latin typeface="Times New Roman"/>
                <a:cs typeface="Times New Roman"/>
              </a:rPr>
              <a:t>approximately </a:t>
            </a:r>
            <a:r>
              <a:rPr dirty="0" sz="1700" spc="-385" b="1">
                <a:latin typeface="Times New Roman"/>
                <a:cs typeface="Times New Roman"/>
              </a:rPr>
              <a:t>L1</a:t>
            </a:r>
            <a:r>
              <a:rPr dirty="0" sz="1700" spc="-375" b="1">
                <a:latin typeface="Times New Roman"/>
                <a:cs typeface="Times New Roman"/>
              </a:rPr>
              <a:t> </a:t>
            </a:r>
            <a:r>
              <a:rPr dirty="0" sz="1700" spc="-220" b="1">
                <a:latin typeface="Times New Roman"/>
                <a:cs typeface="Times New Roman"/>
              </a:rPr>
              <a:t>level.</a:t>
            </a:r>
            <a:endParaRPr sz="1700">
              <a:latin typeface="Times New Roman"/>
              <a:cs typeface="Times New Roman"/>
            </a:endParaRPr>
          </a:p>
          <a:p>
            <a:pPr lvl="1" marL="6985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700" spc="-245">
                <a:latin typeface="Times New Roman"/>
                <a:cs typeface="Times New Roman"/>
              </a:rPr>
              <a:t>Sloping </a:t>
            </a:r>
            <a:r>
              <a:rPr dirty="0" sz="1700" spc="-250">
                <a:latin typeface="Times New Roman"/>
                <a:cs typeface="Times New Roman"/>
              </a:rPr>
              <a:t>upward from </a:t>
            </a:r>
            <a:r>
              <a:rPr dirty="0" sz="1700" spc="-195">
                <a:latin typeface="Times New Roman"/>
                <a:cs typeface="Times New Roman"/>
              </a:rPr>
              <a:t>the </a:t>
            </a:r>
            <a:r>
              <a:rPr dirty="0" sz="1700" spc="-270" b="1">
                <a:latin typeface="Times New Roman"/>
                <a:cs typeface="Times New Roman"/>
              </a:rPr>
              <a:t>C-loop </a:t>
            </a:r>
            <a:r>
              <a:rPr dirty="0" sz="1700" spc="-240" b="1">
                <a:latin typeface="Times New Roman"/>
                <a:cs typeface="Times New Roman"/>
              </a:rPr>
              <a:t>of </a:t>
            </a:r>
            <a:r>
              <a:rPr dirty="0" sz="1700" spc="-254" b="1">
                <a:latin typeface="Times New Roman"/>
                <a:cs typeface="Times New Roman"/>
              </a:rPr>
              <a:t>the </a:t>
            </a:r>
            <a:r>
              <a:rPr dirty="0" sz="1700" spc="-325" b="1">
                <a:latin typeface="Times New Roman"/>
                <a:cs typeface="Times New Roman"/>
              </a:rPr>
              <a:t>duodenum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200">
                <a:latin typeface="Times New Roman"/>
                <a:cs typeface="Times New Roman"/>
              </a:rPr>
              <a:t>the </a:t>
            </a:r>
            <a:r>
              <a:rPr dirty="0" sz="1700" spc="-245" b="1">
                <a:latin typeface="Times New Roman"/>
                <a:cs typeface="Times New Roman"/>
              </a:rPr>
              <a:t>splenic</a:t>
            </a:r>
            <a:r>
              <a:rPr dirty="0" sz="1700" spc="-100" b="1">
                <a:latin typeface="Times New Roman"/>
                <a:cs typeface="Times New Roman"/>
              </a:rPr>
              <a:t> </a:t>
            </a:r>
            <a:r>
              <a:rPr dirty="0" sz="1700" spc="-285" b="1">
                <a:latin typeface="Times New Roman"/>
                <a:cs typeface="Times New Roman"/>
              </a:rPr>
              <a:t>hilum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27556" y="4905247"/>
            <a:ext cx="205105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80" b="1">
                <a:latin typeface="Times New Roman"/>
                <a:cs typeface="Times New Roman"/>
              </a:rPr>
              <a:t>Weight</a:t>
            </a:r>
            <a:r>
              <a:rPr dirty="0" sz="1700" spc="-280">
                <a:latin typeface="Times New Roman"/>
                <a:cs typeface="Times New Roman"/>
              </a:rPr>
              <a:t>: </a:t>
            </a:r>
            <a:r>
              <a:rPr dirty="0" sz="1700" spc="-185">
                <a:latin typeface="Times New Roman"/>
                <a:cs typeface="Times New Roman"/>
              </a:rPr>
              <a:t>in </a:t>
            </a:r>
            <a:r>
              <a:rPr dirty="0" sz="1700" spc="-229">
                <a:latin typeface="Times New Roman"/>
                <a:cs typeface="Times New Roman"/>
              </a:rPr>
              <a:t>Adult: </a:t>
            </a:r>
            <a:r>
              <a:rPr dirty="0" sz="1700" spc="-285">
                <a:latin typeface="Times New Roman"/>
                <a:cs typeface="Times New Roman"/>
              </a:rPr>
              <a:t>75</a:t>
            </a:r>
            <a:r>
              <a:rPr dirty="0" sz="1700" spc="-145">
                <a:latin typeface="Times New Roman"/>
                <a:cs typeface="Times New Roman"/>
              </a:rPr>
              <a:t>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290">
                <a:latin typeface="Times New Roman"/>
                <a:cs typeface="Times New Roman"/>
              </a:rPr>
              <a:t>100 </a:t>
            </a:r>
            <a:r>
              <a:rPr dirty="0" sz="1700" spc="-285">
                <a:latin typeface="Times New Roman"/>
                <a:cs typeface="Times New Roman"/>
              </a:rPr>
              <a:t>g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27556" y="5216143"/>
            <a:ext cx="2180590" cy="285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0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300" b="1">
                <a:latin typeface="Times New Roman"/>
                <a:cs typeface="Times New Roman"/>
              </a:rPr>
              <a:t>Length: </a:t>
            </a:r>
            <a:r>
              <a:rPr dirty="0" sz="1700" spc="-220">
                <a:latin typeface="Times New Roman"/>
                <a:cs typeface="Times New Roman"/>
              </a:rPr>
              <a:t>about </a:t>
            </a:r>
            <a:r>
              <a:rPr dirty="0" sz="1700" spc="-285">
                <a:latin typeface="Times New Roman"/>
                <a:cs typeface="Times New Roman"/>
              </a:rPr>
              <a:t>15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285">
                <a:latin typeface="Times New Roman"/>
                <a:cs typeface="Times New Roman"/>
              </a:rPr>
              <a:t>20 </a:t>
            </a:r>
            <a:r>
              <a:rPr dirty="0" sz="1700" spc="-325">
                <a:latin typeface="Times New Roman"/>
                <a:cs typeface="Times New Roman"/>
              </a:rPr>
              <a:t>cm</a:t>
            </a:r>
            <a:r>
              <a:rPr dirty="0" sz="1700" spc="-270">
                <a:latin typeface="Times New Roman"/>
                <a:cs typeface="Times New Roman"/>
              </a:rPr>
              <a:t> </a:t>
            </a:r>
            <a:r>
              <a:rPr dirty="0" sz="1700" spc="-229">
                <a:latin typeface="Times New Roman"/>
                <a:cs typeface="Times New Roman"/>
              </a:rPr>
              <a:t>long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27556" y="5475833"/>
            <a:ext cx="4639945" cy="96139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50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65" b="1">
                <a:latin typeface="Times New Roman"/>
                <a:cs typeface="Times New Roman"/>
              </a:rPr>
              <a:t>Peritoneal covering</a:t>
            </a:r>
            <a:r>
              <a:rPr dirty="0" sz="1700" spc="-265">
                <a:latin typeface="Times New Roman"/>
                <a:cs typeface="Times New Roman"/>
              </a:rPr>
              <a:t>: </a:t>
            </a:r>
            <a:r>
              <a:rPr dirty="0" sz="1700" spc="-140">
                <a:latin typeface="Times New Roman"/>
                <a:cs typeface="Times New Roman"/>
              </a:rPr>
              <a:t>It </a:t>
            </a:r>
            <a:r>
              <a:rPr dirty="0" sz="1700" spc="-200">
                <a:latin typeface="Times New Roman"/>
                <a:cs typeface="Times New Roman"/>
              </a:rPr>
              <a:t>is retroperitoneal </a:t>
            </a:r>
            <a:r>
              <a:rPr dirty="0" sz="1700" spc="-229">
                <a:latin typeface="Times New Roman"/>
                <a:cs typeface="Times New Roman"/>
              </a:rPr>
              <a:t>with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29">
                <a:latin typeface="Times New Roman"/>
                <a:cs typeface="Times New Roman"/>
              </a:rPr>
              <a:t>exception </a:t>
            </a:r>
            <a:r>
              <a:rPr dirty="0" sz="1700" spc="-260">
                <a:latin typeface="Times New Roman"/>
                <a:cs typeface="Times New Roman"/>
              </a:rPr>
              <a:t>Of </a:t>
            </a:r>
            <a:r>
              <a:rPr dirty="0" sz="1700" spc="-190">
                <a:latin typeface="Times New Roman"/>
                <a:cs typeface="Times New Roman"/>
              </a:rPr>
              <a:t>the</a:t>
            </a:r>
            <a:r>
              <a:rPr dirty="0" sz="1700" spc="-210">
                <a:latin typeface="Times New Roman"/>
                <a:cs typeface="Times New Roman"/>
              </a:rPr>
              <a:t> </a:t>
            </a:r>
            <a:r>
              <a:rPr dirty="0" sz="1700" spc="-170">
                <a:latin typeface="Times New Roman"/>
                <a:cs typeface="Times New Roman"/>
              </a:rPr>
              <a:t>tail,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09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60">
                <a:latin typeface="Times New Roman"/>
                <a:cs typeface="Times New Roman"/>
              </a:rPr>
              <a:t>which </a:t>
            </a:r>
            <a:r>
              <a:rPr dirty="0" sz="1700" spc="-204">
                <a:latin typeface="Times New Roman"/>
                <a:cs typeface="Times New Roman"/>
              </a:rPr>
              <a:t>lies </a:t>
            </a:r>
            <a:r>
              <a:rPr dirty="0" sz="1700" spc="-185">
                <a:latin typeface="Times New Roman"/>
                <a:cs typeface="Times New Roman"/>
              </a:rPr>
              <a:t>in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20">
                <a:latin typeface="Times New Roman"/>
                <a:cs typeface="Times New Roman"/>
              </a:rPr>
              <a:t>splenorenal</a:t>
            </a:r>
            <a:r>
              <a:rPr dirty="0" sz="1700" spc="-195">
                <a:latin typeface="Times New Roman"/>
                <a:cs typeface="Times New Roman"/>
              </a:rPr>
              <a:t> </a:t>
            </a:r>
            <a:r>
              <a:rPr dirty="0" sz="1700" spc="-225">
                <a:latin typeface="Times New Roman"/>
                <a:cs typeface="Times New Roman"/>
              </a:rPr>
              <a:t>ligament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34"/>
              </a:spcBef>
              <a:buFont typeface="Symbol"/>
              <a:buChar char=""/>
              <a:tabLst>
                <a:tab pos="241300" algn="l"/>
                <a:tab pos="241935" algn="l"/>
                <a:tab pos="1125220" algn="l"/>
              </a:tabLst>
            </a:pPr>
            <a:r>
              <a:rPr dirty="0" sz="1700" spc="-280" b="1">
                <a:latin typeface="Times New Roman"/>
                <a:cs typeface="Times New Roman"/>
              </a:rPr>
              <a:t>Architecture	</a:t>
            </a:r>
            <a:r>
              <a:rPr dirty="0" sz="1700" spc="-190">
                <a:latin typeface="Times New Roman"/>
                <a:cs typeface="Times New Roman"/>
              </a:rPr>
              <a:t>: </a:t>
            </a:r>
            <a:r>
              <a:rPr dirty="0" sz="1700" spc="-225">
                <a:latin typeface="Times New Roman"/>
                <a:cs typeface="Times New Roman"/>
              </a:rPr>
              <a:t>finely </a:t>
            </a:r>
            <a:r>
              <a:rPr dirty="0" sz="1700" spc="-215">
                <a:latin typeface="Times New Roman"/>
                <a:cs typeface="Times New Roman"/>
              </a:rPr>
              <a:t>lobulated </a:t>
            </a:r>
            <a:r>
              <a:rPr dirty="0" sz="1700" spc="-25">
                <a:latin typeface="Times New Roman"/>
                <a:cs typeface="Times New Roman"/>
              </a:rPr>
              <a:t>/ </a:t>
            </a:r>
            <a:r>
              <a:rPr dirty="0" sz="1700" spc="-245">
                <a:latin typeface="Times New Roman"/>
                <a:cs typeface="Times New Roman"/>
              </a:rPr>
              <a:t>"</a:t>
            </a:r>
            <a:r>
              <a:rPr dirty="0" sz="1700" spc="-245" b="1">
                <a:latin typeface="Times New Roman"/>
                <a:cs typeface="Times New Roman"/>
              </a:rPr>
              <a:t>old </a:t>
            </a:r>
            <a:r>
              <a:rPr dirty="0" sz="1700" spc="-295" b="1">
                <a:latin typeface="Times New Roman"/>
                <a:cs typeface="Times New Roman"/>
              </a:rPr>
              <a:t>age </a:t>
            </a:r>
            <a:r>
              <a:rPr dirty="0" sz="1300" spc="-5">
                <a:latin typeface="Wingdings"/>
                <a:cs typeface="Wingdings"/>
              </a:rPr>
              <a:t></a:t>
            </a:r>
            <a:r>
              <a:rPr dirty="0" sz="1300" spc="-5">
                <a:latin typeface="Times New Roman"/>
                <a:cs typeface="Times New Roman"/>
              </a:rPr>
              <a:t> </a:t>
            </a:r>
            <a:r>
              <a:rPr dirty="0" sz="1700" spc="-245">
                <a:latin typeface="Times New Roman"/>
                <a:cs typeface="Times New Roman"/>
              </a:rPr>
              <a:t>Atrophy </a:t>
            </a:r>
            <a:r>
              <a:rPr dirty="0" sz="1700" spc="-395">
                <a:latin typeface="Times New Roman"/>
                <a:cs typeface="Times New Roman"/>
              </a:rPr>
              <a:t>+ </a:t>
            </a:r>
            <a:r>
              <a:rPr dirty="0" sz="1700" spc="-235">
                <a:latin typeface="Times New Roman"/>
                <a:cs typeface="Times New Roman"/>
              </a:rPr>
              <a:t>Fat</a:t>
            </a:r>
            <a:r>
              <a:rPr dirty="0" sz="1700" spc="-105">
                <a:latin typeface="Times New Roman"/>
                <a:cs typeface="Times New Roman"/>
              </a:rPr>
              <a:t> </a:t>
            </a:r>
            <a:r>
              <a:rPr dirty="0" sz="1700" spc="-185">
                <a:latin typeface="Times New Roman"/>
                <a:cs typeface="Times New Roman"/>
              </a:rPr>
              <a:t>infiltration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57322" y="6399631"/>
            <a:ext cx="3474085" cy="1138555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15"/>
              </a:spcBef>
              <a:buFont typeface="Courier New"/>
              <a:buChar char="o"/>
              <a:tabLst>
                <a:tab pos="241300" algn="l"/>
              </a:tabLst>
            </a:pPr>
            <a:r>
              <a:rPr dirty="0" sz="1700" spc="-265" b="1">
                <a:latin typeface="Times New Roman"/>
                <a:cs typeface="Times New Roman"/>
              </a:rPr>
              <a:t>Relations:</a:t>
            </a:r>
            <a:endParaRPr sz="1700">
              <a:latin typeface="Times New Roman"/>
              <a:cs typeface="Times New Roman"/>
            </a:endParaRPr>
          </a:p>
          <a:p>
            <a:pPr lvl="1" marL="698500" indent="-228600">
              <a:lnSpc>
                <a:spcPct val="100000"/>
              </a:lnSpc>
              <a:spcBef>
                <a:spcPts val="215"/>
              </a:spcBef>
              <a:buFont typeface="Wingdings"/>
              <a:buChar char=""/>
              <a:tabLst>
                <a:tab pos="698500" algn="l"/>
                <a:tab pos="699135" algn="l"/>
              </a:tabLst>
            </a:pPr>
            <a:r>
              <a:rPr dirty="0" sz="1700" spc="-229">
                <a:latin typeface="Times New Roman"/>
                <a:cs typeface="Times New Roman"/>
              </a:rPr>
              <a:t>Ventrally </a:t>
            </a:r>
            <a:r>
              <a:rPr dirty="0" sz="1700">
                <a:latin typeface="Wingdings"/>
                <a:cs typeface="Wingdings"/>
              </a:rPr>
              <a:t></a:t>
            </a:r>
            <a:r>
              <a:rPr dirty="0" sz="1700">
                <a:latin typeface="Times New Roman"/>
                <a:cs typeface="Times New Roman"/>
              </a:rPr>
              <a:t> </a:t>
            </a:r>
            <a:r>
              <a:rPr dirty="0" sz="1700" spc="-204">
                <a:latin typeface="Times New Roman"/>
                <a:cs typeface="Times New Roman"/>
              </a:rPr>
              <a:t>posterior </a:t>
            </a:r>
            <a:r>
              <a:rPr dirty="0" sz="1700" spc="-200">
                <a:latin typeface="Times New Roman"/>
                <a:cs typeface="Times New Roman"/>
              </a:rPr>
              <a:t>parietal</a:t>
            </a:r>
            <a:r>
              <a:rPr dirty="0" sz="1700" spc="-310">
                <a:latin typeface="Times New Roman"/>
                <a:cs typeface="Times New Roman"/>
              </a:rPr>
              <a:t> </a:t>
            </a:r>
            <a:r>
              <a:rPr dirty="0" sz="1700" spc="-220">
                <a:latin typeface="Times New Roman"/>
                <a:cs typeface="Times New Roman"/>
              </a:rPr>
              <a:t>peritoneum.</a:t>
            </a:r>
            <a:endParaRPr sz="1700">
              <a:latin typeface="Times New Roman"/>
              <a:cs typeface="Times New Roman"/>
            </a:endParaRPr>
          </a:p>
          <a:p>
            <a:pPr lvl="1" marL="698500" marR="5080" indent="-228600">
              <a:lnSpc>
                <a:spcPts val="1970"/>
              </a:lnSpc>
              <a:spcBef>
                <a:spcPts val="365"/>
              </a:spcBef>
              <a:buFont typeface="Wingdings"/>
              <a:buChar char=""/>
              <a:tabLst>
                <a:tab pos="698500" algn="l"/>
                <a:tab pos="699135" algn="l"/>
              </a:tabLst>
            </a:pPr>
            <a:r>
              <a:rPr dirty="0" sz="1700" spc="-235">
                <a:latin typeface="Times New Roman"/>
                <a:cs typeface="Times New Roman"/>
              </a:rPr>
              <a:t>Dorsally </a:t>
            </a:r>
            <a:r>
              <a:rPr dirty="0" sz="1700">
                <a:latin typeface="Wingdings"/>
                <a:cs typeface="Wingdings"/>
              </a:rPr>
              <a:t></a:t>
            </a:r>
            <a:r>
              <a:rPr dirty="0" sz="1700">
                <a:latin typeface="Times New Roman"/>
                <a:cs typeface="Times New Roman"/>
              </a:rPr>
              <a:t> </a:t>
            </a:r>
            <a:r>
              <a:rPr dirty="0" sz="1700" spc="-195">
                <a:latin typeface="Times New Roman"/>
                <a:cs typeface="Times New Roman"/>
              </a:rPr>
              <a:t>anterior </a:t>
            </a:r>
            <a:r>
              <a:rPr dirty="0" sz="1700" spc="-204">
                <a:latin typeface="Times New Roman"/>
                <a:cs typeface="Times New Roman"/>
              </a:rPr>
              <a:t>renal </a:t>
            </a:r>
            <a:r>
              <a:rPr dirty="0" sz="1700" spc="-210">
                <a:latin typeface="Times New Roman"/>
                <a:cs typeface="Times New Roman"/>
              </a:rPr>
              <a:t>or </a:t>
            </a:r>
            <a:r>
              <a:rPr dirty="0" sz="1700" spc="-285" b="1">
                <a:latin typeface="Times New Roman"/>
                <a:cs typeface="Times New Roman"/>
              </a:rPr>
              <a:t>Gerota's</a:t>
            </a:r>
            <a:r>
              <a:rPr dirty="0" sz="1700" spc="-145" b="1">
                <a:latin typeface="Times New Roman"/>
                <a:cs typeface="Times New Roman"/>
              </a:rPr>
              <a:t> </a:t>
            </a:r>
            <a:r>
              <a:rPr dirty="0" sz="1700" spc="-265" b="1">
                <a:latin typeface="Times New Roman"/>
                <a:cs typeface="Times New Roman"/>
              </a:rPr>
              <a:t>fascia  </a:t>
            </a:r>
            <a:r>
              <a:rPr dirty="0" sz="1700" spc="-235">
                <a:latin typeface="Times New Roman"/>
                <a:cs typeface="Times New Roman"/>
              </a:rPr>
              <a:t>and </a:t>
            </a:r>
            <a:r>
              <a:rPr dirty="0" sz="1700" spc="-254">
                <a:latin typeface="Times New Roman"/>
                <a:cs typeface="Times New Roman"/>
              </a:rPr>
              <a:t>more </a:t>
            </a:r>
            <a:r>
              <a:rPr dirty="0" sz="1700" spc="-204">
                <a:latin typeface="Times New Roman"/>
                <a:cs typeface="Times New Roman"/>
              </a:rPr>
              <a:t>laterally </a:t>
            </a:r>
            <a:r>
              <a:rPr dirty="0" sz="1700" spc="-275">
                <a:latin typeface="Times New Roman"/>
                <a:cs typeface="Times New Roman"/>
              </a:rPr>
              <a:t>by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195">
                <a:latin typeface="Times New Roman"/>
                <a:cs typeface="Times New Roman"/>
              </a:rPr>
              <a:t>lateral </a:t>
            </a:r>
            <a:r>
              <a:rPr dirty="0" sz="1700" spc="-270" b="1">
                <a:latin typeface="Times New Roman"/>
                <a:cs typeface="Times New Roman"/>
              </a:rPr>
              <a:t>conal</a:t>
            </a:r>
            <a:r>
              <a:rPr dirty="0" sz="1700" spc="-180" b="1">
                <a:latin typeface="Times New Roman"/>
                <a:cs typeface="Times New Roman"/>
              </a:rPr>
              <a:t> </a:t>
            </a:r>
            <a:r>
              <a:rPr dirty="0" sz="1700" spc="-245" b="1">
                <a:latin typeface="Times New Roman"/>
                <a:cs typeface="Times New Roman"/>
              </a:rPr>
              <a:t>fascia</a:t>
            </a:r>
            <a:r>
              <a:rPr dirty="0" sz="1700" spc="-245">
                <a:latin typeface="Times New Roman"/>
                <a:cs typeface="Times New Roman"/>
              </a:rPr>
              <a:t>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27556" y="7512532"/>
            <a:ext cx="5306695" cy="647700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50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60">
                <a:latin typeface="Times New Roman"/>
                <a:cs typeface="Times New Roman"/>
              </a:rPr>
              <a:t>Head </a:t>
            </a:r>
            <a:r>
              <a:rPr dirty="0" sz="1700" spc="-250">
                <a:latin typeface="Times New Roman"/>
                <a:cs typeface="Times New Roman"/>
              </a:rPr>
              <a:t>(3cm) </a:t>
            </a:r>
            <a:r>
              <a:rPr dirty="0" sz="1700" spc="-225">
                <a:latin typeface="Times New Roman"/>
                <a:cs typeface="Times New Roman"/>
              </a:rPr>
              <a:t>neck, </a:t>
            </a:r>
            <a:r>
              <a:rPr dirty="0" sz="1700" spc="-265">
                <a:latin typeface="Times New Roman"/>
                <a:cs typeface="Times New Roman"/>
              </a:rPr>
              <a:t>body </a:t>
            </a:r>
            <a:r>
              <a:rPr dirty="0" sz="1700" spc="-240">
                <a:latin typeface="Times New Roman"/>
                <a:cs typeface="Times New Roman"/>
              </a:rPr>
              <a:t>(2.5cm) </a:t>
            </a:r>
            <a:r>
              <a:rPr dirty="0" sz="1700" spc="-235">
                <a:latin typeface="Times New Roman"/>
                <a:cs typeface="Times New Roman"/>
              </a:rPr>
              <a:t>and </a:t>
            </a:r>
            <a:r>
              <a:rPr dirty="0" sz="1700" spc="-170">
                <a:latin typeface="Times New Roman"/>
                <a:cs typeface="Times New Roman"/>
              </a:rPr>
              <a:t>tail </a:t>
            </a:r>
            <a:r>
              <a:rPr dirty="0" sz="1700" spc="-250">
                <a:latin typeface="Times New Roman"/>
                <a:cs typeface="Times New Roman"/>
              </a:rPr>
              <a:t>(2cm) </a:t>
            </a:r>
            <a:r>
              <a:rPr dirty="0" sz="1700" spc="-204">
                <a:latin typeface="Times New Roman"/>
                <a:cs typeface="Times New Roman"/>
              </a:rPr>
              <a:t>- </a:t>
            </a:r>
            <a:r>
              <a:rPr dirty="0" sz="1700" spc="-280">
                <a:latin typeface="Times New Roman"/>
                <a:cs typeface="Times New Roman"/>
              </a:rPr>
              <a:t>No </a:t>
            </a:r>
            <a:r>
              <a:rPr dirty="0" sz="1700" spc="-229">
                <a:latin typeface="Times New Roman"/>
                <a:cs typeface="Times New Roman"/>
              </a:rPr>
              <a:t>firm</a:t>
            </a:r>
            <a:r>
              <a:rPr dirty="0" sz="1700" spc="-190">
                <a:latin typeface="Times New Roman"/>
                <a:cs typeface="Times New Roman"/>
              </a:rPr>
              <a:t> </a:t>
            </a:r>
            <a:r>
              <a:rPr dirty="0" sz="1700" spc="-240">
                <a:latin typeface="Times New Roman"/>
                <a:cs typeface="Times New Roman"/>
              </a:rPr>
              <a:t>capsule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09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60" b="1">
                <a:latin typeface="Times New Roman"/>
                <a:cs typeface="Times New Roman"/>
              </a:rPr>
              <a:t>Density </a:t>
            </a:r>
            <a:r>
              <a:rPr dirty="0" sz="1700" spc="-190">
                <a:latin typeface="Times New Roman"/>
                <a:cs typeface="Times New Roman"/>
              </a:rPr>
              <a:t>: </a:t>
            </a:r>
            <a:r>
              <a:rPr dirty="0" sz="1700" spc="-310">
                <a:latin typeface="Times New Roman"/>
                <a:cs typeface="Times New Roman"/>
              </a:rPr>
              <a:t>40±10HU </a:t>
            </a:r>
            <a:r>
              <a:rPr dirty="0" sz="1700" spc="-210">
                <a:latin typeface="Times New Roman"/>
                <a:cs typeface="Times New Roman"/>
              </a:rPr>
              <a:t>slightly </a:t>
            </a:r>
            <a:r>
              <a:rPr dirty="0" sz="1700" spc="-220">
                <a:latin typeface="Times New Roman"/>
                <a:cs typeface="Times New Roman"/>
              </a:rPr>
              <a:t>less </a:t>
            </a:r>
            <a:r>
              <a:rPr dirty="0" sz="1700" spc="-204">
                <a:latin typeface="Times New Roman"/>
                <a:cs typeface="Times New Roman"/>
              </a:rPr>
              <a:t>than </a:t>
            </a:r>
            <a:r>
              <a:rPr dirty="0" sz="1700" spc="-254">
                <a:latin typeface="Times New Roman"/>
                <a:cs typeface="Times New Roman"/>
              </a:rPr>
              <a:t>Liver </a:t>
            </a:r>
            <a:r>
              <a:rPr dirty="0" sz="1700" spc="-215">
                <a:latin typeface="Times New Roman"/>
                <a:cs typeface="Times New Roman"/>
              </a:rPr>
              <a:t>similar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229">
                <a:latin typeface="Times New Roman"/>
                <a:cs typeface="Times New Roman"/>
              </a:rPr>
              <a:t>un-opacified </a:t>
            </a:r>
            <a:r>
              <a:rPr dirty="0" sz="1700" spc="-270">
                <a:latin typeface="Times New Roman"/>
                <a:cs typeface="Times New Roman"/>
              </a:rPr>
              <a:t>bowel</a:t>
            </a:r>
            <a:r>
              <a:rPr dirty="0" sz="1700" spc="-190">
                <a:latin typeface="Times New Roman"/>
                <a:cs typeface="Times New Roman"/>
              </a:rPr>
              <a:t> </a:t>
            </a:r>
            <a:r>
              <a:rPr dirty="0" sz="1700" spc="-254">
                <a:latin typeface="Times New Roman"/>
                <a:cs typeface="Times New Roman"/>
              </a:rPr>
              <a:t>&amp;vessels.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369186" y="8198997"/>
            <a:ext cx="264160" cy="246379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535"/>
              </a:lnSpc>
            </a:pPr>
            <a:r>
              <a:rPr dirty="0" sz="1700" spc="-170">
                <a:latin typeface="Times New Roman"/>
                <a:cs typeface="Times New Roman"/>
              </a:rPr>
              <a:t>l</a:t>
            </a:r>
            <a:r>
              <a:rPr dirty="0" sz="1700" spc="-175">
                <a:latin typeface="Times New Roman"/>
                <a:cs typeface="Times New Roman"/>
              </a:rPr>
              <a:t>i</a:t>
            </a:r>
            <a:r>
              <a:rPr dirty="0" sz="1700" spc="-315">
                <a:latin typeface="Times New Roman"/>
                <a:cs typeface="Times New Roman"/>
              </a:rPr>
              <a:t>v</a:t>
            </a:r>
            <a:r>
              <a:rPr dirty="0" sz="1700" spc="-200">
                <a:latin typeface="Times New Roman"/>
                <a:cs typeface="Times New Roman"/>
              </a:rPr>
              <a:t>er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515359" y="4947919"/>
            <a:ext cx="3157220" cy="501015"/>
          </a:xfrm>
          <a:custGeom>
            <a:avLst/>
            <a:gdLst/>
            <a:ahLst/>
            <a:cxnLst/>
            <a:rect l="l" t="t" r="r" b="b"/>
            <a:pathLst>
              <a:path w="3157220" h="501014">
                <a:moveTo>
                  <a:pt x="0" y="501014"/>
                </a:moveTo>
                <a:lnTo>
                  <a:pt x="3157219" y="501014"/>
                </a:lnTo>
                <a:lnTo>
                  <a:pt x="3157219" y="0"/>
                </a:lnTo>
                <a:lnTo>
                  <a:pt x="0" y="0"/>
                </a:lnTo>
                <a:lnTo>
                  <a:pt x="0" y="501014"/>
                </a:lnTo>
                <a:close/>
              </a:path>
            </a:pathLst>
          </a:custGeom>
          <a:solidFill>
            <a:srgbClr val="233E5F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502659" y="4922519"/>
            <a:ext cx="3157219" cy="50101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3502659" y="4922519"/>
            <a:ext cx="3157220" cy="501015"/>
          </a:xfrm>
          <a:prstGeom prst="rect">
            <a:avLst/>
          </a:prstGeom>
          <a:ln w="12700">
            <a:solidFill>
              <a:srgbClr val="94B3D6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 marL="101600">
              <a:lnSpc>
                <a:spcPts val="1620"/>
              </a:lnSpc>
              <a:spcBef>
                <a:spcPts val="5"/>
              </a:spcBef>
            </a:pPr>
            <a:r>
              <a:rPr dirty="0" sz="1400" spc="-175">
                <a:latin typeface="Times New Roman"/>
                <a:cs typeface="Times New Roman"/>
              </a:rPr>
              <a:t>Other </a:t>
            </a:r>
            <a:r>
              <a:rPr dirty="0" sz="1400" spc="-165">
                <a:latin typeface="Times New Roman"/>
                <a:cs typeface="Times New Roman"/>
              </a:rPr>
              <a:t>structures </a:t>
            </a:r>
            <a:r>
              <a:rPr dirty="0" sz="1400" spc="-204">
                <a:latin typeface="Times New Roman"/>
                <a:cs typeface="Times New Roman"/>
              </a:rPr>
              <a:t>occupying </a:t>
            </a:r>
            <a:r>
              <a:rPr dirty="0" sz="1400" spc="-165">
                <a:latin typeface="Times New Roman"/>
                <a:cs typeface="Times New Roman"/>
              </a:rPr>
              <a:t>the </a:t>
            </a:r>
            <a:r>
              <a:rPr dirty="0" sz="1400" spc="-160">
                <a:latin typeface="Times New Roman"/>
                <a:cs typeface="Times New Roman"/>
              </a:rPr>
              <a:t>anterior </a:t>
            </a:r>
            <a:r>
              <a:rPr dirty="0" sz="1400" spc="-175">
                <a:latin typeface="Times New Roman"/>
                <a:cs typeface="Times New Roman"/>
              </a:rPr>
              <a:t>pararenal</a:t>
            </a:r>
            <a:r>
              <a:rPr dirty="0" sz="1400" spc="-25">
                <a:latin typeface="Times New Roman"/>
                <a:cs typeface="Times New Roman"/>
              </a:rPr>
              <a:t> </a:t>
            </a:r>
            <a:r>
              <a:rPr dirty="0" sz="1400" spc="-195">
                <a:latin typeface="Times New Roman"/>
                <a:cs typeface="Times New Roman"/>
              </a:rPr>
              <a:t>space:</a:t>
            </a:r>
            <a:endParaRPr sz="1400">
              <a:latin typeface="Times New Roman"/>
              <a:cs typeface="Times New Roman"/>
            </a:endParaRPr>
          </a:p>
          <a:p>
            <a:pPr marL="100965">
              <a:lnSpc>
                <a:spcPts val="1680"/>
              </a:lnSpc>
            </a:pPr>
            <a:r>
              <a:rPr dirty="0" sz="1450" spc="-250" b="1" i="1">
                <a:latin typeface="Times New Roman"/>
                <a:cs typeface="Times New Roman"/>
              </a:rPr>
              <a:t>duodenal </a:t>
            </a:r>
            <a:r>
              <a:rPr dirty="0" sz="1450" spc="-220" b="1" i="1">
                <a:latin typeface="Times New Roman"/>
                <a:cs typeface="Times New Roman"/>
              </a:rPr>
              <a:t>loop </a:t>
            </a:r>
            <a:r>
              <a:rPr dirty="0" sz="1400" spc="-175">
                <a:latin typeface="Times New Roman"/>
                <a:cs typeface="Times New Roman"/>
              </a:rPr>
              <a:t>- </a:t>
            </a:r>
            <a:r>
              <a:rPr dirty="0" sz="1450" spc="-245" b="1" i="1">
                <a:latin typeface="Times New Roman"/>
                <a:cs typeface="Times New Roman"/>
              </a:rPr>
              <a:t>ascending </a:t>
            </a:r>
            <a:r>
              <a:rPr dirty="0" sz="1400" spc="-380">
                <a:latin typeface="Times New Roman"/>
                <a:cs typeface="Times New Roman"/>
              </a:rPr>
              <a:t>&amp;</a:t>
            </a:r>
            <a:r>
              <a:rPr dirty="0" sz="1400" spc="-105">
                <a:latin typeface="Times New Roman"/>
                <a:cs typeface="Times New Roman"/>
              </a:rPr>
              <a:t> </a:t>
            </a:r>
            <a:r>
              <a:rPr dirty="0" sz="1450" spc="-235" b="1" i="1">
                <a:latin typeface="Times New Roman"/>
                <a:cs typeface="Times New Roman"/>
              </a:rPr>
              <a:t>descending</a:t>
            </a:r>
            <a:r>
              <a:rPr dirty="0" sz="1450" spc="-240" b="1" i="1">
                <a:latin typeface="Times New Roman"/>
                <a:cs typeface="Times New Roman"/>
              </a:rPr>
              <a:t> </a:t>
            </a:r>
            <a:r>
              <a:rPr dirty="0" sz="1400" spc="-200">
                <a:latin typeface="Times New Roman"/>
                <a:cs typeface="Times New Roman"/>
              </a:rPr>
              <a:t>colon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826634" y="8160384"/>
            <a:ext cx="1833245" cy="1476375"/>
          </a:xfrm>
          <a:custGeom>
            <a:avLst/>
            <a:gdLst/>
            <a:ahLst/>
            <a:cxnLst/>
            <a:rect l="l" t="t" r="r" b="b"/>
            <a:pathLst>
              <a:path w="1833245" h="1476375">
                <a:moveTo>
                  <a:pt x="0" y="1476375"/>
                </a:moveTo>
                <a:lnTo>
                  <a:pt x="1833244" y="1476375"/>
                </a:lnTo>
                <a:lnTo>
                  <a:pt x="1833244" y="0"/>
                </a:lnTo>
                <a:lnTo>
                  <a:pt x="0" y="0"/>
                </a:lnTo>
                <a:lnTo>
                  <a:pt x="0" y="14763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826634" y="8160384"/>
            <a:ext cx="1833245" cy="1476375"/>
          </a:xfrm>
          <a:custGeom>
            <a:avLst/>
            <a:gdLst/>
            <a:ahLst/>
            <a:cxnLst/>
            <a:rect l="l" t="t" r="r" b="b"/>
            <a:pathLst>
              <a:path w="1833245" h="1476375">
                <a:moveTo>
                  <a:pt x="0" y="1476375"/>
                </a:moveTo>
                <a:lnTo>
                  <a:pt x="1833244" y="1476375"/>
                </a:lnTo>
                <a:lnTo>
                  <a:pt x="1833244" y="0"/>
                </a:lnTo>
                <a:lnTo>
                  <a:pt x="0" y="0"/>
                </a:lnTo>
                <a:lnTo>
                  <a:pt x="0" y="1476375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928870" y="8213496"/>
            <a:ext cx="1636395" cy="133563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176520" y="3328669"/>
            <a:ext cx="1678305" cy="1287780"/>
          </a:xfrm>
          <a:custGeom>
            <a:avLst/>
            <a:gdLst/>
            <a:ahLst/>
            <a:cxnLst/>
            <a:rect l="l" t="t" r="r" b="b"/>
            <a:pathLst>
              <a:path w="1678304" h="1287779">
                <a:moveTo>
                  <a:pt x="0" y="1287780"/>
                </a:moveTo>
                <a:lnTo>
                  <a:pt x="1678304" y="1287780"/>
                </a:lnTo>
                <a:lnTo>
                  <a:pt x="1678304" y="0"/>
                </a:lnTo>
                <a:lnTo>
                  <a:pt x="0" y="0"/>
                </a:lnTo>
                <a:lnTo>
                  <a:pt x="0" y="128778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176520" y="3328669"/>
            <a:ext cx="1678305" cy="1287780"/>
          </a:xfrm>
          <a:custGeom>
            <a:avLst/>
            <a:gdLst/>
            <a:ahLst/>
            <a:cxnLst/>
            <a:rect l="l" t="t" r="r" b="b"/>
            <a:pathLst>
              <a:path w="1678304" h="1287779">
                <a:moveTo>
                  <a:pt x="0" y="1287780"/>
                </a:moveTo>
                <a:lnTo>
                  <a:pt x="1678304" y="1287780"/>
                </a:lnTo>
                <a:lnTo>
                  <a:pt x="1678304" y="0"/>
                </a:lnTo>
                <a:lnTo>
                  <a:pt x="0" y="0"/>
                </a:lnTo>
                <a:lnTo>
                  <a:pt x="0" y="1287780"/>
                </a:lnTo>
                <a:close/>
              </a:path>
            </a:pathLst>
          </a:custGeom>
          <a:ln w="12700">
            <a:solidFill>
              <a:srgbClr val="F79546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279390" y="3381197"/>
            <a:ext cx="1480819" cy="11829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081405" y="8160384"/>
            <a:ext cx="3609975" cy="1476375"/>
          </a:xfrm>
          <a:custGeom>
            <a:avLst/>
            <a:gdLst/>
            <a:ahLst/>
            <a:cxnLst/>
            <a:rect l="l" t="t" r="r" b="b"/>
            <a:pathLst>
              <a:path w="3609975" h="1476375">
                <a:moveTo>
                  <a:pt x="0" y="1476375"/>
                </a:moveTo>
                <a:lnTo>
                  <a:pt x="3609975" y="1476375"/>
                </a:lnTo>
                <a:lnTo>
                  <a:pt x="3609975" y="0"/>
                </a:lnTo>
                <a:lnTo>
                  <a:pt x="0" y="0"/>
                </a:lnTo>
                <a:lnTo>
                  <a:pt x="0" y="14763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81405" y="8160384"/>
            <a:ext cx="3609975" cy="1476375"/>
          </a:xfrm>
          <a:custGeom>
            <a:avLst/>
            <a:gdLst/>
            <a:ahLst/>
            <a:cxnLst/>
            <a:rect l="l" t="t" r="r" b="b"/>
            <a:pathLst>
              <a:path w="3609975" h="1476375">
                <a:moveTo>
                  <a:pt x="0" y="1476375"/>
                </a:moveTo>
                <a:lnTo>
                  <a:pt x="3609975" y="1476375"/>
                </a:lnTo>
                <a:lnTo>
                  <a:pt x="3609975" y="0"/>
                </a:lnTo>
                <a:lnTo>
                  <a:pt x="0" y="0"/>
                </a:lnTo>
                <a:lnTo>
                  <a:pt x="0" y="1476375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182369" y="8213496"/>
            <a:ext cx="3413759" cy="13692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524375" y="1308734"/>
            <a:ext cx="2326640" cy="1554480"/>
          </a:xfrm>
          <a:custGeom>
            <a:avLst/>
            <a:gdLst/>
            <a:ahLst/>
            <a:cxnLst/>
            <a:rect l="l" t="t" r="r" b="b"/>
            <a:pathLst>
              <a:path w="2326640" h="1554480">
                <a:moveTo>
                  <a:pt x="0" y="1554479"/>
                </a:moveTo>
                <a:lnTo>
                  <a:pt x="2326640" y="1554479"/>
                </a:lnTo>
                <a:lnTo>
                  <a:pt x="2326640" y="0"/>
                </a:lnTo>
                <a:lnTo>
                  <a:pt x="0" y="0"/>
                </a:lnTo>
                <a:lnTo>
                  <a:pt x="0" y="155447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624070" y="1359788"/>
            <a:ext cx="2133600" cy="145326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29030" y="6453504"/>
            <a:ext cx="1805939" cy="1160780"/>
          </a:xfrm>
          <a:custGeom>
            <a:avLst/>
            <a:gdLst/>
            <a:ahLst/>
            <a:cxnLst/>
            <a:rect l="l" t="t" r="r" b="b"/>
            <a:pathLst>
              <a:path w="1805939" h="1160779">
                <a:moveTo>
                  <a:pt x="0" y="1160779"/>
                </a:moveTo>
                <a:lnTo>
                  <a:pt x="1805939" y="1160779"/>
                </a:lnTo>
                <a:lnTo>
                  <a:pt x="1805939" y="0"/>
                </a:lnTo>
                <a:lnTo>
                  <a:pt x="0" y="0"/>
                </a:lnTo>
                <a:lnTo>
                  <a:pt x="0" y="116077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29030" y="6453504"/>
            <a:ext cx="1805939" cy="1160780"/>
          </a:xfrm>
          <a:custGeom>
            <a:avLst/>
            <a:gdLst/>
            <a:ahLst/>
            <a:cxnLst/>
            <a:rect l="l" t="t" r="r" b="b"/>
            <a:pathLst>
              <a:path w="1805939" h="1160779">
                <a:moveTo>
                  <a:pt x="0" y="1160779"/>
                </a:moveTo>
                <a:lnTo>
                  <a:pt x="1805939" y="1160779"/>
                </a:lnTo>
                <a:lnTo>
                  <a:pt x="1805939" y="0"/>
                </a:lnTo>
                <a:lnTo>
                  <a:pt x="0" y="0"/>
                </a:lnTo>
                <a:lnTo>
                  <a:pt x="0" y="116077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228089" y="6506285"/>
            <a:ext cx="1612899" cy="105796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017905" y="6548754"/>
            <a:ext cx="405765" cy="246379"/>
          </a:xfrm>
          <a:custGeom>
            <a:avLst/>
            <a:gdLst/>
            <a:ahLst/>
            <a:cxnLst/>
            <a:rect l="l" t="t" r="r" b="b"/>
            <a:pathLst>
              <a:path w="405765" h="246379">
                <a:moveTo>
                  <a:pt x="0" y="246379"/>
                </a:moveTo>
                <a:lnTo>
                  <a:pt x="405765" y="246379"/>
                </a:lnTo>
                <a:lnTo>
                  <a:pt x="405765" y="0"/>
                </a:lnTo>
                <a:lnTo>
                  <a:pt x="0" y="0"/>
                </a:lnTo>
                <a:lnTo>
                  <a:pt x="0" y="24637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017905" y="6548754"/>
            <a:ext cx="405765" cy="246379"/>
          </a:xfrm>
          <a:custGeom>
            <a:avLst/>
            <a:gdLst/>
            <a:ahLst/>
            <a:cxnLst/>
            <a:rect l="l" t="t" r="r" b="b"/>
            <a:pathLst>
              <a:path w="405765" h="246379">
                <a:moveTo>
                  <a:pt x="0" y="246379"/>
                </a:moveTo>
                <a:lnTo>
                  <a:pt x="405765" y="246379"/>
                </a:lnTo>
                <a:lnTo>
                  <a:pt x="405765" y="0"/>
                </a:lnTo>
                <a:lnTo>
                  <a:pt x="0" y="0"/>
                </a:lnTo>
                <a:lnTo>
                  <a:pt x="0" y="24637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1129030" y="6548754"/>
            <a:ext cx="294640" cy="246379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064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320"/>
              </a:spcBef>
            </a:pPr>
            <a:r>
              <a:rPr dirty="0" sz="900" spc="5" b="1">
                <a:latin typeface="Times New Roman"/>
                <a:cs typeface="Times New Roman"/>
              </a:rPr>
              <a:t>60</a:t>
            </a:r>
            <a:r>
              <a:rPr dirty="0" sz="900" spc="-15" b="1">
                <a:latin typeface="Times New Roman"/>
                <a:cs typeface="Times New Roman"/>
              </a:rPr>
              <a:t> </a:t>
            </a:r>
            <a:r>
              <a:rPr dirty="0" sz="1000" b="1">
                <a:latin typeface="Times New Roman"/>
                <a:cs typeface="Times New Roman"/>
              </a:rPr>
              <a:t>y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920800" y="4554982"/>
            <a:ext cx="6083300" cy="274320"/>
          </a:xfrm>
          <a:prstGeom prst="rect">
            <a:avLst/>
          </a:prstGeom>
          <a:solidFill>
            <a:srgbClr val="D99493"/>
          </a:solidFill>
          <a:ln w="6096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1430020">
              <a:lnSpc>
                <a:spcPts val="1880"/>
              </a:lnSpc>
            </a:pPr>
            <a:r>
              <a:rPr dirty="0" sz="1600" b="1">
                <a:solidFill>
                  <a:srgbClr val="003C6C"/>
                </a:solidFill>
                <a:latin typeface="Stencil"/>
                <a:cs typeface="Stencil"/>
              </a:rPr>
              <a:t>Solid </a:t>
            </a:r>
            <a:r>
              <a:rPr dirty="0" sz="1600" spc="-5" b="1">
                <a:solidFill>
                  <a:srgbClr val="003C6C"/>
                </a:solidFill>
                <a:latin typeface="Stencil"/>
                <a:cs typeface="Stencil"/>
              </a:rPr>
              <a:t>Lesions of the</a:t>
            </a:r>
            <a:r>
              <a:rPr dirty="0" sz="1600" spc="-55" b="1">
                <a:solidFill>
                  <a:srgbClr val="003C6C"/>
                </a:solidFill>
                <a:latin typeface="Stencil"/>
                <a:cs typeface="Stencil"/>
              </a:rPr>
              <a:t> </a:t>
            </a:r>
            <a:r>
              <a:rPr dirty="0" sz="1600" spc="-5" b="1">
                <a:solidFill>
                  <a:srgbClr val="003C6C"/>
                </a:solidFill>
                <a:latin typeface="Stencil"/>
                <a:cs typeface="Stencil"/>
              </a:rPr>
              <a:t>Pancreas</a:t>
            </a:r>
            <a:endParaRPr sz="1600">
              <a:latin typeface="Stencil"/>
              <a:cs typeface="Stenci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72616" y="5063947"/>
            <a:ext cx="5979795" cy="274955"/>
          </a:xfrm>
          <a:prstGeom prst="rect">
            <a:avLst/>
          </a:prstGeom>
          <a:solidFill>
            <a:srgbClr val="D99493"/>
          </a:solidFill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1760"/>
              </a:lnSpc>
            </a:pPr>
            <a:r>
              <a:rPr dirty="0" sz="1700" spc="-65" b="1" i="1">
                <a:solidFill>
                  <a:srgbClr val="622322"/>
                </a:solidFill>
                <a:latin typeface="Stencil"/>
                <a:cs typeface="Stencil"/>
              </a:rPr>
              <a:t>PANCREATIC CARCINOMA </a:t>
            </a:r>
            <a:r>
              <a:rPr dirty="0" sz="1700" spc="-220" b="1" i="1">
                <a:latin typeface="Times New Roman"/>
                <a:cs typeface="Times New Roman"/>
              </a:rPr>
              <a:t>(</a:t>
            </a:r>
            <a:r>
              <a:rPr dirty="0" sz="1400" spc="-220" b="1">
                <a:latin typeface="Times New Roman"/>
                <a:cs typeface="Times New Roman"/>
              </a:rPr>
              <a:t>Ductal</a:t>
            </a:r>
            <a:r>
              <a:rPr dirty="0" sz="1400" spc="-165" b="1">
                <a:latin typeface="Times New Roman"/>
                <a:cs typeface="Times New Roman"/>
              </a:rPr>
              <a:t> </a:t>
            </a:r>
            <a:r>
              <a:rPr dirty="0" sz="1400" spc="-250" b="1">
                <a:latin typeface="Times New Roman"/>
                <a:cs typeface="Times New Roman"/>
              </a:rPr>
              <a:t>Adenocarcinoma)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6136" y="6106667"/>
            <a:ext cx="43180" cy="3175"/>
          </a:xfrm>
          <a:custGeom>
            <a:avLst/>
            <a:gdLst/>
            <a:ahLst/>
            <a:cxnLst/>
            <a:rect l="l" t="t" r="r" b="b"/>
            <a:pathLst>
              <a:path w="43180" h="3175">
                <a:moveTo>
                  <a:pt x="0" y="3048"/>
                </a:moveTo>
                <a:lnTo>
                  <a:pt x="42672" y="3048"/>
                </a:lnTo>
                <a:lnTo>
                  <a:pt x="42672" y="0"/>
                </a:lnTo>
                <a:lnTo>
                  <a:pt x="0" y="0"/>
                </a:lnTo>
                <a:lnTo>
                  <a:pt x="0" y="3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978204" y="5512180"/>
            <a:ext cx="3203575" cy="2321560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65"/>
              </a:spcBef>
              <a:buSzPct val="94117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90" b="1" i="1">
                <a:latin typeface="Times New Roman"/>
                <a:cs typeface="Times New Roman"/>
              </a:rPr>
              <a:t>Incidence: </a:t>
            </a:r>
            <a:r>
              <a:rPr dirty="0" sz="1600" spc="-310">
                <a:latin typeface="Times New Roman"/>
                <a:cs typeface="Times New Roman"/>
              </a:rPr>
              <a:t>3%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all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cancers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65"/>
              </a:spcBef>
              <a:buSzPct val="94117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Pathology: </a:t>
            </a:r>
            <a:r>
              <a:rPr dirty="0" u="sng" sz="17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hi</a:t>
            </a:r>
            <a:r>
              <a:rPr dirty="0" sz="1700" spc="-240" i="1">
                <a:latin typeface="Times New Roman"/>
                <a:cs typeface="Times New Roman"/>
              </a:rPr>
              <a:t>g</a:t>
            </a:r>
            <a:r>
              <a:rPr dirty="0" u="sng" sz="17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</a:t>
            </a:r>
            <a:r>
              <a:rPr dirty="0" sz="1700" spc="-240" i="1">
                <a:latin typeface="Times New Roman"/>
                <a:cs typeface="Times New Roman"/>
              </a:rPr>
              <a:t>l</a:t>
            </a:r>
            <a:r>
              <a:rPr dirty="0" u="sng" sz="17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 l</a:t>
            </a:r>
            <a:r>
              <a:rPr dirty="0" sz="1700" spc="-240" i="1">
                <a:latin typeface="Times New Roman"/>
                <a:cs typeface="Times New Roman"/>
              </a:rPr>
              <a:t>eth</a:t>
            </a:r>
            <a:r>
              <a:rPr dirty="0" u="sng" sz="1700" spc="-24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dirty="0" sz="1700" spc="-240" i="1">
                <a:latin typeface="Times New Roman"/>
                <a:cs typeface="Times New Roman"/>
              </a:rPr>
              <a:t>l</a:t>
            </a:r>
            <a:r>
              <a:rPr dirty="0" u="sng" sz="1700" spc="-18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-2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</a:t>
            </a:r>
            <a:r>
              <a:rPr dirty="0" sz="1700" spc="-215" i="1">
                <a:latin typeface="Times New Roman"/>
                <a:cs typeface="Times New Roman"/>
              </a:rPr>
              <a:t>u</a:t>
            </a:r>
            <a:r>
              <a:rPr dirty="0" u="sng" sz="1700" spc="-21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dirty="0" sz="1700" spc="-215" i="1">
                <a:latin typeface="Times New Roman"/>
                <a:cs typeface="Times New Roman"/>
              </a:rPr>
              <a:t>o</a:t>
            </a:r>
            <a:r>
              <a:rPr dirty="0" u="sng" sz="1600" spc="-21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</a:t>
            </a:r>
            <a:r>
              <a:rPr dirty="0" sz="1600" spc="-21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283845" indent="-271145">
              <a:lnSpc>
                <a:spcPct val="100000"/>
              </a:lnSpc>
              <a:spcBef>
                <a:spcPts val="365"/>
              </a:spcBef>
              <a:buFont typeface="Symbol"/>
              <a:buChar char=""/>
              <a:tabLst>
                <a:tab pos="283845" algn="l"/>
                <a:tab pos="284480" algn="l"/>
              </a:tabLst>
            </a:pPr>
            <a:r>
              <a:rPr dirty="0" sz="1600" spc="-220">
                <a:latin typeface="Times New Roman"/>
                <a:cs typeface="Times New Roman"/>
              </a:rPr>
              <a:t>Unrespectable </a:t>
            </a:r>
            <a:r>
              <a:rPr dirty="0" sz="1600" spc="-235">
                <a:latin typeface="Times New Roman"/>
                <a:cs typeface="Times New Roman"/>
              </a:rPr>
              <a:t>Usually </a:t>
            </a:r>
            <a:r>
              <a:rPr dirty="0" sz="1600" spc="-170">
                <a:latin typeface="Times New Roman"/>
                <a:cs typeface="Times New Roman"/>
              </a:rPr>
              <a:t>at</a:t>
            </a:r>
            <a:r>
              <a:rPr dirty="0" sz="1600" spc="-100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presentation.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0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40">
                <a:latin typeface="Times New Roman"/>
                <a:cs typeface="Times New Roman"/>
              </a:rPr>
              <a:t>The average </a:t>
            </a:r>
            <a:r>
              <a:rPr dirty="0" sz="1600" spc="-215">
                <a:latin typeface="Times New Roman"/>
                <a:cs typeface="Times New Roman"/>
              </a:rPr>
              <a:t>survival: </a:t>
            </a:r>
            <a:r>
              <a:rPr dirty="0" sz="1600" spc="-225">
                <a:latin typeface="Times New Roman"/>
                <a:cs typeface="Times New Roman"/>
              </a:rPr>
              <a:t>only </a:t>
            </a:r>
            <a:r>
              <a:rPr dirty="0" sz="1600" spc="-270">
                <a:latin typeface="Times New Roman"/>
                <a:cs typeface="Times New Roman"/>
              </a:rPr>
              <a:t>5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270">
                <a:latin typeface="Times New Roman"/>
                <a:cs typeface="Times New Roman"/>
              </a:rPr>
              <a:t>8</a:t>
            </a:r>
            <a:r>
              <a:rPr dirty="0" sz="1600" spc="-25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months.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33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CT:</a:t>
            </a:r>
            <a:r>
              <a:rPr dirty="0" sz="1700" spc="-330" b="1" i="1">
                <a:latin typeface="Times New Roman"/>
                <a:cs typeface="Times New Roman"/>
              </a:rPr>
              <a:t> </a:t>
            </a:r>
            <a:r>
              <a:rPr dirty="0" sz="1600" spc="-254">
                <a:latin typeface="Times New Roman"/>
                <a:cs typeface="Times New Roman"/>
              </a:rPr>
              <a:t>by </a:t>
            </a:r>
            <a:r>
              <a:rPr dirty="0" sz="1600" spc="-200">
                <a:latin typeface="Times New Roman"/>
                <a:cs typeface="Times New Roman"/>
              </a:rPr>
              <a:t>rapid </a:t>
            </a:r>
            <a:r>
              <a:rPr dirty="0" sz="1600" spc="-210">
                <a:latin typeface="Times New Roman"/>
                <a:cs typeface="Times New Roman"/>
              </a:rPr>
              <a:t>bolus </a:t>
            </a:r>
            <a:r>
              <a:rPr dirty="0" sz="1600" spc="-190">
                <a:latin typeface="Times New Roman"/>
                <a:cs typeface="Times New Roman"/>
              </a:rPr>
              <a:t>contrast </a:t>
            </a:r>
            <a:r>
              <a:rPr dirty="0" sz="1600" spc="-200">
                <a:latin typeface="Times New Roman"/>
                <a:cs typeface="Times New Roman"/>
              </a:rPr>
              <a:t>injection </a:t>
            </a:r>
            <a:r>
              <a:rPr dirty="0" sz="1600" spc="-425">
                <a:latin typeface="Times New Roman"/>
                <a:cs typeface="Times New Roman"/>
              </a:rPr>
              <a:t>&amp;</a:t>
            </a:r>
            <a:r>
              <a:rPr dirty="0" sz="1600" spc="-70">
                <a:latin typeface="Times New Roman"/>
                <a:cs typeface="Times New Roman"/>
              </a:rPr>
              <a:t> </a:t>
            </a:r>
            <a:r>
              <a:rPr dirty="0" sz="1600" spc="-170">
                <a:latin typeface="Times New Roman"/>
                <a:cs typeface="Times New Roman"/>
              </a:rPr>
              <a:t>thin</a:t>
            </a:r>
            <a:r>
              <a:rPr dirty="0" sz="1600" spc="-200">
                <a:latin typeface="Times New Roman"/>
                <a:cs typeface="Times New Roman"/>
              </a:rPr>
              <a:t> slices.</a:t>
            </a:r>
            <a:endParaRPr sz="1600">
              <a:latin typeface="Times New Roman"/>
              <a:cs typeface="Times New Roman"/>
            </a:endParaRPr>
          </a:p>
          <a:p>
            <a:pPr marL="280670" indent="-267970">
              <a:lnSpc>
                <a:spcPct val="100000"/>
              </a:lnSpc>
              <a:spcBef>
                <a:spcPts val="265"/>
              </a:spcBef>
              <a:buSzPct val="94117"/>
              <a:buFont typeface="Symbol"/>
              <a:buChar char=""/>
              <a:tabLst>
                <a:tab pos="280670" algn="l"/>
                <a:tab pos="281305" algn="l"/>
              </a:tabLst>
            </a:pPr>
            <a:r>
              <a:rPr dirty="0" sz="1700" spc="-300" b="1" i="1">
                <a:latin typeface="Times New Roman"/>
                <a:cs typeface="Times New Roman"/>
              </a:rPr>
              <a:t>Hypodense </a:t>
            </a:r>
            <a:r>
              <a:rPr dirty="0" sz="1700" spc="-325" b="1" i="1">
                <a:latin typeface="Times New Roman"/>
                <a:cs typeface="Times New Roman"/>
              </a:rPr>
              <a:t>mass </a:t>
            </a:r>
            <a:r>
              <a:rPr dirty="0" sz="1600" spc="-160">
                <a:latin typeface="Wingdings"/>
                <a:cs typeface="Wingdings"/>
              </a:rPr>
              <a:t></a:t>
            </a:r>
            <a:r>
              <a:rPr dirty="0" sz="1600" spc="-160">
                <a:latin typeface="Times New Roman"/>
                <a:cs typeface="Times New Roman"/>
              </a:rPr>
              <a:t>distorts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2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contour.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ts val="1920"/>
              </a:lnSpc>
              <a:spcBef>
                <a:spcPts val="390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35">
                <a:latin typeface="Times New Roman"/>
                <a:cs typeface="Times New Roman"/>
              </a:rPr>
              <a:t>Associated </a:t>
            </a:r>
            <a:r>
              <a:rPr dirty="0" sz="1600" spc="-210">
                <a:latin typeface="Times New Roman"/>
                <a:cs typeface="Times New Roman"/>
              </a:rPr>
              <a:t>findings</a:t>
            </a:r>
            <a:r>
              <a:rPr dirty="0" sz="1600" spc="-70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marL="469900">
              <a:lnSpc>
                <a:spcPts val="2039"/>
              </a:lnSpc>
            </a:pPr>
            <a:r>
              <a:rPr dirty="0" sz="1600">
                <a:latin typeface="Courier New"/>
                <a:cs typeface="Courier New"/>
              </a:rPr>
              <a:t>o </a:t>
            </a:r>
            <a:r>
              <a:rPr dirty="0" sz="1700" spc="-250" i="1">
                <a:latin typeface="Times New Roman"/>
                <a:cs typeface="Times New Roman"/>
              </a:rPr>
              <a:t>Obstruction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700" spc="-350" b="1" i="1">
                <a:latin typeface="Times New Roman"/>
                <a:cs typeface="Times New Roman"/>
              </a:rPr>
              <a:t>C</a:t>
            </a:r>
            <a:r>
              <a:rPr dirty="0" sz="1600" spc="-350" b="1">
                <a:latin typeface="Times New Roman"/>
                <a:cs typeface="Times New Roman"/>
              </a:rPr>
              <a:t>BD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700" spc="-210" b="1" i="1">
                <a:latin typeface="Times New Roman"/>
                <a:cs typeface="Times New Roman"/>
              </a:rPr>
              <a:t>p</a:t>
            </a:r>
            <a:r>
              <a:rPr dirty="0" sz="1600" spc="-210">
                <a:latin typeface="Times New Roman"/>
                <a:cs typeface="Times New Roman"/>
              </a:rPr>
              <a:t>ancreatic</a:t>
            </a:r>
            <a:r>
              <a:rPr dirty="0" sz="1600" spc="-195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duct.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435735" y="7808726"/>
            <a:ext cx="297180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>
                <a:latin typeface="Courier New"/>
                <a:cs typeface="Courier New"/>
              </a:rPr>
              <a:t>o </a:t>
            </a:r>
            <a:r>
              <a:rPr dirty="0" sz="1700" spc="-254" i="1">
                <a:latin typeface="Times New Roman"/>
                <a:cs typeface="Times New Roman"/>
              </a:rPr>
              <a:t>Atrophy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190">
                <a:latin typeface="Times New Roman"/>
                <a:cs typeface="Times New Roman"/>
              </a:rPr>
              <a:t>tissue </a:t>
            </a:r>
            <a:r>
              <a:rPr dirty="0" sz="1600" spc="-245">
                <a:latin typeface="Times New Roman"/>
                <a:cs typeface="Times New Roman"/>
              </a:rPr>
              <a:t>beyond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0">
                <a:latin typeface="Times New Roman"/>
                <a:cs typeface="Times New Roman"/>
              </a:rPr>
              <a:t>tumor.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575941" y="8050061"/>
            <a:ext cx="4358640" cy="62928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95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285" b="1" i="1">
                <a:latin typeface="Times New Roman"/>
                <a:cs typeface="Times New Roman"/>
              </a:rPr>
              <a:t>Metastases</a:t>
            </a:r>
            <a:r>
              <a:rPr dirty="0" sz="1600" spc="-285" b="1">
                <a:latin typeface="Times New Roman"/>
                <a:cs typeface="Times New Roman"/>
              </a:rPr>
              <a:t>: </a:t>
            </a:r>
            <a:r>
              <a:rPr dirty="0" sz="1600" spc="-265">
                <a:latin typeface="Times New Roman"/>
                <a:cs typeface="Times New Roman"/>
              </a:rPr>
              <a:t>commonly </a:t>
            </a:r>
            <a:r>
              <a:rPr dirty="0" sz="1600" spc="-260">
                <a:latin typeface="Times New Roman"/>
                <a:cs typeface="Times New Roman"/>
              </a:rPr>
              <a:t>go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210">
                <a:latin typeface="Times New Roman"/>
                <a:cs typeface="Times New Roman"/>
              </a:rPr>
              <a:t>regional </a:t>
            </a:r>
            <a:r>
              <a:rPr dirty="0" sz="1700" spc="-235" b="1" i="1">
                <a:latin typeface="Times New Roman"/>
                <a:cs typeface="Times New Roman"/>
              </a:rPr>
              <a:t>N</a:t>
            </a:r>
            <a:r>
              <a:rPr dirty="0" sz="1600" spc="-235">
                <a:latin typeface="Times New Roman"/>
                <a:cs typeface="Times New Roman"/>
              </a:rPr>
              <a:t>odes, </a:t>
            </a:r>
            <a:r>
              <a:rPr dirty="0" sz="1700" spc="-229" b="1" i="1">
                <a:latin typeface="Times New Roman"/>
                <a:cs typeface="Times New Roman"/>
              </a:rPr>
              <a:t>L</a:t>
            </a:r>
            <a:r>
              <a:rPr dirty="0" sz="1600" spc="-229">
                <a:latin typeface="Times New Roman"/>
                <a:cs typeface="Times New Roman"/>
              </a:rPr>
              <a:t>iver, </a:t>
            </a:r>
            <a:r>
              <a:rPr dirty="0" sz="1600" spc="-425">
                <a:latin typeface="Times New Roman"/>
                <a:cs typeface="Times New Roman"/>
              </a:rPr>
              <a:t>&amp;</a:t>
            </a:r>
            <a:r>
              <a:rPr dirty="0" sz="1600" spc="-95">
                <a:latin typeface="Times New Roman"/>
                <a:cs typeface="Times New Roman"/>
              </a:rPr>
              <a:t> </a:t>
            </a:r>
            <a:r>
              <a:rPr dirty="0" sz="1700" spc="-215" b="1" i="1">
                <a:latin typeface="Times New Roman"/>
                <a:cs typeface="Times New Roman"/>
              </a:rPr>
              <a:t>P</a:t>
            </a:r>
            <a:r>
              <a:rPr dirty="0" sz="1600" spc="-215">
                <a:latin typeface="Times New Roman"/>
                <a:cs typeface="Times New Roman"/>
              </a:rPr>
              <a:t>eritoneal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cavity.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90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sz="1600" spc="-229">
                <a:latin typeface="Times New Roman"/>
                <a:cs typeface="Times New Roman"/>
              </a:rPr>
              <a:t>following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85" b="1">
                <a:solidFill>
                  <a:srgbClr val="C00000"/>
                </a:solidFill>
                <a:latin typeface="Times New Roman"/>
                <a:cs typeface="Times New Roman"/>
              </a:rPr>
              <a:t>Whipple procedure </a:t>
            </a: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200">
                <a:latin typeface="Times New Roman"/>
                <a:cs typeface="Times New Roman"/>
              </a:rPr>
              <a:t>best </a:t>
            </a:r>
            <a:r>
              <a:rPr dirty="0" sz="1600" spc="-210">
                <a:latin typeface="Times New Roman"/>
                <a:cs typeface="Times New Roman"/>
              </a:rPr>
              <a:t>detected </a:t>
            </a:r>
            <a:r>
              <a:rPr dirty="0" sz="1600" spc="-225">
                <a:latin typeface="Times New Roman"/>
                <a:cs typeface="Times New Roman"/>
              </a:rPr>
              <a:t>with</a:t>
            </a:r>
            <a:r>
              <a:rPr dirty="0" sz="1600" spc="-125">
                <a:latin typeface="Times New Roman"/>
                <a:cs typeface="Times New Roman"/>
              </a:rPr>
              <a:t> </a:t>
            </a:r>
            <a:r>
              <a:rPr dirty="0" sz="1600" spc="-290">
                <a:latin typeface="Times New Roman"/>
                <a:cs typeface="Times New Roman"/>
              </a:rPr>
              <a:t>MDCT.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75941" y="8668516"/>
            <a:ext cx="436753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5">
                <a:latin typeface="Wingdings"/>
                <a:cs typeface="Wingdings"/>
              </a:rPr>
              <a:t>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u="sng" sz="1700" spc="-30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Surgical </a:t>
            </a:r>
            <a:r>
              <a:rPr dirty="0" u="sng" sz="1700" spc="-26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resection</a:t>
            </a:r>
            <a:r>
              <a:rPr dirty="0" sz="1700" spc="-260" b="1" i="1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5">
                <a:latin typeface="Times New Roman"/>
                <a:cs typeface="Times New Roman"/>
              </a:rPr>
              <a:t>only </a:t>
            </a:r>
            <a:r>
              <a:rPr dirty="0" sz="1600" spc="-235">
                <a:latin typeface="Times New Roman"/>
                <a:cs typeface="Times New Roman"/>
              </a:rPr>
              <a:t>hope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r>
              <a:rPr dirty="0" sz="1600" spc="-6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cure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16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Radiographic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78204" y="8911208"/>
            <a:ext cx="2103120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225">
                <a:latin typeface="Times New Roman"/>
                <a:cs typeface="Times New Roman"/>
              </a:rPr>
              <a:t>assessment </a:t>
            </a:r>
            <a:r>
              <a:rPr dirty="0" sz="1600" spc="-245">
                <a:latin typeface="Times New Roman"/>
                <a:cs typeface="Times New Roman"/>
              </a:rPr>
              <a:t>of </a:t>
            </a:r>
            <a:r>
              <a:rPr dirty="0" sz="1600" spc="-195">
                <a:latin typeface="Times New Roman"/>
                <a:cs typeface="Times New Roman"/>
              </a:rPr>
              <a:t>resectability </a:t>
            </a:r>
            <a:r>
              <a:rPr dirty="0" sz="1600" spc="-190">
                <a:latin typeface="Times New Roman"/>
                <a:cs typeface="Times New Roman"/>
              </a:rPr>
              <a:t>is</a:t>
            </a:r>
            <a:r>
              <a:rPr dirty="0" sz="1600" spc="-16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critical.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90904" y="9222637"/>
            <a:ext cx="2071370" cy="2927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8600" indent="-228600">
              <a:lnSpc>
                <a:spcPts val="1925"/>
              </a:lnSpc>
              <a:buClr>
                <a:srgbClr val="000000"/>
              </a:buClr>
              <a:buSzPct val="94117"/>
              <a:buFont typeface="Symbol"/>
              <a:buChar char=""/>
              <a:tabLst>
                <a:tab pos="229235" algn="l"/>
              </a:tabLst>
            </a:pPr>
            <a:r>
              <a:rPr dirty="0" sz="1700" spc="-300" b="1" i="1">
                <a:solidFill>
                  <a:srgbClr val="001F5F"/>
                </a:solidFill>
                <a:latin typeface="Times New Roman"/>
                <a:cs typeface="Times New Roman"/>
              </a:rPr>
              <a:t>Signs </a:t>
            </a:r>
            <a:r>
              <a:rPr dirty="0" sz="1700" spc="-275" b="1" i="1">
                <a:solidFill>
                  <a:srgbClr val="001F5F"/>
                </a:solidFill>
                <a:latin typeface="Times New Roman"/>
                <a:cs typeface="Times New Roman"/>
              </a:rPr>
              <a:t>of </a:t>
            </a:r>
            <a:r>
              <a:rPr dirty="0" sz="1700" spc="-250" b="1" i="1">
                <a:solidFill>
                  <a:srgbClr val="001F5F"/>
                </a:solidFill>
                <a:latin typeface="Times New Roman"/>
                <a:cs typeface="Times New Roman"/>
              </a:rPr>
              <a:t>potential</a:t>
            </a:r>
            <a:r>
              <a:rPr dirty="0" sz="1700" spc="-120" b="1" i="1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dirty="0" sz="1700" spc="-245" b="1" i="1">
                <a:solidFill>
                  <a:srgbClr val="001F5F"/>
                </a:solidFill>
                <a:latin typeface="Times New Roman"/>
                <a:cs typeface="Times New Roman"/>
              </a:rPr>
              <a:t>respectability</a:t>
            </a:r>
            <a:r>
              <a:rPr dirty="0" sz="1600" spc="-245" b="1">
                <a:solidFill>
                  <a:srgbClr val="C00000"/>
                </a:solidFill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35735" y="9463227"/>
            <a:ext cx="4104004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>
                <a:latin typeface="Courier New"/>
                <a:cs typeface="Courier New"/>
              </a:rPr>
              <a:t>o </a:t>
            </a:r>
            <a:r>
              <a:rPr dirty="0" sz="1600" spc="-200">
                <a:latin typeface="Times New Roman"/>
                <a:cs typeface="Times New Roman"/>
              </a:rPr>
              <a:t>Isolated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250">
                <a:latin typeface="Times New Roman"/>
                <a:cs typeface="Times New Roman"/>
              </a:rPr>
              <a:t>mass </a:t>
            </a:r>
            <a:r>
              <a:rPr dirty="0" sz="1600" spc="-200">
                <a:latin typeface="Times New Roman"/>
                <a:cs typeface="Times New Roman"/>
              </a:rPr>
              <a:t>+/- </a:t>
            </a:r>
            <a:r>
              <a:rPr dirty="0" sz="1600" spc="-190">
                <a:latin typeface="Times New Roman"/>
                <a:cs typeface="Times New Roman"/>
              </a:rPr>
              <a:t>dilation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4">
                <a:latin typeface="Times New Roman"/>
                <a:cs typeface="Times New Roman"/>
              </a:rPr>
              <a:t>bile </a:t>
            </a: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90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ducts.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846195" y="1478279"/>
            <a:ext cx="1993900" cy="278130"/>
          </a:xfrm>
          <a:custGeom>
            <a:avLst/>
            <a:gdLst/>
            <a:ahLst/>
            <a:cxnLst/>
            <a:rect l="l" t="t" r="r" b="b"/>
            <a:pathLst>
              <a:path w="1993900" h="278130">
                <a:moveTo>
                  <a:pt x="1993900" y="278129"/>
                </a:moveTo>
                <a:lnTo>
                  <a:pt x="1993900" y="220218"/>
                </a:lnTo>
                <a:lnTo>
                  <a:pt x="0" y="220218"/>
                </a:lnTo>
                <a:lnTo>
                  <a:pt x="0" y="0"/>
                </a:lnTo>
              </a:path>
            </a:pathLst>
          </a:custGeom>
          <a:ln w="285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846195" y="1478279"/>
            <a:ext cx="635" cy="278130"/>
          </a:xfrm>
          <a:custGeom>
            <a:avLst/>
            <a:gdLst/>
            <a:ahLst/>
            <a:cxnLst/>
            <a:rect l="l" t="t" r="r" b="b"/>
            <a:pathLst>
              <a:path w="635" h="278130">
                <a:moveTo>
                  <a:pt x="0" y="278129"/>
                </a:moveTo>
                <a:lnTo>
                  <a:pt x="634" y="0"/>
                </a:lnTo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851660" y="1478279"/>
            <a:ext cx="1994535" cy="278130"/>
          </a:xfrm>
          <a:custGeom>
            <a:avLst/>
            <a:gdLst/>
            <a:ahLst/>
            <a:cxnLst/>
            <a:rect l="l" t="t" r="r" b="b"/>
            <a:pathLst>
              <a:path w="1994535" h="278130">
                <a:moveTo>
                  <a:pt x="0" y="278129"/>
                </a:moveTo>
                <a:lnTo>
                  <a:pt x="0" y="220218"/>
                </a:lnTo>
                <a:lnTo>
                  <a:pt x="1994535" y="220218"/>
                </a:lnTo>
                <a:lnTo>
                  <a:pt x="1994535" y="0"/>
                </a:lnTo>
              </a:path>
            </a:pathLst>
          </a:custGeom>
          <a:ln w="285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991485" y="921384"/>
            <a:ext cx="1708785" cy="5568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991485" y="921384"/>
            <a:ext cx="1708785" cy="556895"/>
          </a:xfrm>
          <a:custGeom>
            <a:avLst/>
            <a:gdLst/>
            <a:ahLst/>
            <a:cxnLst/>
            <a:rect l="l" t="t" r="r" b="b"/>
            <a:pathLst>
              <a:path w="1708785" h="556894">
                <a:moveTo>
                  <a:pt x="92837" y="0"/>
                </a:moveTo>
                <a:lnTo>
                  <a:pt x="56685" y="7290"/>
                </a:lnTo>
                <a:lnTo>
                  <a:pt x="27177" y="27177"/>
                </a:lnTo>
                <a:lnTo>
                  <a:pt x="7290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0" y="500209"/>
                </a:lnTo>
                <a:lnTo>
                  <a:pt x="27177" y="529717"/>
                </a:lnTo>
                <a:lnTo>
                  <a:pt x="56685" y="549604"/>
                </a:lnTo>
                <a:lnTo>
                  <a:pt x="92837" y="556895"/>
                </a:lnTo>
                <a:lnTo>
                  <a:pt x="1615948" y="556895"/>
                </a:lnTo>
                <a:lnTo>
                  <a:pt x="1652099" y="549604"/>
                </a:lnTo>
                <a:lnTo>
                  <a:pt x="1681607" y="529717"/>
                </a:lnTo>
                <a:lnTo>
                  <a:pt x="1701494" y="500209"/>
                </a:lnTo>
                <a:lnTo>
                  <a:pt x="1708785" y="464057"/>
                </a:lnTo>
                <a:lnTo>
                  <a:pt x="1708785" y="92837"/>
                </a:lnTo>
                <a:lnTo>
                  <a:pt x="1701494" y="56685"/>
                </a:lnTo>
                <a:lnTo>
                  <a:pt x="1681606" y="27177"/>
                </a:lnTo>
                <a:lnTo>
                  <a:pt x="1652099" y="7290"/>
                </a:lnTo>
                <a:lnTo>
                  <a:pt x="1615948" y="0"/>
                </a:lnTo>
                <a:lnTo>
                  <a:pt x="92837" y="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978204" y="380745"/>
            <a:ext cx="3476625" cy="11271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100">
              <a:latin typeface="Times New Roman"/>
              <a:cs typeface="Times New Roman"/>
            </a:endParaRPr>
          </a:p>
          <a:p>
            <a:pPr algn="r" marR="5080">
              <a:lnSpc>
                <a:spcPts val="1814"/>
              </a:lnSpc>
            </a:pPr>
            <a:r>
              <a:rPr dirty="0" sz="1550" spc="-5" b="1">
                <a:latin typeface="Stencil"/>
                <a:cs typeface="Stencil"/>
              </a:rPr>
              <a:t>PA</a:t>
            </a:r>
            <a:r>
              <a:rPr dirty="0" sz="1550" spc="10" b="1">
                <a:latin typeface="Stencil"/>
                <a:cs typeface="Stencil"/>
              </a:rPr>
              <a:t>N</a:t>
            </a:r>
            <a:r>
              <a:rPr dirty="0" sz="1550" b="1">
                <a:latin typeface="Stencil"/>
                <a:cs typeface="Stencil"/>
              </a:rPr>
              <a:t>C</a:t>
            </a:r>
            <a:r>
              <a:rPr dirty="0" sz="1550" spc="-10" b="1">
                <a:latin typeface="Stencil"/>
                <a:cs typeface="Stencil"/>
              </a:rPr>
              <a:t>R</a:t>
            </a:r>
            <a:r>
              <a:rPr dirty="0" sz="1550" spc="5" b="1">
                <a:latin typeface="Stencil"/>
                <a:cs typeface="Stencil"/>
              </a:rPr>
              <a:t>E</a:t>
            </a:r>
            <a:r>
              <a:rPr dirty="0" sz="1550" spc="-5" b="1">
                <a:latin typeface="Stencil"/>
                <a:cs typeface="Stencil"/>
              </a:rPr>
              <a:t>A</a:t>
            </a:r>
            <a:r>
              <a:rPr dirty="0" sz="1550" spc="-10" b="1">
                <a:latin typeface="Stencil"/>
                <a:cs typeface="Stencil"/>
              </a:rPr>
              <a:t>T</a:t>
            </a:r>
            <a:r>
              <a:rPr dirty="0" sz="1550" b="1">
                <a:latin typeface="Stencil"/>
                <a:cs typeface="Stencil"/>
              </a:rPr>
              <a:t>I</a:t>
            </a:r>
            <a:r>
              <a:rPr dirty="0" sz="1550" spc="5" b="1">
                <a:latin typeface="Stencil"/>
                <a:cs typeface="Stencil"/>
              </a:rPr>
              <a:t>C</a:t>
            </a:r>
            <a:endParaRPr sz="1550">
              <a:latin typeface="Stencil"/>
              <a:cs typeface="Stencil"/>
            </a:endParaRPr>
          </a:p>
          <a:p>
            <a:pPr algn="r" marR="42545">
              <a:lnSpc>
                <a:spcPts val="2595"/>
              </a:lnSpc>
            </a:pPr>
            <a:r>
              <a:rPr dirty="0" sz="2200" spc="5">
                <a:latin typeface="Stencil"/>
                <a:cs typeface="Stencil"/>
              </a:rPr>
              <a:t>T</a:t>
            </a:r>
            <a:r>
              <a:rPr dirty="0" sz="2200" spc="-5">
                <a:latin typeface="Stencil"/>
                <a:cs typeface="Stencil"/>
              </a:rPr>
              <a:t>U</a:t>
            </a:r>
            <a:r>
              <a:rPr dirty="0" sz="2200">
                <a:latin typeface="Stencil"/>
                <a:cs typeface="Stencil"/>
              </a:rPr>
              <a:t>M</a:t>
            </a:r>
            <a:r>
              <a:rPr dirty="0" sz="2200" spc="-5">
                <a:latin typeface="Stencil"/>
                <a:cs typeface="Stencil"/>
              </a:rPr>
              <a:t>OR</a:t>
            </a:r>
            <a:r>
              <a:rPr dirty="0" sz="2200">
                <a:latin typeface="Stencil"/>
                <a:cs typeface="Stencil"/>
              </a:rPr>
              <a:t>S</a:t>
            </a:r>
            <a:endParaRPr sz="2200">
              <a:latin typeface="Stencil"/>
              <a:cs typeface="Stenci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996950" y="1756409"/>
            <a:ext cx="1709420" cy="556895"/>
          </a:xfrm>
          <a:custGeom>
            <a:avLst/>
            <a:gdLst/>
            <a:ahLst/>
            <a:cxnLst/>
            <a:rect l="l" t="t" r="r" b="b"/>
            <a:pathLst>
              <a:path w="1709420" h="556894">
                <a:moveTo>
                  <a:pt x="1616583" y="0"/>
                </a:moveTo>
                <a:lnTo>
                  <a:pt x="92811" y="0"/>
                </a:lnTo>
                <a:lnTo>
                  <a:pt x="56691" y="7290"/>
                </a:lnTo>
                <a:lnTo>
                  <a:pt x="27189" y="27177"/>
                </a:lnTo>
                <a:lnTo>
                  <a:pt x="7295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5" y="500209"/>
                </a:lnTo>
                <a:lnTo>
                  <a:pt x="27189" y="529717"/>
                </a:lnTo>
                <a:lnTo>
                  <a:pt x="56691" y="549604"/>
                </a:lnTo>
                <a:lnTo>
                  <a:pt x="92811" y="556895"/>
                </a:lnTo>
                <a:lnTo>
                  <a:pt x="1616583" y="556895"/>
                </a:lnTo>
                <a:lnTo>
                  <a:pt x="1652734" y="549604"/>
                </a:lnTo>
                <a:lnTo>
                  <a:pt x="1682242" y="529717"/>
                </a:lnTo>
                <a:lnTo>
                  <a:pt x="1702129" y="500209"/>
                </a:lnTo>
                <a:lnTo>
                  <a:pt x="1709420" y="464057"/>
                </a:lnTo>
                <a:lnTo>
                  <a:pt x="1709420" y="92837"/>
                </a:lnTo>
                <a:lnTo>
                  <a:pt x="1702129" y="56685"/>
                </a:lnTo>
                <a:lnTo>
                  <a:pt x="1682242" y="27177"/>
                </a:lnTo>
                <a:lnTo>
                  <a:pt x="1652734" y="7290"/>
                </a:lnTo>
                <a:lnTo>
                  <a:pt x="1616583" y="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996950" y="1756409"/>
            <a:ext cx="1709420" cy="556895"/>
          </a:xfrm>
          <a:custGeom>
            <a:avLst/>
            <a:gdLst/>
            <a:ahLst/>
            <a:cxnLst/>
            <a:rect l="l" t="t" r="r" b="b"/>
            <a:pathLst>
              <a:path w="1709420" h="556894">
                <a:moveTo>
                  <a:pt x="92811" y="0"/>
                </a:moveTo>
                <a:lnTo>
                  <a:pt x="56691" y="7290"/>
                </a:lnTo>
                <a:lnTo>
                  <a:pt x="27189" y="27177"/>
                </a:lnTo>
                <a:lnTo>
                  <a:pt x="7295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5" y="500209"/>
                </a:lnTo>
                <a:lnTo>
                  <a:pt x="27189" y="529717"/>
                </a:lnTo>
                <a:lnTo>
                  <a:pt x="56691" y="549604"/>
                </a:lnTo>
                <a:lnTo>
                  <a:pt x="92811" y="556895"/>
                </a:lnTo>
                <a:lnTo>
                  <a:pt x="1616583" y="556895"/>
                </a:lnTo>
                <a:lnTo>
                  <a:pt x="1652734" y="549604"/>
                </a:lnTo>
                <a:lnTo>
                  <a:pt x="1682242" y="529717"/>
                </a:lnTo>
                <a:lnTo>
                  <a:pt x="1702129" y="500209"/>
                </a:lnTo>
                <a:lnTo>
                  <a:pt x="1709420" y="464057"/>
                </a:lnTo>
                <a:lnTo>
                  <a:pt x="1709420" y="92837"/>
                </a:lnTo>
                <a:lnTo>
                  <a:pt x="1702129" y="56685"/>
                </a:lnTo>
                <a:lnTo>
                  <a:pt x="1682242" y="27177"/>
                </a:lnTo>
                <a:lnTo>
                  <a:pt x="1652734" y="7290"/>
                </a:lnTo>
                <a:lnTo>
                  <a:pt x="1616583" y="0"/>
                </a:lnTo>
                <a:lnTo>
                  <a:pt x="92811" y="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1237589" y="1822831"/>
            <a:ext cx="1160780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 spc="-5" b="1">
                <a:solidFill>
                  <a:srgbClr val="FFFFFF"/>
                </a:solidFill>
                <a:latin typeface="Bauhaus 93"/>
                <a:cs typeface="Bauhaus 93"/>
              </a:rPr>
              <a:t>Functioning</a:t>
            </a:r>
            <a:endParaRPr sz="1700">
              <a:latin typeface="Bauhaus 93"/>
              <a:cs typeface="Bauhaus 93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991485" y="1756409"/>
            <a:ext cx="1708785" cy="556895"/>
          </a:xfrm>
          <a:custGeom>
            <a:avLst/>
            <a:gdLst/>
            <a:ahLst/>
            <a:cxnLst/>
            <a:rect l="l" t="t" r="r" b="b"/>
            <a:pathLst>
              <a:path w="1708785" h="556894">
                <a:moveTo>
                  <a:pt x="1615948" y="0"/>
                </a:moveTo>
                <a:lnTo>
                  <a:pt x="92837" y="0"/>
                </a:lnTo>
                <a:lnTo>
                  <a:pt x="56685" y="7290"/>
                </a:lnTo>
                <a:lnTo>
                  <a:pt x="27177" y="27177"/>
                </a:lnTo>
                <a:lnTo>
                  <a:pt x="7290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0" y="500209"/>
                </a:lnTo>
                <a:lnTo>
                  <a:pt x="27177" y="529717"/>
                </a:lnTo>
                <a:lnTo>
                  <a:pt x="56685" y="549604"/>
                </a:lnTo>
                <a:lnTo>
                  <a:pt x="92837" y="556895"/>
                </a:lnTo>
                <a:lnTo>
                  <a:pt x="1615948" y="556895"/>
                </a:lnTo>
                <a:lnTo>
                  <a:pt x="1652099" y="549604"/>
                </a:lnTo>
                <a:lnTo>
                  <a:pt x="1681607" y="529717"/>
                </a:lnTo>
                <a:lnTo>
                  <a:pt x="1701494" y="500209"/>
                </a:lnTo>
                <a:lnTo>
                  <a:pt x="1708785" y="464057"/>
                </a:lnTo>
                <a:lnTo>
                  <a:pt x="1708785" y="92837"/>
                </a:lnTo>
                <a:lnTo>
                  <a:pt x="1701494" y="56685"/>
                </a:lnTo>
                <a:lnTo>
                  <a:pt x="1681606" y="27177"/>
                </a:lnTo>
                <a:lnTo>
                  <a:pt x="1652099" y="7290"/>
                </a:lnTo>
                <a:lnTo>
                  <a:pt x="1615948" y="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2991485" y="1756409"/>
            <a:ext cx="1708785" cy="556895"/>
          </a:xfrm>
          <a:custGeom>
            <a:avLst/>
            <a:gdLst/>
            <a:ahLst/>
            <a:cxnLst/>
            <a:rect l="l" t="t" r="r" b="b"/>
            <a:pathLst>
              <a:path w="1708785" h="556894">
                <a:moveTo>
                  <a:pt x="92837" y="0"/>
                </a:moveTo>
                <a:lnTo>
                  <a:pt x="56685" y="7290"/>
                </a:lnTo>
                <a:lnTo>
                  <a:pt x="27177" y="27177"/>
                </a:lnTo>
                <a:lnTo>
                  <a:pt x="7290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0" y="500209"/>
                </a:lnTo>
                <a:lnTo>
                  <a:pt x="27177" y="529717"/>
                </a:lnTo>
                <a:lnTo>
                  <a:pt x="56685" y="549604"/>
                </a:lnTo>
                <a:lnTo>
                  <a:pt x="92837" y="556895"/>
                </a:lnTo>
                <a:lnTo>
                  <a:pt x="1615948" y="556895"/>
                </a:lnTo>
                <a:lnTo>
                  <a:pt x="1652099" y="549604"/>
                </a:lnTo>
                <a:lnTo>
                  <a:pt x="1681607" y="529717"/>
                </a:lnTo>
                <a:lnTo>
                  <a:pt x="1701494" y="500209"/>
                </a:lnTo>
                <a:lnTo>
                  <a:pt x="1708785" y="464057"/>
                </a:lnTo>
                <a:lnTo>
                  <a:pt x="1708785" y="92837"/>
                </a:lnTo>
                <a:lnTo>
                  <a:pt x="1701494" y="56685"/>
                </a:lnTo>
                <a:lnTo>
                  <a:pt x="1681606" y="27177"/>
                </a:lnTo>
                <a:lnTo>
                  <a:pt x="1652099" y="7290"/>
                </a:lnTo>
                <a:lnTo>
                  <a:pt x="1615948" y="0"/>
                </a:lnTo>
                <a:lnTo>
                  <a:pt x="92837" y="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 txBox="1"/>
          <p:nvPr/>
        </p:nvSpPr>
        <p:spPr>
          <a:xfrm>
            <a:off x="3512058" y="1835022"/>
            <a:ext cx="676910" cy="3295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2000" spc="-10" b="1">
                <a:solidFill>
                  <a:srgbClr val="FFFFFF"/>
                </a:solidFill>
                <a:latin typeface="Bauhaus 93"/>
                <a:cs typeface="Bauhaus 93"/>
              </a:rPr>
              <a:t>SOLID</a:t>
            </a:r>
            <a:endParaRPr sz="2000">
              <a:latin typeface="Bauhaus 93"/>
              <a:cs typeface="Bauhaus 93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985384" y="1756409"/>
            <a:ext cx="1709420" cy="556895"/>
          </a:xfrm>
          <a:custGeom>
            <a:avLst/>
            <a:gdLst/>
            <a:ahLst/>
            <a:cxnLst/>
            <a:rect l="l" t="t" r="r" b="b"/>
            <a:pathLst>
              <a:path w="1709420" h="556894">
                <a:moveTo>
                  <a:pt x="1616583" y="0"/>
                </a:moveTo>
                <a:lnTo>
                  <a:pt x="92837" y="0"/>
                </a:lnTo>
                <a:lnTo>
                  <a:pt x="56685" y="7290"/>
                </a:lnTo>
                <a:lnTo>
                  <a:pt x="27177" y="27177"/>
                </a:lnTo>
                <a:lnTo>
                  <a:pt x="7290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0" y="500209"/>
                </a:lnTo>
                <a:lnTo>
                  <a:pt x="27178" y="529717"/>
                </a:lnTo>
                <a:lnTo>
                  <a:pt x="56685" y="549604"/>
                </a:lnTo>
                <a:lnTo>
                  <a:pt x="92837" y="556895"/>
                </a:lnTo>
                <a:lnTo>
                  <a:pt x="1616583" y="556895"/>
                </a:lnTo>
                <a:lnTo>
                  <a:pt x="1652734" y="549604"/>
                </a:lnTo>
                <a:lnTo>
                  <a:pt x="1682241" y="529717"/>
                </a:lnTo>
                <a:lnTo>
                  <a:pt x="1702129" y="500209"/>
                </a:lnTo>
                <a:lnTo>
                  <a:pt x="1709419" y="464057"/>
                </a:lnTo>
                <a:lnTo>
                  <a:pt x="1709419" y="92837"/>
                </a:lnTo>
                <a:lnTo>
                  <a:pt x="1702129" y="56685"/>
                </a:lnTo>
                <a:lnTo>
                  <a:pt x="1682241" y="27177"/>
                </a:lnTo>
                <a:lnTo>
                  <a:pt x="1652734" y="7290"/>
                </a:lnTo>
                <a:lnTo>
                  <a:pt x="1616583" y="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985384" y="1756409"/>
            <a:ext cx="1709420" cy="556895"/>
          </a:xfrm>
          <a:custGeom>
            <a:avLst/>
            <a:gdLst/>
            <a:ahLst/>
            <a:cxnLst/>
            <a:rect l="l" t="t" r="r" b="b"/>
            <a:pathLst>
              <a:path w="1709420" h="556894">
                <a:moveTo>
                  <a:pt x="92837" y="0"/>
                </a:moveTo>
                <a:lnTo>
                  <a:pt x="56685" y="7290"/>
                </a:lnTo>
                <a:lnTo>
                  <a:pt x="27177" y="27177"/>
                </a:lnTo>
                <a:lnTo>
                  <a:pt x="7290" y="56685"/>
                </a:lnTo>
                <a:lnTo>
                  <a:pt x="0" y="92837"/>
                </a:lnTo>
                <a:lnTo>
                  <a:pt x="0" y="464057"/>
                </a:lnTo>
                <a:lnTo>
                  <a:pt x="7290" y="500209"/>
                </a:lnTo>
                <a:lnTo>
                  <a:pt x="27178" y="529717"/>
                </a:lnTo>
                <a:lnTo>
                  <a:pt x="56685" y="549604"/>
                </a:lnTo>
                <a:lnTo>
                  <a:pt x="92837" y="556895"/>
                </a:lnTo>
                <a:lnTo>
                  <a:pt x="1616583" y="556895"/>
                </a:lnTo>
                <a:lnTo>
                  <a:pt x="1652734" y="549604"/>
                </a:lnTo>
                <a:lnTo>
                  <a:pt x="1682241" y="529717"/>
                </a:lnTo>
                <a:lnTo>
                  <a:pt x="1702129" y="500209"/>
                </a:lnTo>
                <a:lnTo>
                  <a:pt x="1709419" y="464057"/>
                </a:lnTo>
                <a:lnTo>
                  <a:pt x="1709419" y="92837"/>
                </a:lnTo>
                <a:lnTo>
                  <a:pt x="1702129" y="56685"/>
                </a:lnTo>
                <a:lnTo>
                  <a:pt x="1682241" y="27177"/>
                </a:lnTo>
                <a:lnTo>
                  <a:pt x="1652734" y="7290"/>
                </a:lnTo>
                <a:lnTo>
                  <a:pt x="1616583" y="0"/>
                </a:lnTo>
                <a:lnTo>
                  <a:pt x="92837" y="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5259451" y="1835022"/>
            <a:ext cx="1172210" cy="3295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2000" spc="-5" b="1">
                <a:solidFill>
                  <a:srgbClr val="FFFFFF"/>
                </a:solidFill>
                <a:latin typeface="Bauhaus 93"/>
                <a:cs typeface="Bauhaus 93"/>
              </a:rPr>
              <a:t>CYSTIC</a:t>
            </a:r>
            <a:r>
              <a:rPr dirty="0" sz="2000" spc="-45" b="1">
                <a:solidFill>
                  <a:srgbClr val="FFFFFF"/>
                </a:solidFill>
                <a:latin typeface="Bauhaus 93"/>
                <a:cs typeface="Bauhaus 93"/>
              </a:rPr>
              <a:t> </a:t>
            </a:r>
            <a:r>
              <a:rPr dirty="0" sz="1000" spc="-15" b="1">
                <a:solidFill>
                  <a:srgbClr val="FFFFFF"/>
                </a:solidFill>
                <a:latin typeface="Times New Roman"/>
                <a:cs typeface="Times New Roman"/>
              </a:rPr>
              <a:t>15%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481579" y="2905378"/>
            <a:ext cx="2614930" cy="0"/>
          </a:xfrm>
          <a:custGeom>
            <a:avLst/>
            <a:gdLst/>
            <a:ahLst/>
            <a:cxnLst/>
            <a:rect l="l" t="t" r="r" b="b"/>
            <a:pathLst>
              <a:path w="2614929" h="0">
                <a:moveTo>
                  <a:pt x="0" y="0"/>
                </a:moveTo>
                <a:lnTo>
                  <a:pt x="2614930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2491104" y="2403093"/>
            <a:ext cx="0" cy="492759"/>
          </a:xfrm>
          <a:custGeom>
            <a:avLst/>
            <a:gdLst/>
            <a:ahLst/>
            <a:cxnLst/>
            <a:rect l="l" t="t" r="r" b="b"/>
            <a:pathLst>
              <a:path w="0" h="492760">
                <a:moveTo>
                  <a:pt x="0" y="0"/>
                </a:moveTo>
                <a:lnTo>
                  <a:pt x="0" y="49276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5064759" y="239356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0" y="0"/>
                </a:moveTo>
                <a:lnTo>
                  <a:pt x="31750" y="0"/>
                </a:lnTo>
              </a:path>
            </a:pathLst>
          </a:custGeom>
          <a:ln w="63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2484754" y="2384043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63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2500629" y="2886519"/>
            <a:ext cx="2576830" cy="0"/>
          </a:xfrm>
          <a:custGeom>
            <a:avLst/>
            <a:gdLst/>
            <a:ahLst/>
            <a:cxnLst/>
            <a:rect l="l" t="t" r="r" b="b"/>
            <a:pathLst>
              <a:path w="2576829" h="0">
                <a:moveTo>
                  <a:pt x="0" y="0"/>
                </a:moveTo>
                <a:lnTo>
                  <a:pt x="2576830" y="0"/>
                </a:lnTo>
              </a:path>
            </a:pathLst>
          </a:custGeom>
          <a:ln w="18668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2500629" y="2873819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 h="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5968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5086984" y="2402839"/>
            <a:ext cx="0" cy="493395"/>
          </a:xfrm>
          <a:custGeom>
            <a:avLst/>
            <a:gdLst/>
            <a:ahLst/>
            <a:cxnLst/>
            <a:rect l="l" t="t" r="r" b="b"/>
            <a:pathLst>
              <a:path w="0" h="493394">
                <a:moveTo>
                  <a:pt x="0" y="0"/>
                </a:moveTo>
                <a:lnTo>
                  <a:pt x="0" y="493395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2519679" y="2870834"/>
            <a:ext cx="2538730" cy="6350"/>
          </a:xfrm>
          <a:custGeom>
            <a:avLst/>
            <a:gdLst/>
            <a:ahLst/>
            <a:cxnLst/>
            <a:rect l="l" t="t" r="r" b="b"/>
            <a:pathLst>
              <a:path w="2538729" h="6350">
                <a:moveTo>
                  <a:pt x="0" y="6350"/>
                </a:moveTo>
                <a:lnTo>
                  <a:pt x="2538730" y="6350"/>
                </a:lnTo>
                <a:lnTo>
                  <a:pt x="2538730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5067934" y="2421889"/>
            <a:ext cx="0" cy="455295"/>
          </a:xfrm>
          <a:custGeom>
            <a:avLst/>
            <a:gdLst/>
            <a:ahLst/>
            <a:cxnLst/>
            <a:rect l="l" t="t" r="r" b="b"/>
            <a:pathLst>
              <a:path w="0" h="455294">
                <a:moveTo>
                  <a:pt x="0" y="0"/>
                </a:moveTo>
                <a:lnTo>
                  <a:pt x="0" y="455295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2487929" y="2377439"/>
            <a:ext cx="2576830" cy="493395"/>
          </a:xfrm>
          <a:custGeom>
            <a:avLst/>
            <a:gdLst/>
            <a:ahLst/>
            <a:cxnLst/>
            <a:rect l="l" t="t" r="r" b="b"/>
            <a:pathLst>
              <a:path w="2576829" h="493394">
                <a:moveTo>
                  <a:pt x="0" y="493395"/>
                </a:moveTo>
                <a:lnTo>
                  <a:pt x="2576830" y="493395"/>
                </a:lnTo>
                <a:lnTo>
                  <a:pt x="2576830" y="0"/>
                </a:lnTo>
                <a:lnTo>
                  <a:pt x="0" y="0"/>
                </a:lnTo>
                <a:lnTo>
                  <a:pt x="0" y="493395"/>
                </a:lnTo>
                <a:close/>
              </a:path>
            </a:pathLst>
          </a:custGeom>
          <a:ln w="38100">
            <a:solidFill>
              <a:srgbClr val="F1F1F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2506979" y="2399791"/>
            <a:ext cx="2538730" cy="452120"/>
          </a:xfrm>
          <a:prstGeom prst="rect">
            <a:avLst/>
          </a:prstGeom>
          <a:solidFill>
            <a:srgbClr val="C0504D"/>
          </a:solidFill>
        </p:spPr>
        <p:txBody>
          <a:bodyPr wrap="square" lIns="0" tIns="23495" rIns="0" bIns="0" rtlCol="0" vert="horz">
            <a:spAutoFit/>
          </a:bodyPr>
          <a:lstStyle/>
          <a:p>
            <a:pPr algn="ctr" marL="1270">
              <a:lnSpc>
                <a:spcPct val="100000"/>
              </a:lnSpc>
              <a:spcBef>
                <a:spcPts val="185"/>
              </a:spcBef>
            </a:pPr>
            <a:r>
              <a:rPr dirty="0" sz="1200" spc="-5" i="1">
                <a:latin typeface="Harlow Solid Italic"/>
                <a:cs typeface="Harlow Solid Italic"/>
              </a:rPr>
              <a:t>Solid Pancreatic </a:t>
            </a:r>
            <a:r>
              <a:rPr dirty="0" sz="1200" spc="-10" i="1">
                <a:latin typeface="Harlow Solid Italic"/>
                <a:cs typeface="Harlow Solid Italic"/>
              </a:rPr>
              <a:t>mass </a:t>
            </a:r>
            <a:r>
              <a:rPr dirty="0" sz="1200" i="1">
                <a:latin typeface="Harlow Solid Italic"/>
                <a:cs typeface="Harlow Solid Italic"/>
              </a:rPr>
              <a:t>=</a:t>
            </a:r>
            <a:r>
              <a:rPr dirty="0" sz="1200" spc="20" i="1">
                <a:latin typeface="Harlow Solid Italic"/>
                <a:cs typeface="Harlow Solid Italic"/>
              </a:rPr>
              <a:t> </a:t>
            </a:r>
            <a:r>
              <a:rPr dirty="0" sz="1200" spc="-10" i="1">
                <a:latin typeface="Harlow Solid Italic"/>
                <a:cs typeface="Harlow Solid Italic"/>
              </a:rPr>
              <a:t>Malignancy</a:t>
            </a:r>
            <a:endParaRPr sz="1200">
              <a:latin typeface="Harlow Solid Italic"/>
              <a:cs typeface="Harlow Solid Italic"/>
            </a:endParaRPr>
          </a:p>
          <a:p>
            <a:pPr algn="ctr" marL="2540">
              <a:lnSpc>
                <a:spcPct val="100000"/>
              </a:lnSpc>
              <a:spcBef>
                <a:spcPts val="100"/>
              </a:spcBef>
            </a:pPr>
            <a:r>
              <a:rPr dirty="0" sz="1200" i="1">
                <a:latin typeface="Times New Roman"/>
                <a:cs typeface="Times New Roman"/>
              </a:rPr>
              <a:t>Until </a:t>
            </a:r>
            <a:r>
              <a:rPr dirty="0" sz="1200" spc="-5" i="1">
                <a:latin typeface="Times New Roman"/>
                <a:cs typeface="Times New Roman"/>
              </a:rPr>
              <a:t>proved </a:t>
            </a:r>
            <a:r>
              <a:rPr dirty="0" sz="1200" i="1">
                <a:latin typeface="Times New Roman"/>
                <a:cs typeface="Times New Roman"/>
              </a:rPr>
              <a:t>other</a:t>
            </a:r>
            <a:r>
              <a:rPr dirty="0" sz="1200" spc="25" i="1">
                <a:latin typeface="Times New Roman"/>
                <a:cs typeface="Times New Roman"/>
              </a:rPr>
              <a:t> </a:t>
            </a:r>
            <a:r>
              <a:rPr dirty="0" sz="1200" spc="-20" i="1">
                <a:latin typeface="Times New Roman"/>
                <a:cs typeface="Times New Roman"/>
              </a:rPr>
              <a:t>wise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524375" y="6762750"/>
            <a:ext cx="2639695" cy="1289685"/>
          </a:xfrm>
          <a:custGeom>
            <a:avLst/>
            <a:gdLst/>
            <a:ahLst/>
            <a:cxnLst/>
            <a:rect l="l" t="t" r="r" b="b"/>
            <a:pathLst>
              <a:path w="2639695" h="1289684">
                <a:moveTo>
                  <a:pt x="0" y="1289685"/>
                </a:moveTo>
                <a:lnTo>
                  <a:pt x="2639695" y="1289685"/>
                </a:lnTo>
                <a:lnTo>
                  <a:pt x="2639695" y="0"/>
                </a:lnTo>
                <a:lnTo>
                  <a:pt x="0" y="0"/>
                </a:lnTo>
                <a:lnTo>
                  <a:pt x="0" y="1289685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547870" y="6817182"/>
            <a:ext cx="2520314" cy="11838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5215890" y="7915275"/>
            <a:ext cx="1200785" cy="258445"/>
          </a:xfrm>
          <a:custGeom>
            <a:avLst/>
            <a:gdLst/>
            <a:ahLst/>
            <a:cxnLst/>
            <a:rect l="l" t="t" r="r" b="b"/>
            <a:pathLst>
              <a:path w="1200785" h="258445">
                <a:moveTo>
                  <a:pt x="0" y="258444"/>
                </a:moveTo>
                <a:lnTo>
                  <a:pt x="1200785" y="258444"/>
                </a:lnTo>
                <a:lnTo>
                  <a:pt x="1200785" y="0"/>
                </a:lnTo>
                <a:lnTo>
                  <a:pt x="0" y="0"/>
                </a:lnTo>
                <a:lnTo>
                  <a:pt x="0" y="2584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5215890" y="7915275"/>
            <a:ext cx="1200785" cy="258445"/>
          </a:xfrm>
          <a:custGeom>
            <a:avLst/>
            <a:gdLst/>
            <a:ahLst/>
            <a:cxnLst/>
            <a:rect l="l" t="t" r="r" b="b"/>
            <a:pathLst>
              <a:path w="1200785" h="258445">
                <a:moveTo>
                  <a:pt x="0" y="258444"/>
                </a:moveTo>
                <a:lnTo>
                  <a:pt x="1200785" y="258444"/>
                </a:lnTo>
                <a:lnTo>
                  <a:pt x="1200785" y="0"/>
                </a:lnTo>
                <a:lnTo>
                  <a:pt x="0" y="0"/>
                </a:lnTo>
                <a:lnTo>
                  <a:pt x="0" y="258444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5305171" y="7914258"/>
            <a:ext cx="95631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160">
                <a:latin typeface="Times New Roman"/>
                <a:cs typeface="Times New Roman"/>
              </a:rPr>
              <a:t>Billiary </a:t>
            </a:r>
            <a:r>
              <a:rPr dirty="0" sz="1200" spc="-150">
                <a:latin typeface="Times New Roman"/>
                <a:cs typeface="Times New Roman"/>
              </a:rPr>
              <a:t>Obst.</a:t>
            </a:r>
            <a:r>
              <a:rPr dirty="0" sz="1200" spc="-140">
                <a:latin typeface="Times New Roman"/>
                <a:cs typeface="Times New Roman"/>
              </a:rPr>
              <a:t> </a:t>
            </a:r>
            <a:r>
              <a:rPr dirty="0" sz="1200" spc="-325">
                <a:latin typeface="Times New Roman"/>
                <a:cs typeface="Times New Roman"/>
              </a:rPr>
              <a:t>&amp;</a:t>
            </a:r>
            <a:r>
              <a:rPr dirty="0" sz="1200" spc="-60">
                <a:latin typeface="Times New Roman"/>
                <a:cs typeface="Times New Roman"/>
              </a:rPr>
              <a:t> </a:t>
            </a:r>
            <a:r>
              <a:rPr dirty="0" sz="1200" spc="-210">
                <a:latin typeface="Times New Roman"/>
                <a:cs typeface="Times New Roman"/>
              </a:rPr>
              <a:t>Mass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28015" y="2966084"/>
            <a:ext cx="2277745" cy="1478915"/>
          </a:xfrm>
          <a:custGeom>
            <a:avLst/>
            <a:gdLst/>
            <a:ahLst/>
            <a:cxnLst/>
            <a:rect l="l" t="t" r="r" b="b"/>
            <a:pathLst>
              <a:path w="2277745" h="1478914">
                <a:moveTo>
                  <a:pt x="0" y="1478914"/>
                </a:moveTo>
                <a:lnTo>
                  <a:pt x="2277745" y="1478914"/>
                </a:lnTo>
                <a:lnTo>
                  <a:pt x="2277745" y="0"/>
                </a:lnTo>
                <a:lnTo>
                  <a:pt x="0" y="0"/>
                </a:lnTo>
                <a:lnTo>
                  <a:pt x="0" y="1478914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8344" y="3018535"/>
            <a:ext cx="2082164" cy="13616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524375" y="5478144"/>
            <a:ext cx="2620645" cy="1272540"/>
          </a:xfrm>
          <a:custGeom>
            <a:avLst/>
            <a:gdLst/>
            <a:ahLst/>
            <a:cxnLst/>
            <a:rect l="l" t="t" r="r" b="b"/>
            <a:pathLst>
              <a:path w="2620645" h="1272540">
                <a:moveTo>
                  <a:pt x="0" y="1272539"/>
                </a:moveTo>
                <a:lnTo>
                  <a:pt x="2620645" y="1272539"/>
                </a:lnTo>
                <a:lnTo>
                  <a:pt x="2620645" y="0"/>
                </a:lnTo>
                <a:lnTo>
                  <a:pt x="0" y="0"/>
                </a:lnTo>
                <a:lnTo>
                  <a:pt x="0" y="1272539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624070" y="5530544"/>
            <a:ext cx="2425700" cy="11629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990600" y="8420734"/>
            <a:ext cx="1475105" cy="39433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37465" rIns="0" bIns="0" rtlCol="0" vert="horz">
            <a:spAutoFit/>
          </a:bodyPr>
          <a:lstStyle/>
          <a:p>
            <a:pPr marL="326390" indent="-228600">
              <a:lnSpc>
                <a:spcPct val="100000"/>
              </a:lnSpc>
              <a:spcBef>
                <a:spcPts val="295"/>
              </a:spcBef>
              <a:buSzPct val="94117"/>
              <a:buFont typeface="Symbol"/>
              <a:buChar char=""/>
              <a:tabLst>
                <a:tab pos="327025" algn="l"/>
              </a:tabLst>
            </a:pPr>
            <a:r>
              <a:rPr dirty="0" sz="1700" spc="-340" b="1" i="1">
                <a:latin typeface="Times New Roman"/>
                <a:cs typeface="Times New Roman"/>
              </a:rPr>
              <a:t>Tumor</a:t>
            </a:r>
            <a:r>
              <a:rPr dirty="0" sz="1700" spc="-280" b="1" i="1">
                <a:latin typeface="Times New Roman"/>
                <a:cs typeface="Times New Roman"/>
              </a:rPr>
              <a:t> </a:t>
            </a:r>
            <a:r>
              <a:rPr dirty="0" sz="1700" spc="-300" b="1" i="1">
                <a:latin typeface="Times New Roman"/>
                <a:cs typeface="Times New Roman"/>
              </a:rPr>
              <a:t>recurrence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004185" y="2991484"/>
            <a:ext cx="4060190" cy="1478915"/>
          </a:xfrm>
          <a:custGeom>
            <a:avLst/>
            <a:gdLst/>
            <a:ahLst/>
            <a:cxnLst/>
            <a:rect l="l" t="t" r="r" b="b"/>
            <a:pathLst>
              <a:path w="4060190" h="1478914">
                <a:moveTo>
                  <a:pt x="0" y="1478914"/>
                </a:moveTo>
                <a:lnTo>
                  <a:pt x="4060190" y="1478914"/>
                </a:lnTo>
                <a:lnTo>
                  <a:pt x="4060190" y="0"/>
                </a:lnTo>
                <a:lnTo>
                  <a:pt x="0" y="0"/>
                </a:lnTo>
                <a:lnTo>
                  <a:pt x="0" y="1478914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2991485" y="2966084"/>
            <a:ext cx="4060190" cy="147891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2991485" y="2966084"/>
            <a:ext cx="4060190" cy="1478915"/>
          </a:xfrm>
          <a:prstGeom prst="rect">
            <a:avLst/>
          </a:prstGeom>
          <a:ln w="12700">
            <a:solidFill>
              <a:srgbClr val="D99493"/>
            </a:solidFill>
          </a:ln>
        </p:spPr>
        <p:txBody>
          <a:bodyPr wrap="square" lIns="0" tIns="64135" rIns="0" bIns="0" rtlCol="0" vert="horz">
            <a:spAutoFit/>
          </a:bodyPr>
          <a:lstStyle/>
          <a:p>
            <a:pPr marL="100330">
              <a:lnSpc>
                <a:spcPts val="1400"/>
              </a:lnSpc>
              <a:spcBef>
                <a:spcPts val="505"/>
              </a:spcBef>
            </a:pPr>
            <a:r>
              <a:rPr dirty="0" sz="1200" spc="-5">
                <a:solidFill>
                  <a:srgbClr val="C00000"/>
                </a:solidFill>
                <a:latin typeface="Algerian"/>
                <a:cs typeface="Algerian"/>
              </a:rPr>
              <a:t>Signs of </a:t>
            </a:r>
            <a:r>
              <a:rPr dirty="0" sz="1200">
                <a:solidFill>
                  <a:srgbClr val="C00000"/>
                </a:solidFill>
                <a:latin typeface="Algerian"/>
                <a:cs typeface="Algerian"/>
              </a:rPr>
              <a:t>pancreatic</a:t>
            </a:r>
            <a:r>
              <a:rPr dirty="0" sz="1200" spc="20">
                <a:solidFill>
                  <a:srgbClr val="C00000"/>
                </a:solidFill>
                <a:latin typeface="Algerian"/>
                <a:cs typeface="Algerian"/>
              </a:rPr>
              <a:t> </a:t>
            </a:r>
            <a:r>
              <a:rPr dirty="0" sz="1200" spc="-5">
                <a:solidFill>
                  <a:srgbClr val="C00000"/>
                </a:solidFill>
                <a:latin typeface="Algerian"/>
                <a:cs typeface="Algerian"/>
              </a:rPr>
              <a:t>neoplasms</a:t>
            </a:r>
            <a:endParaRPr sz="1200">
              <a:latin typeface="Algerian"/>
              <a:cs typeface="Algerian"/>
            </a:endParaRPr>
          </a:p>
          <a:p>
            <a:pPr marL="328930">
              <a:lnSpc>
                <a:spcPts val="1639"/>
              </a:lnSpc>
              <a:tabLst>
                <a:tab pos="2411095" algn="l"/>
              </a:tabLst>
            </a:pPr>
            <a:r>
              <a:rPr dirty="0" sz="1400" spc="-10">
                <a:latin typeface="Wingdings"/>
                <a:cs typeface="Wingdings"/>
              </a:rPr>
              <a:t></a:t>
            </a:r>
            <a:r>
              <a:rPr dirty="0" sz="1400" spc="-10">
                <a:latin typeface="Times New Roman"/>
                <a:cs typeface="Times New Roman"/>
              </a:rPr>
              <a:t>   </a:t>
            </a:r>
            <a:r>
              <a:rPr dirty="0" sz="1400" spc="-245" b="1">
                <a:latin typeface="Times New Roman"/>
                <a:cs typeface="Times New Roman"/>
              </a:rPr>
              <a:t>Focal   </a:t>
            </a:r>
            <a:r>
              <a:rPr dirty="0" sz="1400" spc="-240" b="1">
                <a:latin typeface="Times New Roman"/>
                <a:cs typeface="Times New Roman"/>
              </a:rPr>
              <a:t>enlargement      </a:t>
            </a:r>
            <a:r>
              <a:rPr dirty="0" sz="1400" spc="-270">
                <a:latin typeface="Times New Roman"/>
                <a:cs typeface="Times New Roman"/>
              </a:rPr>
              <a:t>96%</a:t>
            </a:r>
            <a:r>
              <a:rPr dirty="0" sz="1400" spc="-260">
                <a:latin typeface="Times New Roman"/>
                <a:cs typeface="Times New Roman"/>
              </a:rPr>
              <a:t> </a:t>
            </a:r>
            <a:r>
              <a:rPr dirty="0" sz="1400" spc="-204">
                <a:latin typeface="Times New Roman"/>
                <a:cs typeface="Times New Roman"/>
              </a:rPr>
              <a:t>of </a:t>
            </a:r>
            <a:r>
              <a:rPr dirty="0" sz="1400" spc="-200">
                <a:latin typeface="Times New Roman"/>
                <a:cs typeface="Times New Roman"/>
              </a:rPr>
              <a:t> </a:t>
            </a:r>
            <a:r>
              <a:rPr dirty="0" sz="1400" spc="-195">
                <a:latin typeface="Times New Roman"/>
                <a:cs typeface="Times New Roman"/>
              </a:rPr>
              <a:t>cancer	</a:t>
            </a:r>
            <a:r>
              <a:rPr dirty="0" sz="1400" spc="-180">
                <a:latin typeface="Times New Roman"/>
                <a:cs typeface="Times New Roman"/>
              </a:rPr>
              <a:t>+/- </a:t>
            </a:r>
            <a:r>
              <a:rPr dirty="0" sz="1400" spc="-229" b="1">
                <a:latin typeface="Times New Roman"/>
                <a:cs typeface="Times New Roman"/>
              </a:rPr>
              <a:t>L.N.</a:t>
            </a:r>
            <a:r>
              <a:rPr dirty="0" sz="1400" spc="-135" b="1">
                <a:latin typeface="Times New Roman"/>
                <a:cs typeface="Times New Roman"/>
              </a:rPr>
              <a:t> </a:t>
            </a:r>
            <a:r>
              <a:rPr dirty="0" sz="1400" spc="-254" b="1">
                <a:latin typeface="Times New Roman"/>
                <a:cs typeface="Times New Roman"/>
              </a:rPr>
              <a:t>Enlargement</a:t>
            </a:r>
            <a:endParaRPr sz="1400">
              <a:latin typeface="Times New Roman"/>
              <a:cs typeface="Times New Roman"/>
            </a:endParaRPr>
          </a:p>
          <a:p>
            <a:pPr marL="280035">
              <a:lnSpc>
                <a:spcPct val="100000"/>
              </a:lnSpc>
              <a:tabLst>
                <a:tab pos="557530" algn="l"/>
              </a:tabLst>
            </a:pPr>
            <a:r>
              <a:rPr dirty="0" sz="1200">
                <a:latin typeface="Wingdings"/>
                <a:cs typeface="Wingdings"/>
              </a:rPr>
              <a:t></a:t>
            </a:r>
            <a:r>
              <a:rPr dirty="0" sz="1200">
                <a:latin typeface="Times New Roman"/>
                <a:cs typeface="Times New Roman"/>
              </a:rPr>
              <a:t>	</a:t>
            </a:r>
            <a:r>
              <a:rPr dirty="0" sz="1400" spc="-275" b="1">
                <a:latin typeface="Times New Roman"/>
                <a:cs typeface="Times New Roman"/>
              </a:rPr>
              <a:t>Abnormal </a:t>
            </a:r>
            <a:r>
              <a:rPr dirty="0" sz="1400" spc="-220" b="1">
                <a:latin typeface="Times New Roman"/>
                <a:cs typeface="Times New Roman"/>
              </a:rPr>
              <a:t>attenuation </a:t>
            </a:r>
            <a:r>
              <a:rPr dirty="0" sz="1200" spc="-185">
                <a:latin typeface="Times New Roman"/>
                <a:cs typeface="Times New Roman"/>
              </a:rPr>
              <a:t>[30-50HU] </a:t>
            </a:r>
            <a:r>
              <a:rPr dirty="0" sz="1200" spc="-210">
                <a:latin typeface="Times New Roman"/>
                <a:cs typeface="Times New Roman"/>
              </a:rPr>
              <a:t>IV </a:t>
            </a:r>
            <a:r>
              <a:rPr dirty="0" sz="1200" spc="-140">
                <a:latin typeface="Times New Roman"/>
                <a:cs typeface="Times New Roman"/>
              </a:rPr>
              <a:t>contrast is</a:t>
            </a:r>
            <a:r>
              <a:rPr dirty="0" sz="1200" spc="-95">
                <a:latin typeface="Times New Roman"/>
                <a:cs typeface="Times New Roman"/>
              </a:rPr>
              <a:t> </a:t>
            </a:r>
            <a:r>
              <a:rPr dirty="0" sz="1200" spc="-170">
                <a:latin typeface="Times New Roman"/>
                <a:cs typeface="Times New Roman"/>
              </a:rPr>
              <a:t>mandatory</a:t>
            </a:r>
            <a:endParaRPr sz="1200">
              <a:latin typeface="Times New Roman"/>
              <a:cs typeface="Times New Roman"/>
            </a:endParaRPr>
          </a:p>
          <a:p>
            <a:pPr marL="130810" marR="102235" indent="12065">
              <a:lnSpc>
                <a:spcPct val="100000"/>
              </a:lnSpc>
              <a:spcBef>
                <a:spcPts val="100"/>
              </a:spcBef>
              <a:tabLst>
                <a:tab pos="371475" algn="l"/>
              </a:tabLst>
            </a:pPr>
            <a:r>
              <a:rPr dirty="0" sz="1200">
                <a:latin typeface="Wingdings"/>
                <a:cs typeface="Wingdings"/>
              </a:rPr>
              <a:t></a:t>
            </a:r>
            <a:r>
              <a:rPr dirty="0" sz="1200">
                <a:latin typeface="Times New Roman"/>
                <a:cs typeface="Times New Roman"/>
              </a:rPr>
              <a:t>	</a:t>
            </a:r>
            <a:r>
              <a:rPr dirty="0" sz="1300" spc="-204" b="1">
                <a:latin typeface="Times New Roman"/>
                <a:cs typeface="Times New Roman"/>
              </a:rPr>
              <a:t>Obliteration </a:t>
            </a:r>
            <a:r>
              <a:rPr dirty="0" sz="1300" spc="-185" b="1">
                <a:latin typeface="Times New Roman"/>
                <a:cs typeface="Times New Roman"/>
              </a:rPr>
              <a:t>of </a:t>
            </a:r>
            <a:r>
              <a:rPr dirty="0" sz="1300" spc="-195" b="1">
                <a:latin typeface="Times New Roman"/>
                <a:cs typeface="Times New Roman"/>
              </a:rPr>
              <a:t>fat </a:t>
            </a:r>
            <a:r>
              <a:rPr dirty="0" sz="1300" spc="-210" b="1">
                <a:latin typeface="Times New Roman"/>
                <a:cs typeface="Times New Roman"/>
              </a:rPr>
              <a:t>planes </a:t>
            </a:r>
            <a:r>
              <a:rPr dirty="0" sz="1200" spc="-170">
                <a:latin typeface="Times New Roman"/>
                <a:cs typeface="Times New Roman"/>
              </a:rPr>
              <a:t>almost </a:t>
            </a:r>
            <a:r>
              <a:rPr dirty="0" sz="1200" spc="-195">
                <a:latin typeface="Times New Roman"/>
                <a:cs typeface="Times New Roman"/>
              </a:rPr>
              <a:t>always </a:t>
            </a:r>
            <a:r>
              <a:rPr dirty="0" sz="1200" spc="-175">
                <a:latin typeface="Times New Roman"/>
                <a:cs typeface="Times New Roman"/>
              </a:rPr>
              <a:t>due </a:t>
            </a:r>
            <a:r>
              <a:rPr dirty="0" sz="1200" spc="-130">
                <a:latin typeface="Times New Roman"/>
                <a:cs typeface="Times New Roman"/>
              </a:rPr>
              <a:t>to </a:t>
            </a:r>
            <a:r>
              <a:rPr dirty="0" sz="1200" spc="-170">
                <a:latin typeface="Times New Roman"/>
                <a:cs typeface="Times New Roman"/>
              </a:rPr>
              <a:t>cancer </a:t>
            </a:r>
            <a:r>
              <a:rPr dirty="0" sz="1200" spc="-100">
                <a:latin typeface="Times New Roman"/>
                <a:cs typeface="Times New Roman"/>
              </a:rPr>
              <a:t>, </a:t>
            </a:r>
            <a:r>
              <a:rPr dirty="0" sz="1200" spc="-145">
                <a:latin typeface="Times New Roman"/>
                <a:cs typeface="Times New Roman"/>
              </a:rPr>
              <a:t>but </a:t>
            </a:r>
            <a:r>
              <a:rPr dirty="0" sz="1200" spc="-165">
                <a:latin typeface="Times New Roman"/>
                <a:cs typeface="Times New Roman"/>
              </a:rPr>
              <a:t>also </a:t>
            </a:r>
            <a:r>
              <a:rPr dirty="0" sz="1200" spc="-145">
                <a:latin typeface="Times New Roman"/>
                <a:cs typeface="Times New Roman"/>
              </a:rPr>
              <a:t>pancreatitis  </a:t>
            </a:r>
            <a:r>
              <a:rPr dirty="0" sz="1200" spc="-210">
                <a:latin typeface="Times New Roman"/>
                <a:cs typeface="Times New Roman"/>
              </a:rPr>
              <a:t>NB. </a:t>
            </a:r>
            <a:r>
              <a:rPr dirty="0" sz="1200" spc="-145">
                <a:latin typeface="Times New Roman"/>
                <a:cs typeface="Times New Roman"/>
              </a:rPr>
              <a:t>Obliteration </a:t>
            </a:r>
            <a:r>
              <a:rPr dirty="0" sz="1200" spc="-175">
                <a:latin typeface="Times New Roman"/>
                <a:cs typeface="Times New Roman"/>
              </a:rPr>
              <a:t>of </a:t>
            </a:r>
            <a:r>
              <a:rPr dirty="0" sz="1200" spc="-140">
                <a:latin typeface="Times New Roman"/>
                <a:cs typeface="Times New Roman"/>
              </a:rPr>
              <a:t>fat </a:t>
            </a:r>
            <a:r>
              <a:rPr dirty="0" sz="1200" spc="-150">
                <a:latin typeface="Times New Roman"/>
                <a:cs typeface="Times New Roman"/>
              </a:rPr>
              <a:t>near </a:t>
            </a:r>
            <a:r>
              <a:rPr dirty="0" sz="1200" spc="-145">
                <a:latin typeface="Times New Roman"/>
                <a:cs typeface="Times New Roman"/>
              </a:rPr>
              <a:t>other </a:t>
            </a:r>
            <a:r>
              <a:rPr dirty="0" sz="1200" spc="-165">
                <a:latin typeface="Times New Roman"/>
                <a:cs typeface="Times New Roman"/>
              </a:rPr>
              <a:t>organ </a:t>
            </a:r>
            <a:r>
              <a:rPr dirty="0" sz="1200" spc="-180">
                <a:latin typeface="Times New Roman"/>
                <a:cs typeface="Times New Roman"/>
              </a:rPr>
              <a:t>does </a:t>
            </a:r>
            <a:r>
              <a:rPr dirty="0" sz="1200" spc="-140">
                <a:latin typeface="Times New Roman"/>
                <a:cs typeface="Times New Roman"/>
              </a:rPr>
              <a:t>not </a:t>
            </a:r>
            <a:r>
              <a:rPr dirty="0" sz="1200" spc="-190">
                <a:latin typeface="Times New Roman"/>
                <a:cs typeface="Times New Roman"/>
              </a:rPr>
              <a:t>mean </a:t>
            </a:r>
            <a:r>
              <a:rPr dirty="0" sz="1200" spc="-130">
                <a:latin typeface="Times New Roman"/>
                <a:cs typeface="Times New Roman"/>
              </a:rPr>
              <a:t>that this </a:t>
            </a:r>
            <a:r>
              <a:rPr dirty="0" sz="1200" spc="-165">
                <a:latin typeface="Times New Roman"/>
                <a:cs typeface="Times New Roman"/>
              </a:rPr>
              <a:t>organ </a:t>
            </a:r>
            <a:r>
              <a:rPr dirty="0" sz="1200" spc="-145">
                <a:latin typeface="Times New Roman"/>
                <a:cs typeface="Times New Roman"/>
              </a:rPr>
              <a:t>is</a:t>
            </a:r>
            <a:r>
              <a:rPr dirty="0" sz="1200" spc="-160">
                <a:latin typeface="Times New Roman"/>
                <a:cs typeface="Times New Roman"/>
              </a:rPr>
              <a:t> </a:t>
            </a:r>
            <a:r>
              <a:rPr dirty="0" sz="1200" spc="-170">
                <a:latin typeface="Times New Roman"/>
                <a:cs typeface="Times New Roman"/>
              </a:rPr>
              <a:t>invaded</a:t>
            </a:r>
            <a:endParaRPr sz="1200">
              <a:latin typeface="Times New Roman"/>
              <a:cs typeface="Times New Roman"/>
            </a:endParaRPr>
          </a:p>
          <a:p>
            <a:pPr marL="328930">
              <a:lnSpc>
                <a:spcPct val="100000"/>
              </a:lnSpc>
              <a:spcBef>
                <a:spcPts val="30"/>
              </a:spcBef>
              <a:tabLst>
                <a:tab pos="1624330" algn="l"/>
              </a:tabLst>
            </a:pPr>
            <a:r>
              <a:rPr dirty="0" sz="1200">
                <a:latin typeface="Wingdings"/>
                <a:cs typeface="Wingdings"/>
              </a:rPr>
              <a:t></a:t>
            </a:r>
            <a:r>
              <a:rPr dirty="0" sz="1200">
                <a:latin typeface="Times New Roman"/>
                <a:cs typeface="Times New Roman"/>
              </a:rPr>
              <a:t>   </a:t>
            </a:r>
            <a:r>
              <a:rPr dirty="0" sz="1300" spc="-235" b="1">
                <a:latin typeface="Times New Roman"/>
                <a:cs typeface="Times New Roman"/>
              </a:rPr>
              <a:t>Vascular   </a:t>
            </a:r>
            <a:r>
              <a:rPr dirty="0" sz="1300" spc="-225" b="1">
                <a:latin typeface="Times New Roman"/>
                <a:cs typeface="Times New Roman"/>
              </a:rPr>
              <a:t> </a:t>
            </a:r>
            <a:r>
              <a:rPr dirty="0" sz="1300" spc="-200" b="1">
                <a:latin typeface="Times New Roman"/>
                <a:cs typeface="Times New Roman"/>
              </a:rPr>
              <a:t>invasion </a:t>
            </a:r>
            <a:r>
              <a:rPr dirty="0" sz="1300" spc="-155" b="1">
                <a:latin typeface="Times New Roman"/>
                <a:cs typeface="Times New Roman"/>
              </a:rPr>
              <a:t> </a:t>
            </a:r>
            <a:r>
              <a:rPr dirty="0" sz="1200" spc="-135">
                <a:latin typeface="Times New Roman"/>
                <a:cs typeface="Times New Roman"/>
              </a:rPr>
              <a:t>:	</a:t>
            </a:r>
            <a:r>
              <a:rPr dirty="0" sz="1200" spc="-300">
                <a:latin typeface="Times New Roman"/>
                <a:cs typeface="Times New Roman"/>
              </a:rPr>
              <a:t>SMA</a:t>
            </a:r>
            <a:r>
              <a:rPr dirty="0" sz="1200" spc="-150">
                <a:latin typeface="Times New Roman"/>
                <a:cs typeface="Times New Roman"/>
              </a:rPr>
              <a:t>or </a:t>
            </a:r>
            <a:r>
              <a:rPr dirty="0" sz="1200" spc="-170">
                <a:latin typeface="Times New Roman"/>
                <a:cs typeface="Times New Roman"/>
              </a:rPr>
              <a:t>celiac </a:t>
            </a:r>
            <a:r>
              <a:rPr dirty="0" sz="1200" spc="-140">
                <a:latin typeface="Times New Roman"/>
                <a:cs typeface="Times New Roman"/>
              </a:rPr>
              <a:t>artery</a:t>
            </a:r>
            <a:r>
              <a:rPr dirty="0" sz="1200" spc="-65">
                <a:latin typeface="Times New Roman"/>
                <a:cs typeface="Times New Roman"/>
              </a:rPr>
              <a:t> </a:t>
            </a:r>
            <a:r>
              <a:rPr dirty="0" sz="1200" spc="-160">
                <a:latin typeface="Times New Roman"/>
                <a:cs typeface="Times New Roman"/>
              </a:rPr>
              <a:t>inoperable</a:t>
            </a:r>
            <a:endParaRPr sz="1200">
              <a:latin typeface="Times New Roman"/>
              <a:cs typeface="Times New Roman"/>
            </a:endParaRPr>
          </a:p>
          <a:p>
            <a:pPr marL="328930">
              <a:lnSpc>
                <a:spcPct val="100000"/>
              </a:lnSpc>
              <a:spcBef>
                <a:spcPts val="125"/>
              </a:spcBef>
            </a:pPr>
            <a:r>
              <a:rPr dirty="0" sz="1000" spc="5">
                <a:latin typeface="Wingdings"/>
                <a:cs typeface="Wingdings"/>
              </a:rPr>
              <a:t></a:t>
            </a:r>
            <a:r>
              <a:rPr dirty="0" sz="1000" spc="5">
                <a:latin typeface="Times New Roman"/>
                <a:cs typeface="Times New Roman"/>
              </a:rPr>
              <a:t> </a:t>
            </a:r>
            <a:r>
              <a:rPr dirty="0" sz="1100" spc="-240" b="1">
                <a:latin typeface="Times New Roman"/>
                <a:cs typeface="Times New Roman"/>
              </a:rPr>
              <a:t>DUCT </a:t>
            </a:r>
            <a:r>
              <a:rPr dirty="0" sz="1100" spc="-165" b="1">
                <a:latin typeface="Times New Roman"/>
                <a:cs typeface="Times New Roman"/>
              </a:rPr>
              <a:t>Dilatation </a:t>
            </a:r>
            <a:r>
              <a:rPr dirty="0" sz="1100" spc="-95" b="1">
                <a:latin typeface="Times New Roman"/>
                <a:cs typeface="Times New Roman"/>
              </a:rPr>
              <a:t>, </a:t>
            </a:r>
            <a:r>
              <a:rPr dirty="0" sz="1100" spc="-250" b="1">
                <a:latin typeface="Times New Roman"/>
                <a:cs typeface="Times New Roman"/>
              </a:rPr>
              <a:t>CBD </a:t>
            </a:r>
            <a:r>
              <a:rPr dirty="0" sz="1000" spc="-105">
                <a:latin typeface="Arial"/>
                <a:cs typeface="Arial"/>
              </a:rPr>
              <a:t>– </a:t>
            </a:r>
            <a:r>
              <a:rPr dirty="0" sz="1000" spc="-175">
                <a:latin typeface="Times New Roman"/>
                <a:cs typeface="Times New Roman"/>
              </a:rPr>
              <a:t>PD </a:t>
            </a:r>
            <a:r>
              <a:rPr dirty="0" sz="1000" spc="-125">
                <a:latin typeface="Times New Roman"/>
                <a:cs typeface="Times New Roman"/>
              </a:rPr>
              <a:t>or</a:t>
            </a:r>
            <a:r>
              <a:rPr dirty="0" sz="1000" spc="-175">
                <a:latin typeface="Times New Roman"/>
                <a:cs typeface="Times New Roman"/>
              </a:rPr>
              <a:t> </a:t>
            </a:r>
            <a:r>
              <a:rPr dirty="0" sz="1000" spc="-150">
                <a:latin typeface="Times New Roman"/>
                <a:cs typeface="Times New Roman"/>
              </a:rPr>
              <a:t>Both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978204" y="380745"/>
            <a:ext cx="5967730" cy="35382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850">
              <a:latin typeface="Times New Roman"/>
              <a:cs typeface="Times New Roman"/>
            </a:endParaRPr>
          </a:p>
          <a:p>
            <a:pPr marL="241300" indent="-228600">
              <a:lnSpc>
                <a:spcPts val="1980"/>
              </a:lnSpc>
              <a:buClr>
                <a:srgbClr val="000000"/>
              </a:buClr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300" b="1" i="1">
                <a:solidFill>
                  <a:srgbClr val="C00000"/>
                </a:solidFill>
                <a:latin typeface="Times New Roman"/>
                <a:cs typeface="Times New Roman"/>
              </a:rPr>
              <a:t>Signs </a:t>
            </a:r>
            <a:r>
              <a:rPr dirty="0" sz="1700" spc="-275" b="1" i="1">
                <a:solidFill>
                  <a:srgbClr val="C00000"/>
                </a:solidFill>
                <a:latin typeface="Times New Roman"/>
                <a:cs typeface="Times New Roman"/>
              </a:rPr>
              <a:t>of </a:t>
            </a:r>
            <a:r>
              <a:rPr dirty="0" sz="1700" spc="-250" b="1" i="1">
                <a:solidFill>
                  <a:srgbClr val="C00000"/>
                </a:solidFill>
                <a:latin typeface="Times New Roman"/>
                <a:cs typeface="Times New Roman"/>
              </a:rPr>
              <a:t>unresectability</a:t>
            </a:r>
            <a:r>
              <a:rPr dirty="0" sz="1600" spc="-250">
                <a:latin typeface="Times New Roman"/>
                <a:cs typeface="Times New Roman"/>
              </a:rPr>
              <a:t>: </a:t>
            </a:r>
            <a:r>
              <a:rPr dirty="0" sz="1600" spc="-229">
                <a:latin typeface="Times New Roman"/>
                <a:cs typeface="Times New Roman"/>
              </a:rPr>
              <a:t>Only </a:t>
            </a:r>
            <a:r>
              <a:rPr dirty="0" sz="1600" spc="-300">
                <a:latin typeface="Times New Roman"/>
                <a:cs typeface="Times New Roman"/>
              </a:rPr>
              <a:t>10%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300">
                <a:latin typeface="Times New Roman"/>
                <a:cs typeface="Times New Roman"/>
              </a:rPr>
              <a:t>15% </a:t>
            </a:r>
            <a:r>
              <a:rPr dirty="0" sz="1600" spc="-200">
                <a:latin typeface="Times New Roman"/>
                <a:cs typeface="Times New Roman"/>
              </a:rPr>
              <a:t>are </a:t>
            </a:r>
            <a:r>
              <a:rPr dirty="0" sz="1600" spc="-195">
                <a:latin typeface="Times New Roman"/>
                <a:cs typeface="Times New Roman"/>
              </a:rPr>
              <a:t>potentially </a:t>
            </a:r>
            <a:r>
              <a:rPr dirty="0" sz="1600" spc="-210">
                <a:latin typeface="Times New Roman"/>
                <a:cs typeface="Times New Roman"/>
              </a:rPr>
              <a:t>resectable using </a:t>
            </a:r>
            <a:r>
              <a:rPr dirty="0" sz="1600" spc="-204">
                <a:latin typeface="Times New Roman"/>
                <a:cs typeface="Times New Roman"/>
              </a:rPr>
              <a:t>these</a:t>
            </a:r>
            <a:r>
              <a:rPr dirty="0" sz="1600" spc="-245">
                <a:latin typeface="Times New Roman"/>
                <a:cs typeface="Times New Roman"/>
              </a:rPr>
              <a:t> </a:t>
            </a:r>
            <a:r>
              <a:rPr dirty="0" sz="1600" spc="-175">
                <a:latin typeface="Times New Roman"/>
                <a:cs typeface="Times New Roman"/>
              </a:rPr>
              <a:t>criteria.</a:t>
            </a:r>
            <a:endParaRPr sz="1600">
              <a:latin typeface="Times New Roman"/>
              <a:cs typeface="Times New Roman"/>
            </a:endParaRPr>
          </a:p>
          <a:p>
            <a:pPr lvl="1" marL="2049145" indent="-207010">
              <a:lnSpc>
                <a:spcPts val="1825"/>
              </a:lnSpc>
              <a:buFont typeface="Times New Roman"/>
              <a:buAutoNum type="arabicParenBoth"/>
              <a:tabLst>
                <a:tab pos="2049780" algn="l"/>
              </a:tabLst>
            </a:pPr>
            <a:r>
              <a:rPr dirty="0" sz="1600" spc="-265" b="1">
                <a:latin typeface="Times New Roman"/>
                <a:cs typeface="Times New Roman"/>
              </a:rPr>
              <a:t>T</a:t>
            </a:r>
            <a:r>
              <a:rPr dirty="0" sz="1600" spc="-265">
                <a:latin typeface="Times New Roman"/>
                <a:cs typeface="Times New Roman"/>
              </a:rPr>
              <a:t>umor </a:t>
            </a:r>
            <a:r>
              <a:rPr dirty="0" sz="1600" spc="-215">
                <a:latin typeface="Times New Roman"/>
                <a:cs typeface="Times New Roman"/>
              </a:rPr>
              <a:t>extension </a:t>
            </a:r>
            <a:r>
              <a:rPr dirty="0" sz="1600" spc="-245">
                <a:latin typeface="Times New Roman"/>
                <a:cs typeface="Times New Roman"/>
              </a:rPr>
              <a:t>beyond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5">
                <a:latin typeface="Times New Roman"/>
                <a:cs typeface="Times New Roman"/>
              </a:rPr>
              <a:t>margins </a:t>
            </a:r>
            <a:r>
              <a:rPr dirty="0" sz="1600" spc="-245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r>
              <a:rPr dirty="0" sz="1600" spc="-27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pancreas,</a:t>
            </a:r>
            <a:endParaRPr sz="1600">
              <a:latin typeface="Times New Roman"/>
              <a:cs typeface="Times New Roman"/>
            </a:endParaRPr>
          </a:p>
          <a:p>
            <a:pPr lvl="1" marL="2049145" indent="-207010">
              <a:lnSpc>
                <a:spcPts val="1789"/>
              </a:lnSpc>
              <a:buFont typeface="Times New Roman"/>
              <a:buAutoNum type="arabicParenBoth"/>
              <a:tabLst>
                <a:tab pos="2049780" algn="l"/>
              </a:tabLst>
            </a:pPr>
            <a:r>
              <a:rPr dirty="0" sz="1600" spc="-265" b="1">
                <a:latin typeface="Times New Roman"/>
                <a:cs typeface="Times New Roman"/>
              </a:rPr>
              <a:t>T</a:t>
            </a:r>
            <a:r>
              <a:rPr dirty="0" sz="1600" spc="-265">
                <a:latin typeface="Times New Roman"/>
                <a:cs typeface="Times New Roman"/>
              </a:rPr>
              <a:t>umor </a:t>
            </a:r>
            <a:r>
              <a:rPr dirty="0" sz="1600" spc="-229">
                <a:latin typeface="Times New Roman"/>
                <a:cs typeface="Times New Roman"/>
              </a:rPr>
              <a:t>involvement of </a:t>
            </a:r>
            <a:r>
              <a:rPr dirty="0" sz="1600" spc="-210">
                <a:latin typeface="Times New Roman"/>
                <a:cs typeface="Times New Roman"/>
              </a:rPr>
              <a:t>adjacent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organs,</a:t>
            </a:r>
            <a:endParaRPr sz="1600">
              <a:latin typeface="Times New Roman"/>
              <a:cs typeface="Times New Roman"/>
            </a:endParaRPr>
          </a:p>
          <a:p>
            <a:pPr lvl="1" marL="2049145" indent="-207010">
              <a:lnSpc>
                <a:spcPts val="1850"/>
              </a:lnSpc>
              <a:buSzPct val="94117"/>
              <a:buFont typeface="Times New Roman"/>
              <a:buAutoNum type="arabicParenBoth"/>
              <a:tabLst>
                <a:tab pos="2049780" algn="l"/>
              </a:tabLst>
            </a:pPr>
            <a:r>
              <a:rPr dirty="0" sz="1700" spc="-235" i="1">
                <a:latin typeface="Times New Roman"/>
                <a:cs typeface="Times New Roman"/>
              </a:rPr>
              <a:t>E</a:t>
            </a:r>
            <a:r>
              <a:rPr dirty="0" sz="1600" spc="-235">
                <a:latin typeface="Times New Roman"/>
                <a:cs typeface="Times New Roman"/>
              </a:rPr>
              <a:t>nlarged </a:t>
            </a:r>
            <a:r>
              <a:rPr dirty="0" sz="1600" spc="-210">
                <a:latin typeface="Times New Roman"/>
                <a:cs typeface="Times New Roman"/>
              </a:rPr>
              <a:t>regional </a:t>
            </a:r>
            <a:r>
              <a:rPr dirty="0" sz="1600" spc="-245">
                <a:latin typeface="Times New Roman"/>
                <a:cs typeface="Times New Roman"/>
              </a:rPr>
              <a:t>lymph </a:t>
            </a:r>
            <a:r>
              <a:rPr dirty="0" sz="1600" spc="-225">
                <a:latin typeface="Times New Roman"/>
                <a:cs typeface="Times New Roman"/>
              </a:rPr>
              <a:t>nodes </a:t>
            </a:r>
            <a:r>
              <a:rPr dirty="0" sz="1700" spc="-320" b="1" i="1">
                <a:latin typeface="Times New Roman"/>
                <a:cs typeface="Times New Roman"/>
              </a:rPr>
              <a:t>(&gt;15</a:t>
            </a:r>
            <a:r>
              <a:rPr dirty="0" sz="1700" spc="-280" b="1" i="1">
                <a:latin typeface="Times New Roman"/>
                <a:cs typeface="Times New Roman"/>
              </a:rPr>
              <a:t> </a:t>
            </a:r>
            <a:r>
              <a:rPr dirty="0" sz="1700" spc="-295" b="1" i="1">
                <a:latin typeface="Times New Roman"/>
                <a:cs typeface="Times New Roman"/>
              </a:rPr>
              <a:t>mm),</a:t>
            </a:r>
            <a:endParaRPr sz="1700">
              <a:latin typeface="Times New Roman"/>
              <a:cs typeface="Times New Roman"/>
            </a:endParaRPr>
          </a:p>
          <a:p>
            <a:pPr lvl="1" marL="2049145" indent="-207010">
              <a:lnSpc>
                <a:spcPts val="1835"/>
              </a:lnSpc>
              <a:buSzPct val="94117"/>
              <a:buFont typeface="Times New Roman"/>
              <a:buAutoNum type="arabicParenBoth"/>
              <a:tabLst>
                <a:tab pos="2049780" algn="l"/>
              </a:tabLst>
            </a:pPr>
            <a:r>
              <a:rPr dirty="0" sz="1700" spc="-245" i="1">
                <a:latin typeface="Times New Roman"/>
                <a:cs typeface="Times New Roman"/>
              </a:rPr>
              <a:t>E</a:t>
            </a:r>
            <a:r>
              <a:rPr dirty="0" sz="1600" spc="-245">
                <a:latin typeface="Times New Roman"/>
                <a:cs typeface="Times New Roman"/>
              </a:rPr>
              <a:t>ncasement </a:t>
            </a:r>
            <a:r>
              <a:rPr dirty="0" sz="1600" spc="-204">
                <a:latin typeface="Times New Roman"/>
                <a:cs typeface="Times New Roman"/>
              </a:rPr>
              <a:t>or </a:t>
            </a:r>
            <a:r>
              <a:rPr dirty="0" sz="1600" spc="-195">
                <a:latin typeface="Times New Roman"/>
                <a:cs typeface="Times New Roman"/>
              </a:rPr>
              <a:t>obstruction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0">
                <a:latin typeface="Times New Roman"/>
                <a:cs typeface="Times New Roman"/>
              </a:rPr>
              <a:t>peripancreatic </a:t>
            </a:r>
            <a:r>
              <a:rPr dirty="0" sz="1600" spc="-190">
                <a:latin typeface="Times New Roman"/>
                <a:cs typeface="Times New Roman"/>
              </a:rPr>
              <a:t>arteries </a:t>
            </a:r>
            <a:r>
              <a:rPr dirty="0" sz="1600" spc="-195">
                <a:latin typeface="Times New Roman"/>
                <a:cs typeface="Times New Roman"/>
              </a:rPr>
              <a:t>or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veins.</a:t>
            </a:r>
            <a:endParaRPr sz="1600">
              <a:latin typeface="Times New Roman"/>
              <a:cs typeface="Times New Roman"/>
            </a:endParaRPr>
          </a:p>
          <a:p>
            <a:pPr lvl="1" marL="2089150" indent="-204470">
              <a:lnSpc>
                <a:spcPts val="1835"/>
              </a:lnSpc>
              <a:buSzPct val="94117"/>
              <a:buFont typeface="Times New Roman"/>
              <a:buAutoNum type="arabicParenBoth"/>
              <a:tabLst>
                <a:tab pos="2089785" algn="l"/>
              </a:tabLst>
            </a:pPr>
            <a:r>
              <a:rPr dirty="0" sz="1700" spc="-235" b="1" i="1">
                <a:latin typeface="Times New Roman"/>
                <a:cs typeface="Times New Roman"/>
              </a:rPr>
              <a:t>H</a:t>
            </a:r>
            <a:r>
              <a:rPr dirty="0" sz="1600" spc="-235">
                <a:latin typeface="Times New Roman"/>
                <a:cs typeface="Times New Roman"/>
              </a:rPr>
              <a:t>epatic</a:t>
            </a:r>
            <a:r>
              <a:rPr dirty="0" sz="1600" spc="-7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Metastases.</a:t>
            </a:r>
            <a:endParaRPr sz="1600">
              <a:latin typeface="Times New Roman"/>
              <a:cs typeface="Times New Roman"/>
            </a:endParaRPr>
          </a:p>
          <a:p>
            <a:pPr lvl="1" marL="2049145" indent="-207010">
              <a:lnSpc>
                <a:spcPts val="1945"/>
              </a:lnSpc>
              <a:buSzPct val="94117"/>
              <a:buFont typeface="Times New Roman"/>
              <a:buAutoNum type="arabicParenBoth"/>
              <a:tabLst>
                <a:tab pos="2049780" algn="l"/>
              </a:tabLst>
            </a:pPr>
            <a:r>
              <a:rPr dirty="0" sz="1700" spc="-215" b="1" i="1">
                <a:latin typeface="Times New Roman"/>
                <a:cs typeface="Times New Roman"/>
              </a:rPr>
              <a:t>P</a:t>
            </a:r>
            <a:r>
              <a:rPr dirty="0" sz="1600" spc="-215">
                <a:latin typeface="Times New Roman"/>
                <a:cs typeface="Times New Roman"/>
              </a:rPr>
              <a:t>eritoneal</a:t>
            </a:r>
            <a:r>
              <a:rPr dirty="0" sz="1600" spc="-60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carcinomatosis.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4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600" spc="-275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Image-guided </a:t>
            </a:r>
            <a:r>
              <a:rPr dirty="0" u="sng" sz="1600" spc="-245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biopsy</a:t>
            </a:r>
            <a:r>
              <a:rPr dirty="0" sz="1600" spc="-245">
                <a:latin typeface="Times New Roman"/>
                <a:cs typeface="Times New Roman"/>
              </a:rPr>
              <a:t>: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confirm </a:t>
            </a:r>
            <a:r>
              <a:rPr dirty="0" sz="1600" spc="-215">
                <a:latin typeface="Times New Roman"/>
                <a:cs typeface="Times New Roman"/>
              </a:rPr>
              <a:t>diagnosis </a:t>
            </a:r>
            <a:r>
              <a:rPr dirty="0" sz="1600" spc="-260">
                <a:latin typeface="Times New Roman"/>
                <a:cs typeface="Times New Roman"/>
              </a:rPr>
              <a:t>when </a:t>
            </a:r>
            <a:r>
              <a:rPr dirty="0" sz="1600" spc="-225">
                <a:latin typeface="Times New Roman"/>
                <a:cs typeface="Times New Roman"/>
              </a:rPr>
              <a:t>expecting </a:t>
            </a:r>
            <a:r>
              <a:rPr dirty="0" sz="1600" spc="-210">
                <a:latin typeface="Times New Roman"/>
                <a:cs typeface="Times New Roman"/>
              </a:rPr>
              <a:t>unresectable</a:t>
            </a:r>
            <a:r>
              <a:rPr dirty="0" sz="1600" spc="-8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tumors.</a:t>
            </a:r>
            <a:endParaRPr sz="1600">
              <a:latin typeface="Times New Roman"/>
              <a:cs typeface="Times New Roman"/>
            </a:endParaRPr>
          </a:p>
          <a:p>
            <a:pPr marL="241300" marR="5080" indent="-229235">
              <a:lnSpc>
                <a:spcPts val="1820"/>
              </a:lnSpc>
              <a:spcBef>
                <a:spcPts val="430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46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MR</a:t>
            </a:r>
            <a:r>
              <a:rPr dirty="0" sz="1700" spc="195" b="1" i="1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sz="1700" spc="-250" i="1">
                <a:latin typeface="Times New Roman"/>
                <a:cs typeface="Times New Roman"/>
              </a:rPr>
              <a:t>postcontrast </a:t>
            </a:r>
            <a:r>
              <a:rPr dirty="0" sz="1700" spc="-280" i="1">
                <a:latin typeface="Times New Roman"/>
                <a:cs typeface="Times New Roman"/>
              </a:rPr>
              <a:t>T1WI </a:t>
            </a: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sz="1700" spc="-275" b="1" i="1">
                <a:latin typeface="Times New Roman"/>
                <a:cs typeface="Times New Roman"/>
              </a:rPr>
              <a:t>low-signal </a:t>
            </a:r>
            <a:r>
              <a:rPr dirty="0" sz="1600" spc="-185">
                <a:latin typeface="Times New Roman"/>
                <a:cs typeface="Times New Roman"/>
              </a:rPr>
              <a:t>infiltrative </a:t>
            </a:r>
            <a:r>
              <a:rPr dirty="0" sz="1700" spc="-265" b="1" i="1">
                <a:latin typeface="Times New Roman"/>
                <a:cs typeface="Times New Roman"/>
              </a:rPr>
              <a:t>tumor</a:t>
            </a:r>
            <a:r>
              <a:rPr dirty="0" sz="1600" spc="-265">
                <a:latin typeface="Times New Roman"/>
                <a:cs typeface="Times New Roman"/>
              </a:rPr>
              <a:t>, </a:t>
            </a:r>
            <a:r>
              <a:rPr dirty="0" sz="1600" spc="-210">
                <a:latin typeface="Times New Roman"/>
                <a:cs typeface="Times New Roman"/>
              </a:rPr>
              <a:t>surrounded  </a:t>
            </a:r>
            <a:r>
              <a:rPr dirty="0" sz="1600" spc="-254">
                <a:latin typeface="Times New Roman"/>
                <a:cs typeface="Times New Roman"/>
              </a:rPr>
              <a:t>by </a:t>
            </a:r>
            <a:r>
              <a:rPr dirty="0" sz="1700" spc="-280" b="1" i="1">
                <a:latin typeface="Times New Roman"/>
                <a:cs typeface="Times New Roman"/>
              </a:rPr>
              <a:t>high-signal </a:t>
            </a:r>
            <a:r>
              <a:rPr dirty="0" sz="1600" spc="-229">
                <a:latin typeface="Times New Roman"/>
                <a:cs typeface="Times New Roman"/>
              </a:rPr>
              <a:t>enhanced  </a:t>
            </a:r>
            <a:r>
              <a:rPr dirty="0" sz="1600" spc="-225">
                <a:latin typeface="Times New Roman"/>
                <a:cs typeface="Times New Roman"/>
              </a:rPr>
              <a:t>parenchyma.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37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MRCP</a:t>
            </a:r>
            <a:r>
              <a:rPr dirty="0" sz="1600" spc="-370">
                <a:latin typeface="Times New Roman"/>
                <a:cs typeface="Times New Roman"/>
              </a:rPr>
              <a:t>: </a:t>
            </a:r>
            <a:r>
              <a:rPr dirty="0" sz="1600" spc="-204">
                <a:latin typeface="Times New Roman"/>
                <a:cs typeface="Times New Roman"/>
              </a:rPr>
              <a:t>ductal </a:t>
            </a:r>
            <a:r>
              <a:rPr dirty="0" sz="1600" spc="-185">
                <a:latin typeface="Times New Roman"/>
                <a:cs typeface="Times New Roman"/>
              </a:rPr>
              <a:t>dilatation </a:t>
            </a:r>
            <a:r>
              <a:rPr dirty="0" sz="1600" spc="-225">
                <a:latin typeface="Times New Roman"/>
                <a:cs typeface="Times New Roman"/>
              </a:rPr>
              <a:t>proximal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195">
                <a:latin typeface="Times New Roman"/>
                <a:cs typeface="Times New Roman"/>
              </a:rPr>
              <a:t>the</a:t>
            </a:r>
            <a:r>
              <a:rPr dirty="0" sz="1600" spc="-19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tumor.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43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MRA</a:t>
            </a:r>
            <a:r>
              <a:rPr dirty="0" u="sng" sz="1700" spc="-10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600" spc="-22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 </a:t>
            </a:r>
            <a:r>
              <a:rPr dirty="0" u="sng" sz="1700" spc="-46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MR</a:t>
            </a:r>
            <a:r>
              <a:rPr dirty="0" u="sng" sz="1700" spc="-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-2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venography</a:t>
            </a:r>
            <a:r>
              <a:rPr dirty="0" sz="1600" spc="-290">
                <a:latin typeface="Times New Roman"/>
                <a:cs typeface="Times New Roman"/>
              </a:rPr>
              <a:t>: </a:t>
            </a:r>
            <a:r>
              <a:rPr dirty="0" sz="1600" spc="-215">
                <a:latin typeface="Times New Roman"/>
                <a:cs typeface="Times New Roman"/>
              </a:rPr>
              <a:t>excellent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204">
                <a:latin typeface="Times New Roman"/>
                <a:cs typeface="Times New Roman"/>
              </a:rPr>
              <a:t>identifying </a:t>
            </a:r>
            <a:r>
              <a:rPr dirty="0" sz="1600" spc="-215">
                <a:latin typeface="Times New Roman"/>
                <a:cs typeface="Times New Roman"/>
              </a:rPr>
              <a:t>vascular </a:t>
            </a:r>
            <a:r>
              <a:rPr dirty="0" sz="1600" spc="-229">
                <a:latin typeface="Times New Roman"/>
                <a:cs typeface="Times New Roman"/>
              </a:rPr>
              <a:t>involvement </a:t>
            </a:r>
            <a:r>
              <a:rPr dirty="0" sz="1600" spc="-254">
                <a:latin typeface="Times New Roman"/>
                <a:cs typeface="Times New Roman"/>
              </a:rPr>
              <a:t>by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tumor.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90904" y="4134357"/>
            <a:ext cx="732155" cy="27432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760"/>
              </a:lnSpc>
            </a:pPr>
            <a:r>
              <a:rPr dirty="0" sz="1600" spc="5" b="1">
                <a:latin typeface="Wingdings"/>
                <a:cs typeface="Wingdings"/>
              </a:rPr>
              <a:t></a:t>
            </a:r>
            <a:r>
              <a:rPr dirty="0" sz="1600" spc="-50" b="1">
                <a:latin typeface="Times New Roman"/>
                <a:cs typeface="Times New Roman"/>
              </a:rPr>
              <a:t> </a:t>
            </a:r>
            <a:r>
              <a:rPr dirty="0" sz="1600" spc="-10" b="1">
                <a:latin typeface="Stencil"/>
                <a:cs typeface="Stencil"/>
              </a:rPr>
              <a:t>D.D.:</a:t>
            </a:r>
            <a:endParaRPr sz="1600">
              <a:latin typeface="Stencil"/>
              <a:cs typeface="Stenci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789302" y="4089277"/>
            <a:ext cx="3521075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270">
                <a:latin typeface="Times New Roman"/>
                <a:cs typeface="Times New Roman"/>
              </a:rPr>
              <a:t>Mass </a:t>
            </a:r>
            <a:r>
              <a:rPr dirty="0" sz="1600" spc="-229">
                <a:latin typeface="Times New Roman"/>
                <a:cs typeface="Times New Roman"/>
              </a:rPr>
              <a:t>due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700" spc="-295" b="1" i="1">
                <a:latin typeface="Times New Roman"/>
                <a:cs typeface="Times New Roman"/>
              </a:rPr>
              <a:t>Chronic </a:t>
            </a:r>
            <a:r>
              <a:rPr dirty="0" sz="1700" spc="-260" b="1" i="1">
                <a:latin typeface="Times New Roman"/>
                <a:cs typeface="Times New Roman"/>
              </a:rPr>
              <a:t>pancreatitis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50">
                <a:latin typeface="Times New Roman"/>
                <a:cs typeface="Times New Roman"/>
              </a:rPr>
              <a:t>mimics </a:t>
            </a:r>
            <a:r>
              <a:rPr dirty="0" sz="1600" spc="-220">
                <a:latin typeface="Times New Roman"/>
                <a:cs typeface="Times New Roman"/>
              </a:rPr>
              <a:t>carcinoma,</a:t>
            </a:r>
            <a:r>
              <a:rPr dirty="0" sz="1600" spc="-229">
                <a:latin typeface="Times New Roman"/>
                <a:cs typeface="Times New Roman"/>
              </a:rPr>
              <a:t> </a:t>
            </a:r>
            <a:r>
              <a:rPr dirty="0" u="sng" sz="1700" spc="-25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but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12140" y="1248409"/>
            <a:ext cx="2157095" cy="1129030"/>
          </a:xfrm>
          <a:custGeom>
            <a:avLst/>
            <a:gdLst/>
            <a:ahLst/>
            <a:cxnLst/>
            <a:rect l="l" t="t" r="r" b="b"/>
            <a:pathLst>
              <a:path w="2157095" h="1129030">
                <a:moveTo>
                  <a:pt x="0" y="1129029"/>
                </a:moveTo>
                <a:lnTo>
                  <a:pt x="2157095" y="1129029"/>
                </a:lnTo>
                <a:lnTo>
                  <a:pt x="2157095" y="0"/>
                </a:lnTo>
                <a:lnTo>
                  <a:pt x="0" y="0"/>
                </a:lnTo>
                <a:lnTo>
                  <a:pt x="0" y="1129029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716600" y="1300443"/>
            <a:ext cx="1960880" cy="1026160"/>
          </a:xfrm>
          <a:custGeom>
            <a:avLst/>
            <a:gdLst/>
            <a:ahLst/>
            <a:cxnLst/>
            <a:rect l="l" t="t" r="r" b="b"/>
            <a:pathLst>
              <a:path w="1960880" h="1026160">
                <a:moveTo>
                  <a:pt x="1960843" y="0"/>
                </a:moveTo>
                <a:lnTo>
                  <a:pt x="0" y="0"/>
                </a:lnTo>
                <a:lnTo>
                  <a:pt x="0" y="1025814"/>
                </a:lnTo>
                <a:lnTo>
                  <a:pt x="8448" y="1025814"/>
                </a:lnTo>
                <a:lnTo>
                  <a:pt x="8448" y="10749"/>
                </a:lnTo>
                <a:lnTo>
                  <a:pt x="4224" y="10749"/>
                </a:lnTo>
                <a:lnTo>
                  <a:pt x="8448" y="5397"/>
                </a:lnTo>
                <a:lnTo>
                  <a:pt x="1960843" y="5397"/>
                </a:lnTo>
                <a:lnTo>
                  <a:pt x="1960843" y="0"/>
                </a:lnTo>
                <a:close/>
              </a:path>
              <a:path w="1960880" h="1026160">
                <a:moveTo>
                  <a:pt x="8448" y="5397"/>
                </a:moveTo>
                <a:lnTo>
                  <a:pt x="4224" y="10749"/>
                </a:lnTo>
                <a:lnTo>
                  <a:pt x="8448" y="10749"/>
                </a:lnTo>
                <a:lnTo>
                  <a:pt x="8448" y="5397"/>
                </a:lnTo>
                <a:close/>
              </a:path>
              <a:path w="1960880" h="1026160">
                <a:moveTo>
                  <a:pt x="1960843" y="5397"/>
                </a:moveTo>
                <a:lnTo>
                  <a:pt x="8448" y="5397"/>
                </a:lnTo>
                <a:lnTo>
                  <a:pt x="8448" y="10749"/>
                </a:lnTo>
                <a:lnTo>
                  <a:pt x="1960843" y="10749"/>
                </a:lnTo>
                <a:lnTo>
                  <a:pt x="1960843" y="5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730963" y="1365649"/>
            <a:ext cx="1946480" cy="9606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90600" y="5693409"/>
            <a:ext cx="5949950" cy="627380"/>
          </a:xfrm>
          <a:custGeom>
            <a:avLst/>
            <a:gdLst/>
            <a:ahLst/>
            <a:cxnLst/>
            <a:rect l="l" t="t" r="r" b="b"/>
            <a:pathLst>
              <a:path w="5949950" h="627379">
                <a:moveTo>
                  <a:pt x="0" y="627379"/>
                </a:moveTo>
                <a:lnTo>
                  <a:pt x="5949950" y="627379"/>
                </a:lnTo>
                <a:lnTo>
                  <a:pt x="5949950" y="0"/>
                </a:lnTo>
                <a:lnTo>
                  <a:pt x="0" y="0"/>
                </a:lnTo>
                <a:lnTo>
                  <a:pt x="0" y="62737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978204" y="4558669"/>
            <a:ext cx="5969000" cy="1677035"/>
          </a:xfrm>
          <a:prstGeom prst="rect">
            <a:avLst/>
          </a:prstGeom>
        </p:spPr>
        <p:txBody>
          <a:bodyPr wrap="square" lIns="0" tIns="42545" rIns="0" bIns="0" rtlCol="0" vert="horz">
            <a:spAutoFit/>
          </a:bodyPr>
          <a:lstStyle/>
          <a:p>
            <a:pPr marL="241300" marR="5080" indent="-228600">
              <a:lnSpc>
                <a:spcPts val="1820"/>
              </a:lnSpc>
              <a:spcBef>
                <a:spcPts val="335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u="sng" sz="1700" spc="-22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</a:t>
            </a:r>
            <a:r>
              <a:rPr dirty="0" sz="1600" spc="-225">
                <a:latin typeface="Times New Roman"/>
                <a:cs typeface="Times New Roman"/>
              </a:rPr>
              <a:t>ancreatic </a:t>
            </a:r>
            <a:r>
              <a:rPr dirty="0" sz="1600" spc="-200">
                <a:latin typeface="Times New Roman"/>
                <a:cs typeface="Times New Roman"/>
              </a:rPr>
              <a:t>duct </a:t>
            </a:r>
            <a:r>
              <a:rPr dirty="0" u="sng" sz="1700" spc="-32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Beaded </a:t>
            </a:r>
            <a:r>
              <a:rPr dirty="0" u="sng" sz="1700" spc="-24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dilatation</a:t>
            </a:r>
            <a:r>
              <a:rPr dirty="0" sz="1700" spc="-245" b="1" i="1">
                <a:latin typeface="Times New Roman"/>
                <a:cs typeface="Times New Roman"/>
              </a:rPr>
              <a:t>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characteristic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10">
                <a:latin typeface="Times New Roman"/>
                <a:cs typeface="Times New Roman"/>
              </a:rPr>
              <a:t>chronic </a:t>
            </a:r>
            <a:r>
              <a:rPr dirty="0" sz="1600" spc="-190">
                <a:latin typeface="Times New Roman"/>
                <a:cs typeface="Times New Roman"/>
              </a:rPr>
              <a:t>pancreatitis </a:t>
            </a:r>
            <a:r>
              <a:rPr dirty="0" sz="1600" spc="-25">
                <a:latin typeface="Times New Roman"/>
                <a:cs typeface="Times New Roman"/>
              </a:rPr>
              <a:t>/ </a:t>
            </a:r>
            <a:r>
              <a:rPr dirty="0" u="sng" sz="1700" spc="-2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smooth </a:t>
            </a:r>
            <a:r>
              <a:rPr dirty="0" u="sng" sz="1700" spc="-24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dilatation</a:t>
            </a:r>
            <a:r>
              <a:rPr dirty="0" sz="1700" spc="-245" b="1" i="1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is 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200">
                <a:latin typeface="Times New Roman"/>
                <a:cs typeface="Times New Roman"/>
              </a:rPr>
              <a:t>frequent </a:t>
            </a:r>
            <a:r>
              <a:rPr dirty="0" sz="1600" spc="-215">
                <a:latin typeface="Times New Roman"/>
                <a:cs typeface="Times New Roman"/>
              </a:rPr>
              <a:t>with</a:t>
            </a:r>
            <a:r>
              <a:rPr dirty="0" sz="1600" spc="-19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carcinoma.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ts val="1930"/>
              </a:lnSpc>
              <a:spcBef>
                <a:spcPts val="270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u="sng" sz="1700" spc="-21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</a:t>
            </a:r>
            <a:r>
              <a:rPr dirty="0" sz="1600" spc="-210">
                <a:latin typeface="Times New Roman"/>
                <a:cs typeface="Times New Roman"/>
              </a:rPr>
              <a:t>alcifications </a:t>
            </a: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u="sng" sz="1700" spc="-35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common</a:t>
            </a:r>
            <a:r>
              <a:rPr dirty="0" sz="1700" spc="-350" b="1" i="1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with chronic </a:t>
            </a:r>
            <a:r>
              <a:rPr dirty="0" sz="1600" spc="-190">
                <a:latin typeface="Times New Roman"/>
                <a:cs typeface="Times New Roman"/>
              </a:rPr>
              <a:t>pancreatitis </a:t>
            </a:r>
            <a:r>
              <a:rPr dirty="0" sz="1600" spc="-25">
                <a:latin typeface="Times New Roman"/>
                <a:cs typeface="Times New Roman"/>
              </a:rPr>
              <a:t>/ </a:t>
            </a:r>
            <a:r>
              <a:rPr dirty="0" u="sng" sz="1700" spc="-26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very </a:t>
            </a:r>
            <a:r>
              <a:rPr dirty="0" u="sng" sz="1700" spc="-29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rare</a:t>
            </a:r>
            <a:r>
              <a:rPr dirty="0" sz="1700" spc="-295" b="1" i="1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with</a:t>
            </a:r>
            <a:r>
              <a:rPr dirty="0" sz="1600" spc="-280">
                <a:latin typeface="Times New Roman"/>
                <a:cs typeface="Times New Roman"/>
              </a:rPr>
              <a:t> </a:t>
            </a:r>
            <a:r>
              <a:rPr dirty="0" sz="1700" spc="-300" i="1">
                <a:latin typeface="Times New Roman"/>
                <a:cs typeface="Times New Roman"/>
              </a:rPr>
              <a:t>adenocarcinoma</a:t>
            </a:r>
            <a:endParaRPr sz="1700">
              <a:latin typeface="Times New Roman"/>
              <a:cs typeface="Times New Roman"/>
            </a:endParaRPr>
          </a:p>
          <a:p>
            <a:pPr marL="241300">
              <a:lnSpc>
                <a:spcPts val="1930"/>
              </a:lnSpc>
            </a:pPr>
            <a:r>
              <a:rPr dirty="0" sz="1600" spc="-270" b="1">
                <a:latin typeface="Times New Roman"/>
                <a:cs typeface="Times New Roman"/>
              </a:rPr>
              <a:t>but </a:t>
            </a:r>
            <a:r>
              <a:rPr dirty="0" sz="1600" spc="-240">
                <a:latin typeface="Times New Roman"/>
                <a:cs typeface="Times New Roman"/>
              </a:rPr>
              <a:t>more </a:t>
            </a:r>
            <a:r>
              <a:rPr dirty="0" sz="1700" spc="-305" i="1">
                <a:latin typeface="Times New Roman"/>
                <a:cs typeface="Times New Roman"/>
              </a:rPr>
              <a:t>common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700" spc="-225" b="1" i="1">
                <a:latin typeface="Times New Roman"/>
                <a:cs typeface="Times New Roman"/>
              </a:rPr>
              <a:t>Islet </a:t>
            </a:r>
            <a:r>
              <a:rPr dirty="0" sz="1700" spc="-240" b="1" i="1">
                <a:latin typeface="Times New Roman"/>
                <a:cs typeface="Times New Roman"/>
              </a:rPr>
              <a:t>cell</a:t>
            </a:r>
            <a:r>
              <a:rPr dirty="0" sz="1700" spc="-225" b="1" i="1">
                <a:latin typeface="Times New Roman"/>
                <a:cs typeface="Times New Roman"/>
              </a:rPr>
              <a:t> </a:t>
            </a:r>
            <a:r>
              <a:rPr dirty="0" sz="1600" spc="-290" b="1">
                <a:latin typeface="Times New Roman"/>
                <a:cs typeface="Times New Roman"/>
              </a:rPr>
              <a:t>tumors</a:t>
            </a:r>
            <a:endParaRPr sz="1600">
              <a:latin typeface="Times New Roman"/>
              <a:cs typeface="Times New Roman"/>
            </a:endParaRPr>
          </a:p>
          <a:p>
            <a:pPr lvl="1" marL="339090" marR="93345" indent="-229235">
              <a:lnSpc>
                <a:spcPts val="1820"/>
              </a:lnSpc>
              <a:spcBef>
                <a:spcPts val="1375"/>
              </a:spcBef>
              <a:buSzPct val="94117"/>
              <a:buFont typeface="Symbol"/>
              <a:buChar char=""/>
              <a:tabLst>
                <a:tab pos="339725" algn="l"/>
              </a:tabLst>
            </a:pPr>
            <a:r>
              <a:rPr dirty="0" sz="1700" spc="-300" b="1" i="1">
                <a:latin typeface="Times New Roman"/>
                <a:cs typeface="Times New Roman"/>
              </a:rPr>
              <a:t>Image-guided </a:t>
            </a:r>
            <a:r>
              <a:rPr dirty="0" sz="1700" spc="-240" b="1" i="1">
                <a:latin typeface="Times New Roman"/>
                <a:cs typeface="Times New Roman"/>
              </a:rPr>
              <a:t>biopsy</a:t>
            </a:r>
            <a:r>
              <a:rPr dirty="0" sz="1600" spc="-240">
                <a:latin typeface="Times New Roman"/>
                <a:cs typeface="Times New Roman"/>
              </a:rPr>
              <a:t>: </a:t>
            </a:r>
            <a:r>
              <a:rPr dirty="0" sz="1600" spc="-204">
                <a:latin typeface="Times New Roman"/>
                <a:cs typeface="Times New Roman"/>
              </a:rPr>
              <a:t>for </a:t>
            </a:r>
            <a:r>
              <a:rPr dirty="0" sz="1600" spc="-200">
                <a:latin typeface="Times New Roman"/>
                <a:cs typeface="Times New Roman"/>
              </a:rPr>
              <a:t>definitive </a:t>
            </a:r>
            <a:r>
              <a:rPr dirty="0" sz="1600" spc="-210">
                <a:latin typeface="Times New Roman"/>
                <a:cs typeface="Times New Roman"/>
              </a:rPr>
              <a:t>diagnosis.  </a:t>
            </a:r>
            <a:r>
              <a:rPr dirty="0" sz="1600" spc="-305">
                <a:latin typeface="Times New Roman"/>
                <a:cs typeface="Times New Roman"/>
              </a:rPr>
              <a:t>(</a:t>
            </a:r>
            <a:r>
              <a:rPr dirty="0" sz="1700" spc="-305" i="1">
                <a:latin typeface="Times New Roman"/>
                <a:cs typeface="Times New Roman"/>
              </a:rPr>
              <a:t>14%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700" spc="-300" i="1">
                <a:latin typeface="Times New Roman"/>
                <a:cs typeface="Times New Roman"/>
              </a:rPr>
              <a:t>adenocarcinoma </a:t>
            </a:r>
            <a:r>
              <a:rPr dirty="0" sz="1600" spc="-235">
                <a:latin typeface="Times New Roman"/>
                <a:cs typeface="Times New Roman"/>
              </a:rPr>
              <a:t>cases </a:t>
            </a:r>
            <a:r>
              <a:rPr dirty="0" sz="1600" spc="-245">
                <a:latin typeface="Times New Roman"/>
                <a:cs typeface="Times New Roman"/>
              </a:rPr>
              <a:t>have </a:t>
            </a:r>
            <a:r>
              <a:rPr dirty="0" sz="1700" spc="-270" i="1">
                <a:latin typeface="Times New Roman"/>
                <a:cs typeface="Times New Roman"/>
              </a:rPr>
              <a:t>chronic  </a:t>
            </a:r>
            <a:r>
              <a:rPr dirty="0" sz="1700" spc="-254" i="1">
                <a:latin typeface="Times New Roman"/>
                <a:cs typeface="Times New Roman"/>
              </a:rPr>
              <a:t>pancreatitis</a:t>
            </a:r>
            <a:r>
              <a:rPr dirty="0" sz="1700" spc="-95" i="1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also).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69235" y="6217919"/>
            <a:ext cx="1958339" cy="2529840"/>
          </a:xfrm>
          <a:custGeom>
            <a:avLst/>
            <a:gdLst/>
            <a:ahLst/>
            <a:cxnLst/>
            <a:rect l="l" t="t" r="r" b="b"/>
            <a:pathLst>
              <a:path w="1958339" h="2529840">
                <a:moveTo>
                  <a:pt x="0" y="2529840"/>
                </a:moveTo>
                <a:lnTo>
                  <a:pt x="1958339" y="2529840"/>
                </a:lnTo>
                <a:lnTo>
                  <a:pt x="1958339" y="0"/>
                </a:lnTo>
                <a:lnTo>
                  <a:pt x="0" y="0"/>
                </a:lnTo>
                <a:lnTo>
                  <a:pt x="0" y="25298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769235" y="6217919"/>
            <a:ext cx="1958339" cy="2529840"/>
          </a:xfrm>
          <a:custGeom>
            <a:avLst/>
            <a:gdLst/>
            <a:ahLst/>
            <a:cxnLst/>
            <a:rect l="l" t="t" r="r" b="b"/>
            <a:pathLst>
              <a:path w="1958339" h="2529840">
                <a:moveTo>
                  <a:pt x="0" y="2529840"/>
                </a:moveTo>
                <a:lnTo>
                  <a:pt x="1958339" y="2529840"/>
                </a:lnTo>
                <a:lnTo>
                  <a:pt x="1958339" y="0"/>
                </a:lnTo>
                <a:lnTo>
                  <a:pt x="0" y="0"/>
                </a:lnTo>
                <a:lnTo>
                  <a:pt x="0" y="252984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68295" y="6271513"/>
            <a:ext cx="1764664" cy="24241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972616" y="914653"/>
            <a:ext cx="5979795" cy="241300"/>
          </a:xfrm>
          <a:prstGeom prst="rect">
            <a:avLst/>
          </a:prstGeom>
          <a:solidFill>
            <a:srgbClr val="D99493"/>
          </a:solidFill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1780"/>
              </a:lnSpc>
            </a:pPr>
            <a:r>
              <a:rPr dirty="0" sz="1700" spc="-55" b="1" i="1">
                <a:solidFill>
                  <a:srgbClr val="622322"/>
                </a:solidFill>
                <a:latin typeface="Stencil"/>
                <a:cs typeface="Stencil"/>
              </a:rPr>
              <a:t>ISLET </a:t>
            </a:r>
            <a:r>
              <a:rPr dirty="0" sz="1700" spc="-65" b="1" i="1">
                <a:solidFill>
                  <a:srgbClr val="622322"/>
                </a:solidFill>
                <a:latin typeface="Stencil"/>
                <a:cs typeface="Stencil"/>
              </a:rPr>
              <a:t>CELL</a:t>
            </a:r>
            <a:r>
              <a:rPr dirty="0" sz="1700" spc="-10" b="1" i="1">
                <a:solidFill>
                  <a:srgbClr val="622322"/>
                </a:solidFill>
                <a:latin typeface="Stencil"/>
                <a:cs typeface="Stencil"/>
              </a:rPr>
              <a:t> </a:t>
            </a:r>
            <a:r>
              <a:rPr dirty="0" sz="1700" spc="-70" b="1" i="1">
                <a:solidFill>
                  <a:srgbClr val="622322"/>
                </a:solidFill>
                <a:latin typeface="Stencil"/>
                <a:cs typeface="Stencil"/>
              </a:rPr>
              <a:t>TUMORS</a:t>
            </a:r>
            <a:endParaRPr sz="1700">
              <a:latin typeface="Stencil"/>
              <a:cs typeface="Stenci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289936" y="1396237"/>
            <a:ext cx="43180" cy="3175"/>
          </a:xfrm>
          <a:custGeom>
            <a:avLst/>
            <a:gdLst/>
            <a:ahLst/>
            <a:cxnLst/>
            <a:rect l="l" t="t" r="r" b="b"/>
            <a:pathLst>
              <a:path w="43180" h="3175">
                <a:moveTo>
                  <a:pt x="0" y="3048"/>
                </a:moveTo>
                <a:lnTo>
                  <a:pt x="42672" y="3048"/>
                </a:lnTo>
                <a:lnTo>
                  <a:pt x="42672" y="0"/>
                </a:lnTo>
                <a:lnTo>
                  <a:pt x="0" y="0"/>
                </a:lnTo>
                <a:lnTo>
                  <a:pt x="0" y="3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515489" y="1396237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5" y="3048"/>
                </a:lnTo>
                <a:lnTo>
                  <a:pt x="36575" y="0"/>
                </a:lnTo>
                <a:lnTo>
                  <a:pt x="0" y="0"/>
                </a:lnTo>
                <a:lnTo>
                  <a:pt x="0" y="3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978204" y="1128653"/>
            <a:ext cx="5965825" cy="1336675"/>
          </a:xfrm>
          <a:prstGeom prst="rect">
            <a:avLst/>
          </a:prstGeom>
        </p:spPr>
        <p:txBody>
          <a:bodyPr wrap="square" lIns="0" tIns="42545" rIns="0" bIns="0" rtlCol="0" vert="horz">
            <a:spAutoFit/>
          </a:bodyPr>
          <a:lstStyle/>
          <a:p>
            <a:pPr marL="241300" marR="5080" indent="-228600">
              <a:lnSpc>
                <a:spcPts val="1820"/>
              </a:lnSpc>
              <a:spcBef>
                <a:spcPts val="335"/>
              </a:spcBef>
              <a:buSzPct val="94117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Pathology: </a:t>
            </a:r>
            <a:r>
              <a:rPr dirty="0" u="sng" sz="1700" spc="-44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*</a:t>
            </a:r>
            <a:r>
              <a:rPr dirty="0" u="sng" sz="1700" spc="8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-26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dirty="0" sz="1700" spc="-265" i="1">
                <a:latin typeface="Times New Roman"/>
                <a:cs typeface="Times New Roman"/>
              </a:rPr>
              <a:t>u</a:t>
            </a:r>
            <a:r>
              <a:rPr dirty="0" u="sng" sz="1700" spc="-26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</a:t>
            </a:r>
            <a:r>
              <a:rPr dirty="0" sz="1700" spc="-265" i="1">
                <a:latin typeface="Times New Roman"/>
                <a:cs typeface="Times New Roman"/>
              </a:rPr>
              <a:t>cti</a:t>
            </a:r>
            <a:r>
              <a:rPr dirty="0" u="sng" sz="1700" spc="-26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</a:t>
            </a:r>
            <a:r>
              <a:rPr dirty="0" sz="1700" spc="-265" i="1">
                <a:latin typeface="Times New Roman"/>
                <a:cs typeface="Times New Roman"/>
              </a:rPr>
              <a:t>nin</a:t>
            </a:r>
            <a:r>
              <a:rPr dirty="0" u="sng" sz="1700" spc="-26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</a:t>
            </a:r>
            <a:r>
              <a:rPr dirty="0" sz="1700" spc="-265" i="1">
                <a:latin typeface="Times New Roman"/>
                <a:cs typeface="Times New Roman"/>
              </a:rPr>
              <a:t> </a:t>
            </a:r>
            <a:r>
              <a:rPr dirty="0" sz="1600" spc="-175">
                <a:latin typeface="Times New Roman"/>
                <a:cs typeface="Times New Roman"/>
              </a:rPr>
              <a:t>islet </a:t>
            </a:r>
            <a:r>
              <a:rPr dirty="0" sz="1600" spc="-204">
                <a:latin typeface="Times New Roman"/>
                <a:cs typeface="Times New Roman"/>
              </a:rPr>
              <a:t>cell </a:t>
            </a:r>
            <a:r>
              <a:rPr dirty="0" sz="1600" spc="-215">
                <a:latin typeface="Times New Roman"/>
                <a:cs typeface="Times New Roman"/>
              </a:rPr>
              <a:t>tumors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clinical </a:t>
            </a:r>
            <a:r>
              <a:rPr dirty="0" sz="1600" spc="-235">
                <a:latin typeface="Times New Roman"/>
                <a:cs typeface="Times New Roman"/>
              </a:rPr>
              <a:t>syndromes 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usually  </a:t>
            </a:r>
            <a:r>
              <a:rPr dirty="0" sz="1600" spc="-200">
                <a:latin typeface="Times New Roman"/>
                <a:cs typeface="Times New Roman"/>
              </a:rPr>
              <a:t>present </a:t>
            </a:r>
            <a:r>
              <a:rPr dirty="0" sz="1600" spc="-235">
                <a:latin typeface="Times New Roman"/>
                <a:cs typeface="Times New Roman"/>
              </a:rPr>
              <a:t>while  </a:t>
            </a:r>
            <a:r>
              <a:rPr dirty="0" sz="1600" spc="-185">
                <a:latin typeface="Times New Roman"/>
                <a:cs typeface="Times New Roman"/>
              </a:rPr>
              <a:t>the  </a:t>
            </a:r>
            <a:r>
              <a:rPr dirty="0" sz="1600" spc="-210">
                <a:latin typeface="Times New Roman"/>
                <a:cs typeface="Times New Roman"/>
              </a:rPr>
              <a:t>tumors </a:t>
            </a:r>
            <a:r>
              <a:rPr dirty="0" sz="1600" spc="-200">
                <a:latin typeface="Times New Roman"/>
                <a:cs typeface="Times New Roman"/>
              </a:rPr>
              <a:t>are</a:t>
            </a:r>
            <a:r>
              <a:rPr dirty="0" sz="1600" spc="-16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small.</a:t>
            </a:r>
            <a:endParaRPr sz="1600">
              <a:latin typeface="Times New Roman"/>
              <a:cs typeface="Times New Roman"/>
            </a:endParaRPr>
          </a:p>
          <a:p>
            <a:pPr marL="283845" indent="-271145">
              <a:lnSpc>
                <a:spcPts val="1870"/>
              </a:lnSpc>
              <a:spcBef>
                <a:spcPts val="375"/>
              </a:spcBef>
              <a:buFont typeface="Symbol"/>
              <a:buChar char=""/>
              <a:tabLst>
                <a:tab pos="283845" algn="l"/>
                <a:tab pos="284480" algn="l"/>
              </a:tabLst>
            </a:pPr>
            <a:r>
              <a:rPr dirty="0" sz="1600" spc="-260" b="1">
                <a:latin typeface="Times New Roman"/>
                <a:cs typeface="Times New Roman"/>
              </a:rPr>
              <a:t>Insulinomas</a:t>
            </a:r>
            <a:r>
              <a:rPr dirty="0" sz="1600" spc="-120" b="1">
                <a:latin typeface="Times New Roman"/>
                <a:cs typeface="Times New Roman"/>
              </a:rPr>
              <a:t> </a:t>
            </a:r>
            <a:r>
              <a:rPr dirty="0" sz="1600" spc="-250">
                <a:latin typeface="Times New Roman"/>
                <a:cs typeface="Times New Roman"/>
              </a:rPr>
              <a:t>"70 </a:t>
            </a:r>
            <a:r>
              <a:rPr dirty="0" sz="1600" spc="-190">
                <a:latin typeface="Times New Roman"/>
                <a:cs typeface="Times New Roman"/>
              </a:rPr>
              <a:t>%"</a:t>
            </a:r>
            <a:r>
              <a:rPr dirty="0" sz="1600" spc="-190">
                <a:latin typeface="Wingdings"/>
                <a:cs typeface="Wingdings"/>
              </a:rPr>
              <a:t></a:t>
            </a:r>
            <a:r>
              <a:rPr dirty="0" sz="1600" spc="-145">
                <a:latin typeface="Times New Roman"/>
                <a:cs typeface="Times New Roman"/>
              </a:rPr>
              <a:t> </a:t>
            </a:r>
            <a:r>
              <a:rPr dirty="0" sz="1600" spc="-240">
                <a:latin typeface="Times New Roman"/>
                <a:cs typeface="Times New Roman"/>
              </a:rPr>
              <a:t>hypoglycemia.</a:t>
            </a:r>
            <a:endParaRPr sz="1600">
              <a:latin typeface="Times New Roman"/>
              <a:cs typeface="Times New Roman"/>
            </a:endParaRPr>
          </a:p>
          <a:p>
            <a:pPr marL="241300">
              <a:lnSpc>
                <a:spcPts val="1870"/>
              </a:lnSpc>
            </a:pPr>
            <a:r>
              <a:rPr dirty="0" sz="1600" spc="-229">
                <a:latin typeface="Times New Roman"/>
                <a:cs typeface="Times New Roman"/>
              </a:rPr>
              <a:t>"</a:t>
            </a:r>
            <a:r>
              <a:rPr dirty="0" sz="1450" spc="-229" i="1">
                <a:solidFill>
                  <a:srgbClr val="622322"/>
                </a:solidFill>
                <a:latin typeface="Times New Roman"/>
                <a:cs typeface="Times New Roman"/>
              </a:rPr>
              <a:t>Over </a:t>
            </a:r>
            <a:r>
              <a:rPr dirty="0" sz="1450" spc="-210" i="1">
                <a:solidFill>
                  <a:srgbClr val="622322"/>
                </a:solidFill>
                <a:latin typeface="Times New Roman"/>
                <a:cs typeface="Times New Roman"/>
              </a:rPr>
              <a:t>all incidence </a:t>
            </a:r>
            <a:r>
              <a:rPr dirty="0" sz="1450" spc="-250" i="1">
                <a:solidFill>
                  <a:srgbClr val="622322"/>
                </a:solidFill>
                <a:latin typeface="Times New Roman"/>
                <a:cs typeface="Times New Roman"/>
              </a:rPr>
              <a:t>0.0003 </a:t>
            </a:r>
            <a:r>
              <a:rPr dirty="0" sz="1450" spc="-355" i="1">
                <a:solidFill>
                  <a:srgbClr val="622322"/>
                </a:solidFill>
                <a:latin typeface="Times New Roman"/>
                <a:cs typeface="Times New Roman"/>
              </a:rPr>
              <a:t>% </a:t>
            </a:r>
            <a:r>
              <a:rPr dirty="0" sz="1600" spc="-204">
                <a:latin typeface="Times New Roman"/>
                <a:cs typeface="Times New Roman"/>
              </a:rPr>
              <a:t>" </a:t>
            </a:r>
            <a:r>
              <a:rPr dirty="0" sz="1600" spc="-165">
                <a:latin typeface="Arial"/>
                <a:cs typeface="Arial"/>
              </a:rPr>
              <a:t>– </a:t>
            </a:r>
            <a:r>
              <a:rPr dirty="0" sz="1600" spc="-254">
                <a:latin typeface="Times New Roman"/>
                <a:cs typeface="Times New Roman"/>
              </a:rPr>
              <a:t>Small </a:t>
            </a:r>
            <a:r>
              <a:rPr dirty="0" sz="1600" spc="-320">
                <a:latin typeface="Times New Roman"/>
                <a:cs typeface="Times New Roman"/>
              </a:rPr>
              <a:t>&lt;2cm </a:t>
            </a:r>
            <a:r>
              <a:rPr dirty="0" sz="1600" spc="-25">
                <a:latin typeface="Times New Roman"/>
                <a:cs typeface="Times New Roman"/>
              </a:rPr>
              <a:t>/ </a:t>
            </a:r>
            <a:r>
              <a:rPr dirty="0" sz="1600" spc="-225">
                <a:latin typeface="Times New Roman"/>
                <a:cs typeface="Times New Roman"/>
              </a:rPr>
              <a:t>Hypervascular </a:t>
            </a:r>
            <a:r>
              <a:rPr dirty="0" sz="1600" spc="-25">
                <a:latin typeface="Times New Roman"/>
                <a:cs typeface="Times New Roman"/>
              </a:rPr>
              <a:t>/ </a:t>
            </a:r>
            <a:r>
              <a:rPr dirty="0" sz="1600" spc="-235">
                <a:latin typeface="Times New Roman"/>
                <a:cs typeface="Times New Roman"/>
              </a:rPr>
              <a:t>Can </a:t>
            </a:r>
            <a:r>
              <a:rPr dirty="0" sz="1600" spc="-320">
                <a:latin typeface="Times New Roman"/>
                <a:cs typeface="Times New Roman"/>
              </a:rPr>
              <a:t>Be</a:t>
            </a:r>
            <a:r>
              <a:rPr dirty="0" sz="1600" spc="-254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multiple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0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85" b="1">
                <a:latin typeface="Times New Roman"/>
                <a:cs typeface="Times New Roman"/>
              </a:rPr>
              <a:t>Gastrinomas </a:t>
            </a:r>
            <a:r>
              <a:rPr dirty="0" sz="1600" spc="-330" b="1">
                <a:latin typeface="Times New Roman"/>
                <a:cs typeface="Times New Roman"/>
              </a:rPr>
              <a:t>"20 </a:t>
            </a:r>
            <a:r>
              <a:rPr dirty="0" sz="1600" spc="-530" b="1">
                <a:latin typeface="Times New Roman"/>
                <a:cs typeface="Times New Roman"/>
              </a:rPr>
              <a:t>%"</a:t>
            </a:r>
            <a:r>
              <a:rPr dirty="0" sz="1600" spc="235" b="1">
                <a:latin typeface="Times New Roman"/>
                <a:cs typeface="Times New Roman"/>
              </a:rPr>
              <a:t> </a:t>
            </a:r>
            <a:r>
              <a:rPr dirty="0" sz="1600" spc="-175">
                <a:latin typeface="Wingdings"/>
                <a:cs typeface="Wingdings"/>
              </a:rPr>
              <a:t></a:t>
            </a:r>
            <a:r>
              <a:rPr dirty="0" sz="1600" spc="-175">
                <a:latin typeface="Times New Roman"/>
                <a:cs typeface="Times New Roman"/>
              </a:rPr>
              <a:t>peptic </a:t>
            </a:r>
            <a:r>
              <a:rPr dirty="0" sz="1600" spc="-195">
                <a:latin typeface="Times New Roman"/>
                <a:cs typeface="Times New Roman"/>
              </a:rPr>
              <a:t>ulcers, or </a:t>
            </a:r>
            <a:r>
              <a:rPr dirty="0" sz="1000" spc="-5">
                <a:solidFill>
                  <a:srgbClr val="933634"/>
                </a:solidFill>
                <a:latin typeface="Stencil"/>
                <a:cs typeface="Stencil"/>
              </a:rPr>
              <a:t>Zollinger-Ellison</a:t>
            </a:r>
            <a:r>
              <a:rPr dirty="0" sz="1000" spc="-135">
                <a:solidFill>
                  <a:srgbClr val="933634"/>
                </a:solidFill>
                <a:latin typeface="Stencil"/>
                <a:cs typeface="Stencil"/>
              </a:rPr>
              <a:t> </a:t>
            </a:r>
            <a:r>
              <a:rPr dirty="0" sz="1000" spc="-20">
                <a:solidFill>
                  <a:srgbClr val="933634"/>
                </a:solidFill>
                <a:latin typeface="Stencil"/>
                <a:cs typeface="Stencil"/>
              </a:rPr>
              <a:t>syndrome</a:t>
            </a:r>
            <a:r>
              <a:rPr dirty="0" sz="1600" spc="-2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78204" y="2439492"/>
            <a:ext cx="3558540" cy="904240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84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300" b="1">
                <a:latin typeface="Times New Roman"/>
                <a:cs typeface="Times New Roman"/>
              </a:rPr>
              <a:t>Glucagonoma </a:t>
            </a:r>
            <a:r>
              <a:rPr dirty="0" sz="1600" spc="-185">
                <a:latin typeface="Wingdings"/>
                <a:cs typeface="Wingdings"/>
              </a:rPr>
              <a:t></a:t>
            </a:r>
            <a:r>
              <a:rPr dirty="0" sz="1600" spc="-185">
                <a:latin typeface="Times New Roman"/>
                <a:cs typeface="Times New Roman"/>
              </a:rPr>
              <a:t>(diabetes </a:t>
            </a:r>
            <a:r>
              <a:rPr dirty="0" sz="1600" spc="-200">
                <a:latin typeface="Times New Roman"/>
                <a:cs typeface="Times New Roman"/>
              </a:rPr>
              <a:t>mellitus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00">
                <a:latin typeface="Times New Roman"/>
                <a:cs typeface="Times New Roman"/>
              </a:rPr>
              <a:t>painful</a:t>
            </a:r>
            <a:r>
              <a:rPr dirty="0" sz="1600" spc="-5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glossitis),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80" b="1">
                <a:latin typeface="Times New Roman"/>
                <a:cs typeface="Times New Roman"/>
              </a:rPr>
              <a:t>Somatostatinoma </a:t>
            </a:r>
            <a:r>
              <a:rPr dirty="0" sz="1600" spc="-185">
                <a:latin typeface="Wingdings"/>
                <a:cs typeface="Wingdings"/>
              </a:rPr>
              <a:t></a:t>
            </a:r>
            <a:r>
              <a:rPr dirty="0" sz="1600" spc="-185">
                <a:latin typeface="Times New Roman"/>
                <a:cs typeface="Times New Roman"/>
              </a:rPr>
              <a:t>(diabetes </a:t>
            </a:r>
            <a:r>
              <a:rPr dirty="0" sz="1600" spc="-225">
                <a:latin typeface="Times New Roman"/>
                <a:cs typeface="Times New Roman"/>
              </a:rPr>
              <a:t>and</a:t>
            </a:r>
            <a:r>
              <a:rPr dirty="0" sz="1600" spc="-21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steatorrhea),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84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330" b="1">
                <a:latin typeface="Times New Roman"/>
                <a:cs typeface="Times New Roman"/>
              </a:rPr>
              <a:t>VIPoma </a:t>
            </a:r>
            <a:r>
              <a:rPr dirty="0" sz="1600" spc="-210">
                <a:latin typeface="Wingdings"/>
                <a:cs typeface="Wingdings"/>
              </a:rPr>
              <a:t></a:t>
            </a:r>
            <a:r>
              <a:rPr dirty="0" sz="1600" spc="-210">
                <a:latin typeface="Times New Roman"/>
                <a:cs typeface="Times New Roman"/>
              </a:rPr>
              <a:t>(massive </a:t>
            </a:r>
            <a:r>
              <a:rPr dirty="0" sz="1600" spc="-235">
                <a:latin typeface="Times New Roman"/>
                <a:cs typeface="Times New Roman"/>
              </a:rPr>
              <a:t>watery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diarrhea).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07109" y="3554347"/>
            <a:ext cx="4913630" cy="61150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65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229" b="1" i="1">
                <a:latin typeface="Times New Roman"/>
                <a:cs typeface="Times New Roman"/>
              </a:rPr>
              <a:t>size </a:t>
            </a:r>
            <a:r>
              <a:rPr dirty="0" sz="1600" spc="-245">
                <a:latin typeface="Times New Roman"/>
                <a:cs typeface="Times New Roman"/>
              </a:rPr>
              <a:t>vary </a:t>
            </a:r>
            <a:r>
              <a:rPr dirty="0" sz="1600" spc="-235">
                <a:latin typeface="Times New Roman"/>
                <a:cs typeface="Times New Roman"/>
              </a:rPr>
              <a:t>from </a:t>
            </a:r>
            <a:r>
              <a:rPr dirty="0" u="sng" sz="1700" spc="-26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0.4</a:t>
            </a:r>
            <a:r>
              <a:rPr dirty="0" sz="1700" spc="-265" b="1" i="1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u="sng" sz="1700" spc="-27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4.0</a:t>
            </a:r>
            <a:r>
              <a:rPr dirty="0" sz="1700" spc="-275" b="1" i="1">
                <a:latin typeface="Times New Roman"/>
                <a:cs typeface="Times New Roman"/>
              </a:rPr>
              <a:t> </a:t>
            </a:r>
            <a:r>
              <a:rPr dirty="0" sz="1600" spc="-330">
                <a:latin typeface="Times New Roman"/>
                <a:cs typeface="Times New Roman"/>
              </a:rPr>
              <a:t>cm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70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310" b="1" i="1">
                <a:latin typeface="Times New Roman"/>
                <a:cs typeface="Times New Roman"/>
              </a:rPr>
              <a:t>Malignant </a:t>
            </a:r>
            <a:r>
              <a:rPr dirty="0" sz="1700" spc="-250" b="1" i="1">
                <a:latin typeface="Times New Roman"/>
                <a:cs typeface="Times New Roman"/>
              </a:rPr>
              <a:t>potential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15">
                <a:latin typeface="Times New Roman"/>
                <a:cs typeface="Times New Roman"/>
              </a:rPr>
              <a:t>Functioning </a:t>
            </a:r>
            <a:r>
              <a:rPr dirty="0" sz="1600" spc="-210">
                <a:latin typeface="Times New Roman"/>
                <a:cs typeface="Times New Roman"/>
              </a:rPr>
              <a:t>tumors </a:t>
            </a:r>
            <a:r>
              <a:rPr dirty="0" sz="1600" spc="-245">
                <a:latin typeface="Times New Roman"/>
                <a:cs typeface="Times New Roman"/>
              </a:rPr>
              <a:t>vary </a:t>
            </a: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sz="1600" spc="-225">
                <a:latin typeface="Times New Roman"/>
                <a:cs typeface="Times New Roman"/>
              </a:rPr>
              <a:t>"Malignant </a:t>
            </a:r>
            <a:r>
              <a:rPr dirty="0" sz="1600" spc="-235">
                <a:latin typeface="Times New Roman"/>
                <a:cs typeface="Times New Roman"/>
              </a:rPr>
              <a:t>Lesions </a:t>
            </a:r>
            <a:r>
              <a:rPr dirty="0" sz="1600" spc="-200">
                <a:latin typeface="Times New Roman"/>
                <a:cs typeface="Times New Roman"/>
              </a:rPr>
              <a:t>are</a:t>
            </a:r>
            <a:r>
              <a:rPr dirty="0" sz="1600" spc="-145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larger"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892935" y="4143373"/>
            <a:ext cx="1351915" cy="857885"/>
          </a:xfrm>
          <a:prstGeom prst="rect">
            <a:avLst/>
          </a:prstGeom>
        </p:spPr>
        <p:txBody>
          <a:bodyPr wrap="square" lIns="0" tIns="311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dirty="0" sz="1600" spc="5">
                <a:latin typeface="Wingdings 3"/>
                <a:cs typeface="Wingdings 3"/>
              </a:rPr>
              <a:t>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135">
                <a:latin typeface="Times New Roman"/>
                <a:cs typeface="Times New Roman"/>
              </a:rPr>
              <a:t>, </a:t>
            </a:r>
            <a:r>
              <a:rPr dirty="0" u="sng" sz="1700" spc="-22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dirty="0" sz="1600" spc="-225">
                <a:latin typeface="Times New Roman"/>
                <a:cs typeface="Times New Roman"/>
              </a:rPr>
              <a:t>nsulinoma</a:t>
            </a:r>
            <a:r>
              <a:rPr dirty="0" sz="1600" spc="-170">
                <a:latin typeface="Times New Roman"/>
                <a:cs typeface="Times New Roman"/>
              </a:rPr>
              <a:t> </a:t>
            </a:r>
            <a:r>
              <a:rPr dirty="0" u="sng" sz="1700" spc="-31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1</a:t>
            </a:r>
            <a:r>
              <a:rPr dirty="0" sz="1600" spc="-315">
                <a:latin typeface="Times New Roman"/>
                <a:cs typeface="Times New Roman"/>
              </a:rPr>
              <a:t>0%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1600" spc="5">
                <a:latin typeface="Wingdings 3"/>
                <a:cs typeface="Wingdings 3"/>
              </a:rPr>
              <a:t>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u="sng" sz="1700" spc="-22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</a:t>
            </a:r>
            <a:r>
              <a:rPr dirty="0" sz="1600" spc="-220">
                <a:latin typeface="Times New Roman"/>
                <a:cs typeface="Times New Roman"/>
              </a:rPr>
              <a:t>astrinoma </a:t>
            </a:r>
            <a:r>
              <a:rPr dirty="0" sz="1600" spc="-100">
                <a:latin typeface="Times New Roman"/>
                <a:cs typeface="Times New Roman"/>
              </a:rPr>
              <a:t> </a:t>
            </a:r>
            <a:r>
              <a:rPr dirty="0" u="sng" sz="1700" spc="-31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</a:t>
            </a:r>
            <a:r>
              <a:rPr dirty="0" sz="1600" spc="-315">
                <a:latin typeface="Times New Roman"/>
                <a:cs typeface="Times New Roman"/>
              </a:rPr>
              <a:t>0%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1600" spc="5">
                <a:latin typeface="Wingdings 3"/>
                <a:cs typeface="Wingdings 3"/>
              </a:rPr>
              <a:t>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u="sng" sz="1700" spc="-25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</a:t>
            </a:r>
            <a:r>
              <a:rPr dirty="0" sz="1600" spc="-254">
                <a:latin typeface="Times New Roman"/>
                <a:cs typeface="Times New Roman"/>
              </a:rPr>
              <a:t>luca</a:t>
            </a:r>
            <a:r>
              <a:rPr dirty="0" u="sng" sz="1700" spc="-25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</a:t>
            </a:r>
            <a:r>
              <a:rPr dirty="0" sz="1600" spc="-254">
                <a:latin typeface="Times New Roman"/>
                <a:cs typeface="Times New Roman"/>
              </a:rPr>
              <a:t>onoma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u="sng" sz="1700" spc="-27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8</a:t>
            </a:r>
            <a:r>
              <a:rPr dirty="0" sz="1600" spc="-270">
                <a:latin typeface="Times New Roman"/>
                <a:cs typeface="Times New Roman"/>
              </a:rPr>
              <a:t>0%.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78204" y="4976499"/>
            <a:ext cx="209677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700" spc="-55" b="1" i="1">
                <a:latin typeface="Times New Roman"/>
                <a:cs typeface="Times New Roman"/>
              </a:rPr>
              <a:t>*</a:t>
            </a:r>
            <a:r>
              <a:rPr dirty="0" sz="1150" spc="-55" i="1">
                <a:latin typeface="Bauhaus 93"/>
                <a:cs typeface="Bauhaus 93"/>
              </a:rPr>
              <a:t>Nonfunctioning </a:t>
            </a:r>
            <a:r>
              <a:rPr dirty="0" sz="1100" spc="-10">
                <a:latin typeface="Bauhaus 93"/>
                <a:cs typeface="Bauhaus 93"/>
              </a:rPr>
              <a:t>islet </a:t>
            </a:r>
            <a:r>
              <a:rPr dirty="0" sz="1100" spc="-5">
                <a:latin typeface="Bauhaus 93"/>
                <a:cs typeface="Bauhaus 93"/>
              </a:rPr>
              <a:t>cell </a:t>
            </a:r>
            <a:r>
              <a:rPr dirty="0" sz="1100">
                <a:latin typeface="Bauhaus 93"/>
                <a:cs typeface="Bauhaus 93"/>
              </a:rPr>
              <a:t>tumors</a:t>
            </a:r>
            <a:r>
              <a:rPr dirty="0" sz="1100" spc="-10">
                <a:latin typeface="Bauhaus 93"/>
                <a:cs typeface="Bauhaus 93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78204" y="5248568"/>
            <a:ext cx="5410200" cy="425640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4699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469900" algn="l"/>
                <a:tab pos="470534" algn="l"/>
              </a:tabLst>
            </a:pPr>
            <a:r>
              <a:rPr dirty="0" sz="1600" spc="-204">
                <a:latin typeface="Times New Roman"/>
                <a:cs typeface="Times New Roman"/>
              </a:rPr>
              <a:t>clinically </a:t>
            </a:r>
            <a:r>
              <a:rPr dirty="0" sz="1600" spc="-180">
                <a:latin typeface="Times New Roman"/>
                <a:cs typeface="Times New Roman"/>
              </a:rPr>
              <a:t>silent </a:t>
            </a:r>
            <a:r>
              <a:rPr dirty="0" sz="1600" spc="-170">
                <a:latin typeface="Times New Roman"/>
                <a:cs typeface="Times New Roman"/>
              </a:rPr>
              <a:t>until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54">
                <a:latin typeface="Times New Roman"/>
                <a:cs typeface="Times New Roman"/>
              </a:rPr>
              <a:t>symptoms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204">
                <a:latin typeface="Times New Roman"/>
                <a:cs typeface="Times New Roman"/>
              </a:rPr>
              <a:t>growing,</a:t>
            </a:r>
            <a:r>
              <a:rPr dirty="0" sz="1600" spc="-204">
                <a:latin typeface="Wingdings"/>
                <a:cs typeface="Wingdings"/>
              </a:rPr>
              <a:t>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265" b="1">
                <a:latin typeface="Times New Roman"/>
                <a:cs typeface="Times New Roman"/>
              </a:rPr>
              <a:t>large</a:t>
            </a:r>
            <a:r>
              <a:rPr dirty="0" sz="1600" spc="-275" b="1">
                <a:latin typeface="Times New Roman"/>
                <a:cs typeface="Times New Roman"/>
              </a:rPr>
              <a:t> </a:t>
            </a:r>
            <a:r>
              <a:rPr dirty="0" sz="1600" spc="-265" b="1">
                <a:latin typeface="Times New Roman"/>
                <a:cs typeface="Times New Roman"/>
              </a:rPr>
              <a:t>mass.</a:t>
            </a:r>
            <a:endParaRPr sz="1600">
              <a:latin typeface="Times New Roman"/>
              <a:cs typeface="Times New Roman"/>
            </a:endParaRPr>
          </a:p>
          <a:p>
            <a:pPr marL="469900" indent="-228600">
              <a:lnSpc>
                <a:spcPct val="100000"/>
              </a:lnSpc>
              <a:spcBef>
                <a:spcPts val="284"/>
              </a:spcBef>
              <a:buSzPct val="94117"/>
              <a:buFont typeface="Symbol"/>
              <a:buChar char=""/>
              <a:tabLst>
                <a:tab pos="469900" algn="l"/>
                <a:tab pos="470534" algn="l"/>
              </a:tabLst>
            </a:pPr>
            <a:r>
              <a:rPr dirty="0" sz="1700" spc="-265" b="1" i="1">
                <a:latin typeface="Times New Roman"/>
                <a:cs typeface="Times New Roman"/>
              </a:rPr>
              <a:t>Size  </a:t>
            </a:r>
            <a:r>
              <a:rPr dirty="0" sz="1600" spc="-180">
                <a:latin typeface="Times New Roman"/>
                <a:cs typeface="Times New Roman"/>
              </a:rPr>
              <a:t>:  </a:t>
            </a:r>
            <a:r>
              <a:rPr dirty="0" u="sng" sz="1700" spc="-32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</a:t>
            </a:r>
            <a:r>
              <a:rPr dirty="0" sz="1700" spc="-320" b="1" i="1">
                <a:latin typeface="Times New Roman"/>
                <a:cs typeface="Times New Roman"/>
              </a:rPr>
              <a:t>   </a:t>
            </a:r>
            <a:r>
              <a:rPr dirty="0" sz="1600" spc="-180">
                <a:latin typeface="Times New Roman"/>
                <a:cs typeface="Times New Roman"/>
              </a:rPr>
              <a:t>to</a:t>
            </a:r>
            <a:r>
              <a:rPr dirty="0" sz="1600" spc="-285">
                <a:latin typeface="Times New Roman"/>
                <a:cs typeface="Times New Roman"/>
              </a:rPr>
              <a:t> </a:t>
            </a:r>
            <a:r>
              <a:rPr dirty="0" u="sng" sz="1700" spc="-32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</a:t>
            </a:r>
            <a:r>
              <a:rPr dirty="0" sz="1700" spc="-325" b="1" i="1">
                <a:latin typeface="Times New Roman"/>
                <a:cs typeface="Times New Roman"/>
              </a:rPr>
              <a:t>    </a:t>
            </a:r>
            <a:r>
              <a:rPr dirty="0" sz="1600" spc="-315">
                <a:latin typeface="Times New Roman"/>
                <a:cs typeface="Times New Roman"/>
              </a:rPr>
              <a:t>cm    </a:t>
            </a:r>
            <a:r>
              <a:rPr dirty="0" sz="1600" spc="-215">
                <a:latin typeface="Times New Roman"/>
                <a:cs typeface="Times New Roman"/>
              </a:rPr>
              <a:t>diameter</a:t>
            </a:r>
            <a:endParaRPr sz="1600">
              <a:latin typeface="Times New Roman"/>
              <a:cs typeface="Times New Roman"/>
            </a:endParaRPr>
          </a:p>
          <a:p>
            <a:pPr marL="469900" indent="-228600">
              <a:lnSpc>
                <a:spcPct val="100000"/>
              </a:lnSpc>
              <a:spcBef>
                <a:spcPts val="260"/>
              </a:spcBef>
              <a:buFont typeface="Symbol"/>
              <a:buChar char=""/>
              <a:tabLst>
                <a:tab pos="469900" algn="l"/>
                <a:tab pos="470534" algn="l"/>
              </a:tabLst>
            </a:pPr>
            <a:r>
              <a:rPr dirty="0" sz="1600" spc="-285">
                <a:latin typeface="Times New Roman"/>
                <a:cs typeface="Times New Roman"/>
              </a:rPr>
              <a:t>Up   </a:t>
            </a:r>
            <a:r>
              <a:rPr dirty="0" sz="1600" spc="-180">
                <a:latin typeface="Times New Roman"/>
                <a:cs typeface="Times New Roman"/>
              </a:rPr>
              <a:t>to  </a:t>
            </a:r>
            <a:r>
              <a:rPr dirty="0" sz="1700" spc="-360" b="1" i="1">
                <a:latin typeface="Times New Roman"/>
                <a:cs typeface="Times New Roman"/>
              </a:rPr>
              <a:t>80%     </a:t>
            </a:r>
            <a:r>
              <a:rPr dirty="0" sz="1600" spc="-200">
                <a:latin typeface="Times New Roman"/>
                <a:cs typeface="Times New Roman"/>
              </a:rPr>
              <a:t>are</a:t>
            </a:r>
            <a:r>
              <a:rPr dirty="0" sz="1600" spc="-31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malignant.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28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Precontrast CT</a:t>
            </a:r>
            <a:r>
              <a:rPr dirty="0" sz="1600" spc="-280">
                <a:latin typeface="Times New Roman"/>
                <a:cs typeface="Times New Roman"/>
              </a:rPr>
              <a:t>: </a:t>
            </a:r>
            <a:r>
              <a:rPr dirty="0" sz="1600" spc="-250">
                <a:latin typeface="Times New Roman"/>
                <a:cs typeface="Times New Roman"/>
              </a:rPr>
              <a:t>Most </a:t>
            </a:r>
            <a:r>
              <a:rPr dirty="0" sz="1600" spc="-229">
                <a:latin typeface="Times New Roman"/>
                <a:cs typeface="Times New Roman"/>
              </a:rPr>
              <a:t>small </a:t>
            </a:r>
            <a:r>
              <a:rPr dirty="0" sz="1600" spc="-175">
                <a:latin typeface="Times New Roman"/>
                <a:cs typeface="Times New Roman"/>
              </a:rPr>
              <a:t>islet </a:t>
            </a:r>
            <a:r>
              <a:rPr dirty="0" sz="1600" spc="-210">
                <a:latin typeface="Times New Roman"/>
                <a:cs typeface="Times New Roman"/>
              </a:rPr>
              <a:t>cell </a:t>
            </a:r>
            <a:r>
              <a:rPr dirty="0" sz="1600" spc="-215">
                <a:latin typeface="Times New Roman"/>
                <a:cs typeface="Times New Roman"/>
              </a:rPr>
              <a:t>tumors </a:t>
            </a:r>
            <a:r>
              <a:rPr dirty="0" sz="1600" spc="-210">
                <a:latin typeface="Times New Roman"/>
                <a:cs typeface="Times New Roman"/>
              </a:rPr>
              <a:t>cannot </a:t>
            </a:r>
            <a:r>
              <a:rPr dirty="0" sz="1600" spc="-245">
                <a:latin typeface="Times New Roman"/>
                <a:cs typeface="Times New Roman"/>
              </a:rPr>
              <a:t>be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identified.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1600" spc="5">
                <a:latin typeface="Times New Roman"/>
                <a:cs typeface="Times New Roman"/>
              </a:rPr>
              <a:t>®</a:t>
            </a:r>
            <a:r>
              <a:rPr dirty="0" sz="1600" spc="180">
                <a:latin typeface="Times New Roman"/>
                <a:cs typeface="Times New Roman"/>
              </a:rPr>
              <a:t> </a:t>
            </a:r>
            <a:r>
              <a:rPr dirty="0" u="sng" sz="1700" spc="-26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Post-contrast </a:t>
            </a:r>
            <a:r>
              <a:rPr dirty="0" u="sng" sz="1700" spc="-33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CT:</a:t>
            </a:r>
            <a:endParaRPr sz="17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500" spc="-250" b="1">
                <a:solidFill>
                  <a:srgbClr val="C00000"/>
                </a:solidFill>
                <a:latin typeface="Times New Roman"/>
                <a:cs typeface="Times New Roman"/>
              </a:rPr>
              <a:t>No   </a:t>
            </a:r>
            <a:r>
              <a:rPr dirty="0" sz="1500" spc="-215" b="1">
                <a:solidFill>
                  <a:srgbClr val="C00000"/>
                </a:solidFill>
                <a:latin typeface="Times New Roman"/>
                <a:cs typeface="Times New Roman"/>
              </a:rPr>
              <a:t>specific  </a:t>
            </a:r>
            <a:r>
              <a:rPr dirty="0" sz="1500" spc="-345" b="1">
                <a:solidFill>
                  <a:srgbClr val="C00000"/>
                </a:solidFill>
                <a:latin typeface="Times New Roman"/>
                <a:cs typeface="Times New Roman"/>
              </a:rPr>
              <a:t>CT          </a:t>
            </a:r>
            <a:r>
              <a:rPr dirty="0" sz="1500" spc="-240" b="1">
                <a:solidFill>
                  <a:srgbClr val="C00000"/>
                </a:solidFill>
                <a:latin typeface="Times New Roman"/>
                <a:cs typeface="Times New Roman"/>
              </a:rPr>
              <a:t>features     </a:t>
            </a:r>
            <a:r>
              <a:rPr dirty="0" sz="1500" spc="-295" b="1">
                <a:latin typeface="Times New Roman"/>
                <a:cs typeface="Times New Roman"/>
              </a:rPr>
              <a:t>"Small  </a:t>
            </a:r>
            <a:r>
              <a:rPr dirty="0" sz="1500" spc="-215" b="1">
                <a:latin typeface="Times New Roman"/>
                <a:cs typeface="Times New Roman"/>
              </a:rPr>
              <a:t> </a:t>
            </a:r>
            <a:r>
              <a:rPr dirty="0" sz="1500" spc="-204" b="1">
                <a:latin typeface="Times New Roman"/>
                <a:cs typeface="Times New Roman"/>
              </a:rPr>
              <a:t>lesion</a:t>
            </a:r>
            <a:r>
              <a:rPr dirty="0" sz="1500" spc="-35" b="1">
                <a:latin typeface="Times New Roman"/>
                <a:cs typeface="Times New Roman"/>
              </a:rPr>
              <a:t> </a:t>
            </a:r>
            <a:r>
              <a:rPr dirty="0" sz="1500" spc="-250" b="1">
                <a:latin typeface="Times New Roman"/>
                <a:cs typeface="Times New Roman"/>
              </a:rPr>
              <a:t>tend</a:t>
            </a:r>
            <a:r>
              <a:rPr dirty="0" sz="1500" spc="-125" b="1">
                <a:latin typeface="Times New Roman"/>
                <a:cs typeface="Times New Roman"/>
              </a:rPr>
              <a:t> </a:t>
            </a:r>
            <a:r>
              <a:rPr dirty="0" sz="1500" spc="-210" b="1">
                <a:latin typeface="Times New Roman"/>
                <a:cs typeface="Times New Roman"/>
              </a:rPr>
              <a:t>to</a:t>
            </a:r>
            <a:r>
              <a:rPr dirty="0" sz="1500" spc="-45" b="1">
                <a:latin typeface="Times New Roman"/>
                <a:cs typeface="Times New Roman"/>
              </a:rPr>
              <a:t> </a:t>
            </a:r>
            <a:r>
              <a:rPr dirty="0" sz="1500" spc="-280" b="1">
                <a:latin typeface="Times New Roman"/>
                <a:cs typeface="Times New Roman"/>
              </a:rPr>
              <a:t>be  </a:t>
            </a:r>
            <a:r>
              <a:rPr dirty="0" sz="1500" spc="-275" b="1">
                <a:latin typeface="Times New Roman"/>
                <a:cs typeface="Times New Roman"/>
              </a:rPr>
              <a:t>hypervascular"</a:t>
            </a:r>
            <a:endParaRPr sz="15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500" spc="-265" b="1">
                <a:latin typeface="Times New Roman"/>
                <a:cs typeface="Times New Roman"/>
              </a:rPr>
              <a:t>Calcium   </a:t>
            </a:r>
            <a:r>
              <a:rPr dirty="0" sz="1500" spc="-270">
                <a:latin typeface="Times New Roman"/>
                <a:cs typeface="Times New Roman"/>
              </a:rPr>
              <a:t>may   </a:t>
            </a:r>
            <a:r>
              <a:rPr dirty="0" sz="1500" spc="-235">
                <a:latin typeface="Times New Roman"/>
                <a:cs typeface="Times New Roman"/>
              </a:rPr>
              <a:t>be  </a:t>
            </a:r>
            <a:r>
              <a:rPr dirty="0" sz="1500" spc="-215">
                <a:latin typeface="Times New Roman"/>
                <a:cs typeface="Times New Roman"/>
              </a:rPr>
              <a:t>seen  </a:t>
            </a:r>
            <a:r>
              <a:rPr dirty="0" sz="1500" spc="-229">
                <a:latin typeface="Times New Roman"/>
                <a:cs typeface="Times New Roman"/>
              </a:rPr>
              <a:t>[</a:t>
            </a:r>
            <a:r>
              <a:rPr dirty="0" u="sng" sz="1500" spc="-229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almost  </a:t>
            </a:r>
            <a:r>
              <a:rPr dirty="0" u="sng" sz="1500" spc="-26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never   occur   </a:t>
            </a:r>
            <a:r>
              <a:rPr dirty="0" u="sng" sz="1500" spc="-20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</a:t>
            </a:r>
            <a:r>
              <a:rPr dirty="0" u="sng" sz="1500" spc="-21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500" spc="-26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Adenocarcinomas</a:t>
            </a:r>
            <a:r>
              <a:rPr dirty="0" sz="1500" spc="-260">
                <a:latin typeface="Times New Roman"/>
                <a:cs typeface="Times New Roman"/>
              </a:rPr>
              <a:t>]</a:t>
            </a:r>
            <a:endParaRPr sz="15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100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500" spc="-235">
                <a:latin typeface="Times New Roman"/>
                <a:cs typeface="Times New Roman"/>
              </a:rPr>
              <a:t>Most </a:t>
            </a:r>
            <a:r>
              <a:rPr dirty="0" sz="1500" spc="-215">
                <a:latin typeface="Times New Roman"/>
                <a:cs typeface="Times New Roman"/>
              </a:rPr>
              <a:t>of </a:t>
            </a:r>
            <a:r>
              <a:rPr dirty="0" sz="1500" spc="-190">
                <a:latin typeface="Times New Roman"/>
                <a:cs typeface="Times New Roman"/>
              </a:rPr>
              <a:t>these </a:t>
            </a:r>
            <a:r>
              <a:rPr dirty="0" sz="1500" spc="-200">
                <a:latin typeface="Times New Roman"/>
                <a:cs typeface="Times New Roman"/>
              </a:rPr>
              <a:t>tumors </a:t>
            </a:r>
            <a:r>
              <a:rPr dirty="0" sz="1500" spc="-185">
                <a:latin typeface="Times New Roman"/>
                <a:cs typeface="Times New Roman"/>
              </a:rPr>
              <a:t>are </a:t>
            </a:r>
            <a:r>
              <a:rPr dirty="0" sz="1500" spc="-215">
                <a:latin typeface="Times New Roman"/>
                <a:cs typeface="Times New Roman"/>
              </a:rPr>
              <a:t>of </a:t>
            </a:r>
            <a:r>
              <a:rPr dirty="0" sz="1500" spc="-210">
                <a:latin typeface="Times New Roman"/>
                <a:cs typeface="Times New Roman"/>
              </a:rPr>
              <a:t>small</a:t>
            </a:r>
            <a:r>
              <a:rPr dirty="0" sz="1500" spc="-155">
                <a:latin typeface="Times New Roman"/>
                <a:cs typeface="Times New Roman"/>
              </a:rPr>
              <a:t> </a:t>
            </a:r>
            <a:r>
              <a:rPr dirty="0" sz="1500" spc="-204">
                <a:latin typeface="Times New Roman"/>
                <a:cs typeface="Times New Roman"/>
              </a:rPr>
              <a:t>size</a:t>
            </a:r>
            <a:endParaRPr sz="1500">
              <a:latin typeface="Times New Roman"/>
              <a:cs typeface="Times New Roman"/>
            </a:endParaRPr>
          </a:p>
          <a:p>
            <a:pPr lvl="2" marL="1384300" indent="-228600">
              <a:lnSpc>
                <a:spcPct val="100000"/>
              </a:lnSpc>
              <a:spcBef>
                <a:spcPts val="215"/>
              </a:spcBef>
              <a:buFont typeface="Wingdings"/>
              <a:buChar char=""/>
              <a:tabLst>
                <a:tab pos="1384300" algn="l"/>
                <a:tab pos="1384935" algn="l"/>
              </a:tabLst>
            </a:pPr>
            <a:r>
              <a:rPr dirty="0" sz="1500" spc="-220">
                <a:latin typeface="Times New Roman"/>
                <a:cs typeface="Times New Roman"/>
              </a:rPr>
              <a:t>Discovered </a:t>
            </a:r>
            <a:r>
              <a:rPr dirty="0" sz="1500" spc="-245">
                <a:latin typeface="Times New Roman"/>
                <a:cs typeface="Times New Roman"/>
              </a:rPr>
              <a:t>by </a:t>
            </a:r>
            <a:r>
              <a:rPr dirty="0" sz="1500" spc="-185">
                <a:latin typeface="Times New Roman"/>
                <a:cs typeface="Times New Roman"/>
              </a:rPr>
              <a:t>clinical </a:t>
            </a:r>
            <a:r>
              <a:rPr dirty="0" sz="1500" spc="-210">
                <a:latin typeface="Times New Roman"/>
                <a:cs typeface="Times New Roman"/>
              </a:rPr>
              <a:t>and </a:t>
            </a:r>
            <a:r>
              <a:rPr dirty="0" sz="1500" spc="-195">
                <a:latin typeface="Times New Roman"/>
                <a:cs typeface="Times New Roman"/>
              </a:rPr>
              <a:t>lab</a:t>
            </a:r>
            <a:r>
              <a:rPr dirty="0" sz="1500" spc="-285">
                <a:latin typeface="Times New Roman"/>
                <a:cs typeface="Times New Roman"/>
              </a:rPr>
              <a:t> </a:t>
            </a:r>
            <a:r>
              <a:rPr dirty="0" sz="1500" spc="-195">
                <a:latin typeface="Times New Roman"/>
                <a:cs typeface="Times New Roman"/>
              </a:rPr>
              <a:t>findings</a:t>
            </a:r>
            <a:endParaRPr sz="1500">
              <a:latin typeface="Times New Roman"/>
              <a:cs typeface="Times New Roman"/>
            </a:endParaRPr>
          </a:p>
          <a:p>
            <a:pPr lvl="2" marL="1384300" indent="-228600">
              <a:lnSpc>
                <a:spcPct val="100000"/>
              </a:lnSpc>
              <a:spcBef>
                <a:spcPts val="190"/>
              </a:spcBef>
              <a:buFont typeface="Wingdings"/>
              <a:buChar char=""/>
              <a:tabLst>
                <a:tab pos="1384300" algn="l"/>
                <a:tab pos="1384935" algn="l"/>
              </a:tabLst>
            </a:pPr>
            <a:r>
              <a:rPr dirty="0" sz="1500" spc="-195">
                <a:latin typeface="Times New Roman"/>
                <a:cs typeface="Times New Roman"/>
              </a:rPr>
              <a:t>Metastatic deposits </a:t>
            </a:r>
            <a:r>
              <a:rPr dirty="0" sz="1500" spc="-204">
                <a:latin typeface="Times New Roman"/>
                <a:cs typeface="Times New Roman"/>
              </a:rPr>
              <a:t>"of</a:t>
            </a:r>
            <a:r>
              <a:rPr dirty="0" sz="1500" spc="-225">
                <a:latin typeface="Times New Roman"/>
                <a:cs typeface="Times New Roman"/>
              </a:rPr>
              <a:t> </a:t>
            </a:r>
            <a:r>
              <a:rPr dirty="0" sz="1500" spc="-200">
                <a:latin typeface="Times New Roman"/>
                <a:cs typeface="Times New Roman"/>
              </a:rPr>
              <a:t>malignant"</a:t>
            </a:r>
            <a:endParaRPr sz="15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500" spc="-220">
                <a:latin typeface="Times New Roman"/>
                <a:cs typeface="Times New Roman"/>
              </a:rPr>
              <a:t>Accurate </a:t>
            </a:r>
            <a:r>
              <a:rPr dirty="0" sz="1500" spc="-190">
                <a:latin typeface="Times New Roman"/>
                <a:cs typeface="Times New Roman"/>
              </a:rPr>
              <a:t>detection </a:t>
            </a:r>
            <a:r>
              <a:rPr dirty="0" sz="1500" spc="-170">
                <a:latin typeface="Times New Roman"/>
                <a:cs typeface="Times New Roman"/>
              </a:rPr>
              <a:t>is </a:t>
            </a:r>
            <a:r>
              <a:rPr dirty="0" sz="1500" spc="-200">
                <a:latin typeface="Times New Roman"/>
                <a:cs typeface="Times New Roman"/>
              </a:rPr>
              <a:t>usually </a:t>
            </a:r>
            <a:r>
              <a:rPr dirty="0" sz="1500" spc="-245">
                <a:latin typeface="Times New Roman"/>
                <a:cs typeface="Times New Roman"/>
              </a:rPr>
              <a:t>by </a:t>
            </a:r>
            <a:r>
              <a:rPr dirty="0" sz="1500" spc="-185">
                <a:latin typeface="Times New Roman"/>
                <a:cs typeface="Times New Roman"/>
              </a:rPr>
              <a:t>intraoperative</a:t>
            </a:r>
            <a:r>
              <a:rPr dirty="0" sz="1500" spc="-110">
                <a:latin typeface="Times New Roman"/>
                <a:cs typeface="Times New Roman"/>
              </a:rPr>
              <a:t> </a:t>
            </a:r>
            <a:r>
              <a:rPr dirty="0" sz="1500" spc="-185">
                <a:latin typeface="Times New Roman"/>
                <a:cs typeface="Times New Roman"/>
              </a:rPr>
              <a:t>ultrasound</a:t>
            </a:r>
            <a:endParaRPr sz="1500">
              <a:latin typeface="Times New Roman"/>
              <a:cs typeface="Times New Roman"/>
            </a:endParaRPr>
          </a:p>
          <a:p>
            <a:pPr marL="12700">
              <a:lnSpc>
                <a:spcPts val="1935"/>
              </a:lnSpc>
              <a:spcBef>
                <a:spcPts val="13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27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Scintigraphy</a:t>
            </a:r>
            <a:r>
              <a:rPr dirty="0" sz="1600" spc="-270">
                <a:latin typeface="Times New Roman"/>
                <a:cs typeface="Times New Roman"/>
              </a:rPr>
              <a:t>: </a:t>
            </a:r>
            <a:r>
              <a:rPr dirty="0" u="sng" sz="1700" spc="-250" b="1" i="1">
                <a:solidFill>
                  <a:srgbClr val="C00000"/>
                </a:solidFill>
                <a:uFill>
                  <a:solidFill>
                    <a:srgbClr val="C00000"/>
                  </a:solidFill>
                </a:uFill>
                <a:latin typeface="Times New Roman"/>
                <a:cs typeface="Times New Roman"/>
              </a:rPr>
              <a:t>Octreotide</a:t>
            </a:r>
            <a:r>
              <a:rPr dirty="0" sz="1700" spc="-250" b="1" i="1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204">
                <a:latin typeface="Times New Roman"/>
                <a:cs typeface="Times New Roman"/>
              </a:rPr>
              <a:t>somatostatin </a:t>
            </a:r>
            <a:r>
              <a:rPr dirty="0" sz="1600" spc="-225">
                <a:latin typeface="Times New Roman"/>
                <a:cs typeface="Times New Roman"/>
              </a:rPr>
              <a:t>analogue </a:t>
            </a:r>
            <a:r>
              <a:rPr dirty="0" sz="1600" spc="-229">
                <a:latin typeface="Times New Roman"/>
                <a:cs typeface="Times New Roman"/>
              </a:rPr>
              <a:t>used </a:t>
            </a:r>
            <a:r>
              <a:rPr dirty="0" sz="1600" spc="-204">
                <a:latin typeface="Times New Roman"/>
                <a:cs typeface="Times New Roman"/>
              </a:rPr>
              <a:t>for detection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75">
                <a:latin typeface="Times New Roman"/>
                <a:cs typeface="Times New Roman"/>
              </a:rPr>
              <a:t>islet </a:t>
            </a:r>
            <a:r>
              <a:rPr dirty="0" sz="1600" spc="-210">
                <a:latin typeface="Times New Roman"/>
                <a:cs typeface="Times New Roman"/>
              </a:rPr>
              <a:t>cell</a:t>
            </a:r>
            <a:r>
              <a:rPr dirty="0" sz="1600" spc="-2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tumors.</a:t>
            </a:r>
            <a:endParaRPr sz="1600">
              <a:latin typeface="Times New Roman"/>
              <a:cs typeface="Times New Roman"/>
            </a:endParaRPr>
          </a:p>
          <a:p>
            <a:pPr marL="280670">
              <a:lnSpc>
                <a:spcPts val="1935"/>
              </a:lnSpc>
            </a:pPr>
            <a:r>
              <a:rPr dirty="0" u="sng" sz="1700" spc="-409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MR:</a:t>
            </a:r>
            <a:r>
              <a:rPr dirty="0" sz="1700" spc="-409" b="1" i="1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175">
                <a:latin typeface="Times New Roman"/>
                <a:cs typeface="Times New Roman"/>
              </a:rPr>
              <a:t>islet </a:t>
            </a:r>
            <a:r>
              <a:rPr dirty="0" sz="1600" spc="-210">
                <a:latin typeface="Times New Roman"/>
                <a:cs typeface="Times New Roman"/>
              </a:rPr>
              <a:t>cell </a:t>
            </a:r>
            <a:r>
              <a:rPr dirty="0" sz="1600" spc="-215">
                <a:latin typeface="Times New Roman"/>
                <a:cs typeface="Times New Roman"/>
              </a:rPr>
              <a:t>tumors</a:t>
            </a:r>
            <a:r>
              <a:rPr dirty="0" sz="1600" spc="-31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are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600" spc="-275">
                <a:latin typeface="Times New Roman"/>
                <a:cs typeface="Times New Roman"/>
              </a:rPr>
              <a:t>T</a:t>
            </a:r>
            <a:r>
              <a:rPr dirty="0" sz="1600" spc="-275" b="1">
                <a:latin typeface="Times New Roman"/>
                <a:cs typeface="Times New Roman"/>
              </a:rPr>
              <a:t>1</a:t>
            </a:r>
            <a:r>
              <a:rPr dirty="0" sz="1600" spc="-275">
                <a:latin typeface="Times New Roman"/>
                <a:cs typeface="Times New Roman"/>
              </a:rPr>
              <a:t>WIs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-14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hyp</a:t>
            </a:r>
            <a:r>
              <a:rPr dirty="0" sz="1600" spc="-215" b="1">
                <a:latin typeface="Times New Roman"/>
                <a:cs typeface="Times New Roman"/>
              </a:rPr>
              <a:t>o</a:t>
            </a:r>
            <a:r>
              <a:rPr dirty="0" sz="1600" spc="-215">
                <a:latin typeface="Times New Roman"/>
                <a:cs typeface="Times New Roman"/>
              </a:rPr>
              <a:t>intense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219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600" spc="-275">
                <a:latin typeface="Times New Roman"/>
                <a:cs typeface="Times New Roman"/>
              </a:rPr>
              <a:t>T</a:t>
            </a:r>
            <a:r>
              <a:rPr dirty="0" sz="1600" spc="-275" b="1">
                <a:latin typeface="Times New Roman"/>
                <a:cs typeface="Times New Roman"/>
              </a:rPr>
              <a:t>2</a:t>
            </a:r>
            <a:r>
              <a:rPr dirty="0" sz="1600" spc="-275">
                <a:latin typeface="Times New Roman"/>
                <a:cs typeface="Times New Roman"/>
              </a:rPr>
              <a:t>WIs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-14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hyp</a:t>
            </a:r>
            <a:r>
              <a:rPr dirty="0" sz="1600" spc="-220" b="1">
                <a:latin typeface="Times New Roman"/>
                <a:cs typeface="Times New Roman"/>
              </a:rPr>
              <a:t>er</a:t>
            </a:r>
            <a:r>
              <a:rPr dirty="0" sz="1600" spc="-220">
                <a:latin typeface="Times New Roman"/>
                <a:cs typeface="Times New Roman"/>
              </a:rPr>
              <a:t>intense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215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600" spc="-254">
                <a:latin typeface="Times New Roman"/>
                <a:cs typeface="Times New Roman"/>
              </a:rPr>
              <a:t>Dynamic </a:t>
            </a:r>
            <a:r>
              <a:rPr dirty="0" sz="1600" spc="-195">
                <a:latin typeface="Times New Roman"/>
                <a:cs typeface="Times New Roman"/>
              </a:rPr>
              <a:t>postcontrast </a:t>
            </a:r>
            <a:r>
              <a:rPr dirty="0" sz="1600" spc="-275">
                <a:latin typeface="Times New Roman"/>
                <a:cs typeface="Times New Roman"/>
              </a:rPr>
              <a:t>T1WIs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bright </a:t>
            </a:r>
            <a:r>
              <a:rPr dirty="0" sz="1600" spc="-180">
                <a:latin typeface="Times New Roman"/>
                <a:cs typeface="Times New Roman"/>
              </a:rPr>
              <a:t>arterial</a:t>
            </a:r>
            <a:r>
              <a:rPr dirty="0" sz="1600" spc="-15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enhancement.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972616" y="9542677"/>
            <a:ext cx="5979795" cy="235585"/>
          </a:xfrm>
          <a:custGeom>
            <a:avLst/>
            <a:gdLst/>
            <a:ahLst/>
            <a:cxnLst/>
            <a:rect l="l" t="t" r="r" b="b"/>
            <a:pathLst>
              <a:path w="5979795" h="235584">
                <a:moveTo>
                  <a:pt x="0" y="235000"/>
                </a:moveTo>
                <a:lnTo>
                  <a:pt x="5979541" y="235000"/>
                </a:lnTo>
                <a:lnTo>
                  <a:pt x="5979541" y="0"/>
                </a:lnTo>
                <a:lnTo>
                  <a:pt x="0" y="0"/>
                </a:lnTo>
                <a:lnTo>
                  <a:pt x="0" y="235000"/>
                </a:lnTo>
                <a:close/>
              </a:path>
            </a:pathLst>
          </a:custGeom>
          <a:solidFill>
            <a:srgbClr val="D99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783454" y="2574289"/>
            <a:ext cx="2417445" cy="1057910"/>
          </a:xfrm>
          <a:custGeom>
            <a:avLst/>
            <a:gdLst/>
            <a:ahLst/>
            <a:cxnLst/>
            <a:rect l="l" t="t" r="r" b="b"/>
            <a:pathLst>
              <a:path w="2417445" h="1057910">
                <a:moveTo>
                  <a:pt x="0" y="1057909"/>
                </a:moveTo>
                <a:lnTo>
                  <a:pt x="2417445" y="1057909"/>
                </a:lnTo>
                <a:lnTo>
                  <a:pt x="2417445" y="0"/>
                </a:lnTo>
                <a:lnTo>
                  <a:pt x="0" y="0"/>
                </a:lnTo>
                <a:lnTo>
                  <a:pt x="0" y="1057909"/>
                </a:lnTo>
                <a:close/>
              </a:path>
            </a:pathLst>
          </a:custGeom>
          <a:solidFill>
            <a:srgbClr val="3E3051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70754" y="2548889"/>
            <a:ext cx="2417445" cy="10579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4770754" y="2548889"/>
            <a:ext cx="2417445" cy="1057910"/>
          </a:xfrm>
          <a:prstGeom prst="rect">
            <a:avLst/>
          </a:prstGeom>
          <a:ln w="12700">
            <a:solidFill>
              <a:srgbClr val="B1A0C6"/>
            </a:solidFill>
          </a:ln>
        </p:spPr>
        <p:txBody>
          <a:bodyPr wrap="square" lIns="0" tIns="85090" rIns="0" bIns="0" rtlCol="0" vert="horz">
            <a:spAutoFit/>
          </a:bodyPr>
          <a:lstStyle/>
          <a:p>
            <a:pPr marL="101600">
              <a:lnSpc>
                <a:spcPts val="1270"/>
              </a:lnSpc>
              <a:spcBef>
                <a:spcPts val="670"/>
              </a:spcBef>
            </a:pPr>
            <a:r>
              <a:rPr dirty="0" sz="1200" spc="-5">
                <a:latin typeface="Bauhaus 93"/>
                <a:cs typeface="Bauhaus 93"/>
              </a:rPr>
              <a:t>Insulinoma </a:t>
            </a:r>
            <a:r>
              <a:rPr dirty="0" sz="1200">
                <a:latin typeface="Bauhaus 93"/>
                <a:cs typeface="Bauhaus 93"/>
              </a:rPr>
              <a:t>:</a:t>
            </a:r>
            <a:endParaRPr sz="1200">
              <a:latin typeface="Bauhaus 93"/>
              <a:cs typeface="Bauhaus 93"/>
            </a:endParaRPr>
          </a:p>
          <a:p>
            <a:pPr marL="101600">
              <a:lnSpc>
                <a:spcPts val="1355"/>
              </a:lnSpc>
            </a:pPr>
            <a:r>
              <a:rPr dirty="0" sz="1300" spc="-160">
                <a:latin typeface="Times New Roman"/>
                <a:cs typeface="Times New Roman"/>
              </a:rPr>
              <a:t>- </a:t>
            </a:r>
            <a:r>
              <a:rPr dirty="0" sz="1300" spc="-240">
                <a:latin typeface="Times New Roman"/>
                <a:cs typeface="Times New Roman"/>
              </a:rPr>
              <a:t>100% </a:t>
            </a:r>
            <a:r>
              <a:rPr dirty="0" sz="1300" spc="-165">
                <a:latin typeface="Times New Roman"/>
                <a:cs typeface="Times New Roman"/>
              </a:rPr>
              <a:t>clinically </a:t>
            </a:r>
            <a:r>
              <a:rPr dirty="0" sz="1300" spc="-190">
                <a:latin typeface="Times New Roman"/>
                <a:cs typeface="Times New Roman"/>
              </a:rPr>
              <a:t>Diagnosed </a:t>
            </a:r>
            <a:r>
              <a:rPr dirty="0" sz="1200" spc="-200">
                <a:latin typeface="Times New Roman"/>
                <a:cs typeface="Times New Roman"/>
              </a:rPr>
              <a:t>"</a:t>
            </a:r>
            <a:r>
              <a:rPr dirty="0" sz="1200" spc="-200" b="1">
                <a:solidFill>
                  <a:srgbClr val="C00000"/>
                </a:solidFill>
                <a:latin typeface="Times New Roman"/>
                <a:cs typeface="Times New Roman"/>
              </a:rPr>
              <a:t>Whipple's</a:t>
            </a:r>
            <a:r>
              <a:rPr dirty="0" sz="1200" spc="-195" b="1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dirty="0" sz="1200" spc="-204" b="1">
                <a:solidFill>
                  <a:srgbClr val="C00000"/>
                </a:solidFill>
                <a:latin typeface="Times New Roman"/>
                <a:cs typeface="Times New Roman"/>
              </a:rPr>
              <a:t>Triade</a:t>
            </a:r>
            <a:r>
              <a:rPr dirty="0" sz="1200" spc="-204">
                <a:latin typeface="Times New Roman"/>
                <a:cs typeface="Times New Roman"/>
              </a:rPr>
              <a:t>"</a:t>
            </a:r>
            <a:endParaRPr sz="1200">
              <a:latin typeface="Times New Roman"/>
              <a:cs typeface="Times New Roman"/>
            </a:endParaRPr>
          </a:p>
          <a:p>
            <a:pPr marL="135255">
              <a:lnSpc>
                <a:spcPts val="1500"/>
              </a:lnSpc>
            </a:pPr>
            <a:r>
              <a:rPr dirty="0" sz="1300" spc="-195">
                <a:latin typeface="Times New Roman"/>
                <a:cs typeface="Times New Roman"/>
              </a:rPr>
              <a:t>-Most cases </a:t>
            </a:r>
            <a:r>
              <a:rPr dirty="0" sz="1300" spc="-190">
                <a:latin typeface="Times New Roman"/>
                <a:cs typeface="Times New Roman"/>
              </a:rPr>
              <a:t>imaging </a:t>
            </a:r>
            <a:r>
              <a:rPr dirty="0" sz="1300" spc="-165">
                <a:latin typeface="Times New Roman"/>
                <a:cs typeface="Times New Roman"/>
              </a:rPr>
              <a:t>cannot</a:t>
            </a:r>
            <a:r>
              <a:rPr dirty="0" sz="1300" spc="-100">
                <a:latin typeface="Times New Roman"/>
                <a:cs typeface="Times New Roman"/>
              </a:rPr>
              <a:t> </a:t>
            </a:r>
            <a:r>
              <a:rPr dirty="0" sz="1300" spc="-165">
                <a:latin typeface="Times New Roman"/>
                <a:cs typeface="Times New Roman"/>
              </a:rPr>
              <a:t>detect</a:t>
            </a:r>
            <a:endParaRPr sz="1300">
              <a:latin typeface="Times New Roman"/>
              <a:cs typeface="Times New Roman"/>
            </a:endParaRPr>
          </a:p>
          <a:p>
            <a:pPr marL="100965">
              <a:lnSpc>
                <a:spcPts val="1500"/>
              </a:lnSpc>
            </a:pPr>
            <a:r>
              <a:rPr dirty="0" sz="1300" spc="-195">
                <a:latin typeface="Arial"/>
                <a:cs typeface="Arial"/>
              </a:rPr>
              <a:t>-</a:t>
            </a:r>
            <a:r>
              <a:rPr dirty="0" sz="1300" spc="-195" b="1">
                <a:latin typeface="Times New Roman"/>
                <a:cs typeface="Times New Roman"/>
              </a:rPr>
              <a:t>intra </a:t>
            </a:r>
            <a:r>
              <a:rPr dirty="0" sz="1300" spc="-215" b="1">
                <a:latin typeface="Times New Roman"/>
                <a:cs typeface="Times New Roman"/>
              </a:rPr>
              <a:t>operative </a:t>
            </a:r>
            <a:r>
              <a:rPr dirty="0" sz="1300" spc="-275" b="1">
                <a:latin typeface="Times New Roman"/>
                <a:cs typeface="Times New Roman"/>
              </a:rPr>
              <a:t>US </a:t>
            </a:r>
            <a:r>
              <a:rPr dirty="0" sz="1300" spc="-155">
                <a:latin typeface="Times New Roman"/>
                <a:cs typeface="Times New Roman"/>
              </a:rPr>
              <a:t>is </a:t>
            </a:r>
            <a:r>
              <a:rPr dirty="0" sz="1300" spc="-185">
                <a:latin typeface="Times New Roman"/>
                <a:cs typeface="Times New Roman"/>
              </a:rPr>
              <a:t>used </a:t>
            </a:r>
            <a:r>
              <a:rPr dirty="0" sz="1300" spc="-150">
                <a:latin typeface="Times New Roman"/>
                <a:cs typeface="Times New Roman"/>
              </a:rPr>
              <a:t>to </a:t>
            </a:r>
            <a:r>
              <a:rPr dirty="0" sz="1300" spc="-165">
                <a:latin typeface="Times New Roman"/>
                <a:cs typeface="Times New Roman"/>
              </a:rPr>
              <a:t>detect</a:t>
            </a:r>
            <a:r>
              <a:rPr dirty="0" sz="1300" spc="-200">
                <a:latin typeface="Times New Roman"/>
                <a:cs typeface="Times New Roman"/>
              </a:rPr>
              <a:t> </a:t>
            </a:r>
            <a:r>
              <a:rPr dirty="0" sz="1300" spc="-110">
                <a:latin typeface="Times New Roman"/>
                <a:cs typeface="Times New Roman"/>
              </a:rPr>
              <a:t>it </a:t>
            </a:r>
            <a:r>
              <a:rPr dirty="0" sz="900" spc="10">
                <a:latin typeface="Wingdings"/>
                <a:cs typeface="Wingdings"/>
              </a:rPr>
              <a:t></a:t>
            </a:r>
            <a:endParaRPr sz="900">
              <a:latin typeface="Wingdings"/>
              <a:cs typeface="Wingdings"/>
            </a:endParaRPr>
          </a:p>
          <a:p>
            <a:pPr marL="101600">
              <a:lnSpc>
                <a:spcPts val="1525"/>
              </a:lnSpc>
            </a:pPr>
            <a:r>
              <a:rPr dirty="0" sz="1300" spc="-180">
                <a:latin typeface="Times New Roman"/>
                <a:cs typeface="Times New Roman"/>
              </a:rPr>
              <a:t>Prope </a:t>
            </a:r>
            <a:r>
              <a:rPr dirty="0" sz="1300" spc="-155">
                <a:latin typeface="Times New Roman"/>
                <a:cs typeface="Times New Roman"/>
              </a:rPr>
              <a:t>is </a:t>
            </a:r>
            <a:r>
              <a:rPr dirty="0" sz="1300" spc="-165">
                <a:latin typeface="Times New Roman"/>
                <a:cs typeface="Times New Roman"/>
              </a:rPr>
              <a:t>directly </a:t>
            </a:r>
            <a:r>
              <a:rPr dirty="0" sz="1300" spc="-180">
                <a:latin typeface="Times New Roman"/>
                <a:cs typeface="Times New Roman"/>
              </a:rPr>
              <a:t>on </a:t>
            </a:r>
            <a:r>
              <a:rPr dirty="0" sz="1300" spc="-155">
                <a:latin typeface="Times New Roman"/>
                <a:cs typeface="Times New Roman"/>
              </a:rPr>
              <a:t>the</a:t>
            </a:r>
            <a:r>
              <a:rPr dirty="0" sz="1300" spc="-105">
                <a:latin typeface="Times New Roman"/>
                <a:cs typeface="Times New Roman"/>
              </a:rPr>
              <a:t> </a:t>
            </a:r>
            <a:r>
              <a:rPr dirty="0" sz="1300" spc="-180">
                <a:latin typeface="Times New Roman"/>
                <a:cs typeface="Times New Roman"/>
              </a:rPr>
              <a:t>pancrease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699634" y="5160263"/>
            <a:ext cx="2520315" cy="0"/>
          </a:xfrm>
          <a:custGeom>
            <a:avLst/>
            <a:gdLst/>
            <a:ahLst/>
            <a:cxnLst/>
            <a:rect l="l" t="t" r="r" b="b"/>
            <a:pathLst>
              <a:path w="2520315" h="0">
                <a:moveTo>
                  <a:pt x="0" y="0"/>
                </a:moveTo>
                <a:lnTo>
                  <a:pt x="2520315" y="0"/>
                </a:lnTo>
              </a:path>
            </a:pathLst>
          </a:custGeom>
          <a:ln w="381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718684" y="4230623"/>
            <a:ext cx="0" cy="910590"/>
          </a:xfrm>
          <a:custGeom>
            <a:avLst/>
            <a:gdLst/>
            <a:ahLst/>
            <a:cxnLst/>
            <a:rect l="l" t="t" r="r" b="b"/>
            <a:pathLst>
              <a:path w="0" h="910589">
                <a:moveTo>
                  <a:pt x="0" y="0"/>
                </a:moveTo>
                <a:lnTo>
                  <a:pt x="0" y="910589"/>
                </a:lnTo>
              </a:path>
            </a:pathLst>
          </a:custGeom>
          <a:ln w="381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4699634" y="4211573"/>
            <a:ext cx="2520315" cy="0"/>
          </a:xfrm>
          <a:custGeom>
            <a:avLst/>
            <a:gdLst/>
            <a:ahLst/>
            <a:cxnLst/>
            <a:rect l="l" t="t" r="r" b="b"/>
            <a:pathLst>
              <a:path w="2520315" h="0">
                <a:moveTo>
                  <a:pt x="0" y="0"/>
                </a:moveTo>
                <a:lnTo>
                  <a:pt x="2520315" y="0"/>
                </a:lnTo>
              </a:path>
            </a:pathLst>
          </a:custGeom>
          <a:ln w="381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200900" y="4231004"/>
            <a:ext cx="0" cy="909955"/>
          </a:xfrm>
          <a:custGeom>
            <a:avLst/>
            <a:gdLst/>
            <a:ahLst/>
            <a:cxnLst/>
            <a:rect l="l" t="t" r="r" b="b"/>
            <a:pathLst>
              <a:path w="0" h="909954">
                <a:moveTo>
                  <a:pt x="0" y="0"/>
                </a:moveTo>
                <a:lnTo>
                  <a:pt x="0" y="909954"/>
                </a:lnTo>
              </a:path>
            </a:pathLst>
          </a:custGeom>
          <a:ln w="381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750434" y="5122163"/>
            <a:ext cx="2418715" cy="0"/>
          </a:xfrm>
          <a:custGeom>
            <a:avLst/>
            <a:gdLst/>
            <a:ahLst/>
            <a:cxnLst/>
            <a:rect l="l" t="t" r="r" b="b"/>
            <a:pathLst>
              <a:path w="2418715" h="0">
                <a:moveTo>
                  <a:pt x="0" y="0"/>
                </a:moveTo>
                <a:lnTo>
                  <a:pt x="2418715" y="0"/>
                </a:lnTo>
              </a:path>
            </a:pathLst>
          </a:custGeom>
          <a:ln w="127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4756784" y="4256023"/>
            <a:ext cx="0" cy="859790"/>
          </a:xfrm>
          <a:custGeom>
            <a:avLst/>
            <a:gdLst/>
            <a:ahLst/>
            <a:cxnLst/>
            <a:rect l="l" t="t" r="r" b="b"/>
            <a:pathLst>
              <a:path w="0" h="859789">
                <a:moveTo>
                  <a:pt x="0" y="0"/>
                </a:moveTo>
                <a:lnTo>
                  <a:pt x="0" y="859789"/>
                </a:lnTo>
              </a:path>
            </a:pathLst>
          </a:custGeom>
          <a:ln w="127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4750434" y="4249673"/>
            <a:ext cx="2418715" cy="0"/>
          </a:xfrm>
          <a:custGeom>
            <a:avLst/>
            <a:gdLst/>
            <a:ahLst/>
            <a:cxnLst/>
            <a:rect l="l" t="t" r="r" b="b"/>
            <a:pathLst>
              <a:path w="2418715" h="0">
                <a:moveTo>
                  <a:pt x="0" y="0"/>
                </a:moveTo>
                <a:lnTo>
                  <a:pt x="2418715" y="0"/>
                </a:lnTo>
              </a:path>
            </a:pathLst>
          </a:custGeom>
          <a:ln w="127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162800" y="4256404"/>
            <a:ext cx="0" cy="859155"/>
          </a:xfrm>
          <a:custGeom>
            <a:avLst/>
            <a:gdLst/>
            <a:ahLst/>
            <a:cxnLst/>
            <a:rect l="l" t="t" r="r" b="b"/>
            <a:pathLst>
              <a:path w="0" h="859154">
                <a:moveTo>
                  <a:pt x="0" y="0"/>
                </a:moveTo>
                <a:lnTo>
                  <a:pt x="0" y="859154"/>
                </a:lnTo>
              </a:path>
            </a:pathLst>
          </a:custGeom>
          <a:ln w="12700">
            <a:solidFill>
              <a:srgbClr val="C05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 txBox="1"/>
          <p:nvPr/>
        </p:nvSpPr>
        <p:spPr>
          <a:xfrm>
            <a:off x="4847590" y="4203661"/>
            <a:ext cx="2175510" cy="89154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85"/>
              </a:spcBef>
            </a:pPr>
            <a:r>
              <a:rPr dirty="0" sz="1300" spc="-215">
                <a:latin typeface="Times New Roman"/>
                <a:cs typeface="Times New Roman"/>
              </a:rPr>
              <a:t>"</a:t>
            </a:r>
            <a:r>
              <a:rPr dirty="0" sz="1300" spc="-215" b="1">
                <a:solidFill>
                  <a:srgbClr val="C00000"/>
                </a:solidFill>
                <a:latin typeface="Times New Roman"/>
                <a:cs typeface="Times New Roman"/>
              </a:rPr>
              <a:t>Whipple's</a:t>
            </a:r>
            <a:r>
              <a:rPr dirty="0" sz="1300" spc="-175" b="1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dirty="0" sz="1300" spc="-225" b="1">
                <a:solidFill>
                  <a:srgbClr val="C00000"/>
                </a:solidFill>
                <a:latin typeface="Times New Roman"/>
                <a:cs typeface="Times New Roman"/>
              </a:rPr>
              <a:t>Triade</a:t>
            </a:r>
            <a:r>
              <a:rPr dirty="0" sz="1300" spc="-225">
                <a:latin typeface="Times New Roman"/>
                <a:cs typeface="Times New Roman"/>
              </a:rPr>
              <a:t>"</a:t>
            </a:r>
            <a:endParaRPr sz="1300">
              <a:latin typeface="Times New Roman"/>
              <a:cs typeface="Times New Roman"/>
            </a:endParaRPr>
          </a:p>
          <a:p>
            <a:pPr marL="238125">
              <a:lnSpc>
                <a:spcPct val="100000"/>
              </a:lnSpc>
              <a:spcBef>
                <a:spcPts val="270"/>
              </a:spcBef>
            </a:pPr>
            <a:r>
              <a:rPr dirty="0" sz="1200">
                <a:latin typeface="Wingdings 3"/>
                <a:cs typeface="Wingdings 3"/>
              </a:rPr>
              <a:t>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60">
                <a:latin typeface="Times New Roman"/>
                <a:cs typeface="Times New Roman"/>
              </a:rPr>
              <a:t>Fasting </a:t>
            </a:r>
            <a:r>
              <a:rPr dirty="0" sz="1200" spc="-190">
                <a:latin typeface="Times New Roman"/>
                <a:cs typeface="Times New Roman"/>
              </a:rPr>
              <a:t>Hypoglycemia </a:t>
            </a:r>
            <a:r>
              <a:rPr dirty="0" sz="1200" spc="-280">
                <a:latin typeface="Times New Roman"/>
                <a:cs typeface="Times New Roman"/>
              </a:rPr>
              <a:t>&lt; </a:t>
            </a:r>
            <a:r>
              <a:rPr dirty="0" sz="1200" spc="-200">
                <a:latin typeface="Times New Roman"/>
                <a:cs typeface="Times New Roman"/>
              </a:rPr>
              <a:t>50</a:t>
            </a:r>
            <a:r>
              <a:rPr dirty="0" sz="1200" spc="-105">
                <a:latin typeface="Times New Roman"/>
                <a:cs typeface="Times New Roman"/>
              </a:rPr>
              <a:t> </a:t>
            </a:r>
            <a:r>
              <a:rPr dirty="0" sz="1200" spc="-155">
                <a:latin typeface="Times New Roman"/>
                <a:cs typeface="Times New Roman"/>
              </a:rPr>
              <a:t>mg/dl</a:t>
            </a:r>
            <a:endParaRPr sz="1200">
              <a:latin typeface="Times New Roman"/>
              <a:cs typeface="Times New Roman"/>
            </a:endParaRPr>
          </a:p>
          <a:p>
            <a:pPr marL="238125">
              <a:lnSpc>
                <a:spcPct val="100000"/>
              </a:lnSpc>
              <a:spcBef>
                <a:spcPts val="190"/>
              </a:spcBef>
            </a:pPr>
            <a:r>
              <a:rPr dirty="0" sz="1200">
                <a:latin typeface="Wingdings 3"/>
                <a:cs typeface="Wingdings 3"/>
              </a:rPr>
              <a:t>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190">
                <a:latin typeface="Times New Roman"/>
                <a:cs typeface="Times New Roman"/>
              </a:rPr>
              <a:t>Hypoglycemia </a:t>
            </a:r>
            <a:r>
              <a:rPr dirty="0" sz="1200" spc="-170">
                <a:latin typeface="Times New Roman"/>
                <a:cs typeface="Times New Roman"/>
              </a:rPr>
              <a:t>induced</a:t>
            </a:r>
            <a:r>
              <a:rPr dirty="0" sz="1200" spc="-90">
                <a:latin typeface="Times New Roman"/>
                <a:cs typeface="Times New Roman"/>
              </a:rPr>
              <a:t> </a:t>
            </a:r>
            <a:r>
              <a:rPr dirty="0" sz="1200" spc="-170">
                <a:latin typeface="Times New Roman"/>
                <a:cs typeface="Times New Roman"/>
              </a:rPr>
              <a:t>Catecholamines</a:t>
            </a:r>
            <a:endParaRPr sz="1200">
              <a:latin typeface="Times New Roman"/>
              <a:cs typeface="Times New Roman"/>
            </a:endParaRPr>
          </a:p>
          <a:p>
            <a:pPr marL="238125">
              <a:lnSpc>
                <a:spcPct val="100000"/>
              </a:lnSpc>
              <a:spcBef>
                <a:spcPts val="190"/>
              </a:spcBef>
            </a:pPr>
            <a:r>
              <a:rPr dirty="0" sz="1200">
                <a:latin typeface="Wingdings 3"/>
                <a:cs typeface="Wingdings 3"/>
              </a:rPr>
              <a:t>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200" spc="-210">
                <a:latin typeface="Times New Roman"/>
                <a:cs typeface="Times New Roman"/>
              </a:rPr>
              <a:t>IV </a:t>
            </a:r>
            <a:r>
              <a:rPr dirty="0" sz="1200" spc="-185">
                <a:latin typeface="Times New Roman"/>
                <a:cs typeface="Times New Roman"/>
              </a:rPr>
              <a:t>Glucose </a:t>
            </a:r>
            <a:r>
              <a:rPr dirty="0" sz="1200" spc="-160">
                <a:latin typeface="Times New Roman"/>
                <a:cs typeface="Times New Roman"/>
              </a:rPr>
              <a:t>relieve</a:t>
            </a:r>
            <a:r>
              <a:rPr dirty="0" sz="1200" spc="-130">
                <a:latin typeface="Times New Roman"/>
                <a:cs typeface="Times New Roman"/>
              </a:rPr>
              <a:t> </a:t>
            </a:r>
            <a:r>
              <a:rPr dirty="0" sz="1200" spc="-190">
                <a:latin typeface="Times New Roman"/>
                <a:cs typeface="Times New Roman"/>
              </a:rPr>
              <a:t>symptoms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972616" y="914653"/>
            <a:ext cx="5979795" cy="241300"/>
          </a:xfrm>
          <a:prstGeom prst="rect">
            <a:avLst/>
          </a:prstGeom>
          <a:solidFill>
            <a:srgbClr val="D99493"/>
          </a:solidFill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1780"/>
              </a:lnSpc>
            </a:pPr>
            <a:r>
              <a:rPr dirty="0" sz="1700" spc="-65" b="1" i="1">
                <a:solidFill>
                  <a:srgbClr val="622322"/>
                </a:solidFill>
                <a:latin typeface="Stencil"/>
                <a:cs typeface="Stencil"/>
              </a:rPr>
              <a:t>METASTASES </a:t>
            </a:r>
            <a:r>
              <a:rPr dirty="0" sz="1700" spc="-60" b="1" i="1">
                <a:solidFill>
                  <a:srgbClr val="622322"/>
                </a:solidFill>
                <a:latin typeface="Stencil"/>
                <a:cs typeface="Stencil"/>
              </a:rPr>
              <a:t>to THE</a:t>
            </a:r>
            <a:r>
              <a:rPr dirty="0" sz="1700" spc="25" b="1" i="1">
                <a:solidFill>
                  <a:srgbClr val="622322"/>
                </a:solidFill>
                <a:latin typeface="Stencil"/>
                <a:cs typeface="Stencil"/>
              </a:rPr>
              <a:t> </a:t>
            </a:r>
            <a:r>
              <a:rPr dirty="0" sz="1700" spc="-65" b="1" i="1">
                <a:solidFill>
                  <a:srgbClr val="622322"/>
                </a:solidFill>
                <a:latin typeface="Stencil"/>
                <a:cs typeface="Stencil"/>
              </a:rPr>
              <a:t>PANCREAS</a:t>
            </a:r>
            <a:endParaRPr sz="1700">
              <a:latin typeface="Stencil"/>
              <a:cs typeface="Stenci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78204" y="1080862"/>
            <a:ext cx="5965825" cy="2588895"/>
          </a:xfrm>
          <a:prstGeom prst="rect">
            <a:avLst/>
          </a:prstGeom>
        </p:spPr>
        <p:txBody>
          <a:bodyPr wrap="square" lIns="0" tIns="5969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70"/>
              </a:spcBef>
              <a:buSzPct val="94117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u="sng" sz="1700" spc="-2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Pathology:</a:t>
            </a:r>
            <a:r>
              <a:rPr dirty="0" sz="1700" spc="-290" b="1" i="1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200">
                <a:latin typeface="Times New Roman"/>
                <a:cs typeface="Times New Roman"/>
              </a:rPr>
              <a:t>frequent </a:t>
            </a:r>
            <a:r>
              <a:rPr dirty="0" sz="1600" spc="-215">
                <a:latin typeface="Times New Roman"/>
                <a:cs typeface="Times New Roman"/>
              </a:rPr>
              <a:t>with</a:t>
            </a:r>
            <a:r>
              <a:rPr dirty="0" sz="1600" spc="-21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u="sng" sz="1700" spc="-290" b="1" i="1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renal </a:t>
            </a:r>
            <a:r>
              <a:rPr dirty="0" u="sng" sz="1700" spc="-240" b="1" i="1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cell</a:t>
            </a:r>
            <a:r>
              <a:rPr dirty="0" sz="1700" spc="-240" b="1" i="1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carcinoma </a:t>
            </a:r>
            <a:r>
              <a:rPr dirty="0" sz="1600" spc="-225">
                <a:latin typeface="Times New Roman"/>
                <a:cs typeface="Times New Roman"/>
              </a:rPr>
              <a:t>and</a:t>
            </a:r>
            <a:r>
              <a:rPr dirty="0" sz="1600" spc="-22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u="sng" sz="1700" spc="-300" b="1" i="1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bronchogenic</a:t>
            </a:r>
            <a:r>
              <a:rPr dirty="0" sz="1700" spc="-245" b="1" i="1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1600" spc="-275" b="1">
                <a:solidFill>
                  <a:srgbClr val="FF0000"/>
                </a:solidFill>
                <a:latin typeface="Times New Roman"/>
                <a:cs typeface="Times New Roman"/>
              </a:rPr>
              <a:t>carcinoma</a:t>
            </a:r>
            <a:r>
              <a:rPr dirty="0" sz="1600" spc="-27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6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40">
                <a:latin typeface="Times New Roman"/>
                <a:cs typeface="Times New Roman"/>
              </a:rPr>
              <a:t>any </a:t>
            </a:r>
            <a:r>
              <a:rPr dirty="0" sz="1600" spc="-190">
                <a:latin typeface="Times New Roman"/>
                <a:cs typeface="Times New Roman"/>
              </a:rPr>
              <a:t>portion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r>
              <a:rPr dirty="0" sz="1600" spc="-17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pancreas.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0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33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CT:</a:t>
            </a:r>
            <a:r>
              <a:rPr dirty="0" sz="1700" spc="-330" b="1" i="1">
                <a:latin typeface="Times New Roman"/>
                <a:cs typeface="Times New Roman"/>
              </a:rPr>
              <a:t> </a:t>
            </a:r>
            <a:r>
              <a:rPr dirty="0" sz="1600" spc="-240">
                <a:latin typeface="Times New Roman"/>
                <a:cs typeface="Times New Roman"/>
              </a:rPr>
              <a:t>Lesions </a:t>
            </a:r>
            <a:r>
              <a:rPr dirty="0" sz="1600" spc="-295">
                <a:latin typeface="Times New Roman"/>
                <a:cs typeface="Times New Roman"/>
              </a:rPr>
              <a:t>may</a:t>
            </a:r>
            <a:r>
              <a:rPr dirty="0" sz="1600" spc="-26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be:</a:t>
            </a:r>
            <a:endParaRPr sz="1600">
              <a:latin typeface="Times New Roman"/>
              <a:cs typeface="Times New Roman"/>
            </a:endParaRPr>
          </a:p>
          <a:p>
            <a:pPr marL="280670" indent="-267970">
              <a:lnSpc>
                <a:spcPct val="100000"/>
              </a:lnSpc>
              <a:spcBef>
                <a:spcPts val="265"/>
              </a:spcBef>
              <a:buSzPct val="94117"/>
              <a:buFont typeface="Symbol"/>
              <a:buChar char=""/>
              <a:tabLst>
                <a:tab pos="280670" algn="l"/>
                <a:tab pos="281305" algn="l"/>
              </a:tabLst>
            </a:pPr>
            <a:r>
              <a:rPr dirty="0" u="sng" sz="1700" spc="-20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</a:t>
            </a:r>
            <a:r>
              <a:rPr dirty="0" sz="1600" spc="-204">
                <a:latin typeface="Times New Roman"/>
                <a:cs typeface="Times New Roman"/>
              </a:rPr>
              <a:t>olitary, </a:t>
            </a:r>
            <a:r>
              <a:rPr dirty="0" u="sng" sz="1700" spc="-21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</a:t>
            </a:r>
            <a:r>
              <a:rPr dirty="0" sz="1600" spc="-215">
                <a:latin typeface="Times New Roman"/>
                <a:cs typeface="Times New Roman"/>
              </a:rPr>
              <a:t>ell-defined, </a:t>
            </a:r>
            <a:r>
              <a:rPr dirty="0" u="sng" sz="1700" spc="-229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</a:t>
            </a:r>
            <a:r>
              <a:rPr dirty="0" sz="1600" spc="-229">
                <a:latin typeface="Times New Roman"/>
                <a:cs typeface="Times New Roman"/>
              </a:rPr>
              <a:t>eterogenously </a:t>
            </a:r>
            <a:r>
              <a:rPr dirty="0" sz="1600" spc="-220">
                <a:latin typeface="Times New Roman"/>
                <a:cs typeface="Times New Roman"/>
              </a:rPr>
              <a:t>enhancing</a:t>
            </a:r>
            <a:r>
              <a:rPr dirty="0" sz="1600" spc="-245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mass,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6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20">
                <a:latin typeface="Times New Roman"/>
                <a:cs typeface="Times New Roman"/>
              </a:rPr>
              <a:t>Diffuse heterogeneous </a:t>
            </a:r>
            <a:r>
              <a:rPr dirty="0" sz="1700" spc="-240" b="1" i="1">
                <a:latin typeface="Times New Roman"/>
                <a:cs typeface="Times New Roman"/>
              </a:rPr>
              <a:t>E</a:t>
            </a:r>
            <a:r>
              <a:rPr dirty="0" sz="1600" spc="-240">
                <a:latin typeface="Times New Roman"/>
                <a:cs typeface="Times New Roman"/>
              </a:rPr>
              <a:t>nlargement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r>
              <a:rPr dirty="0" sz="1600" spc="-22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pancreas,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600" spc="-225">
                <a:latin typeface="Times New Roman"/>
                <a:cs typeface="Times New Roman"/>
              </a:rPr>
              <a:t>as </a:t>
            </a:r>
            <a:r>
              <a:rPr dirty="0" u="sng" sz="1700" spc="-22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dirty="0" sz="1600" spc="-225">
                <a:latin typeface="Times New Roman"/>
                <a:cs typeface="Times New Roman"/>
              </a:rPr>
              <a:t>ultiple</a:t>
            </a:r>
            <a:r>
              <a:rPr dirty="0" sz="1600" spc="-20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Nodules.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409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MR:</a:t>
            </a:r>
            <a:r>
              <a:rPr dirty="0" sz="1700" spc="-409" b="1" i="1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210">
                <a:latin typeface="Times New Roman"/>
                <a:cs typeface="Times New Roman"/>
              </a:rPr>
              <a:t>lesions are </a:t>
            </a:r>
            <a:r>
              <a:rPr dirty="0" sz="1600" spc="-285">
                <a:latin typeface="Times New Roman"/>
                <a:cs typeface="Times New Roman"/>
              </a:rPr>
              <a:t>T</a:t>
            </a:r>
            <a:r>
              <a:rPr dirty="0" sz="1700" spc="-285" i="1">
                <a:latin typeface="Times New Roman"/>
                <a:cs typeface="Times New Roman"/>
              </a:rPr>
              <a:t>1</a:t>
            </a:r>
            <a:r>
              <a:rPr dirty="0" sz="1600" spc="-285">
                <a:latin typeface="Times New Roman"/>
                <a:cs typeface="Times New Roman"/>
              </a:rPr>
              <a:t>WIs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700" spc="-290" i="1">
                <a:latin typeface="Times New Roman"/>
                <a:cs typeface="Times New Roman"/>
              </a:rPr>
              <a:t>low </a:t>
            </a:r>
            <a:r>
              <a:rPr dirty="0" sz="1600" spc="-210">
                <a:latin typeface="Times New Roman"/>
                <a:cs typeface="Times New Roman"/>
              </a:rPr>
              <a:t>signal </a:t>
            </a:r>
            <a:r>
              <a:rPr dirty="0" sz="1600" spc="-425">
                <a:latin typeface="Times New Roman"/>
                <a:cs typeface="Times New Roman"/>
              </a:rPr>
              <a:t>&amp;</a:t>
            </a:r>
            <a:r>
              <a:rPr dirty="0" sz="1600" spc="-70">
                <a:latin typeface="Times New Roman"/>
                <a:cs typeface="Times New Roman"/>
              </a:rPr>
              <a:t> </a:t>
            </a:r>
            <a:r>
              <a:rPr dirty="0" sz="1600" spc="-290">
                <a:latin typeface="Times New Roman"/>
                <a:cs typeface="Times New Roman"/>
              </a:rPr>
              <a:t>T</a:t>
            </a:r>
            <a:r>
              <a:rPr dirty="0" sz="1700" spc="-290" i="1">
                <a:latin typeface="Times New Roman"/>
                <a:cs typeface="Times New Roman"/>
              </a:rPr>
              <a:t>2</a:t>
            </a:r>
            <a:r>
              <a:rPr dirty="0" sz="1600" spc="-290">
                <a:latin typeface="Times New Roman"/>
                <a:cs typeface="Times New Roman"/>
              </a:rPr>
              <a:t>WIs </a:t>
            </a:r>
            <a:r>
              <a:rPr dirty="0" sz="1600" spc="-200">
                <a:latin typeface="Wingdings"/>
                <a:cs typeface="Wingdings"/>
              </a:rPr>
              <a:t></a:t>
            </a:r>
            <a:r>
              <a:rPr dirty="0" sz="1700" spc="-200" i="1">
                <a:latin typeface="Times New Roman"/>
                <a:cs typeface="Times New Roman"/>
              </a:rPr>
              <a:t>high</a:t>
            </a:r>
            <a:r>
              <a:rPr dirty="0" sz="1700" spc="-155" i="1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signal.</a:t>
            </a:r>
            <a:endParaRPr sz="16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850"/>
              </a:lnSpc>
              <a:spcBef>
                <a:spcPts val="484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350" b="1" i="1">
                <a:latin typeface="Times New Roman"/>
                <a:cs typeface="Times New Roman"/>
              </a:rPr>
              <a:t>Melanoma </a:t>
            </a:r>
            <a:r>
              <a:rPr dirty="0" sz="1700" spc="-270" i="1">
                <a:latin typeface="Times New Roman"/>
                <a:cs typeface="Times New Roman"/>
              </a:rPr>
              <a:t>metastases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characteristically </a:t>
            </a:r>
            <a:r>
              <a:rPr dirty="0" sz="1600" spc="-220">
                <a:latin typeface="Times New Roman"/>
                <a:cs typeface="Times New Roman"/>
              </a:rPr>
              <a:t>hyp</a:t>
            </a:r>
            <a:r>
              <a:rPr dirty="0" sz="1700" spc="-220" i="1">
                <a:latin typeface="Times New Roman"/>
                <a:cs typeface="Times New Roman"/>
              </a:rPr>
              <a:t>er</a:t>
            </a:r>
            <a:r>
              <a:rPr dirty="0" sz="1600" spc="-220">
                <a:latin typeface="Times New Roman"/>
                <a:cs typeface="Times New Roman"/>
              </a:rPr>
              <a:t>intense </a:t>
            </a:r>
            <a:r>
              <a:rPr dirty="0" sz="1600" spc="-225">
                <a:latin typeface="Times New Roman"/>
                <a:cs typeface="Times New Roman"/>
              </a:rPr>
              <a:t>on </a:t>
            </a:r>
            <a:r>
              <a:rPr dirty="0" sz="1600" spc="-285">
                <a:latin typeface="Times New Roman"/>
                <a:cs typeface="Times New Roman"/>
              </a:rPr>
              <a:t>T</a:t>
            </a:r>
            <a:r>
              <a:rPr dirty="0" sz="1700" spc="-285" i="1">
                <a:latin typeface="Times New Roman"/>
                <a:cs typeface="Times New Roman"/>
              </a:rPr>
              <a:t>1</a:t>
            </a:r>
            <a:r>
              <a:rPr dirty="0" sz="1600" spc="-285">
                <a:latin typeface="Times New Roman"/>
                <a:cs typeface="Times New Roman"/>
              </a:rPr>
              <a:t>WIs </a:t>
            </a:r>
            <a:r>
              <a:rPr dirty="0" sz="1600" spc="5">
                <a:latin typeface="Wingdings"/>
                <a:cs typeface="Wingdings"/>
              </a:rPr>
              <a:t>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paramagnetic </a:t>
            </a:r>
            <a:r>
              <a:rPr dirty="0" sz="1600" spc="-195">
                <a:latin typeface="Times New Roman"/>
                <a:cs typeface="Times New Roman"/>
              </a:rPr>
              <a:t>properties </a:t>
            </a:r>
            <a:r>
              <a:rPr dirty="0" sz="1600" spc="-229">
                <a:latin typeface="Times New Roman"/>
                <a:cs typeface="Times New Roman"/>
              </a:rPr>
              <a:t>of  </a:t>
            </a:r>
            <a:r>
              <a:rPr dirty="0" sz="1600" spc="-210">
                <a:latin typeface="Times New Roman"/>
                <a:cs typeface="Times New Roman"/>
              </a:rPr>
              <a:t>melanin.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72616" y="3942029"/>
            <a:ext cx="5979795" cy="241300"/>
          </a:xfrm>
          <a:prstGeom prst="rect">
            <a:avLst/>
          </a:prstGeom>
          <a:solidFill>
            <a:srgbClr val="D99493"/>
          </a:solidFill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1780"/>
              </a:lnSpc>
            </a:pPr>
            <a:r>
              <a:rPr dirty="0" sz="1700" spc="-70" b="1" i="1">
                <a:solidFill>
                  <a:srgbClr val="622322"/>
                </a:solidFill>
                <a:latin typeface="Stencil"/>
                <a:cs typeface="Stencil"/>
              </a:rPr>
              <a:t>LYMPHOMA</a:t>
            </a:r>
            <a:endParaRPr sz="1700">
              <a:latin typeface="Stencil"/>
              <a:cs typeface="Stenci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78204" y="4156333"/>
            <a:ext cx="86106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SzPct val="94117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Pathology: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993773" y="4167377"/>
            <a:ext cx="494855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195">
                <a:latin typeface="Times New Roman"/>
                <a:cs typeface="Times New Roman"/>
              </a:rPr>
              <a:t>- </a:t>
            </a:r>
            <a:r>
              <a:rPr dirty="0" sz="1600" spc="-220">
                <a:latin typeface="Times New Roman"/>
                <a:cs typeface="Times New Roman"/>
              </a:rPr>
              <a:t>pancreas </a:t>
            </a:r>
            <a:r>
              <a:rPr dirty="0" sz="1600" spc="-225">
                <a:latin typeface="Times New Roman"/>
                <a:cs typeface="Times New Roman"/>
              </a:rPr>
              <a:t>as a </a:t>
            </a:r>
            <a:r>
              <a:rPr dirty="0" sz="1600" spc="-215">
                <a:latin typeface="Times New Roman"/>
                <a:cs typeface="Times New Roman"/>
              </a:rPr>
              <a:t>primary </a:t>
            </a:r>
            <a:r>
              <a:rPr dirty="0" sz="1600" spc="-180">
                <a:latin typeface="Times New Roman"/>
                <a:cs typeface="Times New Roman"/>
              </a:rPr>
              <a:t>site </a:t>
            </a:r>
            <a:r>
              <a:rPr dirty="0" sz="1600" spc="-175">
                <a:latin typeface="Times New Roman"/>
                <a:cs typeface="Times New Roman"/>
              </a:rPr>
              <a:t>(rare) </a:t>
            </a:r>
            <a:r>
              <a:rPr dirty="0" sz="1600" spc="-195">
                <a:latin typeface="Times New Roman"/>
                <a:cs typeface="Times New Roman"/>
              </a:rPr>
              <a:t>or - </a:t>
            </a:r>
            <a:r>
              <a:rPr dirty="0" sz="1600" spc="-190">
                <a:latin typeface="Times New Roman"/>
                <a:cs typeface="Times New Roman"/>
              </a:rPr>
              <a:t>direct </a:t>
            </a:r>
            <a:r>
              <a:rPr dirty="0" sz="1600" spc="-210">
                <a:latin typeface="Times New Roman"/>
                <a:cs typeface="Times New Roman"/>
              </a:rPr>
              <a:t>extension </a:t>
            </a:r>
            <a:r>
              <a:rPr dirty="0" sz="1600" spc="-235">
                <a:latin typeface="Times New Roman"/>
                <a:cs typeface="Times New Roman"/>
              </a:rPr>
              <a:t>from </a:t>
            </a:r>
            <a:r>
              <a:rPr dirty="0" sz="1600" spc="-220">
                <a:latin typeface="Times New Roman"/>
                <a:cs typeface="Times New Roman"/>
              </a:rPr>
              <a:t>disease </a:t>
            </a:r>
            <a:r>
              <a:rPr dirty="0" sz="1600" spc="-175">
                <a:latin typeface="Times New Roman"/>
                <a:cs typeface="Times New Roman"/>
              </a:rPr>
              <a:t>in</a:t>
            </a:r>
            <a:r>
              <a:rPr dirty="0" sz="1600" spc="-75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78204" y="4378852"/>
            <a:ext cx="5965825" cy="1360805"/>
          </a:xfrm>
          <a:prstGeom prst="rect">
            <a:avLst/>
          </a:prstGeom>
        </p:spPr>
        <p:txBody>
          <a:bodyPr wrap="square" lIns="0" tIns="33655" rIns="0" bIns="0" rtlCol="0" vert="horz">
            <a:spAutoFit/>
          </a:bodyPr>
          <a:lstStyle/>
          <a:p>
            <a:pPr marL="241300">
              <a:lnSpc>
                <a:spcPct val="100000"/>
              </a:lnSpc>
              <a:spcBef>
                <a:spcPts val="265"/>
              </a:spcBef>
            </a:pPr>
            <a:r>
              <a:rPr dirty="0" sz="1600" spc="-195">
                <a:latin typeface="Times New Roman"/>
                <a:cs typeface="Times New Roman"/>
              </a:rPr>
              <a:t>retroperitoneum.</a:t>
            </a:r>
            <a:endParaRPr sz="1600">
              <a:latin typeface="Times New Roman"/>
              <a:cs typeface="Times New Roman"/>
            </a:endParaRPr>
          </a:p>
          <a:p>
            <a:pPr marL="241300" marR="5080" indent="-229235">
              <a:lnSpc>
                <a:spcPts val="1850"/>
              </a:lnSpc>
              <a:spcBef>
                <a:spcPts val="38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700" spc="-280" b="1" i="1">
                <a:latin typeface="Times New Roman"/>
                <a:cs typeface="Times New Roman"/>
              </a:rPr>
              <a:t>CT</a:t>
            </a:r>
            <a:r>
              <a:rPr dirty="0" sz="1600" spc="-280">
                <a:latin typeface="Times New Roman"/>
                <a:cs typeface="Times New Roman"/>
              </a:rPr>
              <a:t>: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210">
                <a:latin typeface="Times New Roman"/>
                <a:cs typeface="Times New Roman"/>
              </a:rPr>
              <a:t>lesions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Lesions 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45">
                <a:latin typeface="Times New Roman"/>
                <a:cs typeface="Times New Roman"/>
              </a:rPr>
              <a:t>be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700" spc="-245" i="1">
                <a:latin typeface="Times New Roman"/>
                <a:cs typeface="Times New Roman"/>
              </a:rPr>
              <a:t>localized, well-defined </a:t>
            </a:r>
            <a:r>
              <a:rPr dirty="0" sz="1600" spc="-229">
                <a:latin typeface="Times New Roman"/>
                <a:cs typeface="Times New Roman"/>
              </a:rPr>
              <a:t>mass, </a:t>
            </a:r>
            <a:r>
              <a:rPr dirty="0" u="sng" sz="1600" spc="-19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or</a:t>
            </a:r>
            <a:r>
              <a:rPr dirty="0" sz="1600" spc="-19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they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35">
                <a:latin typeface="Times New Roman"/>
                <a:cs typeface="Times New Roman"/>
              </a:rPr>
              <a:t>be  </a:t>
            </a:r>
            <a:r>
              <a:rPr dirty="0" sz="1700" spc="-220" i="1">
                <a:latin typeface="Times New Roman"/>
                <a:cs typeface="Times New Roman"/>
              </a:rPr>
              <a:t>infiltrating  </a:t>
            </a:r>
            <a:r>
              <a:rPr dirty="0" sz="1700" spc="-225" i="1">
                <a:latin typeface="Times New Roman"/>
                <a:cs typeface="Times New Roman"/>
              </a:rPr>
              <a:t>diffusely </a:t>
            </a:r>
            <a:r>
              <a:rPr dirty="0" sz="1700" spc="-275" i="1">
                <a:latin typeface="Times New Roman"/>
                <a:cs typeface="Times New Roman"/>
              </a:rPr>
              <a:t>enlarging </a:t>
            </a:r>
            <a:r>
              <a:rPr dirty="0" u="sng" sz="1600" spc="-19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or</a:t>
            </a:r>
            <a:r>
              <a:rPr dirty="0" sz="1600" spc="-195">
                <a:latin typeface="Times New Roman"/>
                <a:cs typeface="Times New Roman"/>
              </a:rPr>
              <a:t> </a:t>
            </a:r>
            <a:r>
              <a:rPr dirty="0" sz="1700" spc="-275" i="1">
                <a:latin typeface="Times New Roman"/>
                <a:cs typeface="Times New Roman"/>
              </a:rPr>
              <a:t>replacing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r>
              <a:rPr dirty="0" sz="1600" spc="-17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gland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u="sng" sz="1700" spc="-25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</a:t>
            </a:r>
            <a:r>
              <a:rPr dirty="0" sz="1600" spc="-254">
                <a:latin typeface="Times New Roman"/>
                <a:cs typeface="Times New Roman"/>
              </a:rPr>
              <a:t>omogeneous, </a:t>
            </a:r>
            <a:r>
              <a:rPr dirty="0" u="sng" sz="1700" spc="-2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dirty="0" sz="1600" spc="-290">
                <a:latin typeface="Times New Roman"/>
                <a:cs typeface="Times New Roman"/>
              </a:rPr>
              <a:t>ower </a:t>
            </a:r>
            <a:r>
              <a:rPr dirty="0" sz="1600" spc="-210">
                <a:latin typeface="Times New Roman"/>
                <a:cs typeface="Times New Roman"/>
              </a:rPr>
              <a:t>attenuation&lt;muscle,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u="sng" sz="1700" spc="-24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dirty="0" sz="1600" spc="-240">
                <a:latin typeface="Times New Roman"/>
                <a:cs typeface="Times New Roman"/>
              </a:rPr>
              <a:t>imited</a:t>
            </a:r>
            <a:r>
              <a:rPr dirty="0" sz="1600" spc="-114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enhancement.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600" spc="-204">
                <a:latin typeface="Times New Roman"/>
                <a:cs typeface="Times New Roman"/>
              </a:rPr>
              <a:t>Attenuation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45">
                <a:latin typeface="Times New Roman"/>
                <a:cs typeface="Times New Roman"/>
              </a:rPr>
              <a:t>be </a:t>
            </a:r>
            <a:r>
              <a:rPr dirty="0" sz="1600" spc="-229">
                <a:latin typeface="Times New Roman"/>
                <a:cs typeface="Times New Roman"/>
              </a:rPr>
              <a:t>so </a:t>
            </a:r>
            <a:r>
              <a:rPr dirty="0" sz="1600" spc="-270">
                <a:latin typeface="Times New Roman"/>
                <a:cs typeface="Times New Roman"/>
              </a:rPr>
              <a:t>low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appear</a:t>
            </a:r>
            <a:r>
              <a:rPr dirty="0" sz="1600" spc="-13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cystic.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72616" y="5777483"/>
            <a:ext cx="5979795" cy="234950"/>
          </a:xfrm>
          <a:custGeom>
            <a:avLst/>
            <a:gdLst/>
            <a:ahLst/>
            <a:cxnLst/>
            <a:rect l="l" t="t" r="r" b="b"/>
            <a:pathLst>
              <a:path w="5979795" h="234950">
                <a:moveTo>
                  <a:pt x="0" y="234696"/>
                </a:moveTo>
                <a:lnTo>
                  <a:pt x="5979541" y="234696"/>
                </a:lnTo>
                <a:lnTo>
                  <a:pt x="5979541" y="0"/>
                </a:lnTo>
                <a:lnTo>
                  <a:pt x="0" y="0"/>
                </a:lnTo>
                <a:lnTo>
                  <a:pt x="0" y="234696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972616" y="914653"/>
            <a:ext cx="5979795" cy="241300"/>
          </a:xfrm>
          <a:prstGeom prst="rect">
            <a:avLst/>
          </a:prstGeom>
          <a:solidFill>
            <a:srgbClr val="FFC000"/>
          </a:solidFill>
        </p:spPr>
        <p:txBody>
          <a:bodyPr wrap="square" lIns="0" tIns="0" rIns="0" bIns="0" rtlCol="0" vert="horz">
            <a:spAutoFit/>
          </a:bodyPr>
          <a:lstStyle/>
          <a:p>
            <a:pPr marL="1323340">
              <a:lnSpc>
                <a:spcPts val="1780"/>
              </a:lnSpc>
            </a:pPr>
            <a:r>
              <a:rPr dirty="0" sz="1700" spc="-55" b="1" i="1">
                <a:solidFill>
                  <a:srgbClr val="001F5F"/>
                </a:solidFill>
                <a:latin typeface="Stencil"/>
                <a:cs typeface="Stencil"/>
              </a:rPr>
              <a:t>Cystic </a:t>
            </a:r>
            <a:r>
              <a:rPr dirty="0" sz="1700" spc="-60" b="1" i="1">
                <a:solidFill>
                  <a:srgbClr val="001F5F"/>
                </a:solidFill>
                <a:latin typeface="Stencil"/>
                <a:cs typeface="Stencil"/>
              </a:rPr>
              <a:t>Lesions </a:t>
            </a:r>
            <a:r>
              <a:rPr dirty="0" sz="1700" spc="-65" b="1" i="1">
                <a:solidFill>
                  <a:srgbClr val="001F5F"/>
                </a:solidFill>
                <a:latin typeface="Stencil"/>
                <a:cs typeface="Stencil"/>
              </a:rPr>
              <a:t>of </a:t>
            </a:r>
            <a:r>
              <a:rPr dirty="0" sz="1700" spc="-70" b="1" i="1">
                <a:solidFill>
                  <a:srgbClr val="001F5F"/>
                </a:solidFill>
                <a:latin typeface="Stencil"/>
                <a:cs typeface="Stencil"/>
              </a:rPr>
              <a:t>the</a:t>
            </a:r>
            <a:r>
              <a:rPr dirty="0" sz="1700" spc="35" b="1" i="1">
                <a:solidFill>
                  <a:srgbClr val="001F5F"/>
                </a:solidFill>
                <a:latin typeface="Stencil"/>
                <a:cs typeface="Stencil"/>
              </a:rPr>
              <a:t> </a:t>
            </a:r>
            <a:r>
              <a:rPr dirty="0" sz="1700" spc="-70" b="1" i="1">
                <a:solidFill>
                  <a:srgbClr val="001F5F"/>
                </a:solidFill>
                <a:latin typeface="Stencil"/>
                <a:cs typeface="Stencil"/>
              </a:rPr>
              <a:t>Pancreas</a:t>
            </a:r>
            <a:endParaRPr sz="1700">
              <a:latin typeface="Stencil"/>
              <a:cs typeface="Stenci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664841" y="8753220"/>
            <a:ext cx="45720" cy="3175"/>
          </a:xfrm>
          <a:custGeom>
            <a:avLst/>
            <a:gdLst/>
            <a:ahLst/>
            <a:cxnLst/>
            <a:rect l="l" t="t" r="r" b="b"/>
            <a:pathLst>
              <a:path w="45719" h="3175">
                <a:moveTo>
                  <a:pt x="0" y="3047"/>
                </a:moveTo>
                <a:lnTo>
                  <a:pt x="45719" y="3047"/>
                </a:lnTo>
                <a:lnTo>
                  <a:pt x="45719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978204" y="1354864"/>
            <a:ext cx="5326380" cy="741489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2414905">
              <a:lnSpc>
                <a:spcPts val="1885"/>
              </a:lnSpc>
              <a:spcBef>
                <a:spcPts val="90"/>
              </a:spcBef>
            </a:pPr>
            <a:r>
              <a:rPr dirty="0" sz="1600" spc="-30" i="1">
                <a:solidFill>
                  <a:srgbClr val="001F5F"/>
                </a:solidFill>
                <a:latin typeface="Bernard MT Condensed"/>
                <a:cs typeface="Bernard MT Condensed"/>
              </a:rPr>
              <a:t>I. </a:t>
            </a:r>
            <a:r>
              <a:rPr dirty="0" sz="1600" spc="-45" i="1">
                <a:solidFill>
                  <a:srgbClr val="001F5F"/>
                </a:solidFill>
                <a:latin typeface="Bernard MT Condensed"/>
                <a:cs typeface="Bernard MT Condensed"/>
              </a:rPr>
              <a:t>Pseudo</a:t>
            </a:r>
            <a:r>
              <a:rPr dirty="0" sz="1600" spc="-160" i="1">
                <a:solidFill>
                  <a:srgbClr val="001F5F"/>
                </a:solidFill>
                <a:latin typeface="Bernard MT Condensed"/>
                <a:cs typeface="Bernard MT Condensed"/>
              </a:rPr>
              <a:t> </a:t>
            </a:r>
            <a:r>
              <a:rPr dirty="0" sz="1600" spc="-40" i="1">
                <a:solidFill>
                  <a:srgbClr val="001F5F"/>
                </a:solidFill>
                <a:latin typeface="Bernard MT Condensed"/>
                <a:cs typeface="Bernard MT Condensed"/>
              </a:rPr>
              <a:t>cysts</a:t>
            </a:r>
            <a:endParaRPr sz="1600">
              <a:latin typeface="Bernard MT Condensed"/>
              <a:cs typeface="Bernard MT Condensed"/>
            </a:endParaRPr>
          </a:p>
          <a:p>
            <a:pPr marL="241300" indent="-228600">
              <a:lnSpc>
                <a:spcPts val="2005"/>
              </a:lnSpc>
              <a:buClr>
                <a:srgbClr val="000000"/>
              </a:buClr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300" b="1" i="1">
                <a:solidFill>
                  <a:srgbClr val="FF0000"/>
                </a:solidFill>
                <a:latin typeface="Times New Roman"/>
                <a:cs typeface="Times New Roman"/>
              </a:rPr>
              <a:t>Most </a:t>
            </a:r>
            <a:r>
              <a:rPr dirty="0" sz="1700" spc="-350" b="1" i="1">
                <a:solidFill>
                  <a:srgbClr val="FF0000"/>
                </a:solidFill>
                <a:latin typeface="Times New Roman"/>
                <a:cs typeface="Times New Roman"/>
              </a:rPr>
              <a:t>common </a:t>
            </a:r>
            <a:r>
              <a:rPr dirty="0" sz="1700" spc="-285" b="1" i="1">
                <a:solidFill>
                  <a:srgbClr val="FF0000"/>
                </a:solidFill>
                <a:latin typeface="Times New Roman"/>
                <a:cs typeface="Times New Roman"/>
              </a:rPr>
              <a:t>pancreatic</a:t>
            </a:r>
            <a:r>
              <a:rPr dirty="0" sz="1700" spc="-145" b="1" i="1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1700" spc="-240" b="1" i="1">
                <a:solidFill>
                  <a:srgbClr val="FF0000"/>
                </a:solidFill>
                <a:latin typeface="Times New Roman"/>
                <a:cs typeface="Times New Roman"/>
              </a:rPr>
              <a:t>cystic</a:t>
            </a:r>
            <a:r>
              <a:rPr dirty="0" sz="1700" spc="-220" b="1" i="1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1700" spc="-260" b="1" i="1">
                <a:solidFill>
                  <a:srgbClr val="FF0000"/>
                </a:solidFill>
                <a:latin typeface="Times New Roman"/>
                <a:cs typeface="Times New Roman"/>
              </a:rPr>
              <a:t>lesions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65"/>
              </a:spcBef>
              <a:buSzPct val="94117"/>
              <a:buFont typeface="Symbol"/>
              <a:buChar char=""/>
              <a:tabLst>
                <a:tab pos="241935" algn="l"/>
                <a:tab pos="2077085" algn="l"/>
              </a:tabLst>
            </a:pPr>
            <a:r>
              <a:rPr dirty="0" sz="1700" spc="-240" i="1">
                <a:latin typeface="Times New Roman"/>
                <a:cs typeface="Times New Roman"/>
              </a:rPr>
              <a:t>resulting</a:t>
            </a:r>
            <a:r>
              <a:rPr dirty="0" sz="1700" spc="-90" i="1">
                <a:latin typeface="Times New Roman"/>
                <a:cs typeface="Times New Roman"/>
              </a:rPr>
              <a:t> </a:t>
            </a:r>
            <a:r>
              <a:rPr dirty="0" sz="1700" spc="-265" i="1">
                <a:latin typeface="Times New Roman"/>
                <a:cs typeface="Times New Roman"/>
              </a:rPr>
              <a:t>from </a:t>
            </a:r>
            <a:r>
              <a:rPr dirty="0" sz="1700" spc="-254" i="1">
                <a:latin typeface="Times New Roman"/>
                <a:cs typeface="Times New Roman"/>
              </a:rPr>
              <a:t> </a:t>
            </a:r>
            <a:r>
              <a:rPr dirty="0" sz="1700" spc="-245" i="1">
                <a:latin typeface="Times New Roman"/>
                <a:cs typeface="Times New Roman"/>
              </a:rPr>
              <a:t>pancreatitis.	</a:t>
            </a:r>
            <a:r>
              <a:rPr dirty="0" sz="1600" spc="-165">
                <a:latin typeface="Arial"/>
                <a:cs typeface="Arial"/>
              </a:rPr>
              <a:t>– </a:t>
            </a:r>
            <a:r>
              <a:rPr dirty="0" sz="1600" spc="-300">
                <a:latin typeface="Times New Roman"/>
                <a:cs typeface="Times New Roman"/>
              </a:rPr>
              <a:t>44% </a:t>
            </a:r>
            <a:r>
              <a:rPr dirty="0" sz="1600" spc="-250">
                <a:latin typeface="Times New Roman"/>
                <a:cs typeface="Times New Roman"/>
              </a:rPr>
              <a:t>Resolve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Spontaneously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6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54">
                <a:latin typeface="Times New Roman"/>
                <a:cs typeface="Times New Roman"/>
              </a:rPr>
              <a:t>They </a:t>
            </a:r>
            <a:r>
              <a:rPr dirty="0" sz="1600" spc="-200">
                <a:latin typeface="Times New Roman"/>
                <a:cs typeface="Times New Roman"/>
              </a:rPr>
              <a:t>are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700" spc="-250" b="1" i="1">
                <a:latin typeface="Times New Roman"/>
                <a:cs typeface="Times New Roman"/>
              </a:rPr>
              <a:t>fluid </a:t>
            </a:r>
            <a:r>
              <a:rPr dirty="0" sz="1700" spc="-245" b="1" i="1">
                <a:latin typeface="Times New Roman"/>
                <a:cs typeface="Times New Roman"/>
              </a:rPr>
              <a:t>density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45">
                <a:latin typeface="Times New Roman"/>
                <a:cs typeface="Times New Roman"/>
              </a:rPr>
              <a:t>have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700" spc="-254" i="1">
                <a:latin typeface="Times New Roman"/>
                <a:cs typeface="Times New Roman"/>
              </a:rPr>
              <a:t>definable </a:t>
            </a:r>
            <a:r>
              <a:rPr dirty="0" sz="1700" spc="-245" i="1">
                <a:latin typeface="Times New Roman"/>
                <a:cs typeface="Times New Roman"/>
              </a:rPr>
              <a:t>fibrous </a:t>
            </a:r>
            <a:r>
              <a:rPr dirty="0" sz="1700" spc="-280" i="1">
                <a:latin typeface="Times New Roman"/>
                <a:cs typeface="Times New Roman"/>
              </a:rPr>
              <a:t>wall </a:t>
            </a:r>
            <a:r>
              <a:rPr dirty="0" sz="1600" spc="-165">
                <a:latin typeface="Times New Roman"/>
                <a:cs typeface="Times New Roman"/>
              </a:rPr>
              <a:t>that </a:t>
            </a:r>
            <a:r>
              <a:rPr dirty="0" sz="1600" spc="-295">
                <a:latin typeface="Times New Roman"/>
                <a:cs typeface="Times New Roman"/>
              </a:rPr>
              <a:t>may </a:t>
            </a:r>
            <a:r>
              <a:rPr dirty="0" sz="1600" spc="-235">
                <a:latin typeface="Times New Roman"/>
                <a:cs typeface="Times New Roman"/>
              </a:rPr>
              <a:t>be</a:t>
            </a:r>
            <a:r>
              <a:rPr dirty="0" sz="1600" spc="-160">
                <a:latin typeface="Times New Roman"/>
                <a:cs typeface="Times New Roman"/>
              </a:rPr>
              <a:t> </a:t>
            </a:r>
            <a:r>
              <a:rPr dirty="0" sz="1700" spc="-240" i="1">
                <a:latin typeface="Times New Roman"/>
                <a:cs typeface="Times New Roman"/>
              </a:rPr>
              <a:t>calcified</a:t>
            </a:r>
            <a:r>
              <a:rPr dirty="0" sz="1600" spc="-24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180">
                <a:latin typeface="Times New Roman"/>
                <a:cs typeface="Times New Roman"/>
              </a:rPr>
              <a:t>Internal </a:t>
            </a:r>
            <a:r>
              <a:rPr dirty="0" sz="1700" spc="-250" b="1" i="1">
                <a:latin typeface="Times New Roman"/>
                <a:cs typeface="Times New Roman"/>
              </a:rPr>
              <a:t>septations  </a:t>
            </a:r>
            <a:r>
              <a:rPr dirty="0" sz="1600" spc="-225">
                <a:latin typeface="Times New Roman"/>
                <a:cs typeface="Times New Roman"/>
              </a:rPr>
              <a:t>and  </a:t>
            </a:r>
            <a:r>
              <a:rPr dirty="0" sz="1600" spc="-200">
                <a:latin typeface="Times New Roman"/>
                <a:cs typeface="Times New Roman"/>
              </a:rPr>
              <a:t>multiple  </a:t>
            </a:r>
            <a:r>
              <a:rPr dirty="0" sz="1700" spc="-265" i="1">
                <a:latin typeface="Times New Roman"/>
                <a:cs typeface="Times New Roman"/>
              </a:rPr>
              <a:t>l</a:t>
            </a:r>
            <a:r>
              <a:rPr dirty="0" sz="1700" spc="-265" b="1" i="1">
                <a:latin typeface="Times New Roman"/>
                <a:cs typeface="Times New Roman"/>
              </a:rPr>
              <a:t>oculation</a:t>
            </a:r>
            <a:r>
              <a:rPr dirty="0" sz="1700" spc="-265" i="1">
                <a:latin typeface="Times New Roman"/>
                <a:cs typeface="Times New Roman"/>
              </a:rPr>
              <a:t>s  </a:t>
            </a:r>
            <a:r>
              <a:rPr dirty="0" sz="1600" spc="-180">
                <a:latin typeface="Times New Roman"/>
                <a:cs typeface="Times New Roman"/>
              </a:rPr>
              <a:t>:</a:t>
            </a:r>
            <a:r>
              <a:rPr dirty="0" sz="1600" spc="-145">
                <a:latin typeface="Times New Roman"/>
                <a:cs typeface="Times New Roman"/>
              </a:rPr>
              <a:t> </a:t>
            </a:r>
            <a:r>
              <a:rPr dirty="0" sz="1600" spc="-260">
                <a:latin typeface="Times New Roman"/>
                <a:cs typeface="Times New Roman"/>
              </a:rPr>
              <a:t>common.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6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20">
                <a:latin typeface="Times New Roman"/>
                <a:cs typeface="Times New Roman"/>
              </a:rPr>
              <a:t>After  </a:t>
            </a:r>
            <a:r>
              <a:rPr dirty="0" sz="1600" spc="-270">
                <a:latin typeface="Times New Roman"/>
                <a:cs typeface="Times New Roman"/>
              </a:rPr>
              <a:t>6  weeks 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Capsule  </a:t>
            </a:r>
            <a:r>
              <a:rPr dirty="0" sz="1600" spc="-235">
                <a:latin typeface="Times New Roman"/>
                <a:cs typeface="Times New Roman"/>
              </a:rPr>
              <a:t>developed 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for</a:t>
            </a:r>
            <a:r>
              <a:rPr dirty="0" sz="1600" spc="-22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Drainage</a:t>
            </a:r>
            <a:endParaRPr sz="1600">
              <a:latin typeface="Times New Roman"/>
              <a:cs typeface="Times New Roman"/>
            </a:endParaRPr>
          </a:p>
          <a:p>
            <a:pPr marL="698500">
              <a:lnSpc>
                <a:spcPct val="100000"/>
              </a:lnSpc>
              <a:spcBef>
                <a:spcPts val="265"/>
              </a:spcBef>
            </a:pPr>
            <a:r>
              <a:rPr dirty="0" sz="1600" spc="5">
                <a:latin typeface="Wingdings 3"/>
                <a:cs typeface="Wingdings 3"/>
              </a:rPr>
              <a:t>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15" b="1">
                <a:latin typeface="Times New Roman"/>
                <a:cs typeface="Times New Roman"/>
              </a:rPr>
              <a:t>D.D</a:t>
            </a:r>
            <a:r>
              <a:rPr dirty="0" sz="1600" spc="-215">
                <a:latin typeface="Times New Roman"/>
                <a:cs typeface="Times New Roman"/>
              </a:rPr>
              <a:t>. "Cystic </a:t>
            </a:r>
            <a:r>
              <a:rPr dirty="0" sz="1600" spc="-240">
                <a:latin typeface="Times New Roman"/>
                <a:cs typeface="Times New Roman"/>
              </a:rPr>
              <a:t>Tumors"</a:t>
            </a:r>
            <a:r>
              <a:rPr dirty="0" sz="1600" spc="-190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lvl="1" marL="1384300" indent="-228600">
              <a:lnSpc>
                <a:spcPct val="100000"/>
              </a:lnSpc>
              <a:spcBef>
                <a:spcPts val="215"/>
              </a:spcBef>
              <a:buFont typeface="Wingdings"/>
              <a:buChar char=""/>
              <a:tabLst>
                <a:tab pos="1384935" algn="l"/>
              </a:tabLst>
            </a:pPr>
            <a:r>
              <a:rPr dirty="0" sz="1600" spc="-225">
                <a:latin typeface="Times New Roman"/>
                <a:cs typeface="Times New Roman"/>
              </a:rPr>
              <a:t>C.P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425">
                <a:latin typeface="Times New Roman"/>
                <a:cs typeface="Times New Roman"/>
              </a:rPr>
              <a:t>&amp;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Hiostory</a:t>
            </a:r>
            <a:endParaRPr sz="1600">
              <a:latin typeface="Times New Roman"/>
              <a:cs typeface="Times New Roman"/>
            </a:endParaRPr>
          </a:p>
          <a:p>
            <a:pPr lvl="1" marL="1384300" indent="-228600">
              <a:lnSpc>
                <a:spcPct val="100000"/>
              </a:lnSpc>
              <a:spcBef>
                <a:spcPts val="215"/>
              </a:spcBef>
              <a:buFont typeface="Wingdings"/>
              <a:buChar char=""/>
              <a:tabLst>
                <a:tab pos="1384935" algn="l"/>
              </a:tabLst>
            </a:pPr>
            <a:r>
              <a:rPr dirty="0" sz="1600" spc="-260">
                <a:latin typeface="Times New Roman"/>
                <a:cs typeface="Times New Roman"/>
              </a:rPr>
              <a:t>Serum </a:t>
            </a:r>
            <a:r>
              <a:rPr dirty="0" sz="1600" spc="-245">
                <a:latin typeface="Times New Roman"/>
                <a:cs typeface="Times New Roman"/>
              </a:rPr>
              <a:t> </a:t>
            </a:r>
            <a:r>
              <a:rPr dirty="0" sz="1600" spc="-275">
                <a:latin typeface="Times New Roman"/>
                <a:cs typeface="Times New Roman"/>
              </a:rPr>
              <a:t>Amylase</a:t>
            </a:r>
            <a:endParaRPr sz="1600">
              <a:latin typeface="Times New Roman"/>
              <a:cs typeface="Times New Roman"/>
            </a:endParaRPr>
          </a:p>
          <a:p>
            <a:pPr lvl="1" marL="1384300" indent="-228600">
              <a:lnSpc>
                <a:spcPct val="100000"/>
              </a:lnSpc>
              <a:spcBef>
                <a:spcPts val="244"/>
              </a:spcBef>
              <a:buFont typeface="Wingdings"/>
              <a:buChar char=""/>
              <a:tabLst>
                <a:tab pos="1384935" algn="l"/>
              </a:tabLst>
            </a:pPr>
            <a:r>
              <a:rPr dirty="0" sz="1600" spc="-210">
                <a:latin typeface="Times New Roman"/>
                <a:cs typeface="Times New Roman"/>
              </a:rPr>
              <a:t>Aspiration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-114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Cytology</a:t>
            </a:r>
            <a:endParaRPr sz="16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Font typeface="Wingdings"/>
              <a:buChar char=""/>
            </a:pPr>
            <a:endParaRPr sz="1750">
              <a:latin typeface="Times New Roman"/>
              <a:cs typeface="Times New Roman"/>
            </a:endParaRPr>
          </a:p>
          <a:p>
            <a:pPr marL="2600960">
              <a:lnSpc>
                <a:spcPct val="100000"/>
              </a:lnSpc>
            </a:pPr>
            <a:r>
              <a:rPr dirty="0" sz="1600" spc="-35" i="1">
                <a:solidFill>
                  <a:srgbClr val="001F5F"/>
                </a:solidFill>
                <a:latin typeface="Bernard MT Condensed"/>
                <a:cs typeface="Bernard MT Condensed"/>
              </a:rPr>
              <a:t>II.</a:t>
            </a:r>
            <a:r>
              <a:rPr dirty="0" sz="1600" spc="145" i="1">
                <a:solidFill>
                  <a:srgbClr val="001F5F"/>
                </a:solidFill>
                <a:latin typeface="Bernard MT Condensed"/>
                <a:cs typeface="Bernard MT Condensed"/>
              </a:rPr>
              <a:t> </a:t>
            </a:r>
            <a:r>
              <a:rPr dirty="0" sz="1600" spc="-40" i="1">
                <a:solidFill>
                  <a:srgbClr val="001F5F"/>
                </a:solidFill>
                <a:latin typeface="Bernard MT Condensed"/>
                <a:cs typeface="Bernard MT Condensed"/>
              </a:rPr>
              <a:t>Abscess</a:t>
            </a:r>
            <a:endParaRPr sz="1600">
              <a:latin typeface="Bernard MT Condensed"/>
              <a:cs typeface="Bernard MT Condensed"/>
            </a:endParaRPr>
          </a:p>
          <a:p>
            <a:pPr marL="241300" indent="-228600">
              <a:lnSpc>
                <a:spcPct val="100000"/>
              </a:lnSpc>
              <a:spcBef>
                <a:spcPts val="2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305">
                <a:latin typeface="Times New Roman"/>
                <a:cs typeface="Times New Roman"/>
              </a:rPr>
              <a:t>Any </a:t>
            </a:r>
            <a:r>
              <a:rPr dirty="0" sz="1600" spc="-185">
                <a:latin typeface="Times New Roman"/>
                <a:cs typeface="Times New Roman"/>
              </a:rPr>
              <a:t>patient </a:t>
            </a:r>
            <a:r>
              <a:rPr dirty="0" sz="1600" spc="-180">
                <a:latin typeface="Wingdings"/>
                <a:cs typeface="Wingdings"/>
              </a:rPr>
              <a:t></a:t>
            </a:r>
            <a:r>
              <a:rPr dirty="0" sz="1600" spc="-180">
                <a:latin typeface="Times New Roman"/>
                <a:cs typeface="Times New Roman"/>
              </a:rPr>
              <a:t>cystic </a:t>
            </a:r>
            <a:r>
              <a:rPr dirty="0" sz="1600" spc="-204">
                <a:latin typeface="Times New Roman"/>
                <a:cs typeface="Times New Roman"/>
              </a:rPr>
              <a:t>pancreatic lesion </a:t>
            </a:r>
            <a:r>
              <a:rPr dirty="0" sz="1600" spc="-370">
                <a:latin typeface="Times New Roman"/>
                <a:cs typeface="Times New Roman"/>
              </a:rPr>
              <a:t>+ </a:t>
            </a:r>
            <a:r>
              <a:rPr dirty="0" sz="1600" spc="-225">
                <a:latin typeface="Times New Roman"/>
                <a:cs typeface="Times New Roman"/>
              </a:rPr>
              <a:t>fever </a:t>
            </a:r>
            <a:r>
              <a:rPr dirty="0" sz="1600" spc="-229">
                <a:latin typeface="Wingdings"/>
                <a:cs typeface="Wingdings"/>
              </a:rPr>
              <a:t></a:t>
            </a:r>
            <a:r>
              <a:rPr dirty="0" sz="1600" spc="-229">
                <a:latin typeface="Times New Roman"/>
                <a:cs typeface="Times New Roman"/>
              </a:rPr>
              <a:t>Abscess </a:t>
            </a:r>
            <a:r>
              <a:rPr dirty="0" sz="1600" spc="-215">
                <a:latin typeface="Times New Roman"/>
                <a:cs typeface="Times New Roman"/>
              </a:rPr>
              <a:t>must </a:t>
            </a:r>
            <a:r>
              <a:rPr dirty="0" sz="1600" spc="-235">
                <a:latin typeface="Times New Roman"/>
                <a:cs typeface="Times New Roman"/>
              </a:rPr>
              <a:t>be</a:t>
            </a:r>
            <a:r>
              <a:rPr dirty="0" sz="1600" spc="-13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considered.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29">
                <a:latin typeface="Times New Roman"/>
                <a:cs typeface="Times New Roman"/>
              </a:rPr>
              <a:t>Usually </a:t>
            </a:r>
            <a:r>
              <a:rPr dirty="0" sz="1600" spc="-225">
                <a:latin typeface="Times New Roman"/>
                <a:cs typeface="Times New Roman"/>
              </a:rPr>
              <a:t>as a </a:t>
            </a:r>
            <a:r>
              <a:rPr dirty="0" sz="1600" spc="-220">
                <a:latin typeface="Times New Roman"/>
                <a:cs typeface="Times New Roman"/>
              </a:rPr>
              <a:t>complication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pancreatitis.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600" spc="-250">
                <a:latin typeface="Times New Roman"/>
                <a:cs typeface="Times New Roman"/>
              </a:rPr>
              <a:t>Most </a:t>
            </a:r>
            <a:r>
              <a:rPr dirty="0" sz="1600" spc="-229">
                <a:latin typeface="Times New Roman"/>
                <a:cs typeface="Times New Roman"/>
              </a:rPr>
              <a:t>abscesses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700" spc="-220" i="1">
                <a:latin typeface="Times New Roman"/>
                <a:cs typeface="Times New Roman"/>
              </a:rPr>
              <a:t>indistinct </a:t>
            </a:r>
            <a:r>
              <a:rPr dirty="0" sz="1700" spc="-275" i="1">
                <a:latin typeface="Times New Roman"/>
                <a:cs typeface="Times New Roman"/>
              </a:rPr>
              <a:t>walls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04">
                <a:latin typeface="Times New Roman"/>
                <a:cs typeface="Times New Roman"/>
              </a:rPr>
              <a:t>contain </a:t>
            </a:r>
            <a:r>
              <a:rPr dirty="0" sz="1700" spc="-210" i="1">
                <a:latin typeface="Times New Roman"/>
                <a:cs typeface="Times New Roman"/>
              </a:rPr>
              <a:t>fluid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700" spc="-245" i="1">
                <a:latin typeface="Times New Roman"/>
                <a:cs typeface="Times New Roman"/>
              </a:rPr>
              <a:t>debris</a:t>
            </a:r>
            <a:r>
              <a:rPr dirty="0" sz="1600" spc="-24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600" spc="-315" b="1">
                <a:solidFill>
                  <a:srgbClr val="FF0000"/>
                </a:solidFill>
                <a:latin typeface="Times New Roman"/>
                <a:cs typeface="Times New Roman"/>
              </a:rPr>
              <a:t>Gas </a:t>
            </a:r>
            <a:r>
              <a:rPr dirty="0" sz="1600" spc="-275" b="1">
                <a:solidFill>
                  <a:srgbClr val="FF0000"/>
                </a:solidFill>
                <a:latin typeface="Times New Roman"/>
                <a:cs typeface="Times New Roman"/>
              </a:rPr>
              <a:t>bubbles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220">
                <a:latin typeface="Times New Roman"/>
                <a:cs typeface="Times New Roman"/>
              </a:rPr>
              <a:t>cystic </a:t>
            </a:r>
            <a:r>
              <a:rPr dirty="0" sz="1600" spc="-210">
                <a:latin typeface="Times New Roman"/>
                <a:cs typeface="Times New Roman"/>
              </a:rPr>
              <a:t>lesion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54">
                <a:latin typeface="Times New Roman"/>
                <a:cs typeface="Times New Roman"/>
              </a:rPr>
              <a:t>good </a:t>
            </a:r>
            <a:r>
              <a:rPr dirty="0" sz="1600" spc="-235">
                <a:latin typeface="Times New Roman"/>
                <a:cs typeface="Times New Roman"/>
              </a:rPr>
              <a:t>evidence </a:t>
            </a:r>
            <a:r>
              <a:rPr dirty="0" sz="1600" spc="-195">
                <a:latin typeface="Times New Roman"/>
                <a:cs typeface="Times New Roman"/>
              </a:rPr>
              <a:t>for</a:t>
            </a:r>
            <a:r>
              <a:rPr dirty="0" sz="1600" spc="-185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abscess.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600" spc="-254">
                <a:latin typeface="Times New Roman"/>
                <a:cs typeface="Times New Roman"/>
              </a:rPr>
              <a:t>Value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r>
              <a:rPr dirty="0" sz="1600" spc="-275">
                <a:latin typeface="Times New Roman"/>
                <a:cs typeface="Times New Roman"/>
              </a:rPr>
              <a:t> </a:t>
            </a:r>
            <a:r>
              <a:rPr dirty="0" sz="1600" spc="-280">
                <a:latin typeface="Times New Roman"/>
                <a:cs typeface="Times New Roman"/>
              </a:rPr>
              <a:t>CT</a:t>
            </a:r>
            <a:endParaRPr sz="1600">
              <a:latin typeface="Times New Roman"/>
              <a:cs typeface="Times New Roman"/>
            </a:endParaRPr>
          </a:p>
          <a:p>
            <a:pPr marL="927100" indent="-228600">
              <a:lnSpc>
                <a:spcPct val="100000"/>
              </a:lnSpc>
              <a:spcBef>
                <a:spcPts val="409"/>
              </a:spcBef>
              <a:buFont typeface="Symbol"/>
              <a:buChar char=""/>
              <a:tabLst>
                <a:tab pos="927735" algn="l"/>
              </a:tabLst>
            </a:pPr>
            <a:r>
              <a:rPr dirty="0" sz="1600" spc="-225">
                <a:latin typeface="Times New Roman"/>
                <a:cs typeface="Times New Roman"/>
              </a:rPr>
              <a:t>Confirms </a:t>
            </a:r>
            <a:r>
              <a:rPr dirty="0" sz="1600" spc="-195">
                <a:latin typeface="Times New Roman"/>
                <a:cs typeface="Times New Roman"/>
              </a:rPr>
              <a:t>the </a:t>
            </a:r>
            <a:r>
              <a:rPr dirty="0" sz="1600" spc="-200">
                <a:latin typeface="Times New Roman"/>
                <a:cs typeface="Times New Roman"/>
              </a:rPr>
              <a:t>clinical</a:t>
            </a:r>
            <a:r>
              <a:rPr dirty="0" sz="1600" spc="-15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diagnosis</a:t>
            </a:r>
            <a:endParaRPr sz="1600">
              <a:latin typeface="Times New Roman"/>
              <a:cs typeface="Times New Roman"/>
            </a:endParaRPr>
          </a:p>
          <a:p>
            <a:pPr marL="927100" indent="-228600">
              <a:lnSpc>
                <a:spcPct val="100000"/>
              </a:lnSpc>
              <a:spcBef>
                <a:spcPts val="385"/>
              </a:spcBef>
              <a:buFont typeface="Symbol"/>
              <a:buChar char=""/>
              <a:tabLst>
                <a:tab pos="927735" algn="l"/>
              </a:tabLst>
            </a:pPr>
            <a:r>
              <a:rPr dirty="0" sz="1600" spc="-220">
                <a:latin typeface="Times New Roman"/>
                <a:cs typeface="Times New Roman"/>
              </a:rPr>
              <a:t>Demonstrates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190">
                <a:latin typeface="Times New Roman"/>
                <a:cs typeface="Times New Roman"/>
              </a:rPr>
              <a:t>full </a:t>
            </a:r>
            <a:r>
              <a:rPr dirty="0" sz="1600" spc="-195">
                <a:latin typeface="Times New Roman"/>
                <a:cs typeface="Times New Roman"/>
              </a:rPr>
              <a:t>extent </a:t>
            </a:r>
            <a:r>
              <a:rPr dirty="0" sz="1600" spc="-225">
                <a:latin typeface="Times New Roman"/>
                <a:cs typeface="Times New Roman"/>
              </a:rPr>
              <a:t>and</a:t>
            </a:r>
            <a:r>
              <a:rPr dirty="0" sz="1600" spc="-190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spread</a:t>
            </a:r>
            <a:endParaRPr sz="1600">
              <a:latin typeface="Times New Roman"/>
              <a:cs typeface="Times New Roman"/>
            </a:endParaRPr>
          </a:p>
          <a:p>
            <a:pPr marL="927100" indent="-228600">
              <a:lnSpc>
                <a:spcPct val="100000"/>
              </a:lnSpc>
              <a:spcBef>
                <a:spcPts val="385"/>
              </a:spcBef>
              <a:buFont typeface="Symbol"/>
              <a:buChar char=""/>
              <a:tabLst>
                <a:tab pos="927735" algn="l"/>
              </a:tabLst>
            </a:pPr>
            <a:r>
              <a:rPr dirty="0" sz="1600" spc="-229">
                <a:latin typeface="Times New Roman"/>
                <a:cs typeface="Times New Roman"/>
              </a:rPr>
              <a:t>Guides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195">
                <a:latin typeface="Times New Roman"/>
                <a:cs typeface="Times New Roman"/>
              </a:rPr>
              <a:t>interventional</a:t>
            </a:r>
            <a:r>
              <a:rPr dirty="0" sz="1600" spc="-18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procedures</a:t>
            </a:r>
            <a:endParaRPr sz="1600">
              <a:latin typeface="Times New Roman"/>
              <a:cs typeface="Times New Roman"/>
            </a:endParaRPr>
          </a:p>
          <a:p>
            <a:pPr marL="927100" indent="-228600">
              <a:lnSpc>
                <a:spcPct val="100000"/>
              </a:lnSpc>
              <a:spcBef>
                <a:spcPts val="384"/>
              </a:spcBef>
              <a:buFont typeface="Symbol"/>
              <a:buChar char=""/>
              <a:tabLst>
                <a:tab pos="927735" algn="l"/>
              </a:tabLst>
            </a:pPr>
            <a:r>
              <a:rPr dirty="0" sz="1600" spc="-210">
                <a:latin typeface="Times New Roman"/>
                <a:cs typeface="Times New Roman"/>
              </a:rPr>
              <a:t>Post </a:t>
            </a:r>
            <a:r>
              <a:rPr dirty="0" sz="1600" spc="-195">
                <a:latin typeface="Times New Roman"/>
                <a:cs typeface="Times New Roman"/>
              </a:rPr>
              <a:t>therapeutic </a:t>
            </a:r>
            <a:r>
              <a:rPr dirty="0" sz="1600" spc="-240">
                <a:latin typeface="Times New Roman"/>
                <a:cs typeface="Times New Roman"/>
              </a:rPr>
              <a:t>follow</a:t>
            </a:r>
            <a:r>
              <a:rPr dirty="0" sz="1600" spc="-254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up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800">
              <a:latin typeface="Times New Roman"/>
              <a:cs typeface="Times New Roman"/>
            </a:endParaRPr>
          </a:p>
          <a:p>
            <a:pPr marL="2079625">
              <a:lnSpc>
                <a:spcPts val="1870"/>
              </a:lnSpc>
            </a:pPr>
            <a:r>
              <a:rPr dirty="0" sz="1600" spc="-25" i="1">
                <a:solidFill>
                  <a:srgbClr val="001F5F"/>
                </a:solidFill>
                <a:latin typeface="Bernard MT Condensed"/>
                <a:cs typeface="Bernard MT Condensed"/>
              </a:rPr>
              <a:t>III.True </a:t>
            </a:r>
            <a:r>
              <a:rPr dirty="0" sz="1600" spc="-45" i="1">
                <a:solidFill>
                  <a:srgbClr val="001F5F"/>
                </a:solidFill>
                <a:latin typeface="Bernard MT Condensed"/>
                <a:cs typeface="Bernard MT Condensed"/>
              </a:rPr>
              <a:t>pancreatic</a:t>
            </a:r>
            <a:r>
              <a:rPr dirty="0" sz="1600" spc="-55" i="1">
                <a:solidFill>
                  <a:srgbClr val="001F5F"/>
                </a:solidFill>
                <a:latin typeface="Bernard MT Condensed"/>
                <a:cs typeface="Bernard MT Condensed"/>
              </a:rPr>
              <a:t> </a:t>
            </a:r>
            <a:r>
              <a:rPr dirty="0" sz="1600" spc="-40" i="1">
                <a:solidFill>
                  <a:srgbClr val="001F5F"/>
                </a:solidFill>
                <a:latin typeface="Bernard MT Condensed"/>
                <a:cs typeface="Bernard MT Condensed"/>
              </a:rPr>
              <a:t>cysts,</a:t>
            </a:r>
            <a:endParaRPr sz="1600">
              <a:latin typeface="Bernard MT Condensed"/>
              <a:cs typeface="Bernard MT Condensed"/>
            </a:endParaRPr>
          </a:p>
          <a:p>
            <a:pPr marL="241300" indent="-228600">
              <a:lnSpc>
                <a:spcPts val="1989"/>
              </a:lnSpc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290" b="1" i="1">
                <a:latin typeface="Times New Roman"/>
                <a:cs typeface="Times New Roman"/>
              </a:rPr>
              <a:t>Incidence: </a:t>
            </a:r>
            <a:r>
              <a:rPr dirty="0" sz="1600" spc="-390" b="1">
                <a:latin typeface="Times New Roman"/>
                <a:cs typeface="Times New Roman"/>
              </a:rPr>
              <a:t>10% </a:t>
            </a:r>
            <a:r>
              <a:rPr dirty="0" sz="1600" spc="-245">
                <a:latin typeface="Times New Roman"/>
                <a:cs typeface="Times New Roman"/>
              </a:rPr>
              <a:t>of </a:t>
            </a:r>
            <a:r>
              <a:rPr dirty="0" sz="1600" spc="-190">
                <a:latin typeface="Times New Roman"/>
                <a:cs typeface="Times New Roman"/>
              </a:rPr>
              <a:t>patients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600" spc="-220">
                <a:latin typeface="Times New Roman"/>
                <a:cs typeface="Times New Roman"/>
              </a:rPr>
              <a:t>autosomal-dominant polycystic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disease,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300">
                <a:latin typeface="Times New Roman"/>
                <a:cs typeface="Times New Roman"/>
              </a:rPr>
              <a:t>30%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90">
                <a:latin typeface="Times New Roman"/>
                <a:cs typeface="Times New Roman"/>
              </a:rPr>
              <a:t>patients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600" spc="-250">
                <a:latin typeface="Times New Roman"/>
                <a:cs typeface="Times New Roman"/>
              </a:rPr>
              <a:t>von </a:t>
            </a:r>
            <a:r>
              <a:rPr dirty="0" sz="1600" spc="-220">
                <a:latin typeface="Times New Roman"/>
                <a:cs typeface="Times New Roman"/>
              </a:rPr>
              <a:t>Hippel-Lindau </a:t>
            </a:r>
            <a:r>
              <a:rPr dirty="0" sz="1600" spc="-229">
                <a:latin typeface="Times New Roman"/>
                <a:cs typeface="Times New Roman"/>
              </a:rPr>
              <a:t>syndrome, </a:t>
            </a:r>
            <a:r>
              <a:rPr dirty="0" sz="1700" spc="-505" b="1" i="1">
                <a:latin typeface="Times New Roman"/>
                <a:cs typeface="Times New Roman"/>
              </a:rPr>
              <a:t>&amp;</a:t>
            </a:r>
            <a:r>
              <a:rPr dirty="0" sz="1700" spc="-90" b="1" i="1">
                <a:latin typeface="Times New Roman"/>
                <a:cs typeface="Times New Roman"/>
              </a:rPr>
              <a:t> </a:t>
            </a:r>
            <a:r>
              <a:rPr dirty="0" sz="1600" spc="-260">
                <a:latin typeface="Times New Roman"/>
                <a:cs typeface="Times New Roman"/>
              </a:rPr>
              <a:t>some </a:t>
            </a:r>
            <a:r>
              <a:rPr dirty="0" sz="1600" spc="-190">
                <a:latin typeface="Times New Roman"/>
                <a:cs typeface="Times New Roman"/>
              </a:rPr>
              <a:t>patients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600" spc="-220">
                <a:latin typeface="Times New Roman"/>
                <a:cs typeface="Times New Roman"/>
              </a:rPr>
              <a:t>cystic</a:t>
            </a:r>
            <a:r>
              <a:rPr dirty="0" sz="1600" spc="-27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fibrosis.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ts val="1935"/>
              </a:lnSpc>
              <a:spcBef>
                <a:spcPts val="265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Pathology: </a:t>
            </a:r>
            <a:r>
              <a:rPr dirty="0" sz="1600" spc="-405">
                <a:latin typeface="Times New Roman"/>
                <a:cs typeface="Times New Roman"/>
              </a:rPr>
              <a:t>A</a:t>
            </a:r>
            <a:r>
              <a:rPr dirty="0" sz="1600" spc="-80">
                <a:latin typeface="Times New Roman"/>
                <a:cs typeface="Times New Roman"/>
              </a:rPr>
              <a:t> </a:t>
            </a:r>
            <a:r>
              <a:rPr dirty="0" u="sng" sz="1600" spc="-17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true </a:t>
            </a:r>
            <a:r>
              <a:rPr dirty="0" u="sng" sz="1600" spc="-22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cyst </a:t>
            </a:r>
            <a:r>
              <a:rPr dirty="0" u="sng" sz="1600" spc="-21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with </a:t>
            </a:r>
            <a:r>
              <a:rPr dirty="0" u="sng" sz="1600" spc="-19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epithelial</a:t>
            </a:r>
            <a:r>
              <a:rPr dirty="0" u="sng" sz="1600" spc="-11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600" spc="-18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lining</a:t>
            </a:r>
            <a:r>
              <a:rPr dirty="0" sz="1600" spc="-185">
                <a:latin typeface="Times New Roman"/>
                <a:cs typeface="Times New Roman"/>
              </a:rPr>
              <a:t>,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935"/>
              </a:lnSpc>
            </a:pPr>
            <a:r>
              <a:rPr dirty="0" sz="1600" spc="-254">
                <a:latin typeface="Times New Roman"/>
                <a:cs typeface="Times New Roman"/>
              </a:rPr>
              <a:t>They </a:t>
            </a:r>
            <a:r>
              <a:rPr dirty="0" sz="1600" spc="-215">
                <a:latin typeface="Times New Roman"/>
                <a:cs typeface="Times New Roman"/>
              </a:rPr>
              <a:t>appear </a:t>
            </a:r>
            <a:r>
              <a:rPr dirty="0" sz="1600" spc="-225">
                <a:latin typeface="Times New Roman"/>
                <a:cs typeface="Times New Roman"/>
              </a:rPr>
              <a:t>as </a:t>
            </a:r>
            <a:r>
              <a:rPr dirty="0" u="sng" sz="1700" spc="-21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</a:t>
            </a:r>
            <a:r>
              <a:rPr dirty="0" sz="1600" spc="-215">
                <a:latin typeface="Times New Roman"/>
                <a:cs typeface="Times New Roman"/>
              </a:rPr>
              <a:t>ell-defined, </a:t>
            </a:r>
            <a:r>
              <a:rPr dirty="0" sz="1600" spc="-195" b="1">
                <a:latin typeface="Times New Roman"/>
                <a:cs typeface="Times New Roman"/>
              </a:rPr>
              <a:t>f</a:t>
            </a:r>
            <a:r>
              <a:rPr dirty="0" sz="1600" spc="-195">
                <a:latin typeface="Times New Roman"/>
                <a:cs typeface="Times New Roman"/>
              </a:rPr>
              <a:t>luid-filled </a:t>
            </a:r>
            <a:r>
              <a:rPr dirty="0" sz="1600" spc="-245">
                <a:latin typeface="Times New Roman"/>
                <a:cs typeface="Times New Roman"/>
              </a:rPr>
              <a:t>masses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u="sng" sz="1700" spc="-22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</a:t>
            </a:r>
            <a:r>
              <a:rPr dirty="0" sz="1600" spc="-225">
                <a:latin typeface="Times New Roman"/>
                <a:cs typeface="Times New Roman"/>
              </a:rPr>
              <a:t>alls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15">
                <a:latin typeface="Times New Roman"/>
                <a:cs typeface="Times New Roman"/>
              </a:rPr>
              <a:t>variable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thickness.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009515" y="5001259"/>
            <a:ext cx="2153285" cy="1834514"/>
          </a:xfrm>
          <a:custGeom>
            <a:avLst/>
            <a:gdLst/>
            <a:ahLst/>
            <a:cxnLst/>
            <a:rect l="l" t="t" r="r" b="b"/>
            <a:pathLst>
              <a:path w="2153284" h="1834515">
                <a:moveTo>
                  <a:pt x="0" y="1834514"/>
                </a:moveTo>
                <a:lnTo>
                  <a:pt x="2153285" y="1834514"/>
                </a:lnTo>
                <a:lnTo>
                  <a:pt x="2153285" y="0"/>
                </a:lnTo>
                <a:lnTo>
                  <a:pt x="0" y="0"/>
                </a:lnTo>
                <a:lnTo>
                  <a:pt x="0" y="1834514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5108575" y="5054726"/>
            <a:ext cx="1959609" cy="1730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953634" y="2472689"/>
            <a:ext cx="2219960" cy="1694814"/>
          </a:xfrm>
          <a:custGeom>
            <a:avLst/>
            <a:gdLst/>
            <a:ahLst/>
            <a:cxnLst/>
            <a:rect l="l" t="t" r="r" b="b"/>
            <a:pathLst>
              <a:path w="2219959" h="1694814">
                <a:moveTo>
                  <a:pt x="0" y="1694815"/>
                </a:moveTo>
                <a:lnTo>
                  <a:pt x="2219960" y="1694815"/>
                </a:lnTo>
                <a:lnTo>
                  <a:pt x="2219960" y="0"/>
                </a:lnTo>
                <a:lnTo>
                  <a:pt x="0" y="0"/>
                </a:lnTo>
                <a:lnTo>
                  <a:pt x="0" y="169481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953634" y="2472689"/>
            <a:ext cx="2219960" cy="1694814"/>
          </a:xfrm>
          <a:custGeom>
            <a:avLst/>
            <a:gdLst/>
            <a:ahLst/>
            <a:cxnLst/>
            <a:rect l="l" t="t" r="r" b="b"/>
            <a:pathLst>
              <a:path w="2219959" h="1694814">
                <a:moveTo>
                  <a:pt x="0" y="1694815"/>
                </a:moveTo>
                <a:lnTo>
                  <a:pt x="2219960" y="1694815"/>
                </a:lnTo>
                <a:lnTo>
                  <a:pt x="2219960" y="0"/>
                </a:lnTo>
                <a:lnTo>
                  <a:pt x="0" y="0"/>
                </a:lnTo>
                <a:lnTo>
                  <a:pt x="0" y="1694815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5053329" y="2524378"/>
            <a:ext cx="2026920" cy="15935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972616" y="914653"/>
            <a:ext cx="5979795" cy="241300"/>
          </a:xfrm>
          <a:custGeom>
            <a:avLst/>
            <a:gdLst/>
            <a:ahLst/>
            <a:cxnLst/>
            <a:rect l="l" t="t" r="r" b="b"/>
            <a:pathLst>
              <a:path w="5979795" h="241300">
                <a:moveTo>
                  <a:pt x="0" y="240792"/>
                </a:moveTo>
                <a:lnTo>
                  <a:pt x="5979541" y="240792"/>
                </a:lnTo>
                <a:lnTo>
                  <a:pt x="5979541" y="0"/>
                </a:lnTo>
                <a:lnTo>
                  <a:pt x="0" y="0"/>
                </a:lnTo>
                <a:lnTo>
                  <a:pt x="0" y="240792"/>
                </a:lnTo>
                <a:close/>
              </a:path>
            </a:pathLst>
          </a:custGeom>
          <a:solidFill>
            <a:srgbClr val="D994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2414904" y="2234818"/>
            <a:ext cx="30480" cy="3175"/>
          </a:xfrm>
          <a:custGeom>
            <a:avLst/>
            <a:gdLst/>
            <a:ahLst/>
            <a:cxnLst/>
            <a:rect l="l" t="t" r="r" b="b"/>
            <a:pathLst>
              <a:path w="30480" h="3175">
                <a:moveTo>
                  <a:pt x="0" y="3048"/>
                </a:moveTo>
                <a:lnTo>
                  <a:pt x="30480" y="3048"/>
                </a:lnTo>
                <a:lnTo>
                  <a:pt x="30480" y="0"/>
                </a:lnTo>
                <a:lnTo>
                  <a:pt x="0" y="0"/>
                </a:lnTo>
                <a:lnTo>
                  <a:pt x="0" y="3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208142" y="3838320"/>
            <a:ext cx="43180" cy="3175"/>
          </a:xfrm>
          <a:custGeom>
            <a:avLst/>
            <a:gdLst/>
            <a:ahLst/>
            <a:cxnLst/>
            <a:rect l="l" t="t" r="r" b="b"/>
            <a:pathLst>
              <a:path w="43179" h="3175">
                <a:moveTo>
                  <a:pt x="0" y="3048"/>
                </a:moveTo>
                <a:lnTo>
                  <a:pt x="42672" y="3048"/>
                </a:lnTo>
                <a:lnTo>
                  <a:pt x="42672" y="0"/>
                </a:lnTo>
                <a:lnTo>
                  <a:pt x="0" y="0"/>
                </a:lnTo>
                <a:lnTo>
                  <a:pt x="0" y="3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972616" y="5777483"/>
            <a:ext cx="5979795" cy="0"/>
          </a:xfrm>
          <a:custGeom>
            <a:avLst/>
            <a:gdLst/>
            <a:ahLst/>
            <a:cxnLst/>
            <a:rect l="l" t="t" r="r" b="b"/>
            <a:pathLst>
              <a:path w="5979795" h="0">
                <a:moveTo>
                  <a:pt x="0" y="0"/>
                </a:moveTo>
                <a:lnTo>
                  <a:pt x="5979541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972616" y="8899525"/>
            <a:ext cx="6028690" cy="216535"/>
          </a:xfrm>
          <a:custGeom>
            <a:avLst/>
            <a:gdLst/>
            <a:ahLst/>
            <a:cxnLst/>
            <a:rect l="l" t="t" r="r" b="b"/>
            <a:pathLst>
              <a:path w="6028690" h="216534">
                <a:moveTo>
                  <a:pt x="0" y="216407"/>
                </a:moveTo>
                <a:lnTo>
                  <a:pt x="6028309" y="216407"/>
                </a:lnTo>
                <a:lnTo>
                  <a:pt x="6028309" y="0"/>
                </a:lnTo>
                <a:lnTo>
                  <a:pt x="0" y="0"/>
                </a:lnTo>
                <a:lnTo>
                  <a:pt x="0" y="216407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1076248" y="8914765"/>
            <a:ext cx="5818505" cy="198120"/>
          </a:xfrm>
          <a:custGeom>
            <a:avLst/>
            <a:gdLst/>
            <a:ahLst/>
            <a:cxnLst/>
            <a:rect l="l" t="t" r="r" b="b"/>
            <a:pathLst>
              <a:path w="5818505" h="198120">
                <a:moveTo>
                  <a:pt x="0" y="198120"/>
                </a:moveTo>
                <a:lnTo>
                  <a:pt x="5817997" y="198120"/>
                </a:lnTo>
                <a:lnTo>
                  <a:pt x="5817997" y="0"/>
                </a:lnTo>
                <a:lnTo>
                  <a:pt x="0" y="0"/>
                </a:lnTo>
                <a:lnTo>
                  <a:pt x="0" y="198120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972616" y="88964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972616" y="9115932"/>
            <a:ext cx="6028690" cy="268605"/>
          </a:xfrm>
          <a:custGeom>
            <a:avLst/>
            <a:gdLst/>
            <a:ahLst/>
            <a:cxnLst/>
            <a:rect l="l" t="t" r="r" b="b"/>
            <a:pathLst>
              <a:path w="6028690" h="268604">
                <a:moveTo>
                  <a:pt x="0" y="268223"/>
                </a:moveTo>
                <a:lnTo>
                  <a:pt x="6028309" y="268223"/>
                </a:lnTo>
                <a:lnTo>
                  <a:pt x="6028309" y="0"/>
                </a:lnTo>
                <a:lnTo>
                  <a:pt x="0" y="0"/>
                </a:lnTo>
                <a:lnTo>
                  <a:pt x="0" y="268223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2994405" y="9115932"/>
            <a:ext cx="1951355" cy="256540"/>
          </a:xfrm>
          <a:custGeom>
            <a:avLst/>
            <a:gdLst/>
            <a:ahLst/>
            <a:cxnLst/>
            <a:rect l="l" t="t" r="r" b="b"/>
            <a:pathLst>
              <a:path w="1951354" h="256540">
                <a:moveTo>
                  <a:pt x="0" y="256031"/>
                </a:moveTo>
                <a:lnTo>
                  <a:pt x="1951355" y="256031"/>
                </a:lnTo>
                <a:lnTo>
                  <a:pt x="1951355" y="0"/>
                </a:lnTo>
                <a:lnTo>
                  <a:pt x="0" y="0"/>
                </a:lnTo>
                <a:lnTo>
                  <a:pt x="0" y="256031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972616" y="938720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969568" y="8893429"/>
            <a:ext cx="0" cy="497205"/>
          </a:xfrm>
          <a:custGeom>
            <a:avLst/>
            <a:gdLst/>
            <a:ahLst/>
            <a:cxnLst/>
            <a:rect l="l" t="t" r="r" b="b"/>
            <a:pathLst>
              <a:path w="0" h="497204">
                <a:moveTo>
                  <a:pt x="0" y="0"/>
                </a:moveTo>
                <a:lnTo>
                  <a:pt x="0" y="496823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004050" y="8893429"/>
            <a:ext cx="0" cy="497205"/>
          </a:xfrm>
          <a:custGeom>
            <a:avLst/>
            <a:gdLst/>
            <a:ahLst/>
            <a:cxnLst/>
            <a:rect l="l" t="t" r="r" b="b"/>
            <a:pathLst>
              <a:path w="0" h="497204">
                <a:moveTo>
                  <a:pt x="0" y="0"/>
                </a:moveTo>
                <a:lnTo>
                  <a:pt x="0" y="496823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707254" y="7270750"/>
            <a:ext cx="1136650" cy="826769"/>
          </a:xfrm>
          <a:custGeom>
            <a:avLst/>
            <a:gdLst/>
            <a:ahLst/>
            <a:cxnLst/>
            <a:rect l="l" t="t" r="r" b="b"/>
            <a:pathLst>
              <a:path w="1136650" h="826770">
                <a:moveTo>
                  <a:pt x="0" y="826769"/>
                </a:moveTo>
                <a:lnTo>
                  <a:pt x="1136650" y="826769"/>
                </a:lnTo>
                <a:lnTo>
                  <a:pt x="1136650" y="0"/>
                </a:lnTo>
                <a:lnTo>
                  <a:pt x="0" y="0"/>
                </a:lnTo>
                <a:lnTo>
                  <a:pt x="0" y="826769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304800" y="304799"/>
          <a:ext cx="6953884" cy="10084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81400"/>
                <a:gridCol w="2360929"/>
                <a:gridCol w="913129"/>
                <a:gridCol w="76834"/>
              </a:tblGrid>
              <a:tr h="4567047">
                <a:tc gridSpan="4">
                  <a:txBody>
                    <a:bodyPr/>
                    <a:lstStyle/>
                    <a:p>
                      <a:pPr marL="667385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500" spc="-409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SUMMARY</a:t>
                      </a:r>
                      <a:r>
                        <a:rPr dirty="0" sz="1500" spc="-85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500" spc="-350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500" spc="-360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PANCREAS</a:t>
                      </a:r>
                      <a:r>
                        <a:rPr dirty="0" sz="1500" spc="-355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500" spc="-345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IMAGING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75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ct val="100000"/>
                        </a:lnSpc>
                      </a:pPr>
                      <a:r>
                        <a:rPr dirty="0" sz="1700" spc="-55" b="1" i="1">
                          <a:solidFill>
                            <a:srgbClr val="622322"/>
                          </a:solidFill>
                          <a:latin typeface="Stencil"/>
                          <a:cs typeface="Stencil"/>
                        </a:rPr>
                        <a:t>Cystic</a:t>
                      </a:r>
                      <a:r>
                        <a:rPr dirty="0" sz="1700" spc="-35" b="1" i="1">
                          <a:solidFill>
                            <a:srgbClr val="622322"/>
                          </a:solidFill>
                          <a:latin typeface="Stencil"/>
                          <a:cs typeface="Stencil"/>
                        </a:rPr>
                        <a:t> </a:t>
                      </a:r>
                      <a:r>
                        <a:rPr dirty="0" sz="1700" spc="-75" b="1" i="1">
                          <a:solidFill>
                            <a:srgbClr val="622322"/>
                          </a:solidFill>
                          <a:latin typeface="Stencil"/>
                          <a:cs typeface="Stencil"/>
                        </a:rPr>
                        <a:t>tumors</a:t>
                      </a:r>
                      <a:endParaRPr sz="1700">
                        <a:latin typeface="Stencil"/>
                        <a:cs typeface="Stencil"/>
                      </a:endParaRPr>
                    </a:p>
                    <a:p>
                      <a:pPr marL="896619" indent="-229235">
                        <a:lnSpc>
                          <a:spcPct val="100000"/>
                        </a:lnSpc>
                        <a:buSzPct val="94117"/>
                        <a:buFont typeface="Symbol"/>
                        <a:buChar char=""/>
                        <a:tabLst>
                          <a:tab pos="896619" algn="l"/>
                          <a:tab pos="897255" algn="l"/>
                        </a:tabLst>
                      </a:pPr>
                      <a:r>
                        <a:rPr dirty="0" sz="1700" spc="-290" b="1" i="1">
                          <a:latin typeface="Times New Roman"/>
                          <a:cs typeface="Times New Roman"/>
                        </a:rPr>
                        <a:t>Incidence: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Relative </a:t>
                      </a:r>
                      <a:r>
                        <a:rPr dirty="0" sz="1600" spc="-260">
                          <a:latin typeface="Times New Roman"/>
                          <a:cs typeface="Times New Roman"/>
                        </a:rPr>
                        <a:t>uncommon </a:t>
                      </a:r>
                      <a:r>
                        <a:rPr dirty="0" sz="1600" spc="-355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dirty="0" sz="1600" spc="-355" b="1">
                          <a:latin typeface="Times New Roman"/>
                          <a:cs typeface="Times New Roman"/>
                        </a:rPr>
                        <a:t>5%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dirty="0" sz="1600" spc="-390" b="1">
                          <a:latin typeface="Times New Roman"/>
                          <a:cs typeface="Times New Roman"/>
                        </a:rPr>
                        <a:t>15%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pancreatic</a:t>
                      </a:r>
                      <a:r>
                        <a:rPr dirty="0" sz="1600" spc="-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cysts).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 indent="-229235">
                        <a:lnSpc>
                          <a:spcPct val="100000"/>
                        </a:lnSpc>
                        <a:spcBef>
                          <a:spcPts val="265"/>
                        </a:spcBef>
                        <a:buSzPct val="94117"/>
                        <a:buFont typeface="Symbol"/>
                        <a:buChar char=""/>
                        <a:tabLst>
                          <a:tab pos="896619" algn="l"/>
                          <a:tab pos="897255" algn="l"/>
                        </a:tabLst>
                      </a:pPr>
                      <a:r>
                        <a:rPr dirty="0" sz="1700" spc="-295" b="1" i="1">
                          <a:latin typeface="Times New Roman"/>
                          <a:cs typeface="Times New Roman"/>
                        </a:rPr>
                        <a:t>Pathology:</a:t>
                      </a: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700" spc="-40" i="1">
                          <a:latin typeface="Wingdings"/>
                          <a:cs typeface="Wingdings"/>
                        </a:rPr>
                        <a:t></a:t>
                      </a:r>
                      <a:r>
                        <a:rPr dirty="0" sz="1050" spc="-4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Islet </a:t>
                      </a:r>
                      <a:r>
                        <a:rPr dirty="0" sz="1050" spc="-2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cell </a:t>
                      </a:r>
                      <a:r>
                        <a:rPr dirty="0" sz="1050" spc="-3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tumors </a:t>
                      </a:r>
                      <a:r>
                        <a:rPr dirty="0" sz="1600" spc="-200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extensive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necrosis </a:t>
                      </a:r>
                      <a:r>
                        <a:rPr dirty="0" sz="1600" spc="-190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appear</a:t>
                      </a:r>
                      <a:r>
                        <a:rPr dirty="0" sz="1600" spc="-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10">
                          <a:latin typeface="Times New Roman"/>
                          <a:cs typeface="Times New Roman"/>
                        </a:rPr>
                        <a:t>cystic.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ts val="1930"/>
                        </a:lnSpc>
                        <a:spcBef>
                          <a:spcPts val="95"/>
                        </a:spcBef>
                        <a:tabLst>
                          <a:tab pos="2252980" algn="l"/>
                        </a:tabLst>
                      </a:pPr>
                      <a:r>
                        <a:rPr dirty="0" sz="1700" spc="-45" i="1">
                          <a:latin typeface="Wingdings"/>
                          <a:cs typeface="Wingdings"/>
                        </a:rPr>
                        <a:t></a:t>
                      </a:r>
                      <a:r>
                        <a:rPr dirty="0" sz="1050" spc="-4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Cystic </a:t>
                      </a:r>
                      <a:r>
                        <a:rPr dirty="0" sz="1050" spc="-2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 </a:t>
                      </a:r>
                      <a:r>
                        <a:rPr dirty="0" sz="1050" spc="-6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teratomas</a:t>
                      </a:r>
                      <a:r>
                        <a:rPr dirty="0" sz="1700" spc="-60" i="1">
                          <a:latin typeface="Times New Roman"/>
                          <a:cs typeface="Times New Roman"/>
                        </a:rPr>
                        <a:t>:	</a:t>
                      </a:r>
                      <a:r>
                        <a:rPr dirty="0" sz="1600" spc="-295" b="1">
                          <a:latin typeface="Times New Roman"/>
                          <a:cs typeface="Times New Roman"/>
                        </a:rPr>
                        <a:t>rare </a:t>
                      </a:r>
                      <a:r>
                        <a:rPr dirty="0" sz="1600" spc="-175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pancreas </a:t>
                      </a:r>
                      <a:r>
                        <a:rPr dirty="0" sz="1600" spc="-135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dirty="0" sz="1600" spc="-210">
                          <a:latin typeface="Times New Roman"/>
                          <a:cs typeface="Times New Roman"/>
                        </a:rPr>
                        <a:t>usually  </a:t>
                      </a:r>
                      <a:r>
                        <a:rPr dirty="0" sz="1600" spc="-245">
                          <a:latin typeface="Times New Roman"/>
                          <a:cs typeface="Times New Roman"/>
                        </a:rPr>
                        <a:t>have </a:t>
                      </a:r>
                      <a:r>
                        <a:rPr dirty="0" u="sng" sz="1700" spc="-26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characteristic</a:t>
                      </a:r>
                      <a:r>
                        <a:rPr dirty="0" sz="1700" spc="-260" i="1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dirty="0" sz="1700" spc="-200" b="1" i="1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air, </a:t>
                      </a:r>
                      <a:r>
                        <a:rPr dirty="0" sz="1700" spc="-175" b="1" i="1">
                          <a:latin typeface="Times New Roman"/>
                          <a:cs typeface="Times New Roman"/>
                        </a:rPr>
                        <a:t>f</a:t>
                      </a:r>
                      <a:r>
                        <a:rPr dirty="0" sz="1600" spc="-175">
                          <a:latin typeface="Times New Roman"/>
                          <a:cs typeface="Times New Roman"/>
                        </a:rPr>
                        <a:t>at, </a:t>
                      </a:r>
                      <a:r>
                        <a:rPr dirty="0" sz="1700" spc="-204" b="1" i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alcifications,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and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ts val="1930"/>
                        </a:lnSpc>
                      </a:pPr>
                      <a:r>
                        <a:rPr dirty="0" sz="1700" spc="-220" b="1" i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ystic </a:t>
                      </a:r>
                      <a:r>
                        <a:rPr dirty="0" sz="1600" spc="-370">
                          <a:latin typeface="Times New Roman"/>
                          <a:cs typeface="Times New Roman"/>
                        </a:rPr>
                        <a:t>+ </a:t>
                      </a:r>
                      <a:r>
                        <a:rPr dirty="0" sz="1700" spc="-210" b="1" i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dirty="0" sz="1600" spc="-210">
                          <a:latin typeface="Times New Roman"/>
                          <a:cs typeface="Times New Roman"/>
                        </a:rPr>
                        <a:t>olid</a:t>
                      </a:r>
                      <a:r>
                        <a:rPr dirty="0" sz="1600" spc="-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components.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ts val="1945"/>
                        </a:lnSpc>
                        <a:spcBef>
                          <a:spcPts val="100"/>
                        </a:spcBef>
                      </a:pPr>
                      <a:r>
                        <a:rPr dirty="0" sz="1700" spc="-40" i="1">
                          <a:latin typeface="Wingdings"/>
                          <a:cs typeface="Wingdings"/>
                        </a:rPr>
                        <a:t></a:t>
                      </a:r>
                      <a:r>
                        <a:rPr dirty="0" sz="1050" spc="-4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Microcystic adenoma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(serous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cystadenoma)</a:t>
                      </a:r>
                      <a:r>
                        <a:rPr dirty="0" sz="1600" spc="-2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: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ts val="1945"/>
                        </a:lnSpc>
                      </a:pP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is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benign </a:t>
                      </a:r>
                      <a:r>
                        <a:rPr dirty="0" sz="1600" spc="-135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dirty="0" sz="1700" spc="-270" i="1">
                          <a:latin typeface="Times New Roman"/>
                          <a:cs typeface="Times New Roman"/>
                        </a:rPr>
                        <a:t>innumerable </a:t>
                      </a:r>
                      <a:r>
                        <a:rPr dirty="0" sz="1700" spc="-265" i="1">
                          <a:latin typeface="Times New Roman"/>
                          <a:cs typeface="Times New Roman"/>
                        </a:rPr>
                        <a:t>small </a:t>
                      </a:r>
                      <a:r>
                        <a:rPr dirty="0" sz="1700" spc="-240" i="1">
                          <a:latin typeface="Times New Roman"/>
                          <a:cs typeface="Times New Roman"/>
                        </a:rPr>
                        <a:t>cysts </a:t>
                      </a:r>
                      <a:r>
                        <a:rPr dirty="0" sz="1700" spc="-320" b="1" i="1">
                          <a:latin typeface="Times New Roman"/>
                          <a:cs typeface="Times New Roman"/>
                        </a:rPr>
                        <a:t>1 </a:t>
                      </a:r>
                      <a:r>
                        <a:rPr dirty="0" sz="1700" spc="-420" b="1" i="1">
                          <a:latin typeface="Times New Roman"/>
                          <a:cs typeface="Times New Roman"/>
                        </a:rPr>
                        <a:t>mm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: </a:t>
                      </a:r>
                      <a:r>
                        <a:rPr dirty="0" sz="1700" spc="-320" b="1" i="1">
                          <a:latin typeface="Times New Roman"/>
                          <a:cs typeface="Times New Roman"/>
                        </a:rPr>
                        <a:t>2 </a:t>
                      </a:r>
                      <a:r>
                        <a:rPr dirty="0" sz="1700" spc="-365" b="1" i="1">
                          <a:latin typeface="Times New Roman"/>
                          <a:cs typeface="Times New Roman"/>
                        </a:rPr>
                        <a:t>cm </a:t>
                      </a:r>
                      <a:r>
                        <a:rPr dirty="0" sz="1600" spc="-175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dirty="0" sz="1600" spc="-1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size.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"/>
                        <a:tabLst>
                          <a:tab pos="897255" algn="l"/>
                        </a:tabLst>
                      </a:pPr>
                      <a:r>
                        <a:rPr dirty="0" sz="1600" spc="-24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lining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epitheliumare 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rich </a:t>
                      </a:r>
                      <a:r>
                        <a:rPr dirty="0" sz="1600" spc="-175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dirty="0" sz="1600" spc="-235">
                          <a:latin typeface="Times New Roman"/>
                          <a:cs typeface="Times New Roman"/>
                        </a:rPr>
                        <a:t>glycogen,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alternate </a:t>
                      </a:r>
                      <a:r>
                        <a:rPr dirty="0" sz="1600" spc="-254">
                          <a:latin typeface="Times New Roman"/>
                          <a:cs typeface="Times New Roman"/>
                        </a:rPr>
                        <a:t>name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u="sng" sz="1700" spc="-265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glycogen-rich</a:t>
                      </a:r>
                      <a:r>
                        <a:rPr dirty="0" u="sng" sz="1700" spc="-15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u="sng" sz="1700" spc="-275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cystadenoma</a:t>
                      </a:r>
                      <a:r>
                        <a:rPr dirty="0" sz="1600" spc="-275">
                          <a:latin typeface="Times New Roman"/>
                          <a:cs typeface="Times New Roman"/>
                        </a:rPr>
                        <a:t>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 indent="-229235">
                        <a:lnSpc>
                          <a:spcPct val="100000"/>
                        </a:lnSpc>
                        <a:spcBef>
                          <a:spcPts val="365"/>
                        </a:spcBef>
                        <a:buFont typeface="Symbol"/>
                        <a:buChar char=""/>
                        <a:tabLst>
                          <a:tab pos="897255" algn="l"/>
                        </a:tabLst>
                      </a:pPr>
                      <a:r>
                        <a:rPr dirty="0" sz="1600" spc="-24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cysts </a:t>
                      </a:r>
                      <a:r>
                        <a:rPr dirty="0" sz="1600" spc="-285">
                          <a:latin typeface="Times New Roman"/>
                          <a:cs typeface="Times New Roman"/>
                        </a:rPr>
                        <a:t>may </a:t>
                      </a:r>
                      <a:r>
                        <a:rPr dirty="0" sz="1600" spc="-245">
                          <a:latin typeface="Times New Roman"/>
                          <a:cs typeface="Times New Roman"/>
                        </a:rPr>
                        <a:t>be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so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small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appears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as a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solid </a:t>
                      </a:r>
                      <a:r>
                        <a:rPr dirty="0" sz="1600" spc="-210">
                          <a:latin typeface="Times New Roman"/>
                          <a:cs typeface="Times New Roman"/>
                        </a:rPr>
                        <a:t>lesion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on </a:t>
                      </a:r>
                      <a:r>
                        <a:rPr dirty="0" sz="1600" spc="-235">
                          <a:latin typeface="Times New Roman"/>
                          <a:cs typeface="Times New Roman"/>
                        </a:rPr>
                        <a:t>imaging</a:t>
                      </a:r>
                      <a:r>
                        <a:rPr dirty="0" sz="1600" spc="-1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studies.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dirty="0" sz="1600" spc="5">
                          <a:latin typeface="Times New Roman"/>
                          <a:cs typeface="Times New Roman"/>
                        </a:rPr>
                        <a:t>® </a:t>
                      </a:r>
                      <a:r>
                        <a:rPr dirty="0" sz="1700" spc="-285" b="1" i="1">
                          <a:latin typeface="Times New Roman"/>
                          <a:cs typeface="Times New Roman"/>
                        </a:rPr>
                        <a:t>Noncontrast </a:t>
                      </a:r>
                      <a:r>
                        <a:rPr dirty="0" sz="1700" spc="-345" b="1" i="1">
                          <a:latin typeface="Times New Roman"/>
                          <a:cs typeface="Times New Roman"/>
                        </a:rPr>
                        <a:t>CT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700" spc="-250" i="1">
                          <a:latin typeface="Times New Roman"/>
                          <a:cs typeface="Times New Roman"/>
                        </a:rPr>
                        <a:t>well-defined </a:t>
                      </a:r>
                      <a:r>
                        <a:rPr dirty="0" sz="1600" spc="-250">
                          <a:latin typeface="Times New Roman"/>
                          <a:cs typeface="Times New Roman"/>
                        </a:rPr>
                        <a:t>mass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dirty="0" sz="1700" spc="-290" i="1">
                          <a:latin typeface="Times New Roman"/>
                          <a:cs typeface="Times New Roman"/>
                        </a:rPr>
                        <a:t>low </a:t>
                      </a:r>
                      <a:r>
                        <a:rPr dirty="0" sz="1700" spc="-245" i="1">
                          <a:latin typeface="Times New Roman"/>
                          <a:cs typeface="Times New Roman"/>
                        </a:rPr>
                        <a:t>attenuation </a:t>
                      </a:r>
                      <a:r>
                        <a:rPr dirty="0" u="sng" sz="1600" spc="-20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u="sng" sz="1600" spc="-20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r 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w</a:t>
                      </a:r>
                      <a:r>
                        <a:rPr dirty="0" u="sng" sz="1600" spc="-22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dirty="0" u="sng" sz="1600" spc="-22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er</a:t>
                      </a:r>
                      <a:r>
                        <a:rPr dirty="0" sz="1600" spc="-7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density.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>
                        <a:lnSpc>
                          <a:spcPts val="1945"/>
                        </a:lnSpc>
                        <a:spcBef>
                          <a:spcPts val="145"/>
                        </a:spcBef>
                      </a:pPr>
                      <a:r>
                        <a:rPr dirty="0" sz="1600" spc="5">
                          <a:latin typeface="Times New Roman"/>
                          <a:cs typeface="Times New Roman"/>
                        </a:rPr>
                        <a:t>® </a:t>
                      </a:r>
                      <a:r>
                        <a:rPr dirty="0" sz="1700" spc="-270" b="1" i="1">
                          <a:latin typeface="Times New Roman"/>
                          <a:cs typeface="Times New Roman"/>
                        </a:rPr>
                        <a:t>Contrast </a:t>
                      </a:r>
                      <a:r>
                        <a:rPr dirty="0" sz="1700" spc="-315" b="1" i="1">
                          <a:latin typeface="Times New Roman"/>
                          <a:cs typeface="Times New Roman"/>
                        </a:rPr>
                        <a:t>enhancement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marked,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dirty="0" sz="1600" spc="-210">
                          <a:latin typeface="Times New Roman"/>
                          <a:cs typeface="Times New Roman"/>
                        </a:rPr>
                        <a:t>demonstration 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700" spc="-229" i="1">
                          <a:latin typeface="Times New Roman"/>
                          <a:cs typeface="Times New Roman"/>
                        </a:rPr>
                        <a:t>multiple </a:t>
                      </a:r>
                      <a:r>
                        <a:rPr dirty="0" sz="1700" spc="-245" i="1">
                          <a:latin typeface="Times New Roman"/>
                          <a:cs typeface="Times New Roman"/>
                        </a:rPr>
                        <a:t>internal septations</a:t>
                      </a:r>
                      <a:r>
                        <a:rPr dirty="0" sz="1700" spc="-235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endParaRPr sz="1600">
                        <a:latin typeface="Wingdings"/>
                        <a:cs typeface="Wingdings"/>
                      </a:endParaRPr>
                    </a:p>
                    <a:p>
                      <a:pPr algn="ctr" marR="3295015">
                        <a:lnSpc>
                          <a:spcPts val="1945"/>
                        </a:lnSpc>
                      </a:pPr>
                      <a:r>
                        <a:rPr dirty="0" u="sng" sz="1700" spc="-285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ho</a:t>
                      </a:r>
                      <a:r>
                        <a:rPr dirty="0" sz="1700" spc="-285" i="1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u="sng" sz="1700" spc="-285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ey</a:t>
                      </a:r>
                      <a:r>
                        <a:rPr dirty="0" sz="1700" spc="-285" i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u="sng" sz="1700" spc="-285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om</a:t>
                      </a:r>
                      <a:r>
                        <a:rPr dirty="0" sz="1700" spc="-285" i="1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dirty="0" u="sng" sz="1700" spc="-235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u="sng" sz="1700" spc="-29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ap</a:t>
                      </a:r>
                      <a:r>
                        <a:rPr dirty="0" sz="1700" spc="-290" i="1"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dirty="0" u="sng" sz="1700" spc="-29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700" spc="-290" i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u="sng" sz="1700" spc="-29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dirty="0" sz="1700" spc="-290" i="1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dirty="0" u="sng" sz="1700" spc="-29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dirty="0" sz="1700" spc="-290" i="1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dirty="0" u="sng" sz="1700" spc="-290" i="1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dirty="0" sz="1600" spc="-290">
                          <a:latin typeface="Times New Roman"/>
                          <a:cs typeface="Times New Roman"/>
                        </a:rPr>
                        <a:t>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dirty="0" sz="1600" spc="5">
                          <a:latin typeface="Times New Roman"/>
                          <a:cs typeface="Times New Roman"/>
                        </a:rPr>
                        <a:t>® </a:t>
                      </a:r>
                      <a:r>
                        <a:rPr dirty="0" sz="1700" spc="-405" b="1" i="1">
                          <a:latin typeface="Times New Roman"/>
                          <a:cs typeface="Times New Roman"/>
                        </a:rPr>
                        <a:t>US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700" spc="-280" i="1">
                          <a:latin typeface="Times New Roman"/>
                          <a:cs typeface="Times New Roman"/>
                        </a:rPr>
                        <a:t>echogenic </a:t>
                      </a:r>
                      <a:r>
                        <a:rPr dirty="0" sz="1700" spc="-270" i="1">
                          <a:latin typeface="Times New Roman"/>
                          <a:cs typeface="Times New Roman"/>
                        </a:rPr>
                        <a:t>mass</a:t>
                      </a:r>
                      <a:r>
                        <a:rPr dirty="0" sz="1600" spc="-27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only a </a:t>
                      </a:r>
                      <a:r>
                        <a:rPr dirty="0" sz="1700" spc="-265" i="1">
                          <a:latin typeface="Times New Roman"/>
                          <a:cs typeface="Times New Roman"/>
                        </a:rPr>
                        <a:t>few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600" spc="-185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larger 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cysts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visible.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67385">
                        <a:lnSpc>
                          <a:spcPts val="1714"/>
                        </a:lnSpc>
                        <a:spcBef>
                          <a:spcPts val="220"/>
                        </a:spcBef>
                      </a:pPr>
                      <a:r>
                        <a:rPr dirty="0" sz="1600" spc="5">
                          <a:latin typeface="Wingdings"/>
                          <a:cs typeface="Wingdings"/>
                        </a:rPr>
                        <a:t>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50" spc="-3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Macrocystic serous</a:t>
                      </a:r>
                      <a:r>
                        <a:rPr dirty="0" sz="1050" spc="-8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 </a:t>
                      </a:r>
                      <a:r>
                        <a:rPr dirty="0" sz="1050" spc="-4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cystadenoma</a:t>
                      </a:r>
                      <a:r>
                        <a:rPr dirty="0" sz="1600" spc="-45">
                          <a:latin typeface="Times New Roman"/>
                          <a:cs typeface="Times New Roman"/>
                        </a:rPr>
                        <a:t>: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71755">
                    <a:lnL w="38100">
                      <a:solidFill>
                        <a:srgbClr val="5F5F5F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5F5F5F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664972">
                <a:tc>
                  <a:txBody>
                    <a:bodyPr/>
                    <a:lstStyle/>
                    <a:p>
                      <a:pPr marL="896619" indent="-229235">
                        <a:lnSpc>
                          <a:spcPct val="100000"/>
                        </a:lnSpc>
                        <a:spcBef>
                          <a:spcPts val="390"/>
                        </a:spcBef>
                        <a:buSzPct val="94117"/>
                        <a:buFont typeface="Symbol"/>
                        <a:buChar char=""/>
                        <a:tabLst>
                          <a:tab pos="897255" algn="l"/>
                        </a:tabLst>
                      </a:pPr>
                      <a:r>
                        <a:rPr dirty="0" sz="1700" spc="-225" b="1" i="1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ilocular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dirty="0" sz="1700" spc="-204" b="1" i="1">
                          <a:latin typeface="Times New Roman"/>
                          <a:cs typeface="Times New Roman"/>
                        </a:rPr>
                        <a:t>bi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locular </a:t>
                      </a:r>
                      <a:r>
                        <a:rPr dirty="0" sz="1600" spc="-220">
                          <a:latin typeface="Times New Roman"/>
                          <a:cs typeface="Times New Roman"/>
                        </a:rPr>
                        <a:t>cyst </a:t>
                      </a:r>
                      <a:r>
                        <a:rPr dirty="0" sz="1700" spc="-434" b="1" i="1">
                          <a:latin typeface="Times New Roman"/>
                          <a:cs typeface="Times New Roman"/>
                        </a:rPr>
                        <a:t>&gt;</a:t>
                      </a:r>
                      <a:r>
                        <a:rPr dirty="0" sz="1700" spc="-100" b="1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700" spc="-320" b="1" i="1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dirty="0" sz="1700" spc="-295" b="1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cm,.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896619" indent="-229235">
                        <a:lnSpc>
                          <a:spcPct val="100000"/>
                        </a:lnSpc>
                        <a:spcBef>
                          <a:spcPts val="365"/>
                        </a:spcBef>
                        <a:buFont typeface="Symbol"/>
                        <a:buChar char=""/>
                        <a:tabLst>
                          <a:tab pos="897255" algn="l"/>
                        </a:tabLst>
                      </a:pPr>
                      <a:r>
                        <a:rPr dirty="0" sz="1600" spc="-250">
                          <a:latin typeface="Times New Roman"/>
                          <a:cs typeface="Times New Roman"/>
                        </a:rPr>
                        <a:t>Most 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are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smaller </a:t>
                      </a:r>
                      <a:r>
                        <a:rPr dirty="0" sz="1600" spc="-185">
                          <a:latin typeface="Times New Roman"/>
                          <a:cs typeface="Times New Roman"/>
                        </a:rPr>
                        <a:t>than </a:t>
                      </a:r>
                      <a:r>
                        <a:rPr dirty="0" sz="1600" spc="-270" b="1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1600" spc="-23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65" b="1">
                          <a:latin typeface="Times New Roman"/>
                          <a:cs typeface="Times New Roman"/>
                        </a:rPr>
                        <a:t>cm</a:t>
                      </a:r>
                      <a:r>
                        <a:rPr dirty="0" sz="1600" spc="-265">
                          <a:latin typeface="Times New Roman"/>
                          <a:cs typeface="Times New Roman"/>
                        </a:rPr>
                        <a:t>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49530">
                    <a:lnL w="38100">
                      <a:solidFill>
                        <a:srgbClr val="5F5F5F"/>
                      </a:solidFill>
                      <a:prstDash val="solid"/>
                    </a:lnL>
                    <a:lnR w="38100">
                      <a:solidFill>
                        <a:srgbClr val="F1F1F1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dirty="0" sz="1400" spc="-204" b="1">
                          <a:latin typeface="Times New Roman"/>
                          <a:cs typeface="Times New Roman"/>
                        </a:rPr>
                        <a:t>Differentiation </a:t>
                      </a:r>
                      <a:r>
                        <a:rPr dirty="0" sz="1400" spc="-245" b="1">
                          <a:latin typeface="Times New Roman"/>
                          <a:cs typeface="Times New Roman"/>
                        </a:rPr>
                        <a:t>between </a:t>
                      </a:r>
                      <a:r>
                        <a:rPr dirty="0" sz="1400" spc="-229" b="1">
                          <a:latin typeface="Times New Roman"/>
                          <a:cs typeface="Times New Roman"/>
                        </a:rPr>
                        <a:t>benign </a:t>
                      </a:r>
                      <a:r>
                        <a:rPr dirty="0" sz="1400" spc="-270" b="1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dirty="0" sz="1400" spc="-240" b="1">
                          <a:latin typeface="Times New Roman"/>
                          <a:cs typeface="Times New Roman"/>
                        </a:rPr>
                        <a:t>malignant </a:t>
                      </a:r>
                      <a:r>
                        <a:rPr dirty="0" sz="1400" spc="-250" b="1">
                          <a:latin typeface="Times New Roman"/>
                          <a:cs typeface="Times New Roman"/>
                        </a:rPr>
                        <a:t>forms </a:t>
                      </a:r>
                      <a:r>
                        <a:rPr dirty="0" sz="1400" spc="-204" b="1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dirty="0" sz="1400" spc="-1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400" spc="-190" b="1">
                          <a:latin typeface="Times New Roman"/>
                          <a:cs typeface="Times New Roman"/>
                        </a:rPr>
                        <a:t>this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1400" spc="-190" b="1">
                          <a:latin typeface="Times New Roman"/>
                          <a:cs typeface="Times New Roman"/>
                        </a:rPr>
                        <a:t>lesion </a:t>
                      </a:r>
                      <a:r>
                        <a:rPr dirty="0" sz="1400" spc="-160" b="1">
                          <a:latin typeface="Times New Roman"/>
                          <a:cs typeface="Times New Roman"/>
                        </a:rPr>
                        <a:t>is </a:t>
                      </a:r>
                      <a:r>
                        <a:rPr dirty="0" sz="1400" spc="-195" b="1">
                          <a:latin typeface="Times New Roman"/>
                          <a:cs typeface="Times New Roman"/>
                        </a:rPr>
                        <a:t>difficult </a:t>
                      </a:r>
                      <a:r>
                        <a:rPr dirty="0" sz="1400" spc="-210" b="1">
                          <a:latin typeface="Times New Roman"/>
                          <a:cs typeface="Times New Roman"/>
                        </a:rPr>
                        <a:t>unless </a:t>
                      </a:r>
                      <a:r>
                        <a:rPr dirty="0" sz="1400" spc="-204" b="1">
                          <a:latin typeface="Times New Roman"/>
                          <a:cs typeface="Times New Roman"/>
                        </a:rPr>
                        <a:t>signs of </a:t>
                      </a:r>
                      <a:r>
                        <a:rPr dirty="0" sz="1400" spc="-245" b="1">
                          <a:latin typeface="Times New Roman"/>
                          <a:cs typeface="Times New Roman"/>
                        </a:rPr>
                        <a:t>malignancy </a:t>
                      </a:r>
                      <a:r>
                        <a:rPr dirty="0" sz="1400" spc="-250" b="1">
                          <a:latin typeface="Times New Roman"/>
                          <a:cs typeface="Times New Roman"/>
                        </a:rPr>
                        <a:t>are</a:t>
                      </a:r>
                      <a:r>
                        <a:rPr dirty="0" sz="1400" spc="-2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400" spc="-220" b="1">
                          <a:latin typeface="Times New Roman"/>
                          <a:cs typeface="Times New Roman"/>
                        </a:rPr>
                        <a:t>present.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7145">
                    <a:lnL w="38100">
                      <a:solidFill>
                        <a:srgbClr val="F1F1F1"/>
                      </a:solidFill>
                      <a:prstDash val="solid"/>
                    </a:lnL>
                    <a:lnR w="53975">
                      <a:solidFill>
                        <a:srgbClr val="F1F1F1"/>
                      </a:solidFill>
                      <a:prstDash val="solid"/>
                    </a:lnR>
                    <a:lnT w="38100">
                      <a:solidFill>
                        <a:srgbClr val="F1F1F1"/>
                      </a:solidFill>
                      <a:prstDash val="solid"/>
                    </a:lnT>
                    <a:lnB w="76200">
                      <a:solidFill>
                        <a:srgbClr val="F1F1F1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53975">
                      <a:solidFill>
                        <a:srgbClr val="F1F1F1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612322"/>
                      </a:solidFill>
                      <a:prstDash val="solid"/>
                    </a:lnB>
                  </a:tcPr>
                </a:tc>
              </a:tr>
              <a:tr h="770127">
                <a:tc gridSpan="4">
                  <a:txBody>
                    <a:bodyPr/>
                    <a:lstStyle/>
                    <a:p>
                      <a:pPr marL="667385">
                        <a:lnSpc>
                          <a:spcPct val="100000"/>
                        </a:lnSpc>
                        <a:spcBef>
                          <a:spcPts val="1685"/>
                        </a:spcBef>
                      </a:pPr>
                      <a:r>
                        <a:rPr dirty="0" sz="1600" spc="5">
                          <a:latin typeface="Wingdings"/>
                          <a:cs typeface="Wingdings"/>
                        </a:rPr>
                        <a:t>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50" spc="-35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Mucinous </a:t>
                      </a:r>
                      <a:r>
                        <a:rPr dirty="0" sz="1050" spc="-3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cystic</a:t>
                      </a:r>
                      <a:r>
                        <a:rPr dirty="0" sz="1050" spc="-6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 </a:t>
                      </a:r>
                      <a:r>
                        <a:rPr dirty="0" sz="1050" spc="-50" b="1" i="1">
                          <a:solidFill>
                            <a:srgbClr val="1F487C"/>
                          </a:solidFill>
                          <a:latin typeface="Stencil"/>
                          <a:cs typeface="Stencil"/>
                        </a:rPr>
                        <a:t>neoplasm</a:t>
                      </a:r>
                      <a:r>
                        <a:rPr dirty="0" sz="1600" spc="-50">
                          <a:latin typeface="Times New Roman"/>
                          <a:cs typeface="Times New Roman"/>
                        </a:rPr>
                        <a:t>: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9448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Font typeface="Symbol"/>
                        <a:buChar char=""/>
                        <a:tabLst>
                          <a:tab pos="945515" algn="l"/>
                        </a:tabLst>
                      </a:pPr>
                      <a:r>
                        <a:rPr dirty="0" sz="1600" spc="-260">
                          <a:latin typeface="Times New Roman"/>
                          <a:cs typeface="Times New Roman"/>
                        </a:rPr>
                        <a:t>Also</a:t>
                      </a:r>
                      <a:r>
                        <a:rPr dirty="0" sz="1600" spc="-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54">
                          <a:latin typeface="Times New Roman"/>
                          <a:cs typeface="Times New Roman"/>
                        </a:rPr>
                        <a:t>known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as </a:t>
                      </a:r>
                      <a:r>
                        <a:rPr dirty="0" sz="1700" spc="-280" b="1" i="1">
                          <a:latin typeface="Times New Roman"/>
                          <a:cs typeface="Times New Roman"/>
                        </a:rPr>
                        <a:t>macrocystic </a:t>
                      </a:r>
                      <a:r>
                        <a:rPr dirty="0" sz="1700" spc="-340" b="1" i="1">
                          <a:latin typeface="Times New Roman"/>
                          <a:cs typeface="Times New Roman"/>
                        </a:rPr>
                        <a:t>adenoma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dirty="0" sz="1700" spc="-315" b="1" i="1">
                          <a:latin typeface="Times New Roman"/>
                          <a:cs typeface="Times New Roman"/>
                        </a:rPr>
                        <a:t>mucinous </a:t>
                      </a:r>
                      <a:r>
                        <a:rPr dirty="0" sz="1700" spc="-305" b="1" i="1">
                          <a:latin typeface="Times New Roman"/>
                          <a:cs typeface="Times New Roman"/>
                        </a:rPr>
                        <a:t>cystadenoma</a:t>
                      </a:r>
                      <a:r>
                        <a:rPr dirty="0" sz="1700" spc="-200" b="1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700" spc="-275" i="1">
                          <a:latin typeface="Times New Roman"/>
                          <a:cs typeface="Times New Roman"/>
                        </a:rPr>
                        <a:t>cystadenocarcinoma</a:t>
                      </a:r>
                      <a:r>
                        <a:rPr dirty="0" sz="1600" spc="-275">
                          <a:latin typeface="Times New Roman"/>
                          <a:cs typeface="Times New Roman"/>
                        </a:rPr>
                        <a:t>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213995">
                    <a:lnL w="38100">
                      <a:solidFill>
                        <a:srgbClr val="5F5F5F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850900">
                <a:tc gridSpan="2">
                  <a:txBody>
                    <a:bodyPr/>
                    <a:lstStyle/>
                    <a:p>
                      <a:pPr marL="944880" indent="-228600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"/>
                        <a:tabLst>
                          <a:tab pos="945515" algn="l"/>
                        </a:tabLst>
                      </a:pPr>
                      <a:r>
                        <a:rPr dirty="0" sz="1600" spc="-295">
                          <a:latin typeface="Times New Roman"/>
                          <a:cs typeface="Times New Roman"/>
                        </a:rPr>
                        <a:t>Women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dirty="0" sz="1600" spc="-275">
                          <a:latin typeface="Times New Roman"/>
                          <a:cs typeface="Times New Roman"/>
                        </a:rPr>
                        <a:t>40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: </a:t>
                      </a:r>
                      <a:r>
                        <a:rPr dirty="0" sz="1600" spc="-275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dirty="0" sz="1600" spc="-23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85">
                          <a:latin typeface="Times New Roman"/>
                          <a:cs typeface="Times New Roman"/>
                        </a:rPr>
                        <a:t>y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9448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SzPct val="94117"/>
                        <a:buFont typeface="Symbol"/>
                        <a:buChar char=""/>
                        <a:tabLst>
                          <a:tab pos="945515" algn="l"/>
                        </a:tabLst>
                      </a:pPr>
                      <a:r>
                        <a:rPr dirty="0" sz="1700" spc="-265" b="1" i="1">
                          <a:latin typeface="Times New Roman"/>
                          <a:cs typeface="Times New Roman"/>
                        </a:rPr>
                        <a:t>Size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: </a:t>
                      </a:r>
                      <a:r>
                        <a:rPr dirty="0" sz="1600" spc="-270" b="1">
                          <a:latin typeface="Times New Roman"/>
                          <a:cs typeface="Times New Roman"/>
                        </a:rPr>
                        <a:t>2 </a:t>
                      </a:r>
                      <a:r>
                        <a:rPr dirty="0" sz="1600" spc="-220" b="1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dirty="0" sz="1600" spc="-275" b="1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dirty="0" sz="1600" spc="-29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70" b="1">
                          <a:latin typeface="Times New Roman"/>
                          <a:cs typeface="Times New Roman"/>
                        </a:rPr>
                        <a:t>cm</a:t>
                      </a:r>
                      <a:r>
                        <a:rPr dirty="0" sz="1600" spc="-270">
                          <a:latin typeface="Times New Roman"/>
                          <a:cs typeface="Times New Roman"/>
                        </a:rPr>
                        <a:t>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944880" indent="-228600">
                        <a:lnSpc>
                          <a:spcPts val="1835"/>
                        </a:lnSpc>
                        <a:spcBef>
                          <a:spcPts val="265"/>
                        </a:spcBef>
                        <a:buSzPct val="94117"/>
                        <a:buFont typeface="Symbol"/>
                        <a:buChar char=""/>
                        <a:tabLst>
                          <a:tab pos="945515" algn="l"/>
                        </a:tabLst>
                      </a:pPr>
                      <a:r>
                        <a:rPr dirty="0" sz="1700" spc="-260" b="1" i="1">
                          <a:latin typeface="Times New Roman"/>
                          <a:cs typeface="Times New Roman"/>
                        </a:rPr>
                        <a:t>Consist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dirty="0" sz="1700" spc="-240" i="1">
                          <a:latin typeface="Times New Roman"/>
                          <a:cs typeface="Times New Roman"/>
                        </a:rPr>
                        <a:t>mucin-filled </a:t>
                      </a:r>
                      <a:r>
                        <a:rPr dirty="0" sz="1700" spc="-215" i="1">
                          <a:latin typeface="Times New Roman"/>
                          <a:cs typeface="Times New Roman"/>
                        </a:rPr>
                        <a:t>cyst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thick </a:t>
                      </a:r>
                      <a:r>
                        <a:rPr dirty="0" sz="1700" spc="-245" i="1">
                          <a:latin typeface="Times New Roman"/>
                          <a:cs typeface="Times New Roman"/>
                        </a:rPr>
                        <a:t>fibrous </a:t>
                      </a:r>
                      <a:r>
                        <a:rPr dirty="0" sz="1700" spc="-275" i="1">
                          <a:latin typeface="Times New Roman"/>
                          <a:cs typeface="Times New Roman"/>
                        </a:rPr>
                        <a:t>capsule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lined </a:t>
                      </a:r>
                      <a:r>
                        <a:rPr dirty="0" sz="1600" spc="-270"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dirty="0" sz="1700" spc="-265" i="1">
                          <a:latin typeface="Times New Roman"/>
                          <a:cs typeface="Times New Roman"/>
                        </a:rPr>
                        <a:t>mucin-producing</a:t>
                      </a:r>
                      <a:r>
                        <a:rPr dirty="0" sz="1700" spc="-120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700" spc="-235" i="1">
                          <a:latin typeface="Times New Roman"/>
                          <a:cs typeface="Times New Roman"/>
                        </a:rPr>
                        <a:t>cells.</a:t>
                      </a: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2384">
                    <a:lnL w="38100">
                      <a:solidFill>
                        <a:srgbClr val="5F5F5F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211144">
                <a:tc gridSpan="4">
                  <a:txBody>
                    <a:bodyPr/>
                    <a:lstStyle/>
                    <a:p>
                      <a:pPr marL="944880" indent="-228600">
                        <a:lnSpc>
                          <a:spcPct val="100000"/>
                        </a:lnSpc>
                        <a:spcBef>
                          <a:spcPts val="470"/>
                        </a:spcBef>
                        <a:buFont typeface="Symbol"/>
                        <a:buChar char=""/>
                        <a:tabLst>
                          <a:tab pos="945515" algn="l"/>
                        </a:tabLst>
                      </a:pPr>
                      <a:r>
                        <a:rPr dirty="0" sz="1600" spc="-225">
                          <a:latin typeface="Times New Roman"/>
                          <a:cs typeface="Times New Roman"/>
                        </a:rPr>
                        <a:t>Metastases </a:t>
                      </a:r>
                      <a:r>
                        <a:rPr dirty="0" sz="16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liver,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tend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to </a:t>
                      </a:r>
                      <a:r>
                        <a:rPr dirty="0" sz="1600" spc="-235">
                          <a:latin typeface="Times New Roman"/>
                          <a:cs typeface="Times New Roman"/>
                        </a:rPr>
                        <a:t>be</a:t>
                      </a:r>
                      <a:r>
                        <a:rPr dirty="0" sz="1600" spc="-1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cystic.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716280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dirty="0" sz="1600" spc="5">
                          <a:latin typeface="Times New Roman"/>
                          <a:cs typeface="Times New Roman"/>
                        </a:rPr>
                        <a:t>®</a:t>
                      </a:r>
                      <a:r>
                        <a:rPr dirty="0" sz="1600" spc="17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700" spc="-330" b="1" i="1">
                          <a:latin typeface="Times New Roman"/>
                          <a:cs typeface="Times New Roman"/>
                        </a:rPr>
                        <a:t>CT:</a:t>
                      </a: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lvl="1" marL="1631314" indent="-228600">
                        <a:lnSpc>
                          <a:spcPts val="1295"/>
                        </a:lnSpc>
                        <a:spcBef>
                          <a:spcPts val="265"/>
                        </a:spcBef>
                        <a:buFont typeface="Courier New"/>
                        <a:buChar char="o"/>
                        <a:tabLst>
                          <a:tab pos="1630680" algn="l"/>
                          <a:tab pos="1631314" algn="l"/>
                        </a:tabLst>
                      </a:pP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Occur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mostly in </a:t>
                      </a:r>
                      <a:r>
                        <a:rPr dirty="0" sz="1100" spc="5" i="1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body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tail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pancreas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lvl="1" marL="1631314" indent="-228600">
                        <a:lnSpc>
                          <a:spcPts val="1270"/>
                        </a:lnSpc>
                        <a:buFont typeface="Courier New"/>
                        <a:buChar char="o"/>
                        <a:tabLst>
                          <a:tab pos="1630680" algn="l"/>
                          <a:tab pos="1631314" algn="l"/>
                        </a:tabLst>
                      </a:pPr>
                      <a:r>
                        <a:rPr dirty="0" sz="1100" i="1">
                          <a:latin typeface="Times New Roman"/>
                          <a:cs typeface="Times New Roman"/>
                        </a:rPr>
                        <a:t>Usually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large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&gt;</a:t>
                      </a:r>
                      <a:r>
                        <a:rPr dirty="0" sz="1100" spc="-15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2cm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lvl="1" marL="1631314" indent="-228600">
                        <a:lnSpc>
                          <a:spcPts val="1260"/>
                        </a:lnSpc>
                        <a:buFont typeface="Courier New"/>
                        <a:buChar char="o"/>
                        <a:tabLst>
                          <a:tab pos="1630680" algn="l"/>
                          <a:tab pos="1631314" algn="l"/>
                        </a:tabLst>
                      </a:pPr>
                      <a:r>
                        <a:rPr dirty="0" sz="1100" i="1">
                          <a:latin typeface="Times New Roman"/>
                          <a:cs typeface="Times New Roman"/>
                        </a:rPr>
                        <a:t>Cystic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multi-locular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[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locules more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than 6 </a:t>
                      </a:r>
                      <a:r>
                        <a:rPr dirty="0" sz="1100" spc="-10" i="1">
                          <a:latin typeface="Times New Roman"/>
                          <a:cs typeface="Times New Roman"/>
                        </a:rPr>
                        <a:t>is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 typical]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lvl="1" marL="1631314" indent="-228600">
                        <a:lnSpc>
                          <a:spcPts val="1260"/>
                        </a:lnSpc>
                        <a:buFont typeface="Courier New"/>
                        <a:buChar char="o"/>
                        <a:tabLst>
                          <a:tab pos="1630680" algn="l"/>
                          <a:tab pos="1631314" algn="l"/>
                        </a:tabLst>
                      </a:pPr>
                      <a:r>
                        <a:rPr dirty="0" sz="1100" b="1" i="1">
                          <a:latin typeface="Times New Roman"/>
                          <a:cs typeface="Times New Roman"/>
                        </a:rPr>
                        <a:t>Cyst wall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: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thin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dirty="0" sz="1100" spc="-10" i="1">
                          <a:latin typeface="Times New Roman"/>
                          <a:cs typeface="Times New Roman"/>
                        </a:rPr>
                        <a:t>thick,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may enhance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+/-</a:t>
                      </a:r>
                      <a:r>
                        <a:rPr dirty="0" sz="1100" spc="40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calcium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lvl="1" marL="1631314" indent="-228600">
                        <a:lnSpc>
                          <a:spcPts val="1215"/>
                        </a:lnSpc>
                        <a:buClr>
                          <a:srgbClr val="000000"/>
                        </a:buClr>
                        <a:buFont typeface="Courier New"/>
                        <a:buChar char="o"/>
                        <a:tabLst>
                          <a:tab pos="1630680" algn="l"/>
                          <a:tab pos="1631314" algn="l"/>
                        </a:tabLst>
                      </a:pPr>
                      <a:r>
                        <a:rPr dirty="0" sz="1100" spc="-5" b="1" i="1">
                          <a:solidFill>
                            <a:srgbClr val="C00000"/>
                          </a:solidFill>
                          <a:latin typeface="Times New Roman"/>
                          <a:cs typeface="Times New Roman"/>
                        </a:rPr>
                        <a:t>Cystadenocarcinoma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a sizable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solid component should </a:t>
                      </a:r>
                      <a:r>
                        <a:rPr dirty="0" sz="1100" i="1">
                          <a:latin typeface="Times New Roman"/>
                          <a:cs typeface="Times New Roman"/>
                        </a:rPr>
                        <a:t>be</a:t>
                      </a:r>
                      <a:r>
                        <a:rPr dirty="0" sz="1100" spc="50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100" spc="-5" i="1">
                          <a:latin typeface="Times New Roman"/>
                          <a:cs typeface="Times New Roman"/>
                        </a:rPr>
                        <a:t>present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716280">
                        <a:lnSpc>
                          <a:spcPts val="1955"/>
                        </a:lnSpc>
                      </a:pPr>
                      <a:r>
                        <a:rPr dirty="0" sz="1600" spc="5">
                          <a:latin typeface="Times New Roman"/>
                          <a:cs typeface="Times New Roman"/>
                        </a:rPr>
                        <a:t>® </a:t>
                      </a:r>
                      <a:r>
                        <a:rPr dirty="0" sz="1700" spc="-465" b="1" i="1">
                          <a:latin typeface="Times New Roman"/>
                          <a:cs typeface="Times New Roman"/>
                        </a:rPr>
                        <a:t>MR</a:t>
                      </a:r>
                      <a:r>
                        <a:rPr dirty="0" sz="1700" spc="-114" b="1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15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contrast </a:t>
                      </a:r>
                      <a:r>
                        <a:rPr dirty="0" sz="1600" spc="-229">
                          <a:latin typeface="Times New Roman"/>
                          <a:cs typeface="Times New Roman"/>
                        </a:rPr>
                        <a:t>enhancement </a:t>
                      </a:r>
                      <a:r>
                        <a:rPr dirty="0" sz="1600" spc="-18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600" spc="-185">
                          <a:latin typeface="Times New Roman"/>
                          <a:cs typeface="Times New Roman"/>
                        </a:rPr>
                        <a:t>optimal </a:t>
                      </a:r>
                      <a:r>
                        <a:rPr dirty="0" sz="1600" spc="-190">
                          <a:latin typeface="Times New Roman"/>
                          <a:cs typeface="Times New Roman"/>
                        </a:rPr>
                        <a:t>detail </a:t>
                      </a:r>
                      <a:r>
                        <a:rPr dirty="0" sz="1600" spc="-245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600" spc="-195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600" spc="-180">
                          <a:latin typeface="Times New Roman"/>
                          <a:cs typeface="Times New Roman"/>
                        </a:rPr>
                        <a:t>structure </a:t>
                      </a:r>
                      <a:r>
                        <a:rPr dirty="0" sz="1600" spc="-200">
                          <a:latin typeface="Times New Roman"/>
                          <a:cs typeface="Times New Roman"/>
                        </a:rPr>
                        <a:t>inside </a:t>
                      </a:r>
                      <a:r>
                        <a:rPr dirty="0" sz="1600" spc="-185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dirty="0" sz="1600" spc="-24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04">
                          <a:latin typeface="Times New Roman"/>
                          <a:cs typeface="Times New Roman"/>
                        </a:rPr>
                        <a:t>cyst.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670810" marR="355600" indent="-1918335">
                        <a:lnSpc>
                          <a:spcPts val="1580"/>
                        </a:lnSpc>
                        <a:spcBef>
                          <a:spcPts val="580"/>
                        </a:spcBef>
                      </a:pPr>
                      <a:r>
                        <a:rPr dirty="0" sz="1200" spc="-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All mucinous </a:t>
                      </a:r>
                      <a:r>
                        <a:rPr dirty="0" sz="1200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tumors carry a </a:t>
                      </a:r>
                      <a:r>
                        <a:rPr dirty="0" sz="1200" spc="-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risk </a:t>
                      </a:r>
                      <a:r>
                        <a:rPr dirty="0" sz="1200" spc="-1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of </a:t>
                      </a:r>
                      <a:r>
                        <a:rPr dirty="0" sz="1200" spc="-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malignancy </a:t>
                      </a:r>
                      <a:r>
                        <a:rPr dirty="0" sz="1200">
                          <a:solidFill>
                            <a:srgbClr val="FFFFFF"/>
                          </a:solidFill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20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spc="-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surgical resection is  the </a:t>
                      </a:r>
                      <a:r>
                        <a:rPr dirty="0" sz="1200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treatment </a:t>
                      </a:r>
                      <a:r>
                        <a:rPr dirty="0" sz="1200" spc="-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of</a:t>
                      </a:r>
                      <a:r>
                        <a:rPr dirty="0" sz="1200" spc="10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 </a:t>
                      </a:r>
                      <a:r>
                        <a:rPr dirty="0" sz="1200" spc="-25">
                          <a:solidFill>
                            <a:srgbClr val="FFFFFF"/>
                          </a:solidFill>
                          <a:latin typeface="Algerian"/>
                          <a:cs typeface="Algerian"/>
                        </a:rPr>
                        <a:t>choice</a:t>
                      </a:r>
                      <a:r>
                        <a:rPr dirty="0" sz="1600" spc="-25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algn="r" marR="311150">
                        <a:lnSpc>
                          <a:spcPct val="100000"/>
                        </a:lnSpc>
                      </a:pPr>
                      <a:r>
                        <a:rPr dirty="0" sz="1200" spc="-5" b="1" i="1">
                          <a:solidFill>
                            <a:srgbClr val="30849B"/>
                          </a:solidFill>
                          <a:latin typeface="Times New Roman"/>
                          <a:cs typeface="Times New Roman"/>
                        </a:rPr>
                        <a:t>By </a:t>
                      </a:r>
                      <a:r>
                        <a:rPr dirty="0" sz="1200" b="1" i="1">
                          <a:solidFill>
                            <a:srgbClr val="30849B"/>
                          </a:solidFill>
                          <a:latin typeface="Times New Roman"/>
                          <a:cs typeface="Times New Roman"/>
                        </a:rPr>
                        <a:t>Ahmad </a:t>
                      </a:r>
                      <a:r>
                        <a:rPr dirty="0" sz="1200" spc="-5" b="1" i="1">
                          <a:solidFill>
                            <a:srgbClr val="30849B"/>
                          </a:solidFill>
                          <a:latin typeface="Times New Roman"/>
                          <a:cs typeface="Times New Roman"/>
                        </a:rPr>
                        <a:t>Mokhtar</a:t>
                      </a:r>
                      <a:r>
                        <a:rPr dirty="0" sz="1200" spc="-50" b="1" i="1">
                          <a:solidFill>
                            <a:srgbClr val="30849B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200" b="1" i="1">
                          <a:solidFill>
                            <a:srgbClr val="30849B"/>
                          </a:solidFill>
                          <a:latin typeface="Times New Roman"/>
                          <a:cs typeface="Times New Roman"/>
                        </a:rPr>
                        <a:t>Abodahab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59690">
                    <a:lnL w="38100">
                      <a:solidFill>
                        <a:srgbClr val="5F5F5F"/>
                      </a:solidFill>
                      <a:prstDash val="solid"/>
                    </a:lnL>
                    <a:lnR w="3175">
                      <a:solidFill>
                        <a:srgbClr val="C0504D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34" name="object 34"/>
          <p:cNvSpPr/>
          <p:nvPr/>
        </p:nvSpPr>
        <p:spPr>
          <a:xfrm>
            <a:off x="4809490" y="7326197"/>
            <a:ext cx="939164" cy="71734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5843904" y="7675879"/>
            <a:ext cx="1381760" cy="1003300"/>
          </a:xfrm>
          <a:custGeom>
            <a:avLst/>
            <a:gdLst/>
            <a:ahLst/>
            <a:cxnLst/>
            <a:rect l="l" t="t" r="r" b="b"/>
            <a:pathLst>
              <a:path w="1381759" h="1003300">
                <a:moveTo>
                  <a:pt x="0" y="1003299"/>
                </a:moveTo>
                <a:lnTo>
                  <a:pt x="1381759" y="1003299"/>
                </a:lnTo>
                <a:lnTo>
                  <a:pt x="1381759" y="0"/>
                </a:lnTo>
                <a:lnTo>
                  <a:pt x="0" y="0"/>
                </a:lnTo>
                <a:lnTo>
                  <a:pt x="0" y="10032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843904" y="7675879"/>
            <a:ext cx="1381760" cy="1003300"/>
          </a:xfrm>
          <a:custGeom>
            <a:avLst/>
            <a:gdLst/>
            <a:ahLst/>
            <a:cxnLst/>
            <a:rect l="l" t="t" r="r" b="b"/>
            <a:pathLst>
              <a:path w="1381759" h="1003300">
                <a:moveTo>
                  <a:pt x="0" y="1003299"/>
                </a:moveTo>
                <a:lnTo>
                  <a:pt x="1381759" y="1003299"/>
                </a:lnTo>
                <a:lnTo>
                  <a:pt x="1381759" y="0"/>
                </a:lnTo>
                <a:lnTo>
                  <a:pt x="0" y="0"/>
                </a:lnTo>
                <a:lnTo>
                  <a:pt x="0" y="1003299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943600" y="7728787"/>
            <a:ext cx="1185545" cy="8970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6363970" y="6378193"/>
            <a:ext cx="771525" cy="72682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978204" y="4340010"/>
            <a:ext cx="5967095" cy="263779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1600" spc="-30">
                <a:latin typeface="Wingdings"/>
                <a:cs typeface="Wingdings"/>
              </a:rPr>
              <a:t></a:t>
            </a:r>
            <a:r>
              <a:rPr dirty="0" sz="1050" spc="-30" b="1" i="1">
                <a:solidFill>
                  <a:srgbClr val="1F487C"/>
                </a:solidFill>
                <a:latin typeface="Stencil"/>
                <a:cs typeface="Stencil"/>
              </a:rPr>
              <a:t>Intraductal </a:t>
            </a:r>
            <a:r>
              <a:rPr dirty="0" sz="1050" spc="-35" b="1" i="1">
                <a:solidFill>
                  <a:srgbClr val="1F487C"/>
                </a:solidFill>
                <a:latin typeface="Stencil"/>
                <a:cs typeface="Stencil"/>
              </a:rPr>
              <a:t>papillary mucinous neoplasm</a:t>
            </a:r>
            <a:r>
              <a:rPr dirty="0" sz="1050" spc="65" b="1" i="1">
                <a:solidFill>
                  <a:srgbClr val="1F487C"/>
                </a:solidFill>
                <a:latin typeface="Stencil"/>
                <a:cs typeface="Stencil"/>
              </a:rPr>
              <a:t> </a:t>
            </a:r>
            <a:r>
              <a:rPr dirty="0" sz="1600" spc="-275">
                <a:latin typeface="Times New Roman"/>
                <a:cs typeface="Times New Roman"/>
              </a:rPr>
              <a:t>(</a:t>
            </a:r>
            <a:r>
              <a:rPr dirty="0" sz="1600" spc="-275" b="1">
                <a:latin typeface="Times New Roman"/>
                <a:cs typeface="Times New Roman"/>
              </a:rPr>
              <a:t>IPMN</a:t>
            </a:r>
            <a:r>
              <a:rPr dirty="0" sz="1600" spc="-275">
                <a:latin typeface="Times New Roman"/>
                <a:cs typeface="Times New Roman"/>
              </a:rPr>
              <a:t>):</a:t>
            </a:r>
            <a:endParaRPr sz="1600">
              <a:latin typeface="Times New Roman"/>
              <a:cs typeface="Times New Roman"/>
            </a:endParaRPr>
          </a:p>
          <a:p>
            <a:pPr marL="290195" indent="-229235">
              <a:lnSpc>
                <a:spcPts val="1935"/>
              </a:lnSpc>
              <a:spcBef>
                <a:spcPts val="284"/>
              </a:spcBef>
              <a:buFont typeface="Symbol"/>
              <a:buChar char=""/>
              <a:tabLst>
                <a:tab pos="290830" algn="l"/>
              </a:tabLst>
            </a:pPr>
            <a:r>
              <a:rPr dirty="0" sz="1600" spc="-210">
                <a:latin typeface="Times New Roman"/>
                <a:cs typeface="Times New Roman"/>
              </a:rPr>
              <a:t>Pancreatic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tumors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165">
                <a:latin typeface="Times New Roman"/>
                <a:cs typeface="Times New Roman"/>
              </a:rPr>
              <a:t>that </a:t>
            </a:r>
            <a:r>
              <a:rPr dirty="0" sz="1600" spc="-220">
                <a:latin typeface="Times New Roman"/>
                <a:cs typeface="Times New Roman"/>
              </a:rPr>
              <a:t>produce </a:t>
            </a:r>
            <a:r>
              <a:rPr dirty="0" sz="1600" spc="-215">
                <a:latin typeface="Times New Roman"/>
                <a:cs typeface="Times New Roman"/>
              </a:rPr>
              <a:t>an </a:t>
            </a:r>
            <a:r>
              <a:rPr dirty="0" sz="1600" spc="-240">
                <a:latin typeface="Times New Roman"/>
                <a:cs typeface="Times New Roman"/>
              </a:rPr>
              <a:t>excessive </a:t>
            </a:r>
            <a:r>
              <a:rPr dirty="0" sz="1600" spc="-225">
                <a:latin typeface="Times New Roman"/>
                <a:cs typeface="Times New Roman"/>
              </a:rPr>
              <a:t>amount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20">
                <a:latin typeface="Times New Roman"/>
                <a:cs typeface="Times New Roman"/>
              </a:rPr>
              <a:t>mucin,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700" spc="-285" i="1">
                <a:latin typeface="Times New Roman"/>
                <a:cs typeface="Times New Roman"/>
              </a:rPr>
              <a:t>marked </a:t>
            </a:r>
            <a:r>
              <a:rPr dirty="0" sz="1700" spc="-240" i="1">
                <a:latin typeface="Times New Roman"/>
                <a:cs typeface="Times New Roman"/>
              </a:rPr>
              <a:t>dilatation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r>
              <a:rPr dirty="0" sz="1600" spc="-125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endParaRPr sz="1600">
              <a:latin typeface="Times New Roman"/>
              <a:cs typeface="Times New Roman"/>
            </a:endParaRPr>
          </a:p>
          <a:p>
            <a:pPr marL="290195">
              <a:lnSpc>
                <a:spcPts val="1935"/>
              </a:lnSpc>
            </a:pPr>
            <a:r>
              <a:rPr dirty="0" sz="1700" spc="-275" i="1">
                <a:latin typeface="Times New Roman"/>
                <a:cs typeface="Times New Roman"/>
              </a:rPr>
              <a:t>pancreatic </a:t>
            </a:r>
            <a:r>
              <a:rPr dirty="0" sz="1700" spc="-210" i="1">
                <a:latin typeface="Times New Roman"/>
                <a:cs typeface="Times New Roman"/>
              </a:rPr>
              <a:t>d</a:t>
            </a:r>
            <a:r>
              <a:rPr dirty="0" sz="1600" spc="-210">
                <a:latin typeface="Times New Roman"/>
                <a:cs typeface="Times New Roman"/>
              </a:rPr>
              <a:t>uct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700" spc="-240" i="1">
                <a:latin typeface="Times New Roman"/>
                <a:cs typeface="Times New Roman"/>
              </a:rPr>
              <a:t>cystic </a:t>
            </a:r>
            <a:r>
              <a:rPr dirty="0" sz="1700" spc="-270" i="1">
                <a:latin typeface="Times New Roman"/>
                <a:cs typeface="Times New Roman"/>
              </a:rPr>
              <a:t>enlargement </a:t>
            </a:r>
            <a:r>
              <a:rPr dirty="0" sz="1600" spc="-245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700" spc="-290" i="1">
                <a:latin typeface="Times New Roman"/>
                <a:cs typeface="Times New Roman"/>
              </a:rPr>
              <a:t>branch</a:t>
            </a:r>
            <a:r>
              <a:rPr dirty="0" sz="1700" spc="-275" i="1">
                <a:latin typeface="Times New Roman"/>
                <a:cs typeface="Times New Roman"/>
              </a:rPr>
              <a:t> </a:t>
            </a:r>
            <a:r>
              <a:rPr dirty="0" sz="1700" spc="-200" i="1">
                <a:latin typeface="Times New Roman"/>
                <a:cs typeface="Times New Roman"/>
              </a:rPr>
              <a:t>d</a:t>
            </a:r>
            <a:r>
              <a:rPr dirty="0" sz="1600" spc="-200">
                <a:latin typeface="Times New Roman"/>
                <a:cs typeface="Times New Roman"/>
              </a:rPr>
              <a:t>ucts.</a:t>
            </a:r>
            <a:endParaRPr sz="1600">
              <a:latin typeface="Times New Roman"/>
              <a:cs typeface="Times New Roman"/>
            </a:endParaRPr>
          </a:p>
          <a:p>
            <a:pPr marL="290195" marR="7620" indent="-229235">
              <a:lnSpc>
                <a:spcPts val="1820"/>
              </a:lnSpc>
              <a:spcBef>
                <a:spcPts val="409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700" spc="-415" b="1" i="1">
                <a:latin typeface="Times New Roman"/>
                <a:cs typeface="Times New Roman"/>
              </a:rPr>
              <a:t>ERCP </a:t>
            </a: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sz="1600" spc="-215">
                <a:latin typeface="Times New Roman"/>
                <a:cs typeface="Times New Roman"/>
              </a:rPr>
              <a:t>demonstrates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700" spc="-260" i="1">
                <a:latin typeface="Times New Roman"/>
                <a:cs typeface="Times New Roman"/>
              </a:rPr>
              <a:t>bulging </a:t>
            </a:r>
            <a:r>
              <a:rPr dirty="0" sz="1700" spc="-270" i="1">
                <a:latin typeface="Times New Roman"/>
                <a:cs typeface="Times New Roman"/>
              </a:rPr>
              <a:t>papilla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700" spc="-265" i="1">
                <a:latin typeface="Times New Roman"/>
                <a:cs typeface="Times New Roman"/>
              </a:rPr>
              <a:t>mucin </a:t>
            </a:r>
            <a:r>
              <a:rPr dirty="0" sz="1600" spc="-190">
                <a:latin typeface="Times New Roman"/>
                <a:cs typeface="Times New Roman"/>
              </a:rPr>
              <a:t>protruding </a:t>
            </a:r>
            <a:r>
              <a:rPr dirty="0" sz="1600" spc="-235">
                <a:latin typeface="Times New Roman"/>
                <a:cs typeface="Times New Roman"/>
              </a:rPr>
              <a:t>from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0">
                <a:latin typeface="Times New Roman"/>
                <a:cs typeface="Times New Roman"/>
              </a:rPr>
              <a:t>orifice </a:t>
            </a:r>
            <a:r>
              <a:rPr dirty="0" sz="1600" spc="-370">
                <a:latin typeface="Times New Roman"/>
                <a:cs typeface="Times New Roman"/>
              </a:rPr>
              <a:t>+ </a:t>
            </a:r>
            <a:r>
              <a:rPr dirty="0" sz="1600" spc="-229">
                <a:latin typeface="Times New Roman"/>
                <a:cs typeface="Times New Roman"/>
              </a:rPr>
              <a:t>Only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170">
                <a:latin typeface="Times New Roman"/>
                <a:cs typeface="Times New Roman"/>
              </a:rPr>
              <a:t>thin </a:t>
            </a:r>
            <a:r>
              <a:rPr dirty="0" sz="1600" spc="-215">
                <a:latin typeface="Times New Roman"/>
                <a:cs typeface="Times New Roman"/>
              </a:rPr>
              <a:t>rim 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0">
                <a:latin typeface="Times New Roman"/>
                <a:cs typeface="Times New Roman"/>
              </a:rPr>
              <a:t>atrophic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4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parenchyma.</a:t>
            </a:r>
            <a:endParaRPr sz="1600">
              <a:latin typeface="Times New Roman"/>
              <a:cs typeface="Times New Roman"/>
            </a:endParaRPr>
          </a:p>
          <a:p>
            <a:pPr marL="290195" indent="-229235">
              <a:lnSpc>
                <a:spcPts val="1930"/>
              </a:lnSpc>
              <a:spcBef>
                <a:spcPts val="100"/>
              </a:spcBef>
              <a:buFont typeface="Courier New"/>
              <a:buChar char="o"/>
              <a:tabLst>
                <a:tab pos="290830" algn="l"/>
              </a:tabLst>
            </a:pPr>
            <a:r>
              <a:rPr dirty="0" sz="1600" spc="-285">
                <a:latin typeface="Times New Roman"/>
                <a:cs typeface="Times New Roman"/>
              </a:rPr>
              <a:t>IPMN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10">
                <a:latin typeface="Times New Roman"/>
                <a:cs typeface="Times New Roman"/>
              </a:rPr>
              <a:t>branch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duct </a:t>
            </a:r>
            <a:r>
              <a:rPr dirty="0" sz="1600" spc="-215">
                <a:latin typeface="Times New Roman"/>
                <a:cs typeface="Times New Roman"/>
              </a:rPr>
              <a:t>type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700" spc="-260" i="1">
                <a:latin typeface="Times New Roman"/>
                <a:cs typeface="Times New Roman"/>
              </a:rPr>
              <a:t>focal</a:t>
            </a:r>
            <a:r>
              <a:rPr dirty="0" sz="1700" spc="-95" i="1">
                <a:latin typeface="Times New Roman"/>
                <a:cs typeface="Times New Roman"/>
              </a:rPr>
              <a:t> </a:t>
            </a:r>
            <a:r>
              <a:rPr dirty="0" sz="1700" spc="-285" i="1">
                <a:latin typeface="Times New Roman"/>
                <a:cs typeface="Times New Roman"/>
              </a:rPr>
              <a:t>group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700" spc="-265" i="1">
                <a:latin typeface="Times New Roman"/>
                <a:cs typeface="Times New Roman"/>
              </a:rPr>
              <a:t>small </a:t>
            </a:r>
            <a:r>
              <a:rPr dirty="0" sz="1700" spc="-240" i="1">
                <a:latin typeface="Times New Roman"/>
                <a:cs typeface="Times New Roman"/>
              </a:rPr>
              <a:t>cysts </a:t>
            </a:r>
            <a:r>
              <a:rPr dirty="0" sz="1600" spc="-210">
                <a:latin typeface="Times New Roman"/>
                <a:cs typeface="Times New Roman"/>
              </a:rPr>
              <a:t>(1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270">
                <a:latin typeface="Times New Roman"/>
                <a:cs typeface="Times New Roman"/>
              </a:rPr>
              <a:t>2 </a:t>
            </a:r>
            <a:r>
              <a:rPr dirty="0" sz="1600" spc="-300">
                <a:latin typeface="Times New Roman"/>
                <a:cs typeface="Times New Roman"/>
              </a:rPr>
              <a:t>cm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200">
                <a:latin typeface="Times New Roman"/>
                <a:cs typeface="Times New Roman"/>
              </a:rPr>
              <a:t>diameter)</a:t>
            </a:r>
            <a:r>
              <a:rPr dirty="0" sz="1600" spc="-125">
                <a:latin typeface="Times New Roman"/>
                <a:cs typeface="Times New Roman"/>
              </a:rPr>
              <a:t> </a:t>
            </a:r>
            <a:r>
              <a:rPr dirty="0" sz="1600" spc="-165">
                <a:latin typeface="Times New Roman"/>
                <a:cs typeface="Times New Roman"/>
              </a:rPr>
              <a:t>that</a:t>
            </a:r>
            <a:endParaRPr sz="1600">
              <a:latin typeface="Times New Roman"/>
              <a:cs typeface="Times New Roman"/>
            </a:endParaRPr>
          </a:p>
          <a:p>
            <a:pPr marL="290195">
              <a:lnSpc>
                <a:spcPts val="1930"/>
              </a:lnSpc>
            </a:pPr>
            <a:r>
              <a:rPr dirty="0" sz="1700" spc="-265" i="1">
                <a:latin typeface="Times New Roman"/>
                <a:cs typeface="Times New Roman"/>
              </a:rPr>
              <a:t>intercommunicate </a:t>
            </a:r>
            <a:r>
              <a:rPr dirty="0" sz="1700" spc="-254" i="1">
                <a:latin typeface="Times New Roman"/>
                <a:cs typeface="Times New Roman"/>
              </a:rPr>
              <a:t>through </a:t>
            </a:r>
            <a:r>
              <a:rPr dirty="0" sz="1700" spc="-250" i="1">
                <a:latin typeface="Times New Roman"/>
                <a:cs typeface="Times New Roman"/>
              </a:rPr>
              <a:t>dilated </a:t>
            </a:r>
            <a:r>
              <a:rPr dirty="0" sz="1700" spc="-290" i="1">
                <a:latin typeface="Times New Roman"/>
                <a:cs typeface="Times New Roman"/>
              </a:rPr>
              <a:t>branch</a:t>
            </a:r>
            <a:r>
              <a:rPr dirty="0" sz="1700" spc="-165" i="1">
                <a:latin typeface="Times New Roman"/>
                <a:cs typeface="Times New Roman"/>
              </a:rPr>
              <a:t> </a:t>
            </a:r>
            <a:r>
              <a:rPr dirty="0" sz="1700" spc="-229" i="1">
                <a:latin typeface="Times New Roman"/>
                <a:cs typeface="Times New Roman"/>
              </a:rPr>
              <a:t>ducts</a:t>
            </a:r>
            <a:r>
              <a:rPr dirty="0" sz="1600" spc="-229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290195" indent="-229235">
              <a:lnSpc>
                <a:spcPct val="100000"/>
              </a:lnSpc>
              <a:spcBef>
                <a:spcPts val="100"/>
              </a:spcBef>
              <a:buFont typeface="Courier New"/>
              <a:buChar char="o"/>
              <a:tabLst>
                <a:tab pos="290830" algn="l"/>
              </a:tabLst>
            </a:pPr>
            <a:r>
              <a:rPr dirty="0" sz="1600" spc="-295" b="1">
                <a:latin typeface="Times New Roman"/>
                <a:cs typeface="Times New Roman"/>
              </a:rPr>
              <a:t>Most </a:t>
            </a:r>
            <a:r>
              <a:rPr dirty="0" sz="1600" spc="-275">
                <a:latin typeface="Times New Roman"/>
                <a:cs typeface="Times New Roman"/>
              </a:rPr>
              <a:t>common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4">
                <a:latin typeface="Times New Roman"/>
                <a:cs typeface="Times New Roman"/>
              </a:rPr>
              <a:t>uncinate</a:t>
            </a:r>
            <a:r>
              <a:rPr dirty="0" sz="1600" spc="-14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process.</a:t>
            </a:r>
            <a:endParaRPr sz="1600">
              <a:latin typeface="Times New Roman"/>
              <a:cs typeface="Times New Roman"/>
            </a:endParaRPr>
          </a:p>
          <a:p>
            <a:pPr marL="290195" indent="-229235">
              <a:lnSpc>
                <a:spcPct val="100000"/>
              </a:lnSpc>
              <a:spcBef>
                <a:spcPts val="100"/>
              </a:spcBef>
              <a:buFont typeface="Courier New"/>
              <a:buChar char="o"/>
              <a:tabLst>
                <a:tab pos="290830" algn="l"/>
              </a:tabLst>
            </a:pPr>
            <a:r>
              <a:rPr dirty="0" sz="1600" spc="-295">
                <a:latin typeface="Times New Roman"/>
                <a:cs typeface="Times New Roman"/>
              </a:rPr>
              <a:t>Some </a:t>
            </a:r>
            <a:r>
              <a:rPr dirty="0" sz="1600" spc="-210">
                <a:latin typeface="Times New Roman"/>
                <a:cs typeface="Times New Roman"/>
              </a:rPr>
              <a:t>lesions </a:t>
            </a:r>
            <a:r>
              <a:rPr dirty="0" sz="1600" spc="-204">
                <a:latin typeface="Times New Roman"/>
                <a:cs typeface="Times New Roman"/>
              </a:rPr>
              <a:t>consist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210">
                <a:latin typeface="Times New Roman"/>
                <a:cs typeface="Times New Roman"/>
              </a:rPr>
              <a:t>single </a:t>
            </a:r>
            <a:r>
              <a:rPr dirty="0" sz="1600" spc="-200">
                <a:latin typeface="Times New Roman"/>
                <a:cs typeface="Times New Roman"/>
              </a:rPr>
              <a:t>unilocular</a:t>
            </a:r>
            <a:r>
              <a:rPr dirty="0" sz="1600" spc="-28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cyst.</a:t>
            </a:r>
            <a:endParaRPr sz="1600">
              <a:latin typeface="Times New Roman"/>
              <a:cs typeface="Times New Roman"/>
            </a:endParaRPr>
          </a:p>
          <a:p>
            <a:pPr marL="290195" indent="-229235">
              <a:lnSpc>
                <a:spcPct val="100000"/>
              </a:lnSpc>
              <a:spcBef>
                <a:spcPts val="240"/>
              </a:spcBef>
              <a:buFont typeface="Courier New"/>
              <a:buChar char="o"/>
              <a:tabLst>
                <a:tab pos="290830" algn="l"/>
              </a:tabLst>
            </a:pPr>
            <a:r>
              <a:rPr dirty="0" sz="1600" spc="-210">
                <a:latin typeface="Times New Roman"/>
                <a:cs typeface="Times New Roman"/>
              </a:rPr>
              <a:t>Pancreatic </a:t>
            </a:r>
            <a:r>
              <a:rPr dirty="0" sz="1600" spc="-235">
                <a:latin typeface="Times New Roman"/>
                <a:cs typeface="Times New Roman"/>
              </a:rPr>
              <a:t>parenchyma </a:t>
            </a:r>
            <a:r>
              <a:rPr dirty="0" sz="1600" spc="-210">
                <a:latin typeface="Times New Roman"/>
                <a:cs typeface="Times New Roman"/>
              </a:rPr>
              <a:t>adjacent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10">
                <a:latin typeface="Times New Roman"/>
                <a:cs typeface="Times New Roman"/>
              </a:rPr>
              <a:t>lesions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atrophies </a:t>
            </a:r>
            <a:r>
              <a:rPr dirty="0" sz="1600" spc="-225">
                <a:latin typeface="Wingdings"/>
                <a:cs typeface="Wingdings"/>
              </a:rPr>
              <a:t></a:t>
            </a:r>
            <a:r>
              <a:rPr dirty="0" sz="1600" spc="-225">
                <a:latin typeface="Times New Roman"/>
                <a:cs typeface="Times New Roman"/>
              </a:rPr>
              <a:t>becomes capsule </a:t>
            </a:r>
            <a:r>
              <a:rPr dirty="0" sz="1600" spc="-245">
                <a:latin typeface="Times New Roman"/>
                <a:cs typeface="Times New Roman"/>
              </a:rPr>
              <a:t>of </a:t>
            </a:r>
            <a:r>
              <a:rPr dirty="0" sz="1600" spc="-220">
                <a:latin typeface="Times New Roman"/>
                <a:cs typeface="Times New Roman"/>
              </a:rPr>
              <a:t>cystic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mass.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75005" y="4311268"/>
            <a:ext cx="3155950" cy="0"/>
          </a:xfrm>
          <a:custGeom>
            <a:avLst/>
            <a:gdLst/>
            <a:ahLst/>
            <a:cxnLst/>
            <a:rect l="l" t="t" r="r" b="b"/>
            <a:pathLst>
              <a:path w="3155950" h="0">
                <a:moveTo>
                  <a:pt x="0" y="0"/>
                </a:moveTo>
                <a:lnTo>
                  <a:pt x="3155949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84530" y="828293"/>
            <a:ext cx="0" cy="3473450"/>
          </a:xfrm>
          <a:custGeom>
            <a:avLst/>
            <a:gdLst/>
            <a:ahLst/>
            <a:cxnLst/>
            <a:rect l="l" t="t" r="r" b="b"/>
            <a:pathLst>
              <a:path w="0" h="3473450">
                <a:moveTo>
                  <a:pt x="0" y="0"/>
                </a:moveTo>
                <a:lnTo>
                  <a:pt x="0" y="347345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799204" y="81876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0" y="0"/>
                </a:moveTo>
                <a:lnTo>
                  <a:pt x="31750" y="0"/>
                </a:lnTo>
              </a:path>
            </a:pathLst>
          </a:custGeom>
          <a:ln w="63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78180" y="809243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63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694055" y="4292218"/>
            <a:ext cx="3117850" cy="0"/>
          </a:xfrm>
          <a:custGeom>
            <a:avLst/>
            <a:gdLst/>
            <a:ahLst/>
            <a:cxnLst/>
            <a:rect l="l" t="t" r="r" b="b"/>
            <a:pathLst>
              <a:path w="3117850" h="0">
                <a:moveTo>
                  <a:pt x="0" y="0"/>
                </a:moveTo>
                <a:lnTo>
                  <a:pt x="3117849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3821429" y="828674"/>
            <a:ext cx="0" cy="3472815"/>
          </a:xfrm>
          <a:custGeom>
            <a:avLst/>
            <a:gdLst/>
            <a:ahLst/>
            <a:cxnLst/>
            <a:rect l="l" t="t" r="r" b="b"/>
            <a:pathLst>
              <a:path w="0" h="3472815">
                <a:moveTo>
                  <a:pt x="0" y="0"/>
                </a:moveTo>
                <a:lnTo>
                  <a:pt x="0" y="3472814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805554" y="847724"/>
            <a:ext cx="0" cy="3434715"/>
          </a:xfrm>
          <a:custGeom>
            <a:avLst/>
            <a:gdLst/>
            <a:ahLst/>
            <a:cxnLst/>
            <a:rect l="l" t="t" r="r" b="b"/>
            <a:pathLst>
              <a:path w="0" h="3434715">
                <a:moveTo>
                  <a:pt x="0" y="0"/>
                </a:moveTo>
                <a:lnTo>
                  <a:pt x="0" y="3434715"/>
                </a:lnTo>
              </a:path>
            </a:pathLst>
          </a:custGeom>
          <a:ln w="1270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681355" y="803274"/>
            <a:ext cx="3117850" cy="3472815"/>
          </a:xfrm>
          <a:custGeom>
            <a:avLst/>
            <a:gdLst/>
            <a:ahLst/>
            <a:cxnLst/>
            <a:rect l="l" t="t" r="r" b="b"/>
            <a:pathLst>
              <a:path w="3117850" h="3472815">
                <a:moveTo>
                  <a:pt x="0" y="3472815"/>
                </a:moveTo>
                <a:lnTo>
                  <a:pt x="3117849" y="3472815"/>
                </a:lnTo>
                <a:lnTo>
                  <a:pt x="3117849" y="0"/>
                </a:lnTo>
                <a:lnTo>
                  <a:pt x="0" y="0"/>
                </a:lnTo>
                <a:lnTo>
                  <a:pt x="0" y="3472815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81355" y="803274"/>
            <a:ext cx="3117850" cy="3472815"/>
          </a:xfrm>
          <a:custGeom>
            <a:avLst/>
            <a:gdLst/>
            <a:ahLst/>
            <a:cxnLst/>
            <a:rect l="l" t="t" r="r" b="b"/>
            <a:pathLst>
              <a:path w="3117850" h="3472815">
                <a:moveTo>
                  <a:pt x="0" y="3472815"/>
                </a:moveTo>
                <a:lnTo>
                  <a:pt x="3117849" y="3472815"/>
                </a:lnTo>
                <a:lnTo>
                  <a:pt x="3117849" y="0"/>
                </a:lnTo>
                <a:lnTo>
                  <a:pt x="0" y="0"/>
                </a:lnTo>
                <a:lnTo>
                  <a:pt x="0" y="3472815"/>
                </a:lnTo>
                <a:close/>
              </a:path>
            </a:pathLst>
          </a:custGeom>
          <a:ln w="38099">
            <a:solidFill>
              <a:srgbClr val="F1F1F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92480" y="869060"/>
            <a:ext cx="2895599" cy="33414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58469" y="7044054"/>
            <a:ext cx="3619500" cy="2722880"/>
          </a:xfrm>
          <a:custGeom>
            <a:avLst/>
            <a:gdLst/>
            <a:ahLst/>
            <a:cxnLst/>
            <a:rect l="l" t="t" r="r" b="b"/>
            <a:pathLst>
              <a:path w="3619500" h="2722879">
                <a:moveTo>
                  <a:pt x="0" y="2722879"/>
                </a:moveTo>
                <a:lnTo>
                  <a:pt x="3619500" y="2722879"/>
                </a:lnTo>
                <a:lnTo>
                  <a:pt x="3619500" y="0"/>
                </a:lnTo>
                <a:lnTo>
                  <a:pt x="0" y="0"/>
                </a:lnTo>
                <a:lnTo>
                  <a:pt x="0" y="2722879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62381" y="7097597"/>
            <a:ext cx="3421634" cy="26166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4126865" y="7044054"/>
            <a:ext cx="3112135" cy="2722880"/>
          </a:xfrm>
          <a:custGeom>
            <a:avLst/>
            <a:gdLst/>
            <a:ahLst/>
            <a:cxnLst/>
            <a:rect l="l" t="t" r="r" b="b"/>
            <a:pathLst>
              <a:path w="3112134" h="2722879">
                <a:moveTo>
                  <a:pt x="0" y="2722879"/>
                </a:moveTo>
                <a:lnTo>
                  <a:pt x="3112135" y="2722879"/>
                </a:lnTo>
                <a:lnTo>
                  <a:pt x="3112135" y="0"/>
                </a:lnTo>
                <a:lnTo>
                  <a:pt x="0" y="0"/>
                </a:lnTo>
                <a:lnTo>
                  <a:pt x="0" y="2722879"/>
                </a:lnTo>
                <a:close/>
              </a:path>
            </a:pathLst>
          </a:custGeom>
          <a:ln w="12700">
            <a:solidFill>
              <a:srgbClr val="9BBA58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4227829" y="7097597"/>
            <a:ext cx="2916554" cy="26166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860800" y="4311268"/>
            <a:ext cx="2863850" cy="0"/>
          </a:xfrm>
          <a:custGeom>
            <a:avLst/>
            <a:gdLst/>
            <a:ahLst/>
            <a:cxnLst/>
            <a:rect l="l" t="t" r="r" b="b"/>
            <a:pathLst>
              <a:path w="2863850" h="0">
                <a:moveTo>
                  <a:pt x="0" y="0"/>
                </a:moveTo>
                <a:lnTo>
                  <a:pt x="2863850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870325" y="828293"/>
            <a:ext cx="0" cy="3473450"/>
          </a:xfrm>
          <a:custGeom>
            <a:avLst/>
            <a:gdLst/>
            <a:ahLst/>
            <a:cxnLst/>
            <a:rect l="l" t="t" r="r" b="b"/>
            <a:pathLst>
              <a:path w="0" h="3473450">
                <a:moveTo>
                  <a:pt x="0" y="0"/>
                </a:moveTo>
                <a:lnTo>
                  <a:pt x="0" y="347345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863975" y="809243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63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879850" y="4292218"/>
            <a:ext cx="2825750" cy="0"/>
          </a:xfrm>
          <a:custGeom>
            <a:avLst/>
            <a:gdLst/>
            <a:ahLst/>
            <a:cxnLst/>
            <a:rect l="l" t="t" r="r" b="b"/>
            <a:pathLst>
              <a:path w="2825750" h="0">
                <a:moveTo>
                  <a:pt x="0" y="0"/>
                </a:moveTo>
                <a:lnTo>
                  <a:pt x="2825750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715125" y="828674"/>
            <a:ext cx="0" cy="3472815"/>
          </a:xfrm>
          <a:custGeom>
            <a:avLst/>
            <a:gdLst/>
            <a:ahLst/>
            <a:cxnLst/>
            <a:rect l="l" t="t" r="r" b="b"/>
            <a:pathLst>
              <a:path w="0" h="3472815">
                <a:moveTo>
                  <a:pt x="0" y="0"/>
                </a:moveTo>
                <a:lnTo>
                  <a:pt x="0" y="3472814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708775" y="815593"/>
            <a:ext cx="0" cy="3486150"/>
          </a:xfrm>
          <a:custGeom>
            <a:avLst/>
            <a:gdLst/>
            <a:ahLst/>
            <a:cxnLst/>
            <a:rect l="l" t="t" r="r" b="b"/>
            <a:pathLst>
              <a:path w="0" h="3486150">
                <a:moveTo>
                  <a:pt x="0" y="0"/>
                </a:moveTo>
                <a:lnTo>
                  <a:pt x="0" y="3485896"/>
                </a:lnTo>
              </a:path>
            </a:pathLst>
          </a:custGeom>
          <a:ln w="317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867150" y="803274"/>
            <a:ext cx="2825750" cy="3472815"/>
          </a:xfrm>
          <a:custGeom>
            <a:avLst/>
            <a:gdLst/>
            <a:ahLst/>
            <a:cxnLst/>
            <a:rect l="l" t="t" r="r" b="b"/>
            <a:pathLst>
              <a:path w="2825750" h="3472815">
                <a:moveTo>
                  <a:pt x="0" y="3472815"/>
                </a:moveTo>
                <a:lnTo>
                  <a:pt x="2825750" y="3472815"/>
                </a:lnTo>
                <a:lnTo>
                  <a:pt x="2825750" y="0"/>
                </a:lnTo>
                <a:lnTo>
                  <a:pt x="0" y="0"/>
                </a:lnTo>
                <a:lnTo>
                  <a:pt x="0" y="3472815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867150" y="803274"/>
            <a:ext cx="2825750" cy="3472815"/>
          </a:xfrm>
          <a:custGeom>
            <a:avLst/>
            <a:gdLst/>
            <a:ahLst/>
            <a:cxnLst/>
            <a:rect l="l" t="t" r="r" b="b"/>
            <a:pathLst>
              <a:path w="2825750" h="3472815">
                <a:moveTo>
                  <a:pt x="0" y="3472815"/>
                </a:moveTo>
                <a:lnTo>
                  <a:pt x="2825750" y="3472815"/>
                </a:lnTo>
                <a:lnTo>
                  <a:pt x="2825750" y="0"/>
                </a:lnTo>
                <a:lnTo>
                  <a:pt x="0" y="0"/>
                </a:lnTo>
                <a:lnTo>
                  <a:pt x="0" y="3472815"/>
                </a:lnTo>
                <a:close/>
              </a:path>
            </a:pathLst>
          </a:custGeom>
          <a:ln w="38100">
            <a:solidFill>
              <a:srgbClr val="F1F1F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980815" y="869060"/>
            <a:ext cx="2602865" cy="334149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920800" y="917701"/>
            <a:ext cx="6083300" cy="274320"/>
          </a:xfrm>
          <a:prstGeom prst="rect">
            <a:avLst/>
          </a:prstGeom>
          <a:solidFill>
            <a:srgbClr val="F9BE8F"/>
          </a:solidFill>
          <a:ln w="6096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995"/>
              </a:lnSpc>
            </a:pPr>
            <a:r>
              <a:rPr dirty="0" sz="1700" spc="-45" b="1" i="1">
                <a:latin typeface="Bernard MT Condensed"/>
                <a:cs typeface="Bernard MT Condensed"/>
              </a:rPr>
              <a:t>Pancreatic </a:t>
            </a:r>
            <a:r>
              <a:rPr dirty="0" sz="1700" spc="-40" b="1" i="1">
                <a:latin typeface="Bernard MT Condensed"/>
                <a:cs typeface="Bernard MT Condensed"/>
              </a:rPr>
              <a:t>Fatty</a:t>
            </a:r>
            <a:r>
              <a:rPr dirty="0" sz="1700" spc="-30" b="1" i="1">
                <a:latin typeface="Bernard MT Condensed"/>
                <a:cs typeface="Bernard MT Condensed"/>
              </a:rPr>
              <a:t> </a:t>
            </a:r>
            <a:r>
              <a:rPr dirty="0" sz="1700" spc="-40" b="1" i="1">
                <a:latin typeface="Bernard MT Condensed"/>
                <a:cs typeface="Bernard MT Condensed"/>
              </a:rPr>
              <a:t>lesions</a:t>
            </a:r>
            <a:endParaRPr sz="1700">
              <a:latin typeface="Bernard MT Condensed"/>
              <a:cs typeface="Bernard MT Condense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78204" y="1023060"/>
            <a:ext cx="2244090" cy="747395"/>
          </a:xfrm>
          <a:prstGeom prst="rect">
            <a:avLst/>
          </a:prstGeom>
        </p:spPr>
        <p:txBody>
          <a:bodyPr wrap="square" lIns="0" tIns="10858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855"/>
              </a:spcBef>
            </a:pPr>
            <a:r>
              <a:rPr dirty="0" sz="1600" spc="-220">
                <a:latin typeface="Times New Roman"/>
                <a:cs typeface="Times New Roman"/>
              </a:rPr>
              <a:t>Similar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204">
                <a:latin typeface="Times New Roman"/>
                <a:cs typeface="Times New Roman"/>
              </a:rPr>
              <a:t>those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190">
                <a:latin typeface="Times New Roman"/>
                <a:cs typeface="Times New Roman"/>
              </a:rPr>
              <a:t>liver,</a:t>
            </a:r>
            <a:r>
              <a:rPr dirty="0" sz="1600" spc="-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include:</a:t>
            </a:r>
            <a:endParaRPr sz="1600">
              <a:latin typeface="Times New Roman"/>
              <a:cs typeface="Times New Roman"/>
            </a:endParaRPr>
          </a:p>
          <a:p>
            <a:pPr marL="213360">
              <a:lnSpc>
                <a:spcPct val="100000"/>
              </a:lnSpc>
              <a:spcBef>
                <a:spcPts val="480"/>
              </a:spcBef>
              <a:tabLst>
                <a:tab pos="442595" algn="l"/>
              </a:tabLst>
            </a:pPr>
            <a:r>
              <a:rPr dirty="0" sz="1000" spc="5">
                <a:latin typeface="Times New Roman"/>
                <a:cs typeface="Times New Roman"/>
              </a:rPr>
              <a:t>®	</a:t>
            </a:r>
            <a:r>
              <a:rPr dirty="0" sz="1000">
                <a:latin typeface="Algerian"/>
                <a:cs typeface="Algerian"/>
              </a:rPr>
              <a:t>Diffuse </a:t>
            </a:r>
            <a:r>
              <a:rPr dirty="0" sz="1000" spc="-5">
                <a:latin typeface="Algerian"/>
                <a:cs typeface="Algerian"/>
              </a:rPr>
              <a:t>fatty</a:t>
            </a:r>
            <a:r>
              <a:rPr dirty="0" sz="1000" spc="-40">
                <a:latin typeface="Algerian"/>
                <a:cs typeface="Algerian"/>
              </a:rPr>
              <a:t> </a:t>
            </a:r>
            <a:r>
              <a:rPr dirty="0" sz="1000" spc="-5">
                <a:latin typeface="Algerian"/>
                <a:cs typeface="Algerian"/>
              </a:rPr>
              <a:t>infiltration,</a:t>
            </a:r>
            <a:endParaRPr sz="1000">
              <a:latin typeface="Algerian"/>
              <a:cs typeface="Algerian"/>
            </a:endParaRPr>
          </a:p>
          <a:p>
            <a:pPr marL="213360">
              <a:lnSpc>
                <a:spcPct val="100000"/>
              </a:lnSpc>
              <a:spcBef>
                <a:spcPts val="125"/>
              </a:spcBef>
              <a:tabLst>
                <a:tab pos="442595" algn="l"/>
              </a:tabLst>
            </a:pPr>
            <a:r>
              <a:rPr dirty="0" sz="1000" spc="5">
                <a:latin typeface="Times New Roman"/>
                <a:cs typeface="Times New Roman"/>
              </a:rPr>
              <a:t>®	</a:t>
            </a:r>
            <a:r>
              <a:rPr dirty="0" sz="1000" spc="-5">
                <a:latin typeface="Algerian"/>
                <a:cs typeface="Algerian"/>
              </a:rPr>
              <a:t>Lipoma.,</a:t>
            </a:r>
            <a:endParaRPr sz="1000">
              <a:latin typeface="Algerian"/>
              <a:cs typeface="Algeri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53688" y="1408759"/>
            <a:ext cx="1915160" cy="36195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  <a:tabLst>
                <a:tab pos="240665" algn="l"/>
              </a:tabLst>
            </a:pPr>
            <a:r>
              <a:rPr dirty="0" sz="1000" spc="5">
                <a:latin typeface="Times New Roman"/>
                <a:cs typeface="Times New Roman"/>
              </a:rPr>
              <a:t>®	</a:t>
            </a:r>
            <a:r>
              <a:rPr dirty="0" sz="1000" spc="-5">
                <a:latin typeface="Algerian"/>
                <a:cs typeface="Algerian"/>
              </a:rPr>
              <a:t>focal fatty</a:t>
            </a:r>
            <a:r>
              <a:rPr dirty="0" sz="1000" spc="10">
                <a:latin typeface="Algerian"/>
                <a:cs typeface="Algerian"/>
              </a:rPr>
              <a:t> </a:t>
            </a:r>
            <a:r>
              <a:rPr dirty="0" sz="1000" spc="-5">
                <a:latin typeface="Algerian"/>
                <a:cs typeface="Algerian"/>
              </a:rPr>
              <a:t>sparing,</a:t>
            </a:r>
            <a:endParaRPr sz="1000">
              <a:latin typeface="Algerian"/>
              <a:cs typeface="Algerian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40665" algn="l"/>
              </a:tabLst>
            </a:pPr>
            <a:r>
              <a:rPr dirty="0" sz="1000" spc="5">
                <a:latin typeface="Times New Roman"/>
                <a:cs typeface="Times New Roman"/>
              </a:rPr>
              <a:t>®	</a:t>
            </a:r>
            <a:r>
              <a:rPr dirty="0" sz="1000" spc="-5">
                <a:latin typeface="Algerian"/>
                <a:cs typeface="Algerian"/>
              </a:rPr>
              <a:t>Focal fatty</a:t>
            </a:r>
            <a:r>
              <a:rPr dirty="0" sz="1000" spc="-25">
                <a:latin typeface="Algerian"/>
                <a:cs typeface="Algerian"/>
              </a:rPr>
              <a:t> </a:t>
            </a:r>
            <a:r>
              <a:rPr dirty="0" sz="1000" spc="-5">
                <a:latin typeface="Algerian"/>
                <a:cs typeface="Algerian"/>
              </a:rPr>
              <a:t>infiltration</a:t>
            </a:r>
            <a:endParaRPr sz="1000">
              <a:latin typeface="Algerian"/>
              <a:cs typeface="Algeri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30604" y="1892935"/>
            <a:ext cx="5302885" cy="38074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>
                <a:latin typeface="Wingdings"/>
                <a:cs typeface="Wingdings"/>
              </a:rPr>
              <a:t></a:t>
            </a:r>
            <a:r>
              <a:rPr dirty="0" sz="1100">
                <a:solidFill>
                  <a:srgbClr val="1F487C"/>
                </a:solidFill>
                <a:latin typeface="Stencil"/>
                <a:cs typeface="Stencil"/>
              </a:rPr>
              <a:t>Diffuse</a:t>
            </a:r>
            <a:r>
              <a:rPr dirty="0" sz="1100" spc="-20">
                <a:solidFill>
                  <a:srgbClr val="1F487C"/>
                </a:solidFill>
                <a:latin typeface="Stencil"/>
                <a:cs typeface="Stencil"/>
              </a:rPr>
              <a:t> infiltration</a:t>
            </a:r>
            <a:r>
              <a:rPr dirty="0" sz="1600" spc="-2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Courier New"/>
              <a:buChar char="o"/>
              <a:tabLst>
                <a:tab pos="241935" algn="l"/>
              </a:tabLst>
            </a:pP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u="sng" sz="1600" spc="-26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dirty="0" sz="1600" spc="-260">
                <a:latin typeface="Times New Roman"/>
                <a:cs typeface="Times New Roman"/>
              </a:rPr>
              <a:t>ging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135">
                <a:latin typeface="Times New Roman"/>
                <a:cs typeface="Times New Roman"/>
              </a:rPr>
              <a:t>, </a:t>
            </a:r>
            <a:r>
              <a:rPr dirty="0" u="sng" sz="1600" spc="-229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</a:t>
            </a:r>
            <a:r>
              <a:rPr dirty="0" sz="1600" spc="-229">
                <a:latin typeface="Times New Roman"/>
                <a:cs typeface="Times New Roman"/>
              </a:rPr>
              <a:t>besity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95">
                <a:latin typeface="Times New Roman"/>
                <a:cs typeface="Times New Roman"/>
              </a:rPr>
              <a:t> </a:t>
            </a:r>
            <a:r>
              <a:rPr dirty="0" u="sng" sz="1600" spc="-220" b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</a:t>
            </a:r>
            <a:r>
              <a:rPr dirty="0" sz="1600" spc="-220">
                <a:latin typeface="Times New Roman"/>
                <a:cs typeface="Times New Roman"/>
              </a:rPr>
              <a:t>trophy.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241935" algn="l"/>
              </a:tabLst>
            </a:pPr>
            <a:r>
              <a:rPr dirty="0" sz="1600" spc="-220">
                <a:latin typeface="Times New Roman"/>
                <a:cs typeface="Times New Roman"/>
              </a:rPr>
              <a:t>Fat </a:t>
            </a:r>
            <a:r>
              <a:rPr dirty="0" sz="1600" spc="-175">
                <a:latin typeface="Times New Roman"/>
                <a:cs typeface="Times New Roman"/>
              </a:rPr>
              <a:t>infiltrates </a:t>
            </a:r>
            <a:r>
              <a:rPr dirty="0" sz="1600" spc="-240">
                <a:latin typeface="Times New Roman"/>
                <a:cs typeface="Times New Roman"/>
              </a:rPr>
              <a:t>between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15">
                <a:latin typeface="Times New Roman"/>
                <a:cs typeface="Times New Roman"/>
              </a:rPr>
              <a:t>lobules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9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parenchyma.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45"/>
              </a:spcBef>
              <a:buFont typeface="Courier New"/>
              <a:buChar char="o"/>
              <a:tabLst>
                <a:tab pos="241935" algn="l"/>
              </a:tabLst>
            </a:pP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190">
                <a:latin typeface="Times New Roman"/>
                <a:cs typeface="Times New Roman"/>
              </a:rPr>
              <a:t>patients </a:t>
            </a:r>
            <a:r>
              <a:rPr dirty="0" sz="1600" spc="-215">
                <a:latin typeface="Times New Roman"/>
                <a:cs typeface="Times New Roman"/>
              </a:rPr>
              <a:t>with cystic </a:t>
            </a:r>
            <a:r>
              <a:rPr dirty="0" sz="1600" spc="-190">
                <a:latin typeface="Times New Roman"/>
                <a:cs typeface="Times New Roman"/>
              </a:rPr>
              <a:t>fibrosis,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240">
                <a:latin typeface="Times New Roman"/>
                <a:cs typeface="Times New Roman"/>
              </a:rPr>
              <a:t>parenchyma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completely </a:t>
            </a:r>
            <a:r>
              <a:rPr dirty="0" sz="1600" spc="-220">
                <a:latin typeface="Times New Roman"/>
                <a:cs typeface="Times New Roman"/>
              </a:rPr>
              <a:t>replaced </a:t>
            </a:r>
            <a:r>
              <a:rPr dirty="0" sz="1600" spc="-254">
                <a:latin typeface="Times New Roman"/>
                <a:cs typeface="Times New Roman"/>
              </a:rPr>
              <a:t>by</a:t>
            </a:r>
            <a:r>
              <a:rPr dirty="0" sz="1600" spc="-245">
                <a:latin typeface="Times New Roman"/>
                <a:cs typeface="Times New Roman"/>
              </a:rPr>
              <a:t> </a:t>
            </a:r>
            <a:r>
              <a:rPr dirty="0" sz="1600" spc="-170">
                <a:latin typeface="Times New Roman"/>
                <a:cs typeface="Times New Roman"/>
              </a:rPr>
              <a:t>fat.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1600">
                <a:latin typeface="Wingdings"/>
                <a:cs typeface="Wingdings"/>
              </a:rPr>
              <a:t></a:t>
            </a:r>
            <a:r>
              <a:rPr dirty="0" sz="1100">
                <a:solidFill>
                  <a:srgbClr val="1F487C"/>
                </a:solidFill>
                <a:latin typeface="Stencil"/>
                <a:cs typeface="Stencil"/>
              </a:rPr>
              <a:t>Focal </a:t>
            </a:r>
            <a:r>
              <a:rPr dirty="0" sz="1100" spc="-10">
                <a:solidFill>
                  <a:srgbClr val="1F487C"/>
                </a:solidFill>
                <a:latin typeface="Stencil"/>
                <a:cs typeface="Stencil"/>
              </a:rPr>
              <a:t>fatty</a:t>
            </a:r>
            <a:r>
              <a:rPr dirty="0" sz="1100" spc="-5">
                <a:solidFill>
                  <a:srgbClr val="1F487C"/>
                </a:solidFill>
                <a:latin typeface="Stencil"/>
                <a:cs typeface="Stencil"/>
              </a:rPr>
              <a:t> </a:t>
            </a:r>
            <a:r>
              <a:rPr dirty="0" sz="1100" spc="-25">
                <a:solidFill>
                  <a:srgbClr val="1F487C"/>
                </a:solidFill>
                <a:latin typeface="Stencil"/>
                <a:cs typeface="Stencil"/>
              </a:rPr>
              <a:t>sparing</a:t>
            </a:r>
            <a:r>
              <a:rPr dirty="0" sz="1600" spc="-25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930"/>
              </a:lnSpc>
              <a:spcBef>
                <a:spcPts val="114"/>
              </a:spcBef>
            </a:pP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210">
                <a:latin typeface="Times New Roman"/>
                <a:cs typeface="Times New Roman"/>
              </a:rPr>
              <a:t>diffuse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175">
                <a:latin typeface="Times New Roman"/>
                <a:cs typeface="Times New Roman"/>
              </a:rPr>
              <a:t>infiltration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simulate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235">
                <a:latin typeface="Times New Roman"/>
                <a:cs typeface="Times New Roman"/>
              </a:rPr>
              <a:t>mass,</a:t>
            </a:r>
            <a:r>
              <a:rPr dirty="0" sz="1600" spc="-70">
                <a:latin typeface="Times New Roman"/>
                <a:cs typeface="Times New Roman"/>
              </a:rPr>
              <a:t> </a:t>
            </a:r>
            <a:r>
              <a:rPr dirty="0" sz="1700" spc="-240" i="1">
                <a:latin typeface="Times New Roman"/>
                <a:cs typeface="Times New Roman"/>
              </a:rPr>
              <a:t>esp</a:t>
            </a:r>
            <a:r>
              <a:rPr dirty="0" sz="1600" spc="-240">
                <a:latin typeface="Times New Roman"/>
                <a:cs typeface="Times New Roman"/>
              </a:rPr>
              <a:t>. </a:t>
            </a:r>
            <a:r>
              <a:rPr dirty="0" sz="1600" spc="-260">
                <a:latin typeface="Times New Roman"/>
                <a:cs typeface="Times New Roman"/>
              </a:rPr>
              <a:t>when </a:t>
            </a:r>
            <a:r>
              <a:rPr dirty="0" sz="1600" spc="-135">
                <a:latin typeface="Times New Roman"/>
                <a:cs typeface="Times New Roman"/>
              </a:rPr>
              <a:t>it </a:t>
            </a:r>
            <a:r>
              <a:rPr dirty="0" sz="1600" spc="-229">
                <a:latin typeface="Times New Roman"/>
                <a:cs typeface="Times New Roman"/>
              </a:rPr>
              <a:t>involves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700" spc="-295" i="1">
                <a:latin typeface="Times New Roman"/>
                <a:cs typeface="Times New Roman"/>
              </a:rPr>
              <a:t>head</a:t>
            </a:r>
            <a:r>
              <a:rPr dirty="0" sz="1700" spc="-240" i="1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or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930"/>
              </a:lnSpc>
            </a:pPr>
            <a:r>
              <a:rPr dirty="0" sz="1700" spc="-254" i="1">
                <a:latin typeface="Times New Roman"/>
                <a:cs typeface="Times New Roman"/>
              </a:rPr>
              <a:t>uncinate</a:t>
            </a:r>
            <a:r>
              <a:rPr dirty="0" sz="1700" spc="-90" i="1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process.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dirty="0" sz="1600">
                <a:latin typeface="Wingdings"/>
                <a:cs typeface="Wingdings"/>
              </a:rPr>
              <a:t></a:t>
            </a:r>
            <a:r>
              <a:rPr dirty="0" sz="1100">
                <a:solidFill>
                  <a:srgbClr val="1F487C"/>
                </a:solidFill>
                <a:latin typeface="Stencil"/>
                <a:cs typeface="Stencil"/>
              </a:rPr>
              <a:t>Focal </a:t>
            </a:r>
            <a:r>
              <a:rPr dirty="0" sz="1100" spc="-10">
                <a:solidFill>
                  <a:srgbClr val="1F487C"/>
                </a:solidFill>
                <a:latin typeface="Stencil"/>
                <a:cs typeface="Stencil"/>
              </a:rPr>
              <a:t>fatty</a:t>
            </a:r>
            <a:r>
              <a:rPr dirty="0" sz="1100" spc="-5">
                <a:solidFill>
                  <a:srgbClr val="1F487C"/>
                </a:solidFill>
                <a:latin typeface="Stencil"/>
                <a:cs typeface="Stencil"/>
              </a:rPr>
              <a:t> </a:t>
            </a:r>
            <a:r>
              <a:rPr dirty="0" sz="1100" spc="-20">
                <a:solidFill>
                  <a:srgbClr val="1F487C"/>
                </a:solidFill>
                <a:latin typeface="Stencil"/>
                <a:cs typeface="Stencil"/>
              </a:rPr>
              <a:t>infiltration</a:t>
            </a:r>
            <a:r>
              <a:rPr dirty="0" sz="1600" spc="-2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lvl="1" marL="469900" indent="-228600">
              <a:lnSpc>
                <a:spcPct val="100000"/>
              </a:lnSpc>
              <a:spcBef>
                <a:spcPts val="100"/>
              </a:spcBef>
              <a:buFont typeface="Courier New"/>
              <a:buChar char="o"/>
              <a:tabLst>
                <a:tab pos="470534" algn="l"/>
              </a:tabLst>
            </a:pP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35">
                <a:latin typeface="Times New Roman"/>
                <a:cs typeface="Times New Roman"/>
              </a:rPr>
              <a:t>involve </a:t>
            </a:r>
            <a:r>
              <a:rPr dirty="0" sz="1600" spc="-295" b="1">
                <a:latin typeface="Times New Roman"/>
                <a:cs typeface="Times New Roman"/>
              </a:rPr>
              <a:t>any </a:t>
            </a:r>
            <a:r>
              <a:rPr dirty="0" sz="1600" spc="-254" b="1">
                <a:latin typeface="Times New Roman"/>
                <a:cs typeface="Times New Roman"/>
              </a:rPr>
              <a:t>portion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r>
              <a:rPr dirty="0" sz="1600" spc="-210">
                <a:latin typeface="Times New Roman"/>
                <a:cs typeface="Times New Roman"/>
              </a:rPr>
              <a:t> pancreas.</a:t>
            </a:r>
            <a:endParaRPr sz="16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Font typeface="Courier New"/>
              <a:buChar char="o"/>
            </a:pPr>
            <a:endParaRPr sz="1750">
              <a:latin typeface="Times New Roman"/>
              <a:cs typeface="Times New Roman"/>
            </a:endParaRPr>
          </a:p>
          <a:p>
            <a:pPr algn="ctr" marR="763905">
              <a:lnSpc>
                <a:spcPts val="1789"/>
              </a:lnSpc>
            </a:pPr>
            <a:r>
              <a:rPr dirty="0" sz="1600">
                <a:latin typeface="Wingdings"/>
                <a:cs typeface="Wingdings"/>
              </a:rPr>
              <a:t></a:t>
            </a:r>
            <a:r>
              <a:rPr dirty="0" sz="1100">
                <a:solidFill>
                  <a:srgbClr val="1F487C"/>
                </a:solidFill>
                <a:latin typeface="Stencil"/>
                <a:cs typeface="Stencil"/>
              </a:rPr>
              <a:t>Lipomas:</a:t>
            </a:r>
            <a:endParaRPr sz="1100">
              <a:latin typeface="Stencil"/>
              <a:cs typeface="Stencil"/>
            </a:endParaRPr>
          </a:p>
          <a:p>
            <a:pPr lvl="2" marL="2070735" marR="664845">
              <a:lnSpc>
                <a:spcPts val="1789"/>
              </a:lnSpc>
              <a:buFont typeface="Courier New"/>
              <a:buChar char="o"/>
              <a:tabLst>
                <a:tab pos="2299970" algn="l"/>
              </a:tabLst>
            </a:pPr>
            <a:r>
              <a:rPr dirty="0" sz="1600" spc="-175">
                <a:latin typeface="Times New Roman"/>
                <a:cs typeface="Times New Roman"/>
              </a:rPr>
              <a:t>rare,</a:t>
            </a:r>
            <a:endParaRPr sz="1600">
              <a:latin typeface="Times New Roman"/>
              <a:cs typeface="Times New Roman"/>
            </a:endParaRPr>
          </a:p>
          <a:p>
            <a:pPr lvl="2" marL="2070735" marR="1196340">
              <a:lnSpc>
                <a:spcPts val="1850"/>
              </a:lnSpc>
              <a:spcBef>
                <a:spcPts val="245"/>
              </a:spcBef>
              <a:buFont typeface="Courier New"/>
              <a:buChar char="o"/>
              <a:tabLst>
                <a:tab pos="2299970" algn="l"/>
              </a:tabLst>
            </a:pPr>
            <a:r>
              <a:rPr dirty="0" sz="1600" spc="-210">
                <a:latin typeface="Times New Roman"/>
                <a:cs typeface="Times New Roman"/>
              </a:rPr>
              <a:t>usually </a:t>
            </a:r>
            <a:r>
              <a:rPr dirty="0" sz="1600" spc="-195">
                <a:latin typeface="Times New Roman"/>
                <a:cs typeface="Times New Roman"/>
              </a:rPr>
              <a:t>incidental </a:t>
            </a:r>
            <a:r>
              <a:rPr dirty="0" sz="1600" spc="-210">
                <a:latin typeface="Times New Roman"/>
                <a:cs typeface="Times New Roman"/>
              </a:rPr>
              <a:t>findings  </a:t>
            </a:r>
            <a:r>
              <a:rPr dirty="0" sz="1600" spc="-229">
                <a:latin typeface="Times New Roman"/>
                <a:cs typeface="Times New Roman"/>
              </a:rPr>
              <a:t>Usually </a:t>
            </a:r>
            <a:r>
              <a:rPr dirty="0" u="sng" sz="1700" spc="-1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</a:t>
            </a:r>
            <a:r>
              <a:rPr dirty="0" sz="1600" spc="-190">
                <a:latin typeface="Times New Roman"/>
                <a:cs typeface="Times New Roman"/>
              </a:rPr>
              <a:t>olitary, </a:t>
            </a:r>
            <a:r>
              <a:rPr dirty="0" sz="1600" spc="-200">
                <a:latin typeface="Times New Roman"/>
                <a:cs typeface="Times New Roman"/>
              </a:rPr>
              <a:t>fat-density</a:t>
            </a:r>
            <a:r>
              <a:rPr dirty="0" sz="1600" spc="-229">
                <a:latin typeface="Times New Roman"/>
                <a:cs typeface="Times New Roman"/>
              </a:rPr>
              <a:t> masses.</a:t>
            </a:r>
            <a:endParaRPr sz="1600">
              <a:latin typeface="Times New Roman"/>
              <a:cs typeface="Times New Roman"/>
            </a:endParaRPr>
          </a:p>
          <a:p>
            <a:pPr marL="1842135">
              <a:lnSpc>
                <a:spcPts val="1770"/>
              </a:lnSpc>
            </a:pPr>
            <a:r>
              <a:rPr dirty="0" sz="1600" spc="-315">
                <a:latin typeface="Times New Roman"/>
                <a:cs typeface="Times New Roman"/>
              </a:rPr>
              <a:t>May </a:t>
            </a:r>
            <a:r>
              <a:rPr dirty="0" sz="1600" spc="-225">
                <a:latin typeface="Times New Roman"/>
                <a:cs typeface="Times New Roman"/>
              </a:rPr>
              <a:t>occasionally </a:t>
            </a:r>
            <a:r>
              <a:rPr dirty="0" sz="1600" spc="-195">
                <a:latin typeface="Times New Roman"/>
                <a:cs typeface="Times New Roman"/>
              </a:rPr>
              <a:t>obstruct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600" spc="-200">
                <a:latin typeface="Times New Roman"/>
                <a:cs typeface="Times New Roman"/>
              </a:rPr>
              <a:t>bile</a:t>
            </a:r>
            <a:r>
              <a:rPr dirty="0" sz="1600" spc="-4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ducts.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125016" y="6260845"/>
            <a:ext cx="5311775" cy="0"/>
          </a:xfrm>
          <a:custGeom>
            <a:avLst/>
            <a:gdLst/>
            <a:ahLst/>
            <a:cxnLst/>
            <a:rect l="l" t="t" r="r" b="b"/>
            <a:pathLst>
              <a:path w="5311775" h="0">
                <a:moveTo>
                  <a:pt x="0" y="0"/>
                </a:moveTo>
                <a:lnTo>
                  <a:pt x="5311775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125016" y="6242557"/>
            <a:ext cx="5311775" cy="0"/>
          </a:xfrm>
          <a:custGeom>
            <a:avLst/>
            <a:gdLst/>
            <a:ahLst/>
            <a:cxnLst/>
            <a:rect l="l" t="t" r="r" b="b"/>
            <a:pathLst>
              <a:path w="5311775" h="0">
                <a:moveTo>
                  <a:pt x="0" y="0"/>
                </a:moveTo>
                <a:lnTo>
                  <a:pt x="5311775" y="0"/>
                </a:lnTo>
              </a:path>
            </a:pathLst>
          </a:custGeom>
          <a:ln w="27432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1125016" y="6224117"/>
            <a:ext cx="5311775" cy="0"/>
          </a:xfrm>
          <a:custGeom>
            <a:avLst/>
            <a:gdLst/>
            <a:ahLst/>
            <a:cxnLst/>
            <a:rect l="l" t="t" r="r" b="b"/>
            <a:pathLst>
              <a:path w="5311775" h="0">
                <a:moveTo>
                  <a:pt x="0" y="0"/>
                </a:moveTo>
                <a:lnTo>
                  <a:pt x="5311775" y="0"/>
                </a:lnTo>
              </a:path>
            </a:pathLst>
          </a:custGeom>
          <a:ln w="9448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3585209" y="6258813"/>
            <a:ext cx="519430" cy="23812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400" b="1">
                <a:latin typeface="Showcard Gothic"/>
                <a:cs typeface="Showcard Gothic"/>
              </a:rPr>
              <a:t>C</a:t>
            </a:r>
            <a:r>
              <a:rPr dirty="0" sz="1400" spc="-5" b="1">
                <a:latin typeface="Showcard Gothic"/>
                <a:cs typeface="Showcard Gothic"/>
              </a:rPr>
              <a:t>A</a:t>
            </a:r>
            <a:r>
              <a:rPr dirty="0" sz="1400" spc="-10" b="1">
                <a:latin typeface="Showcard Gothic"/>
                <a:cs typeface="Showcard Gothic"/>
              </a:rPr>
              <a:t>S</a:t>
            </a:r>
            <a:r>
              <a:rPr dirty="0" sz="1400" spc="5" b="1">
                <a:latin typeface="Showcard Gothic"/>
                <a:cs typeface="Showcard Gothic"/>
              </a:rPr>
              <a:t>E</a:t>
            </a:r>
            <a:r>
              <a:rPr dirty="0" sz="1400" spc="-5" b="1">
                <a:latin typeface="Showcard Gothic"/>
                <a:cs typeface="Showcard Gothic"/>
              </a:rPr>
              <a:t>S</a:t>
            </a:r>
            <a:endParaRPr sz="1400">
              <a:latin typeface="Showcard Gothic"/>
              <a:cs typeface="Showcard Gothic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92480" y="6603872"/>
            <a:ext cx="1932305" cy="14580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895600" y="6603872"/>
            <a:ext cx="2020570" cy="14364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5123815" y="6603872"/>
            <a:ext cx="1773555" cy="14580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695248" y="6600697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832861" y="6600697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61458" y="6600697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2000" y="8176920"/>
            <a:ext cx="1996439" cy="127505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2895600" y="8176920"/>
            <a:ext cx="2091054" cy="127505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5281929" y="8176920"/>
            <a:ext cx="1640204" cy="129918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695248" y="8173846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2832861" y="8173846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061458" y="8173846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92200" y="6597650"/>
            <a:ext cx="0" cy="2990850"/>
          </a:xfrm>
          <a:custGeom>
            <a:avLst/>
            <a:gdLst/>
            <a:ahLst/>
            <a:cxnLst/>
            <a:rect l="l" t="t" r="r" b="b"/>
            <a:pathLst>
              <a:path w="0" h="2990850">
                <a:moveTo>
                  <a:pt x="0" y="0"/>
                </a:moveTo>
                <a:lnTo>
                  <a:pt x="0" y="29907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695248" y="9585350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829814" y="6597650"/>
            <a:ext cx="0" cy="2990850"/>
          </a:xfrm>
          <a:custGeom>
            <a:avLst/>
            <a:gdLst/>
            <a:ahLst/>
            <a:cxnLst/>
            <a:rect l="l" t="t" r="r" b="b"/>
            <a:pathLst>
              <a:path w="0" h="2990850">
                <a:moveTo>
                  <a:pt x="0" y="0"/>
                </a:moveTo>
                <a:lnTo>
                  <a:pt x="0" y="29907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832861" y="9585350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58410" y="6597650"/>
            <a:ext cx="0" cy="2990850"/>
          </a:xfrm>
          <a:custGeom>
            <a:avLst/>
            <a:gdLst/>
            <a:ahLst/>
            <a:cxnLst/>
            <a:rect l="l" t="t" r="r" b="b"/>
            <a:pathLst>
              <a:path w="0" h="2990850">
                <a:moveTo>
                  <a:pt x="0" y="0"/>
                </a:moveTo>
                <a:lnTo>
                  <a:pt x="0" y="29907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061458" y="9585350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156450" y="6597650"/>
            <a:ext cx="0" cy="2990850"/>
          </a:xfrm>
          <a:custGeom>
            <a:avLst/>
            <a:gdLst/>
            <a:ahLst/>
            <a:cxnLst/>
            <a:rect l="l" t="t" r="r" b="b"/>
            <a:pathLst>
              <a:path w="0" h="2990850">
                <a:moveTo>
                  <a:pt x="0" y="0"/>
                </a:moveTo>
                <a:lnTo>
                  <a:pt x="0" y="29907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12469" y="6656069"/>
            <a:ext cx="731520" cy="238760"/>
          </a:xfrm>
          <a:custGeom>
            <a:avLst/>
            <a:gdLst/>
            <a:ahLst/>
            <a:cxnLst/>
            <a:rect l="l" t="t" r="r" b="b"/>
            <a:pathLst>
              <a:path w="731519" h="238759">
                <a:moveTo>
                  <a:pt x="0" y="238759"/>
                </a:moveTo>
                <a:lnTo>
                  <a:pt x="731520" y="238759"/>
                </a:lnTo>
                <a:lnTo>
                  <a:pt x="731520" y="0"/>
                </a:lnTo>
                <a:lnTo>
                  <a:pt x="0" y="0"/>
                </a:lnTo>
                <a:lnTo>
                  <a:pt x="0" y="238759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699769" y="6630669"/>
            <a:ext cx="731520" cy="23876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699769" y="6630669"/>
            <a:ext cx="731520" cy="238760"/>
          </a:xfrm>
          <a:custGeom>
            <a:avLst/>
            <a:gdLst/>
            <a:ahLst/>
            <a:cxnLst/>
            <a:rect l="l" t="t" r="r" b="b"/>
            <a:pathLst>
              <a:path w="731519" h="238759">
                <a:moveTo>
                  <a:pt x="0" y="238759"/>
                </a:moveTo>
                <a:lnTo>
                  <a:pt x="731520" y="238759"/>
                </a:lnTo>
                <a:lnTo>
                  <a:pt x="731520" y="0"/>
                </a:lnTo>
                <a:lnTo>
                  <a:pt x="0" y="0"/>
                </a:lnTo>
                <a:lnTo>
                  <a:pt x="0" y="238759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 txBox="1"/>
          <p:nvPr/>
        </p:nvSpPr>
        <p:spPr>
          <a:xfrm>
            <a:off x="700684" y="6658102"/>
            <a:ext cx="724535" cy="1790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55575">
              <a:lnSpc>
                <a:spcPct val="100000"/>
              </a:lnSpc>
              <a:spcBef>
                <a:spcPts val="105"/>
              </a:spcBef>
            </a:pPr>
            <a:r>
              <a:rPr dirty="0" sz="1000" spc="-5" b="1">
                <a:latin typeface="Times New Roman"/>
                <a:cs typeface="Times New Roman"/>
              </a:rPr>
              <a:t>Abscess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12469" y="9284334"/>
            <a:ext cx="730885" cy="246379"/>
          </a:xfrm>
          <a:custGeom>
            <a:avLst/>
            <a:gdLst/>
            <a:ahLst/>
            <a:cxnLst/>
            <a:rect l="l" t="t" r="r" b="b"/>
            <a:pathLst>
              <a:path w="730885" h="246379">
                <a:moveTo>
                  <a:pt x="0" y="246380"/>
                </a:moveTo>
                <a:lnTo>
                  <a:pt x="730885" y="246380"/>
                </a:lnTo>
                <a:lnTo>
                  <a:pt x="730885" y="0"/>
                </a:lnTo>
                <a:lnTo>
                  <a:pt x="0" y="0"/>
                </a:lnTo>
                <a:lnTo>
                  <a:pt x="0" y="24638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699769" y="9258934"/>
            <a:ext cx="730885" cy="24638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769" y="9258934"/>
            <a:ext cx="730885" cy="246379"/>
          </a:xfrm>
          <a:custGeom>
            <a:avLst/>
            <a:gdLst/>
            <a:ahLst/>
            <a:cxnLst/>
            <a:rect l="l" t="t" r="r" b="b"/>
            <a:pathLst>
              <a:path w="730885" h="246379">
                <a:moveTo>
                  <a:pt x="0" y="246380"/>
                </a:moveTo>
                <a:lnTo>
                  <a:pt x="730885" y="246380"/>
                </a:lnTo>
                <a:lnTo>
                  <a:pt x="730885" y="0"/>
                </a:lnTo>
                <a:lnTo>
                  <a:pt x="0" y="0"/>
                </a:lnTo>
                <a:lnTo>
                  <a:pt x="0" y="246380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 txBox="1"/>
          <p:nvPr/>
        </p:nvSpPr>
        <p:spPr>
          <a:xfrm>
            <a:off x="700684" y="9298330"/>
            <a:ext cx="724535" cy="16446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00965">
              <a:lnSpc>
                <a:spcPct val="100000"/>
              </a:lnSpc>
              <a:spcBef>
                <a:spcPts val="110"/>
              </a:spcBef>
            </a:pPr>
            <a:r>
              <a:rPr dirty="0" sz="900" b="1">
                <a:latin typeface="Times New Roman"/>
                <a:cs typeface="Times New Roman"/>
              </a:rPr>
              <a:t>Solid</a:t>
            </a:r>
            <a:r>
              <a:rPr dirty="0" sz="900" spc="-40" b="1">
                <a:latin typeface="Times New Roman"/>
                <a:cs typeface="Times New Roman"/>
              </a:rPr>
              <a:t> </a:t>
            </a:r>
            <a:r>
              <a:rPr dirty="0" sz="900" b="1">
                <a:latin typeface="Times New Roman"/>
                <a:cs typeface="Times New Roman"/>
              </a:rPr>
              <a:t>Mass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520440" y="7868919"/>
            <a:ext cx="842644" cy="198755"/>
          </a:xfrm>
          <a:custGeom>
            <a:avLst/>
            <a:gdLst/>
            <a:ahLst/>
            <a:cxnLst/>
            <a:rect l="l" t="t" r="r" b="b"/>
            <a:pathLst>
              <a:path w="842645" h="198754">
                <a:moveTo>
                  <a:pt x="0" y="198754"/>
                </a:moveTo>
                <a:lnTo>
                  <a:pt x="842644" y="198754"/>
                </a:lnTo>
                <a:lnTo>
                  <a:pt x="842644" y="0"/>
                </a:lnTo>
                <a:lnTo>
                  <a:pt x="0" y="0"/>
                </a:lnTo>
                <a:lnTo>
                  <a:pt x="0" y="198754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507740" y="7843519"/>
            <a:ext cx="842644" cy="19875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 txBox="1"/>
          <p:nvPr/>
        </p:nvSpPr>
        <p:spPr>
          <a:xfrm>
            <a:off x="3507740" y="7843519"/>
            <a:ext cx="842644" cy="198755"/>
          </a:xfrm>
          <a:prstGeom prst="rect">
            <a:avLst/>
          </a:prstGeom>
          <a:ln w="12700">
            <a:solidFill>
              <a:srgbClr val="D99493"/>
            </a:solidFill>
          </a:ln>
        </p:spPr>
        <p:txBody>
          <a:bodyPr wrap="square" lIns="0" tIns="46355" rIns="0" bIns="0" rtlCol="0" vert="horz">
            <a:spAutoFit/>
          </a:bodyPr>
          <a:lstStyle/>
          <a:p>
            <a:pPr marL="132715">
              <a:lnSpc>
                <a:spcPct val="100000"/>
              </a:lnSpc>
              <a:spcBef>
                <a:spcPts val="365"/>
              </a:spcBef>
            </a:pPr>
            <a:r>
              <a:rPr dirty="0" sz="700" spc="-5" b="1">
                <a:latin typeface="Times New Roman"/>
                <a:cs typeface="Times New Roman"/>
              </a:rPr>
              <a:t>INSULINOMA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742304" y="6656069"/>
            <a:ext cx="1232535" cy="198755"/>
          </a:xfrm>
          <a:custGeom>
            <a:avLst/>
            <a:gdLst/>
            <a:ahLst/>
            <a:cxnLst/>
            <a:rect l="l" t="t" r="r" b="b"/>
            <a:pathLst>
              <a:path w="1232534" h="198754">
                <a:moveTo>
                  <a:pt x="0" y="198754"/>
                </a:moveTo>
                <a:lnTo>
                  <a:pt x="1232534" y="198754"/>
                </a:lnTo>
                <a:lnTo>
                  <a:pt x="1232534" y="0"/>
                </a:lnTo>
                <a:lnTo>
                  <a:pt x="0" y="0"/>
                </a:lnTo>
                <a:lnTo>
                  <a:pt x="0" y="198754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5729604" y="6630669"/>
            <a:ext cx="1232534" cy="19875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5729604" y="6630669"/>
            <a:ext cx="1232535" cy="198755"/>
          </a:xfrm>
          <a:custGeom>
            <a:avLst/>
            <a:gdLst/>
            <a:ahLst/>
            <a:cxnLst/>
            <a:rect l="l" t="t" r="r" b="b"/>
            <a:pathLst>
              <a:path w="1232534" h="198754">
                <a:moveTo>
                  <a:pt x="0" y="198754"/>
                </a:moveTo>
                <a:lnTo>
                  <a:pt x="1232534" y="198754"/>
                </a:lnTo>
                <a:lnTo>
                  <a:pt x="1232534" y="0"/>
                </a:lnTo>
                <a:lnTo>
                  <a:pt x="0" y="0"/>
                </a:lnTo>
                <a:lnTo>
                  <a:pt x="0" y="198754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 txBox="1"/>
          <p:nvPr/>
        </p:nvSpPr>
        <p:spPr>
          <a:xfrm>
            <a:off x="5735954" y="6664197"/>
            <a:ext cx="1219835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70180">
              <a:lnSpc>
                <a:spcPct val="100000"/>
              </a:lnSpc>
              <a:spcBef>
                <a:spcPts val="95"/>
              </a:spcBef>
            </a:pPr>
            <a:r>
              <a:rPr dirty="0" sz="700" spc="-10" b="1">
                <a:latin typeface="Times New Roman"/>
                <a:cs typeface="Times New Roman"/>
              </a:rPr>
              <a:t>Aging </a:t>
            </a:r>
            <a:r>
              <a:rPr dirty="0" sz="700" spc="-5" b="1">
                <a:latin typeface="Times New Roman"/>
                <a:cs typeface="Times New Roman"/>
              </a:rPr>
              <a:t>Atrophy &amp;</a:t>
            </a:r>
            <a:r>
              <a:rPr dirty="0" sz="700" spc="5" b="1">
                <a:latin typeface="Times New Roman"/>
                <a:cs typeface="Times New Roman"/>
              </a:rPr>
              <a:t> </a:t>
            </a:r>
            <a:r>
              <a:rPr dirty="0" sz="700" spc="-5" b="1">
                <a:latin typeface="Times New Roman"/>
                <a:cs typeface="Times New Roman"/>
              </a:rPr>
              <a:t>Fatty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279140" y="9284334"/>
            <a:ext cx="1293495" cy="246379"/>
          </a:xfrm>
          <a:custGeom>
            <a:avLst/>
            <a:gdLst/>
            <a:ahLst/>
            <a:cxnLst/>
            <a:rect l="l" t="t" r="r" b="b"/>
            <a:pathLst>
              <a:path w="1293495" h="246379">
                <a:moveTo>
                  <a:pt x="0" y="246380"/>
                </a:moveTo>
                <a:lnTo>
                  <a:pt x="1293494" y="246380"/>
                </a:lnTo>
                <a:lnTo>
                  <a:pt x="1293494" y="0"/>
                </a:lnTo>
                <a:lnTo>
                  <a:pt x="0" y="0"/>
                </a:lnTo>
                <a:lnTo>
                  <a:pt x="0" y="24638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266440" y="9258934"/>
            <a:ext cx="1293494" cy="24638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3266440" y="9258934"/>
            <a:ext cx="1293495" cy="246379"/>
          </a:xfrm>
          <a:prstGeom prst="rect">
            <a:avLst/>
          </a:prstGeom>
          <a:ln w="12700">
            <a:solidFill>
              <a:srgbClr val="D99493"/>
            </a:solidFill>
          </a:ln>
        </p:spPr>
        <p:txBody>
          <a:bodyPr wrap="square" lIns="0" tIns="12700" rIns="0" bIns="0" rtlCol="0" vert="horz">
            <a:spAutoFit/>
          </a:bodyPr>
          <a:lstStyle/>
          <a:p>
            <a:pPr marL="282575">
              <a:lnSpc>
                <a:spcPct val="100000"/>
              </a:lnSpc>
              <a:spcBef>
                <a:spcPts val="100"/>
              </a:spcBef>
            </a:pPr>
            <a:r>
              <a:rPr dirty="0" sz="1100" spc="-195" b="1">
                <a:latin typeface="Times New Roman"/>
                <a:cs typeface="Times New Roman"/>
              </a:rPr>
              <a:t>Acute</a:t>
            </a:r>
            <a:r>
              <a:rPr dirty="0" sz="1100" spc="-135" b="1">
                <a:latin typeface="Times New Roman"/>
                <a:cs typeface="Times New Roman"/>
              </a:rPr>
              <a:t> </a:t>
            </a:r>
            <a:r>
              <a:rPr dirty="0" sz="1100" spc="-175" b="1">
                <a:latin typeface="Times New Roman"/>
                <a:cs typeface="Times New Roman"/>
              </a:rPr>
              <a:t>Pancreaititis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140959" y="9338309"/>
            <a:ext cx="1754505" cy="207010"/>
          </a:xfrm>
          <a:custGeom>
            <a:avLst/>
            <a:gdLst/>
            <a:ahLst/>
            <a:cxnLst/>
            <a:rect l="l" t="t" r="r" b="b"/>
            <a:pathLst>
              <a:path w="1754504" h="207009">
                <a:moveTo>
                  <a:pt x="0" y="207010"/>
                </a:moveTo>
                <a:lnTo>
                  <a:pt x="1754505" y="207010"/>
                </a:lnTo>
                <a:lnTo>
                  <a:pt x="1754505" y="0"/>
                </a:lnTo>
                <a:lnTo>
                  <a:pt x="0" y="0"/>
                </a:lnTo>
                <a:lnTo>
                  <a:pt x="0" y="2070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 txBox="1"/>
          <p:nvPr/>
        </p:nvSpPr>
        <p:spPr>
          <a:xfrm>
            <a:off x="5140959" y="9338309"/>
            <a:ext cx="1754505" cy="20701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1910" rIns="0" bIns="0" rtlCol="0" vert="horz">
            <a:spAutoFit/>
          </a:bodyPr>
          <a:lstStyle/>
          <a:p>
            <a:pPr marL="158115">
              <a:lnSpc>
                <a:spcPct val="100000"/>
              </a:lnSpc>
              <a:spcBef>
                <a:spcPts val="330"/>
              </a:spcBef>
            </a:pPr>
            <a:r>
              <a:rPr dirty="0" sz="800" spc="-5">
                <a:latin typeface="Times New Roman"/>
                <a:cs typeface="Times New Roman"/>
              </a:rPr>
              <a:t>Cut </a:t>
            </a:r>
            <a:r>
              <a:rPr dirty="0" sz="800">
                <a:latin typeface="Times New Roman"/>
                <a:cs typeface="Times New Roman"/>
              </a:rPr>
              <a:t>off Sign </a:t>
            </a:r>
            <a:r>
              <a:rPr dirty="0" sz="800" spc="-5">
                <a:latin typeface="Times New Roman"/>
                <a:cs typeface="Times New Roman"/>
              </a:rPr>
              <a:t>, </a:t>
            </a:r>
            <a:r>
              <a:rPr dirty="0" sz="800">
                <a:latin typeface="Times New Roman"/>
                <a:cs typeface="Times New Roman"/>
              </a:rPr>
              <a:t>in </a:t>
            </a:r>
            <a:r>
              <a:rPr dirty="0" sz="800" spc="-5">
                <a:latin typeface="Times New Roman"/>
                <a:cs typeface="Times New Roman"/>
              </a:rPr>
              <a:t>Acute</a:t>
            </a:r>
            <a:r>
              <a:rPr dirty="0" sz="800" spc="-60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Pancreatitis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98525" y="4460874"/>
            <a:ext cx="2019300" cy="1477010"/>
          </a:xfrm>
          <a:custGeom>
            <a:avLst/>
            <a:gdLst/>
            <a:ahLst/>
            <a:cxnLst/>
            <a:rect l="l" t="t" r="r" b="b"/>
            <a:pathLst>
              <a:path w="2019300" h="1477010">
                <a:moveTo>
                  <a:pt x="0" y="1477010"/>
                </a:moveTo>
                <a:lnTo>
                  <a:pt x="2019300" y="1477010"/>
                </a:lnTo>
                <a:lnTo>
                  <a:pt x="2019300" y="0"/>
                </a:lnTo>
                <a:lnTo>
                  <a:pt x="0" y="0"/>
                </a:lnTo>
                <a:lnTo>
                  <a:pt x="0" y="147701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999489" y="4512309"/>
            <a:ext cx="1826260" cy="1374902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6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305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0396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671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76248" y="72415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076248" y="705865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76248" y="687577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351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533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716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125016" y="1002304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25016" y="10036758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5016" y="10050474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485509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6" y="9143"/>
                </a:lnTo>
                <a:lnTo>
                  <a:pt x="36576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485509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485509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517513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503796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490080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1892300" y="6992619"/>
            <a:ext cx="3768725" cy="23933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762000" y="920876"/>
            <a:ext cx="1996439" cy="138671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2895600" y="920876"/>
            <a:ext cx="2091054" cy="135623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5123815" y="920876"/>
            <a:ext cx="1959610" cy="158737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95248" y="917701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832861" y="917701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061458" y="917701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62000" y="2621914"/>
            <a:ext cx="1996439" cy="156908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999104" y="2621914"/>
            <a:ext cx="1884045" cy="156908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5123815" y="2621914"/>
            <a:ext cx="1758314" cy="156908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95248" y="2615818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832861" y="2615818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5061458" y="2615818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62000" y="4301997"/>
            <a:ext cx="1996439" cy="134886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895600" y="4301997"/>
            <a:ext cx="2018029" cy="13641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123815" y="4301997"/>
            <a:ext cx="1718944" cy="133045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95248" y="4298950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832861" y="4298950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5061458" y="4298950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692200" y="914653"/>
            <a:ext cx="0" cy="4890770"/>
          </a:xfrm>
          <a:custGeom>
            <a:avLst/>
            <a:gdLst/>
            <a:ahLst/>
            <a:cxnLst/>
            <a:rect l="l" t="t" r="r" b="b"/>
            <a:pathLst>
              <a:path w="0" h="4890770">
                <a:moveTo>
                  <a:pt x="0" y="0"/>
                </a:moveTo>
                <a:lnTo>
                  <a:pt x="0" y="489026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95248" y="5801867"/>
            <a:ext cx="2131695" cy="0"/>
          </a:xfrm>
          <a:custGeom>
            <a:avLst/>
            <a:gdLst/>
            <a:ahLst/>
            <a:cxnLst/>
            <a:rect l="l" t="t" r="r" b="b"/>
            <a:pathLst>
              <a:path w="2131695" h="0">
                <a:moveTo>
                  <a:pt x="0" y="0"/>
                </a:moveTo>
                <a:lnTo>
                  <a:pt x="2131441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829814" y="914653"/>
            <a:ext cx="0" cy="4890770"/>
          </a:xfrm>
          <a:custGeom>
            <a:avLst/>
            <a:gdLst/>
            <a:ahLst/>
            <a:cxnLst/>
            <a:rect l="l" t="t" r="r" b="b"/>
            <a:pathLst>
              <a:path w="0" h="4890770">
                <a:moveTo>
                  <a:pt x="0" y="0"/>
                </a:moveTo>
                <a:lnTo>
                  <a:pt x="0" y="489026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832861" y="5801867"/>
            <a:ext cx="2223135" cy="0"/>
          </a:xfrm>
          <a:custGeom>
            <a:avLst/>
            <a:gdLst/>
            <a:ahLst/>
            <a:cxnLst/>
            <a:rect l="l" t="t" r="r" b="b"/>
            <a:pathLst>
              <a:path w="2223135" h="0">
                <a:moveTo>
                  <a:pt x="0" y="0"/>
                </a:moveTo>
                <a:lnTo>
                  <a:pt x="222262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5058410" y="914653"/>
            <a:ext cx="0" cy="4890770"/>
          </a:xfrm>
          <a:custGeom>
            <a:avLst/>
            <a:gdLst/>
            <a:ahLst/>
            <a:cxnLst/>
            <a:rect l="l" t="t" r="r" b="b"/>
            <a:pathLst>
              <a:path w="0" h="4890770">
                <a:moveTo>
                  <a:pt x="0" y="0"/>
                </a:moveTo>
                <a:lnTo>
                  <a:pt x="0" y="489026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061458" y="5801867"/>
            <a:ext cx="2092325" cy="0"/>
          </a:xfrm>
          <a:custGeom>
            <a:avLst/>
            <a:gdLst/>
            <a:ahLst/>
            <a:cxnLst/>
            <a:rect l="l" t="t" r="r" b="b"/>
            <a:pathLst>
              <a:path w="2092325" h="0">
                <a:moveTo>
                  <a:pt x="0" y="0"/>
                </a:moveTo>
                <a:lnTo>
                  <a:pt x="20918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156450" y="914653"/>
            <a:ext cx="0" cy="4890770"/>
          </a:xfrm>
          <a:custGeom>
            <a:avLst/>
            <a:gdLst/>
            <a:ahLst/>
            <a:cxnLst/>
            <a:rect l="l" t="t" r="r" b="b"/>
            <a:pathLst>
              <a:path w="0" h="4890770">
                <a:moveTo>
                  <a:pt x="0" y="0"/>
                </a:moveTo>
                <a:lnTo>
                  <a:pt x="0" y="489026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25016" y="6993890"/>
            <a:ext cx="5311775" cy="332740"/>
          </a:xfrm>
          <a:custGeom>
            <a:avLst/>
            <a:gdLst/>
            <a:ahLst/>
            <a:cxnLst/>
            <a:rect l="l" t="t" r="r" b="b"/>
            <a:pathLst>
              <a:path w="5311775" h="332740">
                <a:moveTo>
                  <a:pt x="0" y="332232"/>
                </a:moveTo>
                <a:lnTo>
                  <a:pt x="5311775" y="332232"/>
                </a:lnTo>
                <a:lnTo>
                  <a:pt x="5311775" y="0"/>
                </a:lnTo>
                <a:lnTo>
                  <a:pt x="0" y="0"/>
                </a:lnTo>
                <a:lnTo>
                  <a:pt x="0" y="332232"/>
                </a:lnTo>
                <a:close/>
              </a:path>
            </a:pathLst>
          </a:custGeom>
          <a:solidFill>
            <a:srgbClr val="B6DD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143304" y="7012307"/>
            <a:ext cx="442595" cy="2070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610"/>
              </a:lnSpc>
            </a:pPr>
            <a:r>
              <a:rPr dirty="0" sz="1450" spc="-65" b="1" i="1">
                <a:solidFill>
                  <a:srgbClr val="003C6C"/>
                </a:solidFill>
                <a:latin typeface="Wingdings"/>
                <a:cs typeface="Wingdings"/>
              </a:rPr>
              <a:t></a:t>
            </a:r>
            <a:r>
              <a:rPr dirty="0" sz="1450" spc="-155" b="1" i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450" spc="-25" b="1" i="1">
                <a:solidFill>
                  <a:srgbClr val="003C6C"/>
                </a:solidFill>
                <a:latin typeface="Showcard Gothic"/>
                <a:cs typeface="Showcard Gothic"/>
              </a:rPr>
              <a:t>So</a:t>
            </a:r>
            <a:endParaRPr sz="1450">
              <a:latin typeface="Showcard Gothic"/>
              <a:cs typeface="Showcard Gothic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359535" y="7548081"/>
            <a:ext cx="1067435" cy="249554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114"/>
              </a:spcBef>
              <a:buSzPct val="96551"/>
              <a:buFont typeface="Wingdings"/>
              <a:buChar char=""/>
              <a:tabLst>
                <a:tab pos="241300" algn="l"/>
              </a:tabLst>
            </a:pPr>
            <a:r>
              <a:rPr dirty="0" sz="1450" spc="-35" b="1" i="1">
                <a:solidFill>
                  <a:srgbClr val="003C6C"/>
                </a:solidFill>
                <a:latin typeface="Showcard Gothic"/>
                <a:cs typeface="Showcard Gothic"/>
              </a:rPr>
              <a:t>Sources:</a:t>
            </a:r>
            <a:endParaRPr sz="1450">
              <a:latin typeface="Showcard Gothic"/>
              <a:cs typeface="Showcard Gothic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1353947" y="7507858"/>
            <a:ext cx="5083175" cy="0"/>
          </a:xfrm>
          <a:custGeom>
            <a:avLst/>
            <a:gdLst/>
            <a:ahLst/>
            <a:cxnLst/>
            <a:rect l="l" t="t" r="r" b="b"/>
            <a:pathLst>
              <a:path w="5083175" h="0">
                <a:moveTo>
                  <a:pt x="0" y="0"/>
                </a:moveTo>
                <a:lnTo>
                  <a:pt x="5082794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1353947" y="7526146"/>
            <a:ext cx="5083175" cy="0"/>
          </a:xfrm>
          <a:custGeom>
            <a:avLst/>
            <a:gdLst/>
            <a:ahLst/>
            <a:cxnLst/>
            <a:rect l="l" t="t" r="r" b="b"/>
            <a:pathLst>
              <a:path w="5083175" h="0">
                <a:moveTo>
                  <a:pt x="0" y="0"/>
                </a:moveTo>
                <a:lnTo>
                  <a:pt x="5082794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1353947" y="7544434"/>
            <a:ext cx="5083175" cy="0"/>
          </a:xfrm>
          <a:custGeom>
            <a:avLst/>
            <a:gdLst/>
            <a:ahLst/>
            <a:cxnLst/>
            <a:rect l="l" t="t" r="r" b="b"/>
            <a:pathLst>
              <a:path w="5083175" h="0">
                <a:moveTo>
                  <a:pt x="0" y="0"/>
                </a:moveTo>
                <a:lnTo>
                  <a:pt x="508279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 txBox="1"/>
          <p:nvPr/>
        </p:nvSpPr>
        <p:spPr>
          <a:xfrm>
            <a:off x="1130604" y="8063610"/>
            <a:ext cx="2461895" cy="1790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b="1">
                <a:latin typeface="Times New Roman"/>
                <a:cs typeface="Times New Roman"/>
              </a:rPr>
              <a:t>- </a:t>
            </a:r>
            <a:r>
              <a:rPr dirty="0" sz="1000" spc="-5" b="1">
                <a:latin typeface="Times New Roman"/>
                <a:cs typeface="Times New Roman"/>
              </a:rPr>
              <a:t>Grainger </a:t>
            </a:r>
            <a:r>
              <a:rPr dirty="0" sz="1000" spc="5" b="1">
                <a:latin typeface="Times New Roman"/>
                <a:cs typeface="Times New Roman"/>
              </a:rPr>
              <a:t>&amp; </a:t>
            </a:r>
            <a:r>
              <a:rPr dirty="0" sz="1000" spc="-5" b="1">
                <a:latin typeface="Times New Roman"/>
                <a:cs typeface="Times New Roman"/>
              </a:rPr>
              <a:t>Allison's </a:t>
            </a:r>
            <a:r>
              <a:rPr dirty="0" sz="1000" b="1">
                <a:latin typeface="Times New Roman"/>
                <a:cs typeface="Times New Roman"/>
              </a:rPr>
              <a:t>5th ed. </a:t>
            </a:r>
            <a:r>
              <a:rPr dirty="0" sz="1000" spc="-10" b="1">
                <a:latin typeface="Times New Roman"/>
                <a:cs typeface="Times New Roman"/>
              </a:rPr>
              <a:t>Vol </a:t>
            </a:r>
            <a:r>
              <a:rPr dirty="0" sz="1000" b="1">
                <a:latin typeface="Times New Roman"/>
                <a:cs typeface="Times New Roman"/>
              </a:rPr>
              <a:t>1 – Ch</a:t>
            </a:r>
            <a:r>
              <a:rPr dirty="0" sz="1000" spc="-45" b="1">
                <a:latin typeface="Times New Roman"/>
                <a:cs typeface="Times New Roman"/>
              </a:rPr>
              <a:t> </a:t>
            </a:r>
            <a:r>
              <a:rPr dirty="0" sz="1000" b="1">
                <a:latin typeface="Times New Roman"/>
                <a:cs typeface="Times New Roman"/>
              </a:rPr>
              <a:t>37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756152" y="8051418"/>
            <a:ext cx="1416050" cy="193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b="1">
                <a:latin typeface="Times New Roman"/>
                <a:cs typeface="Times New Roman"/>
              </a:rPr>
              <a:t>- -</a:t>
            </a:r>
            <a:r>
              <a:rPr dirty="0" sz="1000" spc="185" b="1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dirty="0" u="sng" sz="1100" spc="-5" b="1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  <a:hlinkClick r:id="rId12"/>
              </a:rPr>
              <a:t>www.ssregypt.com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30604" y="8386952"/>
            <a:ext cx="5133340" cy="12128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88900" indent="-76200">
              <a:lnSpc>
                <a:spcPct val="100000"/>
              </a:lnSpc>
              <a:spcBef>
                <a:spcPts val="90"/>
              </a:spcBef>
              <a:buChar char="-"/>
              <a:tabLst>
                <a:tab pos="89535" algn="l"/>
              </a:tabLst>
            </a:pPr>
            <a:r>
              <a:rPr dirty="0" sz="1000" spc="-5" b="1">
                <a:latin typeface="Times New Roman"/>
                <a:cs typeface="Times New Roman"/>
              </a:rPr>
              <a:t>Lecture </a:t>
            </a:r>
            <a:r>
              <a:rPr dirty="0" sz="1000" spc="-10" b="1">
                <a:latin typeface="Times New Roman"/>
                <a:cs typeface="Times New Roman"/>
              </a:rPr>
              <a:t>of </a:t>
            </a:r>
            <a:r>
              <a:rPr dirty="0" sz="1000" spc="-5" b="1">
                <a:latin typeface="Times New Roman"/>
                <a:cs typeface="Times New Roman"/>
              </a:rPr>
              <a:t>Prof. </a:t>
            </a:r>
            <a:r>
              <a:rPr dirty="0" sz="1000" spc="-10" b="1">
                <a:latin typeface="Times New Roman"/>
                <a:cs typeface="Times New Roman"/>
              </a:rPr>
              <a:t>Mamdouh </a:t>
            </a:r>
            <a:r>
              <a:rPr dirty="0" sz="1000" spc="-5" b="1">
                <a:latin typeface="Times New Roman"/>
                <a:cs typeface="Times New Roman"/>
              </a:rPr>
              <a:t>Mahfouz </a:t>
            </a:r>
            <a:r>
              <a:rPr dirty="0" sz="1400" spc="-5" b="1" i="1">
                <a:solidFill>
                  <a:srgbClr val="003C6C"/>
                </a:solidFill>
                <a:latin typeface="Times New Roman"/>
                <a:cs typeface="Times New Roman"/>
              </a:rPr>
              <a:t>: </a:t>
            </a:r>
            <a:r>
              <a:rPr dirty="0" sz="1000" spc="-5" b="1">
                <a:latin typeface="Times New Roman"/>
                <a:cs typeface="Times New Roman"/>
              </a:rPr>
              <a:t>"pdf </a:t>
            </a:r>
            <a:r>
              <a:rPr dirty="0" sz="1000" b="1">
                <a:latin typeface="Times New Roman"/>
                <a:cs typeface="Times New Roman"/>
              </a:rPr>
              <a:t>edit </a:t>
            </a:r>
            <a:r>
              <a:rPr dirty="0" sz="1000" spc="-5" b="1">
                <a:latin typeface="Times New Roman"/>
                <a:cs typeface="Times New Roman"/>
              </a:rPr>
              <a:t>by Mohammad</a:t>
            </a:r>
            <a:r>
              <a:rPr dirty="0" sz="1000" spc="204" b="1">
                <a:latin typeface="Times New Roman"/>
                <a:cs typeface="Times New Roman"/>
              </a:rPr>
              <a:t> </a:t>
            </a:r>
            <a:r>
              <a:rPr dirty="0" sz="1000" b="1">
                <a:latin typeface="Times New Roman"/>
                <a:cs typeface="Times New Roman"/>
              </a:rPr>
              <a:t>Farghaly"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Char char="-"/>
            </a:pPr>
            <a:endParaRPr sz="11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"/>
              </a:spcBef>
            </a:pPr>
            <a:r>
              <a:rPr dirty="0" sz="1000" spc="5" b="1">
                <a:latin typeface="Times New Roman"/>
                <a:cs typeface="Times New Roman"/>
              </a:rPr>
              <a:t>&amp;</a:t>
            </a:r>
            <a:r>
              <a:rPr dirty="0" sz="1000" spc="20" b="1">
                <a:latin typeface="Times New Roman"/>
                <a:cs typeface="Times New Roman"/>
              </a:rPr>
              <a:t> </a:t>
            </a:r>
            <a:r>
              <a:rPr dirty="0" u="sng" sz="1000" spc="-5" b="1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  <a:hlinkClick r:id="rId13"/>
              </a:rPr>
              <a:t>https://www.youtube.com/watch?v=S1Xxgcf7yvQ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indent="-76200">
              <a:lnSpc>
                <a:spcPct val="100000"/>
              </a:lnSpc>
              <a:buChar char="-"/>
              <a:tabLst>
                <a:tab pos="89535" algn="l"/>
              </a:tabLst>
            </a:pPr>
            <a:r>
              <a:rPr dirty="0" sz="1000" spc="-5" b="1">
                <a:latin typeface="Times New Roman"/>
                <a:cs typeface="Times New Roman"/>
              </a:rPr>
              <a:t>Pancreatic </a:t>
            </a:r>
            <a:r>
              <a:rPr dirty="0" sz="1000" b="1">
                <a:latin typeface="Times New Roman"/>
                <a:cs typeface="Times New Roman"/>
              </a:rPr>
              <a:t>imaging </a:t>
            </a:r>
            <a:r>
              <a:rPr dirty="0" sz="1000" spc="-5" b="1">
                <a:latin typeface="Times New Roman"/>
                <a:cs typeface="Times New Roman"/>
              </a:rPr>
              <a:t>-Meeting </a:t>
            </a:r>
            <a:r>
              <a:rPr dirty="0" sz="1000" spc="5" b="1">
                <a:latin typeface="Times New Roman"/>
                <a:cs typeface="Times New Roman"/>
              </a:rPr>
              <a:t>With </a:t>
            </a:r>
            <a:r>
              <a:rPr dirty="0" sz="1000" spc="-5" b="1">
                <a:latin typeface="Times New Roman"/>
                <a:cs typeface="Times New Roman"/>
              </a:rPr>
              <a:t>Prince </a:t>
            </a:r>
            <a:r>
              <a:rPr dirty="0" sz="1000" spc="-10" b="1">
                <a:latin typeface="Times New Roman"/>
                <a:cs typeface="Times New Roman"/>
              </a:rPr>
              <a:t>of </a:t>
            </a:r>
            <a:r>
              <a:rPr dirty="0" sz="1000" b="1">
                <a:latin typeface="Times New Roman"/>
                <a:cs typeface="Times New Roman"/>
              </a:rPr>
              <a:t>- </a:t>
            </a:r>
            <a:r>
              <a:rPr dirty="0" sz="1000" spc="-5" b="1">
                <a:latin typeface="Times New Roman"/>
                <a:cs typeface="Times New Roman"/>
              </a:rPr>
              <a:t>Retroperitoneum </a:t>
            </a:r>
            <a:r>
              <a:rPr dirty="0" sz="1000" b="1">
                <a:latin typeface="Times New Roman"/>
                <a:cs typeface="Times New Roman"/>
              </a:rPr>
              <a:t>/ Yasser </a:t>
            </a:r>
            <a:r>
              <a:rPr dirty="0" sz="1000" spc="-5" b="1">
                <a:latin typeface="Times New Roman"/>
                <a:cs typeface="Times New Roman"/>
              </a:rPr>
              <a:t>Zakaria Abdel</a:t>
            </a:r>
            <a:r>
              <a:rPr dirty="0" sz="1000" spc="85" b="1">
                <a:latin typeface="Times New Roman"/>
                <a:cs typeface="Times New Roman"/>
              </a:rPr>
              <a:t> </a:t>
            </a:r>
            <a:r>
              <a:rPr dirty="0" sz="1000" spc="-10" b="1">
                <a:latin typeface="Times New Roman"/>
                <a:cs typeface="Times New Roman"/>
              </a:rPr>
              <a:t>Aziz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Char char="-"/>
            </a:pPr>
            <a:endParaRPr sz="1150">
              <a:latin typeface="Times New Roman"/>
              <a:cs typeface="Times New Roman"/>
            </a:endParaRPr>
          </a:p>
          <a:p>
            <a:pPr marL="134620" indent="-121920">
              <a:lnSpc>
                <a:spcPct val="100000"/>
              </a:lnSpc>
              <a:buClr>
                <a:srgbClr val="000000"/>
              </a:buClr>
              <a:buChar char="-"/>
              <a:tabLst>
                <a:tab pos="135255" algn="l"/>
              </a:tabLst>
            </a:pPr>
            <a:r>
              <a:rPr dirty="0" u="sng" sz="1000" spc="-5" b="1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  <a:hlinkClick r:id="rId14"/>
              </a:rPr>
              <a:t>http://www.radiologyassistant.nl/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13105" y="2148204"/>
            <a:ext cx="882015" cy="206375"/>
          </a:xfrm>
          <a:custGeom>
            <a:avLst/>
            <a:gdLst/>
            <a:ahLst/>
            <a:cxnLst/>
            <a:rect l="l" t="t" r="r" b="b"/>
            <a:pathLst>
              <a:path w="882015" h="206375">
                <a:moveTo>
                  <a:pt x="0" y="206375"/>
                </a:moveTo>
                <a:lnTo>
                  <a:pt x="882014" y="206375"/>
                </a:lnTo>
                <a:lnTo>
                  <a:pt x="882014" y="0"/>
                </a:lnTo>
                <a:lnTo>
                  <a:pt x="0" y="0"/>
                </a:lnTo>
                <a:lnTo>
                  <a:pt x="0" y="206375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00405" y="2122804"/>
            <a:ext cx="882014" cy="20637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00405" y="2122804"/>
            <a:ext cx="882015" cy="206375"/>
          </a:xfrm>
          <a:custGeom>
            <a:avLst/>
            <a:gdLst/>
            <a:ahLst/>
            <a:cxnLst/>
            <a:rect l="l" t="t" r="r" b="b"/>
            <a:pathLst>
              <a:path w="882015" h="206375">
                <a:moveTo>
                  <a:pt x="0" y="206375"/>
                </a:moveTo>
                <a:lnTo>
                  <a:pt x="882014" y="206375"/>
                </a:lnTo>
                <a:lnTo>
                  <a:pt x="882014" y="0"/>
                </a:lnTo>
                <a:lnTo>
                  <a:pt x="0" y="0"/>
                </a:lnTo>
                <a:lnTo>
                  <a:pt x="0" y="206375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825804" y="2164206"/>
            <a:ext cx="63436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-5" b="1">
                <a:latin typeface="Times New Roman"/>
                <a:cs typeface="Times New Roman"/>
              </a:rPr>
              <a:t>Small cancer</a:t>
            </a:r>
            <a:r>
              <a:rPr dirty="0" sz="600" spc="-45" b="1">
                <a:latin typeface="Times New Roman"/>
                <a:cs typeface="Times New Roman"/>
              </a:rPr>
              <a:t> </a:t>
            </a:r>
            <a:r>
              <a:rPr dirty="0" sz="600" spc="-10" b="1">
                <a:latin typeface="Times New Roman"/>
                <a:cs typeface="Times New Roman"/>
              </a:rPr>
              <a:t>Head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12469" y="4025264"/>
            <a:ext cx="794385" cy="222250"/>
          </a:xfrm>
          <a:custGeom>
            <a:avLst/>
            <a:gdLst/>
            <a:ahLst/>
            <a:cxnLst/>
            <a:rect l="l" t="t" r="r" b="b"/>
            <a:pathLst>
              <a:path w="794385" h="222250">
                <a:moveTo>
                  <a:pt x="0" y="222250"/>
                </a:moveTo>
                <a:lnTo>
                  <a:pt x="794385" y="222250"/>
                </a:lnTo>
                <a:lnTo>
                  <a:pt x="794385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99769" y="3999864"/>
            <a:ext cx="794385" cy="22225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99769" y="3999864"/>
            <a:ext cx="794385" cy="222250"/>
          </a:xfrm>
          <a:custGeom>
            <a:avLst/>
            <a:gdLst/>
            <a:ahLst/>
            <a:cxnLst/>
            <a:rect l="l" t="t" r="r" b="b"/>
            <a:pathLst>
              <a:path w="794385" h="222250">
                <a:moveTo>
                  <a:pt x="0" y="222250"/>
                </a:moveTo>
                <a:lnTo>
                  <a:pt x="794385" y="222250"/>
                </a:lnTo>
                <a:lnTo>
                  <a:pt x="794385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 txBox="1"/>
          <p:nvPr/>
        </p:nvSpPr>
        <p:spPr>
          <a:xfrm>
            <a:off x="798372" y="4036314"/>
            <a:ext cx="603250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b="1">
                <a:latin typeface="Times New Roman"/>
                <a:cs typeface="Times New Roman"/>
              </a:rPr>
              <a:t>SMV</a:t>
            </a:r>
            <a:r>
              <a:rPr dirty="0" sz="600" spc="-50" b="1">
                <a:latin typeface="Times New Roman"/>
                <a:cs typeface="Times New Roman"/>
              </a:rPr>
              <a:t> </a:t>
            </a:r>
            <a:r>
              <a:rPr dirty="0" sz="600" spc="-5" b="1">
                <a:latin typeface="Times New Roman"/>
                <a:cs typeface="Times New Roman"/>
              </a:rPr>
              <a:t>Thrombosis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3744" y="5516244"/>
            <a:ext cx="953769" cy="222250"/>
          </a:xfrm>
          <a:custGeom>
            <a:avLst/>
            <a:gdLst/>
            <a:ahLst/>
            <a:cxnLst/>
            <a:rect l="l" t="t" r="r" b="b"/>
            <a:pathLst>
              <a:path w="953769" h="222250">
                <a:moveTo>
                  <a:pt x="0" y="222250"/>
                </a:moveTo>
                <a:lnTo>
                  <a:pt x="953769" y="222250"/>
                </a:lnTo>
                <a:lnTo>
                  <a:pt x="953769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41044" y="5490844"/>
            <a:ext cx="953769" cy="222250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 txBox="1"/>
          <p:nvPr/>
        </p:nvSpPr>
        <p:spPr>
          <a:xfrm>
            <a:off x="741044" y="5490844"/>
            <a:ext cx="953769" cy="222250"/>
          </a:xfrm>
          <a:prstGeom prst="rect">
            <a:avLst/>
          </a:prstGeom>
          <a:ln w="12700">
            <a:solidFill>
              <a:srgbClr val="D99493"/>
            </a:solidFill>
          </a:ln>
        </p:spPr>
        <p:txBody>
          <a:bodyPr wrap="square" lIns="0" tIns="54610" rIns="0" bIns="0" rtlCol="0" vert="horz">
            <a:spAutoFit/>
          </a:bodyPr>
          <a:lstStyle/>
          <a:p>
            <a:pPr marL="112395">
              <a:lnSpc>
                <a:spcPct val="100000"/>
              </a:lnSpc>
              <a:spcBef>
                <a:spcPts val="430"/>
              </a:spcBef>
            </a:pPr>
            <a:r>
              <a:rPr dirty="0" sz="600" b="1">
                <a:latin typeface="Times New Roman"/>
                <a:cs typeface="Times New Roman"/>
              </a:rPr>
              <a:t>Micro cystic</a:t>
            </a:r>
            <a:r>
              <a:rPr dirty="0" sz="600" spc="-50" b="1">
                <a:latin typeface="Times New Roman"/>
                <a:cs typeface="Times New Roman"/>
              </a:rPr>
              <a:t> </a:t>
            </a:r>
            <a:r>
              <a:rPr dirty="0" sz="600" spc="-5" b="1">
                <a:latin typeface="Times New Roman"/>
                <a:cs typeface="Times New Roman"/>
              </a:rPr>
              <a:t>adenoma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232785" y="5516244"/>
            <a:ext cx="1391285" cy="271780"/>
          </a:xfrm>
          <a:custGeom>
            <a:avLst/>
            <a:gdLst/>
            <a:ahLst/>
            <a:cxnLst/>
            <a:rect l="l" t="t" r="r" b="b"/>
            <a:pathLst>
              <a:path w="1391285" h="271779">
                <a:moveTo>
                  <a:pt x="0" y="271779"/>
                </a:moveTo>
                <a:lnTo>
                  <a:pt x="1391285" y="271779"/>
                </a:lnTo>
                <a:lnTo>
                  <a:pt x="1391285" y="0"/>
                </a:lnTo>
                <a:lnTo>
                  <a:pt x="0" y="0"/>
                </a:lnTo>
                <a:lnTo>
                  <a:pt x="0" y="271779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220085" y="5490844"/>
            <a:ext cx="1391285" cy="2717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3220085" y="5490844"/>
            <a:ext cx="1391285" cy="271780"/>
          </a:xfrm>
          <a:custGeom>
            <a:avLst/>
            <a:gdLst/>
            <a:ahLst/>
            <a:cxnLst/>
            <a:rect l="l" t="t" r="r" b="b"/>
            <a:pathLst>
              <a:path w="1391285" h="271779">
                <a:moveTo>
                  <a:pt x="0" y="271779"/>
                </a:moveTo>
                <a:lnTo>
                  <a:pt x="1391285" y="271779"/>
                </a:lnTo>
                <a:lnTo>
                  <a:pt x="1391285" y="0"/>
                </a:lnTo>
                <a:lnTo>
                  <a:pt x="0" y="0"/>
                </a:lnTo>
                <a:lnTo>
                  <a:pt x="0" y="271779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3362705" y="5527039"/>
            <a:ext cx="1117600" cy="202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ts val="695"/>
              </a:lnSpc>
              <a:spcBef>
                <a:spcPts val="100"/>
              </a:spcBef>
            </a:pPr>
            <a:r>
              <a:rPr dirty="0" sz="600" spc="-5" b="1">
                <a:latin typeface="Times New Roman"/>
                <a:cs typeface="Times New Roman"/>
              </a:rPr>
              <a:t>Neuroendocrine</a:t>
            </a:r>
            <a:r>
              <a:rPr dirty="0" sz="600" spc="5" b="1">
                <a:latin typeface="Times New Roman"/>
                <a:cs typeface="Times New Roman"/>
              </a:rPr>
              <a:t> </a:t>
            </a:r>
            <a:r>
              <a:rPr dirty="0" sz="600" spc="-10" b="1">
                <a:latin typeface="Times New Roman"/>
                <a:cs typeface="Times New Roman"/>
              </a:rPr>
              <a:t>Tumor</a:t>
            </a:r>
            <a:endParaRPr sz="600">
              <a:latin typeface="Times New Roman"/>
              <a:cs typeface="Times New Roman"/>
            </a:endParaRPr>
          </a:p>
          <a:p>
            <a:pPr algn="ctr">
              <a:lnSpc>
                <a:spcPts val="695"/>
              </a:lnSpc>
            </a:pPr>
            <a:r>
              <a:rPr dirty="0" sz="600" spc="-5" b="1">
                <a:latin typeface="Times New Roman"/>
                <a:cs typeface="Times New Roman"/>
              </a:rPr>
              <a:t>Not Differentiate </a:t>
            </a:r>
            <a:r>
              <a:rPr dirty="0" sz="600" spc="-10" b="1">
                <a:latin typeface="Times New Roman"/>
                <a:cs typeface="Times New Roman"/>
              </a:rPr>
              <a:t>from</a:t>
            </a:r>
            <a:r>
              <a:rPr dirty="0" sz="600" spc="-35" b="1">
                <a:latin typeface="Times New Roman"/>
                <a:cs typeface="Times New Roman"/>
              </a:rPr>
              <a:t> </a:t>
            </a:r>
            <a:r>
              <a:rPr dirty="0" sz="600" b="1">
                <a:latin typeface="Times New Roman"/>
                <a:cs typeface="Times New Roman"/>
              </a:rPr>
              <a:t>carcinoma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516879" y="5516244"/>
            <a:ext cx="1391285" cy="271780"/>
          </a:xfrm>
          <a:custGeom>
            <a:avLst/>
            <a:gdLst/>
            <a:ahLst/>
            <a:cxnLst/>
            <a:rect l="l" t="t" r="r" b="b"/>
            <a:pathLst>
              <a:path w="1391284" h="271779">
                <a:moveTo>
                  <a:pt x="0" y="271779"/>
                </a:moveTo>
                <a:lnTo>
                  <a:pt x="1391284" y="271779"/>
                </a:lnTo>
                <a:lnTo>
                  <a:pt x="1391284" y="0"/>
                </a:lnTo>
                <a:lnTo>
                  <a:pt x="0" y="0"/>
                </a:lnTo>
                <a:lnTo>
                  <a:pt x="0" y="271779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5504179" y="5490844"/>
            <a:ext cx="1391284" cy="2717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5504179" y="5490844"/>
            <a:ext cx="1391285" cy="271780"/>
          </a:xfrm>
          <a:custGeom>
            <a:avLst/>
            <a:gdLst/>
            <a:ahLst/>
            <a:cxnLst/>
            <a:rect l="l" t="t" r="r" b="b"/>
            <a:pathLst>
              <a:path w="1391284" h="271779">
                <a:moveTo>
                  <a:pt x="0" y="271779"/>
                </a:moveTo>
                <a:lnTo>
                  <a:pt x="1391284" y="271779"/>
                </a:lnTo>
                <a:lnTo>
                  <a:pt x="1391284" y="0"/>
                </a:lnTo>
                <a:lnTo>
                  <a:pt x="0" y="0"/>
                </a:lnTo>
                <a:lnTo>
                  <a:pt x="0" y="271779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 txBox="1"/>
          <p:nvPr/>
        </p:nvSpPr>
        <p:spPr>
          <a:xfrm>
            <a:off x="5646546" y="5527039"/>
            <a:ext cx="1117600" cy="202565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 indent="63500">
              <a:lnSpc>
                <a:spcPts val="670"/>
              </a:lnSpc>
              <a:spcBef>
                <a:spcPts val="160"/>
              </a:spcBef>
            </a:pPr>
            <a:r>
              <a:rPr dirty="0" sz="600" spc="-10" b="1">
                <a:latin typeface="Times New Roman"/>
                <a:cs typeface="Times New Roman"/>
              </a:rPr>
              <a:t>Non </a:t>
            </a:r>
            <a:r>
              <a:rPr dirty="0" sz="600" spc="-5" b="1">
                <a:latin typeface="Times New Roman"/>
                <a:cs typeface="Times New Roman"/>
              </a:rPr>
              <a:t>Functioning </a:t>
            </a:r>
            <a:r>
              <a:rPr dirty="0" sz="600" spc="5" b="1">
                <a:latin typeface="Times New Roman"/>
                <a:cs typeface="Times New Roman"/>
              </a:rPr>
              <a:t>islet </a:t>
            </a:r>
            <a:r>
              <a:rPr dirty="0" sz="600" spc="-5" b="1">
                <a:latin typeface="Times New Roman"/>
                <a:cs typeface="Times New Roman"/>
              </a:rPr>
              <a:t>Tumor  Not Differentiate </a:t>
            </a:r>
            <a:r>
              <a:rPr dirty="0" sz="600" spc="-10" b="1">
                <a:latin typeface="Times New Roman"/>
                <a:cs typeface="Times New Roman"/>
              </a:rPr>
              <a:t>from</a:t>
            </a:r>
            <a:r>
              <a:rPr dirty="0" sz="600" spc="-35" b="1">
                <a:latin typeface="Times New Roman"/>
                <a:cs typeface="Times New Roman"/>
              </a:rPr>
              <a:t> </a:t>
            </a:r>
            <a:r>
              <a:rPr dirty="0" sz="600" b="1">
                <a:latin typeface="Times New Roman"/>
                <a:cs typeface="Times New Roman"/>
              </a:rPr>
              <a:t>carcinoma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3409315" y="4025264"/>
            <a:ext cx="953769" cy="222250"/>
          </a:xfrm>
          <a:custGeom>
            <a:avLst/>
            <a:gdLst/>
            <a:ahLst/>
            <a:cxnLst/>
            <a:rect l="l" t="t" r="r" b="b"/>
            <a:pathLst>
              <a:path w="953770" h="222250">
                <a:moveTo>
                  <a:pt x="0" y="222250"/>
                </a:moveTo>
                <a:lnTo>
                  <a:pt x="953769" y="222250"/>
                </a:lnTo>
                <a:lnTo>
                  <a:pt x="953769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396615" y="3999864"/>
            <a:ext cx="953769" cy="22225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 txBox="1"/>
          <p:nvPr/>
        </p:nvSpPr>
        <p:spPr>
          <a:xfrm>
            <a:off x="3396615" y="3999864"/>
            <a:ext cx="953769" cy="222250"/>
          </a:xfrm>
          <a:prstGeom prst="rect">
            <a:avLst/>
          </a:prstGeom>
          <a:ln w="12700">
            <a:solidFill>
              <a:srgbClr val="D99493"/>
            </a:solidFill>
          </a:ln>
        </p:spPr>
        <p:txBody>
          <a:bodyPr wrap="square" lIns="0" tIns="48895" rIns="0" bIns="0" rtlCol="0" vert="horz">
            <a:spAutoFit/>
          </a:bodyPr>
          <a:lstStyle/>
          <a:p>
            <a:pPr marL="127635">
              <a:lnSpc>
                <a:spcPct val="100000"/>
              </a:lnSpc>
              <a:spcBef>
                <a:spcPts val="385"/>
              </a:spcBef>
            </a:pPr>
            <a:r>
              <a:rPr dirty="0" sz="600" spc="-5" b="1">
                <a:latin typeface="Times New Roman"/>
                <a:cs typeface="Times New Roman"/>
              </a:rPr>
              <a:t>Serous</a:t>
            </a:r>
            <a:r>
              <a:rPr dirty="0" sz="600" spc="10" b="1">
                <a:latin typeface="Times New Roman"/>
                <a:cs typeface="Times New Roman"/>
              </a:rPr>
              <a:t> </a:t>
            </a:r>
            <a:r>
              <a:rPr dirty="0" sz="600" spc="-10" b="1">
                <a:latin typeface="Times New Roman"/>
                <a:cs typeface="Times New Roman"/>
              </a:rPr>
              <a:t>Cystadenoma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00405" y="5810884"/>
            <a:ext cx="2178050" cy="1471295"/>
          </a:xfrm>
          <a:custGeom>
            <a:avLst/>
            <a:gdLst/>
            <a:ahLst/>
            <a:cxnLst/>
            <a:rect l="l" t="t" r="r" b="b"/>
            <a:pathLst>
              <a:path w="2178050" h="1471295">
                <a:moveTo>
                  <a:pt x="0" y="1471295"/>
                </a:moveTo>
                <a:lnTo>
                  <a:pt x="2178050" y="1471295"/>
                </a:lnTo>
                <a:lnTo>
                  <a:pt x="2178050" y="0"/>
                </a:lnTo>
                <a:lnTo>
                  <a:pt x="0" y="0"/>
                </a:lnTo>
                <a:lnTo>
                  <a:pt x="0" y="147129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00405" y="5810884"/>
            <a:ext cx="2178050" cy="1471295"/>
          </a:xfrm>
          <a:custGeom>
            <a:avLst/>
            <a:gdLst/>
            <a:ahLst/>
            <a:cxnLst/>
            <a:rect l="l" t="t" r="r" b="b"/>
            <a:pathLst>
              <a:path w="2178050" h="1471295">
                <a:moveTo>
                  <a:pt x="0" y="1471295"/>
                </a:moveTo>
                <a:lnTo>
                  <a:pt x="2178050" y="1471295"/>
                </a:lnTo>
                <a:lnTo>
                  <a:pt x="2178050" y="0"/>
                </a:lnTo>
                <a:lnTo>
                  <a:pt x="0" y="0"/>
                </a:lnTo>
                <a:lnTo>
                  <a:pt x="0" y="147129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801369" y="5862827"/>
            <a:ext cx="1984375" cy="137185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2878454" y="5810884"/>
            <a:ext cx="2226310" cy="1471295"/>
          </a:xfrm>
          <a:custGeom>
            <a:avLst/>
            <a:gdLst/>
            <a:ahLst/>
            <a:cxnLst/>
            <a:rect l="l" t="t" r="r" b="b"/>
            <a:pathLst>
              <a:path w="2226310" h="1471295">
                <a:moveTo>
                  <a:pt x="0" y="1471295"/>
                </a:moveTo>
                <a:lnTo>
                  <a:pt x="2226310" y="1471295"/>
                </a:lnTo>
                <a:lnTo>
                  <a:pt x="2226310" y="0"/>
                </a:lnTo>
                <a:lnTo>
                  <a:pt x="0" y="0"/>
                </a:lnTo>
                <a:lnTo>
                  <a:pt x="0" y="147129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2878454" y="5810884"/>
            <a:ext cx="2226310" cy="1471295"/>
          </a:xfrm>
          <a:custGeom>
            <a:avLst/>
            <a:gdLst/>
            <a:ahLst/>
            <a:cxnLst/>
            <a:rect l="l" t="t" r="r" b="b"/>
            <a:pathLst>
              <a:path w="2226310" h="1471295">
                <a:moveTo>
                  <a:pt x="0" y="1471295"/>
                </a:moveTo>
                <a:lnTo>
                  <a:pt x="2226310" y="1471295"/>
                </a:lnTo>
                <a:lnTo>
                  <a:pt x="2226310" y="0"/>
                </a:lnTo>
                <a:lnTo>
                  <a:pt x="0" y="0"/>
                </a:lnTo>
                <a:lnTo>
                  <a:pt x="0" y="147129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2980689" y="5862827"/>
            <a:ext cx="2030094" cy="137185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104765" y="5810884"/>
            <a:ext cx="2035810" cy="1449705"/>
          </a:xfrm>
          <a:custGeom>
            <a:avLst/>
            <a:gdLst/>
            <a:ahLst/>
            <a:cxnLst/>
            <a:rect l="l" t="t" r="r" b="b"/>
            <a:pathLst>
              <a:path w="2035809" h="1449704">
                <a:moveTo>
                  <a:pt x="0" y="1449704"/>
                </a:moveTo>
                <a:lnTo>
                  <a:pt x="2035810" y="1449704"/>
                </a:lnTo>
                <a:lnTo>
                  <a:pt x="2035810" y="0"/>
                </a:lnTo>
                <a:lnTo>
                  <a:pt x="0" y="0"/>
                </a:lnTo>
                <a:lnTo>
                  <a:pt x="0" y="1449704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294629" y="5862827"/>
            <a:ext cx="1752600" cy="126060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220085" y="2071369"/>
            <a:ext cx="1339850" cy="257810"/>
          </a:xfrm>
          <a:custGeom>
            <a:avLst/>
            <a:gdLst/>
            <a:ahLst/>
            <a:cxnLst/>
            <a:rect l="l" t="t" r="r" b="b"/>
            <a:pathLst>
              <a:path w="1339850" h="257810">
                <a:moveTo>
                  <a:pt x="0" y="257809"/>
                </a:moveTo>
                <a:lnTo>
                  <a:pt x="1339850" y="257809"/>
                </a:lnTo>
                <a:lnTo>
                  <a:pt x="1339850" y="0"/>
                </a:lnTo>
                <a:lnTo>
                  <a:pt x="0" y="0"/>
                </a:lnTo>
                <a:lnTo>
                  <a:pt x="0" y="2578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 txBox="1"/>
          <p:nvPr/>
        </p:nvSpPr>
        <p:spPr>
          <a:xfrm>
            <a:off x="3220085" y="2071369"/>
            <a:ext cx="1339850" cy="25781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2545" rIns="0" bIns="0" rtlCol="0" vert="horz">
            <a:spAutoFit/>
          </a:bodyPr>
          <a:lstStyle/>
          <a:p>
            <a:pPr marL="118110">
              <a:lnSpc>
                <a:spcPct val="100000"/>
              </a:lnSpc>
              <a:spcBef>
                <a:spcPts val="335"/>
              </a:spcBef>
            </a:pPr>
            <a:r>
              <a:rPr dirty="0" sz="1000">
                <a:latin typeface="Times New Roman"/>
                <a:cs typeface="Times New Roman"/>
              </a:rPr>
              <a:t>Ampullary</a:t>
            </a:r>
            <a:r>
              <a:rPr dirty="0" sz="1000" spc="-55">
                <a:latin typeface="Times New Roman"/>
                <a:cs typeface="Times New Roman"/>
              </a:rPr>
              <a:t> </a:t>
            </a:r>
            <a:r>
              <a:rPr dirty="0" sz="1000" spc="-5">
                <a:latin typeface="Times New Roman"/>
                <a:cs typeface="Times New Roman"/>
              </a:rPr>
              <a:t>carcinoma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41044" y="7018019"/>
            <a:ext cx="1063625" cy="264160"/>
          </a:xfrm>
          <a:custGeom>
            <a:avLst/>
            <a:gdLst/>
            <a:ahLst/>
            <a:cxnLst/>
            <a:rect l="l" t="t" r="r" b="b"/>
            <a:pathLst>
              <a:path w="1063625" h="264159">
                <a:moveTo>
                  <a:pt x="0" y="264159"/>
                </a:moveTo>
                <a:lnTo>
                  <a:pt x="1063625" y="264159"/>
                </a:lnTo>
                <a:lnTo>
                  <a:pt x="1063625" y="0"/>
                </a:lnTo>
                <a:lnTo>
                  <a:pt x="0" y="0"/>
                </a:lnTo>
                <a:lnTo>
                  <a:pt x="0" y="26415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41044" y="7018019"/>
            <a:ext cx="1063625" cy="264160"/>
          </a:xfrm>
          <a:custGeom>
            <a:avLst/>
            <a:gdLst/>
            <a:ahLst/>
            <a:cxnLst/>
            <a:rect l="l" t="t" r="r" b="b"/>
            <a:pathLst>
              <a:path w="1063625" h="264159">
                <a:moveTo>
                  <a:pt x="0" y="264159"/>
                </a:moveTo>
                <a:lnTo>
                  <a:pt x="1063625" y="264159"/>
                </a:lnTo>
                <a:lnTo>
                  <a:pt x="1063625" y="0"/>
                </a:lnTo>
                <a:lnTo>
                  <a:pt x="0" y="0"/>
                </a:lnTo>
                <a:lnTo>
                  <a:pt x="0" y="26415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 txBox="1"/>
          <p:nvPr/>
        </p:nvSpPr>
        <p:spPr>
          <a:xfrm>
            <a:off x="883716" y="7048245"/>
            <a:ext cx="838200" cy="1790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>
                <a:latin typeface="Times New Roman"/>
                <a:cs typeface="Times New Roman"/>
              </a:rPr>
              <a:t>Choledocal</a:t>
            </a:r>
            <a:r>
              <a:rPr dirty="0" sz="1000" spc="-25">
                <a:latin typeface="Times New Roman"/>
                <a:cs typeface="Times New Roman"/>
              </a:rPr>
              <a:t> </a:t>
            </a:r>
            <a:r>
              <a:rPr dirty="0" sz="1000" spc="-10">
                <a:latin typeface="Times New Roman"/>
                <a:cs typeface="Times New Roman"/>
              </a:rPr>
              <a:t>cyst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3482340" y="7085329"/>
            <a:ext cx="953769" cy="222250"/>
          </a:xfrm>
          <a:custGeom>
            <a:avLst/>
            <a:gdLst/>
            <a:ahLst/>
            <a:cxnLst/>
            <a:rect l="l" t="t" r="r" b="b"/>
            <a:pathLst>
              <a:path w="953770" h="222250">
                <a:moveTo>
                  <a:pt x="0" y="222250"/>
                </a:moveTo>
                <a:lnTo>
                  <a:pt x="953769" y="222250"/>
                </a:lnTo>
                <a:lnTo>
                  <a:pt x="953769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469640" y="7059929"/>
            <a:ext cx="953769" cy="22225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469640" y="7059929"/>
            <a:ext cx="953769" cy="222250"/>
          </a:xfrm>
          <a:custGeom>
            <a:avLst/>
            <a:gdLst/>
            <a:ahLst/>
            <a:cxnLst/>
            <a:rect l="l" t="t" r="r" b="b"/>
            <a:pathLst>
              <a:path w="953770" h="222250">
                <a:moveTo>
                  <a:pt x="0" y="222250"/>
                </a:moveTo>
                <a:lnTo>
                  <a:pt x="953769" y="222250"/>
                </a:lnTo>
                <a:lnTo>
                  <a:pt x="953769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 txBox="1"/>
          <p:nvPr/>
        </p:nvSpPr>
        <p:spPr>
          <a:xfrm>
            <a:off x="3579114" y="7097013"/>
            <a:ext cx="74358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-5" b="1">
                <a:latin typeface="Times New Roman"/>
                <a:cs typeface="Times New Roman"/>
              </a:rPr>
              <a:t>Multiple </a:t>
            </a:r>
            <a:r>
              <a:rPr dirty="0" sz="600" b="1">
                <a:latin typeface="Times New Roman"/>
                <a:cs typeface="Times New Roman"/>
              </a:rPr>
              <a:t>Simple</a:t>
            </a:r>
            <a:r>
              <a:rPr dirty="0" sz="600" spc="-45" b="1">
                <a:latin typeface="Times New Roman"/>
                <a:cs typeface="Times New Roman"/>
              </a:rPr>
              <a:t> </a:t>
            </a:r>
            <a:r>
              <a:rPr dirty="0" sz="600" spc="-10" b="1">
                <a:latin typeface="Times New Roman"/>
                <a:cs typeface="Times New Roman"/>
              </a:rPr>
              <a:t>Cysts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941695" y="7059929"/>
            <a:ext cx="1113155" cy="200660"/>
          </a:xfrm>
          <a:custGeom>
            <a:avLst/>
            <a:gdLst/>
            <a:ahLst/>
            <a:cxnLst/>
            <a:rect l="l" t="t" r="r" b="b"/>
            <a:pathLst>
              <a:path w="1113154" h="200659">
                <a:moveTo>
                  <a:pt x="0" y="200659"/>
                </a:moveTo>
                <a:lnTo>
                  <a:pt x="1113154" y="200659"/>
                </a:lnTo>
                <a:lnTo>
                  <a:pt x="1113154" y="0"/>
                </a:lnTo>
                <a:lnTo>
                  <a:pt x="0" y="0"/>
                </a:lnTo>
                <a:lnTo>
                  <a:pt x="0" y="20065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941695" y="7059929"/>
            <a:ext cx="1113155" cy="200660"/>
          </a:xfrm>
          <a:custGeom>
            <a:avLst/>
            <a:gdLst/>
            <a:ahLst/>
            <a:cxnLst/>
            <a:rect l="l" t="t" r="r" b="b"/>
            <a:pathLst>
              <a:path w="1113154" h="200659">
                <a:moveTo>
                  <a:pt x="0" y="200659"/>
                </a:moveTo>
                <a:lnTo>
                  <a:pt x="1113154" y="200659"/>
                </a:lnTo>
                <a:lnTo>
                  <a:pt x="1113154" y="0"/>
                </a:lnTo>
                <a:lnTo>
                  <a:pt x="0" y="0"/>
                </a:lnTo>
                <a:lnTo>
                  <a:pt x="0" y="20065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 txBox="1"/>
          <p:nvPr/>
        </p:nvSpPr>
        <p:spPr>
          <a:xfrm>
            <a:off x="6033896" y="7093965"/>
            <a:ext cx="941069" cy="132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00" spc="-5" b="1">
                <a:latin typeface="Times New Roman"/>
                <a:cs typeface="Times New Roman"/>
              </a:rPr>
              <a:t>Mucinous</a:t>
            </a:r>
            <a:r>
              <a:rPr dirty="0" sz="700" spc="-30" b="1">
                <a:latin typeface="Times New Roman"/>
                <a:cs typeface="Times New Roman"/>
              </a:rPr>
              <a:t> </a:t>
            </a:r>
            <a:r>
              <a:rPr dirty="0" sz="700" spc="-5" b="1">
                <a:latin typeface="Times New Roman"/>
                <a:cs typeface="Times New Roman"/>
              </a:rPr>
              <a:t>Cystadenoma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954395" y="4070349"/>
            <a:ext cx="953769" cy="222250"/>
          </a:xfrm>
          <a:custGeom>
            <a:avLst/>
            <a:gdLst/>
            <a:ahLst/>
            <a:cxnLst/>
            <a:rect l="l" t="t" r="r" b="b"/>
            <a:pathLst>
              <a:path w="953770" h="222250">
                <a:moveTo>
                  <a:pt x="0" y="222250"/>
                </a:moveTo>
                <a:lnTo>
                  <a:pt x="953770" y="222250"/>
                </a:lnTo>
                <a:lnTo>
                  <a:pt x="953770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solidFill>
            <a:srgbClr val="612322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941695" y="4044949"/>
            <a:ext cx="953770" cy="22225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941695" y="4044949"/>
            <a:ext cx="953769" cy="222250"/>
          </a:xfrm>
          <a:custGeom>
            <a:avLst/>
            <a:gdLst/>
            <a:ahLst/>
            <a:cxnLst/>
            <a:rect l="l" t="t" r="r" b="b"/>
            <a:pathLst>
              <a:path w="953770" h="222250">
                <a:moveTo>
                  <a:pt x="0" y="222250"/>
                </a:moveTo>
                <a:lnTo>
                  <a:pt x="953770" y="222250"/>
                </a:lnTo>
                <a:lnTo>
                  <a:pt x="953770" y="0"/>
                </a:lnTo>
                <a:lnTo>
                  <a:pt x="0" y="0"/>
                </a:lnTo>
                <a:lnTo>
                  <a:pt x="0" y="222250"/>
                </a:lnTo>
                <a:close/>
              </a:path>
            </a:pathLst>
          </a:custGeom>
          <a:ln w="12700">
            <a:solidFill>
              <a:srgbClr val="D994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 txBox="1"/>
          <p:nvPr/>
        </p:nvSpPr>
        <p:spPr>
          <a:xfrm>
            <a:off x="6213728" y="4082033"/>
            <a:ext cx="401955" cy="1168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600" spc="5" b="1">
                <a:latin typeface="Times New Roman"/>
                <a:cs typeface="Times New Roman"/>
              </a:rPr>
              <a:t>L</a:t>
            </a:r>
            <a:r>
              <a:rPr dirty="0" sz="600" spc="-15" b="1">
                <a:latin typeface="Times New Roman"/>
                <a:cs typeface="Times New Roman"/>
              </a:rPr>
              <a:t>y</a:t>
            </a:r>
            <a:r>
              <a:rPr dirty="0" sz="600" b="1">
                <a:latin typeface="Times New Roman"/>
                <a:cs typeface="Times New Roman"/>
              </a:rPr>
              <a:t>m</a:t>
            </a:r>
            <a:r>
              <a:rPr dirty="0" sz="600" spc="-5" b="1">
                <a:latin typeface="Times New Roman"/>
                <a:cs typeface="Times New Roman"/>
              </a:rPr>
              <a:t>ph</a:t>
            </a:r>
            <a:r>
              <a:rPr dirty="0" sz="600" spc="-15" b="1">
                <a:latin typeface="Times New Roman"/>
                <a:cs typeface="Times New Roman"/>
              </a:rPr>
              <a:t>o</a:t>
            </a:r>
            <a:r>
              <a:rPr dirty="0" sz="600" b="1">
                <a:latin typeface="Times New Roman"/>
                <a:cs typeface="Times New Roman"/>
              </a:rPr>
              <a:t>ma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4469638" y="9678393"/>
            <a:ext cx="2645410" cy="57531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53235">
              <a:lnSpc>
                <a:spcPct val="100000"/>
              </a:lnSpc>
              <a:spcBef>
                <a:spcPts val="90"/>
              </a:spcBef>
            </a:pPr>
            <a:r>
              <a:rPr dirty="0" sz="1600" spc="-65" b="1" i="1">
                <a:latin typeface="Showcard Gothic"/>
                <a:cs typeface="Showcard Gothic"/>
              </a:rPr>
              <a:t>July</a:t>
            </a:r>
            <a:r>
              <a:rPr dirty="0" sz="1600" spc="-80" b="1" i="1">
                <a:latin typeface="Showcard Gothic"/>
                <a:cs typeface="Showcard Gothic"/>
              </a:rPr>
              <a:t> </a:t>
            </a:r>
            <a:r>
              <a:rPr dirty="0" sz="1600" spc="-50" b="1" i="1">
                <a:latin typeface="Showcard Gothic"/>
                <a:cs typeface="Showcard Gothic"/>
              </a:rPr>
              <a:t>2018</a:t>
            </a:r>
            <a:endParaRPr sz="1600">
              <a:latin typeface="Showcard Gothic"/>
              <a:cs typeface="Showcard Gothic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By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Ahmad </a:t>
            </a: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Mokhtar</a:t>
            </a:r>
            <a:r>
              <a:rPr dirty="0" sz="1200" spc="10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Abodahab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 txBox="1"/>
          <p:nvPr/>
        </p:nvSpPr>
        <p:spPr>
          <a:xfrm>
            <a:off x="334772" y="10242096"/>
            <a:ext cx="6935470" cy="21780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540"/>
              </a:lnSpc>
              <a:tabLst>
                <a:tab pos="5885180" algn="l"/>
                <a:tab pos="6922134" algn="l"/>
              </a:tabLst>
            </a:pPr>
            <a:r>
              <a:rPr dirty="0" u="sng" sz="1500" i="1">
                <a:uFill>
                  <a:solidFill>
                    <a:srgbClr val="000000"/>
                  </a:solidFill>
                </a:uFill>
                <a:latin typeface="Mistral"/>
                <a:cs typeface="Mistral"/>
              </a:rPr>
              <a:t> </a:t>
            </a:r>
            <a:r>
              <a:rPr dirty="0" u="sng" sz="1500" i="1">
                <a:uFill>
                  <a:solidFill>
                    <a:srgbClr val="000000"/>
                  </a:solidFill>
                </a:uFill>
                <a:latin typeface="Mistral"/>
                <a:cs typeface="Mistral"/>
              </a:rPr>
              <a:t>	A.M.</a:t>
            </a:r>
            <a:r>
              <a:rPr dirty="0" u="sng" sz="1500" spc="-105" i="1">
                <a:uFill>
                  <a:solidFill>
                    <a:srgbClr val="000000"/>
                  </a:solidFill>
                </a:uFill>
                <a:latin typeface="Mistral"/>
                <a:cs typeface="Mistral"/>
              </a:rPr>
              <a:t> </a:t>
            </a:r>
            <a:r>
              <a:rPr dirty="0" u="sng" sz="1500" i="1">
                <a:uFill>
                  <a:solidFill>
                    <a:srgbClr val="000000"/>
                  </a:solidFill>
                </a:uFill>
                <a:latin typeface="Mistral"/>
                <a:cs typeface="Mistral"/>
              </a:rPr>
              <a:t>Abodahab	</a:t>
            </a:r>
            <a:endParaRPr sz="1500">
              <a:latin typeface="Mistral"/>
              <a:cs typeface="Mistr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6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305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0396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671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76248" y="72415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076248" y="705865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76248" y="687577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351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533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716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482338" y="10074689"/>
            <a:ext cx="30924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310"/>
              </a:lnSpc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By</a:t>
            </a:r>
            <a:r>
              <a:rPr dirty="0" sz="1200" spc="-95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77320" y="10045394"/>
            <a:ext cx="11048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h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75212" y="10074689"/>
            <a:ext cx="1546225" cy="1689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310"/>
              </a:lnSpc>
            </a:pPr>
            <a:r>
              <a:rPr dirty="0" sz="1200" spc="5" b="1" i="1">
                <a:solidFill>
                  <a:srgbClr val="30849B"/>
                </a:solidFill>
                <a:latin typeface="Times New Roman"/>
                <a:cs typeface="Times New Roman"/>
              </a:rPr>
              <a:t>mad </a:t>
            </a: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Mokhtar</a:t>
            </a:r>
            <a:r>
              <a:rPr dirty="0" sz="1200" spc="-65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Abodahab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391909" y="10023043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 h="0">
                <a:moveTo>
                  <a:pt x="0" y="0"/>
                </a:moveTo>
                <a:lnTo>
                  <a:pt x="9364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779009" y="10023043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614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3204845" y="10023043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25016" y="10023043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 h="0">
                <a:moveTo>
                  <a:pt x="0" y="0"/>
                </a:moveTo>
                <a:lnTo>
                  <a:pt x="55328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391909" y="10036758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 h="0">
                <a:moveTo>
                  <a:pt x="0" y="0"/>
                </a:moveTo>
                <a:lnTo>
                  <a:pt x="9364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779009" y="10036758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614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3204845" y="10036758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1125016" y="10036758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 h="0">
                <a:moveTo>
                  <a:pt x="0" y="0"/>
                </a:moveTo>
                <a:lnTo>
                  <a:pt x="553288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391909" y="10050474"/>
            <a:ext cx="93980" cy="0"/>
          </a:xfrm>
          <a:custGeom>
            <a:avLst/>
            <a:gdLst/>
            <a:ahLst/>
            <a:cxnLst/>
            <a:rect l="l" t="t" r="r" b="b"/>
            <a:pathLst>
              <a:path w="93979" h="0">
                <a:moveTo>
                  <a:pt x="0" y="0"/>
                </a:moveTo>
                <a:lnTo>
                  <a:pt x="9364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4779009" y="10050474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614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204845" y="1005047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250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1125016" y="10050474"/>
            <a:ext cx="553720" cy="0"/>
          </a:xfrm>
          <a:custGeom>
            <a:avLst/>
            <a:gdLst/>
            <a:ahLst/>
            <a:cxnLst/>
            <a:rect l="l" t="t" r="r" b="b"/>
            <a:pathLst>
              <a:path w="553719" h="0">
                <a:moveTo>
                  <a:pt x="0" y="0"/>
                </a:moveTo>
                <a:lnTo>
                  <a:pt x="55328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6485509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6" y="9143"/>
                </a:lnTo>
                <a:lnTo>
                  <a:pt x="36576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6485509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6485509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517513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503796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6490080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353947" y="4320285"/>
            <a:ext cx="5083175" cy="277495"/>
          </a:xfrm>
          <a:custGeom>
            <a:avLst/>
            <a:gdLst/>
            <a:ahLst/>
            <a:cxnLst/>
            <a:rect l="l" t="t" r="r" b="b"/>
            <a:pathLst>
              <a:path w="5083175" h="277495">
                <a:moveTo>
                  <a:pt x="0" y="277367"/>
                </a:moveTo>
                <a:lnTo>
                  <a:pt x="5082794" y="277367"/>
                </a:lnTo>
                <a:lnTo>
                  <a:pt x="5082794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solidFill>
            <a:srgbClr val="DDD9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1127556" y="4347209"/>
            <a:ext cx="5294630" cy="236791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244475">
              <a:lnSpc>
                <a:spcPct val="100000"/>
              </a:lnSpc>
              <a:spcBef>
                <a:spcPts val="110"/>
              </a:spcBef>
            </a:pPr>
            <a:r>
              <a:rPr dirty="0" sz="1500" b="1">
                <a:solidFill>
                  <a:srgbClr val="17365D"/>
                </a:solidFill>
                <a:latin typeface="Bauhaus 93"/>
                <a:cs typeface="Bauhaus 93"/>
              </a:rPr>
              <a:t>CT</a:t>
            </a:r>
            <a:r>
              <a:rPr dirty="0" sz="1500" spc="-10" b="1">
                <a:solidFill>
                  <a:srgbClr val="17365D"/>
                </a:solidFill>
                <a:latin typeface="Bauhaus 93"/>
                <a:cs typeface="Bauhaus 93"/>
              </a:rPr>
              <a:t> </a:t>
            </a:r>
            <a:r>
              <a:rPr dirty="0" sz="1500" spc="-5" b="1">
                <a:solidFill>
                  <a:srgbClr val="17365D"/>
                </a:solidFill>
                <a:latin typeface="Bauhaus 93"/>
                <a:cs typeface="Bauhaus 93"/>
              </a:rPr>
              <a:t>PROTOCOL</a:t>
            </a:r>
            <a:endParaRPr sz="1500">
              <a:latin typeface="Bauhaus 93"/>
              <a:cs typeface="Bauhaus 93"/>
            </a:endParaRPr>
          </a:p>
          <a:p>
            <a:pPr marL="469900" indent="-228600">
              <a:lnSpc>
                <a:spcPct val="100000"/>
              </a:lnSpc>
              <a:spcBef>
                <a:spcPts val="1290"/>
              </a:spcBef>
              <a:buFont typeface="Wingdings"/>
              <a:buChar char=""/>
              <a:tabLst>
                <a:tab pos="469900" algn="l"/>
                <a:tab pos="470534" algn="l"/>
              </a:tabLst>
            </a:pPr>
            <a:r>
              <a:rPr dirty="0" sz="1700" spc="-245">
                <a:latin typeface="Times New Roman"/>
                <a:cs typeface="Times New Roman"/>
              </a:rPr>
              <a:t>Water </a:t>
            </a:r>
            <a:r>
              <a:rPr dirty="0" sz="1500" spc="10">
                <a:latin typeface="Wingdings"/>
                <a:cs typeface="Wingdings"/>
              </a:rPr>
              <a:t></a:t>
            </a:r>
            <a:r>
              <a:rPr dirty="0" sz="1500" spc="10">
                <a:latin typeface="Times New Roman"/>
                <a:cs typeface="Times New Roman"/>
              </a:rPr>
              <a:t> </a:t>
            </a:r>
            <a:r>
              <a:rPr dirty="0" sz="1700" spc="-204">
                <a:latin typeface="Times New Roman"/>
                <a:cs typeface="Times New Roman"/>
              </a:rPr>
              <a:t>oral contrast</a:t>
            </a:r>
            <a:r>
              <a:rPr dirty="0" sz="1700" spc="-260">
                <a:latin typeface="Times New Roman"/>
                <a:cs typeface="Times New Roman"/>
              </a:rPr>
              <a:t> </a:t>
            </a:r>
            <a:r>
              <a:rPr dirty="0" sz="1700" spc="-204">
                <a:latin typeface="Times New Roman"/>
                <a:cs typeface="Times New Roman"/>
              </a:rPr>
              <a:t>material.</a:t>
            </a:r>
            <a:endParaRPr sz="1700">
              <a:latin typeface="Times New Roman"/>
              <a:cs typeface="Times New Roman"/>
            </a:endParaRPr>
          </a:p>
          <a:p>
            <a:pPr marL="469900" indent="-228600">
              <a:lnSpc>
                <a:spcPct val="100000"/>
              </a:lnSpc>
              <a:spcBef>
                <a:spcPts val="215"/>
              </a:spcBef>
              <a:buFont typeface="Wingdings"/>
              <a:buChar char=""/>
              <a:tabLst>
                <a:tab pos="469900" algn="l"/>
                <a:tab pos="470534" algn="l"/>
              </a:tabLst>
            </a:pPr>
            <a:r>
              <a:rPr dirty="0" sz="1700" spc="-430" b="1">
                <a:latin typeface="Times New Roman"/>
                <a:cs typeface="Times New Roman"/>
              </a:rPr>
              <a:t>A</a:t>
            </a:r>
            <a:r>
              <a:rPr dirty="0" sz="1700" spc="-75" b="1">
                <a:latin typeface="Times New Roman"/>
                <a:cs typeface="Times New Roman"/>
              </a:rPr>
              <a:t> </a:t>
            </a:r>
            <a:r>
              <a:rPr dirty="0" sz="1700" spc="-275" b="1">
                <a:latin typeface="Times New Roman"/>
                <a:cs typeface="Times New Roman"/>
              </a:rPr>
              <a:t>pre-contrast </a:t>
            </a:r>
            <a:r>
              <a:rPr dirty="0" sz="1700" spc="-290" b="1">
                <a:latin typeface="Times New Roman"/>
                <a:cs typeface="Times New Roman"/>
              </a:rPr>
              <a:t>scan </a:t>
            </a:r>
            <a:r>
              <a:rPr dirty="0" sz="1700" spc="-240">
                <a:latin typeface="Times New Roman"/>
                <a:cs typeface="Times New Roman"/>
              </a:rPr>
              <a:t>of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29">
                <a:latin typeface="Times New Roman"/>
                <a:cs typeface="Times New Roman"/>
              </a:rPr>
              <a:t>pancreas </a:t>
            </a:r>
            <a:r>
              <a:rPr dirty="0" sz="1700" spc="-245">
                <a:latin typeface="Times New Roman"/>
                <a:cs typeface="Times New Roman"/>
              </a:rPr>
              <a:t>can </a:t>
            </a:r>
            <a:r>
              <a:rPr dirty="0" sz="1700" spc="-254">
                <a:latin typeface="Times New Roman"/>
                <a:cs typeface="Times New Roman"/>
              </a:rPr>
              <a:t>be </a:t>
            </a:r>
            <a:r>
              <a:rPr dirty="0" sz="1700" spc="-235">
                <a:latin typeface="Times New Roman"/>
                <a:cs typeface="Times New Roman"/>
              </a:rPr>
              <a:t>performed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235">
                <a:latin typeface="Times New Roman"/>
                <a:cs typeface="Times New Roman"/>
              </a:rPr>
              <a:t>look </a:t>
            </a:r>
            <a:r>
              <a:rPr dirty="0" sz="1700" spc="-210">
                <a:latin typeface="Times New Roman"/>
                <a:cs typeface="Times New Roman"/>
              </a:rPr>
              <a:t>for</a:t>
            </a:r>
            <a:r>
              <a:rPr dirty="0" sz="1700" spc="-80">
                <a:latin typeface="Times New Roman"/>
                <a:cs typeface="Times New Roman"/>
              </a:rPr>
              <a:t> </a:t>
            </a:r>
            <a:r>
              <a:rPr dirty="0" sz="1700" spc="-215">
                <a:latin typeface="Times New Roman"/>
                <a:cs typeface="Times New Roman"/>
              </a:rPr>
              <a:t>calcifications.</a:t>
            </a:r>
            <a:endParaRPr sz="1700">
              <a:latin typeface="Times New Roman"/>
              <a:cs typeface="Times New Roman"/>
            </a:endParaRPr>
          </a:p>
          <a:p>
            <a:pPr marL="469900" indent="-228600">
              <a:lnSpc>
                <a:spcPct val="100000"/>
              </a:lnSpc>
              <a:spcBef>
                <a:spcPts val="240"/>
              </a:spcBef>
              <a:buFont typeface="Wingdings"/>
              <a:buChar char=""/>
              <a:tabLst>
                <a:tab pos="469900" algn="l"/>
                <a:tab pos="470534" algn="l"/>
                <a:tab pos="2708275" algn="l"/>
              </a:tabLst>
            </a:pPr>
            <a:r>
              <a:rPr dirty="0" sz="1700" spc="-285">
                <a:latin typeface="Times New Roman"/>
                <a:cs typeface="Times New Roman"/>
              </a:rPr>
              <a:t>130 </a:t>
            </a:r>
            <a:r>
              <a:rPr dirty="0" sz="1700" spc="-145">
                <a:latin typeface="Times New Roman"/>
                <a:cs typeface="Times New Roman"/>
              </a:rPr>
              <a:t> </a:t>
            </a:r>
            <a:r>
              <a:rPr dirty="0" sz="1700" spc="-280">
                <a:latin typeface="Times New Roman"/>
                <a:cs typeface="Times New Roman"/>
              </a:rPr>
              <a:t>ml  </a:t>
            </a:r>
            <a:r>
              <a:rPr dirty="0" sz="1700" spc="-200">
                <a:latin typeface="Times New Roman"/>
                <a:cs typeface="Times New Roman"/>
              </a:rPr>
              <a:t>contrast</a:t>
            </a:r>
            <a:r>
              <a:rPr dirty="0" sz="1700" spc="-80">
                <a:latin typeface="Times New Roman"/>
                <a:cs typeface="Times New Roman"/>
              </a:rPr>
              <a:t> </a:t>
            </a:r>
            <a:r>
              <a:rPr dirty="0" sz="1700" spc="-220">
                <a:latin typeface="Times New Roman"/>
                <a:cs typeface="Times New Roman"/>
              </a:rPr>
              <a:t>3ml/sec.	</a:t>
            </a:r>
            <a:r>
              <a:rPr dirty="0" sz="1700" spc="-204" b="1">
                <a:latin typeface="Times New Roman"/>
                <a:cs typeface="Times New Roman"/>
              </a:rPr>
              <a:t>- </a:t>
            </a:r>
            <a:r>
              <a:rPr dirty="0" sz="1700" spc="-280" b="1">
                <a:latin typeface="Times New Roman"/>
                <a:cs typeface="Times New Roman"/>
              </a:rPr>
              <a:t>Arterial </a:t>
            </a:r>
            <a:r>
              <a:rPr dirty="0" sz="1700" spc="-295" b="1">
                <a:latin typeface="Times New Roman"/>
                <a:cs typeface="Times New Roman"/>
              </a:rPr>
              <a:t>phase </a:t>
            </a:r>
            <a:r>
              <a:rPr dirty="0" sz="1700" spc="-200">
                <a:latin typeface="Times New Roman"/>
                <a:cs typeface="Times New Roman"/>
              </a:rPr>
              <a:t>is </a:t>
            </a:r>
            <a:r>
              <a:rPr dirty="0" sz="1700" spc="-190">
                <a:latin typeface="Times New Roman"/>
                <a:cs typeface="Times New Roman"/>
              </a:rPr>
              <a:t>not</a:t>
            </a:r>
            <a:r>
              <a:rPr dirty="0" sz="1700" spc="-305">
                <a:latin typeface="Times New Roman"/>
                <a:cs typeface="Times New Roman"/>
              </a:rPr>
              <a:t> </a:t>
            </a:r>
            <a:r>
              <a:rPr dirty="0" sz="1700" spc="-229">
                <a:latin typeface="Times New Roman"/>
                <a:cs typeface="Times New Roman"/>
              </a:rPr>
              <a:t>necessary.</a:t>
            </a:r>
            <a:endParaRPr sz="1700">
              <a:latin typeface="Times New Roman"/>
              <a:cs typeface="Times New Roman"/>
            </a:endParaRPr>
          </a:p>
          <a:p>
            <a:pPr marL="469900" indent="-228600">
              <a:lnSpc>
                <a:spcPct val="100000"/>
              </a:lnSpc>
              <a:spcBef>
                <a:spcPts val="240"/>
              </a:spcBef>
              <a:buFont typeface="Wingdings"/>
              <a:buChar char=""/>
              <a:tabLst>
                <a:tab pos="469900" algn="l"/>
                <a:tab pos="470534" algn="l"/>
              </a:tabLst>
            </a:pPr>
            <a:r>
              <a:rPr dirty="0" sz="1700" spc="-290" b="1">
                <a:latin typeface="Times New Roman"/>
                <a:cs typeface="Times New Roman"/>
              </a:rPr>
              <a:t>Early-portal </a:t>
            </a:r>
            <a:r>
              <a:rPr dirty="0" sz="1700" spc="-295" b="1">
                <a:latin typeface="Times New Roman"/>
                <a:cs typeface="Times New Roman"/>
              </a:rPr>
              <a:t>phase </a:t>
            </a:r>
            <a:r>
              <a:rPr dirty="0" sz="1700" spc="-300" b="1">
                <a:latin typeface="Times New Roman"/>
                <a:cs typeface="Times New Roman"/>
              </a:rPr>
              <a:t>"pancreatic</a:t>
            </a:r>
            <a:r>
              <a:rPr dirty="0" sz="1700" spc="-190" b="1">
                <a:latin typeface="Times New Roman"/>
                <a:cs typeface="Times New Roman"/>
              </a:rPr>
              <a:t> </a:t>
            </a:r>
            <a:r>
              <a:rPr dirty="0" sz="1700" spc="-320" b="1">
                <a:latin typeface="Times New Roman"/>
                <a:cs typeface="Times New Roman"/>
              </a:rPr>
              <a:t>phase"</a:t>
            </a:r>
            <a:endParaRPr sz="1700">
              <a:latin typeface="Times New Roman"/>
              <a:cs typeface="Times New Roman"/>
            </a:endParaRPr>
          </a:p>
          <a:p>
            <a:pPr lvl="1" marL="11557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1156335" algn="l"/>
              </a:tabLst>
            </a:pPr>
            <a:r>
              <a:rPr dirty="0" sz="1700" spc="-254">
                <a:latin typeface="Times New Roman"/>
                <a:cs typeface="Times New Roman"/>
              </a:rPr>
              <a:t>Scan-delay </a:t>
            </a:r>
            <a:r>
              <a:rPr dirty="0" sz="1700" spc="-235">
                <a:latin typeface="Times New Roman"/>
                <a:cs typeface="Times New Roman"/>
              </a:rPr>
              <a:t>of </a:t>
            </a:r>
            <a:r>
              <a:rPr dirty="0" sz="1700" spc="-270">
                <a:latin typeface="Times New Roman"/>
                <a:cs typeface="Times New Roman"/>
              </a:rPr>
              <a:t>40-50</a:t>
            </a:r>
            <a:r>
              <a:rPr dirty="0" sz="1700" spc="-155">
                <a:latin typeface="Times New Roman"/>
                <a:cs typeface="Times New Roman"/>
              </a:rPr>
              <a:t> </a:t>
            </a:r>
            <a:r>
              <a:rPr dirty="0" sz="1700" spc="-225">
                <a:latin typeface="Times New Roman"/>
                <a:cs typeface="Times New Roman"/>
              </a:rPr>
              <a:t>sec.</a:t>
            </a:r>
            <a:endParaRPr sz="1700">
              <a:latin typeface="Times New Roman"/>
              <a:cs typeface="Times New Roman"/>
            </a:endParaRPr>
          </a:p>
          <a:p>
            <a:pPr lvl="1" marL="1155700" indent="-228600">
              <a:lnSpc>
                <a:spcPct val="100000"/>
              </a:lnSpc>
              <a:spcBef>
                <a:spcPts val="125"/>
              </a:spcBef>
              <a:buFont typeface="Courier New"/>
              <a:buChar char="o"/>
              <a:tabLst>
                <a:tab pos="1156335" algn="l"/>
              </a:tabLst>
            </a:pPr>
            <a:r>
              <a:rPr dirty="0" sz="1700" spc="-265">
                <a:latin typeface="Times New Roman"/>
                <a:cs typeface="Times New Roman"/>
              </a:rPr>
              <a:t>Most </a:t>
            </a:r>
            <a:r>
              <a:rPr dirty="0" sz="1700" spc="-204">
                <a:latin typeface="Times New Roman"/>
                <a:cs typeface="Times New Roman"/>
              </a:rPr>
              <a:t>important </a:t>
            </a:r>
            <a:r>
              <a:rPr dirty="0" sz="1700" spc="-240">
                <a:latin typeface="Times New Roman"/>
                <a:cs typeface="Times New Roman"/>
              </a:rPr>
              <a:t>phase </a:t>
            </a:r>
            <a:r>
              <a:rPr dirty="0" sz="1400" spc="-10">
                <a:latin typeface="Wingdings"/>
                <a:cs typeface="Wingdings"/>
              </a:rPr>
              <a:t></a:t>
            </a:r>
            <a:r>
              <a:rPr dirty="0" sz="1400" spc="-10">
                <a:latin typeface="Times New Roman"/>
                <a:cs typeface="Times New Roman"/>
              </a:rPr>
              <a:t> </a:t>
            </a:r>
            <a:r>
              <a:rPr dirty="0" sz="1700" spc="-215">
                <a:latin typeface="Times New Roman"/>
                <a:cs typeface="Times New Roman"/>
              </a:rPr>
              <a:t>detecting </a:t>
            </a:r>
            <a:r>
              <a:rPr dirty="0" sz="1700" spc="-235">
                <a:latin typeface="Times New Roman"/>
                <a:cs typeface="Times New Roman"/>
              </a:rPr>
              <a:t>and </a:t>
            </a:r>
            <a:r>
              <a:rPr dirty="0" sz="1700" spc="-220">
                <a:latin typeface="Times New Roman"/>
                <a:cs typeface="Times New Roman"/>
              </a:rPr>
              <a:t>staging </a:t>
            </a:r>
            <a:r>
              <a:rPr dirty="0" sz="1700" spc="-240">
                <a:latin typeface="Times New Roman"/>
                <a:cs typeface="Times New Roman"/>
              </a:rPr>
              <a:t>a </a:t>
            </a:r>
            <a:r>
              <a:rPr dirty="0" sz="1700" spc="-215">
                <a:latin typeface="Times New Roman"/>
                <a:cs typeface="Times New Roman"/>
              </a:rPr>
              <a:t>pancreatic</a:t>
            </a:r>
            <a:r>
              <a:rPr dirty="0" sz="1700" spc="-204">
                <a:latin typeface="Times New Roman"/>
                <a:cs typeface="Times New Roman"/>
              </a:rPr>
              <a:t> </a:t>
            </a:r>
            <a:r>
              <a:rPr dirty="0" sz="1700" spc="-210">
                <a:latin typeface="Times New Roman"/>
                <a:cs typeface="Times New Roman"/>
              </a:rPr>
              <a:t>tumor.</a:t>
            </a:r>
            <a:endParaRPr sz="1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700">
                <a:latin typeface="Courier New"/>
                <a:cs typeface="Courier New"/>
              </a:rPr>
              <a:t>o </a:t>
            </a:r>
            <a:r>
              <a:rPr dirty="0" sz="1700" spc="-250">
                <a:latin typeface="Times New Roman"/>
                <a:cs typeface="Times New Roman"/>
              </a:rPr>
              <a:t>Normal </a:t>
            </a:r>
            <a:r>
              <a:rPr dirty="0" sz="1700" spc="-215">
                <a:latin typeface="Times New Roman"/>
                <a:cs typeface="Times New Roman"/>
              </a:rPr>
              <a:t>pancreatic </a:t>
            </a:r>
            <a:r>
              <a:rPr dirty="0" sz="1700" spc="-250">
                <a:latin typeface="Times New Roman"/>
                <a:cs typeface="Times New Roman"/>
              </a:rPr>
              <a:t>parenchyma </a:t>
            </a:r>
            <a:r>
              <a:rPr dirty="0" sz="1700" spc="-229">
                <a:latin typeface="Times New Roman"/>
                <a:cs typeface="Times New Roman"/>
              </a:rPr>
              <a:t>will </a:t>
            </a:r>
            <a:r>
              <a:rPr dirty="0" sz="1700" spc="-240">
                <a:latin typeface="Times New Roman"/>
                <a:cs typeface="Times New Roman"/>
              </a:rPr>
              <a:t>enhance</a:t>
            </a:r>
            <a:r>
              <a:rPr dirty="0" sz="1700" spc="-310">
                <a:latin typeface="Times New Roman"/>
                <a:cs typeface="Times New Roman"/>
              </a:rPr>
              <a:t> </a:t>
            </a:r>
            <a:r>
              <a:rPr dirty="0" sz="1700" spc="-220">
                <a:latin typeface="Times New Roman"/>
                <a:cs typeface="Times New Roman"/>
              </a:rPr>
              <a:t>optimally,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50899" y="6932929"/>
            <a:ext cx="5086350" cy="259079"/>
          </a:xfrm>
          <a:prstGeom prst="rect">
            <a:avLst/>
          </a:prstGeom>
          <a:solidFill>
            <a:srgbClr val="DDD9C3"/>
          </a:solidFill>
        </p:spPr>
        <p:txBody>
          <a:bodyPr wrap="square" lIns="0" tIns="38100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300"/>
              </a:spcBef>
            </a:pPr>
            <a:r>
              <a:rPr dirty="0" sz="1400" b="1">
                <a:solidFill>
                  <a:srgbClr val="17365D"/>
                </a:solidFill>
                <a:latin typeface="Bauhaus 93"/>
                <a:cs typeface="Bauhaus 93"/>
              </a:rPr>
              <a:t>MRI</a:t>
            </a:r>
            <a:r>
              <a:rPr dirty="0" sz="1400" spc="-5" b="1">
                <a:solidFill>
                  <a:srgbClr val="17365D"/>
                </a:solidFill>
                <a:latin typeface="Bauhaus 93"/>
                <a:cs typeface="Bauhaus 93"/>
              </a:rPr>
              <a:t> PROTOCOL</a:t>
            </a:r>
            <a:endParaRPr sz="1400">
              <a:latin typeface="Bauhaus 93"/>
              <a:cs typeface="Bauhaus 93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356486" y="7299172"/>
            <a:ext cx="5012690" cy="610870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60"/>
              </a:spcBef>
              <a:buFont typeface="Wingdings"/>
              <a:buChar char=""/>
              <a:tabLst>
                <a:tab pos="240665" algn="l"/>
                <a:tab pos="241300" algn="l"/>
              </a:tabLst>
            </a:pPr>
            <a:r>
              <a:rPr dirty="0" sz="1700" spc="-300" b="1">
                <a:latin typeface="Times New Roman"/>
                <a:cs typeface="Times New Roman"/>
              </a:rPr>
              <a:t>T1- </a:t>
            </a:r>
            <a:r>
              <a:rPr dirty="0" sz="1700" spc="-270" b="1">
                <a:latin typeface="Times New Roman"/>
                <a:cs typeface="Times New Roman"/>
              </a:rPr>
              <a:t>without </a:t>
            </a:r>
            <a:r>
              <a:rPr dirty="0" sz="1700" spc="-254" b="1">
                <a:latin typeface="Times New Roman"/>
                <a:cs typeface="Times New Roman"/>
              </a:rPr>
              <a:t>fat suppression</a:t>
            </a:r>
            <a:r>
              <a:rPr dirty="0" sz="1700" spc="-254">
                <a:latin typeface="Times New Roman"/>
                <a:cs typeface="Times New Roman"/>
              </a:rPr>
              <a:t>,: </a:t>
            </a:r>
            <a:r>
              <a:rPr dirty="0" sz="1700" spc="-200">
                <a:latin typeface="Times New Roman"/>
                <a:cs typeface="Times New Roman"/>
              </a:rPr>
              <a:t>is </a:t>
            </a:r>
            <a:r>
              <a:rPr dirty="0" u="sng" sz="1700" spc="-21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isointense</a:t>
            </a:r>
            <a:r>
              <a:rPr dirty="0" sz="1700" spc="-210">
                <a:latin typeface="Times New Roman"/>
                <a:cs typeface="Times New Roman"/>
              </a:rPr>
              <a:t> or slightly </a:t>
            </a:r>
            <a:r>
              <a:rPr dirty="0" u="sng" sz="1700" spc="-21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hyperintense</a:t>
            </a:r>
            <a:r>
              <a:rPr dirty="0" sz="1700" spc="-215">
                <a:latin typeface="Times New Roman"/>
                <a:cs typeface="Times New Roman"/>
              </a:rPr>
              <a:t>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190">
                <a:latin typeface="Times New Roman"/>
                <a:cs typeface="Times New Roman"/>
              </a:rPr>
              <a:t>the</a:t>
            </a:r>
            <a:r>
              <a:rPr dirty="0" sz="1700" spc="-220">
                <a:latin typeface="Times New Roman"/>
                <a:cs typeface="Times New Roman"/>
              </a:rPr>
              <a:t> </a:t>
            </a:r>
            <a:r>
              <a:rPr dirty="0" sz="1700" spc="-204">
                <a:latin typeface="Times New Roman"/>
                <a:cs typeface="Times New Roman"/>
              </a:rPr>
              <a:t>liver.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65"/>
              </a:spcBef>
              <a:buFont typeface="Wingdings"/>
              <a:buChar char=""/>
              <a:tabLst>
                <a:tab pos="240665" algn="l"/>
                <a:tab pos="241300" algn="l"/>
              </a:tabLst>
            </a:pPr>
            <a:r>
              <a:rPr dirty="0" sz="1700" spc="-310" b="1">
                <a:latin typeface="Times New Roman"/>
                <a:cs typeface="Times New Roman"/>
              </a:rPr>
              <a:t>With </a:t>
            </a:r>
            <a:r>
              <a:rPr dirty="0" sz="1700" spc="-254" b="1">
                <a:latin typeface="Times New Roman"/>
                <a:cs typeface="Times New Roman"/>
              </a:rPr>
              <a:t>fat </a:t>
            </a:r>
            <a:r>
              <a:rPr dirty="0" sz="1700" spc="-260" b="1">
                <a:latin typeface="Times New Roman"/>
                <a:cs typeface="Times New Roman"/>
              </a:rPr>
              <a:t>suppression</a:t>
            </a:r>
            <a:r>
              <a:rPr dirty="0" sz="1700" spc="-260">
                <a:latin typeface="Times New Roman"/>
                <a:cs typeface="Times New Roman"/>
              </a:rPr>
              <a:t>, </a:t>
            </a:r>
            <a:r>
              <a:rPr dirty="0" sz="1700" spc="-200">
                <a:latin typeface="Times New Roman"/>
                <a:cs typeface="Times New Roman"/>
              </a:rPr>
              <a:t>is </a:t>
            </a:r>
            <a:r>
              <a:rPr dirty="0" u="sng" sz="1700" spc="-22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hyperintense</a:t>
            </a:r>
            <a:r>
              <a:rPr dirty="0" sz="1700" spc="-220">
                <a:latin typeface="Times New Roman"/>
                <a:cs typeface="Times New Roman"/>
              </a:rPr>
              <a:t> </a:t>
            </a:r>
            <a:r>
              <a:rPr dirty="0" sz="1700" spc="-200">
                <a:latin typeface="Times New Roman"/>
                <a:cs typeface="Times New Roman"/>
              </a:rPr>
              <a:t>to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10">
                <a:latin typeface="Times New Roman"/>
                <a:cs typeface="Times New Roman"/>
              </a:rPr>
              <a:t>liver or </a:t>
            </a:r>
            <a:r>
              <a:rPr dirty="0" sz="1700" spc="-195">
                <a:latin typeface="Times New Roman"/>
                <a:cs typeface="Times New Roman"/>
              </a:rPr>
              <a:t>other </a:t>
            </a:r>
            <a:r>
              <a:rPr dirty="0" sz="1700" spc="-220">
                <a:latin typeface="Times New Roman"/>
                <a:cs typeface="Times New Roman"/>
              </a:rPr>
              <a:t>solid</a:t>
            </a:r>
            <a:r>
              <a:rPr dirty="0" sz="1700" spc="-135">
                <a:latin typeface="Times New Roman"/>
                <a:cs typeface="Times New Roman"/>
              </a:rPr>
              <a:t> </a:t>
            </a:r>
            <a:r>
              <a:rPr dirty="0" sz="1700" spc="-210">
                <a:latin typeface="Times New Roman"/>
                <a:cs typeface="Times New Roman"/>
              </a:rPr>
              <a:t>organs.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56486" y="8497290"/>
            <a:ext cx="4159250" cy="854710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240"/>
              </a:spcBef>
              <a:buFont typeface="Wingdings"/>
              <a:buChar char=""/>
              <a:tabLst>
                <a:tab pos="240665" algn="l"/>
                <a:tab pos="241300" algn="l"/>
              </a:tabLst>
            </a:pPr>
            <a:r>
              <a:rPr dirty="0" sz="1700" spc="-285" b="1">
                <a:latin typeface="Times New Roman"/>
                <a:cs typeface="Times New Roman"/>
              </a:rPr>
              <a:t>T2-weighted</a:t>
            </a:r>
            <a:r>
              <a:rPr dirty="0" sz="1700" spc="-245" b="1">
                <a:latin typeface="Times New Roman"/>
                <a:cs typeface="Times New Roman"/>
              </a:rPr>
              <a:t> </a:t>
            </a:r>
            <a:r>
              <a:rPr dirty="0" sz="1700" spc="-260" b="1">
                <a:latin typeface="Times New Roman"/>
                <a:cs typeface="Times New Roman"/>
              </a:rPr>
              <a:t>images</a:t>
            </a:r>
            <a:r>
              <a:rPr dirty="0" sz="1700" spc="-260">
                <a:latin typeface="Times New Roman"/>
                <a:cs typeface="Times New Roman"/>
              </a:rPr>
              <a:t>,:</a:t>
            </a:r>
            <a:endParaRPr sz="1700">
              <a:latin typeface="Times New Roman"/>
              <a:cs typeface="Times New Roman"/>
            </a:endParaRPr>
          </a:p>
          <a:p>
            <a:pPr lvl="1" marL="969644" indent="-271145">
              <a:lnSpc>
                <a:spcPct val="100000"/>
              </a:lnSpc>
              <a:spcBef>
                <a:spcPts val="145"/>
              </a:spcBef>
              <a:buFont typeface="Courier New"/>
              <a:buChar char="o"/>
              <a:tabLst>
                <a:tab pos="970280" algn="l"/>
              </a:tabLst>
            </a:pPr>
            <a:r>
              <a:rPr dirty="0" sz="1700" spc="-140">
                <a:latin typeface="Times New Roman"/>
                <a:cs typeface="Times New Roman"/>
              </a:rPr>
              <a:t>It </a:t>
            </a:r>
            <a:r>
              <a:rPr dirty="0" sz="1700" spc="-229">
                <a:latin typeface="Times New Roman"/>
                <a:cs typeface="Times New Roman"/>
              </a:rPr>
              <a:t>has </a:t>
            </a:r>
            <a:r>
              <a:rPr dirty="0" sz="1700" spc="-265" b="1">
                <a:latin typeface="Times New Roman"/>
                <a:cs typeface="Times New Roman"/>
              </a:rPr>
              <a:t>similar </a:t>
            </a:r>
            <a:r>
              <a:rPr dirty="0" sz="1700" spc="-220">
                <a:latin typeface="Times New Roman"/>
                <a:cs typeface="Times New Roman"/>
              </a:rPr>
              <a:t>signal </a:t>
            </a:r>
            <a:r>
              <a:rPr dirty="0" sz="1700" spc="-185">
                <a:latin typeface="Times New Roman"/>
                <a:cs typeface="Times New Roman"/>
              </a:rPr>
              <a:t>to </a:t>
            </a:r>
            <a:r>
              <a:rPr dirty="0" sz="1700" spc="-190">
                <a:latin typeface="Times New Roman"/>
                <a:cs typeface="Times New Roman"/>
              </a:rPr>
              <a:t>the</a:t>
            </a:r>
            <a:r>
              <a:rPr dirty="0" sz="1700" spc="-285">
                <a:latin typeface="Times New Roman"/>
                <a:cs typeface="Times New Roman"/>
              </a:rPr>
              <a:t> </a:t>
            </a:r>
            <a:r>
              <a:rPr dirty="0" sz="1700" spc="-250" b="1">
                <a:latin typeface="Times New Roman"/>
                <a:cs typeface="Times New Roman"/>
              </a:rPr>
              <a:t>liver</a:t>
            </a:r>
            <a:endParaRPr sz="17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120"/>
              </a:spcBef>
              <a:buFont typeface="Courier New"/>
              <a:buChar char="o"/>
              <a:tabLst>
                <a:tab pos="927735" algn="l"/>
              </a:tabLst>
            </a:pPr>
            <a:r>
              <a:rPr dirty="0" sz="1700" spc="-455">
                <a:latin typeface="Times New Roman"/>
                <a:cs typeface="Times New Roman"/>
              </a:rPr>
              <a:t>&amp;</a:t>
            </a:r>
            <a:r>
              <a:rPr dirty="0" sz="1700" spc="-105">
                <a:latin typeface="Times New Roman"/>
                <a:cs typeface="Times New Roman"/>
              </a:rPr>
              <a:t> </a:t>
            </a:r>
            <a:r>
              <a:rPr dirty="0" sz="1700" spc="-254">
                <a:latin typeface="Times New Roman"/>
                <a:cs typeface="Times New Roman"/>
              </a:rPr>
              <a:t>h</a:t>
            </a:r>
            <a:r>
              <a:rPr dirty="0" sz="1700" spc="-254" b="1">
                <a:latin typeface="Times New Roman"/>
                <a:cs typeface="Times New Roman"/>
              </a:rPr>
              <a:t>ypointense </a:t>
            </a:r>
            <a:r>
              <a:rPr dirty="0" sz="1700" spc="-254">
                <a:latin typeface="Times New Roman"/>
                <a:cs typeface="Times New Roman"/>
              </a:rPr>
              <a:t>compared </a:t>
            </a:r>
            <a:r>
              <a:rPr dirty="0" sz="1700" spc="-229">
                <a:latin typeface="Times New Roman"/>
                <a:cs typeface="Times New Roman"/>
              </a:rPr>
              <a:t>with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54" b="1">
                <a:latin typeface="Times New Roman"/>
                <a:cs typeface="Times New Roman"/>
              </a:rPr>
              <a:t>spleen </a:t>
            </a:r>
            <a:r>
              <a:rPr dirty="0" sz="1700" spc="-210">
                <a:latin typeface="Times New Roman"/>
                <a:cs typeface="Times New Roman"/>
              </a:rPr>
              <a:t>or</a:t>
            </a:r>
            <a:r>
              <a:rPr dirty="0" sz="1700" spc="-320">
                <a:latin typeface="Times New Roman"/>
                <a:cs typeface="Times New Roman"/>
              </a:rPr>
              <a:t> </a:t>
            </a:r>
            <a:r>
              <a:rPr dirty="0" sz="1700" spc="-260" b="1">
                <a:latin typeface="Times New Roman"/>
                <a:cs typeface="Times New Roman"/>
              </a:rPr>
              <a:t>kidneys.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1230630" y="787399"/>
            <a:ext cx="5177790" cy="3288665"/>
          </a:xfrm>
          <a:custGeom>
            <a:avLst/>
            <a:gdLst/>
            <a:ahLst/>
            <a:cxnLst/>
            <a:rect l="l" t="t" r="r" b="b"/>
            <a:pathLst>
              <a:path w="5177790" h="3288665">
                <a:moveTo>
                  <a:pt x="0" y="3288665"/>
                </a:moveTo>
                <a:lnTo>
                  <a:pt x="5177790" y="3288665"/>
                </a:lnTo>
                <a:lnTo>
                  <a:pt x="5177790" y="0"/>
                </a:lnTo>
                <a:lnTo>
                  <a:pt x="0" y="0"/>
                </a:lnTo>
                <a:lnTo>
                  <a:pt x="0" y="328866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335405" y="841247"/>
            <a:ext cx="4980305" cy="31852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 txBox="1"/>
          <p:nvPr/>
        </p:nvSpPr>
        <p:spPr>
          <a:xfrm>
            <a:off x="1574164" y="8133715"/>
            <a:ext cx="4834255" cy="294640"/>
          </a:xfrm>
          <a:prstGeom prst="rect">
            <a:avLst/>
          </a:prstGeom>
          <a:ln w="12700">
            <a:solidFill>
              <a:srgbClr val="C0504D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325120">
              <a:lnSpc>
                <a:spcPts val="1975"/>
              </a:lnSpc>
            </a:pPr>
            <a:r>
              <a:rPr dirty="0" sz="1700" spc="-240">
                <a:latin typeface="Times New Roman"/>
                <a:cs typeface="Times New Roman"/>
              </a:rPr>
              <a:t>High </a:t>
            </a:r>
            <a:r>
              <a:rPr dirty="0" sz="1700" spc="-215">
                <a:latin typeface="Times New Roman"/>
                <a:cs typeface="Times New Roman"/>
              </a:rPr>
              <a:t>signal </a:t>
            </a:r>
            <a:r>
              <a:rPr dirty="0" sz="1700" spc="-200">
                <a:latin typeface="Times New Roman"/>
                <a:cs typeface="Times New Roman"/>
              </a:rPr>
              <a:t>intensity </a:t>
            </a:r>
            <a:r>
              <a:rPr dirty="0" sz="1700" spc="-229">
                <a:latin typeface="Times New Roman"/>
                <a:cs typeface="Times New Roman"/>
              </a:rPr>
              <a:t>on </a:t>
            </a:r>
            <a:r>
              <a:rPr dirty="0" sz="1700" spc="-200">
                <a:latin typeface="Times New Roman"/>
                <a:cs typeface="Times New Roman"/>
              </a:rPr>
              <a:t>T1-</a:t>
            </a:r>
            <a:r>
              <a:rPr dirty="0" sz="1300" spc="-200">
                <a:latin typeface="Wingdings"/>
                <a:cs typeface="Wingdings"/>
              </a:rPr>
              <a:t></a:t>
            </a:r>
            <a:r>
              <a:rPr dirty="0" sz="1300" spc="-200">
                <a:latin typeface="Times New Roman"/>
                <a:cs typeface="Times New Roman"/>
              </a:rPr>
              <a:t> </a:t>
            </a:r>
            <a:r>
              <a:rPr dirty="0" sz="1700" spc="-245">
                <a:latin typeface="Times New Roman"/>
                <a:cs typeface="Times New Roman"/>
              </a:rPr>
              <a:t>aqueous </a:t>
            </a:r>
            <a:r>
              <a:rPr dirty="0" sz="1700" spc="-195">
                <a:latin typeface="Times New Roman"/>
                <a:cs typeface="Times New Roman"/>
              </a:rPr>
              <a:t>protein </a:t>
            </a:r>
            <a:r>
              <a:rPr dirty="0" sz="1700" spc="-185">
                <a:latin typeface="Times New Roman"/>
                <a:cs typeface="Times New Roman"/>
              </a:rPr>
              <a:t>in </a:t>
            </a:r>
            <a:r>
              <a:rPr dirty="0" sz="1700" spc="-190">
                <a:latin typeface="Times New Roman"/>
                <a:cs typeface="Times New Roman"/>
              </a:rPr>
              <a:t>the </a:t>
            </a:r>
            <a:r>
              <a:rPr dirty="0" sz="1700" spc="-215">
                <a:latin typeface="Times New Roman"/>
                <a:cs typeface="Times New Roman"/>
              </a:rPr>
              <a:t>glandular</a:t>
            </a:r>
            <a:r>
              <a:rPr dirty="0" sz="1700" spc="-135">
                <a:latin typeface="Times New Roman"/>
                <a:cs typeface="Times New Roman"/>
              </a:rPr>
              <a:t> </a:t>
            </a:r>
            <a:r>
              <a:rPr dirty="0" sz="1700" spc="-204">
                <a:latin typeface="Times New Roman"/>
                <a:cs typeface="Times New Roman"/>
              </a:rPr>
              <a:t>tissue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873625" y="4436744"/>
            <a:ext cx="1416050" cy="657860"/>
          </a:xfrm>
          <a:custGeom>
            <a:avLst/>
            <a:gdLst/>
            <a:ahLst/>
            <a:cxnLst/>
            <a:rect l="l" t="t" r="r" b="b"/>
            <a:pathLst>
              <a:path w="1416050" h="657860">
                <a:moveTo>
                  <a:pt x="0" y="657860"/>
                </a:moveTo>
                <a:lnTo>
                  <a:pt x="1416050" y="657860"/>
                </a:lnTo>
                <a:lnTo>
                  <a:pt x="1416050" y="0"/>
                </a:lnTo>
                <a:lnTo>
                  <a:pt x="0" y="0"/>
                </a:lnTo>
                <a:lnTo>
                  <a:pt x="0" y="6578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873625" y="4436744"/>
            <a:ext cx="1416050" cy="657860"/>
          </a:xfrm>
          <a:custGeom>
            <a:avLst/>
            <a:gdLst/>
            <a:ahLst/>
            <a:cxnLst/>
            <a:rect l="l" t="t" r="r" b="b"/>
            <a:pathLst>
              <a:path w="1416050" h="657860">
                <a:moveTo>
                  <a:pt x="0" y="657860"/>
                </a:moveTo>
                <a:lnTo>
                  <a:pt x="1416050" y="657860"/>
                </a:lnTo>
                <a:lnTo>
                  <a:pt x="1416050" y="0"/>
                </a:lnTo>
                <a:lnTo>
                  <a:pt x="0" y="0"/>
                </a:lnTo>
                <a:lnTo>
                  <a:pt x="0" y="65786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974590" y="4489513"/>
            <a:ext cx="1221739" cy="55492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678304" y="9398634"/>
            <a:ext cx="1526540" cy="890269"/>
          </a:xfrm>
          <a:custGeom>
            <a:avLst/>
            <a:gdLst/>
            <a:ahLst/>
            <a:cxnLst/>
            <a:rect l="l" t="t" r="r" b="b"/>
            <a:pathLst>
              <a:path w="1526539" h="890270">
                <a:moveTo>
                  <a:pt x="0" y="890270"/>
                </a:moveTo>
                <a:lnTo>
                  <a:pt x="1526540" y="890270"/>
                </a:lnTo>
                <a:lnTo>
                  <a:pt x="1526540" y="0"/>
                </a:lnTo>
                <a:lnTo>
                  <a:pt x="0" y="0"/>
                </a:lnTo>
                <a:lnTo>
                  <a:pt x="0" y="89027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779904" y="9451237"/>
            <a:ext cx="1332230" cy="7897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300095" y="9398634"/>
            <a:ext cx="1478915" cy="890269"/>
          </a:xfrm>
          <a:custGeom>
            <a:avLst/>
            <a:gdLst/>
            <a:ahLst/>
            <a:cxnLst/>
            <a:rect l="l" t="t" r="r" b="b"/>
            <a:pathLst>
              <a:path w="1478914" h="890270">
                <a:moveTo>
                  <a:pt x="0" y="890270"/>
                </a:moveTo>
                <a:lnTo>
                  <a:pt x="1478914" y="890270"/>
                </a:lnTo>
                <a:lnTo>
                  <a:pt x="1478914" y="0"/>
                </a:lnTo>
                <a:lnTo>
                  <a:pt x="0" y="0"/>
                </a:lnTo>
                <a:lnTo>
                  <a:pt x="0" y="89027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300095" y="9398634"/>
            <a:ext cx="1478915" cy="890269"/>
          </a:xfrm>
          <a:custGeom>
            <a:avLst/>
            <a:gdLst/>
            <a:ahLst/>
            <a:cxnLst/>
            <a:rect l="l" t="t" r="r" b="b"/>
            <a:pathLst>
              <a:path w="1478914" h="890270">
                <a:moveTo>
                  <a:pt x="0" y="890270"/>
                </a:moveTo>
                <a:lnTo>
                  <a:pt x="1478914" y="890270"/>
                </a:lnTo>
                <a:lnTo>
                  <a:pt x="1478914" y="0"/>
                </a:lnTo>
                <a:lnTo>
                  <a:pt x="0" y="0"/>
                </a:lnTo>
                <a:lnTo>
                  <a:pt x="0" y="89027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398520" y="9451237"/>
            <a:ext cx="1286510" cy="7897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4873625" y="9398634"/>
            <a:ext cx="1518285" cy="890269"/>
          </a:xfrm>
          <a:custGeom>
            <a:avLst/>
            <a:gdLst/>
            <a:ahLst/>
            <a:cxnLst/>
            <a:rect l="l" t="t" r="r" b="b"/>
            <a:pathLst>
              <a:path w="1518285" h="890270">
                <a:moveTo>
                  <a:pt x="0" y="890270"/>
                </a:moveTo>
                <a:lnTo>
                  <a:pt x="1518285" y="890270"/>
                </a:lnTo>
                <a:lnTo>
                  <a:pt x="1518285" y="0"/>
                </a:lnTo>
                <a:lnTo>
                  <a:pt x="0" y="0"/>
                </a:lnTo>
                <a:lnTo>
                  <a:pt x="0" y="89027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4873625" y="9398634"/>
            <a:ext cx="1518285" cy="890269"/>
          </a:xfrm>
          <a:custGeom>
            <a:avLst/>
            <a:gdLst/>
            <a:ahLst/>
            <a:cxnLst/>
            <a:rect l="l" t="t" r="r" b="b"/>
            <a:pathLst>
              <a:path w="1518285" h="890270">
                <a:moveTo>
                  <a:pt x="0" y="890270"/>
                </a:moveTo>
                <a:lnTo>
                  <a:pt x="1518285" y="890270"/>
                </a:lnTo>
                <a:lnTo>
                  <a:pt x="1518285" y="0"/>
                </a:lnTo>
                <a:lnTo>
                  <a:pt x="0" y="0"/>
                </a:lnTo>
                <a:lnTo>
                  <a:pt x="0" y="89027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4974590" y="9451237"/>
            <a:ext cx="1322705" cy="7897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79144" y="9302750"/>
            <a:ext cx="1033780" cy="286385"/>
          </a:xfrm>
          <a:custGeom>
            <a:avLst/>
            <a:gdLst/>
            <a:ahLst/>
            <a:cxnLst/>
            <a:rect l="l" t="t" r="r" b="b"/>
            <a:pathLst>
              <a:path w="1033780" h="286384">
                <a:moveTo>
                  <a:pt x="0" y="286384"/>
                </a:moveTo>
                <a:lnTo>
                  <a:pt x="1033780" y="286384"/>
                </a:lnTo>
                <a:lnTo>
                  <a:pt x="1033780" y="0"/>
                </a:lnTo>
                <a:lnTo>
                  <a:pt x="0" y="0"/>
                </a:lnTo>
                <a:lnTo>
                  <a:pt x="0" y="286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79144" y="9302750"/>
            <a:ext cx="1033780" cy="286385"/>
          </a:xfrm>
          <a:custGeom>
            <a:avLst/>
            <a:gdLst/>
            <a:ahLst/>
            <a:cxnLst/>
            <a:rect l="l" t="t" r="r" b="b"/>
            <a:pathLst>
              <a:path w="1033780" h="286384">
                <a:moveTo>
                  <a:pt x="0" y="286384"/>
                </a:moveTo>
                <a:lnTo>
                  <a:pt x="1033780" y="286384"/>
                </a:lnTo>
                <a:lnTo>
                  <a:pt x="1033780" y="0"/>
                </a:lnTo>
                <a:lnTo>
                  <a:pt x="0" y="0"/>
                </a:lnTo>
                <a:lnTo>
                  <a:pt x="0" y="286384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779144" y="9302750"/>
            <a:ext cx="953135" cy="28638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4450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350"/>
              </a:spcBef>
            </a:pPr>
            <a:r>
              <a:rPr dirty="0" sz="1200">
                <a:latin typeface="Times New Roman"/>
                <a:cs typeface="Times New Roman"/>
              </a:rPr>
              <a:t>T1 , T2 &amp;</a:t>
            </a:r>
            <a:r>
              <a:rPr dirty="0" sz="1200" spc="-110">
                <a:latin typeface="Times New Roman"/>
                <a:cs typeface="Times New Roman"/>
              </a:rPr>
              <a:t> </a:t>
            </a:r>
            <a:r>
              <a:rPr dirty="0" sz="1200" spc="-5">
                <a:latin typeface="Times New Roman"/>
                <a:cs typeface="Times New Roman"/>
              </a:rPr>
              <a:t>+C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99083" y="914654"/>
            <a:ext cx="6096" cy="60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299083" y="914654"/>
            <a:ext cx="5192522" cy="60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299083" y="1185925"/>
            <a:ext cx="6096" cy="60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299083" y="1185925"/>
            <a:ext cx="5192522" cy="60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1306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305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396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671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76248" y="72415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76248" y="705865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076248" y="687577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2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0351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0533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0716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4469638" y="10045394"/>
            <a:ext cx="1964689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By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Ahmad </a:t>
            </a: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Mokhtar</a:t>
            </a:r>
            <a:r>
              <a:rPr dirty="0" sz="1200" spc="-40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Abodahab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125016" y="10023043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1125016" y="10036758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1125016" y="10050474"/>
            <a:ext cx="5360670" cy="0"/>
          </a:xfrm>
          <a:custGeom>
            <a:avLst/>
            <a:gdLst/>
            <a:ahLst/>
            <a:cxnLst/>
            <a:rect l="l" t="t" r="r" b="b"/>
            <a:pathLst>
              <a:path w="5360670" h="0">
                <a:moveTo>
                  <a:pt x="0" y="0"/>
                </a:moveTo>
                <a:lnTo>
                  <a:pt x="536054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485509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6" y="9143"/>
                </a:lnTo>
                <a:lnTo>
                  <a:pt x="36576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485509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485509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517513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6503796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490080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305178" y="926845"/>
            <a:ext cx="5180330" cy="262255"/>
          </a:xfrm>
          <a:prstGeom prst="rect">
            <a:avLst/>
          </a:prstGeom>
          <a:solidFill>
            <a:srgbClr val="DDD9C3"/>
          </a:solidFill>
        </p:spPr>
        <p:txBody>
          <a:bodyPr wrap="square" lIns="0" tIns="0" rIns="0" bIns="0" rtlCol="0" vert="horz">
            <a:spAutoFit/>
          </a:bodyPr>
          <a:lstStyle/>
          <a:p>
            <a:pPr marL="1420495">
              <a:lnSpc>
                <a:spcPts val="1905"/>
              </a:lnSpc>
            </a:pPr>
            <a:r>
              <a:rPr dirty="0" sz="1600" spc="-5">
                <a:solidFill>
                  <a:srgbClr val="17365D"/>
                </a:solidFill>
                <a:latin typeface="Showcard Gothic"/>
                <a:cs typeface="Showcard Gothic"/>
              </a:rPr>
              <a:t>CONGENITAL</a:t>
            </a:r>
            <a:r>
              <a:rPr dirty="0" sz="1600" spc="-10">
                <a:solidFill>
                  <a:srgbClr val="17365D"/>
                </a:solidFill>
                <a:latin typeface="Showcard Gothic"/>
                <a:cs typeface="Showcard Gothic"/>
              </a:rPr>
              <a:t> </a:t>
            </a:r>
            <a:r>
              <a:rPr dirty="0" sz="1600" spc="-5">
                <a:solidFill>
                  <a:srgbClr val="17365D"/>
                </a:solidFill>
                <a:latin typeface="Showcard Gothic"/>
                <a:cs typeface="Showcard Gothic"/>
              </a:rPr>
              <a:t>ANOMALIES</a:t>
            </a:r>
            <a:endParaRPr sz="1600">
              <a:latin typeface="Showcard Gothic"/>
              <a:cs typeface="Showcard Gothic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485509" y="91465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5"/>
                </a:moveTo>
                <a:lnTo>
                  <a:pt x="6096" y="6095"/>
                </a:lnTo>
                <a:lnTo>
                  <a:pt x="6096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6485509" y="118592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6096"/>
                </a:lnTo>
                <a:lnTo>
                  <a:pt x="6096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299083" y="92074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299083" y="93294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299083" y="945134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299083" y="95732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299083" y="969517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299083" y="9817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299083" y="99390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299083" y="1006093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299083" y="101828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299083" y="1030477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299083" y="104266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299083" y="1054862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299083" y="1067053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99083" y="107924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99083" y="1091438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299083" y="110362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1299083" y="1115822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299083" y="1128013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299083" y="114020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299083" y="1152398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1299083" y="116458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1299083" y="1176782"/>
            <a:ext cx="6096" cy="91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6485509" y="92074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6485509" y="93294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6485509" y="945134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485509" y="95732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485509" y="969517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485509" y="981710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485509" y="993901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485509" y="1006093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485509" y="1018286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485509" y="1030477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485509" y="104266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485509" y="1054862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485509" y="1067053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485509" y="107924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485509" y="1091438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485509" y="110362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485509" y="1115822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85509" y="1128013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85509" y="1140205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85509" y="1152398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1"/>
                </a:moveTo>
                <a:lnTo>
                  <a:pt x="6096" y="12191"/>
                </a:lnTo>
                <a:lnTo>
                  <a:pt x="6096" y="0"/>
                </a:lnTo>
                <a:lnTo>
                  <a:pt x="0" y="0"/>
                </a:lnTo>
                <a:lnTo>
                  <a:pt x="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485509" y="116458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12192"/>
                </a:lnTo>
                <a:lnTo>
                  <a:pt x="6096" y="0"/>
                </a:lnTo>
                <a:lnTo>
                  <a:pt x="0" y="0"/>
                </a:lnTo>
                <a:lnTo>
                  <a:pt x="0" y="12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485509" y="1176782"/>
            <a:ext cx="6096" cy="91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 txBox="1"/>
          <p:nvPr/>
        </p:nvSpPr>
        <p:spPr>
          <a:xfrm>
            <a:off x="1366138" y="1368805"/>
            <a:ext cx="4793615" cy="28956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875"/>
              </a:lnSpc>
            </a:pPr>
            <a:r>
              <a:rPr dirty="0" sz="1700" spc="-290" b="1">
                <a:latin typeface="Times New Roman"/>
                <a:cs typeface="Times New Roman"/>
              </a:rPr>
              <a:t>Several </a:t>
            </a:r>
            <a:r>
              <a:rPr dirty="0" sz="1700" spc="-254" b="1">
                <a:latin typeface="Times New Roman"/>
                <a:cs typeface="Times New Roman"/>
              </a:rPr>
              <a:t>congenital </a:t>
            </a:r>
            <a:r>
              <a:rPr dirty="0" sz="1700" spc="-285" b="1">
                <a:latin typeface="Times New Roman"/>
                <a:cs typeface="Times New Roman"/>
              </a:rPr>
              <a:t>anomalies </a:t>
            </a:r>
            <a:r>
              <a:rPr dirty="0" sz="1700">
                <a:latin typeface="Wingdings"/>
                <a:cs typeface="Wingdings"/>
              </a:rPr>
              <a:t></a:t>
            </a:r>
            <a:r>
              <a:rPr dirty="0" sz="1700">
                <a:latin typeface="Times New Roman"/>
                <a:cs typeface="Times New Roman"/>
              </a:rPr>
              <a:t> </a:t>
            </a:r>
            <a:r>
              <a:rPr dirty="0" sz="1700" spc="-204">
                <a:latin typeface="Times New Roman"/>
                <a:cs typeface="Times New Roman"/>
              </a:rPr>
              <a:t>failure </a:t>
            </a:r>
            <a:r>
              <a:rPr dirty="0" sz="1700" spc="-240">
                <a:latin typeface="Times New Roman"/>
                <a:cs typeface="Times New Roman"/>
              </a:rPr>
              <a:t>of </a:t>
            </a:r>
            <a:r>
              <a:rPr dirty="0" sz="1700" spc="-229">
                <a:latin typeface="Times New Roman"/>
                <a:cs typeface="Times New Roman"/>
              </a:rPr>
              <a:t>normal </a:t>
            </a:r>
            <a:r>
              <a:rPr dirty="0" sz="1700" spc="-245">
                <a:latin typeface="Times New Roman"/>
                <a:cs typeface="Times New Roman"/>
              </a:rPr>
              <a:t>embryological</a:t>
            </a:r>
            <a:r>
              <a:rPr dirty="0" sz="1700" spc="-150">
                <a:latin typeface="Times New Roman"/>
                <a:cs typeface="Times New Roman"/>
              </a:rPr>
              <a:t> </a:t>
            </a:r>
            <a:r>
              <a:rPr dirty="0" sz="1700" spc="-245">
                <a:latin typeface="Times New Roman"/>
                <a:cs typeface="Times New Roman"/>
              </a:rPr>
              <a:t>development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146672" y="1334769"/>
            <a:ext cx="61594" cy="28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700" spc="-145">
                <a:latin typeface="Times New Roman"/>
                <a:cs typeface="Times New Roman"/>
              </a:rPr>
              <a:t>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130604" y="2383662"/>
            <a:ext cx="5298440" cy="23348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5"/>
              </a:spcBef>
              <a:buFont typeface="Symbol"/>
              <a:buChar char=""/>
              <a:tabLst>
                <a:tab pos="469900" algn="l"/>
                <a:tab pos="470534" algn="l"/>
              </a:tabLst>
            </a:pPr>
            <a:r>
              <a:rPr dirty="0" sz="1600" spc="-220">
                <a:latin typeface="Times New Roman"/>
                <a:cs typeface="Times New Roman"/>
              </a:rPr>
              <a:t>Dorsal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00">
                <a:latin typeface="Times New Roman"/>
                <a:cs typeface="Times New Roman"/>
              </a:rPr>
              <a:t>ventral </a:t>
            </a:r>
            <a:r>
              <a:rPr dirty="0" sz="1600" spc="-204">
                <a:latin typeface="Times New Roman"/>
                <a:cs typeface="Times New Roman"/>
              </a:rPr>
              <a:t>ducts </a:t>
            </a:r>
            <a:r>
              <a:rPr dirty="0" sz="1600" spc="-190">
                <a:latin typeface="Times New Roman"/>
                <a:cs typeface="Times New Roman"/>
              </a:rPr>
              <a:t>fail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170">
                <a:latin typeface="Times New Roman"/>
                <a:cs typeface="Times New Roman"/>
              </a:rPr>
              <a:t>fuse</a:t>
            </a:r>
            <a:r>
              <a:rPr dirty="0" sz="1600" spc="-170">
                <a:latin typeface="Wingdings"/>
                <a:cs typeface="Wingdings"/>
              </a:rPr>
              <a:t></a:t>
            </a:r>
            <a:r>
              <a:rPr dirty="0" sz="1600" spc="-17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forming a </a:t>
            </a:r>
            <a:r>
              <a:rPr dirty="0" sz="1600" spc="-220">
                <a:latin typeface="Times New Roman"/>
                <a:cs typeface="Times New Roman"/>
              </a:rPr>
              <a:t>pancreas</a:t>
            </a:r>
            <a:r>
              <a:rPr dirty="0" sz="1600" spc="-250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divisum</a:t>
            </a:r>
            <a:endParaRPr sz="1600">
              <a:latin typeface="Times New Roman"/>
              <a:cs typeface="Times New Roman"/>
            </a:endParaRPr>
          </a:p>
          <a:p>
            <a:pPr marL="463550" indent="-450850">
              <a:lnSpc>
                <a:spcPct val="100000"/>
              </a:lnSpc>
              <a:spcBef>
                <a:spcPts val="1705"/>
              </a:spcBef>
              <a:buSzPct val="94117"/>
              <a:buFont typeface="Symbol"/>
              <a:buChar char=""/>
              <a:tabLst>
                <a:tab pos="463550" algn="l"/>
                <a:tab pos="464184" algn="l"/>
              </a:tabLst>
            </a:pPr>
            <a:r>
              <a:rPr dirty="0" sz="1700" spc="-95" b="1" i="1">
                <a:latin typeface="Wingdings"/>
                <a:cs typeface="Wingdings"/>
              </a:rPr>
              <a:t></a:t>
            </a:r>
            <a:r>
              <a:rPr dirty="0" sz="1700" spc="-95" b="1" i="1">
                <a:latin typeface="Times New Roman"/>
                <a:cs typeface="Times New Roman"/>
              </a:rPr>
              <a:t> </a:t>
            </a:r>
            <a:r>
              <a:rPr dirty="0" sz="1700" spc="-240" i="1">
                <a:latin typeface="Times New Roman"/>
                <a:cs typeface="Times New Roman"/>
              </a:rPr>
              <a:t>functional </a:t>
            </a:r>
            <a:r>
              <a:rPr dirty="0" sz="1700" spc="-254" b="1" i="1">
                <a:latin typeface="Times New Roman"/>
                <a:cs typeface="Times New Roman"/>
              </a:rPr>
              <a:t>stenosis </a:t>
            </a:r>
            <a:r>
              <a:rPr dirty="0" sz="1600" spc="-225">
                <a:latin typeface="Times New Roman"/>
                <a:cs typeface="Times New Roman"/>
              </a:rPr>
              <a:t>and</a:t>
            </a:r>
            <a:r>
              <a:rPr dirty="0" sz="1600" spc="-114">
                <a:latin typeface="Times New Roman"/>
                <a:cs typeface="Times New Roman"/>
              </a:rPr>
              <a:t> </a:t>
            </a:r>
            <a:r>
              <a:rPr dirty="0" sz="1700" spc="-250" b="1" i="1">
                <a:latin typeface="Times New Roman"/>
                <a:cs typeface="Times New Roman"/>
              </a:rPr>
              <a:t>pancreatitis</a:t>
            </a:r>
            <a:r>
              <a:rPr dirty="0" sz="1600" spc="-250" b="1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463550" indent="-450850">
              <a:lnSpc>
                <a:spcPct val="100000"/>
              </a:lnSpc>
              <a:spcBef>
                <a:spcPts val="265"/>
              </a:spcBef>
              <a:buFont typeface="Symbol"/>
              <a:buChar char=""/>
              <a:tabLst>
                <a:tab pos="463550" algn="l"/>
                <a:tab pos="464184" algn="l"/>
              </a:tabLst>
            </a:pPr>
            <a:r>
              <a:rPr dirty="0" sz="1600" spc="-290">
                <a:latin typeface="Wingdings"/>
                <a:cs typeface="Wingdings"/>
              </a:rPr>
              <a:t></a:t>
            </a:r>
            <a:r>
              <a:rPr dirty="0" sz="1700" spc="-290" b="1" i="1">
                <a:latin typeface="Times New Roman"/>
                <a:cs typeface="Times New Roman"/>
              </a:rPr>
              <a:t>Malignancy </a:t>
            </a:r>
            <a:r>
              <a:rPr dirty="0" sz="1600" spc="-215">
                <a:latin typeface="Times New Roman"/>
                <a:cs typeface="Times New Roman"/>
              </a:rPr>
              <a:t>incidence </a:t>
            </a:r>
            <a:r>
              <a:rPr dirty="0" sz="1600" spc="-190">
                <a:latin typeface="Times New Roman"/>
                <a:cs typeface="Times New Roman"/>
              </a:rPr>
              <a:t>is</a:t>
            </a:r>
            <a:r>
              <a:rPr dirty="0" sz="1600" spc="-16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increased.</a:t>
            </a:r>
            <a:endParaRPr sz="1600">
              <a:latin typeface="Times New Roman"/>
              <a:cs typeface="Times New Roman"/>
            </a:endParaRPr>
          </a:p>
          <a:p>
            <a:pPr marL="463550" indent="-450850">
              <a:lnSpc>
                <a:spcPct val="100000"/>
              </a:lnSpc>
              <a:spcBef>
                <a:spcPts val="260"/>
              </a:spcBef>
              <a:buSzPct val="94117"/>
              <a:buFont typeface="Symbol"/>
              <a:buChar char=""/>
              <a:tabLst>
                <a:tab pos="463550" algn="l"/>
                <a:tab pos="464184" algn="l"/>
              </a:tabLst>
            </a:pPr>
            <a:r>
              <a:rPr dirty="0" sz="1700" spc="-290" b="1" i="1">
                <a:latin typeface="Times New Roman"/>
                <a:cs typeface="Times New Roman"/>
              </a:rPr>
              <a:t>Diagnosis:</a:t>
            </a:r>
            <a:endParaRPr sz="1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1710"/>
              </a:spcBef>
              <a:buSzPct val="94117"/>
              <a:buFont typeface="Lucida Sans Unicode"/>
              <a:buChar char="-"/>
              <a:tabLst>
                <a:tab pos="241935" algn="l"/>
              </a:tabLst>
            </a:pPr>
            <a:r>
              <a:rPr dirty="0" sz="1700" spc="-285" i="1">
                <a:latin typeface="Times New Roman"/>
                <a:cs typeface="Times New Roman"/>
              </a:rPr>
              <a:t>Endoscopic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75" i="1">
                <a:latin typeface="Times New Roman"/>
                <a:cs typeface="Times New Roman"/>
              </a:rPr>
              <a:t>retrograde </a:t>
            </a:r>
            <a:r>
              <a:rPr dirty="0" sz="1700" spc="-285" i="1">
                <a:latin typeface="Times New Roman"/>
                <a:cs typeface="Times New Roman"/>
              </a:rPr>
              <a:t>cholangiopancreatography</a:t>
            </a:r>
            <a:r>
              <a:rPr dirty="0" sz="1700" spc="-160" i="1">
                <a:latin typeface="Times New Roman"/>
                <a:cs typeface="Times New Roman"/>
              </a:rPr>
              <a:t> </a:t>
            </a:r>
            <a:r>
              <a:rPr dirty="0" sz="1600" spc="-260">
                <a:latin typeface="Times New Roman"/>
                <a:cs typeface="Times New Roman"/>
              </a:rPr>
              <a:t>(ERCP)</a:t>
            </a:r>
            <a:endParaRPr sz="16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820"/>
              </a:lnSpc>
              <a:spcBef>
                <a:spcPts val="555"/>
              </a:spcBef>
              <a:buSzPct val="94117"/>
              <a:buFont typeface="Lucida Sans Unicode"/>
              <a:buChar char="-"/>
              <a:tabLst>
                <a:tab pos="241935" algn="l"/>
              </a:tabLst>
            </a:pPr>
            <a:r>
              <a:rPr dirty="0" sz="1700" spc="-285" i="1">
                <a:latin typeface="Times New Roman"/>
                <a:cs typeface="Times New Roman"/>
              </a:rPr>
              <a:t>Magnetic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85" i="1">
                <a:latin typeface="Times New Roman"/>
                <a:cs typeface="Times New Roman"/>
              </a:rPr>
              <a:t>resonance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85" i="1">
                <a:latin typeface="Times New Roman"/>
                <a:cs typeface="Times New Roman"/>
              </a:rPr>
              <a:t>cholangiopancreatography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600" spc="-270">
                <a:latin typeface="Times New Roman"/>
                <a:cs typeface="Times New Roman"/>
              </a:rPr>
              <a:t>(MRCP)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enable </a:t>
            </a:r>
            <a:r>
              <a:rPr dirty="0" sz="1600" spc="-200">
                <a:latin typeface="Times New Roman"/>
                <a:cs typeface="Times New Roman"/>
              </a:rPr>
              <a:t>visualization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 </a:t>
            </a:r>
            <a:r>
              <a:rPr dirty="0" sz="1600" spc="-200">
                <a:latin typeface="Times New Roman"/>
                <a:cs typeface="Times New Roman"/>
              </a:rPr>
              <a:t>duct</a:t>
            </a:r>
            <a:r>
              <a:rPr dirty="0" sz="1600" spc="-8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anomaly.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125016" y="4935930"/>
            <a:ext cx="5311775" cy="274955"/>
          </a:xfrm>
          <a:prstGeom prst="rect">
            <a:avLst/>
          </a:prstGeom>
          <a:solidFill>
            <a:srgbClr val="DDD9C3"/>
          </a:solidFill>
        </p:spPr>
        <p:txBody>
          <a:bodyPr wrap="square" lIns="0" tIns="0" rIns="0" bIns="0" rtlCol="0" vert="horz">
            <a:spAutoFit/>
          </a:bodyPr>
          <a:lstStyle/>
          <a:p>
            <a:pPr marL="17780">
              <a:lnSpc>
                <a:spcPts val="1760"/>
              </a:lnSpc>
            </a:pPr>
            <a:r>
              <a:rPr dirty="0" sz="1400" spc="-10">
                <a:solidFill>
                  <a:srgbClr val="17365D"/>
                </a:solidFill>
                <a:latin typeface="Showcard Gothic"/>
                <a:cs typeface="Showcard Gothic"/>
              </a:rPr>
              <a:t>ANNULAR PANCREAS </a:t>
            </a:r>
            <a:r>
              <a:rPr dirty="0" sz="1700" spc="-280" i="1">
                <a:latin typeface="Times New Roman"/>
                <a:cs typeface="Times New Roman"/>
              </a:rPr>
              <a:t>second </a:t>
            </a:r>
            <a:r>
              <a:rPr dirty="0" sz="1700" spc="-254" i="1">
                <a:latin typeface="Times New Roman"/>
                <a:cs typeface="Times New Roman"/>
              </a:rPr>
              <a:t>most </a:t>
            </a:r>
            <a:r>
              <a:rPr dirty="0" sz="1700" spc="-305" i="1">
                <a:latin typeface="Times New Roman"/>
                <a:cs typeface="Times New Roman"/>
              </a:rPr>
              <a:t>common </a:t>
            </a:r>
            <a:r>
              <a:rPr dirty="0" sz="1700" spc="-265" i="1">
                <a:latin typeface="Times New Roman"/>
                <a:cs typeface="Times New Roman"/>
              </a:rPr>
              <a:t>congenital</a:t>
            </a:r>
            <a:r>
              <a:rPr dirty="0" sz="1700" spc="-210" i="1">
                <a:latin typeface="Times New Roman"/>
                <a:cs typeface="Times New Roman"/>
              </a:rPr>
              <a:t> </a:t>
            </a:r>
            <a:r>
              <a:rPr dirty="0" sz="1700" spc="-295" i="1">
                <a:latin typeface="Times New Roman"/>
                <a:cs typeface="Times New Roman"/>
              </a:rPr>
              <a:t>anomaly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18540" y="5339211"/>
            <a:ext cx="5810885" cy="3155950"/>
          </a:xfrm>
          <a:prstGeom prst="rect">
            <a:avLst/>
          </a:prstGeom>
        </p:spPr>
        <p:txBody>
          <a:bodyPr wrap="square" lIns="0" tIns="42545" rIns="0" bIns="0" rtlCol="0" vert="horz">
            <a:spAutoFit/>
          </a:bodyPr>
          <a:lstStyle/>
          <a:p>
            <a:pPr marL="979169" marR="5080" indent="-228600">
              <a:lnSpc>
                <a:spcPts val="1820"/>
              </a:lnSpc>
              <a:spcBef>
                <a:spcPts val="335"/>
              </a:spcBef>
              <a:buSzPct val="94117"/>
              <a:buFont typeface="Wingdings"/>
              <a:buChar char=""/>
              <a:tabLst>
                <a:tab pos="979169" algn="l"/>
                <a:tab pos="979805" algn="l"/>
              </a:tabLst>
            </a:pPr>
            <a:r>
              <a:rPr dirty="0" sz="1700" spc="-275" b="1" i="1">
                <a:latin typeface="Times New Roman"/>
                <a:cs typeface="Times New Roman"/>
              </a:rPr>
              <a:t>Etiology: </a:t>
            </a:r>
            <a:r>
              <a:rPr dirty="0" sz="1700" spc="-245" i="1">
                <a:latin typeface="Times New Roman"/>
                <a:cs typeface="Times New Roman"/>
              </a:rPr>
              <a:t>failure </a:t>
            </a:r>
            <a:r>
              <a:rPr dirty="0" sz="1700" spc="-225" i="1">
                <a:latin typeface="Times New Roman"/>
                <a:cs typeface="Times New Roman"/>
              </a:rPr>
              <a:t>of </a:t>
            </a:r>
            <a:r>
              <a:rPr dirty="0" sz="1700" spc="-290" i="1">
                <a:latin typeface="Times New Roman"/>
                <a:cs typeface="Times New Roman"/>
              </a:rPr>
              <a:t>normal </a:t>
            </a:r>
            <a:r>
              <a:rPr dirty="0" sz="1700" spc="-245" i="1">
                <a:latin typeface="Times New Roman"/>
                <a:cs typeface="Times New Roman"/>
              </a:rPr>
              <a:t>rotation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190">
                <a:latin typeface="Times New Roman"/>
                <a:cs typeface="Times New Roman"/>
              </a:rPr>
              <a:t>tissue </a:t>
            </a:r>
            <a:r>
              <a:rPr dirty="0" sz="1700" spc="-250" b="1" i="1">
                <a:latin typeface="Times New Roman"/>
                <a:cs typeface="Times New Roman"/>
              </a:rPr>
              <a:t>partially </a:t>
            </a:r>
            <a:r>
              <a:rPr dirty="0" sz="1600" spc="-204">
                <a:latin typeface="Times New Roman"/>
                <a:cs typeface="Times New Roman"/>
              </a:rPr>
              <a:t>or </a:t>
            </a:r>
            <a:r>
              <a:rPr dirty="0" sz="1700" spc="-265" b="1" i="1">
                <a:latin typeface="Times New Roman"/>
                <a:cs typeface="Times New Roman"/>
              </a:rPr>
              <a:t>completely  </a:t>
            </a:r>
            <a:r>
              <a:rPr dirty="0" sz="1700" spc="-270" b="1" i="1">
                <a:latin typeface="Times New Roman"/>
                <a:cs typeface="Times New Roman"/>
              </a:rPr>
              <a:t>encircling </a:t>
            </a:r>
            <a:r>
              <a:rPr dirty="0" sz="1700" spc="-254" b="1" i="1">
                <a:latin typeface="Times New Roman"/>
                <a:cs typeface="Times New Roman"/>
              </a:rPr>
              <a:t>the</a:t>
            </a:r>
            <a:r>
              <a:rPr dirty="0" sz="1700" spc="-250" b="1" i="1">
                <a:latin typeface="Times New Roman"/>
                <a:cs typeface="Times New Roman"/>
              </a:rPr>
              <a:t> </a:t>
            </a:r>
            <a:r>
              <a:rPr dirty="0" sz="1700" spc="-310" b="1" i="1">
                <a:latin typeface="Times New Roman"/>
                <a:cs typeface="Times New Roman"/>
              </a:rPr>
              <a:t>duodenum</a:t>
            </a:r>
            <a:r>
              <a:rPr dirty="0" sz="1600" spc="-31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979169" indent="-228600">
              <a:lnSpc>
                <a:spcPct val="100000"/>
              </a:lnSpc>
              <a:spcBef>
                <a:spcPts val="100"/>
              </a:spcBef>
              <a:buSzPct val="94117"/>
              <a:buFont typeface="Wingdings"/>
              <a:buChar char=""/>
              <a:tabLst>
                <a:tab pos="979169" algn="l"/>
                <a:tab pos="979805" algn="l"/>
              </a:tabLst>
            </a:pPr>
            <a:r>
              <a:rPr dirty="0" sz="1700" spc="-95" b="1" i="1">
                <a:latin typeface="Wingdings"/>
                <a:cs typeface="Wingdings"/>
              </a:rPr>
              <a:t></a:t>
            </a:r>
            <a:r>
              <a:rPr dirty="0" sz="1700" spc="-95" b="1" i="1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duodenal </a:t>
            </a:r>
            <a:r>
              <a:rPr dirty="0" sz="1600" spc="-185">
                <a:latin typeface="Times New Roman"/>
                <a:cs typeface="Times New Roman"/>
              </a:rPr>
              <a:t>dilatation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35">
                <a:latin typeface="Times New Roman"/>
                <a:cs typeface="Times New Roman"/>
              </a:rPr>
              <a:t>symptomatic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narrowing.</a:t>
            </a:r>
            <a:endParaRPr sz="1600">
              <a:latin typeface="Times New Roman"/>
              <a:cs typeface="Times New Roman"/>
            </a:endParaRPr>
          </a:p>
          <a:p>
            <a:pPr marL="979169" indent="-228600">
              <a:lnSpc>
                <a:spcPct val="100000"/>
              </a:lnSpc>
              <a:spcBef>
                <a:spcPts val="200"/>
              </a:spcBef>
              <a:buFont typeface="Wingdings"/>
              <a:buChar char=""/>
              <a:tabLst>
                <a:tab pos="979169" algn="l"/>
                <a:tab pos="979805" algn="l"/>
              </a:tabLst>
            </a:pPr>
            <a:r>
              <a:rPr dirty="0" sz="1600" spc="-130">
                <a:latin typeface="Times New Roman"/>
                <a:cs typeface="Times New Roman"/>
              </a:rPr>
              <a:t>It </a:t>
            </a:r>
            <a:r>
              <a:rPr dirty="0" sz="1600" spc="-320">
                <a:latin typeface="Times New Roman"/>
                <a:cs typeface="Times New Roman"/>
              </a:rPr>
              <a:t>May </a:t>
            </a:r>
            <a:r>
              <a:rPr dirty="0" sz="1600" spc="-215">
                <a:latin typeface="Times New Roman"/>
                <a:cs typeface="Times New Roman"/>
              </a:rPr>
              <a:t>associated</a:t>
            </a:r>
            <a:r>
              <a:rPr dirty="0" sz="1600" spc="-9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with: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95"/>
              </a:spcBef>
            </a:pPr>
            <a:r>
              <a:rPr dirty="0" sz="1600" spc="-240">
                <a:latin typeface="Times New Roman"/>
                <a:cs typeface="Times New Roman"/>
              </a:rPr>
              <a:t>*duodenal </a:t>
            </a:r>
            <a:r>
              <a:rPr dirty="0" sz="1600" spc="-190">
                <a:latin typeface="Times New Roman"/>
                <a:cs typeface="Times New Roman"/>
              </a:rPr>
              <a:t>atresia </a:t>
            </a:r>
            <a:r>
              <a:rPr dirty="0" sz="1600" spc="-240" b="1">
                <a:latin typeface="Times New Roman"/>
                <a:cs typeface="Times New Roman"/>
              </a:rPr>
              <a:t>*</a:t>
            </a:r>
            <a:r>
              <a:rPr dirty="0" sz="1600" spc="-240">
                <a:latin typeface="Times New Roman"/>
                <a:cs typeface="Times New Roman"/>
              </a:rPr>
              <a:t>duodenal </a:t>
            </a:r>
            <a:r>
              <a:rPr dirty="0" sz="1600" spc="-195">
                <a:latin typeface="Times New Roman"/>
                <a:cs typeface="Times New Roman"/>
              </a:rPr>
              <a:t>stenosis, </a:t>
            </a:r>
            <a:r>
              <a:rPr dirty="0" sz="1600" spc="-245">
                <a:latin typeface="Times New Roman"/>
                <a:cs typeface="Times New Roman"/>
              </a:rPr>
              <a:t>*oesophageal</a:t>
            </a:r>
            <a:r>
              <a:rPr dirty="0" sz="1600" spc="-235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atresia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20"/>
              </a:spcBef>
            </a:pPr>
            <a:r>
              <a:rPr dirty="0" sz="1600" spc="-254" b="1">
                <a:latin typeface="Times New Roman"/>
                <a:cs typeface="Times New Roman"/>
              </a:rPr>
              <a:t>*</a:t>
            </a:r>
            <a:r>
              <a:rPr dirty="0" sz="1600" spc="-254">
                <a:latin typeface="Times New Roman"/>
                <a:cs typeface="Times New Roman"/>
              </a:rPr>
              <a:t>Down's </a:t>
            </a:r>
            <a:r>
              <a:rPr dirty="0" sz="1600" spc="-229">
                <a:latin typeface="Times New Roman"/>
                <a:cs typeface="Times New Roman"/>
              </a:rPr>
              <a:t>syndrome. *tracheo-oesophageal</a:t>
            </a:r>
            <a:r>
              <a:rPr dirty="0" sz="1600" spc="-22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fistula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SzPct val="94117"/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700" spc="-290" b="1" i="1">
                <a:latin typeface="Times New Roman"/>
                <a:cs typeface="Times New Roman"/>
              </a:rPr>
              <a:t>Diagnosis:</a:t>
            </a:r>
            <a:endParaRPr sz="17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100"/>
              </a:spcBef>
              <a:buSzPct val="94117"/>
              <a:buFont typeface="Courier New"/>
              <a:buChar char="o"/>
              <a:tabLst>
                <a:tab pos="927735" algn="l"/>
              </a:tabLst>
            </a:pPr>
            <a:r>
              <a:rPr dirty="0" sz="1700" spc="-345" b="1" i="1">
                <a:latin typeface="Times New Roman"/>
                <a:cs typeface="Times New Roman"/>
              </a:rPr>
              <a:t>Barium </a:t>
            </a:r>
            <a:r>
              <a:rPr dirty="0" sz="1700" spc="-250" b="1" i="1">
                <a:latin typeface="Times New Roman"/>
                <a:cs typeface="Times New Roman"/>
              </a:rPr>
              <a:t>studies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narrowing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40">
                <a:latin typeface="Times New Roman"/>
                <a:cs typeface="Times New Roman"/>
              </a:rPr>
              <a:t>duodenum </a:t>
            </a:r>
            <a:r>
              <a:rPr dirty="0" sz="1600" spc="-170">
                <a:latin typeface="Times New Roman"/>
                <a:cs typeface="Times New Roman"/>
              </a:rPr>
              <a:t>at </a:t>
            </a:r>
            <a:r>
              <a:rPr dirty="0" sz="1600" spc="-195">
                <a:latin typeface="Times New Roman"/>
                <a:cs typeface="Times New Roman"/>
              </a:rPr>
              <a:t>the </a:t>
            </a:r>
            <a:r>
              <a:rPr dirty="0" sz="1600" spc="-225">
                <a:latin typeface="Times New Roman"/>
                <a:cs typeface="Times New Roman"/>
              </a:rPr>
              <a:t>level </a:t>
            </a:r>
            <a:r>
              <a:rPr dirty="0" sz="1600" spc="-245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9">
                <a:latin typeface="Times New Roman"/>
                <a:cs typeface="Times New Roman"/>
              </a:rPr>
              <a:t>major</a:t>
            </a:r>
            <a:r>
              <a:rPr dirty="0" sz="1600" spc="-235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papilla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buSzPct val="94117"/>
              <a:buFont typeface="Courier New"/>
              <a:buChar char="o"/>
              <a:tabLst>
                <a:tab pos="927735" algn="l"/>
              </a:tabLst>
            </a:pPr>
            <a:r>
              <a:rPr dirty="0" sz="1700" spc="-330" b="1" i="1">
                <a:latin typeface="Times New Roman"/>
                <a:cs typeface="Times New Roman"/>
              </a:rPr>
              <a:t>CT:   </a:t>
            </a:r>
            <a:r>
              <a:rPr dirty="0" sz="1600" spc="-204">
                <a:latin typeface="Times New Roman"/>
                <a:cs typeface="Times New Roman"/>
              </a:rPr>
              <a:t>pancreatic  </a:t>
            </a:r>
            <a:r>
              <a:rPr dirty="0" sz="1600" spc="-190">
                <a:latin typeface="Times New Roman"/>
                <a:cs typeface="Times New Roman"/>
              </a:rPr>
              <a:t>tissue is  </a:t>
            </a:r>
            <a:r>
              <a:rPr dirty="0" sz="1600" spc="-229">
                <a:latin typeface="Times New Roman"/>
                <a:cs typeface="Times New Roman"/>
              </a:rPr>
              <a:t>seen  </a:t>
            </a:r>
            <a:r>
              <a:rPr dirty="0" sz="1600" spc="-204">
                <a:latin typeface="Times New Roman"/>
                <a:cs typeface="Times New Roman"/>
              </a:rPr>
              <a:t>surrounding  </a:t>
            </a:r>
            <a:r>
              <a:rPr dirty="0" sz="1600" spc="-185">
                <a:latin typeface="Times New Roman"/>
                <a:cs typeface="Times New Roman"/>
              </a:rPr>
              <a:t>the  </a:t>
            </a:r>
            <a:r>
              <a:rPr dirty="0" sz="1600" spc="-229">
                <a:latin typeface="Times New Roman"/>
                <a:cs typeface="Times New Roman"/>
              </a:rPr>
              <a:t>second  </a:t>
            </a:r>
            <a:r>
              <a:rPr dirty="0" sz="1600" spc="-175">
                <a:latin typeface="Times New Roman"/>
                <a:cs typeface="Times New Roman"/>
              </a:rPr>
              <a:t>part </a:t>
            </a:r>
            <a:r>
              <a:rPr dirty="0" sz="1600" spc="-229">
                <a:latin typeface="Times New Roman"/>
                <a:cs typeface="Times New Roman"/>
              </a:rPr>
              <a:t>of  </a:t>
            </a:r>
            <a:r>
              <a:rPr dirty="0" sz="1600" spc="-175">
                <a:latin typeface="Times New Roman"/>
                <a:cs typeface="Times New Roman"/>
              </a:rPr>
              <a:t>the</a:t>
            </a:r>
            <a:r>
              <a:rPr dirty="0" sz="1600" spc="-229">
                <a:latin typeface="Times New Roman"/>
                <a:cs typeface="Times New Roman"/>
              </a:rPr>
              <a:t> duodenum.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spcBef>
                <a:spcPts val="95"/>
              </a:spcBef>
              <a:buSzPct val="94117"/>
              <a:buFont typeface="Courier New"/>
              <a:buChar char="o"/>
              <a:tabLst>
                <a:tab pos="927735" algn="l"/>
              </a:tabLst>
            </a:pPr>
            <a:r>
              <a:rPr dirty="0" sz="1700" spc="-340" b="1" i="1">
                <a:latin typeface="Times New Roman"/>
                <a:cs typeface="Times New Roman"/>
              </a:rPr>
              <a:t>(ERCP)    </a:t>
            </a:r>
            <a:r>
              <a:rPr dirty="0" sz="1600" spc="-204">
                <a:latin typeface="Times New Roman"/>
                <a:cs typeface="Times New Roman"/>
              </a:rPr>
              <a:t>or  </a:t>
            </a:r>
            <a:r>
              <a:rPr dirty="0" sz="1700" spc="-315" b="1" i="1">
                <a:latin typeface="Times New Roman"/>
                <a:cs typeface="Times New Roman"/>
              </a:rPr>
              <a:t>(MRCP)</a:t>
            </a:r>
            <a:r>
              <a:rPr dirty="0" sz="1600" spc="-315">
                <a:latin typeface="Times New Roman"/>
                <a:cs typeface="Times New Roman"/>
              </a:rPr>
              <a:t>:   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a  </a:t>
            </a:r>
            <a:r>
              <a:rPr dirty="0" sz="1700" spc="-270" i="1">
                <a:latin typeface="Times New Roman"/>
                <a:cs typeface="Times New Roman"/>
              </a:rPr>
              <a:t>segment  </a:t>
            </a:r>
            <a:r>
              <a:rPr dirty="0" sz="1700" spc="-240" i="1">
                <a:latin typeface="Times New Roman"/>
                <a:cs typeface="Times New Roman"/>
              </a:rPr>
              <a:t>of  </a:t>
            </a:r>
            <a:r>
              <a:rPr dirty="0" sz="1700" spc="-275" i="1">
                <a:latin typeface="Times New Roman"/>
                <a:cs typeface="Times New Roman"/>
              </a:rPr>
              <a:t>pancreatic  </a:t>
            </a:r>
            <a:r>
              <a:rPr dirty="0" sz="1700" spc="-250" i="1">
                <a:latin typeface="Times New Roman"/>
                <a:cs typeface="Times New Roman"/>
              </a:rPr>
              <a:t>duct  </a:t>
            </a:r>
            <a:r>
              <a:rPr dirty="0" sz="1700" spc="-254" i="1">
                <a:latin typeface="Times New Roman"/>
                <a:cs typeface="Times New Roman"/>
              </a:rPr>
              <a:t>encircling  </a:t>
            </a:r>
            <a:r>
              <a:rPr dirty="0" sz="1700" spc="-225" i="1">
                <a:latin typeface="Times New Roman"/>
                <a:cs typeface="Times New Roman"/>
              </a:rPr>
              <a:t>the</a:t>
            </a:r>
            <a:r>
              <a:rPr dirty="0" sz="1700" spc="-305" i="1">
                <a:latin typeface="Times New Roman"/>
                <a:cs typeface="Times New Roman"/>
              </a:rPr>
              <a:t> </a:t>
            </a:r>
            <a:r>
              <a:rPr dirty="0" sz="1700" spc="-265" i="1">
                <a:latin typeface="Times New Roman"/>
                <a:cs typeface="Times New Roman"/>
              </a:rPr>
              <a:t>duodenum</a:t>
            </a:r>
            <a:r>
              <a:rPr dirty="0" sz="1600" spc="-26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224145" y="2178684"/>
            <a:ext cx="1303655" cy="278130"/>
          </a:xfrm>
          <a:custGeom>
            <a:avLst/>
            <a:gdLst/>
            <a:ahLst/>
            <a:cxnLst/>
            <a:rect l="l" t="t" r="r" b="b"/>
            <a:pathLst>
              <a:path w="1303654" h="278130">
                <a:moveTo>
                  <a:pt x="0" y="278129"/>
                </a:moveTo>
                <a:lnTo>
                  <a:pt x="1303654" y="278129"/>
                </a:lnTo>
                <a:lnTo>
                  <a:pt x="1303654" y="0"/>
                </a:lnTo>
                <a:lnTo>
                  <a:pt x="0" y="0"/>
                </a:lnTo>
                <a:lnTo>
                  <a:pt x="0" y="27812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1125016" y="1960498"/>
          <a:ext cx="5412740" cy="501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98925"/>
                <a:gridCol w="1212214"/>
                <a:gridCol w="90804"/>
              </a:tblGrid>
              <a:tr h="218185">
                <a:tc gridSpan="2">
                  <a:txBody>
                    <a:bodyPr/>
                    <a:lstStyle/>
                    <a:p>
                      <a:pPr marL="17780">
                        <a:lnSpc>
                          <a:spcPts val="1620"/>
                        </a:lnSpc>
                      </a:pPr>
                      <a:r>
                        <a:rPr dirty="0" sz="1400" spc="-10">
                          <a:solidFill>
                            <a:srgbClr val="17365D"/>
                          </a:solidFill>
                          <a:latin typeface="Showcard Gothic"/>
                          <a:cs typeface="Showcard Gothic"/>
                        </a:rPr>
                        <a:t>PANCREAS </a:t>
                      </a:r>
                      <a:r>
                        <a:rPr dirty="0" sz="1400">
                          <a:solidFill>
                            <a:srgbClr val="17365D"/>
                          </a:solidFill>
                          <a:latin typeface="Showcard Gothic"/>
                          <a:cs typeface="Showcard Gothic"/>
                        </a:rPr>
                        <a:t>DIVISUM </a:t>
                      </a:r>
                      <a:r>
                        <a:rPr dirty="0" sz="1450" spc="-254" b="1" i="1">
                          <a:solidFill>
                            <a:srgbClr val="C00000"/>
                          </a:solidFill>
                          <a:latin typeface="Times New Roman"/>
                          <a:cs typeface="Times New Roman"/>
                        </a:rPr>
                        <a:t>commonest </a:t>
                      </a:r>
                      <a:r>
                        <a:rPr dirty="0" sz="1450" spc="-215" i="1">
                          <a:latin typeface="Times New Roman"/>
                          <a:cs typeface="Times New Roman"/>
                        </a:rPr>
                        <a:t>congenital </a:t>
                      </a:r>
                      <a:r>
                        <a:rPr dirty="0" sz="1450" spc="-225" i="1">
                          <a:latin typeface="Times New Roman"/>
                          <a:cs typeface="Times New Roman"/>
                        </a:rPr>
                        <a:t>pancreatic</a:t>
                      </a:r>
                      <a:r>
                        <a:rPr dirty="0" sz="1450" spc="-90" i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450" spc="-240" i="1">
                          <a:latin typeface="Times New Roman"/>
                          <a:cs typeface="Times New Roman"/>
                        </a:rPr>
                        <a:t>anomaly</a:t>
                      </a:r>
                      <a:endParaRPr sz="145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DDD9C3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7812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300" spc="-200" b="1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dirty="0" sz="1300" spc="-200" b="1">
                          <a:latin typeface="Arial"/>
                          <a:cs typeface="Arial"/>
                        </a:rPr>
                        <a:t>–</a:t>
                      </a:r>
                      <a:r>
                        <a:rPr dirty="0" sz="1300" spc="-200" b="1">
                          <a:latin typeface="Times New Roman"/>
                          <a:cs typeface="Times New Roman"/>
                        </a:rPr>
                        <a:t>10 </a:t>
                      </a:r>
                      <a:r>
                        <a:rPr dirty="0" sz="1300" spc="-505" b="1">
                          <a:latin typeface="Times New Roman"/>
                          <a:cs typeface="Times New Roman"/>
                        </a:rPr>
                        <a:t>%</a:t>
                      </a:r>
                      <a:r>
                        <a:rPr dirty="0" sz="1300" spc="-8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 spc="-185" b="1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dirty="0" sz="1300" spc="-7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300" spc="-210" b="1">
                          <a:latin typeface="Times New Roman"/>
                          <a:cs typeface="Times New Roman"/>
                        </a:rPr>
                        <a:t>population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635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80" name="object 80"/>
          <p:cNvSpPr/>
          <p:nvPr/>
        </p:nvSpPr>
        <p:spPr>
          <a:xfrm>
            <a:off x="4897754" y="2734944"/>
            <a:ext cx="1677670" cy="1423670"/>
          </a:xfrm>
          <a:custGeom>
            <a:avLst/>
            <a:gdLst/>
            <a:ahLst/>
            <a:cxnLst/>
            <a:rect l="l" t="t" r="r" b="b"/>
            <a:pathLst>
              <a:path w="1677670" h="1423670">
                <a:moveTo>
                  <a:pt x="0" y="1423670"/>
                </a:moveTo>
                <a:lnTo>
                  <a:pt x="1677670" y="1423670"/>
                </a:lnTo>
                <a:lnTo>
                  <a:pt x="1677670" y="0"/>
                </a:lnTo>
                <a:lnTo>
                  <a:pt x="0" y="0"/>
                </a:lnTo>
                <a:lnTo>
                  <a:pt x="0" y="142367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4998720" y="2786506"/>
            <a:ext cx="1484629" cy="13234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088254" y="5772784"/>
            <a:ext cx="1904364" cy="1607185"/>
          </a:xfrm>
          <a:custGeom>
            <a:avLst/>
            <a:gdLst/>
            <a:ahLst/>
            <a:cxnLst/>
            <a:rect l="l" t="t" r="r" b="b"/>
            <a:pathLst>
              <a:path w="1904365" h="1607184">
                <a:moveTo>
                  <a:pt x="0" y="1607185"/>
                </a:moveTo>
                <a:lnTo>
                  <a:pt x="1904364" y="1607185"/>
                </a:lnTo>
                <a:lnTo>
                  <a:pt x="1904364" y="0"/>
                </a:lnTo>
                <a:lnTo>
                  <a:pt x="0" y="0"/>
                </a:lnTo>
                <a:lnTo>
                  <a:pt x="0" y="1607185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187950" y="5826251"/>
            <a:ext cx="1709420" cy="15010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088254" y="8523604"/>
            <a:ext cx="1918970" cy="1432560"/>
          </a:xfrm>
          <a:custGeom>
            <a:avLst/>
            <a:gdLst/>
            <a:ahLst/>
            <a:cxnLst/>
            <a:rect l="l" t="t" r="r" b="b"/>
            <a:pathLst>
              <a:path w="1918970" h="1432559">
                <a:moveTo>
                  <a:pt x="0" y="1432559"/>
                </a:moveTo>
                <a:lnTo>
                  <a:pt x="1918970" y="1432559"/>
                </a:lnTo>
                <a:lnTo>
                  <a:pt x="1918970" y="0"/>
                </a:lnTo>
                <a:lnTo>
                  <a:pt x="0" y="0"/>
                </a:lnTo>
                <a:lnTo>
                  <a:pt x="0" y="143255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187950" y="8576512"/>
            <a:ext cx="1724659" cy="132948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18464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20" h="9525">
                <a:moveTo>
                  <a:pt x="0" y="9144"/>
                </a:moveTo>
                <a:lnTo>
                  <a:pt x="45720" y="9144"/>
                </a:lnTo>
                <a:lnTo>
                  <a:pt x="45720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527608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29" h="27940">
                <a:moveTo>
                  <a:pt x="0" y="27431"/>
                </a:moveTo>
                <a:lnTo>
                  <a:pt x="36576" y="27431"/>
                </a:lnTo>
                <a:lnTo>
                  <a:pt x="3657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55040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64184" y="724153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64184" y="705865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64184" y="687577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23036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41324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59612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12952" y="10023043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12952" y="10036758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12952" y="10050474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12952" y="914653"/>
            <a:ext cx="6339205" cy="219710"/>
          </a:xfrm>
          <a:custGeom>
            <a:avLst/>
            <a:gdLst/>
            <a:ahLst/>
            <a:cxnLst/>
            <a:rect l="l" t="t" r="r" b="b"/>
            <a:pathLst>
              <a:path w="6339205" h="219709">
                <a:moveTo>
                  <a:pt x="0" y="219455"/>
                </a:moveTo>
                <a:lnTo>
                  <a:pt x="6339205" y="219455"/>
                </a:lnTo>
                <a:lnTo>
                  <a:pt x="6339205" y="0"/>
                </a:lnTo>
                <a:lnTo>
                  <a:pt x="0" y="0"/>
                </a:lnTo>
                <a:lnTo>
                  <a:pt x="0" y="219455"/>
                </a:lnTo>
                <a:close/>
              </a:path>
            </a:pathLst>
          </a:custGeom>
          <a:solidFill>
            <a:srgbClr val="DDD9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18540" y="380745"/>
            <a:ext cx="3978275" cy="221805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400" spc="-5">
                <a:solidFill>
                  <a:srgbClr val="17365D"/>
                </a:solidFill>
                <a:latin typeface="Showcard Gothic"/>
                <a:cs typeface="Showcard Gothic"/>
              </a:rPr>
              <a:t>PANCREATIC AGENESIS,</a:t>
            </a:r>
            <a:r>
              <a:rPr dirty="0" sz="1400">
                <a:solidFill>
                  <a:srgbClr val="17365D"/>
                </a:solidFill>
                <a:latin typeface="Showcard Gothic"/>
                <a:cs typeface="Showcard Gothic"/>
              </a:rPr>
              <a:t> </a:t>
            </a:r>
            <a:r>
              <a:rPr dirty="0" sz="1400" spc="-5">
                <a:solidFill>
                  <a:srgbClr val="17365D"/>
                </a:solidFill>
                <a:latin typeface="Showcard Gothic"/>
                <a:cs typeface="Showcard Gothic"/>
              </a:rPr>
              <a:t>HYPOPLASIA</a:t>
            </a:r>
            <a:endParaRPr sz="1400">
              <a:latin typeface="Showcard Gothic"/>
              <a:cs typeface="Showcard Gothic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600" spc="-245">
                <a:latin typeface="Times New Roman"/>
                <a:cs typeface="Times New Roman"/>
              </a:rPr>
              <a:t>Agenesis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54">
                <a:latin typeface="Times New Roman"/>
                <a:cs typeface="Times New Roman"/>
              </a:rPr>
              <a:t>whole </a:t>
            </a:r>
            <a:r>
              <a:rPr dirty="0" sz="1600" spc="-220">
                <a:latin typeface="Times New Roman"/>
                <a:cs typeface="Times New Roman"/>
              </a:rPr>
              <a:t>pancreas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rare,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41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600" spc="-245">
                <a:latin typeface="Times New Roman"/>
                <a:cs typeface="Times New Roman"/>
              </a:rPr>
              <a:t>Agenesis </a:t>
            </a: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600" spc="-220">
                <a:latin typeface="Times New Roman"/>
                <a:cs typeface="Times New Roman"/>
              </a:rPr>
              <a:t>hypoplasia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4">
                <a:latin typeface="Times New Roman"/>
                <a:cs typeface="Times New Roman"/>
              </a:rPr>
              <a:t>dorsal </a:t>
            </a:r>
            <a:r>
              <a:rPr dirty="0" sz="1600" spc="-225">
                <a:latin typeface="Times New Roman"/>
                <a:cs typeface="Times New Roman"/>
              </a:rPr>
              <a:t>anlage </a:t>
            </a:r>
            <a:r>
              <a:rPr dirty="0" sz="1600" spc="-285">
                <a:latin typeface="Times New Roman"/>
                <a:cs typeface="Times New Roman"/>
              </a:rPr>
              <a:t>may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occur.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5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700" spc="-280" b="1" i="1">
                <a:latin typeface="Times New Roman"/>
                <a:cs typeface="Times New Roman"/>
              </a:rPr>
              <a:t>CT</a:t>
            </a:r>
            <a:r>
              <a:rPr dirty="0" sz="1600" spc="-280">
                <a:latin typeface="Times New Roman"/>
                <a:cs typeface="Times New Roman"/>
              </a:rPr>
              <a:t>: </a:t>
            </a:r>
            <a:r>
              <a:rPr dirty="0" sz="1700" spc="-295" i="1">
                <a:latin typeface="Times New Roman"/>
                <a:cs typeface="Times New Roman"/>
              </a:rPr>
              <a:t>absence </a:t>
            </a:r>
            <a:r>
              <a:rPr dirty="0" sz="1700" spc="-225" i="1">
                <a:latin typeface="Times New Roman"/>
                <a:cs typeface="Times New Roman"/>
              </a:rPr>
              <a:t>of the </a:t>
            </a:r>
            <a:r>
              <a:rPr dirty="0" sz="1700" spc="-280" i="1">
                <a:latin typeface="Times New Roman"/>
                <a:cs typeface="Times New Roman"/>
              </a:rPr>
              <a:t>body </a:t>
            </a:r>
            <a:r>
              <a:rPr dirty="0" sz="1700" spc="-305" i="1">
                <a:latin typeface="Times New Roman"/>
                <a:cs typeface="Times New Roman"/>
              </a:rPr>
              <a:t>and </a:t>
            </a:r>
            <a:r>
              <a:rPr dirty="0" sz="1700" spc="-225" i="1">
                <a:latin typeface="Times New Roman"/>
                <a:cs typeface="Times New Roman"/>
              </a:rPr>
              <a:t>tail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95">
                <a:latin typeface="Times New Roman"/>
                <a:cs typeface="Times New Roman"/>
              </a:rPr>
              <a:t>the</a:t>
            </a:r>
            <a:r>
              <a:rPr dirty="0" sz="1600" spc="-23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gland.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700" spc="-415" b="1" i="1">
                <a:latin typeface="Times New Roman"/>
                <a:cs typeface="Times New Roman"/>
              </a:rPr>
              <a:t>ERCP </a:t>
            </a: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700" spc="-420" b="1" i="1">
                <a:latin typeface="Times New Roman"/>
                <a:cs typeface="Times New Roman"/>
              </a:rPr>
              <a:t>MRCP </a:t>
            </a:r>
            <a:r>
              <a:rPr dirty="0" sz="1600" spc="-180">
                <a:latin typeface="Times New Roman"/>
                <a:cs typeface="Times New Roman"/>
              </a:rPr>
              <a:t>: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215">
                <a:latin typeface="Times New Roman"/>
                <a:cs typeface="Times New Roman"/>
              </a:rPr>
              <a:t>corresponding </a:t>
            </a:r>
            <a:r>
              <a:rPr dirty="0" sz="1600" spc="-185">
                <a:latin typeface="Times New Roman"/>
                <a:cs typeface="Times New Roman"/>
              </a:rPr>
              <a:t>short </a:t>
            </a:r>
            <a:r>
              <a:rPr dirty="0" sz="1600" spc="-200">
                <a:latin typeface="Times New Roman"/>
                <a:cs typeface="Times New Roman"/>
              </a:rPr>
              <a:t>duct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195">
                <a:latin typeface="Times New Roman"/>
                <a:cs typeface="Times New Roman"/>
              </a:rPr>
              <a:t>the </a:t>
            </a:r>
            <a:r>
              <a:rPr dirty="0" sz="1600" spc="-210">
                <a:latin typeface="Times New Roman"/>
                <a:cs typeface="Times New Roman"/>
              </a:rPr>
              <a:t>dorsal</a:t>
            </a:r>
            <a:r>
              <a:rPr dirty="0" sz="1600" spc="-160">
                <a:latin typeface="Times New Roman"/>
                <a:cs typeface="Times New Roman"/>
              </a:rPr>
              <a:t> </a:t>
            </a:r>
            <a:r>
              <a:rPr dirty="0" sz="1600" spc="-170">
                <a:latin typeface="Times New Roman"/>
                <a:cs typeface="Times New Roman"/>
              </a:rPr>
              <a:t>part.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2952" y="2813887"/>
            <a:ext cx="6339205" cy="220345"/>
          </a:xfrm>
          <a:prstGeom prst="rect">
            <a:avLst/>
          </a:prstGeom>
          <a:solidFill>
            <a:srgbClr val="DDD9C3"/>
          </a:solidFill>
        </p:spPr>
        <p:txBody>
          <a:bodyPr wrap="square" lIns="0" tIns="5080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40"/>
              </a:spcBef>
            </a:pPr>
            <a:r>
              <a:rPr dirty="0" sz="1400" spc="-10">
                <a:solidFill>
                  <a:srgbClr val="17365D"/>
                </a:solidFill>
                <a:latin typeface="Showcard Gothic"/>
                <a:cs typeface="Showcard Gothic"/>
              </a:rPr>
              <a:t>ECTOPIC </a:t>
            </a:r>
            <a:r>
              <a:rPr dirty="0" sz="1400" spc="-5">
                <a:solidFill>
                  <a:srgbClr val="17365D"/>
                </a:solidFill>
                <a:latin typeface="Showcard Gothic"/>
                <a:cs typeface="Showcard Gothic"/>
              </a:rPr>
              <a:t>PANCREAS</a:t>
            </a:r>
            <a:endParaRPr sz="1400">
              <a:latin typeface="Showcard Gothic"/>
              <a:cs typeface="Showcard Gothic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18540" y="3186688"/>
            <a:ext cx="3478529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2110" algn="l"/>
              </a:tabLst>
            </a:pPr>
            <a:r>
              <a:rPr dirty="0" sz="1600" spc="50">
                <a:latin typeface="Lucida Sans Unicode"/>
                <a:cs typeface="Lucida Sans Unicode"/>
              </a:rPr>
              <a:t>-	</a:t>
            </a:r>
            <a:r>
              <a:rPr dirty="0" sz="1700" spc="-260" b="1" i="1">
                <a:latin typeface="Times New Roman"/>
                <a:cs typeface="Times New Roman"/>
              </a:rPr>
              <a:t>Sites: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265">
                <a:latin typeface="Times New Roman"/>
                <a:cs typeface="Times New Roman"/>
              </a:rPr>
              <a:t>commonly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50" b="1">
                <a:latin typeface="Times New Roman"/>
                <a:cs typeface="Times New Roman"/>
              </a:rPr>
              <a:t>gastric </a:t>
            </a: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600" spc="-275" b="1">
                <a:latin typeface="Times New Roman"/>
                <a:cs typeface="Times New Roman"/>
              </a:rPr>
              <a:t>duodenal</a:t>
            </a:r>
            <a:r>
              <a:rPr dirty="0" sz="1600" spc="-210" b="1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wall.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8540" y="3496436"/>
            <a:ext cx="855980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50">
                <a:latin typeface="Lucida Sans Unicode"/>
                <a:cs typeface="Lucida Sans Unicode"/>
              </a:rPr>
              <a:t>-</a:t>
            </a:r>
            <a:r>
              <a:rPr dirty="0" sz="1600" spc="260">
                <a:latin typeface="Lucida Sans Unicode"/>
                <a:cs typeface="Lucida Sans Unicode"/>
              </a:rPr>
              <a:t> </a:t>
            </a:r>
            <a:r>
              <a:rPr dirty="0" sz="1600" spc="-235" b="1">
                <a:latin typeface="Times New Roman"/>
                <a:cs typeface="Times New Roman"/>
              </a:rPr>
              <a:t>Diagnosis</a:t>
            </a:r>
            <a:r>
              <a:rPr dirty="0" sz="1600" spc="-235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03375" y="3485391"/>
            <a:ext cx="5343525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210">
                <a:latin typeface="Times New Roman"/>
                <a:cs typeface="Times New Roman"/>
              </a:rPr>
              <a:t>usually  </a:t>
            </a:r>
            <a:r>
              <a:rPr dirty="0" sz="1700" spc="-240" i="1">
                <a:latin typeface="Times New Roman"/>
                <a:cs typeface="Times New Roman"/>
              </a:rPr>
              <a:t>incidentally </a:t>
            </a:r>
            <a:r>
              <a:rPr dirty="0" sz="1600" spc="-204">
                <a:latin typeface="Times New Roman"/>
                <a:cs typeface="Times New Roman"/>
              </a:rPr>
              <a:t>during </a:t>
            </a:r>
            <a:r>
              <a:rPr dirty="0" sz="1700" spc="-315" b="1" i="1">
                <a:latin typeface="Times New Roman"/>
                <a:cs typeface="Times New Roman"/>
              </a:rPr>
              <a:t>barium </a:t>
            </a:r>
            <a:r>
              <a:rPr dirty="0" sz="1700" spc="-295" b="1" i="1">
                <a:latin typeface="Times New Roman"/>
                <a:cs typeface="Times New Roman"/>
              </a:rPr>
              <a:t>examination </a:t>
            </a:r>
            <a:r>
              <a:rPr dirty="0" sz="1600" spc="-204">
                <a:latin typeface="Times New Roman"/>
                <a:cs typeface="Times New Roman"/>
              </a:rPr>
              <a:t>or </a:t>
            </a:r>
            <a:r>
              <a:rPr dirty="0" sz="1700" spc="-290" b="1" i="1">
                <a:latin typeface="Times New Roman"/>
                <a:cs typeface="Times New Roman"/>
              </a:rPr>
              <a:t>upper </a:t>
            </a:r>
            <a:r>
              <a:rPr dirty="0" sz="1700" spc="-340" b="1" i="1">
                <a:latin typeface="Times New Roman"/>
                <a:cs typeface="Times New Roman"/>
              </a:rPr>
              <a:t>GI </a:t>
            </a:r>
            <a:r>
              <a:rPr dirty="0" sz="1700" spc="-285" b="1" i="1">
                <a:latin typeface="Times New Roman"/>
                <a:cs typeface="Times New Roman"/>
              </a:rPr>
              <a:t>endoscopy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ectopic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47140" y="3720088"/>
            <a:ext cx="6099175" cy="513715"/>
          </a:xfrm>
          <a:prstGeom prst="rect">
            <a:avLst/>
          </a:prstGeom>
        </p:spPr>
        <p:txBody>
          <a:bodyPr wrap="square" lIns="0" tIns="41910" rIns="0" bIns="0" rtlCol="0" vert="horz">
            <a:spAutoFit/>
          </a:bodyPr>
          <a:lstStyle/>
          <a:p>
            <a:pPr marL="12700" marR="5080">
              <a:lnSpc>
                <a:spcPts val="1830"/>
              </a:lnSpc>
              <a:spcBef>
                <a:spcPts val="330"/>
              </a:spcBef>
            </a:pP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190">
                <a:latin typeface="Times New Roman"/>
                <a:cs typeface="Times New Roman"/>
              </a:rPr>
              <a:t>tissue is </a:t>
            </a:r>
            <a:r>
              <a:rPr dirty="0" sz="1600" spc="-225">
                <a:latin typeface="Times New Roman"/>
                <a:cs typeface="Times New Roman"/>
              </a:rPr>
              <a:t>seen as a </a:t>
            </a:r>
            <a:r>
              <a:rPr dirty="0" sz="1600" spc="-235">
                <a:latin typeface="Times New Roman"/>
                <a:cs typeface="Times New Roman"/>
              </a:rPr>
              <a:t>smooth </a:t>
            </a:r>
            <a:r>
              <a:rPr dirty="0" sz="1600" spc="-215">
                <a:latin typeface="Times New Roman"/>
                <a:cs typeface="Times New Roman"/>
              </a:rPr>
              <a:t>mural </a:t>
            </a:r>
            <a:r>
              <a:rPr dirty="0" sz="1600" spc="-204">
                <a:latin typeface="Times New Roman"/>
                <a:cs typeface="Times New Roman"/>
              </a:rPr>
              <a:t>nodule, </a:t>
            </a:r>
            <a:r>
              <a:rPr dirty="0" sz="1600" spc="-200">
                <a:latin typeface="Times New Roman"/>
                <a:cs typeface="Times New Roman"/>
              </a:rPr>
              <a:t>often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u="sng" sz="1700" spc="-26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central </a:t>
            </a:r>
            <a:r>
              <a:rPr dirty="0" u="sng" sz="1700" spc="-25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umbilication</a:t>
            </a:r>
            <a:r>
              <a:rPr dirty="0" sz="1700" spc="-250" i="1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representing </a:t>
            </a:r>
            <a:r>
              <a:rPr dirty="0" sz="1600" spc="-225">
                <a:latin typeface="Times New Roman"/>
                <a:cs typeface="Times New Roman"/>
              </a:rPr>
              <a:t>a  </a:t>
            </a:r>
            <a:r>
              <a:rPr dirty="0" sz="1600" spc="-210">
                <a:latin typeface="Times New Roman"/>
                <a:cs typeface="Times New Roman"/>
              </a:rPr>
              <a:t>rudimentary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40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duct.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61136" y="4454397"/>
            <a:ext cx="6443345" cy="624840"/>
          </a:xfrm>
          <a:prstGeom prst="rect">
            <a:avLst/>
          </a:prstGeom>
          <a:solidFill>
            <a:srgbClr val="E4B8B7"/>
          </a:solidFill>
          <a:ln w="6096">
            <a:solidFill>
              <a:srgbClr val="000000"/>
            </a:solidFill>
          </a:ln>
        </p:spPr>
        <p:txBody>
          <a:bodyPr wrap="square" lIns="0" tIns="3810" rIns="0" bIns="0" rtlCol="0" vert="horz">
            <a:spAutoFit/>
          </a:bodyPr>
          <a:lstStyle/>
          <a:p>
            <a:pPr marL="1746885" marR="1739264" indent="472440">
              <a:lnSpc>
                <a:spcPct val="122500"/>
              </a:lnSpc>
              <a:spcBef>
                <a:spcPts val="30"/>
              </a:spcBef>
            </a:pPr>
            <a:r>
              <a:rPr dirty="0" sz="1600" spc="-5" b="1">
                <a:solidFill>
                  <a:srgbClr val="003C6C"/>
                </a:solidFill>
                <a:latin typeface="Bauhaus 93"/>
                <a:cs typeface="Bauhaus 93"/>
              </a:rPr>
              <a:t>MULTISYSTEM DISEASES  </a:t>
            </a:r>
            <a:r>
              <a:rPr dirty="0" sz="1600" b="1">
                <a:solidFill>
                  <a:srgbClr val="003C6C"/>
                </a:solidFill>
                <a:latin typeface="Bauhaus 93"/>
                <a:cs typeface="Bauhaus 93"/>
              </a:rPr>
              <a:t>WITH </a:t>
            </a:r>
            <a:r>
              <a:rPr dirty="0" sz="1600" spc="-5" b="1">
                <a:solidFill>
                  <a:srgbClr val="003C6C"/>
                </a:solidFill>
                <a:latin typeface="Bauhaus 93"/>
                <a:cs typeface="Bauhaus 93"/>
              </a:rPr>
              <a:t>PANCREATIC</a:t>
            </a:r>
            <a:r>
              <a:rPr dirty="0" sz="1600" spc="-30" b="1">
                <a:solidFill>
                  <a:srgbClr val="003C6C"/>
                </a:solidFill>
                <a:latin typeface="Bauhaus 93"/>
                <a:cs typeface="Bauhaus 93"/>
              </a:rPr>
              <a:t> </a:t>
            </a:r>
            <a:r>
              <a:rPr dirty="0" sz="1600" spc="-5" b="1">
                <a:solidFill>
                  <a:srgbClr val="003C6C"/>
                </a:solidFill>
                <a:latin typeface="Bauhaus 93"/>
                <a:cs typeface="Bauhaus 93"/>
              </a:rPr>
              <a:t>INVOLVEMENT</a:t>
            </a:r>
            <a:endParaRPr sz="1600">
              <a:latin typeface="Bauhaus 93"/>
              <a:cs typeface="Bauhaus 93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12952" y="5317235"/>
            <a:ext cx="6339205" cy="259079"/>
          </a:xfrm>
          <a:prstGeom prst="rect">
            <a:avLst/>
          </a:prstGeom>
          <a:solidFill>
            <a:srgbClr val="DDD9C3"/>
          </a:solidFill>
        </p:spPr>
        <p:txBody>
          <a:bodyPr wrap="square" lIns="0" tIns="38100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300"/>
              </a:spcBef>
            </a:pPr>
            <a:r>
              <a:rPr dirty="0" sz="1400" spc="-5">
                <a:solidFill>
                  <a:srgbClr val="1F487C"/>
                </a:solidFill>
                <a:latin typeface="Bauhaus 93"/>
                <a:cs typeface="Bauhaus 93"/>
              </a:rPr>
              <a:t>CYSTIC</a:t>
            </a:r>
            <a:r>
              <a:rPr dirty="0" sz="1400" spc="5">
                <a:solidFill>
                  <a:srgbClr val="1F487C"/>
                </a:solidFill>
                <a:latin typeface="Bauhaus 93"/>
                <a:cs typeface="Bauhaus 93"/>
              </a:rPr>
              <a:t> </a:t>
            </a:r>
            <a:r>
              <a:rPr dirty="0" sz="1400" spc="-10">
                <a:solidFill>
                  <a:srgbClr val="1F487C"/>
                </a:solidFill>
                <a:latin typeface="Bauhaus 93"/>
                <a:cs typeface="Bauhaus 93"/>
              </a:rPr>
              <a:t>FIBROSIS</a:t>
            </a:r>
            <a:endParaRPr sz="1400">
              <a:latin typeface="Bauhaus 93"/>
              <a:cs typeface="Bauhaus 93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18540" y="5702479"/>
            <a:ext cx="6206490" cy="340042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83845" indent="-271145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83845" algn="l"/>
                <a:tab pos="284480" algn="l"/>
              </a:tabLst>
            </a:pPr>
            <a:r>
              <a:rPr dirty="0" sz="1600" spc="-245">
                <a:latin typeface="Times New Roman"/>
                <a:cs typeface="Times New Roman"/>
              </a:rPr>
              <a:t>Autosomal </a:t>
            </a:r>
            <a:r>
              <a:rPr dirty="0" sz="1600" spc="-225">
                <a:latin typeface="Times New Roman"/>
                <a:cs typeface="Times New Roman"/>
              </a:rPr>
              <a:t>recessive</a:t>
            </a:r>
            <a:r>
              <a:rPr dirty="0" sz="1600" spc="-7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inheritancd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SzPct val="94117"/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Pathology: </a:t>
            </a:r>
            <a:r>
              <a:rPr dirty="0" sz="1600" spc="-215">
                <a:latin typeface="Times New Roman"/>
                <a:cs typeface="Times New Roman"/>
              </a:rPr>
              <a:t>defects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700" spc="-270" i="1">
                <a:latin typeface="Times New Roman"/>
                <a:cs typeface="Times New Roman"/>
              </a:rPr>
              <a:t>serous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700" spc="-285" i="1">
                <a:latin typeface="Times New Roman"/>
                <a:cs typeface="Times New Roman"/>
              </a:rPr>
              <a:t>mucous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54" i="1">
                <a:latin typeface="Times New Roman"/>
                <a:cs typeface="Times New Roman"/>
              </a:rPr>
              <a:t>secretion </a:t>
            </a:r>
            <a:r>
              <a:rPr dirty="0" sz="1600" spc="-229">
                <a:latin typeface="Times New Roman"/>
                <a:cs typeface="Times New Roman"/>
              </a:rPr>
              <a:t>involving </a:t>
            </a:r>
            <a:r>
              <a:rPr dirty="0" sz="1700" spc="-229" i="1">
                <a:latin typeface="Times New Roman"/>
                <a:cs typeface="Times New Roman"/>
              </a:rPr>
              <a:t>multiple</a:t>
            </a:r>
            <a:r>
              <a:rPr dirty="0" sz="1700" spc="-260" i="1">
                <a:latin typeface="Times New Roman"/>
                <a:cs typeface="Times New Roman"/>
              </a:rPr>
              <a:t> </a:t>
            </a:r>
            <a:r>
              <a:rPr dirty="0" sz="1700" spc="-280" i="1">
                <a:latin typeface="Times New Roman"/>
                <a:cs typeface="Times New Roman"/>
              </a:rPr>
              <a:t>organs</a:t>
            </a:r>
            <a:r>
              <a:rPr dirty="0" sz="1600" spc="-280">
                <a:latin typeface="Times New Roman"/>
                <a:cs typeface="Times New Roman"/>
              </a:rPr>
              <a:t>;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805"/>
              </a:spcBef>
            </a:pPr>
            <a:r>
              <a:rPr dirty="0" sz="1600" spc="50">
                <a:latin typeface="Lucida Sans Unicode"/>
                <a:cs typeface="Lucida Sans Unicode"/>
              </a:rPr>
              <a:t>- </a:t>
            </a:r>
            <a:r>
              <a:rPr dirty="0" sz="1600" spc="-200">
                <a:latin typeface="Times New Roman"/>
                <a:cs typeface="Times New Roman"/>
              </a:rPr>
              <a:t>Inspissated secretions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65" b="1">
                <a:latin typeface="Times New Roman"/>
                <a:cs typeface="Times New Roman"/>
              </a:rPr>
              <a:t>Duct Obstruction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acinar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04">
                <a:latin typeface="Times New Roman"/>
                <a:cs typeface="Times New Roman"/>
              </a:rPr>
              <a:t>ductal </a:t>
            </a:r>
            <a:r>
              <a:rPr dirty="0" sz="1600" spc="-235" b="1">
                <a:latin typeface="Times New Roman"/>
                <a:cs typeface="Times New Roman"/>
              </a:rPr>
              <a:t>dilatation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Acinar </a:t>
            </a:r>
            <a:r>
              <a:rPr dirty="0" sz="1600" spc="-195">
                <a:latin typeface="Times New Roman"/>
                <a:cs typeface="Times New Roman"/>
              </a:rPr>
              <a:t>tissue</a:t>
            </a:r>
            <a:r>
              <a:rPr dirty="0" sz="1600" spc="-155">
                <a:latin typeface="Times New Roman"/>
                <a:cs typeface="Times New Roman"/>
              </a:rPr>
              <a:t> </a:t>
            </a:r>
            <a:r>
              <a:rPr dirty="0" sz="1600" spc="-275" b="1">
                <a:latin typeface="Times New Roman"/>
                <a:cs typeface="Times New Roman"/>
              </a:rPr>
              <a:t>Atrophy</a:t>
            </a:r>
            <a:r>
              <a:rPr dirty="0" sz="1600" spc="-27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1700"/>
              </a:spcBef>
              <a:buSzPct val="94117"/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700" spc="-300" b="1" i="1">
                <a:latin typeface="Times New Roman"/>
                <a:cs typeface="Times New Roman"/>
              </a:rPr>
              <a:t>C.P: </a:t>
            </a:r>
            <a:r>
              <a:rPr dirty="0" sz="1600" spc="-275">
                <a:latin typeface="Times New Roman"/>
                <a:cs typeface="Times New Roman"/>
              </a:rPr>
              <a:t>85 </a:t>
            </a:r>
            <a:r>
              <a:rPr dirty="0" sz="1600" spc="-345">
                <a:latin typeface="Times New Roman"/>
                <a:cs typeface="Times New Roman"/>
              </a:rPr>
              <a:t>% </a:t>
            </a:r>
            <a:r>
              <a:rPr dirty="0" sz="1600" spc="-229">
                <a:latin typeface="Times New Roman"/>
                <a:cs typeface="Times New Roman"/>
              </a:rPr>
              <a:t>severe </a:t>
            </a:r>
            <a:r>
              <a:rPr dirty="0" sz="1600" spc="-220">
                <a:latin typeface="Times New Roman"/>
                <a:cs typeface="Times New Roman"/>
              </a:rPr>
              <a:t>exocrine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215">
                <a:latin typeface="Times New Roman"/>
                <a:cs typeface="Times New Roman"/>
              </a:rPr>
              <a:t>insufficiency </a:t>
            </a:r>
            <a:r>
              <a:rPr dirty="0" sz="1600" spc="-229">
                <a:latin typeface="Times New Roman"/>
                <a:cs typeface="Times New Roman"/>
              </a:rPr>
              <a:t>and</a:t>
            </a:r>
            <a:r>
              <a:rPr dirty="0" sz="1600" spc="-28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steatorrhoea.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6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700" spc="-254" b="1" i="1">
                <a:latin typeface="Times New Roman"/>
                <a:cs typeface="Times New Roman"/>
              </a:rPr>
              <a:t>(US)</a:t>
            </a:r>
            <a:r>
              <a:rPr dirty="0" sz="1600" spc="-254">
                <a:latin typeface="Times New Roman"/>
                <a:cs typeface="Times New Roman"/>
              </a:rPr>
              <a:t>, </a:t>
            </a:r>
            <a:r>
              <a:rPr dirty="0" sz="1700" spc="-265" b="1" i="1">
                <a:latin typeface="Times New Roman"/>
                <a:cs typeface="Times New Roman"/>
              </a:rPr>
              <a:t>(CT)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700" spc="-285" b="1" i="1">
                <a:latin typeface="Times New Roman"/>
                <a:cs typeface="Times New Roman"/>
              </a:rPr>
              <a:t>pancreatic </a:t>
            </a:r>
            <a:r>
              <a:rPr dirty="0" sz="1700" spc="-265" b="1" i="1">
                <a:latin typeface="Times New Roman"/>
                <a:cs typeface="Times New Roman"/>
              </a:rPr>
              <a:t>duct </a:t>
            </a:r>
            <a:r>
              <a:rPr dirty="0" sz="1700" spc="-290" b="1" i="1">
                <a:latin typeface="Times New Roman"/>
                <a:cs typeface="Times New Roman"/>
              </a:rPr>
              <a:t>imaging</a:t>
            </a:r>
            <a:r>
              <a:rPr dirty="0" sz="1600" spc="-290">
                <a:latin typeface="Times New Roman"/>
                <a:cs typeface="Times New Roman"/>
              </a:rPr>
              <a:t>: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65">
                <a:latin typeface="Times New Roman"/>
                <a:cs typeface="Times New Roman"/>
              </a:rPr>
              <a:t>show </a:t>
            </a:r>
            <a:r>
              <a:rPr dirty="0" sz="1600" spc="-200">
                <a:latin typeface="Times New Roman"/>
                <a:cs typeface="Times New Roman"/>
              </a:rPr>
              <a:t>abnormalities,</a:t>
            </a:r>
            <a:r>
              <a:rPr dirty="0" sz="1600" spc="-280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including:</a:t>
            </a:r>
            <a:endParaRPr sz="1600">
              <a:latin typeface="Times New Roman"/>
              <a:cs typeface="Times New Roman"/>
            </a:endParaRPr>
          </a:p>
          <a:p>
            <a:pPr marL="146685" indent="-91440">
              <a:lnSpc>
                <a:spcPct val="100000"/>
              </a:lnSpc>
              <a:spcBef>
                <a:spcPts val="1175"/>
              </a:spcBef>
              <a:buFont typeface="Times New Roman"/>
              <a:buChar char="*"/>
              <a:tabLst>
                <a:tab pos="147320" algn="l"/>
              </a:tabLst>
            </a:pPr>
            <a:r>
              <a:rPr dirty="0" sz="1600" spc="-250">
                <a:latin typeface="Times New Roman"/>
                <a:cs typeface="Times New Roman"/>
              </a:rPr>
              <a:t>Marked </a:t>
            </a:r>
            <a:r>
              <a:rPr dirty="0" sz="1700" spc="-195" b="1" i="1">
                <a:latin typeface="Times New Roman"/>
                <a:cs typeface="Times New Roman"/>
              </a:rPr>
              <a:t>f</a:t>
            </a:r>
            <a:r>
              <a:rPr dirty="0" sz="1600" spc="-195">
                <a:latin typeface="Times New Roman"/>
                <a:cs typeface="Times New Roman"/>
              </a:rPr>
              <a:t>atty </a:t>
            </a:r>
            <a:r>
              <a:rPr dirty="0" sz="1600" spc="-220">
                <a:latin typeface="Times New Roman"/>
                <a:cs typeface="Times New Roman"/>
              </a:rPr>
              <a:t>replacement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0">
                <a:latin typeface="Times New Roman"/>
                <a:cs typeface="Times New Roman"/>
              </a:rPr>
              <a:t>normal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70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parenchyma</a:t>
            </a:r>
            <a:endParaRPr sz="1600">
              <a:latin typeface="Times New Roman"/>
              <a:cs typeface="Times New Roman"/>
            </a:endParaRPr>
          </a:p>
          <a:p>
            <a:pPr marL="149860" indent="-94615">
              <a:lnSpc>
                <a:spcPct val="100000"/>
              </a:lnSpc>
              <a:spcBef>
                <a:spcPts val="1060"/>
              </a:spcBef>
              <a:buSzPct val="69565"/>
              <a:buFont typeface="Times New Roman"/>
              <a:buChar char="*"/>
              <a:tabLst>
                <a:tab pos="149860" algn="l"/>
              </a:tabLst>
            </a:pPr>
            <a:r>
              <a:rPr dirty="0" sz="2300" spc="-215" b="1" i="1">
                <a:latin typeface="Times New Roman"/>
                <a:cs typeface="Times New Roman"/>
              </a:rPr>
              <a:t>c</a:t>
            </a:r>
            <a:r>
              <a:rPr dirty="0" sz="1600" spc="-215">
                <a:latin typeface="Times New Roman"/>
                <a:cs typeface="Times New Roman"/>
              </a:rPr>
              <a:t>alcification Dystrophic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and</a:t>
            </a:r>
            <a:endParaRPr sz="1600">
              <a:latin typeface="Times New Roman"/>
              <a:cs typeface="Times New Roman"/>
            </a:endParaRPr>
          </a:p>
          <a:p>
            <a:pPr marL="106680" indent="-93980">
              <a:lnSpc>
                <a:spcPct val="100000"/>
              </a:lnSpc>
              <a:spcBef>
                <a:spcPts val="1175"/>
              </a:spcBef>
              <a:buSzPct val="69565"/>
              <a:buFont typeface="Times New Roman"/>
              <a:buChar char="*"/>
              <a:tabLst>
                <a:tab pos="107314" algn="l"/>
              </a:tabLst>
            </a:pPr>
            <a:r>
              <a:rPr dirty="0" sz="2300" spc="-245" b="1" i="1">
                <a:latin typeface="Times New Roman"/>
                <a:cs typeface="Times New Roman"/>
              </a:rPr>
              <a:t>c</a:t>
            </a:r>
            <a:r>
              <a:rPr dirty="0" sz="1600" spc="-245">
                <a:latin typeface="Times New Roman"/>
                <a:cs typeface="Times New Roman"/>
              </a:rPr>
              <a:t>ysts </a:t>
            </a:r>
            <a:r>
              <a:rPr dirty="0" sz="1600" spc="-210">
                <a:latin typeface="Times New Roman"/>
                <a:cs typeface="Times New Roman"/>
              </a:rPr>
              <a:t>Pancreatic </a:t>
            </a:r>
            <a:r>
              <a:rPr dirty="0" sz="1600" spc="5">
                <a:latin typeface="Wingdings"/>
                <a:cs typeface="Wingdings"/>
              </a:rPr>
              <a:t>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ductal</a:t>
            </a:r>
            <a:r>
              <a:rPr dirty="0" sz="1600" spc="-204">
                <a:latin typeface="Times New Roman"/>
                <a:cs typeface="Times New Roman"/>
              </a:rPr>
              <a:t> </a:t>
            </a:r>
            <a:r>
              <a:rPr dirty="0" sz="1600" spc="-190">
                <a:latin typeface="Times New Roman"/>
                <a:cs typeface="Times New Roman"/>
              </a:rPr>
              <a:t>obstruction.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770754" y="1033779"/>
            <a:ext cx="2087245" cy="1740535"/>
          </a:xfrm>
          <a:custGeom>
            <a:avLst/>
            <a:gdLst/>
            <a:ahLst/>
            <a:cxnLst/>
            <a:rect l="l" t="t" r="r" b="b"/>
            <a:pathLst>
              <a:path w="2087245" h="1740535">
                <a:moveTo>
                  <a:pt x="0" y="1740534"/>
                </a:moveTo>
                <a:lnTo>
                  <a:pt x="2087245" y="1740534"/>
                </a:lnTo>
                <a:lnTo>
                  <a:pt x="2087245" y="0"/>
                </a:lnTo>
                <a:lnTo>
                  <a:pt x="0" y="0"/>
                </a:lnTo>
                <a:lnTo>
                  <a:pt x="0" y="174053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4770754" y="1033779"/>
            <a:ext cx="2087245" cy="1740535"/>
          </a:xfrm>
          <a:custGeom>
            <a:avLst/>
            <a:gdLst/>
            <a:ahLst/>
            <a:cxnLst/>
            <a:rect l="l" t="t" r="r" b="b"/>
            <a:pathLst>
              <a:path w="2087245" h="1740535">
                <a:moveTo>
                  <a:pt x="0" y="1740534"/>
                </a:moveTo>
                <a:lnTo>
                  <a:pt x="2087245" y="1740534"/>
                </a:lnTo>
                <a:lnTo>
                  <a:pt x="2087245" y="0"/>
                </a:lnTo>
                <a:lnTo>
                  <a:pt x="0" y="0"/>
                </a:lnTo>
                <a:lnTo>
                  <a:pt x="0" y="1740534"/>
                </a:lnTo>
                <a:close/>
              </a:path>
            </a:pathLst>
          </a:custGeom>
          <a:ln w="3175">
            <a:solidFill>
              <a:srgbClr val="C0504D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866766" y="1084071"/>
            <a:ext cx="1899792" cy="16438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4953634" y="8364854"/>
            <a:ext cx="2047875" cy="1475740"/>
          </a:xfrm>
          <a:custGeom>
            <a:avLst/>
            <a:gdLst/>
            <a:ahLst/>
            <a:cxnLst/>
            <a:rect l="l" t="t" r="r" b="b"/>
            <a:pathLst>
              <a:path w="2047875" h="1475740">
                <a:moveTo>
                  <a:pt x="0" y="1475739"/>
                </a:moveTo>
                <a:lnTo>
                  <a:pt x="2047874" y="1475739"/>
                </a:lnTo>
                <a:lnTo>
                  <a:pt x="2047874" y="0"/>
                </a:lnTo>
                <a:lnTo>
                  <a:pt x="0" y="0"/>
                </a:lnTo>
                <a:lnTo>
                  <a:pt x="0" y="1475739"/>
                </a:lnTo>
                <a:close/>
              </a:path>
            </a:pathLst>
          </a:custGeom>
          <a:ln w="12700">
            <a:solidFill>
              <a:srgbClr val="C0504D"/>
            </a:solidFill>
            <a:prstDash val="dot"/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053329" y="8417635"/>
            <a:ext cx="1853564" cy="136961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18540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18464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20" h="9525">
                <a:moveTo>
                  <a:pt x="0" y="9144"/>
                </a:moveTo>
                <a:lnTo>
                  <a:pt x="45720" y="9144"/>
                </a:lnTo>
                <a:lnTo>
                  <a:pt x="45720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527608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29" h="27940">
                <a:moveTo>
                  <a:pt x="0" y="27431"/>
                </a:moveTo>
                <a:lnTo>
                  <a:pt x="36576" y="27431"/>
                </a:lnTo>
                <a:lnTo>
                  <a:pt x="36576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555040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64184" y="724153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564184" y="705865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564184" y="687577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23036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541324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559612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612952" y="10023043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612952" y="10036758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612952" y="10050474"/>
            <a:ext cx="6388100" cy="0"/>
          </a:xfrm>
          <a:custGeom>
            <a:avLst/>
            <a:gdLst/>
            <a:ahLst/>
            <a:cxnLst/>
            <a:rect l="l" t="t" r="r" b="b"/>
            <a:pathLst>
              <a:path w="6388100" h="0">
                <a:moveTo>
                  <a:pt x="0" y="0"/>
                </a:moveTo>
                <a:lnTo>
                  <a:pt x="638797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12952" y="914653"/>
            <a:ext cx="4206875" cy="259079"/>
          </a:xfrm>
          <a:prstGeom prst="rect">
            <a:avLst/>
          </a:prstGeom>
          <a:solidFill>
            <a:srgbClr val="DDD9C3"/>
          </a:solidFill>
        </p:spPr>
        <p:txBody>
          <a:bodyPr wrap="square" lIns="0" tIns="38735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305"/>
              </a:spcBef>
            </a:pPr>
            <a:r>
              <a:rPr dirty="0" sz="1400" spc="-5">
                <a:solidFill>
                  <a:srgbClr val="1F487C"/>
                </a:solidFill>
                <a:latin typeface="Bauhaus 93"/>
                <a:cs typeface="Bauhaus 93"/>
              </a:rPr>
              <a:t>Von hippel–lindau disease</a:t>
            </a:r>
            <a:endParaRPr sz="1400">
              <a:latin typeface="Bauhaus 93"/>
              <a:cs typeface="Bauhaus 93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8540" y="1283792"/>
            <a:ext cx="5544185" cy="3043555"/>
          </a:xfrm>
          <a:prstGeom prst="rect">
            <a:avLst/>
          </a:prstGeom>
        </p:spPr>
        <p:txBody>
          <a:bodyPr wrap="square" lIns="0" tIns="67310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530"/>
              </a:spcBef>
              <a:buFont typeface="Lucida Sans Unicode"/>
              <a:buChar char="-"/>
              <a:tabLst>
                <a:tab pos="469265" algn="l"/>
                <a:tab pos="469900" algn="l"/>
              </a:tabLst>
            </a:pPr>
            <a:r>
              <a:rPr dirty="0" sz="1600" spc="-245">
                <a:latin typeface="Times New Roman"/>
                <a:cs typeface="Times New Roman"/>
              </a:rPr>
              <a:t>Autosomal</a:t>
            </a:r>
            <a:r>
              <a:rPr dirty="0" sz="1600" spc="-229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dominant</a:t>
            </a:r>
            <a:endParaRPr sz="1600">
              <a:latin typeface="Times New Roman"/>
              <a:cs typeface="Times New Roman"/>
            </a:endParaRPr>
          </a:p>
          <a:p>
            <a:pPr marL="469900" indent="-457200">
              <a:lnSpc>
                <a:spcPct val="100000"/>
              </a:lnSpc>
              <a:spcBef>
                <a:spcPts val="434"/>
              </a:spcBef>
              <a:buFont typeface="Lucida Sans Unicode"/>
              <a:buChar char="-"/>
              <a:tabLst>
                <a:tab pos="469265" algn="l"/>
                <a:tab pos="469900" algn="l"/>
              </a:tabLst>
            </a:pPr>
            <a:r>
              <a:rPr dirty="0" sz="1600" spc="-275" b="1">
                <a:latin typeface="Times New Roman"/>
                <a:cs typeface="Times New Roman"/>
              </a:rPr>
              <a:t>Characterized</a:t>
            </a:r>
            <a:r>
              <a:rPr dirty="0" sz="1600" spc="-215" b="1">
                <a:latin typeface="Times New Roman"/>
                <a:cs typeface="Times New Roman"/>
              </a:rPr>
              <a:t> </a:t>
            </a:r>
            <a:r>
              <a:rPr dirty="0" sz="1600" spc="-254" b="1">
                <a:latin typeface="Times New Roman"/>
                <a:cs typeface="Times New Roman"/>
              </a:rPr>
              <a:t>by</a:t>
            </a:r>
            <a:r>
              <a:rPr dirty="0" sz="1600" spc="-254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marL="524510">
              <a:lnSpc>
                <a:spcPct val="100000"/>
              </a:lnSpc>
              <a:spcBef>
                <a:spcPts val="1220"/>
              </a:spcBef>
            </a:pPr>
            <a:r>
              <a:rPr dirty="0" sz="1700" spc="-440" b="1" i="1">
                <a:latin typeface="Times New Roman"/>
                <a:cs typeface="Times New Roman"/>
              </a:rPr>
              <a:t>*</a:t>
            </a:r>
            <a:r>
              <a:rPr dirty="0" sz="1700" spc="-100" b="1" i="1">
                <a:latin typeface="Times New Roman"/>
                <a:cs typeface="Times New Roman"/>
              </a:rPr>
              <a:t> </a:t>
            </a:r>
            <a:r>
              <a:rPr dirty="0" sz="1700" spc="-250" b="1" i="1">
                <a:latin typeface="Times New Roman"/>
                <a:cs typeface="Times New Roman"/>
              </a:rPr>
              <a:t>R</a:t>
            </a:r>
            <a:r>
              <a:rPr dirty="0" sz="1600" spc="-250">
                <a:latin typeface="Times New Roman"/>
                <a:cs typeface="Times New Roman"/>
              </a:rPr>
              <a:t>enal </a:t>
            </a:r>
            <a:r>
              <a:rPr dirty="0" sz="1600" spc="-204">
                <a:latin typeface="Times New Roman"/>
                <a:cs typeface="Times New Roman"/>
              </a:rPr>
              <a:t>cell</a:t>
            </a:r>
            <a:r>
              <a:rPr dirty="0" sz="1600" spc="-6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carcinomas,</a:t>
            </a:r>
            <a:endParaRPr sz="1600">
              <a:latin typeface="Times New Roman"/>
              <a:cs typeface="Times New Roman"/>
            </a:endParaRPr>
          </a:p>
          <a:p>
            <a:pPr marL="524510">
              <a:lnSpc>
                <a:spcPct val="100000"/>
              </a:lnSpc>
              <a:spcBef>
                <a:spcPts val="1200"/>
              </a:spcBef>
            </a:pPr>
            <a:r>
              <a:rPr dirty="0" sz="1600" spc="-250" b="1">
                <a:latin typeface="Times New Roman"/>
                <a:cs typeface="Times New Roman"/>
              </a:rPr>
              <a:t>*</a:t>
            </a:r>
            <a:r>
              <a:rPr dirty="0" sz="1700" spc="-250" b="1" i="1">
                <a:latin typeface="Times New Roman"/>
                <a:cs typeface="Times New Roman"/>
              </a:rPr>
              <a:t>P</a:t>
            </a:r>
            <a:r>
              <a:rPr dirty="0" sz="1600" spc="-250">
                <a:latin typeface="Times New Roman"/>
                <a:cs typeface="Times New Roman"/>
              </a:rPr>
              <a:t>haeochromocytomas,</a:t>
            </a:r>
            <a:endParaRPr sz="1600">
              <a:latin typeface="Times New Roman"/>
              <a:cs typeface="Times New Roman"/>
            </a:endParaRPr>
          </a:p>
          <a:p>
            <a:pPr marL="524510">
              <a:lnSpc>
                <a:spcPct val="100000"/>
              </a:lnSpc>
              <a:spcBef>
                <a:spcPts val="1205"/>
              </a:spcBef>
            </a:pPr>
            <a:r>
              <a:rPr dirty="0" sz="1600" spc="-240" b="1">
                <a:latin typeface="Times New Roman"/>
                <a:cs typeface="Times New Roman"/>
              </a:rPr>
              <a:t>*</a:t>
            </a:r>
            <a:r>
              <a:rPr dirty="0" sz="1700" spc="-240" b="1" i="1">
                <a:latin typeface="Times New Roman"/>
                <a:cs typeface="Times New Roman"/>
              </a:rPr>
              <a:t>R</a:t>
            </a:r>
            <a:r>
              <a:rPr dirty="0" sz="1600" spc="-240">
                <a:latin typeface="Times New Roman"/>
                <a:cs typeface="Times New Roman"/>
              </a:rPr>
              <a:t>etinal </a:t>
            </a:r>
            <a:r>
              <a:rPr dirty="0" sz="1600" spc="-225">
                <a:latin typeface="Times New Roman"/>
                <a:cs typeface="Times New Roman"/>
              </a:rPr>
              <a:t>angiomatosis</a:t>
            </a:r>
            <a:r>
              <a:rPr dirty="0" sz="1600" spc="-55">
                <a:latin typeface="Times New Roman"/>
                <a:cs typeface="Times New Roman"/>
              </a:rPr>
              <a:t> </a:t>
            </a:r>
            <a:r>
              <a:rPr dirty="0" sz="1600" spc="-425">
                <a:latin typeface="Times New Roman"/>
                <a:cs typeface="Times New Roman"/>
              </a:rPr>
              <a:t>&amp;</a:t>
            </a:r>
            <a:endParaRPr sz="1600">
              <a:latin typeface="Times New Roman"/>
              <a:cs typeface="Times New Roman"/>
            </a:endParaRPr>
          </a:p>
          <a:p>
            <a:pPr marL="567055">
              <a:lnSpc>
                <a:spcPct val="100000"/>
              </a:lnSpc>
              <a:spcBef>
                <a:spcPts val="1200"/>
              </a:spcBef>
            </a:pPr>
            <a:r>
              <a:rPr dirty="0" sz="1700" spc="-245" b="1" i="1">
                <a:latin typeface="Times New Roman"/>
                <a:cs typeface="Times New Roman"/>
              </a:rPr>
              <a:t>H</a:t>
            </a:r>
            <a:r>
              <a:rPr dirty="0" sz="1600" spc="-245">
                <a:latin typeface="Times New Roman"/>
                <a:cs typeface="Times New Roman"/>
              </a:rPr>
              <a:t>aemangioblastomas of </a:t>
            </a:r>
            <a:r>
              <a:rPr dirty="0" sz="1600" spc="-185">
                <a:latin typeface="Times New Roman"/>
                <a:cs typeface="Times New Roman"/>
              </a:rPr>
              <a:t>the</a:t>
            </a:r>
            <a:r>
              <a:rPr dirty="0" sz="1600" spc="-4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cerebellum</a:t>
            </a:r>
            <a:endParaRPr sz="1600">
              <a:latin typeface="Times New Roman"/>
              <a:cs typeface="Times New Roman"/>
            </a:endParaRPr>
          </a:p>
          <a:p>
            <a:pPr marL="704850" indent="-180340">
              <a:lnSpc>
                <a:spcPct val="100000"/>
              </a:lnSpc>
              <a:spcBef>
                <a:spcPts val="1680"/>
              </a:spcBef>
              <a:buSzPct val="94117"/>
              <a:buFont typeface="Lucida Sans Unicode"/>
              <a:buChar char="-"/>
              <a:tabLst>
                <a:tab pos="705485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Simple </a:t>
            </a:r>
            <a:r>
              <a:rPr dirty="0" sz="1700" spc="-285" b="1" i="1">
                <a:latin typeface="Times New Roman"/>
                <a:cs typeface="Times New Roman"/>
              </a:rPr>
              <a:t>pancreatic </a:t>
            </a:r>
            <a:r>
              <a:rPr dirty="0" sz="1700" spc="-220" b="1" i="1">
                <a:latin typeface="Times New Roman"/>
                <a:cs typeface="Times New Roman"/>
              </a:rPr>
              <a:t>cysts.</a:t>
            </a:r>
            <a:r>
              <a:rPr dirty="0" sz="1600" spc="-220">
                <a:latin typeface="Times New Roman"/>
                <a:cs typeface="Times New Roman"/>
              </a:rPr>
              <a:t>: </a:t>
            </a:r>
            <a:r>
              <a:rPr dirty="0" sz="1600" spc="-229">
                <a:latin typeface="Times New Roman"/>
                <a:cs typeface="Times New Roman"/>
              </a:rPr>
              <a:t>most </a:t>
            </a:r>
            <a:r>
              <a:rPr dirty="0" sz="1600" spc="-280">
                <a:latin typeface="Times New Roman"/>
                <a:cs typeface="Times New Roman"/>
              </a:rPr>
              <a:t>common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215">
                <a:latin typeface="Times New Roman"/>
                <a:cs typeface="Times New Roman"/>
              </a:rPr>
              <a:t>lesions </a:t>
            </a:r>
            <a:r>
              <a:rPr dirty="0" sz="1600" spc="-175">
                <a:latin typeface="Times New Roman"/>
                <a:cs typeface="Times New Roman"/>
              </a:rPr>
              <a:t>in this</a:t>
            </a:r>
            <a:r>
              <a:rPr dirty="0" sz="1600" spc="-150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condition.</a:t>
            </a:r>
            <a:endParaRPr sz="1600">
              <a:latin typeface="Times New Roman"/>
              <a:cs typeface="Times New Roman"/>
            </a:endParaRPr>
          </a:p>
          <a:p>
            <a:pPr marL="704850" indent="-180340">
              <a:lnSpc>
                <a:spcPct val="100000"/>
              </a:lnSpc>
              <a:spcBef>
                <a:spcPts val="315"/>
              </a:spcBef>
              <a:buSzPct val="94117"/>
              <a:buFont typeface="Lucida Sans Unicode"/>
              <a:buChar char="-"/>
              <a:tabLst>
                <a:tab pos="705485" algn="l"/>
              </a:tabLst>
            </a:pPr>
            <a:r>
              <a:rPr dirty="0" sz="1700" spc="-310" b="1" i="1">
                <a:latin typeface="Times New Roman"/>
                <a:cs typeface="Times New Roman"/>
              </a:rPr>
              <a:t>Serous </a:t>
            </a:r>
            <a:r>
              <a:rPr dirty="0" sz="1700" spc="-240" b="1" i="1">
                <a:latin typeface="Times New Roman"/>
                <a:cs typeface="Times New Roman"/>
              </a:rPr>
              <a:t>cystic </a:t>
            </a:r>
            <a:r>
              <a:rPr dirty="0" sz="1700" spc="-285" b="1" i="1">
                <a:latin typeface="Times New Roman"/>
                <a:cs typeface="Times New Roman"/>
              </a:rPr>
              <a:t>pancreatic </a:t>
            </a:r>
            <a:r>
              <a:rPr dirty="0" sz="1700" spc="-300" b="1" i="1">
                <a:latin typeface="Times New Roman"/>
                <a:cs typeface="Times New Roman"/>
              </a:rPr>
              <a:t>neoplasms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700" spc="-285" b="1" i="1">
                <a:latin typeface="Times New Roman"/>
                <a:cs typeface="Times New Roman"/>
              </a:rPr>
              <a:t>pancreatic </a:t>
            </a:r>
            <a:r>
              <a:rPr dirty="0" sz="1700" spc="-215" b="1" i="1">
                <a:latin typeface="Times New Roman"/>
                <a:cs typeface="Times New Roman"/>
              </a:rPr>
              <a:t>islet </a:t>
            </a:r>
            <a:r>
              <a:rPr dirty="0" sz="1700" spc="-240" b="1" i="1">
                <a:latin typeface="Times New Roman"/>
                <a:cs typeface="Times New Roman"/>
              </a:rPr>
              <a:t>cell </a:t>
            </a:r>
            <a:r>
              <a:rPr dirty="0" sz="1700" spc="-305" b="1" i="1">
                <a:latin typeface="Times New Roman"/>
                <a:cs typeface="Times New Roman"/>
              </a:rPr>
              <a:t>tumours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15">
                <a:latin typeface="Times New Roman"/>
                <a:cs typeface="Times New Roman"/>
              </a:rPr>
              <a:t>also</a:t>
            </a:r>
            <a:r>
              <a:rPr dirty="0" sz="1600" spc="-24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occur.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25016" y="4542789"/>
            <a:ext cx="5311775" cy="259079"/>
          </a:xfrm>
          <a:prstGeom prst="rect">
            <a:avLst/>
          </a:prstGeom>
          <a:solidFill>
            <a:srgbClr val="DDD9C3"/>
          </a:solidFill>
        </p:spPr>
        <p:txBody>
          <a:bodyPr wrap="square" lIns="0" tIns="38735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305"/>
              </a:spcBef>
            </a:pPr>
            <a:r>
              <a:rPr dirty="0" sz="1400" spc="-10">
                <a:solidFill>
                  <a:srgbClr val="1F487C"/>
                </a:solidFill>
                <a:latin typeface="Bauhaus 93"/>
                <a:cs typeface="Bauhaus 93"/>
              </a:rPr>
              <a:t>POLYCYSTIC </a:t>
            </a:r>
            <a:r>
              <a:rPr dirty="0" sz="1400" spc="-5">
                <a:solidFill>
                  <a:srgbClr val="1F487C"/>
                </a:solidFill>
                <a:latin typeface="Bauhaus 93"/>
                <a:cs typeface="Bauhaus 93"/>
              </a:rPr>
              <a:t>KIDNEY</a:t>
            </a:r>
            <a:r>
              <a:rPr dirty="0" sz="1400" spc="15">
                <a:solidFill>
                  <a:srgbClr val="1F487C"/>
                </a:solidFill>
                <a:latin typeface="Bauhaus 93"/>
                <a:cs typeface="Bauhaus 93"/>
              </a:rPr>
              <a:t> </a:t>
            </a:r>
            <a:r>
              <a:rPr dirty="0" sz="1400" spc="-5">
                <a:solidFill>
                  <a:srgbClr val="1F487C"/>
                </a:solidFill>
                <a:latin typeface="Bauhaus 93"/>
                <a:cs typeface="Bauhaus 93"/>
              </a:rPr>
              <a:t>DISEASE</a:t>
            </a:r>
            <a:endParaRPr sz="1400">
              <a:latin typeface="Bauhaus 93"/>
              <a:cs typeface="Bauhaus 93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30604" y="4966208"/>
            <a:ext cx="5304790" cy="1215390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13335">
              <a:lnSpc>
                <a:spcPts val="1850"/>
              </a:lnSpc>
              <a:spcBef>
                <a:spcPts val="225"/>
              </a:spcBef>
              <a:buFont typeface="Lucida Sans Unicode"/>
              <a:buChar char="-"/>
              <a:tabLst>
                <a:tab pos="469900" algn="l"/>
                <a:tab pos="470534" algn="l"/>
              </a:tabLst>
            </a:pPr>
            <a:r>
              <a:rPr dirty="0" sz="1600" spc="-245">
                <a:latin typeface="Times New Roman"/>
                <a:cs typeface="Times New Roman"/>
              </a:rPr>
              <a:t>Autosomal </a:t>
            </a:r>
            <a:r>
              <a:rPr dirty="0" sz="1600" spc="-215">
                <a:latin typeface="Times New Roman"/>
                <a:cs typeface="Times New Roman"/>
              </a:rPr>
              <a:t>dominant </a:t>
            </a:r>
            <a:r>
              <a:rPr dirty="0" sz="1600" spc="-185">
                <a:latin typeface="Times New Roman"/>
                <a:cs typeface="Times New Roman"/>
              </a:rPr>
              <a:t>inherited </a:t>
            </a:r>
            <a:r>
              <a:rPr dirty="0" sz="1600" spc="-240">
                <a:latin typeface="Times New Roman"/>
                <a:cs typeface="Times New Roman"/>
              </a:rPr>
              <a:t>form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25">
                <a:latin typeface="Times New Roman"/>
                <a:cs typeface="Times New Roman"/>
              </a:rPr>
              <a:t>polycystic </a:t>
            </a:r>
            <a:r>
              <a:rPr dirty="0" sz="1600" spc="-204">
                <a:latin typeface="Times New Roman"/>
                <a:cs typeface="Times New Roman"/>
              </a:rPr>
              <a:t>renal </a:t>
            </a:r>
            <a:r>
              <a:rPr dirty="0" sz="1600" spc="-220">
                <a:latin typeface="Times New Roman"/>
                <a:cs typeface="Times New Roman"/>
              </a:rPr>
              <a:t>disease </a:t>
            </a: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5">
                <a:latin typeface="Times New Roman"/>
                <a:cs typeface="Times New Roman"/>
              </a:rPr>
              <a:t>presence </a:t>
            </a:r>
            <a:r>
              <a:rPr dirty="0" sz="1600" spc="-229">
                <a:latin typeface="Times New Roman"/>
                <a:cs typeface="Times New Roman"/>
              </a:rPr>
              <a:t>of  </a:t>
            </a:r>
            <a:r>
              <a:rPr dirty="0" sz="1600" spc="-200">
                <a:latin typeface="Times New Roman"/>
                <a:cs typeface="Times New Roman"/>
              </a:rPr>
              <a:t>multiple </a:t>
            </a:r>
            <a:r>
              <a:rPr dirty="0" sz="1600" spc="-195">
                <a:latin typeface="Times New Roman"/>
                <a:cs typeface="Times New Roman"/>
              </a:rPr>
              <a:t>renal </a:t>
            </a:r>
            <a:r>
              <a:rPr dirty="0" sz="1600" spc="-220">
                <a:latin typeface="Times New Roman"/>
                <a:cs typeface="Times New Roman"/>
              </a:rPr>
              <a:t>cysts</a:t>
            </a:r>
            <a:r>
              <a:rPr dirty="0" sz="1600" spc="-240">
                <a:latin typeface="Times New Roman"/>
                <a:cs typeface="Times New Roman"/>
              </a:rPr>
              <a:t> </a:t>
            </a:r>
            <a:r>
              <a:rPr dirty="0" sz="1600" spc="-13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Lucida Sans Unicode"/>
              <a:buChar char="-"/>
            </a:pPr>
            <a:endParaRPr sz="1600">
              <a:latin typeface="Times New Roman"/>
              <a:cs typeface="Times New Roman"/>
            </a:endParaRPr>
          </a:p>
          <a:p>
            <a:pPr marL="12700" marR="5080">
              <a:lnSpc>
                <a:spcPts val="1850"/>
              </a:lnSpc>
              <a:buFont typeface="Lucida Sans Unicode"/>
              <a:buChar char="-"/>
              <a:tabLst>
                <a:tab pos="469900" algn="l"/>
                <a:tab pos="470534" algn="l"/>
              </a:tabLst>
            </a:pPr>
            <a:r>
              <a:rPr dirty="0" sz="1600" spc="-195">
                <a:latin typeface="Times New Roman"/>
                <a:cs typeface="Times New Roman"/>
              </a:rPr>
              <a:t>Other </a:t>
            </a:r>
            <a:r>
              <a:rPr dirty="0" sz="1600" spc="-225">
                <a:latin typeface="Times New Roman"/>
                <a:cs typeface="Times New Roman"/>
              </a:rPr>
              <a:t>organs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10">
                <a:latin typeface="Times New Roman"/>
                <a:cs typeface="Times New Roman"/>
              </a:rPr>
              <a:t>also</a:t>
            </a:r>
            <a:r>
              <a:rPr dirty="0" sz="1600" spc="-20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be </a:t>
            </a:r>
            <a:r>
              <a:rPr dirty="0" sz="1600" spc="-229">
                <a:latin typeface="Times New Roman"/>
                <a:cs typeface="Times New Roman"/>
              </a:rPr>
              <a:t>involved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75">
                <a:latin typeface="Times New Roman"/>
                <a:cs typeface="Times New Roman"/>
              </a:rPr>
              <a:t>10 </a:t>
            </a:r>
            <a:r>
              <a:rPr dirty="0" sz="1600" spc="-345">
                <a:latin typeface="Times New Roman"/>
                <a:cs typeface="Times New Roman"/>
              </a:rPr>
              <a:t>% </a:t>
            </a:r>
            <a:r>
              <a:rPr dirty="0" sz="1600" spc="-265" b="1">
                <a:latin typeface="Times New Roman"/>
                <a:cs typeface="Times New Roman"/>
              </a:rPr>
              <a:t>Hepatic </a:t>
            </a:r>
            <a:r>
              <a:rPr dirty="0" sz="1600" spc="-235" b="1">
                <a:latin typeface="Times New Roman"/>
                <a:cs typeface="Times New Roman"/>
              </a:rPr>
              <a:t>cysts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25">
                <a:latin typeface="Times New Roman"/>
                <a:cs typeface="Times New Roman"/>
              </a:rPr>
              <a:t>occur and </a:t>
            </a:r>
            <a:r>
              <a:rPr dirty="0" sz="1600" spc="-135">
                <a:latin typeface="Times New Roman"/>
                <a:cs typeface="Times New Roman"/>
              </a:rPr>
              <a:t>,  </a:t>
            </a:r>
            <a:r>
              <a:rPr dirty="0" sz="1600" spc="-220">
                <a:latin typeface="Times New Roman"/>
                <a:cs typeface="Times New Roman"/>
              </a:rPr>
              <a:t>pancreas </a:t>
            </a:r>
            <a:r>
              <a:rPr dirty="0" sz="1600" spc="-215">
                <a:latin typeface="Times New Roman"/>
                <a:cs typeface="Times New Roman"/>
              </a:rPr>
              <a:t>also </a:t>
            </a:r>
            <a:r>
              <a:rPr dirty="0" sz="1600" spc="-254">
                <a:latin typeface="Times New Roman"/>
                <a:cs typeface="Times New Roman"/>
              </a:rPr>
              <a:t>shows </a:t>
            </a:r>
            <a:r>
              <a:rPr dirty="0" sz="1600" spc="-220">
                <a:latin typeface="Times New Roman"/>
                <a:cs typeface="Times New Roman"/>
              </a:rPr>
              <a:t>cystic</a:t>
            </a:r>
            <a:r>
              <a:rPr dirty="0" sz="1600" spc="-11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change.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25016" y="6396481"/>
            <a:ext cx="5311775" cy="262255"/>
          </a:xfrm>
          <a:prstGeom prst="rect">
            <a:avLst/>
          </a:prstGeom>
          <a:solidFill>
            <a:srgbClr val="DDD9C3"/>
          </a:solidFill>
        </p:spPr>
        <p:txBody>
          <a:bodyPr wrap="square" lIns="0" tIns="38100" rIns="0" bIns="0" rtlCol="0" vert="horz">
            <a:spAutoFit/>
          </a:bodyPr>
          <a:lstStyle/>
          <a:p>
            <a:pPr marL="17780">
              <a:lnSpc>
                <a:spcPct val="100000"/>
              </a:lnSpc>
              <a:spcBef>
                <a:spcPts val="300"/>
              </a:spcBef>
            </a:pPr>
            <a:r>
              <a:rPr dirty="0" sz="1400" spc="-5">
                <a:solidFill>
                  <a:srgbClr val="1F487C"/>
                </a:solidFill>
                <a:latin typeface="Bauhaus 93"/>
                <a:cs typeface="Bauhaus 93"/>
              </a:rPr>
              <a:t>OSLER–WEBER–RENDU DISEASE </a:t>
            </a:r>
            <a:r>
              <a:rPr dirty="0" sz="1200" spc="-5">
                <a:solidFill>
                  <a:srgbClr val="FF0000"/>
                </a:solidFill>
                <a:latin typeface="Stencil"/>
                <a:cs typeface="Stencil"/>
              </a:rPr>
              <a:t>GS</a:t>
            </a:r>
            <a:r>
              <a:rPr dirty="0" sz="1200" spc="55">
                <a:solidFill>
                  <a:srgbClr val="FF0000"/>
                </a:solidFill>
                <a:latin typeface="Stencil"/>
                <a:cs typeface="Stencil"/>
              </a:rPr>
              <a:t> </a:t>
            </a:r>
            <a:r>
              <a:rPr dirty="0" sz="1200" spc="-5">
                <a:solidFill>
                  <a:srgbClr val="FF0000"/>
                </a:solidFill>
                <a:latin typeface="Stencil"/>
                <a:cs typeface="Stencil"/>
              </a:rPr>
              <a:t>LUMP</a:t>
            </a:r>
            <a:endParaRPr sz="1200">
              <a:latin typeface="Stencil"/>
              <a:cs typeface="Stenci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30604" y="6814697"/>
            <a:ext cx="390779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900" algn="l"/>
              </a:tabLst>
            </a:pPr>
            <a:r>
              <a:rPr dirty="0" sz="1600" spc="50">
                <a:latin typeface="Lucida Sans Unicode"/>
                <a:cs typeface="Lucida Sans Unicode"/>
              </a:rPr>
              <a:t>-	</a:t>
            </a:r>
            <a:r>
              <a:rPr dirty="0" sz="1600" spc="-229">
                <a:latin typeface="Times New Roman"/>
                <a:cs typeface="Times New Roman"/>
              </a:rPr>
              <a:t>Vascular </a:t>
            </a:r>
            <a:r>
              <a:rPr dirty="0" sz="1600" spc="-195">
                <a:latin typeface="Times New Roman"/>
                <a:cs typeface="Times New Roman"/>
              </a:rPr>
              <a:t>disorder, </a:t>
            </a:r>
            <a:r>
              <a:rPr dirty="0" sz="1600" spc="-210">
                <a:latin typeface="Times New Roman"/>
                <a:cs typeface="Times New Roman"/>
              </a:rPr>
              <a:t>Characterized </a:t>
            </a:r>
            <a:r>
              <a:rPr dirty="0" sz="1600" spc="-270">
                <a:latin typeface="Times New Roman"/>
                <a:cs typeface="Times New Roman"/>
              </a:rPr>
              <a:t>by</a:t>
            </a:r>
            <a:r>
              <a:rPr dirty="0" sz="1600" spc="-27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u="sng" sz="1150" spc="-35" b="1" i="1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Stencil"/>
                <a:cs typeface="Stencil"/>
              </a:rPr>
              <a:t>telangiectasia </a:t>
            </a:r>
            <a:r>
              <a:rPr dirty="0" u="sng" sz="1700" spc="-275" b="1" i="1"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dirty="0" sz="1700" spc="-225" b="1" i="1">
                <a:latin typeface="Times New Roman"/>
                <a:cs typeface="Times New Roman"/>
              </a:rPr>
              <a:t> </a:t>
            </a:r>
            <a:r>
              <a:rPr dirty="0" sz="1600" spc="-18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59535" y="7223510"/>
            <a:ext cx="308991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64260" algn="l"/>
                <a:tab pos="2164080" algn="l"/>
                <a:tab pos="2616200" algn="l"/>
              </a:tabLst>
            </a:pPr>
            <a:r>
              <a:rPr dirty="0" u="sng" sz="1700" spc="-3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</a:t>
            </a:r>
            <a:r>
              <a:rPr dirty="0" sz="1600" spc="-160">
                <a:latin typeface="Times New Roman"/>
                <a:cs typeface="Times New Roman"/>
              </a:rPr>
              <a:t>I</a:t>
            </a:r>
            <a:r>
              <a:rPr dirty="0" sz="1600" spc="-280">
                <a:latin typeface="Times New Roman"/>
                <a:cs typeface="Times New Roman"/>
              </a:rPr>
              <a:t>T</a:t>
            </a:r>
            <a:r>
              <a:rPr dirty="0" sz="1600" spc="-140">
                <a:latin typeface="Times New Roman"/>
                <a:cs typeface="Times New Roman"/>
              </a:rPr>
              <a:t>,</a:t>
            </a:r>
            <a:r>
              <a:rPr dirty="0" u="sng" sz="1700" spc="-10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9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-40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</a:t>
            </a:r>
            <a:r>
              <a:rPr dirty="0" sz="1600" spc="-235">
                <a:latin typeface="Times New Roman"/>
                <a:cs typeface="Times New Roman"/>
              </a:rPr>
              <a:t>k</a:t>
            </a:r>
            <a:r>
              <a:rPr dirty="0" sz="1600" spc="-165">
                <a:latin typeface="Times New Roman"/>
                <a:cs typeface="Times New Roman"/>
              </a:rPr>
              <a:t>i</a:t>
            </a:r>
            <a:r>
              <a:rPr dirty="0" sz="1600" spc="-204">
                <a:latin typeface="Times New Roman"/>
                <a:cs typeface="Times New Roman"/>
              </a:rPr>
              <a:t>n</a:t>
            </a:r>
            <a:r>
              <a:rPr dirty="0" sz="1600" spc="-135">
                <a:latin typeface="Times New Roman"/>
                <a:cs typeface="Times New Roman"/>
              </a:rPr>
              <a:t>,</a:t>
            </a:r>
            <a:r>
              <a:rPr dirty="0" sz="1600">
                <a:latin typeface="Times New Roman"/>
                <a:cs typeface="Times New Roman"/>
              </a:rPr>
              <a:t>	</a:t>
            </a:r>
            <a:r>
              <a:rPr dirty="0" u="sng" sz="1700" spc="-39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L</a:t>
            </a:r>
            <a:r>
              <a:rPr dirty="0" sz="1600" spc="-165">
                <a:latin typeface="Times New Roman"/>
                <a:cs typeface="Times New Roman"/>
              </a:rPr>
              <a:t>i</a:t>
            </a:r>
            <a:r>
              <a:rPr dirty="0" sz="1600" spc="-250">
                <a:latin typeface="Times New Roman"/>
                <a:cs typeface="Times New Roman"/>
              </a:rPr>
              <a:t>ve</a:t>
            </a:r>
            <a:r>
              <a:rPr dirty="0" sz="1600" spc="-170">
                <a:latin typeface="Times New Roman"/>
                <a:cs typeface="Times New Roman"/>
              </a:rPr>
              <a:t>r</a:t>
            </a:r>
            <a:r>
              <a:rPr dirty="0" sz="1600" spc="-165">
                <a:latin typeface="Times New Roman"/>
                <a:cs typeface="Times New Roman"/>
              </a:rPr>
              <a:t>,</a:t>
            </a:r>
            <a:r>
              <a:rPr dirty="0" u="sng" sz="1700" spc="-10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12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1700" spc="-42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U</a:t>
            </a:r>
            <a:r>
              <a:rPr dirty="0" sz="1600" spc="-135">
                <a:latin typeface="Times New Roman"/>
                <a:cs typeface="Times New Roman"/>
              </a:rPr>
              <a:t>r</a:t>
            </a:r>
            <a:r>
              <a:rPr dirty="0" sz="1600" spc="-165">
                <a:latin typeface="Times New Roman"/>
                <a:cs typeface="Times New Roman"/>
              </a:rPr>
              <a:t>i</a:t>
            </a:r>
            <a:r>
              <a:rPr dirty="0" sz="1600" spc="-204">
                <a:latin typeface="Times New Roman"/>
                <a:cs typeface="Times New Roman"/>
              </a:rPr>
              <a:t>n</a:t>
            </a:r>
            <a:r>
              <a:rPr dirty="0" sz="1600" spc="-235">
                <a:latin typeface="Times New Roman"/>
                <a:cs typeface="Times New Roman"/>
              </a:rPr>
              <a:t>a</a:t>
            </a:r>
            <a:r>
              <a:rPr dirty="0" sz="1600" spc="-135">
                <a:latin typeface="Times New Roman"/>
                <a:cs typeface="Times New Roman"/>
              </a:rPr>
              <a:t>r</a:t>
            </a:r>
            <a:r>
              <a:rPr dirty="0" sz="1600" spc="-285">
                <a:latin typeface="Times New Roman"/>
                <a:cs typeface="Times New Roman"/>
              </a:rPr>
              <a:t>y</a:t>
            </a:r>
            <a:r>
              <a:rPr dirty="0" sz="1600">
                <a:latin typeface="Times New Roman"/>
                <a:cs typeface="Times New Roman"/>
              </a:rPr>
              <a:t>	</a:t>
            </a:r>
            <a:r>
              <a:rPr dirty="0" sz="1600" spc="-110">
                <a:latin typeface="Times New Roman"/>
                <a:cs typeface="Times New Roman"/>
              </a:rPr>
              <a:t>t</a:t>
            </a:r>
            <a:r>
              <a:rPr dirty="0" sz="1600" spc="-135">
                <a:latin typeface="Times New Roman"/>
                <a:cs typeface="Times New Roman"/>
              </a:rPr>
              <a:t>r</a:t>
            </a:r>
            <a:r>
              <a:rPr dirty="0" sz="1600" spc="-235">
                <a:latin typeface="Times New Roman"/>
                <a:cs typeface="Times New Roman"/>
              </a:rPr>
              <a:t>a</a:t>
            </a:r>
            <a:r>
              <a:rPr dirty="0" sz="1600" spc="-225">
                <a:latin typeface="Times New Roman"/>
                <a:cs typeface="Times New Roman"/>
              </a:rPr>
              <a:t>c</a:t>
            </a:r>
            <a:r>
              <a:rPr dirty="0" sz="1600" spc="-150">
                <a:latin typeface="Times New Roman"/>
                <a:cs typeface="Times New Roman"/>
              </a:rPr>
              <a:t>t</a:t>
            </a:r>
            <a:r>
              <a:rPr dirty="0" sz="1600" spc="-135">
                <a:latin typeface="Times New Roman"/>
                <a:cs typeface="Times New Roman"/>
              </a:rPr>
              <a:t>,</a:t>
            </a:r>
            <a:r>
              <a:rPr dirty="0" sz="1600">
                <a:latin typeface="Times New Roman"/>
                <a:cs typeface="Times New Roman"/>
              </a:rPr>
              <a:t>	</a:t>
            </a:r>
            <a:r>
              <a:rPr dirty="0" u="sng" sz="1700" spc="-509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dirty="0" sz="1600" spc="-204">
                <a:latin typeface="Times New Roman"/>
                <a:cs typeface="Times New Roman"/>
              </a:rPr>
              <a:t>u</a:t>
            </a:r>
            <a:r>
              <a:rPr dirty="0" sz="1600" spc="-240">
                <a:latin typeface="Times New Roman"/>
                <a:cs typeface="Times New Roman"/>
              </a:rPr>
              <a:t>c</a:t>
            </a:r>
            <a:r>
              <a:rPr dirty="0" sz="1600" spc="-275">
                <a:latin typeface="Times New Roman"/>
                <a:cs typeface="Times New Roman"/>
              </a:rPr>
              <a:t>o</a:t>
            </a:r>
            <a:r>
              <a:rPr dirty="0" sz="1600" spc="-204">
                <a:latin typeface="Times New Roman"/>
                <a:cs typeface="Times New Roman"/>
              </a:rPr>
              <a:t>u</a:t>
            </a:r>
            <a:r>
              <a:rPr dirty="0" sz="1600" spc="-215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581552" y="7234554"/>
            <a:ext cx="723900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235">
                <a:latin typeface="Times New Roman"/>
                <a:cs typeface="Times New Roman"/>
              </a:rPr>
              <a:t>membranes,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603875" y="7223510"/>
            <a:ext cx="82804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77495" algn="l"/>
              </a:tabLst>
            </a:pPr>
            <a:r>
              <a:rPr dirty="0" sz="1600" spc="-425">
                <a:latin typeface="Times New Roman"/>
                <a:cs typeface="Times New Roman"/>
              </a:rPr>
              <a:t>&amp;	</a:t>
            </a:r>
            <a:r>
              <a:rPr dirty="0" u="sng" sz="1700" spc="-229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</a:t>
            </a:r>
            <a:r>
              <a:rPr dirty="0" sz="1600" spc="-229">
                <a:latin typeface="Times New Roman"/>
                <a:cs typeface="Times New Roman"/>
              </a:rPr>
              <a:t>ancreas.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30604" y="7698998"/>
            <a:ext cx="5539740" cy="51879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945"/>
              </a:lnSpc>
              <a:spcBef>
                <a:spcPts val="95"/>
              </a:spcBef>
              <a:tabLst>
                <a:tab pos="469900" algn="l"/>
              </a:tabLst>
            </a:pPr>
            <a:r>
              <a:rPr dirty="0" sz="1600" spc="50">
                <a:latin typeface="Lucida Sans Unicode"/>
                <a:cs typeface="Lucida Sans Unicode"/>
              </a:rPr>
              <a:t>-	</a:t>
            </a:r>
            <a:r>
              <a:rPr dirty="0" sz="1700" spc="-325" b="1" i="1">
                <a:latin typeface="Times New Roman"/>
                <a:cs typeface="Times New Roman"/>
              </a:rPr>
              <a:t>The </a:t>
            </a:r>
            <a:r>
              <a:rPr dirty="0" sz="1700" spc="-300" b="1" i="1">
                <a:latin typeface="Times New Roman"/>
                <a:cs typeface="Times New Roman"/>
              </a:rPr>
              <a:t>angiographic </a:t>
            </a:r>
            <a:r>
              <a:rPr dirty="0" sz="1600" spc="-204">
                <a:latin typeface="Times New Roman"/>
                <a:cs typeface="Times New Roman"/>
              </a:rPr>
              <a:t>findings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4">
                <a:latin typeface="Times New Roman"/>
                <a:cs typeface="Times New Roman"/>
              </a:rPr>
              <a:t>pancreatic </a:t>
            </a:r>
            <a:r>
              <a:rPr dirty="0" sz="1600" spc="-229">
                <a:latin typeface="Times New Roman"/>
                <a:cs typeface="Times New Roman"/>
              </a:rPr>
              <a:t>involvement </a:t>
            </a:r>
            <a:r>
              <a:rPr dirty="0" sz="1600" spc="-200">
                <a:latin typeface="Times New Roman"/>
                <a:cs typeface="Times New Roman"/>
              </a:rPr>
              <a:t>are </a:t>
            </a:r>
            <a:r>
              <a:rPr dirty="0" sz="1600" spc="-195">
                <a:latin typeface="Times New Roman"/>
                <a:cs typeface="Times New Roman"/>
              </a:rPr>
              <a:t>characteristic </a:t>
            </a:r>
            <a:r>
              <a:rPr dirty="0" sz="1600" spc="-225">
                <a:latin typeface="Times New Roman"/>
                <a:cs typeface="Times New Roman"/>
              </a:rPr>
              <a:t>and </a:t>
            </a:r>
            <a:r>
              <a:rPr dirty="0" sz="1600" spc="-204">
                <a:latin typeface="Times New Roman"/>
                <a:cs typeface="Times New Roman"/>
              </a:rPr>
              <a:t>consist</a:t>
            </a:r>
            <a:r>
              <a:rPr dirty="0" sz="1600" spc="-11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945"/>
              </a:lnSpc>
            </a:pPr>
            <a:r>
              <a:rPr dirty="0" sz="1700" spc="-250" b="1" i="1">
                <a:latin typeface="Times New Roman"/>
                <a:cs typeface="Times New Roman"/>
              </a:rPr>
              <a:t>dilated </a:t>
            </a:r>
            <a:r>
              <a:rPr dirty="0" sz="1700" spc="-285" b="1" i="1">
                <a:latin typeface="Times New Roman"/>
                <a:cs typeface="Times New Roman"/>
              </a:rPr>
              <a:t>pancreatic </a:t>
            </a:r>
            <a:r>
              <a:rPr dirty="0" sz="1700" spc="-254" b="1" i="1">
                <a:latin typeface="Times New Roman"/>
                <a:cs typeface="Times New Roman"/>
              </a:rPr>
              <a:t>arteries </a:t>
            </a:r>
            <a:r>
              <a:rPr dirty="0" sz="1600" spc="-220">
                <a:latin typeface="Times New Roman"/>
                <a:cs typeface="Times New Roman"/>
              </a:rPr>
              <a:t>supplying </a:t>
            </a:r>
            <a:r>
              <a:rPr dirty="0" sz="1600" spc="-225">
                <a:latin typeface="Times New Roman"/>
                <a:cs typeface="Times New Roman"/>
              </a:rPr>
              <a:t>a </a:t>
            </a:r>
            <a:r>
              <a:rPr dirty="0" sz="1600" spc="-204">
                <a:latin typeface="Times New Roman"/>
                <a:cs typeface="Times New Roman"/>
              </a:rPr>
              <a:t>collection </a:t>
            </a:r>
            <a:r>
              <a:rPr dirty="0" sz="1600" spc="-229">
                <a:latin typeface="Times New Roman"/>
                <a:cs typeface="Times New Roman"/>
              </a:rPr>
              <a:t>of vessels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600" spc="-210">
                <a:latin typeface="Times New Roman"/>
                <a:cs typeface="Times New Roman"/>
              </a:rPr>
              <a:t>early </a:t>
            </a:r>
            <a:r>
              <a:rPr dirty="0" sz="1600" spc="-204">
                <a:latin typeface="Times New Roman"/>
                <a:cs typeface="Times New Roman"/>
              </a:rPr>
              <a:t>draining</a:t>
            </a:r>
            <a:r>
              <a:rPr dirty="0" sz="1600" spc="-140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veins.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819650" y="819149"/>
            <a:ext cx="2390775" cy="2935605"/>
          </a:xfrm>
          <a:custGeom>
            <a:avLst/>
            <a:gdLst/>
            <a:ahLst/>
            <a:cxnLst/>
            <a:rect l="l" t="t" r="r" b="b"/>
            <a:pathLst>
              <a:path w="2390775" h="2935604">
                <a:moveTo>
                  <a:pt x="0" y="2935604"/>
                </a:moveTo>
                <a:lnTo>
                  <a:pt x="2390775" y="2935604"/>
                </a:lnTo>
                <a:lnTo>
                  <a:pt x="2390775" y="0"/>
                </a:lnTo>
                <a:lnTo>
                  <a:pt x="0" y="0"/>
                </a:lnTo>
                <a:lnTo>
                  <a:pt x="0" y="2935604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4919345" y="868933"/>
            <a:ext cx="2197735" cy="28343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719704" y="1320164"/>
            <a:ext cx="2839085" cy="2051050"/>
          </a:xfrm>
          <a:custGeom>
            <a:avLst/>
            <a:gdLst/>
            <a:ahLst/>
            <a:cxnLst/>
            <a:rect l="l" t="t" r="r" b="b"/>
            <a:pathLst>
              <a:path w="2839085" h="2051050">
                <a:moveTo>
                  <a:pt x="0" y="2051050"/>
                </a:moveTo>
                <a:lnTo>
                  <a:pt x="2839085" y="2051050"/>
                </a:lnTo>
                <a:lnTo>
                  <a:pt x="2839085" y="0"/>
                </a:lnTo>
                <a:lnTo>
                  <a:pt x="0" y="0"/>
                </a:lnTo>
                <a:lnTo>
                  <a:pt x="0" y="2051050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820797" y="1371853"/>
            <a:ext cx="2641473" cy="191998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534794" y="8303894"/>
            <a:ext cx="2307590" cy="1661795"/>
          </a:xfrm>
          <a:custGeom>
            <a:avLst/>
            <a:gdLst/>
            <a:ahLst/>
            <a:cxnLst/>
            <a:rect l="l" t="t" r="r" b="b"/>
            <a:pathLst>
              <a:path w="2307590" h="1661795">
                <a:moveTo>
                  <a:pt x="0" y="1661794"/>
                </a:moveTo>
                <a:lnTo>
                  <a:pt x="2307589" y="1661794"/>
                </a:lnTo>
                <a:lnTo>
                  <a:pt x="2307589" y="0"/>
                </a:lnTo>
                <a:lnTo>
                  <a:pt x="0" y="0"/>
                </a:lnTo>
                <a:lnTo>
                  <a:pt x="0" y="1661794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687831" y="8370358"/>
            <a:ext cx="2010606" cy="146405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4198620" y="8303894"/>
            <a:ext cx="2110105" cy="1651000"/>
          </a:xfrm>
          <a:custGeom>
            <a:avLst/>
            <a:gdLst/>
            <a:ahLst/>
            <a:cxnLst/>
            <a:rect l="l" t="t" r="r" b="b"/>
            <a:pathLst>
              <a:path w="2110104" h="1651000">
                <a:moveTo>
                  <a:pt x="0" y="1650999"/>
                </a:moveTo>
                <a:lnTo>
                  <a:pt x="2110104" y="1650999"/>
                </a:lnTo>
                <a:lnTo>
                  <a:pt x="2110104" y="0"/>
                </a:lnTo>
                <a:lnTo>
                  <a:pt x="0" y="0"/>
                </a:lnTo>
                <a:lnTo>
                  <a:pt x="0" y="165099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349794" y="8383499"/>
            <a:ext cx="1820281" cy="149872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6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305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0396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671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76248" y="724153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076248" y="705865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76248" y="687577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351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533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716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125016" y="10023043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25016" y="10036758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5016" y="10050474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729348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729348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729348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761353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747636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733920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073200" y="917701"/>
            <a:ext cx="5659755" cy="283845"/>
          </a:xfrm>
          <a:prstGeom prst="rect">
            <a:avLst/>
          </a:prstGeom>
          <a:solidFill>
            <a:srgbClr val="D99493"/>
          </a:solidFill>
          <a:ln w="6095">
            <a:solidFill>
              <a:srgbClr val="000000"/>
            </a:solidFill>
          </a:ln>
        </p:spPr>
        <p:txBody>
          <a:bodyPr wrap="square" lIns="0" tIns="22225" rIns="0" bIns="0" rtlCol="0" vert="horz">
            <a:spAutoFit/>
          </a:bodyPr>
          <a:lstStyle/>
          <a:p>
            <a:pPr marL="1792605">
              <a:lnSpc>
                <a:spcPct val="100000"/>
              </a:lnSpc>
              <a:spcBef>
                <a:spcPts val="175"/>
              </a:spcBef>
            </a:pPr>
            <a:r>
              <a:rPr dirty="0" sz="1600" b="1">
                <a:solidFill>
                  <a:srgbClr val="003C6C"/>
                </a:solidFill>
                <a:latin typeface="Showcard Gothic"/>
                <a:cs typeface="Showcard Gothic"/>
              </a:rPr>
              <a:t>ACUTE</a:t>
            </a:r>
            <a:r>
              <a:rPr dirty="0" sz="1600" spc="-15" b="1">
                <a:solidFill>
                  <a:srgbClr val="003C6C"/>
                </a:solidFill>
                <a:latin typeface="Showcard Gothic"/>
                <a:cs typeface="Showcard Gothic"/>
              </a:rPr>
              <a:t> </a:t>
            </a:r>
            <a:r>
              <a:rPr dirty="0" sz="1600" spc="-5" b="1">
                <a:solidFill>
                  <a:srgbClr val="003C6C"/>
                </a:solidFill>
                <a:latin typeface="Showcard Gothic"/>
                <a:cs typeface="Showcard Gothic"/>
              </a:rPr>
              <a:t>PANCREATITIS</a:t>
            </a:r>
            <a:endParaRPr sz="1600">
              <a:latin typeface="Showcard Gothic"/>
              <a:cs typeface="Showcard Gothic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15815" y="9371482"/>
            <a:ext cx="925194" cy="3289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1300" indent="-228600">
              <a:lnSpc>
                <a:spcPts val="1190"/>
              </a:lnSpc>
              <a:spcBef>
                <a:spcPts val="105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000">
                <a:latin typeface="Cambria"/>
                <a:cs typeface="Cambria"/>
              </a:rPr>
              <a:t>Psudocyst</a:t>
            </a:r>
            <a:endParaRPr sz="1000">
              <a:latin typeface="Cambria"/>
              <a:cs typeface="Cambria"/>
            </a:endParaRPr>
          </a:p>
          <a:p>
            <a:pPr marL="241300" indent="-228600">
              <a:lnSpc>
                <a:spcPts val="1190"/>
              </a:lnSpc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000">
                <a:latin typeface="Cambria"/>
                <a:cs typeface="Cambria"/>
              </a:rPr>
              <a:t>Abscess</a:t>
            </a:r>
            <a:r>
              <a:rPr dirty="0" sz="1000" spc="135">
                <a:latin typeface="Cambria"/>
                <a:cs typeface="Cambria"/>
              </a:rPr>
              <a:t> </a:t>
            </a:r>
            <a:r>
              <a:rPr dirty="0" sz="1000" spc="-5">
                <a:latin typeface="Cambria"/>
                <a:cs typeface="Cambria"/>
              </a:rPr>
              <a:t>4%</a:t>
            </a:r>
            <a:endParaRPr sz="1000">
              <a:latin typeface="Cambria"/>
              <a:cs typeface="Cambri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30604" y="9167240"/>
            <a:ext cx="2557145" cy="53657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ts val="1650"/>
              </a:lnSpc>
              <a:spcBef>
                <a:spcPts val="90"/>
              </a:spcBef>
            </a:pPr>
            <a:r>
              <a:rPr dirty="0" sz="1400" spc="-10">
                <a:latin typeface="Wingdings"/>
                <a:cs typeface="Wingdings"/>
              </a:rPr>
              <a:t></a:t>
            </a:r>
            <a:r>
              <a:rPr dirty="0" sz="1400" spc="175">
                <a:latin typeface="Times New Roman"/>
                <a:cs typeface="Times New Roman"/>
              </a:rPr>
              <a:t> </a:t>
            </a:r>
            <a:r>
              <a:rPr dirty="0" sz="1400" spc="-5">
                <a:solidFill>
                  <a:srgbClr val="C00000"/>
                </a:solidFill>
                <a:latin typeface="Showcard Gothic"/>
                <a:cs typeface="Showcard Gothic"/>
              </a:rPr>
              <a:t>Complications:</a:t>
            </a:r>
            <a:endParaRPr sz="1400">
              <a:latin typeface="Showcard Gothic"/>
              <a:cs typeface="Showcard Gothic"/>
            </a:endParaRPr>
          </a:p>
          <a:p>
            <a:pPr marL="241300" indent="-228600">
              <a:lnSpc>
                <a:spcPts val="1170"/>
              </a:lnSpc>
              <a:buFont typeface="Courier New"/>
              <a:buChar char="o"/>
              <a:tabLst>
                <a:tab pos="241300" algn="l"/>
                <a:tab pos="241935" algn="l"/>
              </a:tabLst>
            </a:pPr>
            <a:r>
              <a:rPr dirty="0" sz="1000" spc="-5">
                <a:latin typeface="Cambria"/>
                <a:cs typeface="Cambria"/>
              </a:rPr>
              <a:t>Haemorhhagic or Necrotizing</a:t>
            </a:r>
            <a:r>
              <a:rPr dirty="0" sz="1000" spc="20">
                <a:latin typeface="Cambria"/>
                <a:cs typeface="Cambria"/>
              </a:rPr>
              <a:t> </a:t>
            </a:r>
            <a:r>
              <a:rPr dirty="0" sz="1000" spc="-5">
                <a:latin typeface="Cambria"/>
                <a:cs typeface="Cambria"/>
              </a:rPr>
              <a:t>pancreatitis</a:t>
            </a:r>
            <a:endParaRPr sz="1000">
              <a:latin typeface="Cambria"/>
              <a:cs typeface="Cambria"/>
            </a:endParaRPr>
          </a:p>
          <a:p>
            <a:pPr marL="241300" indent="-228600">
              <a:lnSpc>
                <a:spcPct val="100000"/>
              </a:lnSpc>
              <a:spcBef>
                <a:spcPts val="5"/>
              </a:spcBef>
              <a:buFont typeface="Courier New"/>
              <a:buChar char="o"/>
              <a:tabLst>
                <a:tab pos="241300" algn="l"/>
                <a:tab pos="241935" algn="l"/>
              </a:tabLst>
            </a:pPr>
            <a:r>
              <a:rPr dirty="0" sz="1000">
                <a:latin typeface="Cambria"/>
                <a:cs typeface="Cambria"/>
              </a:rPr>
              <a:t>Vascular</a:t>
            </a:r>
            <a:r>
              <a:rPr dirty="0" sz="1000" spc="-20">
                <a:latin typeface="Cambria"/>
                <a:cs typeface="Cambria"/>
              </a:rPr>
              <a:t> </a:t>
            </a:r>
            <a:r>
              <a:rPr dirty="0" sz="1000">
                <a:latin typeface="Cambria"/>
                <a:cs typeface="Cambria"/>
              </a:rPr>
              <a:t>Thrombosis</a:t>
            </a:r>
            <a:endParaRPr sz="1000">
              <a:latin typeface="Cambria"/>
              <a:cs typeface="Cambria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780592" y="3853560"/>
          <a:ext cx="6223635" cy="5143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4045"/>
                <a:gridCol w="88264"/>
                <a:gridCol w="1884680"/>
                <a:gridCol w="2357119"/>
              </a:tblGrid>
              <a:tr h="262508">
                <a:tc gridSpan="2">
                  <a:txBody>
                    <a:bodyPr/>
                    <a:lstStyle/>
                    <a:p>
                      <a:pPr marL="518159">
                        <a:lnSpc>
                          <a:spcPts val="1500"/>
                        </a:lnSpc>
                      </a:pPr>
                      <a:r>
                        <a:rPr dirty="0" sz="1600" spc="-300" b="1">
                          <a:latin typeface="Times New Roman"/>
                          <a:cs typeface="Times New Roman"/>
                        </a:rPr>
                        <a:t>Edematous</a:t>
                      </a:r>
                      <a:r>
                        <a:rPr dirty="0" sz="1600" spc="-29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395" b="1">
                          <a:latin typeface="Times New Roman"/>
                          <a:cs typeface="Times New Roman"/>
                        </a:rPr>
                        <a:t>95%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C5D9F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ts val="1500"/>
                        </a:lnSpc>
                      </a:pPr>
                      <a:r>
                        <a:rPr dirty="0" sz="1600" spc="-295" b="1">
                          <a:latin typeface="Times New Roman"/>
                          <a:cs typeface="Times New Roman"/>
                        </a:rPr>
                        <a:t>Haemorrhagic</a:t>
                      </a:r>
                      <a:r>
                        <a:rPr dirty="0" sz="1600" spc="-28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450" b="1">
                          <a:latin typeface="Times New Roman"/>
                          <a:cs typeface="Times New Roman"/>
                        </a:rPr>
                        <a:t>5%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5F5F5F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5F5F5F"/>
                      </a:solidFill>
                      <a:prstDash val="solid"/>
                    </a:lnB>
                    <a:solidFill>
                      <a:srgbClr val="E4B8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00"/>
                        </a:lnSpc>
                      </a:pPr>
                      <a:r>
                        <a:rPr dirty="0" sz="1600" spc="-245" b="1">
                          <a:latin typeface="Times New Roman"/>
                          <a:cs typeface="Times New Roman"/>
                        </a:rPr>
                        <a:t>Necrotic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5F5F5F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5F5F5F"/>
                      </a:solidFill>
                      <a:prstDash val="solid"/>
                    </a:lnB>
                    <a:solidFill>
                      <a:srgbClr val="C4BB95"/>
                    </a:solidFill>
                  </a:tcPr>
                </a:tc>
              </a:tr>
              <a:tr h="1091438">
                <a:tc gridSpan="2">
                  <a:txBody>
                    <a:bodyPr/>
                    <a:lstStyle/>
                    <a:p>
                      <a:pPr marL="66675">
                        <a:lnSpc>
                          <a:spcPts val="1175"/>
                        </a:lnSpc>
                        <a:spcBef>
                          <a:spcPts val="30"/>
                        </a:spcBef>
                      </a:pPr>
                      <a:r>
                        <a:rPr dirty="0" sz="10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Diffuse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pancreatic</a:t>
                      </a:r>
                      <a:r>
                        <a:rPr dirty="0" sz="1000" spc="-8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swelling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6675">
                        <a:lnSpc>
                          <a:spcPts val="1150"/>
                        </a:lnSpc>
                      </a:pPr>
                      <a:r>
                        <a:rPr dirty="0" sz="10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Peripancreatic dirty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fat</a:t>
                      </a:r>
                      <a:r>
                        <a:rPr dirty="0" sz="1000" spc="-12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planes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6675">
                        <a:lnSpc>
                          <a:spcPts val="1150"/>
                        </a:lnSpc>
                      </a:pPr>
                      <a:r>
                        <a:rPr dirty="0" sz="10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-Peri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pancreatic</a:t>
                      </a:r>
                      <a:r>
                        <a:rPr dirty="0" sz="1000" spc="-9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fluid: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753110" indent="-228600">
                        <a:lnSpc>
                          <a:spcPts val="1150"/>
                        </a:lnSpc>
                        <a:buFont typeface="Courier New"/>
                        <a:buChar char="o"/>
                        <a:tabLst>
                          <a:tab pos="753110" algn="l"/>
                          <a:tab pos="753745" algn="l"/>
                        </a:tabLst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Free 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in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lesser</a:t>
                      </a:r>
                      <a:r>
                        <a:rPr dirty="0" sz="10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sac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27965" marR="19050" indent="-227965">
                        <a:lnSpc>
                          <a:spcPts val="1165"/>
                        </a:lnSpc>
                        <a:buFont typeface="Courier New"/>
                        <a:buChar char="o"/>
                        <a:tabLst>
                          <a:tab pos="227965" algn="l"/>
                          <a:tab pos="753745" algn="l"/>
                        </a:tabLst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Loculated</a:t>
                      </a:r>
                      <a:r>
                        <a:rPr dirty="0" sz="1000" spc="-5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5">
                          <a:latin typeface="Wingdings"/>
                          <a:cs typeface="Wingdings"/>
                        </a:rPr>
                        <a:t></a:t>
                      </a:r>
                      <a:endParaRPr sz="1000">
                        <a:latin typeface="Wingdings"/>
                        <a:cs typeface="Wingdings"/>
                      </a:endParaRPr>
                    </a:p>
                    <a:p>
                      <a:pPr algn="ctr" marL="95885">
                        <a:lnSpc>
                          <a:spcPts val="119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pseudocyst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3810">
                    <a:lnL w="63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5F5F5F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Complicate From</a:t>
                      </a:r>
                      <a:r>
                        <a:rPr dirty="0" sz="1000" spc="-4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Edematus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As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edematous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ts val="1190"/>
                        </a:lnSpc>
                        <a:tabLst>
                          <a:tab pos="350520" algn="l"/>
                          <a:tab pos="1209040" algn="l"/>
                          <a:tab pos="1710689" algn="l"/>
                        </a:tabLst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+	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Hyperdense	</a:t>
                      </a:r>
                      <a:r>
                        <a:rPr dirty="0" sz="1000" b="1">
                          <a:latin typeface="Times New Roman"/>
                          <a:cs typeface="Times New Roman"/>
                        </a:rPr>
                        <a:t>areas	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of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ts val="1190"/>
                        </a:lnSpc>
                      </a:pP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haemorrhage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6985">
                    <a:lnL w="38100">
                      <a:solidFill>
                        <a:srgbClr val="5F5F5F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38100">
                      <a:solidFill>
                        <a:srgbClr val="5F5F5F"/>
                      </a:solidFill>
                      <a:prstDash val="solid"/>
                    </a:lnT>
                    <a:lnB w="38100">
                      <a:solidFill>
                        <a:srgbClr val="5F5F5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dirty="0" sz="1000" spc="-5">
                          <a:latin typeface="Times New Roman"/>
                          <a:cs typeface="Times New Roman"/>
                        </a:rPr>
                        <a:t>-Life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>
                          <a:latin typeface="Times New Roman"/>
                          <a:cs typeface="Times New Roman"/>
                        </a:rPr>
                        <a:t>Threatening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6985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Times New Roman"/>
                          <a:cs typeface="Times New Roman"/>
                        </a:rPr>
                        <a:t>-Areas 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Necrosis </a:t>
                      </a:r>
                      <a:r>
                        <a:rPr dirty="0" sz="1000" spc="5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10">
                          <a:latin typeface="Times New Roman"/>
                          <a:cs typeface="Times New Roman"/>
                        </a:rPr>
                        <a:t>Non</a:t>
                      </a:r>
                      <a:r>
                        <a:rPr dirty="0" sz="1000" spc="5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>
                          <a:latin typeface="Times New Roman"/>
                          <a:cs typeface="Times New Roman"/>
                        </a:rPr>
                        <a:t>enhanced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6985">
                    <a:lnL w="38100">
                      <a:solidFill>
                        <a:srgbClr val="5F5F5F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5F5F5F"/>
                      </a:solidFill>
                      <a:prstDash val="solid"/>
                    </a:lnT>
                    <a:lnB w="38100">
                      <a:solidFill>
                        <a:srgbClr val="5F5F5F"/>
                      </a:solidFill>
                      <a:prstDash val="solid"/>
                    </a:lnB>
                  </a:tcPr>
                </a:tc>
              </a:tr>
              <a:tr h="932688">
                <a:tc gridSpan="4">
                  <a:txBody>
                    <a:bodyPr/>
                    <a:lstStyle/>
                    <a:p>
                      <a:pPr marL="2125345" indent="-229235">
                        <a:lnSpc>
                          <a:spcPts val="1175"/>
                        </a:lnSpc>
                        <a:spcBef>
                          <a:spcPts val="80"/>
                        </a:spcBef>
                        <a:buFont typeface="Courier New"/>
                        <a:buChar char="o"/>
                        <a:tabLst>
                          <a:tab pos="2125345" algn="l"/>
                          <a:tab pos="2125980" algn="l"/>
                        </a:tabLst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Blurring </a:t>
                      </a:r>
                      <a:r>
                        <a:rPr dirty="0" sz="1000" spc="-10" b="1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dirty="0" sz="1000" b="1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pancreatic</a:t>
                      </a:r>
                      <a:r>
                        <a:rPr dirty="0" sz="1000" spc="1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b="1">
                          <a:latin typeface="Times New Roman"/>
                          <a:cs typeface="Times New Roman"/>
                        </a:rPr>
                        <a:t>margins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125345" indent="-229235">
                        <a:lnSpc>
                          <a:spcPts val="1175"/>
                        </a:lnSpc>
                        <a:buFont typeface="Courier New"/>
                        <a:buChar char="o"/>
                        <a:tabLst>
                          <a:tab pos="2125345" algn="l"/>
                          <a:tab pos="2125980" algn="l"/>
                        </a:tabLst>
                      </a:pP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Thickening </a:t>
                      </a:r>
                      <a:r>
                        <a:rPr dirty="0" sz="1000" spc="-10" b="1">
                          <a:latin typeface="Times New Roman"/>
                          <a:cs typeface="Times New Roman"/>
                        </a:rPr>
                        <a:t>of the 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perirenal</a:t>
                      </a:r>
                      <a:r>
                        <a:rPr dirty="0" sz="1000" spc="5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fascia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499745">
                        <a:lnSpc>
                          <a:spcPts val="1140"/>
                        </a:lnSpc>
                        <a:tabLst>
                          <a:tab pos="1896110" algn="l"/>
                          <a:tab pos="2125345" algn="l"/>
                        </a:tabLst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dirty="0" sz="1000" spc="2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Finding:	</a:t>
                      </a:r>
                      <a:r>
                        <a:rPr dirty="0" baseline="2777" sz="1500">
                          <a:latin typeface="Courier New"/>
                          <a:cs typeface="Courier New"/>
                        </a:rPr>
                        <a:t>o	</a:t>
                      </a:r>
                      <a:r>
                        <a:rPr dirty="0" baseline="2777" sz="1500" b="1">
                          <a:latin typeface="Times New Roman"/>
                          <a:cs typeface="Times New Roman"/>
                        </a:rPr>
                        <a:t>Renal </a:t>
                      </a:r>
                      <a:r>
                        <a:rPr dirty="0" baseline="2777" sz="1500" spc="-7" b="1">
                          <a:latin typeface="Times New Roman"/>
                          <a:cs typeface="Times New Roman"/>
                        </a:rPr>
                        <a:t>halo </a:t>
                      </a:r>
                      <a:r>
                        <a:rPr dirty="0" baseline="2777" sz="1500" b="1">
                          <a:latin typeface="Times New Roman"/>
                          <a:cs typeface="Times New Roman"/>
                        </a:rPr>
                        <a:t>sign [sparing the </a:t>
                      </a:r>
                      <a:r>
                        <a:rPr dirty="0" baseline="2777" sz="1500" spc="-7" b="1">
                          <a:latin typeface="Times New Roman"/>
                          <a:cs typeface="Times New Roman"/>
                        </a:rPr>
                        <a:t>perirenal</a:t>
                      </a:r>
                      <a:r>
                        <a:rPr dirty="0" baseline="2777" sz="150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baseline="2777" sz="1500" spc="-7" b="1">
                          <a:latin typeface="Times New Roman"/>
                          <a:cs typeface="Times New Roman"/>
                        </a:rPr>
                        <a:t>space]</a:t>
                      </a:r>
                      <a:endParaRPr baseline="2777" sz="1500">
                        <a:latin typeface="Times New Roman"/>
                        <a:cs typeface="Times New Roman"/>
                      </a:endParaRPr>
                    </a:p>
                    <a:p>
                      <a:pPr marL="2125345" indent="-229235">
                        <a:lnSpc>
                          <a:spcPts val="1130"/>
                        </a:lnSpc>
                        <a:buFont typeface="Courier New"/>
                        <a:buChar char="o"/>
                        <a:tabLst>
                          <a:tab pos="2125345" algn="l"/>
                          <a:tab pos="2125980" algn="l"/>
                        </a:tabLst>
                      </a:pP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Focal gastric wall</a:t>
                      </a:r>
                      <a:r>
                        <a:rPr dirty="0" sz="1000" spc="4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thickening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125345" indent="-229235">
                        <a:lnSpc>
                          <a:spcPts val="1190"/>
                        </a:lnSpc>
                        <a:buFont typeface="Courier New"/>
                        <a:buChar char="o"/>
                        <a:tabLst>
                          <a:tab pos="2125345" algn="l"/>
                          <a:tab pos="2125980" algn="l"/>
                        </a:tabLst>
                      </a:pPr>
                      <a:r>
                        <a:rPr dirty="0" sz="1000" b="1">
                          <a:latin typeface="Times New Roman"/>
                          <a:cs typeface="Times New Roman"/>
                        </a:rPr>
                        <a:t>Left sided </a:t>
                      </a:r>
                      <a:r>
                        <a:rPr dirty="0" sz="1000" spc="-5" b="1">
                          <a:latin typeface="Times New Roman"/>
                          <a:cs typeface="Times New Roman"/>
                        </a:rPr>
                        <a:t>pleural</a:t>
                      </a:r>
                      <a:r>
                        <a:rPr dirty="0" sz="1000" spc="-4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000" spc="-10" b="1">
                          <a:latin typeface="Times New Roman"/>
                          <a:cs typeface="Times New Roman"/>
                        </a:rPr>
                        <a:t>effusion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1016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5F5F5F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43624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5F5F5F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5F5F5F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1452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140335">
                        <a:lnSpc>
                          <a:spcPts val="1055"/>
                        </a:lnSpc>
                        <a:spcBef>
                          <a:spcPts val="5"/>
                        </a:spcBef>
                        <a:tabLst>
                          <a:tab pos="368935" algn="l"/>
                        </a:tabLst>
                      </a:pPr>
                      <a:r>
                        <a:rPr dirty="0" sz="9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US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primary modality 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dirty="0" sz="900" spc="-4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use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40335">
                        <a:lnSpc>
                          <a:spcPts val="1045"/>
                        </a:lnSpc>
                        <a:tabLst>
                          <a:tab pos="368935" algn="l"/>
                        </a:tabLst>
                      </a:pPr>
                      <a:r>
                        <a:rPr dirty="0" sz="9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CECT </a:t>
                      </a:r>
                      <a:r>
                        <a:rPr dirty="0" sz="900" spc="10" b="1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900" spc="1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Modality </a:t>
                      </a:r>
                      <a:r>
                        <a:rPr dirty="0" sz="900" spc="-10" b="1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dirty="0" sz="900" spc="-6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Choice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40335">
                        <a:lnSpc>
                          <a:spcPts val="1070"/>
                        </a:lnSpc>
                        <a:tabLst>
                          <a:tab pos="368935" algn="l"/>
                        </a:tabLst>
                      </a:pPr>
                      <a:r>
                        <a:rPr dirty="0" sz="9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spc="5" b="1">
                          <a:latin typeface="Times New Roman"/>
                          <a:cs typeface="Times New Roman"/>
                        </a:rPr>
                        <a:t>+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increase Serum</a:t>
                      </a:r>
                      <a:r>
                        <a:rPr dirty="0" sz="900" spc="-3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Amylase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40335">
                        <a:lnSpc>
                          <a:spcPct val="100000"/>
                        </a:lnSpc>
                        <a:tabLst>
                          <a:tab pos="368935" algn="l"/>
                        </a:tabLst>
                      </a:pPr>
                      <a:r>
                        <a:rPr dirty="0" sz="900" spc="5">
                          <a:latin typeface="Wingdings 3"/>
                          <a:cs typeface="Wingdings 3"/>
                        </a:rPr>
                        <a:t></a:t>
                      </a:r>
                      <a:r>
                        <a:rPr dirty="0" sz="900" spc="5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dirty="0" sz="900" b="1">
                          <a:latin typeface="Times New Roman"/>
                          <a:cs typeface="Times New Roman"/>
                        </a:rPr>
                        <a:t>MRI </a:t>
                      </a:r>
                      <a:r>
                        <a:rPr dirty="0" sz="900" spc="-5" b="1">
                          <a:latin typeface="Times New Roman"/>
                          <a:cs typeface="Times New Roman"/>
                        </a:rPr>
                        <a:t>Limited role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8100">
                      <a:solidFill>
                        <a:srgbClr val="5F5F5F"/>
                      </a:solidFill>
                      <a:prstDash val="solid"/>
                    </a:lnL>
                    <a:lnR w="38100">
                      <a:solidFill>
                        <a:srgbClr val="5F5F5F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38100">
                      <a:solidFill>
                        <a:srgbClr val="5F5F5F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5" name="object 25"/>
          <p:cNvSpPr/>
          <p:nvPr/>
        </p:nvSpPr>
        <p:spPr>
          <a:xfrm>
            <a:off x="850264" y="6146291"/>
            <a:ext cx="1734185" cy="142798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2734310" y="6146291"/>
            <a:ext cx="1727835" cy="139750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4709159" y="6146291"/>
            <a:ext cx="2216149" cy="212013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50264" y="7582534"/>
            <a:ext cx="1740535" cy="140589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058544" y="1304289"/>
            <a:ext cx="2189480" cy="2479040"/>
          </a:xfrm>
          <a:custGeom>
            <a:avLst/>
            <a:gdLst/>
            <a:ahLst/>
            <a:cxnLst/>
            <a:rect l="l" t="t" r="r" b="b"/>
            <a:pathLst>
              <a:path w="2189480" h="2479040">
                <a:moveTo>
                  <a:pt x="0" y="2479040"/>
                </a:moveTo>
                <a:lnTo>
                  <a:pt x="2189480" y="2479040"/>
                </a:lnTo>
                <a:lnTo>
                  <a:pt x="2189480" y="0"/>
                </a:lnTo>
                <a:lnTo>
                  <a:pt x="0" y="0"/>
                </a:lnTo>
                <a:lnTo>
                  <a:pt x="0" y="247904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1249721" y="1389206"/>
            <a:ext cx="1802715" cy="22869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3323590" y="1304289"/>
            <a:ext cx="3451860" cy="2479040"/>
          </a:xfrm>
          <a:custGeom>
            <a:avLst/>
            <a:gdLst/>
            <a:ahLst/>
            <a:cxnLst/>
            <a:rect l="l" t="t" r="r" b="b"/>
            <a:pathLst>
              <a:path w="3451859" h="2479040">
                <a:moveTo>
                  <a:pt x="0" y="2479040"/>
                </a:moveTo>
                <a:lnTo>
                  <a:pt x="3451860" y="2479040"/>
                </a:lnTo>
                <a:lnTo>
                  <a:pt x="3451860" y="0"/>
                </a:lnTo>
                <a:lnTo>
                  <a:pt x="0" y="0"/>
                </a:lnTo>
                <a:lnTo>
                  <a:pt x="0" y="247904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3476626" y="1406253"/>
            <a:ext cx="3137373" cy="228893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722245" y="7820025"/>
            <a:ext cx="1844675" cy="643890"/>
          </a:xfrm>
          <a:custGeom>
            <a:avLst/>
            <a:gdLst/>
            <a:ahLst/>
            <a:cxnLst/>
            <a:rect l="l" t="t" r="r" b="b"/>
            <a:pathLst>
              <a:path w="1844675" h="643890">
                <a:moveTo>
                  <a:pt x="0" y="643890"/>
                </a:moveTo>
                <a:lnTo>
                  <a:pt x="1844675" y="643890"/>
                </a:lnTo>
                <a:lnTo>
                  <a:pt x="1844675" y="0"/>
                </a:lnTo>
                <a:lnTo>
                  <a:pt x="0" y="0"/>
                </a:lnTo>
                <a:lnTo>
                  <a:pt x="0" y="643890"/>
                </a:lnTo>
                <a:close/>
              </a:path>
            </a:pathLst>
          </a:custGeom>
          <a:solidFill>
            <a:srgbClr val="233E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709545" y="7794625"/>
            <a:ext cx="1844675" cy="64389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789808" y="7978775"/>
            <a:ext cx="1686560" cy="134620"/>
          </a:xfrm>
          <a:custGeom>
            <a:avLst/>
            <a:gdLst/>
            <a:ahLst/>
            <a:cxnLst/>
            <a:rect l="l" t="t" r="r" b="b"/>
            <a:pathLst>
              <a:path w="1686560" h="134620">
                <a:moveTo>
                  <a:pt x="0" y="134112"/>
                </a:moveTo>
                <a:lnTo>
                  <a:pt x="1686433" y="134112"/>
                </a:lnTo>
                <a:lnTo>
                  <a:pt x="1686433" y="0"/>
                </a:lnTo>
                <a:lnTo>
                  <a:pt x="0" y="0"/>
                </a:lnTo>
                <a:lnTo>
                  <a:pt x="0" y="134112"/>
                </a:lnTo>
                <a:close/>
              </a:path>
            </a:pathLst>
          </a:custGeom>
          <a:solidFill>
            <a:srgbClr val="E26C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130935" y="5804788"/>
            <a:ext cx="1158875" cy="0"/>
          </a:xfrm>
          <a:custGeom>
            <a:avLst/>
            <a:gdLst/>
            <a:ahLst/>
            <a:cxnLst/>
            <a:rect l="l" t="t" r="r" b="b"/>
            <a:pathLst>
              <a:path w="1158875" h="0">
                <a:moveTo>
                  <a:pt x="0" y="0"/>
                </a:moveTo>
                <a:lnTo>
                  <a:pt x="1158875" y="0"/>
                </a:lnTo>
              </a:path>
            </a:pathLst>
          </a:custGeom>
          <a:ln w="190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1140460" y="5485383"/>
            <a:ext cx="0" cy="309880"/>
          </a:xfrm>
          <a:custGeom>
            <a:avLst/>
            <a:gdLst/>
            <a:ahLst/>
            <a:cxnLst/>
            <a:rect l="l" t="t" r="r" b="b"/>
            <a:pathLst>
              <a:path w="0" h="309879">
                <a:moveTo>
                  <a:pt x="0" y="0"/>
                </a:moveTo>
                <a:lnTo>
                  <a:pt x="0" y="309879"/>
                </a:lnTo>
              </a:path>
            </a:pathLst>
          </a:custGeom>
          <a:ln w="190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2258060" y="547585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0" y="0"/>
                </a:moveTo>
                <a:lnTo>
                  <a:pt x="31750" y="0"/>
                </a:lnTo>
              </a:path>
            </a:pathLst>
          </a:custGeom>
          <a:ln w="63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1134110" y="5466333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63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1149985" y="5785738"/>
            <a:ext cx="1120775" cy="0"/>
          </a:xfrm>
          <a:custGeom>
            <a:avLst/>
            <a:gdLst/>
            <a:ahLst/>
            <a:cxnLst/>
            <a:rect l="l" t="t" r="r" b="b"/>
            <a:pathLst>
              <a:path w="1120775" h="0">
                <a:moveTo>
                  <a:pt x="0" y="0"/>
                </a:moveTo>
                <a:lnTo>
                  <a:pt x="1120775" y="0"/>
                </a:lnTo>
              </a:path>
            </a:pathLst>
          </a:custGeom>
          <a:ln w="190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149985" y="5772911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 h="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6603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2264410" y="5485383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1270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280285" y="5485129"/>
            <a:ext cx="0" cy="309880"/>
          </a:xfrm>
          <a:custGeom>
            <a:avLst/>
            <a:gdLst/>
            <a:ahLst/>
            <a:cxnLst/>
            <a:rect l="l" t="t" r="r" b="b"/>
            <a:pathLst>
              <a:path w="0" h="309879">
                <a:moveTo>
                  <a:pt x="0" y="0"/>
                </a:moveTo>
                <a:lnTo>
                  <a:pt x="0" y="309879"/>
                </a:lnTo>
              </a:path>
            </a:pathLst>
          </a:custGeom>
          <a:ln w="190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1169035" y="5769609"/>
            <a:ext cx="1082675" cy="6350"/>
          </a:xfrm>
          <a:custGeom>
            <a:avLst/>
            <a:gdLst/>
            <a:ahLst/>
            <a:cxnLst/>
            <a:rect l="l" t="t" r="r" b="b"/>
            <a:pathLst>
              <a:path w="1082675" h="6350">
                <a:moveTo>
                  <a:pt x="0" y="6350"/>
                </a:moveTo>
                <a:lnTo>
                  <a:pt x="1082675" y="6350"/>
                </a:lnTo>
                <a:lnTo>
                  <a:pt x="1082675" y="0"/>
                </a:lnTo>
                <a:lnTo>
                  <a:pt x="0" y="0"/>
                </a:lnTo>
                <a:lnTo>
                  <a:pt x="0" y="6350"/>
                </a:lnTo>
                <a:close/>
              </a:path>
            </a:pathLst>
          </a:custGeom>
          <a:solidFill>
            <a:srgbClr val="233E5F">
              <a:alpha val="50195"/>
            </a:srgbClr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2261235" y="5504179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79">
                <a:moveTo>
                  <a:pt x="0" y="0"/>
                </a:moveTo>
                <a:lnTo>
                  <a:pt x="0" y="271779"/>
                </a:lnTo>
              </a:path>
            </a:pathLst>
          </a:custGeom>
          <a:ln w="19050">
            <a:solidFill>
              <a:srgbClr val="233E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1137285" y="5459729"/>
            <a:ext cx="1120775" cy="309880"/>
          </a:xfrm>
          <a:custGeom>
            <a:avLst/>
            <a:gdLst/>
            <a:ahLst/>
            <a:cxnLst/>
            <a:rect l="l" t="t" r="r" b="b"/>
            <a:pathLst>
              <a:path w="1120775" h="309879">
                <a:moveTo>
                  <a:pt x="0" y="309879"/>
                </a:moveTo>
                <a:lnTo>
                  <a:pt x="1120775" y="309879"/>
                </a:lnTo>
                <a:lnTo>
                  <a:pt x="1120775" y="0"/>
                </a:lnTo>
                <a:lnTo>
                  <a:pt x="0" y="0"/>
                </a:lnTo>
                <a:lnTo>
                  <a:pt x="0" y="309879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1137285" y="5459729"/>
            <a:ext cx="1120775" cy="309880"/>
          </a:xfrm>
          <a:custGeom>
            <a:avLst/>
            <a:gdLst/>
            <a:ahLst/>
            <a:cxnLst/>
            <a:rect l="l" t="t" r="r" b="b"/>
            <a:pathLst>
              <a:path w="1120775" h="309879">
                <a:moveTo>
                  <a:pt x="0" y="309879"/>
                </a:moveTo>
                <a:lnTo>
                  <a:pt x="1120775" y="309879"/>
                </a:lnTo>
                <a:lnTo>
                  <a:pt x="1120775" y="0"/>
                </a:lnTo>
                <a:lnTo>
                  <a:pt x="0" y="0"/>
                </a:lnTo>
                <a:lnTo>
                  <a:pt x="0" y="309879"/>
                </a:lnTo>
                <a:close/>
              </a:path>
            </a:pathLst>
          </a:custGeom>
          <a:ln w="38099">
            <a:solidFill>
              <a:srgbClr val="F1F1F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1283842" y="5527547"/>
            <a:ext cx="823594" cy="146685"/>
          </a:xfrm>
          <a:custGeom>
            <a:avLst/>
            <a:gdLst/>
            <a:ahLst/>
            <a:cxnLst/>
            <a:rect l="l" t="t" r="r" b="b"/>
            <a:pathLst>
              <a:path w="823594" h="146685">
                <a:moveTo>
                  <a:pt x="0" y="146303"/>
                </a:moveTo>
                <a:lnTo>
                  <a:pt x="823264" y="146303"/>
                </a:lnTo>
                <a:lnTo>
                  <a:pt x="823264" y="0"/>
                </a:lnTo>
                <a:lnTo>
                  <a:pt x="0" y="0"/>
                </a:lnTo>
                <a:lnTo>
                  <a:pt x="0" y="146303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 txBox="1"/>
          <p:nvPr/>
        </p:nvSpPr>
        <p:spPr>
          <a:xfrm>
            <a:off x="4713478" y="10061989"/>
            <a:ext cx="1964689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By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Ahmad </a:t>
            </a: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Mokhtar</a:t>
            </a:r>
            <a:r>
              <a:rPr dirty="0" sz="1200" spc="-40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Abodahab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6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305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0396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671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1076248" y="724153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1076248" y="705865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1076248" y="687577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10351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10533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0716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1125016" y="10023043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1125016" y="10036758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1125016" y="10050474"/>
            <a:ext cx="5604510" cy="0"/>
          </a:xfrm>
          <a:custGeom>
            <a:avLst/>
            <a:gdLst/>
            <a:ahLst/>
            <a:cxnLst/>
            <a:rect l="l" t="t" r="r" b="b"/>
            <a:pathLst>
              <a:path w="5604509" h="0">
                <a:moveTo>
                  <a:pt x="0" y="0"/>
                </a:moveTo>
                <a:lnTo>
                  <a:pt x="5604383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729348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6729348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6729348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761353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6747636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6733920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073200" y="917701"/>
            <a:ext cx="1836420" cy="241300"/>
          </a:xfrm>
          <a:prstGeom prst="rect">
            <a:avLst/>
          </a:prstGeom>
          <a:solidFill>
            <a:srgbClr val="C4BB95"/>
          </a:solidFill>
          <a:ln w="6096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09600">
              <a:lnSpc>
                <a:spcPts val="1450"/>
              </a:lnSpc>
            </a:pPr>
            <a:r>
              <a:rPr dirty="0" sz="1600" spc="-260" b="1">
                <a:latin typeface="Times New Roman"/>
                <a:cs typeface="Times New Roman"/>
              </a:rPr>
              <a:t>Psudo-cyst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19141" y="920749"/>
            <a:ext cx="0" cy="234950"/>
          </a:xfrm>
          <a:custGeom>
            <a:avLst/>
            <a:gdLst/>
            <a:ahLst/>
            <a:cxnLst/>
            <a:rect l="l" t="t" r="r" b="b"/>
            <a:pathLst>
              <a:path w="0" h="234950">
                <a:moveTo>
                  <a:pt x="0" y="0"/>
                </a:moveTo>
                <a:lnTo>
                  <a:pt x="0" y="234696"/>
                </a:lnTo>
              </a:path>
            </a:pathLst>
          </a:custGeom>
          <a:ln w="64008">
            <a:solidFill>
              <a:srgbClr val="C4BB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2909061" y="917701"/>
            <a:ext cx="1945639" cy="241300"/>
          </a:xfrm>
          <a:prstGeom prst="rect">
            <a:avLst/>
          </a:prstGeom>
          <a:solidFill>
            <a:srgbClr val="C4BB95"/>
          </a:solidFill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>
              <a:lnSpc>
                <a:spcPts val="1450"/>
              </a:lnSpc>
            </a:pPr>
            <a:r>
              <a:rPr dirty="0" sz="1600" spc="-270" b="1">
                <a:latin typeface="Times New Roman"/>
                <a:cs typeface="Times New Roman"/>
              </a:rPr>
              <a:t>Abscess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212079" y="920876"/>
            <a:ext cx="1161414" cy="11911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4857241" y="917701"/>
            <a:ext cx="1872614" cy="0"/>
          </a:xfrm>
          <a:custGeom>
            <a:avLst/>
            <a:gdLst/>
            <a:ahLst/>
            <a:cxnLst/>
            <a:rect l="l" t="t" r="r" b="b"/>
            <a:pathLst>
              <a:path w="1872615" h="0">
                <a:moveTo>
                  <a:pt x="0" y="0"/>
                </a:moveTo>
                <a:lnTo>
                  <a:pt x="187210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073200" y="1158493"/>
            <a:ext cx="1836420" cy="1061085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9850">
              <a:lnSpc>
                <a:spcPts val="1450"/>
              </a:lnSpc>
            </a:pPr>
            <a:r>
              <a:rPr dirty="0" sz="1600" spc="-254">
                <a:latin typeface="Times New Roman"/>
                <a:cs typeface="Times New Roman"/>
              </a:rPr>
              <a:t>Area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15">
                <a:latin typeface="Times New Roman"/>
                <a:cs typeface="Times New Roman"/>
              </a:rPr>
              <a:t>Fluid</a:t>
            </a:r>
            <a:r>
              <a:rPr dirty="0" sz="1600" spc="-7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Collection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963417" y="1084833"/>
            <a:ext cx="137985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370">
                <a:latin typeface="Times New Roman"/>
                <a:cs typeface="Times New Roman"/>
              </a:rPr>
              <a:t>+ </a:t>
            </a:r>
            <a:r>
              <a:rPr dirty="0" sz="1600" spc="-295" b="1">
                <a:solidFill>
                  <a:srgbClr val="C00000"/>
                </a:solidFill>
                <a:latin typeface="Times New Roman"/>
                <a:cs typeface="Times New Roman"/>
              </a:rPr>
              <a:t>Air </a:t>
            </a:r>
            <a:r>
              <a:rPr dirty="0" sz="1600" spc="-270" b="1">
                <a:solidFill>
                  <a:srgbClr val="C00000"/>
                </a:solidFill>
                <a:latin typeface="Times New Roman"/>
                <a:cs typeface="Times New Roman"/>
              </a:rPr>
              <a:t>Foci </a:t>
            </a:r>
            <a:r>
              <a:rPr dirty="0" sz="1200">
                <a:latin typeface="Wingdings"/>
                <a:cs typeface="Wingdings"/>
              </a:rPr>
              <a:t></a:t>
            </a:r>
            <a:r>
              <a:rPr dirty="0" sz="1200">
                <a:latin typeface="Times New Roman"/>
                <a:cs typeface="Times New Roman"/>
              </a:rPr>
              <a:t> </a:t>
            </a:r>
            <a:r>
              <a:rPr dirty="0" sz="1600" spc="-235">
                <a:latin typeface="Times New Roman"/>
                <a:cs typeface="Times New Roman"/>
              </a:rPr>
              <a:t>Sure</a:t>
            </a:r>
            <a:r>
              <a:rPr dirty="0" sz="1600" spc="-145">
                <a:latin typeface="Times New Roman"/>
                <a:cs typeface="Times New Roman"/>
              </a:rPr>
              <a:t> </a:t>
            </a:r>
            <a:r>
              <a:rPr dirty="0" sz="1600" spc="-245">
                <a:latin typeface="Times New Roman"/>
                <a:cs typeface="Times New Roman"/>
              </a:rPr>
              <a:t>Sign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963417" y="1493647"/>
            <a:ext cx="158813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250">
                <a:latin typeface="Times New Roman"/>
                <a:cs typeface="Times New Roman"/>
              </a:rPr>
              <a:t>-More </a:t>
            </a:r>
            <a:r>
              <a:rPr dirty="0" sz="1600" spc="-175">
                <a:latin typeface="Times New Roman"/>
                <a:cs typeface="Times New Roman"/>
              </a:rPr>
              <a:t>Air</a:t>
            </a:r>
            <a:r>
              <a:rPr dirty="0" sz="1000" spc="-175">
                <a:latin typeface="Wingdings"/>
                <a:cs typeface="Wingdings"/>
              </a:rPr>
              <a:t></a:t>
            </a:r>
            <a:r>
              <a:rPr dirty="0" sz="1000" spc="-17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Air-Fluid</a:t>
            </a:r>
            <a:r>
              <a:rPr dirty="0" sz="1600" spc="-11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level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963417" y="1905126"/>
            <a:ext cx="1305560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225">
                <a:latin typeface="Times New Roman"/>
                <a:cs typeface="Times New Roman"/>
              </a:rPr>
              <a:t>-Thick </a:t>
            </a:r>
            <a:r>
              <a:rPr dirty="0" sz="1600" spc="-220">
                <a:latin typeface="Times New Roman"/>
                <a:cs typeface="Times New Roman"/>
              </a:rPr>
              <a:t>enhancing</a:t>
            </a:r>
            <a:r>
              <a:rPr dirty="0" sz="1600" spc="-140">
                <a:latin typeface="Times New Roman"/>
                <a:cs typeface="Times New Roman"/>
              </a:rPr>
              <a:t> </a:t>
            </a:r>
            <a:r>
              <a:rPr dirty="0" sz="1600" spc="-240">
                <a:latin typeface="Times New Roman"/>
                <a:cs typeface="Times New Roman"/>
              </a:rPr>
              <a:t>wall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854194" y="914653"/>
            <a:ext cx="0" cy="779780"/>
          </a:xfrm>
          <a:custGeom>
            <a:avLst/>
            <a:gdLst/>
            <a:ahLst/>
            <a:cxnLst/>
            <a:rect l="l" t="t" r="r" b="b"/>
            <a:pathLst>
              <a:path w="0" h="779780">
                <a:moveTo>
                  <a:pt x="0" y="0"/>
                </a:moveTo>
                <a:lnTo>
                  <a:pt x="0" y="77952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732396" y="914653"/>
            <a:ext cx="0" cy="779780"/>
          </a:xfrm>
          <a:custGeom>
            <a:avLst/>
            <a:gdLst/>
            <a:ahLst/>
            <a:cxnLst/>
            <a:rect l="l" t="t" r="r" b="b"/>
            <a:pathLst>
              <a:path w="0" h="779780">
                <a:moveTo>
                  <a:pt x="0" y="0"/>
                </a:moveTo>
                <a:lnTo>
                  <a:pt x="0" y="779526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143000" y="2222626"/>
            <a:ext cx="1725295" cy="154800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974975" y="2222626"/>
            <a:ext cx="1840864" cy="154165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 txBox="1"/>
          <p:nvPr/>
        </p:nvSpPr>
        <p:spPr>
          <a:xfrm>
            <a:off x="4854194" y="2219578"/>
            <a:ext cx="1878330" cy="226250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198120">
              <a:lnSpc>
                <a:spcPts val="1450"/>
              </a:lnSpc>
            </a:pPr>
            <a:r>
              <a:rPr dirty="0" sz="1600" spc="-200">
                <a:latin typeface="Times New Roman"/>
                <a:cs typeface="Times New Roman"/>
              </a:rPr>
              <a:t>Peri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5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Collection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922520" y="2630169"/>
            <a:ext cx="1767839" cy="13538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076248" y="2219578"/>
            <a:ext cx="1830070" cy="0"/>
          </a:xfrm>
          <a:custGeom>
            <a:avLst/>
            <a:gdLst/>
            <a:ahLst/>
            <a:cxnLst/>
            <a:rect l="l" t="t" r="r" b="b"/>
            <a:pathLst>
              <a:path w="1830070" h="0">
                <a:moveTo>
                  <a:pt x="0" y="0"/>
                </a:moveTo>
                <a:lnTo>
                  <a:pt x="182968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2912110" y="2219578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 h="0">
                <a:moveTo>
                  <a:pt x="0" y="0"/>
                </a:moveTo>
                <a:lnTo>
                  <a:pt x="1939163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 txBox="1"/>
          <p:nvPr/>
        </p:nvSpPr>
        <p:spPr>
          <a:xfrm>
            <a:off x="1073200" y="3832224"/>
            <a:ext cx="1836420" cy="649605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9850">
              <a:lnSpc>
                <a:spcPts val="1450"/>
              </a:lnSpc>
            </a:pPr>
            <a:r>
              <a:rPr dirty="0" sz="1600" spc="-275">
                <a:latin typeface="Times New Roman"/>
                <a:cs typeface="Times New Roman"/>
              </a:rPr>
              <a:t>50   </a:t>
            </a:r>
            <a:r>
              <a:rPr dirty="0" sz="1600" spc="-345">
                <a:latin typeface="Times New Roman"/>
                <a:cs typeface="Times New Roman"/>
              </a:rPr>
              <a:t>%           </a:t>
            </a:r>
            <a:r>
              <a:rPr dirty="0" sz="1600" spc="-220">
                <a:latin typeface="Times New Roman"/>
                <a:cs typeface="Times New Roman"/>
              </a:rPr>
              <a:t>resolve</a:t>
            </a:r>
            <a:r>
              <a:rPr dirty="0" sz="1600" spc="-16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spontaneously</a:t>
            </a:r>
            <a:endParaRPr sz="1600">
              <a:latin typeface="Times New Roman"/>
              <a:cs typeface="Times New Roman"/>
            </a:endParaRPr>
          </a:p>
          <a:p>
            <a:pPr marL="69850">
              <a:lnSpc>
                <a:spcPct val="100000"/>
              </a:lnSpc>
              <a:spcBef>
                <a:spcPts val="1320"/>
              </a:spcBef>
            </a:pPr>
            <a:r>
              <a:rPr dirty="0" sz="1600" spc="-210">
                <a:latin typeface="Times New Roman"/>
                <a:cs typeface="Times New Roman"/>
              </a:rPr>
              <a:t>Pain-hage-Infection</a:t>
            </a:r>
            <a:r>
              <a:rPr dirty="0" sz="1600" spc="-130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-Rupure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420947" y="3758946"/>
            <a:ext cx="37782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1600" spc="-204">
                <a:latin typeface="Times New Roman"/>
                <a:cs typeface="Times New Roman"/>
              </a:rPr>
              <a:t>n</a:t>
            </a:r>
            <a:r>
              <a:rPr dirty="0" sz="1600" spc="-240">
                <a:latin typeface="Times New Roman"/>
                <a:cs typeface="Times New Roman"/>
              </a:rPr>
              <a:t>ee</a:t>
            </a:r>
            <a:r>
              <a:rPr dirty="0" sz="1600" spc="-245">
                <a:latin typeface="Times New Roman"/>
                <a:cs typeface="Times New Roman"/>
              </a:rPr>
              <a:t>d</a:t>
            </a:r>
            <a:r>
              <a:rPr dirty="0" sz="1600" spc="-165">
                <a:latin typeface="Times New Roman"/>
                <a:cs typeface="Times New Roman"/>
              </a:rPr>
              <a:t>l</a:t>
            </a:r>
            <a:r>
              <a:rPr dirty="0" sz="1600" spc="-240">
                <a:latin typeface="Times New Roman"/>
                <a:cs typeface="Times New Roman"/>
              </a:rPr>
              <a:t>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976117" y="3758946"/>
            <a:ext cx="1419225" cy="50228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ts val="1870"/>
              </a:lnSpc>
              <a:spcBef>
                <a:spcPts val="105"/>
              </a:spcBef>
              <a:tabLst>
                <a:tab pos="661035" algn="l"/>
              </a:tabLst>
            </a:pPr>
            <a:r>
              <a:rPr dirty="0" sz="1600" spc="-210" b="1">
                <a:latin typeface="Times New Roman"/>
                <a:cs typeface="Times New Roman"/>
              </a:rPr>
              <a:t>ttt:	</a:t>
            </a:r>
            <a:r>
              <a:rPr dirty="0" sz="1600" spc="-225">
                <a:latin typeface="Times New Roman"/>
                <a:cs typeface="Times New Roman"/>
              </a:rPr>
              <a:t>-Fine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ts val="1870"/>
              </a:lnSpc>
            </a:pPr>
            <a:r>
              <a:rPr dirty="0" sz="1600" spc="-185">
                <a:latin typeface="Times New Roman"/>
                <a:cs typeface="Times New Roman"/>
              </a:rPr>
              <a:t>/Cath./Surgical</a:t>
            </a:r>
            <a:r>
              <a:rPr dirty="0" sz="1600" spc="-10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drainage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912110" y="3832224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 h="0">
                <a:moveTo>
                  <a:pt x="0" y="0"/>
                </a:moveTo>
                <a:lnTo>
                  <a:pt x="1939163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073200" y="914653"/>
            <a:ext cx="0" cy="3570604"/>
          </a:xfrm>
          <a:custGeom>
            <a:avLst/>
            <a:gdLst/>
            <a:ahLst/>
            <a:cxnLst/>
            <a:rect l="l" t="t" r="r" b="b"/>
            <a:pathLst>
              <a:path w="0" h="3570604">
                <a:moveTo>
                  <a:pt x="0" y="0"/>
                </a:moveTo>
                <a:lnTo>
                  <a:pt x="0" y="357022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2909061" y="914653"/>
            <a:ext cx="0" cy="3570604"/>
          </a:xfrm>
          <a:custGeom>
            <a:avLst/>
            <a:gdLst/>
            <a:ahLst/>
            <a:cxnLst/>
            <a:rect l="l" t="t" r="r" b="b"/>
            <a:pathLst>
              <a:path w="0" h="3570604">
                <a:moveTo>
                  <a:pt x="0" y="0"/>
                </a:moveTo>
                <a:lnTo>
                  <a:pt x="0" y="357022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2912110" y="4481829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 h="0">
                <a:moveTo>
                  <a:pt x="0" y="0"/>
                </a:moveTo>
                <a:lnTo>
                  <a:pt x="1939163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4854194" y="2154554"/>
            <a:ext cx="0" cy="2330450"/>
          </a:xfrm>
          <a:custGeom>
            <a:avLst/>
            <a:gdLst/>
            <a:ahLst/>
            <a:cxnLst/>
            <a:rect l="l" t="t" r="r" b="b"/>
            <a:pathLst>
              <a:path w="0" h="2330450">
                <a:moveTo>
                  <a:pt x="0" y="0"/>
                </a:moveTo>
                <a:lnTo>
                  <a:pt x="0" y="233032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6732396" y="2154554"/>
            <a:ext cx="0" cy="2330450"/>
          </a:xfrm>
          <a:custGeom>
            <a:avLst/>
            <a:gdLst/>
            <a:ahLst/>
            <a:cxnLst/>
            <a:rect l="l" t="t" r="r" b="b"/>
            <a:pathLst>
              <a:path w="0" h="2330450">
                <a:moveTo>
                  <a:pt x="0" y="0"/>
                </a:moveTo>
                <a:lnTo>
                  <a:pt x="0" y="2330323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 txBox="1"/>
          <p:nvPr/>
        </p:nvSpPr>
        <p:spPr>
          <a:xfrm>
            <a:off x="1073200" y="4664709"/>
            <a:ext cx="5659755" cy="268605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9850">
              <a:lnSpc>
                <a:spcPts val="1570"/>
              </a:lnSpc>
            </a:pPr>
            <a:r>
              <a:rPr dirty="0" sz="1600" spc="-280">
                <a:solidFill>
                  <a:srgbClr val="FF0000"/>
                </a:solidFill>
                <a:latin typeface="Times New Roman"/>
                <a:cs typeface="Times New Roman"/>
              </a:rPr>
              <a:t>NB. </a:t>
            </a:r>
            <a:r>
              <a:rPr dirty="0" sz="1600" spc="-260" b="1">
                <a:solidFill>
                  <a:srgbClr val="FF0000"/>
                </a:solidFill>
                <a:latin typeface="Times New Roman"/>
                <a:cs typeface="Times New Roman"/>
              </a:rPr>
              <a:t>Iodinated </a:t>
            </a:r>
            <a:r>
              <a:rPr dirty="0" sz="1600" spc="-254" b="1">
                <a:solidFill>
                  <a:srgbClr val="FF0000"/>
                </a:solidFill>
                <a:latin typeface="Times New Roman"/>
                <a:cs typeface="Times New Roman"/>
              </a:rPr>
              <a:t>contrast </a:t>
            </a:r>
            <a:r>
              <a:rPr dirty="0" sz="1600" spc="-260" b="1">
                <a:solidFill>
                  <a:srgbClr val="FF0000"/>
                </a:solidFill>
                <a:latin typeface="Times New Roman"/>
                <a:cs typeface="Times New Roman"/>
              </a:rPr>
              <a:t>agents </a:t>
            </a:r>
            <a:r>
              <a:rPr dirty="0" sz="1600" spc="-355" b="1">
                <a:solidFill>
                  <a:srgbClr val="FF0000"/>
                </a:solidFill>
                <a:latin typeface="Times New Roman"/>
                <a:cs typeface="Times New Roman"/>
              </a:rPr>
              <a:t>may </a:t>
            </a:r>
            <a:r>
              <a:rPr dirty="0" sz="1600" spc="-275" b="1">
                <a:solidFill>
                  <a:srgbClr val="FF0000"/>
                </a:solidFill>
                <a:latin typeface="Times New Roman"/>
                <a:cs typeface="Times New Roman"/>
              </a:rPr>
              <a:t>exacerbate </a:t>
            </a:r>
            <a:r>
              <a:rPr dirty="0" sz="1600" spc="-270" b="1">
                <a:solidFill>
                  <a:srgbClr val="FF0000"/>
                </a:solidFill>
                <a:latin typeface="Times New Roman"/>
                <a:cs typeface="Times New Roman"/>
              </a:rPr>
              <a:t>pancreatic </a:t>
            </a:r>
            <a:r>
              <a:rPr dirty="0" sz="1600" spc="-245" b="1">
                <a:solidFill>
                  <a:srgbClr val="FF0000"/>
                </a:solidFill>
                <a:latin typeface="Times New Roman"/>
                <a:cs typeface="Times New Roman"/>
              </a:rPr>
              <a:t>necrosis </a:t>
            </a:r>
            <a:r>
              <a:rPr dirty="0" sz="1600" spc="-315" b="1">
                <a:solidFill>
                  <a:srgbClr val="FF0000"/>
                </a:solidFill>
                <a:latin typeface="Times New Roman"/>
                <a:cs typeface="Times New Roman"/>
              </a:rPr>
              <a:t>and </a:t>
            </a:r>
            <a:r>
              <a:rPr dirty="0" sz="1600" spc="-265" b="1">
                <a:solidFill>
                  <a:srgbClr val="FF0000"/>
                </a:solidFill>
                <a:latin typeface="Times New Roman"/>
                <a:cs typeface="Times New Roman"/>
              </a:rPr>
              <a:t>renal</a:t>
            </a:r>
            <a:r>
              <a:rPr dirty="0" sz="1600" spc="-195" b="1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1600" spc="-270" b="1">
                <a:solidFill>
                  <a:srgbClr val="FF0000"/>
                </a:solidFill>
                <a:latin typeface="Times New Roman"/>
                <a:cs typeface="Times New Roman"/>
              </a:rPr>
              <a:t>impairment</a:t>
            </a:r>
            <a:r>
              <a:rPr dirty="0" sz="1600" spc="-270">
                <a:solidFill>
                  <a:srgbClr val="FF0000"/>
                </a:solidFill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73200" y="5347715"/>
            <a:ext cx="5659755" cy="283845"/>
          </a:xfrm>
          <a:prstGeom prst="rect">
            <a:avLst/>
          </a:prstGeom>
          <a:solidFill>
            <a:srgbClr val="D99493"/>
          </a:solidFill>
          <a:ln w="6095">
            <a:solidFill>
              <a:srgbClr val="000000"/>
            </a:solidFill>
          </a:ln>
        </p:spPr>
        <p:txBody>
          <a:bodyPr wrap="square" lIns="0" tIns="22225" rIns="0" bIns="0" rtlCol="0" vert="horz">
            <a:spAutoFit/>
          </a:bodyPr>
          <a:lstStyle/>
          <a:p>
            <a:pPr marL="1664335">
              <a:lnSpc>
                <a:spcPct val="100000"/>
              </a:lnSpc>
              <a:spcBef>
                <a:spcPts val="175"/>
              </a:spcBef>
            </a:pPr>
            <a:r>
              <a:rPr dirty="0" sz="1600" b="1">
                <a:solidFill>
                  <a:srgbClr val="003C6C"/>
                </a:solidFill>
                <a:latin typeface="Showcard Gothic"/>
                <a:cs typeface="Showcard Gothic"/>
              </a:rPr>
              <a:t>CHRONIC</a:t>
            </a:r>
            <a:r>
              <a:rPr dirty="0" sz="1600" spc="-15" b="1">
                <a:solidFill>
                  <a:srgbClr val="003C6C"/>
                </a:solidFill>
                <a:latin typeface="Showcard Gothic"/>
                <a:cs typeface="Showcard Gothic"/>
              </a:rPr>
              <a:t> </a:t>
            </a:r>
            <a:r>
              <a:rPr dirty="0" sz="1600" spc="-5" b="1">
                <a:solidFill>
                  <a:srgbClr val="003C6C"/>
                </a:solidFill>
                <a:latin typeface="Showcard Gothic"/>
                <a:cs typeface="Showcard Gothic"/>
              </a:rPr>
              <a:t>PANCREATITIS</a:t>
            </a:r>
            <a:endParaRPr sz="1600">
              <a:latin typeface="Showcard Gothic"/>
              <a:cs typeface="Showcard Gothic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130604" y="5795264"/>
            <a:ext cx="5548630" cy="178625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241300" marR="9525" indent="-228600">
              <a:lnSpc>
                <a:spcPts val="1850"/>
              </a:lnSpc>
              <a:spcBef>
                <a:spcPts val="225"/>
              </a:spcBef>
              <a:buSzPct val="110344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450" spc="-30" i="1">
                <a:latin typeface="Bernard MT Condensed"/>
                <a:cs typeface="Bernard MT Condensed"/>
              </a:rPr>
              <a:t>Pathology: </a:t>
            </a:r>
            <a:r>
              <a:rPr dirty="0" sz="1600" spc="-195">
                <a:latin typeface="Times New Roman"/>
                <a:cs typeface="Times New Roman"/>
              </a:rPr>
              <a:t>irreversible </a:t>
            </a:r>
            <a:r>
              <a:rPr dirty="0" sz="1600" spc="-225">
                <a:latin typeface="Times New Roman"/>
                <a:cs typeface="Times New Roman"/>
              </a:rPr>
              <a:t>inflammatory </a:t>
            </a:r>
            <a:r>
              <a:rPr dirty="0" sz="1600" spc="-215">
                <a:latin typeface="Times New Roman"/>
                <a:cs typeface="Times New Roman"/>
              </a:rPr>
              <a:t>disease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195">
                <a:latin typeface="Times New Roman"/>
                <a:cs typeface="Times New Roman"/>
              </a:rPr>
              <a:t>pancreas</a:t>
            </a:r>
            <a:r>
              <a:rPr dirty="0" sz="1600" spc="-195">
                <a:latin typeface="Wingdings"/>
                <a:cs typeface="Wingdings"/>
              </a:rPr>
              <a:t></a:t>
            </a:r>
            <a:r>
              <a:rPr dirty="0" sz="1600" spc="-195">
                <a:latin typeface="Times New Roman"/>
                <a:cs typeface="Times New Roman"/>
              </a:rPr>
              <a:t> </a:t>
            </a:r>
            <a:r>
              <a:rPr dirty="0" sz="1600" spc="-260">
                <a:latin typeface="Times New Roman"/>
                <a:cs typeface="Times New Roman"/>
              </a:rPr>
              <a:t>Loss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20">
                <a:latin typeface="Times New Roman"/>
                <a:cs typeface="Times New Roman"/>
              </a:rPr>
              <a:t>exocrine </a:t>
            </a:r>
            <a:r>
              <a:rPr dirty="0" sz="1600" spc="-225">
                <a:latin typeface="Times New Roman"/>
                <a:cs typeface="Times New Roman"/>
              </a:rPr>
              <a:t>and  </a:t>
            </a:r>
            <a:r>
              <a:rPr dirty="0" sz="1600" spc="-215">
                <a:latin typeface="Times New Roman"/>
                <a:cs typeface="Times New Roman"/>
              </a:rPr>
              <a:t>endocrine</a:t>
            </a:r>
            <a:r>
              <a:rPr dirty="0" sz="1600" spc="-7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functions.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"/>
              <a:tabLst>
                <a:tab pos="241935" algn="l"/>
              </a:tabLst>
            </a:pPr>
            <a:r>
              <a:rPr dirty="0" sz="1600" spc="-240">
                <a:latin typeface="Times New Roman"/>
                <a:cs typeface="Times New Roman"/>
              </a:rPr>
              <a:t>The </a:t>
            </a:r>
            <a:r>
              <a:rPr dirty="0" sz="1600" spc="-220">
                <a:latin typeface="Times New Roman"/>
                <a:cs typeface="Times New Roman"/>
              </a:rPr>
              <a:t>pancreas </a:t>
            </a:r>
            <a:r>
              <a:rPr dirty="0" sz="1600" spc="-215">
                <a:latin typeface="Times New Roman"/>
                <a:cs typeface="Times New Roman"/>
              </a:rPr>
              <a:t>size </a:t>
            </a: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245">
                <a:latin typeface="Times New Roman"/>
                <a:cs typeface="Times New Roman"/>
              </a:rPr>
              <a:t>very</a:t>
            </a:r>
            <a:r>
              <a:rPr dirty="0" sz="1600" spc="-275">
                <a:latin typeface="Times New Roman"/>
                <a:cs typeface="Times New Roman"/>
              </a:rPr>
              <a:t> </a:t>
            </a:r>
            <a:r>
              <a:rPr dirty="0" sz="1600" spc="-210">
                <a:latin typeface="Times New Roman"/>
                <a:cs typeface="Times New Roman"/>
              </a:rPr>
              <a:t>variable:</a:t>
            </a:r>
            <a:endParaRPr sz="1600">
              <a:latin typeface="Times New Roman"/>
              <a:cs typeface="Times New Roman"/>
            </a:endParaRPr>
          </a:p>
          <a:p>
            <a:pPr lvl="1" marL="741045" indent="-271145">
              <a:lnSpc>
                <a:spcPct val="100000"/>
              </a:lnSpc>
              <a:spcBef>
                <a:spcPts val="100"/>
              </a:spcBef>
              <a:buFont typeface="Courier New"/>
              <a:buChar char="o"/>
              <a:tabLst>
                <a:tab pos="741680" algn="l"/>
              </a:tabLst>
            </a:pPr>
            <a:r>
              <a:rPr dirty="0" sz="1600" spc="-200">
                <a:latin typeface="Times New Roman"/>
                <a:cs typeface="Times New Roman"/>
              </a:rPr>
              <a:t>fibrosis </a:t>
            </a:r>
            <a:r>
              <a:rPr dirty="0" sz="1200" spc="-5" b="1">
                <a:latin typeface="Wingdings"/>
                <a:cs typeface="Wingdings"/>
              </a:rPr>
              <a:t></a:t>
            </a:r>
            <a:r>
              <a:rPr dirty="0" sz="1200" spc="-5" b="1">
                <a:latin typeface="Times New Roman"/>
                <a:cs typeface="Times New Roman"/>
              </a:rPr>
              <a:t> </a:t>
            </a:r>
            <a:r>
              <a:rPr dirty="0" sz="1600" spc="-295" b="1">
                <a:latin typeface="Times New Roman"/>
                <a:cs typeface="Times New Roman"/>
              </a:rPr>
              <a:t>Atrophy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50">
                <a:latin typeface="Times New Roman"/>
                <a:cs typeface="Times New Roman"/>
              </a:rPr>
              <a:t>whole </a:t>
            </a:r>
            <a:r>
              <a:rPr dirty="0" sz="1600" spc="-220">
                <a:latin typeface="Times New Roman"/>
                <a:cs typeface="Times New Roman"/>
              </a:rPr>
              <a:t>gland </a:t>
            </a:r>
            <a:r>
              <a:rPr dirty="0" sz="1600" spc="-190">
                <a:latin typeface="Times New Roman"/>
                <a:cs typeface="Times New Roman"/>
              </a:rPr>
              <a:t>is </a:t>
            </a:r>
            <a:r>
              <a:rPr dirty="0" sz="1600" spc="-225">
                <a:latin typeface="Times New Roman"/>
                <a:cs typeface="Times New Roman"/>
              </a:rPr>
              <a:t>a</a:t>
            </a:r>
            <a:r>
              <a:rPr dirty="0" sz="1600" spc="-135">
                <a:latin typeface="Times New Roman"/>
                <a:cs typeface="Times New Roman"/>
              </a:rPr>
              <a:t> </a:t>
            </a:r>
            <a:r>
              <a:rPr dirty="0" sz="1600" spc="-260">
                <a:latin typeface="Times New Roman"/>
                <a:cs typeface="Times New Roman"/>
              </a:rPr>
              <a:t>common.</a:t>
            </a:r>
            <a:endParaRPr sz="1600">
              <a:latin typeface="Times New Roman"/>
              <a:cs typeface="Times New Roman"/>
            </a:endParaRPr>
          </a:p>
          <a:p>
            <a:pPr lvl="1" marL="698500" indent="-228600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600" spc="-280" b="1">
                <a:latin typeface="Times New Roman"/>
                <a:cs typeface="Times New Roman"/>
              </a:rPr>
              <a:t>Enlargement</a:t>
            </a:r>
            <a:r>
              <a:rPr dirty="0" sz="1600" spc="-280">
                <a:latin typeface="Times New Roman"/>
                <a:cs typeface="Times New Roman"/>
              </a:rPr>
              <a:t>: </a:t>
            </a:r>
            <a:r>
              <a:rPr dirty="0" sz="1600" spc="-285">
                <a:latin typeface="Times New Roman"/>
                <a:cs typeface="Times New Roman"/>
              </a:rPr>
              <a:t>may </a:t>
            </a:r>
            <a:r>
              <a:rPr dirty="0" sz="1600" spc="-215">
                <a:latin typeface="Times New Roman"/>
                <a:cs typeface="Times New Roman"/>
              </a:rPr>
              <a:t>also </a:t>
            </a:r>
            <a:r>
              <a:rPr dirty="0" sz="1600" spc="-245">
                <a:latin typeface="Times New Roman"/>
                <a:cs typeface="Times New Roman"/>
              </a:rPr>
              <a:t>be </a:t>
            </a:r>
            <a:r>
              <a:rPr dirty="0" sz="1600" spc="-215">
                <a:latin typeface="Times New Roman"/>
                <a:cs typeface="Times New Roman"/>
              </a:rPr>
              <a:t>seen, </a:t>
            </a:r>
            <a:r>
              <a:rPr dirty="0" sz="1600" spc="-185">
                <a:latin typeface="Times New Roman"/>
                <a:cs typeface="Times New Roman"/>
              </a:rPr>
              <a:t>either </a:t>
            </a:r>
            <a:r>
              <a:rPr dirty="0" sz="1700" spc="-220" b="1" i="1">
                <a:latin typeface="Times New Roman"/>
                <a:cs typeface="Times New Roman"/>
              </a:rPr>
              <a:t>g</a:t>
            </a:r>
            <a:r>
              <a:rPr dirty="0" sz="1600" spc="-220">
                <a:latin typeface="Times New Roman"/>
                <a:cs typeface="Times New Roman"/>
              </a:rPr>
              <a:t>eneralized </a:t>
            </a:r>
            <a:r>
              <a:rPr dirty="0" sz="1600" spc="-195">
                <a:latin typeface="Times New Roman"/>
                <a:cs typeface="Times New Roman"/>
              </a:rPr>
              <a:t>or</a:t>
            </a:r>
            <a:r>
              <a:rPr dirty="0" sz="1600" spc="-55">
                <a:latin typeface="Times New Roman"/>
                <a:cs typeface="Times New Roman"/>
              </a:rPr>
              <a:t> </a:t>
            </a:r>
            <a:r>
              <a:rPr dirty="0" sz="1700" spc="-215" b="1" i="1">
                <a:latin typeface="Times New Roman"/>
                <a:cs typeface="Times New Roman"/>
              </a:rPr>
              <a:t>f</a:t>
            </a:r>
            <a:r>
              <a:rPr dirty="0" sz="1600" spc="-215">
                <a:latin typeface="Times New Roman"/>
                <a:cs typeface="Times New Roman"/>
              </a:rPr>
              <a:t>ocal.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65"/>
              </a:spcBef>
              <a:buFont typeface="Symbol"/>
              <a:buChar char=""/>
              <a:tabLst>
                <a:tab pos="241935" algn="l"/>
                <a:tab pos="1148715" algn="l"/>
                <a:tab pos="1706245" algn="l"/>
                <a:tab pos="2491740" algn="l"/>
                <a:tab pos="2820670" algn="l"/>
                <a:tab pos="3207385" algn="l"/>
                <a:tab pos="3875404" algn="l"/>
                <a:tab pos="4116704" algn="l"/>
                <a:tab pos="4707890" algn="l"/>
              </a:tabLst>
            </a:pPr>
            <a:r>
              <a:rPr dirty="0" sz="1600" spc="-229">
                <a:latin typeface="Times New Roman"/>
                <a:cs typeface="Times New Roman"/>
              </a:rPr>
              <a:t>Longstanding	</a:t>
            </a:r>
            <a:r>
              <a:rPr dirty="0" sz="1600" spc="-210">
                <a:latin typeface="Times New Roman"/>
                <a:cs typeface="Times New Roman"/>
              </a:rPr>
              <a:t>chronic	</a:t>
            </a:r>
            <a:r>
              <a:rPr dirty="0" sz="1600" spc="-190">
                <a:latin typeface="Times New Roman"/>
                <a:cs typeface="Times New Roman"/>
              </a:rPr>
              <a:t>pancreatitis	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	</a:t>
            </a:r>
            <a:r>
              <a:rPr dirty="0" sz="1600" spc="-210">
                <a:latin typeface="Times New Roman"/>
                <a:cs typeface="Times New Roman"/>
              </a:rPr>
              <a:t>high	</a:t>
            </a:r>
            <a:r>
              <a:rPr dirty="0" sz="1600" spc="-215">
                <a:latin typeface="Times New Roman"/>
                <a:cs typeface="Times New Roman"/>
              </a:rPr>
              <a:t>incidence	</a:t>
            </a:r>
            <a:r>
              <a:rPr dirty="0" sz="1600" spc="-229">
                <a:latin typeface="Times New Roman"/>
                <a:cs typeface="Times New Roman"/>
              </a:rPr>
              <a:t>of	</a:t>
            </a:r>
            <a:r>
              <a:rPr dirty="0" sz="1600" spc="-270" b="1">
                <a:solidFill>
                  <a:srgbClr val="C00000"/>
                </a:solidFill>
                <a:latin typeface="Times New Roman"/>
                <a:cs typeface="Times New Roman"/>
              </a:rPr>
              <a:t>vascular	</a:t>
            </a:r>
            <a:r>
              <a:rPr dirty="0" sz="1600" spc="-245" b="1">
                <a:solidFill>
                  <a:srgbClr val="C00000"/>
                </a:solidFill>
                <a:latin typeface="Times New Roman"/>
                <a:cs typeface="Times New Roman"/>
              </a:rPr>
              <a:t>complications</a:t>
            </a:r>
            <a:r>
              <a:rPr dirty="0" sz="1600" spc="-245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93896" y="8994652"/>
            <a:ext cx="1218565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"/>
              <a:tabLst>
                <a:tab pos="241300" algn="l"/>
              </a:tabLst>
            </a:pPr>
            <a:r>
              <a:rPr dirty="0" sz="1600" spc="-250">
                <a:latin typeface="Times New Roman"/>
                <a:cs typeface="Times New Roman"/>
              </a:rPr>
              <a:t>Abdominal</a:t>
            </a:r>
            <a:r>
              <a:rPr dirty="0" sz="1600" spc="-125">
                <a:latin typeface="Times New Roman"/>
                <a:cs typeface="Times New Roman"/>
              </a:rPr>
              <a:t> </a:t>
            </a:r>
            <a:r>
              <a:rPr dirty="0" sz="1700" spc="-254" b="1" i="1">
                <a:latin typeface="Times New Roman"/>
                <a:cs typeface="Times New Roman"/>
              </a:rPr>
              <a:t>pain</a:t>
            </a:r>
            <a:r>
              <a:rPr dirty="0" sz="1600" spc="-254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993896" y="9287285"/>
            <a:ext cx="2148205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"/>
              <a:tabLst>
                <a:tab pos="241300" algn="l"/>
              </a:tabLst>
            </a:pPr>
            <a:r>
              <a:rPr dirty="0" sz="1600" spc="-260">
                <a:latin typeface="Times New Roman"/>
                <a:cs typeface="Times New Roman"/>
              </a:rPr>
              <a:t>Loss</a:t>
            </a:r>
            <a:r>
              <a:rPr dirty="0" sz="1600" spc="-12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25">
                <a:latin typeface="Times New Roman"/>
                <a:cs typeface="Times New Roman"/>
              </a:rPr>
              <a:t>exocrine </a:t>
            </a:r>
            <a:r>
              <a:rPr dirty="0" sz="1200">
                <a:latin typeface="Wingdings"/>
                <a:cs typeface="Wingdings"/>
              </a:rPr>
              <a:t></a:t>
            </a:r>
            <a:r>
              <a:rPr dirty="0" sz="1200" spc="-130">
                <a:latin typeface="Times New Roman"/>
                <a:cs typeface="Times New Roman"/>
              </a:rPr>
              <a:t> </a:t>
            </a:r>
            <a:r>
              <a:rPr dirty="0" sz="1700" spc="-270" b="1" i="1">
                <a:latin typeface="Times New Roman"/>
                <a:cs typeface="Times New Roman"/>
              </a:rPr>
              <a:t>steatorrhoea.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130604" y="7569834"/>
            <a:ext cx="2814955" cy="19405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98500" indent="-228600">
              <a:lnSpc>
                <a:spcPct val="100000"/>
              </a:lnSpc>
              <a:spcBef>
                <a:spcPts val="10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600" spc="-215">
                <a:latin typeface="Times New Roman"/>
                <a:cs typeface="Times New Roman"/>
              </a:rPr>
              <a:t>Splenic, </a:t>
            </a:r>
            <a:r>
              <a:rPr dirty="0" sz="1600" spc="-220">
                <a:latin typeface="Times New Roman"/>
                <a:cs typeface="Times New Roman"/>
              </a:rPr>
              <a:t>Mesentric </a:t>
            </a:r>
            <a:r>
              <a:rPr dirty="0" sz="1600" spc="-135">
                <a:latin typeface="Times New Roman"/>
                <a:cs typeface="Times New Roman"/>
              </a:rPr>
              <a:t>, </a:t>
            </a:r>
            <a:r>
              <a:rPr dirty="0" sz="1600" spc="-210">
                <a:latin typeface="Times New Roman"/>
                <a:cs typeface="Times New Roman"/>
              </a:rPr>
              <a:t>P.v.</a:t>
            </a:r>
            <a:r>
              <a:rPr dirty="0" sz="1600" spc="-155">
                <a:latin typeface="Times New Roman"/>
                <a:cs typeface="Times New Roman"/>
              </a:rPr>
              <a:t> </a:t>
            </a:r>
            <a:r>
              <a:rPr dirty="0" sz="1600" spc="-285" b="1">
                <a:latin typeface="Times New Roman"/>
                <a:cs typeface="Times New Roman"/>
              </a:rPr>
              <a:t>Thrombosis</a:t>
            </a:r>
            <a:endParaRPr sz="160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spcBef>
                <a:spcPts val="9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600" spc="-200">
                <a:latin typeface="Times New Roman"/>
                <a:cs typeface="Times New Roman"/>
              </a:rPr>
              <a:t>Arterial </a:t>
            </a:r>
            <a:r>
              <a:rPr dirty="0" sz="1600" spc="-220" b="1">
                <a:latin typeface="Times New Roman"/>
                <a:cs typeface="Times New Roman"/>
              </a:rPr>
              <a:t>stenosis </a:t>
            </a:r>
            <a:r>
              <a:rPr dirty="0" sz="1600" spc="-195">
                <a:latin typeface="Times New Roman"/>
                <a:cs typeface="Times New Roman"/>
              </a:rPr>
              <a:t>or</a:t>
            </a:r>
            <a:r>
              <a:rPr dirty="0" sz="1600" spc="-200">
                <a:latin typeface="Times New Roman"/>
                <a:cs typeface="Times New Roman"/>
              </a:rPr>
              <a:t> </a:t>
            </a:r>
            <a:r>
              <a:rPr dirty="0" sz="1600" spc="-229" b="1">
                <a:latin typeface="Times New Roman"/>
                <a:cs typeface="Times New Roman"/>
              </a:rPr>
              <a:t>occlusion.</a:t>
            </a:r>
            <a:endParaRPr sz="160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spcBef>
                <a:spcPts val="14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600" spc="-200">
                <a:latin typeface="Times New Roman"/>
                <a:cs typeface="Times New Roman"/>
              </a:rPr>
              <a:t>Arterial</a:t>
            </a:r>
            <a:r>
              <a:rPr dirty="0" sz="1600" spc="-90">
                <a:latin typeface="Times New Roman"/>
                <a:cs typeface="Times New Roman"/>
              </a:rPr>
              <a:t> </a:t>
            </a:r>
            <a:r>
              <a:rPr dirty="0" sz="1600" spc="-275" b="1">
                <a:latin typeface="Times New Roman"/>
                <a:cs typeface="Times New Roman"/>
              </a:rPr>
              <a:t>pseudoaneurysms</a:t>
            </a:r>
            <a:r>
              <a:rPr dirty="0" sz="1600" spc="-27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1590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400" spc="-10">
                <a:latin typeface="Bernard MT Condensed"/>
                <a:cs typeface="Bernard MT Condensed"/>
              </a:rPr>
              <a:t>History </a:t>
            </a:r>
            <a:r>
              <a:rPr dirty="0" sz="1400" spc="-5">
                <a:latin typeface="Bernard MT Condensed"/>
                <a:cs typeface="Bernard MT Condensed"/>
              </a:rPr>
              <a:t>: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0">
                <a:latin typeface="Times New Roman"/>
                <a:cs typeface="Times New Roman"/>
              </a:rPr>
              <a:t>attacks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r>
              <a:rPr dirty="0" sz="1600" spc="-15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pancreatitis.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ts val="1820"/>
              </a:lnSpc>
              <a:spcBef>
                <a:spcPts val="1795"/>
              </a:spcBef>
              <a:buSzPct val="114285"/>
              <a:buFont typeface="Symbol"/>
              <a:buChar char=""/>
              <a:tabLst>
                <a:tab pos="241935" algn="l"/>
              </a:tabLst>
            </a:pPr>
            <a:r>
              <a:rPr dirty="0" sz="1400" spc="-5">
                <a:latin typeface="Bernard MT Condensed"/>
                <a:cs typeface="Bernard MT Condensed"/>
              </a:rPr>
              <a:t>C.P.: </a:t>
            </a:r>
            <a:r>
              <a:rPr dirty="0" sz="1600" spc="-260">
                <a:latin typeface="Times New Roman"/>
                <a:cs typeface="Times New Roman"/>
              </a:rPr>
              <a:t>Loss 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15">
                <a:latin typeface="Times New Roman"/>
                <a:cs typeface="Times New Roman"/>
              </a:rPr>
              <a:t>endocrine</a:t>
            </a:r>
            <a:r>
              <a:rPr dirty="0" sz="1600" spc="-250">
                <a:latin typeface="Times New Roman"/>
                <a:cs typeface="Times New Roman"/>
              </a:rPr>
              <a:t> </a:t>
            </a:r>
            <a:r>
              <a:rPr dirty="0" sz="1600" spc="-175">
                <a:latin typeface="Times New Roman"/>
                <a:cs typeface="Times New Roman"/>
              </a:rPr>
              <a:t>function</a:t>
            </a:r>
            <a:r>
              <a:rPr dirty="0" sz="1600" spc="-175">
                <a:latin typeface="Wingdings"/>
                <a:cs typeface="Wingdings"/>
              </a:rPr>
              <a:t></a:t>
            </a:r>
            <a:endParaRPr sz="1600">
              <a:latin typeface="Wingdings"/>
              <a:cs typeface="Wingdings"/>
            </a:endParaRPr>
          </a:p>
          <a:p>
            <a:pPr marL="241300">
              <a:lnSpc>
                <a:spcPts val="1939"/>
              </a:lnSpc>
            </a:pPr>
            <a:r>
              <a:rPr dirty="0" sz="1700" spc="-275" b="1" i="1">
                <a:latin typeface="Times New Roman"/>
                <a:cs typeface="Times New Roman"/>
              </a:rPr>
              <a:t>weight </a:t>
            </a:r>
            <a:r>
              <a:rPr dirty="0" sz="1700" spc="-225" b="1" i="1">
                <a:latin typeface="Times New Roman"/>
                <a:cs typeface="Times New Roman"/>
              </a:rPr>
              <a:t>loss</a:t>
            </a:r>
            <a:r>
              <a:rPr dirty="0" sz="1600" spc="-225">
                <a:latin typeface="Times New Roman"/>
                <a:cs typeface="Times New Roman"/>
              </a:rPr>
              <a:t>, and</a:t>
            </a:r>
            <a:r>
              <a:rPr dirty="0" sz="1600" spc="-114">
                <a:latin typeface="Times New Roman"/>
                <a:cs typeface="Times New Roman"/>
              </a:rPr>
              <a:t> </a:t>
            </a:r>
            <a:r>
              <a:rPr dirty="0" sz="1700" spc="-245" b="1" i="1">
                <a:latin typeface="Times New Roman"/>
                <a:cs typeface="Times New Roman"/>
              </a:rPr>
              <a:t>diabetes</a:t>
            </a:r>
            <a:r>
              <a:rPr dirty="0" sz="1600" spc="-245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273040" y="7816215"/>
            <a:ext cx="1807845" cy="1248410"/>
          </a:xfrm>
          <a:custGeom>
            <a:avLst/>
            <a:gdLst/>
            <a:ahLst/>
            <a:cxnLst/>
            <a:rect l="l" t="t" r="r" b="b"/>
            <a:pathLst>
              <a:path w="1807845" h="1248409">
                <a:moveTo>
                  <a:pt x="0" y="1248410"/>
                </a:moveTo>
                <a:lnTo>
                  <a:pt x="1807844" y="1248410"/>
                </a:lnTo>
                <a:lnTo>
                  <a:pt x="1807844" y="0"/>
                </a:lnTo>
                <a:lnTo>
                  <a:pt x="0" y="0"/>
                </a:lnTo>
                <a:lnTo>
                  <a:pt x="0" y="124841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5370829" y="7868995"/>
            <a:ext cx="1615440" cy="114635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1153160" y="1375409"/>
            <a:ext cx="1701164" cy="779145"/>
          </a:xfrm>
          <a:custGeom>
            <a:avLst/>
            <a:gdLst/>
            <a:ahLst/>
            <a:cxnLst/>
            <a:rect l="l" t="t" r="r" b="b"/>
            <a:pathLst>
              <a:path w="1701164" h="779144">
                <a:moveTo>
                  <a:pt x="0" y="779145"/>
                </a:moveTo>
                <a:lnTo>
                  <a:pt x="1701164" y="779145"/>
                </a:lnTo>
                <a:lnTo>
                  <a:pt x="1701164" y="0"/>
                </a:lnTo>
                <a:lnTo>
                  <a:pt x="0" y="0"/>
                </a:lnTo>
                <a:lnTo>
                  <a:pt x="0" y="77914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1153160" y="1375409"/>
            <a:ext cx="1701164" cy="779145"/>
          </a:xfrm>
          <a:custGeom>
            <a:avLst/>
            <a:gdLst/>
            <a:ahLst/>
            <a:cxnLst/>
            <a:rect l="l" t="t" r="r" b="b"/>
            <a:pathLst>
              <a:path w="1701164" h="779144">
                <a:moveTo>
                  <a:pt x="0" y="779145"/>
                </a:moveTo>
                <a:lnTo>
                  <a:pt x="1701164" y="779145"/>
                </a:lnTo>
                <a:lnTo>
                  <a:pt x="1701164" y="0"/>
                </a:lnTo>
                <a:lnTo>
                  <a:pt x="0" y="0"/>
                </a:lnTo>
                <a:lnTo>
                  <a:pt x="0" y="77914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1235049" y="1426717"/>
            <a:ext cx="1545590" cy="677545"/>
          </a:xfrm>
          <a:prstGeom prst="rect">
            <a:avLst/>
          </a:prstGeom>
          <a:solidFill>
            <a:srgbClr val="D9D9D9"/>
          </a:solidFill>
        </p:spPr>
        <p:txBody>
          <a:bodyPr wrap="square" lIns="0" tIns="0" rIns="0" bIns="0" rtlCol="0" vert="horz">
            <a:spAutoFit/>
          </a:bodyPr>
          <a:lstStyle/>
          <a:p>
            <a:pPr marL="20955">
              <a:lnSpc>
                <a:spcPts val="1230"/>
              </a:lnSpc>
            </a:pPr>
            <a:r>
              <a:rPr dirty="0" sz="1400" spc="-265">
                <a:latin typeface="Times New Roman"/>
                <a:cs typeface="Times New Roman"/>
              </a:rPr>
              <a:t>Any </a:t>
            </a:r>
            <a:r>
              <a:rPr dirty="0" sz="1400" spc="-175">
                <a:latin typeface="Times New Roman"/>
                <a:cs typeface="Times New Roman"/>
              </a:rPr>
              <a:t>fluid </a:t>
            </a:r>
            <a:r>
              <a:rPr dirty="0" sz="1400" spc="-185">
                <a:latin typeface="Times New Roman"/>
                <a:cs typeface="Times New Roman"/>
              </a:rPr>
              <a:t>collection </a:t>
            </a:r>
            <a:r>
              <a:rPr dirty="0" sz="1400" spc="-170">
                <a:latin typeface="Times New Roman"/>
                <a:cs typeface="Times New Roman"/>
              </a:rPr>
              <a:t>persisting</a:t>
            </a:r>
            <a:endParaRPr sz="1400">
              <a:latin typeface="Times New Roman"/>
              <a:cs typeface="Times New Roman"/>
            </a:endParaRPr>
          </a:p>
          <a:p>
            <a:pPr marL="255904" marR="59690" indent="-192405">
              <a:lnSpc>
                <a:spcPts val="1630"/>
              </a:lnSpc>
              <a:spcBef>
                <a:spcPts val="60"/>
              </a:spcBef>
            </a:pPr>
            <a:r>
              <a:rPr dirty="0" sz="1400" spc="-175">
                <a:latin typeface="Times New Roman"/>
                <a:cs typeface="Times New Roman"/>
              </a:rPr>
              <a:t>for </a:t>
            </a:r>
            <a:r>
              <a:rPr dirty="0" sz="1400" spc="-330">
                <a:latin typeface="Times New Roman"/>
                <a:cs typeface="Times New Roman"/>
              </a:rPr>
              <a:t>&gt; </a:t>
            </a:r>
            <a:r>
              <a:rPr dirty="0" sz="1400" spc="-240">
                <a:latin typeface="Times New Roman"/>
                <a:cs typeface="Times New Roman"/>
              </a:rPr>
              <a:t>4 </a:t>
            </a:r>
            <a:r>
              <a:rPr dirty="0" sz="1400" spc="-235">
                <a:latin typeface="Times New Roman"/>
                <a:cs typeface="Times New Roman"/>
              </a:rPr>
              <a:t>weeks </a:t>
            </a:r>
            <a:r>
              <a:rPr dirty="0" sz="1400" spc="-165">
                <a:latin typeface="Times New Roman"/>
                <a:cs typeface="Times New Roman"/>
              </a:rPr>
              <a:t>after </a:t>
            </a:r>
            <a:r>
              <a:rPr dirty="0" sz="1400" spc="-185">
                <a:latin typeface="Times New Roman"/>
                <a:cs typeface="Times New Roman"/>
              </a:rPr>
              <a:t>an </a:t>
            </a:r>
            <a:r>
              <a:rPr dirty="0" sz="1400" spc="-175">
                <a:latin typeface="Times New Roman"/>
                <a:cs typeface="Times New Roman"/>
              </a:rPr>
              <a:t>attack  </a:t>
            </a:r>
            <a:r>
              <a:rPr dirty="0" sz="1400" spc="-204">
                <a:latin typeface="Times New Roman"/>
                <a:cs typeface="Times New Roman"/>
              </a:rPr>
              <a:t>of </a:t>
            </a:r>
            <a:r>
              <a:rPr dirty="0" sz="1400" spc="-190">
                <a:latin typeface="Times New Roman"/>
                <a:cs typeface="Times New Roman"/>
              </a:rPr>
              <a:t>acute</a:t>
            </a:r>
            <a:r>
              <a:rPr dirty="0" sz="1400" spc="-95">
                <a:latin typeface="Times New Roman"/>
                <a:cs typeface="Times New Roman"/>
              </a:rPr>
              <a:t> </a:t>
            </a:r>
            <a:r>
              <a:rPr dirty="0" sz="1400" spc="-160">
                <a:latin typeface="Times New Roman"/>
                <a:cs typeface="Times New Roman"/>
              </a:rPr>
              <a:t>pancreatitis,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794884" y="1694179"/>
            <a:ext cx="1995805" cy="460375"/>
          </a:xfrm>
          <a:custGeom>
            <a:avLst/>
            <a:gdLst/>
            <a:ahLst/>
            <a:cxnLst/>
            <a:rect l="l" t="t" r="r" b="b"/>
            <a:pathLst>
              <a:path w="1995804" h="460375">
                <a:moveTo>
                  <a:pt x="0" y="460375"/>
                </a:moveTo>
                <a:lnTo>
                  <a:pt x="1995805" y="460375"/>
                </a:lnTo>
                <a:lnTo>
                  <a:pt x="1995805" y="0"/>
                </a:lnTo>
                <a:lnTo>
                  <a:pt x="0" y="0"/>
                </a:lnTo>
                <a:lnTo>
                  <a:pt x="0" y="4603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4794884" y="1694179"/>
            <a:ext cx="1995805" cy="460375"/>
          </a:xfrm>
          <a:custGeom>
            <a:avLst/>
            <a:gdLst/>
            <a:ahLst/>
            <a:cxnLst/>
            <a:rect l="l" t="t" r="r" b="b"/>
            <a:pathLst>
              <a:path w="1995804" h="460375">
                <a:moveTo>
                  <a:pt x="0" y="460375"/>
                </a:moveTo>
                <a:lnTo>
                  <a:pt x="1995805" y="460375"/>
                </a:lnTo>
                <a:lnTo>
                  <a:pt x="1995805" y="0"/>
                </a:lnTo>
                <a:lnTo>
                  <a:pt x="0" y="0"/>
                </a:lnTo>
                <a:lnTo>
                  <a:pt x="0" y="46037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 txBox="1"/>
          <p:nvPr/>
        </p:nvSpPr>
        <p:spPr>
          <a:xfrm>
            <a:off x="4794884" y="1694179"/>
            <a:ext cx="1995805" cy="4603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wrap="square" lIns="0" tIns="45720" rIns="0" bIns="0" rtlCol="0" vert="horz">
            <a:spAutoFit/>
          </a:bodyPr>
          <a:lstStyle/>
          <a:p>
            <a:pPr marL="144145" marR="128905" indent="417830">
              <a:lnSpc>
                <a:spcPts val="940"/>
              </a:lnSpc>
              <a:spcBef>
                <a:spcPts val="360"/>
              </a:spcBef>
            </a:pPr>
            <a:r>
              <a:rPr dirty="0" sz="800" spc="-5">
                <a:latin typeface="Times New Roman"/>
                <a:cs typeface="Times New Roman"/>
              </a:rPr>
              <a:t>Cut </a:t>
            </a:r>
            <a:r>
              <a:rPr dirty="0" sz="800">
                <a:latin typeface="Times New Roman"/>
                <a:cs typeface="Times New Roman"/>
              </a:rPr>
              <a:t>off </a:t>
            </a:r>
            <a:r>
              <a:rPr dirty="0" sz="800" spc="-10">
                <a:latin typeface="Times New Roman"/>
                <a:cs typeface="Times New Roman"/>
              </a:rPr>
              <a:t>sign </a:t>
            </a:r>
            <a:r>
              <a:rPr dirty="0" sz="800">
                <a:latin typeface="Times New Roman"/>
                <a:cs typeface="Times New Roman"/>
              </a:rPr>
              <a:t>and Ileus  </a:t>
            </a:r>
            <a:r>
              <a:rPr dirty="0" sz="800" spc="-5">
                <a:latin typeface="Times New Roman"/>
                <a:cs typeface="Times New Roman"/>
              </a:rPr>
              <a:t>Transverse colon </a:t>
            </a:r>
            <a:r>
              <a:rPr dirty="0" sz="800" spc="-10">
                <a:latin typeface="Times New Roman"/>
                <a:cs typeface="Times New Roman"/>
              </a:rPr>
              <a:t>cut </a:t>
            </a:r>
            <a:r>
              <a:rPr dirty="0" sz="800">
                <a:latin typeface="Times New Roman"/>
                <a:cs typeface="Times New Roman"/>
              </a:rPr>
              <a:t>off </a:t>
            </a:r>
            <a:r>
              <a:rPr dirty="0" sz="800" spc="-5">
                <a:latin typeface="Times New Roman"/>
                <a:cs typeface="Times New Roman"/>
              </a:rPr>
              <a:t>at </a:t>
            </a:r>
            <a:r>
              <a:rPr dirty="0" sz="800" spc="-10">
                <a:latin typeface="Times New Roman"/>
                <a:cs typeface="Times New Roman"/>
              </a:rPr>
              <a:t>splenic</a:t>
            </a:r>
            <a:r>
              <a:rPr dirty="0" sz="800" spc="3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flexure</a:t>
            </a:r>
            <a:endParaRPr sz="800">
              <a:latin typeface="Times New Roman"/>
              <a:cs typeface="Times New Roman"/>
            </a:endParaRPr>
          </a:p>
          <a:p>
            <a:pPr marL="455295">
              <a:lnSpc>
                <a:spcPts val="880"/>
              </a:lnSpc>
            </a:pPr>
            <a:r>
              <a:rPr dirty="0" sz="800" spc="-5">
                <a:latin typeface="Times New Roman"/>
                <a:cs typeface="Times New Roman"/>
              </a:rPr>
              <a:t>No air </a:t>
            </a:r>
            <a:r>
              <a:rPr dirty="0" sz="800" spc="-10">
                <a:latin typeface="Times New Roman"/>
                <a:cs typeface="Times New Roman"/>
              </a:rPr>
              <a:t>in </a:t>
            </a:r>
            <a:r>
              <a:rPr dirty="0" sz="800" spc="-5">
                <a:latin typeface="Times New Roman"/>
                <a:cs typeface="Times New Roman"/>
              </a:rPr>
              <a:t>descending</a:t>
            </a:r>
            <a:r>
              <a:rPr dirty="0" sz="800" spc="15">
                <a:latin typeface="Times New Roman"/>
                <a:cs typeface="Times New Roman"/>
              </a:rPr>
              <a:t> </a:t>
            </a:r>
            <a:r>
              <a:rPr dirty="0" sz="800" spc="-5">
                <a:latin typeface="Times New Roman"/>
                <a:cs typeface="Times New Roman"/>
              </a:rPr>
              <a:t>colon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 txBox="1"/>
          <p:nvPr/>
        </p:nvSpPr>
        <p:spPr>
          <a:xfrm>
            <a:off x="4713478" y="10061989"/>
            <a:ext cx="1964689" cy="1943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By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Ahmad </a:t>
            </a:r>
            <a:r>
              <a:rPr dirty="0" sz="1200" spc="-5" b="1" i="1">
                <a:solidFill>
                  <a:srgbClr val="30849B"/>
                </a:solidFill>
                <a:latin typeface="Times New Roman"/>
                <a:cs typeface="Times New Roman"/>
              </a:rPr>
              <a:t>Mokhtar</a:t>
            </a:r>
            <a:r>
              <a:rPr dirty="0" sz="1200" spc="-40" b="1" i="1">
                <a:solidFill>
                  <a:srgbClr val="30849B"/>
                </a:solidFill>
                <a:latin typeface="Times New Roman"/>
                <a:cs typeface="Times New Roman"/>
              </a:rPr>
              <a:t> </a:t>
            </a:r>
            <a:r>
              <a:rPr dirty="0" sz="1200" b="1" i="1">
                <a:solidFill>
                  <a:srgbClr val="30849B"/>
                </a:solidFill>
                <a:latin typeface="Times New Roman"/>
                <a:cs typeface="Times New Roman"/>
              </a:rPr>
              <a:t>Abodahab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920800" y="917701"/>
            <a:ext cx="6083300" cy="536575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wrap="square" lIns="0" tIns="6985" rIns="0" bIns="0" rtlCol="0" vert="horz">
            <a:spAutoFit/>
          </a:bodyPr>
          <a:lstStyle/>
          <a:p>
            <a:pPr marL="69850" marR="63500">
              <a:lnSpc>
                <a:spcPts val="1850"/>
              </a:lnSpc>
              <a:spcBef>
                <a:spcPts val="55"/>
              </a:spcBef>
            </a:pPr>
            <a:r>
              <a:rPr dirty="0" sz="1700" spc="-285" i="1">
                <a:latin typeface="Times New Roman"/>
                <a:cs typeface="Times New Roman"/>
              </a:rPr>
              <a:t>Endoscopic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360" i="1">
                <a:latin typeface="Times New Roman"/>
                <a:cs typeface="Times New Roman"/>
              </a:rPr>
              <a:t>US </a:t>
            </a:r>
            <a:r>
              <a:rPr dirty="0" sz="1700" spc="-265" i="1">
                <a:latin typeface="Times New Roman"/>
                <a:cs typeface="Times New Roman"/>
              </a:rPr>
              <a:t>assessment </a:t>
            </a:r>
            <a:r>
              <a:rPr dirty="0" sz="1700" spc="-225" i="1">
                <a:latin typeface="Times New Roman"/>
                <a:cs typeface="Times New Roman"/>
              </a:rPr>
              <a:t>of the </a:t>
            </a:r>
            <a:r>
              <a:rPr dirty="0" sz="1700" spc="-300" i="1">
                <a:latin typeface="Times New Roman"/>
                <a:cs typeface="Times New Roman"/>
              </a:rPr>
              <a:t>pancreas </a:t>
            </a:r>
            <a:r>
              <a:rPr dirty="0" sz="1700" spc="-95" i="1">
                <a:latin typeface="Wingdings"/>
                <a:cs typeface="Wingdings"/>
              </a:rPr>
              <a:t></a:t>
            </a:r>
            <a:r>
              <a:rPr dirty="0" sz="1700" spc="-95" i="1">
                <a:latin typeface="Times New Roman"/>
                <a:cs typeface="Times New Roman"/>
              </a:rPr>
              <a:t> </a:t>
            </a:r>
            <a:r>
              <a:rPr dirty="0" sz="1700" spc="-245" i="1">
                <a:latin typeface="Times New Roman"/>
                <a:cs typeface="Times New Roman"/>
              </a:rPr>
              <a:t>high-resolution </a:t>
            </a:r>
            <a:r>
              <a:rPr dirty="0" sz="1700" spc="-290" i="1">
                <a:latin typeface="Times New Roman"/>
                <a:cs typeface="Times New Roman"/>
              </a:rPr>
              <a:t>images </a:t>
            </a:r>
            <a:r>
              <a:rPr dirty="0" sz="1700" spc="-95" i="1">
                <a:latin typeface="Wingdings"/>
                <a:cs typeface="Wingdings"/>
              </a:rPr>
              <a:t></a:t>
            </a:r>
            <a:r>
              <a:rPr dirty="0" sz="1700" spc="-95" i="1">
                <a:latin typeface="Times New Roman"/>
                <a:cs typeface="Times New Roman"/>
              </a:rPr>
              <a:t> </a:t>
            </a:r>
            <a:r>
              <a:rPr dirty="0" sz="1700" spc="-285" i="1">
                <a:latin typeface="Times New Roman"/>
                <a:cs typeface="Times New Roman"/>
              </a:rPr>
              <a:t>allow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85" i="1">
                <a:latin typeface="Times New Roman"/>
                <a:cs typeface="Times New Roman"/>
              </a:rPr>
              <a:t>parenchymal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95" i="1">
                <a:latin typeface="Times New Roman"/>
                <a:cs typeface="Times New Roman"/>
              </a:rPr>
              <a:t>changes  </a:t>
            </a:r>
            <a:r>
              <a:rPr dirty="0" sz="1700" spc="-215" i="1">
                <a:latin typeface="Times New Roman"/>
                <a:cs typeface="Times New Roman"/>
              </a:rPr>
              <a:t>to </a:t>
            </a:r>
            <a:r>
              <a:rPr dirty="0" sz="1700" spc="-280" i="1">
                <a:latin typeface="Times New Roman"/>
                <a:cs typeface="Times New Roman"/>
              </a:rPr>
              <a:t>be </a:t>
            </a:r>
            <a:r>
              <a:rPr dirty="0" sz="1700" spc="-250" i="1">
                <a:latin typeface="Times New Roman"/>
                <a:cs typeface="Times New Roman"/>
              </a:rPr>
              <a:t>detected early, </a:t>
            </a:r>
            <a:r>
              <a:rPr dirty="0" sz="1700" spc="-229" i="1">
                <a:latin typeface="Times New Roman"/>
                <a:cs typeface="Times New Roman"/>
              </a:rPr>
              <a:t>but </a:t>
            </a:r>
            <a:r>
              <a:rPr dirty="0" sz="1700" spc="-195" i="1">
                <a:latin typeface="Times New Roman"/>
                <a:cs typeface="Times New Roman"/>
              </a:rPr>
              <a:t>its </a:t>
            </a:r>
            <a:r>
              <a:rPr dirty="0" sz="1700" spc="-260" i="1">
                <a:latin typeface="Times New Roman"/>
                <a:cs typeface="Times New Roman"/>
              </a:rPr>
              <a:t>role </a:t>
            </a:r>
            <a:r>
              <a:rPr dirty="0" sz="1700" spc="-220" i="1">
                <a:latin typeface="Times New Roman"/>
                <a:cs typeface="Times New Roman"/>
              </a:rPr>
              <a:t>is </a:t>
            </a:r>
            <a:r>
              <a:rPr dirty="0" sz="1700" spc="-195" i="1">
                <a:latin typeface="Times New Roman"/>
                <a:cs typeface="Times New Roman"/>
              </a:rPr>
              <a:t>still</a:t>
            </a:r>
            <a:r>
              <a:rPr dirty="0" sz="1700" spc="-145" i="1">
                <a:latin typeface="Times New Roman"/>
                <a:cs typeface="Times New Roman"/>
              </a:rPr>
              <a:t> </a:t>
            </a:r>
            <a:r>
              <a:rPr dirty="0" sz="1700" spc="-260" i="1">
                <a:latin typeface="Times New Roman"/>
                <a:cs typeface="Times New Roman"/>
              </a:rPr>
              <a:t>unclear.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69568" y="1637029"/>
            <a:ext cx="6035040" cy="518795"/>
          </a:xfrm>
          <a:prstGeom prst="rect">
            <a:avLst/>
          </a:prstGeom>
          <a:solidFill>
            <a:srgbClr val="C4BB95"/>
          </a:solidFill>
          <a:ln w="6096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9850">
              <a:lnSpc>
                <a:spcPts val="1625"/>
              </a:lnSpc>
            </a:pPr>
            <a:r>
              <a:rPr dirty="0" sz="1600" spc="-220">
                <a:latin typeface="Webdings"/>
                <a:cs typeface="Webdings"/>
              </a:rPr>
              <a:t></a:t>
            </a:r>
            <a:r>
              <a:rPr dirty="0" sz="1600" spc="-220">
                <a:latin typeface="Times New Roman"/>
                <a:cs typeface="Times New Roman"/>
              </a:rPr>
              <a:t>MRCP </a:t>
            </a:r>
            <a:r>
              <a:rPr dirty="0" sz="1600" spc="-225">
                <a:latin typeface="Times New Roman"/>
                <a:cs typeface="Times New Roman"/>
              </a:rPr>
              <a:t>avoiding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0">
                <a:latin typeface="Times New Roman"/>
                <a:cs typeface="Times New Roman"/>
              </a:rPr>
              <a:t>complications of </a:t>
            </a:r>
            <a:r>
              <a:rPr dirty="0" sz="1600" spc="-305">
                <a:latin typeface="Times New Roman"/>
                <a:cs typeface="Times New Roman"/>
              </a:rPr>
              <a:t>ERCP  </a:t>
            </a:r>
            <a:r>
              <a:rPr dirty="0" sz="1600" spc="-210">
                <a:latin typeface="Times New Roman"/>
                <a:cs typeface="Times New Roman"/>
              </a:rPr>
              <a:t>as: </a:t>
            </a:r>
            <a:r>
              <a:rPr dirty="0" sz="1700" spc="-240" b="1" i="1">
                <a:latin typeface="Times New Roman"/>
                <a:cs typeface="Times New Roman"/>
              </a:rPr>
              <a:t>A</a:t>
            </a:r>
            <a:r>
              <a:rPr dirty="0" sz="1600" spc="-240">
                <a:latin typeface="Times New Roman"/>
                <a:cs typeface="Times New Roman"/>
              </a:rPr>
              <a:t>cute </a:t>
            </a:r>
            <a:r>
              <a:rPr dirty="0" sz="1600" spc="-190">
                <a:latin typeface="Times New Roman"/>
                <a:cs typeface="Times New Roman"/>
              </a:rPr>
              <a:t>pancreatitis </a:t>
            </a:r>
            <a:r>
              <a:rPr dirty="0" sz="1600" spc="-195">
                <a:latin typeface="Times New Roman"/>
                <a:cs typeface="Times New Roman"/>
              </a:rPr>
              <a:t>(up </a:t>
            </a:r>
            <a:r>
              <a:rPr dirty="0" sz="1600" spc="-180">
                <a:latin typeface="Times New Roman"/>
                <a:cs typeface="Times New Roman"/>
              </a:rPr>
              <a:t>to </a:t>
            </a:r>
            <a:r>
              <a:rPr dirty="0" sz="1600" spc="-210">
                <a:latin typeface="Times New Roman"/>
                <a:cs typeface="Times New Roman"/>
              </a:rPr>
              <a:t>1/10</a:t>
            </a:r>
            <a:r>
              <a:rPr dirty="0" sz="1600" spc="-125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cases),</a:t>
            </a:r>
            <a:endParaRPr sz="1600">
              <a:latin typeface="Times New Roman"/>
              <a:cs typeface="Times New Roman"/>
            </a:endParaRPr>
          </a:p>
          <a:p>
            <a:pPr marL="298450">
              <a:lnSpc>
                <a:spcPts val="1955"/>
              </a:lnSpc>
            </a:pPr>
            <a:r>
              <a:rPr dirty="0" sz="1700" spc="-250" b="1" i="1">
                <a:latin typeface="Times New Roman"/>
                <a:cs typeface="Times New Roman"/>
              </a:rPr>
              <a:t>H</a:t>
            </a:r>
            <a:r>
              <a:rPr dirty="0" sz="1600" spc="-250">
                <a:latin typeface="Times New Roman"/>
                <a:cs typeface="Times New Roman"/>
              </a:rPr>
              <a:t>aemorrhage</a:t>
            </a:r>
            <a:r>
              <a:rPr dirty="0" sz="1600" spc="-235">
                <a:latin typeface="Times New Roman"/>
                <a:cs typeface="Times New Roman"/>
              </a:rPr>
              <a:t> </a:t>
            </a:r>
            <a:r>
              <a:rPr dirty="0" sz="1600" spc="-425">
                <a:latin typeface="Times New Roman"/>
                <a:cs typeface="Times New Roman"/>
              </a:rPr>
              <a:t>&amp;</a:t>
            </a:r>
            <a:r>
              <a:rPr dirty="0" sz="1600" spc="-95">
                <a:latin typeface="Times New Roman"/>
                <a:cs typeface="Times New Roman"/>
              </a:rPr>
              <a:t> </a:t>
            </a:r>
            <a:r>
              <a:rPr dirty="0" sz="1700" spc="-200" b="1" i="1">
                <a:latin typeface="Times New Roman"/>
                <a:cs typeface="Times New Roman"/>
              </a:rPr>
              <a:t>c</a:t>
            </a:r>
            <a:r>
              <a:rPr dirty="0" sz="1600" spc="-200">
                <a:latin typeface="Times New Roman"/>
                <a:cs typeface="Times New Roman"/>
              </a:rPr>
              <a:t>holangitis.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917752" y="2335402"/>
          <a:ext cx="5424805" cy="2137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5305"/>
                <a:gridCol w="1805305"/>
                <a:gridCol w="1805305"/>
              </a:tblGrid>
              <a:tr h="213359">
                <a:tc>
                  <a:txBody>
                    <a:bodyPr/>
                    <a:lstStyle/>
                    <a:p>
                      <a:pPr marL="871855">
                        <a:lnSpc>
                          <a:spcPts val="1510"/>
                        </a:lnSpc>
                        <a:spcBef>
                          <a:spcPts val="65"/>
                        </a:spcBef>
                      </a:pPr>
                      <a:r>
                        <a:rPr dirty="0" sz="1300" spc="-10">
                          <a:solidFill>
                            <a:srgbClr val="003C6C"/>
                          </a:solidFill>
                          <a:latin typeface="Showcard Gothic"/>
                          <a:cs typeface="Showcard Gothic"/>
                        </a:rPr>
                        <a:t>X-ray</a:t>
                      </a:r>
                      <a:endParaRPr sz="1300">
                        <a:latin typeface="Showcard Gothic"/>
                        <a:cs typeface="Showcard Gothic"/>
                      </a:endParaRPr>
                    </a:p>
                  </a:txBody>
                  <a:tcPr marL="0" marR="0" marB="0" marT="82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810">
                        <a:lnSpc>
                          <a:spcPts val="1510"/>
                        </a:lnSpc>
                        <a:spcBef>
                          <a:spcPts val="65"/>
                        </a:spcBef>
                      </a:pPr>
                      <a:r>
                        <a:rPr dirty="0" sz="1300" spc="-5" b="1">
                          <a:solidFill>
                            <a:srgbClr val="003C6C"/>
                          </a:solidFill>
                          <a:latin typeface="Showcard Gothic"/>
                          <a:cs typeface="Showcard Gothic"/>
                        </a:rPr>
                        <a:t>US</a:t>
                      </a:r>
                      <a:endParaRPr sz="1300">
                        <a:latin typeface="Showcard Gothic"/>
                        <a:cs typeface="Showcard Gothic"/>
                      </a:endParaRPr>
                    </a:p>
                  </a:txBody>
                  <a:tcPr marL="0" marR="0" marB="0" marT="82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510"/>
                        </a:lnSpc>
                        <a:spcBef>
                          <a:spcPts val="65"/>
                        </a:spcBef>
                      </a:pPr>
                      <a:r>
                        <a:rPr dirty="0" sz="1300" spc="-10" b="1">
                          <a:solidFill>
                            <a:srgbClr val="003C6C"/>
                          </a:solidFill>
                          <a:latin typeface="Showcard Gothic"/>
                          <a:cs typeface="Showcard Gothic"/>
                        </a:rPr>
                        <a:t>CT</a:t>
                      </a:r>
                      <a:endParaRPr sz="1300">
                        <a:latin typeface="Showcard Gothic"/>
                        <a:cs typeface="Showcard Gothic"/>
                      </a:endParaRPr>
                    </a:p>
                  </a:txBody>
                  <a:tcPr marL="0" marR="0" marB="0" marT="825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726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10565">
                <a:tc>
                  <a:txBody>
                    <a:bodyPr/>
                    <a:lstStyle/>
                    <a:p>
                      <a:pPr marL="228600">
                        <a:lnSpc>
                          <a:spcPts val="1450"/>
                        </a:lnSpc>
                      </a:pPr>
                      <a:r>
                        <a:rPr dirty="0" sz="1600" spc="-270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Pancreatic</a:t>
                      </a:r>
                      <a:r>
                        <a:rPr dirty="0" sz="1600" spc="-210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40" b="1">
                          <a:solidFill>
                            <a:srgbClr val="003C6C"/>
                          </a:solidFill>
                          <a:latin typeface="Times New Roman"/>
                          <a:cs typeface="Times New Roman"/>
                        </a:rPr>
                        <a:t>Calcification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90"/>
                        </a:lnSpc>
                      </a:pPr>
                      <a:r>
                        <a:rPr dirty="0" sz="1400" spc="-265" b="1">
                          <a:latin typeface="Times New Roman"/>
                          <a:cs typeface="Times New Roman"/>
                        </a:rPr>
                        <a:t>Areas </a:t>
                      </a:r>
                      <a:r>
                        <a:rPr dirty="0" sz="1400" spc="-204" b="1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dirty="0" sz="1400" spc="-13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400" spc="-215" b="1">
                          <a:latin typeface="Times New Roman"/>
                          <a:cs typeface="Times New Roman"/>
                        </a:rPr>
                        <a:t>Calcification</a:t>
                      </a:r>
                      <a:r>
                        <a:rPr dirty="0" sz="1400" spc="-215" b="1">
                          <a:latin typeface="Wingdings"/>
                          <a:cs typeface="Wingdings"/>
                        </a:rPr>
                        <a:t></a:t>
                      </a:r>
                      <a:r>
                        <a:rPr dirty="0" sz="1400" spc="-215" b="1">
                          <a:latin typeface="Times New Roman"/>
                          <a:cs typeface="Times New Roman"/>
                        </a:rPr>
                        <a:t>shadow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algn="ctr" marL="2540">
                        <a:lnSpc>
                          <a:spcPts val="1785"/>
                        </a:lnSpc>
                      </a:pPr>
                      <a:r>
                        <a:rPr dirty="0" sz="1600" spc="-260" b="1">
                          <a:latin typeface="Times New Roman"/>
                          <a:cs typeface="Times New Roman"/>
                        </a:rPr>
                        <a:t>+Dilated</a:t>
                      </a:r>
                      <a:r>
                        <a:rPr dirty="0" sz="1600" spc="-22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70" b="1">
                          <a:latin typeface="Times New Roman"/>
                          <a:cs typeface="Times New Roman"/>
                        </a:rPr>
                        <a:t>Duct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870"/>
                        </a:lnSpc>
                      </a:pPr>
                      <a:r>
                        <a:rPr dirty="0" sz="1600" spc="-200" b="1">
                          <a:latin typeface="Times New Roman"/>
                          <a:cs typeface="Times New Roman"/>
                        </a:rPr>
                        <a:t>+/- </a:t>
                      </a:r>
                      <a:r>
                        <a:rPr dirty="0" sz="1600" spc="-275" b="1">
                          <a:latin typeface="Times New Roman"/>
                          <a:cs typeface="Times New Roman"/>
                        </a:rPr>
                        <a:t>Atrophic</a:t>
                      </a:r>
                      <a:r>
                        <a:rPr dirty="0" sz="1600" spc="-160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85" b="1">
                          <a:latin typeface="Times New Roman"/>
                          <a:cs typeface="Times New Roman"/>
                        </a:rPr>
                        <a:t>Changes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2290">
                        <a:lnSpc>
                          <a:spcPts val="1400"/>
                        </a:lnSpc>
                      </a:pPr>
                      <a:r>
                        <a:rPr dirty="0" sz="1600" spc="-240" b="1">
                          <a:latin typeface="Times New Roman"/>
                          <a:cs typeface="Times New Roman"/>
                        </a:rPr>
                        <a:t>Calcification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566420" marR="520065" indent="-36830">
                        <a:lnSpc>
                          <a:spcPts val="1850"/>
                        </a:lnSpc>
                        <a:spcBef>
                          <a:spcPts val="70"/>
                        </a:spcBef>
                      </a:pPr>
                      <a:r>
                        <a:rPr dirty="0" sz="1600" spc="-245" b="1">
                          <a:latin typeface="Times New Roman"/>
                          <a:cs typeface="Times New Roman"/>
                        </a:rPr>
                        <a:t>Dilated </a:t>
                      </a:r>
                      <a:r>
                        <a:rPr dirty="0" sz="1600" spc="-270" b="1">
                          <a:latin typeface="Times New Roman"/>
                          <a:cs typeface="Times New Roman"/>
                        </a:rPr>
                        <a:t>Duct  </a:t>
                      </a:r>
                      <a:r>
                        <a:rPr dirty="0" sz="1600" spc="-245" b="1">
                          <a:latin typeface="Times New Roman"/>
                          <a:cs typeface="Times New Roman"/>
                        </a:rPr>
                        <a:t>Size</a:t>
                      </a:r>
                      <a:r>
                        <a:rPr dirty="0" sz="1600" spc="-9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85" b="1">
                          <a:latin typeface="Times New Roman"/>
                          <a:cs typeface="Times New Roman"/>
                        </a:rPr>
                        <a:t>change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4" name="object 24"/>
          <p:cNvSpPr/>
          <p:nvPr/>
        </p:nvSpPr>
        <p:spPr>
          <a:xfrm>
            <a:off x="1009014" y="2554808"/>
            <a:ext cx="1630680" cy="120058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2828289" y="2554808"/>
            <a:ext cx="1597660" cy="119740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4636134" y="2554808"/>
            <a:ext cx="1590675" cy="12005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2274697" y="4646421"/>
            <a:ext cx="3421379" cy="247015"/>
          </a:xfrm>
          <a:prstGeom prst="rect">
            <a:avLst/>
          </a:prstGeom>
          <a:solidFill>
            <a:srgbClr val="FFC000"/>
          </a:solidFill>
          <a:ln w="609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2540">
              <a:lnSpc>
                <a:spcPts val="1520"/>
              </a:lnSpc>
            </a:pPr>
            <a:r>
              <a:rPr dirty="0" sz="1600" spc="-295" b="1">
                <a:latin typeface="Times New Roman"/>
                <a:cs typeface="Times New Roman"/>
              </a:rPr>
              <a:t>Normal </a:t>
            </a:r>
            <a:r>
              <a:rPr dirty="0" sz="1600" spc="-275" b="1">
                <a:latin typeface="Times New Roman"/>
                <a:cs typeface="Times New Roman"/>
              </a:rPr>
              <a:t>Duct </a:t>
            </a:r>
            <a:r>
              <a:rPr dirty="0" sz="1600" spc="-215">
                <a:latin typeface="Times New Roman"/>
                <a:cs typeface="Times New Roman"/>
              </a:rPr>
              <a:t>diameter </a:t>
            </a:r>
            <a:r>
              <a:rPr dirty="0" sz="1600" spc="-270">
                <a:latin typeface="Times New Roman"/>
                <a:cs typeface="Times New Roman"/>
              </a:rPr>
              <a:t>3 </a:t>
            </a:r>
            <a:r>
              <a:rPr dirty="0" sz="1600" spc="-340">
                <a:latin typeface="Times New Roman"/>
                <a:cs typeface="Times New Roman"/>
              </a:rPr>
              <a:t>mm </a:t>
            </a:r>
            <a:r>
              <a:rPr dirty="0" sz="1600" spc="-170">
                <a:latin typeface="Times New Roman"/>
                <a:cs typeface="Times New Roman"/>
              </a:rPr>
              <a:t>at </a:t>
            </a:r>
            <a:r>
              <a:rPr dirty="0" sz="1600" spc="-229">
                <a:latin typeface="Times New Roman"/>
                <a:cs typeface="Times New Roman"/>
              </a:rPr>
              <a:t>head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600" spc="-210">
                <a:latin typeface="Times New Roman"/>
                <a:cs typeface="Times New Roman"/>
              </a:rPr>
              <a:t>gradual</a:t>
            </a:r>
            <a:r>
              <a:rPr dirty="0" sz="1600" spc="-28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tapering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20800" y="5076189"/>
            <a:ext cx="6083300" cy="283845"/>
          </a:xfrm>
          <a:prstGeom prst="rect">
            <a:avLst/>
          </a:prstGeom>
          <a:solidFill>
            <a:srgbClr val="D99493"/>
          </a:solidFill>
          <a:ln w="6096">
            <a:solidFill>
              <a:srgbClr val="000000"/>
            </a:solidFill>
          </a:ln>
        </p:spPr>
        <p:txBody>
          <a:bodyPr wrap="square" lIns="0" tIns="22225" rIns="0" bIns="0" rtlCol="0" vert="horz">
            <a:spAutoFit/>
          </a:bodyPr>
          <a:lstStyle/>
          <a:p>
            <a:pPr algn="ctr" marL="2540">
              <a:lnSpc>
                <a:spcPct val="100000"/>
              </a:lnSpc>
              <a:spcBef>
                <a:spcPts val="175"/>
              </a:spcBef>
            </a:pPr>
            <a:r>
              <a:rPr dirty="0" sz="1600" spc="-5" b="1">
                <a:solidFill>
                  <a:srgbClr val="003C6C"/>
                </a:solidFill>
                <a:latin typeface="Showcard Gothic"/>
                <a:cs typeface="Showcard Gothic"/>
              </a:rPr>
              <a:t>TRAUMA</a:t>
            </a:r>
            <a:endParaRPr sz="1600">
              <a:latin typeface="Showcard Gothic"/>
              <a:cs typeface="Showcard Gothic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59785" y="5438647"/>
            <a:ext cx="168402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 spc="-585" b="1">
                <a:latin typeface="Times New Roman"/>
                <a:cs typeface="Times New Roman"/>
              </a:rPr>
              <a:t>* </a:t>
            </a:r>
            <a:r>
              <a:rPr dirty="0" sz="1600" spc="-260">
                <a:latin typeface="Times New Roman"/>
                <a:cs typeface="Times New Roman"/>
              </a:rPr>
              <a:t>More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265" b="1">
                <a:latin typeface="Times New Roman"/>
                <a:cs typeface="Times New Roman"/>
              </a:rPr>
              <a:t>Children</a:t>
            </a:r>
            <a:r>
              <a:rPr dirty="0" sz="1600" spc="-240" b="1">
                <a:latin typeface="Times New Roman"/>
                <a:cs typeface="Times New Roman"/>
              </a:rPr>
              <a:t> </a:t>
            </a:r>
            <a:r>
              <a:rPr dirty="0" sz="1600" spc="-370">
                <a:latin typeface="Times New Roman"/>
                <a:cs typeface="Times New Roman"/>
              </a:rPr>
              <a:t>&gt; </a:t>
            </a:r>
            <a:r>
              <a:rPr dirty="0" sz="1600" spc="-229">
                <a:latin typeface="Times New Roman"/>
                <a:cs typeface="Times New Roman"/>
              </a:rPr>
              <a:t>Adults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026972" y="5449011"/>
            <a:ext cx="5920740" cy="1516380"/>
          </a:xfrm>
          <a:prstGeom prst="rect">
            <a:avLst/>
          </a:prstGeom>
        </p:spPr>
        <p:txBody>
          <a:bodyPr wrap="square" lIns="0" tIns="1035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81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600" spc="-270" b="1">
                <a:latin typeface="Times New Roman"/>
                <a:cs typeface="Times New Roman"/>
              </a:rPr>
              <a:t>Blunt </a:t>
            </a:r>
            <a:r>
              <a:rPr dirty="0" sz="1600" spc="-25">
                <a:latin typeface="Times New Roman"/>
                <a:cs typeface="Times New Roman"/>
              </a:rPr>
              <a:t>/</a:t>
            </a:r>
            <a:r>
              <a:rPr dirty="0" sz="1600" spc="-165">
                <a:latin typeface="Times New Roman"/>
                <a:cs typeface="Times New Roman"/>
              </a:rPr>
              <a:t> </a:t>
            </a:r>
            <a:r>
              <a:rPr dirty="0" sz="1600" spc="-260" b="1">
                <a:latin typeface="Times New Roman"/>
                <a:cs typeface="Times New Roman"/>
              </a:rPr>
              <a:t>Penetrating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720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600" spc="-254" b="1">
                <a:latin typeface="Times New Roman"/>
                <a:cs typeface="Times New Roman"/>
              </a:rPr>
              <a:t>Incidence: </a:t>
            </a:r>
            <a:r>
              <a:rPr dirty="0" sz="1600" spc="-204">
                <a:latin typeface="Times New Roman"/>
                <a:cs typeface="Times New Roman"/>
              </a:rPr>
              <a:t>relatively </a:t>
            </a:r>
            <a:r>
              <a:rPr dirty="0" sz="1600" spc="-245">
                <a:latin typeface="Times New Roman"/>
                <a:cs typeface="Times New Roman"/>
              </a:rPr>
              <a:t>uncommon, </a:t>
            </a:r>
            <a:r>
              <a:rPr dirty="0" sz="1600" spc="-195">
                <a:latin typeface="Times New Roman"/>
                <a:cs typeface="Times New Roman"/>
              </a:rPr>
              <a:t>- </a:t>
            </a:r>
            <a:r>
              <a:rPr dirty="0" sz="1600" spc="-225">
                <a:latin typeface="Times New Roman"/>
                <a:cs typeface="Times New Roman"/>
              </a:rPr>
              <a:t>only </a:t>
            </a:r>
            <a:r>
              <a:rPr dirty="0" sz="1600" spc="-270">
                <a:latin typeface="Times New Roman"/>
                <a:cs typeface="Times New Roman"/>
              </a:rPr>
              <a:t>3 </a:t>
            </a:r>
            <a:r>
              <a:rPr dirty="0" sz="1600" spc="-345">
                <a:latin typeface="Times New Roman"/>
                <a:cs typeface="Times New Roman"/>
              </a:rPr>
              <a:t>%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10">
                <a:latin typeface="Times New Roman"/>
                <a:cs typeface="Times New Roman"/>
              </a:rPr>
              <a:t>surgical</a:t>
            </a:r>
            <a:r>
              <a:rPr dirty="0" sz="1600" spc="-290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trauma.</a:t>
            </a:r>
            <a:endParaRPr sz="16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820"/>
              </a:lnSpc>
              <a:spcBef>
                <a:spcPts val="555"/>
              </a:spcBef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600" spc="-300" b="1">
                <a:latin typeface="Times New Roman"/>
                <a:cs typeface="Times New Roman"/>
              </a:rPr>
              <a:t>Mechanism: </a:t>
            </a:r>
            <a:r>
              <a:rPr dirty="0" sz="1600" spc="-235">
                <a:latin typeface="Times New Roman"/>
                <a:cs typeface="Times New Roman"/>
              </a:rPr>
              <a:t>severe </a:t>
            </a:r>
            <a:r>
              <a:rPr dirty="0" sz="1600" spc="-190">
                <a:latin typeface="Times New Roman"/>
                <a:cs typeface="Times New Roman"/>
              </a:rPr>
              <a:t>direct </a:t>
            </a:r>
            <a:r>
              <a:rPr dirty="0" sz="1600" spc="-220">
                <a:latin typeface="Times New Roman"/>
                <a:cs typeface="Times New Roman"/>
              </a:rPr>
              <a:t>impact </a:t>
            </a:r>
            <a:r>
              <a:rPr dirty="0" sz="1700" spc="-285" b="1" i="1">
                <a:latin typeface="Times New Roman"/>
                <a:cs typeface="Times New Roman"/>
              </a:rPr>
              <a:t>or</a:t>
            </a:r>
            <a:r>
              <a:rPr dirty="0" sz="1700" spc="-145" b="1" i="1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forceful </a:t>
            </a:r>
            <a:r>
              <a:rPr dirty="0" sz="1600" spc="-210">
                <a:latin typeface="Times New Roman"/>
                <a:cs typeface="Times New Roman"/>
              </a:rPr>
              <a:t>deceleration </a:t>
            </a:r>
            <a:r>
              <a:rPr dirty="0" sz="1600" spc="-190">
                <a:latin typeface="Times New Roman"/>
                <a:cs typeface="Times New Roman"/>
              </a:rPr>
              <a:t>injuries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5">
                <a:latin typeface="Times New Roman"/>
                <a:cs typeface="Times New Roman"/>
              </a:rPr>
              <a:t>compression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0">
                <a:latin typeface="Times New Roman"/>
                <a:cs typeface="Times New Roman"/>
              </a:rPr>
              <a:t>pancreas  </a:t>
            </a:r>
            <a:r>
              <a:rPr dirty="0" sz="1600" spc="-204">
                <a:latin typeface="Times New Roman"/>
                <a:cs typeface="Times New Roman"/>
              </a:rPr>
              <a:t>against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0">
                <a:latin typeface="Times New Roman"/>
                <a:cs typeface="Times New Roman"/>
              </a:rPr>
              <a:t>vertebrae. </a:t>
            </a:r>
            <a:r>
              <a:rPr dirty="0" sz="1600" spc="-235">
                <a:latin typeface="Times New Roman"/>
                <a:cs typeface="Times New Roman"/>
              </a:rPr>
              <a:t>(</a:t>
            </a:r>
            <a:r>
              <a:rPr dirty="0" sz="1700" spc="-235" i="1">
                <a:latin typeface="Times New Roman"/>
                <a:cs typeface="Times New Roman"/>
              </a:rPr>
              <a:t>eg. </a:t>
            </a:r>
            <a:r>
              <a:rPr dirty="0" sz="1700" spc="-250" i="1">
                <a:latin typeface="Times New Roman"/>
                <a:cs typeface="Times New Roman"/>
              </a:rPr>
              <a:t>steering </a:t>
            </a:r>
            <a:r>
              <a:rPr dirty="0" sz="1700" spc="-280" i="1">
                <a:latin typeface="Times New Roman"/>
                <a:cs typeface="Times New Roman"/>
              </a:rPr>
              <a:t>wheel </a:t>
            </a:r>
            <a:r>
              <a:rPr dirty="0" sz="1700" spc="-285" i="1">
                <a:latin typeface="Times New Roman"/>
                <a:cs typeface="Times New Roman"/>
              </a:rPr>
              <a:t>or </a:t>
            </a:r>
            <a:r>
              <a:rPr dirty="0" sz="1700" spc="-260" i="1">
                <a:latin typeface="Times New Roman"/>
                <a:cs typeface="Times New Roman"/>
              </a:rPr>
              <a:t>bicycle </a:t>
            </a:r>
            <a:r>
              <a:rPr dirty="0" sz="1700" spc="-270" i="1">
                <a:latin typeface="Times New Roman"/>
                <a:cs typeface="Times New Roman"/>
              </a:rPr>
              <a:t>handlebar)</a:t>
            </a:r>
            <a:endParaRPr sz="1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  <a:tabLst>
                <a:tab pos="326390" algn="l"/>
              </a:tabLst>
            </a:pPr>
            <a:r>
              <a:rPr dirty="0" sz="1600">
                <a:latin typeface="Symbol"/>
                <a:cs typeface="Symbol"/>
              </a:rPr>
              <a:t></a:t>
            </a:r>
            <a:r>
              <a:rPr dirty="0" sz="1600">
                <a:latin typeface="Times New Roman"/>
                <a:cs typeface="Times New Roman"/>
              </a:rPr>
              <a:t>	</a:t>
            </a:r>
            <a:r>
              <a:rPr dirty="0" sz="1600" spc="-200">
                <a:latin typeface="Times New Roman"/>
                <a:cs typeface="Times New Roman"/>
              </a:rPr>
              <a:t>+/- </a:t>
            </a:r>
            <a:r>
              <a:rPr dirty="0" sz="1600" spc="-190">
                <a:latin typeface="Times New Roman"/>
                <a:cs typeface="Times New Roman"/>
              </a:rPr>
              <a:t>other </a:t>
            </a:r>
            <a:r>
              <a:rPr dirty="0" sz="1600" spc="-210">
                <a:latin typeface="Times New Roman"/>
                <a:cs typeface="Times New Roman"/>
              </a:rPr>
              <a:t>visceral </a:t>
            </a:r>
            <a:r>
              <a:rPr dirty="0" sz="1600" spc="-185">
                <a:latin typeface="Times New Roman"/>
                <a:cs typeface="Times New Roman"/>
              </a:rPr>
              <a:t>injuries, </a:t>
            </a:r>
            <a:r>
              <a:rPr dirty="0" sz="1600" spc="-204">
                <a:latin typeface="Times New Roman"/>
                <a:cs typeface="Times New Roman"/>
              </a:rPr>
              <a:t>esp.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0" b="1">
                <a:latin typeface="Times New Roman"/>
                <a:cs typeface="Times New Roman"/>
              </a:rPr>
              <a:t>l</a:t>
            </a:r>
            <a:r>
              <a:rPr dirty="0" sz="1600" spc="-200">
                <a:latin typeface="Times New Roman"/>
                <a:cs typeface="Times New Roman"/>
              </a:rPr>
              <a:t>iver </a:t>
            </a:r>
            <a:r>
              <a:rPr dirty="0" sz="1600" spc="-225">
                <a:latin typeface="Times New Roman"/>
                <a:cs typeface="Times New Roman"/>
              </a:rPr>
              <a:t>and</a:t>
            </a:r>
            <a:r>
              <a:rPr dirty="0" sz="1600" spc="-80">
                <a:latin typeface="Times New Roman"/>
                <a:cs typeface="Times New Roman"/>
              </a:rPr>
              <a:t> </a:t>
            </a:r>
            <a:r>
              <a:rPr dirty="0" sz="1600" spc="-240" b="1">
                <a:latin typeface="Times New Roman"/>
                <a:cs typeface="Times New Roman"/>
              </a:rPr>
              <a:t>d</a:t>
            </a:r>
            <a:r>
              <a:rPr dirty="0" sz="1600" spc="-240">
                <a:latin typeface="Times New Roman"/>
                <a:cs typeface="Times New Roman"/>
              </a:rPr>
              <a:t>uodenum.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26972" y="6979289"/>
            <a:ext cx="412369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SzPct val="94117"/>
              <a:buFont typeface="Symbol"/>
              <a:buChar char=""/>
              <a:tabLst>
                <a:tab pos="241300" algn="l"/>
                <a:tab pos="241935" algn="l"/>
              </a:tabLst>
            </a:pPr>
            <a:r>
              <a:rPr dirty="0" sz="1700" spc="-295" b="1" i="1">
                <a:latin typeface="Times New Roman"/>
                <a:cs typeface="Times New Roman"/>
              </a:rPr>
              <a:t>Pathology: </a:t>
            </a:r>
            <a:r>
              <a:rPr dirty="0" sz="1700" spc="-305" i="1">
                <a:latin typeface="Times New Roman"/>
                <a:cs typeface="Times New Roman"/>
              </a:rPr>
              <a:t>Main </a:t>
            </a:r>
            <a:r>
              <a:rPr dirty="0" sz="1700" spc="-275" i="1">
                <a:latin typeface="Times New Roman"/>
                <a:cs typeface="Times New Roman"/>
              </a:rPr>
              <a:t>pancreatic </a:t>
            </a:r>
            <a:r>
              <a:rPr dirty="0" sz="1700" spc="-240" i="1">
                <a:latin typeface="Times New Roman"/>
                <a:cs typeface="Times New Roman"/>
              </a:rPr>
              <a:t>duct disruption </a:t>
            </a:r>
            <a:r>
              <a:rPr dirty="0" sz="1700" spc="-220" i="1">
                <a:latin typeface="Times New Roman"/>
                <a:cs typeface="Times New Roman"/>
              </a:rPr>
              <a:t>is </a:t>
            </a:r>
            <a:r>
              <a:rPr dirty="0" sz="1700" spc="-254" i="1">
                <a:latin typeface="Times New Roman"/>
                <a:cs typeface="Times New Roman"/>
              </a:rPr>
              <a:t>indicator </a:t>
            </a:r>
            <a:r>
              <a:rPr dirty="0" sz="1700" spc="-225" i="1">
                <a:latin typeface="Times New Roman"/>
                <a:cs typeface="Times New Roman"/>
              </a:rPr>
              <a:t>of</a:t>
            </a:r>
            <a:r>
              <a:rPr dirty="0" sz="1700" spc="-210" i="1">
                <a:latin typeface="Times New Roman"/>
                <a:cs typeface="Times New Roman"/>
              </a:rPr>
              <a:t> </a:t>
            </a:r>
            <a:r>
              <a:rPr dirty="0" sz="1700" spc="-229" i="1">
                <a:latin typeface="Times New Roman"/>
                <a:cs typeface="Times New Roman"/>
              </a:rPr>
              <a:t>severity.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40091" y="8325992"/>
            <a:ext cx="50355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229">
                <a:latin typeface="Times New Roman"/>
                <a:cs typeface="Times New Roman"/>
              </a:rPr>
              <a:t>minimal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026972" y="7404153"/>
            <a:ext cx="5290185" cy="1424305"/>
          </a:xfrm>
          <a:prstGeom prst="rect">
            <a:avLst/>
          </a:prstGeom>
        </p:spPr>
        <p:txBody>
          <a:bodyPr wrap="square" lIns="0" tIns="628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495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70" b="1">
                <a:latin typeface="Times New Roman"/>
                <a:cs typeface="Times New Roman"/>
              </a:rPr>
              <a:t>Blunt </a:t>
            </a:r>
            <a:r>
              <a:rPr dirty="0" sz="1600" spc="-190">
                <a:latin typeface="Times New Roman"/>
                <a:cs typeface="Times New Roman"/>
              </a:rPr>
              <a:t>injuries </a:t>
            </a:r>
            <a:r>
              <a:rPr dirty="0" sz="1700" spc="-235" i="1">
                <a:latin typeface="Times New Roman"/>
                <a:cs typeface="Times New Roman"/>
              </a:rPr>
              <a:t>without </a:t>
            </a:r>
            <a:r>
              <a:rPr dirty="0" sz="1600" spc="-204">
                <a:latin typeface="Times New Roman"/>
                <a:cs typeface="Times New Roman"/>
              </a:rPr>
              <a:t>ductal </a:t>
            </a:r>
            <a:r>
              <a:rPr dirty="0" sz="1600" spc="-235">
                <a:latin typeface="Times New Roman"/>
                <a:cs typeface="Times New Roman"/>
              </a:rPr>
              <a:t>leakage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resolve </a:t>
            </a:r>
            <a:r>
              <a:rPr dirty="0" sz="1600" spc="-210">
                <a:latin typeface="Times New Roman"/>
                <a:cs typeface="Times New Roman"/>
              </a:rPr>
              <a:t>spontaneously, </a:t>
            </a:r>
            <a:r>
              <a:rPr dirty="0" sz="1600" spc="-225">
                <a:latin typeface="Times New Roman"/>
                <a:cs typeface="Times New Roman"/>
              </a:rPr>
              <a:t>no </a:t>
            </a:r>
            <a:r>
              <a:rPr dirty="0" sz="1600" spc="-215">
                <a:latin typeface="Times New Roman"/>
                <a:cs typeface="Times New Roman"/>
              </a:rPr>
              <a:t>recourse </a:t>
            </a:r>
            <a:r>
              <a:rPr dirty="0" sz="1600" spc="-180">
                <a:latin typeface="Times New Roman"/>
                <a:cs typeface="Times New Roman"/>
              </a:rPr>
              <a:t>to</a:t>
            </a:r>
            <a:r>
              <a:rPr dirty="0" sz="1600" spc="-210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surgery.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390"/>
              </a:spcBef>
              <a:buFont typeface="Symbol"/>
              <a:buChar char=""/>
              <a:tabLst>
                <a:tab pos="241935" algn="l"/>
              </a:tabLst>
            </a:pPr>
            <a:r>
              <a:rPr dirty="0" sz="1600" spc="-260">
                <a:latin typeface="Times New Roman"/>
                <a:cs typeface="Times New Roman"/>
              </a:rPr>
              <a:t>Leakage </a:t>
            </a:r>
            <a:r>
              <a:rPr dirty="0" sz="1600" spc="-240">
                <a:latin typeface="Times New Roman"/>
                <a:cs typeface="Times New Roman"/>
              </a:rPr>
              <a:t>from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4">
                <a:latin typeface="Times New Roman"/>
                <a:cs typeface="Times New Roman"/>
              </a:rPr>
              <a:t>pancreatic duct </a:t>
            </a:r>
            <a:r>
              <a:rPr dirty="0" sz="1600" spc="5">
                <a:latin typeface="Wingdings"/>
                <a:cs typeface="Wingdings"/>
              </a:rPr>
              <a:t></a:t>
            </a:r>
            <a:r>
              <a:rPr dirty="0" sz="1600" spc="5">
                <a:latin typeface="Times New Roman"/>
                <a:cs typeface="Times New Roman"/>
              </a:rPr>
              <a:t> </a:t>
            </a:r>
            <a:r>
              <a:rPr dirty="0" sz="1600" spc="-200">
                <a:latin typeface="Times New Roman"/>
                <a:cs typeface="Times New Roman"/>
              </a:rPr>
              <a:t>post-traumatic</a:t>
            </a:r>
            <a:r>
              <a:rPr dirty="0" sz="1600" spc="-155">
                <a:latin typeface="Times New Roman"/>
                <a:cs typeface="Times New Roman"/>
              </a:rPr>
              <a:t> </a:t>
            </a:r>
            <a:r>
              <a:rPr dirty="0" sz="1600" spc="-240" b="1">
                <a:latin typeface="Times New Roman"/>
                <a:cs typeface="Times New Roman"/>
              </a:rPr>
              <a:t>pancreatitis</a:t>
            </a:r>
            <a:r>
              <a:rPr dirty="0" sz="1600" spc="-24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lvl="1" marL="1842135" indent="-229235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1842135" algn="l"/>
                <a:tab pos="1842770" algn="l"/>
              </a:tabLst>
            </a:pPr>
            <a:r>
              <a:rPr dirty="0" sz="1600" spc="-250">
                <a:latin typeface="Times New Roman"/>
                <a:cs typeface="Times New Roman"/>
              </a:rPr>
              <a:t>Types </a:t>
            </a:r>
            <a:r>
              <a:rPr dirty="0" sz="1600" spc="-229">
                <a:latin typeface="Times New Roman"/>
                <a:cs typeface="Times New Roman"/>
              </a:rPr>
              <a:t>of</a:t>
            </a:r>
            <a:r>
              <a:rPr dirty="0" sz="1600" spc="-85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Injuries:</a:t>
            </a:r>
            <a:endParaRPr sz="1600">
              <a:latin typeface="Times New Roman"/>
              <a:cs typeface="Times New Roman"/>
            </a:endParaRPr>
          </a:p>
          <a:p>
            <a:pPr lvl="2" marL="2756535" marR="107950" indent="-228600">
              <a:lnSpc>
                <a:spcPts val="1820"/>
              </a:lnSpc>
              <a:spcBef>
                <a:spcPts val="365"/>
              </a:spcBef>
              <a:buFont typeface="Wingdings"/>
              <a:buChar char=""/>
              <a:tabLst>
                <a:tab pos="2756535" algn="l"/>
                <a:tab pos="2757170" algn="l"/>
                <a:tab pos="3402965" algn="l"/>
                <a:tab pos="4234815" algn="l"/>
              </a:tabLst>
            </a:pPr>
            <a:r>
              <a:rPr dirty="0" sz="1600" spc="-275" b="1">
                <a:latin typeface="Times New Roman"/>
                <a:cs typeface="Times New Roman"/>
              </a:rPr>
              <a:t>Simple	</a:t>
            </a:r>
            <a:r>
              <a:rPr dirty="0" sz="1600" spc="-200">
                <a:latin typeface="Times New Roman"/>
                <a:cs typeface="Times New Roman"/>
              </a:rPr>
              <a:t>superficial	</a:t>
            </a:r>
            <a:r>
              <a:rPr dirty="0" sz="1600" spc="-204">
                <a:latin typeface="Times New Roman"/>
                <a:cs typeface="Times New Roman"/>
              </a:rPr>
              <a:t>contusion </a:t>
            </a:r>
            <a:r>
              <a:rPr dirty="0" sz="1600" spc="-215">
                <a:latin typeface="Times New Roman"/>
                <a:cs typeface="Times New Roman"/>
              </a:rPr>
              <a:t>with  </a:t>
            </a:r>
            <a:r>
              <a:rPr dirty="0" sz="1600" spc="-229">
                <a:latin typeface="Times New Roman"/>
                <a:cs typeface="Times New Roman"/>
              </a:rPr>
              <a:t>parenchymal</a:t>
            </a:r>
            <a:r>
              <a:rPr dirty="0" sz="1600" spc="-90">
                <a:latin typeface="Times New Roman"/>
                <a:cs typeface="Times New Roman"/>
              </a:rPr>
              <a:t> </a:t>
            </a:r>
            <a:r>
              <a:rPr dirty="0" sz="1600" spc="-229">
                <a:latin typeface="Times New Roman"/>
                <a:cs typeface="Times New Roman"/>
              </a:rPr>
              <a:t>hemorrhage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542538" y="8805747"/>
            <a:ext cx="3389629" cy="568325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15"/>
              </a:spcBef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dirty="0" sz="1600" spc="-275" b="1">
                <a:latin typeface="Times New Roman"/>
                <a:cs typeface="Times New Roman"/>
              </a:rPr>
              <a:t>Deep </a:t>
            </a:r>
            <a:r>
              <a:rPr dirty="0" sz="1600" spc="-200">
                <a:latin typeface="Times New Roman"/>
                <a:cs typeface="Times New Roman"/>
              </a:rPr>
              <a:t>laceration </a:t>
            </a:r>
            <a:r>
              <a:rPr dirty="0" sz="1600" spc="-195">
                <a:latin typeface="Times New Roman"/>
                <a:cs typeface="Times New Roman"/>
              </a:rPr>
              <a:t>or perforation </a:t>
            </a:r>
            <a:r>
              <a:rPr dirty="0" sz="1600" spc="-204">
                <a:latin typeface="Times New Roman"/>
                <a:cs typeface="Times New Roman"/>
              </a:rPr>
              <a:t>without</a:t>
            </a:r>
            <a:r>
              <a:rPr dirty="0" sz="1600" spc="-200">
                <a:latin typeface="Times New Roman"/>
                <a:cs typeface="Times New Roman"/>
              </a:rPr>
              <a:t> duct injury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15"/>
              </a:spcBef>
              <a:buFont typeface="Wingdings"/>
              <a:buChar char=""/>
              <a:tabLst>
                <a:tab pos="241300" algn="l"/>
                <a:tab pos="241935" algn="l"/>
              </a:tabLst>
            </a:pPr>
            <a:r>
              <a:rPr dirty="0" sz="1600" spc="-220">
                <a:latin typeface="Times New Roman"/>
                <a:cs typeface="Times New Roman"/>
              </a:rPr>
              <a:t>Laceration </a:t>
            </a:r>
            <a:r>
              <a:rPr dirty="0" sz="1600" spc="-215">
                <a:latin typeface="Times New Roman"/>
                <a:cs typeface="Times New Roman"/>
              </a:rPr>
              <a:t>with </a:t>
            </a:r>
            <a:r>
              <a:rPr dirty="0" sz="1600" spc="-265" b="1">
                <a:latin typeface="Times New Roman"/>
                <a:cs typeface="Times New Roman"/>
              </a:rPr>
              <a:t>duct</a:t>
            </a:r>
            <a:r>
              <a:rPr dirty="0" sz="1600" spc="-220" b="1">
                <a:latin typeface="Times New Roman"/>
                <a:cs typeface="Times New Roman"/>
              </a:rPr>
              <a:t> </a:t>
            </a:r>
            <a:r>
              <a:rPr dirty="0" sz="1600" spc="-254" b="1">
                <a:latin typeface="Times New Roman"/>
                <a:cs typeface="Times New Roman"/>
              </a:rPr>
              <a:t>transaction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21005" y="8367394"/>
            <a:ext cx="3122930" cy="1503680"/>
          </a:xfrm>
          <a:custGeom>
            <a:avLst/>
            <a:gdLst/>
            <a:ahLst/>
            <a:cxnLst/>
            <a:rect l="l" t="t" r="r" b="b"/>
            <a:pathLst>
              <a:path w="3122929" h="1503679">
                <a:moveTo>
                  <a:pt x="0" y="1503679"/>
                </a:moveTo>
                <a:lnTo>
                  <a:pt x="3122930" y="1503679"/>
                </a:lnTo>
                <a:lnTo>
                  <a:pt x="3122930" y="0"/>
                </a:lnTo>
                <a:lnTo>
                  <a:pt x="0" y="0"/>
                </a:lnTo>
                <a:lnTo>
                  <a:pt x="0" y="1503679"/>
                </a:lnTo>
                <a:close/>
              </a:path>
            </a:pathLst>
          </a:custGeom>
          <a:ln w="12700">
            <a:solidFill>
              <a:srgbClr val="C0504D"/>
            </a:solidFill>
            <a:prstDash val="sysDash"/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521334" y="8420683"/>
            <a:ext cx="2926079" cy="136505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8204" y="380745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09" b="1">
                <a:solidFill>
                  <a:srgbClr val="003C6C"/>
                </a:solidFill>
                <a:latin typeface="Times New Roman"/>
                <a:cs typeface="Times New Roman"/>
              </a:rPr>
              <a:t>SUMMARY</a:t>
            </a:r>
            <a:r>
              <a:rPr dirty="0" sz="1500" spc="-8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50" b="1">
                <a:solidFill>
                  <a:srgbClr val="003C6C"/>
                </a:solidFill>
                <a:latin typeface="Times New Roman"/>
                <a:cs typeface="Times New Roman"/>
              </a:rPr>
              <a:t>OF </a:t>
            </a:r>
            <a:r>
              <a:rPr dirty="0" sz="1500" spc="-360" b="1">
                <a:solidFill>
                  <a:srgbClr val="003C6C"/>
                </a:solidFill>
                <a:latin typeface="Times New Roman"/>
                <a:cs typeface="Times New Roman"/>
              </a:rPr>
              <a:t>PANCREAS</a:t>
            </a:r>
            <a:r>
              <a:rPr dirty="0" sz="1500" spc="-355" b="1">
                <a:solidFill>
                  <a:srgbClr val="003C6C"/>
                </a:solidFill>
                <a:latin typeface="Times New Roman"/>
                <a:cs typeface="Times New Roman"/>
              </a:rPr>
              <a:t> </a:t>
            </a:r>
            <a:r>
              <a:rPr dirty="0" sz="1500" spc="-345" b="1">
                <a:solidFill>
                  <a:srgbClr val="003C6C"/>
                </a:solidFill>
                <a:latin typeface="Times New Roman"/>
                <a:cs typeface="Times New Roman"/>
              </a:rPr>
              <a:t>IMAGING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78128" y="719581"/>
            <a:ext cx="45720" cy="9525"/>
          </a:xfrm>
          <a:custGeom>
            <a:avLst/>
            <a:gdLst/>
            <a:ahLst/>
            <a:cxnLst/>
            <a:rect l="l" t="t" r="r" b="b"/>
            <a:pathLst>
              <a:path w="45719" h="9525">
                <a:moveTo>
                  <a:pt x="0" y="9144"/>
                </a:moveTo>
                <a:lnTo>
                  <a:pt x="45719" y="9144"/>
                </a:lnTo>
                <a:lnTo>
                  <a:pt x="4571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7272" y="692149"/>
            <a:ext cx="36830" cy="27940"/>
          </a:xfrm>
          <a:custGeom>
            <a:avLst/>
            <a:gdLst/>
            <a:ahLst/>
            <a:cxnLst/>
            <a:rect l="l" t="t" r="r" b="b"/>
            <a:pathLst>
              <a:path w="36830" h="27940">
                <a:moveTo>
                  <a:pt x="0" y="27431"/>
                </a:moveTo>
                <a:lnTo>
                  <a:pt x="36575" y="27431"/>
                </a:lnTo>
                <a:lnTo>
                  <a:pt x="36575" y="0"/>
                </a:lnTo>
                <a:lnTo>
                  <a:pt x="0" y="0"/>
                </a:lnTo>
                <a:lnTo>
                  <a:pt x="0" y="27431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14704" y="68300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3" y="9144"/>
                </a:lnTo>
                <a:lnTo>
                  <a:pt x="9143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23848" y="72415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23848" y="705865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23848" y="687577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8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2700" y="448004"/>
            <a:ext cx="0" cy="281305"/>
          </a:xfrm>
          <a:custGeom>
            <a:avLst/>
            <a:gdLst/>
            <a:ahLst/>
            <a:cxnLst/>
            <a:rect l="l" t="t" r="r" b="b"/>
            <a:pathLst>
              <a:path w="0" h="281305">
                <a:moveTo>
                  <a:pt x="0" y="0"/>
                </a:moveTo>
                <a:lnTo>
                  <a:pt x="0" y="280720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00988" y="448004"/>
            <a:ext cx="0" cy="271780"/>
          </a:xfrm>
          <a:custGeom>
            <a:avLst/>
            <a:gdLst/>
            <a:ahLst/>
            <a:cxnLst/>
            <a:rect l="l" t="t" r="r" b="b"/>
            <a:pathLst>
              <a:path w="0" h="271780">
                <a:moveTo>
                  <a:pt x="0" y="0"/>
                </a:moveTo>
                <a:lnTo>
                  <a:pt x="0" y="271576"/>
                </a:lnTo>
              </a:path>
            </a:pathLst>
          </a:custGeom>
          <a:ln w="27431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19276" y="448004"/>
            <a:ext cx="0" cy="244475"/>
          </a:xfrm>
          <a:custGeom>
            <a:avLst/>
            <a:gdLst/>
            <a:ahLst/>
            <a:cxnLst/>
            <a:rect l="l" t="t" r="r" b="b"/>
            <a:pathLst>
              <a:path w="0" h="244475">
                <a:moveTo>
                  <a:pt x="0" y="0"/>
                </a:moveTo>
                <a:lnTo>
                  <a:pt x="0" y="244144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72616" y="10023043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72616" y="10036758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72616" y="10050474"/>
            <a:ext cx="6028690" cy="0"/>
          </a:xfrm>
          <a:custGeom>
            <a:avLst/>
            <a:gdLst/>
            <a:ahLst/>
            <a:cxnLst/>
            <a:rect l="l" t="t" r="r" b="b"/>
            <a:pathLst>
              <a:path w="6028690" h="0">
                <a:moveTo>
                  <a:pt x="0" y="0"/>
                </a:moveTo>
                <a:lnTo>
                  <a:pt x="60283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001002" y="10018471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3"/>
                </a:moveTo>
                <a:lnTo>
                  <a:pt x="36575" y="9143"/>
                </a:lnTo>
                <a:lnTo>
                  <a:pt x="3657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001002" y="10027615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0" y="18288"/>
                </a:moveTo>
                <a:lnTo>
                  <a:pt x="27431" y="18288"/>
                </a:lnTo>
                <a:lnTo>
                  <a:pt x="27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7001002" y="1004590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144"/>
                </a:moveTo>
                <a:lnTo>
                  <a:pt x="9144" y="9144"/>
                </a:lnTo>
                <a:lnTo>
                  <a:pt x="9144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C0C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7033005" y="10018470"/>
            <a:ext cx="0" cy="226060"/>
          </a:xfrm>
          <a:custGeom>
            <a:avLst/>
            <a:gdLst/>
            <a:ahLst/>
            <a:cxnLst/>
            <a:rect l="l" t="t" r="r" b="b"/>
            <a:pathLst>
              <a:path w="0" h="226059">
                <a:moveTo>
                  <a:pt x="0" y="0"/>
                </a:moveTo>
                <a:lnTo>
                  <a:pt x="0" y="225551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7019290" y="1002761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4">
                <a:moveTo>
                  <a:pt x="0" y="0"/>
                </a:moveTo>
                <a:lnTo>
                  <a:pt x="0" y="216408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05573" y="10045902"/>
            <a:ext cx="0" cy="198120"/>
          </a:xfrm>
          <a:custGeom>
            <a:avLst/>
            <a:gdLst/>
            <a:ahLst/>
            <a:cxnLst/>
            <a:rect l="l" t="t" r="r" b="b"/>
            <a:pathLst>
              <a:path w="0" h="198120">
                <a:moveTo>
                  <a:pt x="0" y="0"/>
                </a:moveTo>
                <a:lnTo>
                  <a:pt x="0" y="19812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1023924" y="872621"/>
            <a:ext cx="108585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5">
                <a:latin typeface="Times New Roman"/>
                <a:cs typeface="Times New Roman"/>
              </a:rPr>
              <a:t>® </a:t>
            </a:r>
            <a:r>
              <a:rPr dirty="0" sz="1700" spc="-325" b="1" i="1">
                <a:latin typeface="Times New Roman"/>
                <a:cs typeface="Times New Roman"/>
              </a:rPr>
              <a:t>US</a:t>
            </a:r>
            <a:r>
              <a:rPr dirty="0" sz="1600" spc="-325">
                <a:latin typeface="Times New Roman"/>
                <a:cs typeface="Times New Roman"/>
              </a:rPr>
              <a:t>: </a:t>
            </a:r>
            <a:r>
              <a:rPr dirty="0" sz="1600" spc="-285">
                <a:latin typeface="Times New Roman"/>
                <a:cs typeface="Times New Roman"/>
              </a:rPr>
              <a:t>may</a:t>
            </a:r>
            <a:r>
              <a:rPr dirty="0" sz="1600" spc="-190">
                <a:latin typeface="Times New Roman"/>
                <a:cs typeface="Times New Roman"/>
              </a:rPr>
              <a:t> </a:t>
            </a:r>
            <a:r>
              <a:rPr dirty="0" sz="1600" spc="-265">
                <a:latin typeface="Times New Roman"/>
                <a:cs typeface="Times New Roman"/>
              </a:rPr>
              <a:t>show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49804" y="883665"/>
            <a:ext cx="129730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195">
                <a:latin typeface="Times New Roman"/>
                <a:cs typeface="Times New Roman"/>
              </a:rPr>
              <a:t>- </a:t>
            </a:r>
            <a:r>
              <a:rPr dirty="0" sz="1600" spc="-204">
                <a:latin typeface="Times New Roman"/>
                <a:cs typeface="Times New Roman"/>
              </a:rPr>
              <a:t>Peri-pancreatic</a:t>
            </a:r>
            <a:r>
              <a:rPr dirty="0" sz="1600" spc="-21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fluid.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893311" y="883665"/>
            <a:ext cx="218376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195">
                <a:latin typeface="Times New Roman"/>
                <a:cs typeface="Times New Roman"/>
              </a:rPr>
              <a:t>- </a:t>
            </a:r>
            <a:r>
              <a:rPr dirty="0" sz="1600" spc="-204">
                <a:latin typeface="Times New Roman"/>
                <a:cs typeface="Times New Roman"/>
              </a:rPr>
              <a:t>Discontinuity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204">
                <a:latin typeface="Times New Roman"/>
                <a:cs typeface="Times New Roman"/>
              </a:rPr>
              <a:t>pancreatic</a:t>
            </a:r>
            <a:r>
              <a:rPr dirty="0" sz="1600" spc="-135">
                <a:latin typeface="Times New Roman"/>
                <a:cs typeface="Times New Roman"/>
              </a:rPr>
              <a:t> </a:t>
            </a:r>
            <a:r>
              <a:rPr dirty="0" sz="1600" spc="-195">
                <a:latin typeface="Times New Roman"/>
                <a:cs typeface="Times New Roman"/>
              </a:rPr>
              <a:t>contour.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23924" y="1153037"/>
            <a:ext cx="483870" cy="2838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600" spc="5">
                <a:latin typeface="Times New Roman"/>
                <a:cs typeface="Times New Roman"/>
              </a:rPr>
              <a:t>®</a:t>
            </a:r>
            <a:r>
              <a:rPr dirty="0" sz="1600" spc="114">
                <a:latin typeface="Times New Roman"/>
                <a:cs typeface="Times New Roman"/>
              </a:rPr>
              <a:t> </a:t>
            </a:r>
            <a:r>
              <a:rPr dirty="0" sz="1700" spc="-280" b="1" i="1">
                <a:latin typeface="Times New Roman"/>
                <a:cs typeface="Times New Roman"/>
              </a:rPr>
              <a:t>CT</a:t>
            </a:r>
            <a:r>
              <a:rPr dirty="0" sz="1600" spc="-280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42998" y="1164081"/>
            <a:ext cx="1561465" cy="2705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600" spc="-275" b="1">
                <a:solidFill>
                  <a:srgbClr val="C00000"/>
                </a:solidFill>
                <a:latin typeface="Times New Roman"/>
                <a:cs typeface="Times New Roman"/>
              </a:rPr>
              <a:t>most </a:t>
            </a:r>
            <a:r>
              <a:rPr dirty="0" sz="1600" spc="-229" b="1">
                <a:solidFill>
                  <a:srgbClr val="C00000"/>
                </a:solidFill>
                <a:latin typeface="Times New Roman"/>
                <a:cs typeface="Times New Roman"/>
              </a:rPr>
              <a:t>effective </a:t>
            </a:r>
            <a:r>
              <a:rPr dirty="0" sz="1600" spc="-25">
                <a:latin typeface="Times New Roman"/>
                <a:cs typeface="Times New Roman"/>
              </a:rPr>
              <a:t>/ </a:t>
            </a:r>
            <a:r>
              <a:rPr dirty="0" sz="1600" spc="-210">
                <a:latin typeface="Times New Roman"/>
                <a:cs typeface="Times New Roman"/>
              </a:rPr>
              <a:t>Thin</a:t>
            </a:r>
            <a:r>
              <a:rPr dirty="0" sz="1600" spc="-26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Slice.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26972" y="1622810"/>
            <a:ext cx="5219065" cy="24244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275" b="1" i="1">
                <a:latin typeface="Times New Roman"/>
                <a:cs typeface="Times New Roman"/>
              </a:rPr>
              <a:t>Nonspecific</a:t>
            </a:r>
            <a:r>
              <a:rPr dirty="0" sz="1700" spc="-270" b="1" i="1">
                <a:latin typeface="Times New Roman"/>
                <a:cs typeface="Times New Roman"/>
              </a:rPr>
              <a:t> </a:t>
            </a:r>
            <a:r>
              <a:rPr dirty="0" sz="1700" spc="-254" b="1" i="1">
                <a:latin typeface="Times New Roman"/>
                <a:cs typeface="Times New Roman"/>
              </a:rPr>
              <a:t>findings</a:t>
            </a:r>
            <a:r>
              <a:rPr dirty="0" sz="1600" spc="-254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ts val="2030"/>
              </a:lnSpc>
              <a:buSzPct val="94117"/>
              <a:buFont typeface="Courier New"/>
              <a:buChar char="o"/>
              <a:tabLst>
                <a:tab pos="927735" algn="l"/>
              </a:tabLst>
            </a:pPr>
            <a:r>
              <a:rPr dirty="0" sz="1700" spc="-235" b="1" i="1">
                <a:latin typeface="Times New Roman"/>
                <a:cs typeface="Times New Roman"/>
              </a:rPr>
              <a:t>T</a:t>
            </a:r>
            <a:r>
              <a:rPr dirty="0" sz="1600" spc="-235">
                <a:latin typeface="Times New Roman"/>
                <a:cs typeface="Times New Roman"/>
              </a:rPr>
              <a:t>hickened </a:t>
            </a:r>
            <a:r>
              <a:rPr dirty="0" sz="1600" spc="-170">
                <a:latin typeface="Times New Roman"/>
                <a:cs typeface="Times New Roman"/>
              </a:rPr>
              <a:t>ant. </a:t>
            </a:r>
            <a:r>
              <a:rPr dirty="0" sz="1600" spc="-195">
                <a:latin typeface="Times New Roman"/>
                <a:cs typeface="Times New Roman"/>
              </a:rPr>
              <a:t>renal</a:t>
            </a:r>
            <a:r>
              <a:rPr dirty="0" sz="1600" spc="-235">
                <a:latin typeface="Times New Roman"/>
                <a:cs typeface="Times New Roman"/>
              </a:rPr>
              <a:t> </a:t>
            </a:r>
            <a:r>
              <a:rPr dirty="0" sz="1600" spc="-215">
                <a:latin typeface="Times New Roman"/>
                <a:cs typeface="Times New Roman"/>
              </a:rPr>
              <a:t>fascia</a:t>
            </a:r>
            <a:endParaRPr sz="1600">
              <a:latin typeface="Times New Roman"/>
              <a:cs typeface="Times New Roman"/>
            </a:endParaRPr>
          </a:p>
          <a:p>
            <a:pPr lvl="1" marL="969644" indent="-271145">
              <a:lnSpc>
                <a:spcPts val="2030"/>
              </a:lnSpc>
              <a:buSzPct val="94117"/>
              <a:buFont typeface="Courier New"/>
              <a:buChar char="o"/>
              <a:tabLst>
                <a:tab pos="970280" algn="l"/>
              </a:tabLst>
            </a:pPr>
            <a:r>
              <a:rPr dirty="0" sz="1700" spc="-265" b="1" i="1">
                <a:latin typeface="Times New Roman"/>
                <a:cs typeface="Times New Roman"/>
              </a:rPr>
              <a:t>F</a:t>
            </a:r>
            <a:r>
              <a:rPr dirty="0" sz="1600" spc="-265">
                <a:latin typeface="Times New Roman"/>
                <a:cs typeface="Times New Roman"/>
              </a:rPr>
              <a:t>luid </a:t>
            </a:r>
            <a:r>
              <a:rPr dirty="0" sz="1600" spc="-175">
                <a:latin typeface="Times New Roman"/>
                <a:cs typeface="Times New Roman"/>
              </a:rPr>
              <a:t>in </a:t>
            </a:r>
            <a:r>
              <a:rPr dirty="0" sz="1600" spc="-195">
                <a:latin typeface="Times New Roman"/>
                <a:cs typeface="Times New Roman"/>
              </a:rPr>
              <a:t>the </a:t>
            </a:r>
            <a:r>
              <a:rPr dirty="0" sz="1600" spc="-204">
                <a:latin typeface="Times New Roman"/>
                <a:cs typeface="Times New Roman"/>
              </a:rPr>
              <a:t>lesser </a:t>
            </a:r>
            <a:r>
              <a:rPr dirty="0" sz="1600" spc="-210">
                <a:latin typeface="Times New Roman"/>
                <a:cs typeface="Times New Roman"/>
              </a:rPr>
              <a:t>sac.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ts val="2030"/>
              </a:lnSpc>
              <a:spcBef>
                <a:spcPts val="285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340" b="1" i="1">
                <a:latin typeface="Times New Roman"/>
                <a:cs typeface="Times New Roman"/>
              </a:rPr>
              <a:t>More </a:t>
            </a:r>
            <a:r>
              <a:rPr dirty="0" sz="1700" spc="-254" b="1" i="1">
                <a:latin typeface="Times New Roman"/>
                <a:cs typeface="Times New Roman"/>
              </a:rPr>
              <a:t>specific</a:t>
            </a:r>
            <a:r>
              <a:rPr dirty="0" sz="1700" spc="-125" b="1" i="1">
                <a:latin typeface="Times New Roman"/>
                <a:cs typeface="Times New Roman"/>
              </a:rPr>
              <a:t> </a:t>
            </a:r>
            <a:r>
              <a:rPr dirty="0" sz="1700" spc="-275" b="1" i="1">
                <a:latin typeface="Times New Roman"/>
                <a:cs typeface="Times New Roman"/>
              </a:rPr>
              <a:t>features</a:t>
            </a:r>
            <a:r>
              <a:rPr dirty="0" sz="1600" spc="-275" b="1">
                <a:latin typeface="Times New Roman"/>
                <a:cs typeface="Times New Roman"/>
              </a:rPr>
              <a:t>:</a:t>
            </a:r>
            <a:endParaRPr sz="1600">
              <a:latin typeface="Times New Roman"/>
              <a:cs typeface="Times New Roman"/>
            </a:endParaRPr>
          </a:p>
          <a:p>
            <a:pPr lvl="1" marL="969644" indent="-271145">
              <a:lnSpc>
                <a:spcPts val="2030"/>
              </a:lnSpc>
              <a:buSzPct val="94117"/>
              <a:buFont typeface="Courier New"/>
              <a:buChar char="o"/>
              <a:tabLst>
                <a:tab pos="970280" algn="l"/>
              </a:tabLst>
            </a:pPr>
            <a:r>
              <a:rPr dirty="0" u="sng" sz="1700" spc="-29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dirty="0" sz="1600" spc="-290">
                <a:latin typeface="Times New Roman"/>
                <a:cs typeface="Times New Roman"/>
              </a:rPr>
              <a:t>ocal </a:t>
            </a:r>
            <a:r>
              <a:rPr dirty="0" sz="1600" spc="-220">
                <a:latin typeface="Times New Roman"/>
                <a:cs typeface="Times New Roman"/>
              </a:rPr>
              <a:t>enlargement </a:t>
            </a:r>
            <a:r>
              <a:rPr dirty="0" sz="1600" spc="-195">
                <a:latin typeface="Times New Roman"/>
                <a:cs typeface="Times New Roman"/>
              </a:rPr>
              <a:t>+/-</a:t>
            </a:r>
            <a:r>
              <a:rPr dirty="0" sz="1600" spc="-180">
                <a:latin typeface="Times New Roman"/>
                <a:cs typeface="Times New Roman"/>
              </a:rPr>
              <a:t> </a:t>
            </a:r>
            <a:r>
              <a:rPr dirty="0" u="sng" sz="1700" spc="-25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</a:t>
            </a:r>
            <a:r>
              <a:rPr dirty="0" sz="1600" spc="-254">
                <a:latin typeface="Times New Roman"/>
                <a:cs typeface="Times New Roman"/>
              </a:rPr>
              <a:t>aematoma.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buSzPct val="94117"/>
              <a:buFont typeface="Courier New"/>
              <a:buChar char="o"/>
              <a:tabLst>
                <a:tab pos="927735" algn="l"/>
              </a:tabLst>
            </a:pPr>
            <a:r>
              <a:rPr dirty="0" u="sng" sz="1700" spc="-260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dirty="0" sz="1600" spc="-260">
                <a:latin typeface="Times New Roman"/>
                <a:cs typeface="Times New Roman"/>
              </a:rPr>
              <a:t>luid</a:t>
            </a:r>
            <a:r>
              <a:rPr dirty="0" sz="1600" spc="-229">
                <a:latin typeface="Times New Roman"/>
                <a:cs typeface="Times New Roman"/>
              </a:rPr>
              <a:t> </a:t>
            </a:r>
            <a:r>
              <a:rPr dirty="0" sz="1600" spc="-204">
                <a:latin typeface="Times New Roman"/>
                <a:cs typeface="Times New Roman"/>
              </a:rPr>
              <a:t>Peripancreatic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buFont typeface="Courier New"/>
              <a:buChar char="o"/>
              <a:tabLst>
                <a:tab pos="927735" algn="l"/>
              </a:tabLst>
            </a:pPr>
            <a:r>
              <a:rPr dirty="0" sz="1600" spc="-210">
                <a:latin typeface="Times New Roman"/>
                <a:cs typeface="Times New Roman"/>
              </a:rPr>
              <a:t>Increased </a:t>
            </a:r>
            <a:r>
              <a:rPr dirty="0" sz="1600" spc="-190">
                <a:latin typeface="Times New Roman"/>
                <a:cs typeface="Times New Roman"/>
              </a:rPr>
              <a:t>attenuation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00">
                <a:latin typeface="Times New Roman"/>
                <a:cs typeface="Times New Roman"/>
              </a:rPr>
              <a:t>peripancreatic</a:t>
            </a:r>
            <a:r>
              <a:rPr dirty="0" sz="1600" spc="-150">
                <a:latin typeface="Times New Roman"/>
                <a:cs typeface="Times New Roman"/>
              </a:rPr>
              <a:t> </a:t>
            </a:r>
            <a:r>
              <a:rPr dirty="0" u="sng" sz="1700" spc="-254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dirty="0" sz="1600" spc="-254">
                <a:latin typeface="Times New Roman"/>
                <a:cs typeface="Times New Roman"/>
              </a:rPr>
              <a:t>at.</a:t>
            </a:r>
            <a:endParaRPr sz="1600">
              <a:latin typeface="Times New Roman"/>
              <a:cs typeface="Times New Roman"/>
            </a:endParaRPr>
          </a:p>
          <a:p>
            <a:pPr lvl="1" marL="927100" indent="-228600">
              <a:lnSpc>
                <a:spcPct val="100000"/>
              </a:lnSpc>
              <a:buSzPct val="94117"/>
              <a:buFont typeface="Courier New"/>
              <a:buChar char="o"/>
              <a:tabLst>
                <a:tab pos="927735" algn="l"/>
              </a:tabLst>
            </a:pPr>
            <a:r>
              <a:rPr dirty="0" u="sng" sz="1700" spc="-235" b="1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dirty="0" sz="1600" spc="-235">
                <a:latin typeface="Times New Roman"/>
                <a:cs typeface="Times New Roman"/>
              </a:rPr>
              <a:t>racture </a:t>
            </a:r>
            <a:r>
              <a:rPr dirty="0" sz="1600" spc="-195">
                <a:latin typeface="Times New Roman"/>
                <a:cs typeface="Times New Roman"/>
              </a:rPr>
              <a:t>line </a:t>
            </a:r>
            <a:r>
              <a:rPr dirty="0" sz="1600" spc="-200">
                <a:latin typeface="Times New Roman"/>
                <a:cs typeface="Times New Roman"/>
              </a:rPr>
              <a:t>through </a:t>
            </a:r>
            <a:r>
              <a:rPr dirty="0" sz="1600" spc="-185">
                <a:latin typeface="Times New Roman"/>
                <a:cs typeface="Times New Roman"/>
              </a:rPr>
              <a:t>the </a:t>
            </a:r>
            <a:r>
              <a:rPr dirty="0" sz="1600" spc="-220">
                <a:latin typeface="Times New Roman"/>
                <a:cs typeface="Times New Roman"/>
              </a:rPr>
              <a:t>pancreas </a:t>
            </a:r>
            <a:r>
              <a:rPr dirty="0" sz="1600" spc="-200">
                <a:latin typeface="Times New Roman"/>
                <a:cs typeface="Times New Roman"/>
              </a:rPr>
              <a:t>+/- separation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195">
                <a:latin typeface="Times New Roman"/>
                <a:cs typeface="Times New Roman"/>
              </a:rPr>
              <a:t>the fracture</a:t>
            </a:r>
            <a:r>
              <a:rPr dirty="0" sz="1600" spc="-160">
                <a:latin typeface="Times New Roman"/>
                <a:cs typeface="Times New Roman"/>
              </a:rPr>
              <a:t> </a:t>
            </a:r>
            <a:r>
              <a:rPr dirty="0" sz="1600" spc="-220">
                <a:latin typeface="Times New Roman"/>
                <a:cs typeface="Times New Roman"/>
              </a:rPr>
              <a:t>fragments</a:t>
            </a:r>
            <a:endParaRPr sz="16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SzPct val="94117"/>
              <a:buFont typeface="Symbol"/>
              <a:buChar char=""/>
              <a:tabLst>
                <a:tab pos="241935" algn="l"/>
              </a:tabLst>
            </a:pPr>
            <a:r>
              <a:rPr dirty="0" sz="1700" spc="-415" b="1" i="1">
                <a:latin typeface="Times New Roman"/>
                <a:cs typeface="Times New Roman"/>
              </a:rPr>
              <a:t>ERCP </a:t>
            </a:r>
            <a:r>
              <a:rPr dirty="0" sz="1600" spc="-195">
                <a:latin typeface="Times New Roman"/>
                <a:cs typeface="Times New Roman"/>
              </a:rPr>
              <a:t>or </a:t>
            </a:r>
            <a:r>
              <a:rPr dirty="0" sz="1700" spc="-420" b="1" i="1">
                <a:latin typeface="Times New Roman"/>
                <a:cs typeface="Times New Roman"/>
              </a:rPr>
              <a:t>MRCP </a:t>
            </a:r>
            <a:r>
              <a:rPr dirty="0" sz="1600" spc="-150">
                <a:latin typeface="Wingdings"/>
                <a:cs typeface="Wingdings"/>
              </a:rPr>
              <a:t></a:t>
            </a:r>
            <a:r>
              <a:rPr dirty="0" sz="1600" spc="-150">
                <a:latin typeface="Times New Roman"/>
                <a:cs typeface="Times New Roman"/>
              </a:rPr>
              <a:t>for </a:t>
            </a:r>
            <a:r>
              <a:rPr dirty="0" sz="1600" spc="-210">
                <a:latin typeface="Times New Roman"/>
                <a:cs typeface="Times New Roman"/>
              </a:rPr>
              <a:t>high suspicion </a:t>
            </a:r>
            <a:r>
              <a:rPr dirty="0" sz="1600" spc="-229">
                <a:latin typeface="Times New Roman"/>
                <a:cs typeface="Times New Roman"/>
              </a:rPr>
              <a:t>of </a:t>
            </a:r>
            <a:r>
              <a:rPr dirty="0" sz="1600" spc="-200">
                <a:latin typeface="Times New Roman"/>
                <a:cs typeface="Times New Roman"/>
              </a:rPr>
              <a:t>ductal</a:t>
            </a:r>
            <a:r>
              <a:rPr dirty="0" sz="1600" spc="-270">
                <a:latin typeface="Times New Roman"/>
                <a:cs typeface="Times New Roman"/>
              </a:rPr>
              <a:t> </a:t>
            </a:r>
            <a:r>
              <a:rPr dirty="0" sz="1600" spc="-185">
                <a:latin typeface="Times New Roman"/>
                <a:cs typeface="Times New Roman"/>
              </a:rPr>
              <a:t>injury.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716584" y="4259325"/>
          <a:ext cx="6250940" cy="1960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94864"/>
                <a:gridCol w="2014855"/>
                <a:gridCol w="2131060"/>
              </a:tblGrid>
              <a:tr h="240791">
                <a:tc>
                  <a:txBody>
                    <a:bodyPr/>
                    <a:lstStyle/>
                    <a:p>
                      <a:pPr algn="ctr">
                        <a:lnSpc>
                          <a:spcPts val="1450"/>
                        </a:lnSpc>
                      </a:pPr>
                      <a:r>
                        <a:rPr dirty="0" sz="1600" spc="-254" b="1">
                          <a:latin typeface="Times New Roman"/>
                          <a:cs typeface="Times New Roman"/>
                        </a:rPr>
                        <a:t>Contusion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50"/>
                        </a:lnSpc>
                      </a:pPr>
                      <a:r>
                        <a:rPr dirty="0" sz="1600" spc="-280" b="1">
                          <a:latin typeface="Times New Roman"/>
                          <a:cs typeface="Times New Roman"/>
                        </a:rPr>
                        <a:t>Laceration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0">
                        <a:lnSpc>
                          <a:spcPts val="1450"/>
                        </a:lnSpc>
                      </a:pPr>
                      <a:r>
                        <a:rPr dirty="0" sz="1600" spc="-305" b="1">
                          <a:latin typeface="Times New Roman"/>
                          <a:cs typeface="Times New Roman"/>
                        </a:rPr>
                        <a:t>Trans</a:t>
                      </a:r>
                      <a:r>
                        <a:rPr dirty="0" sz="1600" spc="-265" b="1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dirty="0" sz="1600" spc="-229" b="1">
                          <a:latin typeface="Times New Roman"/>
                          <a:cs typeface="Times New Roman"/>
                        </a:rPr>
                        <a:t>section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47243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079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28" name="object 28"/>
          <p:cNvSpPr/>
          <p:nvPr/>
        </p:nvSpPr>
        <p:spPr>
          <a:xfrm>
            <a:off x="789305" y="4506213"/>
            <a:ext cx="1862455" cy="14373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2880360" y="4506213"/>
            <a:ext cx="1880869" cy="14526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4898390" y="4506213"/>
            <a:ext cx="1990089" cy="14646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1138555" y="7023989"/>
            <a:ext cx="5707380" cy="0"/>
          </a:xfrm>
          <a:custGeom>
            <a:avLst/>
            <a:gdLst/>
            <a:ahLst/>
            <a:cxnLst/>
            <a:rect l="l" t="t" r="r" b="b"/>
            <a:pathLst>
              <a:path w="5707380" h="0">
                <a:moveTo>
                  <a:pt x="0" y="0"/>
                </a:moveTo>
                <a:lnTo>
                  <a:pt x="5707380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1148080" y="6338823"/>
            <a:ext cx="0" cy="675640"/>
          </a:xfrm>
          <a:custGeom>
            <a:avLst/>
            <a:gdLst/>
            <a:ahLst/>
            <a:cxnLst/>
            <a:rect l="l" t="t" r="r" b="b"/>
            <a:pathLst>
              <a:path w="0" h="675640">
                <a:moveTo>
                  <a:pt x="0" y="0"/>
                </a:moveTo>
                <a:lnTo>
                  <a:pt x="0" y="675639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1141730" y="6319773"/>
            <a:ext cx="0" cy="19050"/>
          </a:xfrm>
          <a:custGeom>
            <a:avLst/>
            <a:gdLst/>
            <a:ahLst/>
            <a:cxnLst/>
            <a:rect l="l" t="t" r="r" b="b"/>
            <a:pathLst>
              <a:path w="0" h="19050">
                <a:moveTo>
                  <a:pt x="0" y="0"/>
                </a:moveTo>
                <a:lnTo>
                  <a:pt x="0" y="19050"/>
                </a:lnTo>
              </a:path>
            </a:pathLst>
          </a:custGeom>
          <a:ln w="63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1157605" y="7004939"/>
            <a:ext cx="5669280" cy="0"/>
          </a:xfrm>
          <a:custGeom>
            <a:avLst/>
            <a:gdLst/>
            <a:ahLst/>
            <a:cxnLst/>
            <a:rect l="l" t="t" r="r" b="b"/>
            <a:pathLst>
              <a:path w="5669280" h="0">
                <a:moveTo>
                  <a:pt x="0" y="0"/>
                </a:moveTo>
                <a:lnTo>
                  <a:pt x="5669280" y="0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157605" y="6992111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 h="0">
                <a:moveTo>
                  <a:pt x="0" y="0"/>
                </a:moveTo>
                <a:lnTo>
                  <a:pt x="19050" y="0"/>
                </a:lnTo>
              </a:path>
            </a:pathLst>
          </a:custGeom>
          <a:ln w="6603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6836409" y="6338569"/>
            <a:ext cx="0" cy="675640"/>
          </a:xfrm>
          <a:custGeom>
            <a:avLst/>
            <a:gdLst/>
            <a:ahLst/>
            <a:cxnLst/>
            <a:rect l="l" t="t" r="r" b="b"/>
            <a:pathLst>
              <a:path w="0" h="675640">
                <a:moveTo>
                  <a:pt x="0" y="0"/>
                </a:moveTo>
                <a:lnTo>
                  <a:pt x="0" y="675639"/>
                </a:lnTo>
              </a:path>
            </a:pathLst>
          </a:custGeom>
          <a:ln w="190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830059" y="6326123"/>
            <a:ext cx="0" cy="688340"/>
          </a:xfrm>
          <a:custGeom>
            <a:avLst/>
            <a:gdLst/>
            <a:ahLst/>
            <a:cxnLst/>
            <a:rect l="l" t="t" r="r" b="b"/>
            <a:pathLst>
              <a:path w="0" h="688340">
                <a:moveTo>
                  <a:pt x="0" y="0"/>
                </a:moveTo>
                <a:lnTo>
                  <a:pt x="0" y="688086"/>
                </a:lnTo>
              </a:path>
            </a:pathLst>
          </a:custGeom>
          <a:ln w="31750">
            <a:solidFill>
              <a:srgbClr val="6123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1144905" y="6313169"/>
            <a:ext cx="5669280" cy="675640"/>
          </a:xfrm>
          <a:custGeom>
            <a:avLst/>
            <a:gdLst/>
            <a:ahLst/>
            <a:cxnLst/>
            <a:rect l="l" t="t" r="r" b="b"/>
            <a:pathLst>
              <a:path w="5669280" h="675640">
                <a:moveTo>
                  <a:pt x="0" y="675639"/>
                </a:moveTo>
                <a:lnTo>
                  <a:pt x="5669280" y="675639"/>
                </a:lnTo>
                <a:lnTo>
                  <a:pt x="5669280" y="0"/>
                </a:lnTo>
                <a:lnTo>
                  <a:pt x="0" y="0"/>
                </a:lnTo>
                <a:lnTo>
                  <a:pt x="0" y="675639"/>
                </a:lnTo>
                <a:close/>
              </a:path>
            </a:pathLst>
          </a:custGeom>
          <a:ln w="38100">
            <a:solidFill>
              <a:srgbClr val="F1F1F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1286891" y="6378193"/>
            <a:ext cx="2192655" cy="27749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700"/>
              </a:lnSpc>
            </a:pPr>
            <a:r>
              <a:rPr dirty="0" sz="1900" spc="-310" b="1">
                <a:latin typeface="Times New Roman"/>
                <a:cs typeface="Times New Roman"/>
              </a:rPr>
              <a:t>Intraoperative</a:t>
            </a:r>
            <a:r>
              <a:rPr dirty="0" sz="1900" spc="-225" b="1">
                <a:latin typeface="Times New Roman"/>
                <a:cs typeface="Times New Roman"/>
              </a:rPr>
              <a:t> </a:t>
            </a:r>
            <a:r>
              <a:rPr dirty="0" sz="1900" spc="-345" b="1">
                <a:latin typeface="Times New Roman"/>
                <a:cs typeface="Times New Roman"/>
              </a:rPr>
              <a:t>Pancreatography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63955" y="6335521"/>
            <a:ext cx="5631180" cy="634365"/>
          </a:xfrm>
          <a:prstGeom prst="rect">
            <a:avLst/>
          </a:prstGeom>
          <a:solidFill>
            <a:srgbClr val="C0504D"/>
          </a:solidFill>
        </p:spPr>
        <p:txBody>
          <a:bodyPr wrap="square" lIns="0" tIns="57785" rIns="0" bIns="0" rtlCol="0" vert="horz">
            <a:spAutoFit/>
          </a:bodyPr>
          <a:lstStyle/>
          <a:p>
            <a:pPr marL="2357755">
              <a:lnSpc>
                <a:spcPct val="100000"/>
              </a:lnSpc>
              <a:spcBef>
                <a:spcPts val="455"/>
              </a:spcBef>
              <a:tabLst>
                <a:tab pos="4302760" algn="l"/>
              </a:tabLst>
            </a:pPr>
            <a:r>
              <a:rPr dirty="0" sz="1200" b="1">
                <a:latin typeface="Segoe UI Semibold"/>
                <a:cs typeface="Segoe UI Semibold"/>
              </a:rPr>
              <a:t>should  </a:t>
            </a:r>
            <a:r>
              <a:rPr dirty="0" sz="1200" spc="-15" b="1">
                <a:latin typeface="Segoe UI Semibold"/>
                <a:cs typeface="Segoe UI Semibold"/>
              </a:rPr>
              <a:t>be </a:t>
            </a:r>
            <a:r>
              <a:rPr dirty="0" sz="1200" spc="15" b="1">
                <a:latin typeface="Segoe UI Semibold"/>
                <a:cs typeface="Segoe UI Semibold"/>
              </a:rPr>
              <a:t> </a:t>
            </a:r>
            <a:r>
              <a:rPr dirty="0" sz="1200" b="1">
                <a:latin typeface="Segoe UI Semibold"/>
                <a:cs typeface="Segoe UI Semibold"/>
              </a:rPr>
              <a:t>performed</a:t>
            </a:r>
            <a:r>
              <a:rPr dirty="0" sz="1200" spc="305" b="1">
                <a:latin typeface="Segoe UI Semibold"/>
                <a:cs typeface="Segoe UI Semibold"/>
              </a:rPr>
              <a:t> </a:t>
            </a:r>
            <a:r>
              <a:rPr dirty="0" sz="1200" spc="-5" b="1">
                <a:latin typeface="Wingdings"/>
                <a:cs typeface="Wingdings"/>
              </a:rPr>
              <a:t></a:t>
            </a:r>
            <a:r>
              <a:rPr dirty="0" sz="1200" spc="-5">
                <a:latin typeface="Times New Roman"/>
                <a:cs typeface="Times New Roman"/>
              </a:rPr>
              <a:t>	</a:t>
            </a:r>
            <a:r>
              <a:rPr dirty="0" sz="1200" spc="-5" b="1">
                <a:latin typeface="Segoe UI Semibold"/>
                <a:cs typeface="Segoe UI Semibold"/>
              </a:rPr>
              <a:t>evaluate integrity</a:t>
            </a:r>
            <a:endParaRPr sz="1200">
              <a:latin typeface="Segoe UI Semibold"/>
              <a:cs typeface="Segoe UI Semibold"/>
            </a:endParaRPr>
          </a:p>
          <a:p>
            <a:pPr marL="451484">
              <a:lnSpc>
                <a:spcPct val="100000"/>
              </a:lnSpc>
              <a:spcBef>
                <a:spcPts val="645"/>
              </a:spcBef>
            </a:pPr>
            <a:r>
              <a:rPr dirty="0" sz="1200" spc="-5" b="1">
                <a:latin typeface="Segoe UI Semibold"/>
                <a:cs typeface="Segoe UI Semibold"/>
              </a:rPr>
              <a:t>of pancreatic </a:t>
            </a:r>
            <a:r>
              <a:rPr dirty="0" sz="1200" b="1">
                <a:latin typeface="Segoe UI Semibold"/>
                <a:cs typeface="Segoe UI Semibold"/>
              </a:rPr>
              <a:t>duct </a:t>
            </a:r>
            <a:r>
              <a:rPr dirty="0" sz="1200" spc="-25" b="1">
                <a:latin typeface="Segoe UI Semibold"/>
                <a:cs typeface="Segoe UI Semibold"/>
              </a:rPr>
              <a:t>(</a:t>
            </a:r>
            <a:r>
              <a:rPr dirty="0" u="sng" sz="1250" spc="-25" b="1" i="1">
                <a:uFill>
                  <a:solidFill>
                    <a:srgbClr val="000000"/>
                  </a:solidFill>
                </a:uFill>
                <a:latin typeface="Segoe UI Semibold"/>
                <a:cs typeface="Segoe UI Semibold"/>
              </a:rPr>
              <a:t>injury </a:t>
            </a:r>
            <a:r>
              <a:rPr dirty="0" u="sng" sz="1250" spc="5" b="1" i="1">
                <a:uFill>
                  <a:solidFill>
                    <a:srgbClr val="000000"/>
                  </a:solidFill>
                </a:uFill>
                <a:latin typeface="Segoe UI Semibold"/>
                <a:cs typeface="Segoe UI Semibold"/>
              </a:rPr>
              <a:t>to </a:t>
            </a:r>
            <a:r>
              <a:rPr dirty="0" u="sng" sz="1250" spc="-20" b="1" i="1">
                <a:uFill>
                  <a:solidFill>
                    <a:srgbClr val="000000"/>
                  </a:solidFill>
                </a:uFill>
                <a:latin typeface="Segoe UI Semibold"/>
                <a:cs typeface="Segoe UI Semibold"/>
              </a:rPr>
              <a:t>the </a:t>
            </a:r>
            <a:r>
              <a:rPr dirty="0" u="sng" sz="1250" spc="-5" b="1" i="1">
                <a:uFill>
                  <a:solidFill>
                    <a:srgbClr val="000000"/>
                  </a:solidFill>
                </a:uFill>
                <a:latin typeface="Segoe UI Semibold"/>
                <a:cs typeface="Segoe UI Semibold"/>
              </a:rPr>
              <a:t>duct </a:t>
            </a:r>
            <a:r>
              <a:rPr dirty="0" u="sng" sz="1250" spc="-15" b="1" i="1">
                <a:uFill>
                  <a:solidFill>
                    <a:srgbClr val="000000"/>
                  </a:solidFill>
                </a:uFill>
                <a:latin typeface="Segoe UI Semibold"/>
                <a:cs typeface="Segoe UI Semibold"/>
              </a:rPr>
              <a:t>requires different surgery</a:t>
            </a:r>
            <a:r>
              <a:rPr dirty="0" sz="1250" spc="65" b="1" i="1">
                <a:latin typeface="Segoe UI Semibold"/>
                <a:cs typeface="Segoe UI Semibold"/>
              </a:rPr>
              <a:t> </a:t>
            </a:r>
            <a:r>
              <a:rPr dirty="0" sz="1200" b="1">
                <a:latin typeface="Segoe UI Semibold"/>
                <a:cs typeface="Segoe UI Semibold"/>
              </a:rPr>
              <a:t>)</a:t>
            </a:r>
            <a:endParaRPr sz="1200">
              <a:latin typeface="Segoe UI Semibold"/>
              <a:cs typeface="Segoe UI Semibold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04800" y="304799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0" y="9144"/>
                </a:moveTo>
                <a:lnTo>
                  <a:pt x="36575" y="9144"/>
                </a:lnTo>
                <a:lnTo>
                  <a:pt x="3657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313943" y="313943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288"/>
                </a:moveTo>
                <a:lnTo>
                  <a:pt x="27432" y="18288"/>
                </a:lnTo>
                <a:lnTo>
                  <a:pt x="2743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341375" y="309371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341375" y="323087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18288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341375" y="336803"/>
            <a:ext cx="6912609" cy="0"/>
          </a:xfrm>
          <a:custGeom>
            <a:avLst/>
            <a:gdLst/>
            <a:ahLst/>
            <a:cxnLst/>
            <a:rect l="l" t="t" r="r" b="b"/>
            <a:pathLst>
              <a:path w="6912609" h="0">
                <a:moveTo>
                  <a:pt x="0" y="0"/>
                </a:moveTo>
                <a:lnTo>
                  <a:pt x="6912609" y="0"/>
                </a:lnTo>
              </a:path>
            </a:pathLst>
          </a:custGeom>
          <a:ln w="9144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309372" y="304799"/>
            <a:ext cx="0" cy="10082530"/>
          </a:xfrm>
          <a:custGeom>
            <a:avLst/>
            <a:gdLst/>
            <a:ahLst/>
            <a:cxnLst/>
            <a:rect l="l" t="t" r="r" b="b"/>
            <a:pathLst>
              <a:path w="0" h="10082530">
                <a:moveTo>
                  <a:pt x="0" y="0"/>
                </a:moveTo>
                <a:lnTo>
                  <a:pt x="0" y="10082479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323088" y="313943"/>
            <a:ext cx="0" cy="10073640"/>
          </a:xfrm>
          <a:custGeom>
            <a:avLst/>
            <a:gdLst/>
            <a:ahLst/>
            <a:cxnLst/>
            <a:rect l="l" t="t" r="r" b="b"/>
            <a:pathLst>
              <a:path w="0" h="10073640">
                <a:moveTo>
                  <a:pt x="0" y="0"/>
                </a:moveTo>
                <a:lnTo>
                  <a:pt x="0" y="10073335"/>
                </a:lnTo>
              </a:path>
            </a:pathLst>
          </a:custGeom>
          <a:ln w="18287">
            <a:solidFill>
              <a:srgbClr val="5F5F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336804" y="332231"/>
            <a:ext cx="0" cy="10055225"/>
          </a:xfrm>
          <a:custGeom>
            <a:avLst/>
            <a:gdLst/>
            <a:ahLst/>
            <a:cxnLst/>
            <a:rect l="l" t="t" r="r" b="b"/>
            <a:pathLst>
              <a:path w="0" h="10055225">
                <a:moveTo>
                  <a:pt x="0" y="0"/>
                </a:moveTo>
                <a:lnTo>
                  <a:pt x="0" y="10055047"/>
                </a:lnTo>
              </a:path>
            </a:pathLst>
          </a:custGeom>
          <a:ln w="9143">
            <a:solidFill>
              <a:srgbClr val="C0C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253985" y="304799"/>
            <a:ext cx="3047" cy="426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253985" y="347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253985" y="3535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253985" y="359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53985" y="365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53985" y="371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53985" y="3779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253985" y="384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253985" y="390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253985" y="396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253985" y="402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253985" y="408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253985" y="414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253985" y="42062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253985" y="426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53985" y="432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53985" y="438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53985" y="445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53985" y="451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53985" y="45720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53985" y="463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53985" y="469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53985" y="475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53985" y="481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253985" y="487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253985" y="4937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253985" y="499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253985" y="5059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253985" y="512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253985" y="518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253985" y="524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253985" y="530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253985" y="536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253985" y="5425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253985" y="548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253985" y="554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253985" y="56078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253985" y="567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253985" y="573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253985" y="579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253985" y="58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253985" y="591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253985" y="597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253985" y="603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253985" y="609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253985" y="615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253985" y="622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253985" y="628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253985" y="634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253985" y="640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253985" y="646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253985" y="652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253985" y="658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253985" y="664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53985" y="670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53985" y="676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53985" y="683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53985" y="689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53985" y="695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53985" y="701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253985" y="707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253985" y="713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253985" y="719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253985" y="725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253985" y="731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253985" y="737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253985" y="743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253985" y="750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253985" y="756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253985" y="762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253985" y="768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253985" y="774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253985" y="780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253985" y="786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253985" y="792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253985" y="798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253985" y="804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253985" y="811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253985" y="817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253985" y="823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253985" y="829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253985" y="835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253985" y="841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253985" y="847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253985" y="853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253985" y="859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253985" y="865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253985" y="871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253985" y="878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253985" y="884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253985" y="890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253985" y="896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253985" y="902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253985" y="908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253985" y="914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253985" y="920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253985" y="926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253985" y="932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53985" y="939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53985" y="945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53985" y="9512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53985" y="957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53985" y="963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53985" y="9695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53985" y="975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53985" y="981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53985" y="987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53985" y="993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53985" y="999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53985" y="1006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53985" y="1012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53985" y="1018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53985" y="1024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53985" y="1030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53985" y="1036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53985" y="1042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253985" y="1048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253985" y="1054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253985" y="1060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253985" y="10670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253985" y="1073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253985" y="1079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253985" y="1085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253985" y="1091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253985" y="1097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253985" y="11036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253985" y="1109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253985" y="1115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253985" y="11219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253985" y="1128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253985" y="1134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253985" y="1140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253985" y="1146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53985" y="1152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53985" y="115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53985" y="1164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53985" y="1170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53985" y="1176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53985" y="1182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53985" y="1188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53985" y="1195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53985" y="1201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53985" y="1207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53985" y="1213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53985" y="12194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53985" y="1225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53985" y="1231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53985" y="1237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53985" y="1243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53985" y="1249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53985" y="12560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53985" y="1262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53985" y="1268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53985" y="12743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53985" y="1280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53985" y="1286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53985" y="1292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53985" y="1298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53985" y="1304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53985" y="1310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53985" y="1316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53985" y="1323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53985" y="1329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53985" y="1335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53985" y="1341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53985" y="1347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53985" y="1353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7253985" y="1359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7253985" y="1365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7253985" y="1371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7253985" y="1377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7253985" y="1384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7253985" y="1390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7253985" y="1396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7253985" y="1402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7253985" y="14084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7253985" y="1414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7253985" y="1420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253985" y="14267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253985" y="1432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253985" y="1438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7253985" y="1445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7253985" y="1451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7253985" y="1457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7253985" y="1463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253985" y="1469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253985" y="1475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253985" y="1481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7253985" y="1487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7253985" y="1493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7253985" y="1499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7253985" y="1505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7253985" y="1512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7253985" y="1518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7253985" y="1524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7253985" y="1530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7253985" y="1536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7253985" y="1542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253985" y="1548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7253985" y="1554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7253985" y="15608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253985" y="1566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7253985" y="1573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7253985" y="15791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7253985" y="1585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253985" y="1591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7253985" y="1597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7253985" y="1603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7253985" y="1609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7253985" y="1615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7253985" y="1621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7253985" y="1627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7253985" y="1633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7253985" y="1640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7253985" y="1646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7253985" y="1652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7253985" y="1658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7253985" y="1664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7253985" y="1670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7253985" y="16766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7253985" y="1682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7253985" y="16888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7253985" y="1695017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7253985" y="1701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7253985" y="1707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7253985" y="1713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7253985" y="1719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7253985" y="1725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7253985" y="1731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7253985" y="1737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7253985" y="1744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7253985" y="1750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7253985" y="1756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7253985" y="1762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7253985" y="1768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7253985" y="1774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7253985" y="1780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7253985" y="1786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7253985" y="1792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7253985" y="1798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7253985" y="1805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7253985" y="1811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7253985" y="1817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7253985" y="1823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7253985" y="1829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7253985" y="1835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7253985" y="1841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7253985" y="1847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7253985" y="1853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7253985" y="1859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7253985" y="1866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7253985" y="1872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7253985" y="1878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7253985" y="1884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7253985" y="1890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7253985" y="1896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7253985" y="1902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7253985" y="1908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7253985" y="1914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7253985" y="1920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7253985" y="1926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7253985" y="1933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7253985" y="193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7253985" y="1945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7253985" y="1951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7253985" y="1957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7253985" y="1963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7253985" y="1969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7253985" y="1975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253985" y="1981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253985" y="1987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253985" y="1994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253985" y="2000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253985" y="2006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253985" y="2012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53985" y="2018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53985" y="2024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253985" y="2030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253985" y="2036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253985" y="2042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253985" y="2048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253985" y="2054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253985" y="20610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253985" y="2067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253985" y="20732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253985" y="20793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253985" y="2085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253985" y="20915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253985" y="2097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253985" y="2103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253985" y="21098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253985" y="2115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253985" y="2122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253985" y="21281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253985" y="2134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253985" y="2140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253985" y="21464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253985" y="2152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253985" y="21586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53985" y="2164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3985" y="21708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53985" y="21769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53985" y="2183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53985" y="21890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53985" y="21951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53985" y="2201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3985" y="22073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53985" y="22134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53985" y="2219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53985" y="22256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53985" y="22317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53985" y="2237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253985" y="22439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253985" y="2250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253985" y="2256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253985" y="22622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253985" y="2268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253985" y="2274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253985" y="22805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253985" y="2286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253985" y="2292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253985" y="22988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253985" y="2304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253985" y="23110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253985" y="23171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253985" y="23232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253985" y="23293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253985" y="23354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253985" y="23414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253985" y="23475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253985" y="2353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253985" y="23597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253985" y="23658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253985" y="2371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253985" y="23780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253985" y="23841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253985" y="2390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253985" y="23963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7253985" y="24024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253985" y="2408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7253985" y="24146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7253985" y="24207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7253985" y="2426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7253985" y="24329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7253985" y="2439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7253985" y="2445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7253985" y="24512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7253985" y="24573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7253985" y="24634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7253985" y="24695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7253985" y="24756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7253985" y="24817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7253985" y="24878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7253985" y="24938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7253985" y="24999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7253985" y="2506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7253985" y="25121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7253985" y="25182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7253985" y="2524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7253985" y="25304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7253985" y="25365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7253985" y="2542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7253985" y="25487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7253985" y="25548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7253985" y="2560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7253985" y="25670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7253985" y="25731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7253985" y="2579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7253985" y="25853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7253985" y="2591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7253985" y="2597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7253985" y="26036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7253985" y="26097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7253985" y="26158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7253985" y="26219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7253985" y="26280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7253985" y="26341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7253985" y="26402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7253985" y="26462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7253985" y="26523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7253985" y="2658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7253985" y="26645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7253985" y="26706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7253985" y="2676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7253985" y="268287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7253985" y="26889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7253985" y="2695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7253985" y="2701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7253985" y="27072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7253985" y="2713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7253985" y="27194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7253985" y="27255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7253985" y="2731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7253985" y="27377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7253985" y="2743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7253985" y="2749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253985" y="27560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253985" y="27621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253985" y="27682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253985" y="27743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253985" y="27804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253985" y="27865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253985" y="27926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253985" y="27986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253985" y="28047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253985" y="2810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253985" y="28169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253985" y="282303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253985" y="2829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253985" y="28355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7253985" y="2841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7253985" y="28477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7253985" y="2853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7253985" y="2859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7253985" y="2866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7253985" y="2872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7253985" y="2878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253985" y="2884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253985" y="2890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253985" y="2896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253985" y="2902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253985" y="2908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7253985" y="2914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7253985" y="2920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7253985" y="2926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7253985" y="2933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7253985" y="2939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7253985" y="2945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7253985" y="29513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7253985" y="29574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7253985" y="2963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7253985" y="2969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7253985" y="2975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7253985" y="2981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7253985" y="29879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7253985" y="2994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7253985" y="30001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7253985" y="3006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7253985" y="3012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7253985" y="3018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7253985" y="3024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7253985" y="3030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7253985" y="3036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7253985" y="3042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7253985" y="3048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7253985" y="3054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7253985" y="3061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7253985" y="3067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7253985" y="3073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7253985" y="3079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7253985" y="3085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7253985" y="3091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7253985" y="3097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7253985" y="31037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7253985" y="3109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7253985" y="3115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7253985" y="3122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253985" y="3128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7253985" y="3134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7253985" y="3140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7253985" y="3146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7253985" y="31525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7253985" y="3158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7253985" y="3164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7253985" y="3170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7253985" y="3176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7253985" y="3183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7253985" y="3189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7253985" y="31951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7253985" y="3201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7253985" y="3207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7253985" y="32134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7253985" y="3219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7253985" y="3225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7253985" y="3231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7253985" y="32378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7253985" y="3243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7253985" y="32500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7253985" y="3256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7253985" y="32622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7253985" y="3268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7253985" y="32744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7253985" y="32805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7253985" y="32866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7253985" y="32927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7253985" y="3298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53985" y="3304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7253985" y="33110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7253985" y="33171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7253985" y="33232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253985" y="33293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253985" y="3335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253985" y="3341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7253985" y="33475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7253985" y="33536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7253985" y="33597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7253985" y="33658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7253985" y="3371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7253985" y="33780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253985" y="3384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253985" y="33902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253985" y="33963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253985" y="34024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253985" y="3408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253985" y="34146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253985" y="3420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253985" y="34268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7253985" y="34329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253985" y="34390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7253985" y="34451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253985" y="3451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253985" y="3457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253985" y="34634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7253985" y="34695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7253985" y="34756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7253985" y="34817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253985" y="3487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7253985" y="3493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7253985" y="34999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253985" y="35060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7253985" y="35121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7253985" y="35182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7253985" y="3524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7253985" y="35304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7253985" y="3536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7253985" y="35426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7253985" y="35487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7253985" y="35548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7253985" y="3560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7253985" y="35670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7253985" y="3573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7253985" y="35792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7253985" y="35853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253985" y="35914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253985" y="35975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253985" y="3603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253985" y="3609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253985" y="36158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253985" y="36219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253985" y="36280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253985" y="36341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253985" y="3640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253985" y="3646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253985" y="36523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253985" y="36584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253985" y="36645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253985" y="36706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53985" y="3676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253985" y="36828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253985" y="3688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253985" y="36950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53985" y="37011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53985" y="37072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253985" y="3713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253985" y="37194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253985" y="3725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253985" y="37316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253985" y="37377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253985" y="37438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3985" y="37499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53985" y="3756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253985" y="3762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253985" y="37682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53985" y="37743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3985" y="37804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53985" y="37865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53985" y="3792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53985" y="3798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53985" y="38047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53985" y="381088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253985" y="38169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253985" y="38230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253985" y="3829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53985" y="38352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53985" y="3841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253985" y="38474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253985" y="38535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253985" y="38596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253985" y="3865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253985" y="38718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53985" y="3877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253985" y="38840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253985" y="38901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253985" y="38962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253985" y="39023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253985" y="3908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253985" y="3914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253985" y="39206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253985" y="392671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253985" y="39328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253985" y="39389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253985" y="3945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253985" y="3951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253985" y="3957268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253985" y="3963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253985" y="39697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7253985" y="3975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253985" y="3981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7253985" y="3988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7253985" y="399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7253985" y="4000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7253985" y="4006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53985" y="401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53985" y="4018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7253985" y="4024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7253985" y="403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7253985" y="4036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7253985" y="4042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7253985" y="404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253985" y="4055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253985" y="4061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253985" y="4067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7253985" y="4073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7253985" y="4079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7253985" y="4085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7253985" y="4091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7253985" y="4097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7253985" y="4103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7253985" y="4109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7253985" y="4116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7253985" y="41221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7253985" y="4128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7253985" y="4134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7253985" y="4140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7253985" y="414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7253985" y="4152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7253985" y="4158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7253985" y="416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7253985" y="4170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7253985" y="4177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7253985" y="418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7253985" y="4189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7253985" y="4195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7253985" y="420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7253985" y="4207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7253985" y="4213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7253985" y="4219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7253985" y="4225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7253985" y="4231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253985" y="4237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253985" y="4244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253985" y="4250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253985" y="4256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253985" y="4262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253985" y="4268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253985" y="4274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253985" y="4280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253985" y="4286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253985" y="4292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253985" y="4298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253985" y="4305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253985" y="4311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253985" y="431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253985" y="4323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253985" y="4329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253985" y="433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253985" y="43416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253985" y="4347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253985" y="435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253985" y="43599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253985" y="4366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253985" y="4372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253985" y="43781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253985" y="4384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253985" y="4390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253985" y="43964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253985" y="4402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253985" y="4408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253985" y="44147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253985" y="4420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53985" y="4426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3985" y="44330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53985" y="4439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53985" y="4445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53985" y="44513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253985" y="4457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253985" y="4463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253985" y="446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253985" y="44757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253985" y="44818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253985" y="448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253985" y="44940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253985" y="45001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253985" y="450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253985" y="4512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253985" y="45184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253985" y="45245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253985" y="45305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253985" y="45366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7253985" y="45427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7253985" y="45488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7253985" y="4554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7253985" y="4561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7253985" y="45671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7253985" y="4573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7253985" y="4579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7253985" y="45854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7253985" y="4591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7253985" y="4597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7253985" y="46037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7253985" y="4609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7253985" y="46159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7253985" y="462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7253985" y="46281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7253985" y="46342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7253985" y="4640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7253985" y="46464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7253985" y="46525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7253985" y="4658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7253985" y="46647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7253985" y="46708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7253985" y="46769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7253985" y="46829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7253985" y="46890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7253985" y="46951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7253985" y="47012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7253985" y="4707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7253985" y="4713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7253985" y="47195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7253985" y="4725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7253985" y="4731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7253985" y="47378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7253985" y="4743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7253985" y="4750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7253985" y="47561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7253985" y="4762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7253985" y="47683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7253985" y="4774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7253985" y="47805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7253985" y="47866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7253985" y="4792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7253985" y="47988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7253985" y="48049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7253985" y="4811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7253985" y="48171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7253985" y="48232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7253985" y="4829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7253985" y="48353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7253985" y="48414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7253985" y="48475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7253985" y="48536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7253985" y="4859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7253985" y="4865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7253985" y="48719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7253985" y="4878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7253985" y="4884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7253985" y="48902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7253985" y="4896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7253985" y="4902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7253985" y="49085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7253985" y="4914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7253985" y="49207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7253985" y="4926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7253985" y="49329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7253985" y="49390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7253985" y="4945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7253985" y="49512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7253985" y="49573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7253985" y="4963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7253985" y="49695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7253985" y="49756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7253985" y="49817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7253985" y="49877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7253985" y="49938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7253985" y="49999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7253985" y="50060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7253985" y="5012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7253985" y="5018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7253985" y="50243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7253985" y="5030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7253985" y="5036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7253985" y="50426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7253985" y="5048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7253985" y="5054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7253985" y="50609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7253985" y="5067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7253985" y="5073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7253985" y="5079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7253985" y="50853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7253985" y="509137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7253985" y="5097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7253985" y="5103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7253985" y="5109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7253985" y="5116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7253985" y="5122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7253985" y="5128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7253985" y="5134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7253985" y="5140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7253985" y="5146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7253985" y="5152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7253985" y="5158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7253985" y="5164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7253985" y="5170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7253985" y="5177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7253985" y="5183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7253985" y="5189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7253985" y="5195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7253985" y="5201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7253985" y="5207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7253985" y="5213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7253985" y="5219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7253985" y="5225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7253985" y="5231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7253985" y="5237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7253985" y="5244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7253985" y="5250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7253985" y="5256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7253985" y="5262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7253985" y="5268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253985" y="5274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53985" y="5280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7253985" y="5286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7253985" y="5292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7253985" y="5298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7253985" y="5305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7253985" y="5311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7253985" y="5317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7253985" y="5323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7253985" y="5329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7253985" y="5335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7253985" y="5341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7253985" y="5347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7253985" y="5353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7253985" y="5359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7253985" y="5366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7253985" y="5372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7253985" y="5378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7253985" y="5384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7253985" y="5390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7253985" y="5396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7253985" y="5402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7253985" y="5408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7253985" y="5414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7253985" y="5420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7253985" y="5426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7253985" y="5433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7253985" y="5439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7253985" y="5445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7253985" y="5451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7253985" y="54574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7253985" y="5463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7253985" y="54696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7253985" y="54757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7253985" y="5481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7253985" y="54879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7253985" y="5494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7253985" y="55001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7253985" y="55062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7253985" y="5512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7253985" y="55184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7253985" y="55244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7253985" y="5530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7253985" y="55366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7253985" y="55427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7253985" y="5548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7253985" y="55549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7253985" y="55610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7253985" y="55671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7253985" y="55732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7253985" y="55793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7253985" y="55854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7253985" y="55915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7253985" y="55976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7253985" y="56037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7253985" y="56098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7253985" y="5615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7253985" y="56220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7253985" y="56281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7253985" y="5634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7253985" y="56403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7253985" y="5646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7253985" y="56525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7253985" y="56586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7253985" y="5664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7253985" y="56708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7253985" y="56768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253985" y="5682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253985" y="56890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253985" y="56951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253985" y="5701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253985" y="57073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253985" y="57134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253985" y="57195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253985" y="57256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253985" y="57317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253985" y="57378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253985" y="57439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253985" y="57500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253985" y="57561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7253985" y="57622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7253985" y="5768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7253985" y="57744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7253985" y="57805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7253985" y="5786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7253985" y="57927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7253985" y="5798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7253985" y="58049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7253985" y="58110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7253985" y="5817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7253985" y="58232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7253985" y="58292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7253985" y="5835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7253985" y="58414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7253985" y="58475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7253985" y="5853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7253985" y="58597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7253985" y="58658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7253985" y="58719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7253985" y="58780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7253985" y="58841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7253985" y="58902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7253985" y="58963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7253985" y="59024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7253985" y="59085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7253985" y="59146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7253985" y="5920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7253985" y="59268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7253985" y="59329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7253985" y="5939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7253985" y="59451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7253985" y="5951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7253985" y="59573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7253985" y="59634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7253985" y="5969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7253985" y="59756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7253985" y="59816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7253985" y="5987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7253985" y="59938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7253985" y="59999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7253985" y="6006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7253985" y="60121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7253985" y="60182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7253985" y="60243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7253985" y="60304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7253985" y="60365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7253985" y="60426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7253985" y="60487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7253985" y="60548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7253985" y="60609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7253985" y="60670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7253985" y="6073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7253985" y="60792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7253985" y="60853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7253985" y="6091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7253985" y="60975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7253985" y="6103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7253985" y="61097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7253985" y="61158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7253985" y="6121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7253985" y="61280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7253985" y="613409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253985" y="6140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7253985" y="61462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7253985" y="615238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7253985" y="6158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7253985" y="61645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7253985" y="617067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7253985" y="61767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7253985" y="61828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7253985" y="618896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7253985" y="61950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7253985" y="62011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7253985" y="620725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7253985" y="62133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7253985" y="6219392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5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7253985" y="62257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7253985" y="62318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7253985" y="6237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7253985" y="6244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7253985" y="62501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7253985" y="6256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7253985" y="6262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7253985" y="62684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7253985" y="6274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7253985" y="62806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7253985" y="6286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7253985" y="62928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7253985" y="62989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7253985" y="63050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7253985" y="6311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7253985" y="63172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7253985" y="63233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7253985" y="6329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7253985" y="63355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7253985" y="63416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7253985" y="63477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7253985" y="6353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7253985" y="63599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253985" y="63660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253985" y="6372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53985" y="63781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253985" y="63842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253985" y="6390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253985" y="6396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253985" y="64025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253985" y="6408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253985" y="6414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253985" y="64208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253985" y="6426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253985" y="64330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7253985" y="6439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7253985" y="644524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7253985" y="64513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7253985" y="64574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7253985" y="6463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7253985" y="64696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7253985" y="64757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7253985" y="6481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7253985" y="64879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7253985" y="64940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7253985" y="6500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7253985" y="6506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7253985" y="6512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7253985" y="6518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7253985" y="6524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7253985" y="6530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7253985" y="6536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7253985" y="6542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7253985" y="6548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7253985" y="6554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7253985" y="6561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7253985" y="6567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7253985" y="6573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7253985" y="6579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7253985" y="6585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7253985" y="65915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7253985" y="65976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7253985" y="66037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7253985" y="66098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7253985" y="66159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7253985" y="66220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7253985" y="66281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7253985" y="66342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7253985" y="66403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7253985" y="66464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253985" y="66525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253985" y="66586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253985" y="66647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53985" y="66708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253985" y="66768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253985" y="66829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253985" y="66890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253985" y="66951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253985" y="67012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253985" y="67073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253985" y="67134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253985" y="67195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7253985" y="67256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7253985" y="67317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7253985" y="67378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7253985" y="67439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7253985" y="67500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7253985" y="67561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7253985" y="67622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7253985" y="67683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7253985" y="67744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7253985" y="67805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7253985" y="67866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7253985" y="67927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7253985" y="67988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7253985" y="68049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7253985" y="68110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7253985" y="68171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7253985" y="68232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7253985" y="68292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7253985" y="68353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7253985" y="68414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7253985" y="68475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7253985" y="6853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7253985" y="68597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7253985" y="68658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7253985" y="68719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7253985" y="68780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7253985" y="68841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7253985" y="68902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7253985" y="68963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7253985" y="69024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7253985" y="69085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7253985" y="69146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7253985" y="69207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7253985" y="69268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7253985" y="69329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7253985" y="69390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253985" y="69451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253985" y="69512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53985" y="69573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253985" y="69634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253985" y="69695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253985" y="69756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253985" y="69816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253985" y="69877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253985" y="69938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253985" y="69999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253985" y="70060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253985" y="70121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7253985" y="70182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7253985" y="70243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7253985" y="70304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7253985" y="70365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7253985" y="70426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7253985" y="70487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7253985" y="70548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7253985" y="70609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7253985" y="70670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7253985" y="70731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7253985" y="70792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7253985" y="10387279"/>
            <a:ext cx="3047" cy="304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7253985" y="70853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7253985" y="70914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7253985" y="70975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7253985" y="71036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7253985" y="71097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7253985" y="71158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53985" y="71219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53985" y="71280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7253985" y="71340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7253985" y="71401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7253985" y="71462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7253985" y="71523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7253985" y="71584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7253985" y="71645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7253985" y="71706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7253985" y="71767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7253985" y="71828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7253985" y="71889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7253985" y="71950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7253985" y="72011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7253985" y="72072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7253985" y="721334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7253985" y="721944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253985" y="72255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253985" y="723163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253985" y="723773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53985" y="72438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253985" y="724992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253985" y="725601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253985" y="72621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253985" y="72682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253985" y="72743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253985" y="72804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253985" y="728649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253985" y="72925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7253985" y="72986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7253985" y="730478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7253985" y="73108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7253985" y="73169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7253985" y="732307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7253985" y="732916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7253985" y="73352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7253985" y="734136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7253985" y="734745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7253985" y="7353629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7253985" y="7360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7253985" y="7366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7253985" y="7372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7253985" y="7378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7253985" y="7384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7253985" y="7390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7253985" y="7396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7253985" y="7402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7253985" y="7408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7253985" y="7414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7253985" y="7420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7253985" y="7427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7253985" y="7433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7253985" y="7439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7253985" y="7445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7253985" y="7451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7253985" y="7457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7253985" y="7463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7253985" y="7469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7253985" y="7475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7253985" y="7481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7253985" y="7488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7253985" y="7494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7253985" y="7500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7253985" y="7506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7253985" y="7512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253985" y="7518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253985" y="7524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53985" y="7530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253985" y="7536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253985" y="7542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253985" y="7549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253985" y="7555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253985" y="7561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253985" y="7567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253985" y="7573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253985" y="7579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253985" y="7585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7253985" y="7591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7253985" y="7597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7253985" y="7603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7253985" y="7609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7253985" y="7616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7253985" y="7622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7253985" y="7628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7253985" y="7634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7253985" y="7640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7253985" y="7646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7253985" y="7652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7253985" y="7658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7253985" y="7664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7253985" y="7670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7253985" y="7677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7253985" y="7683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7253985" y="7689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7253985" y="7695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7253985" y="7701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7253985" y="7707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7253985" y="7713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7253985" y="77196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7253985" y="7725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7253985" y="7731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7253985" y="77379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7253985" y="7744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7253985" y="7750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7253985" y="77562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7253985" y="7762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7253985" y="7768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7253985" y="77745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7253985" y="7780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7253985" y="77867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7253985" y="77928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7253985" y="7798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253985" y="78050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253985" y="78111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253985" y="7817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53985" y="7823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253985" y="78294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253985" y="7835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253985" y="78416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253985" y="78477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253985" y="78538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253985" y="7859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253985" y="7865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253985" y="78720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7253985" y="7878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7253985" y="7884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7253985" y="78903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7253985" y="7896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7253985" y="7902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7253985" y="79086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7253985" y="7914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7253985" y="7920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7253985" y="79269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7253985" y="7933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7253985" y="79391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7253985" y="79452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7253985" y="7951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7253985" y="79574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7253985" y="79635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7253985" y="7969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7253985" y="79757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7253985" y="79818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7253985" y="7987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7253985" y="79940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7253985" y="80001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7253985" y="80062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7253985" y="8012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7253985" y="8018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7253985" y="8024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7253985" y="8030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7253985" y="8036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7253985" y="80427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7253985" y="8048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7253985" y="8054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253985" y="80610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253985" y="8067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253985" y="8073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253985" y="80793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253985" y="8085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253985" y="80915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253985" y="80976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253985" y="8103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53985" y="81098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253985" y="81159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253985" y="8122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253985" y="81281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253985" y="81342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253985" y="8140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253985" y="81464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253985" y="81525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253985" y="81586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253985" y="8164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7253985" y="8170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7253985" y="81768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7253985" y="8182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7253985" y="8189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7253985" y="81951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7253985" y="8201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7253985" y="8207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7253985" y="8213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7253985" y="8219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7253985" y="8225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253985" y="8231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253985" y="8237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253985" y="82439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253985" y="8250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253985" y="8256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253985" y="82622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253985" y="8268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253985" y="8274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253985" y="82805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253985" y="8286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7253985" y="8292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7253985" y="82988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7253985" y="8304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7253985" y="83110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7253985" y="8317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7253985" y="8323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7253985" y="83292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7253985" y="8335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7253985" y="8341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7253985" y="834758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7253985" y="8353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7253985" y="8359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7253985" y="8365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7253985" y="8371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7253985" y="8378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253985" y="8384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253985" y="8390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253985" y="839635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53985" y="8402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253985" y="8408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253985" y="841463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253985" y="8420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253985" y="8426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253985" y="84329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253985" y="84390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253985" y="8445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253985" y="845121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7253985" y="84573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7253985" y="846340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7253985" y="8469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7253985" y="8475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7253985" y="8481644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0"/>
                </a:moveTo>
                <a:lnTo>
                  <a:pt x="3047" y="6400"/>
                </a:lnTo>
                <a:lnTo>
                  <a:pt x="3047" y="0"/>
                </a:lnTo>
                <a:lnTo>
                  <a:pt x="0" y="0"/>
                </a:lnTo>
                <a:lnTo>
                  <a:pt x="0" y="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7253985" y="8488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7253985" y="8494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7253985" y="8500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7253985" y="8506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7253985" y="8512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7253985" y="8518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7253985" y="8524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7253985" y="8530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7253985" y="8536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7253985" y="8542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7253985" y="8549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7253985" y="8555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7253985" y="8561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7253985" y="8567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7253985" y="8573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7253985" y="8579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7253985" y="8585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7253985" y="8591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7253985" y="8597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7253985" y="8603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7253985" y="8609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7253985" y="8616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7253985" y="8622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7253985" y="8628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7253985" y="8634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7253985" y="8640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7253985" y="8646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7253985" y="8652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7253985" y="86587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7253985" y="86648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7253985" y="86709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253985" y="86770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253985" y="86831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53985" y="86892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253985" y="86953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253985" y="87014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253985" y="870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253985" y="87135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253985" y="87196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253985" y="87257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253985" y="87318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253985" y="87379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253985" y="87440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7253985" y="87501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7253985" y="87562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7253985" y="87623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7253985" y="87684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7253985" y="87745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7253985" y="87806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7253985" y="87867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7253985" y="87928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7253985" y="87989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7253985" y="88050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7253985" y="88111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7253985" y="88172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7253985" y="88233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7253985" y="88294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7253985" y="88355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7253985" y="88416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7253985" y="88477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7253985" y="88538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7253985" y="88599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7253985" y="88659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7253985" y="88720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7253985" y="88781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7253985" y="88842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7253985" y="88903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7253985" y="88964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7253985" y="89025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7253985" y="89086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7253985" y="89147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7253985" y="89208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7253985" y="89269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7253985" y="89330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7253985" y="89391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7253985" y="89452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7253985" y="89513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7253985" y="89574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253985" y="89635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253985" y="89696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253985" y="89757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53985" y="89818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253985" y="89879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253985" y="89940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253985" y="90001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253985" y="90062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253985" y="90123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253985" y="90183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253985" y="90244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253985" y="90305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7253985" y="90366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7253985" y="90427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7253985" y="90488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7253985" y="90549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7253985" y="90610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7253985" y="90671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7253985" y="90732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7253985" y="90793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7253985" y="90854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7253985" y="90915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7253985" y="90976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7253985" y="91037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7253985" y="91098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7253985" y="91159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7253985" y="91220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7253985" y="91281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7253985" y="91342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7253985" y="91403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7253985" y="91464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7253985" y="91525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7253985" y="91586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7253985" y="91647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7253985" y="91707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7253985" y="91768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7253985" y="91829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7253985" y="91890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7253985" y="91951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7253985" y="92012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7253985" y="92073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7253985" y="92134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7253985" y="92195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7253985" y="92256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7253985" y="92317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7253985" y="92378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7253985" y="92439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7253985" y="92500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253985" y="92561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253985" y="92622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53985" y="926833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253985" y="927442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253985" y="928052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253985" y="928662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253985" y="929271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253985" y="929881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253985" y="930490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253985" y="931100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253985" y="9317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253985" y="932319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7253985" y="932929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7253985" y="933538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7253985" y="934148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7253985" y="934758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7253985" y="935367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7253985" y="935977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7253985" y="936586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7253985" y="937196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7253985" y="937806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7253985" y="938415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7253985" y="939025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7253985" y="939634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7253985" y="940244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7253985" y="940854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7253985" y="941463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7253985" y="94207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7253985" y="94268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7253985" y="9432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7253985" y="94390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7253985" y="94451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7253985" y="9451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7253985" y="94573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7253985" y="946342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7253985" y="9469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7253985" y="947562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7253985" y="948171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7253985" y="9487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7253985" y="949391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7253985" y="950000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7253985" y="95061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7253985" y="9512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7253985" y="951829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7253985" y="952439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7253985" y="9530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7253985" y="95365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253985" y="954267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253985" y="9548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253985" y="95548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53985" y="956096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253985" y="9567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253985" y="957315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253985" y="957925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253985" y="9585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253985" y="959144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253985" y="959754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253985" y="960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253985" y="96097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7253985" y="9615830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0" y="6401"/>
                </a:moveTo>
                <a:lnTo>
                  <a:pt x="3047" y="6401"/>
                </a:lnTo>
                <a:lnTo>
                  <a:pt x="3047" y="0"/>
                </a:lnTo>
                <a:lnTo>
                  <a:pt x="0" y="0"/>
                </a:lnTo>
                <a:lnTo>
                  <a:pt x="0" y="6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7253985" y="96222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7253985" y="96283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7253985" y="96344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7253985" y="96405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7253985" y="96466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7253985" y="96527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7253985" y="96588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7253985" y="96649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7253985" y="96709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253985" y="96770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253985" y="96831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53985" y="96892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253985" y="96953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253985" y="97014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253985" y="97075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253985" y="97136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253985" y="97197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253985" y="97258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253985" y="97319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253985" y="97380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253985" y="97441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7253985" y="97502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7253985" y="97563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7253985" y="97624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7253985" y="97685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7253985" y="9774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7253985" y="97807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7253985" y="97868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7253985" y="97929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7253985" y="97990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253985" y="9805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253985" y="98112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253985" y="98173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53985" y="98233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253985" y="98294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253985" y="98355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253985" y="98416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253985" y="98477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253985" y="98538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253985" y="98599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253985" y="98660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253985" y="98721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7253985" y="98782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7253985" y="98843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7253985" y="98904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7253985" y="98965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7253985" y="99026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7253985" y="99087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7253985" y="99148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7253985" y="99209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7253985" y="99270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7253985" y="99331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253985" y="99392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253985" y="99453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53985" y="99514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253985" y="99575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253985" y="99636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253985" y="99697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253985" y="99757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253985" y="99818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253985" y="99879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253985" y="99940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53985" y="100001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53985" y="100062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53985" y="100123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53985" y="100184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53985" y="100245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53985" y="100306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53985" y="100367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53985" y="100428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53985" y="100489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53985" y="100550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53985" y="100611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253985" y="100672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253985" y="100733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253985" y="100794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53985" y="100855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253985" y="10091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253985" y="100977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253985" y="101038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253985" y="101099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253985" y="101160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253985" y="101221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253985" y="101281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253985" y="101342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7253985" y="101403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7253985" y="101464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7253985" y="101525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7253985" y="101586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7253985" y="101647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7253985" y="101708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7253985" y="101769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7253985" y="101830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7253985" y="101891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7253985" y="101952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253985" y="102013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253985" y="102074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53985" y="102135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253985" y="10219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253985" y="102257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253985" y="102318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253985" y="1023792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253985" y="102440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253985" y="1025011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253985" y="1025621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253985" y="102623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253985" y="1026840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7253985" y="1027450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7253985" y="1028059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7253985" y="1028669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7253985" y="1029279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7253985" y="10298886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7253985" y="1030498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7253985" y="1031107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7253985" y="10317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7253985" y="1032327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253985" y="1032936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253985" y="103354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253985" y="1034155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53985" y="1034765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253985" y="1035375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253985" y="1035984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253985" y="1036594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253985" y="103720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7" y="6096"/>
                </a:lnTo>
                <a:lnTo>
                  <a:pt x="3047" y="0"/>
                </a:lnTo>
                <a:lnTo>
                  <a:pt x="0" y="0"/>
                </a:lnTo>
                <a:lnTo>
                  <a:pt x="0" y="6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253985" y="10378135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5"/>
                </a:moveTo>
                <a:lnTo>
                  <a:pt x="3047" y="6095"/>
                </a:lnTo>
                <a:lnTo>
                  <a:pt x="3047" y="0"/>
                </a:lnTo>
                <a:lnTo>
                  <a:pt x="0" y="0"/>
                </a:lnTo>
                <a:lnTo>
                  <a:pt x="0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253985" y="1038423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304800" y="10387279"/>
            <a:ext cx="42671" cy="304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347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353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35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36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371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377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3840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39014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3962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402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408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414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420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427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433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4392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4453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451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457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4636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4696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475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4818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4879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494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500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5062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5123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518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524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5306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536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542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5489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5550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561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567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5733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5794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585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5916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5977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603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609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6160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6220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628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6342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403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46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52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586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647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70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676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6830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689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695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013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074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13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19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257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318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37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440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7501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756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762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7684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7744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780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7866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7927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798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804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8110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8171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823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829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8354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841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847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8537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8598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865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872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781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842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90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964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9025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908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914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9208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9268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932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9390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9451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951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957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9634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9695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975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981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9878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993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1000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10061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10122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1018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1024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10305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10366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1042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10488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105491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1061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1067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10732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10792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1085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10914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10975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1103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1109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11158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11219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1128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1134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11402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1146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1152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11585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11646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170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176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1829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18902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19512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20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120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1213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121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122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1232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123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1244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1250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125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1262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12685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12746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1280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1286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12929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12990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130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13112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1317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132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13295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1335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1341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134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1353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136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136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1372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137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13844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13905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13966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140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1408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14149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142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14270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1433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1439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4453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4514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45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4636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469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47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4819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488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494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50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506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1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1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24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53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5368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5429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5490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55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561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5673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57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57949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585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591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5977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16038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160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16160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1622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1628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16343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1640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164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16526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1658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166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16709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1677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16831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1689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1695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17014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1707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17136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17197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1725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17318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17379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1744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17501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1756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1762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17684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1774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1780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17867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1792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17989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18050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1811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18172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18233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1829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18355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1841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1847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18538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1859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18660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18721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1878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18842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18903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1896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19025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1908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1914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19208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1926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1933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19391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1945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19513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19574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1963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19696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19757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1981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1987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1994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200012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2006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2012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2018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2024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2030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20369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20430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20491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2055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20613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20674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2073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20796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20857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2091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20979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21040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21101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21162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2122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21283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21344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2140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21466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21527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2158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21649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21710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771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1832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893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1954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2015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07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2137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2198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225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2320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2381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244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22503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2564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22625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2686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227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22807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2868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229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22990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23051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231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31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3234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23295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233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23417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23478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235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2360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3661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23722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2378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3844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23905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396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24027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24088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24149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210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242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24331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24392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244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24514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24575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246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246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24758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4819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248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24941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25002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250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2512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25185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25246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2530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25368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25429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2549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25551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25612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25673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25734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257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25855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25916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259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26038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26099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261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262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26282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26343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264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26465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26526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265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2664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26709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26770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2683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26892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26953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2701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27075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27136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27197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27258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2731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27379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27440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2750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27562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27623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2768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27745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27806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27867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27928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279895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2805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2811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2817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2823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2829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2835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28420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2848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2854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28602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2866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28724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28785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2884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28907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28968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2902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29090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2915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2921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29273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2933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2939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29456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2951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9578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9639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970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9761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9822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988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9944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3000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3006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30126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3018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30248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30309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3037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30431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30492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3055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30614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3067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3073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30797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30858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3091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30980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31041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3110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31163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3122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3128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31346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3140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3146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3152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3158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31650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3171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31772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31833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3189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31955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32016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3207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32138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32199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3226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32321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32382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3244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32504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3256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3262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32687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32748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3280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32870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32931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299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33053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33113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33174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3323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33296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33357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3341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33479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33540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3360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33662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33723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3378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33845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3390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33967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34028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3408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150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34211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3427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34333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34394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3445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34516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34577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34637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34698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3475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34820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34881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3494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35003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35064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3512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35186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35247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3530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35369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3543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35491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35552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3561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35674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35735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3579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35857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35918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3597909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3604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3610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3616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3622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3628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3634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36408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36469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3653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36591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36652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36713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36774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36835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36896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36957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3701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37078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37139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3720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37261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37322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37383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37444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37505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37566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7627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7688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7749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7810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787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7932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7993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805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8115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8176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8237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8298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8359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8420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8481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854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8602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8663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872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8785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38846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38907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38968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39029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39090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39151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39212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39273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39334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3939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39456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39517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3957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39639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39700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39761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39822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39883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39944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40005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4006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40126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40187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4024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40309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40370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40431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40492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40553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40614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40675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40736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40797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4085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40919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40980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4104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41102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41163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4122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41285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41346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4140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41468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41529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4158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41650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41711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4177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41833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41894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41955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42016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42077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42138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42199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42260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42321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4238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42443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425043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4256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42626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426872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4274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42809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428701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4293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42992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430530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311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431749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432358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4329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433577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434187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43479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435406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436016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43662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437235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437845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438454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43906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439674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4403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4409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4415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4421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4427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4335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4396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44457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44518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44579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44640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44701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44762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44823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44884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44945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45006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45067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45128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45189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45250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45311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45372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45432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45493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45554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5615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45676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45737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45798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45859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45920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45981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46042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46103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46164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46225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46286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46347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46408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46469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4653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4659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46652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4671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4677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6835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689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4695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47017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4707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4713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47200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4726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4732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47383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47444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4750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47566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47627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4768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47749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47810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4787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47932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47993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4805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4811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48176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4823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4829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48359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4842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4848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48541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4860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4866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48724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4878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4884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48907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48968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4902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49090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49151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4921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9273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9334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39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49456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49517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4957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4963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49700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4976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4982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49883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4994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5000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50065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5012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5018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50248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5030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5037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504317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50492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5055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506145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0675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5073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50797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50858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50919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50980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51041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51102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51163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51224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51285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51346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51407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51468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51528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515899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51650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51711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517728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51833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51894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195570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5202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5208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5214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5220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5226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5232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52386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52447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52508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52569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52630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52691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52751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52812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52873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52934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52995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53056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53117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178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53239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53300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53361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53422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53483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53544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53605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53666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53727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53788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53849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53910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53971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54032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54093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54154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54215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54275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54336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54397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4458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54519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54580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54641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54702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54763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54824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54885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54946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55007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55068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55129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55190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55251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55312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55373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55434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55495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55556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55617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5678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55739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55799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55860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55921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55982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56043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56104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56165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56226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56287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56348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56409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56470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56531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56592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56653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56714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56775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56836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56897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56958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57019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57080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57141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57202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57263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7323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7384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7445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7506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7567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7628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57689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57750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57811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7872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57933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57994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58055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58116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58177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58238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58299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58360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58421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584822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585431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586041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586651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587260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587870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588479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589089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58969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590308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590918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59152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592137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592747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59335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593966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594575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59518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595795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96404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59701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597623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598233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59884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599452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000622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6006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60130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6019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6025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60313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60374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60435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0496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0557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0618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0679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0740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0801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60862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60923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60984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61045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61106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61167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61227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61288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61349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61410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61471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61532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61593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61654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61715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61776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61837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61898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61959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62020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62081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62142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62203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62264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62325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62386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62447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62508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62569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62630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62691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62751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62812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62873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62934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62995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63056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63117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63178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63239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63300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63361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63422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63483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63544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636054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63666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63727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637882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63849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63910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9711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64032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64093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641540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64215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64275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643369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64397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64458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645198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64580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64641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64702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64763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64824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64885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64946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65007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65068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65129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65190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65251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65312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65373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65434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65495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65556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65617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65678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65739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65799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65860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65921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65982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66043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66104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66165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66226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66287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66348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66409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664705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665314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665924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666534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667143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667753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668362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668972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669582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670191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670801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671410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672020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672630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673239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67384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674458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675068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67567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76287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76897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77506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78116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78726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79335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6799453" y="10387279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0" y="3047"/>
                </a:moveTo>
                <a:lnTo>
                  <a:pt x="6400" y="3047"/>
                </a:lnTo>
                <a:lnTo>
                  <a:pt x="6400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68059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68120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68181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68242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68303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68364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68425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68486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68546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68607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8668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68729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68790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68851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68912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68973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69034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69095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69156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69217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69278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69339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69400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69461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69522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69583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69644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69705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69766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69827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69888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69949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70010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70070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70131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70192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70253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70314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70375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70436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70497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70558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70619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70680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70741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70802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70863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70924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709853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710463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711073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711682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712292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712901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713511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714120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714730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715340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715949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716559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717169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717778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718388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7189978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7196073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7202169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7208266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7214361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7220457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7226554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7232650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6" y="3047"/>
                </a:lnTo>
                <a:lnTo>
                  <a:pt x="6096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7238745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7244842" y="1038727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7"/>
                </a:moveTo>
                <a:lnTo>
                  <a:pt x="6095" y="3047"/>
                </a:lnTo>
                <a:lnTo>
                  <a:pt x="6095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7250938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8" y="3047"/>
                </a:lnTo>
                <a:lnTo>
                  <a:pt x="3048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7253985" y="1038727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7"/>
                </a:moveTo>
                <a:lnTo>
                  <a:pt x="3047" y="3047"/>
                </a:lnTo>
                <a:lnTo>
                  <a:pt x="3047" y="0"/>
                </a:lnTo>
                <a:lnTo>
                  <a:pt x="0" y="0"/>
                </a:lnTo>
                <a:lnTo>
                  <a:pt x="0" y="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410"/>
              </a:lnSpc>
            </a:pPr>
            <a:r>
              <a:rPr dirty="0" spc="-5"/>
              <a:t>By </a:t>
            </a:r>
            <a:r>
              <a:rPr dirty="0"/>
              <a:t>Ahmad </a:t>
            </a:r>
            <a:r>
              <a:rPr dirty="0" spc="-5"/>
              <a:t>Mokhtar</a:t>
            </a:r>
            <a:r>
              <a:rPr dirty="0" spc="-40"/>
              <a:t> </a:t>
            </a:r>
            <a:r>
              <a:rPr dirty="0"/>
              <a:t>Abodahab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ScOrPiOnE</dc:creator>
  <dc:title>Sec 3 -CHAPTER 37 –</dc:title>
  <dcterms:created xsi:type="dcterms:W3CDTF">2018-08-08T14:30:02Z</dcterms:created>
  <dcterms:modified xsi:type="dcterms:W3CDTF">2018-08-08T14:30:02Z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2018-07-04T00:00:00Z</vt:filetime>
  </property>
  <property fmtid="{D5CDD505-2E9C-101B-9397-08002B2CF9AE}" pid="3" name="Creator">
    <vt:lpwstr>Microsoft® Office Word 2007</vt:lpwstr>
  </property>
  <property fmtid="{D5CDD505-2E9C-101B-9397-08002B2CF9AE}" pid="4" name="LastSaved">
    <vt:filetime>2018-08-08T00:00:00Z</vt:filetime>
  </property>
</Properties>
</file>