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572" y="914348"/>
            <a:ext cx="6521704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95598" y="9911791"/>
            <a:ext cx="3582670" cy="173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Relationship Id="rId4" Type="http://schemas.openxmlformats.org/officeDocument/2006/relationships/image" Target="../media/image25.jpg"/><Relationship Id="rId5" Type="http://schemas.openxmlformats.org/officeDocument/2006/relationships/image" Target="../media/image26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jpg"/><Relationship Id="rId3" Type="http://schemas.openxmlformats.org/officeDocument/2006/relationships/image" Target="../media/image29.png"/><Relationship Id="rId4" Type="http://schemas.openxmlformats.org/officeDocument/2006/relationships/image" Target="../media/image30.jpg"/><Relationship Id="rId5" Type="http://schemas.openxmlformats.org/officeDocument/2006/relationships/image" Target="../media/image3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Relationship Id="rId4" Type="http://schemas.openxmlformats.org/officeDocument/2006/relationships/image" Target="../media/image2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4172" y="914348"/>
            <a:ext cx="6428105" cy="428625"/>
          </a:xfrm>
          <a:prstGeom prst="rect"/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542415">
              <a:lnSpc>
                <a:spcPts val="2760"/>
              </a:lnSpc>
            </a:pPr>
            <a:r>
              <a:rPr dirty="0"/>
              <a:t>BASICS </a:t>
            </a:r>
            <a:r>
              <a:rPr dirty="0" spc="-5"/>
              <a:t>OF DIFFUSION</a:t>
            </a:r>
            <a:r>
              <a:rPr dirty="0" spc="-10"/>
              <a:t> </a:t>
            </a:r>
            <a:r>
              <a:rPr dirty="0" spc="-5"/>
              <a:t>MRI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47140" y="1458213"/>
            <a:ext cx="4481195" cy="273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Calibri"/>
                <a:cs typeface="Calibri"/>
              </a:rPr>
              <a:t>DWI </a:t>
            </a:r>
            <a:r>
              <a:rPr dirty="0" sz="1400">
                <a:latin typeface="Calibri"/>
                <a:cs typeface="Calibri"/>
              </a:rPr>
              <a:t>is a </a:t>
            </a:r>
            <a:r>
              <a:rPr dirty="0" sz="1400" spc="-5">
                <a:latin typeface="Calibri"/>
                <a:cs typeface="Calibri"/>
              </a:rPr>
              <a:t>fast sequence </a:t>
            </a:r>
            <a:r>
              <a:rPr dirty="0" sz="1400">
                <a:latin typeface="Calibri"/>
                <a:cs typeface="Calibri"/>
              </a:rPr>
              <a:t>, </a:t>
            </a:r>
            <a:r>
              <a:rPr dirty="0" sz="1400" spc="-5">
                <a:latin typeface="Calibri"/>
                <a:cs typeface="Calibri"/>
              </a:rPr>
              <a:t>Consuming not </a:t>
            </a:r>
            <a:r>
              <a:rPr dirty="0" sz="1400">
                <a:latin typeface="Calibri"/>
                <a:cs typeface="Calibri"/>
              </a:rPr>
              <a:t>more </a:t>
            </a:r>
            <a:r>
              <a:rPr dirty="0" sz="1400" spc="-5">
                <a:latin typeface="Calibri"/>
                <a:cs typeface="Calibri"/>
              </a:rPr>
              <a:t>than 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140335" indent="-127635">
              <a:lnSpc>
                <a:spcPct val="100000"/>
              </a:lnSpc>
              <a:buChar char="•"/>
              <a:tabLst>
                <a:tab pos="140970" algn="l"/>
              </a:tabLst>
            </a:pPr>
            <a:r>
              <a:rPr dirty="0" sz="1400">
                <a:latin typeface="Calibri"/>
                <a:cs typeface="Calibri"/>
              </a:rPr>
              <a:t>it is a </a:t>
            </a:r>
            <a:r>
              <a:rPr dirty="0" sz="1400" spc="-5">
                <a:latin typeface="Calibri"/>
                <a:cs typeface="Calibri"/>
              </a:rPr>
              <a:t>sequence of </a:t>
            </a:r>
            <a:r>
              <a:rPr dirty="0" sz="1400">
                <a:latin typeface="Calibri"/>
                <a:cs typeface="Calibri"/>
              </a:rPr>
              <a:t>great value , in </a:t>
            </a:r>
            <a:r>
              <a:rPr dirty="0" sz="1400" spc="-5">
                <a:latin typeface="Calibri"/>
                <a:cs typeface="Calibri"/>
              </a:rPr>
              <a:t>few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time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Calibri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lvl="1"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Diffusion </a:t>
            </a:r>
            <a:r>
              <a:rPr dirty="0" sz="1400">
                <a:latin typeface="Times New Roman"/>
                <a:cs typeface="Times New Roman"/>
              </a:rPr>
              <a:t>: 2 </a:t>
            </a:r>
            <a:r>
              <a:rPr dirty="0" sz="1400" spc="-5">
                <a:latin typeface="Times New Roman"/>
                <a:cs typeface="Times New Roman"/>
              </a:rPr>
              <a:t>Types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Isotropic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Free</a:t>
            </a:r>
            <a:endParaRPr sz="1400">
              <a:latin typeface="Times New Roman"/>
              <a:cs typeface="Times New Roman"/>
            </a:endParaRPr>
          </a:p>
          <a:p>
            <a:pPr marL="1155065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Non isotropic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inbetween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cells</a:t>
            </a:r>
            <a:endParaRPr sz="1400">
              <a:latin typeface="Times New Roman"/>
              <a:cs typeface="Times New Roman"/>
            </a:endParaRPr>
          </a:p>
          <a:p>
            <a:pPr lvl="1" marL="469265" indent="-227965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What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appearance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lesions in DW </a:t>
            </a:r>
            <a:r>
              <a:rPr dirty="0" sz="1400">
                <a:latin typeface="Times New Roman"/>
                <a:cs typeface="Times New Roman"/>
              </a:rPr>
              <a:t>MRI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lvl="1" marL="469265" indent="-227965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Either </a:t>
            </a:r>
            <a:r>
              <a:rPr dirty="0" sz="1400" spc="-5" b="1" i="1">
                <a:latin typeface="Times New Roman"/>
                <a:cs typeface="Times New Roman"/>
              </a:rPr>
              <a:t>Restricted </a:t>
            </a: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 b="1" i="1">
                <a:latin typeface="Times New Roman"/>
                <a:cs typeface="Times New Roman"/>
              </a:rPr>
              <a:t>Free</a:t>
            </a:r>
            <a:r>
              <a:rPr dirty="0" sz="1400" spc="15" b="1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Diffusion.</a:t>
            </a:r>
            <a:endParaRPr sz="1400">
              <a:latin typeface="Times New Roman"/>
              <a:cs typeface="Times New Roman"/>
            </a:endParaRPr>
          </a:p>
          <a:p>
            <a:pPr lvl="1" marL="469265" indent="-227965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• </a:t>
            </a:r>
            <a:r>
              <a:rPr dirty="0" sz="1400" spc="-5">
                <a:latin typeface="Times New Roman"/>
                <a:cs typeface="Times New Roman"/>
              </a:rPr>
              <a:t>Free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Rapid Motility Molecules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Low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  <a:p>
            <a:pPr lvl="1" marL="469265" indent="-227965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• </a:t>
            </a:r>
            <a:r>
              <a:rPr dirty="0" sz="1400" spc="-5">
                <a:latin typeface="Times New Roman"/>
                <a:cs typeface="Times New Roman"/>
              </a:rPr>
              <a:t>Restricted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low motility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High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44675" y="4421199"/>
            <a:ext cx="1847214" cy="1168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13607" y="4415027"/>
            <a:ext cx="2103755" cy="11741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85239" y="7920227"/>
            <a:ext cx="1627124" cy="18159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3639" y="5773419"/>
            <a:ext cx="5029200" cy="17030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Sequences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parameters in Diffusion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T2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1165"/>
              </a:spcBef>
            </a:pP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The Gradient </a:t>
            </a:r>
            <a:r>
              <a:rPr dirty="0" sz="1400" spc="-10">
                <a:latin typeface="Times New Roman"/>
                <a:cs typeface="Times New Roman"/>
              </a:rPr>
              <a:t>added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Diffusion</a:t>
            </a:r>
            <a:endParaRPr sz="1400">
              <a:latin typeface="Times New Roman"/>
              <a:cs typeface="Times New Roman"/>
            </a:endParaRPr>
          </a:p>
          <a:p>
            <a:pPr marL="203200" indent="-106680">
              <a:lnSpc>
                <a:spcPct val="100000"/>
              </a:lnSpc>
              <a:spcBef>
                <a:spcPts val="1175"/>
              </a:spcBef>
              <a:buFont typeface="Times New Roman"/>
              <a:buChar char="•"/>
              <a:tabLst>
                <a:tab pos="203835" algn="l"/>
              </a:tabLst>
            </a:pP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inversion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T2 effect on fluids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……..i.e.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121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physiological fluids in Diffusion appears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low signal</a:t>
            </a:r>
            <a:r>
              <a:rPr dirty="0" sz="1400" spc="5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“Black”.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164839" y="8417559"/>
            <a:ext cx="3110865" cy="64579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554355" indent="-228600">
              <a:lnSpc>
                <a:spcPct val="100000"/>
              </a:lnSpc>
              <a:spcBef>
                <a:spcPts val="405"/>
              </a:spcBef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dirty="0" sz="1100" spc="-5">
                <a:latin typeface="Calibri"/>
                <a:cs typeface="Calibri"/>
              </a:rPr>
              <a:t>CSF </a:t>
            </a:r>
            <a:r>
              <a:rPr dirty="0" sz="1100">
                <a:latin typeface="Calibri"/>
                <a:cs typeface="Calibri"/>
              </a:rPr>
              <a:t>= </a:t>
            </a:r>
            <a:r>
              <a:rPr dirty="0" sz="1100" spc="-5">
                <a:latin typeface="Calibri"/>
                <a:cs typeface="Calibri"/>
              </a:rPr>
              <a:t>Free Diffusion</a:t>
            </a:r>
            <a:endParaRPr sz="1100">
              <a:latin typeface="Calibri"/>
              <a:cs typeface="Calibri"/>
            </a:endParaRPr>
          </a:p>
          <a:p>
            <a:pPr marL="55435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dirty="0" sz="1100" spc="-5">
                <a:latin typeface="Calibri"/>
                <a:cs typeface="Calibri"/>
              </a:rPr>
              <a:t>Bright </a:t>
            </a:r>
            <a:r>
              <a:rPr dirty="0" sz="1100">
                <a:latin typeface="Calibri"/>
                <a:cs typeface="Calibri"/>
              </a:rPr>
              <a:t>lesion = Restricted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Diffusion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26942" y="908252"/>
            <a:ext cx="1212850" cy="2686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57785">
              <a:lnSpc>
                <a:spcPts val="2080"/>
              </a:lnSpc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z="1800" spc="-15" b="1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ordoma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1314957"/>
            <a:ext cx="6296660" cy="279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897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Chordomas Vs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chondro-sarcomas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1165"/>
              </a:spcBef>
              <a:buChar char="•"/>
              <a:tabLst>
                <a:tab pos="120014" algn="l"/>
              </a:tabLst>
            </a:pPr>
            <a:r>
              <a:rPr dirty="0" sz="1400">
                <a:latin typeface="Times New Roman"/>
                <a:cs typeface="Times New Roman"/>
              </a:rPr>
              <a:t>Rare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940"/>
              </a:spcBef>
              <a:buChar char="•"/>
              <a:tabLst>
                <a:tab pos="120014" algn="l"/>
              </a:tabLst>
            </a:pPr>
            <a:r>
              <a:rPr dirty="0" sz="1400" spc="-5">
                <a:latin typeface="Times New Roman"/>
                <a:cs typeface="Times New Roman"/>
              </a:rPr>
              <a:t>Primary </a:t>
            </a:r>
            <a:r>
              <a:rPr dirty="0" sz="1400">
                <a:latin typeface="Times New Roman"/>
                <a:cs typeface="Times New Roman"/>
              </a:rPr>
              <a:t>bone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tumors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Times New Roman"/>
                <a:cs typeface="Times New Roman"/>
              </a:rPr>
              <a:t>•it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Involves:</a:t>
            </a:r>
            <a:endParaRPr sz="1400">
              <a:latin typeface="Times New Roman"/>
              <a:cs typeface="Times New Roman"/>
            </a:endParaRPr>
          </a:p>
          <a:p>
            <a:pPr lvl="1" marL="576580" indent="-106680">
              <a:lnSpc>
                <a:spcPct val="100000"/>
              </a:lnSpc>
              <a:spcBef>
                <a:spcPts val="940"/>
              </a:spcBef>
              <a:buChar char="•"/>
              <a:tabLst>
                <a:tab pos="577215" algn="l"/>
              </a:tabLst>
            </a:pPr>
            <a:r>
              <a:rPr dirty="0" sz="1400" spc="-5">
                <a:latin typeface="Times New Roman"/>
                <a:cs typeface="Times New Roman"/>
              </a:rPr>
              <a:t>skull base, especially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clivus.</a:t>
            </a:r>
            <a:endParaRPr sz="1400">
              <a:latin typeface="Times New Roman"/>
              <a:cs typeface="Times New Roman"/>
            </a:endParaRPr>
          </a:p>
          <a:p>
            <a:pPr lvl="1" marL="576580" indent="-106680">
              <a:lnSpc>
                <a:spcPct val="100000"/>
              </a:lnSpc>
              <a:spcBef>
                <a:spcPts val="925"/>
              </a:spcBef>
              <a:buChar char="•"/>
              <a:tabLst>
                <a:tab pos="577215" algn="l"/>
              </a:tabLst>
            </a:pPr>
            <a:r>
              <a:rPr dirty="0" sz="1400" spc="-5">
                <a:latin typeface="Times New Roman"/>
                <a:cs typeface="Times New Roman"/>
              </a:rPr>
              <a:t>sacrococcigeal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region.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935"/>
              </a:spcBef>
              <a:buChar char="•"/>
              <a:tabLst>
                <a:tab pos="120014" algn="l"/>
              </a:tabLst>
            </a:pPr>
            <a:r>
              <a:rPr dirty="0" sz="1400" spc="-10">
                <a:latin typeface="Times New Roman"/>
                <a:cs typeface="Times New Roman"/>
              </a:rPr>
              <a:t>DWI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035"/>
              </a:spcBef>
            </a:pP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Especially </a:t>
            </a:r>
            <a:r>
              <a:rPr dirty="0" sz="1400">
                <a:latin typeface="Times New Roman"/>
                <a:cs typeface="Times New Roman"/>
              </a:rPr>
              <a:t>poorly </a:t>
            </a:r>
            <a:r>
              <a:rPr dirty="0" sz="1400" spc="-5">
                <a:latin typeface="Times New Roman"/>
                <a:cs typeface="Times New Roman"/>
              </a:rPr>
              <a:t>differentiated chordomas </a:t>
            </a:r>
            <a:r>
              <a:rPr dirty="0" sz="1400" spc="-5">
                <a:latin typeface="Wingdings"/>
                <a:cs typeface="Wingdings"/>
              </a:rPr>
              <a:t></a:t>
            </a:r>
            <a:r>
              <a:rPr dirty="0" sz="1400" spc="-5">
                <a:latin typeface="Times New Roman"/>
                <a:cs typeface="Times New Roman"/>
              </a:rPr>
              <a:t>more restricted diffusion than </a:t>
            </a:r>
            <a:r>
              <a:rPr dirty="0" sz="1400">
                <a:latin typeface="Times New Roman"/>
                <a:cs typeface="Times New Roman"/>
              </a:rPr>
              <a:t>chondro-  </a:t>
            </a:r>
            <a:r>
              <a:rPr dirty="0" sz="1400" spc="-5">
                <a:latin typeface="Times New Roman"/>
                <a:cs typeface="Times New Roman"/>
              </a:rPr>
              <a:t>sarcomas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5404" y="4234306"/>
            <a:ext cx="3664585" cy="0"/>
          </a:xfrm>
          <a:custGeom>
            <a:avLst/>
            <a:gdLst/>
            <a:ahLst/>
            <a:cxnLst/>
            <a:rect l="l" t="t" r="r" b="b"/>
            <a:pathLst>
              <a:path w="3664585" h="0">
                <a:moveTo>
                  <a:pt x="0" y="0"/>
                </a:moveTo>
                <a:lnTo>
                  <a:pt x="366458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36084" y="4234306"/>
            <a:ext cx="2851785" cy="0"/>
          </a:xfrm>
          <a:custGeom>
            <a:avLst/>
            <a:gdLst/>
            <a:ahLst/>
            <a:cxnLst/>
            <a:rect l="l" t="t" r="r" b="b"/>
            <a:pathLst>
              <a:path w="2851784" h="0">
                <a:moveTo>
                  <a:pt x="0" y="0"/>
                </a:moveTo>
                <a:lnTo>
                  <a:pt x="285165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62355" y="4231258"/>
            <a:ext cx="0" cy="2949575"/>
          </a:xfrm>
          <a:custGeom>
            <a:avLst/>
            <a:gdLst/>
            <a:ahLst/>
            <a:cxnLst/>
            <a:rect l="l" t="t" r="r" b="b"/>
            <a:pathLst>
              <a:path w="0" h="2949575">
                <a:moveTo>
                  <a:pt x="0" y="0"/>
                </a:moveTo>
                <a:lnTo>
                  <a:pt x="0" y="2949575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9308" y="718083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59308" y="718083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5404" y="7183881"/>
            <a:ext cx="3664585" cy="0"/>
          </a:xfrm>
          <a:custGeom>
            <a:avLst/>
            <a:gdLst/>
            <a:ahLst/>
            <a:cxnLst/>
            <a:rect l="l" t="t" r="r" b="b"/>
            <a:pathLst>
              <a:path w="3664585" h="0">
                <a:moveTo>
                  <a:pt x="0" y="0"/>
                </a:moveTo>
                <a:lnTo>
                  <a:pt x="366458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33036" y="4231258"/>
            <a:ext cx="0" cy="2949575"/>
          </a:xfrm>
          <a:custGeom>
            <a:avLst/>
            <a:gdLst/>
            <a:ahLst/>
            <a:cxnLst/>
            <a:rect l="l" t="t" r="r" b="b"/>
            <a:pathLst>
              <a:path w="0" h="2949575">
                <a:moveTo>
                  <a:pt x="0" y="0"/>
                </a:moveTo>
                <a:lnTo>
                  <a:pt x="0" y="294957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29989" y="718083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36084" y="7183881"/>
            <a:ext cx="2851785" cy="0"/>
          </a:xfrm>
          <a:custGeom>
            <a:avLst/>
            <a:gdLst/>
            <a:ahLst/>
            <a:cxnLst/>
            <a:rect l="l" t="t" r="r" b="b"/>
            <a:pathLst>
              <a:path w="2851784" h="0">
                <a:moveTo>
                  <a:pt x="0" y="0"/>
                </a:moveTo>
                <a:lnTo>
                  <a:pt x="285165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90917" y="4231258"/>
            <a:ext cx="0" cy="2949575"/>
          </a:xfrm>
          <a:custGeom>
            <a:avLst/>
            <a:gdLst/>
            <a:ahLst/>
            <a:cxnLst/>
            <a:rect l="l" t="t" r="r" b="b"/>
            <a:pathLst>
              <a:path w="0" h="2949575">
                <a:moveTo>
                  <a:pt x="0" y="0"/>
                </a:moveTo>
                <a:lnTo>
                  <a:pt x="0" y="2949575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87869" y="718083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87869" y="718083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51725" y="4238954"/>
            <a:ext cx="1841627" cy="1192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18029" y="4247908"/>
            <a:ext cx="1370330" cy="1188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49605" y="5431281"/>
            <a:ext cx="3246120" cy="1748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18634" y="4236719"/>
            <a:ext cx="2644013" cy="21807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16275" y="908252"/>
            <a:ext cx="1219835" cy="2686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80"/>
              </a:lnSpc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mp</a:t>
            </a:r>
            <a:r>
              <a:rPr dirty="0" sz="1800" spc="-15" b="1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omas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1360677"/>
            <a:ext cx="6417310" cy="1708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69410" indent="-137160">
              <a:lnSpc>
                <a:spcPct val="100000"/>
              </a:lnSpc>
              <a:spcBef>
                <a:spcPts val="100"/>
              </a:spcBef>
              <a:buSzPct val="128571"/>
              <a:buFont typeface="Times New Roman"/>
              <a:buChar char="•"/>
              <a:tabLst>
                <a:tab pos="4170045" algn="l"/>
              </a:tabLst>
            </a:pPr>
            <a:r>
              <a:rPr dirty="0" sz="1400" spc="-5" b="1" i="1">
                <a:latin typeface="Times New Roman"/>
                <a:cs typeface="Times New Roman"/>
              </a:rPr>
              <a:t>Lymphoma </a:t>
            </a:r>
            <a:r>
              <a:rPr dirty="0" sz="1400" spc="-10">
                <a:latin typeface="Times New Roman"/>
                <a:cs typeface="Times New Roman"/>
              </a:rPr>
              <a:t>Vs </a:t>
            </a:r>
            <a:r>
              <a:rPr dirty="0" sz="1400" spc="-5" b="1" i="1">
                <a:latin typeface="Times New Roman"/>
                <a:cs typeface="Times New Roman"/>
              </a:rPr>
              <a:t>Glial</a:t>
            </a:r>
            <a:r>
              <a:rPr dirty="0" sz="1400" spc="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Tumors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1400" spc="-5">
                <a:latin typeface="Times New Roman"/>
                <a:cs typeface="Times New Roman"/>
              </a:rPr>
              <a:t>•Site: periventricular/sub ependymal.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•Intense Homogenous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enhancement.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•Their diffusion is more restricted compared to glial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tumors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165"/>
              </a:spcBef>
              <a:buChar char="•"/>
              <a:tabLst>
                <a:tab pos="469900" algn="l"/>
                <a:tab pos="470534" algn="l"/>
              </a:tabLst>
            </a:pPr>
            <a:r>
              <a:rPr dirty="0" sz="1400" spc="-5">
                <a:latin typeface="Times New Roman"/>
                <a:cs typeface="Times New Roman"/>
              </a:rPr>
              <a:t>Also, they </a:t>
            </a:r>
            <a:r>
              <a:rPr dirty="0" sz="1400">
                <a:latin typeface="Times New Roman"/>
                <a:cs typeface="Times New Roman"/>
              </a:rPr>
              <a:t>show </a:t>
            </a:r>
            <a:r>
              <a:rPr dirty="0" sz="1400" spc="-10">
                <a:latin typeface="Times New Roman"/>
                <a:cs typeface="Times New Roman"/>
              </a:rPr>
              <a:t>lower </a:t>
            </a:r>
            <a:r>
              <a:rPr dirty="0" sz="1400" spc="-5">
                <a:latin typeface="Times New Roman"/>
                <a:cs typeface="Times New Roman"/>
              </a:rPr>
              <a:t>perfusion than glial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tumors.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4186" y="3539362"/>
            <a:ext cx="1118235" cy="2686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2085">
              <a:lnSpc>
                <a:spcPts val="2075"/>
              </a:lnSpc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Abscess</a:t>
            </a:r>
            <a:r>
              <a:rPr dirty="0" sz="1800" spc="38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236" y="3991482"/>
            <a:ext cx="5673090" cy="1582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50545" indent="-80645">
              <a:lnSpc>
                <a:spcPts val="1864"/>
              </a:lnSpc>
              <a:buSzPct val="121428"/>
              <a:buFont typeface="Times New Roman"/>
              <a:buChar char="•"/>
              <a:tabLst>
                <a:tab pos="551180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Sometimes can be mistaken as necrotic tumors on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imaging,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400" spc="-5">
                <a:latin typeface="Times New Roman"/>
                <a:cs typeface="Times New Roman"/>
              </a:rPr>
              <a:t>•Both show </a:t>
            </a:r>
            <a:r>
              <a:rPr dirty="0" sz="1400" spc="-5" b="1">
                <a:latin typeface="Times New Roman"/>
                <a:cs typeface="Times New Roman"/>
              </a:rPr>
              <a:t>peripheral contrast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enhancement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•Clinical presentation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important for the differential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diagnosis.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1400" spc="-5">
                <a:latin typeface="Times New Roman"/>
                <a:cs typeface="Times New Roman"/>
              </a:rPr>
              <a:t>•On MRI, liquid content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abscesss how </a:t>
            </a:r>
            <a:r>
              <a:rPr dirty="0" sz="1400">
                <a:latin typeface="Times New Roman"/>
                <a:cs typeface="Times New Roman"/>
              </a:rPr>
              <a:t>markedly </a:t>
            </a:r>
            <a:r>
              <a:rPr dirty="0" sz="1400" spc="-5">
                <a:latin typeface="Times New Roman"/>
                <a:cs typeface="Times New Roman"/>
              </a:rPr>
              <a:t>restricted diffusion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Wingdings"/>
                <a:cs typeface="Wingdings"/>
              </a:rPr>
              <a:t></a:t>
            </a:r>
            <a:endParaRPr sz="14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extremely helpful for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diagnosis</a:t>
            </a:r>
            <a:r>
              <a:rPr dirty="0" sz="1400">
                <a:latin typeface="Times New Roman"/>
                <a:cs typeface="Times New Roman"/>
              </a:rPr>
              <a:t> 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9605" y="5959728"/>
            <a:ext cx="6390640" cy="27947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8236" y="5956172"/>
            <a:ext cx="6174105" cy="96329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14120" indent="-107314">
              <a:lnSpc>
                <a:spcPct val="100000"/>
              </a:lnSpc>
              <a:spcBef>
                <a:spcPts val="105"/>
              </a:spcBef>
              <a:buChar char="•"/>
              <a:tabLst>
                <a:tab pos="1214755" algn="l"/>
              </a:tabLst>
            </a:pPr>
            <a:r>
              <a:rPr dirty="0" sz="1400" spc="-5">
                <a:latin typeface="Times New Roman"/>
                <a:cs typeface="Times New Roman"/>
              </a:rPr>
              <a:t>Diffusion-weighted </a:t>
            </a:r>
            <a:r>
              <a:rPr dirty="0" sz="1400">
                <a:latin typeface="Times New Roman"/>
                <a:cs typeface="Times New Roman"/>
              </a:rPr>
              <a:t>MRI </a:t>
            </a:r>
            <a:r>
              <a:rPr dirty="0" sz="1400" spc="-5">
                <a:latin typeface="Times New Roman"/>
                <a:cs typeface="Times New Roman"/>
              </a:rPr>
              <a:t>(DWI)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been </a:t>
            </a:r>
            <a:r>
              <a:rPr dirty="0" sz="1400">
                <a:latin typeface="Times New Roman"/>
                <a:cs typeface="Times New Roman"/>
              </a:rPr>
              <a:t>applied to </a:t>
            </a:r>
            <a:r>
              <a:rPr dirty="0" sz="1400" spc="-5">
                <a:latin typeface="Times New Roman"/>
                <a:cs typeface="Times New Roman"/>
              </a:rPr>
              <a:t>extracranial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sites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1400" spc="-5">
                <a:latin typeface="Times New Roman"/>
                <a:cs typeface="Times New Roman"/>
              </a:rPr>
              <a:t>since 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1990s.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1175"/>
              </a:spcBef>
              <a:buChar char="•"/>
              <a:tabLst>
                <a:tab pos="120014" algn="l"/>
              </a:tabLst>
            </a:pPr>
            <a:r>
              <a:rPr dirty="0" sz="1400" spc="-5">
                <a:latin typeface="Times New Roman"/>
                <a:cs typeface="Times New Roman"/>
              </a:rPr>
              <a:t>Several investigators have reported that </a:t>
            </a:r>
            <a:r>
              <a:rPr dirty="0" sz="1400" spc="5">
                <a:latin typeface="Times New Roman"/>
                <a:cs typeface="Times New Roman"/>
              </a:rPr>
              <a:t>3-T </a:t>
            </a:r>
            <a:r>
              <a:rPr dirty="0" sz="1400" spc="-5">
                <a:latin typeface="Times New Roman"/>
                <a:cs typeface="Times New Roman"/>
              </a:rPr>
              <a:t>DWI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improve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7041641"/>
            <a:ext cx="3230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the diagnostic accuracy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tumor detection,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236" y="7404353"/>
            <a:ext cx="1294130" cy="6026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6685" indent="-133985">
              <a:lnSpc>
                <a:spcPct val="100000"/>
              </a:lnSpc>
              <a:spcBef>
                <a:spcPts val="105"/>
              </a:spcBef>
              <a:buChar char="–"/>
              <a:tabLst>
                <a:tab pos="147320" algn="l"/>
              </a:tabLst>
            </a:pPr>
            <a:r>
              <a:rPr dirty="0" sz="1400" spc="-5">
                <a:latin typeface="Times New Roman"/>
                <a:cs typeface="Times New Roman"/>
              </a:rPr>
              <a:t>staging,</a:t>
            </a:r>
            <a:endParaRPr sz="1400">
              <a:latin typeface="Times New Roman"/>
              <a:cs typeface="Times New Roman"/>
            </a:endParaRPr>
          </a:p>
          <a:p>
            <a:pPr marL="146685" indent="-133985">
              <a:lnSpc>
                <a:spcPct val="100000"/>
              </a:lnSpc>
              <a:spcBef>
                <a:spcPts val="1175"/>
              </a:spcBef>
              <a:buChar char="–"/>
              <a:tabLst>
                <a:tab pos="147320" algn="l"/>
              </a:tabLst>
            </a:pPr>
            <a:r>
              <a:rPr dirty="0" sz="1400" spc="-5">
                <a:latin typeface="Times New Roman"/>
                <a:cs typeface="Times New Roman"/>
              </a:rPr>
              <a:t>targeted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biopsy,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236" y="8128253"/>
            <a:ext cx="2691130" cy="602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685" indent="-133985">
              <a:lnSpc>
                <a:spcPct val="100000"/>
              </a:lnSpc>
              <a:spcBef>
                <a:spcPts val="100"/>
              </a:spcBef>
              <a:buChar char="–"/>
              <a:tabLst>
                <a:tab pos="147320" algn="l"/>
              </a:tabLst>
            </a:pPr>
            <a:r>
              <a:rPr dirty="0" sz="1400" spc="-5">
                <a:latin typeface="Times New Roman"/>
                <a:cs typeface="Times New Roman"/>
              </a:rPr>
              <a:t>posttreatment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follow-up,</a:t>
            </a:r>
            <a:endParaRPr sz="1400">
              <a:latin typeface="Times New Roman"/>
              <a:cs typeface="Times New Roman"/>
            </a:endParaRPr>
          </a:p>
          <a:p>
            <a:pPr marL="146685" indent="-133985">
              <a:lnSpc>
                <a:spcPct val="100000"/>
              </a:lnSpc>
              <a:spcBef>
                <a:spcPts val="1180"/>
              </a:spcBef>
              <a:buChar char="–"/>
              <a:tabLst>
                <a:tab pos="147320" algn="l"/>
              </a:tabLst>
            </a:pPr>
            <a:r>
              <a:rPr dirty="0" sz="1400" spc="-5">
                <a:latin typeface="Times New Roman"/>
                <a:cs typeface="Times New Roman"/>
              </a:rPr>
              <a:t>Assessment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therapeutic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response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490" y="923289"/>
            <a:ext cx="6257290" cy="44735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340"/>
              </a:spcBef>
            </a:pPr>
            <a:r>
              <a:rPr dirty="0" sz="1400" spc="-5" b="1">
                <a:latin typeface="Calibri"/>
                <a:cs typeface="Calibri"/>
              </a:rPr>
              <a:t>Choroid Plexus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Cyst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01419" y="1368043"/>
            <a:ext cx="1277620" cy="1739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97580" y="1350771"/>
            <a:ext cx="2815005" cy="17572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28850" y="3267709"/>
            <a:ext cx="1614297" cy="1917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67150" y="3266693"/>
            <a:ext cx="1417447" cy="19171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051934" y="7099934"/>
            <a:ext cx="3164840" cy="117411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350"/>
              </a:spcBef>
            </a:pPr>
            <a:r>
              <a:rPr dirty="0" sz="1400" spc="-5">
                <a:latin typeface="Calibri"/>
                <a:cs typeface="Calibri"/>
              </a:rPr>
              <a:t>Assessment of Hepatic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Tumors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208279" indent="-64769">
              <a:lnSpc>
                <a:spcPct val="100000"/>
              </a:lnSpc>
              <a:buSzPct val="92857"/>
              <a:buFont typeface="Arial"/>
              <a:buChar char="•"/>
              <a:tabLst>
                <a:tab pos="208915" algn="l"/>
              </a:tabLst>
            </a:pPr>
            <a:r>
              <a:rPr dirty="0" sz="1400" spc="-5">
                <a:latin typeface="Calibri"/>
                <a:cs typeface="Calibri"/>
              </a:rPr>
              <a:t>Assessment of body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lymphoma</a:t>
            </a:r>
            <a:endParaRPr sz="1400">
              <a:latin typeface="Calibri"/>
              <a:cs typeface="Calibri"/>
            </a:endParaRPr>
          </a:p>
          <a:p>
            <a:pPr marL="208279" indent="-64769">
              <a:lnSpc>
                <a:spcPct val="100000"/>
              </a:lnSpc>
              <a:spcBef>
                <a:spcPts val="1285"/>
              </a:spcBef>
              <a:buSzPct val="92857"/>
              <a:buFont typeface="Arial"/>
              <a:buChar char="•"/>
              <a:tabLst>
                <a:tab pos="208915" algn="l"/>
              </a:tabLst>
            </a:pPr>
            <a:r>
              <a:rPr dirty="0" sz="1400" spc="-5">
                <a:latin typeface="Calibri"/>
                <a:cs typeface="Calibri"/>
              </a:rPr>
              <a:t>Evaluation of Prostate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Cancer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2648" y="914348"/>
            <a:ext cx="6428105" cy="27051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775"/>
              </a:lnSpc>
            </a:pPr>
            <a:r>
              <a:rPr dirty="0" sz="1600" spc="-5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13308" y="1279905"/>
            <a:ext cx="380237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 DWI is a fast sequence * Gradient </a:t>
            </a:r>
            <a:r>
              <a:rPr dirty="0" sz="1600">
                <a:latin typeface="Times New Roman"/>
                <a:cs typeface="Times New Roman"/>
              </a:rPr>
              <a:t>its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55">
                <a:latin typeface="Times New Roman"/>
                <a:cs typeface="Times New Roman"/>
              </a:rPr>
              <a:t>magic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236" y="1548129"/>
            <a:ext cx="6419215" cy="51600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ink</a:t>
            </a:r>
            <a:endParaRPr sz="1600">
              <a:latin typeface="Times New Roman"/>
              <a:cs typeface="Times New Roman"/>
            </a:endParaRPr>
          </a:p>
          <a:p>
            <a:pPr marL="213995" indent="-201295">
              <a:lnSpc>
                <a:spcPct val="100000"/>
              </a:lnSpc>
              <a:spcBef>
                <a:spcPts val="1200"/>
              </a:spcBef>
              <a:buChar char=""/>
              <a:tabLst>
                <a:tab pos="214629" algn="l"/>
              </a:tabLst>
            </a:pPr>
            <a:r>
              <a:rPr dirty="0" sz="1600" spc="-5">
                <a:latin typeface="Times New Roman"/>
                <a:cs typeface="Times New Roman"/>
              </a:rPr>
              <a:t>DWI is the best </a:t>
            </a:r>
            <a:r>
              <a:rPr dirty="0" sz="1600">
                <a:latin typeface="Times New Roman"/>
                <a:cs typeface="Times New Roman"/>
              </a:rPr>
              <a:t>to </a:t>
            </a:r>
            <a:r>
              <a:rPr dirty="0" sz="1600" spc="-5">
                <a:latin typeface="Times New Roman"/>
                <a:cs typeface="Times New Roman"/>
              </a:rPr>
              <a:t>assess hyper</a:t>
            </a:r>
            <a:r>
              <a:rPr dirty="0" sz="1600">
                <a:latin typeface="Times New Roman"/>
                <a:cs typeface="Times New Roman"/>
              </a:rPr>
              <a:t> acuteinfarction</a:t>
            </a:r>
            <a:endParaRPr sz="1600">
              <a:latin typeface="Times New Roman"/>
              <a:cs typeface="Times New Roman"/>
            </a:endParaRPr>
          </a:p>
          <a:p>
            <a:pPr marL="213995" indent="-201295">
              <a:lnSpc>
                <a:spcPct val="100000"/>
              </a:lnSpc>
              <a:spcBef>
                <a:spcPts val="1185"/>
              </a:spcBef>
              <a:buChar char=""/>
              <a:tabLst>
                <a:tab pos="214629" algn="l"/>
              </a:tabLst>
            </a:pPr>
            <a:r>
              <a:rPr dirty="0" sz="1600" spc="-5">
                <a:latin typeface="Times New Roman"/>
                <a:cs typeface="Times New Roman"/>
              </a:rPr>
              <a:t>Restricted diffusion = high signal in DWI / Low in </a:t>
            </a:r>
            <a:r>
              <a:rPr dirty="0" sz="1600">
                <a:latin typeface="Times New Roman"/>
                <a:cs typeface="Times New Roman"/>
              </a:rPr>
              <a:t>ADC……vice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versa</a:t>
            </a:r>
            <a:endParaRPr sz="1600">
              <a:latin typeface="Times New Roman"/>
              <a:cs typeface="Times New Roman"/>
            </a:endParaRPr>
          </a:p>
          <a:p>
            <a:pPr marL="213995" indent="-201295">
              <a:lnSpc>
                <a:spcPct val="100000"/>
              </a:lnSpc>
              <a:spcBef>
                <a:spcPts val="1200"/>
              </a:spcBef>
              <a:buChar char=""/>
              <a:tabLst>
                <a:tab pos="214629" algn="l"/>
              </a:tabLst>
            </a:pPr>
            <a:r>
              <a:rPr dirty="0" sz="1600" spc="-5">
                <a:latin typeface="Times New Roman"/>
                <a:cs typeface="Times New Roman"/>
              </a:rPr>
              <a:t>Increase in </a:t>
            </a:r>
            <a:r>
              <a:rPr dirty="0" sz="1600">
                <a:latin typeface="Times New Roman"/>
                <a:cs typeface="Times New Roman"/>
              </a:rPr>
              <a:t>“cells size/Infarction- </a:t>
            </a:r>
            <a:r>
              <a:rPr dirty="0" sz="1600" spc="-5">
                <a:latin typeface="Times New Roman"/>
                <a:cs typeface="Times New Roman"/>
              </a:rPr>
              <a:t>“ Numbers / Tumors “ – "Fluid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Viscosity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600" spc="-5">
                <a:latin typeface="Times New Roman"/>
                <a:cs typeface="Times New Roman"/>
              </a:rPr>
              <a:t>/ Cyto-toxic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edema"</a:t>
            </a:r>
            <a:endParaRPr sz="1600">
              <a:latin typeface="Times New Roman"/>
              <a:cs typeface="Times New Roman"/>
            </a:endParaRPr>
          </a:p>
          <a:p>
            <a:pPr marL="133350" indent="-120650">
              <a:lnSpc>
                <a:spcPct val="100000"/>
              </a:lnSpc>
              <a:spcBef>
                <a:spcPts val="1200"/>
              </a:spcBef>
              <a:buChar char="•"/>
              <a:tabLst>
                <a:tab pos="133985" algn="l"/>
              </a:tabLst>
            </a:pPr>
            <a:r>
              <a:rPr dirty="0" sz="1600" spc="-5">
                <a:latin typeface="Times New Roman"/>
                <a:cs typeface="Times New Roman"/>
              </a:rPr>
              <a:t>ADC Map give a numerical values as in CT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Hu.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600" spc="-5">
                <a:latin typeface="Times New Roman"/>
                <a:cs typeface="Times New Roman"/>
              </a:rPr>
              <a:t> Highest ADC </a:t>
            </a:r>
            <a:r>
              <a:rPr dirty="0" sz="1600">
                <a:latin typeface="Times New Roman"/>
                <a:cs typeface="Times New Roman"/>
              </a:rPr>
              <a:t>value </a:t>
            </a:r>
            <a:r>
              <a:rPr dirty="0" sz="1600" spc="-5">
                <a:latin typeface="Times New Roman"/>
                <a:cs typeface="Times New Roman"/>
              </a:rPr>
              <a:t>of </a:t>
            </a:r>
            <a:r>
              <a:rPr dirty="0" sz="1600">
                <a:latin typeface="Times New Roman"/>
                <a:cs typeface="Times New Roman"/>
              </a:rPr>
              <a:t>freeDiffusion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33350" indent="-120650">
              <a:lnSpc>
                <a:spcPct val="100000"/>
              </a:lnSpc>
              <a:spcBef>
                <a:spcPts val="1190"/>
              </a:spcBef>
              <a:buChar char="•"/>
              <a:tabLst>
                <a:tab pos="133985" algn="l"/>
              </a:tabLst>
            </a:pPr>
            <a:r>
              <a:rPr dirty="0" sz="1600" spc="-5">
                <a:latin typeface="Times New Roman"/>
                <a:cs typeface="Times New Roman"/>
              </a:rPr>
              <a:t>ADC value of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 spc="-5">
                <a:latin typeface="Times New Roman"/>
                <a:cs typeface="Times New Roman"/>
              </a:rPr>
              <a:t>– high grade Tumors &lt; 1 , Low grade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&gt;1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buChar char="•"/>
              <a:tabLst>
                <a:tab pos="133985" algn="l"/>
              </a:tabLst>
            </a:pPr>
            <a:r>
              <a:rPr dirty="0" sz="1600" spc="-5">
                <a:latin typeface="Times New Roman"/>
                <a:cs typeface="Times New Roman"/>
              </a:rPr>
              <a:t>DWI is an important part of </a:t>
            </a:r>
            <a:r>
              <a:rPr dirty="0" sz="1600" spc="-10">
                <a:latin typeface="Times New Roman"/>
                <a:cs typeface="Times New Roman"/>
              </a:rPr>
              <a:t>MR </a:t>
            </a:r>
            <a:r>
              <a:rPr dirty="0" sz="1600" spc="-5">
                <a:latin typeface="Times New Roman"/>
                <a:cs typeface="Times New Roman"/>
              </a:rPr>
              <a:t>imaging for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evaluation of brain</a:t>
            </a:r>
            <a:r>
              <a:rPr dirty="0" sz="1600" spc="1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masses.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  <a:buChar char="•"/>
              <a:tabLst>
                <a:tab pos="133985" algn="l"/>
              </a:tabLst>
            </a:pPr>
            <a:r>
              <a:rPr dirty="0" sz="1600" spc="-5">
                <a:latin typeface="Times New Roman"/>
                <a:cs typeface="Times New Roman"/>
              </a:rPr>
              <a:t>DWI can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be used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alone.</a:t>
            </a:r>
            <a:endParaRPr sz="1600">
              <a:latin typeface="Times New Roman"/>
              <a:cs typeface="Times New Roman"/>
            </a:endParaRPr>
          </a:p>
          <a:p>
            <a:pPr marL="12700" marR="379730">
              <a:lnSpc>
                <a:spcPct val="110000"/>
              </a:lnSpc>
              <a:spcBef>
                <a:spcPts val="1010"/>
              </a:spcBef>
              <a:buChar char="•"/>
              <a:tabLst>
                <a:tab pos="133985" algn="l"/>
              </a:tabLst>
            </a:pPr>
            <a:r>
              <a:rPr dirty="0" sz="1600" spc="-5">
                <a:latin typeface="Times New Roman"/>
                <a:cs typeface="Times New Roman"/>
              </a:rPr>
              <a:t>Data obtained from routine T1, </a:t>
            </a:r>
            <a:r>
              <a:rPr dirty="0" sz="1600" spc="-10">
                <a:latin typeface="Times New Roman"/>
                <a:cs typeface="Times New Roman"/>
              </a:rPr>
              <a:t>T2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 spc="-10">
                <a:latin typeface="Times New Roman"/>
                <a:cs typeface="Times New Roman"/>
              </a:rPr>
              <a:t>FLAIR </a:t>
            </a:r>
            <a:r>
              <a:rPr dirty="0" sz="1600" spc="-5">
                <a:latin typeface="Times New Roman"/>
                <a:cs typeface="Times New Roman"/>
              </a:rPr>
              <a:t>sequences as well as post  contrast images </a:t>
            </a:r>
            <a:r>
              <a:rPr dirty="0" sz="1600">
                <a:latin typeface="Times New Roman"/>
                <a:cs typeface="Times New Roman"/>
              </a:rPr>
              <a:t>should </a:t>
            </a:r>
            <a:r>
              <a:rPr dirty="0" sz="1600" spc="-5">
                <a:latin typeface="Times New Roman"/>
                <a:cs typeface="Times New Roman"/>
              </a:rPr>
              <a:t>be evaluated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altogether.</a:t>
            </a:r>
            <a:endParaRPr sz="1600">
              <a:latin typeface="Times New Roman"/>
              <a:cs typeface="Times New Roman"/>
            </a:endParaRPr>
          </a:p>
          <a:p>
            <a:pPr marL="133350" indent="-120650">
              <a:lnSpc>
                <a:spcPct val="100000"/>
              </a:lnSpc>
              <a:spcBef>
                <a:spcPts val="1200"/>
              </a:spcBef>
              <a:buChar char="•"/>
              <a:tabLst>
                <a:tab pos="133985" algn="l"/>
              </a:tabLst>
            </a:pPr>
            <a:r>
              <a:rPr dirty="0" sz="1600" spc="-5">
                <a:latin typeface="Times New Roman"/>
                <a:cs typeface="Times New Roman"/>
              </a:rPr>
              <a:t>Perfusion imaging </a:t>
            </a:r>
            <a:r>
              <a:rPr dirty="0" sz="1600" spc="-5">
                <a:latin typeface="Wingdings"/>
                <a:cs typeface="Wingdings"/>
              </a:rPr>
              <a:t></a:t>
            </a:r>
            <a:r>
              <a:rPr dirty="0" sz="1600" spc="-5">
                <a:latin typeface="Times New Roman"/>
                <a:cs typeface="Times New Roman"/>
              </a:rPr>
              <a:t> evaluate vascularity of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masses.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4172" y="914348"/>
            <a:ext cx="6428105" cy="2533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ts val="1695"/>
              </a:lnSpc>
            </a:pPr>
            <a:r>
              <a:rPr dirty="0" sz="1500" b="1">
                <a:solidFill>
                  <a:srgbClr val="FFFFFF"/>
                </a:solidFill>
                <a:latin typeface="Times New Roman"/>
                <a:cs typeface="Times New Roman"/>
              </a:rPr>
              <a:t>* What are the 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pathological principles </a:t>
            </a:r>
            <a:r>
              <a:rPr dirty="0" sz="1500" b="1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DWI</a:t>
            </a:r>
            <a:r>
              <a:rPr dirty="0" sz="15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b="1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337" y="1263141"/>
            <a:ext cx="5697220" cy="1391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1280" indent="-67310">
              <a:lnSpc>
                <a:spcPct val="100000"/>
              </a:lnSpc>
              <a:spcBef>
                <a:spcPts val="100"/>
              </a:spcBef>
              <a:buSzPct val="93333"/>
              <a:buChar char="•"/>
              <a:tabLst>
                <a:tab pos="81915" algn="l"/>
              </a:tabLst>
            </a:pPr>
            <a:r>
              <a:rPr dirty="0" sz="1500" spc="-5">
                <a:latin typeface="Times New Roman"/>
                <a:cs typeface="Times New Roman"/>
              </a:rPr>
              <a:t>Fluid Molecules diffuse </a:t>
            </a:r>
            <a:r>
              <a:rPr dirty="0" sz="1500">
                <a:latin typeface="Times New Roman"/>
                <a:cs typeface="Times New Roman"/>
              </a:rPr>
              <a:t>in </a:t>
            </a:r>
            <a:r>
              <a:rPr dirty="0" sz="1500" spc="-5">
                <a:latin typeface="Times New Roman"/>
                <a:cs typeface="Times New Roman"/>
              </a:rPr>
              <a:t>between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Cells</a:t>
            </a:r>
            <a:endParaRPr sz="1500">
              <a:latin typeface="Times New Roman"/>
              <a:cs typeface="Times New Roman"/>
            </a:endParaRPr>
          </a:p>
          <a:p>
            <a:pPr marL="81280" indent="-67310">
              <a:lnSpc>
                <a:spcPct val="100000"/>
              </a:lnSpc>
              <a:spcBef>
                <a:spcPts val="1175"/>
              </a:spcBef>
              <a:buSzPct val="93333"/>
              <a:buChar char="•"/>
              <a:tabLst>
                <a:tab pos="81915" algn="l"/>
              </a:tabLst>
            </a:pPr>
            <a:r>
              <a:rPr dirty="0" sz="1500" spc="-5">
                <a:latin typeface="Times New Roman"/>
                <a:cs typeface="Times New Roman"/>
              </a:rPr>
              <a:t>Thus, </a:t>
            </a:r>
            <a:r>
              <a:rPr dirty="0" sz="1500">
                <a:latin typeface="Times New Roman"/>
                <a:cs typeface="Times New Roman"/>
              </a:rPr>
              <a:t>……. </a:t>
            </a:r>
            <a:r>
              <a:rPr dirty="0" u="heavy" sz="15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increase</a:t>
            </a:r>
            <a:r>
              <a:rPr dirty="0" sz="1500" spc="-5" b="1" i="1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in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Cells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627380" algn="l"/>
                <a:tab pos="833755" algn="l"/>
                <a:tab pos="1654175" algn="l"/>
              </a:tabLst>
            </a:pPr>
            <a:r>
              <a:rPr dirty="0" sz="1500">
                <a:latin typeface="Times New Roman"/>
                <a:cs typeface="Times New Roman"/>
              </a:rPr>
              <a:t>–</a:t>
            </a:r>
            <a:r>
              <a:rPr dirty="0" sz="1500" spc="10">
                <a:latin typeface="Times New Roman"/>
                <a:cs typeface="Times New Roman"/>
              </a:rPr>
              <a:t> </a:t>
            </a:r>
            <a:r>
              <a:rPr dirty="0" sz="1500" b="1">
                <a:latin typeface="Times New Roman"/>
                <a:cs typeface="Times New Roman"/>
              </a:rPr>
              <a:t>Size	-	</a:t>
            </a:r>
            <a:r>
              <a:rPr dirty="0" sz="1500" spc="-5" b="1">
                <a:latin typeface="Times New Roman"/>
                <a:cs typeface="Times New Roman"/>
              </a:rPr>
              <a:t>Number	</a:t>
            </a:r>
            <a:r>
              <a:rPr dirty="0" sz="1500" b="1">
                <a:latin typeface="Times New Roman"/>
                <a:cs typeface="Times New Roman"/>
              </a:rPr>
              <a:t>- </a:t>
            </a:r>
            <a:r>
              <a:rPr dirty="0" sz="1500" spc="-5" b="1">
                <a:latin typeface="Times New Roman"/>
                <a:cs typeface="Times New Roman"/>
              </a:rPr>
              <a:t>Viscosity </a:t>
            </a:r>
            <a:r>
              <a:rPr dirty="0" sz="1500" spc="-5">
                <a:latin typeface="Times New Roman"/>
                <a:cs typeface="Times New Roman"/>
              </a:rPr>
              <a:t>of intercellular</a:t>
            </a:r>
            <a:r>
              <a:rPr dirty="0" sz="1500" spc="2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Fluid</a:t>
            </a:r>
            <a:endParaRPr sz="1500">
              <a:latin typeface="Times New Roman"/>
              <a:cs typeface="Times New Roman"/>
            </a:endParaRPr>
          </a:p>
          <a:p>
            <a:pPr marL="2710180">
              <a:lnSpc>
                <a:spcPct val="100000"/>
              </a:lnSpc>
              <a:spcBef>
                <a:spcPts val="1185"/>
              </a:spcBef>
            </a:pPr>
            <a:r>
              <a:rPr dirty="0" sz="1100">
                <a:latin typeface="Wingdings"/>
                <a:cs typeface="Wingdings"/>
              </a:rPr>
              <a:t>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DECREASE </a:t>
            </a:r>
            <a:r>
              <a:rPr dirty="0" sz="1500" spc="-5" b="1">
                <a:latin typeface="Times New Roman"/>
                <a:cs typeface="Times New Roman"/>
              </a:rPr>
              <a:t>“Restrict </a:t>
            </a:r>
            <a:r>
              <a:rPr dirty="0" sz="1500" b="1">
                <a:latin typeface="Times New Roman"/>
                <a:cs typeface="Times New Roman"/>
              </a:rPr>
              <a:t>“</a:t>
            </a:r>
            <a:r>
              <a:rPr dirty="0" sz="1500" spc="210" b="1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Diffusion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648" y="4561966"/>
            <a:ext cx="6428105" cy="2533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655"/>
              </a:lnSpc>
            </a:pPr>
            <a:r>
              <a:rPr dirty="0" sz="1500" spc="-5">
                <a:solidFill>
                  <a:srgbClr val="FFFFFF"/>
                </a:solidFill>
                <a:latin typeface="Times New Roman"/>
                <a:cs typeface="Times New Roman"/>
              </a:rPr>
              <a:t>What are </a:t>
            </a:r>
            <a:r>
              <a:rPr dirty="0" sz="150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1500" spc="-5">
                <a:solidFill>
                  <a:srgbClr val="FFFFFF"/>
                </a:solidFill>
                <a:latin typeface="Times New Roman"/>
                <a:cs typeface="Times New Roman"/>
              </a:rPr>
              <a:t>main </a:t>
            </a:r>
            <a:r>
              <a:rPr dirty="0" sz="1500">
                <a:solidFill>
                  <a:srgbClr val="FFFFFF"/>
                </a:solidFill>
                <a:latin typeface="Times New Roman"/>
                <a:cs typeface="Times New Roman"/>
              </a:rPr>
              <a:t>3 </a:t>
            </a:r>
            <a:r>
              <a:rPr dirty="0" sz="1500" spc="-5">
                <a:solidFill>
                  <a:srgbClr val="FFFFFF"/>
                </a:solidFill>
                <a:latin typeface="Times New Roman"/>
                <a:cs typeface="Times New Roman"/>
              </a:rPr>
              <a:t>states </a:t>
            </a:r>
            <a:r>
              <a:rPr dirty="0" sz="150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dirty="0" sz="1500" spc="-5">
                <a:solidFill>
                  <a:srgbClr val="FFFFFF"/>
                </a:solidFill>
                <a:latin typeface="Times New Roman"/>
                <a:cs typeface="Times New Roman"/>
              </a:rPr>
              <a:t>Restricted Diffusion</a:t>
            </a:r>
            <a:r>
              <a:rPr dirty="0" sz="15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5740" y="4910708"/>
            <a:ext cx="5019040" cy="101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5730" indent="-113030">
              <a:lnSpc>
                <a:spcPct val="100000"/>
              </a:lnSpc>
              <a:spcBef>
                <a:spcPts val="100"/>
              </a:spcBef>
              <a:buChar char="•"/>
              <a:tabLst>
                <a:tab pos="126364" algn="l"/>
              </a:tabLst>
            </a:pPr>
            <a:r>
              <a:rPr dirty="0" sz="1500" spc="-5">
                <a:latin typeface="Times New Roman"/>
                <a:cs typeface="Times New Roman"/>
              </a:rPr>
              <a:t>Increase Cell Size </a:t>
            </a:r>
            <a:r>
              <a:rPr dirty="0" sz="1500">
                <a:latin typeface="Wingdings"/>
                <a:cs typeface="Wingdings"/>
              </a:rPr>
              <a:t>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as </a:t>
            </a:r>
            <a:r>
              <a:rPr dirty="0" sz="1500">
                <a:latin typeface="Times New Roman"/>
                <a:cs typeface="Times New Roman"/>
              </a:rPr>
              <a:t>in </a:t>
            </a:r>
            <a:r>
              <a:rPr dirty="0" sz="1500" spc="-5" b="1" i="1">
                <a:latin typeface="Times New Roman"/>
                <a:cs typeface="Times New Roman"/>
              </a:rPr>
              <a:t>Cerebral</a:t>
            </a:r>
            <a:r>
              <a:rPr dirty="0" sz="1500" spc="35" b="1" i="1">
                <a:latin typeface="Times New Roman"/>
                <a:cs typeface="Times New Roman"/>
              </a:rPr>
              <a:t> </a:t>
            </a:r>
            <a:r>
              <a:rPr dirty="0" sz="1500" spc="-5" b="1" i="1">
                <a:latin typeface="Times New Roman"/>
                <a:cs typeface="Times New Roman"/>
              </a:rPr>
              <a:t>Infarction</a:t>
            </a:r>
            <a:endParaRPr sz="1500">
              <a:latin typeface="Times New Roman"/>
              <a:cs typeface="Times New Roman"/>
            </a:endParaRPr>
          </a:p>
          <a:p>
            <a:pPr marL="125730" indent="-113030">
              <a:lnSpc>
                <a:spcPct val="100000"/>
              </a:lnSpc>
              <a:spcBef>
                <a:spcPts val="1185"/>
              </a:spcBef>
              <a:buChar char="•"/>
              <a:tabLst>
                <a:tab pos="126364" algn="l"/>
              </a:tabLst>
            </a:pPr>
            <a:r>
              <a:rPr dirty="0" sz="1500" spc="-5">
                <a:latin typeface="Times New Roman"/>
                <a:cs typeface="Times New Roman"/>
              </a:rPr>
              <a:t>Increase Cell </a:t>
            </a:r>
            <a:r>
              <a:rPr dirty="0" sz="1500">
                <a:latin typeface="Times New Roman"/>
                <a:cs typeface="Times New Roman"/>
              </a:rPr>
              <a:t>Number </a:t>
            </a:r>
            <a:r>
              <a:rPr dirty="0" sz="1500">
                <a:latin typeface="Wingdings"/>
                <a:cs typeface="Wingdings"/>
              </a:rPr>
              <a:t>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as </a:t>
            </a:r>
            <a:r>
              <a:rPr dirty="0" sz="1500">
                <a:latin typeface="Times New Roman"/>
                <a:cs typeface="Times New Roman"/>
              </a:rPr>
              <a:t>in</a:t>
            </a:r>
            <a:r>
              <a:rPr dirty="0" sz="1500" spc="10">
                <a:latin typeface="Times New Roman"/>
                <a:cs typeface="Times New Roman"/>
              </a:rPr>
              <a:t> </a:t>
            </a:r>
            <a:r>
              <a:rPr dirty="0" sz="1500" spc="-5" b="1" i="1">
                <a:latin typeface="Times New Roman"/>
                <a:cs typeface="Times New Roman"/>
              </a:rPr>
              <a:t>Tumors</a:t>
            </a:r>
            <a:endParaRPr sz="1500">
              <a:latin typeface="Times New Roman"/>
              <a:cs typeface="Times New Roman"/>
            </a:endParaRPr>
          </a:p>
          <a:p>
            <a:pPr marL="125730" indent="-113030">
              <a:lnSpc>
                <a:spcPct val="100000"/>
              </a:lnSpc>
              <a:spcBef>
                <a:spcPts val="1180"/>
              </a:spcBef>
              <a:buChar char="•"/>
              <a:tabLst>
                <a:tab pos="126364" algn="l"/>
              </a:tabLst>
            </a:pPr>
            <a:r>
              <a:rPr dirty="0" sz="1500" spc="-5">
                <a:latin typeface="Times New Roman"/>
                <a:cs typeface="Times New Roman"/>
              </a:rPr>
              <a:t>Increase Viscosity </a:t>
            </a:r>
            <a:r>
              <a:rPr dirty="0" sz="1500">
                <a:latin typeface="Times New Roman"/>
                <a:cs typeface="Times New Roman"/>
              </a:rPr>
              <a:t>of </a:t>
            </a:r>
            <a:r>
              <a:rPr dirty="0" sz="1500" spc="-5">
                <a:latin typeface="Times New Roman"/>
                <a:cs typeface="Times New Roman"/>
              </a:rPr>
              <a:t>intercellular Fluid </a:t>
            </a:r>
            <a:r>
              <a:rPr dirty="0" sz="1500">
                <a:latin typeface="Wingdings"/>
                <a:cs typeface="Wingdings"/>
              </a:rPr>
              <a:t>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As </a:t>
            </a:r>
            <a:r>
              <a:rPr dirty="0" sz="1500">
                <a:latin typeface="Times New Roman"/>
                <a:cs typeface="Times New Roman"/>
              </a:rPr>
              <a:t>in </a:t>
            </a:r>
            <a:r>
              <a:rPr dirty="0" sz="1500" spc="-5" b="1" i="1">
                <a:latin typeface="Times New Roman"/>
                <a:cs typeface="Times New Roman"/>
              </a:rPr>
              <a:t>Brain</a:t>
            </a:r>
            <a:r>
              <a:rPr dirty="0" sz="1500" spc="85" b="1" i="1">
                <a:latin typeface="Times New Roman"/>
                <a:cs typeface="Times New Roman"/>
              </a:rPr>
              <a:t> </a:t>
            </a:r>
            <a:r>
              <a:rPr dirty="0" sz="1500" spc="-10" b="1" i="1">
                <a:latin typeface="Times New Roman"/>
                <a:cs typeface="Times New Roman"/>
              </a:rPr>
              <a:t>Abscess</a:t>
            </a:r>
            <a:endParaRPr sz="15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952804" y="6078601"/>
          <a:ext cx="5751195" cy="1661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0075"/>
                <a:gridCol w="1889760"/>
                <a:gridCol w="1981200"/>
              </a:tblGrid>
              <a:tr h="1655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649605" y="2815462"/>
            <a:ext cx="2081402" cy="15867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97682" y="2815462"/>
            <a:ext cx="2114931" cy="15867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32934" y="2808985"/>
            <a:ext cx="1910841" cy="15963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56652" y="6084061"/>
            <a:ext cx="1478407" cy="16291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02504" y="6084061"/>
            <a:ext cx="1586229" cy="16487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917570" y="909777"/>
            <a:ext cx="1817370" cy="2533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60"/>
              </a:lnSpc>
            </a:pPr>
            <a:r>
              <a:rPr dirty="0" sz="1700" b="1">
                <a:solidFill>
                  <a:srgbClr val="FFFFFF"/>
                </a:solidFill>
                <a:latin typeface="Times New Roman"/>
                <a:cs typeface="Times New Roman"/>
              </a:rPr>
              <a:t>Cerebral</a:t>
            </a:r>
            <a:r>
              <a:rPr dirty="0" sz="1700" spc="-7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Times New Roman"/>
                <a:cs typeface="Times New Roman"/>
              </a:rPr>
              <a:t>Infarction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1296669"/>
            <a:ext cx="5189855" cy="1391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i="1">
                <a:latin typeface="Times New Roman"/>
                <a:cs typeface="Times New Roman"/>
              </a:rPr>
              <a:t>In </a:t>
            </a:r>
            <a:r>
              <a:rPr dirty="0" sz="1500" spc="-5" i="1">
                <a:latin typeface="Times New Roman"/>
                <a:cs typeface="Times New Roman"/>
              </a:rPr>
              <a:t>cerebral</a:t>
            </a:r>
            <a:r>
              <a:rPr dirty="0" sz="1500" i="1">
                <a:latin typeface="Times New Roman"/>
                <a:cs typeface="Times New Roman"/>
              </a:rPr>
              <a:t> </a:t>
            </a:r>
            <a:r>
              <a:rPr dirty="0" sz="1500" spc="-5" i="1">
                <a:latin typeface="Times New Roman"/>
                <a:cs typeface="Times New Roman"/>
              </a:rPr>
              <a:t>infarction</a:t>
            </a:r>
            <a:endParaRPr sz="1500">
              <a:latin typeface="Times New Roman"/>
              <a:cs typeface="Times New Roman"/>
            </a:endParaRPr>
          </a:p>
          <a:p>
            <a:pPr marL="80010" indent="-67310">
              <a:lnSpc>
                <a:spcPct val="100000"/>
              </a:lnSpc>
              <a:spcBef>
                <a:spcPts val="1175"/>
              </a:spcBef>
              <a:buSzPct val="93333"/>
              <a:buChar char="•"/>
              <a:tabLst>
                <a:tab pos="80645" algn="l"/>
              </a:tabLst>
            </a:pPr>
            <a:r>
              <a:rPr dirty="0" sz="1500" spc="-5">
                <a:latin typeface="Times New Roman"/>
                <a:cs typeface="Times New Roman"/>
              </a:rPr>
              <a:t>Cut </a:t>
            </a:r>
            <a:r>
              <a:rPr dirty="0" sz="1500">
                <a:latin typeface="Times New Roman"/>
                <a:cs typeface="Times New Roman"/>
              </a:rPr>
              <a:t>off </a:t>
            </a:r>
            <a:r>
              <a:rPr dirty="0" sz="1500" spc="-5">
                <a:latin typeface="Times New Roman"/>
                <a:cs typeface="Times New Roman"/>
              </a:rPr>
              <a:t>blood supply </a:t>
            </a:r>
            <a:r>
              <a:rPr dirty="0" sz="1500">
                <a:latin typeface="Times New Roman"/>
                <a:cs typeface="Times New Roman"/>
              </a:rPr>
              <a:t> </a:t>
            </a:r>
            <a:r>
              <a:rPr dirty="0" sz="1500" spc="-5">
                <a:latin typeface="Times New Roman"/>
                <a:cs typeface="Times New Roman"/>
              </a:rPr>
              <a:t>disturbance </a:t>
            </a:r>
            <a:r>
              <a:rPr dirty="0" sz="1500">
                <a:latin typeface="Times New Roman"/>
                <a:cs typeface="Times New Roman"/>
              </a:rPr>
              <a:t>of </a:t>
            </a:r>
            <a:r>
              <a:rPr dirty="0" sz="1500" spc="-5">
                <a:latin typeface="Times New Roman"/>
                <a:cs typeface="Times New Roman"/>
              </a:rPr>
              <a:t>salts </a:t>
            </a:r>
            <a:r>
              <a:rPr dirty="0" sz="1500">
                <a:latin typeface="Times New Roman"/>
                <a:cs typeface="Times New Roman"/>
              </a:rPr>
              <a:t>exchange</a:t>
            </a:r>
            <a:r>
              <a:rPr dirty="0" sz="1500">
                <a:latin typeface="Wingdings"/>
                <a:cs typeface="Wingdings"/>
              </a:rPr>
              <a:t></a:t>
            </a:r>
            <a:r>
              <a:rPr dirty="0" sz="1500">
                <a:latin typeface="Times New Roman"/>
                <a:cs typeface="Times New Roman"/>
              </a:rPr>
              <a:t>Na in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500" spc="-45">
                <a:latin typeface="Times New Roman"/>
                <a:cs typeface="Times New Roman"/>
              </a:rPr>
              <a:t>ward</a:t>
            </a:r>
            <a:endParaRPr sz="1500">
              <a:latin typeface="Times New Roman"/>
              <a:cs typeface="Times New Roman"/>
            </a:endParaRPr>
          </a:p>
          <a:p>
            <a:pPr marL="1697989">
              <a:lnSpc>
                <a:spcPct val="100000"/>
              </a:lnSpc>
              <a:spcBef>
                <a:spcPts val="1190"/>
              </a:spcBef>
            </a:pPr>
            <a:r>
              <a:rPr dirty="0" sz="1500" spc="-5">
                <a:latin typeface="Wingdings"/>
                <a:cs typeface="Wingdings"/>
              </a:rPr>
              <a:t></a:t>
            </a:r>
            <a:r>
              <a:rPr dirty="0" sz="1500" spc="-5">
                <a:latin typeface="Times New Roman"/>
                <a:cs typeface="Times New Roman"/>
              </a:rPr>
              <a:t>Cells swollen i.e. “cytotoxic edema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“</a:t>
            </a:r>
            <a:endParaRPr sz="1500">
              <a:latin typeface="Times New Roman"/>
              <a:cs typeface="Times New Roman"/>
            </a:endParaRPr>
          </a:p>
          <a:p>
            <a:pPr marL="80010" indent="-67310">
              <a:lnSpc>
                <a:spcPct val="100000"/>
              </a:lnSpc>
              <a:spcBef>
                <a:spcPts val="1185"/>
              </a:spcBef>
              <a:buSzPct val="93333"/>
              <a:buChar char="•"/>
              <a:tabLst>
                <a:tab pos="80645" algn="l"/>
              </a:tabLst>
            </a:pPr>
            <a:r>
              <a:rPr dirty="0" sz="1500" spc="-5">
                <a:latin typeface="Times New Roman"/>
                <a:cs typeface="Times New Roman"/>
              </a:rPr>
              <a:t>Swelling </a:t>
            </a:r>
            <a:r>
              <a:rPr dirty="0" sz="1500">
                <a:latin typeface="Times New Roman"/>
                <a:cs typeface="Times New Roman"/>
              </a:rPr>
              <a:t>of </a:t>
            </a:r>
            <a:r>
              <a:rPr dirty="0" sz="1500" spc="-5">
                <a:latin typeface="Times New Roman"/>
                <a:cs typeface="Times New Roman"/>
              </a:rPr>
              <a:t>the cells </a:t>
            </a:r>
            <a:r>
              <a:rPr dirty="0" sz="1500">
                <a:latin typeface="Times New Roman"/>
                <a:cs typeface="Times New Roman"/>
              </a:rPr>
              <a:t>= </a:t>
            </a:r>
            <a:r>
              <a:rPr dirty="0" sz="1500" spc="-5">
                <a:latin typeface="Times New Roman"/>
                <a:cs typeface="Times New Roman"/>
              </a:rPr>
              <a:t>increase </a:t>
            </a:r>
            <a:r>
              <a:rPr dirty="0" sz="1500">
                <a:latin typeface="Times New Roman"/>
                <a:cs typeface="Times New Roman"/>
              </a:rPr>
              <a:t>its size </a:t>
            </a:r>
            <a:r>
              <a:rPr dirty="0" sz="1500">
                <a:latin typeface="Wingdings"/>
                <a:cs typeface="Wingdings"/>
              </a:rPr>
              <a:t>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Diffusion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Restriction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236" y="3569334"/>
            <a:ext cx="5605780" cy="1013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  <a:tab pos="241935" algn="l"/>
              </a:tabLst>
            </a:pPr>
            <a:r>
              <a:rPr dirty="0" sz="1500">
                <a:latin typeface="Times New Roman"/>
                <a:cs typeface="Times New Roman"/>
              </a:rPr>
              <a:t>DWI </a:t>
            </a:r>
            <a:r>
              <a:rPr dirty="0" sz="1500" spc="-10">
                <a:latin typeface="Times New Roman"/>
                <a:cs typeface="Times New Roman"/>
              </a:rPr>
              <a:t>can </a:t>
            </a:r>
            <a:r>
              <a:rPr dirty="0" sz="1500" spc="-5">
                <a:latin typeface="Times New Roman"/>
                <a:cs typeface="Times New Roman"/>
              </a:rPr>
              <a:t>diagnose infarction </a:t>
            </a:r>
            <a:r>
              <a:rPr dirty="0" sz="1500">
                <a:latin typeface="Times New Roman"/>
                <a:cs typeface="Times New Roman"/>
              </a:rPr>
              <a:t>in </a:t>
            </a:r>
            <a:r>
              <a:rPr dirty="0" u="heavy" sz="15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hyper acute</a:t>
            </a:r>
            <a:r>
              <a:rPr dirty="0" sz="1500" spc="5" b="1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stage</a:t>
            </a:r>
            <a:endParaRPr sz="1500">
              <a:latin typeface="Times New Roman"/>
              <a:cs typeface="Times New Roman"/>
            </a:endParaRPr>
          </a:p>
          <a:p>
            <a:pPr marL="125095" indent="-112395">
              <a:lnSpc>
                <a:spcPct val="100000"/>
              </a:lnSpc>
              <a:spcBef>
                <a:spcPts val="1185"/>
              </a:spcBef>
              <a:buChar char="•"/>
              <a:tabLst>
                <a:tab pos="125730" algn="l"/>
              </a:tabLst>
            </a:pPr>
            <a:r>
              <a:rPr dirty="0" sz="1500" spc="-5">
                <a:latin typeface="Times New Roman"/>
                <a:cs typeface="Times New Roman"/>
              </a:rPr>
              <a:t>This early </a:t>
            </a:r>
            <a:r>
              <a:rPr dirty="0" sz="1500">
                <a:latin typeface="Times New Roman"/>
                <a:cs typeface="Times New Roman"/>
              </a:rPr>
              <a:t>state not </a:t>
            </a:r>
            <a:r>
              <a:rPr dirty="0" sz="1500" spc="-5">
                <a:latin typeface="Times New Roman"/>
                <a:cs typeface="Times New Roman"/>
              </a:rPr>
              <a:t>diagnosed </a:t>
            </a:r>
            <a:r>
              <a:rPr dirty="0" sz="1500">
                <a:latin typeface="Times New Roman"/>
                <a:cs typeface="Times New Roman"/>
              </a:rPr>
              <a:t>by </a:t>
            </a:r>
            <a:r>
              <a:rPr dirty="0" sz="1500" spc="-5">
                <a:latin typeface="Times New Roman"/>
                <a:cs typeface="Times New Roman"/>
              </a:rPr>
              <a:t>CT </a:t>
            </a:r>
            <a:r>
              <a:rPr dirty="0" sz="1500">
                <a:latin typeface="Times New Roman"/>
                <a:cs typeface="Times New Roman"/>
              </a:rPr>
              <a:t>or </a:t>
            </a:r>
            <a:r>
              <a:rPr dirty="0" sz="1500" spc="-10">
                <a:latin typeface="Times New Roman"/>
                <a:cs typeface="Times New Roman"/>
              </a:rPr>
              <a:t>may </a:t>
            </a:r>
            <a:r>
              <a:rPr dirty="0" sz="1500" spc="-5">
                <a:latin typeface="Times New Roman"/>
                <a:cs typeface="Times New Roman"/>
              </a:rPr>
              <a:t>Not </a:t>
            </a:r>
            <a:r>
              <a:rPr dirty="0" sz="1500">
                <a:latin typeface="Times New Roman"/>
                <a:cs typeface="Times New Roman"/>
              </a:rPr>
              <a:t>by</a:t>
            </a:r>
            <a:r>
              <a:rPr dirty="0" sz="1500" spc="4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MRI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500" spc="-5">
                <a:latin typeface="Times New Roman"/>
                <a:cs typeface="Times New Roman"/>
              </a:rPr>
              <a:t>BUT DWI </a:t>
            </a:r>
            <a:r>
              <a:rPr dirty="0" sz="1500">
                <a:latin typeface="Times New Roman"/>
                <a:cs typeface="Times New Roman"/>
              </a:rPr>
              <a:t>can diagnose in …… </a:t>
            </a:r>
            <a:r>
              <a:rPr dirty="0" sz="1500" spc="-5">
                <a:latin typeface="Times New Roman"/>
                <a:cs typeface="Times New Roman"/>
              </a:rPr>
              <a:t>WITH </a:t>
            </a:r>
            <a:r>
              <a:rPr dirty="0" sz="1500">
                <a:latin typeface="Times New Roman"/>
                <a:cs typeface="Times New Roman"/>
              </a:rPr>
              <a:t>IN </a:t>
            </a:r>
            <a:r>
              <a:rPr dirty="0" sz="1500" spc="-5">
                <a:latin typeface="Times New Roman"/>
                <a:cs typeface="Times New Roman"/>
              </a:rPr>
              <a:t>MINUTES </a:t>
            </a:r>
            <a:r>
              <a:rPr dirty="0" sz="1500">
                <a:latin typeface="Times New Roman"/>
                <a:cs typeface="Times New Roman"/>
              </a:rPr>
              <a:t>of </a:t>
            </a:r>
            <a:r>
              <a:rPr dirty="0" sz="1500" spc="-5">
                <a:latin typeface="Times New Roman"/>
                <a:cs typeface="Times New Roman"/>
              </a:rPr>
              <a:t>occurrence</a:t>
            </a:r>
            <a:r>
              <a:rPr dirty="0" sz="1500" spc="-6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!!!</a:t>
            </a:r>
            <a:endParaRPr sz="15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259128" y="4737226"/>
          <a:ext cx="4780280" cy="1134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0100"/>
                <a:gridCol w="2701290"/>
              </a:tblGrid>
              <a:tr h="225551">
                <a:tc>
                  <a:txBody>
                    <a:bodyPr/>
                    <a:lstStyle/>
                    <a:p>
                      <a:pPr marL="421640">
                        <a:lnSpc>
                          <a:spcPts val="1675"/>
                        </a:lnSpc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Infarction Stage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Duration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5806">
                <a:tc>
                  <a:txBody>
                    <a:bodyPr/>
                    <a:lstStyle/>
                    <a:p>
                      <a:pPr marL="66675">
                        <a:lnSpc>
                          <a:spcPts val="1680"/>
                        </a:lnSpc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Hyper-acute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&lt; 6</a:t>
                      </a:r>
                      <a:r>
                        <a:rPr dirty="0" sz="15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H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marL="66675">
                        <a:lnSpc>
                          <a:spcPts val="1675"/>
                        </a:lnSpc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Acute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6 h : 3</a:t>
                      </a:r>
                      <a:r>
                        <a:rPr dirty="0" sz="15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10">
                          <a:latin typeface="Times New Roman"/>
                          <a:cs typeface="Times New Roman"/>
                        </a:rPr>
                        <a:t>Days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>
                  <a:txBody>
                    <a:bodyPr/>
                    <a:lstStyle/>
                    <a:p>
                      <a:pPr marL="66675">
                        <a:lnSpc>
                          <a:spcPts val="1675"/>
                        </a:lnSpc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Sub-acute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  <a:tabLst>
                          <a:tab pos="781050" algn="l"/>
                        </a:tabLst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days </a:t>
                      </a:r>
                      <a:r>
                        <a:rPr dirty="0" sz="15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:	3</a:t>
                      </a:r>
                      <a:r>
                        <a:rPr dirty="0" sz="15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weeks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>
                  <a:txBody>
                    <a:bodyPr/>
                    <a:lstStyle/>
                    <a:p>
                      <a:pPr marL="66675">
                        <a:lnSpc>
                          <a:spcPts val="1675"/>
                        </a:lnSpc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Chronic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&gt;3 weeks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649605" y="6249923"/>
            <a:ext cx="6390640" cy="2932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97330" y="2901949"/>
            <a:ext cx="4786630" cy="690245"/>
          </a:xfrm>
          <a:custGeom>
            <a:avLst/>
            <a:gdLst/>
            <a:ahLst/>
            <a:cxnLst/>
            <a:rect l="l" t="t" r="r" b="b"/>
            <a:pathLst>
              <a:path w="4786630" h="690245">
                <a:moveTo>
                  <a:pt x="0" y="690245"/>
                </a:moveTo>
                <a:lnTo>
                  <a:pt x="4786630" y="690245"/>
                </a:lnTo>
                <a:lnTo>
                  <a:pt x="4786630" y="0"/>
                </a:lnTo>
                <a:lnTo>
                  <a:pt x="0" y="0"/>
                </a:lnTo>
                <a:lnTo>
                  <a:pt x="0" y="69024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576069" y="2953841"/>
            <a:ext cx="4632325" cy="588645"/>
          </a:xfrm>
          <a:prstGeom prst="rect">
            <a:avLst/>
          </a:prstGeom>
          <a:solidFill>
            <a:srgbClr val="D99493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510"/>
              </a:lnSpc>
            </a:pPr>
            <a:r>
              <a:rPr dirty="0" sz="1350" spc="-10" b="1" i="1">
                <a:latin typeface="Arial"/>
                <a:cs typeface="Arial"/>
              </a:rPr>
              <a:t>.</a:t>
            </a:r>
            <a:r>
              <a:rPr dirty="0" sz="1300" spc="-10" b="1" i="1">
                <a:latin typeface="Calibri"/>
                <a:cs typeface="Calibri"/>
              </a:rPr>
              <a:t>DWI </a:t>
            </a:r>
            <a:r>
              <a:rPr dirty="0" sz="1300" spc="-5" b="1" i="1">
                <a:latin typeface="Calibri"/>
                <a:cs typeface="Calibri"/>
              </a:rPr>
              <a:t>is the Fastest method to diagnose Cerebral</a:t>
            </a:r>
            <a:r>
              <a:rPr dirty="0" sz="1300" spc="40" b="1" i="1">
                <a:latin typeface="Calibri"/>
                <a:cs typeface="Calibri"/>
              </a:rPr>
              <a:t> </a:t>
            </a:r>
            <a:r>
              <a:rPr dirty="0" sz="1300" spc="-5" b="1" i="1">
                <a:latin typeface="Calibri"/>
                <a:cs typeface="Calibri"/>
              </a:rPr>
              <a:t>Infarction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50"/>
              </a:spcBef>
            </a:pPr>
            <a:r>
              <a:rPr dirty="0" sz="1300" spc="-5">
                <a:latin typeface="Calibri"/>
                <a:cs typeface="Calibri"/>
              </a:rPr>
              <a:t>1</a:t>
            </a:r>
            <a:r>
              <a:rPr dirty="0" baseline="39215" sz="1275" spc="-7">
                <a:latin typeface="Calibri"/>
                <a:cs typeface="Calibri"/>
              </a:rPr>
              <a:t>st </a:t>
            </a:r>
            <a:r>
              <a:rPr dirty="0" sz="1300" spc="-5">
                <a:latin typeface="Calibri"/>
                <a:cs typeface="Calibri"/>
              </a:rPr>
              <a:t>3 Hours are the golden time for Thrombolytic</a:t>
            </a:r>
            <a:r>
              <a:rPr dirty="0" sz="1300" spc="-5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therapy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41247" y="914348"/>
            <a:ext cx="6199505" cy="28702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8415">
              <a:lnSpc>
                <a:spcPts val="1925"/>
              </a:lnSpc>
            </a:pPr>
            <a:r>
              <a:rPr dirty="0" sz="1500">
                <a:solidFill>
                  <a:srgbClr val="FFFFFF"/>
                </a:solidFill>
                <a:latin typeface="Wingdings"/>
                <a:cs typeface="Wingdings"/>
              </a:rPr>
              <a:t></a:t>
            </a:r>
            <a:r>
              <a:rPr dirty="0" sz="1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Times New Roman"/>
                <a:cs typeface="Times New Roman"/>
              </a:rPr>
              <a:t>ADC</a:t>
            </a:r>
            <a:r>
              <a:rPr dirty="0" sz="1700" spc="-14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Times New Roman"/>
                <a:cs typeface="Times New Roman"/>
              </a:rPr>
              <a:t>MAP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1296669"/>
            <a:ext cx="6116320" cy="5499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08785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latin typeface="Times New Roman"/>
                <a:cs typeface="Times New Roman"/>
              </a:rPr>
              <a:t>ADC </a:t>
            </a:r>
            <a:r>
              <a:rPr dirty="0" sz="1500">
                <a:latin typeface="Times New Roman"/>
                <a:cs typeface="Times New Roman"/>
              </a:rPr>
              <a:t>= </a:t>
            </a:r>
            <a:r>
              <a:rPr dirty="0" sz="1500" spc="-5">
                <a:latin typeface="Times New Roman"/>
                <a:cs typeface="Times New Roman"/>
              </a:rPr>
              <a:t>Apparent Diffusion Coefficient</a:t>
            </a:r>
            <a:endParaRPr sz="1500">
              <a:latin typeface="Times New Roman"/>
              <a:cs typeface="Times New Roman"/>
            </a:endParaRPr>
          </a:p>
          <a:p>
            <a:pPr marL="127635" indent="-67310">
              <a:lnSpc>
                <a:spcPct val="100000"/>
              </a:lnSpc>
              <a:spcBef>
                <a:spcPts val="1175"/>
              </a:spcBef>
              <a:buSzPct val="93333"/>
              <a:buChar char="•"/>
              <a:tabLst>
                <a:tab pos="128270" algn="l"/>
              </a:tabLst>
            </a:pPr>
            <a:r>
              <a:rPr dirty="0" sz="1500">
                <a:latin typeface="Times New Roman"/>
                <a:cs typeface="Times New Roman"/>
              </a:rPr>
              <a:t>it </a:t>
            </a:r>
            <a:r>
              <a:rPr dirty="0" sz="1500" spc="-5">
                <a:latin typeface="Times New Roman"/>
                <a:cs typeface="Times New Roman"/>
              </a:rPr>
              <a:t>represent the rate </a:t>
            </a:r>
            <a:r>
              <a:rPr dirty="0" sz="1500">
                <a:latin typeface="Times New Roman"/>
                <a:cs typeface="Times New Roman"/>
              </a:rPr>
              <a:t>of </a:t>
            </a:r>
            <a:r>
              <a:rPr dirty="0" sz="1500" spc="-5">
                <a:latin typeface="Times New Roman"/>
                <a:cs typeface="Times New Roman"/>
              </a:rPr>
              <a:t>an anisotropic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diffusion</a:t>
            </a:r>
            <a:r>
              <a:rPr dirty="0" sz="1100" spc="-5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500" b="1" i="1">
                <a:latin typeface="Calibri"/>
                <a:cs typeface="Calibri"/>
              </a:rPr>
              <a:t>What is b </a:t>
            </a:r>
            <a:r>
              <a:rPr dirty="0" sz="1500" spc="-5" b="1" i="1">
                <a:latin typeface="Calibri"/>
                <a:cs typeface="Calibri"/>
              </a:rPr>
              <a:t>Factor </a:t>
            </a:r>
            <a:r>
              <a:rPr dirty="0" sz="1500" b="1" i="1">
                <a:latin typeface="Calibri"/>
                <a:cs typeface="Calibri"/>
              </a:rPr>
              <a:t>?</a:t>
            </a:r>
            <a:endParaRPr sz="15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  <a:spcBef>
                <a:spcPts val="1310"/>
              </a:spcBef>
            </a:pPr>
            <a:r>
              <a:rPr dirty="0" sz="1500" b="1" i="1">
                <a:latin typeface="Calibri"/>
                <a:cs typeface="Calibri"/>
              </a:rPr>
              <a:t>= </a:t>
            </a:r>
            <a:r>
              <a:rPr dirty="0" sz="1500" spc="-5" b="1" i="1">
                <a:latin typeface="Calibri"/>
                <a:cs typeface="Calibri"/>
              </a:rPr>
              <a:t>Degree of diffusion</a:t>
            </a:r>
            <a:r>
              <a:rPr dirty="0" sz="1500" spc="-15" b="1" i="1">
                <a:latin typeface="Calibri"/>
                <a:cs typeface="Calibri"/>
              </a:rPr>
              <a:t> </a:t>
            </a:r>
            <a:r>
              <a:rPr dirty="0" sz="1500" spc="-5" b="1" i="1">
                <a:latin typeface="Calibri"/>
                <a:cs typeface="Calibri"/>
              </a:rPr>
              <a:t>“mm2/sec”</a:t>
            </a:r>
            <a:endParaRPr sz="1500">
              <a:latin typeface="Calibri"/>
              <a:cs typeface="Calibri"/>
            </a:endParaRPr>
          </a:p>
          <a:p>
            <a:pPr marL="149225" indent="-136525">
              <a:lnSpc>
                <a:spcPct val="100000"/>
              </a:lnSpc>
              <a:spcBef>
                <a:spcPts val="1310"/>
              </a:spcBef>
              <a:buChar char="•"/>
              <a:tabLst>
                <a:tab pos="149860" algn="l"/>
              </a:tabLst>
            </a:pPr>
            <a:r>
              <a:rPr dirty="0" sz="1500" b="1" i="1">
                <a:latin typeface="Calibri"/>
                <a:cs typeface="Calibri"/>
              </a:rPr>
              <a:t>it </a:t>
            </a:r>
            <a:r>
              <a:rPr dirty="0" sz="1500" spc="-5" b="1" i="1">
                <a:latin typeface="Calibri"/>
                <a:cs typeface="Calibri"/>
              </a:rPr>
              <a:t>depend on</a:t>
            </a:r>
            <a:r>
              <a:rPr dirty="0" sz="1500" spc="-20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 marL="149860" indent="-137160">
              <a:lnSpc>
                <a:spcPct val="100000"/>
              </a:lnSpc>
              <a:spcBef>
                <a:spcPts val="1300"/>
              </a:spcBef>
              <a:buChar char="–"/>
              <a:tabLst>
                <a:tab pos="149860" algn="l"/>
              </a:tabLst>
            </a:pPr>
            <a:r>
              <a:rPr dirty="0" sz="1500" spc="-5" b="1" i="1">
                <a:latin typeface="Calibri"/>
                <a:cs typeface="Calibri"/>
              </a:rPr>
              <a:t>Gradient</a:t>
            </a:r>
            <a:r>
              <a:rPr dirty="0" sz="1500" spc="-15" b="1" i="1">
                <a:latin typeface="Calibri"/>
                <a:cs typeface="Calibri"/>
              </a:rPr>
              <a:t> </a:t>
            </a:r>
            <a:r>
              <a:rPr dirty="0" sz="1500" spc="-5" b="1" i="1">
                <a:latin typeface="Calibri"/>
                <a:cs typeface="Calibri"/>
              </a:rPr>
              <a:t>amplitude</a:t>
            </a:r>
            <a:endParaRPr sz="1500">
              <a:latin typeface="Calibri"/>
              <a:cs typeface="Calibri"/>
            </a:endParaRPr>
          </a:p>
          <a:p>
            <a:pPr marL="149860" indent="-137160">
              <a:lnSpc>
                <a:spcPct val="100000"/>
              </a:lnSpc>
              <a:spcBef>
                <a:spcPts val="1305"/>
              </a:spcBef>
              <a:buChar char="–"/>
              <a:tabLst>
                <a:tab pos="149860" algn="l"/>
              </a:tabLst>
            </a:pPr>
            <a:r>
              <a:rPr dirty="0" sz="1500" spc="-5" b="1" i="1">
                <a:latin typeface="Calibri"/>
                <a:cs typeface="Calibri"/>
              </a:rPr>
              <a:t>Time</a:t>
            </a:r>
            <a:endParaRPr sz="1500">
              <a:latin typeface="Calibri"/>
              <a:cs typeface="Calibri"/>
            </a:endParaRPr>
          </a:p>
          <a:p>
            <a:pPr marL="149860" indent="-137160">
              <a:lnSpc>
                <a:spcPct val="100000"/>
              </a:lnSpc>
              <a:spcBef>
                <a:spcPts val="1310"/>
              </a:spcBef>
              <a:buChar char="–"/>
              <a:tabLst>
                <a:tab pos="149860" algn="l"/>
              </a:tabLst>
            </a:pPr>
            <a:r>
              <a:rPr dirty="0" sz="1500" spc="-5" b="1" i="1">
                <a:latin typeface="Calibri"/>
                <a:cs typeface="Calibri"/>
              </a:rPr>
              <a:t>intervals</a:t>
            </a:r>
            <a:r>
              <a:rPr dirty="0" sz="1500" spc="-10" b="1" i="1">
                <a:latin typeface="Calibri"/>
                <a:cs typeface="Calibri"/>
              </a:rPr>
              <a:t> </a:t>
            </a:r>
            <a:r>
              <a:rPr dirty="0" sz="1500" spc="-5" b="1" i="1">
                <a:latin typeface="Calibri"/>
                <a:cs typeface="Calibri"/>
              </a:rPr>
              <a:t>in-between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dirty="0" sz="1500" spc="-5" b="1" i="1">
                <a:latin typeface="Calibri"/>
                <a:cs typeface="Calibri"/>
              </a:rPr>
              <a:t>…………………….Thus </a:t>
            </a:r>
            <a:r>
              <a:rPr dirty="0" sz="1500" b="1" i="1">
                <a:latin typeface="Calibri"/>
                <a:cs typeface="Calibri"/>
              </a:rPr>
              <a:t>, More b </a:t>
            </a:r>
            <a:r>
              <a:rPr dirty="0" sz="1500" spc="-5" b="1" i="1">
                <a:latin typeface="Calibri"/>
                <a:cs typeface="Calibri"/>
              </a:rPr>
              <a:t>Factor </a:t>
            </a:r>
            <a:r>
              <a:rPr dirty="0" sz="1500" b="1" i="1">
                <a:latin typeface="Calibri"/>
                <a:cs typeface="Calibri"/>
              </a:rPr>
              <a:t>……. More </a:t>
            </a:r>
            <a:r>
              <a:rPr dirty="0" sz="1500" spc="-5" b="1" i="1">
                <a:latin typeface="Calibri"/>
                <a:cs typeface="Calibri"/>
              </a:rPr>
              <a:t>Chance of</a:t>
            </a:r>
            <a:r>
              <a:rPr dirty="0" sz="1500" spc="-20" b="1" i="1">
                <a:latin typeface="Calibri"/>
                <a:cs typeface="Calibri"/>
              </a:rPr>
              <a:t> </a:t>
            </a:r>
            <a:r>
              <a:rPr dirty="0" sz="1500" spc="-5" b="1" i="1">
                <a:latin typeface="Calibri"/>
                <a:cs typeface="Calibri"/>
              </a:rPr>
              <a:t>Diffusion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  <a:buChar char="•"/>
              <a:tabLst>
                <a:tab pos="149860" algn="l"/>
              </a:tabLst>
            </a:pPr>
            <a:r>
              <a:rPr dirty="0" sz="1500">
                <a:latin typeface="Calibri"/>
                <a:cs typeface="Calibri"/>
              </a:rPr>
              <a:t>ADC Map is a </a:t>
            </a:r>
            <a:r>
              <a:rPr dirty="0" sz="1500" spc="-5">
                <a:latin typeface="Calibri"/>
                <a:cs typeface="Calibri"/>
              </a:rPr>
              <a:t>computerized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image.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  <a:buChar char="•"/>
              <a:tabLst>
                <a:tab pos="149860" algn="l"/>
              </a:tabLst>
            </a:pPr>
            <a:r>
              <a:rPr dirty="0" sz="1500">
                <a:latin typeface="Calibri"/>
                <a:cs typeface="Calibri"/>
              </a:rPr>
              <a:t>Obtained </a:t>
            </a:r>
            <a:r>
              <a:rPr dirty="0" sz="1500" spc="-5">
                <a:latin typeface="Calibri"/>
                <a:cs typeface="Calibri"/>
              </a:rPr>
              <a:t>by taking </a:t>
            </a:r>
            <a:r>
              <a:rPr dirty="0" sz="1500">
                <a:latin typeface="Calibri"/>
                <a:cs typeface="Calibri"/>
              </a:rPr>
              <a:t>multiple </a:t>
            </a:r>
            <a:r>
              <a:rPr dirty="0" sz="1500" spc="-5">
                <a:latin typeface="Calibri"/>
                <a:cs typeface="Calibri"/>
              </a:rPr>
              <a:t>Diffusion </a:t>
            </a:r>
            <a:r>
              <a:rPr dirty="0" sz="1500">
                <a:latin typeface="Calibri"/>
                <a:cs typeface="Calibri"/>
              </a:rPr>
              <a:t>images </a:t>
            </a:r>
            <a:r>
              <a:rPr dirty="0" sz="1500" spc="-5">
                <a:latin typeface="Calibri"/>
                <a:cs typeface="Calibri"/>
              </a:rPr>
              <a:t>on </a:t>
            </a:r>
            <a:r>
              <a:rPr dirty="0" sz="1500">
                <a:latin typeface="Calibri"/>
                <a:cs typeface="Calibri"/>
              </a:rPr>
              <a:t>different b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Factors.</a:t>
            </a:r>
            <a:endParaRPr sz="1500">
              <a:latin typeface="Calibri"/>
              <a:cs typeface="Calibri"/>
            </a:endParaRPr>
          </a:p>
          <a:p>
            <a:pPr marL="12700" marR="5080">
              <a:lnSpc>
                <a:spcPct val="117300"/>
              </a:lnSpc>
              <a:spcBef>
                <a:spcPts val="994"/>
              </a:spcBef>
              <a:buChar char="•"/>
              <a:tabLst>
                <a:tab pos="149860" algn="l"/>
              </a:tabLst>
            </a:pPr>
            <a:r>
              <a:rPr dirty="0" sz="1500" spc="-5">
                <a:latin typeface="Calibri"/>
                <a:cs typeface="Calibri"/>
              </a:rPr>
              <a:t>This series of images </a:t>
            </a:r>
            <a:r>
              <a:rPr dirty="0" sz="1500">
                <a:latin typeface="Calibri"/>
                <a:cs typeface="Calibri"/>
              </a:rPr>
              <a:t>make the rate </a:t>
            </a:r>
            <a:r>
              <a:rPr dirty="0" sz="1500" spc="-5">
                <a:latin typeface="Calibri"/>
                <a:cs typeface="Calibri"/>
              </a:rPr>
              <a:t>of diffusion of different </a:t>
            </a:r>
            <a:r>
              <a:rPr dirty="0" sz="1500">
                <a:latin typeface="Calibri"/>
                <a:cs typeface="Calibri"/>
              </a:rPr>
              <a:t>molecules </a:t>
            </a:r>
            <a:r>
              <a:rPr dirty="0" sz="1500" spc="-5">
                <a:latin typeface="Calibri"/>
                <a:cs typeface="Calibri"/>
              </a:rPr>
              <a:t>can be  calculated </a:t>
            </a:r>
            <a:r>
              <a:rPr dirty="0" sz="1500">
                <a:latin typeface="Calibri"/>
                <a:cs typeface="Calibri"/>
              </a:rPr>
              <a:t>in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numbers.</a:t>
            </a:r>
            <a:endParaRPr sz="1500">
              <a:latin typeface="Calibri"/>
              <a:cs typeface="Calibri"/>
            </a:endParaRPr>
          </a:p>
          <a:p>
            <a:pPr marL="12700" marR="46355">
              <a:lnSpc>
                <a:spcPct val="116700"/>
              </a:lnSpc>
              <a:spcBef>
                <a:spcPts val="1005"/>
              </a:spcBef>
              <a:buChar char="•"/>
              <a:tabLst>
                <a:tab pos="149860" algn="l"/>
              </a:tabLst>
            </a:pPr>
            <a:r>
              <a:rPr dirty="0" sz="1500" spc="-5">
                <a:latin typeface="Calibri"/>
                <a:cs typeface="Calibri"/>
              </a:rPr>
              <a:t>The </a:t>
            </a:r>
            <a:r>
              <a:rPr dirty="0" sz="1500">
                <a:latin typeface="Calibri"/>
                <a:cs typeface="Calibri"/>
              </a:rPr>
              <a:t>ADC Map image </a:t>
            </a:r>
            <a:r>
              <a:rPr dirty="0" sz="1500" b="1" i="1">
                <a:latin typeface="Calibri"/>
                <a:cs typeface="Calibri"/>
              </a:rPr>
              <a:t>is </a:t>
            </a:r>
            <a:r>
              <a:rPr dirty="0" sz="1500" spc="-5" b="1" i="1">
                <a:latin typeface="Calibri"/>
                <a:cs typeface="Calibri"/>
              </a:rPr>
              <a:t>inverted </a:t>
            </a:r>
            <a:r>
              <a:rPr dirty="0" sz="1500">
                <a:latin typeface="Calibri"/>
                <a:cs typeface="Calibri"/>
              </a:rPr>
              <a:t>in colors </a:t>
            </a:r>
            <a:r>
              <a:rPr dirty="0" sz="1500" spc="-5">
                <a:latin typeface="Calibri"/>
                <a:cs typeface="Calibri"/>
              </a:rPr>
              <a:t>……. </a:t>
            </a:r>
            <a:r>
              <a:rPr dirty="0" sz="1500">
                <a:latin typeface="Calibri"/>
                <a:cs typeface="Calibri"/>
              </a:rPr>
              <a:t>i.e. </a:t>
            </a:r>
            <a:r>
              <a:rPr dirty="0" u="heavy" sz="15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restricted </a:t>
            </a:r>
            <a:r>
              <a:rPr dirty="0" u="heavy" sz="15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is black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&amp; </a:t>
            </a:r>
            <a:r>
              <a:rPr dirty="0" u="heavy" sz="15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Free is </a:t>
            </a:r>
            <a:r>
              <a:rPr dirty="0" u="heavy" sz="15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5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White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57832" y="6958583"/>
            <a:ext cx="3758057" cy="2668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22825" y="1963419"/>
            <a:ext cx="2483485" cy="1515110"/>
          </a:xfrm>
          <a:custGeom>
            <a:avLst/>
            <a:gdLst/>
            <a:ahLst/>
            <a:cxnLst/>
            <a:rect l="l" t="t" r="r" b="b"/>
            <a:pathLst>
              <a:path w="2483484" h="1515110">
                <a:moveTo>
                  <a:pt x="0" y="1515109"/>
                </a:moveTo>
                <a:lnTo>
                  <a:pt x="2483484" y="1515109"/>
                </a:lnTo>
                <a:lnTo>
                  <a:pt x="2483484" y="0"/>
                </a:lnTo>
                <a:lnTo>
                  <a:pt x="0" y="0"/>
                </a:lnTo>
                <a:lnTo>
                  <a:pt x="0" y="151510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19471" y="2014727"/>
            <a:ext cx="2290572" cy="1377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8236" y="2953639"/>
            <a:ext cx="6275070" cy="1043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33780">
              <a:lnSpc>
                <a:spcPct val="100000"/>
              </a:lnSpc>
              <a:spcBef>
                <a:spcPts val="100"/>
              </a:spcBef>
            </a:pPr>
            <a:r>
              <a:rPr dirty="0" sz="1500" b="1" i="1">
                <a:latin typeface="Calibri"/>
                <a:cs typeface="Calibri"/>
              </a:rPr>
              <a:t>= </a:t>
            </a:r>
            <a:r>
              <a:rPr dirty="0" sz="1500" spc="-5" b="1" i="1">
                <a:latin typeface="Calibri"/>
                <a:cs typeface="Calibri"/>
              </a:rPr>
              <a:t>To interpret </a:t>
            </a:r>
            <a:r>
              <a:rPr dirty="0" sz="1500" b="1" i="1">
                <a:latin typeface="Calibri"/>
                <a:cs typeface="Calibri"/>
              </a:rPr>
              <a:t>ADC </a:t>
            </a:r>
            <a:r>
              <a:rPr dirty="0" sz="1500" spc="-5" b="1" i="1">
                <a:latin typeface="Calibri"/>
                <a:cs typeface="Calibri"/>
              </a:rPr>
              <a:t>Image</a:t>
            </a:r>
            <a:r>
              <a:rPr dirty="0" sz="1500" spc="-15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 marL="1170940" indent="-137160">
              <a:lnSpc>
                <a:spcPct val="100000"/>
              </a:lnSpc>
              <a:spcBef>
                <a:spcPts val="1305"/>
              </a:spcBef>
              <a:buChar char="•"/>
              <a:tabLst>
                <a:tab pos="1171575" algn="l"/>
              </a:tabLst>
            </a:pPr>
            <a:r>
              <a:rPr dirty="0" sz="1500" spc="-5">
                <a:latin typeface="Calibri"/>
                <a:cs typeface="Calibri"/>
              </a:rPr>
              <a:t>Look </a:t>
            </a:r>
            <a:r>
              <a:rPr dirty="0" sz="1500">
                <a:latin typeface="Calibri"/>
                <a:cs typeface="Calibri"/>
              </a:rPr>
              <a:t>at : </a:t>
            </a:r>
            <a:r>
              <a:rPr dirty="0" sz="1500" spc="-5">
                <a:latin typeface="Calibri"/>
                <a:cs typeface="Calibri"/>
              </a:rPr>
              <a:t>Diffusion </a:t>
            </a:r>
            <a:r>
              <a:rPr dirty="0" sz="1500">
                <a:latin typeface="Calibri"/>
                <a:cs typeface="Calibri"/>
              </a:rPr>
              <a:t>Image &amp; </a:t>
            </a:r>
            <a:r>
              <a:rPr dirty="0" sz="1500" spc="-5">
                <a:latin typeface="Calibri"/>
                <a:cs typeface="Calibri"/>
              </a:rPr>
              <a:t>ADC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Map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dirty="0" sz="1500" spc="-5">
                <a:latin typeface="Calibri"/>
                <a:cs typeface="Calibri"/>
              </a:rPr>
              <a:t>•Area of </a:t>
            </a:r>
            <a:r>
              <a:rPr dirty="0" sz="1500" spc="-5" b="1">
                <a:latin typeface="Calibri"/>
                <a:cs typeface="Calibri"/>
              </a:rPr>
              <a:t>Restricted </a:t>
            </a:r>
            <a:r>
              <a:rPr dirty="0" sz="1500" spc="-5">
                <a:latin typeface="Calibri"/>
                <a:cs typeface="Calibri"/>
              </a:rPr>
              <a:t>Diffusion: -High signal </a:t>
            </a:r>
            <a:r>
              <a:rPr dirty="0" sz="1500">
                <a:latin typeface="Calibri"/>
                <a:cs typeface="Calibri"/>
              </a:rPr>
              <a:t>in </a:t>
            </a:r>
            <a:r>
              <a:rPr dirty="0" sz="1500" spc="-5">
                <a:latin typeface="Calibri"/>
                <a:cs typeface="Calibri"/>
              </a:rPr>
              <a:t>DWI </a:t>
            </a:r>
            <a:r>
              <a:rPr dirty="0" sz="1500">
                <a:latin typeface="Calibri"/>
                <a:cs typeface="Calibri"/>
              </a:rPr>
              <a:t>&amp; </a:t>
            </a:r>
            <a:r>
              <a:rPr dirty="0" sz="1500" spc="-5">
                <a:latin typeface="Calibri"/>
                <a:cs typeface="Calibri"/>
              </a:rPr>
              <a:t>Low </a:t>
            </a:r>
            <a:r>
              <a:rPr dirty="0" sz="1500">
                <a:latin typeface="Calibri"/>
                <a:cs typeface="Calibri"/>
              </a:rPr>
              <a:t>in </a:t>
            </a:r>
            <a:r>
              <a:rPr dirty="0" sz="1500" spc="-5">
                <a:latin typeface="Calibri"/>
                <a:cs typeface="Calibri"/>
              </a:rPr>
              <a:t>ADC ……..&amp; Vice</a:t>
            </a:r>
            <a:r>
              <a:rPr dirty="0" sz="1500" spc="3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versa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6128384"/>
            <a:ext cx="6136005" cy="2099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 i="1">
                <a:latin typeface="Calibri"/>
                <a:cs typeface="Calibri"/>
              </a:rPr>
              <a:t>Thus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dirty="0" sz="1500">
                <a:latin typeface="Calibri"/>
                <a:cs typeface="Calibri"/>
              </a:rPr>
              <a:t>As regarding </a:t>
            </a:r>
            <a:r>
              <a:rPr dirty="0" sz="1500" spc="-5">
                <a:latin typeface="Calibri"/>
                <a:cs typeface="Calibri"/>
              </a:rPr>
              <a:t>DWI ……. </a:t>
            </a:r>
            <a:r>
              <a:rPr dirty="0" sz="1500">
                <a:latin typeface="Calibri"/>
                <a:cs typeface="Calibri"/>
              </a:rPr>
              <a:t>Restricted </a:t>
            </a:r>
            <a:r>
              <a:rPr dirty="0" sz="1500" spc="-5">
                <a:latin typeface="Calibri"/>
                <a:cs typeface="Calibri"/>
              </a:rPr>
              <a:t>Diffusion </a:t>
            </a:r>
            <a:r>
              <a:rPr dirty="0" sz="1500">
                <a:latin typeface="Calibri"/>
                <a:cs typeface="Calibri"/>
              </a:rPr>
              <a:t>&amp; lesions </a:t>
            </a:r>
            <a:r>
              <a:rPr dirty="0" sz="1500" spc="-5">
                <a:latin typeface="Calibri"/>
                <a:cs typeface="Calibri"/>
              </a:rPr>
              <a:t>of very high signal </a:t>
            </a:r>
            <a:r>
              <a:rPr dirty="0" sz="1500">
                <a:latin typeface="Calibri"/>
                <a:cs typeface="Calibri"/>
              </a:rPr>
              <a:t>in </a:t>
            </a:r>
            <a:r>
              <a:rPr dirty="0" sz="1500" spc="-5">
                <a:latin typeface="Calibri"/>
                <a:cs typeface="Calibri"/>
              </a:rPr>
              <a:t>T2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Wingdings"/>
                <a:cs typeface="Wingdings"/>
              </a:rPr>
              <a:t></a:t>
            </a:r>
            <a:endParaRPr sz="15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500">
                <a:latin typeface="Calibri"/>
                <a:cs typeface="Calibri"/>
              </a:rPr>
              <a:t>appears</a:t>
            </a:r>
            <a:r>
              <a:rPr dirty="0" sz="1500" spc="-5">
                <a:latin typeface="Calibri"/>
                <a:cs typeface="Calibri"/>
              </a:rPr>
              <a:t> Bright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  <a:tabLst>
                <a:tab pos="245110" algn="l"/>
              </a:tabLst>
            </a:pPr>
            <a:r>
              <a:rPr dirty="0" sz="1500" b="1" i="1">
                <a:latin typeface="Calibri"/>
                <a:cs typeface="Calibri"/>
              </a:rPr>
              <a:t>	How </a:t>
            </a:r>
            <a:r>
              <a:rPr dirty="0" sz="1500" spc="-5" b="1" i="1">
                <a:latin typeface="Calibri"/>
                <a:cs typeface="Calibri"/>
              </a:rPr>
              <a:t>to Differentiate</a:t>
            </a:r>
            <a:r>
              <a:rPr dirty="0" sz="1500" spc="-20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?</a:t>
            </a:r>
            <a:endParaRPr sz="1500">
              <a:latin typeface="Calibri"/>
              <a:cs typeface="Calibri"/>
            </a:endParaRPr>
          </a:p>
          <a:p>
            <a:pPr marL="149225" indent="-136525">
              <a:lnSpc>
                <a:spcPct val="100000"/>
              </a:lnSpc>
              <a:spcBef>
                <a:spcPts val="1305"/>
              </a:spcBef>
              <a:buChar char="•"/>
              <a:tabLst>
                <a:tab pos="149860" algn="l"/>
              </a:tabLst>
            </a:pPr>
            <a:r>
              <a:rPr dirty="0" sz="1500">
                <a:latin typeface="Calibri"/>
                <a:cs typeface="Calibri"/>
              </a:rPr>
              <a:t>Area </a:t>
            </a:r>
            <a:r>
              <a:rPr dirty="0" sz="1500" spc="-5">
                <a:latin typeface="Calibri"/>
                <a:cs typeface="Calibri"/>
              </a:rPr>
              <a:t>of Restriction </a:t>
            </a:r>
            <a:r>
              <a:rPr dirty="0" sz="1500">
                <a:latin typeface="Calibri"/>
                <a:cs typeface="Calibri"/>
              </a:rPr>
              <a:t>Bright </a:t>
            </a:r>
            <a:r>
              <a:rPr dirty="0" sz="1500" spc="-5">
                <a:latin typeface="Calibri"/>
                <a:cs typeface="Calibri"/>
              </a:rPr>
              <a:t>in DWI Dark </a:t>
            </a:r>
            <a:r>
              <a:rPr dirty="0" sz="1500">
                <a:latin typeface="Calibri"/>
                <a:cs typeface="Calibri"/>
              </a:rPr>
              <a:t>in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ADC</a:t>
            </a:r>
            <a:endParaRPr sz="1500">
              <a:latin typeface="Calibri"/>
              <a:cs typeface="Calibri"/>
            </a:endParaRPr>
          </a:p>
          <a:p>
            <a:pPr marL="149225" indent="-136525">
              <a:lnSpc>
                <a:spcPct val="100000"/>
              </a:lnSpc>
              <a:spcBef>
                <a:spcPts val="1310"/>
              </a:spcBef>
              <a:buChar char="•"/>
              <a:tabLst>
                <a:tab pos="149860" algn="l"/>
              </a:tabLst>
            </a:pPr>
            <a:r>
              <a:rPr dirty="0" sz="1500" spc="-5">
                <a:latin typeface="Calibri"/>
                <a:cs typeface="Calibri"/>
              </a:rPr>
              <a:t>Very Hi T2 </a:t>
            </a:r>
            <a:r>
              <a:rPr dirty="0" sz="1500">
                <a:latin typeface="Calibri"/>
                <a:cs typeface="Calibri"/>
              </a:rPr>
              <a:t>lesion Bright </a:t>
            </a:r>
            <a:r>
              <a:rPr dirty="0" sz="1500" spc="-5">
                <a:latin typeface="Calibri"/>
                <a:cs typeface="Calibri"/>
              </a:rPr>
              <a:t>in DWI Bright </a:t>
            </a:r>
            <a:r>
              <a:rPr dirty="0" sz="1500">
                <a:latin typeface="Calibri"/>
                <a:cs typeface="Calibri"/>
              </a:rPr>
              <a:t>in </a:t>
            </a:r>
            <a:r>
              <a:rPr dirty="0" sz="1500" spc="-10">
                <a:latin typeface="Calibri"/>
                <a:cs typeface="Calibri"/>
              </a:rPr>
              <a:t>ADC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9605" y="914399"/>
            <a:ext cx="2938907" cy="1901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55038" y="4160519"/>
            <a:ext cx="3761486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35148" y="8390305"/>
            <a:ext cx="3457702" cy="12088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774440" y="949959"/>
            <a:ext cx="3235960" cy="181991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97155" marR="321310">
              <a:lnSpc>
                <a:spcPct val="117300"/>
              </a:lnSpc>
              <a:spcBef>
                <a:spcPts val="110"/>
              </a:spcBef>
            </a:pPr>
            <a:r>
              <a:rPr dirty="0" sz="1100">
                <a:latin typeface="Calibri"/>
                <a:cs typeface="Calibri"/>
              </a:rPr>
              <a:t>Normal </a:t>
            </a:r>
            <a:r>
              <a:rPr dirty="0" sz="1100" spc="-5">
                <a:latin typeface="Calibri"/>
                <a:cs typeface="Calibri"/>
              </a:rPr>
              <a:t>neonatal brain. normal to have </a:t>
            </a:r>
            <a:r>
              <a:rPr dirty="0" sz="1100" spc="-10">
                <a:latin typeface="Calibri"/>
                <a:cs typeface="Calibri"/>
              </a:rPr>
              <a:t>low </a:t>
            </a:r>
            <a:r>
              <a:rPr dirty="0" sz="1100" spc="-5">
                <a:latin typeface="Calibri"/>
                <a:cs typeface="Calibri"/>
              </a:rPr>
              <a:t>DW  signal intensities </a:t>
            </a:r>
            <a:r>
              <a:rPr dirty="0" sz="1100">
                <a:latin typeface="Calibri"/>
                <a:cs typeface="Calibri"/>
              </a:rPr>
              <a:t>in the </a:t>
            </a:r>
            <a:r>
              <a:rPr dirty="0" sz="1100" spc="-5">
                <a:latin typeface="Calibri"/>
                <a:cs typeface="Calibri"/>
              </a:rPr>
              <a:t>frontal deep </a:t>
            </a:r>
            <a:r>
              <a:rPr dirty="0" sz="1100">
                <a:latin typeface="Calibri"/>
                <a:cs typeface="Calibri"/>
              </a:rPr>
              <a:t>white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matter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(arrows</a:t>
            </a:r>
            <a:r>
              <a:rPr dirty="0" sz="1100" spc="-5">
                <a:latin typeface="Arial"/>
                <a:cs typeface="Arial"/>
              </a:rPr>
              <a:t>.(</a:t>
            </a:r>
            <a:endParaRPr sz="1100">
              <a:latin typeface="Arial"/>
              <a:cs typeface="Arial"/>
            </a:endParaRPr>
          </a:p>
          <a:p>
            <a:pPr marL="97155" marR="482600" indent="37465">
              <a:lnSpc>
                <a:spcPct val="118200"/>
              </a:lnSpc>
              <a:spcBef>
                <a:spcPts val="969"/>
              </a:spcBef>
              <a:buSzPct val="90909"/>
              <a:buFont typeface="Arial"/>
              <a:buChar char="•"/>
              <a:tabLst>
                <a:tab pos="186055" algn="l"/>
              </a:tabLst>
            </a:pPr>
            <a:r>
              <a:rPr dirty="0" sz="1100" spc="-5">
                <a:latin typeface="Calibri"/>
                <a:cs typeface="Calibri"/>
              </a:rPr>
              <a:t>The appearance </a:t>
            </a:r>
            <a:r>
              <a:rPr dirty="0" sz="1100">
                <a:latin typeface="Calibri"/>
                <a:cs typeface="Calibri"/>
              </a:rPr>
              <a:t>of the </a:t>
            </a:r>
            <a:r>
              <a:rPr dirty="0" sz="1100" spc="-5">
                <a:latin typeface="Calibri"/>
                <a:cs typeface="Calibri"/>
              </a:rPr>
              <a:t>pediatric brain </a:t>
            </a:r>
            <a:r>
              <a:rPr dirty="0" sz="1100">
                <a:latin typeface="Calibri"/>
                <a:cs typeface="Calibri"/>
              </a:rPr>
              <a:t>on  </a:t>
            </a:r>
            <a:r>
              <a:rPr dirty="0" sz="1100" spc="-5">
                <a:latin typeface="Calibri"/>
                <a:cs typeface="Calibri"/>
              </a:rPr>
              <a:t>DW </a:t>
            </a:r>
            <a:r>
              <a:rPr dirty="0" sz="1100">
                <a:latin typeface="Calibri"/>
                <a:cs typeface="Calibri"/>
              </a:rPr>
              <a:t>images </a:t>
            </a:r>
            <a:r>
              <a:rPr dirty="0" sz="1100" spc="-5">
                <a:latin typeface="Calibri"/>
                <a:cs typeface="Calibri"/>
              </a:rPr>
              <a:t>varies with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age</a:t>
            </a:r>
            <a:endParaRPr sz="1100">
              <a:latin typeface="Calibri"/>
              <a:cs typeface="Calibri"/>
            </a:endParaRPr>
          </a:p>
          <a:p>
            <a:pPr marL="97155" marR="178435" indent="37465">
              <a:lnSpc>
                <a:spcPct val="118200"/>
              </a:lnSpc>
              <a:spcBef>
                <a:spcPts val="975"/>
              </a:spcBef>
              <a:buSzPct val="90909"/>
              <a:buFont typeface="Arial"/>
              <a:buChar char="•"/>
              <a:tabLst>
                <a:tab pos="186055" algn="l"/>
              </a:tabLst>
            </a:pPr>
            <a:r>
              <a:rPr dirty="0" sz="1100">
                <a:latin typeface="Calibri"/>
                <a:cs typeface="Calibri"/>
              </a:rPr>
              <a:t>b - ADC </a:t>
            </a:r>
            <a:r>
              <a:rPr dirty="0" sz="1100" spc="-5">
                <a:latin typeface="Calibri"/>
                <a:cs typeface="Calibri"/>
              </a:rPr>
              <a:t>values </a:t>
            </a:r>
            <a:r>
              <a:rPr dirty="0" sz="1100">
                <a:latin typeface="Calibri"/>
                <a:cs typeface="Calibri"/>
              </a:rPr>
              <a:t>of the </a:t>
            </a:r>
            <a:r>
              <a:rPr dirty="0" sz="1100" spc="-5">
                <a:latin typeface="Calibri"/>
                <a:cs typeface="Calibri"/>
              </a:rPr>
              <a:t>corresponding </a:t>
            </a:r>
            <a:r>
              <a:rPr dirty="0" sz="1100">
                <a:latin typeface="Calibri"/>
                <a:cs typeface="Calibri"/>
              </a:rPr>
              <a:t>areas are  </a:t>
            </a:r>
            <a:r>
              <a:rPr dirty="0" sz="1100" spc="-5">
                <a:latin typeface="Calibri"/>
                <a:cs typeface="Calibri"/>
              </a:rPr>
              <a:t>high </a:t>
            </a:r>
            <a:r>
              <a:rPr dirty="0" sz="1100">
                <a:latin typeface="Calibri"/>
                <a:cs typeface="Calibri"/>
              </a:rPr>
              <a:t>in neonatal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brain</a:t>
            </a:r>
            <a:r>
              <a:rPr dirty="0" sz="110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47140" y="3499230"/>
            <a:ext cx="49383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Wingdings"/>
                <a:cs typeface="Wingdings"/>
              </a:rPr>
              <a:t>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Calibri"/>
                <a:cs typeface="Calibri"/>
              </a:rPr>
              <a:t>Value of Diffusion </a:t>
            </a:r>
            <a:r>
              <a:rPr dirty="0" sz="1500" spc="-10">
                <a:latin typeface="Calibri"/>
                <a:cs typeface="Calibri"/>
              </a:rPr>
              <a:t>in </a:t>
            </a:r>
            <a:r>
              <a:rPr dirty="0" sz="1500" spc="-5">
                <a:latin typeface="Calibri"/>
                <a:cs typeface="Calibri"/>
              </a:rPr>
              <a:t>ADC </a:t>
            </a:r>
            <a:r>
              <a:rPr dirty="0" sz="1500">
                <a:latin typeface="Calibri"/>
                <a:cs typeface="Calibri"/>
              </a:rPr>
              <a:t>Map is </a:t>
            </a:r>
            <a:r>
              <a:rPr dirty="0" sz="1500" spc="-5">
                <a:latin typeface="Calibri"/>
                <a:cs typeface="Calibri"/>
              </a:rPr>
              <a:t>represented by </a:t>
            </a:r>
            <a:r>
              <a:rPr dirty="0" sz="1500">
                <a:latin typeface="Calibri"/>
                <a:cs typeface="Calibri"/>
              </a:rPr>
              <a:t>ADC</a:t>
            </a:r>
            <a:r>
              <a:rPr dirty="0" sz="1500" spc="-1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Value.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1247" y="7092136"/>
            <a:ext cx="6199505" cy="285750"/>
          </a:xfrm>
          <a:prstGeom prst="rect">
            <a:avLst/>
          </a:prstGeom>
          <a:solidFill>
            <a:srgbClr val="622322"/>
          </a:solidFill>
        </p:spPr>
        <p:txBody>
          <a:bodyPr wrap="square" lIns="0" tIns="0" rIns="0" bIns="0" rtlCol="0" vert="horz">
            <a:spAutoFit/>
          </a:bodyPr>
          <a:lstStyle/>
          <a:p>
            <a:pPr marL="18415">
              <a:lnSpc>
                <a:spcPts val="1845"/>
              </a:lnSpc>
            </a:pPr>
            <a:r>
              <a:rPr dirty="0" sz="1600" spc="-5">
                <a:solidFill>
                  <a:srgbClr val="FFFFFF"/>
                </a:solidFill>
                <a:latin typeface="Wingdings"/>
                <a:cs typeface="Wingdings"/>
              </a:rPr>
              <a:t></a:t>
            </a:r>
            <a:r>
              <a:rPr dirty="0" sz="1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ADC Value &amp; Tumor</a:t>
            </a:r>
            <a:r>
              <a:rPr dirty="0" sz="1600" spc="1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40" b="1">
                <a:solidFill>
                  <a:srgbClr val="FFFFFF"/>
                </a:solidFill>
                <a:latin typeface="Calibri"/>
                <a:cs typeface="Calibri"/>
              </a:rPr>
              <a:t>Cellularity</a:t>
            </a:r>
            <a:r>
              <a:rPr dirty="0" sz="1600" spc="-40" b="1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140" y="7311721"/>
            <a:ext cx="2811145" cy="160909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100">
                <a:latin typeface="Wingdings"/>
                <a:cs typeface="Wingdings"/>
              </a:rPr>
              <a:t>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Tumors </a:t>
            </a:r>
            <a:r>
              <a:rPr dirty="0" sz="1400" b="1">
                <a:latin typeface="Calibri"/>
                <a:cs typeface="Calibri"/>
              </a:rPr>
              <a:t>of </a:t>
            </a:r>
            <a:r>
              <a:rPr dirty="0" sz="1400" spc="-5" b="1">
                <a:latin typeface="Calibri"/>
                <a:cs typeface="Calibri"/>
              </a:rPr>
              <a:t>High Cellularity</a:t>
            </a:r>
            <a:r>
              <a:rPr dirty="0" sz="1400" spc="-175" b="1">
                <a:latin typeface="Calibri"/>
                <a:cs typeface="Calibri"/>
              </a:rPr>
              <a:t> </a:t>
            </a:r>
            <a:r>
              <a:rPr dirty="0" sz="110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200">
                <a:latin typeface="Wingdings"/>
                <a:cs typeface="Wingdings"/>
              </a:rPr>
              <a:t>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libri"/>
                <a:cs typeface="Calibri"/>
              </a:rPr>
              <a:t>Lymphoma ……… </a:t>
            </a:r>
            <a:r>
              <a:rPr dirty="0" sz="1200">
                <a:latin typeface="Calibri"/>
                <a:cs typeface="Calibri"/>
              </a:rPr>
              <a:t>ADC </a:t>
            </a:r>
            <a:r>
              <a:rPr dirty="0" sz="1200" spc="-5">
                <a:latin typeface="Calibri"/>
                <a:cs typeface="Calibri"/>
              </a:rPr>
              <a:t>Value 0.51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0.71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200">
                <a:latin typeface="Wingdings"/>
                <a:cs typeface="Wingdings"/>
              </a:rPr>
              <a:t>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libri"/>
                <a:cs typeface="Calibri"/>
              </a:rPr>
              <a:t>High </a:t>
            </a:r>
            <a:r>
              <a:rPr dirty="0" sz="1200">
                <a:latin typeface="Calibri"/>
                <a:cs typeface="Calibri"/>
              </a:rPr>
              <a:t>grade Glioma </a:t>
            </a:r>
            <a:r>
              <a:rPr dirty="0" sz="1200" spc="-5">
                <a:latin typeface="Calibri"/>
                <a:cs typeface="Calibri"/>
              </a:rPr>
              <a:t>……… </a:t>
            </a:r>
            <a:r>
              <a:rPr dirty="0" sz="1200">
                <a:latin typeface="Calibri"/>
                <a:cs typeface="Calibri"/>
              </a:rPr>
              <a:t>0.58 :</a:t>
            </a:r>
            <a:r>
              <a:rPr dirty="0" sz="1200" spc="-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0.88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200">
                <a:latin typeface="Wingdings"/>
                <a:cs typeface="Wingdings"/>
              </a:rPr>
              <a:t>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libri"/>
                <a:cs typeface="Calibri"/>
              </a:rPr>
              <a:t>Metastasis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>
                <a:latin typeface="Wingdings"/>
                <a:cs typeface="Wingdings"/>
              </a:rPr>
              <a:t>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libri"/>
                <a:cs typeface="Calibri"/>
              </a:rPr>
              <a:t>Medulloblastoma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Tumors </a:t>
            </a:r>
            <a:r>
              <a:rPr dirty="0" sz="1400" b="1">
                <a:latin typeface="Calibri"/>
                <a:cs typeface="Calibri"/>
              </a:rPr>
              <a:t>of </a:t>
            </a:r>
            <a:r>
              <a:rPr dirty="0" sz="1400" spc="-5" b="1">
                <a:latin typeface="Calibri"/>
                <a:cs typeface="Calibri"/>
              </a:rPr>
              <a:t>Low Cellularity</a:t>
            </a:r>
            <a:r>
              <a:rPr dirty="0" sz="1400" spc="50" b="1">
                <a:latin typeface="Calibri"/>
                <a:cs typeface="Calibri"/>
              </a:rPr>
              <a:t> </a:t>
            </a:r>
            <a:r>
              <a:rPr dirty="0" sz="1400" b="1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200">
                <a:latin typeface="Wingdings"/>
                <a:cs typeface="Wingdings"/>
              </a:rPr>
              <a:t>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libri"/>
                <a:cs typeface="Calibri"/>
              </a:rPr>
              <a:t>Low </a:t>
            </a:r>
            <a:r>
              <a:rPr dirty="0" sz="1200">
                <a:latin typeface="Calibri"/>
                <a:cs typeface="Calibri"/>
              </a:rPr>
              <a:t>grade </a:t>
            </a:r>
            <a:r>
              <a:rPr dirty="0" sz="1200" spc="-5">
                <a:latin typeface="Calibri"/>
                <a:cs typeface="Calibri"/>
              </a:rPr>
              <a:t>Glioma …….. </a:t>
            </a:r>
            <a:r>
              <a:rPr dirty="0" sz="1200">
                <a:latin typeface="Calibri"/>
                <a:cs typeface="Calibri"/>
              </a:rPr>
              <a:t>ADC </a:t>
            </a:r>
            <a:r>
              <a:rPr dirty="0" sz="1200" spc="-5">
                <a:latin typeface="Calibri"/>
                <a:cs typeface="Calibri"/>
              </a:rPr>
              <a:t>Value </a:t>
            </a:r>
            <a:r>
              <a:rPr dirty="0" sz="1200">
                <a:latin typeface="Calibri"/>
                <a:cs typeface="Calibri"/>
              </a:rPr>
              <a:t>&gt;</a:t>
            </a:r>
            <a:r>
              <a:rPr dirty="0" sz="1200" spc="-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1.05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73275" y="914399"/>
            <a:ext cx="3993515" cy="2453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01925" y="5532119"/>
            <a:ext cx="2268854" cy="1407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22324" y="3963034"/>
            <a:ext cx="5600065" cy="250190"/>
          </a:xfrm>
          <a:prstGeom prst="rect">
            <a:avLst/>
          </a:prstGeom>
          <a:solidFill>
            <a:srgbClr val="A6A6A6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25"/>
              </a:lnSpc>
            </a:pPr>
            <a:r>
              <a:rPr dirty="0" sz="1400" b="1">
                <a:latin typeface="Calibri"/>
                <a:cs typeface="Calibri"/>
              </a:rPr>
              <a:t>ADC </a:t>
            </a:r>
            <a:r>
              <a:rPr dirty="0" sz="1400" spc="-5" b="1">
                <a:latin typeface="Calibri"/>
                <a:cs typeface="Calibri"/>
              </a:rPr>
              <a:t>Value </a:t>
            </a:r>
            <a:r>
              <a:rPr dirty="0" sz="1400" b="1">
                <a:latin typeface="Calibri"/>
                <a:cs typeface="Calibri"/>
              </a:rPr>
              <a:t>&amp;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Tumors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42644" y="3911599"/>
            <a:ext cx="5755640" cy="15868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207645" indent="-64769">
              <a:lnSpc>
                <a:spcPct val="100000"/>
              </a:lnSpc>
              <a:buSzPct val="92857"/>
              <a:buFont typeface="Arial"/>
              <a:buChar char="•"/>
              <a:tabLst>
                <a:tab pos="208279" algn="l"/>
              </a:tabLst>
            </a:pPr>
            <a:r>
              <a:rPr dirty="0" sz="1400" spc="-5" b="1">
                <a:latin typeface="Calibri"/>
                <a:cs typeface="Calibri"/>
              </a:rPr>
              <a:t>Malignant Vs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Benign</a:t>
            </a:r>
            <a:endParaRPr sz="1400">
              <a:latin typeface="Calibri"/>
              <a:cs typeface="Calibri"/>
            </a:endParaRPr>
          </a:p>
          <a:p>
            <a:pPr marL="207645" indent="-64769">
              <a:lnSpc>
                <a:spcPct val="100000"/>
              </a:lnSpc>
              <a:spcBef>
                <a:spcPts val="1285"/>
              </a:spcBef>
              <a:buSzPct val="92857"/>
              <a:buFont typeface="Arial"/>
              <a:buChar char="•"/>
              <a:tabLst>
                <a:tab pos="208279" algn="l"/>
              </a:tabLst>
            </a:pPr>
            <a:r>
              <a:rPr dirty="0" sz="1400" spc="-5" b="1">
                <a:latin typeface="Calibri"/>
                <a:cs typeface="Calibri"/>
              </a:rPr>
              <a:t>Low grade Vs </a:t>
            </a:r>
            <a:r>
              <a:rPr dirty="0" sz="1400" b="1">
                <a:latin typeface="Calibri"/>
                <a:cs typeface="Calibri"/>
              </a:rPr>
              <a:t>High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Grade</a:t>
            </a:r>
            <a:endParaRPr sz="14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1285"/>
              </a:spcBef>
            </a:pPr>
            <a:r>
              <a:rPr dirty="0" sz="1400" spc="-5" b="1">
                <a:latin typeface="Wingdings"/>
                <a:cs typeface="Wingdings"/>
              </a:rPr>
              <a:t></a:t>
            </a:r>
            <a:r>
              <a:rPr dirty="0" sz="1400" spc="-5" b="1">
                <a:latin typeface="Calibri"/>
                <a:cs typeface="Calibri"/>
              </a:rPr>
              <a:t>Higher Cell number </a:t>
            </a:r>
            <a:r>
              <a:rPr dirty="0" sz="1400" b="1">
                <a:latin typeface="Wingdings"/>
                <a:cs typeface="Wingdings"/>
              </a:rPr>
              <a:t></a:t>
            </a:r>
            <a:r>
              <a:rPr dirty="0" sz="1400" b="1">
                <a:latin typeface="Calibri"/>
                <a:cs typeface="Calibri"/>
              </a:rPr>
              <a:t>More </a:t>
            </a:r>
            <a:r>
              <a:rPr dirty="0" sz="1400" spc="-5" b="1">
                <a:latin typeface="Calibri"/>
                <a:cs typeface="Calibri"/>
              </a:rPr>
              <a:t>Restricted Diffusion </a:t>
            </a:r>
            <a:r>
              <a:rPr dirty="0" sz="1400" b="1">
                <a:latin typeface="Wingdings"/>
                <a:cs typeface="Wingdings"/>
              </a:rPr>
              <a:t>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Less ADC</a:t>
            </a:r>
            <a:r>
              <a:rPr dirty="0" sz="1400" spc="7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Value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41247" y="914348"/>
            <a:ext cx="6199505" cy="285750"/>
          </a:xfrm>
          <a:prstGeom prst="rect">
            <a:avLst/>
          </a:prstGeom>
          <a:solidFill>
            <a:srgbClr val="622322"/>
          </a:solidFill>
        </p:spPr>
        <p:txBody>
          <a:bodyPr wrap="square" lIns="0" tIns="0" rIns="0" bIns="0" rtlCol="0" vert="horz">
            <a:spAutoFit/>
          </a:bodyPr>
          <a:lstStyle/>
          <a:p>
            <a:pPr marL="18415">
              <a:lnSpc>
                <a:spcPts val="1845"/>
              </a:lnSpc>
            </a:pPr>
            <a:r>
              <a:rPr dirty="0" sz="1600" spc="-5">
                <a:solidFill>
                  <a:srgbClr val="FFFFFF"/>
                </a:solidFill>
                <a:latin typeface="Wingdings"/>
                <a:cs typeface="Wingdings"/>
              </a:rPr>
              <a:t></a:t>
            </a:r>
            <a:r>
              <a:rPr dirty="0" sz="1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All Malignancy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High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Cellularity </a:t>
            </a:r>
            <a:r>
              <a:rPr dirty="0" sz="1600" spc="-409" b="1">
                <a:solidFill>
                  <a:srgbClr val="FFFFFF"/>
                </a:solidFill>
                <a:latin typeface="Arial"/>
                <a:cs typeface="Arial"/>
              </a:rPr>
              <a:t>? ?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1141831"/>
            <a:ext cx="3752215" cy="1026794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385"/>
              </a:spcBef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Usually</a:t>
            </a:r>
            <a:r>
              <a:rPr dirty="0" sz="1400" spc="-15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Yes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Times New Roman"/>
              <a:buChar char="•"/>
              <a:tabLst>
                <a:tab pos="241300" algn="l"/>
                <a:tab pos="241935" algn="l"/>
              </a:tabLst>
            </a:pPr>
            <a:r>
              <a:rPr dirty="0" sz="1400" spc="-5">
                <a:latin typeface="Calibri"/>
                <a:cs typeface="Calibri"/>
              </a:rPr>
              <a:t>But Few Malignancies has Low </a:t>
            </a:r>
            <a:r>
              <a:rPr dirty="0" sz="1400">
                <a:latin typeface="Calibri"/>
                <a:cs typeface="Calibri"/>
              </a:rPr>
              <a:t>Cellularity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Times New Roman"/>
              <a:buChar char="•"/>
              <a:tabLst>
                <a:tab pos="241300" algn="l"/>
                <a:tab pos="241935" algn="l"/>
              </a:tabLst>
            </a:pPr>
            <a:r>
              <a:rPr dirty="0" sz="1400">
                <a:latin typeface="Calibri"/>
                <a:cs typeface="Calibri"/>
              </a:rPr>
              <a:t>Best </a:t>
            </a:r>
            <a:r>
              <a:rPr dirty="0" sz="1400" spc="-5">
                <a:latin typeface="Calibri"/>
                <a:cs typeface="Calibri"/>
              </a:rPr>
              <a:t>Example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CHORDOMA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00"/>
              </a:spcBef>
              <a:buFont typeface="Times New Roman"/>
              <a:buChar char="•"/>
              <a:tabLst>
                <a:tab pos="241300" algn="l"/>
                <a:tab pos="241935" algn="l"/>
              </a:tabLst>
            </a:pPr>
            <a:r>
              <a:rPr dirty="0" sz="1400" spc="-5">
                <a:latin typeface="Calibri"/>
                <a:cs typeface="Calibri"/>
              </a:rPr>
              <a:t>Chordoma has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low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celularity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High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ADC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value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4172" y="4590922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52267" y="4715890"/>
            <a:ext cx="1674495" cy="2533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60"/>
              </a:lnSpc>
            </a:pPr>
            <a:r>
              <a:rPr dirty="0" sz="1700" b="1">
                <a:solidFill>
                  <a:srgbClr val="FFFFFF"/>
                </a:solidFill>
                <a:latin typeface="Times New Roman"/>
                <a:cs typeface="Times New Roman"/>
              </a:rPr>
              <a:t>Epidermoid</a:t>
            </a:r>
            <a:r>
              <a:rPr dirty="0" sz="1700" spc="-8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Times New Roman"/>
                <a:cs typeface="Times New Roman"/>
              </a:rPr>
              <a:t>Cysts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236" y="5113400"/>
            <a:ext cx="5001260" cy="13690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Benign &amp; </a:t>
            </a:r>
            <a:r>
              <a:rPr dirty="0" sz="1400" spc="-5">
                <a:latin typeface="Calibri"/>
                <a:cs typeface="Calibri"/>
              </a:rPr>
              <a:t>non-neoplastic </a:t>
            </a:r>
            <a:r>
              <a:rPr dirty="0" sz="1400">
                <a:latin typeface="Calibri"/>
                <a:cs typeface="Calibri"/>
              </a:rPr>
              <a:t>, </a:t>
            </a:r>
            <a:r>
              <a:rPr dirty="0" sz="1400" spc="-5">
                <a:latin typeface="Calibri"/>
                <a:cs typeface="Calibri"/>
              </a:rPr>
              <a:t>Congenital or Acquired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cysts.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40335" indent="-127635">
              <a:lnSpc>
                <a:spcPct val="100000"/>
              </a:lnSpc>
              <a:buChar char="•"/>
              <a:tabLst>
                <a:tab pos="140970" algn="l"/>
              </a:tabLst>
            </a:pPr>
            <a:r>
              <a:rPr dirty="0" sz="1400" spc="-5">
                <a:latin typeface="Calibri"/>
                <a:cs typeface="Calibri"/>
              </a:rPr>
              <a:t>Contain dense fluid </a:t>
            </a:r>
            <a:r>
              <a:rPr dirty="0" sz="1400">
                <a:latin typeface="Calibri"/>
                <a:cs typeface="Calibri"/>
              </a:rPr>
              <a:t>+ </a:t>
            </a:r>
            <a:r>
              <a:rPr dirty="0" sz="1400" spc="-5">
                <a:latin typeface="Calibri"/>
                <a:cs typeface="Calibri"/>
              </a:rPr>
              <a:t>epidermal </a:t>
            </a:r>
            <a:r>
              <a:rPr dirty="0" sz="1400">
                <a:latin typeface="Calibri"/>
                <a:cs typeface="Calibri"/>
              </a:rPr>
              <a:t>elements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restricted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diffusion.</a:t>
            </a:r>
            <a:endParaRPr sz="1400">
              <a:latin typeface="Calibri"/>
              <a:cs typeface="Calibri"/>
            </a:endParaRPr>
          </a:p>
          <a:p>
            <a:pPr marL="140335" indent="-127635">
              <a:lnSpc>
                <a:spcPct val="100000"/>
              </a:lnSpc>
              <a:spcBef>
                <a:spcPts val="1285"/>
              </a:spcBef>
              <a:buChar char="•"/>
              <a:tabLst>
                <a:tab pos="140970" algn="l"/>
              </a:tabLst>
            </a:pPr>
            <a:r>
              <a:rPr dirty="0" sz="1400" spc="-5" b="1">
                <a:latin typeface="Calibri"/>
                <a:cs typeface="Calibri"/>
              </a:rPr>
              <a:t>DWI differentiate </a:t>
            </a:r>
            <a:r>
              <a:rPr dirty="0" sz="1400" spc="-10">
                <a:latin typeface="Calibri"/>
                <a:cs typeface="Calibri"/>
              </a:rPr>
              <a:t>it </a:t>
            </a:r>
            <a:r>
              <a:rPr dirty="0" sz="1400" spc="-5">
                <a:latin typeface="Calibri"/>
                <a:cs typeface="Calibri"/>
              </a:rPr>
              <a:t>from other cysts, </a:t>
            </a:r>
            <a:r>
              <a:rPr dirty="0" sz="1400">
                <a:latin typeface="Calibri"/>
                <a:cs typeface="Calibri"/>
              </a:rPr>
              <a:t>especially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– </a:t>
            </a:r>
            <a:r>
              <a:rPr dirty="0" sz="1400" b="1">
                <a:latin typeface="Calibri"/>
                <a:cs typeface="Calibri"/>
              </a:rPr>
              <a:t>arachnoid cyst</a:t>
            </a:r>
            <a:r>
              <a:rPr dirty="0" sz="1400">
                <a:latin typeface="Calibri"/>
                <a:cs typeface="Calibri"/>
              </a:rPr>
              <a:t>,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libri"/>
                <a:cs typeface="Calibri"/>
              </a:rPr>
              <a:t>do not show any </a:t>
            </a:r>
            <a:r>
              <a:rPr dirty="0" sz="1400">
                <a:latin typeface="Calibri"/>
                <a:cs typeface="Calibri"/>
              </a:rPr>
              <a:t>restricted </a:t>
            </a:r>
            <a:r>
              <a:rPr dirty="0" sz="1400" spc="-5">
                <a:latin typeface="Calibri"/>
                <a:cs typeface="Calibri"/>
              </a:rPr>
              <a:t>diffusion. </a:t>
            </a:r>
            <a:r>
              <a:rPr dirty="0" sz="1400">
                <a:latin typeface="Calibri"/>
                <a:cs typeface="Calibri"/>
              </a:rPr>
              <a:t>"CSF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LIKE"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51355" y="2325623"/>
            <a:ext cx="4770374" cy="1900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9605" y="6888733"/>
            <a:ext cx="6390640" cy="26483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58975" y="914399"/>
            <a:ext cx="3746119" cy="264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9605" y="3718813"/>
            <a:ext cx="6390640" cy="2170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27022" y="6048755"/>
            <a:ext cx="5017516" cy="3397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08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BASICS OF DIFFUSION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MRI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009010" y="908252"/>
            <a:ext cx="1635760" cy="2686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313690">
              <a:lnSpc>
                <a:spcPts val="2080"/>
              </a:lnSpc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dirty="0" sz="1800" spc="-15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giomas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1324101"/>
            <a:ext cx="5757545" cy="1995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Extra-axial Dural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Neoplasm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40335" indent="-127635">
              <a:lnSpc>
                <a:spcPct val="100000"/>
              </a:lnSpc>
              <a:buFont typeface="Calibri"/>
              <a:buChar char="•"/>
              <a:tabLst>
                <a:tab pos="140970" algn="l"/>
              </a:tabLst>
            </a:pPr>
            <a:r>
              <a:rPr dirty="0" sz="1400" b="1">
                <a:latin typeface="Calibri"/>
                <a:cs typeface="Calibri"/>
              </a:rPr>
              <a:t>Homogenous </a:t>
            </a:r>
            <a:r>
              <a:rPr dirty="0" sz="1400" spc="-5">
                <a:latin typeface="Calibri"/>
                <a:cs typeface="Calibri"/>
              </a:rPr>
              <a:t>intense enhancing +/- </a:t>
            </a:r>
            <a:r>
              <a:rPr dirty="0" sz="1400">
                <a:latin typeface="Calibri"/>
                <a:cs typeface="Calibri"/>
              </a:rPr>
              <a:t>Dural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tail.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Calibri"/>
              <a:buChar char="•"/>
            </a:pPr>
            <a:endParaRPr sz="1100">
              <a:latin typeface="Times New Roman"/>
              <a:cs typeface="Times New Roman"/>
            </a:endParaRPr>
          </a:p>
          <a:p>
            <a:pPr marL="140335" indent="-127635">
              <a:lnSpc>
                <a:spcPct val="100000"/>
              </a:lnSpc>
              <a:buChar char="•"/>
              <a:tabLst>
                <a:tab pos="140970" algn="l"/>
              </a:tabLst>
            </a:pPr>
            <a:r>
              <a:rPr dirty="0" sz="1400" spc="-5">
                <a:latin typeface="Calibri"/>
                <a:cs typeface="Calibri"/>
              </a:rPr>
              <a:t>Their typical appear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easier to </a:t>
            </a:r>
            <a:r>
              <a:rPr dirty="0" sz="1400" spc="-5">
                <a:latin typeface="Calibri"/>
                <a:cs typeface="Calibri"/>
              </a:rPr>
              <a:t>be </a:t>
            </a:r>
            <a:r>
              <a:rPr dirty="0" sz="1400">
                <a:latin typeface="Calibri"/>
                <a:cs typeface="Calibri"/>
              </a:rPr>
              <a:t>diagnosed </a:t>
            </a:r>
            <a:r>
              <a:rPr dirty="0" sz="1400" spc="-5">
                <a:latin typeface="Calibri"/>
                <a:cs typeface="Calibri"/>
              </a:rPr>
              <a:t>on routine </a:t>
            </a:r>
            <a:r>
              <a:rPr dirty="0" sz="1400">
                <a:latin typeface="Calibri"/>
                <a:cs typeface="Calibri"/>
              </a:rPr>
              <a:t>MR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images.</a:t>
            </a:r>
            <a:endParaRPr sz="1400">
              <a:latin typeface="Calibri"/>
              <a:cs typeface="Calibri"/>
            </a:endParaRPr>
          </a:p>
          <a:p>
            <a:pPr marL="140335" indent="-127635">
              <a:lnSpc>
                <a:spcPct val="100000"/>
              </a:lnSpc>
              <a:spcBef>
                <a:spcPts val="1285"/>
              </a:spcBef>
              <a:buFont typeface="Calibri"/>
              <a:buChar char="•"/>
              <a:tabLst>
                <a:tab pos="140970" algn="l"/>
              </a:tabLst>
            </a:pP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Subtypes</a:t>
            </a:r>
            <a:r>
              <a:rPr dirty="0" sz="1400" spc="-5" b="1" i="1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 * </a:t>
            </a:r>
            <a:r>
              <a:rPr dirty="0" sz="1400" spc="-5">
                <a:latin typeface="Calibri"/>
                <a:cs typeface="Calibri"/>
              </a:rPr>
              <a:t>Typical, </a:t>
            </a:r>
            <a:r>
              <a:rPr dirty="0" sz="1400">
                <a:latin typeface="Calibri"/>
                <a:cs typeface="Calibri"/>
              </a:rPr>
              <a:t>* Atypical *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Malignant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– A </a:t>
            </a:r>
            <a:r>
              <a:rPr dirty="0" sz="1400" spc="-5">
                <a:latin typeface="Calibri"/>
                <a:cs typeface="Calibri"/>
              </a:rPr>
              <a:t>typical and malignant meningiomas show </a:t>
            </a:r>
            <a:r>
              <a:rPr dirty="0" sz="1400" spc="-10">
                <a:latin typeface="Calibri"/>
                <a:cs typeface="Calibri"/>
              </a:rPr>
              <a:t>much </a:t>
            </a:r>
            <a:r>
              <a:rPr dirty="0" sz="1400" b="1" i="1">
                <a:latin typeface="Calibri"/>
                <a:cs typeface="Calibri"/>
              </a:rPr>
              <a:t>more </a:t>
            </a:r>
            <a:r>
              <a:rPr dirty="0" sz="1400" spc="-5" b="1" i="1">
                <a:latin typeface="Calibri"/>
                <a:cs typeface="Calibri"/>
              </a:rPr>
              <a:t>prominent</a:t>
            </a:r>
            <a:r>
              <a:rPr dirty="0" sz="1400" spc="11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restricted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400" spc="-5">
                <a:latin typeface="Calibri"/>
                <a:cs typeface="Calibri"/>
              </a:rPr>
              <a:t>diffusion.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9605" y="3476243"/>
            <a:ext cx="3397377" cy="1900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213225" y="3467734"/>
            <a:ext cx="2680335" cy="18738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99060" marR="225425">
              <a:lnSpc>
                <a:spcPct val="117300"/>
              </a:lnSpc>
              <a:spcBef>
                <a:spcPts val="110"/>
              </a:spcBef>
            </a:pPr>
            <a:r>
              <a:rPr dirty="0" sz="1100" spc="-5" b="1">
                <a:latin typeface="Calibri"/>
                <a:cs typeface="Calibri"/>
              </a:rPr>
              <a:t>Meningioma. </a:t>
            </a:r>
            <a:r>
              <a:rPr dirty="0" sz="1100" spc="-5">
                <a:latin typeface="Calibri"/>
                <a:cs typeface="Calibri"/>
              </a:rPr>
              <a:t>Post-contrast T1-weighted  </a:t>
            </a:r>
            <a:r>
              <a:rPr dirty="0" sz="1100">
                <a:latin typeface="Calibri"/>
                <a:cs typeface="Calibri"/>
              </a:rPr>
              <a:t>image </a:t>
            </a:r>
            <a:r>
              <a:rPr dirty="0" sz="1100" spc="-5">
                <a:latin typeface="Calibri"/>
                <a:cs typeface="Calibri"/>
              </a:rPr>
              <a:t>(A) shows intense enhancement  </a:t>
            </a:r>
            <a:r>
              <a:rPr dirty="0" sz="1100">
                <a:latin typeface="Calibri"/>
                <a:cs typeface="Calibri"/>
              </a:rPr>
              <a:t>of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5250">
              <a:lnSpc>
                <a:spcPct val="100000"/>
              </a:lnSpc>
            </a:pPr>
            <a:r>
              <a:rPr dirty="0" sz="1100" spc="5">
                <a:latin typeface="Arial"/>
                <a:cs typeface="Arial"/>
              </a:rPr>
              <a:t>.)</a:t>
            </a:r>
            <a:r>
              <a:rPr dirty="0" sz="1100" spc="5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tumor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(arrow</a:t>
            </a:r>
            <a:endParaRPr sz="1100">
              <a:latin typeface="Calibri"/>
              <a:cs typeface="Calibri"/>
            </a:endParaRPr>
          </a:p>
          <a:p>
            <a:pPr marL="99060" marR="200660">
              <a:lnSpc>
                <a:spcPct val="118200"/>
              </a:lnSpc>
              <a:spcBef>
                <a:spcPts val="975"/>
              </a:spcBef>
            </a:pPr>
            <a:r>
              <a:rPr dirty="0" sz="1100" spc="-5" b="1">
                <a:latin typeface="Calibri"/>
                <a:cs typeface="Calibri"/>
              </a:rPr>
              <a:t>On </a:t>
            </a:r>
            <a:r>
              <a:rPr dirty="0" sz="1100" b="1">
                <a:latin typeface="Calibri"/>
                <a:cs typeface="Calibri"/>
              </a:rPr>
              <a:t>ADC </a:t>
            </a:r>
            <a:r>
              <a:rPr dirty="0" sz="1100" spc="-5" b="1">
                <a:latin typeface="Calibri"/>
                <a:cs typeface="Calibri"/>
              </a:rPr>
              <a:t>map</a:t>
            </a:r>
            <a:r>
              <a:rPr dirty="0" sz="1100" spc="-5">
                <a:latin typeface="Calibri"/>
                <a:cs typeface="Calibri"/>
              </a:rPr>
              <a:t>, </a:t>
            </a:r>
            <a:r>
              <a:rPr dirty="0" sz="1100">
                <a:latin typeface="Calibri"/>
                <a:cs typeface="Calibri"/>
              </a:rPr>
              <a:t>the mass is </a:t>
            </a:r>
            <a:r>
              <a:rPr dirty="0" sz="1100" spc="-5">
                <a:latin typeface="Calibri"/>
                <a:cs typeface="Calibri"/>
              </a:rPr>
              <a:t>dark, due to  </a:t>
            </a:r>
            <a:r>
              <a:rPr dirty="0" sz="1100">
                <a:latin typeface="Calibri"/>
                <a:cs typeface="Calibri"/>
              </a:rPr>
              <a:t>the restricted </a:t>
            </a:r>
            <a:r>
              <a:rPr dirty="0" sz="1100" spc="-5">
                <a:latin typeface="Calibri"/>
                <a:cs typeface="Calibri"/>
              </a:rPr>
              <a:t>diffusion. Pathology: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Atipic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5885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Calibri"/>
                <a:cs typeface="Calibri"/>
              </a:rPr>
              <a:t>meningioma, WHO </a:t>
            </a:r>
            <a:r>
              <a:rPr dirty="0" sz="1100" spc="-5">
                <a:latin typeface="Calibri"/>
                <a:cs typeface="Calibri"/>
              </a:rPr>
              <a:t>grade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ABO BASEL</dc:creator>
  <dc:title>BASICS OF DIFFUSION MRI</dc:title>
  <dcterms:created xsi:type="dcterms:W3CDTF">2018-08-08T14:45:06Z</dcterms:created>
  <dcterms:modified xsi:type="dcterms:W3CDTF">2018-08-08T14:45:06Z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2017-04-15T00:00:00Z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2018-08-08T00:00:00Z</vt:filetime>
  </property>
</Properties>
</file>