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937" y="914348"/>
            <a:ext cx="6522974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95598" y="9911487"/>
            <a:ext cx="3582670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5" Type="http://schemas.openxmlformats.org/officeDocument/2006/relationships/image" Target="../media/image3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jpg"/><Relationship Id="rId6" Type="http://schemas.openxmlformats.org/officeDocument/2006/relationships/image" Target="../media/image5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4172" y="914348"/>
            <a:ext cx="6428740" cy="428625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/>
              <a:t>KNEE </a:t>
            </a:r>
            <a:r>
              <a:rPr dirty="0" spc="-5"/>
              <a:t>IMAGING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0930" y="1464817"/>
            <a:ext cx="3891915" cy="165100"/>
          </a:xfrm>
          <a:prstGeom prst="rect">
            <a:avLst/>
          </a:prstGeom>
          <a:solidFill>
            <a:srgbClr val="0E233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b="1" i="1">
                <a:solidFill>
                  <a:srgbClr val="FFFFFF"/>
                </a:solidFill>
                <a:latin typeface="Arial"/>
                <a:cs typeface="Arial"/>
              </a:rPr>
              <a:t>"Source: </a:t>
            </a:r>
            <a:r>
              <a:rPr dirty="0" sz="1100" spc="-5" b="1" i="1">
                <a:solidFill>
                  <a:srgbClr val="FFFFFF"/>
                </a:solidFill>
                <a:latin typeface="Arial"/>
                <a:cs typeface="Arial"/>
              </a:rPr>
              <a:t>Handout </a:t>
            </a:r>
            <a:r>
              <a:rPr dirty="0" sz="1100" b="1" i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100" spc="-5" b="1" i="1">
                <a:solidFill>
                  <a:srgbClr val="FFFFFF"/>
                </a:solidFill>
                <a:latin typeface="Arial"/>
                <a:cs typeface="Arial"/>
              </a:rPr>
              <a:t>Lectures </a:t>
            </a:r>
            <a:r>
              <a:rPr dirty="0" sz="1100" spc="-10" b="1" i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100" spc="-5" b="1" i="1">
                <a:solidFill>
                  <a:srgbClr val="FFFFFF"/>
                </a:solidFill>
                <a:latin typeface="Arial"/>
                <a:cs typeface="Arial"/>
              </a:rPr>
              <a:t>Prof. Mamdouh</a:t>
            </a:r>
            <a:r>
              <a:rPr dirty="0" sz="1100" spc="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 i="1">
                <a:solidFill>
                  <a:srgbClr val="FFFFFF"/>
                </a:solidFill>
                <a:latin typeface="Arial"/>
                <a:cs typeface="Arial"/>
              </a:rPr>
              <a:t>Mahfouz"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36" y="1755394"/>
            <a:ext cx="10248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Indications: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140" y="2119630"/>
            <a:ext cx="1543685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295"/>
              </a:lnSpc>
              <a:spcBef>
                <a:spcPts val="100"/>
              </a:spcBef>
              <a:buChar char="-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History </a:t>
            </a:r>
            <a:r>
              <a:rPr dirty="0" sz="1100">
                <a:latin typeface="Arial"/>
                <a:cs typeface="Arial"/>
              </a:rPr>
              <a:t>of trauma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5"/>
              </a:lnSpc>
              <a:buChar char="-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Pain </a:t>
            </a:r>
            <a:r>
              <a:rPr dirty="0" sz="1100">
                <a:latin typeface="Arial"/>
                <a:cs typeface="Arial"/>
              </a:rPr>
              <a:t>and/ 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swelling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7580" y="2119630"/>
            <a:ext cx="1704339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295"/>
              </a:lnSpc>
              <a:spcBef>
                <a:spcPts val="100"/>
              </a:spcBef>
              <a:buChar char="-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Deformity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5"/>
              </a:lnSpc>
              <a:buChar char="-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Limitation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movement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2438145"/>
            <a:ext cx="6414135" cy="1363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Technique of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examination:</a:t>
            </a:r>
            <a:endParaRPr sz="1400">
              <a:latin typeface="Arial"/>
              <a:cs typeface="Arial"/>
            </a:endParaRPr>
          </a:p>
          <a:p>
            <a:pPr marL="469900" indent="-228600">
              <a:lnSpc>
                <a:spcPts val="1290"/>
              </a:lnSpc>
              <a:spcBef>
                <a:spcPts val="119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1100" b="1">
                <a:latin typeface="Arial"/>
                <a:cs typeface="Arial"/>
              </a:rPr>
              <a:t>Patient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preparation:</a:t>
            </a:r>
            <a:endParaRPr sz="1100">
              <a:latin typeface="Arial"/>
              <a:cs typeface="Arial"/>
            </a:endParaRPr>
          </a:p>
          <a:p>
            <a:pPr lvl="1" marL="927100" marR="5080" indent="-228600">
              <a:lnSpc>
                <a:spcPts val="1280"/>
              </a:lnSpc>
              <a:spcBef>
                <a:spcPts val="45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 b="1">
                <a:latin typeface="Arial"/>
                <a:cs typeface="Arial"/>
              </a:rPr>
              <a:t>No </a:t>
            </a:r>
            <a:r>
              <a:rPr dirty="0" sz="1100" b="1">
                <a:latin typeface="Arial"/>
                <a:cs typeface="Arial"/>
              </a:rPr>
              <a:t>preparation </a:t>
            </a:r>
            <a:r>
              <a:rPr dirty="0" sz="1100">
                <a:latin typeface="Arial"/>
                <a:cs typeface="Arial"/>
              </a:rPr>
              <a:t>required </a:t>
            </a:r>
            <a:r>
              <a:rPr dirty="0" sz="1100" spc="-5">
                <a:latin typeface="Arial"/>
                <a:cs typeface="Arial"/>
              </a:rPr>
              <a:t>unless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patient </a:t>
            </a:r>
            <a:r>
              <a:rPr dirty="0" sz="1100" spc="-10">
                <a:latin typeface="Arial"/>
                <a:cs typeface="Arial"/>
              </a:rPr>
              <a:t>will </a:t>
            </a:r>
            <a:r>
              <a:rPr dirty="0" sz="1100">
                <a:latin typeface="Arial"/>
                <a:cs typeface="Arial"/>
              </a:rPr>
              <a:t>be injected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contrast material or </a:t>
            </a:r>
            <a:r>
              <a:rPr dirty="0" sz="1100" spc="-10">
                <a:latin typeface="Arial"/>
                <a:cs typeface="Arial"/>
              </a:rPr>
              <a:t>will  </a:t>
            </a:r>
            <a:r>
              <a:rPr dirty="0" sz="1100" spc="-5">
                <a:latin typeface="Arial"/>
                <a:cs typeface="Arial"/>
              </a:rPr>
              <a:t>receive </a:t>
            </a:r>
            <a:r>
              <a:rPr dirty="0" sz="1100">
                <a:latin typeface="Arial"/>
                <a:cs typeface="Arial"/>
              </a:rPr>
              <a:t>anesthesia then the </a:t>
            </a:r>
            <a:r>
              <a:rPr dirty="0" sz="1100" spc="-5">
                <a:latin typeface="Arial"/>
                <a:cs typeface="Arial"/>
              </a:rPr>
              <a:t>patient is </a:t>
            </a:r>
            <a:r>
              <a:rPr dirty="0" sz="1100">
                <a:latin typeface="Arial"/>
                <a:cs typeface="Arial"/>
              </a:rPr>
              <a:t>instructed to </a:t>
            </a:r>
            <a:r>
              <a:rPr dirty="0" sz="1100" spc="5">
                <a:latin typeface="Arial"/>
                <a:cs typeface="Arial"/>
              </a:rPr>
              <a:t>fast for 4-6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hours.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195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>
                <a:latin typeface="Arial"/>
                <a:cs typeface="Arial"/>
              </a:rPr>
              <a:t>Contrast material </a:t>
            </a:r>
            <a:r>
              <a:rPr dirty="0" sz="1100" spc="-5">
                <a:latin typeface="Arial"/>
                <a:cs typeface="Arial"/>
              </a:rPr>
              <a:t>is Gadolinium DTPA, </a:t>
            </a:r>
            <a:r>
              <a:rPr dirty="0" sz="1100">
                <a:latin typeface="Arial"/>
                <a:cs typeface="Arial"/>
              </a:rPr>
              <a:t>dose is 0.1-0.2 mmol/ Kgm body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weight.</a:t>
            </a:r>
            <a:endParaRPr sz="1100">
              <a:latin typeface="Arial"/>
              <a:cs typeface="Arial"/>
            </a:endParaRPr>
          </a:p>
          <a:p>
            <a:pPr lvl="1" marL="966469" marR="744855" indent="-267970">
              <a:lnSpc>
                <a:spcPts val="1280"/>
              </a:lnSpc>
              <a:spcBef>
                <a:spcPts val="45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 b="1">
                <a:latin typeface="Arial"/>
                <a:cs typeface="Arial"/>
              </a:rPr>
              <a:t>Anesthesia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patients who </a:t>
            </a:r>
            <a:r>
              <a:rPr dirty="0" sz="1100">
                <a:latin typeface="Arial"/>
                <a:cs typeface="Arial"/>
              </a:rPr>
              <a:t>cannot remain stable the </a:t>
            </a:r>
            <a:r>
              <a:rPr dirty="0" sz="1100" spc="-5">
                <a:latin typeface="Arial"/>
                <a:cs typeface="Arial"/>
              </a:rPr>
              <a:t>time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examination  [Pediatric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uncooperative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patients]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140" y="4078350"/>
            <a:ext cx="992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Arial"/>
                <a:cs typeface="Arial"/>
              </a:rPr>
              <a:t>P</a:t>
            </a:r>
            <a:r>
              <a:rPr dirty="0" sz="1100" b="1">
                <a:latin typeface="Arial"/>
                <a:cs typeface="Arial"/>
              </a:rPr>
              <a:t>roc</a:t>
            </a:r>
            <a:r>
              <a:rPr dirty="0" sz="1100" spc="-5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d</a:t>
            </a:r>
            <a:r>
              <a:rPr dirty="0" sz="1100" spc="-10" b="1">
                <a:latin typeface="Arial"/>
                <a:cs typeface="Arial"/>
              </a:rPr>
              <a:t>u</a:t>
            </a:r>
            <a:r>
              <a:rPr dirty="0" sz="1100" b="1">
                <a:latin typeface="Arial"/>
                <a:cs typeface="Arial"/>
              </a:rPr>
              <a:t>re: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0089" y="4078350"/>
            <a:ext cx="2950845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Supine position </a:t>
            </a:r>
            <a:r>
              <a:rPr dirty="0" sz="1100">
                <a:latin typeface="Arial"/>
                <a:cs typeface="Arial"/>
              </a:rPr>
              <a:t>of 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patient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Surface </a:t>
            </a:r>
            <a:r>
              <a:rPr dirty="0" sz="1100" spc="-5">
                <a:latin typeface="Arial"/>
                <a:cs typeface="Arial"/>
              </a:rPr>
              <a:t>coil [single </a:t>
            </a:r>
            <a:r>
              <a:rPr dirty="0" sz="1100">
                <a:latin typeface="Arial"/>
                <a:cs typeface="Arial"/>
              </a:rPr>
              <a:t>knee is </a:t>
            </a:r>
            <a:r>
              <a:rPr dirty="0" sz="1100" spc="-5">
                <a:latin typeface="Arial"/>
                <a:cs typeface="Arial"/>
              </a:rPr>
              <a:t>examined </a:t>
            </a:r>
            <a:r>
              <a:rPr dirty="0" sz="1100">
                <a:latin typeface="Arial"/>
                <a:cs typeface="Arial"/>
              </a:rPr>
              <a:t>at a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5740" y="4552314"/>
            <a:ext cx="50800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0">
                <a:latin typeface="Arial"/>
                <a:cs typeface="Arial"/>
              </a:rPr>
              <a:t>When </a:t>
            </a:r>
            <a:r>
              <a:rPr dirty="0" sz="1100">
                <a:latin typeface="Arial"/>
                <a:cs typeface="Arial"/>
              </a:rPr>
              <a:t>contrast material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injected </a:t>
            </a:r>
            <a:r>
              <a:rPr dirty="0" sz="1100" spc="-5">
                <a:latin typeface="Arial"/>
                <a:cs typeface="Arial"/>
              </a:rPr>
              <a:t>axial, </a:t>
            </a:r>
            <a:r>
              <a:rPr dirty="0" sz="1100">
                <a:latin typeface="Arial"/>
                <a:cs typeface="Arial"/>
              </a:rPr>
              <a:t>sagittal and coronal </a:t>
            </a:r>
            <a:r>
              <a:rPr dirty="0" sz="1100" spc="15">
                <a:latin typeface="Arial"/>
                <a:cs typeface="Arial"/>
              </a:rPr>
              <a:t>T</a:t>
            </a:r>
            <a:r>
              <a:rPr dirty="0" baseline="-11904" sz="1050" spc="22">
                <a:latin typeface="Arial"/>
                <a:cs typeface="Arial"/>
              </a:rPr>
              <a:t>1 </a:t>
            </a:r>
            <a:r>
              <a:rPr dirty="0" sz="1100" spc="15">
                <a:latin typeface="Arial"/>
                <a:cs typeface="Arial"/>
              </a:rPr>
              <a:t>WIs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obtained.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259202" y="4892674"/>
          <a:ext cx="3169920" cy="194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9055"/>
                <a:gridCol w="1799589"/>
              </a:tblGrid>
              <a:tr h="217932">
                <a:tc gridSpan="2">
                  <a:txBody>
                    <a:bodyPr/>
                    <a:lstStyle/>
                    <a:p>
                      <a:pPr marL="836294">
                        <a:lnSpc>
                          <a:spcPts val="1614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SCAN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PROTOCOL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4027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MRI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525780" indent="-228600">
                        <a:lnSpc>
                          <a:spcPts val="139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200" spc="-5" b="1" i="1">
                          <a:latin typeface="Times New Roman"/>
                          <a:cs typeface="Times New Roman"/>
                        </a:rPr>
                        <a:t>Scout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Axial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297180" indent="-228600">
                        <a:lnSpc>
                          <a:spcPts val="141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Axials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0055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T2 or</a:t>
                      </a:r>
                      <a:r>
                        <a:rPr dirty="0" sz="12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Gradient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801">
                <a:tc>
                  <a:txBody>
                    <a:bodyPr/>
                    <a:lstStyle/>
                    <a:p>
                      <a:pPr marL="297180" indent="-228600">
                        <a:lnSpc>
                          <a:spcPts val="1425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Coronal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37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STIR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297180" indent="-228600">
                        <a:lnSpc>
                          <a:spcPts val="141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Sagital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5459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T1 - T2 -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Contrast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2595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Ax. –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Sag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 – Cor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Slice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Thickness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26034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FOV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MANDATORY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1340"/>
                        </a:lnSpc>
                      </a:pPr>
                      <a:r>
                        <a:rPr dirty="0" sz="1200" b="1" i="1">
                          <a:latin typeface="Times New Roman"/>
                          <a:cs typeface="Times New Roman"/>
                        </a:rPr>
                        <a:t>Sagital /</a:t>
                      </a:r>
                      <a:r>
                        <a:rPr dirty="0" sz="1200" spc="-10" b="1" i="1">
                          <a:latin typeface="Times New Roman"/>
                          <a:cs typeface="Times New Roman"/>
                        </a:rPr>
                        <a:t> PD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18236" y="7123556"/>
            <a:ext cx="5570220" cy="1788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Contrast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injected </a:t>
            </a:r>
            <a:r>
              <a:rPr dirty="0" sz="1100" spc="-5">
                <a:latin typeface="Arial"/>
                <a:cs typeface="Arial"/>
              </a:rPr>
              <a:t>whenever </a:t>
            </a:r>
            <a:r>
              <a:rPr dirty="0" sz="1100" b="1">
                <a:latin typeface="Arial"/>
                <a:cs typeface="Arial"/>
              </a:rPr>
              <a:t>inflammatory </a:t>
            </a:r>
            <a:r>
              <a:rPr dirty="0" sz="1100">
                <a:latin typeface="Arial"/>
                <a:cs typeface="Arial"/>
              </a:rPr>
              <a:t>or </a:t>
            </a:r>
            <a:r>
              <a:rPr dirty="0" sz="1100" spc="-5" b="1">
                <a:latin typeface="Arial"/>
                <a:cs typeface="Arial"/>
              </a:rPr>
              <a:t>neoplastic </a:t>
            </a:r>
            <a:r>
              <a:rPr dirty="0" sz="1100" spc="-5">
                <a:latin typeface="Arial"/>
                <a:cs typeface="Arial"/>
              </a:rPr>
              <a:t>lesions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suspected.</a:t>
            </a:r>
            <a:endParaRPr sz="1100">
              <a:latin typeface="Arial"/>
              <a:cs typeface="Arial"/>
            </a:endParaRPr>
          </a:p>
          <a:p>
            <a:pPr marL="12700" marR="1381125">
              <a:lnSpc>
                <a:spcPct val="186400"/>
              </a:lnSpc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 spc="10">
                <a:latin typeface="Arial"/>
                <a:cs typeface="Arial"/>
              </a:rPr>
              <a:t>Wrong </a:t>
            </a:r>
            <a:r>
              <a:rPr dirty="0" sz="1100" spc="-5">
                <a:latin typeface="Arial"/>
                <a:cs typeface="Arial"/>
              </a:rPr>
              <a:t>angle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ACL SCAN </a:t>
            </a:r>
            <a:r>
              <a:rPr dirty="0" sz="1100">
                <a:latin typeface="Arial"/>
                <a:cs typeface="Arial"/>
              </a:rPr>
              <a:t>= </a:t>
            </a:r>
            <a:r>
              <a:rPr dirty="0" sz="1100" spc="-5">
                <a:latin typeface="Arial"/>
                <a:cs typeface="Arial"/>
              </a:rPr>
              <a:t>wrong diagnosis </a:t>
            </a:r>
            <a:r>
              <a:rPr dirty="0" sz="1100">
                <a:latin typeface="Arial"/>
                <a:cs typeface="Arial"/>
              </a:rPr>
              <a:t>of Torn </a:t>
            </a:r>
            <a:r>
              <a:rPr dirty="0" sz="1100" spc="-5">
                <a:latin typeface="Arial"/>
                <a:cs typeface="Arial"/>
              </a:rPr>
              <a:t>ACL  </a:t>
            </a:r>
            <a:r>
              <a:rPr dirty="0" sz="1100">
                <a:latin typeface="Arial"/>
                <a:cs typeface="Arial"/>
              </a:rPr>
              <a:t>Steps to select the right </a:t>
            </a:r>
            <a:r>
              <a:rPr dirty="0" sz="1100" spc="-5">
                <a:latin typeface="Arial"/>
                <a:cs typeface="Arial"/>
              </a:rPr>
              <a:t>examination plane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ACL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 indent="-228600">
              <a:lnSpc>
                <a:spcPts val="1290"/>
              </a:lnSpc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 spc="-5">
                <a:latin typeface="Arial"/>
                <a:cs typeface="Arial"/>
              </a:rPr>
              <a:t>Select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axial image </a:t>
            </a:r>
            <a:r>
              <a:rPr dirty="0" sz="1100" spc="-5">
                <a:latin typeface="Arial"/>
                <a:cs typeface="Arial"/>
              </a:rPr>
              <a:t>which </a:t>
            </a:r>
            <a:r>
              <a:rPr dirty="0" sz="1100">
                <a:latin typeface="Arial"/>
                <a:cs typeface="Arial"/>
              </a:rPr>
              <a:t>show the </a:t>
            </a:r>
            <a:r>
              <a:rPr dirty="0" sz="1100" spc="-5" b="1">
                <a:latin typeface="Arial"/>
                <a:cs typeface="Arial"/>
              </a:rPr>
              <a:t>intercondylar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notch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65"/>
              </a:lnSpc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 spc="-5">
                <a:latin typeface="Arial"/>
                <a:cs typeface="Arial"/>
              </a:rPr>
              <a:t>Draw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b="1">
                <a:latin typeface="Arial"/>
                <a:cs typeface="Arial"/>
              </a:rPr>
              <a:t>line tangential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28067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posterior aspect of femoral </a:t>
            </a:r>
            <a:r>
              <a:rPr dirty="0" sz="1100" spc="-5" b="1">
                <a:latin typeface="Arial"/>
                <a:cs typeface="Arial"/>
              </a:rPr>
              <a:t>condyles </a:t>
            </a:r>
            <a:r>
              <a:rPr dirty="0" sz="1100" spc="-5">
                <a:latin typeface="Arial"/>
                <a:cs typeface="Arial"/>
              </a:rPr>
              <a:t>[line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A].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5"/>
              </a:lnSpc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 spc="-5">
                <a:latin typeface="Arial"/>
                <a:cs typeface="Arial"/>
              </a:rPr>
              <a:t>Draw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line perpendicular </a:t>
            </a:r>
            <a:r>
              <a:rPr dirty="0" sz="1100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line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[line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B]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examination plane </a:t>
            </a:r>
            <a:r>
              <a:rPr dirty="0" sz="1100" spc="-5" b="1">
                <a:latin typeface="Arial"/>
                <a:cs typeface="Arial"/>
              </a:rPr>
              <a:t>should be 10</a:t>
            </a:r>
            <a:r>
              <a:rPr dirty="0" sz="1100" spc="-5" b="1">
                <a:latin typeface="Symbol"/>
                <a:cs typeface="Symbol"/>
              </a:rPr>
              <a:t>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Arial"/>
                <a:cs typeface="Arial"/>
              </a:rPr>
              <a:t>from line B </a:t>
            </a:r>
            <a:r>
              <a:rPr dirty="0" sz="1100" spc="-5">
                <a:latin typeface="Arial"/>
                <a:cs typeface="Arial"/>
              </a:rPr>
              <a:t>[line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88154" y="7596504"/>
            <a:ext cx="258445" cy="403225"/>
          </a:xfrm>
          <a:custGeom>
            <a:avLst/>
            <a:gdLst/>
            <a:ahLst/>
            <a:cxnLst/>
            <a:rect l="l" t="t" r="r" b="b"/>
            <a:pathLst>
              <a:path w="258445" h="403225">
                <a:moveTo>
                  <a:pt x="0" y="403224"/>
                </a:moveTo>
                <a:lnTo>
                  <a:pt x="258445" y="403224"/>
                </a:lnTo>
                <a:lnTo>
                  <a:pt x="258445" y="0"/>
                </a:lnTo>
                <a:lnTo>
                  <a:pt x="0" y="0"/>
                </a:lnTo>
                <a:lnTo>
                  <a:pt x="0" y="403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59629" y="7766050"/>
            <a:ext cx="2505075" cy="1966595"/>
          </a:xfrm>
          <a:custGeom>
            <a:avLst/>
            <a:gdLst/>
            <a:ahLst/>
            <a:cxnLst/>
            <a:rect l="l" t="t" r="r" b="b"/>
            <a:pathLst>
              <a:path w="2505075" h="1966595">
                <a:moveTo>
                  <a:pt x="0" y="1966594"/>
                </a:moveTo>
                <a:lnTo>
                  <a:pt x="2505075" y="1966594"/>
                </a:lnTo>
                <a:lnTo>
                  <a:pt x="2505075" y="0"/>
                </a:lnTo>
                <a:lnTo>
                  <a:pt x="0" y="0"/>
                </a:lnTo>
                <a:lnTo>
                  <a:pt x="0" y="19665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95939" y="7816809"/>
            <a:ext cx="2172015" cy="184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66004" y="9101402"/>
            <a:ext cx="1878330" cy="90805"/>
          </a:xfrm>
          <a:custGeom>
            <a:avLst/>
            <a:gdLst/>
            <a:ahLst/>
            <a:cxnLst/>
            <a:rect l="l" t="t" r="r" b="b"/>
            <a:pathLst>
              <a:path w="1878329" h="90804">
                <a:moveTo>
                  <a:pt x="0" y="0"/>
                </a:moveTo>
                <a:lnTo>
                  <a:pt x="1878226" y="90337"/>
                </a:lnTo>
              </a:path>
            </a:pathLst>
          </a:custGeom>
          <a:ln w="159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74476" y="7926382"/>
            <a:ext cx="180975" cy="1717675"/>
          </a:xfrm>
          <a:custGeom>
            <a:avLst/>
            <a:gdLst/>
            <a:ahLst/>
            <a:cxnLst/>
            <a:rect l="l" t="t" r="r" b="b"/>
            <a:pathLst>
              <a:path w="180975" h="1717675">
                <a:moveTo>
                  <a:pt x="180704" y="0"/>
                </a:moveTo>
                <a:lnTo>
                  <a:pt x="0" y="1717046"/>
                </a:lnTo>
              </a:path>
            </a:pathLst>
          </a:custGeom>
          <a:ln w="1907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57912" y="8016719"/>
            <a:ext cx="372745" cy="1665605"/>
          </a:xfrm>
          <a:custGeom>
            <a:avLst/>
            <a:gdLst/>
            <a:ahLst/>
            <a:cxnLst/>
            <a:rect l="l" t="t" r="r" b="b"/>
            <a:pathLst>
              <a:path w="372745" h="1665604">
                <a:moveTo>
                  <a:pt x="0" y="0"/>
                </a:moveTo>
                <a:lnTo>
                  <a:pt x="372183" y="1665251"/>
                </a:lnTo>
              </a:path>
            </a:pathLst>
          </a:custGeom>
          <a:ln w="18957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59308" y="917447"/>
            <a:ext cx="6535420" cy="26860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25"/>
              </a:spcBef>
            </a:pPr>
            <a:r>
              <a:rPr dirty="0" sz="1400" spc="-5" b="1">
                <a:latin typeface="Times New Roman"/>
                <a:cs typeface="Times New Roman"/>
              </a:rPr>
              <a:t>Meniscal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Ossicle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140" y="1265275"/>
            <a:ext cx="5828665" cy="7296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/>
              <a:t>	</a:t>
            </a:r>
            <a:r>
              <a:rPr dirty="0" sz="1400" spc="-5">
                <a:latin typeface="Times New Roman"/>
                <a:cs typeface="Times New Roman"/>
              </a:rPr>
              <a:t>Small bone fragment with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meniscus</a:t>
            </a:r>
            <a:endParaRPr sz="1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0000"/>
              </a:lnSpc>
              <a:buFont typeface="Wingdings"/>
              <a:buChar char=""/>
              <a:tabLst>
                <a:tab pos="240665" algn="l"/>
                <a:tab pos="241300" algn="l"/>
                <a:tab pos="1861185" algn="l"/>
              </a:tabLst>
            </a:pPr>
            <a:r>
              <a:rPr dirty="0" sz="1400" spc="-5">
                <a:latin typeface="Times New Roman"/>
                <a:cs typeface="Times New Roman"/>
              </a:rPr>
              <a:t>Contains </a:t>
            </a:r>
            <a:r>
              <a:rPr dirty="0" sz="1400" spc="-10">
                <a:latin typeface="Times New Roman"/>
                <a:cs typeface="Times New Roman"/>
              </a:rPr>
              <a:t>Bone </a:t>
            </a:r>
            <a:r>
              <a:rPr dirty="0" sz="1400" spc="-5">
                <a:latin typeface="Times New Roman"/>
                <a:cs typeface="Times New Roman"/>
              </a:rPr>
              <a:t>marrow </a:t>
            </a: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same signal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bone marrow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different sequences.  </a:t>
            </a:r>
            <a:r>
              <a:rPr dirty="0" sz="1400">
                <a:latin typeface="Times New Roman"/>
                <a:cs typeface="Times New Roman"/>
              </a:rPr>
              <a:t>So, </a:t>
            </a:r>
            <a:r>
              <a:rPr dirty="0" sz="1400" spc="-5">
                <a:latin typeface="Times New Roman"/>
                <a:cs typeface="Times New Roman"/>
              </a:rPr>
              <a:t>best seen in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T1 </a:t>
            </a:r>
            <a:r>
              <a:rPr dirty="0" sz="1400">
                <a:latin typeface="Times New Roman"/>
                <a:cs typeface="Times New Roman"/>
              </a:rPr>
              <a:t> /	</a:t>
            </a:r>
            <a:r>
              <a:rPr dirty="0" sz="1400" spc="-5">
                <a:latin typeface="Times New Roman"/>
                <a:cs typeface="Times New Roman"/>
              </a:rPr>
              <a:t>Not visualized 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STIR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41500" y="2566669"/>
            <a:ext cx="3474085" cy="2216785"/>
          </a:xfrm>
          <a:custGeom>
            <a:avLst/>
            <a:gdLst/>
            <a:ahLst/>
            <a:cxnLst/>
            <a:rect l="l" t="t" r="r" b="b"/>
            <a:pathLst>
              <a:path w="3474085" h="2216785">
                <a:moveTo>
                  <a:pt x="0" y="2216784"/>
                </a:moveTo>
                <a:lnTo>
                  <a:pt x="3474085" y="2216784"/>
                </a:lnTo>
                <a:lnTo>
                  <a:pt x="3474085" y="0"/>
                </a:lnTo>
                <a:lnTo>
                  <a:pt x="0" y="0"/>
                </a:lnTo>
                <a:lnTo>
                  <a:pt x="0" y="22167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57070" y="2618231"/>
            <a:ext cx="3262503" cy="2091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4172" y="914348"/>
            <a:ext cx="6428740" cy="60579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96850">
              <a:lnSpc>
                <a:spcPts val="2030"/>
              </a:lnSpc>
            </a:pPr>
            <a:r>
              <a:rPr dirty="0" u="heavy" sz="1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IGAMENTOS</a:t>
            </a:r>
            <a:endParaRPr sz="1800">
              <a:latin typeface="Times New Roman"/>
              <a:cs typeface="Times New Roman"/>
            </a:endParaRPr>
          </a:p>
          <a:p>
            <a:pPr algn="r" marR="125730">
              <a:lnSpc>
                <a:spcPct val="100000"/>
              </a:lnSpc>
              <a:spcBef>
                <a:spcPts val="215"/>
              </a:spcBef>
            </a:pPr>
            <a:r>
              <a:rPr dirty="0" u="heavy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esions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212" y="1649221"/>
            <a:ext cx="6306185" cy="386080"/>
          </a:xfrm>
          <a:prstGeom prst="rect">
            <a:avLst/>
          </a:prstGeom>
          <a:solidFill>
            <a:srgbClr val="D9D9D9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510"/>
              </a:lnSpc>
            </a:pPr>
            <a:r>
              <a:rPr dirty="0" sz="2100" spc="-5" b="1">
                <a:latin typeface="Times New Roman"/>
                <a:cs typeface="Times New Roman"/>
              </a:rPr>
              <a:t>ACL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212" y="3938650"/>
            <a:ext cx="6306185" cy="515620"/>
          </a:xfrm>
          <a:prstGeom prst="rect">
            <a:avLst/>
          </a:prstGeom>
          <a:solidFill>
            <a:srgbClr val="FFC000"/>
          </a:solidFill>
          <a:ln w="6096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299720" marR="441959" indent="-228600">
              <a:lnSpc>
                <a:spcPts val="1860"/>
              </a:lnSpc>
              <a:spcBef>
                <a:spcPts val="10"/>
              </a:spcBef>
              <a:buFont typeface="Symbol"/>
              <a:buChar char=""/>
              <a:tabLst>
                <a:tab pos="299720" algn="l"/>
                <a:tab pos="300355" algn="l"/>
              </a:tabLst>
            </a:pPr>
            <a:r>
              <a:rPr dirty="0" sz="1400" spc="-5">
                <a:latin typeface="Times New Roman"/>
                <a:cs typeface="Times New Roman"/>
              </a:rPr>
              <a:t>When ACL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Not seen in Sagittal scan </a:t>
            </a: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Look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 spc="-5">
                <a:latin typeface="Times New Roman"/>
                <a:cs typeface="Times New Roman"/>
              </a:rPr>
              <a:t>Coronal </a:t>
            </a:r>
            <a:r>
              <a:rPr dirty="0" sz="1400">
                <a:latin typeface="Times New Roman"/>
                <a:cs typeface="Times New Roman"/>
              </a:rPr>
              <a:t>, if </a:t>
            </a:r>
            <a:r>
              <a:rPr dirty="0" sz="1400" spc="-5">
                <a:latin typeface="Times New Roman"/>
                <a:cs typeface="Times New Roman"/>
              </a:rPr>
              <a:t>seen "at lateral  </a:t>
            </a:r>
            <a:r>
              <a:rPr dirty="0" sz="1400">
                <a:latin typeface="Times New Roman"/>
                <a:cs typeface="Times New Roman"/>
              </a:rPr>
              <a:t>aspect of </a:t>
            </a:r>
            <a:r>
              <a:rPr dirty="0" sz="1400" spc="-5">
                <a:latin typeface="Times New Roman"/>
                <a:cs typeface="Times New Roman"/>
              </a:rPr>
              <a:t>intrecondylar notch" </a:t>
            </a:r>
            <a:r>
              <a:rPr dirty="0" sz="1400">
                <a:latin typeface="Times New Roman"/>
                <a:cs typeface="Times New Roman"/>
              </a:rPr>
              <a:t>= </a:t>
            </a:r>
            <a:r>
              <a:rPr dirty="0" sz="1400" spc="-5">
                <a:latin typeface="Times New Roman"/>
                <a:cs typeface="Times New Roman"/>
              </a:rPr>
              <a:t>wrong angle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scan.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831" y="6430644"/>
            <a:ext cx="6535420" cy="317500"/>
          </a:xfrm>
          <a:prstGeom prst="rect">
            <a:avLst/>
          </a:prstGeom>
          <a:solidFill>
            <a:srgbClr val="F9BE8F"/>
          </a:solidFill>
          <a:ln w="6096">
            <a:solidFill>
              <a:srgbClr val="000000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r>
              <a:rPr dirty="0" sz="1600" spc="-5" b="1">
                <a:latin typeface="Calibri"/>
                <a:cs typeface="Calibri"/>
              </a:rPr>
              <a:t>Signs of Anterior cruciate ligament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injury: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3207" y="2165730"/>
            <a:ext cx="1565147" cy="161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9605" y="4583302"/>
            <a:ext cx="1699006" cy="1693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4860" y="6876643"/>
            <a:ext cx="6390640" cy="2771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64235" y="2438399"/>
            <a:ext cx="2363470" cy="722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marL="553085" marR="89535" indent="-228600">
              <a:lnSpc>
                <a:spcPct val="116700"/>
              </a:lnSpc>
              <a:spcBef>
                <a:spcPts val="95"/>
              </a:spcBef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dirty="0" sz="1500">
                <a:latin typeface="Calibri"/>
                <a:cs typeface="Calibri"/>
              </a:rPr>
              <a:t>Good Angle </a:t>
            </a:r>
            <a:r>
              <a:rPr dirty="0" sz="1500" spc="-5">
                <a:latin typeface="Calibri"/>
                <a:cs typeface="Calibri"/>
              </a:rPr>
              <a:t>of scan  </a:t>
            </a:r>
            <a:r>
              <a:rPr dirty="0" sz="1500">
                <a:latin typeface="Calibri"/>
                <a:cs typeface="Calibri"/>
              </a:rPr>
              <a:t>is </a:t>
            </a:r>
            <a:r>
              <a:rPr dirty="0" sz="1500" spc="-5">
                <a:latin typeface="Calibri"/>
                <a:cs typeface="Calibri"/>
              </a:rPr>
              <a:t>mandatory </a:t>
            </a:r>
            <a:r>
              <a:rPr dirty="0" sz="1500">
                <a:latin typeface="Calibri"/>
                <a:cs typeface="Calibri"/>
              </a:rPr>
              <a:t>to </a:t>
            </a:r>
            <a:r>
              <a:rPr dirty="0" sz="1500" spc="-5">
                <a:latin typeface="Calibri"/>
                <a:cs typeface="Calibri"/>
              </a:rPr>
              <a:t>see  </a:t>
            </a:r>
            <a:r>
              <a:rPr dirty="0" sz="1500">
                <a:latin typeface="Calibri"/>
                <a:cs typeface="Calibri"/>
              </a:rPr>
              <a:t>ACL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68220" y="4914264"/>
            <a:ext cx="4696460" cy="10934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554355" marR="95250" indent="-228600">
              <a:lnSpc>
                <a:spcPct val="117100"/>
              </a:lnSpc>
              <a:spcBef>
                <a:spcPts val="120"/>
              </a:spcBef>
              <a:buFont typeface="Symbol"/>
              <a:buChar char=""/>
              <a:tabLst>
                <a:tab pos="554355" algn="l"/>
                <a:tab pos="554990" algn="l"/>
              </a:tabLst>
            </a:pPr>
            <a:r>
              <a:rPr dirty="0" sz="1400">
                <a:latin typeface="Calibri"/>
                <a:cs typeface="Calibri"/>
              </a:rPr>
              <a:t>Partial volume </a:t>
            </a:r>
            <a:r>
              <a:rPr dirty="0" sz="1400" spc="-5">
                <a:latin typeface="Calibri"/>
                <a:cs typeface="Calibri"/>
              </a:rPr>
              <a:t>of lateral condyle </a:t>
            </a: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Calibri"/>
                <a:cs typeface="Calibri"/>
              </a:rPr>
              <a:t>False appearance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  </a:t>
            </a:r>
            <a:r>
              <a:rPr dirty="0" sz="1400">
                <a:latin typeface="Calibri"/>
                <a:cs typeface="Calibri"/>
              </a:rPr>
              <a:t>ACL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tear</a:t>
            </a:r>
            <a:endParaRPr sz="1400">
              <a:latin typeface="Calibri"/>
              <a:cs typeface="Calibri"/>
            </a:endParaRPr>
          </a:p>
          <a:p>
            <a:pPr marL="554355" indent="-228600">
              <a:lnSpc>
                <a:spcPct val="100000"/>
              </a:lnSpc>
              <a:spcBef>
                <a:spcPts val="375"/>
              </a:spcBef>
              <a:buFont typeface="Symbol"/>
              <a:buChar char=""/>
              <a:tabLst>
                <a:tab pos="554355" algn="l"/>
                <a:tab pos="554990" algn="l"/>
              </a:tabLst>
            </a:pPr>
            <a:r>
              <a:rPr dirty="0" sz="1400" spc="-5">
                <a:latin typeface="Calibri"/>
                <a:cs typeface="Calibri"/>
              </a:rPr>
              <a:t>Notice </a:t>
            </a:r>
            <a:r>
              <a:rPr dirty="0" sz="1400">
                <a:latin typeface="Calibri"/>
                <a:cs typeface="Calibri"/>
              </a:rPr>
              <a:t>preserved </a:t>
            </a:r>
            <a:r>
              <a:rPr dirty="0" sz="1400" spc="-5">
                <a:latin typeface="Calibri"/>
                <a:cs typeface="Calibri"/>
              </a:rPr>
              <a:t>stretched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fibers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4869" y="917447"/>
            <a:ext cx="2895218" cy="2113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29507" y="914399"/>
            <a:ext cx="3091688" cy="2115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1827" y="3188207"/>
            <a:ext cx="5966929" cy="2604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8291" y="5945123"/>
            <a:ext cx="5763006" cy="3591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5316" y="917193"/>
            <a:ext cx="5801360" cy="3467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5316" y="4541519"/>
            <a:ext cx="5800217" cy="439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4172" y="4138294"/>
            <a:ext cx="6428740" cy="250190"/>
          </a:xfrm>
          <a:prstGeom prst="rect">
            <a:avLst/>
          </a:prstGeom>
          <a:solidFill>
            <a:srgbClr val="BEBEBE"/>
          </a:solidFill>
        </p:spPr>
        <p:txBody>
          <a:bodyPr wrap="square" lIns="0" tIns="0" rIns="0" bIns="0" rtlCol="0" vert="horz">
            <a:spAutoFit/>
          </a:bodyPr>
          <a:lstStyle/>
          <a:p>
            <a:pPr marL="278765">
              <a:lnSpc>
                <a:spcPts val="1625"/>
              </a:lnSpc>
            </a:pPr>
            <a:r>
              <a:rPr dirty="0" sz="1400" spc="-5" b="1">
                <a:latin typeface="Calibri"/>
                <a:cs typeface="Calibri"/>
              </a:rPr>
              <a:t>CHRONIC </a:t>
            </a:r>
            <a:r>
              <a:rPr dirty="0" sz="1400" b="1">
                <a:latin typeface="Calibri"/>
                <a:cs typeface="Calibri"/>
              </a:rPr>
              <a:t>ACL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INJURY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140" y="4456912"/>
            <a:ext cx="2787650" cy="102679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AutoNum type="arabicPlain"/>
              <a:tabLst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ABSENT Bone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contusions</a:t>
            </a:r>
            <a:endParaRPr sz="1400">
              <a:latin typeface="Calibri"/>
              <a:cs typeface="Calibri"/>
            </a:endParaRPr>
          </a:p>
          <a:p>
            <a:pPr marL="12700" marR="393700">
              <a:lnSpc>
                <a:spcPct val="117100"/>
              </a:lnSpc>
              <a:buAutoNum type="arabicPlain"/>
              <a:tabLst>
                <a:tab pos="289560" algn="l"/>
                <a:tab pos="290195" algn="l"/>
              </a:tabLst>
            </a:pPr>
            <a:r>
              <a:rPr dirty="0" sz="1400" spc="-5">
                <a:latin typeface="Calibri"/>
                <a:cs typeface="Calibri"/>
              </a:rPr>
              <a:t>Fragmented </a:t>
            </a:r>
            <a:r>
              <a:rPr dirty="0" sz="1400">
                <a:latin typeface="Calibri"/>
                <a:cs typeface="Calibri"/>
              </a:rPr>
              <a:t>ACL "</a:t>
            </a:r>
            <a:r>
              <a:rPr dirty="0" sz="1400" b="1" i="1">
                <a:latin typeface="Calibri"/>
                <a:cs typeface="Calibri"/>
              </a:rPr>
              <a:t>Main </a:t>
            </a:r>
            <a:r>
              <a:rPr dirty="0" sz="1400" spc="-5" i="1">
                <a:latin typeface="Calibri"/>
                <a:cs typeface="Calibri"/>
              </a:rPr>
              <a:t>sign</a:t>
            </a:r>
            <a:r>
              <a:rPr dirty="0" sz="1400" spc="-5">
                <a:latin typeface="Calibri"/>
                <a:cs typeface="Calibri"/>
              </a:rPr>
              <a:t>"  3- </a:t>
            </a:r>
            <a:r>
              <a:rPr dirty="0" sz="1400">
                <a:latin typeface="Calibri"/>
                <a:cs typeface="Calibri"/>
              </a:rPr>
              <a:t>ACL </a:t>
            </a:r>
            <a:r>
              <a:rPr dirty="0" sz="1400" spc="-5">
                <a:latin typeface="Calibri"/>
                <a:cs typeface="Calibri"/>
              </a:rPr>
              <a:t>attached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PCL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latin typeface="Calibri"/>
                <a:cs typeface="Calibri"/>
              </a:rPr>
              <a:t>4- Empty Notch sign </a:t>
            </a:r>
            <a:r>
              <a:rPr dirty="0" sz="1400">
                <a:latin typeface="Calibri"/>
                <a:cs typeface="Calibri"/>
              </a:rPr>
              <a:t>"in coronal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scan"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648" y="5640908"/>
            <a:ext cx="6428740" cy="250825"/>
          </a:xfrm>
          <a:prstGeom prst="rect">
            <a:avLst/>
          </a:prstGeom>
          <a:solidFill>
            <a:srgbClr val="BEBEBE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625"/>
              </a:lnSpc>
            </a:pPr>
            <a:r>
              <a:rPr dirty="0" sz="1400" b="1">
                <a:latin typeface="Calibri"/>
                <a:cs typeface="Calibri"/>
              </a:rPr>
              <a:t>INTER </a:t>
            </a:r>
            <a:r>
              <a:rPr dirty="0" sz="1400" spc="-5" b="1">
                <a:latin typeface="Calibri"/>
                <a:cs typeface="Calibri"/>
              </a:rPr>
              <a:t>CONDYLAR NOTCH CYST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140" y="5959830"/>
            <a:ext cx="6015355" cy="18389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Font typeface="Symbol"/>
              <a:buChar char=""/>
              <a:tabLst>
                <a:tab pos="240665" algn="l"/>
                <a:tab pos="241300" algn="l"/>
                <a:tab pos="1720850" algn="l"/>
              </a:tabLst>
            </a:pPr>
            <a:r>
              <a:rPr dirty="0" sz="1400">
                <a:latin typeface="Calibri"/>
                <a:cs typeface="Calibri"/>
              </a:rPr>
              <a:t>1% </a:t>
            </a:r>
            <a:r>
              <a:rPr dirty="0" sz="1400" spc="-5">
                <a:latin typeface="Calibri"/>
                <a:cs typeface="Calibri"/>
              </a:rPr>
              <a:t>of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knee MRIs	</a:t>
            </a:r>
            <a:r>
              <a:rPr dirty="0" sz="1400">
                <a:latin typeface="Calibri"/>
                <a:cs typeface="Calibri"/>
              </a:rPr>
              <a:t>- More </a:t>
            </a:r>
            <a:r>
              <a:rPr dirty="0" sz="1400" spc="-5">
                <a:latin typeface="Calibri"/>
                <a:cs typeface="Calibri"/>
              </a:rPr>
              <a:t>common </a:t>
            </a:r>
            <a:r>
              <a:rPr dirty="0" sz="1400">
                <a:latin typeface="Calibri"/>
                <a:cs typeface="Calibri"/>
              </a:rPr>
              <a:t>in 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ACL</a:t>
            </a:r>
            <a:endParaRPr sz="1400">
              <a:latin typeface="Calibri"/>
              <a:cs typeface="Calibri"/>
            </a:endParaRPr>
          </a:p>
          <a:p>
            <a:pPr marL="280670" indent="-26797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80670" algn="l"/>
                <a:tab pos="281305" algn="l"/>
              </a:tabLst>
            </a:pPr>
            <a:r>
              <a:rPr dirty="0" sz="1400">
                <a:latin typeface="Calibri"/>
                <a:cs typeface="Calibri"/>
              </a:rPr>
              <a:t>Usually an </a:t>
            </a:r>
            <a:r>
              <a:rPr dirty="0" sz="1400" spc="-5">
                <a:latin typeface="Calibri"/>
                <a:cs typeface="Calibri"/>
              </a:rPr>
              <a:t>incidental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finding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Painful </a:t>
            </a:r>
            <a:r>
              <a:rPr dirty="0" sz="1400">
                <a:latin typeface="Calibri"/>
                <a:cs typeface="Calibri"/>
              </a:rPr>
              <a:t>= erodes </a:t>
            </a:r>
            <a:r>
              <a:rPr dirty="0" sz="1400" spc="-5">
                <a:latin typeface="Calibri"/>
                <a:cs typeface="Calibri"/>
              </a:rPr>
              <a:t>the bone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post-traumatic chronic </a:t>
            </a:r>
            <a:r>
              <a:rPr dirty="0" sz="1400">
                <a:latin typeface="Calibri"/>
                <a:cs typeface="Calibri"/>
              </a:rPr>
              <a:t>partial </a:t>
            </a:r>
            <a:r>
              <a:rPr dirty="0" sz="1400" spc="-5">
                <a:latin typeface="Calibri"/>
                <a:cs typeface="Calibri"/>
              </a:rPr>
              <a:t>cruciate ligament tear </a:t>
            </a:r>
            <a:r>
              <a:rPr dirty="0" sz="1400">
                <a:latin typeface="Calibri"/>
                <a:cs typeface="Calibri"/>
              </a:rPr>
              <a:t>with internal</a:t>
            </a:r>
            <a:r>
              <a:rPr dirty="0" sz="1400" spc="8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degeneration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Oval </a:t>
            </a:r>
            <a:r>
              <a:rPr dirty="0" sz="1400">
                <a:latin typeface="Calibri"/>
                <a:cs typeface="Calibri"/>
              </a:rPr>
              <a:t>, </a:t>
            </a:r>
            <a:r>
              <a:rPr dirty="0" sz="1400" spc="-5">
                <a:latin typeface="Calibri"/>
                <a:cs typeface="Calibri"/>
              </a:rPr>
              <a:t>rounded may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multilocular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>
                <a:latin typeface="Calibri"/>
                <a:cs typeface="Calibri"/>
              </a:rPr>
              <a:t>Rim </a:t>
            </a:r>
            <a:r>
              <a:rPr dirty="0" sz="1400" spc="-5">
                <a:latin typeface="Calibri"/>
                <a:cs typeface="Calibri"/>
              </a:rPr>
              <a:t>enhancement </a:t>
            </a: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3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inflamed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b="1">
                <a:latin typeface="Calibri"/>
                <a:cs typeface="Calibri"/>
              </a:rPr>
              <a:t>ttt</a:t>
            </a:r>
            <a:r>
              <a:rPr dirty="0" sz="1400">
                <a:latin typeface="Calibri"/>
                <a:cs typeface="Calibri"/>
              </a:rPr>
              <a:t>: </a:t>
            </a:r>
            <a:r>
              <a:rPr dirty="0" sz="1400" spc="-5">
                <a:latin typeface="Calibri"/>
                <a:cs typeface="Calibri"/>
              </a:rPr>
              <a:t>Arthroscopic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drainage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3125" y="914399"/>
            <a:ext cx="5917819" cy="306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78025" y="7830311"/>
            <a:ext cx="1972310" cy="187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78275" y="7830311"/>
            <a:ext cx="2162048" cy="187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7031" y="3947794"/>
            <a:ext cx="1717039" cy="0"/>
          </a:xfrm>
          <a:custGeom>
            <a:avLst/>
            <a:gdLst/>
            <a:ahLst/>
            <a:cxnLst/>
            <a:rect l="l" t="t" r="r" b="b"/>
            <a:pathLst>
              <a:path w="1717039" h="0">
                <a:moveTo>
                  <a:pt x="0" y="0"/>
                </a:moveTo>
                <a:lnTo>
                  <a:pt x="171665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3983" y="3944746"/>
            <a:ext cx="0" cy="245745"/>
          </a:xfrm>
          <a:custGeom>
            <a:avLst/>
            <a:gdLst/>
            <a:ahLst/>
            <a:cxnLst/>
            <a:rect l="l" t="t" r="r" b="b"/>
            <a:pathLst>
              <a:path w="0" h="245745">
                <a:moveTo>
                  <a:pt x="0" y="0"/>
                </a:moveTo>
                <a:lnTo>
                  <a:pt x="0" y="24536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56739" y="3944746"/>
            <a:ext cx="0" cy="245745"/>
          </a:xfrm>
          <a:custGeom>
            <a:avLst/>
            <a:gdLst/>
            <a:ahLst/>
            <a:cxnLst/>
            <a:rect l="l" t="t" r="r" b="b"/>
            <a:pathLst>
              <a:path w="0" h="245745">
                <a:moveTo>
                  <a:pt x="0" y="0"/>
                </a:moveTo>
                <a:lnTo>
                  <a:pt x="0" y="24536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7031" y="4187062"/>
            <a:ext cx="1717039" cy="0"/>
          </a:xfrm>
          <a:custGeom>
            <a:avLst/>
            <a:gdLst/>
            <a:ahLst/>
            <a:cxnLst/>
            <a:rect l="l" t="t" r="r" b="b"/>
            <a:pathLst>
              <a:path w="1717039" h="0">
                <a:moveTo>
                  <a:pt x="0" y="0"/>
                </a:moveTo>
                <a:lnTo>
                  <a:pt x="171665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648" y="3929506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7031" y="3928998"/>
            <a:ext cx="4496435" cy="114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Calibri"/>
                <a:cs typeface="Calibri"/>
              </a:rPr>
              <a:t>IN </a:t>
            </a:r>
            <a:r>
              <a:rPr dirty="0" sz="1500" b="1">
                <a:latin typeface="Calibri"/>
                <a:cs typeface="Calibri"/>
              </a:rPr>
              <a:t>ACL reconstruction, Assess </a:t>
            </a:r>
            <a:r>
              <a:rPr dirty="0" sz="1500" spc="-5" b="1">
                <a:latin typeface="Calibri"/>
                <a:cs typeface="Calibri"/>
              </a:rPr>
              <a:t>Graft </a:t>
            </a:r>
            <a:r>
              <a:rPr dirty="0" sz="1500" b="1">
                <a:latin typeface="Calibri"/>
                <a:cs typeface="Calibri"/>
              </a:rPr>
              <a:t>&amp; Its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complications:</a:t>
            </a:r>
            <a:endParaRPr sz="1500">
              <a:latin typeface="Calibri"/>
              <a:cs typeface="Calibri"/>
            </a:endParaRPr>
          </a:p>
          <a:p>
            <a:pPr marL="1136650" marR="5080" indent="-685800">
              <a:lnSpc>
                <a:spcPct val="117100"/>
              </a:lnSpc>
              <a:spcBef>
                <a:spcPts val="1095"/>
              </a:spcBef>
            </a:pPr>
            <a:r>
              <a:rPr dirty="0" sz="1400">
                <a:latin typeface="Wingdings"/>
                <a:cs typeface="Wingdings"/>
              </a:rPr>
              <a:t>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Site of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Graft </a:t>
            </a:r>
            <a:r>
              <a:rPr dirty="0" sz="1400">
                <a:latin typeface="Calibri"/>
                <a:cs typeface="Calibri"/>
              </a:rPr>
              <a:t>= </a:t>
            </a:r>
            <a:r>
              <a:rPr dirty="0" sz="1400" spc="-5">
                <a:latin typeface="Calibri"/>
                <a:cs typeface="Calibri"/>
              </a:rPr>
              <a:t>Attachment behind these Lines  “Tibial </a:t>
            </a:r>
            <a:r>
              <a:rPr dirty="0" sz="1400">
                <a:latin typeface="Calibri"/>
                <a:cs typeface="Calibri"/>
              </a:rPr>
              <a:t>Attach </a:t>
            </a:r>
            <a:r>
              <a:rPr dirty="0" sz="1400" spc="-5">
                <a:latin typeface="Calibri"/>
                <a:cs typeface="Calibri"/>
              </a:rPr>
              <a:t>behind </a:t>
            </a:r>
            <a:r>
              <a:rPr dirty="0" sz="1400">
                <a:latin typeface="Calibri"/>
                <a:cs typeface="Calibri"/>
              </a:rPr>
              <a:t>Red line </a:t>
            </a:r>
            <a:r>
              <a:rPr dirty="0" sz="1400" spc="-5">
                <a:latin typeface="Calibri"/>
                <a:cs typeface="Calibri"/>
              </a:rPr>
              <a:t>–Intercondylar”  “Femoral </a:t>
            </a:r>
            <a:r>
              <a:rPr dirty="0" sz="1400">
                <a:latin typeface="Calibri"/>
                <a:cs typeface="Calibri"/>
              </a:rPr>
              <a:t>“ “ </a:t>
            </a:r>
            <a:r>
              <a:rPr dirty="0" sz="1400" spc="-5">
                <a:latin typeface="Calibri"/>
                <a:cs typeface="Calibri"/>
              </a:rPr>
              <a:t>behind </a:t>
            </a:r>
            <a:r>
              <a:rPr dirty="0" sz="1400">
                <a:latin typeface="Calibri"/>
                <a:cs typeface="Calibri"/>
              </a:rPr>
              <a:t>Green </a:t>
            </a:r>
            <a:r>
              <a:rPr dirty="0" sz="1400" spc="-5">
                <a:latin typeface="Calibri"/>
                <a:cs typeface="Calibri"/>
              </a:rPr>
              <a:t>Line- F. Shaft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paral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6989" y="5102986"/>
            <a:ext cx="876935" cy="216535"/>
          </a:xfrm>
          <a:prstGeom prst="rect">
            <a:avLst/>
          </a:prstGeom>
          <a:solidFill>
            <a:srgbClr val="0E233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0"/>
              </a:lnSpc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Graft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0595" y="5081142"/>
            <a:ext cx="28752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Calibri"/>
                <a:cs typeface="Calibri"/>
              </a:rPr>
              <a:t>Stretched “if Curved </a:t>
            </a: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Impengment”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5740" y="5045176"/>
            <a:ext cx="184785" cy="52578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400">
                <a:latin typeface="Wingdings"/>
                <a:cs typeface="Wingdings"/>
              </a:rPr>
              <a:t>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>
                <a:latin typeface="Wingdings"/>
                <a:cs typeface="Wingdings"/>
              </a:rPr>
              <a:t>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6989" y="5352922"/>
            <a:ext cx="939165" cy="216535"/>
          </a:xfrm>
          <a:prstGeom prst="rect">
            <a:avLst/>
          </a:prstGeom>
          <a:solidFill>
            <a:srgbClr val="0E233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0"/>
              </a:lnSpc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Graft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Nature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3079" y="5331078"/>
            <a:ext cx="23304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Wingdings"/>
                <a:cs typeface="Wingdings"/>
              </a:rPr>
              <a:t></a:t>
            </a:r>
            <a:r>
              <a:rPr dirty="0" sz="1400" spc="-5">
                <a:latin typeface="Calibri"/>
                <a:cs typeface="Calibri"/>
              </a:rPr>
              <a:t>Become </a:t>
            </a:r>
            <a:r>
              <a:rPr dirty="0" sz="1400">
                <a:latin typeface="Calibri"/>
                <a:cs typeface="Calibri"/>
              </a:rPr>
              <a:t>total </a:t>
            </a:r>
            <a:r>
              <a:rPr dirty="0" sz="1400" spc="-5">
                <a:latin typeface="Calibri"/>
                <a:cs typeface="Calibri"/>
              </a:rPr>
              <a:t>signal </a:t>
            </a:r>
            <a:r>
              <a:rPr dirty="0" sz="1400">
                <a:latin typeface="Calibri"/>
                <a:cs typeface="Calibri"/>
              </a:rPr>
              <a:t>loss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5740" y="5544794"/>
            <a:ext cx="3535045" cy="52578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697865">
              <a:lnSpc>
                <a:spcPct val="100000"/>
              </a:lnSpc>
              <a:spcBef>
                <a:spcPts val="390"/>
              </a:spcBef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 Year ,</a:t>
            </a:r>
            <a:r>
              <a:rPr dirty="0" sz="1400" b="1">
                <a:latin typeface="Calibri"/>
                <a:cs typeface="Calibri"/>
              </a:rPr>
              <a:t> before 1 Y </a:t>
            </a:r>
            <a:r>
              <a:rPr dirty="0" sz="1400" spc="-5" b="1">
                <a:latin typeface="Calibri"/>
                <a:cs typeface="Calibri"/>
              </a:rPr>
              <a:t>any </a:t>
            </a:r>
            <a:r>
              <a:rPr dirty="0" sz="1400" b="1">
                <a:latin typeface="Calibri"/>
                <a:cs typeface="Calibri"/>
              </a:rPr>
              <a:t>signal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accepted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>
                <a:latin typeface="Wingdings"/>
                <a:cs typeface="Wingdings"/>
              </a:rPr>
              <a:t>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Cyclops Lesion </a:t>
            </a:r>
            <a:r>
              <a:rPr dirty="0" sz="1400" i="1">
                <a:latin typeface="Calibri"/>
                <a:cs typeface="Calibri"/>
              </a:rPr>
              <a:t>“commonest</a:t>
            </a:r>
            <a:r>
              <a:rPr dirty="0" sz="1400" spc="-17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complication”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5740" y="8040471"/>
            <a:ext cx="3366135" cy="52832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400">
                <a:latin typeface="Wingdings"/>
                <a:cs typeface="Wingdings"/>
              </a:rPr>
              <a:t>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Tunnel Cyst </a:t>
            </a:r>
            <a:r>
              <a:rPr dirty="0" sz="1400" b="1">
                <a:latin typeface="Calibri"/>
                <a:cs typeface="Calibri"/>
              </a:rPr>
              <a:t>&gt;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5">
                <a:latin typeface="Calibri"/>
                <a:cs typeface="Calibri"/>
              </a:rPr>
              <a:t>Tibial tunnel of the</a:t>
            </a:r>
            <a:r>
              <a:rPr dirty="0" sz="1400" spc="-1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screw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400">
                <a:latin typeface="Wingdings"/>
                <a:cs typeface="Wingdings"/>
              </a:rPr>
              <a:t>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Screw</a:t>
            </a:r>
            <a:r>
              <a:rPr dirty="0" sz="1400" spc="-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Displacement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51394" y="914399"/>
            <a:ext cx="5757202" cy="211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42489" y="2893694"/>
            <a:ext cx="3745229" cy="889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911860" marR="138430" indent="-307975">
              <a:lnSpc>
                <a:spcPct val="117100"/>
              </a:lnSpc>
              <a:spcBef>
                <a:spcPts val="45"/>
              </a:spcBef>
            </a:pPr>
            <a:r>
              <a:rPr dirty="0" sz="1400" b="1">
                <a:latin typeface="Calibri"/>
                <a:cs typeface="Calibri"/>
              </a:rPr>
              <a:t>N.B. </a:t>
            </a:r>
            <a:r>
              <a:rPr dirty="0" sz="1400" spc="-5">
                <a:latin typeface="Calibri"/>
                <a:cs typeface="Calibri"/>
              </a:rPr>
              <a:t>In </a:t>
            </a:r>
            <a:r>
              <a:rPr dirty="0" sz="1400">
                <a:latin typeface="Calibri"/>
                <a:cs typeface="Calibri"/>
              </a:rPr>
              <a:t>X ray Film , </a:t>
            </a:r>
            <a:r>
              <a:rPr dirty="0" sz="1400" spc="-5">
                <a:latin typeface="Calibri"/>
                <a:cs typeface="Calibri"/>
              </a:rPr>
              <a:t>Fracture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5">
                <a:latin typeface="Calibri"/>
                <a:cs typeface="Calibri"/>
              </a:rPr>
              <a:t>Tibial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spine  “site of tibial attachment of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ACL”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8302" y="3444569"/>
            <a:ext cx="3132455" cy="25082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marL="839469">
              <a:lnSpc>
                <a:spcPts val="1625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= ACL Avulsion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Tear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46040" y="4047489"/>
            <a:ext cx="2006600" cy="2091689"/>
          </a:xfrm>
          <a:custGeom>
            <a:avLst/>
            <a:gdLst/>
            <a:ahLst/>
            <a:cxnLst/>
            <a:rect l="l" t="t" r="r" b="b"/>
            <a:pathLst>
              <a:path w="2006600" h="2091689">
                <a:moveTo>
                  <a:pt x="0" y="2091690"/>
                </a:moveTo>
                <a:lnTo>
                  <a:pt x="2006600" y="2091690"/>
                </a:lnTo>
                <a:lnTo>
                  <a:pt x="2006600" y="0"/>
                </a:lnTo>
                <a:lnTo>
                  <a:pt x="0" y="0"/>
                </a:lnTo>
                <a:lnTo>
                  <a:pt x="0" y="209169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42559" y="4098289"/>
            <a:ext cx="1813560" cy="199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05760" y="6207124"/>
            <a:ext cx="4246880" cy="1891030"/>
          </a:xfrm>
          <a:custGeom>
            <a:avLst/>
            <a:gdLst/>
            <a:ahLst/>
            <a:cxnLst/>
            <a:rect l="l" t="t" r="r" b="b"/>
            <a:pathLst>
              <a:path w="4246880" h="1891029">
                <a:moveTo>
                  <a:pt x="0" y="1891030"/>
                </a:moveTo>
                <a:lnTo>
                  <a:pt x="4246880" y="1891030"/>
                </a:lnTo>
                <a:lnTo>
                  <a:pt x="4246880" y="0"/>
                </a:lnTo>
                <a:lnTo>
                  <a:pt x="0" y="0"/>
                </a:lnTo>
                <a:lnTo>
                  <a:pt x="0" y="18910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21329" y="6307073"/>
            <a:ext cx="1985137" cy="1739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25516" y="6257924"/>
            <a:ext cx="2023364" cy="1788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88975" y="6139179"/>
            <a:ext cx="2091689" cy="1958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just" marL="97155" marR="262255">
              <a:lnSpc>
                <a:spcPct val="113300"/>
              </a:lnSpc>
              <a:spcBef>
                <a:spcPts val="200"/>
              </a:spcBef>
            </a:pPr>
            <a:r>
              <a:rPr dirty="0" sz="1000" spc="-5" b="1">
                <a:latin typeface="Calibri"/>
                <a:cs typeface="Calibri"/>
              </a:rPr>
              <a:t>Rounded Fibrotic lesion ,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formed  Ant to the graft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Calibri"/>
                <a:cs typeface="Calibri"/>
              </a:rPr>
              <a:t>prevent knee  extension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476884">
              <a:lnSpc>
                <a:spcPct val="100000"/>
              </a:lnSpc>
            </a:pPr>
            <a:r>
              <a:rPr dirty="0" sz="1000" spc="-5" b="1">
                <a:latin typeface="Calibri"/>
                <a:cs typeface="Calibri"/>
              </a:rPr>
              <a:t>- Best seen in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Saggital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90447" y="7034732"/>
            <a:ext cx="888530" cy="1011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53964" y="6959472"/>
            <a:ext cx="334010" cy="172085"/>
          </a:xfrm>
          <a:custGeom>
            <a:avLst/>
            <a:gdLst/>
            <a:ahLst/>
            <a:cxnLst/>
            <a:rect l="l" t="t" r="r" b="b"/>
            <a:pathLst>
              <a:path w="334010" h="172084">
                <a:moveTo>
                  <a:pt x="221973" y="137165"/>
                </a:moveTo>
                <a:lnTo>
                  <a:pt x="205994" y="171704"/>
                </a:lnTo>
                <a:lnTo>
                  <a:pt x="333756" y="167767"/>
                </a:lnTo>
                <a:lnTo>
                  <a:pt x="315694" y="145161"/>
                </a:lnTo>
                <a:lnTo>
                  <a:pt x="239268" y="145161"/>
                </a:lnTo>
                <a:lnTo>
                  <a:pt x="221973" y="137165"/>
                </a:lnTo>
                <a:close/>
              </a:path>
              <a:path w="334010" h="172084">
                <a:moveTo>
                  <a:pt x="238004" y="102517"/>
                </a:moveTo>
                <a:lnTo>
                  <a:pt x="221973" y="137165"/>
                </a:lnTo>
                <a:lnTo>
                  <a:pt x="239268" y="145161"/>
                </a:lnTo>
                <a:lnTo>
                  <a:pt x="255270" y="110490"/>
                </a:lnTo>
                <a:lnTo>
                  <a:pt x="238004" y="102517"/>
                </a:lnTo>
                <a:close/>
              </a:path>
              <a:path w="334010" h="172084">
                <a:moveTo>
                  <a:pt x="254000" y="67945"/>
                </a:moveTo>
                <a:lnTo>
                  <a:pt x="238004" y="102517"/>
                </a:lnTo>
                <a:lnTo>
                  <a:pt x="255270" y="110490"/>
                </a:lnTo>
                <a:lnTo>
                  <a:pt x="239268" y="145161"/>
                </a:lnTo>
                <a:lnTo>
                  <a:pt x="315694" y="145161"/>
                </a:lnTo>
                <a:lnTo>
                  <a:pt x="254000" y="67945"/>
                </a:lnTo>
                <a:close/>
              </a:path>
              <a:path w="334010" h="172084">
                <a:moveTo>
                  <a:pt x="16001" y="0"/>
                </a:moveTo>
                <a:lnTo>
                  <a:pt x="0" y="34544"/>
                </a:lnTo>
                <a:lnTo>
                  <a:pt x="221973" y="137165"/>
                </a:lnTo>
                <a:lnTo>
                  <a:pt x="238004" y="102517"/>
                </a:lnTo>
                <a:lnTo>
                  <a:pt x="160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236" y="2197962"/>
            <a:ext cx="4428490" cy="12934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dirty="0" sz="1400" spc="-5">
                <a:latin typeface="Calibri"/>
                <a:cs typeface="Calibri"/>
              </a:rPr>
              <a:t>Mucoid Degeneration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Swollen ACL </a:t>
            </a:r>
            <a:r>
              <a:rPr dirty="0" sz="1400" spc="-5">
                <a:latin typeface="Calibri"/>
                <a:cs typeface="Calibri"/>
              </a:rPr>
              <a:t>‘</a:t>
            </a:r>
            <a:r>
              <a:rPr dirty="0" sz="1400" spc="-5" i="1">
                <a:latin typeface="Calibri"/>
                <a:cs typeface="Calibri"/>
              </a:rPr>
              <a:t>Pain </a:t>
            </a:r>
            <a:r>
              <a:rPr dirty="0" sz="1400" i="1">
                <a:latin typeface="Calibri"/>
                <a:cs typeface="Calibri"/>
              </a:rPr>
              <a:t>+ </a:t>
            </a:r>
            <a:r>
              <a:rPr dirty="0" sz="1400" spc="-5" i="1">
                <a:latin typeface="Calibri"/>
                <a:cs typeface="Calibri"/>
              </a:rPr>
              <a:t>No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Trauma’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T2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alternative black normal fibers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5">
                <a:latin typeface="Calibri"/>
                <a:cs typeface="Calibri"/>
              </a:rPr>
              <a:t>white degn.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Fibers</a:t>
            </a:r>
            <a:endParaRPr sz="1400">
              <a:latin typeface="Calibri"/>
              <a:cs typeface="Calibri"/>
            </a:endParaRPr>
          </a:p>
          <a:p>
            <a:pPr marL="918210">
              <a:lnSpc>
                <a:spcPct val="100000"/>
              </a:lnSpc>
              <a:spcBef>
                <a:spcPts val="285"/>
              </a:spcBef>
              <a:tabLst>
                <a:tab pos="2134235" algn="l"/>
              </a:tabLst>
            </a:pPr>
            <a:r>
              <a:rPr dirty="0" sz="1400">
                <a:latin typeface="Wingdings"/>
                <a:cs typeface="Wingdings"/>
              </a:rPr>
              <a:t>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Calibri"/>
                <a:cs typeface="Calibri"/>
              </a:rPr>
              <a:t>Celery</a:t>
            </a:r>
            <a:r>
              <a:rPr dirty="0" sz="1400" spc="-1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stalk	</a:t>
            </a:r>
            <a:r>
              <a:rPr dirty="0" sz="1400" spc="-204" b="1">
                <a:latin typeface="Arial"/>
                <a:cs typeface="Arial"/>
              </a:rPr>
              <a:t>سفركلا</a:t>
            </a:r>
            <a:r>
              <a:rPr dirty="0" sz="1400" spc="-185" b="1">
                <a:latin typeface="Arial"/>
                <a:cs typeface="Arial"/>
              </a:rPr>
              <a:t> </a:t>
            </a:r>
            <a:r>
              <a:rPr dirty="0" sz="1400" spc="-105" b="1">
                <a:latin typeface="Arial"/>
                <a:cs typeface="Arial"/>
              </a:rPr>
              <a:t>ناديع</a:t>
            </a:r>
            <a:endParaRPr sz="1400">
              <a:latin typeface="Arial"/>
              <a:cs typeface="Arial"/>
            </a:endParaRPr>
          </a:p>
          <a:p>
            <a:pPr marL="918210">
              <a:lnSpc>
                <a:spcPct val="100000"/>
              </a:lnSpc>
              <a:spcBef>
                <a:spcPts val="275"/>
              </a:spcBef>
            </a:pPr>
            <a:r>
              <a:rPr dirty="0" sz="1400">
                <a:latin typeface="Wingdings"/>
                <a:cs typeface="Wingdings"/>
              </a:rPr>
              <a:t>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Calibri"/>
                <a:cs typeface="Calibri"/>
              </a:rPr>
              <a:t>ttt: </a:t>
            </a:r>
            <a:r>
              <a:rPr dirty="0" sz="1400" spc="-5">
                <a:latin typeface="Calibri"/>
                <a:cs typeface="Calibri"/>
              </a:rPr>
              <a:t>Mucoid clean by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arthrography</a:t>
            </a:r>
            <a:endParaRPr sz="1400">
              <a:latin typeface="Calibri"/>
              <a:cs typeface="Calibri"/>
            </a:endParaRPr>
          </a:p>
          <a:p>
            <a:pPr marL="918210">
              <a:lnSpc>
                <a:spcPct val="100000"/>
              </a:lnSpc>
              <a:spcBef>
                <a:spcPts val="300"/>
              </a:spcBef>
            </a:pPr>
            <a:r>
              <a:rPr dirty="0" sz="1400">
                <a:latin typeface="Wingdings"/>
                <a:cs typeface="Wingdings"/>
              </a:rPr>
              <a:t>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Usually </a:t>
            </a:r>
            <a:r>
              <a:rPr dirty="0" sz="1400" spc="-5">
                <a:latin typeface="Calibri"/>
                <a:cs typeface="Calibri"/>
              </a:rPr>
              <a:t>Recurrent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5">
                <a:latin typeface="Calibri"/>
                <a:cs typeface="Calibri"/>
              </a:rPr>
              <a:t>few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years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212" y="4406518"/>
            <a:ext cx="6306185" cy="367665"/>
          </a:xfrm>
          <a:prstGeom prst="rect">
            <a:avLst/>
          </a:prstGeom>
          <a:solidFill>
            <a:srgbClr val="0E233D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390"/>
              </a:lnSpc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PCL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289" y="4845532"/>
            <a:ext cx="3818890" cy="20713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>
                <a:latin typeface="Calibri"/>
                <a:cs typeface="Calibri"/>
              </a:rPr>
              <a:t>Major </a:t>
            </a:r>
            <a:r>
              <a:rPr dirty="0" sz="1400" spc="-5">
                <a:latin typeface="Calibri"/>
                <a:cs typeface="Calibri"/>
              </a:rPr>
              <a:t>stabilizer of the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knee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Uniform low signal </a:t>
            </a:r>
            <a:r>
              <a:rPr dirty="0" sz="1400">
                <a:latin typeface="Calibri"/>
                <a:cs typeface="Calibri"/>
              </a:rPr>
              <a:t>, </a:t>
            </a:r>
            <a:r>
              <a:rPr dirty="0" sz="1400" spc="-5">
                <a:latin typeface="Calibri"/>
                <a:cs typeface="Calibri"/>
              </a:rPr>
              <a:t>no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striations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Twice strong </a:t>
            </a:r>
            <a:r>
              <a:rPr dirty="0" sz="1400">
                <a:latin typeface="Calibri"/>
                <a:cs typeface="Calibri"/>
              </a:rPr>
              <a:t>as </a:t>
            </a:r>
            <a:r>
              <a:rPr dirty="0" sz="1400" spc="-5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ACL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Calibri"/>
                <a:cs typeface="Calibri"/>
              </a:rPr>
              <a:t>PCL injuries </a:t>
            </a:r>
            <a:r>
              <a:rPr dirty="0" sz="1400" spc="-5">
                <a:latin typeface="Calibri"/>
                <a:cs typeface="Calibri"/>
              </a:rPr>
              <a:t>represent about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12%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 knee </a:t>
            </a:r>
            <a:r>
              <a:rPr dirty="0" sz="1400">
                <a:latin typeface="Calibri"/>
                <a:cs typeface="Calibri"/>
              </a:rPr>
              <a:t>injuries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Combined </a:t>
            </a:r>
            <a:r>
              <a:rPr dirty="0" sz="1400">
                <a:latin typeface="Calibri"/>
                <a:cs typeface="Calibri"/>
              </a:rPr>
              <a:t>PCL injuries </a:t>
            </a:r>
            <a:r>
              <a:rPr dirty="0" sz="1400" spc="-5">
                <a:latin typeface="Calibri"/>
                <a:cs typeface="Calibri"/>
              </a:rPr>
              <a:t>represent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97%</a:t>
            </a:r>
            <a:endParaRPr sz="1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400">
                <a:latin typeface="Calibri"/>
                <a:cs typeface="Calibri"/>
              </a:rPr>
              <a:t>With ACL</a:t>
            </a:r>
            <a:r>
              <a:rPr dirty="0" sz="1400" spc="28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65%</a:t>
            </a:r>
            <a:endParaRPr sz="1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85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400">
                <a:latin typeface="Calibri"/>
                <a:cs typeface="Calibri"/>
              </a:rPr>
              <a:t>With MCL</a:t>
            </a:r>
            <a:r>
              <a:rPr dirty="0" sz="1400" spc="204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400">
                <a:latin typeface="Calibri"/>
                <a:cs typeface="Calibri"/>
              </a:rPr>
              <a:t>With MM</a:t>
            </a:r>
            <a:r>
              <a:rPr dirty="0" sz="1400" spc="2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30%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6152" y="914399"/>
            <a:ext cx="5230368" cy="1312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6421" y="6947915"/>
            <a:ext cx="5005832" cy="268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46040" y="4928234"/>
            <a:ext cx="1909445" cy="1210310"/>
          </a:xfrm>
          <a:custGeom>
            <a:avLst/>
            <a:gdLst/>
            <a:ahLst/>
            <a:cxnLst/>
            <a:rect l="l" t="t" r="r" b="b"/>
            <a:pathLst>
              <a:path w="1909445" h="1210310">
                <a:moveTo>
                  <a:pt x="0" y="1210310"/>
                </a:moveTo>
                <a:lnTo>
                  <a:pt x="1909444" y="1210310"/>
                </a:lnTo>
                <a:lnTo>
                  <a:pt x="1909444" y="0"/>
                </a:lnTo>
                <a:lnTo>
                  <a:pt x="0" y="0"/>
                </a:lnTo>
                <a:lnTo>
                  <a:pt x="0" y="12103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42559" y="4978971"/>
            <a:ext cx="1716024" cy="1013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81065" y="2214498"/>
            <a:ext cx="664210" cy="0"/>
          </a:xfrm>
          <a:custGeom>
            <a:avLst/>
            <a:gdLst/>
            <a:ahLst/>
            <a:cxnLst/>
            <a:rect l="l" t="t" r="r" b="b"/>
            <a:pathLst>
              <a:path w="664209" h="0">
                <a:moveTo>
                  <a:pt x="0" y="0"/>
                </a:moveTo>
                <a:lnTo>
                  <a:pt x="664210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90590" y="1916683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289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13525" y="190715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63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84240" y="18976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00115" y="2195448"/>
            <a:ext cx="626110" cy="0"/>
          </a:xfrm>
          <a:custGeom>
            <a:avLst/>
            <a:gdLst/>
            <a:ahLst/>
            <a:cxnLst/>
            <a:rect l="l" t="t" r="r" b="b"/>
            <a:pathLst>
              <a:path w="626109" h="0">
                <a:moveTo>
                  <a:pt x="0" y="0"/>
                </a:moveTo>
                <a:lnTo>
                  <a:pt x="626110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00115" y="218262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660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19875" y="19166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127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35750" y="1917064"/>
            <a:ext cx="0" cy="287655"/>
          </a:xfrm>
          <a:custGeom>
            <a:avLst/>
            <a:gdLst/>
            <a:ahLst/>
            <a:cxnLst/>
            <a:rect l="l" t="t" r="r" b="b"/>
            <a:pathLst>
              <a:path w="0" h="287655">
                <a:moveTo>
                  <a:pt x="0" y="0"/>
                </a:moveTo>
                <a:lnTo>
                  <a:pt x="0" y="287654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19165" y="2179319"/>
            <a:ext cx="588010" cy="6350"/>
          </a:xfrm>
          <a:custGeom>
            <a:avLst/>
            <a:gdLst/>
            <a:ahLst/>
            <a:cxnLst/>
            <a:rect l="l" t="t" r="r" b="b"/>
            <a:pathLst>
              <a:path w="588009" h="6350">
                <a:moveTo>
                  <a:pt x="0" y="6350"/>
                </a:moveTo>
                <a:lnTo>
                  <a:pt x="588010" y="6350"/>
                </a:lnTo>
                <a:lnTo>
                  <a:pt x="58801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612322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16700" y="1936114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5">
                <a:moveTo>
                  <a:pt x="0" y="0"/>
                </a:moveTo>
                <a:lnTo>
                  <a:pt x="0" y="249554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87415" y="1891664"/>
            <a:ext cx="626110" cy="287655"/>
          </a:xfrm>
          <a:custGeom>
            <a:avLst/>
            <a:gdLst/>
            <a:ahLst/>
            <a:cxnLst/>
            <a:rect l="l" t="t" r="r" b="b"/>
            <a:pathLst>
              <a:path w="626109" h="287655">
                <a:moveTo>
                  <a:pt x="0" y="287654"/>
                </a:moveTo>
                <a:lnTo>
                  <a:pt x="626110" y="287654"/>
                </a:lnTo>
                <a:lnTo>
                  <a:pt x="626110" y="0"/>
                </a:lnTo>
                <a:lnTo>
                  <a:pt x="0" y="0"/>
                </a:lnTo>
                <a:lnTo>
                  <a:pt x="0" y="287654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06465" y="1910714"/>
            <a:ext cx="588010" cy="249554"/>
          </a:xfrm>
          <a:prstGeom prst="rect">
            <a:avLst/>
          </a:prstGeom>
          <a:solidFill>
            <a:srgbClr val="C0504D"/>
          </a:solidFill>
        </p:spPr>
        <p:txBody>
          <a:bodyPr wrap="square" lIns="0" tIns="38735" rIns="0" bIns="0" rtlCol="0" vert="horz">
            <a:spAutoFit/>
          </a:bodyPr>
          <a:lstStyle/>
          <a:p>
            <a:pPr marL="133350">
              <a:lnSpc>
                <a:spcPts val="1655"/>
              </a:lnSpc>
              <a:spcBef>
                <a:spcPts val="305"/>
              </a:spcBef>
            </a:pPr>
            <a:r>
              <a:rPr dirty="0" sz="1400" spc="-5" b="1">
                <a:latin typeface="Calibri"/>
                <a:cs typeface="Calibri"/>
              </a:rPr>
              <a:t>NEW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46040" y="2342514"/>
            <a:ext cx="1768475" cy="1803400"/>
          </a:xfrm>
          <a:custGeom>
            <a:avLst/>
            <a:gdLst/>
            <a:ahLst/>
            <a:cxnLst/>
            <a:rect l="l" t="t" r="r" b="b"/>
            <a:pathLst>
              <a:path w="1768475" h="1803400">
                <a:moveTo>
                  <a:pt x="0" y="1803400"/>
                </a:moveTo>
                <a:lnTo>
                  <a:pt x="1768475" y="1803400"/>
                </a:lnTo>
                <a:lnTo>
                  <a:pt x="1768475" y="0"/>
                </a:lnTo>
                <a:lnTo>
                  <a:pt x="0" y="0"/>
                </a:lnTo>
                <a:lnTo>
                  <a:pt x="0" y="180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42559" y="2393314"/>
            <a:ext cx="1574672" cy="1701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17034" y="3989958"/>
            <a:ext cx="1193165" cy="0"/>
          </a:xfrm>
          <a:custGeom>
            <a:avLst/>
            <a:gdLst/>
            <a:ahLst/>
            <a:cxnLst/>
            <a:rect l="l" t="t" r="r" b="b"/>
            <a:pathLst>
              <a:path w="1193164" h="0">
                <a:moveTo>
                  <a:pt x="0" y="0"/>
                </a:moveTo>
                <a:lnTo>
                  <a:pt x="1193164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26559" y="3091433"/>
            <a:ext cx="0" cy="889000"/>
          </a:xfrm>
          <a:custGeom>
            <a:avLst/>
            <a:gdLst/>
            <a:ahLst/>
            <a:cxnLst/>
            <a:rect l="l" t="t" r="r" b="b"/>
            <a:pathLst>
              <a:path w="0" h="889000">
                <a:moveTo>
                  <a:pt x="0" y="0"/>
                </a:moveTo>
                <a:lnTo>
                  <a:pt x="0" y="88900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20209" y="30723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36084" y="3970908"/>
            <a:ext cx="1155065" cy="0"/>
          </a:xfrm>
          <a:custGeom>
            <a:avLst/>
            <a:gdLst/>
            <a:ahLst/>
            <a:cxnLst/>
            <a:rect l="l" t="t" r="r" b="b"/>
            <a:pathLst>
              <a:path w="1155064" h="0">
                <a:moveTo>
                  <a:pt x="0" y="0"/>
                </a:moveTo>
                <a:lnTo>
                  <a:pt x="1155064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00675" y="3091179"/>
            <a:ext cx="0" cy="889635"/>
          </a:xfrm>
          <a:custGeom>
            <a:avLst/>
            <a:gdLst/>
            <a:ahLst/>
            <a:cxnLst/>
            <a:rect l="l" t="t" r="r" b="b"/>
            <a:pathLst>
              <a:path w="0" h="889635">
                <a:moveTo>
                  <a:pt x="0" y="0"/>
                </a:moveTo>
                <a:lnTo>
                  <a:pt x="0" y="889634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94325" y="3078733"/>
            <a:ext cx="0" cy="902335"/>
          </a:xfrm>
          <a:custGeom>
            <a:avLst/>
            <a:gdLst/>
            <a:ahLst/>
            <a:cxnLst/>
            <a:rect l="l" t="t" r="r" b="b"/>
            <a:pathLst>
              <a:path w="0" h="902335">
                <a:moveTo>
                  <a:pt x="0" y="0"/>
                </a:moveTo>
                <a:lnTo>
                  <a:pt x="0" y="902080"/>
                </a:lnTo>
              </a:path>
            </a:pathLst>
          </a:custGeom>
          <a:ln w="317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23384" y="3065779"/>
            <a:ext cx="1155065" cy="889635"/>
          </a:xfrm>
          <a:custGeom>
            <a:avLst/>
            <a:gdLst/>
            <a:ahLst/>
            <a:cxnLst/>
            <a:rect l="l" t="t" r="r" b="b"/>
            <a:pathLst>
              <a:path w="1155064" h="889635">
                <a:moveTo>
                  <a:pt x="0" y="889634"/>
                </a:moveTo>
                <a:lnTo>
                  <a:pt x="1155064" y="889634"/>
                </a:lnTo>
                <a:lnTo>
                  <a:pt x="1155064" y="0"/>
                </a:lnTo>
                <a:lnTo>
                  <a:pt x="0" y="0"/>
                </a:lnTo>
                <a:lnTo>
                  <a:pt x="0" y="88963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23384" y="3065779"/>
            <a:ext cx="1155065" cy="889635"/>
          </a:xfrm>
          <a:custGeom>
            <a:avLst/>
            <a:gdLst/>
            <a:ahLst/>
            <a:cxnLst/>
            <a:rect l="l" t="t" r="r" b="b"/>
            <a:pathLst>
              <a:path w="1155064" h="889635">
                <a:moveTo>
                  <a:pt x="0" y="889634"/>
                </a:moveTo>
                <a:lnTo>
                  <a:pt x="1155064" y="889634"/>
                </a:lnTo>
                <a:lnTo>
                  <a:pt x="1155064" y="0"/>
                </a:lnTo>
                <a:lnTo>
                  <a:pt x="0" y="0"/>
                </a:lnTo>
                <a:lnTo>
                  <a:pt x="0" y="889634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52544" y="3130295"/>
            <a:ext cx="911351" cy="760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2648" y="3369893"/>
            <a:ext cx="6428740" cy="304165"/>
          </a:xfrm>
          <a:custGeom>
            <a:avLst/>
            <a:gdLst/>
            <a:ahLst/>
            <a:cxnLst/>
            <a:rect l="l" t="t" r="r" b="b"/>
            <a:pathLst>
              <a:path w="6428740" h="304164">
                <a:moveTo>
                  <a:pt x="0" y="303580"/>
                </a:moveTo>
                <a:lnTo>
                  <a:pt x="6428232" y="303580"/>
                </a:lnTo>
                <a:lnTo>
                  <a:pt x="6428232" y="0"/>
                </a:lnTo>
                <a:lnTo>
                  <a:pt x="0" y="0"/>
                </a:lnTo>
                <a:lnTo>
                  <a:pt x="0" y="3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98826" y="3369893"/>
            <a:ext cx="3067685" cy="28321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0"/>
              </a:lnSpc>
            </a:pPr>
            <a:r>
              <a:rPr dirty="0" sz="1800" spc="-5" b="1">
                <a:latin typeface="Times New Roman"/>
                <a:cs typeface="Times New Roman"/>
              </a:rPr>
              <a:t>COLLATERAL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LIGAMENTS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59308" y="5598286"/>
          <a:ext cx="6537959" cy="899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9565"/>
                <a:gridCol w="4929505"/>
              </a:tblGrid>
              <a:tr h="222503">
                <a:tc>
                  <a:txBody>
                    <a:bodyPr/>
                    <a:lstStyle/>
                    <a:p>
                      <a:pPr marL="69850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CL INJURY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GRADES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FINDUNG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24282">
                <a:tc>
                  <a:txBody>
                    <a:bodyPr/>
                    <a:lstStyle/>
                    <a:p>
                      <a:pPr algn="ctr" marL="3175">
                        <a:lnSpc>
                          <a:spcPts val="1639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8580">
                        <a:lnSpc>
                          <a:spcPts val="1639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Just Focal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Edema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algn="ctr" marL="1270">
                        <a:lnSpc>
                          <a:spcPts val="1635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Edema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+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Thickening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"MCL elevation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from cortical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surface"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027">
                <a:tc>
                  <a:txBody>
                    <a:bodyPr/>
                    <a:lstStyle/>
                    <a:p>
                      <a:pPr algn="ctr" marL="2540">
                        <a:lnSpc>
                          <a:spcPts val="165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7445">
                        <a:lnSpc>
                          <a:spcPts val="165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Complete tear "Disrupted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Ligament"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963841" y="914399"/>
            <a:ext cx="3506215" cy="230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88053" y="1622678"/>
            <a:ext cx="2223897" cy="1599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9605" y="3799331"/>
            <a:ext cx="6208268" cy="1653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0555" y="6732257"/>
            <a:ext cx="6390640" cy="597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28520" y="2843529"/>
            <a:ext cx="1443355" cy="2959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196215">
              <a:lnSpc>
                <a:spcPct val="100000"/>
              </a:lnSpc>
              <a:spcBef>
                <a:spcPts val="340"/>
              </a:spcBef>
            </a:pPr>
            <a:r>
              <a:rPr dirty="0" sz="1100">
                <a:latin typeface="Calibri"/>
                <a:cs typeface="Calibri"/>
              </a:rPr>
              <a:t>PCL </a:t>
            </a:r>
            <a:r>
              <a:rPr dirty="0" sz="1100" spc="-5">
                <a:latin typeface="Calibri"/>
                <a:cs typeface="Calibri"/>
              </a:rPr>
              <a:t>AVULSION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77619" y="7491729"/>
            <a:ext cx="5034915" cy="2278380"/>
          </a:xfrm>
          <a:custGeom>
            <a:avLst/>
            <a:gdLst/>
            <a:ahLst/>
            <a:cxnLst/>
            <a:rect l="l" t="t" r="r" b="b"/>
            <a:pathLst>
              <a:path w="5034915" h="2278379">
                <a:moveTo>
                  <a:pt x="0" y="2278379"/>
                </a:moveTo>
                <a:lnTo>
                  <a:pt x="5034914" y="2278379"/>
                </a:lnTo>
                <a:lnTo>
                  <a:pt x="5034914" y="0"/>
                </a:lnTo>
                <a:lnTo>
                  <a:pt x="0" y="0"/>
                </a:lnTo>
                <a:lnTo>
                  <a:pt x="0" y="22783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44371" y="7542567"/>
            <a:ext cx="3187573" cy="210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48961" y="7565211"/>
            <a:ext cx="1567434" cy="2075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2648" y="1074369"/>
            <a:ext cx="6428740" cy="18669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230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interpretation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[ Normal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anatomy]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5740" y="1344523"/>
            <a:ext cx="5958205" cy="581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5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Items to </a:t>
            </a:r>
            <a:r>
              <a:rPr dirty="0" sz="1100" spc="-5" b="1">
                <a:latin typeface="Arial"/>
                <a:cs typeface="Arial"/>
              </a:rPr>
              <a:t>assessed: </a:t>
            </a:r>
            <a:r>
              <a:rPr dirty="0" sz="1100" spc="-5">
                <a:latin typeface="Arial"/>
                <a:cs typeface="Arial"/>
              </a:rPr>
              <a:t>Medical </a:t>
            </a:r>
            <a:r>
              <a:rPr dirty="0" sz="1100">
                <a:latin typeface="Arial"/>
                <a:cs typeface="Arial"/>
              </a:rPr>
              <a:t>and lateral </a:t>
            </a:r>
            <a:r>
              <a:rPr dirty="0" sz="1100" spc="-5">
                <a:latin typeface="Arial"/>
                <a:cs typeface="Arial"/>
              </a:rPr>
              <a:t>menisci, </a:t>
            </a:r>
            <a:r>
              <a:rPr dirty="0" sz="1100">
                <a:latin typeface="Arial"/>
                <a:cs typeface="Arial"/>
              </a:rPr>
              <a:t>anterior and posterior cruciate ligaments,  </a:t>
            </a:r>
            <a:r>
              <a:rPr dirty="0" sz="1100" spc="-5">
                <a:latin typeface="Arial"/>
                <a:cs typeface="Arial"/>
              </a:rPr>
              <a:t>collateral </a:t>
            </a:r>
            <a:r>
              <a:rPr dirty="0" sz="1100">
                <a:latin typeface="Arial"/>
                <a:cs typeface="Arial"/>
              </a:rPr>
              <a:t>ligaments, </a:t>
            </a:r>
            <a:r>
              <a:rPr dirty="0" sz="1100" spc="-5">
                <a:latin typeface="Arial"/>
                <a:cs typeface="Arial"/>
              </a:rPr>
              <a:t>retinacular </a:t>
            </a:r>
            <a:r>
              <a:rPr dirty="0" sz="1100">
                <a:latin typeface="Arial"/>
                <a:cs typeface="Arial"/>
              </a:rPr>
              <a:t>ligaments, bone </a:t>
            </a:r>
            <a:r>
              <a:rPr dirty="0" sz="1100" spc="-5">
                <a:latin typeface="Arial"/>
                <a:cs typeface="Arial"/>
              </a:rPr>
              <a:t>marrow, </a:t>
            </a:r>
            <a:r>
              <a:rPr dirty="0" sz="1100">
                <a:latin typeface="Arial"/>
                <a:cs typeface="Arial"/>
              </a:rPr>
              <a:t>the presence of </a:t>
            </a:r>
            <a:r>
              <a:rPr dirty="0" sz="1100" spc="-5">
                <a:latin typeface="Arial"/>
                <a:cs typeface="Arial"/>
              </a:rPr>
              <a:t>synovial </a:t>
            </a:r>
            <a:r>
              <a:rPr dirty="0" sz="1100">
                <a:latin typeface="Arial"/>
                <a:cs typeface="Arial"/>
              </a:rPr>
              <a:t>effusion or  not.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6896" y="2068321"/>
            <a:ext cx="6114415" cy="23367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6379" indent="-228600">
              <a:lnSpc>
                <a:spcPts val="1795"/>
              </a:lnSpc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Menisci : </a:t>
            </a:r>
            <a:r>
              <a:rPr dirty="0" sz="1600" spc="-5" b="1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[ assessed in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sagittal</a:t>
            </a:r>
            <a:r>
              <a:rPr dirty="0" sz="1600" spc="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PD]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1158" y="4070730"/>
            <a:ext cx="5641975" cy="269430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805"/>
              </a:spcBef>
              <a:buFont typeface="Symbol"/>
              <a:buChar char=""/>
              <a:tabLst>
                <a:tab pos="239395" algn="l"/>
                <a:tab pos="240029" algn="l"/>
              </a:tabLst>
            </a:pPr>
            <a:r>
              <a:rPr dirty="0" sz="1200" spc="-5">
                <a:latin typeface="Arial"/>
                <a:cs typeface="Arial"/>
              </a:rPr>
              <a:t>Each </a:t>
            </a:r>
            <a:r>
              <a:rPr dirty="0" sz="1200">
                <a:latin typeface="Arial"/>
                <a:cs typeface="Arial"/>
              </a:rPr>
              <a:t>meniscus </a:t>
            </a:r>
            <a:r>
              <a:rPr dirty="0" sz="1200" spc="-5">
                <a:latin typeface="Arial"/>
                <a:cs typeface="Arial"/>
              </a:rPr>
              <a:t>has </a:t>
            </a:r>
            <a:r>
              <a:rPr dirty="0" sz="1200">
                <a:latin typeface="Arial"/>
                <a:cs typeface="Arial"/>
              </a:rPr>
              <a:t>: </a:t>
            </a:r>
            <a:r>
              <a:rPr dirty="0" sz="1200" spc="-5">
                <a:latin typeface="Arial"/>
                <a:cs typeface="Arial"/>
              </a:rPr>
              <a:t>anterior </a:t>
            </a:r>
            <a:r>
              <a:rPr dirty="0" sz="1200">
                <a:latin typeface="Arial"/>
                <a:cs typeface="Arial"/>
              </a:rPr>
              <a:t>and </a:t>
            </a:r>
            <a:r>
              <a:rPr dirty="0" sz="1200" spc="-5">
                <a:latin typeface="Arial"/>
                <a:cs typeface="Arial"/>
              </a:rPr>
              <a:t>posterior </a:t>
            </a:r>
            <a:r>
              <a:rPr dirty="0" sz="1200">
                <a:latin typeface="Arial"/>
                <a:cs typeface="Arial"/>
              </a:rPr>
              <a:t>horns &amp;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body</a:t>
            </a:r>
            <a:endParaRPr sz="12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710"/>
              </a:spcBef>
              <a:buFont typeface="Symbol"/>
              <a:buChar char=""/>
              <a:tabLst>
                <a:tab pos="239395" algn="l"/>
                <a:tab pos="240029" algn="l"/>
              </a:tabLst>
            </a:pPr>
            <a:r>
              <a:rPr dirty="0" sz="1200" spc="-5">
                <a:latin typeface="Arial"/>
                <a:cs typeface="Arial"/>
              </a:rPr>
              <a:t>Homogenously black in all </a:t>
            </a:r>
            <a:r>
              <a:rPr dirty="0" sz="1200">
                <a:latin typeface="Arial"/>
                <a:cs typeface="Arial"/>
              </a:rPr>
              <a:t>pulse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sequences.</a:t>
            </a:r>
            <a:endParaRPr sz="12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710"/>
              </a:spcBef>
              <a:buFont typeface="Symbol"/>
              <a:buChar char=""/>
              <a:tabLst>
                <a:tab pos="239395" algn="l"/>
                <a:tab pos="240029" algn="l"/>
              </a:tabLst>
            </a:pPr>
            <a:r>
              <a:rPr dirty="0" sz="1200">
                <a:latin typeface="Arial"/>
                <a:cs typeface="Arial"/>
              </a:rPr>
              <a:t>Landmarks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lvl="1" marL="697230" marR="5080" indent="-227329">
              <a:lnSpc>
                <a:spcPts val="2080"/>
              </a:lnSpc>
              <a:spcBef>
                <a:spcPts val="16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lateral </a:t>
            </a:r>
            <a:r>
              <a:rPr dirty="0" sz="1200">
                <a:latin typeface="Arial"/>
                <a:cs typeface="Arial"/>
              </a:rPr>
              <a:t>meniscus </a:t>
            </a: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Arial"/>
                <a:cs typeface="Arial"/>
              </a:rPr>
              <a:t>fibula </a:t>
            </a:r>
            <a:r>
              <a:rPr dirty="0" sz="1200" spc="-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( </a:t>
            </a:r>
            <a:r>
              <a:rPr dirty="0" sz="1200" spc="-5">
                <a:latin typeface="Arial"/>
                <a:cs typeface="Arial"/>
              </a:rPr>
              <a:t>anterior and posterior horns is  equal),</a:t>
            </a:r>
            <a:endParaRPr sz="12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44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200" spc="-5">
                <a:latin typeface="Arial"/>
                <a:cs typeface="Arial"/>
              </a:rPr>
              <a:t>Medial </a:t>
            </a:r>
            <a:r>
              <a:rPr dirty="0" sz="1200">
                <a:latin typeface="Arial"/>
                <a:cs typeface="Arial"/>
              </a:rPr>
              <a:t>meniscus, </a:t>
            </a:r>
            <a:r>
              <a:rPr dirty="0" sz="1200" spc="-5">
                <a:latin typeface="Wingdings"/>
                <a:cs typeface="Wingdings"/>
              </a:rPr>
              <a:t>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Arial"/>
                <a:cs typeface="Arial"/>
              </a:rPr>
              <a:t>posterior </a:t>
            </a:r>
            <a:r>
              <a:rPr dirty="0" sz="1200">
                <a:latin typeface="Arial"/>
                <a:cs typeface="Arial"/>
              </a:rPr>
              <a:t>horn </a:t>
            </a:r>
            <a:r>
              <a:rPr dirty="0" sz="1200" spc="-5">
                <a:latin typeface="Arial"/>
                <a:cs typeface="Arial"/>
              </a:rPr>
              <a:t>is larger than the anterior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horn</a:t>
            </a:r>
            <a:endParaRPr sz="12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725"/>
              </a:spcBef>
              <a:buFont typeface="Symbol"/>
              <a:buChar char=""/>
              <a:tabLst>
                <a:tab pos="239395" algn="l"/>
                <a:tab pos="240029" algn="l"/>
              </a:tabLst>
            </a:pPr>
            <a:r>
              <a:rPr dirty="0" sz="1200">
                <a:latin typeface="Arial"/>
                <a:cs typeface="Arial"/>
              </a:rPr>
              <a:t>The meniscal horn </a:t>
            </a:r>
            <a:r>
              <a:rPr dirty="0" sz="1200" spc="-5">
                <a:latin typeface="Arial"/>
                <a:cs typeface="Arial"/>
              </a:rPr>
              <a:t>is triangular with 3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surfaces,:</a:t>
            </a:r>
            <a:endParaRPr sz="1200">
              <a:latin typeface="Arial"/>
              <a:cs typeface="Arial"/>
            </a:endParaRPr>
          </a:p>
          <a:p>
            <a:pPr lvl="1" marL="739775" indent="-269875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739775" algn="l"/>
                <a:tab pos="740410" algn="l"/>
              </a:tabLst>
            </a:pP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superior </a:t>
            </a:r>
            <a:r>
              <a:rPr dirty="0" sz="1200">
                <a:latin typeface="Arial"/>
                <a:cs typeface="Arial"/>
              </a:rPr>
              <a:t>surface facing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>
                <a:latin typeface="Arial"/>
                <a:cs typeface="Arial"/>
              </a:rPr>
              <a:t> femer,</a:t>
            </a:r>
            <a:endParaRPr sz="12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62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inferior </a:t>
            </a:r>
            <a:r>
              <a:rPr dirty="0" sz="1200">
                <a:latin typeface="Arial"/>
                <a:cs typeface="Arial"/>
              </a:rPr>
              <a:t>surface facing </a:t>
            </a:r>
            <a:r>
              <a:rPr dirty="0" sz="1200" spc="-5">
                <a:latin typeface="Arial"/>
                <a:cs typeface="Arial"/>
              </a:rPr>
              <a:t>the tibia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64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200">
                <a:latin typeface="Arial"/>
                <a:cs typeface="Arial"/>
              </a:rPr>
              <a:t>the menisco-capsular attachment </a:t>
            </a:r>
            <a:r>
              <a:rPr dirty="0" sz="1200" spc="-5">
                <a:latin typeface="Arial"/>
                <a:cs typeface="Arial"/>
              </a:rPr>
              <a:t>which is </a:t>
            </a:r>
            <a:r>
              <a:rPr dirty="0" sz="1200">
                <a:latin typeface="Arial"/>
                <a:cs typeface="Arial"/>
              </a:rPr>
              <a:t>the base of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triangle.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896" y="7154544"/>
            <a:ext cx="6114415" cy="2044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6379" indent="-228600">
              <a:lnSpc>
                <a:spcPts val="1575"/>
              </a:lnSpc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Cruciate ligaments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[assessed in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sagittal</a:t>
            </a: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PD]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289" y="7646289"/>
            <a:ext cx="19894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dirty="0" sz="1100">
                <a:latin typeface="Courier New"/>
                <a:cs typeface="Courier New"/>
              </a:rPr>
              <a:t>o	</a:t>
            </a:r>
            <a:r>
              <a:rPr dirty="0" sz="1100" spc="-5" b="1">
                <a:latin typeface="Arial"/>
                <a:cs typeface="Arial"/>
              </a:rPr>
              <a:t>Anterior </a:t>
            </a:r>
            <a:r>
              <a:rPr dirty="0" sz="1100" b="1">
                <a:latin typeface="Arial"/>
                <a:cs typeface="Arial"/>
              </a:rPr>
              <a:t>cruciate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ligament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1430" y="7663560"/>
            <a:ext cx="377190" cy="16764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0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L]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4660" y="7646289"/>
            <a:ext cx="20148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&amp; Posterior cruciate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ligament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07709" y="7663560"/>
            <a:ext cx="373380" cy="16764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0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L]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12925" y="2658121"/>
            <a:ext cx="1503968" cy="1324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45154" y="2612389"/>
            <a:ext cx="1840864" cy="1597660"/>
          </a:xfrm>
          <a:custGeom>
            <a:avLst/>
            <a:gdLst/>
            <a:ahLst/>
            <a:cxnLst/>
            <a:rect l="l" t="t" r="r" b="b"/>
            <a:pathLst>
              <a:path w="1840864" h="1597660">
                <a:moveTo>
                  <a:pt x="0" y="1597660"/>
                </a:moveTo>
                <a:lnTo>
                  <a:pt x="1840865" y="1597660"/>
                </a:lnTo>
                <a:lnTo>
                  <a:pt x="1840865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56026" y="2658075"/>
            <a:ext cx="1630015" cy="13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3180" y="8049767"/>
            <a:ext cx="1268756" cy="1160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84779" y="8049767"/>
            <a:ext cx="1268765" cy="1133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2734" y="8049767"/>
            <a:ext cx="1072249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8024" y="914399"/>
          <a:ext cx="6289675" cy="2368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770"/>
                <a:gridCol w="2880995"/>
                <a:gridCol w="2318385"/>
              </a:tblGrid>
              <a:tr h="2240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3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ACL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3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PCL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22757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Arise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from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667510">
                        <a:lnSpc>
                          <a:spcPts val="1255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posterior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aspect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femer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4027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Insert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tibia /</a:t>
                      </a:r>
                      <a:r>
                        <a:rPr dirty="0" u="heavy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anterior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aspect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125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femer /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posterior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aspect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Apperance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low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signal in all pulse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sequences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6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low signal in all pulse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sequences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912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Exceptions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High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signal lines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ligament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6700">
                        <a:lnSpc>
                          <a:spcPts val="126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=in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baseline="-11904" sz="1050" spc="-15" b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(normal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intraligamentous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fat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7945" marR="61594" indent="198120">
                        <a:lnSpc>
                          <a:spcPts val="128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baseline="-11904" sz="1050" spc="-15" b="1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WIs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(synovial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recesses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  ligament, normal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variant)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7075">
                        <a:lnSpc>
                          <a:spcPts val="12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exceptions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224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Coronal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vertical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band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R="15240">
                        <a:lnSpc>
                          <a:spcPts val="129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 lateral aspect of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intercondylar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notch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Horizontal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part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the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ligament</a:t>
                      </a:r>
                      <a:r>
                        <a:rPr dirty="0" sz="11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68580" marR="60960">
                        <a:lnSpc>
                          <a:spcPts val="1260"/>
                        </a:lnSpc>
                        <a:spcBef>
                          <a:spcPts val="7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seen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intercondylar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notch  attached to the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medial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femoral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condyle.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26896" y="4647310"/>
            <a:ext cx="6114415" cy="2044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6379" indent="-228600">
              <a:lnSpc>
                <a:spcPts val="1575"/>
              </a:lnSpc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Collateral ligaments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[assessed in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the coronal</a:t>
            </a:r>
            <a:r>
              <a:rPr dirty="0" sz="14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images]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9633" y="7099172"/>
            <a:ext cx="5641975" cy="8813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280"/>
              </a:lnSpc>
              <a:spcBef>
                <a:spcPts val="180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medial collateral ligament is intimately </a:t>
            </a:r>
            <a:r>
              <a:rPr dirty="0" sz="1100">
                <a:latin typeface="Arial"/>
                <a:cs typeface="Arial"/>
              </a:rPr>
              <a:t>related to the </a:t>
            </a:r>
            <a:r>
              <a:rPr dirty="0" sz="1100" spc="-5">
                <a:latin typeface="Arial"/>
                <a:cs typeface="Arial"/>
              </a:rPr>
              <a:t>medial </a:t>
            </a:r>
            <a:r>
              <a:rPr dirty="0" sz="1100">
                <a:latin typeface="Arial"/>
                <a:cs typeface="Arial"/>
              </a:rPr>
              <a:t>femoral and </a:t>
            </a:r>
            <a:r>
              <a:rPr dirty="0" sz="1100" spc="-5">
                <a:latin typeface="Arial"/>
                <a:cs typeface="Arial"/>
              </a:rPr>
              <a:t>tibial  condyles </a:t>
            </a:r>
            <a:r>
              <a:rPr dirty="0" sz="1100">
                <a:latin typeface="Calibri"/>
                <a:cs typeface="Calibri"/>
              </a:rPr>
              <a:t>"8 : 11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cm"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The lateral </a:t>
            </a:r>
            <a:r>
              <a:rPr dirty="0" sz="1100" spc="-5">
                <a:latin typeface="Arial"/>
                <a:cs typeface="Arial"/>
              </a:rPr>
              <a:t>collateral ligament </a:t>
            </a:r>
            <a:r>
              <a:rPr dirty="0" sz="1100">
                <a:latin typeface="Arial"/>
                <a:cs typeface="Arial"/>
              </a:rPr>
              <a:t>attaches to the fibular head </a:t>
            </a:r>
            <a:r>
              <a:rPr dirty="0" sz="1100">
                <a:latin typeface="Calibri"/>
                <a:cs typeface="Calibri"/>
              </a:rPr>
              <a:t>" 5 : 7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cm"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Both ligaments are </a:t>
            </a:r>
            <a:r>
              <a:rPr dirty="0" sz="1100" spc="-5">
                <a:latin typeface="Arial"/>
                <a:cs typeface="Arial"/>
              </a:rPr>
              <a:t>normally </a:t>
            </a:r>
            <a:r>
              <a:rPr dirty="0" sz="1100" b="1">
                <a:latin typeface="Arial"/>
                <a:cs typeface="Arial"/>
              </a:rPr>
              <a:t>of low signal </a:t>
            </a:r>
            <a:r>
              <a:rPr dirty="0" sz="1100" spc="-5">
                <a:latin typeface="Arial"/>
                <a:cs typeface="Arial"/>
              </a:rPr>
              <a:t>in all pulse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sequences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Both ligaments are </a:t>
            </a:r>
            <a:r>
              <a:rPr dirty="0" sz="1100" spc="-5" b="1">
                <a:latin typeface="Arial"/>
                <a:cs typeface="Arial"/>
              </a:rPr>
              <a:t>not </a:t>
            </a:r>
            <a:r>
              <a:rPr dirty="0" sz="1100" b="1">
                <a:latin typeface="Arial"/>
                <a:cs typeface="Arial"/>
              </a:rPr>
              <a:t>usually seen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same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896" y="8143696"/>
            <a:ext cx="6114415" cy="205104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6379" indent="-228600">
              <a:lnSpc>
                <a:spcPts val="1580"/>
              </a:lnSpc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Retinacular ligaments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[assessed in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axial</a:t>
            </a:r>
            <a:r>
              <a:rPr dirty="0" sz="14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images]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9633" y="8333993"/>
            <a:ext cx="4198620" cy="86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patella </a:t>
            </a:r>
            <a:r>
              <a:rPr dirty="0" sz="1100">
                <a:latin typeface="Arial"/>
                <a:cs typeface="Arial"/>
              </a:rPr>
              <a:t>has </a:t>
            </a:r>
            <a:r>
              <a:rPr dirty="0" sz="1100" spc="-5">
                <a:latin typeface="Arial"/>
                <a:cs typeface="Arial"/>
              </a:rPr>
              <a:t>two articular </a:t>
            </a:r>
            <a:r>
              <a:rPr dirty="0" sz="1100">
                <a:latin typeface="Arial"/>
                <a:cs typeface="Arial"/>
              </a:rPr>
              <a:t>surfaces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the femoral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condyles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sz="1100" b="1">
                <a:latin typeface="Arial"/>
                <a:cs typeface="Arial"/>
              </a:rPr>
              <a:t>ateral surface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 spc="-5" b="1">
                <a:latin typeface="Arial"/>
                <a:cs typeface="Arial"/>
              </a:rPr>
              <a:t>Longe</a:t>
            </a:r>
            <a:r>
              <a:rPr dirty="0" sz="1100" spc="-5">
                <a:latin typeface="Arial"/>
                <a:cs typeface="Arial"/>
              </a:rPr>
              <a:t>r </a:t>
            </a:r>
            <a:r>
              <a:rPr dirty="0" sz="1100">
                <a:latin typeface="Arial"/>
                <a:cs typeface="Arial"/>
              </a:rPr>
              <a:t>than the </a:t>
            </a:r>
            <a:r>
              <a:rPr dirty="0" sz="1100" spc="-5">
                <a:latin typeface="Arial"/>
                <a:cs typeface="Arial"/>
              </a:rPr>
              <a:t>medial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surface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medial retinacular is </a:t>
            </a:r>
            <a:r>
              <a:rPr dirty="0" sz="1100">
                <a:latin typeface="Arial"/>
                <a:cs typeface="Arial"/>
              </a:rPr>
              <a:t>attached to the </a:t>
            </a:r>
            <a:r>
              <a:rPr dirty="0" sz="1100" spc="-5">
                <a:latin typeface="Arial"/>
                <a:cs typeface="Arial"/>
              </a:rPr>
              <a:t>patella </a:t>
            </a:r>
            <a:r>
              <a:rPr dirty="0" sz="1100">
                <a:latin typeface="Arial"/>
                <a:cs typeface="Arial"/>
              </a:rPr>
              <a:t>by </a:t>
            </a:r>
            <a:r>
              <a:rPr dirty="0" sz="1100" spc="-5">
                <a:latin typeface="Arial"/>
                <a:cs typeface="Arial"/>
              </a:rPr>
              <a:t>two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fasicles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0"/>
              </a:lnSpc>
              <a:spcBef>
                <a:spcPts val="20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Both </a:t>
            </a:r>
            <a:r>
              <a:rPr dirty="0" sz="1100" spc="-5">
                <a:latin typeface="Arial"/>
                <a:cs typeface="Arial"/>
              </a:rPr>
              <a:t>retinaculae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normally</a:t>
            </a:r>
            <a:endParaRPr sz="1100">
              <a:latin typeface="Arial"/>
              <a:cs typeface="Arial"/>
            </a:endParaRPr>
          </a:p>
          <a:p>
            <a:pPr marL="250190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low signal in all pulse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sequences.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0286" y="4932350"/>
            <a:ext cx="2212610" cy="1763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70416" y="5224271"/>
            <a:ext cx="2745395" cy="1534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37354" y="3643629"/>
            <a:ext cx="1950085" cy="914400"/>
          </a:xfrm>
          <a:custGeom>
            <a:avLst/>
            <a:gdLst/>
            <a:ahLst/>
            <a:cxnLst/>
            <a:rect l="l" t="t" r="r" b="b"/>
            <a:pathLst>
              <a:path w="1950085" h="914400">
                <a:moveTo>
                  <a:pt x="0" y="914400"/>
                </a:moveTo>
                <a:lnTo>
                  <a:pt x="1950085" y="914400"/>
                </a:lnTo>
                <a:lnTo>
                  <a:pt x="195008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8236" y="3261105"/>
            <a:ext cx="5487670" cy="9474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NB. </a:t>
            </a:r>
            <a:r>
              <a:rPr dirty="0" sz="1100" spc="-5">
                <a:latin typeface="Calibri"/>
                <a:cs typeface="Calibri"/>
              </a:rPr>
              <a:t>Small </a:t>
            </a:r>
            <a:r>
              <a:rPr dirty="0" sz="1100">
                <a:latin typeface="Calibri"/>
                <a:cs typeface="Calibri"/>
              </a:rPr>
              <a:t>Ligaments , </a:t>
            </a:r>
            <a:r>
              <a:rPr dirty="0" sz="1100" spc="-5" b="1">
                <a:latin typeface="Calibri"/>
                <a:cs typeface="Calibri"/>
              </a:rPr>
              <a:t>Humphery </a:t>
            </a:r>
            <a:r>
              <a:rPr dirty="0" sz="1100">
                <a:latin typeface="Calibri"/>
                <a:cs typeface="Calibri"/>
              </a:rPr>
              <a:t>at </a:t>
            </a:r>
            <a:r>
              <a:rPr dirty="0" sz="1100" spc="-5">
                <a:latin typeface="Calibri"/>
                <a:cs typeface="Calibri"/>
              </a:rPr>
              <a:t>Ant </a:t>
            </a:r>
            <a:r>
              <a:rPr dirty="0" sz="1100">
                <a:latin typeface="Calibri"/>
                <a:cs typeface="Calibri"/>
              </a:rPr>
              <a:t>aspect &amp; </a:t>
            </a:r>
            <a:r>
              <a:rPr dirty="0" sz="1100" b="1">
                <a:latin typeface="Calibri"/>
                <a:cs typeface="Calibri"/>
              </a:rPr>
              <a:t>Wrisperg </a:t>
            </a:r>
            <a:r>
              <a:rPr dirty="0" sz="1100">
                <a:latin typeface="Calibri"/>
                <a:cs typeface="Calibri"/>
              </a:rPr>
              <a:t>at Post aspect </a:t>
            </a:r>
            <a:r>
              <a:rPr dirty="0" sz="1100" spc="-5" b="1">
                <a:latin typeface="Calibri"/>
                <a:cs typeface="Calibri"/>
              </a:rPr>
              <a:t>of</a:t>
            </a:r>
            <a:r>
              <a:rPr dirty="0" sz="1100" spc="7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PCL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3716654" marR="5080">
              <a:lnSpc>
                <a:spcPct val="101800"/>
              </a:lnSpc>
              <a:spcBef>
                <a:spcPts val="635"/>
              </a:spcBef>
            </a:pPr>
            <a:r>
              <a:rPr dirty="0" sz="1100">
                <a:latin typeface="Calibri"/>
                <a:cs typeface="Calibri"/>
              </a:rPr>
              <a:t>NB. </a:t>
            </a:r>
            <a:r>
              <a:rPr dirty="0" sz="1100" spc="-5">
                <a:latin typeface="Calibri"/>
                <a:cs typeface="Calibri"/>
              </a:rPr>
              <a:t>Small </a:t>
            </a:r>
            <a:r>
              <a:rPr dirty="0" sz="1100">
                <a:latin typeface="Calibri"/>
                <a:cs typeface="Calibri"/>
              </a:rPr>
              <a:t>Ligaments,  </a:t>
            </a:r>
            <a:r>
              <a:rPr dirty="0" sz="1100" spc="-5" b="1">
                <a:latin typeface="Calibri"/>
                <a:cs typeface="Calibri"/>
              </a:rPr>
              <a:t>Humphery </a:t>
            </a:r>
            <a:r>
              <a:rPr dirty="0" sz="1100">
                <a:latin typeface="Calibri"/>
                <a:cs typeface="Calibri"/>
              </a:rPr>
              <a:t>at </a:t>
            </a:r>
            <a:r>
              <a:rPr dirty="0" sz="1100" spc="-5">
                <a:latin typeface="Calibri"/>
                <a:cs typeface="Calibri"/>
              </a:rPr>
              <a:t>Ant </a:t>
            </a:r>
            <a:r>
              <a:rPr dirty="0" sz="1100">
                <a:latin typeface="Calibri"/>
                <a:cs typeface="Calibri"/>
              </a:rPr>
              <a:t>aspect &amp;  </a:t>
            </a:r>
            <a:r>
              <a:rPr dirty="0" sz="1100" b="1">
                <a:latin typeface="Calibri"/>
                <a:cs typeface="Calibri"/>
              </a:rPr>
              <a:t>Wrisperg </a:t>
            </a:r>
            <a:r>
              <a:rPr dirty="0" sz="1100">
                <a:latin typeface="Calibri"/>
                <a:cs typeface="Calibri"/>
              </a:rPr>
              <a:t>at Post aspect </a:t>
            </a:r>
            <a:r>
              <a:rPr dirty="0" sz="1100" spc="-5" b="1">
                <a:latin typeface="Calibri"/>
                <a:cs typeface="Calibri"/>
              </a:rPr>
              <a:t>of</a:t>
            </a:r>
            <a:r>
              <a:rPr dirty="0" sz="1100" spc="-5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PCL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66950" y="3643629"/>
            <a:ext cx="1678939" cy="914400"/>
          </a:xfrm>
          <a:custGeom>
            <a:avLst/>
            <a:gdLst/>
            <a:ahLst/>
            <a:cxnLst/>
            <a:rect l="l" t="t" r="r" b="b"/>
            <a:pathLst>
              <a:path w="1678939" h="914400">
                <a:moveTo>
                  <a:pt x="0" y="914400"/>
                </a:moveTo>
                <a:lnTo>
                  <a:pt x="1678939" y="914400"/>
                </a:lnTo>
                <a:lnTo>
                  <a:pt x="167893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11754" y="3694455"/>
            <a:ext cx="1234160" cy="813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87059" y="8416290"/>
            <a:ext cx="1327785" cy="1245870"/>
          </a:xfrm>
          <a:custGeom>
            <a:avLst/>
            <a:gdLst/>
            <a:ahLst/>
            <a:cxnLst/>
            <a:rect l="l" t="t" r="r" b="b"/>
            <a:pathLst>
              <a:path w="1327784" h="1245870">
                <a:moveTo>
                  <a:pt x="0" y="1245870"/>
                </a:moveTo>
                <a:lnTo>
                  <a:pt x="1327785" y="1245870"/>
                </a:lnTo>
                <a:lnTo>
                  <a:pt x="1327785" y="0"/>
                </a:lnTo>
                <a:lnTo>
                  <a:pt x="0" y="0"/>
                </a:lnTo>
                <a:lnTo>
                  <a:pt x="0" y="1245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83579" y="8467343"/>
            <a:ext cx="1134804" cy="1003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26896" y="914399"/>
            <a:ext cx="6114415" cy="2044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6379" indent="-228600">
              <a:lnSpc>
                <a:spcPts val="1575"/>
              </a:lnSpc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Bone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marrow [assessed in all</a:t>
            </a:r>
            <a:r>
              <a:rPr dirty="0" sz="14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images]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5740" y="1079347"/>
            <a:ext cx="595757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Normally </a:t>
            </a:r>
            <a:r>
              <a:rPr dirty="0" sz="1100">
                <a:latin typeface="Arial"/>
                <a:cs typeface="Arial"/>
              </a:rPr>
              <a:t>the bone marrow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bright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baseline="-11904" sz="1050" spc="15">
                <a:latin typeface="Arial"/>
                <a:cs typeface="Arial"/>
              </a:rPr>
              <a:t>1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less </a:t>
            </a:r>
            <a:r>
              <a:rPr dirty="0" sz="1100">
                <a:latin typeface="Arial"/>
                <a:cs typeface="Arial"/>
              </a:rPr>
              <a:t>bright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baseline="-11904" sz="1050" spc="7">
                <a:latin typeface="Arial"/>
                <a:cs typeface="Arial"/>
              </a:rPr>
              <a:t>2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dark </a:t>
            </a:r>
            <a:r>
              <a:rPr dirty="0" sz="1100" spc="-5">
                <a:latin typeface="Arial"/>
                <a:cs typeface="Arial"/>
              </a:rPr>
              <a:t>signal in gradient  </a:t>
            </a:r>
            <a:r>
              <a:rPr dirty="0" sz="1100">
                <a:latin typeface="Arial"/>
                <a:cs typeface="Arial"/>
              </a:rPr>
              <a:t>images and </a:t>
            </a:r>
            <a:r>
              <a:rPr dirty="0" sz="1100" spc="-5">
                <a:latin typeface="Arial"/>
                <a:cs typeface="Arial"/>
              </a:rPr>
              <a:t>very </a:t>
            </a:r>
            <a:r>
              <a:rPr dirty="0" sz="1100">
                <a:latin typeface="Arial"/>
                <a:cs typeface="Arial"/>
              </a:rPr>
              <a:t>dark </a:t>
            </a:r>
            <a:r>
              <a:rPr dirty="0" sz="1100" spc="-5">
                <a:latin typeface="Arial"/>
                <a:cs typeface="Arial"/>
              </a:rPr>
              <a:t>signal in </a:t>
            </a:r>
            <a:r>
              <a:rPr dirty="0" sz="1100">
                <a:latin typeface="Arial"/>
                <a:cs typeface="Arial"/>
              </a:rPr>
              <a:t>STIR images </a:t>
            </a:r>
            <a:r>
              <a:rPr dirty="0" sz="1100" spc="-5">
                <a:latin typeface="Arial"/>
                <a:cs typeface="Arial"/>
              </a:rPr>
              <a:t>which </a:t>
            </a:r>
            <a:r>
              <a:rPr dirty="0" sz="1100">
                <a:latin typeface="Arial"/>
                <a:cs typeface="Arial"/>
              </a:rPr>
              <a:t>represent the normal </a:t>
            </a:r>
            <a:r>
              <a:rPr dirty="0" sz="1100" spc="-5">
                <a:latin typeface="Arial"/>
                <a:cs typeface="Arial"/>
              </a:rPr>
              <a:t>signal </a:t>
            </a:r>
            <a:r>
              <a:rPr dirty="0" sz="1100">
                <a:latin typeface="Arial"/>
                <a:cs typeface="Arial"/>
              </a:rPr>
              <a:t>of marrow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fat.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2355" y="1932685"/>
            <a:ext cx="6529070" cy="198120"/>
          </a:xfrm>
          <a:custGeom>
            <a:avLst/>
            <a:gdLst/>
            <a:ahLst/>
            <a:cxnLst/>
            <a:rect l="l" t="t" r="r" b="b"/>
            <a:pathLst>
              <a:path w="6529070" h="198119">
                <a:moveTo>
                  <a:pt x="0" y="198120"/>
                </a:moveTo>
                <a:lnTo>
                  <a:pt x="6528816" y="198120"/>
                </a:lnTo>
                <a:lnTo>
                  <a:pt x="6528816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2355" y="1929637"/>
            <a:ext cx="6529070" cy="0"/>
          </a:xfrm>
          <a:custGeom>
            <a:avLst/>
            <a:gdLst/>
            <a:ahLst/>
            <a:cxnLst/>
            <a:rect l="l" t="t" r="r" b="b"/>
            <a:pathLst>
              <a:path w="6529070" h="0">
                <a:moveTo>
                  <a:pt x="0" y="0"/>
                </a:moveTo>
                <a:lnTo>
                  <a:pt x="652881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2355" y="2130805"/>
            <a:ext cx="6529070" cy="198120"/>
          </a:xfrm>
          <a:custGeom>
            <a:avLst/>
            <a:gdLst/>
            <a:ahLst/>
            <a:cxnLst/>
            <a:rect l="l" t="t" r="r" b="b"/>
            <a:pathLst>
              <a:path w="6529070" h="198119">
                <a:moveTo>
                  <a:pt x="0" y="198120"/>
                </a:moveTo>
                <a:lnTo>
                  <a:pt x="6528816" y="198120"/>
                </a:lnTo>
                <a:lnTo>
                  <a:pt x="6528816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2355" y="2331973"/>
            <a:ext cx="6529070" cy="0"/>
          </a:xfrm>
          <a:custGeom>
            <a:avLst/>
            <a:gdLst/>
            <a:ahLst/>
            <a:cxnLst/>
            <a:rect l="l" t="t" r="r" b="b"/>
            <a:pathLst>
              <a:path w="6529070" h="0">
                <a:moveTo>
                  <a:pt x="0" y="0"/>
                </a:moveTo>
                <a:lnTo>
                  <a:pt x="652881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9308" y="1926589"/>
            <a:ext cx="0" cy="408940"/>
          </a:xfrm>
          <a:custGeom>
            <a:avLst/>
            <a:gdLst/>
            <a:ahLst/>
            <a:cxnLst/>
            <a:rect l="l" t="t" r="r" b="b"/>
            <a:pathLst>
              <a:path w="0" h="408939">
                <a:moveTo>
                  <a:pt x="0" y="0"/>
                </a:moveTo>
                <a:lnTo>
                  <a:pt x="0" y="40843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94220" y="1926589"/>
            <a:ext cx="0" cy="408940"/>
          </a:xfrm>
          <a:custGeom>
            <a:avLst/>
            <a:gdLst/>
            <a:ahLst/>
            <a:cxnLst/>
            <a:rect l="l" t="t" r="r" b="b"/>
            <a:pathLst>
              <a:path w="0" h="408939">
                <a:moveTo>
                  <a:pt x="0" y="0"/>
                </a:moveTo>
                <a:lnTo>
                  <a:pt x="0" y="40843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0936" y="1899259"/>
            <a:ext cx="6405245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8890">
              <a:lnSpc>
                <a:spcPct val="112700"/>
              </a:lnSpc>
              <a:spcBef>
                <a:spcPts val="100"/>
              </a:spcBef>
              <a:tabLst>
                <a:tab pos="536575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STIR </a:t>
            </a:r>
            <a:r>
              <a:rPr dirty="0" sz="1100" b="1">
                <a:latin typeface="Arial"/>
                <a:cs typeface="Arial"/>
              </a:rPr>
              <a:t>images </a:t>
            </a:r>
            <a:r>
              <a:rPr dirty="0" sz="1100">
                <a:latin typeface="Arial"/>
                <a:cs typeface="Arial"/>
              </a:rPr>
              <a:t>are the best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evaluation </a:t>
            </a:r>
            <a:r>
              <a:rPr dirty="0" sz="1100">
                <a:latin typeface="Arial"/>
                <a:cs typeface="Arial"/>
              </a:rPr>
              <a:t>of bone marrow </a:t>
            </a:r>
            <a:r>
              <a:rPr dirty="0" sz="1100" spc="-5">
                <a:latin typeface="Arial"/>
                <a:cs typeface="Arial"/>
              </a:rPr>
              <a:t>lesions </a:t>
            </a:r>
            <a:r>
              <a:rPr dirty="0" sz="1100">
                <a:latin typeface="Arial"/>
                <a:cs typeface="Arial"/>
              </a:rPr>
              <a:t>such as edema, </a:t>
            </a:r>
            <a:r>
              <a:rPr dirty="0" sz="1100" spc="-5">
                <a:latin typeface="Arial"/>
                <a:cs typeface="Arial"/>
              </a:rPr>
              <a:t>contusion,  infection,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neoplasms,…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542290" indent="-228600">
              <a:lnSpc>
                <a:spcPts val="1295"/>
              </a:lnSpc>
              <a:buFont typeface="Wingdings"/>
              <a:buChar char=""/>
              <a:tabLst>
                <a:tab pos="542290" algn="l"/>
                <a:tab pos="542925" algn="l"/>
              </a:tabLst>
            </a:pPr>
            <a:r>
              <a:rPr dirty="0" sz="1100" spc="-10" b="1">
                <a:latin typeface="Arial"/>
                <a:cs typeface="Arial"/>
              </a:rPr>
              <a:t>Synovial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effusion</a:t>
            </a:r>
            <a:endParaRPr sz="1100">
              <a:latin typeface="Arial"/>
              <a:cs typeface="Arial"/>
            </a:endParaRPr>
          </a:p>
          <a:p>
            <a:pPr marL="457200">
              <a:lnSpc>
                <a:spcPts val="1295"/>
              </a:lnSpc>
            </a:pPr>
            <a:r>
              <a:rPr dirty="0" sz="1100" spc="-5">
                <a:latin typeface="Arial"/>
                <a:cs typeface="Arial"/>
              </a:rPr>
              <a:t>Normally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knee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joint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contains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minimal</a:t>
            </a:r>
            <a:r>
              <a:rPr dirty="0" sz="1100" spc="1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amount</a:t>
            </a:r>
            <a:r>
              <a:rPr dirty="0" sz="1100" spc="13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synovial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fluid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which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appears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black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baseline="-11904" sz="1050" spc="15">
                <a:latin typeface="Arial"/>
                <a:cs typeface="Arial"/>
              </a:rPr>
              <a:t>1</a:t>
            </a:r>
            <a:endParaRPr baseline="-11904" sz="105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45"/>
              </a:spcBef>
            </a:pPr>
            <a:r>
              <a:rPr dirty="0" sz="1100" spc="15">
                <a:latin typeface="Arial"/>
                <a:cs typeface="Arial"/>
              </a:rPr>
              <a:t>WIs </a:t>
            </a:r>
            <a:r>
              <a:rPr dirty="0" sz="1100">
                <a:latin typeface="Arial"/>
                <a:cs typeface="Arial"/>
              </a:rPr>
              <a:t>and bright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baseline="-11904" sz="1050" spc="15">
                <a:latin typeface="Arial"/>
                <a:cs typeface="Arial"/>
              </a:rPr>
              <a:t>2</a:t>
            </a:r>
            <a:r>
              <a:rPr dirty="0" baseline="-11904" sz="1050" spc="1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WIs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2355" y="3436949"/>
            <a:ext cx="6529070" cy="325120"/>
          </a:xfrm>
          <a:custGeom>
            <a:avLst/>
            <a:gdLst/>
            <a:ahLst/>
            <a:cxnLst/>
            <a:rect l="l" t="t" r="r" b="b"/>
            <a:pathLst>
              <a:path w="6529070" h="325120">
                <a:moveTo>
                  <a:pt x="0" y="324916"/>
                </a:moveTo>
                <a:lnTo>
                  <a:pt x="6528816" y="324916"/>
                </a:lnTo>
                <a:lnTo>
                  <a:pt x="6528816" y="0"/>
                </a:lnTo>
                <a:lnTo>
                  <a:pt x="0" y="0"/>
                </a:lnTo>
                <a:lnTo>
                  <a:pt x="0" y="3249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70559" y="3426078"/>
            <a:ext cx="2139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7688" y="3426078"/>
            <a:ext cx="36315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Assessment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synovial </a:t>
            </a:r>
            <a:r>
              <a:rPr dirty="0" sz="1100">
                <a:latin typeface="Arial"/>
                <a:cs typeface="Arial"/>
              </a:rPr>
              <a:t>effusion </a:t>
            </a:r>
            <a:r>
              <a:rPr dirty="0" sz="1100" spc="-5">
                <a:latin typeface="Arial"/>
                <a:cs typeface="Arial"/>
              </a:rPr>
              <a:t>is usually </a:t>
            </a:r>
            <a:r>
              <a:rPr dirty="0" sz="1100">
                <a:latin typeface="Arial"/>
                <a:cs typeface="Arial"/>
              </a:rPr>
              <a:t>done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baseline="-11904" sz="1050" spc="15">
                <a:latin typeface="Arial"/>
                <a:cs typeface="Arial"/>
              </a:rPr>
              <a:t>2</a:t>
            </a:r>
            <a:r>
              <a:rPr dirty="0" baseline="-11904" sz="1050" spc="19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WIs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2355" y="3433826"/>
            <a:ext cx="6529070" cy="0"/>
          </a:xfrm>
          <a:custGeom>
            <a:avLst/>
            <a:gdLst/>
            <a:ahLst/>
            <a:cxnLst/>
            <a:rect l="l" t="t" r="r" b="b"/>
            <a:pathLst>
              <a:path w="6529070" h="0">
                <a:moveTo>
                  <a:pt x="0" y="0"/>
                </a:moveTo>
                <a:lnTo>
                  <a:pt x="652881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2355" y="3761866"/>
            <a:ext cx="6529070" cy="205740"/>
          </a:xfrm>
          <a:custGeom>
            <a:avLst/>
            <a:gdLst/>
            <a:ahLst/>
            <a:cxnLst/>
            <a:rect l="l" t="t" r="r" b="b"/>
            <a:pathLst>
              <a:path w="6529070" h="205739">
                <a:moveTo>
                  <a:pt x="0" y="205740"/>
                </a:moveTo>
                <a:lnTo>
                  <a:pt x="6528816" y="205740"/>
                </a:lnTo>
                <a:lnTo>
                  <a:pt x="6528816" y="0"/>
                </a:lnTo>
                <a:lnTo>
                  <a:pt x="0" y="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88440" y="3743070"/>
            <a:ext cx="30930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[Conventional 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baseline="-11904" sz="1050">
                <a:latin typeface="Arial"/>
                <a:cs typeface="Arial"/>
              </a:rPr>
              <a:t>2</a:t>
            </a:r>
            <a:r>
              <a:rPr dirty="0" sz="1100">
                <a:latin typeface="Arial"/>
                <a:cs typeface="Arial"/>
              </a:rPr>
              <a:t>, T</a:t>
            </a:r>
            <a:r>
              <a:rPr dirty="0" baseline="-11904" sz="1050">
                <a:latin typeface="Arial"/>
                <a:cs typeface="Arial"/>
              </a:rPr>
              <a:t>2</a:t>
            </a:r>
            <a:r>
              <a:rPr dirty="0" sz="1100">
                <a:latin typeface="Arial"/>
                <a:cs typeface="Arial"/>
              </a:rPr>
              <a:t>* , </a:t>
            </a:r>
            <a:r>
              <a:rPr dirty="0" sz="1100" spc="-5">
                <a:latin typeface="Arial"/>
                <a:cs typeface="Arial"/>
              </a:rPr>
              <a:t>gradient </a:t>
            </a:r>
            <a:r>
              <a:rPr dirty="0" sz="1100">
                <a:latin typeface="Arial"/>
                <a:cs typeface="Arial"/>
              </a:rPr>
              <a:t>and STIR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images]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2355" y="3970654"/>
            <a:ext cx="6529070" cy="0"/>
          </a:xfrm>
          <a:custGeom>
            <a:avLst/>
            <a:gdLst/>
            <a:ahLst/>
            <a:cxnLst/>
            <a:rect l="l" t="t" r="r" b="b"/>
            <a:pathLst>
              <a:path w="6529070" h="0">
                <a:moveTo>
                  <a:pt x="0" y="0"/>
                </a:moveTo>
                <a:lnTo>
                  <a:pt x="652881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9308" y="3430778"/>
            <a:ext cx="0" cy="542925"/>
          </a:xfrm>
          <a:custGeom>
            <a:avLst/>
            <a:gdLst/>
            <a:ahLst/>
            <a:cxnLst/>
            <a:rect l="l" t="t" r="r" b="b"/>
            <a:pathLst>
              <a:path w="0" h="542925">
                <a:moveTo>
                  <a:pt x="0" y="0"/>
                </a:moveTo>
                <a:lnTo>
                  <a:pt x="0" y="54292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94220" y="3430778"/>
            <a:ext cx="0" cy="542925"/>
          </a:xfrm>
          <a:custGeom>
            <a:avLst/>
            <a:gdLst/>
            <a:ahLst/>
            <a:cxnLst/>
            <a:rect l="l" t="t" r="r" b="b"/>
            <a:pathLst>
              <a:path w="0" h="542925">
                <a:moveTo>
                  <a:pt x="0" y="0"/>
                </a:moveTo>
                <a:lnTo>
                  <a:pt x="0" y="54292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14172" y="6096888"/>
            <a:ext cx="6428740" cy="30226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030"/>
              </a:lnSpc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MRI FINDING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79752" y="4100067"/>
            <a:ext cx="4514215" cy="1837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11908" y="6886955"/>
            <a:ext cx="4050919" cy="206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4172" y="914348"/>
            <a:ext cx="6428740" cy="30416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88265">
              <a:lnSpc>
                <a:spcPts val="2030"/>
              </a:lnSpc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Meniscal Lesions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5740" y="1294230"/>
            <a:ext cx="1212215" cy="7296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Tear</a:t>
            </a:r>
            <a:endParaRPr sz="14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Degeneration</a:t>
            </a:r>
            <a:endParaRPr sz="14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Extrusion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6180" y="1294230"/>
            <a:ext cx="986155" cy="7296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Contusion</a:t>
            </a:r>
            <a:endParaRPr sz="14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285115" algn="l"/>
                <a:tab pos="285750" algn="l"/>
              </a:tabLst>
            </a:pPr>
            <a:r>
              <a:rPr dirty="0" sz="1400" spc="-5">
                <a:latin typeface="Times New Roman"/>
                <a:cs typeface="Times New Roman"/>
              </a:rPr>
              <a:t>Cyst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Discoid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552" y="2112517"/>
            <a:ext cx="6199505" cy="24892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246379" indent="-228600">
              <a:lnSpc>
                <a:spcPts val="1650"/>
              </a:lnSpc>
              <a:buFont typeface="Symbol"/>
              <a:buChar char=""/>
              <a:tabLst>
                <a:tab pos="246379" algn="l"/>
                <a:tab pos="24701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Degeneration </a:t>
            </a:r>
            <a:r>
              <a:rPr dirty="0" sz="140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5740" y="2331466"/>
            <a:ext cx="48037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Abnormal intermediate signal NOT REACHING articular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surface.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812" y="2598673"/>
            <a:ext cx="6077585" cy="12090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1120">
              <a:lnSpc>
                <a:spcPts val="1670"/>
              </a:lnSpc>
            </a:pPr>
            <a:r>
              <a:rPr dirty="0" sz="1400" spc="-5" b="1">
                <a:latin typeface="Times New Roman"/>
                <a:cs typeface="Times New Roman"/>
              </a:rPr>
              <a:t>Reporting </a:t>
            </a:r>
            <a:r>
              <a:rPr dirty="0" sz="1400" b="1">
                <a:latin typeface="Times New Roman"/>
                <a:cs typeface="Times New Roman"/>
              </a:rPr>
              <a:t>of </a:t>
            </a:r>
            <a:r>
              <a:rPr dirty="0" sz="1400" spc="-5" b="1">
                <a:latin typeface="Times New Roman"/>
                <a:cs typeface="Times New Roman"/>
              </a:rPr>
              <a:t>Degeneration </a:t>
            </a:r>
            <a:r>
              <a:rPr dirty="0" sz="140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71120" marR="251460">
              <a:lnSpc>
                <a:spcPct val="1100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abnormal </a:t>
            </a:r>
            <a:r>
              <a:rPr dirty="0" sz="1400" spc="-5" b="1">
                <a:latin typeface="Times New Roman"/>
                <a:cs typeface="Times New Roman"/>
              </a:rPr>
              <a:t>intermediate </a:t>
            </a:r>
            <a:r>
              <a:rPr dirty="0" sz="1400" spc="-5">
                <a:latin typeface="Times New Roman"/>
                <a:cs typeface="Times New Roman"/>
              </a:rPr>
              <a:t>signal seen </a:t>
            </a:r>
            <a:r>
              <a:rPr dirty="0" sz="1400" spc="-10">
                <a:latin typeface="Times New Roman"/>
                <a:cs typeface="Times New Roman"/>
              </a:rPr>
              <a:t>at </a:t>
            </a:r>
            <a:r>
              <a:rPr dirty="0" sz="1400">
                <a:latin typeface="Times New Roman"/>
                <a:cs typeface="Times New Roman"/>
              </a:rPr>
              <a:t>…… </a:t>
            </a:r>
            <a:r>
              <a:rPr dirty="0" sz="1400" spc="-5">
                <a:latin typeface="Times New Roman"/>
                <a:cs typeface="Times New Roman"/>
              </a:rPr>
              <a:t>horn </a:t>
            </a:r>
            <a:r>
              <a:rPr dirty="0" sz="1400">
                <a:latin typeface="Times New Roman"/>
                <a:cs typeface="Times New Roman"/>
              </a:rPr>
              <a:t>of……. </a:t>
            </a:r>
            <a:r>
              <a:rPr dirty="0" sz="1400" spc="-5">
                <a:latin typeface="Times New Roman"/>
                <a:cs typeface="Times New Roman"/>
              </a:rPr>
              <a:t>Meniscus </a:t>
            </a:r>
            <a:r>
              <a:rPr dirty="0" sz="1400">
                <a:latin typeface="Times New Roman"/>
                <a:cs typeface="Times New Roman"/>
              </a:rPr>
              <a:t>, </a:t>
            </a:r>
            <a:r>
              <a:rPr dirty="0" sz="1400" spc="-5">
                <a:latin typeface="Times New Roman"/>
                <a:cs typeface="Times New Roman"/>
              </a:rPr>
              <a:t>Not  </a:t>
            </a:r>
            <a:r>
              <a:rPr dirty="0" sz="1400">
                <a:latin typeface="Times New Roman"/>
                <a:cs typeface="Times New Roman"/>
              </a:rPr>
              <a:t>reaching </a:t>
            </a:r>
            <a:r>
              <a:rPr dirty="0" sz="1400" spc="-5">
                <a:latin typeface="Times New Roman"/>
                <a:cs typeface="Times New Roman"/>
              </a:rPr>
              <a:t>articular surface, not reaching menisco -capsular sueface </a:t>
            </a:r>
            <a:r>
              <a:rPr dirty="0" sz="1400">
                <a:latin typeface="Times New Roman"/>
                <a:cs typeface="Times New Roman"/>
              </a:rPr>
              <a:t>, </a:t>
            </a:r>
            <a:r>
              <a:rPr dirty="0" sz="1400" spc="-5">
                <a:latin typeface="Times New Roman"/>
                <a:cs typeface="Times New Roman"/>
              </a:rPr>
              <a:t>representing  minor degenrative</a:t>
            </a:r>
            <a:endParaRPr sz="14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185"/>
              </a:spcBef>
            </a:pPr>
            <a:r>
              <a:rPr dirty="0" sz="1400">
                <a:latin typeface="Times New Roman"/>
                <a:cs typeface="Times New Roman"/>
              </a:rPr>
              <a:t> </a:t>
            </a:r>
            <a:r>
              <a:rPr dirty="0" sz="1400" spc="-5">
                <a:latin typeface="Times New Roman"/>
                <a:cs typeface="Times New Roman"/>
              </a:rPr>
              <a:t>Impression 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400" spc="-10">
                <a:latin typeface="Times New Roman"/>
                <a:cs typeface="Times New Roman"/>
              </a:rPr>
              <a:t>Essential </a:t>
            </a:r>
            <a:r>
              <a:rPr dirty="0" sz="1400" spc="-5">
                <a:latin typeface="Times New Roman"/>
                <a:cs typeface="Times New Roman"/>
              </a:rPr>
              <a:t>Normal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152" y="4036186"/>
            <a:ext cx="5970905" cy="24384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625"/>
              </a:lnSpc>
            </a:pPr>
            <a:r>
              <a:rPr dirty="0" sz="1400">
                <a:latin typeface="Courier New"/>
                <a:cs typeface="Courier New"/>
              </a:rPr>
              <a:t>o </a:t>
            </a:r>
            <a:r>
              <a:rPr dirty="0" sz="1400" b="1">
                <a:latin typeface="Times New Roman"/>
                <a:cs typeface="Times New Roman"/>
              </a:rPr>
              <a:t>TEAR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236" y="4217644"/>
            <a:ext cx="5264785" cy="5194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dirty="0" sz="1400" spc="-5">
                <a:latin typeface="Times New Roman"/>
                <a:cs typeface="Times New Roman"/>
              </a:rPr>
              <a:t>Abnormal intermediate signal NOT REACHING </a:t>
            </a:r>
            <a:r>
              <a:rPr dirty="0" sz="1400">
                <a:latin typeface="Times New Roman"/>
                <a:cs typeface="Times New Roman"/>
              </a:rPr>
              <a:t>articular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surface.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241300" algn="l"/>
                <a:tab pos="241935" algn="l"/>
                <a:tab pos="1733550" algn="l"/>
                <a:tab pos="2712085" algn="l"/>
              </a:tabLst>
            </a:pPr>
            <a:r>
              <a:rPr dirty="0" sz="1400" spc="-5">
                <a:latin typeface="Times New Roman"/>
                <a:cs typeface="Times New Roman"/>
              </a:rPr>
              <a:t>Types 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Simple	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Complex	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Special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type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88212" y="5125846"/>
          <a:ext cx="6309360" cy="2193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/>
                <a:gridCol w="2828924"/>
                <a:gridCol w="2099945"/>
              </a:tblGrid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Meniscal Tear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Subtypes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2942">
                <a:tc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Simple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indent="-228600">
                        <a:lnSpc>
                          <a:spcPts val="1670"/>
                        </a:lnSpc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Horizontal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"degenerative"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Vertical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"traumatic"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5780" marR="97155" indent="-228600">
                        <a:lnSpc>
                          <a:spcPts val="1620"/>
                        </a:lnSpc>
                        <a:spcBef>
                          <a:spcPts val="130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Radial "Root" "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vertical tear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free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edge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meniscus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400" spc="-5" i="1">
                          <a:latin typeface="Times New Roman"/>
                          <a:cs typeface="Times New Roman"/>
                        </a:rPr>
                        <a:t>Ghost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3627">
                <a:tc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Complex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indent="-228600">
                        <a:lnSpc>
                          <a:spcPts val="1670"/>
                        </a:lnSpc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lab "oblique" </a:t>
                      </a:r>
                      <a:r>
                        <a:rPr dirty="0" sz="1400" spc="-5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ish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Mouth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578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Bucket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Handle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5780" indent="-228600">
                        <a:lnSpc>
                          <a:spcPts val="1655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Menisco-capsular separation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0594">
                        <a:lnSpc>
                          <a:spcPts val="14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"only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medial,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traumatic"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type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60831" y="7684896"/>
            <a:ext cx="6535420" cy="122745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Reporting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Linear band </a:t>
            </a:r>
            <a:r>
              <a:rPr dirty="0" sz="1400">
                <a:latin typeface="Times New Roman"/>
                <a:cs typeface="Times New Roman"/>
              </a:rPr>
              <a:t>of , </a:t>
            </a:r>
            <a:r>
              <a:rPr dirty="0" sz="1400" spc="-5">
                <a:latin typeface="Times New Roman"/>
                <a:cs typeface="Times New Roman"/>
              </a:rPr>
              <a:t>intermediate signal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seen traversing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….horn</a:t>
            </a:r>
            <a:endParaRPr sz="14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1170"/>
              </a:spcBef>
            </a:pP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….meniscus disrupting menisco-capsular attachment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well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lower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surface</a:t>
            </a:r>
            <a:endParaRPr sz="14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1185"/>
              </a:spcBef>
            </a:pPr>
            <a:r>
              <a:rPr dirty="0" sz="1400">
                <a:latin typeface="Times New Roman"/>
                <a:cs typeface="Times New Roman"/>
              </a:rPr>
              <a:t>……  </a:t>
            </a:r>
            <a:r>
              <a:rPr dirty="0" sz="1400" spc="-5">
                <a:latin typeface="Times New Roman"/>
                <a:cs typeface="Times New Roman"/>
              </a:rPr>
              <a:t>Impression 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400" spc="-5">
                <a:latin typeface="Times New Roman"/>
                <a:cs typeface="Times New Roman"/>
              </a:rPr>
              <a:t>Horizontal Tear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77459" y="5341810"/>
            <a:ext cx="655726" cy="926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52210" y="5348935"/>
            <a:ext cx="952703" cy="919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9605" y="914399"/>
            <a:ext cx="2967482" cy="2098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4494" y="3165347"/>
            <a:ext cx="2116328" cy="2300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1743" y="3168776"/>
            <a:ext cx="3853688" cy="2295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5800" y="5463793"/>
            <a:ext cx="3547363" cy="2316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1700" y="5481827"/>
            <a:ext cx="2304796" cy="2298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29354" y="995044"/>
            <a:ext cx="3164840" cy="18649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290"/>
              </a:spcBef>
            </a:pPr>
            <a:r>
              <a:rPr dirty="0" sz="1200" spc="-5" b="1">
                <a:latin typeface="Times New Roman"/>
                <a:cs typeface="Times New Roman"/>
              </a:rPr>
              <a:t>Bucket </a:t>
            </a:r>
            <a:r>
              <a:rPr dirty="0" sz="1200" b="1">
                <a:latin typeface="Times New Roman"/>
                <a:cs typeface="Times New Roman"/>
              </a:rPr>
              <a:t>Handle </a:t>
            </a:r>
            <a:r>
              <a:rPr dirty="0" sz="1200" spc="-5" b="1">
                <a:latin typeface="Times New Roman"/>
                <a:cs typeface="Times New Roman"/>
              </a:rPr>
              <a:t>Tear </a:t>
            </a: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3signs</a:t>
            </a:r>
            <a:endParaRPr sz="12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spcBef>
                <a:spcPts val="1150"/>
              </a:spcBef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 spc="-5" b="1">
                <a:latin typeface="Times New Roman"/>
                <a:cs typeface="Times New Roman"/>
              </a:rPr>
              <a:t>PHMLM </a:t>
            </a:r>
            <a:r>
              <a:rPr dirty="0" sz="1200" spc="-5">
                <a:latin typeface="Times New Roman"/>
                <a:cs typeface="Times New Roman"/>
              </a:rPr>
              <a:t>smaller than AHMM “Main sign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  <a:p>
            <a:pPr marL="95250" marR="365760" indent="38100">
              <a:lnSpc>
                <a:spcPts val="2590"/>
              </a:lnSpc>
              <a:spcBef>
                <a:spcPts val="270"/>
              </a:spcBef>
            </a:pPr>
            <a:r>
              <a:rPr dirty="0" sz="1200">
                <a:latin typeface="Times New Roman"/>
                <a:cs typeface="Times New Roman"/>
              </a:rPr>
              <a:t>-Torn </a:t>
            </a:r>
            <a:r>
              <a:rPr dirty="0" sz="1200" spc="-5">
                <a:latin typeface="Times New Roman"/>
                <a:cs typeface="Times New Roman"/>
              </a:rPr>
              <a:t>Fragment </a:t>
            </a:r>
            <a:r>
              <a:rPr dirty="0" sz="1200">
                <a:latin typeface="Times New Roman"/>
                <a:cs typeface="Times New Roman"/>
              </a:rPr>
              <a:t>seen below PCL in  </a:t>
            </a:r>
            <a:r>
              <a:rPr dirty="0" sz="1200" spc="-5">
                <a:latin typeface="Times New Roman"/>
                <a:cs typeface="Times New Roman"/>
              </a:rPr>
              <a:t>coronal </a:t>
            </a:r>
            <a:r>
              <a:rPr dirty="0" sz="1200">
                <a:latin typeface="Times New Roman"/>
                <a:cs typeface="Times New Roman"/>
              </a:rPr>
              <a:t>“Medialy </a:t>
            </a:r>
            <a:r>
              <a:rPr dirty="0" sz="1200" spc="-5">
                <a:latin typeface="Times New Roman"/>
                <a:cs typeface="Times New Roman"/>
              </a:rPr>
              <a:t>displaced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spcBef>
                <a:spcPts val="875"/>
              </a:spcBef>
            </a:pPr>
            <a:r>
              <a:rPr dirty="0" sz="1200">
                <a:latin typeface="Times New Roman"/>
                <a:cs typeface="Times New Roman"/>
              </a:rPr>
              <a:t>-Double PCL </a:t>
            </a:r>
            <a:r>
              <a:rPr dirty="0" sz="1200" spc="-5">
                <a:latin typeface="Times New Roman"/>
                <a:cs typeface="Times New Roman"/>
              </a:rPr>
              <a:t>sign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Sagittal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27145" y="7198994"/>
            <a:ext cx="1811020" cy="5645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315"/>
              </a:spcBef>
            </a:pPr>
            <a:r>
              <a:rPr dirty="0" sz="1000" spc="-5" b="1">
                <a:latin typeface="Times New Roman"/>
                <a:cs typeface="Times New Roman"/>
              </a:rPr>
              <a:t>Double Delta </a:t>
            </a:r>
            <a:r>
              <a:rPr dirty="0" sz="1000" spc="-5">
                <a:latin typeface="Times New Roman"/>
                <a:cs typeface="Times New Roman"/>
              </a:rPr>
              <a:t>Sign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AHLM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9779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&amp; Absent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PHLM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7754" y="3307714"/>
            <a:ext cx="869315" cy="2419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44780">
              <a:lnSpc>
                <a:spcPct val="100000"/>
              </a:lnSpc>
              <a:spcBef>
                <a:spcPts val="315"/>
              </a:spcBef>
            </a:pPr>
            <a:r>
              <a:rPr dirty="0" sz="1000" spc="-5">
                <a:latin typeface="Times New Roman"/>
                <a:cs typeface="Times New Roman"/>
              </a:rPr>
              <a:t>Vertical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tear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1552" y="3189985"/>
            <a:ext cx="6199505" cy="24892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246379" indent="-228600">
              <a:lnSpc>
                <a:spcPts val="1650"/>
              </a:lnSpc>
              <a:buFont typeface="Symbol"/>
              <a:buChar char=""/>
              <a:tabLst>
                <a:tab pos="246379" algn="l"/>
                <a:tab pos="24701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DISCOID </a:t>
            </a:r>
            <a:r>
              <a:rPr dirty="0" sz="1300" spc="-5">
                <a:latin typeface="Times New Roman"/>
                <a:cs typeface="Times New Roman"/>
              </a:rPr>
              <a:t>(</a:t>
            </a:r>
            <a:r>
              <a:rPr dirty="0" sz="1300" spc="-5" i="1">
                <a:latin typeface="Times New Roman"/>
                <a:cs typeface="Times New Roman"/>
              </a:rPr>
              <a:t>Meniscal body segment seen </a:t>
            </a:r>
            <a:r>
              <a:rPr dirty="0" sz="1300" i="1">
                <a:latin typeface="Times New Roman"/>
                <a:cs typeface="Times New Roman"/>
              </a:rPr>
              <a:t>in </a:t>
            </a:r>
            <a:r>
              <a:rPr dirty="0" sz="1300" spc="-5" i="1">
                <a:latin typeface="Times New Roman"/>
                <a:cs typeface="Times New Roman"/>
              </a:rPr>
              <a:t>3 or more sagittal</a:t>
            </a:r>
            <a:r>
              <a:rPr dirty="0" sz="1300" spc="40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images</a:t>
            </a:r>
            <a:r>
              <a:rPr dirty="0" sz="140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712" y="4939410"/>
            <a:ext cx="704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0152" y="7375525"/>
            <a:ext cx="5970905" cy="24130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625"/>
              </a:lnSpc>
            </a:pPr>
            <a:r>
              <a:rPr dirty="0" sz="1400" b="1">
                <a:latin typeface="Wingdings"/>
                <a:cs typeface="Wingdings"/>
              </a:rPr>
              <a:t>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MENISCAL CYST “Parameniscal</a:t>
            </a:r>
            <a:r>
              <a:rPr dirty="0" sz="1400" spc="-14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Cyst”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289" y="7566126"/>
            <a:ext cx="3653154" cy="4953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Cyst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 spc="-5">
                <a:latin typeface="Times New Roman"/>
                <a:cs typeface="Times New Roman"/>
              </a:rPr>
              <a:t>base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Meniscus </a:t>
            </a:r>
            <a:r>
              <a:rPr dirty="0" sz="1400">
                <a:latin typeface="Times New Roman"/>
                <a:cs typeface="Times New Roman"/>
              </a:rPr>
              <a:t>, </a:t>
            </a:r>
            <a:r>
              <a:rPr dirty="0" sz="1400" spc="-5">
                <a:latin typeface="Times New Roman"/>
                <a:cs typeface="Times New Roman"/>
              </a:rPr>
              <a:t>extending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tear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Common </a:t>
            </a:r>
            <a:r>
              <a:rPr dirty="0" sz="1400">
                <a:latin typeface="Times New Roman"/>
                <a:cs typeface="Times New Roman"/>
              </a:rPr>
              <a:t>in : </a:t>
            </a:r>
            <a:r>
              <a:rPr dirty="0" sz="1400" spc="-5">
                <a:latin typeface="Times New Roman"/>
                <a:cs typeface="Times New Roman"/>
              </a:rPr>
              <a:t>AHLM </a:t>
            </a:r>
            <a:r>
              <a:rPr dirty="0" sz="1400">
                <a:latin typeface="Times New Roman"/>
                <a:cs typeface="Times New Roman"/>
              </a:rPr>
              <a:t>&amp;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PHMM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69104" y="1149476"/>
            <a:ext cx="2752089" cy="188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8505" y="3564762"/>
            <a:ext cx="1917954" cy="157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0894" y="5331078"/>
            <a:ext cx="6203314" cy="189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6805" y="8086343"/>
            <a:ext cx="5770626" cy="1383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232025" y="1393189"/>
            <a:ext cx="2303780" cy="1524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330"/>
              </a:spcBef>
            </a:pPr>
            <a:r>
              <a:rPr dirty="0" sz="1000" b="1">
                <a:latin typeface="Times New Roman"/>
                <a:cs typeface="Times New Roman"/>
              </a:rPr>
              <a:t>MC</a:t>
            </a:r>
            <a:r>
              <a:rPr dirty="0" sz="1000" spc="-5" b="1">
                <a:latin typeface="Times New Roman"/>
                <a:cs typeface="Times New Roman"/>
              </a:rPr>
              <a:t> Separation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buFont typeface="Times New Roman"/>
              <a:buChar char="-"/>
              <a:tabLst>
                <a:tab pos="554355" algn="l"/>
                <a:tab pos="554990" algn="l"/>
              </a:tabLst>
            </a:pPr>
            <a:r>
              <a:rPr dirty="0" sz="1000" spc="-5">
                <a:latin typeface="Times New Roman"/>
                <a:cs typeface="Times New Roman"/>
              </a:rPr>
              <a:t>Only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Medial</a:t>
            </a:r>
            <a:endParaRPr sz="100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spcBef>
                <a:spcPts val="120"/>
              </a:spcBef>
              <a:buFont typeface="Times New Roman"/>
              <a:buChar char="-"/>
              <a:tabLst>
                <a:tab pos="554355" algn="l"/>
                <a:tab pos="554990" algn="l"/>
              </a:tabLst>
            </a:pPr>
            <a:r>
              <a:rPr dirty="0" sz="1000" spc="-5">
                <a:latin typeface="Times New Roman"/>
                <a:cs typeface="Times New Roman"/>
              </a:rPr>
              <a:t>Only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Traumatic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33879" y="2205481"/>
            <a:ext cx="1879600" cy="154305"/>
          </a:xfrm>
          <a:prstGeom prst="rect">
            <a:avLst/>
          </a:prstGeom>
          <a:solidFill>
            <a:srgbClr val="FFFF00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40">
              <a:lnSpc>
                <a:spcPts val="1170"/>
              </a:lnSpc>
            </a:pPr>
            <a:r>
              <a:rPr dirty="0" sz="1000" spc="-5" b="1" i="1">
                <a:latin typeface="Times New Roman"/>
                <a:cs typeface="Times New Roman"/>
              </a:rPr>
              <a:t>As Lateral meniscus </a:t>
            </a:r>
            <a:r>
              <a:rPr dirty="0" sz="1000" b="1" i="1">
                <a:latin typeface="Times New Roman"/>
                <a:cs typeface="Times New Roman"/>
              </a:rPr>
              <a:t>is </a:t>
            </a:r>
            <a:r>
              <a:rPr dirty="0" sz="1000" spc="-5" b="1" i="1">
                <a:latin typeface="Times New Roman"/>
                <a:cs typeface="Times New Roman"/>
              </a:rPr>
              <a:t>already</a:t>
            </a:r>
            <a:r>
              <a:rPr dirty="0" sz="1000" spc="25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Loss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3085" y="3588384"/>
            <a:ext cx="3613150" cy="13087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55435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554355" algn="l"/>
                <a:tab pos="55499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Congenital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lesion</a:t>
            </a:r>
            <a:endParaRPr sz="1400">
              <a:latin typeface="Times New Roman"/>
              <a:cs typeface="Times New Roman"/>
            </a:endParaRPr>
          </a:p>
          <a:p>
            <a:pPr marL="554355" marR="292100" indent="-228600">
              <a:lnSpc>
                <a:spcPts val="1850"/>
              </a:lnSpc>
              <a:spcBef>
                <a:spcPts val="65"/>
              </a:spcBef>
              <a:buChar char="-"/>
              <a:tabLst>
                <a:tab pos="554355" algn="l"/>
                <a:tab pos="55499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Dysplastic meniscus </a:t>
            </a:r>
            <a:r>
              <a:rPr dirty="0" sz="1100">
                <a:latin typeface="Wingdings"/>
                <a:cs typeface="Wingdings"/>
              </a:rPr>
              <a:t>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loss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normal  semi </a:t>
            </a:r>
            <a:r>
              <a:rPr dirty="0" sz="1400">
                <a:latin typeface="Times New Roman"/>
                <a:cs typeface="Times New Roman"/>
              </a:rPr>
              <a:t>lunar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shape</a:t>
            </a:r>
            <a:endParaRPr sz="140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spcBef>
                <a:spcPts val="90"/>
              </a:spcBef>
              <a:buFont typeface="Times New Roman"/>
              <a:buChar char="-"/>
              <a:tabLst>
                <a:tab pos="554355" algn="l"/>
                <a:tab pos="554990" algn="l"/>
              </a:tabLst>
            </a:pPr>
            <a:r>
              <a:rPr dirty="0" sz="1400" spc="-5">
                <a:latin typeface="Times New Roman"/>
                <a:cs typeface="Times New Roman"/>
              </a:rPr>
              <a:t>Most </a:t>
            </a:r>
            <a:r>
              <a:rPr dirty="0" sz="1400" spc="-10">
                <a:latin typeface="Times New Roman"/>
                <a:cs typeface="Times New Roman"/>
              </a:rPr>
              <a:t>common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 b="1">
                <a:latin typeface="Times New Roman"/>
                <a:cs typeface="Times New Roman"/>
              </a:rPr>
              <a:t>lateral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meniscus</a:t>
            </a:r>
            <a:endParaRPr sz="140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spcBef>
                <a:spcPts val="190"/>
              </a:spcBef>
              <a:buChar char="-"/>
              <a:tabLst>
                <a:tab pos="554355" algn="l"/>
                <a:tab pos="55499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More susceptible </a:t>
            </a:r>
            <a:r>
              <a:rPr dirty="0" sz="1400" spc="-10" b="1">
                <a:latin typeface="Times New Roman"/>
                <a:cs typeface="Times New Roman"/>
              </a:rPr>
              <a:t>to </a:t>
            </a:r>
            <a:r>
              <a:rPr dirty="0" sz="1400" b="1">
                <a:latin typeface="Times New Roman"/>
                <a:cs typeface="Times New Roman"/>
              </a:rPr>
              <a:t>Degen &amp;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Tear.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70152" y="914348"/>
            <a:ext cx="5970905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925"/>
              </a:lnSpc>
            </a:pPr>
            <a:r>
              <a:rPr dirty="0" sz="140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 If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Cyst Adjacent to </a:t>
            </a:r>
            <a:r>
              <a:rPr dirty="0" u="heavy" sz="14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intact meniscus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dirty="0" sz="1700" spc="-5" b="1">
                <a:solidFill>
                  <a:srgbClr val="FFFF00"/>
                </a:solidFill>
                <a:latin typeface="Times New Roman"/>
                <a:cs typeface="Times New Roman"/>
              </a:rPr>
              <a:t>Ganglion</a:t>
            </a:r>
            <a:r>
              <a:rPr dirty="0" sz="1700" spc="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FFFF00"/>
                </a:solidFill>
                <a:latin typeface="Times New Roman"/>
                <a:cs typeface="Times New Roman"/>
              </a:rPr>
              <a:t>Cyst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8440" y="4944490"/>
            <a:ext cx="1369695" cy="208915"/>
          </a:xfrm>
          <a:prstGeom prst="rect">
            <a:avLst/>
          </a:prstGeom>
          <a:solidFill>
            <a:srgbClr val="40305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DONOT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FORGET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140" y="5270729"/>
            <a:ext cx="6125845" cy="4978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Behind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sz="1400" spc="-5">
                <a:latin typeface="Times New Roman"/>
                <a:cs typeface="Times New Roman"/>
              </a:rPr>
              <a:t>osterior horn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Lateral Meniscus PHLM,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tendon </a:t>
            </a:r>
            <a:r>
              <a:rPr dirty="0" sz="1400">
                <a:latin typeface="Times New Roman"/>
                <a:cs typeface="Times New Roman"/>
              </a:rPr>
              <a:t>= </a:t>
            </a:r>
            <a:r>
              <a:rPr dirty="0" sz="1400" spc="-5">
                <a:latin typeface="Times New Roman"/>
                <a:cs typeface="Times New Roman"/>
              </a:rPr>
              <a:t>“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</a:t>
            </a:r>
            <a:r>
              <a:rPr dirty="0" sz="1400" spc="-5">
                <a:latin typeface="Times New Roman"/>
                <a:cs typeface="Times New Roman"/>
              </a:rPr>
              <a:t>pliteus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tendon”-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80"/>
              </a:spcBef>
            </a:pPr>
            <a:r>
              <a:rPr dirty="0" sz="1400" spc="-5">
                <a:latin typeface="Wingdings"/>
                <a:cs typeface="Wingdings"/>
              </a:rPr>
              <a:t></a:t>
            </a:r>
            <a:r>
              <a:rPr dirty="0" sz="1400" spc="-5">
                <a:latin typeface="Times New Roman"/>
                <a:cs typeface="Times New Roman"/>
              </a:rPr>
              <a:t>wrongly diagnosed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Tear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Cyst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41500" y="1240154"/>
            <a:ext cx="3818890" cy="3482340"/>
          </a:xfrm>
          <a:custGeom>
            <a:avLst/>
            <a:gdLst/>
            <a:ahLst/>
            <a:cxnLst/>
            <a:rect l="l" t="t" r="r" b="b"/>
            <a:pathLst>
              <a:path w="3818890" h="3482340">
                <a:moveTo>
                  <a:pt x="0" y="3482340"/>
                </a:moveTo>
                <a:lnTo>
                  <a:pt x="3818890" y="3482340"/>
                </a:lnTo>
                <a:lnTo>
                  <a:pt x="3818890" y="0"/>
                </a:lnTo>
                <a:lnTo>
                  <a:pt x="0" y="0"/>
                </a:lnTo>
                <a:lnTo>
                  <a:pt x="0" y="34823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57070" y="1290954"/>
            <a:ext cx="3607054" cy="3369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141854" y="1440179"/>
            <a:ext cx="1027430" cy="2755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30"/>
              </a:spcBef>
            </a:pPr>
            <a:r>
              <a:rPr dirty="0" sz="1100" spc="-5" b="1">
                <a:latin typeface="Calibri"/>
                <a:cs typeface="Calibri"/>
              </a:rPr>
              <a:t>Ganglion</a:t>
            </a:r>
            <a:r>
              <a:rPr dirty="0" sz="1100" spc="22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Cyst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95725" y="4145914"/>
            <a:ext cx="1527810" cy="2755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350"/>
              </a:spcBef>
            </a:pPr>
            <a:r>
              <a:rPr dirty="0" sz="1100">
                <a:latin typeface="Calibri"/>
                <a:cs typeface="Calibri"/>
              </a:rPr>
              <a:t>Notice Intact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Meniscus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6475" y="6644640"/>
            <a:ext cx="5439410" cy="15335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295"/>
              </a:spcBef>
            </a:pPr>
            <a:r>
              <a:rPr dirty="0" sz="1400" spc="-5" b="1">
                <a:latin typeface="Times New Roman"/>
                <a:cs typeface="Times New Roman"/>
              </a:rPr>
              <a:t>*** D.D. </a:t>
            </a:r>
            <a:r>
              <a:rPr dirty="0" sz="1400" b="1">
                <a:latin typeface="Times New Roman"/>
                <a:cs typeface="Times New Roman"/>
              </a:rPr>
              <a:t>of </a:t>
            </a:r>
            <a:r>
              <a:rPr dirty="0" sz="1400" spc="-5" b="1">
                <a:latin typeface="Times New Roman"/>
                <a:cs typeface="Times New Roman"/>
              </a:rPr>
              <a:t>Parameniscal Cyst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spcBef>
                <a:spcPts val="1155"/>
              </a:spcBef>
              <a:buFont typeface="Arial"/>
              <a:buChar char="-"/>
              <a:tabLst>
                <a:tab pos="553720" algn="l"/>
                <a:tab pos="55435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Ganglion cyst </a:t>
            </a:r>
            <a:r>
              <a:rPr dirty="0" sz="1400" spc="-5">
                <a:latin typeface="Times New Roman"/>
                <a:cs typeface="Times New Roman"/>
              </a:rPr>
              <a:t>“intact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Meniscus”</a:t>
            </a:r>
            <a:endParaRPr sz="140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spcBef>
                <a:spcPts val="204"/>
              </a:spcBef>
              <a:buFont typeface="Arial"/>
              <a:buChar char="-"/>
              <a:tabLst>
                <a:tab pos="553720" algn="l"/>
                <a:tab pos="55435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Bursitis</a:t>
            </a:r>
            <a:endParaRPr sz="140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spcBef>
                <a:spcPts val="155"/>
              </a:spcBef>
              <a:buFont typeface="Arial"/>
              <a:buChar char="-"/>
              <a:tabLst>
                <a:tab pos="553720" algn="l"/>
                <a:tab pos="55435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Cystic Mass </a:t>
            </a:r>
            <a:r>
              <a:rPr dirty="0" sz="1400" spc="-10">
                <a:latin typeface="Times New Roman"/>
                <a:cs typeface="Times New Roman"/>
              </a:rPr>
              <a:t>“Hematoma </a:t>
            </a:r>
            <a:r>
              <a:rPr dirty="0" sz="1400">
                <a:latin typeface="Times New Roman"/>
                <a:cs typeface="Times New Roman"/>
              </a:rPr>
              <a:t>– </a:t>
            </a:r>
            <a:r>
              <a:rPr dirty="0" sz="1400" spc="-5">
                <a:latin typeface="Times New Roman"/>
                <a:cs typeface="Times New Roman"/>
              </a:rPr>
              <a:t>Hemangioma </a:t>
            </a:r>
            <a:r>
              <a:rPr dirty="0" sz="1400">
                <a:latin typeface="Times New Roman"/>
                <a:cs typeface="Times New Roman"/>
              </a:rPr>
              <a:t>– </a:t>
            </a:r>
            <a:r>
              <a:rPr dirty="0" sz="1400" spc="-5">
                <a:latin typeface="Times New Roman"/>
                <a:cs typeface="Times New Roman"/>
              </a:rPr>
              <a:t>Rarly cystic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neoplasm”</a:t>
            </a:r>
            <a:endParaRPr sz="1400">
              <a:latin typeface="Times New Roman"/>
              <a:cs typeface="Times New Roman"/>
            </a:endParaRPr>
          </a:p>
          <a:p>
            <a:pPr marL="554355" indent="-228600">
              <a:lnSpc>
                <a:spcPct val="100000"/>
              </a:lnSpc>
              <a:spcBef>
                <a:spcPts val="180"/>
              </a:spcBef>
              <a:buFont typeface="Arial"/>
              <a:buChar char="-"/>
              <a:tabLst>
                <a:tab pos="553720" algn="l"/>
                <a:tab pos="554355" algn="l"/>
              </a:tabLst>
            </a:pPr>
            <a:r>
              <a:rPr dirty="0" sz="1400" b="1">
                <a:latin typeface="Times New Roman"/>
                <a:cs typeface="Times New Roman"/>
              </a:rPr>
              <a:t>Tendon </a:t>
            </a:r>
            <a:r>
              <a:rPr dirty="0" sz="1400" spc="-5" b="1">
                <a:latin typeface="Times New Roman"/>
                <a:cs typeface="Times New Roman"/>
              </a:rPr>
              <a:t>Popliteus </a:t>
            </a:r>
            <a:r>
              <a:rPr dirty="0" sz="1400" spc="-5">
                <a:latin typeface="Times New Roman"/>
                <a:cs typeface="Times New Roman"/>
              </a:rPr>
              <a:t>sheath filled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fluid.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32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</a:t>
            </a:r>
            <a:r>
              <a:rPr dirty="0" sz="1400">
                <a:latin typeface="Cambria"/>
                <a:cs typeface="Cambria"/>
              </a:rPr>
              <a:t>KNEE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2929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5695"/>
            <a:ext cx="6428740" cy="0"/>
          </a:xfrm>
          <a:custGeom>
            <a:avLst/>
            <a:gdLst/>
            <a:ahLst/>
            <a:cxnLst/>
            <a:rect l="l" t="t" r="r" b="b"/>
            <a:pathLst>
              <a:path w="6428740" h="0">
                <a:moveTo>
                  <a:pt x="0" y="0"/>
                </a:moveTo>
                <a:lnTo>
                  <a:pt x="6428232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2648" y="914399"/>
            <a:ext cx="6428740" cy="236220"/>
          </a:xfrm>
          <a:custGeom>
            <a:avLst/>
            <a:gdLst/>
            <a:ahLst/>
            <a:cxnLst/>
            <a:rect l="l" t="t" r="r" b="b"/>
            <a:pathLst>
              <a:path w="6428740" h="236219">
                <a:moveTo>
                  <a:pt x="0" y="236220"/>
                </a:moveTo>
                <a:lnTo>
                  <a:pt x="6428232" y="236220"/>
                </a:lnTo>
                <a:lnTo>
                  <a:pt x="6428232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0936" y="908303"/>
            <a:ext cx="2061210" cy="210820"/>
          </a:xfrm>
          <a:custGeom>
            <a:avLst/>
            <a:gdLst/>
            <a:ahLst/>
            <a:cxnLst/>
            <a:rect l="l" t="t" r="r" b="b"/>
            <a:pathLst>
              <a:path w="2061210" h="210819">
                <a:moveTo>
                  <a:pt x="0" y="210311"/>
                </a:moveTo>
                <a:lnTo>
                  <a:pt x="2061083" y="210311"/>
                </a:lnTo>
                <a:lnTo>
                  <a:pt x="2061083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0936" y="914399"/>
            <a:ext cx="2073910" cy="23622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75"/>
              </a:lnSpc>
            </a:pPr>
            <a:r>
              <a:rPr dirty="0" sz="1400" spc="-5" b="1">
                <a:latin typeface="Times New Roman"/>
                <a:cs typeface="Times New Roman"/>
              </a:rPr>
              <a:t>MENISCAL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EXTRUSION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5740" y="1227175"/>
            <a:ext cx="4865370" cy="14351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469265" indent="-228600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469900" algn="l"/>
              </a:tabLst>
            </a:pPr>
            <a:r>
              <a:rPr dirty="0" sz="1400" spc="-5">
                <a:latin typeface="Times New Roman"/>
                <a:cs typeface="Times New Roman"/>
              </a:rPr>
              <a:t>Occurs in Medial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Meniscus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469900" algn="l"/>
              </a:tabLst>
            </a:pPr>
            <a:r>
              <a:rPr dirty="0" sz="1400" spc="-5">
                <a:latin typeface="Times New Roman"/>
                <a:cs typeface="Times New Roman"/>
              </a:rPr>
              <a:t>Main cause osteoarthritis </a:t>
            </a:r>
            <a:r>
              <a:rPr dirty="0" sz="1400" spc="-5">
                <a:latin typeface="Wingdings"/>
                <a:cs typeface="Wingdings"/>
              </a:rPr>
              <a:t></a:t>
            </a:r>
            <a:r>
              <a:rPr dirty="0" sz="1400" spc="-5">
                <a:latin typeface="Times New Roman"/>
                <a:cs typeface="Times New Roman"/>
              </a:rPr>
              <a:t>decrease joint space </a:t>
            </a: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Extrusion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469900" algn="l"/>
              </a:tabLst>
            </a:pPr>
            <a:r>
              <a:rPr dirty="0" sz="1400" spc="-5">
                <a:latin typeface="Times New Roman"/>
                <a:cs typeface="Times New Roman"/>
              </a:rPr>
              <a:t>Measured in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Coronal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10">
                <a:latin typeface="Times New Roman"/>
                <a:cs typeface="Times New Roman"/>
              </a:rPr>
              <a:t>mm </a:t>
            </a:r>
            <a:r>
              <a:rPr dirty="0" sz="1400">
                <a:latin typeface="Times New Roman"/>
                <a:cs typeface="Times New Roman"/>
              </a:rPr>
              <a:t>, </a:t>
            </a:r>
            <a:r>
              <a:rPr dirty="0" sz="1400" spc="5">
                <a:latin typeface="Times New Roman"/>
                <a:cs typeface="Times New Roman"/>
              </a:rPr>
              <a:t>from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926465" indent="-228600">
              <a:lnSpc>
                <a:spcPct val="100000"/>
              </a:lnSpc>
              <a:spcBef>
                <a:spcPts val="170"/>
              </a:spcBef>
              <a:buSzPct val="64285"/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dirty="0" sz="1400" spc="-5">
                <a:latin typeface="Times New Roman"/>
                <a:cs typeface="Times New Roman"/>
              </a:rPr>
              <a:t>medial Tibial aspect </a:t>
            </a:r>
            <a:r>
              <a:rPr dirty="0" sz="1400">
                <a:latin typeface="Times New Roman"/>
                <a:cs typeface="Times New Roman"/>
              </a:rPr>
              <a:t>“</a:t>
            </a:r>
            <a:r>
              <a:rPr dirty="0" sz="900">
                <a:latin typeface="Times New Roman"/>
                <a:cs typeface="Times New Roman"/>
              </a:rPr>
              <a:t>without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osteophytes</a:t>
            </a:r>
            <a:endParaRPr sz="900">
              <a:latin typeface="Times New Roman"/>
              <a:cs typeface="Times New Roman"/>
            </a:endParaRPr>
          </a:p>
          <a:p>
            <a:pPr lvl="1" marL="926465" indent="-228600">
              <a:lnSpc>
                <a:spcPct val="100000"/>
              </a:lnSpc>
              <a:spcBef>
                <a:spcPts val="180"/>
              </a:spcBef>
              <a:buSzPct val="64285"/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dirty="0" sz="1400" spc="-5">
                <a:latin typeface="Times New Roman"/>
                <a:cs typeface="Times New Roman"/>
              </a:rPr>
              <a:t>To periphery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extruded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Meniscus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b="1">
                <a:latin typeface="Wingdings"/>
                <a:cs typeface="Wingdings"/>
              </a:rPr>
              <a:t>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&gt; 7 </a:t>
            </a:r>
            <a:r>
              <a:rPr dirty="0" sz="1400" spc="-5">
                <a:latin typeface="Times New Roman"/>
                <a:cs typeface="Times New Roman"/>
              </a:rPr>
              <a:t>mm </a:t>
            </a:r>
            <a:r>
              <a:rPr dirty="0" sz="1400">
                <a:latin typeface="Times New Roman"/>
                <a:cs typeface="Times New Roman"/>
              </a:rPr>
              <a:t>= sever</a:t>
            </a:r>
            <a:r>
              <a:rPr dirty="0" sz="1400" spc="-1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extrusion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152" y="4981066"/>
            <a:ext cx="5970905" cy="2425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625"/>
              </a:lnSpc>
            </a:pPr>
            <a:r>
              <a:rPr dirty="0" sz="1400" b="1">
                <a:latin typeface="Wingdings"/>
                <a:cs typeface="Wingdings"/>
              </a:rPr>
              <a:t>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MENISCAL</a:t>
            </a:r>
            <a:r>
              <a:rPr dirty="0" sz="1400" spc="-1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Contusion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289" y="5173192"/>
            <a:ext cx="4609465" cy="4953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241300" algn="l"/>
                <a:tab pos="2502535" algn="l"/>
              </a:tabLst>
            </a:pPr>
            <a:r>
              <a:rPr dirty="0" sz="1400" spc="-5">
                <a:latin typeface="Times New Roman"/>
                <a:cs typeface="Times New Roman"/>
              </a:rPr>
              <a:t>Trauma </a:t>
            </a: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Irregular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surface	</a:t>
            </a:r>
            <a:r>
              <a:rPr dirty="0" sz="1400">
                <a:latin typeface="Times New Roman"/>
                <a:cs typeface="Times New Roman"/>
              </a:rPr>
              <a:t>* </a:t>
            </a:r>
            <a:r>
              <a:rPr dirty="0" sz="1400" spc="-5">
                <a:latin typeface="Times New Roman"/>
                <a:cs typeface="Times New Roman"/>
              </a:rPr>
              <a:t>Occurs in </a:t>
            </a:r>
            <a:r>
              <a:rPr dirty="0" sz="1400">
                <a:latin typeface="Times New Roman"/>
                <a:cs typeface="Times New Roman"/>
              </a:rPr>
              <a:t>Medial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Meniscus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Was diagnosed </a:t>
            </a:r>
            <a:r>
              <a:rPr dirty="0" sz="1400" spc="-10">
                <a:latin typeface="Times New Roman"/>
                <a:cs typeface="Times New Roman"/>
              </a:rPr>
              <a:t>as an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artifact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3019" y="5833109"/>
            <a:ext cx="5147945" cy="2454910"/>
          </a:xfrm>
          <a:custGeom>
            <a:avLst/>
            <a:gdLst/>
            <a:ahLst/>
            <a:cxnLst/>
            <a:rect l="l" t="t" r="r" b="b"/>
            <a:pathLst>
              <a:path w="5147945" h="2454909">
                <a:moveTo>
                  <a:pt x="0" y="2454910"/>
                </a:moveTo>
                <a:lnTo>
                  <a:pt x="5147945" y="2454910"/>
                </a:lnTo>
                <a:lnTo>
                  <a:pt x="5147945" y="0"/>
                </a:lnTo>
                <a:lnTo>
                  <a:pt x="0" y="0"/>
                </a:lnTo>
                <a:lnTo>
                  <a:pt x="0" y="24549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97330" y="5884163"/>
            <a:ext cx="4851654" cy="2304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55595" y="7186294"/>
            <a:ext cx="233934" cy="202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45559" y="2824479"/>
            <a:ext cx="2680335" cy="1924685"/>
          </a:xfrm>
          <a:custGeom>
            <a:avLst/>
            <a:gdLst/>
            <a:ahLst/>
            <a:cxnLst/>
            <a:rect l="l" t="t" r="r" b="b"/>
            <a:pathLst>
              <a:path w="2680334" h="1924685">
                <a:moveTo>
                  <a:pt x="0" y="1924684"/>
                </a:moveTo>
                <a:lnTo>
                  <a:pt x="2680335" y="1924684"/>
                </a:lnTo>
                <a:lnTo>
                  <a:pt x="2680335" y="0"/>
                </a:lnTo>
                <a:lnTo>
                  <a:pt x="0" y="0"/>
                </a:lnTo>
                <a:lnTo>
                  <a:pt x="0" y="19246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3628" y="2875787"/>
            <a:ext cx="1105750" cy="1627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63209" y="2875787"/>
            <a:ext cx="1057757" cy="1622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89989" y="2824479"/>
            <a:ext cx="2155190" cy="1924685"/>
          </a:xfrm>
          <a:custGeom>
            <a:avLst/>
            <a:gdLst/>
            <a:ahLst/>
            <a:cxnLst/>
            <a:rect l="l" t="t" r="r" b="b"/>
            <a:pathLst>
              <a:path w="2155190" h="1924685">
                <a:moveTo>
                  <a:pt x="0" y="1924684"/>
                </a:moveTo>
                <a:lnTo>
                  <a:pt x="2155190" y="1924684"/>
                </a:lnTo>
                <a:lnTo>
                  <a:pt x="2155190" y="0"/>
                </a:lnTo>
                <a:lnTo>
                  <a:pt x="0" y="0"/>
                </a:lnTo>
                <a:lnTo>
                  <a:pt x="0" y="19246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06194" y="2875787"/>
            <a:ext cx="1935099" cy="1758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ABO BASEL</dc:creator>
  <dc:title>SUMMARY OF KNEE IMAGING</dc:title>
  <dcterms:created xsi:type="dcterms:W3CDTF">2018-08-08T14:46:44Z</dcterms:created>
  <dcterms:modified xsi:type="dcterms:W3CDTF">2018-08-08T14:46:44Z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2017-10-01T00:00:00Z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2018-08-08T00:00:00Z</vt:filetime>
  </property>
</Properties>
</file>