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572" y="914348"/>
            <a:ext cx="6521704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516" y="1838197"/>
            <a:ext cx="6655816" cy="3630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95598" y="9911791"/>
            <a:ext cx="3582670" cy="17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0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4172" y="914348"/>
            <a:ext cx="6428105" cy="428625"/>
          </a:xfrm>
          <a:prstGeom prst="rect"/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024380">
              <a:lnSpc>
                <a:spcPts val="2760"/>
              </a:lnSpc>
            </a:pPr>
            <a:r>
              <a:rPr dirty="0"/>
              <a:t>LARYNX</a:t>
            </a:r>
            <a:r>
              <a:rPr dirty="0" spc="-10"/>
              <a:t> </a:t>
            </a:r>
            <a:r>
              <a:rPr dirty="0" spc="-5"/>
              <a:t>IMAGING</a:t>
            </a:r>
          </a:p>
        </p:txBody>
      </p:sp>
      <p:sp>
        <p:nvSpPr>
          <p:cNvPr id="8" name="object 8"/>
          <p:cNvSpPr/>
          <p:nvPr/>
        </p:nvSpPr>
        <p:spPr>
          <a:xfrm>
            <a:off x="562355" y="4438472"/>
            <a:ext cx="6529070" cy="1024890"/>
          </a:xfrm>
          <a:custGeom>
            <a:avLst/>
            <a:gdLst/>
            <a:ahLst/>
            <a:cxnLst/>
            <a:rect l="l" t="t" r="r" b="b"/>
            <a:pathLst>
              <a:path w="6529070" h="1024889">
                <a:moveTo>
                  <a:pt x="0" y="1024432"/>
                </a:moveTo>
                <a:lnTo>
                  <a:pt x="6528561" y="1024432"/>
                </a:lnTo>
                <a:lnTo>
                  <a:pt x="6528561" y="0"/>
                </a:lnTo>
                <a:lnTo>
                  <a:pt x="0" y="0"/>
                </a:lnTo>
                <a:lnTo>
                  <a:pt x="0" y="10244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59308" y="1838197"/>
          <a:ext cx="6550025" cy="3630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9055"/>
                <a:gridCol w="1731645"/>
                <a:gridCol w="67944"/>
                <a:gridCol w="901700"/>
                <a:gridCol w="2498089"/>
              </a:tblGrid>
              <a:tr h="223265">
                <a:tc gridSpan="5">
                  <a:txBody>
                    <a:bodyPr/>
                    <a:lstStyle/>
                    <a:p>
                      <a:pPr algn="ctr" marL="635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SCAN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PROTOCOL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7170">
                <a:tc gridSpan="2">
                  <a:txBody>
                    <a:bodyPr/>
                    <a:lstStyle/>
                    <a:p>
                      <a:pPr marL="67945">
                        <a:lnSpc>
                          <a:spcPts val="1610"/>
                        </a:lnSpc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MRI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4027">
                <a:tc>
                  <a:txBody>
                    <a:bodyPr/>
                    <a:lstStyle/>
                    <a:p>
                      <a:pPr marL="525780" indent="-228600">
                        <a:lnSpc>
                          <a:spcPts val="1635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Scout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3204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Axial "Both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Hips"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Scout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Lateral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297180" indent="-228600">
                        <a:lnSpc>
                          <a:spcPts val="165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Axials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686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T1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T2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Position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Supine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Hyperextended neck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Symbol"/>
                          <a:cs typeface="Symbol"/>
                        </a:rPr>
                        <a:t></a:t>
                      </a:r>
                      <a:endParaRPr sz="1400">
                        <a:latin typeface="Symbol"/>
                        <a:cs typeface="Symbo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Scan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Tounge base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4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Trachea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409">
                <a:tc>
                  <a:txBody>
                    <a:bodyPr/>
                    <a:lstStyle/>
                    <a:p>
                      <a:pPr marL="297180" indent="-228600">
                        <a:lnSpc>
                          <a:spcPts val="1664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Sagital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2565">
                        <a:lnSpc>
                          <a:spcPts val="15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T1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T2 for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disased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Windows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Soft Tissue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"main"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62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Bone </a:t>
                      </a:r>
                      <a:r>
                        <a:rPr dirty="0" sz="1400" spc="-5">
                          <a:latin typeface="Wingdings"/>
                          <a:cs typeface="Wingdings"/>
                        </a:rPr>
                        <a:t>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Cartilage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Invasion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79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Slice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Thickness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 – 3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mm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 marL="7874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FOV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90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MANDATORY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FAT</a:t>
                      </a:r>
                      <a:r>
                        <a:rPr dirty="0" sz="14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SUPREES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Pre </a:t>
                      </a:r>
                      <a:r>
                        <a:rPr dirty="0" sz="1400" b="1" i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post</a:t>
                      </a:r>
                      <a:r>
                        <a:rPr dirty="0" sz="14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 i="1">
                          <a:latin typeface="Times New Roman"/>
                          <a:cs typeface="Times New Roman"/>
                        </a:rPr>
                        <a:t>Contrast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352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841247" y="5595492"/>
            <a:ext cx="6199505" cy="31877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42439" indent="-229235">
              <a:lnSpc>
                <a:spcPct val="100000"/>
              </a:lnSpc>
              <a:buFont typeface="Symbol"/>
              <a:buChar char=""/>
              <a:tabLst>
                <a:tab pos="1743075" algn="l"/>
              </a:tabLst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LESIONS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LARYNX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6902" y="6284340"/>
            <a:ext cx="1840230" cy="2971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270" rIns="0" bIns="0" rtlCol="0" vert="horz">
            <a:spAutoFit/>
          </a:bodyPr>
          <a:lstStyle/>
          <a:p>
            <a:pPr marL="12065">
              <a:lnSpc>
                <a:spcPct val="100000"/>
              </a:lnSpc>
              <a:spcBef>
                <a:spcPts val="10"/>
              </a:spcBef>
              <a:tabLst>
                <a:tab pos="340995" algn="l"/>
              </a:tabLst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1.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LARYNGEOCELE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19095" y="6281292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4" h="0">
                <a:moveTo>
                  <a:pt x="0" y="0"/>
                </a:moveTo>
                <a:lnTo>
                  <a:pt x="181533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03854" y="6278244"/>
            <a:ext cx="0" cy="315595"/>
          </a:xfrm>
          <a:custGeom>
            <a:avLst/>
            <a:gdLst/>
            <a:ahLst/>
            <a:cxnLst/>
            <a:rect l="l" t="t" r="r" b="b"/>
            <a:pathLst>
              <a:path w="0" h="315595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49672" y="6278244"/>
            <a:ext cx="0" cy="315595"/>
          </a:xfrm>
          <a:custGeom>
            <a:avLst/>
            <a:gdLst/>
            <a:ahLst/>
            <a:cxnLst/>
            <a:rect l="l" t="t" r="r" b="b"/>
            <a:pathLst>
              <a:path w="0" h="315595">
                <a:moveTo>
                  <a:pt x="0" y="0"/>
                </a:moveTo>
                <a:lnTo>
                  <a:pt x="0" y="31546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37480" y="629043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19095" y="6590664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4" h="0">
                <a:moveTo>
                  <a:pt x="0" y="0"/>
                </a:moveTo>
                <a:lnTo>
                  <a:pt x="181533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19095" y="6578472"/>
            <a:ext cx="1815464" cy="0"/>
          </a:xfrm>
          <a:custGeom>
            <a:avLst/>
            <a:gdLst/>
            <a:ahLst/>
            <a:cxnLst/>
            <a:rect l="l" t="t" r="r" b="b"/>
            <a:pathLst>
              <a:path w="1815464" h="0">
                <a:moveTo>
                  <a:pt x="0" y="0"/>
                </a:moveTo>
                <a:lnTo>
                  <a:pt x="181533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42865" y="6762877"/>
            <a:ext cx="1880870" cy="208915"/>
          </a:xfrm>
          <a:prstGeom prst="rect">
            <a:avLst/>
          </a:prstGeom>
          <a:solidFill>
            <a:srgbClr val="C4BB9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spc="-285">
                <a:latin typeface="Times New Roman"/>
                <a:cs typeface="Times New Roman"/>
              </a:rPr>
              <a:t>نويلبان </a:t>
            </a:r>
            <a:r>
              <a:rPr dirty="0" sz="1400" spc="-305">
                <a:latin typeface="Times New Roman"/>
                <a:cs typeface="Times New Roman"/>
              </a:rPr>
              <a:t>بيبط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65">
                <a:latin typeface="Times New Roman"/>
                <a:cs typeface="Times New Roman"/>
              </a:rPr>
              <a:t>ىرلا </a:t>
            </a:r>
            <a:r>
              <a:rPr dirty="0" sz="1400" spc="-5">
                <a:latin typeface="Times New Roman"/>
                <a:cs typeface="Times New Roman"/>
              </a:rPr>
              <a:t>.د </a:t>
            </a:r>
            <a:r>
              <a:rPr dirty="0" sz="1400" spc="-135">
                <a:latin typeface="Times New Roman"/>
                <a:cs typeface="Times New Roman"/>
              </a:rPr>
              <a:t>مسا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75">
                <a:latin typeface="Times New Roman"/>
                <a:cs typeface="Times New Roman"/>
              </a:rPr>
              <a:t>يلع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7140" y="7080351"/>
            <a:ext cx="3504565" cy="101600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Voice </a:t>
            </a:r>
            <a:r>
              <a:rPr dirty="0" sz="1400" spc="-10">
                <a:latin typeface="Times New Roman"/>
                <a:cs typeface="Times New Roman"/>
              </a:rPr>
              <a:t>abuse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Dilated laryngeal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sacule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Contains </a:t>
            </a:r>
            <a:r>
              <a:rPr dirty="0" sz="1400">
                <a:latin typeface="Times New Roman"/>
                <a:cs typeface="Times New Roman"/>
              </a:rPr>
              <a:t>:air – </a:t>
            </a:r>
            <a:r>
              <a:rPr dirty="0" sz="1400" spc="-5">
                <a:latin typeface="Times New Roman"/>
                <a:cs typeface="Times New Roman"/>
              </a:rPr>
              <a:t>fluid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air/fluid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Three Types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Internal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External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Maixed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15 % +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Cancer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016812" y="8121141"/>
          <a:ext cx="6080760" cy="151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2625"/>
                <a:gridCol w="2075814"/>
                <a:gridCol w="2042160"/>
              </a:tblGrid>
              <a:tr h="938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273810">
                        <a:lnSpc>
                          <a:spcPts val="166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40%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337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16%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245110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44%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39116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Cyst Inside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Larynx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9539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Outpouch through thyro-hyoid  membrane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32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both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sides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thyroid  membrane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5878195" y="4450168"/>
            <a:ext cx="1139685" cy="967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9633" y="8127491"/>
            <a:ext cx="908113" cy="896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37814" y="8127491"/>
            <a:ext cx="987018" cy="84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20919" y="8127491"/>
            <a:ext cx="1142822" cy="8516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16812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6812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22908" y="917447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 h="0">
                <a:moveTo>
                  <a:pt x="0" y="0"/>
                </a:moveTo>
                <a:lnTo>
                  <a:pt x="185038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73375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79470" y="91744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 h="0">
                <a:moveTo>
                  <a:pt x="0" y="0"/>
                </a:moveTo>
                <a:lnTo>
                  <a:pt x="196773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47209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53304" y="917447"/>
            <a:ext cx="2234565" cy="0"/>
          </a:xfrm>
          <a:custGeom>
            <a:avLst/>
            <a:gdLst/>
            <a:ahLst/>
            <a:cxnLst/>
            <a:rect l="l" t="t" r="r" b="b"/>
            <a:pathLst>
              <a:path w="2234565" h="0">
                <a:moveTo>
                  <a:pt x="0" y="0"/>
                </a:moveTo>
                <a:lnTo>
                  <a:pt x="223443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87869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87869" y="91439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50257" y="920495"/>
            <a:ext cx="0" cy="1449705"/>
          </a:xfrm>
          <a:custGeom>
            <a:avLst/>
            <a:gdLst/>
            <a:ahLst/>
            <a:cxnLst/>
            <a:rect l="l" t="t" r="r" b="b"/>
            <a:pathLst>
              <a:path w="0" h="1449705">
                <a:moveTo>
                  <a:pt x="0" y="0"/>
                </a:moveTo>
                <a:lnTo>
                  <a:pt x="0" y="144957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76423" y="2367025"/>
            <a:ext cx="4214495" cy="18288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2235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Air fluid level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External </a:t>
            </a:r>
            <a:r>
              <a:rPr dirty="0" sz="1200">
                <a:latin typeface="Times New Roman"/>
                <a:cs typeface="Times New Roman"/>
              </a:rPr>
              <a:t>&amp;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Mixed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22908" y="2367025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 h="0">
                <a:moveTo>
                  <a:pt x="0" y="0"/>
                </a:moveTo>
                <a:lnTo>
                  <a:pt x="185038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19860" y="920495"/>
            <a:ext cx="0" cy="1632585"/>
          </a:xfrm>
          <a:custGeom>
            <a:avLst/>
            <a:gdLst/>
            <a:ahLst/>
            <a:cxnLst/>
            <a:rect l="l" t="t" r="r" b="b"/>
            <a:pathLst>
              <a:path w="0" h="1632585">
                <a:moveTo>
                  <a:pt x="0" y="0"/>
                </a:moveTo>
                <a:lnTo>
                  <a:pt x="0" y="163245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22908" y="2549905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 h="0">
                <a:moveTo>
                  <a:pt x="0" y="0"/>
                </a:moveTo>
                <a:lnTo>
                  <a:pt x="185038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76423" y="920495"/>
            <a:ext cx="0" cy="1632585"/>
          </a:xfrm>
          <a:custGeom>
            <a:avLst/>
            <a:gdLst/>
            <a:ahLst/>
            <a:cxnLst/>
            <a:rect l="l" t="t" r="r" b="b"/>
            <a:pathLst>
              <a:path w="0" h="1632585">
                <a:moveTo>
                  <a:pt x="0" y="0"/>
                </a:moveTo>
                <a:lnTo>
                  <a:pt x="0" y="163245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90917" y="920495"/>
            <a:ext cx="0" cy="1632585"/>
          </a:xfrm>
          <a:custGeom>
            <a:avLst/>
            <a:gdLst/>
            <a:ahLst/>
            <a:cxnLst/>
            <a:rect l="l" t="t" r="r" b="b"/>
            <a:pathLst>
              <a:path w="0" h="1632585">
                <a:moveTo>
                  <a:pt x="0" y="0"/>
                </a:moveTo>
                <a:lnTo>
                  <a:pt x="0" y="1632457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12648" y="2917265"/>
            <a:ext cx="6428105" cy="3632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350" rIns="0" bIns="0" rtlCol="0" vert="horz">
            <a:spAutoFit/>
          </a:bodyPr>
          <a:lstStyle/>
          <a:p>
            <a:pPr marL="2257425">
              <a:lnSpc>
                <a:spcPct val="100000"/>
              </a:lnSpc>
              <a:spcBef>
                <a:spcPts val="50"/>
              </a:spcBef>
              <a:tabLst>
                <a:tab pos="2586355" algn="l"/>
              </a:tabLst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2.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CANCER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LARYNX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52039" y="2915665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4" h="6350">
                <a:moveTo>
                  <a:pt x="0" y="6096"/>
                </a:moveTo>
                <a:lnTo>
                  <a:pt x="18287" y="6096"/>
                </a:lnTo>
                <a:lnTo>
                  <a:pt x="1828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70326" y="2918713"/>
            <a:ext cx="1911350" cy="0"/>
          </a:xfrm>
          <a:custGeom>
            <a:avLst/>
            <a:gdLst/>
            <a:ahLst/>
            <a:cxnLst/>
            <a:rect l="l" t="t" r="r" b="b"/>
            <a:pathLst>
              <a:path w="1911350" h="0">
                <a:moveTo>
                  <a:pt x="0" y="0"/>
                </a:moveTo>
                <a:lnTo>
                  <a:pt x="19113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70326" y="2930905"/>
            <a:ext cx="1911350" cy="0"/>
          </a:xfrm>
          <a:custGeom>
            <a:avLst/>
            <a:gdLst/>
            <a:ahLst/>
            <a:cxnLst/>
            <a:rect l="l" t="t" r="r" b="b"/>
            <a:pathLst>
              <a:path w="1911350" h="0">
                <a:moveTo>
                  <a:pt x="0" y="0"/>
                </a:moveTo>
                <a:lnTo>
                  <a:pt x="19113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81677" y="2915665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4" h="6350">
                <a:moveTo>
                  <a:pt x="0" y="6096"/>
                </a:moveTo>
                <a:lnTo>
                  <a:pt x="18287" y="6096"/>
                </a:lnTo>
                <a:lnTo>
                  <a:pt x="1828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52039" y="3225418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4" h="6350">
                <a:moveTo>
                  <a:pt x="0" y="6096"/>
                </a:moveTo>
                <a:lnTo>
                  <a:pt x="18287" y="6096"/>
                </a:lnTo>
                <a:lnTo>
                  <a:pt x="1828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70326" y="3228466"/>
            <a:ext cx="1911350" cy="0"/>
          </a:xfrm>
          <a:custGeom>
            <a:avLst/>
            <a:gdLst/>
            <a:ahLst/>
            <a:cxnLst/>
            <a:rect l="l" t="t" r="r" b="b"/>
            <a:pathLst>
              <a:path w="1911350" h="0">
                <a:moveTo>
                  <a:pt x="0" y="0"/>
                </a:moveTo>
                <a:lnTo>
                  <a:pt x="19113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70326" y="3216274"/>
            <a:ext cx="1911350" cy="0"/>
          </a:xfrm>
          <a:custGeom>
            <a:avLst/>
            <a:gdLst/>
            <a:ahLst/>
            <a:cxnLst/>
            <a:rect l="l" t="t" r="r" b="b"/>
            <a:pathLst>
              <a:path w="1911350" h="0">
                <a:moveTo>
                  <a:pt x="0" y="0"/>
                </a:moveTo>
                <a:lnTo>
                  <a:pt x="191135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81677" y="3225418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4" h="6350">
                <a:moveTo>
                  <a:pt x="0" y="6096"/>
                </a:moveTo>
                <a:lnTo>
                  <a:pt x="18287" y="6096"/>
                </a:lnTo>
                <a:lnTo>
                  <a:pt x="1828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47140" y="3394074"/>
            <a:ext cx="265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Mostly </a:t>
            </a:r>
            <a:r>
              <a:rPr dirty="0" sz="1400" spc="-5" b="1" i="1">
                <a:latin typeface="Calibri"/>
                <a:cs typeface="Calibri"/>
              </a:rPr>
              <a:t>Squamous cell</a:t>
            </a:r>
            <a:r>
              <a:rPr dirty="0" sz="1400" spc="-3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carcinoma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016812" y="3671950"/>
          <a:ext cx="6080760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970"/>
                <a:gridCol w="1260475"/>
                <a:gridCol w="3399154"/>
              </a:tblGrid>
              <a:tr h="236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Incidence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Lymphatic spread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12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 i="1">
                          <a:latin typeface="Calibri"/>
                          <a:cs typeface="Calibri"/>
                        </a:rPr>
                        <a:t>Supra-glotic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70 : 60</a:t>
                      </a:r>
                      <a:r>
                        <a:rPr dirty="0"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 b="1" i="1">
                          <a:latin typeface="Calibri"/>
                          <a:cs typeface="Calibri"/>
                        </a:rPr>
                        <a:t>Glottic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25 :</a:t>
                      </a:r>
                      <a:r>
                        <a:rPr dirty="0" sz="14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 b="1" i="1">
                          <a:latin typeface="Calibri"/>
                          <a:cs typeface="Calibri"/>
                        </a:rPr>
                        <a:t>Sub Glottic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4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Transglottic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Involve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levels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847140" y="5014950"/>
            <a:ext cx="5857875" cy="102679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Role </a:t>
            </a:r>
            <a:r>
              <a:rPr dirty="0" sz="1400" spc="-5">
                <a:latin typeface="Calibri"/>
                <a:cs typeface="Calibri"/>
              </a:rPr>
              <a:t>of Imaging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697865" indent="-228600">
              <a:lnSpc>
                <a:spcPct val="100000"/>
              </a:lnSpc>
              <a:spcBef>
                <a:spcPts val="290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400" spc="-5">
                <a:latin typeface="Calibri"/>
                <a:cs typeface="Calibri"/>
              </a:rPr>
              <a:t>CT </a:t>
            </a:r>
            <a:r>
              <a:rPr dirty="0" sz="1400">
                <a:latin typeface="Calibri"/>
                <a:cs typeface="Calibri"/>
              </a:rPr>
              <a:t>&amp; MRI </a:t>
            </a:r>
            <a:r>
              <a:rPr dirty="0" sz="1400" spc="-5">
                <a:latin typeface="Calibri"/>
                <a:cs typeface="Calibri"/>
              </a:rPr>
              <a:t>Assess site </a:t>
            </a:r>
            <a:r>
              <a:rPr dirty="0" sz="1400">
                <a:latin typeface="Calibri"/>
                <a:cs typeface="Calibri"/>
              </a:rPr>
              <a:t>&amp; </a:t>
            </a:r>
            <a:r>
              <a:rPr dirty="0" sz="1400" spc="-5">
                <a:latin typeface="Calibri"/>
                <a:cs typeface="Calibri"/>
              </a:rPr>
              <a:t>extension 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Mass</a:t>
            </a:r>
            <a:endParaRPr sz="1400">
              <a:latin typeface="Calibri"/>
              <a:cs typeface="Calibri"/>
            </a:endParaRPr>
          </a:p>
          <a:p>
            <a:pPr lvl="1" marL="697865" marR="5080" indent="-228600">
              <a:lnSpc>
                <a:spcPts val="1980"/>
              </a:lnSpc>
              <a:spcBef>
                <a:spcPts val="10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1400" spc="-5">
                <a:latin typeface="Calibri"/>
                <a:cs typeface="Calibri"/>
              </a:rPr>
              <a:t>In supraglottic </a:t>
            </a:r>
            <a:r>
              <a:rPr dirty="0" sz="1400">
                <a:latin typeface="Calibri"/>
                <a:cs typeface="Calibri"/>
              </a:rPr>
              <a:t>lesions : </a:t>
            </a:r>
            <a:r>
              <a:rPr dirty="0" sz="1400" spc="-5">
                <a:latin typeface="Calibri"/>
                <a:cs typeface="Calibri"/>
              </a:rPr>
              <a:t>Extension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b="1" i="1">
                <a:latin typeface="Calibri"/>
                <a:cs typeface="Calibri"/>
              </a:rPr>
              <a:t>pre epiglottic </a:t>
            </a:r>
            <a:r>
              <a:rPr dirty="0" sz="1400" spc="-5" b="1" i="1">
                <a:latin typeface="Calibri"/>
                <a:cs typeface="Calibri"/>
              </a:rPr>
              <a:t>space </a:t>
            </a:r>
            <a:r>
              <a:rPr dirty="0" sz="1400">
                <a:latin typeface="Calibri"/>
                <a:cs typeface="Calibri"/>
              </a:rPr>
              <a:t>&amp; </a:t>
            </a:r>
            <a:r>
              <a:rPr dirty="0" sz="1400" spc="-5" b="1">
                <a:latin typeface="Calibri"/>
                <a:cs typeface="Calibri"/>
              </a:rPr>
              <a:t>Para Glottic  </a:t>
            </a:r>
            <a:r>
              <a:rPr dirty="0" sz="1400" b="1">
                <a:latin typeface="Calibri"/>
                <a:cs typeface="Calibri"/>
              </a:rPr>
              <a:t>Space </a:t>
            </a:r>
            <a:r>
              <a:rPr dirty="0" sz="1400">
                <a:latin typeface="Calibri"/>
                <a:cs typeface="Calibri"/>
              </a:rPr>
              <a:t>&amp; Ant.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Commisure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38094" y="920749"/>
            <a:ext cx="1671701" cy="1442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39284" y="920749"/>
            <a:ext cx="2083562" cy="1442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58975" y="8380476"/>
            <a:ext cx="3758438" cy="11671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6839" y="6202044"/>
            <a:ext cx="2241550" cy="2079625"/>
          </a:xfrm>
          <a:custGeom>
            <a:avLst/>
            <a:gdLst/>
            <a:ahLst/>
            <a:cxnLst/>
            <a:rect l="l" t="t" r="r" b="b"/>
            <a:pathLst>
              <a:path w="2241550" h="2079625">
                <a:moveTo>
                  <a:pt x="0" y="2079625"/>
                </a:moveTo>
                <a:lnTo>
                  <a:pt x="2241550" y="2079625"/>
                </a:lnTo>
                <a:lnTo>
                  <a:pt x="2241550" y="0"/>
                </a:lnTo>
                <a:lnTo>
                  <a:pt x="0" y="0"/>
                </a:lnTo>
                <a:lnTo>
                  <a:pt x="0" y="20796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6854" y="6256400"/>
            <a:ext cx="1984629" cy="1950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35250" y="6202044"/>
            <a:ext cx="2241550" cy="2079625"/>
          </a:xfrm>
          <a:custGeom>
            <a:avLst/>
            <a:gdLst/>
            <a:ahLst/>
            <a:cxnLst/>
            <a:rect l="l" t="t" r="r" b="b"/>
            <a:pathLst>
              <a:path w="2241550" h="2079625">
                <a:moveTo>
                  <a:pt x="0" y="2079625"/>
                </a:moveTo>
                <a:lnTo>
                  <a:pt x="2241550" y="2079625"/>
                </a:lnTo>
                <a:lnTo>
                  <a:pt x="2241550" y="0"/>
                </a:lnTo>
                <a:lnTo>
                  <a:pt x="0" y="0"/>
                </a:lnTo>
                <a:lnTo>
                  <a:pt x="0" y="20796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32532" y="6252971"/>
            <a:ext cx="2040127" cy="19781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38090" y="6202044"/>
            <a:ext cx="2044064" cy="2079625"/>
          </a:xfrm>
          <a:custGeom>
            <a:avLst/>
            <a:gdLst/>
            <a:ahLst/>
            <a:cxnLst/>
            <a:rect l="l" t="t" r="r" b="b"/>
            <a:pathLst>
              <a:path w="2044065" h="2079625">
                <a:moveTo>
                  <a:pt x="0" y="2079625"/>
                </a:moveTo>
                <a:lnTo>
                  <a:pt x="2044064" y="2079625"/>
                </a:lnTo>
                <a:lnTo>
                  <a:pt x="2044064" y="0"/>
                </a:lnTo>
                <a:lnTo>
                  <a:pt x="0" y="0"/>
                </a:lnTo>
                <a:lnTo>
                  <a:pt x="0" y="20796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34609" y="6252971"/>
            <a:ext cx="1851405" cy="1978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5404" y="917447"/>
            <a:ext cx="6522720" cy="0"/>
          </a:xfrm>
          <a:custGeom>
            <a:avLst/>
            <a:gdLst/>
            <a:ahLst/>
            <a:cxnLst/>
            <a:rect l="l" t="t" r="r" b="b"/>
            <a:pathLst>
              <a:path w="6522720" h="0">
                <a:moveTo>
                  <a:pt x="0" y="0"/>
                </a:moveTo>
                <a:lnTo>
                  <a:pt x="652246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2355" y="914399"/>
            <a:ext cx="0" cy="2407285"/>
          </a:xfrm>
          <a:custGeom>
            <a:avLst/>
            <a:gdLst/>
            <a:ahLst/>
            <a:cxnLst/>
            <a:rect l="l" t="t" r="r" b="b"/>
            <a:pathLst>
              <a:path w="0" h="2407285">
                <a:moveTo>
                  <a:pt x="0" y="0"/>
                </a:moveTo>
                <a:lnTo>
                  <a:pt x="0" y="2407031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5404" y="3318382"/>
            <a:ext cx="6522720" cy="0"/>
          </a:xfrm>
          <a:custGeom>
            <a:avLst/>
            <a:gdLst/>
            <a:ahLst/>
            <a:cxnLst/>
            <a:rect l="l" t="t" r="r" b="b"/>
            <a:pathLst>
              <a:path w="6522720" h="0">
                <a:moveTo>
                  <a:pt x="0" y="0"/>
                </a:moveTo>
                <a:lnTo>
                  <a:pt x="652246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90917" y="914399"/>
            <a:ext cx="0" cy="2407285"/>
          </a:xfrm>
          <a:custGeom>
            <a:avLst/>
            <a:gdLst/>
            <a:ahLst/>
            <a:cxnLst/>
            <a:rect l="l" t="t" r="r" b="b"/>
            <a:pathLst>
              <a:path w="0" h="2407285">
                <a:moveTo>
                  <a:pt x="0" y="0"/>
                </a:moveTo>
                <a:lnTo>
                  <a:pt x="0" y="2407031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71673" y="3301110"/>
            <a:ext cx="27171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Lt </a:t>
            </a:r>
            <a:r>
              <a:rPr dirty="0" sz="1100" spc="-5">
                <a:latin typeface="Calibri"/>
                <a:cs typeface="Calibri"/>
              </a:rPr>
              <a:t>Laryngeal mass </a:t>
            </a:r>
            <a:r>
              <a:rPr dirty="0" sz="1100">
                <a:latin typeface="Calibri"/>
                <a:cs typeface="Calibri"/>
              </a:rPr>
              <a:t>invading Lt </a:t>
            </a:r>
            <a:r>
              <a:rPr dirty="0" sz="1100" spc="-5">
                <a:latin typeface="Calibri"/>
                <a:cs typeface="Calibri"/>
              </a:rPr>
              <a:t>ary-epiglottic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fold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0394" y="920749"/>
            <a:ext cx="6391909" cy="2393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0555" y="3828160"/>
            <a:ext cx="6390640" cy="1950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0555" y="5930010"/>
            <a:ext cx="6390640" cy="238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2648" y="914348"/>
            <a:ext cx="6428105" cy="366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9525" rIns="0" bIns="0" rtlCol="0" vert="horz">
            <a:spAutoFit/>
          </a:bodyPr>
          <a:lstStyle/>
          <a:p>
            <a:pPr marL="2668905">
              <a:lnSpc>
                <a:spcPct val="100000"/>
              </a:lnSpc>
              <a:spcBef>
                <a:spcPts val="75"/>
              </a:spcBef>
              <a:tabLst>
                <a:tab pos="2997835" algn="l"/>
              </a:tabLst>
            </a:pP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3.	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OTHERS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1495" y="1408429"/>
            <a:ext cx="1509395" cy="3155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762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6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HAMANGIOMA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8403" y="5168772"/>
            <a:ext cx="701040" cy="3155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762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6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POLYP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5222" y="5637656"/>
            <a:ext cx="7232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Voice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Abuse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9605" y="1897887"/>
            <a:ext cx="6390640" cy="3099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84373" y="5980810"/>
            <a:ext cx="1702816" cy="1517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5101" y="918971"/>
            <a:ext cx="6386068" cy="1492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5101" y="2564066"/>
            <a:ext cx="6386068" cy="860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81702" y="3577208"/>
            <a:ext cx="1897888" cy="17660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4161" y="3577208"/>
            <a:ext cx="4168266" cy="1761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0555" y="5680709"/>
            <a:ext cx="6390640" cy="3683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LARYNX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IMAGING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0555" y="914399"/>
            <a:ext cx="6390640" cy="3865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 BASEL</dc:creator>
  <dc:title>SUMMARY OF LARYNX IMAGING</dc:title>
  <dcterms:created xsi:type="dcterms:W3CDTF">2018-08-08T14:50:52Z</dcterms:created>
  <dcterms:modified xsi:type="dcterms:W3CDTF">2018-08-08T14:50:52Z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2017-04-15T00:00:00Z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