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95598" y="9911487"/>
            <a:ext cx="3582670" cy="17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Relationship Id="rId4" Type="http://schemas.openxmlformats.org/officeDocument/2006/relationships/image" Target="../media/image70.jpg"/><Relationship Id="rId5" Type="http://schemas.openxmlformats.org/officeDocument/2006/relationships/image" Target="../media/image71.jpg"/><Relationship Id="rId6" Type="http://schemas.openxmlformats.org/officeDocument/2006/relationships/image" Target="../media/image72.jpg"/><Relationship Id="rId7" Type="http://schemas.openxmlformats.org/officeDocument/2006/relationships/image" Target="../media/image73.jpg"/><Relationship Id="rId8" Type="http://schemas.openxmlformats.org/officeDocument/2006/relationships/image" Target="../media/image74.jpg"/><Relationship Id="rId9" Type="http://schemas.openxmlformats.org/officeDocument/2006/relationships/image" Target="../media/image75.jpg"/><Relationship Id="rId10" Type="http://schemas.openxmlformats.org/officeDocument/2006/relationships/image" Target="../media/image7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jpg"/><Relationship Id="rId4" Type="http://schemas.openxmlformats.org/officeDocument/2006/relationships/image" Target="../media/image79.jpg"/><Relationship Id="rId5" Type="http://schemas.openxmlformats.org/officeDocument/2006/relationships/image" Target="../media/image80.jpg"/><Relationship Id="rId6" Type="http://schemas.openxmlformats.org/officeDocument/2006/relationships/image" Target="../media/image81.jpg"/><Relationship Id="rId7" Type="http://schemas.openxmlformats.org/officeDocument/2006/relationships/image" Target="../media/image82.jpg"/><Relationship Id="rId8" Type="http://schemas.openxmlformats.org/officeDocument/2006/relationships/image" Target="../media/image83.jpg"/><Relationship Id="rId9" Type="http://schemas.openxmlformats.org/officeDocument/2006/relationships/image" Target="../media/image84.jpg"/><Relationship Id="rId10" Type="http://schemas.openxmlformats.org/officeDocument/2006/relationships/image" Target="../media/image85.jpg"/><Relationship Id="rId11" Type="http://schemas.openxmlformats.org/officeDocument/2006/relationships/image" Target="../media/image8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Relationship Id="rId3" Type="http://schemas.openxmlformats.org/officeDocument/2006/relationships/image" Target="../media/image88.jpg"/><Relationship Id="rId4" Type="http://schemas.openxmlformats.org/officeDocument/2006/relationships/image" Target="../media/image89.jpg"/><Relationship Id="rId5" Type="http://schemas.openxmlformats.org/officeDocument/2006/relationships/image" Target="../media/image90.jpg"/><Relationship Id="rId6" Type="http://schemas.openxmlformats.org/officeDocument/2006/relationships/image" Target="../media/image91.jpg"/><Relationship Id="rId7" Type="http://schemas.openxmlformats.org/officeDocument/2006/relationships/image" Target="../media/image92.jpg"/><Relationship Id="rId8" Type="http://schemas.openxmlformats.org/officeDocument/2006/relationships/image" Target="../media/image93.jpg"/><Relationship Id="rId9" Type="http://schemas.openxmlformats.org/officeDocument/2006/relationships/image" Target="../media/image94.jpg"/><Relationship Id="rId10" Type="http://schemas.openxmlformats.org/officeDocument/2006/relationships/image" Target="../media/image95.jpg"/><Relationship Id="rId11" Type="http://schemas.openxmlformats.org/officeDocument/2006/relationships/image" Target="../media/image96.jpg"/><Relationship Id="rId12" Type="http://schemas.openxmlformats.org/officeDocument/2006/relationships/image" Target="../media/image97.jpg"/><Relationship Id="rId13" Type="http://schemas.openxmlformats.org/officeDocument/2006/relationships/image" Target="../media/image9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jpg"/><Relationship Id="rId3" Type="http://schemas.openxmlformats.org/officeDocument/2006/relationships/image" Target="../media/image10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png"/><Relationship Id="rId9" Type="http://schemas.openxmlformats.org/officeDocument/2006/relationships/image" Target="../media/image1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8" Type="http://schemas.openxmlformats.org/officeDocument/2006/relationships/image" Target="../media/image25.jpg"/><Relationship Id="rId9" Type="http://schemas.openxmlformats.org/officeDocument/2006/relationships/image" Target="../media/image26.jpg"/><Relationship Id="rId10" Type="http://schemas.openxmlformats.org/officeDocument/2006/relationships/image" Target="../media/image27.jpg"/><Relationship Id="rId11" Type="http://schemas.openxmlformats.org/officeDocument/2006/relationships/image" Target="../media/image28.jpg"/><Relationship Id="rId12" Type="http://schemas.openxmlformats.org/officeDocument/2006/relationships/image" Target="../media/image2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png"/><Relationship Id="rId7" Type="http://schemas.openxmlformats.org/officeDocument/2006/relationships/image" Target="../media/image35.jpg"/><Relationship Id="rId8" Type="http://schemas.openxmlformats.org/officeDocument/2006/relationships/image" Target="../media/image36.jpg"/><Relationship Id="rId9" Type="http://schemas.openxmlformats.org/officeDocument/2006/relationships/image" Target="../media/image37.jpg"/><Relationship Id="rId10" Type="http://schemas.openxmlformats.org/officeDocument/2006/relationships/image" Target="../media/image38.jpg"/><Relationship Id="rId11" Type="http://schemas.openxmlformats.org/officeDocument/2006/relationships/image" Target="../media/image39.jpg"/><Relationship Id="rId12" Type="http://schemas.openxmlformats.org/officeDocument/2006/relationships/image" Target="../media/image40.jpg"/><Relationship Id="rId13" Type="http://schemas.openxmlformats.org/officeDocument/2006/relationships/image" Target="../media/image41.jpg"/><Relationship Id="rId14" Type="http://schemas.openxmlformats.org/officeDocument/2006/relationships/image" Target="../media/image4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7" Type="http://schemas.openxmlformats.org/officeDocument/2006/relationships/image" Target="../media/image48.png"/><Relationship Id="rId8" Type="http://schemas.openxmlformats.org/officeDocument/2006/relationships/image" Target="../media/image4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jpg"/><Relationship Id="rId14" Type="http://schemas.openxmlformats.org/officeDocument/2006/relationships/image" Target="../media/image62.jpg"/><Relationship Id="rId15" Type="http://schemas.openxmlformats.org/officeDocument/2006/relationships/image" Target="../media/image63.jpg"/><Relationship Id="rId16" Type="http://schemas.openxmlformats.org/officeDocument/2006/relationships/image" Target="../media/image64.jpg"/><Relationship Id="rId17" Type="http://schemas.openxmlformats.org/officeDocument/2006/relationships/image" Target="../media/image65.jpg"/><Relationship Id="rId18" Type="http://schemas.openxmlformats.org/officeDocument/2006/relationships/image" Target="../media/image66.jpg"/><Relationship Id="rId19" Type="http://schemas.openxmlformats.org/officeDocument/2006/relationships/image" Target="../media/image6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90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BRAIN</a:t>
            </a:r>
            <a:r>
              <a:rPr dirty="0" sz="1400" spc="-3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33495" y="1741169"/>
            <a:ext cx="3143250" cy="1734820"/>
          </a:xfrm>
          <a:custGeom>
            <a:avLst/>
            <a:gdLst/>
            <a:ahLst/>
            <a:cxnLst/>
            <a:rect l="l" t="t" r="r" b="b"/>
            <a:pathLst>
              <a:path w="3143250" h="1734820">
                <a:moveTo>
                  <a:pt x="0" y="1734820"/>
                </a:moveTo>
                <a:lnTo>
                  <a:pt x="3143250" y="1734820"/>
                </a:lnTo>
                <a:lnTo>
                  <a:pt x="3143250" y="0"/>
                </a:lnTo>
                <a:lnTo>
                  <a:pt x="0" y="0"/>
                </a:lnTo>
                <a:lnTo>
                  <a:pt x="0" y="1734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5134" y="7160132"/>
            <a:ext cx="3018155" cy="1864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95"/>
              </a:spcBef>
            </a:pPr>
            <a:r>
              <a:rPr dirty="0" sz="1300" spc="-5" b="1">
                <a:latin typeface="Calibri"/>
                <a:cs typeface="Calibri"/>
              </a:rPr>
              <a:t>-Enhancement </a:t>
            </a:r>
            <a:r>
              <a:rPr dirty="0" sz="1300" spc="-5">
                <a:latin typeface="Calibri"/>
                <a:cs typeface="Calibri"/>
              </a:rPr>
              <a:t>in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infraction</a:t>
            </a:r>
            <a:endParaRPr sz="1300">
              <a:latin typeface="Calibri"/>
              <a:cs typeface="Calibri"/>
            </a:endParaRPr>
          </a:p>
          <a:p>
            <a:pPr marL="1176655">
              <a:lnSpc>
                <a:spcPct val="100000"/>
              </a:lnSpc>
              <a:spcBef>
                <a:spcPts val="1019"/>
              </a:spcBef>
            </a:pPr>
            <a:r>
              <a:rPr dirty="0" sz="1300" spc="-5">
                <a:latin typeface="Calibri"/>
                <a:cs typeface="Calibri"/>
              </a:rPr>
              <a:t>begins after about </a:t>
            </a:r>
            <a:r>
              <a:rPr dirty="0" u="heavy" sz="1300" spc="-5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 day</a:t>
            </a:r>
            <a:r>
              <a:rPr dirty="0" sz="1300" spc="-5">
                <a:latin typeface="Calibri"/>
                <a:cs typeface="Calibri"/>
              </a:rPr>
              <a:t>s</a:t>
            </a:r>
            <a:endParaRPr sz="13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  <a:spcBef>
                <a:spcPts val="1030"/>
              </a:spcBef>
            </a:pPr>
            <a:r>
              <a:rPr dirty="0" sz="1300" spc="-5" b="1">
                <a:latin typeface="Calibri"/>
                <a:cs typeface="Calibri"/>
              </a:rPr>
              <a:t>-Enhancement </a:t>
            </a:r>
            <a:r>
              <a:rPr dirty="0" sz="1300" spc="-5">
                <a:latin typeface="Calibri"/>
                <a:cs typeface="Calibri"/>
              </a:rPr>
              <a:t>&gt; 6-8 weeks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after</a:t>
            </a:r>
            <a:endParaRPr sz="1300">
              <a:latin typeface="Calibri"/>
              <a:cs typeface="Calibri"/>
            </a:endParaRPr>
          </a:p>
          <a:p>
            <a:pPr marL="964565">
              <a:lnSpc>
                <a:spcPct val="100000"/>
              </a:lnSpc>
              <a:spcBef>
                <a:spcPts val="1035"/>
              </a:spcBef>
            </a:pPr>
            <a:r>
              <a:rPr dirty="0" sz="1300" spc="-5">
                <a:latin typeface="Wingdings"/>
                <a:cs typeface="Wingdings"/>
              </a:rPr>
              <a:t></a:t>
            </a:r>
            <a:r>
              <a:rPr dirty="0" sz="1300" spc="-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Calibri"/>
                <a:cs typeface="Calibri"/>
              </a:rPr>
              <a:t>Suggests </a:t>
            </a:r>
            <a:r>
              <a:rPr dirty="0" sz="1300" spc="-5" b="1" i="1">
                <a:latin typeface="Calibri"/>
                <a:cs typeface="Calibri"/>
              </a:rPr>
              <a:t>another</a:t>
            </a:r>
            <a:r>
              <a:rPr dirty="0" sz="1300" spc="-40" b="1" i="1">
                <a:latin typeface="Calibri"/>
                <a:cs typeface="Calibri"/>
              </a:rPr>
              <a:t> </a:t>
            </a:r>
            <a:r>
              <a:rPr dirty="0" sz="1300" spc="-5" b="1" i="1">
                <a:latin typeface="Calibri"/>
                <a:cs typeface="Calibri"/>
              </a:rPr>
              <a:t>etiology</a:t>
            </a:r>
            <a:endParaRPr sz="13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1080"/>
              </a:spcBef>
            </a:pPr>
            <a:r>
              <a:rPr dirty="0" sz="1100" spc="10">
                <a:latin typeface="Wingdings"/>
                <a:cs typeface="Wingdings"/>
              </a:rPr>
              <a:t></a:t>
            </a:r>
            <a:r>
              <a:rPr dirty="0" sz="1400" spc="10" b="1">
                <a:solidFill>
                  <a:srgbClr val="622322"/>
                </a:solidFill>
                <a:latin typeface="Calibri"/>
                <a:cs typeface="Calibri"/>
              </a:rPr>
              <a:t>New role</a:t>
            </a:r>
            <a:r>
              <a:rPr dirty="0" sz="1200" spc="10" b="1">
                <a:solidFill>
                  <a:srgbClr val="622322"/>
                </a:solidFill>
                <a:latin typeface="Arial"/>
                <a:cs typeface="Arial"/>
              </a:rPr>
              <a:t>:</a:t>
            </a:r>
            <a:r>
              <a:rPr dirty="0" sz="1200" spc="-40" b="1">
                <a:solidFill>
                  <a:srgbClr val="622322"/>
                </a:solidFill>
                <a:latin typeface="Arial"/>
                <a:cs typeface="Arial"/>
              </a:rPr>
              <a:t> </a:t>
            </a:r>
            <a:r>
              <a:rPr dirty="0" sz="1300" spc="-10" b="1" i="1">
                <a:latin typeface="Calibri"/>
                <a:cs typeface="Calibri"/>
              </a:rPr>
              <a:t>Perfusion</a:t>
            </a:r>
            <a:endParaRPr sz="130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1080"/>
              </a:spcBef>
            </a:pPr>
            <a:r>
              <a:rPr dirty="0" sz="1100">
                <a:latin typeface="Arial"/>
                <a:cs typeface="Arial"/>
              </a:rPr>
              <a:t>.</a:t>
            </a:r>
            <a:r>
              <a:rPr dirty="0" sz="1100" b="1" i="1">
                <a:latin typeface="Calibri"/>
                <a:cs typeface="Calibri"/>
              </a:rPr>
              <a:t>Infusion scans of </a:t>
            </a:r>
            <a:r>
              <a:rPr dirty="0" sz="1100" spc="-5" b="1" i="1">
                <a:latin typeface="Calibri"/>
                <a:cs typeface="Calibri"/>
              </a:rPr>
              <a:t>brain with rapid IV</a:t>
            </a:r>
            <a:r>
              <a:rPr dirty="0" sz="1100" spc="1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contrast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17576" y="914348"/>
          <a:ext cx="6654800" cy="6085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2132330"/>
                <a:gridCol w="1087754"/>
                <a:gridCol w="948054"/>
                <a:gridCol w="2195195"/>
                <a:gridCol w="89534"/>
              </a:tblGrid>
              <a:tr h="5550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2139950">
                        <a:lnSpc>
                          <a:spcPts val="2760"/>
                        </a:lnSpc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BRAIN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IMAGING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177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17145">
                        <a:lnSpc>
                          <a:spcPts val="157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C.V.STROKE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1F5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1764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dirty="0" sz="1600" spc="-10" b="1" i="1">
                          <a:latin typeface="Calibri"/>
                          <a:cs typeface="Calibri"/>
                        </a:rPr>
                        <a:t>MR </a:t>
                      </a:r>
                      <a:r>
                        <a:rPr dirty="0" sz="1600" spc="-5" b="1" i="1">
                          <a:latin typeface="Calibri"/>
                          <a:cs typeface="Calibri"/>
                        </a:rPr>
                        <a:t>Diffusion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The Fastest Modality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detect Infarction</a:t>
                      </a:r>
                      <a:r>
                        <a:rPr dirty="0" sz="13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–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300" spc="-10" b="1" i="1">
                          <a:latin typeface="Calibri"/>
                          <a:cs typeface="Calibri"/>
                        </a:rPr>
                        <a:t>within </a:t>
                      </a:r>
                      <a:r>
                        <a:rPr dirty="0" sz="1300" spc="-5" b="1" i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30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 i="1">
                          <a:latin typeface="Calibri"/>
                          <a:cs typeface="Calibri"/>
                        </a:rPr>
                        <a:t>minutes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300" spc="-5">
                          <a:latin typeface="Wingdings"/>
                          <a:cs typeface="Wingdings"/>
                        </a:rPr>
                        <a:t></a:t>
                      </a:r>
                      <a:r>
                        <a:rPr dirty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00" spc="-5" b="1" i="1">
                          <a:latin typeface="Calibri"/>
                          <a:cs typeface="Calibri"/>
                        </a:rPr>
                        <a:t>Restricted Diffusion</a:t>
                      </a:r>
                      <a:r>
                        <a:rPr dirty="0" sz="1300" spc="-21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Wingdings"/>
                          <a:cs typeface="Wingdings"/>
                        </a:rPr>
                        <a:t>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2540">
                    <a:lnR w="952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57">
                <a:tc gridSpan="6">
                  <a:txBody>
                    <a:bodyPr/>
                    <a:lstStyle/>
                    <a:p>
                      <a:pPr algn="ctr" marL="27305">
                        <a:lnSpc>
                          <a:spcPts val="1595"/>
                        </a:lnSpc>
                      </a:pPr>
                      <a:r>
                        <a:rPr dirty="0" sz="1500" spc="-5" b="1">
                          <a:latin typeface="Calibri"/>
                          <a:cs typeface="Calibri"/>
                        </a:rPr>
                        <a:t>Ischemic Stroke CT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2504">
                <a:tc gridSpan="2">
                  <a:txBody>
                    <a:bodyPr/>
                    <a:lstStyle/>
                    <a:p>
                      <a:pPr marL="731520">
                        <a:lnSpc>
                          <a:spcPts val="163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40123" sz="1350" spc="-7" b="1">
                          <a:latin typeface="Calibri"/>
                          <a:cs typeface="Calibri"/>
                        </a:rPr>
                        <a:t>st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4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Hours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94665">
                        <a:lnSpc>
                          <a:spcPts val="1635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12 : 24</a:t>
                      </a:r>
                      <a:r>
                        <a:rPr dirty="0" sz="14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Hours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26110">
                        <a:lnSpc>
                          <a:spcPts val="163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After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24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hours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72767">
                <a:tc gridSpan="2">
                  <a:txBody>
                    <a:bodyPr/>
                    <a:lstStyle/>
                    <a:p>
                      <a:pPr marL="248285" indent="-90170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92857"/>
                        <a:buFont typeface="Symbol"/>
                        <a:buChar char=""/>
                        <a:tabLst>
                          <a:tab pos="248920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60% normal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48285" indent="-90170">
                        <a:lnSpc>
                          <a:spcPct val="100000"/>
                        </a:lnSpc>
                        <a:spcBef>
                          <a:spcPts val="110"/>
                        </a:spcBef>
                        <a:buSzPct val="92857"/>
                        <a:buFont typeface="Symbol"/>
                        <a:buChar char=""/>
                        <a:tabLst>
                          <a:tab pos="248920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Vague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hypodensity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48285" indent="-90170">
                        <a:lnSpc>
                          <a:spcPct val="100000"/>
                        </a:lnSpc>
                        <a:spcBef>
                          <a:spcPts val="35"/>
                        </a:spcBef>
                        <a:buSzPct val="78571"/>
                        <a:buFont typeface="Symbol"/>
                        <a:buChar char=""/>
                        <a:tabLst>
                          <a:tab pos="248920" algn="l"/>
                        </a:tabLst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Insular ribbon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sign </a:t>
                      </a:r>
                      <a:r>
                        <a:rPr dirty="0" sz="1200" spc="-5" i="1">
                          <a:latin typeface="Calibri"/>
                          <a:cs typeface="Calibri"/>
                        </a:rPr>
                        <a:t>“If</a:t>
                      </a:r>
                      <a:r>
                        <a:rPr dirty="0" sz="1200" spc="-5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i="1">
                          <a:latin typeface="Calibri"/>
                          <a:cs typeface="Calibri"/>
                        </a:rPr>
                        <a:t>MCA”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48285" marR="389890" indent="-90170">
                        <a:lnSpc>
                          <a:spcPct val="102099"/>
                        </a:lnSpc>
                        <a:spcBef>
                          <a:spcPts val="60"/>
                        </a:spcBef>
                        <a:buSzPct val="92857"/>
                        <a:buFont typeface="Symbol"/>
                        <a:buChar char=""/>
                        <a:tabLst>
                          <a:tab pos="248920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Sulcal effacement from  slight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swelling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48285" indent="-90170">
                        <a:lnSpc>
                          <a:spcPct val="100000"/>
                        </a:lnSpc>
                        <a:spcBef>
                          <a:spcPts val="95"/>
                        </a:spcBef>
                        <a:buSzPct val="92857"/>
                        <a:buFont typeface="Symbol"/>
                        <a:buChar char=""/>
                        <a:tabLst>
                          <a:tab pos="248920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Loss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grey/white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interface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48285" indent="-90170">
                        <a:lnSpc>
                          <a:spcPct val="100000"/>
                        </a:lnSpc>
                        <a:spcBef>
                          <a:spcPts val="110"/>
                        </a:spcBef>
                        <a:buSzPct val="92857"/>
                        <a:buFont typeface="Symbol"/>
                        <a:buChar char=""/>
                        <a:tabLst>
                          <a:tab pos="248920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Dense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artery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sign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6675">
                        <a:lnSpc>
                          <a:spcPts val="163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-More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apparent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hypodensity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-Minimal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mass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effect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9850">
                        <a:lnSpc>
                          <a:spcPts val="163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Well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circumscribed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hypodensity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183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2757">
                <a:tc gridSpan="2">
                  <a:txBody>
                    <a:bodyPr/>
                    <a:lstStyle/>
                    <a:p>
                      <a:pPr algn="ctr" marL="1905">
                        <a:lnSpc>
                          <a:spcPts val="1639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3 : 5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Days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71500">
                        <a:lnSpc>
                          <a:spcPts val="1639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TERM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74776">
                <a:tc gridSpan="2">
                  <a:txBody>
                    <a:bodyPr/>
                    <a:lstStyle/>
                    <a:p>
                      <a:pPr marL="52578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25780" algn="l"/>
                          <a:tab pos="52641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Peak mass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effect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25780" marR="144780" indent="-228600">
                        <a:lnSpc>
                          <a:spcPct val="102099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525780" algn="l"/>
                          <a:tab pos="526415" algn="l"/>
                        </a:tabLst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Mass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effect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gone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4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2-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weeks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9850">
                        <a:lnSpc>
                          <a:spcPts val="163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Ex vacuo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dilatation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of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ventricles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0" marR="394970">
                        <a:lnSpc>
                          <a:spcPts val="1720"/>
                        </a:lnSpc>
                        <a:spcBef>
                          <a:spcPts val="4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Encephalomalacia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infarcted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183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930396" y="1792223"/>
            <a:ext cx="2950463" cy="161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32834" y="7190104"/>
            <a:ext cx="3494404" cy="2592705"/>
          </a:xfrm>
          <a:custGeom>
            <a:avLst/>
            <a:gdLst/>
            <a:ahLst/>
            <a:cxnLst/>
            <a:rect l="l" t="t" r="r" b="b"/>
            <a:pathLst>
              <a:path w="3494404" h="2592704">
                <a:moveTo>
                  <a:pt x="0" y="2592704"/>
                </a:moveTo>
                <a:lnTo>
                  <a:pt x="3494405" y="2592704"/>
                </a:lnTo>
                <a:lnTo>
                  <a:pt x="3494405" y="0"/>
                </a:lnTo>
                <a:lnTo>
                  <a:pt x="0" y="0"/>
                </a:lnTo>
                <a:lnTo>
                  <a:pt x="0" y="259270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29990" y="7240930"/>
            <a:ext cx="3292789" cy="2491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9734" y="9190608"/>
            <a:ext cx="3094355" cy="0"/>
          </a:xfrm>
          <a:custGeom>
            <a:avLst/>
            <a:gdLst/>
            <a:ahLst/>
            <a:cxnLst/>
            <a:rect l="l" t="t" r="r" b="b"/>
            <a:pathLst>
              <a:path w="3094354" h="0">
                <a:moveTo>
                  <a:pt x="0" y="0"/>
                </a:moveTo>
                <a:lnTo>
                  <a:pt x="3094354" y="0"/>
                </a:lnTo>
              </a:path>
            </a:pathLst>
          </a:custGeom>
          <a:ln w="19050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259" y="7140193"/>
            <a:ext cx="0" cy="2040889"/>
          </a:xfrm>
          <a:custGeom>
            <a:avLst/>
            <a:gdLst/>
            <a:ahLst/>
            <a:cxnLst/>
            <a:rect l="l" t="t" r="r" b="b"/>
            <a:pathLst>
              <a:path w="0" h="2040890">
                <a:moveTo>
                  <a:pt x="0" y="0"/>
                </a:moveTo>
                <a:lnTo>
                  <a:pt x="0" y="2040890"/>
                </a:lnTo>
              </a:path>
            </a:pathLst>
          </a:custGeom>
          <a:ln w="19050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2909" y="712114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6350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8784" y="9171749"/>
            <a:ext cx="3056255" cy="0"/>
          </a:xfrm>
          <a:custGeom>
            <a:avLst/>
            <a:gdLst/>
            <a:ahLst/>
            <a:cxnLst/>
            <a:rect l="l" t="t" r="r" b="b"/>
            <a:pathLst>
              <a:path w="3056254" h="0">
                <a:moveTo>
                  <a:pt x="0" y="0"/>
                </a:moveTo>
                <a:lnTo>
                  <a:pt x="3056254" y="0"/>
                </a:lnTo>
              </a:path>
            </a:pathLst>
          </a:custGeom>
          <a:ln w="18668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04565" y="7139940"/>
            <a:ext cx="0" cy="2041525"/>
          </a:xfrm>
          <a:custGeom>
            <a:avLst/>
            <a:gdLst/>
            <a:ahLst/>
            <a:cxnLst/>
            <a:rect l="l" t="t" r="r" b="b"/>
            <a:pathLst>
              <a:path w="0" h="2041525">
                <a:moveTo>
                  <a:pt x="0" y="0"/>
                </a:moveTo>
                <a:lnTo>
                  <a:pt x="0" y="2041525"/>
                </a:lnTo>
              </a:path>
            </a:pathLst>
          </a:custGeom>
          <a:ln w="19050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98215" y="7127493"/>
            <a:ext cx="0" cy="2054225"/>
          </a:xfrm>
          <a:custGeom>
            <a:avLst/>
            <a:gdLst/>
            <a:ahLst/>
            <a:cxnLst/>
            <a:rect l="l" t="t" r="r" b="b"/>
            <a:pathLst>
              <a:path w="0" h="2054225">
                <a:moveTo>
                  <a:pt x="0" y="0"/>
                </a:moveTo>
                <a:lnTo>
                  <a:pt x="0" y="2053971"/>
                </a:lnTo>
              </a:path>
            </a:pathLst>
          </a:custGeom>
          <a:ln w="31750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6084" y="7114540"/>
            <a:ext cx="3056255" cy="2041525"/>
          </a:xfrm>
          <a:custGeom>
            <a:avLst/>
            <a:gdLst/>
            <a:ahLst/>
            <a:cxnLst/>
            <a:rect l="l" t="t" r="r" b="b"/>
            <a:pathLst>
              <a:path w="3056254" h="2041525">
                <a:moveTo>
                  <a:pt x="0" y="2041525"/>
                </a:moveTo>
                <a:lnTo>
                  <a:pt x="3056254" y="2041525"/>
                </a:lnTo>
                <a:lnTo>
                  <a:pt x="3056254" y="0"/>
                </a:lnTo>
                <a:lnTo>
                  <a:pt x="0" y="0"/>
                </a:lnTo>
                <a:lnTo>
                  <a:pt x="0" y="204152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6084" y="7114540"/>
            <a:ext cx="3056255" cy="2041525"/>
          </a:xfrm>
          <a:custGeom>
            <a:avLst/>
            <a:gdLst/>
            <a:ahLst/>
            <a:cxnLst/>
            <a:rect l="l" t="t" r="r" b="b"/>
            <a:pathLst>
              <a:path w="3056254" h="2041525">
                <a:moveTo>
                  <a:pt x="0" y="2041525"/>
                </a:moveTo>
                <a:lnTo>
                  <a:pt x="3056254" y="2041525"/>
                </a:lnTo>
                <a:lnTo>
                  <a:pt x="3056254" y="0"/>
                </a:lnTo>
                <a:lnTo>
                  <a:pt x="0" y="0"/>
                </a:lnTo>
                <a:lnTo>
                  <a:pt x="0" y="2041525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73377" y="8518906"/>
            <a:ext cx="52069" cy="6350"/>
          </a:xfrm>
          <a:custGeom>
            <a:avLst/>
            <a:gdLst/>
            <a:ahLst/>
            <a:cxnLst/>
            <a:rect l="l" t="t" r="r" b="b"/>
            <a:pathLst>
              <a:path w="52069" h="6350">
                <a:moveTo>
                  <a:pt x="0" y="6095"/>
                </a:moveTo>
                <a:lnTo>
                  <a:pt x="51815" y="6095"/>
                </a:lnTo>
                <a:lnTo>
                  <a:pt x="5181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70330" y="8518906"/>
            <a:ext cx="0" cy="192405"/>
          </a:xfrm>
          <a:custGeom>
            <a:avLst/>
            <a:gdLst/>
            <a:ahLst/>
            <a:cxnLst/>
            <a:rect l="l" t="t" r="r" b="b"/>
            <a:pathLst>
              <a:path w="0" h="192404">
                <a:moveTo>
                  <a:pt x="0" y="0"/>
                </a:moveTo>
                <a:lnTo>
                  <a:pt x="0" y="192023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28241" y="8518906"/>
            <a:ext cx="0" cy="192405"/>
          </a:xfrm>
          <a:custGeom>
            <a:avLst/>
            <a:gdLst/>
            <a:ahLst/>
            <a:cxnLst/>
            <a:rect l="l" t="t" r="r" b="b"/>
            <a:pathLst>
              <a:path w="0" h="192404">
                <a:moveTo>
                  <a:pt x="0" y="0"/>
                </a:moveTo>
                <a:lnTo>
                  <a:pt x="0" y="192023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73377" y="8704833"/>
            <a:ext cx="52069" cy="6350"/>
          </a:xfrm>
          <a:custGeom>
            <a:avLst/>
            <a:gdLst/>
            <a:ahLst/>
            <a:cxnLst/>
            <a:rect l="l" t="t" r="r" b="b"/>
            <a:pathLst>
              <a:path w="52069" h="6350">
                <a:moveTo>
                  <a:pt x="0" y="6095"/>
                </a:moveTo>
                <a:lnTo>
                  <a:pt x="51815" y="6095"/>
                </a:lnTo>
                <a:lnTo>
                  <a:pt x="5181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92200" y="8499093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 h="0">
                <a:moveTo>
                  <a:pt x="0" y="0"/>
                </a:moveTo>
                <a:lnTo>
                  <a:pt x="67056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89000" y="8496045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65758" y="8496045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2200" y="8721597"/>
            <a:ext cx="670560" cy="0"/>
          </a:xfrm>
          <a:custGeom>
            <a:avLst/>
            <a:gdLst/>
            <a:ahLst/>
            <a:cxnLst/>
            <a:rect l="l" t="t" r="r" b="b"/>
            <a:pathLst>
              <a:path w="670560" h="0">
                <a:moveTo>
                  <a:pt x="0" y="0"/>
                </a:moveTo>
                <a:lnTo>
                  <a:pt x="67056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6580" y="1917064"/>
            <a:ext cx="3181350" cy="1352550"/>
          </a:xfrm>
          <a:custGeom>
            <a:avLst/>
            <a:gdLst/>
            <a:ahLst/>
            <a:cxnLst/>
            <a:rect l="l" t="t" r="r" b="b"/>
            <a:pathLst>
              <a:path w="3181350" h="1352550">
                <a:moveTo>
                  <a:pt x="0" y="1352550"/>
                </a:moveTo>
                <a:lnTo>
                  <a:pt x="3181349" y="1352550"/>
                </a:lnTo>
                <a:lnTo>
                  <a:pt x="3181349" y="0"/>
                </a:lnTo>
                <a:lnTo>
                  <a:pt x="0" y="0"/>
                </a:lnTo>
                <a:lnTo>
                  <a:pt x="0" y="1352550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63880" y="1891664"/>
            <a:ext cx="3181349" cy="1352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63880" y="1891664"/>
            <a:ext cx="3181350" cy="1352550"/>
          </a:xfrm>
          <a:custGeom>
            <a:avLst/>
            <a:gdLst/>
            <a:ahLst/>
            <a:cxnLst/>
            <a:rect l="l" t="t" r="r" b="b"/>
            <a:pathLst>
              <a:path w="3181350" h="1352550">
                <a:moveTo>
                  <a:pt x="0" y="1352550"/>
                </a:moveTo>
                <a:lnTo>
                  <a:pt x="3181349" y="1352550"/>
                </a:lnTo>
                <a:lnTo>
                  <a:pt x="3181349" y="0"/>
                </a:lnTo>
                <a:lnTo>
                  <a:pt x="0" y="0"/>
                </a:lnTo>
                <a:lnTo>
                  <a:pt x="0" y="1352550"/>
                </a:lnTo>
                <a:close/>
              </a:path>
            </a:pathLst>
          </a:custGeom>
          <a:ln w="12700">
            <a:solidFill>
              <a:srgbClr val="92CDD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75080" y="2946145"/>
            <a:ext cx="1344930" cy="228600"/>
          </a:xfrm>
          <a:custGeom>
            <a:avLst/>
            <a:gdLst/>
            <a:ahLst/>
            <a:cxnLst/>
            <a:rect l="l" t="t" r="r" b="b"/>
            <a:pathLst>
              <a:path w="1344930" h="228600">
                <a:moveTo>
                  <a:pt x="0" y="228600"/>
                </a:moveTo>
                <a:lnTo>
                  <a:pt x="1344422" y="228600"/>
                </a:lnTo>
                <a:lnTo>
                  <a:pt x="134442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90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BRAIN</a:t>
            </a:r>
            <a:r>
              <a:rPr dirty="0" sz="1400" spc="-3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65404" y="920444"/>
            <a:ext cx="6522720" cy="2794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983105">
              <a:lnSpc>
                <a:spcPts val="2075"/>
              </a:lnSpc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INTRA CRANIAL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INFECTION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2355" y="914399"/>
            <a:ext cx="0" cy="291465"/>
          </a:xfrm>
          <a:custGeom>
            <a:avLst/>
            <a:gdLst/>
            <a:ahLst/>
            <a:cxnLst/>
            <a:rect l="l" t="t" r="r" b="b"/>
            <a:pathLst>
              <a:path w="0" h="291465">
                <a:moveTo>
                  <a:pt x="0" y="0"/>
                </a:moveTo>
                <a:lnTo>
                  <a:pt x="0" y="291338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91171" y="914399"/>
            <a:ext cx="0" cy="291465"/>
          </a:xfrm>
          <a:custGeom>
            <a:avLst/>
            <a:gdLst/>
            <a:ahLst/>
            <a:cxnLst/>
            <a:rect l="l" t="t" r="r" b="b"/>
            <a:pathLst>
              <a:path w="0" h="291465">
                <a:moveTo>
                  <a:pt x="0" y="0"/>
                </a:moveTo>
                <a:lnTo>
                  <a:pt x="0" y="291338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59308" y="4534534"/>
          <a:ext cx="6537959" cy="5173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570"/>
                <a:gridCol w="1347470"/>
                <a:gridCol w="1980564"/>
                <a:gridCol w="1689100"/>
              </a:tblGrid>
              <a:tr h="1737614">
                <a:tc>
                  <a:txBody>
                    <a:bodyPr/>
                    <a:lstStyle/>
                    <a:p>
                      <a:pPr marL="320040">
                        <a:lnSpc>
                          <a:spcPts val="1530"/>
                        </a:lnSpc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Toxoplasosis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9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CMV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30679">
                <a:tc gridSpan="2">
                  <a:txBody>
                    <a:bodyPr/>
                    <a:lstStyle/>
                    <a:p>
                      <a:pPr algn="ctr" marL="4445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ADEM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5"/>
                        </a:lnSpc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Ependymitis= Ventriculitis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115">
                        <a:lnSpc>
                          <a:spcPts val="1405"/>
                        </a:lnSpc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Cerebritis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6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1350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Cysticircosis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961332" y="1517903"/>
            <a:ext cx="5898725" cy="2866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65296" y="4541519"/>
            <a:ext cx="2999867" cy="1602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95500" y="4711318"/>
            <a:ext cx="1257096" cy="14003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3803" y="4742306"/>
            <a:ext cx="1126528" cy="1373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59196" y="6463410"/>
            <a:ext cx="1261986" cy="14323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63645" y="6463537"/>
            <a:ext cx="1307084" cy="1432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9152" y="6448043"/>
            <a:ext cx="2321433" cy="14536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95953" y="8078710"/>
            <a:ext cx="1451355" cy="14763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4377" y="7908163"/>
            <a:ext cx="2525776" cy="16517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90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BRAIN</a:t>
            </a:r>
            <a:r>
              <a:rPr dirty="0" sz="1400" spc="-3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4172" y="914348"/>
            <a:ext cx="6428740" cy="30416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882775">
              <a:lnSpc>
                <a:spcPts val="1960"/>
              </a:lnSpc>
            </a:pP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INTRA </a:t>
            </a:r>
            <a:r>
              <a:rPr dirty="0" sz="1700" spc="-5" b="1">
                <a:solidFill>
                  <a:srgbClr val="FFFFFF"/>
                </a:solidFill>
                <a:latin typeface="Calibri"/>
                <a:cs typeface="Calibri"/>
              </a:rPr>
              <a:t>VENTRICULAR LESIONS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09723" y="1935733"/>
            <a:ext cx="4478400" cy="3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59308" y="1344421"/>
          <a:ext cx="6537959" cy="137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0414"/>
                <a:gridCol w="2303144"/>
                <a:gridCol w="2174875"/>
              </a:tblGrid>
              <a:tr h="254508">
                <a:tc>
                  <a:txBody>
                    <a:bodyPr/>
                    <a:lstStyle/>
                    <a:p>
                      <a:pPr marL="589915">
                        <a:lnSpc>
                          <a:spcPts val="1855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COMMON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OTHERS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3463">
                <a:tc rowSpan="2">
                  <a:txBody>
                    <a:bodyPr/>
                    <a:lstStyle/>
                    <a:p>
                      <a:pPr marL="525780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525780" algn="l"/>
                          <a:tab pos="526415" algn="l"/>
                        </a:tabLst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Ependymoma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2578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5780" algn="l"/>
                          <a:tab pos="526415" algn="l"/>
                        </a:tabLst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Sub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Ependymoma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2578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5780" algn="l"/>
                          <a:tab pos="526415" algn="l"/>
                        </a:tabLst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Papilloma Choroid Plexus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2578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25780" algn="l"/>
                          <a:tab pos="526415" algn="l"/>
                        </a:tabLst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Meningioma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2578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525780" algn="l"/>
                          <a:tab pos="526415" algn="l"/>
                        </a:tabLst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Neurocytoma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2578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5780" algn="l"/>
                          <a:tab pos="526415" algn="l"/>
                        </a:tabLst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SGC Astrosytoma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CYSTS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TUMORS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3362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090" marR="485775" indent="388620">
                        <a:lnSpc>
                          <a:spcPct val="101800"/>
                        </a:lnSpc>
                        <a:spcBef>
                          <a:spcPts val="605"/>
                        </a:spcBef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Arachnoid  Epidermoid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&gt;</a:t>
                      </a:r>
                      <a:r>
                        <a:rPr dirty="0" sz="1100" spc="2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Dermoid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Colloid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58800" marR="581025" indent="31750">
                        <a:lnSpc>
                          <a:spcPct val="101800"/>
                        </a:lnSpc>
                        <a:spcBef>
                          <a:spcPts val="605"/>
                        </a:spcBef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Astrocytoma 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Medu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ll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st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ma 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Mets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994535" y="8265921"/>
            <a:ext cx="1694814" cy="0"/>
          </a:xfrm>
          <a:custGeom>
            <a:avLst/>
            <a:gdLst/>
            <a:ahLst/>
            <a:cxnLst/>
            <a:rect l="l" t="t" r="r" b="b"/>
            <a:pathLst>
              <a:path w="1694814" h="0">
                <a:moveTo>
                  <a:pt x="0" y="0"/>
                </a:moveTo>
                <a:lnTo>
                  <a:pt x="169448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95065" y="8265921"/>
            <a:ext cx="2875280" cy="0"/>
          </a:xfrm>
          <a:custGeom>
            <a:avLst/>
            <a:gdLst/>
            <a:ahLst/>
            <a:cxnLst/>
            <a:rect l="l" t="t" r="r" b="b"/>
            <a:pathLst>
              <a:path w="2875279" h="0">
                <a:moveTo>
                  <a:pt x="0" y="0"/>
                </a:moveTo>
                <a:lnTo>
                  <a:pt x="287489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75308" y="8479281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 h="0">
                <a:moveTo>
                  <a:pt x="0" y="0"/>
                </a:moveTo>
                <a:lnTo>
                  <a:pt x="251371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95065" y="8479281"/>
            <a:ext cx="2875280" cy="0"/>
          </a:xfrm>
          <a:custGeom>
            <a:avLst/>
            <a:gdLst/>
            <a:ahLst/>
            <a:cxnLst/>
            <a:rect l="l" t="t" r="r" b="b"/>
            <a:pathLst>
              <a:path w="2875279" h="0">
                <a:moveTo>
                  <a:pt x="0" y="0"/>
                </a:moveTo>
                <a:lnTo>
                  <a:pt x="287489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72260" y="8460740"/>
            <a:ext cx="0" cy="1256030"/>
          </a:xfrm>
          <a:custGeom>
            <a:avLst/>
            <a:gdLst/>
            <a:ahLst/>
            <a:cxnLst/>
            <a:rect l="l" t="t" r="r" b="b"/>
            <a:pathLst>
              <a:path w="0" h="1256029">
                <a:moveTo>
                  <a:pt x="0" y="0"/>
                </a:moveTo>
                <a:lnTo>
                  <a:pt x="0" y="1255979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69212" y="971671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69212" y="971671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75308" y="9719767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 h="0">
                <a:moveTo>
                  <a:pt x="0" y="0"/>
                </a:moveTo>
                <a:lnTo>
                  <a:pt x="251371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92016" y="8262873"/>
            <a:ext cx="0" cy="1454150"/>
          </a:xfrm>
          <a:custGeom>
            <a:avLst/>
            <a:gdLst/>
            <a:ahLst/>
            <a:cxnLst/>
            <a:rect l="l" t="t" r="r" b="b"/>
            <a:pathLst>
              <a:path w="0" h="1454150">
                <a:moveTo>
                  <a:pt x="0" y="0"/>
                </a:moveTo>
                <a:lnTo>
                  <a:pt x="0" y="145384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88969" y="971671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695065" y="9719767"/>
            <a:ext cx="2875280" cy="0"/>
          </a:xfrm>
          <a:custGeom>
            <a:avLst/>
            <a:gdLst/>
            <a:ahLst/>
            <a:cxnLst/>
            <a:rect l="l" t="t" r="r" b="b"/>
            <a:pathLst>
              <a:path w="2875279" h="0">
                <a:moveTo>
                  <a:pt x="0" y="0"/>
                </a:moveTo>
                <a:lnTo>
                  <a:pt x="287489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73011" y="8262873"/>
            <a:ext cx="0" cy="1454150"/>
          </a:xfrm>
          <a:custGeom>
            <a:avLst/>
            <a:gdLst/>
            <a:ahLst/>
            <a:cxnLst/>
            <a:rect l="l" t="t" r="r" b="b"/>
            <a:pathLst>
              <a:path w="0" h="1454150">
                <a:moveTo>
                  <a:pt x="0" y="0"/>
                </a:moveTo>
                <a:lnTo>
                  <a:pt x="0" y="145384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569964" y="971671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569964" y="971671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4994" y="2922904"/>
            <a:ext cx="3547110" cy="3107055"/>
          </a:xfrm>
          <a:custGeom>
            <a:avLst/>
            <a:gdLst/>
            <a:ahLst/>
            <a:cxnLst/>
            <a:rect l="l" t="t" r="r" b="b"/>
            <a:pathLst>
              <a:path w="3547110" h="3107054">
                <a:moveTo>
                  <a:pt x="0" y="3107054"/>
                </a:moveTo>
                <a:lnTo>
                  <a:pt x="3547110" y="3107054"/>
                </a:lnTo>
                <a:lnTo>
                  <a:pt x="3547110" y="0"/>
                </a:lnTo>
                <a:lnTo>
                  <a:pt x="0" y="0"/>
                </a:lnTo>
                <a:lnTo>
                  <a:pt x="0" y="31070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79500" y="2953257"/>
            <a:ext cx="13366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Wingdings"/>
                <a:cs typeface="Wingdings"/>
              </a:rPr>
              <a:t></a:t>
            </a:r>
            <a:r>
              <a:rPr dirty="0" sz="1100" spc="-5" b="1">
                <a:latin typeface="Calibri"/>
                <a:cs typeface="Calibri"/>
              </a:rPr>
              <a:t>SUBEPENDYMOMA: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9500" y="3276345"/>
            <a:ext cx="14484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Calibri"/>
                <a:cs typeface="Calibri"/>
              </a:rPr>
              <a:t>-Variant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Ependymoma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9500" y="3573907"/>
            <a:ext cx="14751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Calibri"/>
                <a:cs typeface="Calibri"/>
              </a:rPr>
              <a:t>-Benign -No CSF Seeding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9500" y="3872610"/>
            <a:ext cx="4445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-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Males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91226" y="3808602"/>
            <a:ext cx="2438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25252" sz="1650">
                <a:latin typeface="Calibri"/>
                <a:cs typeface="Calibri"/>
              </a:rPr>
              <a:t>6</a:t>
            </a:r>
            <a:r>
              <a:rPr dirty="0" baseline="-25252" sz="1650" spc="7">
                <a:latin typeface="Calibri"/>
                <a:cs typeface="Calibri"/>
              </a:rPr>
              <a:t>0</a:t>
            </a:r>
            <a:r>
              <a:rPr dirty="0" sz="700" spc="-15">
                <a:latin typeface="Calibri"/>
                <a:cs typeface="Calibri"/>
              </a:rPr>
              <a:t>th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9500" y="4169790"/>
            <a:ext cx="12509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- </a:t>
            </a:r>
            <a:r>
              <a:rPr dirty="0" sz="1100" spc="-5">
                <a:latin typeface="Calibri"/>
                <a:cs typeface="Calibri"/>
              </a:rPr>
              <a:t>Solid </a:t>
            </a:r>
            <a:r>
              <a:rPr dirty="0" sz="1100">
                <a:latin typeface="Calibri"/>
                <a:cs typeface="Calibri"/>
              </a:rPr>
              <a:t>/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Homogenous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9500" y="4466970"/>
            <a:ext cx="1812925" cy="11296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6995" indent="-74295">
              <a:lnSpc>
                <a:spcPct val="100000"/>
              </a:lnSpc>
              <a:spcBef>
                <a:spcPts val="105"/>
              </a:spcBef>
              <a:buChar char="-"/>
              <a:tabLst>
                <a:tab pos="87630" algn="l"/>
              </a:tabLst>
            </a:pPr>
            <a:r>
              <a:rPr dirty="0" sz="1100" spc="-5">
                <a:latin typeface="Calibri"/>
                <a:cs typeface="Calibri"/>
              </a:rPr>
              <a:t>60% </a:t>
            </a:r>
            <a:r>
              <a:rPr dirty="0" sz="1100">
                <a:latin typeface="Wingdings"/>
                <a:cs typeface="Wingdings"/>
              </a:rPr>
              <a:t>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Calibri"/>
                <a:cs typeface="Calibri"/>
              </a:rPr>
              <a:t>No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1100">
                <a:latin typeface="Calibri"/>
                <a:cs typeface="Calibri"/>
              </a:rPr>
              <a:t>+/- </a:t>
            </a:r>
            <a:r>
              <a:rPr dirty="0" sz="1100" spc="-5">
                <a:latin typeface="Calibri"/>
                <a:cs typeface="Calibri"/>
              </a:rPr>
              <a:t>Cyst </a:t>
            </a:r>
            <a:r>
              <a:rPr dirty="0" sz="1100">
                <a:latin typeface="Calibri"/>
                <a:cs typeface="Calibri"/>
              </a:rPr>
              <a:t>, </a:t>
            </a:r>
            <a:r>
              <a:rPr dirty="0" sz="1100" spc="-5">
                <a:latin typeface="Calibri"/>
                <a:cs typeface="Calibri"/>
              </a:rPr>
              <a:t>Ca </a:t>
            </a:r>
            <a:r>
              <a:rPr dirty="0" sz="1100">
                <a:latin typeface="Calibri"/>
                <a:cs typeface="Calibri"/>
              </a:rPr>
              <a:t>, </a:t>
            </a:r>
            <a:r>
              <a:rPr dirty="0" sz="1100" spc="-5">
                <a:latin typeface="Calibri"/>
                <a:cs typeface="Calibri"/>
              </a:rPr>
              <a:t>Hage </a:t>
            </a:r>
            <a:r>
              <a:rPr dirty="0" sz="1100">
                <a:latin typeface="Calibri"/>
                <a:cs typeface="Calibri"/>
              </a:rPr>
              <a:t>- </a:t>
            </a:r>
            <a:r>
              <a:rPr dirty="0" sz="1100" spc="-5">
                <a:latin typeface="Calibri"/>
                <a:cs typeface="Calibri"/>
              </a:rPr>
              <a:t>No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Edema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lvl="1" marL="469900" indent="-22860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CT </a:t>
            </a:r>
            <a:r>
              <a:rPr dirty="0" sz="1100">
                <a:latin typeface="Wingdings"/>
                <a:cs typeface="Wingdings"/>
              </a:rPr>
              <a:t>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Calibri"/>
                <a:cs typeface="Calibri"/>
              </a:rPr>
              <a:t>Iso</a:t>
            </a:r>
            <a:endParaRPr sz="1100">
              <a:latin typeface="Calibri"/>
              <a:cs typeface="Calibri"/>
            </a:endParaRPr>
          </a:p>
          <a:p>
            <a:pPr lvl="1" marL="469900" indent="-228600">
              <a:lnSpc>
                <a:spcPct val="100000"/>
              </a:lnSpc>
              <a:spcBef>
                <a:spcPts val="25"/>
              </a:spcBef>
              <a:buChar char="-"/>
              <a:tabLst>
                <a:tab pos="469265" algn="l"/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T1 iso </a:t>
            </a:r>
            <a:r>
              <a:rPr dirty="0" sz="1100">
                <a:latin typeface="Calibri"/>
                <a:cs typeface="Calibri"/>
              </a:rPr>
              <a:t>/ </a:t>
            </a:r>
            <a:r>
              <a:rPr dirty="0" sz="1100" spc="-5">
                <a:latin typeface="Calibri"/>
                <a:cs typeface="Calibri"/>
              </a:rPr>
              <a:t>T2 Hyper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5"/>
              </a:spcBef>
            </a:pPr>
            <a:r>
              <a:rPr dirty="0" sz="1100">
                <a:latin typeface="Calibri"/>
                <a:cs typeface="Calibri"/>
              </a:rPr>
              <a:t>-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70429" y="2922904"/>
            <a:ext cx="1971675" cy="1365885"/>
          </a:xfrm>
          <a:custGeom>
            <a:avLst/>
            <a:gdLst/>
            <a:ahLst/>
            <a:cxnLst/>
            <a:rect l="l" t="t" r="r" b="b"/>
            <a:pathLst>
              <a:path w="1971675" h="1365885">
                <a:moveTo>
                  <a:pt x="0" y="1365884"/>
                </a:moveTo>
                <a:lnTo>
                  <a:pt x="1971674" y="1365884"/>
                </a:lnTo>
                <a:lnTo>
                  <a:pt x="1971674" y="0"/>
                </a:lnTo>
                <a:lnTo>
                  <a:pt x="0" y="0"/>
                </a:lnTo>
                <a:lnTo>
                  <a:pt x="0" y="136588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511421" y="2953257"/>
            <a:ext cx="2034539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latin typeface="Wingdings"/>
                <a:cs typeface="Wingdings"/>
              </a:rPr>
              <a:t>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300" spc="-10" b="1">
                <a:latin typeface="Calibri"/>
                <a:cs typeface="Calibri"/>
              </a:rPr>
              <a:t>Choroid </a:t>
            </a:r>
            <a:r>
              <a:rPr dirty="0" sz="1300" spc="-5" b="1">
                <a:latin typeface="Calibri"/>
                <a:cs typeface="Calibri"/>
              </a:rPr>
              <a:t>Plexus Papilloma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82821" y="3312921"/>
            <a:ext cx="16910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-3% of Ped. I.C.T - </a:t>
            </a:r>
            <a:r>
              <a:rPr dirty="0" sz="1100" spc="-5">
                <a:latin typeface="Calibri"/>
                <a:cs typeface="Calibri"/>
              </a:rPr>
              <a:t>85% </a:t>
            </a:r>
            <a:r>
              <a:rPr dirty="0" sz="1100">
                <a:latin typeface="Calibri"/>
                <a:cs typeface="Calibri"/>
              </a:rPr>
              <a:t>&lt; 5</a:t>
            </a:r>
            <a:r>
              <a:rPr dirty="0" sz="1100" spc="-11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82821" y="3636390"/>
            <a:ext cx="10610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Calibri"/>
                <a:cs typeface="Calibri"/>
              </a:rPr>
              <a:t>-CT </a:t>
            </a:r>
            <a:r>
              <a:rPr dirty="0" sz="1100">
                <a:latin typeface="Calibri"/>
                <a:cs typeface="Calibri"/>
              </a:rPr>
              <a:t>: 25 </a:t>
            </a:r>
            <a:r>
              <a:rPr dirty="0" sz="1100" spc="-5">
                <a:latin typeface="Calibri"/>
                <a:cs typeface="Calibri"/>
              </a:rPr>
              <a:t>Ca </a:t>
            </a:r>
            <a:r>
              <a:rPr dirty="0" sz="1100">
                <a:latin typeface="Calibri"/>
                <a:cs typeface="Calibri"/>
              </a:rPr>
              <a:t>&amp;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82821" y="3959478"/>
            <a:ext cx="2456815" cy="518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- Hyperdense - </a:t>
            </a:r>
            <a:r>
              <a:rPr dirty="0" sz="1100" spc="-5" b="1">
                <a:latin typeface="Calibri"/>
                <a:cs typeface="Calibri"/>
              </a:rPr>
              <a:t>Lobulated </a:t>
            </a:r>
            <a:r>
              <a:rPr dirty="0" sz="1100" spc="-130" b="1">
                <a:latin typeface="Arial"/>
                <a:cs typeface="Arial"/>
              </a:rPr>
              <a:t>توتلا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 spc="-220" b="1">
                <a:latin typeface="Arial"/>
                <a:cs typeface="Arial"/>
              </a:rPr>
              <a:t>هبش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20165" algn="l"/>
              </a:tabLst>
            </a:pPr>
            <a:r>
              <a:rPr dirty="0" sz="1100" spc="-5">
                <a:latin typeface="Calibri"/>
                <a:cs typeface="Calibri"/>
              </a:rPr>
              <a:t>-Strong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Hetero	</a:t>
            </a:r>
            <a:r>
              <a:rPr dirty="0" sz="1100">
                <a:latin typeface="Calibri"/>
                <a:cs typeface="Calibri"/>
              </a:rPr>
              <a:t>-“T1 Iso / </a:t>
            </a:r>
            <a:r>
              <a:rPr dirty="0" sz="1100" spc="-5">
                <a:latin typeface="Calibri"/>
                <a:cs typeface="Calibri"/>
              </a:rPr>
              <a:t>T2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Hyper”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32653" y="6020180"/>
            <a:ext cx="179578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latin typeface="Calibri"/>
                <a:cs typeface="Calibri"/>
              </a:rPr>
              <a:t>Why Choroid Plexus</a:t>
            </a:r>
            <a:r>
              <a:rPr dirty="0" sz="1100" spc="21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Papiloma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32653" y="6343268"/>
            <a:ext cx="106108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Wingdings"/>
                <a:cs typeface="Wingdings"/>
              </a:rPr>
              <a:t></a:t>
            </a:r>
            <a:r>
              <a:rPr dirty="0" sz="1100" spc="-6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Calibri"/>
                <a:cs typeface="Calibri"/>
              </a:rPr>
              <a:t>Hydrocephalus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52465" y="6636486"/>
            <a:ext cx="988694" cy="61531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25"/>
              </a:spcBef>
              <a:buChar char="-"/>
              <a:tabLst>
                <a:tab pos="240665" algn="l"/>
                <a:tab pos="241300" algn="l"/>
              </a:tabLst>
            </a:pPr>
            <a:r>
              <a:rPr dirty="0" sz="1100">
                <a:latin typeface="Calibri"/>
                <a:cs typeface="Calibri"/>
              </a:rPr>
              <a:t>Increase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CSF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9"/>
              </a:spcBef>
              <a:buChar char="-"/>
              <a:tabLst>
                <a:tab pos="240665" algn="l"/>
                <a:tab pos="241300" algn="l"/>
              </a:tabLst>
            </a:pPr>
            <a:r>
              <a:rPr dirty="0" sz="1100">
                <a:latin typeface="Calibri"/>
                <a:cs typeface="Calibri"/>
              </a:rPr>
              <a:t>Mechanical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Char char="-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H</a:t>
            </a:r>
            <a:r>
              <a:rPr dirty="0" sz="1100">
                <a:latin typeface="Calibri"/>
                <a:cs typeface="Calibri"/>
              </a:rPr>
              <a:t>ae</a:t>
            </a:r>
            <a:r>
              <a:rPr dirty="0" sz="1100" spc="-5">
                <a:latin typeface="Calibri"/>
                <a:cs typeface="Calibri"/>
              </a:rPr>
              <a:t>m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r</a:t>
            </a:r>
            <a:r>
              <a:rPr dirty="0" sz="1100" spc="-5">
                <a:latin typeface="Calibri"/>
                <a:cs typeface="Calibri"/>
              </a:rPr>
              <a:t>h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g</a:t>
            </a:r>
            <a:r>
              <a:rPr dirty="0" sz="110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5700" y="6979386"/>
            <a:ext cx="1015365" cy="41910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IV</a:t>
            </a:r>
            <a:r>
              <a:rPr dirty="0" sz="1100" spc="204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Meningioma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100">
                <a:latin typeface="Calibri"/>
                <a:cs typeface="Calibri"/>
              </a:rPr>
              <a:t>“Multiple in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NFII”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3663" y="7527416"/>
            <a:ext cx="1282700" cy="840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-80 % </a:t>
            </a:r>
            <a:r>
              <a:rPr dirty="0" sz="1100" spc="-5">
                <a:latin typeface="Calibri"/>
                <a:cs typeface="Calibri"/>
              </a:rPr>
              <a:t>trigone </a:t>
            </a:r>
            <a:r>
              <a:rPr dirty="0" sz="1100">
                <a:latin typeface="Calibri"/>
                <a:cs typeface="Calibri"/>
              </a:rPr>
              <a:t>of Lat.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- 15 % </a:t>
            </a:r>
            <a:r>
              <a:rPr dirty="0" sz="1100" spc="-5">
                <a:latin typeface="Calibri"/>
                <a:cs typeface="Calibri"/>
              </a:rPr>
              <a:t>3</a:t>
            </a:r>
            <a:r>
              <a:rPr dirty="0" baseline="39682" sz="1050" spc="-7">
                <a:latin typeface="Calibri"/>
                <a:cs typeface="Calibri"/>
              </a:rPr>
              <a:t>rd</a:t>
            </a:r>
            <a:r>
              <a:rPr dirty="0" baseline="39682" sz="1050" spc="217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Vent.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- </a:t>
            </a:r>
            <a:r>
              <a:rPr dirty="0" sz="1100" spc="-5">
                <a:latin typeface="Calibri"/>
                <a:cs typeface="Calibri"/>
              </a:rPr>
              <a:t>0.5%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4</a:t>
            </a:r>
            <a:r>
              <a:rPr dirty="0" baseline="39682" sz="1050" spc="-7">
                <a:latin typeface="Calibri"/>
                <a:cs typeface="Calibri"/>
              </a:rPr>
              <a:t>t</a:t>
            </a:r>
            <a:endParaRPr baseline="39682" sz="1050">
              <a:latin typeface="Calibri"/>
              <a:cs typeface="Calibri"/>
            </a:endParaRPr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1175213" y="8268969"/>
          <a:ext cx="5394960" cy="1245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470"/>
                <a:gridCol w="90169"/>
                <a:gridCol w="2814955"/>
              </a:tblGrid>
              <a:tr h="207263">
                <a:tc>
                  <a:txBody>
                    <a:bodyPr/>
                    <a:lstStyle/>
                    <a:p>
                      <a:pPr>
                        <a:lnSpc>
                          <a:spcPts val="305"/>
                        </a:lnSpc>
                      </a:pPr>
                      <a:r>
                        <a:rPr dirty="0" baseline="39682" sz="1050" spc="-7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baseline="39682" sz="105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Vent.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315085">
                        <a:lnSpc>
                          <a:spcPts val="1190"/>
                        </a:lnSpc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I.V.</a:t>
                      </a:r>
                      <a:r>
                        <a:rPr dirty="0" sz="13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Meningioma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C4BB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C4BB9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95"/>
                        </a:lnSpc>
                      </a:pPr>
                      <a:r>
                        <a:rPr dirty="0" sz="1300" spc="-10" b="1">
                          <a:latin typeface="Calibri"/>
                          <a:cs typeface="Calibri"/>
                        </a:rPr>
                        <a:t>Choroid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Plexus</a:t>
                      </a:r>
                      <a:r>
                        <a:rPr dirty="0" sz="13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Papiloma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C4BB95"/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5405">
                        <a:lnSpc>
                          <a:spcPts val="1545"/>
                        </a:lnSpc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Middle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Age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76680">
                        <a:lnSpc>
                          <a:spcPts val="1545"/>
                        </a:lnSpc>
                        <a:tabLst>
                          <a:tab pos="1605280" algn="l"/>
                        </a:tabLst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-	Children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63">
                <a:tc>
                  <a:txBody>
                    <a:bodyPr/>
                    <a:lstStyle/>
                    <a:p>
                      <a:pPr marL="65405">
                        <a:lnSpc>
                          <a:spcPts val="1520"/>
                        </a:lnSpc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Smooth margin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76680">
                        <a:lnSpc>
                          <a:spcPts val="1520"/>
                        </a:lnSpc>
                        <a:tabLst>
                          <a:tab pos="1605280" algn="l"/>
                        </a:tabLst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-	Nodular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surface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787">
                <a:tc>
                  <a:txBody>
                    <a:bodyPr/>
                    <a:lstStyle/>
                    <a:p>
                      <a:pPr marL="65405">
                        <a:lnSpc>
                          <a:spcPts val="1520"/>
                        </a:lnSpc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Homogenous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enh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76680">
                        <a:lnSpc>
                          <a:spcPts val="1520"/>
                        </a:lnSpc>
                        <a:tabLst>
                          <a:tab pos="1605280" algn="l"/>
                        </a:tabLst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-	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Hetero.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Enh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8381">
                <a:tc>
                  <a:txBody>
                    <a:bodyPr/>
                    <a:lstStyle/>
                    <a:p>
                      <a:pPr marL="65405">
                        <a:lnSpc>
                          <a:spcPts val="1520"/>
                        </a:lnSpc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Focal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Hydrocephalus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6680">
                        <a:lnSpc>
                          <a:spcPts val="1520"/>
                        </a:lnSpc>
                        <a:tabLst>
                          <a:tab pos="1605280" algn="l"/>
                        </a:tabLst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-	Diffuse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6052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Hydroceph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3" name="object 43"/>
          <p:cNvSpPr/>
          <p:nvPr/>
        </p:nvSpPr>
        <p:spPr>
          <a:xfrm>
            <a:off x="2267711" y="2973730"/>
            <a:ext cx="1778508" cy="1250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588895" y="4288789"/>
            <a:ext cx="1145540" cy="1366520"/>
          </a:xfrm>
          <a:custGeom>
            <a:avLst/>
            <a:gdLst/>
            <a:ahLst/>
            <a:cxnLst/>
            <a:rect l="l" t="t" r="r" b="b"/>
            <a:pathLst>
              <a:path w="1145539" h="1366520">
                <a:moveTo>
                  <a:pt x="0" y="1366520"/>
                </a:moveTo>
                <a:lnTo>
                  <a:pt x="1145540" y="1366520"/>
                </a:lnTo>
                <a:lnTo>
                  <a:pt x="1145540" y="0"/>
                </a:lnTo>
                <a:lnTo>
                  <a:pt x="0" y="0"/>
                </a:lnTo>
                <a:lnTo>
                  <a:pt x="0" y="136652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743200" y="4339640"/>
            <a:ext cx="894588" cy="1189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97350" y="2922904"/>
            <a:ext cx="2919730" cy="3107055"/>
          </a:xfrm>
          <a:custGeom>
            <a:avLst/>
            <a:gdLst/>
            <a:ahLst/>
            <a:cxnLst/>
            <a:rect l="l" t="t" r="r" b="b"/>
            <a:pathLst>
              <a:path w="2919729" h="3107054">
                <a:moveTo>
                  <a:pt x="0" y="3107054"/>
                </a:moveTo>
                <a:lnTo>
                  <a:pt x="2919729" y="3107054"/>
                </a:lnTo>
                <a:lnTo>
                  <a:pt x="2919729" y="0"/>
                </a:lnTo>
                <a:lnTo>
                  <a:pt x="0" y="0"/>
                </a:lnTo>
                <a:lnTo>
                  <a:pt x="0" y="31070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271259" y="3221938"/>
            <a:ext cx="674547" cy="635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601845" y="4599431"/>
            <a:ext cx="2225675" cy="1328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127625" y="7354189"/>
            <a:ext cx="2076450" cy="0"/>
          </a:xfrm>
          <a:custGeom>
            <a:avLst/>
            <a:gdLst/>
            <a:ahLst/>
            <a:cxnLst/>
            <a:rect l="l" t="t" r="r" b="b"/>
            <a:pathLst>
              <a:path w="2076450" h="0">
                <a:moveTo>
                  <a:pt x="0" y="0"/>
                </a:moveTo>
                <a:lnTo>
                  <a:pt x="2076450" y="0"/>
                </a:lnTo>
              </a:path>
            </a:pathLst>
          </a:custGeom>
          <a:ln w="19050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137150" y="5999733"/>
            <a:ext cx="0" cy="1344930"/>
          </a:xfrm>
          <a:custGeom>
            <a:avLst/>
            <a:gdLst/>
            <a:ahLst/>
            <a:cxnLst/>
            <a:rect l="l" t="t" r="r" b="b"/>
            <a:pathLst>
              <a:path w="0" h="1344929">
                <a:moveTo>
                  <a:pt x="0" y="0"/>
                </a:moveTo>
                <a:lnTo>
                  <a:pt x="0" y="1344929"/>
                </a:lnTo>
              </a:path>
            </a:pathLst>
          </a:custGeom>
          <a:ln w="19050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130800" y="59806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6350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146675" y="7335139"/>
            <a:ext cx="2038350" cy="0"/>
          </a:xfrm>
          <a:custGeom>
            <a:avLst/>
            <a:gdLst/>
            <a:ahLst/>
            <a:cxnLst/>
            <a:rect l="l" t="t" r="r" b="b"/>
            <a:pathLst>
              <a:path w="2038350" h="0">
                <a:moveTo>
                  <a:pt x="0" y="0"/>
                </a:moveTo>
                <a:lnTo>
                  <a:pt x="2038350" y="0"/>
                </a:lnTo>
              </a:path>
            </a:pathLst>
          </a:custGeom>
          <a:ln w="19050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194550" y="6000114"/>
            <a:ext cx="0" cy="1344295"/>
          </a:xfrm>
          <a:custGeom>
            <a:avLst/>
            <a:gdLst/>
            <a:ahLst/>
            <a:cxnLst/>
            <a:rect l="l" t="t" r="r" b="b"/>
            <a:pathLst>
              <a:path w="0" h="1344295">
                <a:moveTo>
                  <a:pt x="0" y="0"/>
                </a:moveTo>
                <a:lnTo>
                  <a:pt x="0" y="1344295"/>
                </a:lnTo>
              </a:path>
            </a:pathLst>
          </a:custGeom>
          <a:ln w="19050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188200" y="5987033"/>
            <a:ext cx="0" cy="1357630"/>
          </a:xfrm>
          <a:custGeom>
            <a:avLst/>
            <a:gdLst/>
            <a:ahLst/>
            <a:cxnLst/>
            <a:rect l="l" t="t" r="r" b="b"/>
            <a:pathLst>
              <a:path w="0" h="1357629">
                <a:moveTo>
                  <a:pt x="0" y="0"/>
                </a:moveTo>
                <a:lnTo>
                  <a:pt x="0" y="1357376"/>
                </a:lnTo>
              </a:path>
            </a:pathLst>
          </a:custGeom>
          <a:ln w="31750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133975" y="5974714"/>
            <a:ext cx="2038350" cy="1344295"/>
          </a:xfrm>
          <a:custGeom>
            <a:avLst/>
            <a:gdLst/>
            <a:ahLst/>
            <a:cxnLst/>
            <a:rect l="l" t="t" r="r" b="b"/>
            <a:pathLst>
              <a:path w="2038350" h="1344295">
                <a:moveTo>
                  <a:pt x="0" y="1344295"/>
                </a:moveTo>
                <a:lnTo>
                  <a:pt x="2038350" y="1344295"/>
                </a:lnTo>
                <a:lnTo>
                  <a:pt x="2038350" y="0"/>
                </a:lnTo>
                <a:lnTo>
                  <a:pt x="0" y="0"/>
                </a:lnTo>
                <a:lnTo>
                  <a:pt x="0" y="134429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133975" y="5974714"/>
            <a:ext cx="2038350" cy="1344295"/>
          </a:xfrm>
          <a:custGeom>
            <a:avLst/>
            <a:gdLst/>
            <a:ahLst/>
            <a:cxnLst/>
            <a:rect l="l" t="t" r="r" b="b"/>
            <a:pathLst>
              <a:path w="2038350" h="1344295">
                <a:moveTo>
                  <a:pt x="0" y="1344295"/>
                </a:moveTo>
                <a:lnTo>
                  <a:pt x="2038350" y="1344295"/>
                </a:lnTo>
                <a:lnTo>
                  <a:pt x="2038350" y="0"/>
                </a:lnTo>
                <a:lnTo>
                  <a:pt x="0" y="0"/>
                </a:lnTo>
                <a:lnTo>
                  <a:pt x="0" y="1344295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28955" y="5655309"/>
            <a:ext cx="1465580" cy="2805430"/>
          </a:xfrm>
          <a:custGeom>
            <a:avLst/>
            <a:gdLst/>
            <a:ahLst/>
            <a:cxnLst/>
            <a:rect l="l" t="t" r="r" b="b"/>
            <a:pathLst>
              <a:path w="1465580" h="2805429">
                <a:moveTo>
                  <a:pt x="0" y="2805430"/>
                </a:moveTo>
                <a:lnTo>
                  <a:pt x="1465580" y="2805430"/>
                </a:lnTo>
                <a:lnTo>
                  <a:pt x="1465580" y="0"/>
                </a:lnTo>
                <a:lnTo>
                  <a:pt x="0" y="0"/>
                </a:lnTo>
                <a:lnTo>
                  <a:pt x="0" y="280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28955" y="5655309"/>
            <a:ext cx="1465580" cy="2805430"/>
          </a:xfrm>
          <a:custGeom>
            <a:avLst/>
            <a:gdLst/>
            <a:ahLst/>
            <a:cxnLst/>
            <a:rect l="l" t="t" r="r" b="b"/>
            <a:pathLst>
              <a:path w="1465580" h="2805429">
                <a:moveTo>
                  <a:pt x="0" y="2805430"/>
                </a:moveTo>
                <a:lnTo>
                  <a:pt x="1465580" y="2805430"/>
                </a:lnTo>
                <a:lnTo>
                  <a:pt x="1465580" y="0"/>
                </a:lnTo>
                <a:lnTo>
                  <a:pt x="0" y="0"/>
                </a:lnTo>
                <a:lnTo>
                  <a:pt x="0" y="280543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52462" y="5706109"/>
            <a:ext cx="1231163" cy="13220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071370" y="6095999"/>
            <a:ext cx="3062605" cy="2159635"/>
          </a:xfrm>
          <a:custGeom>
            <a:avLst/>
            <a:gdLst/>
            <a:ahLst/>
            <a:cxnLst/>
            <a:rect l="l" t="t" r="r" b="b"/>
            <a:pathLst>
              <a:path w="3062604" h="2159634">
                <a:moveTo>
                  <a:pt x="0" y="2159635"/>
                </a:moveTo>
                <a:lnTo>
                  <a:pt x="3062605" y="2159635"/>
                </a:lnTo>
                <a:lnTo>
                  <a:pt x="3062605" y="0"/>
                </a:lnTo>
                <a:lnTo>
                  <a:pt x="0" y="0"/>
                </a:lnTo>
                <a:lnTo>
                  <a:pt x="0" y="2159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071370" y="6095999"/>
            <a:ext cx="3062605" cy="2159635"/>
          </a:xfrm>
          <a:custGeom>
            <a:avLst/>
            <a:gdLst/>
            <a:ahLst/>
            <a:cxnLst/>
            <a:rect l="l" t="t" r="r" b="b"/>
            <a:pathLst>
              <a:path w="3062604" h="2159634">
                <a:moveTo>
                  <a:pt x="0" y="2159635"/>
                </a:moveTo>
                <a:lnTo>
                  <a:pt x="3062605" y="2159635"/>
                </a:lnTo>
                <a:lnTo>
                  <a:pt x="3062605" y="0"/>
                </a:lnTo>
                <a:lnTo>
                  <a:pt x="0" y="0"/>
                </a:lnTo>
                <a:lnTo>
                  <a:pt x="0" y="215963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2383663" y="6123812"/>
            <a:ext cx="19284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Wingdings"/>
                <a:cs typeface="Wingdings"/>
              </a:rPr>
              <a:t>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Calibri"/>
                <a:cs typeface="Calibri"/>
              </a:rPr>
              <a:t>Central Neurocytoma</a:t>
            </a:r>
            <a:r>
              <a:rPr dirty="0" sz="1400" spc="-1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757170" y="8523604"/>
            <a:ext cx="906780" cy="902969"/>
          </a:xfrm>
          <a:custGeom>
            <a:avLst/>
            <a:gdLst/>
            <a:ahLst/>
            <a:cxnLst/>
            <a:rect l="l" t="t" r="r" b="b"/>
            <a:pathLst>
              <a:path w="906779" h="902970">
                <a:moveTo>
                  <a:pt x="0" y="902969"/>
                </a:moveTo>
                <a:lnTo>
                  <a:pt x="906780" y="902969"/>
                </a:lnTo>
                <a:lnTo>
                  <a:pt x="906780" y="0"/>
                </a:lnTo>
                <a:lnTo>
                  <a:pt x="0" y="0"/>
                </a:lnTo>
                <a:lnTo>
                  <a:pt x="0" y="9029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863214" y="8574404"/>
            <a:ext cx="704468" cy="8012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776345" y="8523604"/>
            <a:ext cx="904240" cy="902969"/>
          </a:xfrm>
          <a:custGeom>
            <a:avLst/>
            <a:gdLst/>
            <a:ahLst/>
            <a:cxnLst/>
            <a:rect l="l" t="t" r="r" b="b"/>
            <a:pathLst>
              <a:path w="904239" h="902970">
                <a:moveTo>
                  <a:pt x="0" y="902969"/>
                </a:moveTo>
                <a:lnTo>
                  <a:pt x="904239" y="902969"/>
                </a:lnTo>
                <a:lnTo>
                  <a:pt x="904239" y="0"/>
                </a:lnTo>
                <a:lnTo>
                  <a:pt x="0" y="0"/>
                </a:lnTo>
                <a:lnTo>
                  <a:pt x="0" y="9029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872484" y="8574404"/>
            <a:ext cx="707136" cy="8012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181860" y="6451091"/>
            <a:ext cx="1622806" cy="7602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170429" y="7252334"/>
            <a:ext cx="2864485" cy="1003300"/>
          </a:xfrm>
          <a:custGeom>
            <a:avLst/>
            <a:gdLst/>
            <a:ahLst/>
            <a:cxnLst/>
            <a:rect l="l" t="t" r="r" b="b"/>
            <a:pathLst>
              <a:path w="2864485" h="1003300">
                <a:moveTo>
                  <a:pt x="0" y="1003300"/>
                </a:moveTo>
                <a:lnTo>
                  <a:pt x="2864485" y="1003300"/>
                </a:lnTo>
                <a:lnTo>
                  <a:pt x="2864485" y="0"/>
                </a:lnTo>
                <a:lnTo>
                  <a:pt x="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261616" y="7298435"/>
            <a:ext cx="2680716" cy="8863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849370" y="7286878"/>
            <a:ext cx="1129030" cy="0"/>
          </a:xfrm>
          <a:custGeom>
            <a:avLst/>
            <a:gdLst/>
            <a:ahLst/>
            <a:cxnLst/>
            <a:rect l="l" t="t" r="r" b="b"/>
            <a:pathLst>
              <a:path w="1129029" h="0">
                <a:moveTo>
                  <a:pt x="0" y="0"/>
                </a:moveTo>
                <a:lnTo>
                  <a:pt x="1129029" y="0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858895" y="6496303"/>
            <a:ext cx="0" cy="781050"/>
          </a:xfrm>
          <a:custGeom>
            <a:avLst/>
            <a:gdLst/>
            <a:ahLst/>
            <a:cxnLst/>
            <a:rect l="l" t="t" r="r" b="b"/>
            <a:pathLst>
              <a:path w="0" h="781050">
                <a:moveTo>
                  <a:pt x="0" y="0"/>
                </a:moveTo>
                <a:lnTo>
                  <a:pt x="0" y="781050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852545" y="64772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63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868420" y="7267828"/>
            <a:ext cx="1090930" cy="0"/>
          </a:xfrm>
          <a:custGeom>
            <a:avLst/>
            <a:gdLst/>
            <a:ahLst/>
            <a:cxnLst/>
            <a:rect l="l" t="t" r="r" b="b"/>
            <a:pathLst>
              <a:path w="1090929" h="0">
                <a:moveTo>
                  <a:pt x="0" y="0"/>
                </a:moveTo>
                <a:lnTo>
                  <a:pt x="1090929" y="0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968875" y="6496049"/>
            <a:ext cx="0" cy="781685"/>
          </a:xfrm>
          <a:custGeom>
            <a:avLst/>
            <a:gdLst/>
            <a:ahLst/>
            <a:cxnLst/>
            <a:rect l="l" t="t" r="r" b="b"/>
            <a:pathLst>
              <a:path w="0" h="781684">
                <a:moveTo>
                  <a:pt x="0" y="0"/>
                </a:moveTo>
                <a:lnTo>
                  <a:pt x="0" y="781685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962525" y="6483603"/>
            <a:ext cx="0" cy="794385"/>
          </a:xfrm>
          <a:custGeom>
            <a:avLst/>
            <a:gdLst/>
            <a:ahLst/>
            <a:cxnLst/>
            <a:rect l="l" t="t" r="r" b="b"/>
            <a:pathLst>
              <a:path w="0" h="794384">
                <a:moveTo>
                  <a:pt x="0" y="0"/>
                </a:moveTo>
                <a:lnTo>
                  <a:pt x="0" y="794131"/>
                </a:lnTo>
              </a:path>
            </a:pathLst>
          </a:custGeom>
          <a:ln w="317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855720" y="6470649"/>
            <a:ext cx="1090930" cy="781685"/>
          </a:xfrm>
          <a:custGeom>
            <a:avLst/>
            <a:gdLst/>
            <a:ahLst/>
            <a:cxnLst/>
            <a:rect l="l" t="t" r="r" b="b"/>
            <a:pathLst>
              <a:path w="1090929" h="781684">
                <a:moveTo>
                  <a:pt x="0" y="781685"/>
                </a:moveTo>
                <a:lnTo>
                  <a:pt x="1090929" y="781685"/>
                </a:lnTo>
                <a:lnTo>
                  <a:pt x="1090929" y="0"/>
                </a:lnTo>
                <a:lnTo>
                  <a:pt x="0" y="0"/>
                </a:lnTo>
                <a:lnTo>
                  <a:pt x="0" y="781685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3874770" y="6489699"/>
            <a:ext cx="1052830" cy="743585"/>
          </a:xfrm>
          <a:prstGeom prst="rect">
            <a:avLst/>
          </a:prstGeom>
          <a:solidFill>
            <a:srgbClr val="C0504D"/>
          </a:solidFill>
        </p:spPr>
        <p:txBody>
          <a:bodyPr wrap="square" lIns="0" tIns="37465" rIns="0" bIns="0" rtlCol="0" vert="horz">
            <a:spAutoFit/>
          </a:bodyPr>
          <a:lstStyle/>
          <a:p>
            <a:pPr marL="176530">
              <a:lnSpc>
                <a:spcPct val="100000"/>
              </a:lnSpc>
              <a:spcBef>
                <a:spcPts val="295"/>
              </a:spcBef>
            </a:pPr>
            <a:r>
              <a:rPr dirty="0" sz="1100" spc="-5" b="1">
                <a:latin typeface="Calibri"/>
                <a:cs typeface="Calibri"/>
              </a:rPr>
              <a:t>Commonest</a:t>
            </a:r>
            <a:endParaRPr sz="1100">
              <a:latin typeface="Calibri"/>
              <a:cs typeface="Calibri"/>
            </a:endParaRPr>
          </a:p>
          <a:p>
            <a:pPr marL="316865">
              <a:lnSpc>
                <a:spcPct val="100000"/>
              </a:lnSpc>
              <a:spcBef>
                <a:spcPts val="35"/>
              </a:spcBef>
            </a:pPr>
            <a:r>
              <a:rPr dirty="0" sz="1100" spc="-5">
                <a:latin typeface="Calibri"/>
                <a:cs typeface="Calibri"/>
              </a:rPr>
              <a:t>I.V. </a:t>
            </a:r>
            <a:r>
              <a:rPr dirty="0" sz="1100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/>
              <a:cs typeface="Times New Roman"/>
            </a:endParaRPr>
          </a:p>
          <a:p>
            <a:pPr marL="18288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Young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Adult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90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BRAIN</a:t>
            </a:r>
            <a:r>
              <a:rPr dirty="0" sz="1400" spc="-3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4172" y="914348"/>
            <a:ext cx="6428740" cy="28702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670685">
              <a:lnSpc>
                <a:spcPts val="1845"/>
              </a:lnSpc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CORTICAL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FORMATION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DISORDERS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8055" y="1327657"/>
          <a:ext cx="6649720" cy="6958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9895"/>
                <a:gridCol w="1769745"/>
                <a:gridCol w="1748789"/>
                <a:gridCol w="1422400"/>
              </a:tblGrid>
              <a:tr h="1755647">
                <a:tc>
                  <a:txBody>
                    <a:bodyPr/>
                    <a:lstStyle/>
                    <a:p>
                      <a:pPr algn="r" marR="62865">
                        <a:lnSpc>
                          <a:spcPts val="163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He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ae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nc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ph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aly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405"/>
                        </a:lnSpc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Focal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Cortical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Dysplasia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2125">
                <a:tc>
                  <a:txBody>
                    <a:bodyPr/>
                    <a:lstStyle/>
                    <a:p>
                      <a:pPr algn="ctr" marL="1270">
                        <a:lnSpc>
                          <a:spcPts val="1405"/>
                        </a:lnSpc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Band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Heterotopia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R="190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 spc="-5" b="1">
                          <a:latin typeface="Calibri"/>
                          <a:cs typeface="Calibri"/>
                        </a:rPr>
                        <a:t>“Double Cotex”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63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Lissencphaly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R="311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“Agyria”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R="16510">
                        <a:lnSpc>
                          <a:spcPts val="1540"/>
                        </a:lnSpc>
                        <a:spcBef>
                          <a:spcPts val="795"/>
                        </a:spcBef>
                      </a:pPr>
                      <a:r>
                        <a:rPr dirty="0" sz="1300" spc="-10" b="1">
                          <a:latin typeface="Calibri"/>
                          <a:cs typeface="Calibri"/>
                        </a:rPr>
                        <a:t>DNET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Notice skull inner Scalloping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1705">
                <a:tc>
                  <a:txBody>
                    <a:bodyPr/>
                    <a:lstStyle/>
                    <a:p>
                      <a:pPr marL="237490">
                        <a:lnSpc>
                          <a:spcPts val="1520"/>
                        </a:lnSpc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Focal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Heterotopia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0">
                        <a:lnSpc>
                          <a:spcPts val="163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Pachygyria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Ganglioglioma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2501">
                <a:tc>
                  <a:txBody>
                    <a:bodyPr/>
                    <a:lstStyle/>
                    <a:p>
                      <a:pPr algn="r" marR="63500">
                        <a:lnSpc>
                          <a:spcPts val="1170"/>
                        </a:lnSpc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Subeoendymal</a:t>
                      </a:r>
                      <a:r>
                        <a:rPr dirty="0" sz="10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latin typeface="Calibri"/>
                          <a:cs typeface="Calibri"/>
                        </a:rPr>
                        <a:t>Heterotopia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Polymicrogyria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Schizencephaly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Closed/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Open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218689" y="1333753"/>
            <a:ext cx="3382010" cy="166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04534" y="1705101"/>
            <a:ext cx="1167764" cy="1377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5969" y="1550034"/>
            <a:ext cx="1057910" cy="1355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58792" y="3089147"/>
            <a:ext cx="1498091" cy="1252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00629" y="3522789"/>
            <a:ext cx="1079080" cy="12621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4519" y="3414267"/>
            <a:ext cx="1402207" cy="13342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54953" y="5099557"/>
            <a:ext cx="1065733" cy="13191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95854" y="5068569"/>
            <a:ext cx="1293621" cy="14876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6371" y="5053075"/>
            <a:ext cx="1245984" cy="14154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69228" y="6562725"/>
            <a:ext cx="1246504" cy="13077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89936" y="6764273"/>
            <a:ext cx="1507363" cy="14102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1194" y="6717791"/>
            <a:ext cx="1275588" cy="14612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90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BRAIN</a:t>
            </a:r>
            <a:r>
              <a:rPr dirty="0" sz="1400" spc="-3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8809" y="804544"/>
            <a:ext cx="2974975" cy="2324735"/>
          </a:xfrm>
          <a:custGeom>
            <a:avLst/>
            <a:gdLst/>
            <a:ahLst/>
            <a:cxnLst/>
            <a:rect l="l" t="t" r="r" b="b"/>
            <a:pathLst>
              <a:path w="2974975" h="2324735">
                <a:moveTo>
                  <a:pt x="0" y="2324734"/>
                </a:moveTo>
                <a:lnTo>
                  <a:pt x="2974975" y="2324734"/>
                </a:lnTo>
                <a:lnTo>
                  <a:pt x="2974975" y="0"/>
                </a:lnTo>
                <a:lnTo>
                  <a:pt x="0" y="0"/>
                </a:lnTo>
                <a:lnTo>
                  <a:pt x="0" y="232473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4568" y="855344"/>
            <a:ext cx="2782824" cy="2223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91254" y="804544"/>
            <a:ext cx="3337560" cy="2324735"/>
          </a:xfrm>
          <a:custGeom>
            <a:avLst/>
            <a:gdLst/>
            <a:ahLst/>
            <a:cxnLst/>
            <a:rect l="l" t="t" r="r" b="b"/>
            <a:pathLst>
              <a:path w="3337559" h="2324735">
                <a:moveTo>
                  <a:pt x="0" y="2324734"/>
                </a:moveTo>
                <a:lnTo>
                  <a:pt x="3337560" y="2324734"/>
                </a:lnTo>
                <a:lnTo>
                  <a:pt x="3337560" y="0"/>
                </a:lnTo>
                <a:lnTo>
                  <a:pt x="0" y="0"/>
                </a:lnTo>
                <a:lnTo>
                  <a:pt x="0" y="232473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87140" y="891775"/>
            <a:ext cx="3134381" cy="2088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90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BRAIN</a:t>
            </a:r>
            <a:r>
              <a:rPr dirty="0" sz="1400" spc="-3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55538" y="1947925"/>
            <a:ext cx="1032510" cy="180340"/>
          </a:xfrm>
          <a:custGeom>
            <a:avLst/>
            <a:gdLst/>
            <a:ahLst/>
            <a:cxnLst/>
            <a:rect l="l" t="t" r="r" b="b"/>
            <a:pathLst>
              <a:path w="1032509" h="180339">
                <a:moveTo>
                  <a:pt x="0" y="179831"/>
                </a:moveTo>
                <a:lnTo>
                  <a:pt x="1032052" y="179831"/>
                </a:lnTo>
                <a:lnTo>
                  <a:pt x="103205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8704" y="2437891"/>
            <a:ext cx="959485" cy="0"/>
          </a:xfrm>
          <a:custGeom>
            <a:avLst/>
            <a:gdLst/>
            <a:ahLst/>
            <a:cxnLst/>
            <a:rect l="l" t="t" r="r" b="b"/>
            <a:pathLst>
              <a:path w="959485" h="0">
                <a:moveTo>
                  <a:pt x="0" y="0"/>
                </a:moveTo>
                <a:lnTo>
                  <a:pt x="958900" y="0"/>
                </a:lnTo>
              </a:path>
            </a:pathLst>
          </a:custGeom>
          <a:ln w="838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8704" y="6613525"/>
            <a:ext cx="959485" cy="0"/>
          </a:xfrm>
          <a:custGeom>
            <a:avLst/>
            <a:gdLst/>
            <a:ahLst/>
            <a:cxnLst/>
            <a:rect l="l" t="t" r="r" b="b"/>
            <a:pathLst>
              <a:path w="959485" h="0">
                <a:moveTo>
                  <a:pt x="0" y="0"/>
                </a:moveTo>
                <a:lnTo>
                  <a:pt x="958900" y="0"/>
                </a:lnTo>
              </a:path>
            </a:pathLst>
          </a:custGeom>
          <a:ln w="822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51459" y="914399"/>
          <a:ext cx="6877050" cy="6799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50"/>
                <a:gridCol w="826135"/>
                <a:gridCol w="96519"/>
                <a:gridCol w="810260"/>
                <a:gridCol w="1800860"/>
                <a:gridCol w="811529"/>
                <a:gridCol w="1171575"/>
                <a:gridCol w="1169670"/>
                <a:gridCol w="68579"/>
              </a:tblGrid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T w="762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188531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Metabolites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 MR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SPECTROSCOPY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24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7021">
                <a:tc gridSpan="3"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Metabolite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04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12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Locate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/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ppm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Phys.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Significance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102870" indent="-233679">
                        <a:lnSpc>
                          <a:spcPts val="1380"/>
                        </a:lnSpc>
                        <a:spcBef>
                          <a:spcPts val="22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ish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9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Absent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Increased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98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2870" marR="168910" indent="33020">
                        <a:lnSpc>
                          <a:spcPts val="1380"/>
                        </a:lnSpc>
                        <a:spcBef>
                          <a:spcPts val="13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N-Acetyl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Aspa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2.02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8580" marR="501015">
                        <a:lnSpc>
                          <a:spcPts val="1380"/>
                        </a:lnSpc>
                        <a:spcBef>
                          <a:spcPts val="105"/>
                        </a:spcBef>
                        <a:buChar char="-"/>
                        <a:tabLst>
                          <a:tab pos="1574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Marker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Neuron  Health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 marR="328295">
                        <a:lnSpc>
                          <a:spcPts val="1380"/>
                        </a:lnSpc>
                        <a:buChar char="-"/>
                        <a:tabLst>
                          <a:tab pos="1574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seen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only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neuronal  tissue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50495" marR="116839" indent="-29209">
                        <a:lnSpc>
                          <a:spcPts val="1380"/>
                        </a:lnSpc>
                        <a:spcBef>
                          <a:spcPts val="10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Damage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marL="68580" marR="74295" indent="10795">
                        <a:lnSpc>
                          <a:spcPct val="95500"/>
                        </a:lnSpc>
                        <a:spcBef>
                          <a:spcPts val="85"/>
                        </a:spcBef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Tissue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no  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neurons 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(Me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ts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Me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a)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rowSpan="3">
                  <a:txBody>
                    <a:bodyPr/>
                    <a:lstStyle/>
                    <a:p>
                      <a:pPr algn="ctr" marL="1270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Rare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"Canavan's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Dis."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54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T w="762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231140">
                        <a:lnSpc>
                          <a:spcPts val="1610"/>
                        </a:lnSpc>
                        <a:spcBef>
                          <a:spcPts val="14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NAA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78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372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3980">
                        <a:lnSpc>
                          <a:spcPts val="1639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Creatine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46379">
                        <a:lnSpc>
                          <a:spcPts val="1645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3.03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6379">
                        <a:lnSpc>
                          <a:spcPts val="1645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3.94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8580">
                        <a:lnSpc>
                          <a:spcPts val="135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Stable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 many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Dis.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38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-Used as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control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-Energy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Metabolism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67005" marR="135255" indent="-24765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ia  Tumors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rowSpan="3">
                  <a:txBody>
                    <a:bodyPr/>
                    <a:lstStyle/>
                    <a:p>
                      <a:pPr marL="128905" marR="122555" indent="222250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Trauma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Hyper</a:t>
                      </a:r>
                      <a:r>
                        <a:rPr dirty="0" sz="12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osmolar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46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T w="762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marR="65405">
                        <a:lnSpc>
                          <a:spcPts val="1610"/>
                        </a:lnSpc>
                        <a:spcBef>
                          <a:spcPts val="13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145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68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lnSpc>
                          <a:spcPts val="1639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Choline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3.2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8580" marR="314960">
                        <a:lnSpc>
                          <a:spcPct val="959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Marker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 memb.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Synthesis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&amp; number</a:t>
                      </a:r>
                      <a:r>
                        <a:rPr dirty="0" sz="12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cells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rowSpan="3">
                  <a:txBody>
                    <a:bodyPr/>
                    <a:lstStyle/>
                    <a:p>
                      <a:pPr algn="ctr" marL="139700" marR="132715" indent="1270">
                        <a:lnSpc>
                          <a:spcPct val="95900"/>
                        </a:lnSpc>
                        <a:spcBef>
                          <a:spcPts val="3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Active Tumor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tions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MS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8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Chronic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Hypox.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1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266065">
                        <a:lnSpc>
                          <a:spcPts val="1610"/>
                        </a:lnSpc>
                        <a:spcBef>
                          <a:spcPts val="10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335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69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7795">
                        <a:lnSpc>
                          <a:spcPts val="163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Lactate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 marL="219075" marR="127000" indent="-90170">
                        <a:lnSpc>
                          <a:spcPts val="1610"/>
                        </a:lnSpc>
                        <a:spcBef>
                          <a:spcPts val="85"/>
                        </a:spcBef>
                      </a:pP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ubl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peak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8580" marR="405130">
                        <a:lnSpc>
                          <a:spcPts val="1380"/>
                        </a:lnSpc>
                        <a:spcBef>
                          <a:spcPts val="5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-Product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anaerobic  metabolism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-Released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 cell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destruct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rowSpan="3">
                  <a:txBody>
                    <a:bodyPr/>
                    <a:lstStyle/>
                    <a:p>
                      <a:pPr marL="113664">
                        <a:lnSpc>
                          <a:spcPts val="14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Normally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absent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very</a:t>
                      </a:r>
                      <a:r>
                        <a:rPr dirty="0" sz="12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low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3">
                  <a:txBody>
                    <a:bodyPr/>
                    <a:lstStyle/>
                    <a:p>
                      <a:pPr marL="363855" marR="88900" indent="-268605">
                        <a:lnSpc>
                          <a:spcPct val="95400"/>
                        </a:lnSpc>
                        <a:spcBef>
                          <a:spcPts val="4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Necrotic</a:t>
                      </a:r>
                      <a:r>
                        <a:rPr dirty="0" sz="12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Tumor  Stroke  Abscess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281305">
                        <a:lnSpc>
                          <a:spcPts val="155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Lac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506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4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82245">
                        <a:lnSpc>
                          <a:spcPts val="158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Lipids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0.9:1.2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May due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41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contamination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scalp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 marL="484505">
                        <a:lnSpc>
                          <a:spcPts val="14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Normally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absent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 marL="128905" marR="123189" indent="63500">
                        <a:lnSpc>
                          <a:spcPts val="1380"/>
                        </a:lnSpc>
                        <a:spcBef>
                          <a:spcPts val="7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In aggressive  disease</a:t>
                      </a:r>
                      <a:r>
                        <a:rPr dirty="0" sz="12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process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833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2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85">
                        <a:lnSpc>
                          <a:spcPts val="1550"/>
                        </a:lnSpc>
                      </a:pPr>
                      <a:r>
                        <a:rPr dirty="0" sz="13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Myoinositol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 marL="246379">
                        <a:lnSpc>
                          <a:spcPts val="1655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3.56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8580">
                        <a:lnSpc>
                          <a:spcPts val="162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-only short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41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-Astrocytes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Marker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marL="69850" marR="64769" indent="2540">
                        <a:lnSpc>
                          <a:spcPts val="1380"/>
                        </a:lnSpc>
                        <a:spcBef>
                          <a:spcPts val="5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Hepatic  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lo-  pathy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rowSpan="3">
                  <a:txBody>
                    <a:bodyPr/>
                    <a:lstStyle/>
                    <a:p>
                      <a:pPr algn="ctr" marL="139700" marR="133350">
                        <a:lnSpc>
                          <a:spcPts val="1380"/>
                        </a:lnSpc>
                        <a:spcBef>
                          <a:spcPts val="7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Alzheimer  Demylenation  Low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g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Glioma  Gliomatosis</a:t>
                      </a:r>
                      <a:r>
                        <a:rPr dirty="0" sz="1200" spc="-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C.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6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marR="69215">
                        <a:lnSpc>
                          <a:spcPts val="1610"/>
                        </a:lnSpc>
                        <a:spcBef>
                          <a:spcPts val="70"/>
                        </a:spcBef>
                      </a:pPr>
                      <a:r>
                        <a:rPr dirty="0" sz="14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203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25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R="84455" indent="-21590">
                        <a:lnSpc>
                          <a:spcPct val="96100"/>
                        </a:lnSpc>
                        <a:spcBef>
                          <a:spcPts val="3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Glutamate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&amp;    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Gl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 marL="66675">
                        <a:lnSpc>
                          <a:spcPts val="1645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2.1:2.5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8580">
                        <a:lnSpc>
                          <a:spcPts val="162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-only short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-Close to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each=Glx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 marR="87630">
                        <a:lnSpc>
                          <a:spcPts val="1380"/>
                        </a:lnSpc>
                        <a:spcBef>
                          <a:spcPts val="5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Regulate neurotransmitter  activities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rowSpan="3">
                  <a:txBody>
                    <a:bodyPr/>
                    <a:lstStyle/>
                    <a:p>
                      <a:pPr algn="just" marL="80645" marR="72390" indent="-1905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Tumefactive</a:t>
                      </a:r>
                      <a:r>
                        <a:rPr dirty="0" sz="1200" spc="-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MS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Hepatic</a:t>
                      </a:r>
                      <a:r>
                        <a:rPr dirty="0" sz="12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Enceph.  Sever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Hypoxia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53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Glu –</a:t>
                      </a:r>
                      <a:r>
                        <a:rPr dirty="0" sz="1400" spc="-8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Gln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220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2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OTHERS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3">
                  <a:txBody>
                    <a:bodyPr/>
                    <a:lstStyle/>
                    <a:p>
                      <a:pPr marL="66675">
                        <a:lnSpc>
                          <a:spcPts val="1605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Succinate =</a:t>
                      </a:r>
                      <a:r>
                        <a:rPr dirty="0" sz="14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2.4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marR="1138555">
                        <a:lnSpc>
                          <a:spcPts val="1610"/>
                        </a:lnSpc>
                        <a:spcBef>
                          <a:spcPts val="7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Acetate =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1.9  Amino Acids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0.9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 marL="127635">
                        <a:lnSpc>
                          <a:spcPts val="141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Pyogenic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Abcs.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6720">
                <a:tc gridSpan="3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90905"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8279" marR="200660" indent="80645">
                        <a:lnSpc>
                          <a:spcPts val="1380"/>
                        </a:lnSpc>
                        <a:spcBef>
                          <a:spcPts val="2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Alanine</a:t>
                      </a:r>
                      <a:r>
                        <a:rPr dirty="0" sz="1200" spc="-5" b="1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Me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ni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gio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070152" y="7722996"/>
            <a:ext cx="5970905" cy="234950"/>
          </a:xfrm>
          <a:custGeom>
            <a:avLst/>
            <a:gdLst/>
            <a:ahLst/>
            <a:cxnLst/>
            <a:rect l="l" t="t" r="r" b="b"/>
            <a:pathLst>
              <a:path w="5970905" h="234950">
                <a:moveTo>
                  <a:pt x="0" y="234695"/>
                </a:moveTo>
                <a:lnTo>
                  <a:pt x="5970778" y="234695"/>
                </a:lnTo>
                <a:lnTo>
                  <a:pt x="5970778" y="0"/>
                </a:lnTo>
                <a:lnTo>
                  <a:pt x="0" y="0"/>
                </a:lnTo>
                <a:lnTo>
                  <a:pt x="0" y="234695"/>
                </a:lnTo>
                <a:close/>
              </a:path>
            </a:pathLst>
          </a:custGeom>
          <a:solidFill>
            <a:srgbClr val="C4BB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70152" y="7957769"/>
            <a:ext cx="5970905" cy="236854"/>
          </a:xfrm>
          <a:custGeom>
            <a:avLst/>
            <a:gdLst/>
            <a:ahLst/>
            <a:cxnLst/>
            <a:rect l="l" t="t" r="r" b="b"/>
            <a:pathLst>
              <a:path w="5970905" h="236854">
                <a:moveTo>
                  <a:pt x="0" y="236524"/>
                </a:moveTo>
                <a:lnTo>
                  <a:pt x="5970778" y="236524"/>
                </a:lnTo>
                <a:lnTo>
                  <a:pt x="5970778" y="0"/>
                </a:lnTo>
                <a:lnTo>
                  <a:pt x="0" y="0"/>
                </a:lnTo>
                <a:lnTo>
                  <a:pt x="0" y="236524"/>
                </a:lnTo>
                <a:close/>
              </a:path>
            </a:pathLst>
          </a:custGeom>
          <a:solidFill>
            <a:srgbClr val="C4BB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293747" y="7675853"/>
            <a:ext cx="3522345" cy="495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9395" marR="5080" indent="-227329">
              <a:lnSpc>
                <a:spcPct val="110000"/>
              </a:lnSpc>
              <a:spcBef>
                <a:spcPts val="100"/>
              </a:spcBef>
            </a:pPr>
            <a:r>
              <a:rPr dirty="0" sz="1400" spc="-5" b="1">
                <a:latin typeface="Times New Roman"/>
                <a:cs typeface="Times New Roman"/>
              </a:rPr>
              <a:t>ABC </a:t>
            </a:r>
            <a:r>
              <a:rPr dirty="0" sz="1400" b="1">
                <a:latin typeface="Times New Roman"/>
                <a:cs typeface="Times New Roman"/>
              </a:rPr>
              <a:t>…….. When </a:t>
            </a:r>
            <a:r>
              <a:rPr dirty="0" sz="1400" spc="-5" b="1">
                <a:latin typeface="Times New Roman"/>
                <a:cs typeface="Times New Roman"/>
              </a:rPr>
              <a:t>Cho </a:t>
            </a:r>
            <a:r>
              <a:rPr dirty="0" sz="1400" b="1">
                <a:latin typeface="Times New Roman"/>
                <a:cs typeface="Times New Roman"/>
              </a:rPr>
              <a:t>&gt; </a:t>
            </a:r>
            <a:r>
              <a:rPr dirty="0" sz="1400" spc="-5" b="1">
                <a:latin typeface="Times New Roman"/>
                <a:cs typeface="Times New Roman"/>
              </a:rPr>
              <a:t>Cr </a:t>
            </a:r>
            <a:r>
              <a:rPr dirty="0" sz="1400" b="1">
                <a:latin typeface="Times New Roman"/>
                <a:cs typeface="Times New Roman"/>
              </a:rPr>
              <a:t>&amp; </a:t>
            </a:r>
            <a:r>
              <a:rPr dirty="0" sz="1400" spc="-5" b="1">
                <a:latin typeface="Times New Roman"/>
                <a:cs typeface="Times New Roman"/>
              </a:rPr>
              <a:t>NAA </a:t>
            </a:r>
            <a:r>
              <a:rPr dirty="0" sz="1400" b="1">
                <a:latin typeface="Times New Roman"/>
                <a:cs typeface="Times New Roman"/>
              </a:rPr>
              <a:t>= </a:t>
            </a:r>
            <a:r>
              <a:rPr dirty="0" sz="1400" spc="-5" b="1">
                <a:latin typeface="Times New Roman"/>
                <a:cs typeface="Times New Roman"/>
              </a:rPr>
              <a:t>Disease  After </a:t>
            </a:r>
            <a:r>
              <a:rPr dirty="0" sz="1400" b="1">
                <a:latin typeface="Times New Roman"/>
                <a:cs typeface="Times New Roman"/>
              </a:rPr>
              <a:t>2 y of age </a:t>
            </a:r>
            <a:r>
              <a:rPr dirty="0" sz="1400" b="1">
                <a:latin typeface="Wingdings"/>
                <a:cs typeface="Wingdings"/>
              </a:rPr>
              <a:t>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Spectrum as in</a:t>
            </a:r>
            <a:r>
              <a:rPr dirty="0" sz="1400" spc="-7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Adult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79702" y="8200390"/>
            <a:ext cx="0" cy="204470"/>
          </a:xfrm>
          <a:custGeom>
            <a:avLst/>
            <a:gdLst/>
            <a:ahLst/>
            <a:cxnLst/>
            <a:rect l="l" t="t" r="r" b="b"/>
            <a:pathLst>
              <a:path w="0" h="204470">
                <a:moveTo>
                  <a:pt x="0" y="0"/>
                </a:moveTo>
                <a:lnTo>
                  <a:pt x="0" y="204216"/>
                </a:lnTo>
              </a:path>
            </a:pathLst>
          </a:custGeom>
          <a:ln w="65531">
            <a:solidFill>
              <a:srgbClr val="C4BB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17030" y="8200390"/>
            <a:ext cx="0" cy="204470"/>
          </a:xfrm>
          <a:custGeom>
            <a:avLst/>
            <a:gdLst/>
            <a:ahLst/>
            <a:cxnLst/>
            <a:rect l="l" t="t" r="r" b="b"/>
            <a:pathLst>
              <a:path w="0" h="204470">
                <a:moveTo>
                  <a:pt x="0" y="0"/>
                </a:moveTo>
                <a:lnTo>
                  <a:pt x="0" y="204216"/>
                </a:lnTo>
              </a:path>
            </a:pathLst>
          </a:custGeom>
          <a:ln w="65531">
            <a:solidFill>
              <a:srgbClr val="C4BB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12417" y="8200390"/>
            <a:ext cx="5372100" cy="204470"/>
          </a:xfrm>
          <a:custGeom>
            <a:avLst/>
            <a:gdLst/>
            <a:ahLst/>
            <a:cxnLst/>
            <a:rect l="l" t="t" r="r" b="b"/>
            <a:pathLst>
              <a:path w="5372100" h="204470">
                <a:moveTo>
                  <a:pt x="0" y="204216"/>
                </a:moveTo>
                <a:lnTo>
                  <a:pt x="5371846" y="204216"/>
                </a:lnTo>
                <a:lnTo>
                  <a:pt x="5371846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C4BB9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242364" y="8194294"/>
          <a:ext cx="5516880" cy="1271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135"/>
                <a:gridCol w="2700654"/>
                <a:gridCol w="1979930"/>
              </a:tblGrid>
              <a:tr h="210312">
                <a:tc gridSpan="3"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AGE VARIATION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4BB9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Neonates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555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Adult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11835">
                <a:tc>
                  <a:txBody>
                    <a:bodyPr/>
                    <a:lstStyle/>
                    <a:p>
                      <a:pPr marL="66675">
                        <a:lnSpc>
                          <a:spcPts val="1570"/>
                        </a:lnSpc>
                      </a:pP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NAA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Gradual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increase </a:t>
                      </a:r>
                      <a:r>
                        <a:rPr dirty="0" sz="1200">
                          <a:latin typeface="Wingdings"/>
                          <a:cs typeface="Wingdings"/>
                        </a:rPr>
                        <a:t>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Neuronal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Maturation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7380">
                        <a:lnSpc>
                          <a:spcPts val="135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Diminished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6675">
                        <a:lnSpc>
                          <a:spcPts val="1555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Cho.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High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Elevated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6675">
                        <a:lnSpc>
                          <a:spcPts val="1555"/>
                        </a:lnSpc>
                      </a:pP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mi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High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785">
                <a:tc>
                  <a:txBody>
                    <a:bodyPr/>
                    <a:lstStyle/>
                    <a:p>
                      <a:pPr marL="66675">
                        <a:lnSpc>
                          <a:spcPts val="157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Cr.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6115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cre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ased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90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BRAIN</a:t>
            </a:r>
            <a:r>
              <a:rPr dirty="0" sz="1400" spc="-3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59308" y="914399"/>
          <a:ext cx="6541770" cy="6393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6780"/>
                <a:gridCol w="1093470"/>
                <a:gridCol w="1083310"/>
                <a:gridCol w="2174874"/>
              </a:tblGrid>
              <a:tr h="2126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INSULAR RIBON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SIGN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683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DENSE 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A.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SIGN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R="2984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Basilar 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A.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 Thrombus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43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1714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ACUTE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INFARCTION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CHRONIC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INFARCTION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510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450" spc="-10" b="1" i="1">
                          <a:latin typeface="Wingdings"/>
                          <a:cs typeface="Wingdings"/>
                        </a:rPr>
                        <a:t></a:t>
                      </a:r>
                      <a:r>
                        <a:rPr dirty="0" sz="1400" spc="-10" b="1" i="1">
                          <a:latin typeface="Calibri"/>
                          <a:cs typeface="Calibri"/>
                        </a:rPr>
                        <a:t>Ischemic </a:t>
                      </a:r>
                      <a:r>
                        <a:rPr dirty="0" sz="1400" spc="-5" b="1" i="1">
                          <a:latin typeface="Calibri"/>
                          <a:cs typeface="Calibri"/>
                        </a:rPr>
                        <a:t>Stroke</a:t>
                      </a:r>
                      <a:r>
                        <a:rPr dirty="0" sz="1400" spc="-2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 i="1">
                          <a:latin typeface="Calibri"/>
                          <a:cs typeface="Calibri"/>
                        </a:rPr>
                        <a:t>MRI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: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200" b="1" i="1">
                          <a:latin typeface="Calibri"/>
                          <a:cs typeface="Calibri"/>
                        </a:rPr>
                        <a:t>Acute </a:t>
                      </a:r>
                      <a:r>
                        <a:rPr dirty="0" sz="1200" spc="-5" b="1" i="1">
                          <a:latin typeface="Calibri"/>
                          <a:cs typeface="Calibri"/>
                        </a:rPr>
                        <a:t>stroke </a:t>
                      </a:r>
                      <a:r>
                        <a:rPr dirty="0" sz="1200" b="1" i="1">
                          <a:latin typeface="Calibri"/>
                          <a:cs typeface="Calibri"/>
                        </a:rPr>
                        <a:t>appears</a:t>
                      </a:r>
                      <a:r>
                        <a:rPr dirty="0" sz="1200" spc="-1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 i="1">
                          <a:latin typeface="Calibri"/>
                          <a:cs typeface="Calibri"/>
                        </a:rPr>
                        <a:t>as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88645" indent="-263525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588645" algn="l"/>
                          <a:tab pos="589280" algn="l"/>
                        </a:tabLst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Normal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to low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signal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T1WI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53720" indent="-22860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Calibri"/>
                        <a:buChar char="-"/>
                        <a:tabLst>
                          <a:tab pos="553720" algn="l"/>
                          <a:tab pos="554355" algn="l"/>
                        </a:tabLst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High signal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T2WI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53720" indent="-22860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"/>
                        <a:buChar char="-"/>
                        <a:tabLst>
                          <a:tab pos="553720" algn="l"/>
                          <a:tab pos="554355" algn="l"/>
                        </a:tabLst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High signal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FLAIR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53720" indent="-228600">
                        <a:lnSpc>
                          <a:spcPct val="100000"/>
                        </a:lnSpc>
                        <a:spcBef>
                          <a:spcPts val="254"/>
                        </a:spcBef>
                        <a:buFont typeface="Calibri"/>
                        <a:buChar char="-"/>
                        <a:tabLst>
                          <a:tab pos="553720" algn="l"/>
                          <a:tab pos="554355" algn="l"/>
                        </a:tabLst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High signal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on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DWI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53720" indent="-22860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"/>
                        <a:buChar char="-"/>
                        <a:tabLst>
                          <a:tab pos="553720" algn="l"/>
                          <a:tab pos="554355" algn="l"/>
                        </a:tabLst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FLAIR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and DWI most</a:t>
                      </a:r>
                      <a:r>
                        <a:rPr dirty="0" sz="12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sensitive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5160264" y="926718"/>
            <a:ext cx="1699133" cy="1814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59354" y="920749"/>
            <a:ext cx="1747646" cy="1816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78522" y="920749"/>
            <a:ext cx="1572133" cy="177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53659" y="3046475"/>
            <a:ext cx="1715769" cy="1928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1847" y="3046475"/>
            <a:ext cx="1691004" cy="2066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9605" y="5289930"/>
            <a:ext cx="3114801" cy="23505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29760" y="5375782"/>
            <a:ext cx="1716405" cy="218440"/>
          </a:xfrm>
          <a:custGeom>
            <a:avLst/>
            <a:gdLst/>
            <a:ahLst/>
            <a:cxnLst/>
            <a:rect l="l" t="t" r="r" b="b"/>
            <a:pathLst>
              <a:path w="1716404" h="218439">
                <a:moveTo>
                  <a:pt x="0" y="217932"/>
                </a:moveTo>
                <a:lnTo>
                  <a:pt x="1716277" y="217932"/>
                </a:lnTo>
                <a:lnTo>
                  <a:pt x="1716277" y="0"/>
                </a:lnTo>
                <a:lnTo>
                  <a:pt x="0" y="0"/>
                </a:lnTo>
                <a:lnTo>
                  <a:pt x="0" y="21793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4235" y="7553325"/>
            <a:ext cx="2830830" cy="250190"/>
          </a:xfrm>
          <a:custGeom>
            <a:avLst/>
            <a:gdLst/>
            <a:ahLst/>
            <a:cxnLst/>
            <a:rect l="l" t="t" r="r" b="b"/>
            <a:pathLst>
              <a:path w="2830829" h="250190">
                <a:moveTo>
                  <a:pt x="0" y="250189"/>
                </a:moveTo>
                <a:lnTo>
                  <a:pt x="2830829" y="250189"/>
                </a:lnTo>
                <a:lnTo>
                  <a:pt x="2830829" y="0"/>
                </a:lnTo>
                <a:lnTo>
                  <a:pt x="0" y="0"/>
                </a:lnTo>
                <a:lnTo>
                  <a:pt x="0" y="250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64235" y="7553325"/>
            <a:ext cx="2830830" cy="2501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330"/>
              </a:spcBef>
            </a:pPr>
            <a:r>
              <a:rPr dirty="0" sz="1100" b="1" i="1">
                <a:latin typeface="Times New Roman"/>
                <a:cs typeface="Times New Roman"/>
              </a:rPr>
              <a:t>Signal </a:t>
            </a:r>
            <a:r>
              <a:rPr dirty="0" sz="1100" spc="-10" b="1" i="1">
                <a:latin typeface="Times New Roman"/>
                <a:cs typeface="Times New Roman"/>
              </a:rPr>
              <a:t>Of </a:t>
            </a:r>
            <a:r>
              <a:rPr dirty="0" sz="1100" spc="-5" b="1" i="1">
                <a:latin typeface="Times New Roman"/>
                <a:cs typeface="Times New Roman"/>
              </a:rPr>
              <a:t>Blood </a:t>
            </a:r>
            <a:r>
              <a:rPr dirty="0" sz="1100" b="1" i="1">
                <a:latin typeface="Times New Roman"/>
                <a:cs typeface="Times New Roman"/>
              </a:rPr>
              <a:t>In </a:t>
            </a:r>
            <a:r>
              <a:rPr dirty="0" sz="1100" spc="-5" b="1" i="1">
                <a:latin typeface="Times New Roman"/>
                <a:cs typeface="Times New Roman"/>
              </a:rPr>
              <a:t>different </a:t>
            </a:r>
            <a:r>
              <a:rPr dirty="0" sz="1100" b="1" i="1">
                <a:latin typeface="Times New Roman"/>
                <a:cs typeface="Times New Roman"/>
              </a:rPr>
              <a:t>MRI</a:t>
            </a:r>
            <a:r>
              <a:rPr dirty="0" sz="1100" spc="20" b="1" i="1">
                <a:latin typeface="Times New Roman"/>
                <a:cs typeface="Times New Roman"/>
              </a:rPr>
              <a:t> </a:t>
            </a:r>
            <a:r>
              <a:rPr dirty="0" sz="1100" spc="-5" b="1" i="1">
                <a:latin typeface="Times New Roman"/>
                <a:cs typeface="Times New Roman"/>
              </a:rPr>
              <a:t>Sequences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32859" y="7428229"/>
            <a:ext cx="3256915" cy="2341880"/>
          </a:xfrm>
          <a:custGeom>
            <a:avLst/>
            <a:gdLst/>
            <a:ahLst/>
            <a:cxnLst/>
            <a:rect l="l" t="t" r="r" b="b"/>
            <a:pathLst>
              <a:path w="3256915" h="2341879">
                <a:moveTo>
                  <a:pt x="0" y="2341879"/>
                </a:moveTo>
                <a:lnTo>
                  <a:pt x="3256915" y="2341879"/>
                </a:lnTo>
                <a:lnTo>
                  <a:pt x="3256915" y="0"/>
                </a:lnTo>
                <a:lnTo>
                  <a:pt x="0" y="0"/>
                </a:lnTo>
                <a:lnTo>
                  <a:pt x="0" y="234187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45890" y="7479067"/>
            <a:ext cx="3047746" cy="2194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6109" y="7929244"/>
            <a:ext cx="3131820" cy="1840864"/>
          </a:xfrm>
          <a:custGeom>
            <a:avLst/>
            <a:gdLst/>
            <a:ahLst/>
            <a:cxnLst/>
            <a:rect l="l" t="t" r="r" b="b"/>
            <a:pathLst>
              <a:path w="3131820" h="1840865">
                <a:moveTo>
                  <a:pt x="0" y="1840864"/>
                </a:moveTo>
                <a:lnTo>
                  <a:pt x="3131819" y="1840864"/>
                </a:lnTo>
                <a:lnTo>
                  <a:pt x="3131819" y="0"/>
                </a:lnTo>
                <a:lnTo>
                  <a:pt x="0" y="0"/>
                </a:lnTo>
                <a:lnTo>
                  <a:pt x="0" y="184086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24954" y="7979994"/>
            <a:ext cx="2937217" cy="16924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440814" y="9119234"/>
            <a:ext cx="1327150" cy="325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44145">
              <a:lnSpc>
                <a:spcPct val="100000"/>
              </a:lnSpc>
              <a:spcBef>
                <a:spcPts val="345"/>
              </a:spcBef>
            </a:pPr>
            <a:r>
              <a:rPr dirty="0" sz="1200" spc="-5" b="1" i="1">
                <a:latin typeface="Calibri"/>
                <a:cs typeface="Calibri"/>
              </a:rPr>
              <a:t>Subacute Infarc</a:t>
            </a:r>
            <a:r>
              <a:rPr dirty="0" sz="1300" spc="-5" b="1" i="1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90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BRAIN</a:t>
            </a:r>
            <a:r>
              <a:rPr dirty="0" sz="1400" spc="-3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70152" y="914348"/>
            <a:ext cx="5970905" cy="351155"/>
          </a:xfrm>
          <a:prstGeom prst="rect">
            <a:avLst/>
          </a:prstGeom>
          <a:solidFill>
            <a:srgbClr val="D99493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810"/>
              </a:lnSpc>
            </a:pPr>
            <a:r>
              <a:rPr dirty="0" sz="1600" spc="-5" b="1">
                <a:latin typeface="Wingdings"/>
                <a:cs typeface="Wingdings"/>
              </a:rPr>
              <a:t></a:t>
            </a:r>
            <a:r>
              <a:rPr dirty="0" sz="1600" spc="-5" b="1">
                <a:latin typeface="Times New Roman"/>
                <a:cs typeface="Times New Roman"/>
              </a:rPr>
              <a:t>Intracranial hemorrhage - possible</a:t>
            </a:r>
            <a:r>
              <a:rPr dirty="0" sz="1600" spc="1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locations: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140" y="1271370"/>
            <a:ext cx="1706880" cy="64770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65"/>
              </a:spcBef>
              <a:buFont typeface="Calibri"/>
              <a:buChar char="-"/>
              <a:tabLst>
                <a:tab pos="240665" algn="l"/>
                <a:tab pos="2413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Intra-parenchymal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Calibri"/>
              <a:buChar char="-"/>
              <a:tabLst>
                <a:tab pos="240665" algn="l"/>
                <a:tab pos="2413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Intra-ventricular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7580" y="1271370"/>
            <a:ext cx="1746885" cy="64770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65"/>
              </a:spcBef>
              <a:buFont typeface="Calibri"/>
              <a:buChar char="-"/>
              <a:tabLst>
                <a:tab pos="240665" algn="l"/>
                <a:tab pos="2413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Subarachnoid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Calibri"/>
              <a:buChar char="-"/>
              <a:tabLst>
                <a:tab pos="240665" algn="l"/>
                <a:tab pos="241300" algn="l"/>
              </a:tabLst>
            </a:pPr>
            <a:r>
              <a:rPr dirty="0" sz="1400" b="1">
                <a:latin typeface="Times New Roman"/>
                <a:cs typeface="Times New Roman"/>
              </a:rPr>
              <a:t>Subdural /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epidural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59308" y="4708270"/>
          <a:ext cx="6537959" cy="3923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6780"/>
                <a:gridCol w="2176780"/>
                <a:gridCol w="2174874"/>
              </a:tblGrid>
              <a:tr h="1806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52145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Subdural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Hage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72770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Intraparynchymal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Intraventricular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1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203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Subdural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R="203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With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Hematocrit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effect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5297170" y="4713731"/>
            <a:ext cx="1422146" cy="1629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48710" y="4713731"/>
            <a:ext cx="1378839" cy="1588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8047" y="4713731"/>
            <a:ext cx="1540510" cy="1603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50125" y="6519671"/>
            <a:ext cx="1419098" cy="1602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71315" y="2045969"/>
            <a:ext cx="2868295" cy="1002030"/>
          </a:xfrm>
          <a:custGeom>
            <a:avLst/>
            <a:gdLst/>
            <a:ahLst/>
            <a:cxnLst/>
            <a:rect l="l" t="t" r="r" b="b"/>
            <a:pathLst>
              <a:path w="2868295" h="1002030">
                <a:moveTo>
                  <a:pt x="0" y="1002029"/>
                </a:moveTo>
                <a:lnTo>
                  <a:pt x="2868294" y="1002029"/>
                </a:lnTo>
                <a:lnTo>
                  <a:pt x="2868294" y="0"/>
                </a:lnTo>
                <a:lnTo>
                  <a:pt x="0" y="0"/>
                </a:lnTo>
                <a:lnTo>
                  <a:pt x="0" y="100202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266565" y="2069374"/>
            <a:ext cx="2466340" cy="8515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150" spc="-5" b="1" i="1">
                <a:latin typeface="Arial"/>
                <a:cs typeface="Arial"/>
              </a:rPr>
              <a:t>)</a:t>
            </a:r>
            <a:r>
              <a:rPr dirty="0" sz="1100" spc="-5" b="1" i="1">
                <a:latin typeface="Calibri"/>
                <a:cs typeface="Calibri"/>
              </a:rPr>
              <a:t>Hypertensive bleed </a:t>
            </a:r>
            <a:r>
              <a:rPr dirty="0" sz="1100" b="1" i="1">
                <a:latin typeface="Calibri"/>
                <a:cs typeface="Calibri"/>
              </a:rPr>
              <a:t>- </a:t>
            </a:r>
            <a:r>
              <a:rPr dirty="0" sz="1100" spc="-5" b="1" i="1">
                <a:latin typeface="Calibri"/>
                <a:cs typeface="Calibri"/>
              </a:rPr>
              <a:t>most common</a:t>
            </a:r>
            <a:r>
              <a:rPr dirty="0" sz="1100" spc="10" b="1" i="1">
                <a:latin typeface="Calibri"/>
                <a:cs typeface="Calibri"/>
              </a:rPr>
              <a:t> </a:t>
            </a:r>
            <a:r>
              <a:rPr dirty="0" sz="1100" spc="-5" b="1" i="1">
                <a:latin typeface="Calibri"/>
                <a:cs typeface="Calibri"/>
              </a:rPr>
              <a:t>(80%)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2540">
              <a:lnSpc>
                <a:spcPct val="100000"/>
              </a:lnSpc>
              <a:tabLst>
                <a:tab pos="1423670" algn="l"/>
              </a:tabLst>
            </a:pPr>
            <a:r>
              <a:rPr dirty="0" sz="1200" spc="-5" b="1" i="1">
                <a:latin typeface="Calibri"/>
                <a:cs typeface="Calibri"/>
              </a:rPr>
              <a:t>-Basal</a:t>
            </a:r>
            <a:r>
              <a:rPr dirty="0" sz="1200" spc="15" b="1" i="1">
                <a:latin typeface="Calibri"/>
                <a:cs typeface="Calibri"/>
              </a:rPr>
              <a:t> </a:t>
            </a:r>
            <a:r>
              <a:rPr dirty="0" sz="1200" spc="-5" b="1" i="1">
                <a:latin typeface="Calibri"/>
                <a:cs typeface="Calibri"/>
              </a:rPr>
              <a:t>ganglia	-Pons</a:t>
            </a:r>
            <a:endParaRPr sz="1200">
              <a:latin typeface="Calibri"/>
              <a:cs typeface="Calibri"/>
            </a:endParaRPr>
          </a:p>
          <a:p>
            <a:pPr marL="2540">
              <a:lnSpc>
                <a:spcPct val="100000"/>
              </a:lnSpc>
              <a:spcBef>
                <a:spcPts val="1019"/>
              </a:spcBef>
              <a:tabLst>
                <a:tab pos="1426210" algn="l"/>
              </a:tabLst>
            </a:pPr>
            <a:r>
              <a:rPr dirty="0" sz="1200" spc="-5" b="1" i="1">
                <a:latin typeface="Calibri"/>
                <a:cs typeface="Calibri"/>
              </a:rPr>
              <a:t>-Thalamus	-Cerebellum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4519" y="2045969"/>
            <a:ext cx="3416935" cy="222948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422909" marR="130810" indent="-280670">
              <a:lnSpc>
                <a:spcPct val="117300"/>
              </a:lnSpc>
            </a:pPr>
            <a:r>
              <a:rPr dirty="0" sz="1100">
                <a:latin typeface="Arial"/>
                <a:cs typeface="Arial"/>
              </a:rPr>
              <a:t>)</a:t>
            </a:r>
            <a:r>
              <a:rPr dirty="0" sz="1100">
                <a:latin typeface="Calibri"/>
                <a:cs typeface="Calibri"/>
              </a:rPr>
              <a:t>usually </a:t>
            </a:r>
            <a:r>
              <a:rPr dirty="0" sz="1100" spc="-5">
                <a:latin typeface="Calibri"/>
                <a:cs typeface="Calibri"/>
              </a:rPr>
              <a:t>symmetric</a:t>
            </a:r>
            <a:r>
              <a:rPr dirty="0" sz="1100" spc="-5">
                <a:latin typeface="Arial"/>
                <a:cs typeface="Arial"/>
              </a:rPr>
              <a:t>( </a:t>
            </a:r>
            <a:r>
              <a:rPr dirty="0" sz="1100" spc="-5" b="1">
                <a:latin typeface="Calibri"/>
                <a:cs typeface="Calibri"/>
              </a:rPr>
              <a:t>Normal variant: </a:t>
            </a:r>
            <a:r>
              <a:rPr dirty="0" sz="1100" spc="-5">
                <a:latin typeface="Calibri"/>
                <a:cs typeface="Calibri"/>
              </a:rPr>
              <a:t>calcification </a:t>
            </a:r>
            <a:r>
              <a:rPr dirty="0" sz="1100">
                <a:latin typeface="Calibri"/>
                <a:cs typeface="Calibri"/>
              </a:rPr>
              <a:t>in the  basal </a:t>
            </a:r>
            <a:r>
              <a:rPr dirty="0" sz="1100" spc="-5">
                <a:latin typeface="Calibri"/>
                <a:cs typeface="Calibri"/>
              </a:rPr>
              <a:t>ganglia </a:t>
            </a:r>
            <a:r>
              <a:rPr dirty="0" sz="1100">
                <a:latin typeface="Calibri"/>
                <a:cs typeface="Calibri"/>
              </a:rPr>
              <a:t>&amp; </a:t>
            </a:r>
            <a:r>
              <a:rPr dirty="0" sz="1100" spc="-5" b="1">
                <a:latin typeface="Calibri"/>
                <a:cs typeface="Calibri"/>
              </a:rPr>
              <a:t>Dentate </a:t>
            </a:r>
            <a:r>
              <a:rPr dirty="0" sz="1100" b="1">
                <a:latin typeface="Calibri"/>
                <a:cs typeface="Calibri"/>
              </a:rPr>
              <a:t>Neucl</a:t>
            </a:r>
            <a:r>
              <a:rPr dirty="0" sz="1100">
                <a:latin typeface="Calibri"/>
                <a:cs typeface="Calibri"/>
              </a:rPr>
              <a:t>i in</a:t>
            </a:r>
            <a:r>
              <a:rPr dirty="0" sz="1100" spc="-5">
                <a:latin typeface="Calibri"/>
                <a:cs typeface="Calibri"/>
              </a:rPr>
              <a:t> Cerebellum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7966" y="2097023"/>
            <a:ext cx="2776220" cy="1585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90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BRAIN</a:t>
            </a:r>
            <a:r>
              <a:rPr dirty="0" sz="1400" spc="-3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2648" y="7495920"/>
            <a:ext cx="6428740" cy="23622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575"/>
              </a:lnSpc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MULTIPLE SCLEROSIS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140" y="7806537"/>
            <a:ext cx="2371725" cy="150177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Clinical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Diagnosis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Young </a:t>
            </a:r>
            <a:r>
              <a:rPr dirty="0" sz="1400" spc="-10">
                <a:latin typeface="Times New Roman"/>
                <a:cs typeface="Times New Roman"/>
              </a:rPr>
              <a:t>Adult “20 </a:t>
            </a:r>
            <a:r>
              <a:rPr dirty="0" sz="1400">
                <a:latin typeface="Times New Roman"/>
                <a:cs typeface="Times New Roman"/>
              </a:rPr>
              <a:t>: </a:t>
            </a:r>
            <a:r>
              <a:rPr dirty="0" sz="1400" spc="-5">
                <a:latin typeface="Times New Roman"/>
                <a:cs typeface="Times New Roman"/>
              </a:rPr>
              <a:t>40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y”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Plaques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Near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80"/>
              </a:spcBef>
            </a:pPr>
            <a:r>
              <a:rPr dirty="0" sz="1400">
                <a:latin typeface="Times New Roman"/>
                <a:cs typeface="Times New Roman"/>
              </a:rPr>
              <a:t>&amp; </a:t>
            </a:r>
            <a:r>
              <a:rPr dirty="0" sz="1400" spc="-5">
                <a:latin typeface="Times New Roman"/>
                <a:cs typeface="Times New Roman"/>
              </a:rPr>
              <a:t>perpendicular to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Ventricles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High signal in </a:t>
            </a:r>
            <a:r>
              <a:rPr dirty="0" sz="1400">
                <a:latin typeface="Times New Roman"/>
                <a:cs typeface="Times New Roman"/>
              </a:rPr>
              <a:t>PD &amp;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FLIR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Enhancing Active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lesions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9605" y="914399"/>
            <a:ext cx="6373876" cy="6351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57270" y="7828915"/>
            <a:ext cx="3419475" cy="1953895"/>
          </a:xfrm>
          <a:custGeom>
            <a:avLst/>
            <a:gdLst/>
            <a:ahLst/>
            <a:cxnLst/>
            <a:rect l="l" t="t" r="r" b="b"/>
            <a:pathLst>
              <a:path w="3419475" h="1953895">
                <a:moveTo>
                  <a:pt x="0" y="1953895"/>
                </a:moveTo>
                <a:lnTo>
                  <a:pt x="3419475" y="1953895"/>
                </a:lnTo>
                <a:lnTo>
                  <a:pt x="3419475" y="0"/>
                </a:lnTo>
                <a:lnTo>
                  <a:pt x="0" y="0"/>
                </a:lnTo>
                <a:lnTo>
                  <a:pt x="0" y="195389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31005" y="7879739"/>
            <a:ext cx="3143377" cy="1740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90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BRAIN</a:t>
            </a:r>
            <a:r>
              <a:rPr dirty="0" sz="1400" spc="-3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2648" y="914348"/>
            <a:ext cx="6428740" cy="28702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925"/>
              </a:lnSpc>
            </a:pPr>
            <a:r>
              <a:rPr dirty="0" sz="1700" b="1">
                <a:solidFill>
                  <a:srgbClr val="FFFFFF"/>
                </a:solidFill>
                <a:latin typeface="Times New Roman"/>
                <a:cs typeface="Times New Roman"/>
              </a:rPr>
              <a:t>BRAIN</a:t>
            </a:r>
            <a:r>
              <a:rPr dirty="0" sz="17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FFFFFF"/>
                </a:solidFill>
                <a:latin typeface="Times New Roman"/>
                <a:cs typeface="Times New Roman"/>
              </a:rPr>
              <a:t>TUMORS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74309" y="4170298"/>
            <a:ext cx="1461770" cy="169545"/>
          </a:xfrm>
          <a:custGeom>
            <a:avLst/>
            <a:gdLst/>
            <a:ahLst/>
            <a:cxnLst/>
            <a:rect l="l" t="t" r="r" b="b"/>
            <a:pathLst>
              <a:path w="1461770" h="169545">
                <a:moveTo>
                  <a:pt x="0" y="169164"/>
                </a:moveTo>
                <a:lnTo>
                  <a:pt x="1461769" y="169164"/>
                </a:lnTo>
                <a:lnTo>
                  <a:pt x="1461769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77819" y="4324222"/>
            <a:ext cx="902969" cy="125095"/>
          </a:xfrm>
          <a:custGeom>
            <a:avLst/>
            <a:gdLst/>
            <a:ahLst/>
            <a:cxnLst/>
            <a:rect l="l" t="t" r="r" b="b"/>
            <a:pathLst>
              <a:path w="902970" h="125095">
                <a:moveTo>
                  <a:pt x="0" y="124967"/>
                </a:moveTo>
                <a:lnTo>
                  <a:pt x="902512" y="124967"/>
                </a:lnTo>
                <a:lnTo>
                  <a:pt x="902512" y="0"/>
                </a:lnTo>
                <a:lnTo>
                  <a:pt x="0" y="0"/>
                </a:lnTo>
                <a:lnTo>
                  <a:pt x="0" y="12496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17470" y="4324222"/>
            <a:ext cx="489584" cy="170815"/>
          </a:xfrm>
          <a:custGeom>
            <a:avLst/>
            <a:gdLst/>
            <a:ahLst/>
            <a:cxnLst/>
            <a:rect l="l" t="t" r="r" b="b"/>
            <a:pathLst>
              <a:path w="489585" h="170814">
                <a:moveTo>
                  <a:pt x="0" y="170687"/>
                </a:moveTo>
                <a:lnTo>
                  <a:pt x="489204" y="170687"/>
                </a:lnTo>
                <a:lnTo>
                  <a:pt x="48920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24958" y="4973446"/>
            <a:ext cx="1791335" cy="170815"/>
          </a:xfrm>
          <a:custGeom>
            <a:avLst/>
            <a:gdLst/>
            <a:ahLst/>
            <a:cxnLst/>
            <a:rect l="l" t="t" r="r" b="b"/>
            <a:pathLst>
              <a:path w="1791334" h="170814">
                <a:moveTo>
                  <a:pt x="0" y="170687"/>
                </a:moveTo>
                <a:lnTo>
                  <a:pt x="1790954" y="170687"/>
                </a:lnTo>
                <a:lnTo>
                  <a:pt x="179095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59308" y="1327657"/>
          <a:ext cx="6547484" cy="5869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6780"/>
                <a:gridCol w="2176780"/>
                <a:gridCol w="859155"/>
                <a:gridCol w="467995"/>
                <a:gridCol w="855979"/>
              </a:tblGrid>
              <a:tr h="222503">
                <a:tc gridSpan="5">
                  <a:txBody>
                    <a:bodyPr/>
                    <a:lstStyle/>
                    <a:p>
                      <a:pPr algn="ctr" marL="3810">
                        <a:lnSpc>
                          <a:spcPts val="1635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HOMOGENOUS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EHNANCING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33399">
                <a:tc>
                  <a:txBody>
                    <a:bodyPr/>
                    <a:lstStyle/>
                    <a:p>
                      <a:pPr marL="670560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MENINGIOMA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2578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25780" algn="l"/>
                          <a:tab pos="526415" algn="l"/>
                        </a:tabLst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Dural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Based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525780" algn="l"/>
                        </a:tabLst>
                      </a:pPr>
                      <a:r>
                        <a:rPr dirty="0" sz="1100">
                          <a:latin typeface="Symbol"/>
                          <a:cs typeface="Symbol"/>
                        </a:rPr>
                        <a:t>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+/- Dural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tail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LYMPHOMA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2578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Peri-ventricular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84480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GIANT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CELL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ASTROCYTOMA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2578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With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Tuberous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Sclerosis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2578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Near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baseline="39682" sz="1050" spc="-7">
                          <a:latin typeface="Calibri"/>
                          <a:cs typeface="Calibri"/>
                        </a:rPr>
                        <a:t>rd</a:t>
                      </a:r>
                      <a:r>
                        <a:rPr dirty="0" baseline="39682" sz="1050" spc="112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Ventricle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2504">
                <a:tc gridSpan="5">
                  <a:txBody>
                    <a:bodyPr/>
                    <a:lstStyle/>
                    <a:p>
                      <a:pPr marL="2173605">
                        <a:lnSpc>
                          <a:spcPts val="1635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HETEROGENOUS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EHNANCING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8307">
                <a:tc>
                  <a:txBody>
                    <a:bodyPr/>
                    <a:lstStyle/>
                    <a:p>
                      <a:pPr algn="ctr" marL="1905">
                        <a:lnSpc>
                          <a:spcPts val="1290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ANAPLASTIC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ASTROCYTOMA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ts val="1290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GLIOBLASTOMA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MULTIFORM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6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2503">
                <a:tc gridSpan="5">
                  <a:txBody>
                    <a:bodyPr/>
                    <a:lstStyle/>
                    <a:p>
                      <a:pPr algn="ctr" marL="5080">
                        <a:lnSpc>
                          <a:spcPts val="1635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MARGINAL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EHNANCING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GLIOBLASTOMA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MULTIFORM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Non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Uniform Thickness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8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6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4027">
                <a:tc gridSpan="5">
                  <a:txBody>
                    <a:bodyPr/>
                    <a:lstStyle/>
                    <a:p>
                      <a:pPr marL="1792605">
                        <a:lnSpc>
                          <a:spcPts val="165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CYST with EHNANCING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MURAL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NODULE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42772">
                <a:tc>
                  <a:txBody>
                    <a:bodyPr/>
                    <a:lstStyle/>
                    <a:p>
                      <a:pPr algn="ctr" marR="29845">
                        <a:lnSpc>
                          <a:spcPts val="1520"/>
                        </a:lnSpc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Pilocytic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Astrocytoma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 marR="177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Usually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Infra-tentorial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D.D.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Hamangioblastoma </a:t>
                      </a:r>
                      <a:r>
                        <a:rPr dirty="0" sz="700" spc="-5">
                          <a:latin typeface="Calibri"/>
                          <a:cs typeface="Calibri"/>
                        </a:rPr>
                        <a:t>"Less</a:t>
                      </a:r>
                      <a:r>
                        <a:rPr dirty="0" sz="7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5">
                          <a:latin typeface="Calibri"/>
                          <a:cs typeface="Calibri"/>
                        </a:rPr>
                        <a:t>common"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ts val="1405"/>
                        </a:lnSpc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Pleomomorphic Xanso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673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Astrocytoma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381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 b="1" i="1">
                          <a:latin typeface="Calibri"/>
                          <a:cs typeface="Calibri"/>
                        </a:rPr>
                        <a:t>“Never </a:t>
                      </a:r>
                      <a:r>
                        <a:rPr dirty="0" sz="800" spc="-5" b="1" i="1">
                          <a:latin typeface="Calibri"/>
                          <a:cs typeface="Calibri"/>
                        </a:rPr>
                        <a:t>in Post</a:t>
                      </a:r>
                      <a:r>
                        <a:rPr dirty="0" sz="800" spc="-1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 b="1" i="1">
                          <a:latin typeface="Calibri"/>
                          <a:cs typeface="Calibri"/>
                        </a:rPr>
                        <a:t>Fossa”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63245" marR="582295" indent="86360">
                        <a:lnSpc>
                          <a:spcPts val="1340"/>
                        </a:lnSpc>
                        <a:spcBef>
                          <a:spcPts val="2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Supra tentorial  Superficial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nodule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68300">
                        <a:lnSpc>
                          <a:spcPts val="163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Hamangioblastoma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581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10:20 with VHL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syndrome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783">
                <a:tc>
                  <a:txBody>
                    <a:bodyPr/>
                    <a:lstStyle/>
                    <a:p>
                      <a:pPr algn="ctr" marL="4445">
                        <a:lnSpc>
                          <a:spcPts val="1290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2-6 %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of all Brain</a:t>
                      </a:r>
                      <a:r>
                        <a:rPr dirty="0" sz="11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Primaries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95630">
                        <a:lnSpc>
                          <a:spcPts val="1290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1:2 %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1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Primary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5260">
                <a:tc rowSpan="2">
                  <a:txBody>
                    <a:bodyPr/>
                    <a:lstStyle/>
                    <a:p>
                      <a:pPr algn="ctr" marL="4445">
                        <a:lnSpc>
                          <a:spcPts val="1290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5  : 15</a:t>
                      </a:r>
                      <a:r>
                        <a:rPr dirty="0" sz="1100" spc="-114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4F :</a:t>
                      </a:r>
                      <a:r>
                        <a:rPr dirty="0" sz="1100" spc="-1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3M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8279">
                        <a:lnSpc>
                          <a:spcPts val="1280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Most common Post Fossa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T.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in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221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ADU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41605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STRONGLY ENHANCING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NODULE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038">
                <a:tc gridSpan="5">
                  <a:txBody>
                    <a:bodyPr/>
                    <a:lstStyle/>
                    <a:p>
                      <a:pPr algn="ctr" marL="4445">
                        <a:lnSpc>
                          <a:spcPts val="1280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ANY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PATTERN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87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5669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METs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69595" marR="588645" indent="265430">
                        <a:lnSpc>
                          <a:spcPct val="1018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Multiple  Known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Primary  Significant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Edema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6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90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BRAIN</a:t>
            </a:r>
            <a:r>
              <a:rPr dirty="0" sz="1400" spc="-3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59308" y="1227073"/>
          <a:ext cx="6537959" cy="8523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6780"/>
                <a:gridCol w="2176780"/>
                <a:gridCol w="2174874"/>
              </a:tblGrid>
              <a:tr h="2283332">
                <a:tc>
                  <a:txBody>
                    <a:bodyPr/>
                    <a:lstStyle/>
                    <a:p>
                      <a:pPr algn="ctr" marL="4445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Meningioma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Lymphoma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GCA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35222">
                <a:tc>
                  <a:txBody>
                    <a:bodyPr/>
                    <a:lstStyle/>
                    <a:p>
                      <a:pPr algn="ctr" marL="4445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Glioblastoma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Multiform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Anaplastic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Astrocytoma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METS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0882">
                <a:tc>
                  <a:txBody>
                    <a:bodyPr/>
                    <a:lstStyle/>
                    <a:p>
                      <a:pPr algn="ctr" marR="19050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Pilocytic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Astrocytoma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Pleomomorphic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 Xanso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Astrocytoma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Multiple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Hemangioblastomas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5344795" y="1402968"/>
            <a:ext cx="1667510" cy="1793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87929" y="1402968"/>
            <a:ext cx="1694180" cy="1945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4714" y="1402968"/>
            <a:ext cx="1774825" cy="1972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88965" y="3686301"/>
            <a:ext cx="1646936" cy="17948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18684" y="5649594"/>
            <a:ext cx="1586611" cy="17951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24123" y="3686174"/>
            <a:ext cx="1625473" cy="1894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54722" y="3856735"/>
            <a:ext cx="1406398" cy="17223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42530" y="5749543"/>
            <a:ext cx="1434211" cy="1676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12511" y="7451470"/>
            <a:ext cx="1801367" cy="15011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11626" y="7792402"/>
            <a:ext cx="1447927" cy="16313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25029" y="7621904"/>
            <a:ext cx="1469009" cy="16323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90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BRAIN</a:t>
            </a:r>
            <a:r>
              <a:rPr dirty="0" sz="1400" spc="-3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59308" y="914399"/>
          <a:ext cx="6537959" cy="1797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6780"/>
                <a:gridCol w="2176780"/>
                <a:gridCol w="2174874"/>
              </a:tblGrid>
              <a:tr h="330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9747">
                <a:tc gridSpan="3">
                  <a:txBody>
                    <a:bodyPr/>
                    <a:lstStyle/>
                    <a:p>
                      <a:pPr algn="ctr" marL="3810">
                        <a:lnSpc>
                          <a:spcPts val="1950"/>
                        </a:lnSpc>
                      </a:pPr>
                      <a:r>
                        <a:rPr dirty="0" sz="17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INTRA </a:t>
                      </a:r>
                      <a:r>
                        <a:rPr dirty="0" sz="17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CRANIAL CYST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735">
                <a:tc>
                  <a:txBody>
                    <a:bodyPr/>
                    <a:lstStyle/>
                    <a:p>
                      <a:pPr algn="ctr" marL="5080">
                        <a:lnSpc>
                          <a:spcPts val="1250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EXTRA-AXIAL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0">
                        <a:lnSpc>
                          <a:spcPts val="1250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50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Others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84404">
                <a:tc>
                  <a:txBody>
                    <a:bodyPr/>
                    <a:lstStyle/>
                    <a:p>
                      <a:pPr algn="ctr" marL="5080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ARACHNOID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715010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Astro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Abscess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 marL="5080">
                        <a:lnSpc>
                          <a:spcPts val="117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EPIDERMOID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17780">
                        <a:lnSpc>
                          <a:spcPts val="117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Hydatid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18415">
                        <a:lnSpc>
                          <a:spcPts val="117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Cystecercosis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 marL="3175">
                        <a:lnSpc>
                          <a:spcPts val="117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DERMOID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692150">
                        <a:lnSpc>
                          <a:spcPts val="117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encep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20955">
                        <a:lnSpc>
                          <a:spcPts val="117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Meningioma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3067">
                <a:tc>
                  <a:txBody>
                    <a:bodyPr/>
                    <a:lstStyle/>
                    <a:p>
                      <a:pPr algn="ctr" marL="3810">
                        <a:lnSpc>
                          <a:spcPts val="117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PINEAL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7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Deposites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4824729" y="3029965"/>
            <a:ext cx="2218055" cy="216535"/>
          </a:xfrm>
          <a:custGeom>
            <a:avLst/>
            <a:gdLst/>
            <a:ahLst/>
            <a:cxnLst/>
            <a:rect l="l" t="t" r="r" b="b"/>
            <a:pathLst>
              <a:path w="2218054" h="216535">
                <a:moveTo>
                  <a:pt x="0" y="216407"/>
                </a:moveTo>
                <a:lnTo>
                  <a:pt x="2217674" y="216407"/>
                </a:lnTo>
                <a:lnTo>
                  <a:pt x="2217674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41242" y="3029965"/>
            <a:ext cx="793115" cy="201295"/>
          </a:xfrm>
          <a:custGeom>
            <a:avLst/>
            <a:gdLst/>
            <a:ahLst/>
            <a:cxnLst/>
            <a:rect l="l" t="t" r="r" b="b"/>
            <a:pathLst>
              <a:path w="793114" h="201294">
                <a:moveTo>
                  <a:pt x="0" y="201168"/>
                </a:moveTo>
                <a:lnTo>
                  <a:pt x="792784" y="201168"/>
                </a:lnTo>
                <a:lnTo>
                  <a:pt x="792784" y="0"/>
                </a:lnTo>
                <a:lnTo>
                  <a:pt x="0" y="0"/>
                </a:lnTo>
                <a:lnTo>
                  <a:pt x="0" y="201168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60652" y="3029965"/>
            <a:ext cx="704215" cy="201295"/>
          </a:xfrm>
          <a:custGeom>
            <a:avLst/>
            <a:gdLst/>
            <a:ahLst/>
            <a:cxnLst/>
            <a:rect l="l" t="t" r="r" b="b"/>
            <a:pathLst>
              <a:path w="704214" h="201294">
                <a:moveTo>
                  <a:pt x="0" y="201168"/>
                </a:moveTo>
                <a:lnTo>
                  <a:pt x="704088" y="201168"/>
                </a:lnTo>
                <a:lnTo>
                  <a:pt x="704088" y="0"/>
                </a:lnTo>
                <a:lnTo>
                  <a:pt x="0" y="0"/>
                </a:lnTo>
                <a:lnTo>
                  <a:pt x="0" y="201168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59308" y="3023869"/>
          <a:ext cx="6537959" cy="478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5505"/>
                <a:gridCol w="2073910"/>
                <a:gridCol w="2318384"/>
              </a:tblGrid>
              <a:tr h="4773803">
                <a:tc>
                  <a:txBody>
                    <a:bodyPr/>
                    <a:lstStyle/>
                    <a:p>
                      <a:pPr marL="697865">
                        <a:lnSpc>
                          <a:spcPts val="1520"/>
                        </a:lnSpc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Arachnoid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388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"CSF –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Enh."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2620">
                        <a:lnSpc>
                          <a:spcPts val="1520"/>
                        </a:lnSpc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Epidermoid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5695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Lobulated +/-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T1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Low&lt;CSF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/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T2</a:t>
                      </a:r>
                      <a:r>
                        <a:rPr dirty="0" sz="11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Hi&gt;CSF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356235" marR="345440" indent="1905">
                        <a:lnSpc>
                          <a:spcPct val="100899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Never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iso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FLIR  RESTRICTED</a:t>
                      </a:r>
                      <a:r>
                        <a:rPr dirty="0" sz="11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DIFFUSION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63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Dermoid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87094" marR="873125" indent="142875">
                        <a:lnSpc>
                          <a:spcPts val="1350"/>
                        </a:lnSpc>
                        <a:spcBef>
                          <a:spcPts val="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Rare 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Fat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+/-</a:t>
                      </a:r>
                      <a:r>
                        <a:rPr dirty="0" sz="11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5715">
                        <a:lnSpc>
                          <a:spcPts val="129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Rupture </a:t>
                      </a:r>
                      <a:r>
                        <a:rPr dirty="0" sz="1100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Fat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Fluid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level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5311394" y="3758056"/>
            <a:ext cx="1254734" cy="1378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42509" y="5296153"/>
            <a:ext cx="2178685" cy="896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42509" y="6353428"/>
            <a:ext cx="2178685" cy="14433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53410" y="3572001"/>
            <a:ext cx="1182344" cy="132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53486" y="4889766"/>
            <a:ext cx="1949195" cy="240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99896" y="3401440"/>
            <a:ext cx="1284732" cy="1459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8177" y="4853698"/>
            <a:ext cx="1957705" cy="11563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8650" y="6010147"/>
            <a:ext cx="1998980" cy="10039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17855" y="7887969"/>
            <a:ext cx="1252220" cy="1828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296545">
              <a:lnSpc>
                <a:spcPct val="100000"/>
              </a:lnSpc>
              <a:spcBef>
                <a:spcPts val="345"/>
              </a:spcBef>
            </a:pPr>
            <a:r>
              <a:rPr dirty="0" sz="1100" spc="-5" b="1">
                <a:latin typeface="Calibri"/>
                <a:cs typeface="Calibri"/>
              </a:rPr>
              <a:t>Pineal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Cyst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4755" y="8261933"/>
            <a:ext cx="1059180" cy="14047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010410" y="7887969"/>
            <a:ext cx="1226820" cy="1828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276225">
              <a:lnSpc>
                <a:spcPct val="100000"/>
              </a:lnSpc>
              <a:spcBef>
                <a:spcPts val="345"/>
              </a:spcBef>
            </a:pPr>
            <a:r>
              <a:rPr dirty="0" sz="1100" spc="-5" b="1">
                <a:latin typeface="Calibri"/>
                <a:cs typeface="Calibri"/>
              </a:rPr>
              <a:t>Colloid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Cyst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06167" y="8261908"/>
            <a:ext cx="1028192" cy="13237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319779" y="7887969"/>
            <a:ext cx="1169670" cy="1828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345"/>
              </a:spcBef>
            </a:pPr>
            <a:r>
              <a:rPr dirty="0" sz="1100" spc="-5" b="1">
                <a:latin typeface="Calibri"/>
                <a:cs typeface="Calibri"/>
              </a:rPr>
              <a:t>Hydatid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Cyst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16808" y="8261857"/>
            <a:ext cx="976884" cy="13571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599304" y="7887969"/>
            <a:ext cx="1161415" cy="1828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72720">
              <a:lnSpc>
                <a:spcPct val="100000"/>
              </a:lnSpc>
              <a:spcBef>
                <a:spcPts val="345"/>
              </a:spcBef>
            </a:pPr>
            <a:r>
              <a:rPr dirty="0" sz="1100" spc="-5" b="1">
                <a:latin typeface="Calibri"/>
                <a:cs typeface="Calibri"/>
              </a:rPr>
              <a:t>Porencephalic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95444" y="8261883"/>
            <a:ext cx="969263" cy="14048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873750" y="7887969"/>
            <a:ext cx="1210945" cy="1828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106045">
              <a:lnSpc>
                <a:spcPct val="100000"/>
              </a:lnSpc>
              <a:spcBef>
                <a:spcPts val="365"/>
              </a:spcBef>
            </a:pPr>
            <a:r>
              <a:rPr dirty="0" sz="1000" spc="-5" b="1">
                <a:latin typeface="Calibri"/>
                <a:cs typeface="Calibri"/>
              </a:rPr>
              <a:t>Craniophryngeoma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71032" y="8244014"/>
            <a:ext cx="1016508" cy="13660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90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BRAIN</a:t>
            </a:r>
            <a:r>
              <a:rPr dirty="0" sz="1400" spc="-3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65404" y="1233169"/>
            <a:ext cx="6522720" cy="29464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896110">
              <a:lnSpc>
                <a:spcPts val="2190"/>
              </a:lnSpc>
            </a:pP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POSTERIOR </a:t>
            </a:r>
            <a:r>
              <a:rPr dirty="0" sz="1900" spc="-5" b="1">
                <a:solidFill>
                  <a:srgbClr val="FFFFFF"/>
                </a:solidFill>
                <a:latin typeface="Calibri"/>
                <a:cs typeface="Calibri"/>
              </a:rPr>
              <a:t>FOSSA</a:t>
            </a:r>
            <a:r>
              <a:rPr dirty="0" sz="19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5" b="1">
                <a:solidFill>
                  <a:srgbClr val="FFFFFF"/>
                </a:solidFill>
                <a:latin typeface="Calibri"/>
                <a:cs typeface="Calibri"/>
              </a:rPr>
              <a:t>LESIONS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2355" y="1233169"/>
            <a:ext cx="0" cy="300355"/>
          </a:xfrm>
          <a:custGeom>
            <a:avLst/>
            <a:gdLst/>
            <a:ahLst/>
            <a:cxnLst/>
            <a:rect l="l" t="t" r="r" b="b"/>
            <a:pathLst>
              <a:path w="0" h="300355">
                <a:moveTo>
                  <a:pt x="0" y="0"/>
                </a:moveTo>
                <a:lnTo>
                  <a:pt x="0" y="30022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91171" y="1233169"/>
            <a:ext cx="0" cy="300355"/>
          </a:xfrm>
          <a:custGeom>
            <a:avLst/>
            <a:gdLst/>
            <a:ahLst/>
            <a:cxnLst/>
            <a:rect l="l" t="t" r="r" b="b"/>
            <a:pathLst>
              <a:path w="0" h="300355">
                <a:moveTo>
                  <a:pt x="0" y="0"/>
                </a:moveTo>
                <a:lnTo>
                  <a:pt x="0" y="30022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1205" y="4941442"/>
            <a:ext cx="1224280" cy="154305"/>
          </a:xfrm>
          <a:custGeom>
            <a:avLst/>
            <a:gdLst/>
            <a:ahLst/>
            <a:cxnLst/>
            <a:rect l="l" t="t" r="r" b="b"/>
            <a:pathLst>
              <a:path w="1224280" h="154304">
                <a:moveTo>
                  <a:pt x="0" y="153924"/>
                </a:moveTo>
                <a:lnTo>
                  <a:pt x="1224076" y="153924"/>
                </a:lnTo>
                <a:lnTo>
                  <a:pt x="1224076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77238" y="5095366"/>
            <a:ext cx="681990" cy="155575"/>
          </a:xfrm>
          <a:custGeom>
            <a:avLst/>
            <a:gdLst/>
            <a:ahLst/>
            <a:cxnLst/>
            <a:rect l="l" t="t" r="r" b="b"/>
            <a:pathLst>
              <a:path w="681989" h="155575">
                <a:moveTo>
                  <a:pt x="0" y="155448"/>
                </a:moveTo>
                <a:lnTo>
                  <a:pt x="681532" y="155448"/>
                </a:lnTo>
                <a:lnTo>
                  <a:pt x="6815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48055" y="4069714"/>
          <a:ext cx="6649720" cy="5537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/>
                <a:gridCol w="1350645"/>
                <a:gridCol w="990600"/>
                <a:gridCol w="657860"/>
                <a:gridCol w="1344294"/>
                <a:gridCol w="1304290"/>
              </a:tblGrid>
              <a:tr h="176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Site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CT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MRI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687323">
                <a:tc>
                  <a:txBody>
                    <a:bodyPr/>
                    <a:lstStyle/>
                    <a:p>
                      <a:pPr algn="ctr" marR="22860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Ependymoma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Child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Adult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 :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-9% of all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Gliomas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-10% of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ped.Cranial</a:t>
                      </a:r>
                      <a:r>
                        <a:rPr dirty="0" sz="11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baseline="39682" sz="1050" spc="-7">
                          <a:latin typeface="Calibri"/>
                          <a:cs typeface="Calibri"/>
                        </a:rPr>
                        <a:t>th</a:t>
                      </a:r>
                      <a:r>
                        <a:rPr dirty="0" baseline="39682" sz="1050" spc="1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Vent.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Commonest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+Hydroecph.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Ca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25:30%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Lobulated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–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6360" marR="74930" indent="320040">
                        <a:lnSpc>
                          <a:spcPct val="1018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isodense  Homo or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Hetero</a:t>
                      </a:r>
                      <a:r>
                        <a:rPr dirty="0" sz="11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Enh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T1 </a:t>
                      </a:r>
                      <a:r>
                        <a:rPr dirty="0" sz="1100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iso :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Hypo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T2 </a:t>
                      </a:r>
                      <a:r>
                        <a:rPr dirty="0" sz="1100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Hyper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355">
                <a:tc>
                  <a:txBody>
                    <a:bodyPr/>
                    <a:lstStyle/>
                    <a:p>
                      <a:pPr algn="ctr" marL="1905">
                        <a:lnSpc>
                          <a:spcPts val="1290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Medullo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Commonest Post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Fossa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29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Hetero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Enh.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90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Hetero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Enh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7736">
                <a:tc>
                  <a:txBody>
                    <a:bodyPr/>
                    <a:lstStyle/>
                    <a:p>
                      <a:pPr algn="ctr" marR="21590">
                        <a:lnSpc>
                          <a:spcPts val="122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blastoma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000"/>
                        </a:lnSpc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T.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Children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0955">
                        <a:lnSpc>
                          <a:spcPts val="122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Ca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15%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22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Lo :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ISo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T1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7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Cystic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65%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7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Hi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T2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33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7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CSF Seeding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40%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074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060450">
                        <a:lnSpc>
                          <a:spcPct val="100000"/>
                        </a:lnSpc>
                      </a:pPr>
                      <a:r>
                        <a:rPr dirty="0" sz="1300" spc="-10" b="1" i="1">
                          <a:latin typeface="Calibri"/>
                          <a:cs typeface="Calibri"/>
                        </a:rPr>
                        <a:t>Medulloblastoma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3175">
                        <a:lnSpc>
                          <a:spcPts val="1280"/>
                        </a:lnSpc>
                      </a:pPr>
                      <a:r>
                        <a:rPr dirty="0" sz="1100" spc="-5" b="1" i="1">
                          <a:latin typeface="Calibri"/>
                          <a:cs typeface="Calibri"/>
                        </a:rPr>
                        <a:t>Ependymoma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5679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59308" y="1845817"/>
          <a:ext cx="6537959" cy="1911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5170"/>
                <a:gridCol w="1761489"/>
                <a:gridCol w="1501774"/>
              </a:tblGrid>
              <a:tr h="207264"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BRAIN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STEM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">
                        <a:lnSpc>
                          <a:spcPts val="1520"/>
                        </a:lnSpc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CEREBELLAR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222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72337">
                <a:tc gridSpan="2">
                  <a:txBody>
                    <a:bodyPr/>
                    <a:lstStyle/>
                    <a:p>
                      <a:pPr marL="2675255">
                        <a:lnSpc>
                          <a:spcPts val="915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Hage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Infarction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2755900" marR="1240790">
                        <a:lnSpc>
                          <a:spcPct val="101699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Tumors /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Cysts  Calcification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788"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baseline="39215" sz="1275" spc="-7" b="1">
                          <a:latin typeface="Calibri"/>
                          <a:cs typeface="Calibri"/>
                        </a:rPr>
                        <a:t>th</a:t>
                      </a:r>
                      <a:r>
                        <a:rPr dirty="0" baseline="39215" sz="1275" spc="127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Ventricle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4BB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905">
                        <a:lnSpc>
                          <a:spcPts val="1530"/>
                        </a:lnSpc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CPA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4403">
                <a:tc>
                  <a:txBody>
                    <a:bodyPr/>
                    <a:lstStyle/>
                    <a:p>
                      <a:pPr algn="ctr" marR="22860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Ependymoma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956944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Acoustic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Neuroma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90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688">
                <a:tc>
                  <a:txBody>
                    <a:bodyPr/>
                    <a:lstStyle/>
                    <a:p>
                      <a:pPr algn="ctr" marR="20955">
                        <a:lnSpc>
                          <a:spcPts val="117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Medulloblastoma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marL="1270">
                        <a:lnSpc>
                          <a:spcPts val="117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Meningioma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2-4%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878">
                <a:tc>
                  <a:txBody>
                    <a:bodyPr/>
                    <a:lstStyle/>
                    <a:p>
                      <a:pPr algn="ctr" marR="22860">
                        <a:lnSpc>
                          <a:spcPts val="117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Others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marL="3810">
                        <a:lnSpc>
                          <a:spcPts val="117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Dermoid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8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R="20955">
                        <a:lnSpc>
                          <a:spcPts val="117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Others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4654550" y="5969634"/>
            <a:ext cx="1577975" cy="132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13604" y="7301610"/>
            <a:ext cx="1467358" cy="1640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67231" y="5799073"/>
            <a:ext cx="2121281" cy="1404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83906" y="7200645"/>
            <a:ext cx="2094102" cy="1542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95952" y="8948927"/>
            <a:ext cx="1464945" cy="649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5025" y="8948927"/>
            <a:ext cx="2580640" cy="4759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86044" y="2169121"/>
            <a:ext cx="1293876" cy="5268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90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BRAIN</a:t>
            </a:r>
            <a:r>
              <a:rPr dirty="0" sz="1400" spc="-3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4172" y="914348"/>
            <a:ext cx="6428740" cy="357505"/>
          </a:xfrm>
          <a:prstGeom prst="rect">
            <a:avLst/>
          </a:prstGeom>
          <a:solidFill>
            <a:srgbClr val="0E233D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ts val="2295"/>
              </a:lnSpc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CPA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LESIONs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3888" y="1416049"/>
            <a:ext cx="38100" cy="1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43888" y="1417573"/>
            <a:ext cx="38100" cy="231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86382" y="1839721"/>
            <a:ext cx="797560" cy="170815"/>
          </a:xfrm>
          <a:custGeom>
            <a:avLst/>
            <a:gdLst/>
            <a:ahLst/>
            <a:cxnLst/>
            <a:rect l="l" t="t" r="r" b="b"/>
            <a:pathLst>
              <a:path w="797560" h="170814">
                <a:moveTo>
                  <a:pt x="0" y="170688"/>
                </a:moveTo>
                <a:lnTo>
                  <a:pt x="797356" y="170688"/>
                </a:lnTo>
                <a:lnTo>
                  <a:pt x="797356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43888" y="1649221"/>
            <a:ext cx="38100" cy="1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48055" y="1403857"/>
          <a:ext cx="6649720" cy="7159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085"/>
                <a:gridCol w="1893569"/>
                <a:gridCol w="2026920"/>
                <a:gridCol w="1910715"/>
              </a:tblGrid>
              <a:tr h="245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500" spc="-5" b="1">
                          <a:latin typeface="Calibri"/>
                          <a:cs typeface="Calibri"/>
                        </a:rPr>
                        <a:t>Acoustic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Neuroma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5" b="1">
                          <a:latin typeface="Calibri"/>
                          <a:cs typeface="Calibri"/>
                        </a:rPr>
                        <a:t>Meningioma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500" spc="-5" b="1">
                          <a:latin typeface="Calibri"/>
                          <a:cs typeface="Calibri"/>
                        </a:rPr>
                        <a:t>EpiDermoid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61188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Incidence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685" indent="-228600">
                        <a:lnSpc>
                          <a:spcPct val="100000"/>
                        </a:lnSpc>
                        <a:spcBef>
                          <a:spcPts val="65"/>
                        </a:spcBef>
                        <a:buChar char="-"/>
                        <a:tabLst>
                          <a:tab pos="527685" algn="l"/>
                          <a:tab pos="528320" algn="l"/>
                        </a:tabLst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5-10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% of Brain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27685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alibri"/>
                        <a:buChar char="-"/>
                        <a:tabLst>
                          <a:tab pos="527685" algn="l"/>
                          <a:tab pos="528320" algn="l"/>
                        </a:tabLst>
                      </a:pP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90% </a:t>
                      </a:r>
                      <a:r>
                        <a:rPr dirty="0" sz="11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 CPA</a:t>
                      </a:r>
                      <a:r>
                        <a:rPr dirty="0" sz="11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2-4 % of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CPA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2145" marR="379730" indent="-260985">
                        <a:lnSpc>
                          <a:spcPct val="101800"/>
                        </a:lnSpc>
                        <a:spcBef>
                          <a:spcPts val="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2 % of Brain</a:t>
                      </a:r>
                      <a:r>
                        <a:rPr dirty="0" sz="11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Masses  1 % of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CPA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3">
                <a:tc>
                  <a:txBody>
                    <a:bodyPr/>
                    <a:lstStyle/>
                    <a:p>
                      <a:pPr marL="262255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M :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 :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F &gt;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3">
                <a:tc>
                  <a:txBody>
                    <a:bodyPr/>
                    <a:lstStyle/>
                    <a:p>
                      <a:pPr algn="ctr" marL="6985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35  : 60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Adults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>
                  <a:txBody>
                    <a:bodyPr/>
                    <a:lstStyle/>
                    <a:p>
                      <a:pPr marL="83820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Associated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NF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II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" b="1" i="1">
                          <a:latin typeface="Calibri"/>
                          <a:cs typeface="Calibri"/>
                        </a:rPr>
                        <a:t>“Bilateral Acoustic</a:t>
                      </a:r>
                      <a:r>
                        <a:rPr dirty="0" sz="1100" spc="-2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Neuroma”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CPA /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SUPRA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CELLAR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1180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Cisterna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Magna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177800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Character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Arise from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IAM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Cystic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Change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Large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Extra-axial</a:t>
                      </a:r>
                      <a:r>
                        <a:rPr dirty="0" sz="1100" spc="-5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wide</a:t>
                      </a:r>
                      <a:r>
                        <a:rPr dirty="0" sz="11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CPA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75"/>
                        </a:lnSpc>
                      </a:pP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NEVER AS </a:t>
                      </a:r>
                      <a:r>
                        <a:rPr dirty="0" sz="11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CSF IN PD </a:t>
                      </a:r>
                      <a:r>
                        <a:rPr dirty="0" sz="1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100" spc="-5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FLIR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ctr" marL="5080">
                        <a:lnSpc>
                          <a:spcPts val="1280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CT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ts val="12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Iso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to Hypo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ISO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280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Hypo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“CSF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Like”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4">
                <a:tc>
                  <a:txBody>
                    <a:bodyPr/>
                    <a:lstStyle/>
                    <a:p>
                      <a:pPr marL="121920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ENHANCE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Homogenous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Homogenous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NO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</a:tr>
              <a:tr h="176783">
                <a:tc>
                  <a:txBody>
                    <a:bodyPr/>
                    <a:lstStyle/>
                    <a:p>
                      <a:pPr algn="ctr" marL="5080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Ca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No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Ca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UNCOMMON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24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8847">
                <a:tc>
                  <a:txBody>
                    <a:bodyPr/>
                    <a:lstStyle/>
                    <a:p>
                      <a:pPr algn="ctr" marL="4445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MRI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*T1</a:t>
                      </a:r>
                      <a:r>
                        <a:rPr dirty="0" sz="1100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Iso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Hypo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*T2</a:t>
                      </a:r>
                      <a:r>
                        <a:rPr dirty="0" sz="1100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Hyper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Enh. </a:t>
                      </a:r>
                      <a:r>
                        <a:rPr dirty="0" sz="1100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Strong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Homo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*T1</a:t>
                      </a:r>
                      <a:r>
                        <a:rPr dirty="0" sz="1100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Hypo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“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between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parenchyma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1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CSF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*T2</a:t>
                      </a:r>
                      <a:r>
                        <a:rPr dirty="0" sz="1100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Hyper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&gt;</a:t>
                      </a:r>
                      <a:r>
                        <a:rPr dirty="0" sz="1100" spc="-114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CSF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Diffusion </a:t>
                      </a:r>
                      <a:r>
                        <a:rPr dirty="0" sz="1100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Restricted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41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680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7701">
                <a:tc gridSpan="2">
                  <a:txBody>
                    <a:bodyPr/>
                    <a:lstStyle/>
                    <a:p>
                      <a:pPr marL="280670">
                        <a:lnSpc>
                          <a:spcPts val="127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D.D.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BASILAR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ANEURYSM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243888" y="1669033"/>
            <a:ext cx="38100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43888" y="2010410"/>
            <a:ext cx="38100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3888" y="2016505"/>
            <a:ext cx="38100" cy="1706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3888" y="2187194"/>
            <a:ext cx="38100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43888" y="2193289"/>
            <a:ext cx="38100" cy="170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43888" y="2363977"/>
            <a:ext cx="38100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43888" y="2370073"/>
            <a:ext cx="38100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43888" y="2711449"/>
            <a:ext cx="38100" cy="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43888" y="2717545"/>
            <a:ext cx="38100" cy="341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55082" y="3065017"/>
            <a:ext cx="1564005" cy="170815"/>
          </a:xfrm>
          <a:custGeom>
            <a:avLst/>
            <a:gdLst/>
            <a:ahLst/>
            <a:cxnLst/>
            <a:rect l="l" t="t" r="r" b="b"/>
            <a:pathLst>
              <a:path w="1564004" h="170814">
                <a:moveTo>
                  <a:pt x="0" y="170688"/>
                </a:moveTo>
                <a:lnTo>
                  <a:pt x="1563878" y="170688"/>
                </a:lnTo>
                <a:lnTo>
                  <a:pt x="1563878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43888" y="3058922"/>
            <a:ext cx="38100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43888" y="3065017"/>
            <a:ext cx="38100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43888" y="3406393"/>
            <a:ext cx="38100" cy="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43888" y="3412489"/>
            <a:ext cx="38100" cy="1710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43888" y="3583559"/>
            <a:ext cx="38100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43888" y="3589654"/>
            <a:ext cx="38100" cy="1767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43888" y="3766438"/>
            <a:ext cx="38100" cy="170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43888" y="3937127"/>
            <a:ext cx="38100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627878" y="5327014"/>
            <a:ext cx="678815" cy="170815"/>
          </a:xfrm>
          <a:custGeom>
            <a:avLst/>
            <a:gdLst/>
            <a:ahLst/>
            <a:cxnLst/>
            <a:rect l="l" t="t" r="r" b="b"/>
            <a:pathLst>
              <a:path w="678814" h="170814">
                <a:moveTo>
                  <a:pt x="0" y="170687"/>
                </a:moveTo>
                <a:lnTo>
                  <a:pt x="678484" y="170687"/>
                </a:lnTo>
                <a:lnTo>
                  <a:pt x="67848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43888" y="3943222"/>
            <a:ext cx="38100" cy="1042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43888" y="4985638"/>
            <a:ext cx="38100" cy="6827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43888" y="5668390"/>
            <a:ext cx="38100" cy="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43888" y="5674486"/>
            <a:ext cx="38100" cy="11341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43888" y="6808596"/>
            <a:ext cx="38100" cy="3307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43888" y="7139304"/>
            <a:ext cx="38100" cy="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243888" y="7145401"/>
            <a:ext cx="38100" cy="14116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3090" y="3942676"/>
            <a:ext cx="1847722" cy="9982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707129" y="3942626"/>
            <a:ext cx="928243" cy="10362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58264" y="3944708"/>
            <a:ext cx="1718183" cy="9717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247640" y="5674105"/>
            <a:ext cx="1773555" cy="11239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514475" y="5674080"/>
            <a:ext cx="1411477" cy="11275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159632" y="7315809"/>
            <a:ext cx="1949831" cy="10797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26514" y="7315822"/>
            <a:ext cx="1748917" cy="10425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6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ABO BASEL</dc:creator>
  <dc:title>SUMMARY OF BRAIN IMAGING</dc:title>
  <dcterms:created xsi:type="dcterms:W3CDTF">2018-08-08T15:06:58Z</dcterms:created>
  <dcterms:modified xsi:type="dcterms:W3CDTF">2018-08-08T15:06:58Z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2017-11-04T00:00:00Z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2018-08-08T00:00:00Z</vt:filetime>
  </property>
</Properties>
</file>